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63" r:id="rId6"/>
    <p:sldMasterId id="2147483684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293" r:id="rId46"/>
    <p:sldId id="294" r:id="rId47"/>
    <p:sldId id="295" r:id="rId48"/>
    <p:sldId id="296" r:id="rId49"/>
    <p:sldId id="297" r:id="rId50"/>
    <p:sldId id="298" r:id="rId51"/>
    <p:sldId id="299" r:id="rId52"/>
    <p:sldId id="300" r:id="rId53"/>
    <p:sldId id="301" r:id="rId54"/>
    <p:sldId id="302" r:id="rId55"/>
    <p:sldId id="303" r:id="rId56"/>
    <p:sldId id="304" r:id="rId57"/>
    <p:sldId id="305" r:id="rId58"/>
    <p:sldId id="306" r:id="rId59"/>
    <p:sldId id="307" r:id="rId60"/>
    <p:sldId id="308" r:id="rId61"/>
    <p:sldId id="309" r:id="rId62"/>
    <p:sldId id="310" r:id="rId63"/>
    <p:sldId id="311" r:id="rId64"/>
    <p:sldId id="312" r:id="rId65"/>
    <p:sldId id="313" r:id="rId66"/>
    <p:sldId id="314" r:id="rId67"/>
    <p:sldId id="315" r:id="rId68"/>
    <p:sldId id="316" r:id="rId69"/>
    <p:sldId id="317" r:id="rId70"/>
    <p:sldId id="318" r:id="rId71"/>
    <p:sldId id="319" r:id="rId72"/>
    <p:sldId id="320" r:id="rId73"/>
    <p:sldId id="321" r:id="rId74"/>
    <p:sldId id="322" r:id="rId75"/>
    <p:sldId id="323" r:id="rId76"/>
    <p:sldId id="324" r:id="rId77"/>
    <p:sldId id="325" r:id="rId78"/>
    <p:sldId id="326" r:id="rId79"/>
    <p:sldId id="327" r:id="rId80"/>
    <p:sldId id="328" r:id="rId81"/>
    <p:sldId id="329" r:id="rId82"/>
    <p:sldId id="330" r:id="rId83"/>
    <p:sldId id="331" r:id="rId84"/>
    <p:sldId id="332" r:id="rId85"/>
  </p:sldIdLst>
  <p:sldSz cy="5143500" cx="9144000"/>
  <p:notesSz cx="6858000" cy="9144000"/>
  <p:embeddedFontLst>
    <p:embeddedFont>
      <p:font typeface="Fira Sans"/>
      <p:regular r:id="rId86"/>
      <p:bold r:id="rId87"/>
      <p:italic r:id="rId88"/>
      <p:boldItalic r:id="rId89"/>
    </p:embeddedFont>
    <p:embeddedFont>
      <p:font typeface="Gill Sans"/>
      <p:regular r:id="rId90"/>
      <p:bold r:id="rId91"/>
    </p:embeddedFont>
    <p:embeddedFont>
      <p:font typeface="Century Gothic"/>
      <p:regular r:id="rId92"/>
      <p:bold r:id="rId93"/>
      <p:italic r:id="rId94"/>
      <p:boldItalic r:id="rId9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GoogleSlidesCustomDataVersion2">
      <go:slidesCustomData xmlns:go="http://customooxmlschemas.google.com/" r:id="rId96" roundtripDataSignature="AMtx7mgAI6fOPYB9w8ZdM5VFEjD6aQkP2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498EA4A-C607-43C3-A053-F73C11C75AE5}">
  <a:tblStyle styleId="{9498EA4A-C607-43C3-A053-F73C11C75AE5}" styleName="Table_0">
    <a:wholeTbl>
      <a:tcTxStyle b="off" i="off">
        <a:font>
          <a:latin typeface="Fira Sans"/>
          <a:ea typeface="Fira Sans"/>
          <a:cs typeface="Fira Sans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CE8E8"/>
          </a:solidFill>
        </a:fill>
      </a:tcStyle>
    </a:wholeTbl>
    <a:band1H>
      <a:tcTxStyle/>
      <a:tcStyle>
        <a:fill>
          <a:solidFill>
            <a:srgbClr val="F9CDCD"/>
          </a:solidFill>
        </a:fill>
      </a:tcStyle>
    </a:band1H>
    <a:band2H>
      <a:tcTxStyle/>
    </a:band2H>
    <a:band1V>
      <a:tcTxStyle/>
      <a:tcStyle>
        <a:fill>
          <a:solidFill>
            <a:srgbClr val="F9CDCD"/>
          </a:solidFill>
        </a:fill>
      </a:tcStyle>
    </a:band1V>
    <a:band2V>
      <a:tcTxStyle/>
    </a:band2V>
    <a:lastCol>
      <a:tcTxStyle b="on" i="off">
        <a:font>
          <a:latin typeface="Fira Sans"/>
          <a:ea typeface="Fira Sans"/>
          <a:cs typeface="Fira Sans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Fira Sans"/>
          <a:ea typeface="Fira Sans"/>
          <a:cs typeface="Fira Sans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Fira Sans"/>
          <a:ea typeface="Fira Sans"/>
          <a:cs typeface="Fira Sans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Fira Sans"/>
          <a:ea typeface="Fira Sans"/>
          <a:cs typeface="Fira Sans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  <a:tblStyle styleId="{A380CA8A-1E67-4735-B7FA-2F12814FCE05}" styleName="Table_1">
    <a:wholeTbl>
      <a:tcTxStyle b="off" i="off">
        <a:font>
          <a:latin typeface="Fira Sans"/>
          <a:ea typeface="Fira Sans"/>
          <a:cs typeface="Fira Sans"/>
        </a:font>
        <a:schemeClr val="dk1"/>
      </a:tcTxStyle>
      <a:tcStyle>
        <a:tcBdr>
          <a:lef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fill>
          <a:solidFill>
            <a:schemeClr val="accent1">
              <a:alpha val="40000"/>
            </a:schemeClr>
          </a:solidFill>
        </a:fill>
      </a:tcStyle>
    </a:band1H>
    <a:band2H>
      <a:tcTxStyle/>
    </a:band2H>
    <a:band1V>
      <a:tcTxStyle/>
      <a:tcStyle>
        <a:tcBdr>
          <a:top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TxStyle/>
    </a:band2V>
    <a:lastCol>
      <a:tcTxStyle b="on" i="off"/>
      <a:tcStyle>
        <a:tcBdr>
          <a:lef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lastCol>
    <a:firstCol>
      <a:tcTxStyle b="on" i="off"/>
      <a:tcStyle>
        <a:tcBdr>
          <a:lef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firstCol>
    <a:lastRow>
      <a:tcTxStyle b="on" i="off"/>
      <a:tcStyle>
        <a:tcBdr>
          <a:lef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Fira Sans"/>
          <a:ea typeface="Fira Sans"/>
          <a:cs typeface="Fira Sans"/>
        </a:font>
        <a:schemeClr val="lt1"/>
      </a:tcTxStyle>
      <a:tcStyle>
        <a:tcBdr>
          <a:lef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1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2.xml"/><Relationship Id="rId84" Type="http://schemas.openxmlformats.org/officeDocument/2006/relationships/slide" Target="slides/slide76.xml"/><Relationship Id="rId83" Type="http://schemas.openxmlformats.org/officeDocument/2006/relationships/slide" Target="slides/slide75.xml"/><Relationship Id="rId42" Type="http://schemas.openxmlformats.org/officeDocument/2006/relationships/slide" Target="slides/slide34.xml"/><Relationship Id="rId86" Type="http://schemas.openxmlformats.org/officeDocument/2006/relationships/font" Target="fonts/FiraSans-regular.fntdata"/><Relationship Id="rId41" Type="http://schemas.openxmlformats.org/officeDocument/2006/relationships/slide" Target="slides/slide33.xml"/><Relationship Id="rId85" Type="http://schemas.openxmlformats.org/officeDocument/2006/relationships/slide" Target="slides/slide77.xml"/><Relationship Id="rId44" Type="http://schemas.openxmlformats.org/officeDocument/2006/relationships/slide" Target="slides/slide36.xml"/><Relationship Id="rId88" Type="http://schemas.openxmlformats.org/officeDocument/2006/relationships/font" Target="fonts/FiraSans-italic.fntdata"/><Relationship Id="rId43" Type="http://schemas.openxmlformats.org/officeDocument/2006/relationships/slide" Target="slides/slide35.xml"/><Relationship Id="rId87" Type="http://schemas.openxmlformats.org/officeDocument/2006/relationships/font" Target="fonts/FiraSans-bold.fntdata"/><Relationship Id="rId46" Type="http://schemas.openxmlformats.org/officeDocument/2006/relationships/slide" Target="slides/slide38.xml"/><Relationship Id="rId45" Type="http://schemas.openxmlformats.org/officeDocument/2006/relationships/slide" Target="slides/slide37.xml"/><Relationship Id="rId89" Type="http://schemas.openxmlformats.org/officeDocument/2006/relationships/font" Target="fonts/FiraSans-boldItalic.fntdata"/><Relationship Id="rId80" Type="http://schemas.openxmlformats.org/officeDocument/2006/relationships/slide" Target="slides/slide72.xml"/><Relationship Id="rId82" Type="http://schemas.openxmlformats.org/officeDocument/2006/relationships/slide" Target="slides/slide74.xml"/><Relationship Id="rId81" Type="http://schemas.openxmlformats.org/officeDocument/2006/relationships/slide" Target="slides/slide73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1.xml"/><Relationship Id="rId48" Type="http://schemas.openxmlformats.org/officeDocument/2006/relationships/slide" Target="slides/slide40.xml"/><Relationship Id="rId47" Type="http://schemas.openxmlformats.org/officeDocument/2006/relationships/slide" Target="slides/slide39.xml"/><Relationship Id="rId49" Type="http://schemas.openxmlformats.org/officeDocument/2006/relationships/slide" Target="slides/slide41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slideMaster" Target="slideMasters/slideMaster3.xml"/><Relationship Id="rId8" Type="http://schemas.openxmlformats.org/officeDocument/2006/relationships/notesMaster" Target="notesMasters/notesMaster1.xml"/><Relationship Id="rId73" Type="http://schemas.openxmlformats.org/officeDocument/2006/relationships/slide" Target="slides/slide65.xml"/><Relationship Id="rId72" Type="http://schemas.openxmlformats.org/officeDocument/2006/relationships/slide" Target="slides/slide64.xml"/><Relationship Id="rId31" Type="http://schemas.openxmlformats.org/officeDocument/2006/relationships/slide" Target="slides/slide23.xml"/><Relationship Id="rId75" Type="http://schemas.openxmlformats.org/officeDocument/2006/relationships/slide" Target="slides/slide67.xml"/><Relationship Id="rId30" Type="http://schemas.openxmlformats.org/officeDocument/2006/relationships/slide" Target="slides/slide22.xml"/><Relationship Id="rId74" Type="http://schemas.openxmlformats.org/officeDocument/2006/relationships/slide" Target="slides/slide66.xml"/><Relationship Id="rId33" Type="http://schemas.openxmlformats.org/officeDocument/2006/relationships/slide" Target="slides/slide25.xml"/><Relationship Id="rId77" Type="http://schemas.openxmlformats.org/officeDocument/2006/relationships/slide" Target="slides/slide69.xml"/><Relationship Id="rId32" Type="http://schemas.openxmlformats.org/officeDocument/2006/relationships/slide" Target="slides/slide24.xml"/><Relationship Id="rId76" Type="http://schemas.openxmlformats.org/officeDocument/2006/relationships/slide" Target="slides/slide68.xml"/><Relationship Id="rId35" Type="http://schemas.openxmlformats.org/officeDocument/2006/relationships/slide" Target="slides/slide27.xml"/><Relationship Id="rId79" Type="http://schemas.openxmlformats.org/officeDocument/2006/relationships/slide" Target="slides/slide71.xml"/><Relationship Id="rId34" Type="http://schemas.openxmlformats.org/officeDocument/2006/relationships/slide" Target="slides/slide26.xml"/><Relationship Id="rId78" Type="http://schemas.openxmlformats.org/officeDocument/2006/relationships/slide" Target="slides/slide70.xml"/><Relationship Id="rId71" Type="http://schemas.openxmlformats.org/officeDocument/2006/relationships/slide" Target="slides/slide63.xml"/><Relationship Id="rId70" Type="http://schemas.openxmlformats.org/officeDocument/2006/relationships/slide" Target="slides/slide62.xml"/><Relationship Id="rId37" Type="http://schemas.openxmlformats.org/officeDocument/2006/relationships/slide" Target="slides/slide29.xml"/><Relationship Id="rId36" Type="http://schemas.openxmlformats.org/officeDocument/2006/relationships/slide" Target="slides/slide28.xml"/><Relationship Id="rId39" Type="http://schemas.openxmlformats.org/officeDocument/2006/relationships/slide" Target="slides/slide31.xml"/><Relationship Id="rId38" Type="http://schemas.openxmlformats.org/officeDocument/2006/relationships/slide" Target="slides/slide30.xml"/><Relationship Id="rId62" Type="http://schemas.openxmlformats.org/officeDocument/2006/relationships/slide" Target="slides/slide54.xml"/><Relationship Id="rId61" Type="http://schemas.openxmlformats.org/officeDocument/2006/relationships/slide" Target="slides/slide53.xml"/><Relationship Id="rId20" Type="http://schemas.openxmlformats.org/officeDocument/2006/relationships/slide" Target="slides/slide12.xml"/><Relationship Id="rId64" Type="http://schemas.openxmlformats.org/officeDocument/2006/relationships/slide" Target="slides/slide56.xml"/><Relationship Id="rId63" Type="http://schemas.openxmlformats.org/officeDocument/2006/relationships/slide" Target="slides/slide55.xml"/><Relationship Id="rId22" Type="http://schemas.openxmlformats.org/officeDocument/2006/relationships/slide" Target="slides/slide14.xml"/><Relationship Id="rId66" Type="http://schemas.openxmlformats.org/officeDocument/2006/relationships/slide" Target="slides/slide58.xml"/><Relationship Id="rId21" Type="http://schemas.openxmlformats.org/officeDocument/2006/relationships/slide" Target="slides/slide13.xml"/><Relationship Id="rId65" Type="http://schemas.openxmlformats.org/officeDocument/2006/relationships/slide" Target="slides/slide57.xml"/><Relationship Id="rId24" Type="http://schemas.openxmlformats.org/officeDocument/2006/relationships/slide" Target="slides/slide16.xml"/><Relationship Id="rId68" Type="http://schemas.openxmlformats.org/officeDocument/2006/relationships/slide" Target="slides/slide60.xml"/><Relationship Id="rId23" Type="http://schemas.openxmlformats.org/officeDocument/2006/relationships/slide" Target="slides/slide15.xml"/><Relationship Id="rId67" Type="http://schemas.openxmlformats.org/officeDocument/2006/relationships/slide" Target="slides/slide59.xml"/><Relationship Id="rId60" Type="http://schemas.openxmlformats.org/officeDocument/2006/relationships/slide" Target="slides/slide52.xml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69" Type="http://schemas.openxmlformats.org/officeDocument/2006/relationships/slide" Target="slides/slide61.xml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29" Type="http://schemas.openxmlformats.org/officeDocument/2006/relationships/slide" Target="slides/slide21.xml"/><Relationship Id="rId51" Type="http://schemas.openxmlformats.org/officeDocument/2006/relationships/slide" Target="slides/slide43.xml"/><Relationship Id="rId95" Type="http://schemas.openxmlformats.org/officeDocument/2006/relationships/font" Target="fonts/CenturyGothic-boldItalic.fntdata"/><Relationship Id="rId50" Type="http://schemas.openxmlformats.org/officeDocument/2006/relationships/slide" Target="slides/slide42.xml"/><Relationship Id="rId94" Type="http://schemas.openxmlformats.org/officeDocument/2006/relationships/font" Target="fonts/CenturyGothic-italic.fntdata"/><Relationship Id="rId53" Type="http://schemas.openxmlformats.org/officeDocument/2006/relationships/slide" Target="slides/slide45.xml"/><Relationship Id="rId52" Type="http://schemas.openxmlformats.org/officeDocument/2006/relationships/slide" Target="slides/slide44.xml"/><Relationship Id="rId96" Type="http://customschemas.google.com/relationships/presentationmetadata" Target="metadata"/><Relationship Id="rId11" Type="http://schemas.openxmlformats.org/officeDocument/2006/relationships/slide" Target="slides/slide3.xml"/><Relationship Id="rId55" Type="http://schemas.openxmlformats.org/officeDocument/2006/relationships/slide" Target="slides/slide47.xml"/><Relationship Id="rId10" Type="http://schemas.openxmlformats.org/officeDocument/2006/relationships/slide" Target="slides/slide2.xml"/><Relationship Id="rId54" Type="http://schemas.openxmlformats.org/officeDocument/2006/relationships/slide" Target="slides/slide46.xml"/><Relationship Id="rId13" Type="http://schemas.openxmlformats.org/officeDocument/2006/relationships/slide" Target="slides/slide5.xml"/><Relationship Id="rId57" Type="http://schemas.openxmlformats.org/officeDocument/2006/relationships/slide" Target="slides/slide49.xml"/><Relationship Id="rId12" Type="http://schemas.openxmlformats.org/officeDocument/2006/relationships/slide" Target="slides/slide4.xml"/><Relationship Id="rId56" Type="http://schemas.openxmlformats.org/officeDocument/2006/relationships/slide" Target="slides/slide48.xml"/><Relationship Id="rId91" Type="http://schemas.openxmlformats.org/officeDocument/2006/relationships/font" Target="fonts/GillSans-bold.fntdata"/><Relationship Id="rId90" Type="http://schemas.openxmlformats.org/officeDocument/2006/relationships/font" Target="fonts/GillSans-regular.fntdata"/><Relationship Id="rId93" Type="http://schemas.openxmlformats.org/officeDocument/2006/relationships/font" Target="fonts/CenturyGothic-bold.fntdata"/><Relationship Id="rId92" Type="http://schemas.openxmlformats.org/officeDocument/2006/relationships/font" Target="fonts/CenturyGothic-regular.fntdata"/><Relationship Id="rId15" Type="http://schemas.openxmlformats.org/officeDocument/2006/relationships/slide" Target="slides/slide7.xml"/><Relationship Id="rId59" Type="http://schemas.openxmlformats.org/officeDocument/2006/relationships/slide" Target="slides/slide51.xml"/><Relationship Id="rId14" Type="http://schemas.openxmlformats.org/officeDocument/2006/relationships/slide" Target="slides/slide6.xml"/><Relationship Id="rId58" Type="http://schemas.openxmlformats.org/officeDocument/2006/relationships/slide" Target="slides/slide50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6" name="Google Shape;32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327" name="Google Shape;327;p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" name="Google Shape;438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0" name="Google Shape;460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7" name="Google Shape;497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3" name="Google Shape;503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5" name="Google Shape;515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7" name="Google Shape;527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4" name="Google Shape;544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" name="Google Shape;572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2" name="Google Shape;582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7" name="Google Shape;597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7" name="Google Shape;657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0" name="Google Shape;670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4" name="Google Shape;684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4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6" name="Google Shape;696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2" name="Google Shape;712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3" name="Google Shape;733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7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9" name="Google Shape;739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9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1" name="Google Shape;751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3" name="Google Shape;763;p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3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5" name="Google Shape;775;p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5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7" name="Google Shape;787;p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7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9" name="Google Shape;799;p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1" name="Google Shape;811;p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6" name="Google Shape;826;p3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7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9" name="Google Shape;839;p3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0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2" name="Google Shape;852;p3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7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9" name="Google Shape;869;p3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3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3" name="Google Shape;913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4" name="Google Shape;914;p3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7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9" name="Google Shape;959;p3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4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6" name="Google Shape;1006;p3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1" name="Shape 1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Google Shape;1052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3" name="Google Shape;1053;p4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5" name="Shape 1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6" name="Google Shape;1076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7" name="Google Shape;1077;p4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7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Google Shape;1088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9" name="Google Shape;1089;p4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9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Google Shape;1100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1" name="Google Shape;1101;p4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3" name="Google Shape;1113;p4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7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8" name="Google Shape;1118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9" name="Google Shape;1119;p4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9" name="Shape 1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" name="Google Shape;1130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1" name="Google Shape;1131;p4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6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" name="Google Shape;1147;p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8" name="Google Shape;1148;p4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8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p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0" name="Google Shape;1180;p4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1" name="Shape 1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2" name="Google Shape;1212;p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3" name="Google Shape;1213;p4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4" name="Shape 1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5" name="Google Shape;1245;p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6" name="Google Shape;1246;p5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7" name="Shape 1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8" name="Google Shape;1278;p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9" name="Google Shape;1279;p5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9" name="Shape 1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" name="Google Shape;1290;p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1" name="Google Shape;1291;p5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6" name="Shape 1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7" name="Google Shape;1307;p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8" name="Google Shape;1308;p5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8" name="Shape 1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9" name="Google Shape;1329;p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0" name="Google Shape;1330;p5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0" name="Shape 1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" name="Google Shape;1341;p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2" name="Google Shape;1342;p5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2" name="Shape 1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3" name="Google Shape;1353;p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4" name="Google Shape;1354;p5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4" name="Shape 1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5" name="Google Shape;1365;p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6" name="Google Shape;1366;p5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1" name="Shape 1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" name="Google Shape;1382;p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3" name="Google Shape;1383;p5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4" name="Shape 1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5" name="Google Shape;1415;p5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16" name="Google Shape;1416;p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7" name="Google Shape;1417;p5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7" name="Shape 1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8" name="Google Shape;1448;p6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49" name="Google Shape;1449;p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0" name="Google Shape;1450;p6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0" name="Shape 1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1" name="Google Shape;1481;p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2" name="Google Shape;1482;p6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3" name="Google Shape;1513;p6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14" name="Google Shape;1514;p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5" name="Google Shape;1515;p6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5" name="Shape 1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Google Shape;1526;p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7" name="Google Shape;1527;p6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7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8" name="Google Shape;1538;p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9" name="Google Shape;1539;p6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4" name="Shape 1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5" name="Google Shape;1555;p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6" name="Google Shape;1556;p6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9" name="Shape 1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0" name="Google Shape;1580;p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1" name="Google Shape;1581;p6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2" name="Google Shape;1592;p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3" name="Google Shape;1593;p6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7" name="Shape 1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8" name="Google Shape;1598;p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9" name="Google Shape;1599;p6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9" name="Shape 1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0" name="Google Shape;1610;p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1" name="Google Shape;1611;p6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7" name="Google Shape;397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4" name="Shape 1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5" name="Google Shape;1635;p7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6" name="Google Shape;1636;p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7" name="Google Shape;1637;p7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5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6" name="Google Shape;1666;p7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67" name="Google Shape;1667;p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8" name="Google Shape;1668;p7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3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Google Shape;1694;p7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95" name="Google Shape;1695;p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6" name="Google Shape;1696;p7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5" name="Shape 1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6" name="Google Shape;1716;p7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17" name="Google Shape;1717;p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8" name="Google Shape;1718;p7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p7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63" name="Google Shape;1763;p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4" name="Google Shape;1764;p7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4" name="Shape 1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5" name="Google Shape;1795;p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6" name="Google Shape;1796;p7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1" name="Shape 1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" name="Google Shape;1802;p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3" name="Google Shape;1803;p7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9" name="Shape 1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0" name="Google Shape;1810;p7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11" name="Google Shape;1811;p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812" name="Google Shape;1812;p7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9" name="Google Shape;409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" name="Google Shape;421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12.png"/><Relationship Id="rId6" Type="http://schemas.openxmlformats.org/officeDocument/2006/relationships/image" Target="../media/image1.png"/><Relationship Id="rId7" Type="http://schemas.openxmlformats.org/officeDocument/2006/relationships/image" Target="../media/image9.png"/><Relationship Id="rId8" Type="http://schemas.openxmlformats.org/officeDocument/2006/relationships/image" Target="../media/image10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4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Relationship Id="rId3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sic Layout">
  <p:cSld name="Basic Layou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9"/>
          <p:cNvSpPr txBox="1"/>
          <p:nvPr>
            <p:ph idx="1" type="body"/>
          </p:nvPr>
        </p:nvSpPr>
        <p:spPr>
          <a:xfrm>
            <a:off x="1" y="428275"/>
            <a:ext cx="9144000" cy="57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rgbClr val="000000"/>
              </a:buClr>
              <a:buSzPts val="3312"/>
              <a:buFont typeface="Arial"/>
              <a:buNone/>
              <a:defRPr b="0" i="0" sz="3600" u="none" cap="none" strike="noStrike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333756" lvl="1" marL="914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3756" lvl="2" marL="1371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3756" lvl="3" marL="18288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3756" lvl="4" marL="22860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3756" lvl="5" marL="27432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3756" lvl="6" marL="3200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3756" lvl="7" marL="3657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3756" lvl="8" marL="4114800" marR="0" rtl="0" algn="l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Google Shape;17;p79"/>
          <p:cNvSpPr txBox="1"/>
          <p:nvPr>
            <p:ph idx="2" type="body"/>
          </p:nvPr>
        </p:nvSpPr>
        <p:spPr>
          <a:xfrm>
            <a:off x="1" y="1004339"/>
            <a:ext cx="91440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288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333756" lvl="1" marL="914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3756" lvl="2" marL="1371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3756" lvl="3" marL="18288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3756" lvl="4" marL="22860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3756" lvl="5" marL="27432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3756" lvl="6" marL="3200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3756" lvl="7" marL="3657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3756" lvl="8" marL="4114800" marR="0" rtl="0" algn="l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79"/>
          <p:cNvSpPr txBox="1"/>
          <p:nvPr>
            <p:ph idx="10" type="dt"/>
          </p:nvPr>
        </p:nvSpPr>
        <p:spPr>
          <a:xfrm>
            <a:off x="5704464" y="446710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9" name="Google Shape;19;p79"/>
          <p:cNvSpPr txBox="1"/>
          <p:nvPr>
            <p:ph idx="11" type="ftr"/>
          </p:nvPr>
        </p:nvSpPr>
        <p:spPr>
          <a:xfrm>
            <a:off x="435894" y="4463859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20" name="Google Shape;20;p79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titolo" type="titleOnly">
  <p:cSld name="TITLE_ONL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88"/>
          <p:cNvSpPr/>
          <p:nvPr/>
        </p:nvSpPr>
        <p:spPr>
          <a:xfrm>
            <a:off x="330512" y="454916"/>
            <a:ext cx="8475000" cy="944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88"/>
          <p:cNvSpPr txBox="1"/>
          <p:nvPr>
            <p:ph type="title"/>
          </p:nvPr>
        </p:nvSpPr>
        <p:spPr>
          <a:xfrm>
            <a:off x="431921" y="547244"/>
            <a:ext cx="8272200" cy="741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88"/>
          <p:cNvSpPr txBox="1"/>
          <p:nvPr>
            <p:ph idx="10" type="dt"/>
          </p:nvPr>
        </p:nvSpPr>
        <p:spPr>
          <a:xfrm>
            <a:off x="5704464" y="446710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70" name="Google Shape;70;p88"/>
          <p:cNvSpPr txBox="1"/>
          <p:nvPr>
            <p:ph idx="11" type="ftr"/>
          </p:nvPr>
        </p:nvSpPr>
        <p:spPr>
          <a:xfrm>
            <a:off x="435894" y="4463859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71" name="Google Shape;71;p88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to con didascalia" type="objTx">
  <p:cSld name="OBJECT_WITH_CAPTION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89"/>
          <p:cNvSpPr/>
          <p:nvPr/>
        </p:nvSpPr>
        <p:spPr>
          <a:xfrm>
            <a:off x="335864" y="3856480"/>
            <a:ext cx="8473800" cy="956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89"/>
          <p:cNvSpPr txBox="1"/>
          <p:nvPr>
            <p:ph type="title"/>
          </p:nvPr>
        </p:nvSpPr>
        <p:spPr>
          <a:xfrm>
            <a:off x="435894" y="3946722"/>
            <a:ext cx="3682200" cy="51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5AD"/>
              </a:buClr>
              <a:buSzPts val="1500"/>
              <a:buFont typeface="Gill Sans"/>
              <a:buNone/>
              <a:defRPr b="0" sz="15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89"/>
          <p:cNvSpPr txBox="1"/>
          <p:nvPr>
            <p:ph idx="1" type="body"/>
          </p:nvPr>
        </p:nvSpPr>
        <p:spPr>
          <a:xfrm>
            <a:off x="335862" y="450900"/>
            <a:ext cx="8469600" cy="315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16230" lvl="0" marL="457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lt2"/>
              </a:buClr>
              <a:buSzPts val="1380"/>
              <a:buFont typeface="Arial"/>
              <a:buChar char="◼"/>
              <a:defRPr b="0" i="0" sz="1500" u="none" cap="none" strike="noStrike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307467" lvl="1" marL="914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242"/>
              <a:buFont typeface="Arial"/>
              <a:buChar char="◼"/>
              <a:defRPr b="0" i="0" sz="13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703" lvl="2" marL="1371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104"/>
              <a:buFont typeface="Arial"/>
              <a:buChar char="◼"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89941" lvl="3" marL="18288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966"/>
              <a:buFont typeface="Arial"/>
              <a:buChar char="◼"/>
              <a:defRPr b="0" i="0" sz="10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89941" lvl="4" marL="22860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966"/>
              <a:buFont typeface="Arial"/>
              <a:buChar char="◼"/>
              <a:defRPr b="0" i="0" sz="10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89941" lvl="5" marL="27432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966"/>
              <a:buFont typeface="Arial"/>
              <a:buChar char="◼"/>
              <a:defRPr b="0" i="0" sz="10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89941" lvl="6" marL="3200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966"/>
              <a:buFont typeface="Arial"/>
              <a:buChar char="◼"/>
              <a:defRPr b="0" i="0" sz="10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89940" lvl="7" marL="3657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966"/>
              <a:buFont typeface="Arial"/>
              <a:buChar char="◼"/>
              <a:defRPr b="0" i="0" sz="10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89940" lvl="8" marL="4114800" marR="0" rtl="0" algn="l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rgbClr val="000000"/>
              </a:buClr>
              <a:buSzPts val="966"/>
              <a:buFont typeface="Arial"/>
              <a:buChar char="◼"/>
              <a:defRPr b="0" i="0" sz="105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6" name="Google Shape;76;p89"/>
          <p:cNvSpPr txBox="1"/>
          <p:nvPr>
            <p:ph idx="2" type="body"/>
          </p:nvPr>
        </p:nvSpPr>
        <p:spPr>
          <a:xfrm>
            <a:off x="4305618" y="3946723"/>
            <a:ext cx="4402500" cy="51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r">
              <a:lnSpc>
                <a:spcPct val="100000"/>
              </a:lnSpc>
              <a:spcBef>
                <a:spcPts val="165"/>
              </a:spcBef>
              <a:spcAft>
                <a:spcPts val="0"/>
              </a:spcAft>
              <a:buClr>
                <a:srgbClr val="000000"/>
              </a:buClr>
              <a:buSzPts val="759"/>
              <a:buFont typeface="Arial"/>
              <a:buNone/>
              <a:defRPr b="0" i="0" sz="82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759"/>
              <a:buFont typeface="Arial"/>
              <a:buNone/>
              <a:defRPr b="0" i="0" sz="82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690"/>
              <a:buFont typeface="Arial"/>
              <a:buNone/>
              <a:defRPr b="0" i="0" sz="7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621"/>
              <a:buFont typeface="Arial"/>
              <a:buNone/>
              <a:defRPr b="0" i="0" sz="67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621"/>
              <a:buFont typeface="Arial"/>
              <a:buNone/>
              <a:defRPr b="0" i="0" sz="67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621"/>
              <a:buFont typeface="Arial"/>
              <a:buNone/>
              <a:defRPr b="0" i="0" sz="67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621"/>
              <a:buFont typeface="Arial"/>
              <a:buNone/>
              <a:defRPr b="0" i="0" sz="67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621"/>
              <a:buFont typeface="Arial"/>
              <a:buNone/>
              <a:defRPr b="0" i="0" sz="67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rgbClr val="000000"/>
              </a:buClr>
              <a:buSzPts val="621"/>
              <a:buFont typeface="Arial"/>
              <a:buNone/>
              <a:defRPr b="0" i="0" sz="67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7" name="Google Shape;77;p89"/>
          <p:cNvSpPr txBox="1"/>
          <p:nvPr>
            <p:ph idx="10" type="dt"/>
          </p:nvPr>
        </p:nvSpPr>
        <p:spPr>
          <a:xfrm>
            <a:off x="5704464" y="446710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89"/>
          <p:cNvSpPr txBox="1"/>
          <p:nvPr>
            <p:ph idx="11" type="ftr"/>
          </p:nvPr>
        </p:nvSpPr>
        <p:spPr>
          <a:xfrm>
            <a:off x="435894" y="4463859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89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magine con didascalia" type="picTx">
  <p:cSld name="PICTURE_WITH_CAPTION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90"/>
          <p:cNvSpPr txBox="1"/>
          <p:nvPr>
            <p:ph type="title"/>
          </p:nvPr>
        </p:nvSpPr>
        <p:spPr>
          <a:xfrm>
            <a:off x="435895" y="3520042"/>
            <a:ext cx="8272200" cy="425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Gill Sans"/>
              <a:buNone/>
              <a:defRPr b="0" sz="18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90"/>
          <p:cNvSpPr/>
          <p:nvPr>
            <p:ph idx="2" type="pic"/>
          </p:nvPr>
        </p:nvSpPr>
        <p:spPr>
          <a:xfrm>
            <a:off x="335863" y="449794"/>
            <a:ext cx="8468100" cy="2667900"/>
          </a:xfrm>
          <a:prstGeom prst="rect">
            <a:avLst/>
          </a:prstGeom>
          <a:noFill/>
          <a:ln>
            <a:noFill/>
          </a:ln>
        </p:spPr>
      </p:sp>
      <p:sp>
        <p:nvSpPr>
          <p:cNvPr id="83" name="Google Shape;83;p90"/>
          <p:cNvSpPr txBox="1"/>
          <p:nvPr>
            <p:ph idx="1" type="body"/>
          </p:nvPr>
        </p:nvSpPr>
        <p:spPr>
          <a:xfrm>
            <a:off x="435894" y="3945096"/>
            <a:ext cx="8272200" cy="44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rgbClr val="000000"/>
              </a:buClr>
              <a:buSzPts val="828"/>
              <a:buFont typeface="Arial"/>
              <a:buNone/>
              <a:defRPr b="0" i="0" sz="900" u="none" cap="none" strike="noStrike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828"/>
              <a:buFont typeface="Arial"/>
              <a:buNone/>
              <a:def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690"/>
              <a:buFont typeface="Arial"/>
              <a:buNone/>
              <a:defRPr b="0" i="0" sz="7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621"/>
              <a:buFont typeface="Arial"/>
              <a:buNone/>
              <a:defRPr b="0" i="0" sz="67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621"/>
              <a:buFont typeface="Arial"/>
              <a:buNone/>
              <a:defRPr b="0" i="0" sz="67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621"/>
              <a:buFont typeface="Arial"/>
              <a:buNone/>
              <a:defRPr b="0" i="0" sz="67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621"/>
              <a:buFont typeface="Arial"/>
              <a:buNone/>
              <a:defRPr b="0" i="0" sz="67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621"/>
              <a:buFont typeface="Arial"/>
              <a:buNone/>
              <a:defRPr b="0" i="0" sz="67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rgbClr val="000000"/>
              </a:buClr>
              <a:buSzPts val="621"/>
              <a:buFont typeface="Arial"/>
              <a:buNone/>
              <a:defRPr b="0" i="0" sz="675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4" name="Google Shape;84;p90"/>
          <p:cNvSpPr txBox="1"/>
          <p:nvPr>
            <p:ph idx="10" type="dt"/>
          </p:nvPr>
        </p:nvSpPr>
        <p:spPr>
          <a:xfrm>
            <a:off x="5704464" y="446710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85" name="Google Shape;85;p90"/>
          <p:cNvSpPr txBox="1"/>
          <p:nvPr>
            <p:ph idx="11" type="ftr"/>
          </p:nvPr>
        </p:nvSpPr>
        <p:spPr>
          <a:xfrm>
            <a:off x="435894" y="4463859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86" name="Google Shape;86;p90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testo verticale" type="vertTx">
  <p:cSld name="VERTICAL_TEX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91"/>
          <p:cNvSpPr/>
          <p:nvPr/>
        </p:nvSpPr>
        <p:spPr>
          <a:xfrm>
            <a:off x="330214" y="460805"/>
            <a:ext cx="8481900" cy="891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91"/>
          <p:cNvSpPr txBox="1"/>
          <p:nvPr>
            <p:ph type="title"/>
          </p:nvPr>
        </p:nvSpPr>
        <p:spPr>
          <a:xfrm>
            <a:off x="435894" y="526617"/>
            <a:ext cx="8272200" cy="760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91"/>
          <p:cNvSpPr txBox="1"/>
          <p:nvPr>
            <p:ph idx="1" type="body"/>
          </p:nvPr>
        </p:nvSpPr>
        <p:spPr>
          <a:xfrm rot="5400000">
            <a:off x="3250956" y="-1063048"/>
            <a:ext cx="2642100" cy="82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07467" lvl="0" marL="457200" marR="0" rtl="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lt2"/>
              </a:buClr>
              <a:buSzPts val="1242"/>
              <a:buFont typeface="Arial"/>
              <a:buChar char="◼"/>
              <a:defRPr b="0" i="0" sz="1400" u="none" cap="none" strike="noStrike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298704" lvl="1" marL="914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104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89941" lvl="2" marL="1371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96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81178" lvl="3" marL="18288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828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81178" lvl="4" marL="22860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828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3756" lvl="5" marL="27432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3756" lvl="6" marL="3200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3756" lvl="7" marL="3657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3756" lvl="8" marL="4114800" marR="0" rtl="0" algn="l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1" name="Google Shape;91;p91"/>
          <p:cNvSpPr txBox="1"/>
          <p:nvPr>
            <p:ph idx="10" type="dt"/>
          </p:nvPr>
        </p:nvSpPr>
        <p:spPr>
          <a:xfrm>
            <a:off x="5704464" y="446710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92" name="Google Shape;92;p91"/>
          <p:cNvSpPr txBox="1"/>
          <p:nvPr>
            <p:ph idx="11" type="ftr"/>
          </p:nvPr>
        </p:nvSpPr>
        <p:spPr>
          <a:xfrm>
            <a:off x="435894" y="4463859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93" name="Google Shape;93;p91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olo e testo verticale" type="vertTitleAndTx">
  <p:cSld name="VERTICAL_TITLE_AND_VERTICAL_TEXT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92"/>
          <p:cNvSpPr/>
          <p:nvPr/>
        </p:nvSpPr>
        <p:spPr>
          <a:xfrm>
            <a:off x="6629402" y="449794"/>
            <a:ext cx="2180100" cy="4362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92"/>
          <p:cNvSpPr txBox="1"/>
          <p:nvPr>
            <p:ph type="title"/>
          </p:nvPr>
        </p:nvSpPr>
        <p:spPr>
          <a:xfrm rot="5400000">
            <a:off x="5437324" y="1698995"/>
            <a:ext cx="3887400" cy="150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latin typeface="Fira Sans"/>
                <a:ea typeface="Fira Sans"/>
                <a:cs typeface="Fira Sans"/>
                <a:sym typeface="Fira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92"/>
          <p:cNvSpPr txBox="1"/>
          <p:nvPr>
            <p:ph idx="1" type="body"/>
          </p:nvPr>
        </p:nvSpPr>
        <p:spPr>
          <a:xfrm rot="5400000">
            <a:off x="1598552" y="-510655"/>
            <a:ext cx="3887400" cy="59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3756" lvl="0" marL="457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333756" lvl="1" marL="914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3756" lvl="2" marL="1371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3756" lvl="3" marL="18288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3756" lvl="4" marL="22860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3756" lvl="5" marL="27432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3756" lvl="6" marL="3200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3756" lvl="7" marL="3657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3756" lvl="8" marL="4114800" marR="0" rtl="0" algn="l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8" name="Google Shape;98;p92"/>
          <p:cNvSpPr txBox="1"/>
          <p:nvPr>
            <p:ph idx="10" type="dt"/>
          </p:nvPr>
        </p:nvSpPr>
        <p:spPr>
          <a:xfrm>
            <a:off x="5704464" y="446710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99" name="Google Shape;99;p92"/>
          <p:cNvSpPr txBox="1"/>
          <p:nvPr>
            <p:ph idx="11" type="ftr"/>
          </p:nvPr>
        </p:nvSpPr>
        <p:spPr>
          <a:xfrm>
            <a:off x="435894" y="4463859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00" name="Google Shape;100;p92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Layout">
  <p:cSld name="Agenda Layout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asic Layout">
  <p:cSld name="1_Basic Layout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oogle Shape;104;p95"/>
          <p:cNvGrpSpPr/>
          <p:nvPr/>
        </p:nvGrpSpPr>
        <p:grpSpPr>
          <a:xfrm>
            <a:off x="2843809" y="377126"/>
            <a:ext cx="3456384" cy="3465247"/>
            <a:chOff x="1115616" y="1275607"/>
            <a:chExt cx="2585656" cy="2592286"/>
          </a:xfrm>
        </p:grpSpPr>
        <p:pic>
          <p:nvPicPr>
            <p:cNvPr descr="E:\002-KIMS BUSINESS\007-02-Googleslidesppt\02-GSppt-Contents-Kim\20170215\03-abs\item01-png.png" id="105" name="Google Shape;105;p95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1115616" y="1275607"/>
              <a:ext cx="2585656" cy="259228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6" name="Google Shape;106;p95"/>
            <p:cNvSpPr/>
            <p:nvPr/>
          </p:nvSpPr>
          <p:spPr>
            <a:xfrm>
              <a:off x="1796376" y="1959682"/>
              <a:ext cx="1224136" cy="122413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sp>
        <p:nvSpPr>
          <p:cNvPr id="107" name="Google Shape;107;p95"/>
          <p:cNvSpPr txBox="1"/>
          <p:nvPr>
            <p:ph idx="1" type="body"/>
          </p:nvPr>
        </p:nvSpPr>
        <p:spPr>
          <a:xfrm>
            <a:off x="2829098" y="3829796"/>
            <a:ext cx="3456384" cy="576063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-228600" lvl="0" marL="457200" marR="0" rtl="0" algn="ctr">
              <a:spcBef>
                <a:spcPts val="72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  <a:defRPr b="1" i="0" sz="36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108" name="Google Shape;108;p95"/>
          <p:cNvSpPr txBox="1"/>
          <p:nvPr>
            <p:ph idx="2" type="body"/>
          </p:nvPr>
        </p:nvSpPr>
        <p:spPr>
          <a:xfrm>
            <a:off x="2828950" y="4443959"/>
            <a:ext cx="3456384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-228600" lvl="0" marL="457200" marR="0" rtl="0" algn="ctr">
              <a:spcBef>
                <a:spcPts val="285"/>
              </a:spcBef>
              <a:spcAft>
                <a:spcPts val="0"/>
              </a:spcAft>
              <a:buClr>
                <a:srgbClr val="3F3F3F"/>
              </a:buClr>
              <a:buSzPts val="1425"/>
              <a:buFont typeface="Arial"/>
              <a:buNone/>
              <a:defRPr b="0" i="0" sz="1425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Basic Layout">
  <p:cSld name="3_Basic Layout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96"/>
          <p:cNvSpPr txBox="1"/>
          <p:nvPr>
            <p:ph idx="1" type="body"/>
          </p:nvPr>
        </p:nvSpPr>
        <p:spPr>
          <a:xfrm>
            <a:off x="1" y="123481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-228600" lvl="0" marL="457200" marR="0" rtl="0" algn="ctr">
              <a:spcBef>
                <a:spcPts val="72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111" name="Google Shape;111;p96"/>
          <p:cNvSpPr txBox="1"/>
          <p:nvPr>
            <p:ph idx="2" type="body"/>
          </p:nvPr>
        </p:nvSpPr>
        <p:spPr>
          <a:xfrm>
            <a:off x="1" y="699545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-228600" lvl="0" marL="457200" marR="0" rtl="0" algn="ctr">
              <a:spcBef>
                <a:spcPts val="285"/>
              </a:spcBef>
              <a:spcAft>
                <a:spcPts val="0"/>
              </a:spcAft>
              <a:buClr>
                <a:srgbClr val="3F3F3F"/>
              </a:buClr>
              <a:buSzPts val="1425"/>
              <a:buFont typeface="Arial"/>
              <a:buNone/>
              <a:defRPr b="0" i="0" sz="1425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sic Layout">
  <p:cSld name="Basic Layout"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97"/>
          <p:cNvSpPr txBox="1"/>
          <p:nvPr>
            <p:ph idx="1" type="body"/>
          </p:nvPr>
        </p:nvSpPr>
        <p:spPr>
          <a:xfrm>
            <a:off x="1" y="123481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-228600" lvl="0" marL="457200" marR="0" rtl="0" algn="ctr">
              <a:spcBef>
                <a:spcPts val="72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114" name="Google Shape;114;p97"/>
          <p:cNvSpPr txBox="1"/>
          <p:nvPr>
            <p:ph idx="2" type="body"/>
          </p:nvPr>
        </p:nvSpPr>
        <p:spPr>
          <a:xfrm>
            <a:off x="1" y="699545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-228600" lvl="0" marL="457200" marR="0" rtl="0" algn="ctr">
              <a:spcBef>
                <a:spcPts val="285"/>
              </a:spcBef>
              <a:spcAft>
                <a:spcPts val="0"/>
              </a:spcAft>
              <a:buClr>
                <a:srgbClr val="3F3F3F"/>
              </a:buClr>
              <a:buSzPts val="1425"/>
              <a:buFont typeface="Arial"/>
              <a:buNone/>
              <a:defRPr b="0" i="0" sz="1425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Basic Layout">
  <p:cSld name="2_Basic Layou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98"/>
          <p:cNvSpPr/>
          <p:nvPr>
            <p:ph idx="2" type="pic"/>
          </p:nvPr>
        </p:nvSpPr>
        <p:spPr>
          <a:xfrm>
            <a:off x="863568" y="1599822"/>
            <a:ext cx="1440000" cy="144000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7" name="Google Shape;117;p98"/>
          <p:cNvSpPr/>
          <p:nvPr>
            <p:ph idx="3" type="pic"/>
          </p:nvPr>
        </p:nvSpPr>
        <p:spPr>
          <a:xfrm>
            <a:off x="2842131" y="1597374"/>
            <a:ext cx="1440000" cy="144000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8" name="Google Shape;118;p98"/>
          <p:cNvSpPr/>
          <p:nvPr>
            <p:ph idx="4" type="pic"/>
          </p:nvPr>
        </p:nvSpPr>
        <p:spPr>
          <a:xfrm>
            <a:off x="4834733" y="1597374"/>
            <a:ext cx="1440000" cy="144000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19" name="Google Shape;119;p98"/>
          <p:cNvSpPr/>
          <p:nvPr>
            <p:ph idx="5" type="pic"/>
          </p:nvPr>
        </p:nvSpPr>
        <p:spPr>
          <a:xfrm>
            <a:off x="6827012" y="1599822"/>
            <a:ext cx="1440000" cy="144000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20" name="Google Shape;120;p98"/>
          <p:cNvSpPr/>
          <p:nvPr/>
        </p:nvSpPr>
        <p:spPr>
          <a:xfrm>
            <a:off x="683568" y="1419822"/>
            <a:ext cx="1800000" cy="1800000"/>
          </a:xfrm>
          <a:prstGeom prst="blockArc">
            <a:avLst>
              <a:gd fmla="val 10800000" name="adj1"/>
              <a:gd fmla="val 94979" name="adj2"/>
              <a:gd fmla="val 5402" name="adj3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1" name="Google Shape;121;p98"/>
          <p:cNvSpPr/>
          <p:nvPr/>
        </p:nvSpPr>
        <p:spPr>
          <a:xfrm>
            <a:off x="2671382" y="1419822"/>
            <a:ext cx="1800000" cy="1800000"/>
          </a:xfrm>
          <a:prstGeom prst="blockArc">
            <a:avLst>
              <a:gd fmla="val 10800000" name="adj1"/>
              <a:gd fmla="val 94979" name="adj2"/>
              <a:gd fmla="val 5402" name="adj3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2" name="Google Shape;122;p98"/>
          <p:cNvSpPr/>
          <p:nvPr/>
        </p:nvSpPr>
        <p:spPr>
          <a:xfrm>
            <a:off x="4659196" y="1419822"/>
            <a:ext cx="1800000" cy="1800000"/>
          </a:xfrm>
          <a:prstGeom prst="blockArc">
            <a:avLst>
              <a:gd fmla="val 10800000" name="adj1"/>
              <a:gd fmla="val 94979" name="adj2"/>
              <a:gd fmla="val 5402" name="adj3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3" name="Google Shape;123;p98"/>
          <p:cNvSpPr/>
          <p:nvPr/>
        </p:nvSpPr>
        <p:spPr>
          <a:xfrm>
            <a:off x="6647012" y="1419822"/>
            <a:ext cx="1800000" cy="1800000"/>
          </a:xfrm>
          <a:prstGeom prst="blockArc">
            <a:avLst>
              <a:gd fmla="val 10800000" name="adj1"/>
              <a:gd fmla="val 94979" name="adj2"/>
              <a:gd fmla="val 5402" name="adj3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4" name="Google Shape;124;p98"/>
          <p:cNvSpPr txBox="1"/>
          <p:nvPr>
            <p:ph idx="1" type="body"/>
          </p:nvPr>
        </p:nvSpPr>
        <p:spPr>
          <a:xfrm>
            <a:off x="1" y="123481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-228600" lvl="0" marL="457200" marR="0" rtl="0" algn="ctr">
              <a:spcBef>
                <a:spcPts val="72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125" name="Google Shape;125;p98"/>
          <p:cNvSpPr txBox="1"/>
          <p:nvPr>
            <p:ph idx="6" type="body"/>
          </p:nvPr>
        </p:nvSpPr>
        <p:spPr>
          <a:xfrm>
            <a:off x="1" y="699545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-228600" lvl="0" marL="457200" marR="0" rtl="0" algn="ctr">
              <a:spcBef>
                <a:spcPts val="285"/>
              </a:spcBef>
              <a:spcAft>
                <a:spcPts val="0"/>
              </a:spcAft>
              <a:buClr>
                <a:srgbClr val="3F3F3F"/>
              </a:buClr>
              <a:buSzPts val="1425"/>
              <a:buFont typeface="Arial"/>
              <a:buNone/>
              <a:defRPr b="0" i="0" sz="1425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 type="blank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80"/>
          <p:cNvSpPr txBox="1"/>
          <p:nvPr>
            <p:ph idx="10" type="dt"/>
          </p:nvPr>
        </p:nvSpPr>
        <p:spPr>
          <a:xfrm>
            <a:off x="5704464" y="446710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23" name="Google Shape;23;p80"/>
          <p:cNvSpPr txBox="1"/>
          <p:nvPr>
            <p:ph idx="11" type="ftr"/>
          </p:nvPr>
        </p:nvSpPr>
        <p:spPr>
          <a:xfrm>
            <a:off x="435894" y="4463859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24" name="Google Shape;24;p80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on sets layout">
  <p:cSld name="icon sets layout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99"/>
          <p:cNvSpPr txBox="1"/>
          <p:nvPr>
            <p:ph idx="1" type="body"/>
          </p:nvPr>
        </p:nvSpPr>
        <p:spPr>
          <a:xfrm>
            <a:off x="1" y="123481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-228600" lvl="0" marL="457200" marR="0" rtl="0" algn="ctr">
              <a:spcBef>
                <a:spcPts val="72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grpSp>
        <p:nvGrpSpPr>
          <p:cNvPr id="128" name="Google Shape;128;p99"/>
          <p:cNvGrpSpPr/>
          <p:nvPr/>
        </p:nvGrpSpPr>
        <p:grpSpPr>
          <a:xfrm>
            <a:off x="354008" y="1131592"/>
            <a:ext cx="2849840" cy="3649171"/>
            <a:chOff x="354008" y="1131589"/>
            <a:chExt cx="2849840" cy="3649171"/>
          </a:xfrm>
        </p:grpSpPr>
        <p:sp>
          <p:nvSpPr>
            <p:cNvPr id="129" name="Google Shape;129;p99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fmla="val 3968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30" name="Google Shape;130;p99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fmla="val 50000" name="adj"/>
              </a:avLst>
            </a:prstGeom>
            <a:solidFill>
              <a:schemeClr val="lt1">
                <a:alpha val="40784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31" name="Google Shape;131;p99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fmla="val 23728" name="adj1"/>
                <a:gd fmla="val 24642" name="adj2"/>
              </a:avLst>
            </a:prstGeom>
            <a:solidFill>
              <a:schemeClr val="lt1">
                <a:alpha val="22745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4_Title Slide">
  <p:cSld name="24_Title Slide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00"/>
          <p:cNvSpPr/>
          <p:nvPr>
            <p:ph idx="2" type="pic"/>
          </p:nvPr>
        </p:nvSpPr>
        <p:spPr>
          <a:xfrm>
            <a:off x="1" y="0"/>
            <a:ext cx="9144000" cy="278777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Basic Layout">
  <p:cSld name="4_Basic Layout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1"/>
          <p:cNvSpPr/>
          <p:nvPr>
            <p:ph idx="2" type="pic"/>
          </p:nvPr>
        </p:nvSpPr>
        <p:spPr>
          <a:xfrm>
            <a:off x="2771801" y="1404764"/>
            <a:ext cx="6372200" cy="302433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36" name="Google Shape;136;p101"/>
          <p:cNvSpPr txBox="1"/>
          <p:nvPr>
            <p:ph idx="1" type="body"/>
          </p:nvPr>
        </p:nvSpPr>
        <p:spPr>
          <a:xfrm>
            <a:off x="1" y="123481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-228600" lvl="0" marL="457200" marR="0" rtl="0" algn="ctr">
              <a:spcBef>
                <a:spcPts val="72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137" name="Google Shape;137;p101"/>
          <p:cNvSpPr txBox="1"/>
          <p:nvPr>
            <p:ph idx="3" type="body"/>
          </p:nvPr>
        </p:nvSpPr>
        <p:spPr>
          <a:xfrm>
            <a:off x="1" y="699545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-228600" lvl="0" marL="457200" marR="0" rtl="0" algn="ctr">
              <a:spcBef>
                <a:spcPts val="285"/>
              </a:spcBef>
              <a:spcAft>
                <a:spcPts val="0"/>
              </a:spcAft>
              <a:buClr>
                <a:srgbClr val="3F3F3F"/>
              </a:buClr>
              <a:buSzPts val="1425"/>
              <a:buFont typeface="Arial"/>
              <a:buNone/>
              <a:defRPr b="0" i="0" sz="1425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Basic Layout">
  <p:cSld name="5_Basic Layout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02"/>
          <p:cNvSpPr/>
          <p:nvPr>
            <p:ph idx="2" type="pic"/>
          </p:nvPr>
        </p:nvSpPr>
        <p:spPr>
          <a:xfrm>
            <a:off x="1" y="0"/>
            <a:ext cx="3059832" cy="219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40" name="Google Shape;140;p102"/>
          <p:cNvSpPr/>
          <p:nvPr>
            <p:ph idx="3" type="pic"/>
          </p:nvPr>
        </p:nvSpPr>
        <p:spPr>
          <a:xfrm>
            <a:off x="6084000" y="2947500"/>
            <a:ext cx="3060000" cy="219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Basic Layout">
  <p:cSld name="6_Basic Layout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03"/>
          <p:cNvSpPr/>
          <p:nvPr>
            <p:ph idx="2" type="pic"/>
          </p:nvPr>
        </p:nvSpPr>
        <p:spPr>
          <a:xfrm>
            <a:off x="3528392" y="0"/>
            <a:ext cx="2123729" cy="321982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43" name="Google Shape;143;p103"/>
          <p:cNvSpPr/>
          <p:nvPr>
            <p:ph idx="3" type="pic"/>
          </p:nvPr>
        </p:nvSpPr>
        <p:spPr>
          <a:xfrm>
            <a:off x="7020272" y="1923678"/>
            <a:ext cx="2123729" cy="321982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Basic Layout">
  <p:cSld name="7_Basic Layout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04"/>
          <p:cNvSpPr/>
          <p:nvPr>
            <p:ph idx="2" type="pic"/>
          </p:nvPr>
        </p:nvSpPr>
        <p:spPr>
          <a:xfrm>
            <a:off x="717863" y="1275608"/>
            <a:ext cx="2448545" cy="202405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46" name="Google Shape;146;p104"/>
          <p:cNvSpPr/>
          <p:nvPr>
            <p:ph idx="3" type="pic"/>
          </p:nvPr>
        </p:nvSpPr>
        <p:spPr>
          <a:xfrm>
            <a:off x="3339547" y="1275608"/>
            <a:ext cx="2448273" cy="202405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47" name="Google Shape;147;p104"/>
          <p:cNvSpPr/>
          <p:nvPr>
            <p:ph idx="4" type="pic"/>
          </p:nvPr>
        </p:nvSpPr>
        <p:spPr>
          <a:xfrm>
            <a:off x="5960959" y="1275608"/>
            <a:ext cx="2448273" cy="202405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48" name="Google Shape;148;p104"/>
          <p:cNvSpPr txBox="1"/>
          <p:nvPr>
            <p:ph idx="1" type="body"/>
          </p:nvPr>
        </p:nvSpPr>
        <p:spPr>
          <a:xfrm>
            <a:off x="1" y="123481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-228600" lvl="0" marL="457200" marR="0" rtl="0" algn="ctr">
              <a:spcBef>
                <a:spcPts val="72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149" name="Google Shape;149;p104"/>
          <p:cNvSpPr txBox="1"/>
          <p:nvPr>
            <p:ph idx="5" type="body"/>
          </p:nvPr>
        </p:nvSpPr>
        <p:spPr>
          <a:xfrm>
            <a:off x="1" y="699545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-228600" lvl="0" marL="457200" marR="0" rtl="0" algn="ctr">
              <a:spcBef>
                <a:spcPts val="285"/>
              </a:spcBef>
              <a:spcAft>
                <a:spcPts val="0"/>
              </a:spcAft>
              <a:buClr>
                <a:srgbClr val="3F3F3F"/>
              </a:buClr>
              <a:buSzPts val="1425"/>
              <a:buFont typeface="Arial"/>
              <a:buNone/>
              <a:defRPr b="0" i="0" sz="1425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Basic Layout">
  <p:cSld name="8_Basic Layout"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Fullppt\005-PNG이미지\모니터.png" id="151" name="Google Shape;151;p1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82291" y="1275610"/>
            <a:ext cx="2923753" cy="251861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Fullppt\005-PNG이미지\모니터.png" id="152" name="Google Shape;152;p1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22651" y="1275610"/>
            <a:ext cx="2923753" cy="2518619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05"/>
          <p:cNvSpPr/>
          <p:nvPr>
            <p:ph idx="2" type="pic"/>
          </p:nvPr>
        </p:nvSpPr>
        <p:spPr>
          <a:xfrm>
            <a:off x="1582657" y="1374410"/>
            <a:ext cx="2700000" cy="158483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54" name="Google Shape;154;p105"/>
          <p:cNvSpPr/>
          <p:nvPr>
            <p:ph idx="3" type="pic"/>
          </p:nvPr>
        </p:nvSpPr>
        <p:spPr>
          <a:xfrm>
            <a:off x="4820964" y="1374410"/>
            <a:ext cx="2736000" cy="158483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55" name="Google Shape;155;p105"/>
          <p:cNvSpPr txBox="1"/>
          <p:nvPr>
            <p:ph idx="1" type="body"/>
          </p:nvPr>
        </p:nvSpPr>
        <p:spPr>
          <a:xfrm>
            <a:off x="1" y="123481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-228600" lvl="0" marL="457200" marR="0" rtl="0" algn="ctr">
              <a:spcBef>
                <a:spcPts val="72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156" name="Google Shape;156;p105"/>
          <p:cNvSpPr txBox="1"/>
          <p:nvPr>
            <p:ph idx="4" type="body"/>
          </p:nvPr>
        </p:nvSpPr>
        <p:spPr>
          <a:xfrm>
            <a:off x="1" y="699545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-228600" lvl="0" marL="457200" marR="0" rtl="0" algn="ctr">
              <a:spcBef>
                <a:spcPts val="285"/>
              </a:spcBef>
              <a:spcAft>
                <a:spcPts val="0"/>
              </a:spcAft>
              <a:buClr>
                <a:srgbClr val="3F3F3F"/>
              </a:buClr>
              <a:buSzPts val="1425"/>
              <a:buFont typeface="Arial"/>
              <a:buNone/>
              <a:defRPr b="0" i="0" sz="1425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Basic Layout">
  <p:cSld name="9_Basic Layout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06"/>
          <p:cNvSpPr/>
          <p:nvPr/>
        </p:nvSpPr>
        <p:spPr>
          <a:xfrm>
            <a:off x="2847111" y="1179746"/>
            <a:ext cx="3401564" cy="3401564"/>
          </a:xfrm>
          <a:prstGeom prst="donut">
            <a:avLst>
              <a:gd fmla="val 1353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descr="D:\Fullppt\PNG이미지\핸드폰2.png" id="159" name="Google Shape;159;p1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735225" y="1079007"/>
            <a:ext cx="3373328" cy="4085033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106"/>
          <p:cNvSpPr/>
          <p:nvPr>
            <p:ph idx="2" type="pic"/>
          </p:nvPr>
        </p:nvSpPr>
        <p:spPr>
          <a:xfrm>
            <a:off x="3566332" y="1217153"/>
            <a:ext cx="1945466" cy="300514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61" name="Google Shape;161;p106"/>
          <p:cNvSpPr txBox="1"/>
          <p:nvPr>
            <p:ph idx="1" type="body"/>
          </p:nvPr>
        </p:nvSpPr>
        <p:spPr>
          <a:xfrm>
            <a:off x="1" y="123481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-228600" lvl="0" marL="457200" marR="0" rtl="0" algn="ctr">
              <a:spcBef>
                <a:spcPts val="72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162" name="Google Shape;162;p106"/>
          <p:cNvSpPr txBox="1"/>
          <p:nvPr>
            <p:ph idx="3" type="body"/>
          </p:nvPr>
        </p:nvSpPr>
        <p:spPr>
          <a:xfrm>
            <a:off x="1" y="699545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-228600" lvl="0" marL="457200" marR="0" rtl="0" algn="ctr">
              <a:spcBef>
                <a:spcPts val="285"/>
              </a:spcBef>
              <a:spcAft>
                <a:spcPts val="0"/>
              </a:spcAft>
              <a:buClr>
                <a:srgbClr val="3F3F3F"/>
              </a:buClr>
              <a:buSzPts val="1425"/>
              <a:buFont typeface="Arial"/>
              <a:buNone/>
              <a:defRPr b="0" i="0" sz="1425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6_Title Slide">
  <p:cSld name="26_Title Slide"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07"/>
          <p:cNvSpPr/>
          <p:nvPr>
            <p:ph idx="2" type="pic"/>
          </p:nvPr>
        </p:nvSpPr>
        <p:spPr>
          <a:xfrm>
            <a:off x="546715" y="1171936"/>
            <a:ext cx="1944000" cy="104360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65" name="Google Shape;165;p107"/>
          <p:cNvSpPr/>
          <p:nvPr>
            <p:ph idx="3" type="pic"/>
          </p:nvPr>
        </p:nvSpPr>
        <p:spPr>
          <a:xfrm>
            <a:off x="546379" y="2862169"/>
            <a:ext cx="1944000" cy="122413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66" name="Google Shape;166;p107"/>
          <p:cNvSpPr/>
          <p:nvPr/>
        </p:nvSpPr>
        <p:spPr>
          <a:xfrm>
            <a:off x="546379" y="2217207"/>
            <a:ext cx="1944000" cy="5309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67" name="Google Shape;167;p107"/>
          <p:cNvSpPr/>
          <p:nvPr/>
        </p:nvSpPr>
        <p:spPr>
          <a:xfrm>
            <a:off x="546042" y="4085904"/>
            <a:ext cx="1944000" cy="5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68" name="Google Shape;168;p107"/>
          <p:cNvSpPr/>
          <p:nvPr>
            <p:ph idx="4" type="pic"/>
          </p:nvPr>
        </p:nvSpPr>
        <p:spPr>
          <a:xfrm>
            <a:off x="2583308" y="1171936"/>
            <a:ext cx="1944000" cy="104360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69" name="Google Shape;169;p107"/>
          <p:cNvSpPr/>
          <p:nvPr>
            <p:ph idx="5" type="pic"/>
          </p:nvPr>
        </p:nvSpPr>
        <p:spPr>
          <a:xfrm>
            <a:off x="2582972" y="2862169"/>
            <a:ext cx="1944000" cy="122413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0" name="Google Shape;170;p107"/>
          <p:cNvSpPr/>
          <p:nvPr/>
        </p:nvSpPr>
        <p:spPr>
          <a:xfrm>
            <a:off x="2582972" y="2217207"/>
            <a:ext cx="1944000" cy="53095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71" name="Google Shape;171;p107"/>
          <p:cNvSpPr/>
          <p:nvPr/>
        </p:nvSpPr>
        <p:spPr>
          <a:xfrm>
            <a:off x="2582636" y="4085904"/>
            <a:ext cx="1944000" cy="5309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72" name="Google Shape;172;p107"/>
          <p:cNvSpPr/>
          <p:nvPr>
            <p:ph idx="6" type="pic"/>
          </p:nvPr>
        </p:nvSpPr>
        <p:spPr>
          <a:xfrm>
            <a:off x="4619901" y="1171936"/>
            <a:ext cx="1944000" cy="104360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3" name="Google Shape;173;p107"/>
          <p:cNvSpPr/>
          <p:nvPr>
            <p:ph idx="7" type="pic"/>
          </p:nvPr>
        </p:nvSpPr>
        <p:spPr>
          <a:xfrm>
            <a:off x="4619564" y="2862169"/>
            <a:ext cx="1944000" cy="122413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4" name="Google Shape;174;p107"/>
          <p:cNvSpPr/>
          <p:nvPr/>
        </p:nvSpPr>
        <p:spPr>
          <a:xfrm>
            <a:off x="4619564" y="2217207"/>
            <a:ext cx="1944000" cy="5309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75" name="Google Shape;175;p107"/>
          <p:cNvSpPr/>
          <p:nvPr/>
        </p:nvSpPr>
        <p:spPr>
          <a:xfrm>
            <a:off x="4619228" y="4085904"/>
            <a:ext cx="1944000" cy="53095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76" name="Google Shape;176;p107"/>
          <p:cNvSpPr/>
          <p:nvPr>
            <p:ph idx="8" type="pic"/>
          </p:nvPr>
        </p:nvSpPr>
        <p:spPr>
          <a:xfrm>
            <a:off x="6656495" y="1171936"/>
            <a:ext cx="1944000" cy="104360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7" name="Google Shape;177;p107"/>
          <p:cNvSpPr/>
          <p:nvPr>
            <p:ph idx="9" type="pic"/>
          </p:nvPr>
        </p:nvSpPr>
        <p:spPr>
          <a:xfrm>
            <a:off x="6656159" y="2862169"/>
            <a:ext cx="1944000" cy="122413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178" name="Google Shape;178;p107"/>
          <p:cNvSpPr/>
          <p:nvPr/>
        </p:nvSpPr>
        <p:spPr>
          <a:xfrm>
            <a:off x="6656159" y="2217207"/>
            <a:ext cx="1944000" cy="5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79" name="Google Shape;179;p107"/>
          <p:cNvSpPr/>
          <p:nvPr/>
        </p:nvSpPr>
        <p:spPr>
          <a:xfrm>
            <a:off x="6655823" y="4085904"/>
            <a:ext cx="1944000" cy="5309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Slide layout">
  <p:cSld name="Cover Slide layout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08"/>
          <p:cNvSpPr txBox="1"/>
          <p:nvPr>
            <p:ph idx="1" type="body"/>
          </p:nvPr>
        </p:nvSpPr>
        <p:spPr>
          <a:xfrm>
            <a:off x="3923928" y="2643759"/>
            <a:ext cx="5220072" cy="108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  <a:defRPr b="1" i="0" sz="36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182" name="Google Shape;182;p108"/>
          <p:cNvSpPr txBox="1"/>
          <p:nvPr>
            <p:ph idx="2" type="body"/>
          </p:nvPr>
        </p:nvSpPr>
        <p:spPr>
          <a:xfrm>
            <a:off x="3923929" y="3723881"/>
            <a:ext cx="5219924" cy="504056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85"/>
              </a:spcBef>
              <a:spcAft>
                <a:spcPts val="0"/>
              </a:spcAft>
              <a:buClr>
                <a:srgbClr val="3F3F3F"/>
              </a:buClr>
              <a:buSzPts val="1425"/>
              <a:buFont typeface="Arial"/>
              <a:buNone/>
              <a:defRPr b="0" i="0" sz="1425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on sets layout">
  <p:cSld name="icon sets layou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1"/>
          <p:cNvSpPr txBox="1"/>
          <p:nvPr>
            <p:ph idx="1" type="body"/>
          </p:nvPr>
        </p:nvSpPr>
        <p:spPr>
          <a:xfrm>
            <a:off x="1" y="434763"/>
            <a:ext cx="9144000" cy="57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rgbClr val="000000"/>
              </a:buClr>
              <a:buSzPts val="3312"/>
              <a:buFont typeface="Arial"/>
              <a:buNone/>
              <a:defRPr b="0" i="0" sz="3600" u="none" cap="none" strike="noStrike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333756" lvl="1" marL="914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3756" lvl="2" marL="1371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3756" lvl="3" marL="18288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3756" lvl="4" marL="22860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3756" lvl="5" marL="27432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3756" lvl="6" marL="3200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3756" lvl="7" marL="3657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3756" lvl="8" marL="4114800" marR="0" rtl="0" algn="l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 Slide Layout">
  <p:cSld name="End Slide Layout"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:\002-KIMS BUSINESS\007-02-Googleslidesppt\02-GSppt-Contents-Kim\20170215\03-abs\item03-png.png" id="184" name="Google Shape;184;p1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-9892029">
            <a:off x="2873937" y="156273"/>
            <a:ext cx="1587121" cy="15144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002-KIMS BUSINESS\007-02-Googleslidesppt\02-GSppt-Contents-Kim\20170215\03-abs\item03-png.png" id="185" name="Google Shape;185;p1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4527839">
            <a:off x="3005464" y="3443642"/>
            <a:ext cx="1587121" cy="15144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002-KIMS BUSINESS\007-02-Googleslidesppt\02-GSppt-Contents-Kim\20170215\03-abs\item03-png.png" id="186" name="Google Shape;186;p1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7414606">
            <a:off x="1967903" y="2192113"/>
            <a:ext cx="1587121" cy="15144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002-KIMS BUSINESS\007-02-Googleslidesppt\02-GSppt-Contents-Kim\20170215\03-abs\item03-png.png" id="187" name="Google Shape;187;p1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 rot="4162721">
            <a:off x="2110760" y="805097"/>
            <a:ext cx="1587121" cy="15144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002-KIMS BUSINESS\007-02-Googleslidesppt\02-GSppt-Contents-Kim\20170215\03-abs\item03-png.png" id="188" name="Google Shape;188;p1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 rot="7864253">
            <a:off x="3934585" y="142673"/>
            <a:ext cx="1587121" cy="15144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002-KIMS BUSINESS\007-02-Googleslidesppt\02-GSppt-Contents-Kim\20170215\03-abs\item03-png.png" id="189" name="Google Shape;189;p1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-1435202">
            <a:off x="5618210" y="2384716"/>
            <a:ext cx="1587121" cy="15144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002-KIMS BUSINESS\007-02-Googleslidesppt\02-GSppt-Contents-Kim\20170215\03-abs\item03-png.png" id="190" name="Google Shape;190;p1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-4325069">
            <a:off x="5463159" y="736151"/>
            <a:ext cx="1587121" cy="15144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002-KIMS BUSINESS\007-02-Googleslidesppt\02-GSppt-Contents-Kim\20170215\03-abs\item03-png.png" id="191" name="Google Shape;191;p1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729549">
            <a:off x="4788029" y="3370715"/>
            <a:ext cx="1587121" cy="151449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2" name="Google Shape;192;p109"/>
          <p:cNvGrpSpPr/>
          <p:nvPr/>
        </p:nvGrpSpPr>
        <p:grpSpPr>
          <a:xfrm>
            <a:off x="2254581" y="248388"/>
            <a:ext cx="4634840" cy="4646724"/>
            <a:chOff x="1115616" y="1275607"/>
            <a:chExt cx="2585656" cy="2592286"/>
          </a:xfrm>
        </p:grpSpPr>
        <p:pic>
          <p:nvPicPr>
            <p:cNvPr descr="E:\002-KIMS BUSINESS\007-02-Googleslidesppt\02-GSppt-Contents-Kim\20170215\03-abs\item01-png.png" id="193" name="Google Shape;193;p10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115616" y="1275607"/>
              <a:ext cx="2585656" cy="259228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4" name="Google Shape;194;p109"/>
            <p:cNvSpPr/>
            <p:nvPr/>
          </p:nvSpPr>
          <p:spPr>
            <a:xfrm>
              <a:off x="1595313" y="1758619"/>
              <a:ext cx="1626263" cy="162626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sp>
        <p:nvSpPr>
          <p:cNvPr id="195" name="Google Shape;195;p109"/>
          <p:cNvSpPr txBox="1"/>
          <p:nvPr>
            <p:ph idx="1" type="body"/>
          </p:nvPr>
        </p:nvSpPr>
        <p:spPr>
          <a:xfrm>
            <a:off x="3203853" y="2101604"/>
            <a:ext cx="2736303" cy="576063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-228600" lvl="0" marL="457200" marR="0" rtl="0" algn="ctr">
              <a:spcBef>
                <a:spcPts val="72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  <a:defRPr b="1" i="0" sz="3600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196" name="Google Shape;196;p109"/>
          <p:cNvSpPr txBox="1"/>
          <p:nvPr>
            <p:ph idx="2" type="body"/>
          </p:nvPr>
        </p:nvSpPr>
        <p:spPr>
          <a:xfrm>
            <a:off x="3203705" y="2677666"/>
            <a:ext cx="2736303" cy="432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50" lIns="121900" spcFirstLastPara="1" rIns="121900" wrap="square" tIns="60950">
            <a:noAutofit/>
          </a:bodyPr>
          <a:lstStyle>
            <a:lvl1pPr indent="-228600" lvl="0" marL="457200" marR="0" rtl="0" algn="ctr">
              <a:spcBef>
                <a:spcPts val="285"/>
              </a:spcBef>
              <a:spcAft>
                <a:spcPts val="0"/>
              </a:spcAft>
              <a:buClr>
                <a:srgbClr val="3F3F3F"/>
              </a:buClr>
              <a:buSzPts val="1425"/>
              <a:buFont typeface="Arial"/>
              <a:buNone/>
              <a:defRPr b="0" i="0" sz="1425" u="none" cap="none" strike="noStrike">
                <a:solidFill>
                  <a:srgbClr val="3F3F3F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pic>
        <p:nvPicPr>
          <p:cNvPr descr="E:\002-KIMS BUSINESS\007-02-Googleslidesppt\02-GSppt-Contents-Kim\20170215\03-abs\item03-png.png" id="197" name="Google Shape;197;p1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" y="-22860"/>
            <a:ext cx="1587121" cy="15144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002-KIMS BUSINESS\007-02-Googleslidesppt\02-GSppt-Contents-Kim\20170215\03-abs\item02-png.png" id="198" name="Google Shape;198;p10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40353" y="3624792"/>
            <a:ext cx="1407408" cy="1518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yout personalizzato">
  <p:cSld name="Layout personalizzato"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10"/>
          <p:cNvSpPr txBox="1"/>
          <p:nvPr>
            <p:ph type="title"/>
          </p:nvPr>
        </p:nvSpPr>
        <p:spPr>
          <a:xfrm>
            <a:off x="628651" y="274642"/>
            <a:ext cx="7886700" cy="993775"/>
          </a:xfrm>
          <a:prstGeom prst="rect">
            <a:avLst/>
          </a:prstGeom>
          <a:noFill/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25"/>
              <a:buFont typeface="Fira Sans"/>
              <a:buNone/>
              <a:defRPr b="0" i="0" sz="44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11"/>
          <p:cNvSpPr txBox="1"/>
          <p:nvPr>
            <p:ph type="ctrTitle"/>
          </p:nvPr>
        </p:nvSpPr>
        <p:spPr>
          <a:xfrm>
            <a:off x="685801" y="1597821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25"/>
              <a:buFont typeface="Fira Sans"/>
              <a:buNone/>
              <a:defRPr b="0" i="0" sz="44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03" name="Google Shape;203;p111"/>
          <p:cNvSpPr txBox="1"/>
          <p:nvPr>
            <p:ph idx="1" type="subTitle"/>
          </p:nvPr>
        </p:nvSpPr>
        <p:spPr>
          <a:xfrm>
            <a:off x="1371601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645"/>
              </a:spcBef>
              <a:spcAft>
                <a:spcPts val="0"/>
              </a:spcAft>
              <a:buClr>
                <a:srgbClr val="888888"/>
              </a:buClr>
              <a:buSzPts val="3225"/>
              <a:buFont typeface="Arial"/>
              <a:buNone/>
              <a:defRPr b="0" i="0" sz="3225" u="none" cap="none" strike="noStrike">
                <a:solidFill>
                  <a:srgbClr val="888888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rtl="0" algn="ctr">
              <a:spcBef>
                <a:spcPts val="555"/>
              </a:spcBef>
              <a:spcAft>
                <a:spcPts val="0"/>
              </a:spcAft>
              <a:buClr>
                <a:srgbClr val="888888"/>
              </a:buClr>
              <a:buSzPts val="2775"/>
              <a:buFont typeface="Arial"/>
              <a:buNone/>
              <a:defRPr b="0" i="0" sz="2775" u="none" cap="none" strike="noStrike">
                <a:solidFill>
                  <a:srgbClr val="888888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lvl="2" marR="0" rtl="0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88888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lvl="3" marR="0" rtl="0" algn="ctr">
              <a:spcBef>
                <a:spcPts val="405"/>
              </a:spcBef>
              <a:spcAft>
                <a:spcPts val="0"/>
              </a:spcAft>
              <a:buClr>
                <a:srgbClr val="888888"/>
              </a:buClr>
              <a:buSzPts val="2025"/>
              <a:buFont typeface="Arial"/>
              <a:buNone/>
              <a:defRPr b="0" i="0" sz="2025" u="none" cap="none" strike="noStrike">
                <a:solidFill>
                  <a:srgbClr val="888888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lvl="4" marR="0" rtl="0" algn="ctr">
              <a:spcBef>
                <a:spcPts val="405"/>
              </a:spcBef>
              <a:spcAft>
                <a:spcPts val="0"/>
              </a:spcAft>
              <a:buClr>
                <a:srgbClr val="888888"/>
              </a:buClr>
              <a:buSzPts val="2025"/>
              <a:buFont typeface="Arial"/>
              <a:buNone/>
              <a:defRPr b="0" i="0" sz="2025" u="none" cap="none" strike="noStrike">
                <a:solidFill>
                  <a:srgbClr val="888888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lvl="5" marR="0" rtl="0" algn="ctr">
              <a:spcBef>
                <a:spcPts val="405"/>
              </a:spcBef>
              <a:spcAft>
                <a:spcPts val="0"/>
              </a:spcAft>
              <a:buClr>
                <a:srgbClr val="888888"/>
              </a:buClr>
              <a:buSzPts val="2025"/>
              <a:buFont typeface="Arial"/>
              <a:buNone/>
              <a:defRPr b="0" i="0" sz="2025" u="none" cap="none" strike="noStrike">
                <a:solidFill>
                  <a:srgbClr val="888888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lvl="6" marR="0" rtl="0" algn="ctr">
              <a:spcBef>
                <a:spcPts val="405"/>
              </a:spcBef>
              <a:spcAft>
                <a:spcPts val="0"/>
              </a:spcAft>
              <a:buClr>
                <a:srgbClr val="888888"/>
              </a:buClr>
              <a:buSzPts val="2025"/>
              <a:buFont typeface="Arial"/>
              <a:buNone/>
              <a:defRPr b="0" i="0" sz="2025" u="none" cap="none" strike="noStrike">
                <a:solidFill>
                  <a:srgbClr val="888888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lvl="7" marR="0" rtl="0" algn="ctr">
              <a:spcBef>
                <a:spcPts val="405"/>
              </a:spcBef>
              <a:spcAft>
                <a:spcPts val="0"/>
              </a:spcAft>
              <a:buClr>
                <a:srgbClr val="888888"/>
              </a:buClr>
              <a:buSzPts val="2025"/>
              <a:buFont typeface="Arial"/>
              <a:buNone/>
              <a:defRPr b="0" i="0" sz="2025" u="none" cap="none" strike="noStrike">
                <a:solidFill>
                  <a:srgbClr val="888888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lvl="8" marR="0" rtl="0" algn="ctr">
              <a:spcBef>
                <a:spcPts val="405"/>
              </a:spcBef>
              <a:spcAft>
                <a:spcPts val="0"/>
              </a:spcAft>
              <a:buClr>
                <a:srgbClr val="888888"/>
              </a:buClr>
              <a:buSzPts val="2025"/>
              <a:buFont typeface="Arial"/>
              <a:buNone/>
              <a:defRPr b="0" i="0" sz="2025" u="none" cap="none" strike="noStrike">
                <a:solidFill>
                  <a:srgbClr val="888888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204" name="Google Shape;204;p111"/>
          <p:cNvSpPr txBox="1"/>
          <p:nvPr>
            <p:ph idx="10" type="dt"/>
          </p:nvPr>
        </p:nvSpPr>
        <p:spPr>
          <a:xfrm>
            <a:off x="457201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205" name="Google Shape;205;p111"/>
          <p:cNvSpPr txBox="1"/>
          <p:nvPr>
            <p:ph idx="11" type="ftr"/>
          </p:nvPr>
        </p:nvSpPr>
        <p:spPr>
          <a:xfrm>
            <a:off x="3124201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206" name="Google Shape;206;p111"/>
          <p:cNvSpPr txBox="1"/>
          <p:nvPr>
            <p:ph idx="12" type="sldNum"/>
          </p:nvPr>
        </p:nvSpPr>
        <p:spPr>
          <a:xfrm>
            <a:off x="6553201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0" lvl="1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0" lvl="2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0" lvl="3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0" lvl="4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0" lvl="5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0" lvl="6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0" lvl="7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0" lvl="8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12"/>
          <p:cNvSpPr txBox="1"/>
          <p:nvPr>
            <p:ph type="title"/>
          </p:nvPr>
        </p:nvSpPr>
        <p:spPr>
          <a:xfrm>
            <a:off x="457201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25"/>
              <a:buFont typeface="Fira Sans"/>
              <a:buNone/>
              <a:defRPr b="0" i="0" sz="44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09" name="Google Shape;209;p112"/>
          <p:cNvSpPr txBox="1"/>
          <p:nvPr>
            <p:ph idx="1" type="body"/>
          </p:nvPr>
        </p:nvSpPr>
        <p:spPr>
          <a:xfrm>
            <a:off x="457201" y="1200152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3387" lvl="0" marL="457200" marR="0" rtl="0" algn="l">
              <a:spcBef>
                <a:spcPts val="645"/>
              </a:spcBef>
              <a:spcAft>
                <a:spcPts val="0"/>
              </a:spcAft>
              <a:buClr>
                <a:schemeClr val="dk1"/>
              </a:buClr>
              <a:buSzPts val="3225"/>
              <a:buFont typeface="Arial"/>
              <a:buChar char="•"/>
              <a:defRPr b="0" i="0" sz="32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210" name="Google Shape;210;p112"/>
          <p:cNvSpPr txBox="1"/>
          <p:nvPr>
            <p:ph idx="10" type="dt"/>
          </p:nvPr>
        </p:nvSpPr>
        <p:spPr>
          <a:xfrm>
            <a:off x="457201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211" name="Google Shape;211;p112"/>
          <p:cNvSpPr txBox="1"/>
          <p:nvPr>
            <p:ph idx="11" type="ftr"/>
          </p:nvPr>
        </p:nvSpPr>
        <p:spPr>
          <a:xfrm>
            <a:off x="3124201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212" name="Google Shape;212;p112"/>
          <p:cNvSpPr txBox="1"/>
          <p:nvPr>
            <p:ph idx="12" type="sldNum"/>
          </p:nvPr>
        </p:nvSpPr>
        <p:spPr>
          <a:xfrm>
            <a:off x="6553201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0" lvl="1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0" lvl="2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0" lvl="3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0" lvl="4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0" lvl="5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0" lvl="6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0" lvl="7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0" lvl="8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13"/>
          <p:cNvSpPr txBox="1"/>
          <p:nvPr>
            <p:ph idx="10" type="dt"/>
          </p:nvPr>
        </p:nvSpPr>
        <p:spPr>
          <a:xfrm>
            <a:off x="457201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215" name="Google Shape;215;p113"/>
          <p:cNvSpPr txBox="1"/>
          <p:nvPr>
            <p:ph idx="11" type="ftr"/>
          </p:nvPr>
        </p:nvSpPr>
        <p:spPr>
          <a:xfrm>
            <a:off x="3124201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3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  <p:sp>
        <p:nvSpPr>
          <p:cNvPr id="216" name="Google Shape;216;p113"/>
          <p:cNvSpPr txBox="1"/>
          <p:nvPr>
            <p:ph idx="12" type="sldNum"/>
          </p:nvPr>
        </p:nvSpPr>
        <p:spPr>
          <a:xfrm>
            <a:off x="6553201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0" lvl="1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0" lvl="2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0" lvl="3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0" lvl="4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0" lvl="5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0" lvl="6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0" lvl="7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0" lvl="8" marL="0" marR="0" rtl="0" algn="l">
              <a:spcBef>
                <a:spcPts val="0"/>
              </a:spcBef>
              <a:buNone/>
              <a:defRPr sz="13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Break Layout">
  <p:cSld name="Section Break Layout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15"/>
          <p:cNvSpPr txBox="1"/>
          <p:nvPr>
            <p:ph idx="1" type="body"/>
          </p:nvPr>
        </p:nvSpPr>
        <p:spPr>
          <a:xfrm>
            <a:off x="4213800" y="2230379"/>
            <a:ext cx="4930200" cy="473576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>
            <a:lvl1pPr indent="-228600" lvl="0" marL="457200" marR="0" rtl="0" algn="l">
              <a:spcBef>
                <a:spcPts val="72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  <a:defRPr b="1" i="0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0" name="Google Shape;220;p115"/>
          <p:cNvSpPr txBox="1"/>
          <p:nvPr>
            <p:ph idx="2" type="body"/>
          </p:nvPr>
        </p:nvSpPr>
        <p:spPr>
          <a:xfrm>
            <a:off x="4213800" y="2703954"/>
            <a:ext cx="49302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>
            <a:lvl1pPr indent="-228600" lvl="0" marL="457200" marR="0" rtl="0" algn="l">
              <a:spcBef>
                <a:spcPts val="285"/>
              </a:spcBef>
              <a:spcAft>
                <a:spcPts val="0"/>
              </a:spcAft>
              <a:buClr>
                <a:srgbClr val="3F3F3F"/>
              </a:buClr>
              <a:buSzPts val="1425"/>
              <a:buFont typeface="Arial"/>
              <a:buNone/>
              <a:defRPr b="0" i="0" sz="1425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E:\002-KIMS BUSINESS\007-02-Googleslidesppt\02-GSppt-Contents-Kim\20170215\03-abs\item01-png.png" id="221" name="Google Shape;221;p1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31845" y="3651876"/>
            <a:ext cx="1013895" cy="101649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002-KIMS BUSINESS\007-02-Googleslidesppt\02-GSppt-Contents-Kim\20170215\03-abs\item01-png.png" id="222" name="Google Shape;222;p1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95936" y="950740"/>
            <a:ext cx="648072" cy="6497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002-KIMS BUSINESS\007-02-Googleslidesppt\02-GSppt-Contents-Kim\20170215\03-abs\item01-png.png" id="223" name="Google Shape;223;p1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1560" y="419819"/>
            <a:ext cx="442142" cy="4432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002-KIMS BUSINESS\007-02-Googleslidesppt\02-GSppt-Contents-Kim\20170215\03-abs\item01-png.png" id="224" name="Google Shape;224;p1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00394" y="1779200"/>
            <a:ext cx="360040" cy="36096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5" name="Google Shape;225;p115"/>
          <p:cNvGrpSpPr/>
          <p:nvPr/>
        </p:nvGrpSpPr>
        <p:grpSpPr>
          <a:xfrm>
            <a:off x="1115616" y="1275610"/>
            <a:ext cx="2585657" cy="2592286"/>
            <a:chOff x="1115616" y="1275607"/>
            <a:chExt cx="2585656" cy="2592286"/>
          </a:xfrm>
        </p:grpSpPr>
        <p:pic>
          <p:nvPicPr>
            <p:cNvPr descr="E:\002-KIMS BUSINESS\007-02-Googleslidesppt\02-GSppt-Contents-Kim\20170215\03-abs\item01-png.png" id="226" name="Google Shape;226;p115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115616" y="1275607"/>
              <a:ext cx="2585656" cy="259228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7" name="Google Shape;227;p115"/>
            <p:cNvSpPr/>
            <p:nvPr/>
          </p:nvSpPr>
          <p:spPr>
            <a:xfrm>
              <a:off x="1796376" y="1959682"/>
              <a:ext cx="1224136" cy="122413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E:\002-KIMS BUSINESS\007-02-Googleslidesppt\02-GSppt-Contents-Kim\20170215\03-abs\item02-png.png" id="228" name="Google Shape;228;p1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668345" y="3578814"/>
            <a:ext cx="1475656" cy="159235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002-KIMS BUSINESS\007-02-Googleslidesppt\02-GSppt-Contents-Kim\20170215\03-abs\item02-png.png" id="229" name="Google Shape;229;p1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-5400000">
            <a:off x="8226857" y="-51528"/>
            <a:ext cx="879830" cy="9494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Slide layout">
  <p:cSld name="Cover Slide layout"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16"/>
          <p:cNvSpPr txBox="1"/>
          <p:nvPr>
            <p:ph idx="1" type="body"/>
          </p:nvPr>
        </p:nvSpPr>
        <p:spPr>
          <a:xfrm>
            <a:off x="3923928" y="2643759"/>
            <a:ext cx="5220072" cy="1080120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  <a:defRPr b="1" i="0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2" name="Google Shape;232;p116"/>
          <p:cNvSpPr txBox="1"/>
          <p:nvPr>
            <p:ph idx="2" type="body"/>
          </p:nvPr>
        </p:nvSpPr>
        <p:spPr>
          <a:xfrm>
            <a:off x="3923929" y="3723881"/>
            <a:ext cx="5219924" cy="504056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85"/>
              </a:spcBef>
              <a:spcAft>
                <a:spcPts val="0"/>
              </a:spcAft>
              <a:buClr>
                <a:srgbClr val="3F3F3F"/>
              </a:buClr>
              <a:buSzPts val="1425"/>
              <a:buFont typeface="Arial"/>
              <a:buNone/>
              <a:defRPr b="0" i="0" sz="1425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Layout">
  <p:cSld name="Agenda Layout"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asic Layout">
  <p:cSld name="1_Basic Layout"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" name="Google Shape;235;p118"/>
          <p:cNvGrpSpPr/>
          <p:nvPr/>
        </p:nvGrpSpPr>
        <p:grpSpPr>
          <a:xfrm>
            <a:off x="2843809" y="377128"/>
            <a:ext cx="3456384" cy="3465247"/>
            <a:chOff x="1115616" y="1275607"/>
            <a:chExt cx="2585656" cy="2592286"/>
          </a:xfrm>
        </p:grpSpPr>
        <p:pic>
          <p:nvPicPr>
            <p:cNvPr descr="E:\002-KIMS BUSINESS\007-02-Googleslidesppt\02-GSppt-Contents-Kim\20170215\03-abs\item01-png.png" id="236" name="Google Shape;236;p118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1115616" y="1275607"/>
              <a:ext cx="2585656" cy="259228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7" name="Google Shape;237;p118"/>
            <p:cNvSpPr/>
            <p:nvPr/>
          </p:nvSpPr>
          <p:spPr>
            <a:xfrm>
              <a:off x="1796376" y="1959682"/>
              <a:ext cx="1224136" cy="122413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8" name="Google Shape;238;p118"/>
          <p:cNvSpPr txBox="1"/>
          <p:nvPr>
            <p:ph idx="1" type="body"/>
          </p:nvPr>
        </p:nvSpPr>
        <p:spPr>
          <a:xfrm>
            <a:off x="2829098" y="3829796"/>
            <a:ext cx="3456384" cy="576063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>
            <a:lvl1pPr indent="-228600" lvl="0" marL="457200" marR="0" rtl="0" algn="ctr">
              <a:spcBef>
                <a:spcPts val="72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  <a:defRPr b="1" i="0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9" name="Google Shape;239;p118"/>
          <p:cNvSpPr txBox="1"/>
          <p:nvPr>
            <p:ph idx="2" type="body"/>
          </p:nvPr>
        </p:nvSpPr>
        <p:spPr>
          <a:xfrm>
            <a:off x="2828950" y="4443959"/>
            <a:ext cx="3456384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>
            <a:lvl1pPr indent="-228600" lvl="0" marL="457200" marR="0" rtl="0" algn="ctr">
              <a:spcBef>
                <a:spcPts val="285"/>
              </a:spcBef>
              <a:spcAft>
                <a:spcPts val="0"/>
              </a:spcAft>
              <a:buClr>
                <a:srgbClr val="3F3F3F"/>
              </a:buClr>
              <a:buSzPts val="1425"/>
              <a:buFont typeface="Arial"/>
              <a:buNone/>
              <a:defRPr b="0" i="0" sz="1425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sic Layout">
  <p:cSld name="Basic Layout"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19"/>
          <p:cNvSpPr txBox="1"/>
          <p:nvPr>
            <p:ph idx="1" type="body"/>
          </p:nvPr>
        </p:nvSpPr>
        <p:spPr>
          <a:xfrm>
            <a:off x="1" y="123481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>
            <a:lvl1pPr indent="-228600" lvl="0" marL="457200" marR="0" rtl="0" algn="ctr">
              <a:spcBef>
                <a:spcPts val="72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2" name="Google Shape;242;p119"/>
          <p:cNvSpPr txBox="1"/>
          <p:nvPr>
            <p:ph idx="2" type="body"/>
          </p:nvPr>
        </p:nvSpPr>
        <p:spPr>
          <a:xfrm>
            <a:off x="1" y="699545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>
            <a:lvl1pPr indent="-228600" lvl="0" marL="457200" marR="0" rtl="0" algn="ctr">
              <a:spcBef>
                <a:spcPts val="285"/>
              </a:spcBef>
              <a:spcAft>
                <a:spcPts val="0"/>
              </a:spcAft>
              <a:buClr>
                <a:srgbClr val="3F3F3F"/>
              </a:buClr>
              <a:buSzPts val="1425"/>
              <a:buFont typeface="Arial"/>
              <a:buNone/>
              <a:defRPr b="0" i="0" sz="1425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Slide layout">
  <p:cSld name="Cover Slide layou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2"/>
          <p:cNvSpPr txBox="1"/>
          <p:nvPr>
            <p:ph idx="1" type="body"/>
          </p:nvPr>
        </p:nvSpPr>
        <p:spPr>
          <a:xfrm>
            <a:off x="3923928" y="2643759"/>
            <a:ext cx="5220000" cy="10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rgbClr val="000000"/>
              </a:buClr>
              <a:buSzPts val="3312"/>
              <a:buFont typeface="Arial"/>
              <a:buNone/>
              <a:defRPr b="0" i="0" sz="3600" u="none" cap="none" strike="noStrike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333756" lvl="1" marL="914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3756" lvl="2" marL="1371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3756" lvl="3" marL="18288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3756" lvl="4" marL="22860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3756" lvl="5" marL="27432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3756" lvl="6" marL="3200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3756" lvl="7" marL="3657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3756" lvl="8" marL="4114800" marR="0" rtl="0" algn="l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82"/>
          <p:cNvSpPr txBox="1"/>
          <p:nvPr>
            <p:ph idx="2" type="body"/>
          </p:nvPr>
        </p:nvSpPr>
        <p:spPr>
          <a:xfrm>
            <a:off x="3923928" y="3723878"/>
            <a:ext cx="5220000" cy="50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288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333756" lvl="1" marL="914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3756" lvl="2" marL="1371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3756" lvl="3" marL="18288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3756" lvl="4" marL="22860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3756" lvl="5" marL="27432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3756" lvl="6" marL="3200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3756" lvl="7" marL="3657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3756" lvl="8" marL="4114800" marR="0" rtl="0" algn="l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Basic Layout">
  <p:cSld name="2_Basic Layout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20"/>
          <p:cNvSpPr/>
          <p:nvPr>
            <p:ph idx="2" type="pic"/>
          </p:nvPr>
        </p:nvSpPr>
        <p:spPr>
          <a:xfrm>
            <a:off x="863568" y="1599822"/>
            <a:ext cx="1440000" cy="144000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45" name="Google Shape;245;p120"/>
          <p:cNvSpPr/>
          <p:nvPr>
            <p:ph idx="3" type="pic"/>
          </p:nvPr>
        </p:nvSpPr>
        <p:spPr>
          <a:xfrm>
            <a:off x="2842131" y="1597374"/>
            <a:ext cx="1440000" cy="144000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46" name="Google Shape;246;p120"/>
          <p:cNvSpPr/>
          <p:nvPr>
            <p:ph idx="4" type="pic"/>
          </p:nvPr>
        </p:nvSpPr>
        <p:spPr>
          <a:xfrm>
            <a:off x="4834733" y="1597374"/>
            <a:ext cx="1440000" cy="144000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47" name="Google Shape;247;p120"/>
          <p:cNvSpPr/>
          <p:nvPr>
            <p:ph idx="5" type="pic"/>
          </p:nvPr>
        </p:nvSpPr>
        <p:spPr>
          <a:xfrm>
            <a:off x="6827012" y="1599822"/>
            <a:ext cx="1440000" cy="144000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48" name="Google Shape;248;p120"/>
          <p:cNvSpPr/>
          <p:nvPr/>
        </p:nvSpPr>
        <p:spPr>
          <a:xfrm>
            <a:off x="683568" y="1419822"/>
            <a:ext cx="1800000" cy="1800000"/>
          </a:xfrm>
          <a:prstGeom prst="blockArc">
            <a:avLst>
              <a:gd fmla="val 10800000" name="adj1"/>
              <a:gd fmla="val 94979" name="adj2"/>
              <a:gd fmla="val 5402" name="adj3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120"/>
          <p:cNvSpPr/>
          <p:nvPr/>
        </p:nvSpPr>
        <p:spPr>
          <a:xfrm>
            <a:off x="2671382" y="1419822"/>
            <a:ext cx="1800000" cy="1800000"/>
          </a:xfrm>
          <a:prstGeom prst="blockArc">
            <a:avLst>
              <a:gd fmla="val 10800000" name="adj1"/>
              <a:gd fmla="val 94979" name="adj2"/>
              <a:gd fmla="val 5402" name="adj3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120"/>
          <p:cNvSpPr/>
          <p:nvPr/>
        </p:nvSpPr>
        <p:spPr>
          <a:xfrm>
            <a:off x="4659196" y="1419822"/>
            <a:ext cx="1800000" cy="1800000"/>
          </a:xfrm>
          <a:prstGeom prst="blockArc">
            <a:avLst>
              <a:gd fmla="val 10800000" name="adj1"/>
              <a:gd fmla="val 94979" name="adj2"/>
              <a:gd fmla="val 5402" name="adj3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120"/>
          <p:cNvSpPr/>
          <p:nvPr/>
        </p:nvSpPr>
        <p:spPr>
          <a:xfrm>
            <a:off x="6647012" y="1419822"/>
            <a:ext cx="1800000" cy="1800000"/>
          </a:xfrm>
          <a:prstGeom prst="blockArc">
            <a:avLst>
              <a:gd fmla="val 10800000" name="adj1"/>
              <a:gd fmla="val 94979" name="adj2"/>
              <a:gd fmla="val 5402" name="adj3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120"/>
          <p:cNvSpPr txBox="1"/>
          <p:nvPr>
            <p:ph idx="1" type="body"/>
          </p:nvPr>
        </p:nvSpPr>
        <p:spPr>
          <a:xfrm>
            <a:off x="1" y="123481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>
            <a:lvl1pPr indent="-228600" lvl="0" marL="457200" marR="0" rtl="0" algn="ctr">
              <a:spcBef>
                <a:spcPts val="72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3" name="Google Shape;253;p120"/>
          <p:cNvSpPr txBox="1"/>
          <p:nvPr>
            <p:ph idx="6" type="body"/>
          </p:nvPr>
        </p:nvSpPr>
        <p:spPr>
          <a:xfrm>
            <a:off x="1" y="699545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>
            <a:lvl1pPr indent="-228600" lvl="0" marL="457200" marR="0" rtl="0" algn="ctr">
              <a:spcBef>
                <a:spcPts val="285"/>
              </a:spcBef>
              <a:spcAft>
                <a:spcPts val="0"/>
              </a:spcAft>
              <a:buClr>
                <a:srgbClr val="3F3F3F"/>
              </a:buClr>
              <a:buSzPts val="1425"/>
              <a:buFont typeface="Arial"/>
              <a:buNone/>
              <a:defRPr b="0" i="0" sz="1425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Basic Layout">
  <p:cSld name="8_Basic Layout"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:\Fullppt\005-PNG이미지\모니터.png" id="255" name="Google Shape;255;p1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82291" y="1275612"/>
            <a:ext cx="2923753" cy="251861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Fullppt\005-PNG이미지\모니터.png" id="256" name="Google Shape;256;p1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22653" y="1275612"/>
            <a:ext cx="2923753" cy="2518619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121"/>
          <p:cNvSpPr/>
          <p:nvPr>
            <p:ph idx="2" type="pic"/>
          </p:nvPr>
        </p:nvSpPr>
        <p:spPr>
          <a:xfrm>
            <a:off x="1582658" y="1374412"/>
            <a:ext cx="2700000" cy="158483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58" name="Google Shape;258;p121"/>
          <p:cNvSpPr/>
          <p:nvPr>
            <p:ph idx="3" type="pic"/>
          </p:nvPr>
        </p:nvSpPr>
        <p:spPr>
          <a:xfrm>
            <a:off x="4820964" y="1374412"/>
            <a:ext cx="2736000" cy="1584833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59" name="Google Shape;259;p121"/>
          <p:cNvSpPr txBox="1"/>
          <p:nvPr>
            <p:ph idx="1" type="body"/>
          </p:nvPr>
        </p:nvSpPr>
        <p:spPr>
          <a:xfrm>
            <a:off x="1" y="123481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>
            <a:lvl1pPr indent="-228600" lvl="0" marL="457200" marR="0" rtl="0" algn="ctr">
              <a:spcBef>
                <a:spcPts val="72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0" name="Google Shape;260;p121"/>
          <p:cNvSpPr txBox="1"/>
          <p:nvPr>
            <p:ph idx="4" type="body"/>
          </p:nvPr>
        </p:nvSpPr>
        <p:spPr>
          <a:xfrm>
            <a:off x="1" y="699545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>
            <a:lvl1pPr indent="-228600" lvl="0" marL="457200" marR="0" rtl="0" algn="ctr">
              <a:spcBef>
                <a:spcPts val="285"/>
              </a:spcBef>
              <a:spcAft>
                <a:spcPts val="0"/>
              </a:spcAft>
              <a:buClr>
                <a:srgbClr val="3F3F3F"/>
              </a:buClr>
              <a:buSzPts val="1425"/>
              <a:buFont typeface="Arial"/>
              <a:buNone/>
              <a:defRPr b="0" i="0" sz="1425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Basic Layout">
  <p:cSld name="5_Basic Layout"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22"/>
          <p:cNvSpPr/>
          <p:nvPr>
            <p:ph idx="2" type="pic"/>
          </p:nvPr>
        </p:nvSpPr>
        <p:spPr>
          <a:xfrm>
            <a:off x="1" y="0"/>
            <a:ext cx="3059832" cy="219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63" name="Google Shape;263;p122"/>
          <p:cNvSpPr/>
          <p:nvPr>
            <p:ph idx="3" type="pic"/>
          </p:nvPr>
        </p:nvSpPr>
        <p:spPr>
          <a:xfrm>
            <a:off x="6084000" y="2947500"/>
            <a:ext cx="3060000" cy="2196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Basic Layout">
  <p:cSld name="9_Basic Layout"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23"/>
          <p:cNvSpPr/>
          <p:nvPr/>
        </p:nvSpPr>
        <p:spPr>
          <a:xfrm>
            <a:off x="2847111" y="1179746"/>
            <a:ext cx="3401564" cy="3401564"/>
          </a:xfrm>
          <a:prstGeom prst="donut">
            <a:avLst>
              <a:gd fmla="val 1353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D:\Fullppt\PNG이미지\핸드폰2.png" id="266" name="Google Shape;266;p1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735225" y="1079007"/>
            <a:ext cx="3373328" cy="4085033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123"/>
          <p:cNvSpPr/>
          <p:nvPr>
            <p:ph idx="2" type="pic"/>
          </p:nvPr>
        </p:nvSpPr>
        <p:spPr>
          <a:xfrm>
            <a:off x="3566333" y="1217153"/>
            <a:ext cx="1945466" cy="300514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68" name="Google Shape;268;p123"/>
          <p:cNvSpPr txBox="1"/>
          <p:nvPr>
            <p:ph idx="1" type="body"/>
          </p:nvPr>
        </p:nvSpPr>
        <p:spPr>
          <a:xfrm>
            <a:off x="1" y="123481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>
            <a:lvl1pPr indent="-228600" lvl="0" marL="457200" marR="0" rtl="0" algn="ctr">
              <a:spcBef>
                <a:spcPts val="72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9" name="Google Shape;269;p123"/>
          <p:cNvSpPr txBox="1"/>
          <p:nvPr>
            <p:ph idx="3" type="body"/>
          </p:nvPr>
        </p:nvSpPr>
        <p:spPr>
          <a:xfrm>
            <a:off x="1" y="699545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>
            <a:lvl1pPr indent="-228600" lvl="0" marL="457200" marR="0" rtl="0" algn="ctr">
              <a:spcBef>
                <a:spcPts val="285"/>
              </a:spcBef>
              <a:spcAft>
                <a:spcPts val="0"/>
              </a:spcAft>
              <a:buClr>
                <a:srgbClr val="3F3F3F"/>
              </a:buClr>
              <a:buSzPts val="1425"/>
              <a:buFont typeface="Arial"/>
              <a:buNone/>
              <a:defRPr b="0" i="0" sz="1425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6_Title Slide">
  <p:cSld name="26_Title Slide"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24"/>
          <p:cNvSpPr/>
          <p:nvPr>
            <p:ph idx="2" type="pic"/>
          </p:nvPr>
        </p:nvSpPr>
        <p:spPr>
          <a:xfrm>
            <a:off x="546715" y="1171936"/>
            <a:ext cx="1944000" cy="104360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72" name="Google Shape;272;p124"/>
          <p:cNvSpPr/>
          <p:nvPr>
            <p:ph idx="3" type="pic"/>
          </p:nvPr>
        </p:nvSpPr>
        <p:spPr>
          <a:xfrm>
            <a:off x="546379" y="2862169"/>
            <a:ext cx="1944000" cy="122413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73" name="Google Shape;273;p124"/>
          <p:cNvSpPr/>
          <p:nvPr/>
        </p:nvSpPr>
        <p:spPr>
          <a:xfrm>
            <a:off x="546379" y="2217207"/>
            <a:ext cx="1944000" cy="5309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124"/>
          <p:cNvSpPr/>
          <p:nvPr/>
        </p:nvSpPr>
        <p:spPr>
          <a:xfrm>
            <a:off x="546042" y="4085904"/>
            <a:ext cx="1944000" cy="5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124"/>
          <p:cNvSpPr/>
          <p:nvPr>
            <p:ph idx="4" type="pic"/>
          </p:nvPr>
        </p:nvSpPr>
        <p:spPr>
          <a:xfrm>
            <a:off x="2583308" y="1171936"/>
            <a:ext cx="1944000" cy="104360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76" name="Google Shape;276;p124"/>
          <p:cNvSpPr/>
          <p:nvPr>
            <p:ph idx="5" type="pic"/>
          </p:nvPr>
        </p:nvSpPr>
        <p:spPr>
          <a:xfrm>
            <a:off x="2582972" y="2862169"/>
            <a:ext cx="1944000" cy="122413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77" name="Google Shape;277;p124"/>
          <p:cNvSpPr/>
          <p:nvPr/>
        </p:nvSpPr>
        <p:spPr>
          <a:xfrm>
            <a:off x="2582972" y="2217207"/>
            <a:ext cx="1944000" cy="53095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124"/>
          <p:cNvSpPr/>
          <p:nvPr/>
        </p:nvSpPr>
        <p:spPr>
          <a:xfrm>
            <a:off x="2582636" y="4085904"/>
            <a:ext cx="1944000" cy="5309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124"/>
          <p:cNvSpPr/>
          <p:nvPr>
            <p:ph idx="6" type="pic"/>
          </p:nvPr>
        </p:nvSpPr>
        <p:spPr>
          <a:xfrm>
            <a:off x="4619902" y="1171936"/>
            <a:ext cx="1944000" cy="104360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80" name="Google Shape;280;p124"/>
          <p:cNvSpPr/>
          <p:nvPr>
            <p:ph idx="7" type="pic"/>
          </p:nvPr>
        </p:nvSpPr>
        <p:spPr>
          <a:xfrm>
            <a:off x="4619565" y="2862169"/>
            <a:ext cx="1944000" cy="122413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81" name="Google Shape;281;p124"/>
          <p:cNvSpPr/>
          <p:nvPr/>
        </p:nvSpPr>
        <p:spPr>
          <a:xfrm>
            <a:off x="4619565" y="2217207"/>
            <a:ext cx="1944000" cy="5309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124"/>
          <p:cNvSpPr/>
          <p:nvPr/>
        </p:nvSpPr>
        <p:spPr>
          <a:xfrm>
            <a:off x="4619229" y="4085904"/>
            <a:ext cx="1944000" cy="53095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124"/>
          <p:cNvSpPr/>
          <p:nvPr>
            <p:ph idx="8" type="pic"/>
          </p:nvPr>
        </p:nvSpPr>
        <p:spPr>
          <a:xfrm>
            <a:off x="6656495" y="1171936"/>
            <a:ext cx="1944000" cy="104360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84" name="Google Shape;284;p124"/>
          <p:cNvSpPr/>
          <p:nvPr>
            <p:ph idx="9" type="pic"/>
          </p:nvPr>
        </p:nvSpPr>
        <p:spPr>
          <a:xfrm>
            <a:off x="6656159" y="2862169"/>
            <a:ext cx="1944000" cy="122413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85" name="Google Shape;285;p124"/>
          <p:cNvSpPr/>
          <p:nvPr/>
        </p:nvSpPr>
        <p:spPr>
          <a:xfrm>
            <a:off x="6656159" y="2217207"/>
            <a:ext cx="1944000" cy="5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124"/>
          <p:cNvSpPr/>
          <p:nvPr/>
        </p:nvSpPr>
        <p:spPr>
          <a:xfrm>
            <a:off x="6655823" y="4085904"/>
            <a:ext cx="1944000" cy="5309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4_Title Slide">
  <p:cSld name="24_Title Slide"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25"/>
          <p:cNvSpPr/>
          <p:nvPr>
            <p:ph idx="2" type="pic"/>
          </p:nvPr>
        </p:nvSpPr>
        <p:spPr>
          <a:xfrm>
            <a:off x="1" y="0"/>
            <a:ext cx="9144000" cy="278777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Basic Layout">
  <p:cSld name="4_Basic Layout"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26"/>
          <p:cNvSpPr/>
          <p:nvPr>
            <p:ph idx="2" type="pic"/>
          </p:nvPr>
        </p:nvSpPr>
        <p:spPr>
          <a:xfrm>
            <a:off x="2771801" y="1404764"/>
            <a:ext cx="6372200" cy="302433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91" name="Google Shape;291;p126"/>
          <p:cNvSpPr txBox="1"/>
          <p:nvPr>
            <p:ph idx="1" type="body"/>
          </p:nvPr>
        </p:nvSpPr>
        <p:spPr>
          <a:xfrm>
            <a:off x="1" y="123481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>
            <a:lvl1pPr indent="-228600" lvl="0" marL="457200" marR="0" rtl="0" algn="ctr">
              <a:spcBef>
                <a:spcPts val="72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2" name="Google Shape;292;p126"/>
          <p:cNvSpPr txBox="1"/>
          <p:nvPr>
            <p:ph idx="3" type="body"/>
          </p:nvPr>
        </p:nvSpPr>
        <p:spPr>
          <a:xfrm>
            <a:off x="1" y="699545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>
            <a:lvl1pPr indent="-228600" lvl="0" marL="457200" marR="0" rtl="0" algn="ctr">
              <a:spcBef>
                <a:spcPts val="285"/>
              </a:spcBef>
              <a:spcAft>
                <a:spcPts val="0"/>
              </a:spcAft>
              <a:buClr>
                <a:srgbClr val="3F3F3F"/>
              </a:buClr>
              <a:buSzPts val="1425"/>
              <a:buFont typeface="Arial"/>
              <a:buNone/>
              <a:defRPr b="0" i="0" sz="1425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Basic Layout">
  <p:cSld name="6_Basic Layout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27"/>
          <p:cNvSpPr/>
          <p:nvPr>
            <p:ph idx="2" type="pic"/>
          </p:nvPr>
        </p:nvSpPr>
        <p:spPr>
          <a:xfrm>
            <a:off x="3528392" y="0"/>
            <a:ext cx="2123729" cy="321982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95" name="Google Shape;295;p127"/>
          <p:cNvSpPr/>
          <p:nvPr>
            <p:ph idx="3" type="pic"/>
          </p:nvPr>
        </p:nvSpPr>
        <p:spPr>
          <a:xfrm>
            <a:off x="7020272" y="1923678"/>
            <a:ext cx="2123729" cy="3219822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Basic Layout">
  <p:cSld name="7_Basic Layout"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28"/>
          <p:cNvSpPr/>
          <p:nvPr>
            <p:ph idx="2" type="pic"/>
          </p:nvPr>
        </p:nvSpPr>
        <p:spPr>
          <a:xfrm>
            <a:off x="717863" y="1275608"/>
            <a:ext cx="2448545" cy="202405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98" name="Google Shape;298;p128"/>
          <p:cNvSpPr/>
          <p:nvPr>
            <p:ph idx="3" type="pic"/>
          </p:nvPr>
        </p:nvSpPr>
        <p:spPr>
          <a:xfrm>
            <a:off x="3339549" y="1275608"/>
            <a:ext cx="2448273" cy="202405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99" name="Google Shape;299;p128"/>
          <p:cNvSpPr/>
          <p:nvPr>
            <p:ph idx="4" type="pic"/>
          </p:nvPr>
        </p:nvSpPr>
        <p:spPr>
          <a:xfrm>
            <a:off x="5960961" y="1275608"/>
            <a:ext cx="2448273" cy="202405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300" name="Google Shape;300;p128"/>
          <p:cNvSpPr txBox="1"/>
          <p:nvPr>
            <p:ph idx="1" type="body"/>
          </p:nvPr>
        </p:nvSpPr>
        <p:spPr>
          <a:xfrm>
            <a:off x="1" y="123481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>
            <a:lvl1pPr indent="-228600" lvl="0" marL="457200" marR="0" rtl="0" algn="ctr">
              <a:spcBef>
                <a:spcPts val="72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1" name="Google Shape;301;p128"/>
          <p:cNvSpPr txBox="1"/>
          <p:nvPr>
            <p:ph idx="5" type="body"/>
          </p:nvPr>
        </p:nvSpPr>
        <p:spPr>
          <a:xfrm>
            <a:off x="1" y="699545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>
            <a:lvl1pPr indent="-228600" lvl="0" marL="457200" marR="0" rtl="0" algn="ctr">
              <a:spcBef>
                <a:spcPts val="285"/>
              </a:spcBef>
              <a:spcAft>
                <a:spcPts val="0"/>
              </a:spcAft>
              <a:buClr>
                <a:srgbClr val="3F3F3F"/>
              </a:buClr>
              <a:buSzPts val="1425"/>
              <a:buFont typeface="Arial"/>
              <a:buNone/>
              <a:defRPr b="0" i="0" sz="1425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d Slide Layout">
  <p:cSld name="End Slide Layout"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:\002-KIMS BUSINESS\007-02-Googleslidesppt\02-GSppt-Contents-Kim\20170215\03-abs\item03-png.png" id="303" name="Google Shape;303;p1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-9892029">
            <a:off x="2873937" y="156273"/>
            <a:ext cx="1587121" cy="15144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002-KIMS BUSINESS\007-02-Googleslidesppt\02-GSppt-Contents-Kim\20170215\03-abs\item03-png.png" id="304" name="Google Shape;304;p1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4527839">
            <a:off x="3005466" y="3443642"/>
            <a:ext cx="1587121" cy="15144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002-KIMS BUSINESS\007-02-Googleslidesppt\02-GSppt-Contents-Kim\20170215\03-abs\item03-png.png" id="305" name="Google Shape;305;p1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7414606">
            <a:off x="1967904" y="2192113"/>
            <a:ext cx="1587121" cy="15144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002-KIMS BUSINESS\007-02-Googleslidesppt\02-GSppt-Contents-Kim\20170215\03-abs\item03-png.png" id="306" name="Google Shape;306;p1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 rot="4162721">
            <a:off x="2110761" y="805097"/>
            <a:ext cx="1587121" cy="15144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002-KIMS BUSINESS\007-02-Googleslidesppt\02-GSppt-Contents-Kim\20170215\03-abs\item03-png.png" id="307" name="Google Shape;307;p1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 rot="7864253">
            <a:off x="3934587" y="142673"/>
            <a:ext cx="1587121" cy="15144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002-KIMS BUSINESS\007-02-Googleslidesppt\02-GSppt-Contents-Kim\20170215\03-abs\item03-png.png" id="308" name="Google Shape;308;p1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-1435202">
            <a:off x="5618211" y="2384716"/>
            <a:ext cx="1587121" cy="15144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002-KIMS BUSINESS\007-02-Googleslidesppt\02-GSppt-Contents-Kim\20170215\03-abs\item03-png.png" id="309" name="Google Shape;309;p1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-4325069">
            <a:off x="5463161" y="736151"/>
            <a:ext cx="1587121" cy="15144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002-KIMS BUSINESS\007-02-Googleslidesppt\02-GSppt-Contents-Kim\20170215\03-abs\item03-png.png" id="310" name="Google Shape;310;p1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729549">
            <a:off x="4788030" y="3370715"/>
            <a:ext cx="1587121" cy="151449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1" name="Google Shape;311;p129"/>
          <p:cNvGrpSpPr/>
          <p:nvPr/>
        </p:nvGrpSpPr>
        <p:grpSpPr>
          <a:xfrm>
            <a:off x="2254581" y="248388"/>
            <a:ext cx="4634840" cy="4646724"/>
            <a:chOff x="1115616" y="1275607"/>
            <a:chExt cx="2585656" cy="2592286"/>
          </a:xfrm>
        </p:grpSpPr>
        <p:pic>
          <p:nvPicPr>
            <p:cNvPr descr="E:\002-KIMS BUSINESS\007-02-Googleslidesppt\02-GSppt-Contents-Kim\20170215\03-abs\item01-png.png" id="312" name="Google Shape;312;p12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115616" y="1275607"/>
              <a:ext cx="2585656" cy="259228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3" name="Google Shape;313;p129"/>
            <p:cNvSpPr/>
            <p:nvPr/>
          </p:nvSpPr>
          <p:spPr>
            <a:xfrm>
              <a:off x="1595313" y="1758619"/>
              <a:ext cx="1626263" cy="162626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4" name="Google Shape;314;p129"/>
          <p:cNvSpPr txBox="1"/>
          <p:nvPr>
            <p:ph idx="1" type="body"/>
          </p:nvPr>
        </p:nvSpPr>
        <p:spPr>
          <a:xfrm>
            <a:off x="3203855" y="2101604"/>
            <a:ext cx="2736303" cy="576063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>
            <a:lvl1pPr indent="-228600" lvl="0" marL="457200" marR="0" rtl="0" algn="ctr">
              <a:spcBef>
                <a:spcPts val="72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  <a:defRPr b="1" i="0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5" name="Google Shape;315;p129"/>
          <p:cNvSpPr txBox="1"/>
          <p:nvPr>
            <p:ph idx="2" type="body"/>
          </p:nvPr>
        </p:nvSpPr>
        <p:spPr>
          <a:xfrm>
            <a:off x="3203707" y="2677666"/>
            <a:ext cx="2736303" cy="432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>
            <a:lvl1pPr indent="-228600" lvl="0" marL="457200" marR="0" rtl="0" algn="ctr">
              <a:spcBef>
                <a:spcPts val="285"/>
              </a:spcBef>
              <a:spcAft>
                <a:spcPts val="0"/>
              </a:spcAft>
              <a:buClr>
                <a:srgbClr val="3F3F3F"/>
              </a:buClr>
              <a:buSzPts val="1425"/>
              <a:buFont typeface="Arial"/>
              <a:buNone/>
              <a:defRPr b="0" i="0" sz="1425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E:\002-KIMS BUSINESS\007-02-Googleslidesppt\02-GSppt-Contents-Kim\20170215\03-abs\item03-png.png" id="316" name="Google Shape;316;p1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" y="-22860"/>
            <a:ext cx="1587121" cy="15144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:\002-KIMS BUSINESS\007-02-Googleslidesppt\02-GSppt-Contents-Kim\20170215\03-abs\item02-png.png" id="317" name="Google Shape;317;p1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40353" y="3624792"/>
            <a:ext cx="1407408" cy="1518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 type="title">
  <p:cSld name="TITLE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3"/>
          <p:cNvSpPr/>
          <p:nvPr/>
        </p:nvSpPr>
        <p:spPr>
          <a:xfrm>
            <a:off x="334900" y="2314324"/>
            <a:ext cx="8447100" cy="2478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83"/>
          <p:cNvSpPr txBox="1"/>
          <p:nvPr>
            <p:ph type="ctrTitle"/>
          </p:nvPr>
        </p:nvSpPr>
        <p:spPr>
          <a:xfrm>
            <a:off x="435894" y="765324"/>
            <a:ext cx="8245200" cy="1106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Gill Sans"/>
              <a:buNone/>
              <a:defRPr sz="27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83"/>
          <p:cNvSpPr txBox="1"/>
          <p:nvPr>
            <p:ph idx="1" type="subTitle"/>
          </p:nvPr>
        </p:nvSpPr>
        <p:spPr>
          <a:xfrm>
            <a:off x="435896" y="1871584"/>
            <a:ext cx="8245200" cy="44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000000"/>
              </a:buClr>
              <a:buSzPts val="1104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rtl="0" algn="ctr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104"/>
              <a:buFont typeface="Arial"/>
              <a:buNone/>
              <a:defRPr b="0" i="0" sz="1400" u="none" cap="none" strike="noStrike">
                <a:solidFill>
                  <a:srgbClr val="8BAFCD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966"/>
              <a:buFont typeface="Arial"/>
              <a:buNone/>
              <a:defRPr b="0" i="0" sz="1400" u="none" cap="none" strike="noStrike">
                <a:solidFill>
                  <a:srgbClr val="8BAFCD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828"/>
              <a:buFont typeface="Arial"/>
              <a:buNone/>
              <a:defRPr b="0" i="0" sz="1400" u="none" cap="none" strike="noStrike">
                <a:solidFill>
                  <a:srgbClr val="8BAFCD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828"/>
              <a:buFont typeface="Arial"/>
              <a:buNone/>
              <a:defRPr b="0" i="0" sz="1400" u="none" cap="none" strike="noStrike">
                <a:solidFill>
                  <a:srgbClr val="8BAFCD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828"/>
              <a:buFont typeface="Arial"/>
              <a:buNone/>
              <a:defRPr b="0" i="0" sz="1400" u="none" cap="none" strike="noStrike">
                <a:solidFill>
                  <a:srgbClr val="8BAFCD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828"/>
              <a:buFont typeface="Arial"/>
              <a:buNone/>
              <a:defRPr b="0" i="0" sz="1400" u="none" cap="none" strike="noStrike">
                <a:solidFill>
                  <a:srgbClr val="8BAFCD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828"/>
              <a:buFont typeface="Arial"/>
              <a:buNone/>
              <a:defRPr b="0" i="0" sz="1400" u="none" cap="none" strike="noStrike">
                <a:solidFill>
                  <a:srgbClr val="8BAFCD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rgbClr val="000000"/>
              </a:buClr>
              <a:buSzPts val="828"/>
              <a:buFont typeface="Arial"/>
              <a:buNone/>
              <a:defRPr b="0" i="0" sz="1400" u="none" cap="none" strike="noStrike">
                <a:solidFill>
                  <a:srgbClr val="8BAFC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con sets layout">
  <p:cSld name="icon sets layout"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30"/>
          <p:cNvSpPr txBox="1"/>
          <p:nvPr>
            <p:ph idx="1" type="body"/>
          </p:nvPr>
        </p:nvSpPr>
        <p:spPr>
          <a:xfrm>
            <a:off x="1" y="123481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875" spcFirstLastPara="1" rIns="121875" wrap="square" tIns="60925">
            <a:noAutofit/>
          </a:bodyPr>
          <a:lstStyle>
            <a:lvl1pPr indent="-228600" lvl="0" marL="457200" marR="0" rtl="0" algn="ctr">
              <a:spcBef>
                <a:spcPts val="720"/>
              </a:spcBef>
              <a:spcAft>
                <a:spcPts val="0"/>
              </a:spcAft>
              <a:buClr>
                <a:srgbClr val="3F3F3F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4812" lvl="1" marL="914400" marR="0" rtl="0" algn="l">
              <a:spcBef>
                <a:spcPts val="555"/>
              </a:spcBef>
              <a:spcAft>
                <a:spcPts val="0"/>
              </a:spcAft>
              <a:buClr>
                <a:schemeClr val="dk1"/>
              </a:buClr>
              <a:buSzPts val="2775"/>
              <a:buFont typeface="Arial"/>
              <a:buChar char="–"/>
              <a:defRPr b="0" i="0" sz="27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7187" lvl="3" marL="1828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–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7187" lvl="4" marL="22860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»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7187" lvl="5" marL="27432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7187" lvl="6" marL="32004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7187" lvl="7" marL="36576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7187" lvl="8" marL="4114800" marR="0" rtl="0" algn="l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5"/>
              <a:buFont typeface="Arial"/>
              <a:buChar char="•"/>
              <a:defRPr b="0" i="0" sz="202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320" name="Google Shape;320;p130"/>
          <p:cNvGrpSpPr/>
          <p:nvPr/>
        </p:nvGrpSpPr>
        <p:grpSpPr>
          <a:xfrm>
            <a:off x="354008" y="1131595"/>
            <a:ext cx="2849840" cy="3649171"/>
            <a:chOff x="354008" y="1131589"/>
            <a:chExt cx="2849840" cy="3649171"/>
          </a:xfrm>
        </p:grpSpPr>
        <p:sp>
          <p:nvSpPr>
            <p:cNvPr id="321" name="Google Shape;321;p130"/>
            <p:cNvSpPr/>
            <p:nvPr/>
          </p:nvSpPr>
          <p:spPr>
            <a:xfrm>
              <a:off x="354008" y="1131589"/>
              <a:ext cx="2849840" cy="3649171"/>
            </a:xfrm>
            <a:prstGeom prst="roundRect">
              <a:avLst>
                <a:gd fmla="val 3968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322;p130"/>
            <p:cNvSpPr/>
            <p:nvPr/>
          </p:nvSpPr>
          <p:spPr>
            <a:xfrm>
              <a:off x="531932" y="1347500"/>
              <a:ext cx="108520" cy="3240473"/>
            </a:xfrm>
            <a:prstGeom prst="roundRect">
              <a:avLst>
                <a:gd fmla="val 50000" name="adj"/>
              </a:avLst>
            </a:prstGeom>
            <a:solidFill>
              <a:schemeClr val="lt1">
                <a:alpha val="40784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130"/>
            <p:cNvSpPr/>
            <p:nvPr/>
          </p:nvSpPr>
          <p:spPr>
            <a:xfrm rot="5400000">
              <a:off x="2592642" y="1238201"/>
              <a:ext cx="502331" cy="502331"/>
            </a:xfrm>
            <a:prstGeom prst="halfFrame">
              <a:avLst>
                <a:gd fmla="val 23728" name="adj1"/>
                <a:gd fmla="val 24642" name="adj2"/>
              </a:avLst>
            </a:prstGeom>
            <a:solidFill>
              <a:schemeClr val="lt1">
                <a:alpha val="22745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 type="obj">
  <p:cSld name="OBJEC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4"/>
          <p:cNvSpPr/>
          <p:nvPr/>
        </p:nvSpPr>
        <p:spPr>
          <a:xfrm>
            <a:off x="330214" y="460805"/>
            <a:ext cx="8481900" cy="891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36" name="Google Shape;36;p84"/>
          <p:cNvSpPr txBox="1"/>
          <p:nvPr>
            <p:ph type="title"/>
          </p:nvPr>
        </p:nvSpPr>
        <p:spPr>
          <a:xfrm>
            <a:off x="435894" y="526617"/>
            <a:ext cx="8272200" cy="760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84"/>
          <p:cNvSpPr txBox="1"/>
          <p:nvPr>
            <p:ph idx="1" type="body"/>
          </p:nvPr>
        </p:nvSpPr>
        <p:spPr>
          <a:xfrm>
            <a:off x="435895" y="1635373"/>
            <a:ext cx="8272200" cy="275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33756" lvl="0" marL="457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333756" lvl="1" marL="914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3756" lvl="2" marL="1371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3756" lvl="3" marL="18288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3756" lvl="4" marL="22860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3756" lvl="5" marL="27432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3756" lvl="6" marL="3200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3756" lvl="7" marL="3657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3756" lvl="8" marL="4114800" marR="0" rtl="0" algn="l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" name="Google Shape;38;p84"/>
          <p:cNvSpPr txBox="1"/>
          <p:nvPr>
            <p:ph idx="10" type="dt"/>
          </p:nvPr>
        </p:nvSpPr>
        <p:spPr>
          <a:xfrm>
            <a:off x="5704464" y="446710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39" name="Google Shape;39;p84"/>
          <p:cNvSpPr txBox="1"/>
          <p:nvPr>
            <p:ph idx="11" type="ftr"/>
          </p:nvPr>
        </p:nvSpPr>
        <p:spPr>
          <a:xfrm>
            <a:off x="435894" y="4463859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40" name="Google Shape;40;p84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testazione sezione" type="secHead">
  <p:cSld name="SECTION_HEADER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5"/>
          <p:cNvSpPr/>
          <p:nvPr/>
        </p:nvSpPr>
        <p:spPr>
          <a:xfrm>
            <a:off x="335863" y="3849996"/>
            <a:ext cx="8468100" cy="944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85"/>
          <p:cNvSpPr txBox="1"/>
          <p:nvPr>
            <p:ph type="title"/>
          </p:nvPr>
        </p:nvSpPr>
        <p:spPr>
          <a:xfrm>
            <a:off x="435895" y="2282933"/>
            <a:ext cx="8272200" cy="1123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Gill Sans"/>
              <a:buNone/>
              <a:defRPr b="0" sz="2700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85"/>
          <p:cNvSpPr txBox="1"/>
          <p:nvPr>
            <p:ph idx="1" type="body"/>
          </p:nvPr>
        </p:nvSpPr>
        <p:spPr>
          <a:xfrm>
            <a:off x="435895" y="3406063"/>
            <a:ext cx="8272200" cy="45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rgbClr val="000000"/>
              </a:buClr>
              <a:buSzPts val="1242"/>
              <a:buFont typeface="Arial"/>
              <a:buNone/>
              <a:defRPr b="0" i="0" sz="1350" u="none" cap="none" strike="noStrike">
                <a:solidFill>
                  <a:schemeClr val="accent2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242"/>
              <a:buFont typeface="Arial"/>
              <a:buNone/>
              <a:defRPr b="0" i="0" sz="1350" u="none" cap="none" strike="noStrike">
                <a:solidFill>
                  <a:srgbClr val="8BAFCD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104"/>
              <a:buFont typeface="Arial"/>
              <a:buNone/>
              <a:defRPr b="0" i="0" sz="1200" u="none" cap="none" strike="noStrike">
                <a:solidFill>
                  <a:srgbClr val="8BAFCD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966"/>
              <a:buFont typeface="Arial"/>
              <a:buNone/>
              <a:defRPr b="0" i="0" sz="1050" u="none" cap="none" strike="noStrike">
                <a:solidFill>
                  <a:srgbClr val="8BAFCD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966"/>
              <a:buFont typeface="Arial"/>
              <a:buNone/>
              <a:defRPr b="0" i="0" sz="1050" u="none" cap="none" strike="noStrike">
                <a:solidFill>
                  <a:srgbClr val="8BAFCD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966"/>
              <a:buFont typeface="Arial"/>
              <a:buNone/>
              <a:defRPr b="0" i="0" sz="1050" u="none" cap="none" strike="noStrike">
                <a:solidFill>
                  <a:srgbClr val="8BAFCD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966"/>
              <a:buFont typeface="Arial"/>
              <a:buNone/>
              <a:defRPr b="0" i="0" sz="1050" u="none" cap="none" strike="noStrike">
                <a:solidFill>
                  <a:srgbClr val="8BAFCD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966"/>
              <a:buFont typeface="Arial"/>
              <a:buNone/>
              <a:defRPr b="0" i="0" sz="1050" u="none" cap="none" strike="noStrike">
                <a:solidFill>
                  <a:srgbClr val="8BAFCD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rgbClr val="000000"/>
              </a:buClr>
              <a:buSzPts val="966"/>
              <a:buFont typeface="Arial"/>
              <a:buNone/>
              <a:defRPr b="0" i="0" sz="1050" u="none" cap="none" strike="noStrike">
                <a:solidFill>
                  <a:srgbClr val="8BAFCD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" name="Google Shape;45;p85"/>
          <p:cNvSpPr txBox="1"/>
          <p:nvPr>
            <p:ph idx="10" type="dt"/>
          </p:nvPr>
        </p:nvSpPr>
        <p:spPr>
          <a:xfrm>
            <a:off x="5704464" y="446710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85"/>
          <p:cNvSpPr txBox="1"/>
          <p:nvPr>
            <p:ph idx="11" type="ftr"/>
          </p:nvPr>
        </p:nvSpPr>
        <p:spPr>
          <a:xfrm>
            <a:off x="435894" y="4463859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5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e contenuti" type="twoObj">
  <p:cSld name="TWO_OBJECTS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6"/>
          <p:cNvSpPr/>
          <p:nvPr/>
        </p:nvSpPr>
        <p:spPr>
          <a:xfrm>
            <a:off x="334487" y="454916"/>
            <a:ext cx="8475000" cy="944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86"/>
          <p:cNvSpPr txBox="1"/>
          <p:nvPr>
            <p:ph idx="1" type="body"/>
          </p:nvPr>
        </p:nvSpPr>
        <p:spPr>
          <a:xfrm>
            <a:off x="435896" y="1671003"/>
            <a:ext cx="4066800" cy="272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33756" lvl="0" marL="457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333756" lvl="1" marL="914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3756" lvl="2" marL="1371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3756" lvl="3" marL="18288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3756" lvl="4" marL="22860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3756" lvl="5" marL="27432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3756" lvl="6" marL="3200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3756" lvl="7" marL="3657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3756" lvl="8" marL="4114800" marR="0" rtl="0" algn="l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Google Shape;51;p86"/>
          <p:cNvSpPr txBox="1"/>
          <p:nvPr>
            <p:ph idx="2" type="body"/>
          </p:nvPr>
        </p:nvSpPr>
        <p:spPr>
          <a:xfrm>
            <a:off x="4641313" y="1671003"/>
            <a:ext cx="4066800" cy="272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33756" lvl="0" marL="457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333756" lvl="1" marL="914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3756" lvl="2" marL="1371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3756" lvl="3" marL="18288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3756" lvl="4" marL="22860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3756" lvl="5" marL="27432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3756" lvl="6" marL="3200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3756" lvl="7" marL="3657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3756" lvl="8" marL="4114800" marR="0" rtl="0" algn="l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86"/>
          <p:cNvSpPr txBox="1"/>
          <p:nvPr>
            <p:ph idx="10" type="dt"/>
          </p:nvPr>
        </p:nvSpPr>
        <p:spPr>
          <a:xfrm>
            <a:off x="5704464" y="446710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53" name="Google Shape;53;p86"/>
          <p:cNvSpPr txBox="1"/>
          <p:nvPr>
            <p:ph idx="11" type="ftr"/>
          </p:nvPr>
        </p:nvSpPr>
        <p:spPr>
          <a:xfrm>
            <a:off x="435894" y="4463859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54" name="Google Shape;54;p86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5" name="Google Shape;55;p86"/>
          <p:cNvSpPr txBox="1"/>
          <p:nvPr>
            <p:ph type="title"/>
          </p:nvPr>
        </p:nvSpPr>
        <p:spPr>
          <a:xfrm>
            <a:off x="431921" y="547244"/>
            <a:ext cx="8272200" cy="741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 type="twoTxTwoObj">
  <p:cSld name="TWO_OBJECTS_WITH_TEXT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87"/>
          <p:cNvSpPr/>
          <p:nvPr/>
        </p:nvSpPr>
        <p:spPr>
          <a:xfrm>
            <a:off x="334487" y="454916"/>
            <a:ext cx="8475000" cy="944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00" lIns="91400" spcFirstLastPara="1" rIns="91400" wrap="square" tIns="914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58" name="Google Shape;58;p87"/>
          <p:cNvSpPr txBox="1"/>
          <p:nvPr>
            <p:ph idx="1" type="body"/>
          </p:nvPr>
        </p:nvSpPr>
        <p:spPr>
          <a:xfrm>
            <a:off x="665415" y="1688169"/>
            <a:ext cx="3815400" cy="402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330"/>
              </a:spcBef>
              <a:spcAft>
                <a:spcPts val="0"/>
              </a:spcAft>
              <a:buClr>
                <a:srgbClr val="000000"/>
              </a:buClr>
              <a:buSzPts val="1518"/>
              <a:buFont typeface="Arial"/>
              <a:buNone/>
              <a:defRPr b="0" i="0" sz="1650" u="none" cap="none" strike="noStrike">
                <a:solidFill>
                  <a:schemeClr val="accent2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380"/>
              <a:buFont typeface="Arial"/>
              <a:buNone/>
              <a:defRPr b="1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242"/>
              <a:buFont typeface="Arial"/>
              <a:buNone/>
              <a:defRPr b="1" i="0" sz="13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104"/>
              <a:buFont typeface="Arial"/>
              <a:buNone/>
              <a:defRPr b="1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104"/>
              <a:buFont typeface="Arial"/>
              <a:buNone/>
              <a:defRPr b="1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104"/>
              <a:buFont typeface="Arial"/>
              <a:buNone/>
              <a:defRPr b="1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104"/>
              <a:buFont typeface="Arial"/>
              <a:buNone/>
              <a:defRPr b="1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104"/>
              <a:buFont typeface="Arial"/>
              <a:buNone/>
              <a:defRPr b="1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rgbClr val="000000"/>
              </a:buClr>
              <a:buSzPts val="1104"/>
              <a:buFont typeface="Arial"/>
              <a:buNone/>
              <a:defRPr b="1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" name="Google Shape;59;p87"/>
          <p:cNvSpPr txBox="1"/>
          <p:nvPr>
            <p:ph idx="2" type="body"/>
          </p:nvPr>
        </p:nvSpPr>
        <p:spPr>
          <a:xfrm>
            <a:off x="435896" y="2194540"/>
            <a:ext cx="4044900" cy="22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3756" lvl="0" marL="457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333756" lvl="1" marL="914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3756" lvl="2" marL="1371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3756" lvl="3" marL="18288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3756" lvl="4" marL="22860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3756" lvl="5" marL="27432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3756" lvl="6" marL="3200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3756" lvl="7" marL="3657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3756" lvl="8" marL="4114800" marR="0" rtl="0" algn="l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Google Shape;60;p87"/>
          <p:cNvSpPr txBox="1"/>
          <p:nvPr>
            <p:ph idx="3" type="body"/>
          </p:nvPr>
        </p:nvSpPr>
        <p:spPr>
          <a:xfrm>
            <a:off x="4892802" y="1688169"/>
            <a:ext cx="3815400" cy="414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330"/>
              </a:spcBef>
              <a:spcAft>
                <a:spcPts val="0"/>
              </a:spcAft>
              <a:buClr>
                <a:srgbClr val="000000"/>
              </a:buClr>
              <a:buSzPts val="1518"/>
              <a:buFont typeface="Arial"/>
              <a:buNone/>
              <a:defRPr b="0" i="0" sz="1650" u="none" cap="none" strike="noStrike">
                <a:solidFill>
                  <a:schemeClr val="accent2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380"/>
              <a:buFont typeface="Arial"/>
              <a:buNone/>
              <a:defRPr b="1" i="0" sz="15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242"/>
              <a:buFont typeface="Arial"/>
              <a:buNone/>
              <a:defRPr b="1" i="0" sz="13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104"/>
              <a:buFont typeface="Arial"/>
              <a:buNone/>
              <a:defRPr b="1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104"/>
              <a:buFont typeface="Arial"/>
              <a:buNone/>
              <a:defRPr b="1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104"/>
              <a:buFont typeface="Arial"/>
              <a:buNone/>
              <a:defRPr b="1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104"/>
              <a:buFont typeface="Arial"/>
              <a:buNone/>
              <a:defRPr b="1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104"/>
              <a:buFont typeface="Arial"/>
              <a:buNone/>
              <a:defRPr b="1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rgbClr val="000000"/>
              </a:buClr>
              <a:buSzPts val="1104"/>
              <a:buFont typeface="Arial"/>
              <a:buNone/>
              <a:defRPr b="1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1" name="Google Shape;61;p87"/>
          <p:cNvSpPr txBox="1"/>
          <p:nvPr>
            <p:ph idx="4" type="body"/>
          </p:nvPr>
        </p:nvSpPr>
        <p:spPr>
          <a:xfrm>
            <a:off x="4663282" y="2194540"/>
            <a:ext cx="4044900" cy="22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3756" lvl="0" marL="457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333756" lvl="1" marL="914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3756" lvl="2" marL="1371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33756" lvl="3" marL="18288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33756" lvl="4" marL="22860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33756" lvl="5" marL="27432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33756" lvl="6" marL="32004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33756" lvl="7" marL="365760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33756" lvl="8" marL="4114800" marR="0" rtl="0" algn="l"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  <a:buClr>
                <a:srgbClr val="000000"/>
              </a:buClr>
              <a:buSzPts val="1656"/>
              <a:buFont typeface="Arial"/>
              <a:buChar char="◼"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2" name="Google Shape;62;p87"/>
          <p:cNvSpPr txBox="1"/>
          <p:nvPr>
            <p:ph idx="10" type="dt"/>
          </p:nvPr>
        </p:nvSpPr>
        <p:spPr>
          <a:xfrm>
            <a:off x="5704464" y="446710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63" name="Google Shape;63;p87"/>
          <p:cNvSpPr txBox="1"/>
          <p:nvPr>
            <p:ph idx="11" type="ftr"/>
          </p:nvPr>
        </p:nvSpPr>
        <p:spPr>
          <a:xfrm>
            <a:off x="435894" y="4463859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64" name="Google Shape;64;p87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5" name="Google Shape;65;p87"/>
          <p:cNvSpPr txBox="1"/>
          <p:nvPr>
            <p:ph type="title"/>
          </p:nvPr>
        </p:nvSpPr>
        <p:spPr>
          <a:xfrm>
            <a:off x="431921" y="547244"/>
            <a:ext cx="8272200" cy="741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4.xml"/><Relationship Id="rId21" Type="http://schemas.openxmlformats.org/officeDocument/2006/relationships/theme" Target="../theme/theme3.xml"/><Relationship Id="rId13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19.xml"/><Relationship Id="rId19" Type="http://schemas.openxmlformats.org/officeDocument/2006/relationships/slideLayout" Target="../slideLayouts/slideLayout33.xml"/><Relationship Id="rId6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32.xml"/><Relationship Id="rId7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2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5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48.xml"/><Relationship Id="rId17" Type="http://schemas.openxmlformats.org/officeDocument/2006/relationships/theme" Target="../theme/theme4.xml"/><Relationship Id="rId16" Type="http://schemas.openxmlformats.org/officeDocument/2006/relationships/slideLayout" Target="../slideLayouts/slideLayout50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8"/>
          <p:cNvSpPr txBox="1"/>
          <p:nvPr>
            <p:ph idx="10" type="dt"/>
          </p:nvPr>
        </p:nvSpPr>
        <p:spPr>
          <a:xfrm>
            <a:off x="5704464" y="446710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1" name="Google Shape;11;p78"/>
          <p:cNvSpPr txBox="1"/>
          <p:nvPr>
            <p:ph idx="11" type="ftr"/>
          </p:nvPr>
        </p:nvSpPr>
        <p:spPr>
          <a:xfrm>
            <a:off x="435894" y="4463859"/>
            <a:ext cx="5187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2" name="Google Shape;12;p78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  <a:defRPr b="0" i="0" sz="675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3" name="Google Shape;13;p78"/>
          <p:cNvSpPr txBox="1"/>
          <p:nvPr>
            <p:ph type="title"/>
          </p:nvPr>
        </p:nvSpPr>
        <p:spPr>
          <a:xfrm>
            <a:off x="334901" y="365127"/>
            <a:ext cx="8474109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Chart, waterfall chart&#10;&#10;Description automatically generated" id="14" name="Google Shape;14;p78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926" y="0"/>
            <a:ext cx="9142149" cy="51435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FFF"/>
            </a:gs>
            <a:gs pos="50000">
              <a:srgbClr val="FFFFFF"/>
            </a:gs>
            <a:gs pos="100000">
              <a:srgbClr val="A88573">
                <a:alpha val="0"/>
              </a:srgbClr>
            </a:gs>
          </a:gsLst>
          <a:lin ang="2520000" scaled="0"/>
        </a:gra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  <p:sldLayoutId id="2147483681" r:id="rId18"/>
    <p:sldLayoutId id="2147483682" r:id="rId19"/>
    <p:sldLayoutId id="2147483683" r:id="rId20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FFF"/>
            </a:gs>
            <a:gs pos="50000">
              <a:srgbClr val="FFFFFF"/>
            </a:gs>
            <a:gs pos="100000">
              <a:srgbClr val="A88573">
                <a:alpha val="0"/>
              </a:srgbClr>
            </a:gs>
          </a:gsLst>
          <a:lin ang="2520000" scaled="0"/>
        </a:gradFill>
      </p:bgPr>
    </p:bg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15.png"/><Relationship Id="rId10" Type="http://schemas.openxmlformats.org/officeDocument/2006/relationships/image" Target="../media/image19.png"/><Relationship Id="rId12" Type="http://schemas.openxmlformats.org/officeDocument/2006/relationships/image" Target="../media/image22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9" Type="http://schemas.openxmlformats.org/officeDocument/2006/relationships/image" Target="../media/image17.png"/><Relationship Id="rId5" Type="http://schemas.openxmlformats.org/officeDocument/2006/relationships/image" Target="../media/image27.png"/><Relationship Id="rId6" Type="http://schemas.openxmlformats.org/officeDocument/2006/relationships/image" Target="../media/image20.png"/><Relationship Id="rId7" Type="http://schemas.openxmlformats.org/officeDocument/2006/relationships/image" Target="../media/image18.png"/><Relationship Id="rId8" Type="http://schemas.openxmlformats.org/officeDocument/2006/relationships/image" Target="../media/image1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4.png"/><Relationship Id="rId4" Type="http://schemas.openxmlformats.org/officeDocument/2006/relationships/image" Target="../media/image23.png"/><Relationship Id="rId5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3.png"/><Relationship Id="rId4" Type="http://schemas.openxmlformats.org/officeDocument/2006/relationships/image" Target="../media/image1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4.png"/><Relationship Id="rId4" Type="http://schemas.openxmlformats.org/officeDocument/2006/relationships/image" Target="../media/image23.png"/><Relationship Id="rId5" Type="http://schemas.openxmlformats.org/officeDocument/2006/relationships/image" Target="../media/image1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4.png"/><Relationship Id="rId4" Type="http://schemas.openxmlformats.org/officeDocument/2006/relationships/image" Target="../media/image23.png"/><Relationship Id="rId5" Type="http://schemas.openxmlformats.org/officeDocument/2006/relationships/image" Target="../media/image1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0.jpg"/><Relationship Id="rId4" Type="http://schemas.openxmlformats.org/officeDocument/2006/relationships/image" Target="../media/image29.png"/><Relationship Id="rId5" Type="http://schemas.openxmlformats.org/officeDocument/2006/relationships/image" Target="../media/image31.jpg"/><Relationship Id="rId6" Type="http://schemas.openxmlformats.org/officeDocument/2006/relationships/image" Target="../media/image24.png"/><Relationship Id="rId7" Type="http://schemas.openxmlformats.org/officeDocument/2006/relationships/image" Target="../media/image23.png"/><Relationship Id="rId8" Type="http://schemas.openxmlformats.org/officeDocument/2006/relationships/image" Target="../media/image1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3.png"/><Relationship Id="rId4" Type="http://schemas.openxmlformats.org/officeDocument/2006/relationships/image" Target="../media/image1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3.png"/><Relationship Id="rId4" Type="http://schemas.openxmlformats.org/officeDocument/2006/relationships/image" Target="../media/image1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2.png"/><Relationship Id="rId4" Type="http://schemas.openxmlformats.org/officeDocument/2006/relationships/image" Target="../media/image24.png"/><Relationship Id="rId5" Type="http://schemas.openxmlformats.org/officeDocument/2006/relationships/image" Target="../media/image23.png"/><Relationship Id="rId6" Type="http://schemas.openxmlformats.org/officeDocument/2006/relationships/image" Target="../media/image1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4.png"/><Relationship Id="rId4" Type="http://schemas.openxmlformats.org/officeDocument/2006/relationships/image" Target="../media/image23.png"/><Relationship Id="rId5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4.png"/><Relationship Id="rId4" Type="http://schemas.openxmlformats.org/officeDocument/2006/relationships/image" Target="../media/image23.png"/><Relationship Id="rId5" Type="http://schemas.openxmlformats.org/officeDocument/2006/relationships/image" Target="../media/image13.png"/><Relationship Id="rId6" Type="http://schemas.openxmlformats.org/officeDocument/2006/relationships/image" Target="../media/image26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3.png"/><Relationship Id="rId4" Type="http://schemas.openxmlformats.org/officeDocument/2006/relationships/image" Target="../media/image24.png"/><Relationship Id="rId5" Type="http://schemas.openxmlformats.org/officeDocument/2006/relationships/image" Target="../media/image23.png"/><Relationship Id="rId6" Type="http://schemas.openxmlformats.org/officeDocument/2006/relationships/image" Target="../media/image1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4.png"/><Relationship Id="rId4" Type="http://schemas.openxmlformats.org/officeDocument/2006/relationships/image" Target="../media/image24.png"/><Relationship Id="rId5" Type="http://schemas.openxmlformats.org/officeDocument/2006/relationships/image" Target="../media/image23.png"/><Relationship Id="rId6" Type="http://schemas.openxmlformats.org/officeDocument/2006/relationships/image" Target="../media/image1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4.png"/><Relationship Id="rId4" Type="http://schemas.openxmlformats.org/officeDocument/2006/relationships/image" Target="../media/image23.png"/><Relationship Id="rId5" Type="http://schemas.openxmlformats.org/officeDocument/2006/relationships/image" Target="../media/image1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4.png"/><Relationship Id="rId4" Type="http://schemas.openxmlformats.org/officeDocument/2006/relationships/image" Target="../media/image23.png"/><Relationship Id="rId5" Type="http://schemas.openxmlformats.org/officeDocument/2006/relationships/image" Target="../media/image1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5.png"/><Relationship Id="rId4" Type="http://schemas.openxmlformats.org/officeDocument/2006/relationships/image" Target="../media/image24.png"/><Relationship Id="rId5" Type="http://schemas.openxmlformats.org/officeDocument/2006/relationships/image" Target="../media/image23.png"/><Relationship Id="rId6" Type="http://schemas.openxmlformats.org/officeDocument/2006/relationships/image" Target="../media/image13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4.png"/><Relationship Id="rId4" Type="http://schemas.openxmlformats.org/officeDocument/2006/relationships/image" Target="../media/image23.png"/><Relationship Id="rId5" Type="http://schemas.openxmlformats.org/officeDocument/2006/relationships/image" Target="../media/image13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4.png"/><Relationship Id="rId4" Type="http://schemas.openxmlformats.org/officeDocument/2006/relationships/image" Target="../media/image23.png"/><Relationship Id="rId5" Type="http://schemas.openxmlformats.org/officeDocument/2006/relationships/image" Target="../media/image13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4.png"/><Relationship Id="rId4" Type="http://schemas.openxmlformats.org/officeDocument/2006/relationships/image" Target="../media/image23.png"/><Relationship Id="rId5" Type="http://schemas.openxmlformats.org/officeDocument/2006/relationships/image" Target="../media/image13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4.png"/><Relationship Id="rId4" Type="http://schemas.openxmlformats.org/officeDocument/2006/relationships/image" Target="../media/image23.png"/><Relationship Id="rId5" Type="http://schemas.openxmlformats.org/officeDocument/2006/relationships/image" Target="../media/image1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4.png"/><Relationship Id="rId4" Type="http://schemas.openxmlformats.org/officeDocument/2006/relationships/image" Target="../media/image23.png"/><Relationship Id="rId5" Type="http://schemas.openxmlformats.org/officeDocument/2006/relationships/image" Target="../media/image13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4.png"/><Relationship Id="rId4" Type="http://schemas.openxmlformats.org/officeDocument/2006/relationships/image" Target="../media/image23.png"/><Relationship Id="rId5" Type="http://schemas.openxmlformats.org/officeDocument/2006/relationships/image" Target="../media/image13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4.png"/><Relationship Id="rId4" Type="http://schemas.openxmlformats.org/officeDocument/2006/relationships/image" Target="../media/image23.png"/><Relationship Id="rId5" Type="http://schemas.openxmlformats.org/officeDocument/2006/relationships/image" Target="../media/image13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6.png"/><Relationship Id="rId4" Type="http://schemas.openxmlformats.org/officeDocument/2006/relationships/image" Target="../media/image24.png"/><Relationship Id="rId5" Type="http://schemas.openxmlformats.org/officeDocument/2006/relationships/image" Target="../media/image23.png"/><Relationship Id="rId6" Type="http://schemas.openxmlformats.org/officeDocument/2006/relationships/image" Target="../media/image13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4.png"/><Relationship Id="rId4" Type="http://schemas.openxmlformats.org/officeDocument/2006/relationships/image" Target="../media/image23.png"/><Relationship Id="rId5" Type="http://schemas.openxmlformats.org/officeDocument/2006/relationships/image" Target="../media/image13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4.png"/><Relationship Id="rId4" Type="http://schemas.openxmlformats.org/officeDocument/2006/relationships/image" Target="../media/image23.png"/><Relationship Id="rId5" Type="http://schemas.openxmlformats.org/officeDocument/2006/relationships/image" Target="../media/image13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0.jpg"/><Relationship Id="rId4" Type="http://schemas.openxmlformats.org/officeDocument/2006/relationships/image" Target="../media/image29.png"/><Relationship Id="rId5" Type="http://schemas.openxmlformats.org/officeDocument/2006/relationships/image" Target="../media/image31.jpg"/><Relationship Id="rId6" Type="http://schemas.openxmlformats.org/officeDocument/2006/relationships/image" Target="../media/image24.png"/><Relationship Id="rId7" Type="http://schemas.openxmlformats.org/officeDocument/2006/relationships/image" Target="../media/image23.png"/><Relationship Id="rId8" Type="http://schemas.openxmlformats.org/officeDocument/2006/relationships/image" Target="../media/image13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23.png"/><Relationship Id="rId4" Type="http://schemas.openxmlformats.org/officeDocument/2006/relationships/image" Target="../media/image13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23.png"/><Relationship Id="rId4" Type="http://schemas.openxmlformats.org/officeDocument/2006/relationships/image" Target="../media/image13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3.png"/><Relationship Id="rId4" Type="http://schemas.openxmlformats.org/officeDocument/2006/relationships/image" Target="../media/image23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3.png"/><Relationship Id="rId4" Type="http://schemas.openxmlformats.org/officeDocument/2006/relationships/image" Target="../media/image2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4.png"/><Relationship Id="rId4" Type="http://schemas.openxmlformats.org/officeDocument/2006/relationships/image" Target="../media/image23.png"/><Relationship Id="rId5" Type="http://schemas.openxmlformats.org/officeDocument/2006/relationships/image" Target="../media/image13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3.png"/><Relationship Id="rId4" Type="http://schemas.openxmlformats.org/officeDocument/2006/relationships/image" Target="../media/image23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24.png"/><Relationship Id="rId4" Type="http://schemas.openxmlformats.org/officeDocument/2006/relationships/image" Target="../media/image13.png"/><Relationship Id="rId5" Type="http://schemas.openxmlformats.org/officeDocument/2006/relationships/image" Target="../media/image23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24.png"/><Relationship Id="rId4" Type="http://schemas.openxmlformats.org/officeDocument/2006/relationships/image" Target="../media/image13.png"/><Relationship Id="rId5" Type="http://schemas.openxmlformats.org/officeDocument/2006/relationships/image" Target="../media/image23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24.png"/><Relationship Id="rId4" Type="http://schemas.openxmlformats.org/officeDocument/2006/relationships/image" Target="../media/image13.png"/><Relationship Id="rId5" Type="http://schemas.openxmlformats.org/officeDocument/2006/relationships/image" Target="../media/image23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24.png"/><Relationship Id="rId4" Type="http://schemas.openxmlformats.org/officeDocument/2006/relationships/image" Target="../media/image13.png"/><Relationship Id="rId5" Type="http://schemas.openxmlformats.org/officeDocument/2006/relationships/image" Target="../media/image23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30.jpg"/><Relationship Id="rId4" Type="http://schemas.openxmlformats.org/officeDocument/2006/relationships/image" Target="../media/image29.png"/><Relationship Id="rId5" Type="http://schemas.openxmlformats.org/officeDocument/2006/relationships/image" Target="../media/image31.jpg"/><Relationship Id="rId6" Type="http://schemas.openxmlformats.org/officeDocument/2006/relationships/image" Target="../media/image24.png"/><Relationship Id="rId7" Type="http://schemas.openxmlformats.org/officeDocument/2006/relationships/image" Target="../media/image13.png"/><Relationship Id="rId8" Type="http://schemas.openxmlformats.org/officeDocument/2006/relationships/image" Target="../media/image23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24.png"/><Relationship Id="rId4" Type="http://schemas.openxmlformats.org/officeDocument/2006/relationships/image" Target="../media/image13.png"/><Relationship Id="rId5" Type="http://schemas.openxmlformats.org/officeDocument/2006/relationships/image" Target="../media/image23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24.png"/><Relationship Id="rId4" Type="http://schemas.openxmlformats.org/officeDocument/2006/relationships/image" Target="../media/image13.png"/><Relationship Id="rId5" Type="http://schemas.openxmlformats.org/officeDocument/2006/relationships/image" Target="../media/image23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24.png"/><Relationship Id="rId4" Type="http://schemas.openxmlformats.org/officeDocument/2006/relationships/image" Target="../media/image13.png"/><Relationship Id="rId5" Type="http://schemas.openxmlformats.org/officeDocument/2006/relationships/image" Target="../media/image2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4.png"/><Relationship Id="rId4" Type="http://schemas.openxmlformats.org/officeDocument/2006/relationships/image" Target="../media/image23.png"/><Relationship Id="rId5" Type="http://schemas.openxmlformats.org/officeDocument/2006/relationships/image" Target="../media/image13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24.png"/><Relationship Id="rId4" Type="http://schemas.openxmlformats.org/officeDocument/2006/relationships/image" Target="../media/image13.png"/><Relationship Id="rId5" Type="http://schemas.openxmlformats.org/officeDocument/2006/relationships/image" Target="../media/image23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24.png"/><Relationship Id="rId4" Type="http://schemas.openxmlformats.org/officeDocument/2006/relationships/image" Target="../media/image13.png"/><Relationship Id="rId5" Type="http://schemas.openxmlformats.org/officeDocument/2006/relationships/image" Target="../media/image23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24.png"/><Relationship Id="rId4" Type="http://schemas.openxmlformats.org/officeDocument/2006/relationships/image" Target="../media/image30.jpg"/><Relationship Id="rId5" Type="http://schemas.openxmlformats.org/officeDocument/2006/relationships/image" Target="../media/image29.png"/><Relationship Id="rId6" Type="http://schemas.openxmlformats.org/officeDocument/2006/relationships/image" Target="../media/image31.jpg"/><Relationship Id="rId7" Type="http://schemas.openxmlformats.org/officeDocument/2006/relationships/image" Target="../media/image13.png"/><Relationship Id="rId8" Type="http://schemas.openxmlformats.org/officeDocument/2006/relationships/image" Target="../media/image23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44.png"/><Relationship Id="rId4" Type="http://schemas.openxmlformats.org/officeDocument/2006/relationships/image" Target="../media/image47.png"/><Relationship Id="rId5" Type="http://schemas.openxmlformats.org/officeDocument/2006/relationships/image" Target="../media/image41.png"/><Relationship Id="rId6" Type="http://schemas.openxmlformats.org/officeDocument/2006/relationships/image" Target="../media/image24.png"/><Relationship Id="rId7" Type="http://schemas.openxmlformats.org/officeDocument/2006/relationships/image" Target="../media/image13.png"/><Relationship Id="rId8" Type="http://schemas.openxmlformats.org/officeDocument/2006/relationships/image" Target="../media/image23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24.png"/><Relationship Id="rId4" Type="http://schemas.openxmlformats.org/officeDocument/2006/relationships/image" Target="../media/image13.png"/><Relationship Id="rId5" Type="http://schemas.openxmlformats.org/officeDocument/2006/relationships/image" Target="../media/image23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24.png"/><Relationship Id="rId4" Type="http://schemas.openxmlformats.org/officeDocument/2006/relationships/image" Target="../media/image13.png"/><Relationship Id="rId5" Type="http://schemas.openxmlformats.org/officeDocument/2006/relationships/image" Target="../media/image23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24.png"/><Relationship Id="rId4" Type="http://schemas.openxmlformats.org/officeDocument/2006/relationships/image" Target="../media/image13.png"/><Relationship Id="rId5" Type="http://schemas.openxmlformats.org/officeDocument/2006/relationships/image" Target="../media/image23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30.jpg"/><Relationship Id="rId4" Type="http://schemas.openxmlformats.org/officeDocument/2006/relationships/image" Target="../media/image29.png"/><Relationship Id="rId5" Type="http://schemas.openxmlformats.org/officeDocument/2006/relationships/image" Target="../media/image31.jpg"/><Relationship Id="rId6" Type="http://schemas.openxmlformats.org/officeDocument/2006/relationships/image" Target="../media/image24.png"/><Relationship Id="rId7" Type="http://schemas.openxmlformats.org/officeDocument/2006/relationships/image" Target="../media/image13.png"/><Relationship Id="rId8" Type="http://schemas.openxmlformats.org/officeDocument/2006/relationships/image" Target="../media/image23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24.png"/><Relationship Id="rId4" Type="http://schemas.openxmlformats.org/officeDocument/2006/relationships/image" Target="../media/image13.png"/><Relationship Id="rId5" Type="http://schemas.openxmlformats.org/officeDocument/2006/relationships/image" Target="../media/image23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13.png"/><Relationship Id="rId4" Type="http://schemas.openxmlformats.org/officeDocument/2006/relationships/image" Target="../media/image2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4.png"/><Relationship Id="rId4" Type="http://schemas.openxmlformats.org/officeDocument/2006/relationships/image" Target="../media/image23.png"/><Relationship Id="rId5" Type="http://schemas.openxmlformats.org/officeDocument/2006/relationships/image" Target="../media/image13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13.png"/><Relationship Id="rId4" Type="http://schemas.openxmlformats.org/officeDocument/2006/relationships/image" Target="../media/image23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13.png"/><Relationship Id="rId4" Type="http://schemas.openxmlformats.org/officeDocument/2006/relationships/image" Target="../media/image23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13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24.png"/><Relationship Id="rId4" Type="http://schemas.openxmlformats.org/officeDocument/2006/relationships/image" Target="../media/image13.png"/><Relationship Id="rId5" Type="http://schemas.openxmlformats.org/officeDocument/2006/relationships/image" Target="../media/image23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30.jpg"/><Relationship Id="rId4" Type="http://schemas.openxmlformats.org/officeDocument/2006/relationships/image" Target="../media/image29.png"/><Relationship Id="rId5" Type="http://schemas.openxmlformats.org/officeDocument/2006/relationships/image" Target="../media/image31.jpg"/><Relationship Id="rId6" Type="http://schemas.openxmlformats.org/officeDocument/2006/relationships/image" Target="../media/image24.png"/><Relationship Id="rId7" Type="http://schemas.openxmlformats.org/officeDocument/2006/relationships/image" Target="../media/image13.png"/><Relationship Id="rId8" Type="http://schemas.openxmlformats.org/officeDocument/2006/relationships/image" Target="../media/image23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13.png"/><Relationship Id="rId4" Type="http://schemas.openxmlformats.org/officeDocument/2006/relationships/image" Target="../media/image23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24.png"/><Relationship Id="rId4" Type="http://schemas.openxmlformats.org/officeDocument/2006/relationships/image" Target="../media/image13.png"/><Relationship Id="rId5" Type="http://schemas.openxmlformats.org/officeDocument/2006/relationships/image" Target="../media/image23.pn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7.xml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24.png"/><Relationship Id="rId4" Type="http://schemas.openxmlformats.org/officeDocument/2006/relationships/image" Target="../media/image13.png"/><Relationship Id="rId5" Type="http://schemas.openxmlformats.org/officeDocument/2006/relationships/image" Target="../media/image23.pn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24.png"/><Relationship Id="rId4" Type="http://schemas.openxmlformats.org/officeDocument/2006/relationships/image" Target="../media/image13.png"/><Relationship Id="rId5" Type="http://schemas.openxmlformats.org/officeDocument/2006/relationships/image" Target="../media/image2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4.png"/><Relationship Id="rId4" Type="http://schemas.openxmlformats.org/officeDocument/2006/relationships/image" Target="../media/image23.png"/><Relationship Id="rId5" Type="http://schemas.openxmlformats.org/officeDocument/2006/relationships/image" Target="../media/image13.pn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13.png"/><Relationship Id="rId4" Type="http://schemas.openxmlformats.org/officeDocument/2006/relationships/image" Target="../media/image23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13.png"/><Relationship Id="rId4" Type="http://schemas.openxmlformats.org/officeDocument/2006/relationships/image" Target="../media/image23.pn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13.png"/><Relationship Id="rId4" Type="http://schemas.openxmlformats.org/officeDocument/2006/relationships/image" Target="../media/image23.png"/><Relationship Id="rId5" Type="http://schemas.openxmlformats.org/officeDocument/2006/relationships/image" Target="../media/image44.png"/><Relationship Id="rId6" Type="http://schemas.openxmlformats.org/officeDocument/2006/relationships/image" Target="../media/image45.png"/><Relationship Id="rId7" Type="http://schemas.openxmlformats.org/officeDocument/2006/relationships/image" Target="../media/image46.png"/><Relationship Id="rId8" Type="http://schemas.openxmlformats.org/officeDocument/2006/relationships/image" Target="../media/image43.png"/></Relationships>
</file>

<file path=ppt/slides/_rels/slide73.xml.rels><?xml version="1.0" encoding="UTF-8" standalone="yes"?><Relationships xmlns="http://schemas.openxmlformats.org/package/2006/relationships"><Relationship Id="rId10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49.png"/><Relationship Id="rId4" Type="http://schemas.openxmlformats.org/officeDocument/2006/relationships/image" Target="../media/image62.png"/><Relationship Id="rId9" Type="http://schemas.openxmlformats.org/officeDocument/2006/relationships/image" Target="../media/image13.png"/><Relationship Id="rId5" Type="http://schemas.openxmlformats.org/officeDocument/2006/relationships/image" Target="../media/image51.png"/><Relationship Id="rId6" Type="http://schemas.openxmlformats.org/officeDocument/2006/relationships/image" Target="../media/image50.png"/><Relationship Id="rId7" Type="http://schemas.openxmlformats.org/officeDocument/2006/relationships/image" Target="../media/image57.png"/><Relationship Id="rId8" Type="http://schemas.openxmlformats.org/officeDocument/2006/relationships/image" Target="../media/image54.png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65.png"/><Relationship Id="rId4" Type="http://schemas.openxmlformats.org/officeDocument/2006/relationships/image" Target="../media/image13.png"/><Relationship Id="rId5" Type="http://schemas.openxmlformats.org/officeDocument/2006/relationships/image" Target="../media/image23.png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5.xml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6.xml"/></Relationships>
</file>

<file path=ppt/slides/_rels/slide77.xml.rels><?xml version="1.0" encoding="UTF-8" standalone="yes"?><Relationships xmlns="http://schemas.openxmlformats.org/package/2006/relationships"><Relationship Id="rId11" Type="http://schemas.openxmlformats.org/officeDocument/2006/relationships/image" Target="../media/image19.png"/><Relationship Id="rId10" Type="http://schemas.openxmlformats.org/officeDocument/2006/relationships/image" Target="../media/image17.png"/><Relationship Id="rId13" Type="http://schemas.openxmlformats.org/officeDocument/2006/relationships/image" Target="../media/image22.jpg"/><Relationship Id="rId1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7.xml"/><Relationship Id="rId3" Type="http://schemas.openxmlformats.org/officeDocument/2006/relationships/hyperlink" Target="mailto:info@fondazioneamaldi.it" TargetMode="External"/><Relationship Id="rId4" Type="http://schemas.openxmlformats.org/officeDocument/2006/relationships/image" Target="../media/image13.png"/><Relationship Id="rId9" Type="http://schemas.openxmlformats.org/officeDocument/2006/relationships/image" Target="../media/image16.png"/><Relationship Id="rId5" Type="http://schemas.openxmlformats.org/officeDocument/2006/relationships/image" Target="../media/image14.png"/><Relationship Id="rId6" Type="http://schemas.openxmlformats.org/officeDocument/2006/relationships/image" Target="../media/image27.png"/><Relationship Id="rId7" Type="http://schemas.openxmlformats.org/officeDocument/2006/relationships/image" Target="../media/image20.png"/><Relationship Id="rId8" Type="http://schemas.openxmlformats.org/officeDocument/2006/relationships/image" Target="../media/image1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4.png"/><Relationship Id="rId4" Type="http://schemas.openxmlformats.org/officeDocument/2006/relationships/image" Target="../media/image23.png"/><Relationship Id="rId5" Type="http://schemas.openxmlformats.org/officeDocument/2006/relationships/image" Target="../media/image1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3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"/>
          <p:cNvSpPr txBox="1"/>
          <p:nvPr/>
        </p:nvSpPr>
        <p:spPr>
          <a:xfrm>
            <a:off x="1596539" y="1988453"/>
            <a:ext cx="5950800" cy="12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spAutoFit/>
          </a:bodyPr>
          <a:lstStyle/>
          <a:p>
            <a:pPr indent="0" lvl="0" marL="393661" marR="393661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HORIZON-EIE-2022-SCALEUP-01-01 Expanding Entrepreneurial Ecosystems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393661" marR="393661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b="1" i="0" lang="en-GB" sz="1800" u="sng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From Tech Feasibility to Business Development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393661" marR="393661" rtl="0" algn="ctr">
              <a:spcBef>
                <a:spcPts val="1200"/>
              </a:spcBef>
              <a:spcAft>
                <a:spcPts val="0"/>
              </a:spcAft>
              <a:buNone/>
            </a:pPr>
            <a:br>
              <a:rPr b="0" i="0" lang="en-GB" sz="1100" u="none" cap="none" strike="noStrike">
                <a:solidFill>
                  <a:srgbClr val="000000"/>
                </a:solidFill>
                <a:highlight>
                  <a:srgbClr val="FFFF00"/>
                </a:highlight>
                <a:latin typeface="Fira Sans"/>
                <a:ea typeface="Fira Sans"/>
                <a:cs typeface="Fira Sans"/>
                <a:sym typeface="Fira Sans"/>
              </a:rPr>
            </a:br>
            <a:r>
              <a:rPr b="0" i="0" lang="en-GB" sz="11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Fabio Biscotti</a:t>
            </a:r>
            <a:endParaRPr b="0" i="1" sz="11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330" name="Google Shape;330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65967" y="991854"/>
            <a:ext cx="2715191" cy="56989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1" name="Google Shape;331;p1"/>
          <p:cNvGrpSpPr/>
          <p:nvPr/>
        </p:nvGrpSpPr>
        <p:grpSpPr>
          <a:xfrm>
            <a:off x="1808590" y="4182669"/>
            <a:ext cx="5118377" cy="477006"/>
            <a:chOff x="324575" y="4171751"/>
            <a:chExt cx="8494850" cy="791675"/>
          </a:xfrm>
        </p:grpSpPr>
        <p:pic>
          <p:nvPicPr>
            <p:cNvPr id="332" name="Google Shape;332;p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24575" y="4171751"/>
              <a:ext cx="746075" cy="7916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3" name="Google Shape;333;p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354775" y="4642900"/>
              <a:ext cx="941589" cy="2562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4" name="Google Shape;334;p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2432488" y="4569296"/>
              <a:ext cx="964350" cy="3092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5" name="Google Shape;335;p1"/>
            <p:cNvPicPr preferRelativeResize="0"/>
            <p:nvPr/>
          </p:nvPicPr>
          <p:blipFill rotWithShape="1">
            <a:blip r:embed="rId7">
              <a:alphaModFix/>
            </a:blip>
            <a:srcRect b="23734" l="0" r="0" t="12117"/>
            <a:stretch/>
          </p:blipFill>
          <p:spPr>
            <a:xfrm>
              <a:off x="8020575" y="4469015"/>
              <a:ext cx="798850" cy="4443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6" name="Google Shape;336;p1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3614600" y="4569300"/>
              <a:ext cx="1245344" cy="309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7" name="Google Shape;337;p1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6485625" y="4426550"/>
              <a:ext cx="500775" cy="5007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8" name="Google Shape;338;p1"/>
            <p:cNvPicPr preferRelativeResize="0"/>
            <p:nvPr/>
          </p:nvPicPr>
          <p:blipFill rotWithShape="1">
            <a:blip r:embed="rId10">
              <a:alphaModFix/>
            </a:blip>
            <a:srcRect b="35933" l="0" r="0" t="36377"/>
            <a:stretch/>
          </p:blipFill>
          <p:spPr>
            <a:xfrm>
              <a:off x="5050125" y="4610674"/>
              <a:ext cx="1245350" cy="2265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9" name="Google Shape;339;p1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7175500" y="4454750"/>
              <a:ext cx="661737" cy="4443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Logo, company name&#10;&#10;Description automatically generated" id="340" name="Google Shape;340;p1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810085" y="552111"/>
            <a:ext cx="2537161" cy="13461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10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41" name="Google Shape;441;p10"/>
          <p:cNvSpPr txBox="1"/>
          <p:nvPr/>
        </p:nvSpPr>
        <p:spPr>
          <a:xfrm>
            <a:off x="285750" y="1502718"/>
            <a:ext cx="3143250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</a:pPr>
            <a:r>
              <a:rPr b="0" i="0" lang="en-GB" sz="9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Identification of the problem / objective</a:t>
            </a:r>
            <a:endParaRPr/>
          </a:p>
        </p:txBody>
      </p:sp>
      <p:sp>
        <p:nvSpPr>
          <p:cNvPr id="442" name="Google Shape;442;p10"/>
          <p:cNvSpPr txBox="1"/>
          <p:nvPr/>
        </p:nvSpPr>
        <p:spPr>
          <a:xfrm>
            <a:off x="1924050" y="3945584"/>
            <a:ext cx="257175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</a:pPr>
            <a:r>
              <a:rPr b="0" i="0" lang="en-GB" sz="9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Identification of the context and key stakeholders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</a:pPr>
            <a:r>
              <a:rPr b="0" i="0" lang="en-GB" sz="9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Creation of a point of view based on user needs and define the problem to solve</a:t>
            </a:r>
            <a:endParaRPr/>
          </a:p>
        </p:txBody>
      </p:sp>
      <p:sp>
        <p:nvSpPr>
          <p:cNvPr id="443" name="Google Shape;443;p10"/>
          <p:cNvSpPr txBox="1"/>
          <p:nvPr/>
        </p:nvSpPr>
        <p:spPr>
          <a:xfrm>
            <a:off x="3276600" y="1577166"/>
            <a:ext cx="277932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9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Collect ideas and information to define an alternative solution</a:t>
            </a:r>
            <a:endParaRPr/>
          </a:p>
        </p:txBody>
      </p:sp>
      <p:sp>
        <p:nvSpPr>
          <p:cNvPr id="444" name="Google Shape;444;p10"/>
          <p:cNvSpPr txBox="1"/>
          <p:nvPr/>
        </p:nvSpPr>
        <p:spPr>
          <a:xfrm>
            <a:off x="5857300" y="2354818"/>
            <a:ext cx="26771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Design one or more prototype to test the solution chosen (Rapid prototype)</a:t>
            </a:r>
            <a:endParaRPr/>
          </a:p>
        </p:txBody>
      </p:sp>
      <p:sp>
        <p:nvSpPr>
          <p:cNvPr id="445" name="Google Shape;445;p10"/>
          <p:cNvSpPr txBox="1"/>
          <p:nvPr/>
        </p:nvSpPr>
        <p:spPr>
          <a:xfrm>
            <a:off x="5810249" y="4552950"/>
            <a:ext cx="2800351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Test the results by means of feedbacks</a:t>
            </a:r>
            <a:endParaRPr/>
          </a:p>
        </p:txBody>
      </p:sp>
      <p:sp>
        <p:nvSpPr>
          <p:cNvPr id="446" name="Google Shape;446;p10"/>
          <p:cNvSpPr/>
          <p:nvPr/>
        </p:nvSpPr>
        <p:spPr>
          <a:xfrm>
            <a:off x="1258807" y="1943100"/>
            <a:ext cx="1484395" cy="12573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00B0F0"/>
          </a:solidFill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0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CREATE EMPATHY</a:t>
            </a:r>
            <a:endParaRPr/>
          </a:p>
        </p:txBody>
      </p:sp>
      <p:sp>
        <p:nvSpPr>
          <p:cNvPr id="447" name="Google Shape;447;p10"/>
          <p:cNvSpPr/>
          <p:nvPr/>
        </p:nvSpPr>
        <p:spPr>
          <a:xfrm>
            <a:off x="285750" y="1655118"/>
            <a:ext cx="2434000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Char char="•"/>
            </a:pPr>
            <a:r>
              <a:rPr b="0" i="0" lang="en-GB" sz="9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Creation of empathy with the audience</a:t>
            </a:r>
            <a:endParaRPr/>
          </a:p>
        </p:txBody>
      </p:sp>
      <p:sp>
        <p:nvSpPr>
          <p:cNvPr id="448" name="Google Shape;448;p10"/>
          <p:cNvSpPr/>
          <p:nvPr/>
        </p:nvSpPr>
        <p:spPr>
          <a:xfrm>
            <a:off x="2514602" y="2570075"/>
            <a:ext cx="1543051" cy="12573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00B050"/>
          </a:solidFill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0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DEFINE THE POINT OF VIEW</a:t>
            </a:r>
            <a:endParaRPr/>
          </a:p>
        </p:txBody>
      </p:sp>
      <p:sp>
        <p:nvSpPr>
          <p:cNvPr id="449" name="Google Shape;449;p10"/>
          <p:cNvSpPr/>
          <p:nvPr/>
        </p:nvSpPr>
        <p:spPr>
          <a:xfrm>
            <a:off x="3829051" y="1943100"/>
            <a:ext cx="1502582" cy="12573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C000"/>
          </a:solidFill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0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IDEATE</a:t>
            </a:r>
            <a:endParaRPr/>
          </a:p>
        </p:txBody>
      </p:sp>
      <p:sp>
        <p:nvSpPr>
          <p:cNvPr id="450" name="Google Shape;450;p10"/>
          <p:cNvSpPr/>
          <p:nvPr/>
        </p:nvSpPr>
        <p:spPr>
          <a:xfrm>
            <a:off x="5086351" y="2602865"/>
            <a:ext cx="1485901" cy="12573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0000"/>
          </a:solidFill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050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PROTOTYPE</a:t>
            </a:r>
            <a:endParaRPr/>
          </a:p>
        </p:txBody>
      </p:sp>
      <p:sp>
        <p:nvSpPr>
          <p:cNvPr id="451" name="Google Shape;451;p10"/>
          <p:cNvSpPr/>
          <p:nvPr/>
        </p:nvSpPr>
        <p:spPr>
          <a:xfrm>
            <a:off x="6343651" y="3257550"/>
            <a:ext cx="1543051" cy="12573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A46901"/>
          </a:solidFill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050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TEST</a:t>
            </a:r>
            <a:endParaRPr/>
          </a:p>
        </p:txBody>
      </p:sp>
      <p:pic>
        <p:nvPicPr>
          <p:cNvPr id="452" name="Google Shape;452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sp>
        <p:nvSpPr>
          <p:cNvPr id="453" name="Google Shape;453;p10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800" u="none" cap="none" strike="noStrike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What is Design Thinking ? (4/5)</a:t>
            </a:r>
            <a:endParaRPr/>
          </a:p>
        </p:txBody>
      </p:sp>
      <p:sp>
        <p:nvSpPr>
          <p:cNvPr id="454" name="Google Shape;454;p10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descr="Logo, company name&#10;&#10;Description automatically generated" id="455" name="Google Shape;455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56" name="Google Shape;456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457" name="Google Shape;457;p10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PRINCIPLES OF THE DESIGN THINKING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1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463" name="Google Shape;463;p11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64" name="Google Shape;464;p11"/>
          <p:cNvSpPr/>
          <p:nvPr/>
        </p:nvSpPr>
        <p:spPr>
          <a:xfrm>
            <a:off x="571500" y="1579348"/>
            <a:ext cx="1314451" cy="1326485"/>
          </a:xfrm>
          <a:prstGeom prst="ellipse">
            <a:avLst/>
          </a:prstGeom>
          <a:solidFill>
            <a:srgbClr val="00B0F0"/>
          </a:solidFill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05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Create empathy</a:t>
            </a:r>
            <a:endParaRPr b="1" i="0" sz="105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05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05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05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05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465" name="Google Shape;465;p11"/>
          <p:cNvSpPr/>
          <p:nvPr/>
        </p:nvSpPr>
        <p:spPr>
          <a:xfrm>
            <a:off x="628650" y="2171701"/>
            <a:ext cx="597151" cy="569432"/>
          </a:xfrm>
          <a:prstGeom prst="ellipse">
            <a:avLst/>
          </a:prstGeom>
          <a:solidFill>
            <a:srgbClr val="33CCFF"/>
          </a:solidFill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6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Understand</a:t>
            </a:r>
            <a:endParaRPr b="1" i="0" sz="60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466" name="Google Shape;466;p11"/>
          <p:cNvSpPr/>
          <p:nvPr/>
        </p:nvSpPr>
        <p:spPr>
          <a:xfrm>
            <a:off x="1218981" y="2150101"/>
            <a:ext cx="597151" cy="569432"/>
          </a:xfrm>
          <a:prstGeom prst="ellipse">
            <a:avLst/>
          </a:prstGeom>
          <a:solidFill>
            <a:srgbClr val="BFE7FF"/>
          </a:solidFill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Observe</a:t>
            </a:r>
            <a:endParaRPr b="1" i="0" sz="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11"/>
          <p:cNvSpPr/>
          <p:nvPr/>
        </p:nvSpPr>
        <p:spPr>
          <a:xfrm>
            <a:off x="2286000" y="1579348"/>
            <a:ext cx="1314451" cy="1326485"/>
          </a:xfrm>
          <a:prstGeom prst="ellipse">
            <a:avLst/>
          </a:prstGeom>
          <a:solidFill>
            <a:srgbClr val="92D050"/>
          </a:solidFill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013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Define the point of view</a:t>
            </a:r>
            <a:endParaRPr b="1" i="0" sz="1013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468" name="Google Shape;468;p11"/>
          <p:cNvSpPr/>
          <p:nvPr/>
        </p:nvSpPr>
        <p:spPr>
          <a:xfrm>
            <a:off x="3886201" y="1579348"/>
            <a:ext cx="1314451" cy="1326485"/>
          </a:xfrm>
          <a:prstGeom prst="ellipse">
            <a:avLst/>
          </a:prstGeom>
          <a:solidFill>
            <a:srgbClr val="FFC000"/>
          </a:solidFill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013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Ideate</a:t>
            </a:r>
            <a:endParaRPr/>
          </a:p>
        </p:txBody>
      </p:sp>
      <p:sp>
        <p:nvSpPr>
          <p:cNvPr id="469" name="Google Shape;469;p11"/>
          <p:cNvSpPr/>
          <p:nvPr/>
        </p:nvSpPr>
        <p:spPr>
          <a:xfrm>
            <a:off x="5538355" y="1571515"/>
            <a:ext cx="1433947" cy="1326485"/>
          </a:xfrm>
          <a:prstGeom prst="ellipse">
            <a:avLst/>
          </a:prstGeom>
          <a:solidFill>
            <a:srgbClr val="FF0000"/>
          </a:solidFill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013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Prototipe</a:t>
            </a:r>
            <a:endParaRPr/>
          </a:p>
        </p:txBody>
      </p:sp>
      <p:sp>
        <p:nvSpPr>
          <p:cNvPr id="470" name="Google Shape;470;p11"/>
          <p:cNvSpPr/>
          <p:nvPr/>
        </p:nvSpPr>
        <p:spPr>
          <a:xfrm>
            <a:off x="7315200" y="1579348"/>
            <a:ext cx="1314451" cy="1326485"/>
          </a:xfrm>
          <a:prstGeom prst="ellipse">
            <a:avLst/>
          </a:prstGeom>
          <a:solidFill>
            <a:srgbClr val="A46901"/>
          </a:solidFill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013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Test</a:t>
            </a:r>
            <a:endParaRPr/>
          </a:p>
        </p:txBody>
      </p:sp>
      <p:sp>
        <p:nvSpPr>
          <p:cNvPr id="471" name="Google Shape;471;p11"/>
          <p:cNvSpPr/>
          <p:nvPr/>
        </p:nvSpPr>
        <p:spPr>
          <a:xfrm>
            <a:off x="1943100" y="2105818"/>
            <a:ext cx="285750" cy="343715"/>
          </a:xfrm>
          <a:prstGeom prst="chevron">
            <a:avLst>
              <a:gd fmla="val 50000" name="adj"/>
            </a:avLst>
          </a:prstGeom>
          <a:solidFill>
            <a:schemeClr val="accent1"/>
          </a:solidFill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13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472" name="Google Shape;472;p11"/>
          <p:cNvSpPr/>
          <p:nvPr/>
        </p:nvSpPr>
        <p:spPr>
          <a:xfrm>
            <a:off x="3600450" y="2121568"/>
            <a:ext cx="285750" cy="343715"/>
          </a:xfrm>
          <a:prstGeom prst="chevron">
            <a:avLst>
              <a:gd fmla="val 50000" name="adj"/>
            </a:avLst>
          </a:prstGeom>
          <a:solidFill>
            <a:schemeClr val="accent1"/>
          </a:solidFill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13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473" name="Google Shape;473;p11"/>
          <p:cNvSpPr/>
          <p:nvPr/>
        </p:nvSpPr>
        <p:spPr>
          <a:xfrm>
            <a:off x="5257801" y="2122382"/>
            <a:ext cx="285750" cy="343715"/>
          </a:xfrm>
          <a:prstGeom prst="chevron">
            <a:avLst>
              <a:gd fmla="val 50000" name="adj"/>
            </a:avLst>
          </a:prstGeom>
          <a:solidFill>
            <a:schemeClr val="accent1"/>
          </a:solidFill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13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474" name="Google Shape;474;p11"/>
          <p:cNvSpPr/>
          <p:nvPr/>
        </p:nvSpPr>
        <p:spPr>
          <a:xfrm>
            <a:off x="7029451" y="2122382"/>
            <a:ext cx="285750" cy="343715"/>
          </a:xfrm>
          <a:prstGeom prst="chevron">
            <a:avLst>
              <a:gd fmla="val 50000" name="adj"/>
            </a:avLst>
          </a:prstGeom>
          <a:solidFill>
            <a:schemeClr val="accent1"/>
          </a:solidFill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13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cxnSp>
        <p:nvCxnSpPr>
          <p:cNvPr id="475" name="Google Shape;475;p11"/>
          <p:cNvCxnSpPr/>
          <p:nvPr/>
        </p:nvCxnSpPr>
        <p:spPr>
          <a:xfrm>
            <a:off x="273321" y="3086100"/>
            <a:ext cx="8578715" cy="0"/>
          </a:xfrm>
          <a:prstGeom prst="straightConnector1">
            <a:avLst/>
          </a:prstGeom>
          <a:noFill/>
          <a:ln cap="flat" cmpd="sng" w="50800">
            <a:solidFill>
              <a:srgbClr val="ED393B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476" name="Google Shape;476;p11"/>
          <p:cNvCxnSpPr/>
          <p:nvPr/>
        </p:nvCxnSpPr>
        <p:spPr>
          <a:xfrm>
            <a:off x="279535" y="4000500"/>
            <a:ext cx="8578715" cy="0"/>
          </a:xfrm>
          <a:prstGeom prst="straightConnector1">
            <a:avLst/>
          </a:prstGeom>
          <a:noFill/>
          <a:ln cap="flat" cmpd="sng" w="50800">
            <a:solidFill>
              <a:srgbClr val="ED393B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477" name="Google Shape;477;p11"/>
          <p:cNvSpPr txBox="1"/>
          <p:nvPr/>
        </p:nvSpPr>
        <p:spPr>
          <a:xfrm>
            <a:off x="1243013" y="4114802"/>
            <a:ext cx="898254" cy="899137"/>
          </a:xfrm>
          <a:prstGeom prst="rect">
            <a:avLst/>
          </a:prstGeom>
          <a:solidFill>
            <a:srgbClr val="BFE7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✔"/>
            </a:pPr>
            <a:r>
              <a:rPr b="0" i="0" lang="en-GB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Mental Maps</a:t>
            </a:r>
            <a:endParaRPr/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✔"/>
            </a:pPr>
            <a:r>
              <a:rPr b="0" i="0" lang="en-GB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Empathy map</a:t>
            </a:r>
            <a:endParaRPr/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✔"/>
            </a:pPr>
            <a:r>
              <a:rPr b="0" i="0" lang="en-GB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AEIOU</a:t>
            </a:r>
            <a:endParaRPr/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✔"/>
            </a:pPr>
            <a:r>
              <a:rPr b="0" i="0" lang="en-GB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/>
          </a:p>
        </p:txBody>
      </p:sp>
      <p:sp>
        <p:nvSpPr>
          <p:cNvPr id="478" name="Google Shape;478;p11"/>
          <p:cNvSpPr txBox="1"/>
          <p:nvPr/>
        </p:nvSpPr>
        <p:spPr>
          <a:xfrm>
            <a:off x="2457451" y="4096004"/>
            <a:ext cx="1147050" cy="91793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✔"/>
            </a:pPr>
            <a:r>
              <a:rPr b="0" i="0" lang="en-GB" sz="9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Storytelling</a:t>
            </a:r>
            <a:endParaRPr/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✔"/>
            </a:pPr>
            <a:r>
              <a:rPr b="0" i="0" lang="en-GB" sz="9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Image representation</a:t>
            </a:r>
            <a:endParaRPr/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✔"/>
            </a:pPr>
            <a:r>
              <a:rPr b="0" i="0" lang="en-GB" sz="9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3x3 Matrix, Daisy Flower</a:t>
            </a:r>
            <a:endParaRPr b="0" i="0" sz="90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479" name="Google Shape;479;p11"/>
          <p:cNvSpPr txBox="1"/>
          <p:nvPr/>
        </p:nvSpPr>
        <p:spPr>
          <a:xfrm>
            <a:off x="2457451" y="3200403"/>
            <a:ext cx="1147050" cy="62324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✔"/>
            </a:pPr>
            <a:r>
              <a:rPr b="0" i="0" lang="en-GB" sz="9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Interpret</a:t>
            </a:r>
            <a:endParaRPr/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✔"/>
            </a:pPr>
            <a:r>
              <a:rPr b="0" i="0" lang="en-GB" sz="9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Define precisely users and needs</a:t>
            </a:r>
            <a:endParaRPr/>
          </a:p>
        </p:txBody>
      </p:sp>
      <p:sp>
        <p:nvSpPr>
          <p:cNvPr id="480" name="Google Shape;480;p11"/>
          <p:cNvSpPr txBox="1"/>
          <p:nvPr/>
        </p:nvSpPr>
        <p:spPr>
          <a:xfrm>
            <a:off x="3943350" y="4096003"/>
            <a:ext cx="1200150" cy="90682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✔"/>
            </a:pPr>
            <a:r>
              <a:rPr b="0" i="0" lang="en-GB" sz="9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Brainstorming</a:t>
            </a:r>
            <a:endParaRPr/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✔"/>
            </a:pPr>
            <a:r>
              <a:rPr b="0" i="0" lang="en-GB" sz="9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Benchmarking</a:t>
            </a:r>
            <a:endParaRPr/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✔"/>
            </a:pPr>
            <a:r>
              <a:rPr b="0" i="0" lang="en-GB" sz="9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Informal prototype</a:t>
            </a:r>
            <a:endParaRPr b="0" i="0" sz="90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481" name="Google Shape;481;p11"/>
          <p:cNvSpPr txBox="1"/>
          <p:nvPr/>
        </p:nvSpPr>
        <p:spPr>
          <a:xfrm>
            <a:off x="3943350" y="3212500"/>
            <a:ext cx="1200150" cy="61115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✔"/>
            </a:pPr>
            <a:r>
              <a:rPr b="0" i="0" lang="en-GB" sz="9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Develop and visualise concepts</a:t>
            </a:r>
            <a:endParaRPr/>
          </a:p>
          <a:p>
            <a:pPr indent="-11430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00"/>
              <a:buFont typeface="Noto Sans Symbols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482" name="Google Shape;482;p11"/>
          <p:cNvSpPr txBox="1"/>
          <p:nvPr/>
        </p:nvSpPr>
        <p:spPr>
          <a:xfrm>
            <a:off x="5706901" y="4096002"/>
            <a:ext cx="1157315" cy="90682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16510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Noto Sans Symbols"/>
              <a:buChar char="✔"/>
            </a:pPr>
            <a:r>
              <a:rPr b="0" i="0" lang="en-GB" sz="800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Scratch/Models</a:t>
            </a:r>
            <a:endParaRPr sz="1300"/>
          </a:p>
          <a:p>
            <a:pPr indent="-16510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Noto Sans Symbols"/>
              <a:buChar char="✔"/>
            </a:pPr>
            <a:r>
              <a:rPr b="0" i="0" lang="en-GB" sz="800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HW/SW / Virtual Reality</a:t>
            </a:r>
            <a:endParaRPr sz="1300"/>
          </a:p>
          <a:p>
            <a:pPr indent="-16510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Noto Sans Symbols"/>
              <a:buChar char="✔"/>
            </a:pPr>
            <a:r>
              <a:rPr b="0" i="0" lang="en-GB" sz="800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Video / pictures</a:t>
            </a:r>
            <a:endParaRPr sz="1300"/>
          </a:p>
          <a:p>
            <a:pPr indent="-16510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Noto Sans Symbols"/>
              <a:buChar char="✔"/>
            </a:pPr>
            <a:r>
              <a:rPr b="0" i="0" lang="en-GB" sz="800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Prototype</a:t>
            </a:r>
            <a:endParaRPr sz="1300"/>
          </a:p>
          <a:p>
            <a:pPr indent="-16510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"/>
              <a:buFont typeface="Noto Sans Symbols"/>
              <a:buChar char="✔"/>
            </a:pPr>
            <a:r>
              <a:rPr b="0" i="0" lang="en-GB" sz="800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MVP</a:t>
            </a:r>
            <a:endParaRPr b="0" i="0" sz="800" u="none" cap="none" strike="noStrike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483" name="Google Shape;483;p11"/>
          <p:cNvSpPr txBox="1"/>
          <p:nvPr/>
        </p:nvSpPr>
        <p:spPr>
          <a:xfrm>
            <a:off x="5710951" y="3230005"/>
            <a:ext cx="1153265" cy="6111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oto Sans Symbols"/>
              <a:buChar char="✔"/>
            </a:pPr>
            <a:r>
              <a:rPr b="0" i="0" lang="en-GB" sz="900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Create tangible ideas</a:t>
            </a:r>
            <a:endParaRPr/>
          </a:p>
        </p:txBody>
      </p:sp>
      <p:sp>
        <p:nvSpPr>
          <p:cNvPr id="484" name="Google Shape;484;p11"/>
          <p:cNvSpPr txBox="1"/>
          <p:nvPr/>
        </p:nvSpPr>
        <p:spPr>
          <a:xfrm>
            <a:off x="7421106" y="3230005"/>
            <a:ext cx="1094245" cy="590228"/>
          </a:xfrm>
          <a:prstGeom prst="rect">
            <a:avLst/>
          </a:prstGeom>
          <a:solidFill>
            <a:srgbClr val="A4690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oto Sans Symbols"/>
              <a:buChar char="✔"/>
            </a:pPr>
            <a:r>
              <a:rPr b="0" i="0" lang="en-GB" sz="900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Interact with colleagues</a:t>
            </a:r>
            <a:endParaRPr/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oto Sans Symbols"/>
              <a:buChar char="✔"/>
            </a:pPr>
            <a:r>
              <a:rPr b="0" i="0" lang="en-GB" sz="900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Interact with customers</a:t>
            </a:r>
            <a:endParaRPr/>
          </a:p>
        </p:txBody>
      </p:sp>
      <p:sp>
        <p:nvSpPr>
          <p:cNvPr id="485" name="Google Shape;485;p11"/>
          <p:cNvSpPr txBox="1"/>
          <p:nvPr/>
        </p:nvSpPr>
        <p:spPr>
          <a:xfrm>
            <a:off x="7425450" y="4120204"/>
            <a:ext cx="1089900" cy="882626"/>
          </a:xfrm>
          <a:prstGeom prst="rect">
            <a:avLst/>
          </a:prstGeom>
          <a:solidFill>
            <a:srgbClr val="A4690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oto Sans Symbols"/>
              <a:buChar char="✔"/>
            </a:pPr>
            <a:r>
              <a:rPr b="0" i="0" lang="en-GB" sz="900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Interviews</a:t>
            </a:r>
            <a:endParaRPr/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oto Sans Symbols"/>
              <a:buChar char="✔"/>
            </a:pPr>
            <a:r>
              <a:rPr b="0" i="0" lang="en-GB" sz="900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Test with prototypes</a:t>
            </a:r>
            <a:endParaRPr/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Noto Sans Symbols"/>
              <a:buChar char="✔"/>
            </a:pPr>
            <a:r>
              <a:rPr b="0" i="0" lang="en-GB" sz="900" u="none" cap="none" strike="noStrike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…</a:t>
            </a:r>
            <a:endParaRPr/>
          </a:p>
        </p:txBody>
      </p:sp>
      <p:sp>
        <p:nvSpPr>
          <p:cNvPr id="486" name="Google Shape;486;p11"/>
          <p:cNvSpPr/>
          <p:nvPr/>
        </p:nvSpPr>
        <p:spPr>
          <a:xfrm>
            <a:off x="1171576" y="2343150"/>
            <a:ext cx="142876" cy="229415"/>
          </a:xfrm>
          <a:prstGeom prst="chevron">
            <a:avLst>
              <a:gd fmla="val 50000" name="adj"/>
            </a:avLst>
          </a:prstGeom>
          <a:solidFill>
            <a:schemeClr val="accent1"/>
          </a:solidFill>
          <a:ln cap="flat" cmpd="sng" w="25400">
            <a:solidFill>
              <a:srgbClr val="AE2E3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013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487" name="Google Shape;487;p11"/>
          <p:cNvSpPr/>
          <p:nvPr/>
        </p:nvSpPr>
        <p:spPr>
          <a:xfrm>
            <a:off x="213246" y="3212498"/>
            <a:ext cx="898254" cy="611151"/>
          </a:xfrm>
          <a:prstGeom prst="rect">
            <a:avLst/>
          </a:prstGeom>
          <a:solidFill>
            <a:srgbClr val="33CC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✔"/>
            </a:pPr>
            <a:r>
              <a:rPr b="0" i="0" lang="en-GB" sz="9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Person needs</a:t>
            </a:r>
            <a:endParaRPr/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✔"/>
            </a:pPr>
            <a:r>
              <a:rPr b="0" i="0" lang="en-GB" sz="9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Problems</a:t>
            </a:r>
            <a:endParaRPr/>
          </a:p>
        </p:txBody>
      </p:sp>
      <p:sp>
        <p:nvSpPr>
          <p:cNvPr id="488" name="Google Shape;488;p11"/>
          <p:cNvSpPr/>
          <p:nvPr/>
        </p:nvSpPr>
        <p:spPr>
          <a:xfrm>
            <a:off x="218278" y="4113692"/>
            <a:ext cx="898254" cy="900246"/>
          </a:xfrm>
          <a:prstGeom prst="rect">
            <a:avLst/>
          </a:prstGeom>
          <a:solidFill>
            <a:srgbClr val="33CC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✔"/>
            </a:pPr>
            <a:r>
              <a:rPr b="0" i="0" lang="en-GB" sz="9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Personas Canvas</a:t>
            </a:r>
            <a:endParaRPr/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✔"/>
            </a:pPr>
            <a:r>
              <a:rPr b="0" i="0" lang="en-GB" sz="9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Hook Canvas</a:t>
            </a:r>
            <a:endParaRPr/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✔"/>
            </a:pPr>
            <a:r>
              <a:rPr b="0" i="0" lang="en-GB" sz="9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…</a:t>
            </a:r>
            <a:endParaRPr/>
          </a:p>
        </p:txBody>
      </p:sp>
      <p:sp>
        <p:nvSpPr>
          <p:cNvPr id="489" name="Google Shape;489;p11"/>
          <p:cNvSpPr/>
          <p:nvPr/>
        </p:nvSpPr>
        <p:spPr>
          <a:xfrm>
            <a:off x="1243013" y="3204037"/>
            <a:ext cx="898254" cy="612625"/>
          </a:xfrm>
          <a:prstGeom prst="rect">
            <a:avLst/>
          </a:prstGeom>
          <a:solidFill>
            <a:srgbClr val="BFE7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✔"/>
            </a:pPr>
            <a:r>
              <a:rPr b="0" i="0" lang="en-GB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Report</a:t>
            </a:r>
            <a:endParaRPr/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✔"/>
            </a:pPr>
            <a:r>
              <a:rPr b="0" i="0" lang="en-GB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Visualise</a:t>
            </a:r>
            <a:endParaRPr/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Noto Sans Symbols"/>
              <a:buChar char="✔"/>
            </a:pPr>
            <a:r>
              <a:rPr b="0" i="0" lang="en-GB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Share with others</a:t>
            </a:r>
            <a:endParaRPr/>
          </a:p>
        </p:txBody>
      </p:sp>
      <p:sp>
        <p:nvSpPr>
          <p:cNvPr id="490" name="Google Shape;490;p11"/>
          <p:cNvSpPr txBox="1"/>
          <p:nvPr/>
        </p:nvSpPr>
        <p:spPr>
          <a:xfrm>
            <a:off x="2256783" y="1356205"/>
            <a:ext cx="4573284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GB" sz="9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Hasso Plattner Institute (HPI, Berlino)</a:t>
            </a:r>
            <a:endParaRPr/>
          </a:p>
        </p:txBody>
      </p:sp>
      <p:sp>
        <p:nvSpPr>
          <p:cNvPr id="491" name="Google Shape;491;p11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800" u="none" cap="none" strike="noStrike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is Design Thinking ? (5/5)</a:t>
            </a:r>
            <a:endParaRPr/>
          </a:p>
        </p:txBody>
      </p:sp>
      <p:pic>
        <p:nvPicPr>
          <p:cNvPr descr="Logo, company name&#10;&#10;Description automatically generated" id="492" name="Google Shape;492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93" name="Google Shape;493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494" name="Google Shape;494;p11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PRINCIPLES OF THE DESIGN THINKING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12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00" name="Google Shape;500;p12"/>
          <p:cNvSpPr txBox="1"/>
          <p:nvPr/>
        </p:nvSpPr>
        <p:spPr>
          <a:xfrm>
            <a:off x="535194" y="1943101"/>
            <a:ext cx="815233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3) PLANNING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13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06" name="Google Shape;506;p13"/>
          <p:cNvSpPr txBox="1"/>
          <p:nvPr/>
        </p:nvSpPr>
        <p:spPr>
          <a:xfrm>
            <a:off x="685800" y="1697221"/>
            <a:ext cx="7772400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ira Sans"/>
              <a:buAutoNum type="arabicParenR"/>
            </a:pPr>
            <a:r>
              <a:rPr b="1" i="0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Set the problem</a:t>
            </a:r>
            <a:endParaRPr/>
          </a:p>
          <a:p>
            <a:pPr indent="-2286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ira Sans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ira Sans"/>
              <a:buAutoNum type="arabicParenR"/>
            </a:pPr>
            <a:r>
              <a:rPr b="1" i="0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Set objectives and activities</a:t>
            </a:r>
            <a:endParaRPr/>
          </a:p>
          <a:p>
            <a:pPr indent="-2286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ira Sans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ira Sans"/>
              <a:buAutoNum type="arabicParenR"/>
            </a:pPr>
            <a:r>
              <a:rPr b="1" i="0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Budget</a:t>
            </a:r>
            <a:endParaRPr/>
          </a:p>
          <a:p>
            <a:pPr indent="-2286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ira Sans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ira Sans"/>
              <a:buAutoNum type="arabicParenR"/>
            </a:pPr>
            <a:r>
              <a:rPr b="1" i="0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Timeframe</a:t>
            </a:r>
            <a:endParaRPr b="0" i="0" sz="180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507" name="Google Shape;507;p13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800" u="none" cap="none" strike="noStrike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Few pillars…</a:t>
            </a:r>
            <a:endParaRPr/>
          </a:p>
        </p:txBody>
      </p:sp>
      <p:sp>
        <p:nvSpPr>
          <p:cNvPr id="508" name="Google Shape;508;p13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509" name="Google Shape;509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510" name="Google Shape;510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1" name="Google Shape;511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512" name="Google Shape;512;p13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PLANNING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14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18" name="Google Shape;518;p14"/>
          <p:cNvSpPr txBox="1"/>
          <p:nvPr/>
        </p:nvSpPr>
        <p:spPr>
          <a:xfrm>
            <a:off x="685800" y="1697221"/>
            <a:ext cx="7772400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Before to solve a problem, we need to understand the problem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ira Sans"/>
              <a:buAutoNum type="arabicParenR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Simple sentence / statement of the problem</a:t>
            </a:r>
            <a:endParaRPr/>
          </a:p>
          <a:p>
            <a:pPr indent="-2286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ira San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ira Sans"/>
              <a:buAutoNum type="arabicParenR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Use tools as</a:t>
            </a:r>
            <a:endParaRPr/>
          </a:p>
          <a:p>
            <a:pPr indent="-342900" lvl="1" marL="685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b="0" i="1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“Statement of the problem”</a:t>
            </a:r>
            <a:endParaRPr/>
          </a:p>
          <a:p>
            <a:pPr indent="-342900" lvl="1" marL="685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b="0" i="1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“5W+H”</a:t>
            </a:r>
            <a:endParaRPr/>
          </a:p>
          <a:p>
            <a:pPr indent="-342900" lvl="1" marL="685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b="0" i="1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AEIOU</a:t>
            </a:r>
            <a:endParaRPr/>
          </a:p>
        </p:txBody>
      </p:sp>
      <p:sp>
        <p:nvSpPr>
          <p:cNvPr id="519" name="Google Shape;519;p14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1) Set the problem</a:t>
            </a:r>
            <a:endParaRPr/>
          </a:p>
        </p:txBody>
      </p:sp>
      <p:sp>
        <p:nvSpPr>
          <p:cNvPr id="520" name="Google Shape;520;p14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521" name="Google Shape;52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522" name="Google Shape;522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3" name="Google Shape;523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524" name="Google Shape;524;p14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PLANNING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15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Spirito di gruppo: cosa serve per svilupparlo al meglio sul lavoro?" id="530" name="Google Shape;530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51800" y="2000251"/>
            <a:ext cx="1620000" cy="13654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Verbale di invalidità civile: dopo quanto tempo lo inviano?" id="531" name="Google Shape;531;p15"/>
          <p:cNvPicPr preferRelativeResize="0"/>
          <p:nvPr/>
        </p:nvPicPr>
        <p:blipFill rotWithShape="1">
          <a:blip r:embed="rId4">
            <a:alphaModFix/>
          </a:blip>
          <a:srcRect b="0" l="44539" r="0" t="5238"/>
          <a:stretch/>
        </p:blipFill>
        <p:spPr>
          <a:xfrm>
            <a:off x="4000500" y="2000251"/>
            <a:ext cx="1620000" cy="144886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orbici aperte - TuttoDisegni.com" id="532" name="Google Shape;532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00850" y="2088394"/>
            <a:ext cx="1620000" cy="1365428"/>
          </a:xfrm>
          <a:prstGeom prst="rect">
            <a:avLst/>
          </a:prstGeom>
          <a:noFill/>
          <a:ln>
            <a:noFill/>
          </a:ln>
        </p:spPr>
      </p:pic>
      <p:sp>
        <p:nvSpPr>
          <p:cNvPr id="533" name="Google Shape;533;p15"/>
          <p:cNvSpPr txBox="1"/>
          <p:nvPr/>
        </p:nvSpPr>
        <p:spPr>
          <a:xfrm>
            <a:off x="1200150" y="3597381"/>
            <a:ext cx="2343300" cy="5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Noto Sans Symbols"/>
              <a:buChar char="✔"/>
            </a:pPr>
            <a:r>
              <a:rPr lang="en-GB" sz="1013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3-5 persons per team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Noto Sans Symbols"/>
              <a:buChar char="✔"/>
            </a:pPr>
            <a:r>
              <a:rPr lang="en-GB" sz="1013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1-2 stakeholder / customer (if possible)</a:t>
            </a:r>
            <a:endParaRPr/>
          </a:p>
        </p:txBody>
      </p:sp>
      <p:sp>
        <p:nvSpPr>
          <p:cNvPr id="534" name="Google Shape;534;p15"/>
          <p:cNvSpPr txBox="1"/>
          <p:nvPr/>
        </p:nvSpPr>
        <p:spPr>
          <a:xfrm>
            <a:off x="3714750" y="3597381"/>
            <a:ext cx="2457450" cy="2482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Noto Sans Symbols"/>
              <a:buChar char="✔"/>
            </a:pPr>
            <a:r>
              <a:rPr lang="en-GB" sz="1013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Short sessions (30/40 min.) </a:t>
            </a:r>
            <a:endParaRPr/>
          </a:p>
        </p:txBody>
      </p:sp>
      <p:sp>
        <p:nvSpPr>
          <p:cNvPr id="535" name="Google Shape;535;p15"/>
          <p:cNvSpPr txBox="1"/>
          <p:nvPr/>
        </p:nvSpPr>
        <p:spPr>
          <a:xfrm>
            <a:off x="6400800" y="3597381"/>
            <a:ext cx="2457450" cy="4040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Noto Sans Symbols"/>
              <a:buChar char="✔"/>
            </a:pPr>
            <a:r>
              <a:rPr lang="en-GB" sz="1013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Pens, Post-it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Noto Sans Symbols"/>
              <a:buChar char="✔"/>
            </a:pPr>
            <a:r>
              <a:rPr lang="en-GB" sz="1013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Sheets of A4/A3 paper</a:t>
            </a:r>
            <a:endParaRPr/>
          </a:p>
        </p:txBody>
      </p:sp>
      <p:sp>
        <p:nvSpPr>
          <p:cNvPr id="536" name="Google Shape;536;p15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1) Set the problem: a) Statement of the problem (time and material)</a:t>
            </a:r>
            <a:endParaRPr/>
          </a:p>
        </p:txBody>
      </p:sp>
      <p:sp>
        <p:nvSpPr>
          <p:cNvPr id="537" name="Google Shape;537;p15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538" name="Google Shape;538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539" name="Google Shape;539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0" name="Google Shape;540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Google Shape;541;p15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PLANNING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ogo, company name&#10;&#10;Description automatically generated" id="546" name="Google Shape;54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sp>
        <p:nvSpPr>
          <p:cNvPr id="547" name="Google Shape;547;p16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548" name="Google Shape;548;p16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549" name="Google Shape;549;p16"/>
          <p:cNvCxnSpPr/>
          <p:nvPr/>
        </p:nvCxnSpPr>
        <p:spPr>
          <a:xfrm>
            <a:off x="171450" y="1709098"/>
            <a:ext cx="8858251" cy="0"/>
          </a:xfrm>
          <a:prstGeom prst="straightConnector1">
            <a:avLst/>
          </a:prstGeom>
          <a:noFill/>
          <a:ln cap="flat" cmpd="sng" w="9525">
            <a:solidFill>
              <a:srgbClr val="ED393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50" name="Google Shape;550;p16"/>
          <p:cNvSpPr txBox="1"/>
          <p:nvPr/>
        </p:nvSpPr>
        <p:spPr>
          <a:xfrm>
            <a:off x="171450" y="1432100"/>
            <a:ext cx="1771650" cy="2482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Preliminary questions</a:t>
            </a:r>
            <a:endParaRPr/>
          </a:p>
        </p:txBody>
      </p:sp>
      <p:sp>
        <p:nvSpPr>
          <p:cNvPr id="551" name="Google Shape;551;p16"/>
          <p:cNvSpPr/>
          <p:nvPr/>
        </p:nvSpPr>
        <p:spPr>
          <a:xfrm>
            <a:off x="171450" y="1771651"/>
            <a:ext cx="1428750" cy="8001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Why 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accent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accent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accen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552" name="Google Shape;552;p16"/>
          <p:cNvSpPr/>
          <p:nvPr/>
        </p:nvSpPr>
        <p:spPr>
          <a:xfrm>
            <a:off x="1657350" y="1771651"/>
            <a:ext cx="1428750" cy="8001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Who 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accent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accent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accen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553" name="Google Shape;553;p16"/>
          <p:cNvSpPr/>
          <p:nvPr/>
        </p:nvSpPr>
        <p:spPr>
          <a:xfrm>
            <a:off x="3143250" y="1771655"/>
            <a:ext cx="1428750" cy="8001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What 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accent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accent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accen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554" name="Google Shape;554;p16"/>
          <p:cNvSpPr/>
          <p:nvPr/>
        </p:nvSpPr>
        <p:spPr>
          <a:xfrm>
            <a:off x="4629150" y="1771651"/>
            <a:ext cx="1428750" cy="8001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When 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accent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accent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accen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555" name="Google Shape;555;p16"/>
          <p:cNvSpPr/>
          <p:nvPr/>
        </p:nvSpPr>
        <p:spPr>
          <a:xfrm>
            <a:off x="6115050" y="1771651"/>
            <a:ext cx="1428750" cy="8001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Where 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accent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accent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accen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556" name="Google Shape;556;p16"/>
          <p:cNvSpPr/>
          <p:nvPr/>
        </p:nvSpPr>
        <p:spPr>
          <a:xfrm>
            <a:off x="7600950" y="1771651"/>
            <a:ext cx="1428750" cy="8001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How 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accent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accent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accen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557" name="Google Shape;557;p16"/>
          <p:cNvSpPr txBox="1"/>
          <p:nvPr/>
        </p:nvSpPr>
        <p:spPr>
          <a:xfrm>
            <a:off x="171450" y="2580502"/>
            <a:ext cx="2000250" cy="2482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Statement of the problem</a:t>
            </a:r>
            <a:endParaRPr/>
          </a:p>
        </p:txBody>
      </p:sp>
      <p:cxnSp>
        <p:nvCxnSpPr>
          <p:cNvPr id="558" name="Google Shape;558;p16"/>
          <p:cNvCxnSpPr/>
          <p:nvPr/>
        </p:nvCxnSpPr>
        <p:spPr>
          <a:xfrm>
            <a:off x="3086100" y="2848749"/>
            <a:ext cx="0" cy="2066152"/>
          </a:xfrm>
          <a:prstGeom prst="straightConnector1">
            <a:avLst/>
          </a:prstGeom>
          <a:noFill/>
          <a:ln cap="flat" cmpd="sng" w="9525">
            <a:solidFill>
              <a:srgbClr val="ED393B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59" name="Google Shape;559;p16"/>
          <p:cNvCxnSpPr/>
          <p:nvPr/>
        </p:nvCxnSpPr>
        <p:spPr>
          <a:xfrm>
            <a:off x="6057900" y="2857500"/>
            <a:ext cx="0" cy="2057400"/>
          </a:xfrm>
          <a:prstGeom prst="straightConnector1">
            <a:avLst/>
          </a:prstGeom>
          <a:noFill/>
          <a:ln cap="flat" cmpd="sng" w="9525">
            <a:solidFill>
              <a:srgbClr val="ED393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60" name="Google Shape;560;p16"/>
          <p:cNvSpPr txBox="1"/>
          <p:nvPr/>
        </p:nvSpPr>
        <p:spPr>
          <a:xfrm>
            <a:off x="171449" y="2857501"/>
            <a:ext cx="2914649" cy="165109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How might we ……………………… …………………………..….… </a:t>
            </a:r>
            <a:r>
              <a:rPr i="1" lang="en-GB" sz="1013">
                <a:solidFill>
                  <a:srgbClr val="7F7F7F"/>
                </a:solidFill>
                <a:latin typeface="Fira Sans"/>
                <a:ea typeface="Fira Sans"/>
                <a:cs typeface="Fira Sans"/>
                <a:sym typeface="Fira Sans"/>
              </a:rPr>
              <a:t>(what)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to ……………………...… </a:t>
            </a:r>
            <a:r>
              <a:rPr i="1" lang="en-GB" sz="1013">
                <a:solidFill>
                  <a:srgbClr val="7F7F7F"/>
                </a:solidFill>
                <a:latin typeface="Fira Sans"/>
                <a:ea typeface="Fira Sans"/>
                <a:cs typeface="Fira Sans"/>
                <a:sym typeface="Fira Sans"/>
              </a:rPr>
              <a:t>(for whom)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accent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Re(plan) so that …………….. </a:t>
            </a:r>
            <a:r>
              <a:rPr i="1" lang="en-GB" sz="1013">
                <a:solidFill>
                  <a:srgbClr val="7F7F7F"/>
                </a:solidFill>
                <a:latin typeface="Fira Sans"/>
                <a:ea typeface="Fira Sans"/>
                <a:cs typeface="Fira Sans"/>
                <a:sym typeface="Fira Sans"/>
              </a:rPr>
              <a:t>(need)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…………………………. is satisfied 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accent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Taking into account that …………….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.....................................................................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  </a:t>
            </a:r>
            <a:endParaRPr/>
          </a:p>
        </p:txBody>
      </p:sp>
      <p:sp>
        <p:nvSpPr>
          <p:cNvPr id="561" name="Google Shape;561;p16"/>
          <p:cNvSpPr txBox="1"/>
          <p:nvPr/>
        </p:nvSpPr>
        <p:spPr>
          <a:xfrm>
            <a:off x="3143252" y="2857501"/>
            <a:ext cx="2800349" cy="165109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How might we ……………………… …………………………..….… </a:t>
            </a:r>
            <a:r>
              <a:rPr i="1" lang="en-GB" sz="1013">
                <a:solidFill>
                  <a:srgbClr val="7F7F7F"/>
                </a:solidFill>
                <a:latin typeface="Fira Sans"/>
                <a:ea typeface="Fira Sans"/>
                <a:cs typeface="Fira Sans"/>
                <a:sym typeface="Fira Sans"/>
              </a:rPr>
              <a:t>(what)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to ……………………...… </a:t>
            </a:r>
            <a:r>
              <a:rPr i="1" lang="en-GB" sz="1013">
                <a:solidFill>
                  <a:srgbClr val="7F7F7F"/>
                </a:solidFill>
                <a:latin typeface="Fira Sans"/>
                <a:ea typeface="Fira Sans"/>
                <a:cs typeface="Fira Sans"/>
                <a:sym typeface="Fira Sans"/>
              </a:rPr>
              <a:t>(for whom)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accent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Re(plan) so that …………….. </a:t>
            </a:r>
            <a:r>
              <a:rPr i="1" lang="en-GB" sz="1013">
                <a:solidFill>
                  <a:srgbClr val="7F7F7F"/>
                </a:solidFill>
                <a:latin typeface="Fira Sans"/>
                <a:ea typeface="Fira Sans"/>
                <a:cs typeface="Fira Sans"/>
                <a:sym typeface="Fira Sans"/>
              </a:rPr>
              <a:t>(need)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…………………………. is satisfied 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accent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Taking into account that …………….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.....................................................................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  </a:t>
            </a:r>
            <a:endParaRPr/>
          </a:p>
        </p:txBody>
      </p:sp>
      <p:sp>
        <p:nvSpPr>
          <p:cNvPr id="562" name="Google Shape;562;p16"/>
          <p:cNvSpPr txBox="1"/>
          <p:nvPr/>
        </p:nvSpPr>
        <p:spPr>
          <a:xfrm>
            <a:off x="6172201" y="2857501"/>
            <a:ext cx="2800349" cy="165109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How might we ……………………… …………………………..….… </a:t>
            </a:r>
            <a:r>
              <a:rPr i="1" lang="en-GB" sz="1013">
                <a:solidFill>
                  <a:srgbClr val="7F7F7F"/>
                </a:solidFill>
                <a:latin typeface="Fira Sans"/>
                <a:ea typeface="Fira Sans"/>
                <a:cs typeface="Fira Sans"/>
                <a:sym typeface="Fira Sans"/>
              </a:rPr>
              <a:t>(what)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to ……………………...… </a:t>
            </a:r>
            <a:r>
              <a:rPr i="1" lang="en-GB" sz="1013">
                <a:solidFill>
                  <a:srgbClr val="7F7F7F"/>
                </a:solidFill>
                <a:latin typeface="Fira Sans"/>
                <a:ea typeface="Fira Sans"/>
                <a:cs typeface="Fira Sans"/>
                <a:sym typeface="Fira Sans"/>
              </a:rPr>
              <a:t>(for whom)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accent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Re(plan) so that …………….. </a:t>
            </a:r>
            <a:r>
              <a:rPr i="1" lang="en-GB" sz="1013">
                <a:solidFill>
                  <a:srgbClr val="7F7F7F"/>
                </a:solidFill>
                <a:latin typeface="Fira Sans"/>
                <a:ea typeface="Fira Sans"/>
                <a:cs typeface="Fira Sans"/>
                <a:sym typeface="Fira Sans"/>
              </a:rPr>
              <a:t>(need)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…………………………. is satisfied 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accent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Taking into account that …………….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.....................................................................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  </a:t>
            </a:r>
            <a:endParaRPr/>
          </a:p>
        </p:txBody>
      </p:sp>
      <p:sp>
        <p:nvSpPr>
          <p:cNvPr id="563" name="Google Shape;563;p16"/>
          <p:cNvSpPr/>
          <p:nvPr/>
        </p:nvSpPr>
        <p:spPr>
          <a:xfrm rot="10285528">
            <a:off x="2951314" y="3386050"/>
            <a:ext cx="228603" cy="508946"/>
          </a:xfrm>
          <a:prstGeom prst="curvedRight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564" name="Google Shape;564;p16"/>
          <p:cNvSpPr/>
          <p:nvPr/>
        </p:nvSpPr>
        <p:spPr>
          <a:xfrm rot="10285528">
            <a:off x="5964083" y="3386050"/>
            <a:ext cx="228603" cy="508946"/>
          </a:xfrm>
          <a:prstGeom prst="curvedRight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565" name="Google Shape;565;p16"/>
          <p:cNvSpPr/>
          <p:nvPr/>
        </p:nvSpPr>
        <p:spPr>
          <a:xfrm rot="10285528">
            <a:off x="7235033" y="4603246"/>
            <a:ext cx="90510" cy="297633"/>
          </a:xfrm>
          <a:prstGeom prst="curvedRightArrow">
            <a:avLst>
              <a:gd fmla="val 25000" name="adj1"/>
              <a:gd fmla="val 50000" name="adj2"/>
              <a:gd fmla="val 25000" name="adj3"/>
            </a:avLst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566" name="Google Shape;566;p16"/>
          <p:cNvSpPr txBox="1"/>
          <p:nvPr/>
        </p:nvSpPr>
        <p:spPr>
          <a:xfrm>
            <a:off x="7315203" y="4552950"/>
            <a:ext cx="118109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8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Iteration until to understand all the essential topics</a:t>
            </a:r>
            <a:endParaRPr/>
          </a:p>
        </p:txBody>
      </p:sp>
      <p:sp>
        <p:nvSpPr>
          <p:cNvPr id="567" name="Google Shape;567;p16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1) Set the problem: a) Statement of the problem (a chart)</a:t>
            </a:r>
            <a:endParaRPr/>
          </a:p>
        </p:txBody>
      </p:sp>
      <p:pic>
        <p:nvPicPr>
          <p:cNvPr id="568" name="Google Shape;568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569" name="Google Shape;569;p16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PLANNING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4" name="Google Shape;574;p17"/>
          <p:cNvGraphicFramePr/>
          <p:nvPr/>
        </p:nvGraphicFramePr>
        <p:xfrm>
          <a:off x="228601" y="137160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{9498EA4A-C607-43C3-A053-F73C11C75AE5}</a:tableStyleId>
              </a:tblPr>
              <a:tblGrid>
                <a:gridCol w="1204000"/>
                <a:gridCol w="1533075"/>
                <a:gridCol w="1164875"/>
                <a:gridCol w="1300650"/>
                <a:gridCol w="1470300"/>
                <a:gridCol w="1922700"/>
              </a:tblGrid>
              <a:tr h="281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cap="none" strike="noStrike"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WHO ?</a:t>
                      </a:r>
                      <a:endParaRPr/>
                    </a:p>
                  </a:txBody>
                  <a:tcPr marT="34300" marB="3430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cap="none" strike="noStrike"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WHAT ?</a:t>
                      </a:r>
                      <a:endParaRPr/>
                    </a:p>
                  </a:txBody>
                  <a:tcPr marT="34300" marB="3430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cap="none" strike="noStrike"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WHEN ?</a:t>
                      </a:r>
                      <a:endParaRPr/>
                    </a:p>
                  </a:txBody>
                  <a:tcPr marT="34300" marB="3430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cap="none" strike="noStrike"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WHERE ?</a:t>
                      </a:r>
                      <a:endParaRPr/>
                    </a:p>
                  </a:txBody>
                  <a:tcPr marT="34300" marB="3430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cap="none" strike="noStrike"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WHY ?</a:t>
                      </a:r>
                      <a:endParaRPr/>
                    </a:p>
                  </a:txBody>
                  <a:tcPr marT="34300" marB="3430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u="none" cap="none" strike="noStrike"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HOW</a:t>
                      </a:r>
                      <a:r>
                        <a:rPr lang="en-GB" sz="1200" u="none" cap="none" strike="noStrike"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 ?</a:t>
                      </a:r>
                      <a:endParaRPr sz="1200" u="none" cap="none" strike="noStrike"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34300" marB="34300" marR="68575" marL="68575"/>
                </a:tc>
              </a:tr>
              <a:tr h="765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Who ? ………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Who is involved? </a:t>
                      </a:r>
                      <a:endParaRPr/>
                    </a:p>
                  </a:txBody>
                  <a:tcPr marT="34300" marB="3430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What ? …………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What do we already know about the problem ?</a:t>
                      </a:r>
                      <a:endParaRPr/>
                    </a:p>
                  </a:txBody>
                  <a:tcPr marT="34300" marB="3430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When? ……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When does the problem started?</a:t>
                      </a:r>
                      <a:endParaRPr/>
                    </a:p>
                  </a:txBody>
                  <a:tcPr marT="34300" marB="3430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Where ? ………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Where is the problem ?</a:t>
                      </a:r>
                      <a:endParaRPr/>
                    </a:p>
                  </a:txBody>
                  <a:tcPr marT="34300" marB="3430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Why ? …………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Why does the problem is important?</a:t>
                      </a:r>
                      <a:endParaRPr/>
                    </a:p>
                  </a:txBody>
                  <a:tcPr marT="34300" marB="3430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How ? …………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How can this problem be an opportunity ? </a:t>
                      </a:r>
                      <a:endParaRPr/>
                    </a:p>
                  </a:txBody>
                  <a:tcPr marT="34300" marB="34300" marR="68575" marL="68575"/>
                </a:tc>
              </a:tr>
              <a:tr h="8344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Who? ………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Who does the situation affect ?</a:t>
                      </a:r>
                      <a:endParaRPr/>
                    </a:p>
                  </a:txBody>
                  <a:tcPr marT="34300" marB="3430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What ? …………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What do we want to know</a:t>
                      </a:r>
                      <a:r>
                        <a:rPr lang="en-GB" sz="9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 ?</a:t>
                      </a:r>
                      <a:endParaRPr sz="900" u="none" cap="none" strike="noStrike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34300" marB="3430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When ? ………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When do the persons want to see the results ?</a:t>
                      </a:r>
                      <a:endParaRPr/>
                    </a:p>
                  </a:txBody>
                  <a:tcPr marT="34300" marB="3430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Where ? ………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Where does the problem have been solved ?</a:t>
                      </a:r>
                      <a:endParaRPr/>
                    </a:p>
                  </a:txBody>
                  <a:tcPr marT="34300" marB="3430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Why ? …………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Why does the problem occur ?</a:t>
                      </a:r>
                      <a:endParaRPr/>
                    </a:p>
                  </a:txBody>
                  <a:tcPr marT="34300" marB="3430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How ? …………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How does the problem can be resolved ?</a:t>
                      </a:r>
                      <a:endParaRPr/>
                    </a:p>
                  </a:txBody>
                  <a:tcPr marT="34300" marB="34300" marR="68575" marL="68575"/>
                </a:tc>
              </a:tr>
              <a:tr h="765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Who? ………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Who makes the decisions ?</a:t>
                      </a:r>
                      <a:endParaRPr/>
                    </a:p>
                  </a:txBody>
                  <a:tcPr marT="34300" marB="3430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What ? …………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What are the assumptions to analyse ?</a:t>
                      </a:r>
                      <a:endParaRPr/>
                    </a:p>
                  </a:txBody>
                  <a:tcPr marT="34300" marB="3430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When ? ………</a:t>
                      </a:r>
                      <a:endParaRPr/>
                    </a:p>
                  </a:txBody>
                  <a:tcPr marT="34300" marB="3430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Where ? ………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Where are similar situations ?</a:t>
                      </a:r>
                      <a:endParaRPr/>
                    </a:p>
                  </a:txBody>
                  <a:tcPr marT="34300" marB="3430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Why ? …………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Why hasn’t the problem been resolved yet?</a:t>
                      </a:r>
                      <a:endParaRPr/>
                    </a:p>
                  </a:txBody>
                  <a:tcPr marT="34300" marB="3430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How ? …………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What has already been tried to solve the problem?</a:t>
                      </a:r>
                      <a:endParaRPr sz="900" u="none" cap="none" strike="noStrike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34300" marB="34300" marR="68575" marL="68575"/>
                </a:tc>
              </a:tr>
              <a:tr h="495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Who ? ………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34300" marB="3430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What ? …………</a:t>
                      </a:r>
                      <a:endParaRPr/>
                    </a:p>
                  </a:txBody>
                  <a:tcPr marT="34300" marB="3430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When ?………</a:t>
                      </a:r>
                      <a:endParaRPr/>
                    </a:p>
                  </a:txBody>
                  <a:tcPr marT="34300" marB="3430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Where ? ………</a:t>
                      </a:r>
                      <a:endParaRPr/>
                    </a:p>
                  </a:txBody>
                  <a:tcPr marT="34300" marB="3430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Why ? …………</a:t>
                      </a:r>
                      <a:endParaRPr/>
                    </a:p>
                  </a:txBody>
                  <a:tcPr marT="34300" marB="3430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How ? …………</a:t>
                      </a:r>
                      <a:endParaRPr/>
                    </a:p>
                  </a:txBody>
                  <a:tcPr marT="34300" marB="34300" marR="68575" marL="68575"/>
                </a:tc>
              </a:tr>
            </a:tbl>
          </a:graphicData>
        </a:graphic>
      </p:graphicFrame>
      <p:pic>
        <p:nvPicPr>
          <p:cNvPr descr="Logo, company name&#10;&#10;Description automatically generated" id="575" name="Google Shape;575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sp>
        <p:nvSpPr>
          <p:cNvPr id="576" name="Google Shape;576;p17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577" name="Google Shape;577;p17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1) Set the problem: b) 5W+H</a:t>
            </a:r>
            <a:endParaRPr/>
          </a:p>
        </p:txBody>
      </p:sp>
      <p:pic>
        <p:nvPicPr>
          <p:cNvPr id="578" name="Google Shape;578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579" name="Google Shape;579;p17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PLANNING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18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1) Set the problem: c) AEIOU</a:t>
            </a:r>
            <a:endParaRPr/>
          </a:p>
        </p:txBody>
      </p:sp>
      <p:sp>
        <p:nvSpPr>
          <p:cNvPr id="585" name="Google Shape;585;p18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86" name="Google Shape;586;p18"/>
          <p:cNvSpPr txBox="1"/>
          <p:nvPr/>
        </p:nvSpPr>
        <p:spPr>
          <a:xfrm>
            <a:off x="114300" y="2484642"/>
            <a:ext cx="297180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Help to </a:t>
            </a:r>
            <a:r>
              <a:rPr b="1"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catch the elements of the context</a:t>
            </a:r>
            <a:endParaRPr/>
          </a:p>
          <a:p>
            <a:pPr indent="-1381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t/>
            </a:r>
            <a:endParaRPr sz="12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Helps to </a:t>
            </a:r>
            <a:r>
              <a:rPr b="1"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put in the user’s shoes</a:t>
            </a:r>
            <a:endParaRPr/>
          </a:p>
          <a:p>
            <a:pPr indent="-1381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t/>
            </a:r>
            <a:endParaRPr sz="12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Helps to </a:t>
            </a:r>
            <a:r>
              <a:rPr b="1"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structure observations</a:t>
            </a:r>
            <a:endParaRPr/>
          </a:p>
        </p:txBody>
      </p:sp>
      <p:sp>
        <p:nvSpPr>
          <p:cNvPr id="587" name="Google Shape;587;p18"/>
          <p:cNvSpPr txBox="1"/>
          <p:nvPr/>
        </p:nvSpPr>
        <p:spPr>
          <a:xfrm>
            <a:off x="6008997" y="1157119"/>
            <a:ext cx="2989926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GB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Observe how the user acts in the real world</a:t>
            </a:r>
            <a:endParaRPr/>
          </a:p>
        </p:txBody>
      </p:sp>
      <p:pic>
        <p:nvPicPr>
          <p:cNvPr id="588" name="Google Shape;588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4128" y="1263381"/>
            <a:ext cx="1030495" cy="8195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89" name="Google Shape;589;p18"/>
          <p:cNvGraphicFramePr/>
          <p:nvPr/>
        </p:nvGraphicFramePr>
        <p:xfrm>
          <a:off x="3124200" y="1474318"/>
          <a:ext cx="3000000" cy="3000000"/>
        </p:xfrm>
        <a:graphic>
          <a:graphicData uri="http://schemas.openxmlformats.org/drawingml/2006/table">
            <a:tbl>
              <a:tblPr>
                <a:gradFill>
                  <a:gsLst>
                    <a:gs pos="0">
                      <a:srgbClr val="FF8585"/>
                    </a:gs>
                    <a:gs pos="35000">
                      <a:srgbClr val="FFA9A9"/>
                    </a:gs>
                    <a:gs pos="100000">
                      <a:srgbClr val="FFDBDB"/>
                    </a:gs>
                  </a:gsLst>
                  <a:lin ang="16200000" scaled="0"/>
                </a:gradFill>
                <a:tableStyleId>{A380CA8A-1E67-4735-B7FA-2F12814FCE05}</a:tableStyleId>
              </a:tblPr>
              <a:tblGrid>
                <a:gridCol w="1485900"/>
                <a:gridCol w="4274875"/>
              </a:tblGrid>
              <a:tr h="9829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5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A</a:t>
                      </a:r>
                      <a:r>
                        <a:rPr lang="en-GB" sz="15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ctivities</a:t>
                      </a:r>
                      <a:endParaRPr/>
                    </a:p>
                  </a:txBody>
                  <a:tcPr marT="34300" marB="34300" marR="68575" marL="6857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What happens ?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What the persons are doing ?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Which are their tasks ?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Which are their activities? 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What happens next ?</a:t>
                      </a:r>
                      <a:endParaRPr/>
                    </a:p>
                  </a:txBody>
                  <a:tcPr marT="34300" marB="34300" marR="68575" marL="68575">
                    <a:solidFill>
                      <a:schemeClr val="lt1"/>
                    </a:solidFill>
                  </a:tcPr>
                </a:tc>
              </a:tr>
              <a:tr h="6172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5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E</a:t>
                      </a:r>
                      <a:r>
                        <a:rPr lang="en-GB" sz="15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nvironment</a:t>
                      </a:r>
                      <a:endParaRPr b="1" sz="1500" u="none" cap="none" strike="noStrike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34300" marB="34300" marR="68575" marL="6857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What the Environment looks like ?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Which are the nature and the functions of the environment ? </a:t>
                      </a:r>
                      <a:endParaRPr/>
                    </a:p>
                  </a:txBody>
                  <a:tcPr marT="34300" marB="34300" marR="68575" marL="68575">
                    <a:solidFill>
                      <a:schemeClr val="lt1"/>
                    </a:solidFill>
                  </a:tcPr>
                </a:tc>
              </a:tr>
              <a:tr h="800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5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I</a:t>
                      </a:r>
                      <a:r>
                        <a:rPr lang="en-GB" sz="15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nteraction</a:t>
                      </a:r>
                      <a:endParaRPr/>
                    </a:p>
                  </a:txBody>
                  <a:tcPr marT="34300" marB="34300" marR="68575" marL="6857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How do systems interact among each other ? 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Are there any interfaces ?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How do users interact among each other ?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Which elements are in the operations ?</a:t>
                      </a:r>
                      <a:endParaRPr/>
                    </a:p>
                  </a:txBody>
                  <a:tcPr marT="34300" marB="34300" marR="68575" marL="68575">
                    <a:solidFill>
                      <a:schemeClr val="lt1"/>
                    </a:solidFill>
                  </a:tcPr>
                </a:tc>
              </a:tr>
              <a:tr h="434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5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O</a:t>
                      </a:r>
                      <a:r>
                        <a:rPr lang="en-GB" sz="15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bjects</a:t>
                      </a:r>
                      <a:endParaRPr/>
                    </a:p>
                  </a:txBody>
                  <a:tcPr marT="34300" marB="34300" marR="68575" marL="6857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Which objects and devices are used ? 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Who uses the objects, and in which environment ?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34300" marB="34300" marR="68575" marL="68575">
                    <a:solidFill>
                      <a:schemeClr val="lt1"/>
                    </a:solidFill>
                  </a:tcPr>
                </a:tc>
              </a:tr>
              <a:tr h="625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5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U</a:t>
                      </a:r>
                      <a:r>
                        <a:rPr lang="en-GB" sz="15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ser</a:t>
                      </a:r>
                      <a:endParaRPr sz="1500" u="none" cap="none" strike="noStrike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34300" marB="34300" marR="68575" marL="6857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Who are the users?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What role do users have ? 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cap="none" strike="noStrike">
                          <a:solidFill>
                            <a:schemeClr val="dk1"/>
                          </a:solidFill>
                          <a:latin typeface="Fira Sans"/>
                          <a:ea typeface="Fira Sans"/>
                          <a:cs typeface="Fira Sans"/>
                          <a:sym typeface="Fira Sans"/>
                        </a:rPr>
                        <a:t>Who are influencing users?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Fira Sans"/>
                        <a:ea typeface="Fira Sans"/>
                        <a:cs typeface="Fira Sans"/>
                        <a:sym typeface="Fira Sans"/>
                      </a:endParaRPr>
                    </a:p>
                  </a:txBody>
                  <a:tcPr marT="34300" marB="34300" marR="68575" marL="68575"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pic>
        <p:nvPicPr>
          <p:cNvPr id="590" name="Google Shape;590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591" name="Google Shape;591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sp>
        <p:nvSpPr>
          <p:cNvPr id="592" name="Google Shape;592;p18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593" name="Google Shape;593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594" name="Google Shape;594;p18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PLANNING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19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PLANNING</a:t>
            </a:r>
            <a:endParaRPr/>
          </a:p>
        </p:txBody>
      </p:sp>
      <p:grpSp>
        <p:nvGrpSpPr>
          <p:cNvPr id="600" name="Google Shape;600;p19"/>
          <p:cNvGrpSpPr/>
          <p:nvPr/>
        </p:nvGrpSpPr>
        <p:grpSpPr>
          <a:xfrm>
            <a:off x="2229627" y="2402680"/>
            <a:ext cx="4571636" cy="2452688"/>
            <a:chOff x="181" y="230980"/>
            <a:chExt cx="4571636" cy="2452688"/>
          </a:xfrm>
        </p:grpSpPr>
        <p:sp>
          <p:nvSpPr>
            <p:cNvPr id="601" name="Google Shape;601;p19"/>
            <p:cNvSpPr/>
            <p:nvPr/>
          </p:nvSpPr>
          <p:spPr>
            <a:xfrm>
              <a:off x="3880258" y="1882470"/>
              <a:ext cx="91440" cy="307360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lnTo>
                    <a:pt x="60000" y="120000"/>
                  </a:lnTo>
                </a:path>
              </a:pathLst>
            </a:custGeom>
            <a:noFill/>
            <a:ln cap="flat" cmpd="sng" w="25400">
              <a:solidFill>
                <a:srgbClr val="FDBD4C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602" name="Google Shape;602;p19"/>
            <p:cNvSpPr/>
            <p:nvPr/>
          </p:nvSpPr>
          <p:spPr>
            <a:xfrm>
              <a:off x="3880258" y="1293132"/>
              <a:ext cx="91440" cy="307360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lnTo>
                    <a:pt x="60000" y="120000"/>
                  </a:lnTo>
                </a:path>
              </a:pathLst>
            </a:custGeom>
            <a:noFill/>
            <a:ln cap="flat" cmpd="sng" w="25400">
              <a:solidFill>
                <a:srgbClr val="FDBD4C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603" name="Google Shape;603;p19"/>
            <p:cNvSpPr/>
            <p:nvPr/>
          </p:nvSpPr>
          <p:spPr>
            <a:xfrm>
              <a:off x="2634299" y="602024"/>
              <a:ext cx="1291679" cy="30736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81777"/>
                  </a:lnTo>
                  <a:lnTo>
                    <a:pt x="120000" y="81777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rgbClr val="FDBD4C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604" name="Google Shape;604;p19"/>
            <p:cNvSpPr/>
            <p:nvPr/>
          </p:nvSpPr>
          <p:spPr>
            <a:xfrm>
              <a:off x="2588579" y="602024"/>
              <a:ext cx="91440" cy="307360"/>
            </a:xfrm>
            <a:custGeom>
              <a:rect b="b" l="l" r="r" t="t"/>
              <a:pathLst>
                <a:path extrusionOk="0" h="120000" w="120000">
                  <a:moveTo>
                    <a:pt x="60000" y="0"/>
                  </a:moveTo>
                  <a:lnTo>
                    <a:pt x="60000" y="120000"/>
                  </a:lnTo>
                </a:path>
              </a:pathLst>
            </a:custGeom>
            <a:noFill/>
            <a:ln cap="flat" cmpd="sng" w="25400">
              <a:solidFill>
                <a:srgbClr val="FDBD4C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605" name="Google Shape;605;p19"/>
            <p:cNvSpPr/>
            <p:nvPr/>
          </p:nvSpPr>
          <p:spPr>
            <a:xfrm>
              <a:off x="1342620" y="1325337"/>
              <a:ext cx="645839" cy="30736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81777"/>
                  </a:lnTo>
                  <a:lnTo>
                    <a:pt x="120000" y="81777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rgbClr val="FDBD4C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606" name="Google Shape;606;p19"/>
            <p:cNvSpPr/>
            <p:nvPr/>
          </p:nvSpPr>
          <p:spPr>
            <a:xfrm>
              <a:off x="696780" y="1906481"/>
              <a:ext cx="407012" cy="319984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83284"/>
                  </a:lnTo>
                  <a:lnTo>
                    <a:pt x="120000" y="83284"/>
                  </a:lnTo>
                  <a:lnTo>
                    <a:pt x="120000" y="120000"/>
                  </a:lnTo>
                </a:path>
              </a:pathLst>
            </a:custGeom>
            <a:noFill/>
            <a:ln cap="flat" cmpd="sng" w="25400">
              <a:solidFill>
                <a:srgbClr val="FDBD4C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607" name="Google Shape;607;p19"/>
            <p:cNvSpPr/>
            <p:nvPr/>
          </p:nvSpPr>
          <p:spPr>
            <a:xfrm>
              <a:off x="289768" y="1906481"/>
              <a:ext cx="407012" cy="319984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20000" y="83284"/>
                  </a:lnTo>
                  <a:lnTo>
                    <a:pt x="0" y="83284"/>
                  </a:lnTo>
                  <a:lnTo>
                    <a:pt x="0" y="120000"/>
                  </a:lnTo>
                </a:path>
              </a:pathLst>
            </a:custGeom>
            <a:noFill/>
            <a:ln cap="flat" cmpd="sng" w="25400">
              <a:solidFill>
                <a:srgbClr val="FDBD4C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608" name="Google Shape;608;p19"/>
            <p:cNvSpPr/>
            <p:nvPr/>
          </p:nvSpPr>
          <p:spPr>
            <a:xfrm>
              <a:off x="696780" y="1325337"/>
              <a:ext cx="645839" cy="294737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20000" y="80140"/>
                  </a:lnTo>
                  <a:lnTo>
                    <a:pt x="0" y="80140"/>
                  </a:lnTo>
                  <a:lnTo>
                    <a:pt x="0" y="120000"/>
                  </a:lnTo>
                </a:path>
              </a:pathLst>
            </a:custGeom>
            <a:noFill/>
            <a:ln cap="flat" cmpd="sng" w="25400">
              <a:solidFill>
                <a:srgbClr val="FDBD4C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609" name="Google Shape;609;p19"/>
            <p:cNvSpPr/>
            <p:nvPr/>
          </p:nvSpPr>
          <p:spPr>
            <a:xfrm>
              <a:off x="1342620" y="602024"/>
              <a:ext cx="1291679" cy="307360"/>
            </a:xfrm>
            <a:custGeom>
              <a:rect b="b" l="l" r="r" t="t"/>
              <a:pathLst>
                <a:path extrusionOk="0" h="120000" w="120000">
                  <a:moveTo>
                    <a:pt x="120000" y="0"/>
                  </a:moveTo>
                  <a:lnTo>
                    <a:pt x="120000" y="81777"/>
                  </a:lnTo>
                  <a:lnTo>
                    <a:pt x="0" y="81777"/>
                  </a:lnTo>
                  <a:lnTo>
                    <a:pt x="0" y="120000"/>
                  </a:lnTo>
                </a:path>
              </a:pathLst>
            </a:custGeom>
            <a:noFill/>
            <a:ln cap="flat" cmpd="sng" w="25400">
              <a:solidFill>
                <a:srgbClr val="FDBD4C"/>
              </a:solidFill>
              <a:prstDash val="solid"/>
              <a:round/>
              <a:headEnd len="sm" w="sm" type="none"/>
              <a:tailEnd len="sm" w="sm" type="none"/>
            </a:ln>
          </p:spPr>
        </p:sp>
        <p:sp>
          <p:nvSpPr>
            <p:cNvPr id="610" name="Google Shape;610;p19"/>
            <p:cNvSpPr/>
            <p:nvPr/>
          </p:nvSpPr>
          <p:spPr>
            <a:xfrm>
              <a:off x="2105885" y="230980"/>
              <a:ext cx="1056828" cy="371043"/>
            </a:xfrm>
            <a:prstGeom prst="roundRect">
              <a:avLst>
                <a:gd fmla="val 10000" name="adj"/>
              </a:avLst>
            </a:prstGeom>
            <a:solidFill>
              <a:srgbClr val="FDBD4C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1" name="Google Shape;611;p19"/>
            <p:cNvSpPr/>
            <p:nvPr/>
          </p:nvSpPr>
          <p:spPr>
            <a:xfrm>
              <a:off x="2223310" y="342534"/>
              <a:ext cx="1056828" cy="371043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FDBD4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2" name="Google Shape;612;p19"/>
            <p:cNvSpPr txBox="1"/>
            <p:nvPr/>
          </p:nvSpPr>
          <p:spPr>
            <a:xfrm>
              <a:off x="2234177" y="353401"/>
              <a:ext cx="1035094" cy="34930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Fira Sans"/>
                <a:buNone/>
              </a:pPr>
              <a:r>
                <a:rPr b="1" lang="en-GB" sz="9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Title of the project</a:t>
              </a:r>
              <a:endParaRPr/>
            </a:p>
          </p:txBody>
        </p:sp>
        <p:sp>
          <p:nvSpPr>
            <p:cNvPr id="613" name="Google Shape;613;p19"/>
            <p:cNvSpPr/>
            <p:nvPr/>
          </p:nvSpPr>
          <p:spPr>
            <a:xfrm>
              <a:off x="814206" y="909385"/>
              <a:ext cx="1056828" cy="415952"/>
            </a:xfrm>
            <a:prstGeom prst="roundRect">
              <a:avLst>
                <a:gd fmla="val 10000" name="adj"/>
              </a:avLst>
            </a:prstGeom>
            <a:solidFill>
              <a:srgbClr val="FDBD4C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4" name="Google Shape;614;p19"/>
            <p:cNvSpPr/>
            <p:nvPr/>
          </p:nvSpPr>
          <p:spPr>
            <a:xfrm>
              <a:off x="931631" y="1020939"/>
              <a:ext cx="1056828" cy="415952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FDBD4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5" name="Google Shape;615;p19"/>
            <p:cNvSpPr txBox="1"/>
            <p:nvPr/>
          </p:nvSpPr>
          <p:spPr>
            <a:xfrm>
              <a:off x="943814" y="1033122"/>
              <a:ext cx="1032462" cy="3915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Fira Sans"/>
                <a:buNone/>
              </a:pPr>
              <a:r>
                <a:rPr b="0" lang="en-GB" sz="9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Sub-objective</a:t>
              </a:r>
              <a:endParaRPr/>
            </a:p>
          </p:txBody>
        </p:sp>
        <p:sp>
          <p:nvSpPr>
            <p:cNvPr id="616" name="Google Shape;616;p19"/>
            <p:cNvSpPr/>
            <p:nvPr/>
          </p:nvSpPr>
          <p:spPr>
            <a:xfrm>
              <a:off x="168366" y="1620075"/>
              <a:ext cx="1056828" cy="286406"/>
            </a:xfrm>
            <a:prstGeom prst="roundRect">
              <a:avLst>
                <a:gd fmla="val 10000" name="adj"/>
              </a:avLst>
            </a:prstGeom>
            <a:solidFill>
              <a:srgbClr val="FDBD4C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7" name="Google Shape;617;p19"/>
            <p:cNvSpPr/>
            <p:nvPr/>
          </p:nvSpPr>
          <p:spPr>
            <a:xfrm>
              <a:off x="285791" y="1731629"/>
              <a:ext cx="1056828" cy="286406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FDBD4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8" name="Google Shape;618;p19"/>
            <p:cNvSpPr txBox="1"/>
            <p:nvPr/>
          </p:nvSpPr>
          <p:spPr>
            <a:xfrm>
              <a:off x="294180" y="1740018"/>
              <a:ext cx="1040050" cy="26962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Fira Sans"/>
                <a:buNone/>
              </a:pPr>
              <a:r>
                <a:rPr b="0" lang="en-GB" sz="9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Activity</a:t>
              </a:r>
              <a:endParaRPr/>
            </a:p>
          </p:txBody>
        </p:sp>
        <p:sp>
          <p:nvSpPr>
            <p:cNvPr id="619" name="Google Shape;619;p19"/>
            <p:cNvSpPr/>
            <p:nvPr/>
          </p:nvSpPr>
          <p:spPr>
            <a:xfrm>
              <a:off x="181" y="2226465"/>
              <a:ext cx="579173" cy="345649"/>
            </a:xfrm>
            <a:prstGeom prst="roundRect">
              <a:avLst>
                <a:gd fmla="val 10000" name="adj"/>
              </a:avLst>
            </a:prstGeom>
            <a:solidFill>
              <a:srgbClr val="FDBD4C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0" name="Google Shape;620;p19"/>
            <p:cNvSpPr/>
            <p:nvPr/>
          </p:nvSpPr>
          <p:spPr>
            <a:xfrm>
              <a:off x="117606" y="2338019"/>
              <a:ext cx="579173" cy="345649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FDBD4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1" name="Google Shape;621;p19"/>
            <p:cNvSpPr txBox="1"/>
            <p:nvPr/>
          </p:nvSpPr>
          <p:spPr>
            <a:xfrm>
              <a:off x="127730" y="2348143"/>
              <a:ext cx="558925" cy="3254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Fira Sans"/>
                <a:buNone/>
              </a:pPr>
              <a:r>
                <a:rPr b="0" lang="en-GB" sz="9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Task</a:t>
              </a:r>
              <a:endParaRPr/>
            </a:p>
          </p:txBody>
        </p:sp>
        <p:sp>
          <p:nvSpPr>
            <p:cNvPr id="622" name="Google Shape;622;p19"/>
            <p:cNvSpPr/>
            <p:nvPr/>
          </p:nvSpPr>
          <p:spPr>
            <a:xfrm>
              <a:off x="814206" y="2226465"/>
              <a:ext cx="579173" cy="345649"/>
            </a:xfrm>
            <a:prstGeom prst="roundRect">
              <a:avLst>
                <a:gd fmla="val 10000" name="adj"/>
              </a:avLst>
            </a:prstGeom>
            <a:solidFill>
              <a:srgbClr val="FDBD4C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3" name="Google Shape;623;p19"/>
            <p:cNvSpPr/>
            <p:nvPr/>
          </p:nvSpPr>
          <p:spPr>
            <a:xfrm>
              <a:off x="931631" y="2338019"/>
              <a:ext cx="579173" cy="345649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FDBD4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4" name="Google Shape;624;p19"/>
            <p:cNvSpPr txBox="1"/>
            <p:nvPr/>
          </p:nvSpPr>
          <p:spPr>
            <a:xfrm>
              <a:off x="941755" y="2348143"/>
              <a:ext cx="558925" cy="3254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Fira Sans"/>
                <a:buNone/>
              </a:pPr>
              <a:r>
                <a:rPr b="0" lang="en-GB" sz="9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Task</a:t>
              </a:r>
              <a:endParaRPr/>
            </a:p>
          </p:txBody>
        </p:sp>
        <p:sp>
          <p:nvSpPr>
            <p:cNvPr id="625" name="Google Shape;625;p19"/>
            <p:cNvSpPr/>
            <p:nvPr/>
          </p:nvSpPr>
          <p:spPr>
            <a:xfrm>
              <a:off x="1460045" y="1632698"/>
              <a:ext cx="1056828" cy="277447"/>
            </a:xfrm>
            <a:prstGeom prst="roundRect">
              <a:avLst>
                <a:gd fmla="val 10000" name="adj"/>
              </a:avLst>
            </a:prstGeom>
            <a:solidFill>
              <a:srgbClr val="FDBD4C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6" name="Google Shape;626;p19"/>
            <p:cNvSpPr/>
            <p:nvPr/>
          </p:nvSpPr>
          <p:spPr>
            <a:xfrm>
              <a:off x="1577471" y="1744252"/>
              <a:ext cx="1056828" cy="277447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FDBD4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7" name="Google Shape;627;p19"/>
            <p:cNvSpPr txBox="1"/>
            <p:nvPr/>
          </p:nvSpPr>
          <p:spPr>
            <a:xfrm>
              <a:off x="1585597" y="1752378"/>
              <a:ext cx="1040576" cy="2611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Fira Sans"/>
                <a:buNone/>
              </a:pPr>
              <a:r>
                <a:rPr b="0" lang="en-GB" sz="9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Activity</a:t>
              </a:r>
              <a:endParaRPr/>
            </a:p>
          </p:txBody>
        </p:sp>
        <p:sp>
          <p:nvSpPr>
            <p:cNvPr id="628" name="Google Shape;628;p19"/>
            <p:cNvSpPr/>
            <p:nvPr/>
          </p:nvSpPr>
          <p:spPr>
            <a:xfrm>
              <a:off x="2105885" y="909385"/>
              <a:ext cx="1056828" cy="415952"/>
            </a:xfrm>
            <a:prstGeom prst="roundRect">
              <a:avLst>
                <a:gd fmla="val 10000" name="adj"/>
              </a:avLst>
            </a:prstGeom>
            <a:solidFill>
              <a:srgbClr val="FDBD4C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9" name="Google Shape;629;p19"/>
            <p:cNvSpPr/>
            <p:nvPr/>
          </p:nvSpPr>
          <p:spPr>
            <a:xfrm>
              <a:off x="2223310" y="1020939"/>
              <a:ext cx="1056828" cy="415952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FDBD4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19"/>
            <p:cNvSpPr txBox="1"/>
            <p:nvPr/>
          </p:nvSpPr>
          <p:spPr>
            <a:xfrm>
              <a:off x="2235493" y="1033122"/>
              <a:ext cx="1032462" cy="3915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Fira Sans"/>
                <a:buNone/>
              </a:pPr>
              <a:r>
                <a:rPr b="0" lang="en-GB" sz="9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Sub-objective</a:t>
              </a:r>
              <a:endParaRPr/>
            </a:p>
          </p:txBody>
        </p:sp>
        <p:sp>
          <p:nvSpPr>
            <p:cNvPr id="631" name="Google Shape;631;p19"/>
            <p:cNvSpPr/>
            <p:nvPr/>
          </p:nvSpPr>
          <p:spPr>
            <a:xfrm>
              <a:off x="3397564" y="909385"/>
              <a:ext cx="1056828" cy="383747"/>
            </a:xfrm>
            <a:prstGeom prst="roundRect">
              <a:avLst>
                <a:gd fmla="val 10000" name="adj"/>
              </a:avLst>
            </a:prstGeom>
            <a:solidFill>
              <a:srgbClr val="FDBD4C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2" name="Google Shape;632;p19"/>
            <p:cNvSpPr/>
            <p:nvPr/>
          </p:nvSpPr>
          <p:spPr>
            <a:xfrm>
              <a:off x="3514989" y="1020939"/>
              <a:ext cx="1056828" cy="383747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FDBD4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3" name="Google Shape;633;p19"/>
            <p:cNvSpPr txBox="1"/>
            <p:nvPr/>
          </p:nvSpPr>
          <p:spPr>
            <a:xfrm>
              <a:off x="3526229" y="1032179"/>
              <a:ext cx="1034348" cy="36126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Fira Sans"/>
                <a:buNone/>
              </a:pPr>
              <a:r>
                <a:rPr b="0" lang="en-GB" sz="9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Sub-objective</a:t>
              </a:r>
              <a:endParaRPr/>
            </a:p>
          </p:txBody>
        </p:sp>
        <p:sp>
          <p:nvSpPr>
            <p:cNvPr id="634" name="Google Shape;634;p19"/>
            <p:cNvSpPr/>
            <p:nvPr/>
          </p:nvSpPr>
          <p:spPr>
            <a:xfrm>
              <a:off x="3397564" y="1600493"/>
              <a:ext cx="1056828" cy="281976"/>
            </a:xfrm>
            <a:prstGeom prst="roundRect">
              <a:avLst>
                <a:gd fmla="val 10000" name="adj"/>
              </a:avLst>
            </a:prstGeom>
            <a:solidFill>
              <a:srgbClr val="FDBD4C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5" name="Google Shape;635;p19"/>
            <p:cNvSpPr/>
            <p:nvPr/>
          </p:nvSpPr>
          <p:spPr>
            <a:xfrm>
              <a:off x="3514989" y="1712047"/>
              <a:ext cx="1056828" cy="281976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FDBD4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6" name="Google Shape;636;p19"/>
            <p:cNvSpPr txBox="1"/>
            <p:nvPr/>
          </p:nvSpPr>
          <p:spPr>
            <a:xfrm>
              <a:off x="3523248" y="1720306"/>
              <a:ext cx="1040310" cy="2654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Fira Sans"/>
                <a:buNone/>
              </a:pPr>
              <a:r>
                <a:rPr b="0" lang="en-GB" sz="9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Activity</a:t>
              </a:r>
              <a:endParaRPr/>
            </a:p>
          </p:txBody>
        </p:sp>
        <p:sp>
          <p:nvSpPr>
            <p:cNvPr id="637" name="Google Shape;637;p19"/>
            <p:cNvSpPr/>
            <p:nvPr/>
          </p:nvSpPr>
          <p:spPr>
            <a:xfrm>
              <a:off x="3597326" y="2189831"/>
              <a:ext cx="657305" cy="300404"/>
            </a:xfrm>
            <a:prstGeom prst="roundRect">
              <a:avLst>
                <a:gd fmla="val 10000" name="adj"/>
              </a:avLst>
            </a:prstGeom>
            <a:solidFill>
              <a:srgbClr val="FDBD4C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8" name="Google Shape;638;p19"/>
            <p:cNvSpPr/>
            <p:nvPr/>
          </p:nvSpPr>
          <p:spPr>
            <a:xfrm>
              <a:off x="3714751" y="2301385"/>
              <a:ext cx="657305" cy="300404"/>
            </a:xfrm>
            <a:prstGeom prst="roundRect">
              <a:avLst>
                <a:gd fmla="val 10000" name="adj"/>
              </a:avLst>
            </a:prstGeom>
            <a:solidFill>
              <a:schemeClr val="lt1">
                <a:alpha val="89803"/>
              </a:schemeClr>
            </a:solidFill>
            <a:ln cap="flat" cmpd="sng" w="25400">
              <a:solidFill>
                <a:srgbClr val="FDBD4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9" name="Google Shape;639;p19"/>
            <p:cNvSpPr txBox="1"/>
            <p:nvPr/>
          </p:nvSpPr>
          <p:spPr>
            <a:xfrm>
              <a:off x="3723550" y="2310184"/>
              <a:ext cx="639707" cy="2828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Fira Sans"/>
                <a:buNone/>
              </a:pPr>
              <a:r>
                <a:rPr b="0" lang="en-GB" sz="9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Task</a:t>
              </a:r>
              <a:endParaRPr/>
            </a:p>
          </p:txBody>
        </p:sp>
      </p:grpSp>
      <p:sp>
        <p:nvSpPr>
          <p:cNvPr id="640" name="Google Shape;640;p19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41" name="Google Shape;641;p19"/>
          <p:cNvSpPr/>
          <p:nvPr/>
        </p:nvSpPr>
        <p:spPr>
          <a:xfrm>
            <a:off x="395409" y="1371600"/>
            <a:ext cx="2092239" cy="2326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13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Work Breakdown Structure</a:t>
            </a:r>
            <a:endParaRPr b="1" sz="1013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642" name="Google Shape;642;p19"/>
          <p:cNvSpPr txBox="1"/>
          <p:nvPr/>
        </p:nvSpPr>
        <p:spPr>
          <a:xfrm>
            <a:off x="395409" y="1675970"/>
            <a:ext cx="806279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WBS answers to the question: What do we have to do ? </a:t>
            </a:r>
            <a:endParaRPr/>
          </a:p>
          <a:p>
            <a:pPr indent="-257175" lvl="0" marL="257175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Graphical representation of the activities needed to reach the goals. </a:t>
            </a:r>
            <a:endParaRPr/>
          </a:p>
          <a:p>
            <a:pPr indent="-257175" lvl="0" marL="257175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It is built on the basis of the hierarchy of the goals (upside down tree, similar to a organisational chart)</a:t>
            </a:r>
            <a:endParaRPr/>
          </a:p>
        </p:txBody>
      </p:sp>
      <p:sp>
        <p:nvSpPr>
          <p:cNvPr id="643" name="Google Shape;643;p19"/>
          <p:cNvSpPr txBox="1"/>
          <p:nvPr/>
        </p:nvSpPr>
        <p:spPr>
          <a:xfrm>
            <a:off x="1559720" y="2565953"/>
            <a:ext cx="777777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Main goal</a:t>
            </a:r>
            <a:endParaRPr/>
          </a:p>
        </p:txBody>
      </p:sp>
      <p:sp>
        <p:nvSpPr>
          <p:cNvPr id="644" name="Google Shape;644;p19"/>
          <p:cNvSpPr txBox="1"/>
          <p:nvPr/>
        </p:nvSpPr>
        <p:spPr>
          <a:xfrm>
            <a:off x="1559726" y="3252000"/>
            <a:ext cx="1149300" cy="25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Sub-objectives</a:t>
            </a:r>
            <a:endParaRPr b="1" sz="105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645" name="Google Shape;645;p19"/>
          <p:cNvSpPr txBox="1"/>
          <p:nvPr/>
        </p:nvSpPr>
        <p:spPr>
          <a:xfrm>
            <a:off x="1553768" y="3886201"/>
            <a:ext cx="755335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Activities</a:t>
            </a:r>
            <a:endParaRPr/>
          </a:p>
        </p:txBody>
      </p:sp>
      <p:sp>
        <p:nvSpPr>
          <p:cNvPr id="646" name="Google Shape;646;p19"/>
          <p:cNvSpPr txBox="1"/>
          <p:nvPr/>
        </p:nvSpPr>
        <p:spPr>
          <a:xfrm>
            <a:off x="1543051" y="4513661"/>
            <a:ext cx="535724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Tasks</a:t>
            </a:r>
            <a:endParaRPr/>
          </a:p>
        </p:txBody>
      </p:sp>
      <p:sp>
        <p:nvSpPr>
          <p:cNvPr id="647" name="Google Shape;647;p19"/>
          <p:cNvSpPr/>
          <p:nvPr/>
        </p:nvSpPr>
        <p:spPr>
          <a:xfrm>
            <a:off x="6849070" y="2400300"/>
            <a:ext cx="1304329" cy="685800"/>
          </a:xfrm>
          <a:prstGeom prst="leftArrowCallout">
            <a:avLst>
              <a:gd fmla="val 25000" name="adj1"/>
              <a:gd fmla="val 25000" name="adj2"/>
              <a:gd fmla="val 25003" name="adj3"/>
              <a:gd fmla="val 64977" name="adj4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75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Main information, no operative procedures</a:t>
            </a:r>
            <a:endParaRPr b="1" sz="75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648" name="Google Shape;648;p19"/>
          <p:cNvSpPr/>
          <p:nvPr/>
        </p:nvSpPr>
        <p:spPr>
          <a:xfrm>
            <a:off x="6858595" y="3429000"/>
            <a:ext cx="1304329" cy="685800"/>
          </a:xfrm>
          <a:prstGeom prst="leftArrowCallout">
            <a:avLst>
              <a:gd fmla="val 25000" name="adj1"/>
              <a:gd fmla="val 25000" name="adj2"/>
              <a:gd fmla="val 25003" name="adj3"/>
              <a:gd fmla="val 64977" name="adj4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75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Project manager and Project team leader</a:t>
            </a:r>
            <a:endParaRPr/>
          </a:p>
        </p:txBody>
      </p:sp>
      <p:sp>
        <p:nvSpPr>
          <p:cNvPr id="649" name="Google Shape;649;p19"/>
          <p:cNvSpPr/>
          <p:nvPr/>
        </p:nvSpPr>
        <p:spPr>
          <a:xfrm>
            <a:off x="6858595" y="4229100"/>
            <a:ext cx="1304329" cy="685800"/>
          </a:xfrm>
          <a:prstGeom prst="leftArrowCallout">
            <a:avLst>
              <a:gd fmla="val 25000" name="adj1"/>
              <a:gd fmla="val 25000" name="adj2"/>
              <a:gd fmla="val 25003" name="adj3"/>
              <a:gd fmla="val 64977" name="adj4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75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Single manager</a:t>
            </a:r>
            <a:endParaRPr/>
          </a:p>
        </p:txBody>
      </p:sp>
      <p:sp>
        <p:nvSpPr>
          <p:cNvPr id="650" name="Google Shape;650;p19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2) Set objectives and activities: a) WBS</a:t>
            </a:r>
            <a:endParaRPr/>
          </a:p>
        </p:txBody>
      </p:sp>
      <p:pic>
        <p:nvPicPr>
          <p:cNvPr id="651" name="Google Shape;651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652" name="Google Shape;652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sp>
        <p:nvSpPr>
          <p:cNvPr id="653" name="Google Shape;653;p19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654" name="Google Shape;654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2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46" name="Google Shape;346;p2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347" name="Google Shape;347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348" name="Google Shape;348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2"/>
          <p:cNvSpPr txBox="1"/>
          <p:nvPr/>
        </p:nvSpPr>
        <p:spPr>
          <a:xfrm>
            <a:off x="2465766" y="1760821"/>
            <a:ext cx="6426714" cy="1592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500"/>
              <a:buFont typeface="Arial"/>
              <a:buChar char="•"/>
            </a:pPr>
            <a:r>
              <a:rPr b="0" i="0" lang="en-GB" sz="1500" u="none" cap="none" strike="noStrike">
                <a:solidFill>
                  <a:srgbClr val="002060"/>
                </a:solidFill>
                <a:latin typeface="Fira Sans"/>
                <a:ea typeface="Fira Sans"/>
                <a:cs typeface="Fira Sans"/>
                <a:sym typeface="Fira Sans"/>
              </a:rPr>
              <a:t>Business Developer  at Consorzio Hypatia and Fondazione Amaldi</a:t>
            </a:r>
            <a:endParaRPr b="0" i="0" sz="1500" u="none" cap="none" strike="noStrike">
              <a:solidFill>
                <a:srgbClr val="002060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57175" lvl="0" marL="257175" marR="0" rtl="0" algn="l">
              <a:spcBef>
                <a:spcPts val="900"/>
              </a:spcBef>
              <a:spcAft>
                <a:spcPts val="0"/>
              </a:spcAft>
              <a:buClr>
                <a:srgbClr val="002060"/>
              </a:buClr>
              <a:buSzPts val="1500"/>
              <a:buFont typeface="Arial"/>
              <a:buChar char="•"/>
            </a:pPr>
            <a:r>
              <a:rPr b="0" i="0" lang="en-GB" sz="1500" u="none" cap="none" strike="noStrike">
                <a:solidFill>
                  <a:srgbClr val="002060"/>
                </a:solidFill>
                <a:latin typeface="Fira Sans"/>
                <a:ea typeface="Fira Sans"/>
                <a:cs typeface="Fira Sans"/>
                <a:sym typeface="Fira Sans"/>
              </a:rPr>
              <a:t>+20 years of experience in business consulting, business development, management, finance for innovation</a:t>
            </a:r>
            <a:endParaRPr/>
          </a:p>
          <a:p>
            <a:pPr indent="-257175" lvl="0" marL="257175" marR="0" rtl="0" algn="l">
              <a:spcBef>
                <a:spcPts val="900"/>
              </a:spcBef>
              <a:spcAft>
                <a:spcPts val="0"/>
              </a:spcAft>
              <a:buClr>
                <a:srgbClr val="002060"/>
              </a:buClr>
              <a:buSzPts val="1500"/>
              <a:buFont typeface="Arial"/>
              <a:buChar char="•"/>
            </a:pPr>
            <a:r>
              <a:rPr b="0" i="0" lang="en-GB" sz="1500" u="none" cap="none" strike="noStrike">
                <a:solidFill>
                  <a:srgbClr val="002060"/>
                </a:solidFill>
                <a:latin typeface="Fira Sans"/>
                <a:ea typeface="Fira Sans"/>
                <a:cs typeface="Fira Sans"/>
                <a:sym typeface="Fira Sans"/>
              </a:rPr>
              <a:t>Focus on: startups, technology transfer, space businesses, finance</a:t>
            </a:r>
            <a:endParaRPr/>
          </a:p>
          <a:p>
            <a:pPr indent="-257175" lvl="0" marL="257175" marR="0" rtl="0" algn="l">
              <a:spcBef>
                <a:spcPts val="900"/>
              </a:spcBef>
              <a:spcAft>
                <a:spcPts val="0"/>
              </a:spcAft>
              <a:buClr>
                <a:srgbClr val="002060"/>
              </a:buClr>
              <a:buSzPts val="1500"/>
              <a:buFont typeface="Arial"/>
              <a:buChar char="•"/>
            </a:pPr>
            <a:r>
              <a:rPr b="0" i="0" lang="en-GB" sz="1500" u="none" cap="none" strike="noStrike">
                <a:solidFill>
                  <a:srgbClr val="002060"/>
                </a:solidFill>
                <a:latin typeface="Fira Sans"/>
                <a:ea typeface="Fira Sans"/>
                <a:cs typeface="Fira Sans"/>
                <a:sym typeface="Fira Sans"/>
              </a:rPr>
              <a:t>Trainer, coach, tutor for Investment Readiness Programmes</a:t>
            </a:r>
            <a:endParaRPr/>
          </a:p>
        </p:txBody>
      </p:sp>
      <p:sp>
        <p:nvSpPr>
          <p:cNvPr id="351" name="Google Shape;351;p2"/>
          <p:cNvSpPr/>
          <p:nvPr/>
        </p:nvSpPr>
        <p:spPr>
          <a:xfrm>
            <a:off x="1088048" y="3466541"/>
            <a:ext cx="986168" cy="2482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013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Fabio Biscotti</a:t>
            </a:r>
            <a:endParaRPr/>
          </a:p>
        </p:txBody>
      </p:sp>
      <p:sp>
        <p:nvSpPr>
          <p:cNvPr id="352" name="Google Shape;352;p2"/>
          <p:cNvSpPr txBox="1"/>
          <p:nvPr/>
        </p:nvSpPr>
        <p:spPr>
          <a:xfrm>
            <a:off x="469191" y="463642"/>
            <a:ext cx="222388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HELLO !</a:t>
            </a:r>
            <a:endParaRPr/>
          </a:p>
        </p:txBody>
      </p:sp>
      <p:pic>
        <p:nvPicPr>
          <p:cNvPr id="353" name="Google Shape;353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45324" y="1381889"/>
            <a:ext cx="1471613" cy="1962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20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60" name="Google Shape;660;p20"/>
          <p:cNvSpPr/>
          <p:nvPr/>
        </p:nvSpPr>
        <p:spPr>
          <a:xfrm>
            <a:off x="228600" y="1428750"/>
            <a:ext cx="3124200" cy="5909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GB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Work Breakdown Structure – Example: PSS (ESA / ASI – Procedures, Specifications and Standards)</a:t>
            </a:r>
            <a:endParaRPr/>
          </a:p>
        </p:txBody>
      </p:sp>
      <p:pic>
        <p:nvPicPr>
          <p:cNvPr id="661" name="Google Shape;661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41152" y="1504950"/>
            <a:ext cx="5680647" cy="3484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662" name="Google Shape;662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663" name="Google Shape;663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sp>
        <p:nvSpPr>
          <p:cNvPr id="664" name="Google Shape;664;p20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665" name="Google Shape;665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666" name="Google Shape;666;p20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PLANNING</a:t>
            </a:r>
            <a:endParaRPr/>
          </a:p>
        </p:txBody>
      </p:sp>
      <p:sp>
        <p:nvSpPr>
          <p:cNvPr id="667" name="Google Shape;667;p20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2) Set objectives and activities: a) WBS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21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73" name="Google Shape;673;p21"/>
          <p:cNvSpPr/>
          <p:nvPr/>
        </p:nvSpPr>
        <p:spPr>
          <a:xfrm>
            <a:off x="395409" y="1524431"/>
            <a:ext cx="3182281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Organisational Breakdown Structure (OBS)</a:t>
            </a:r>
            <a:endParaRPr/>
          </a:p>
        </p:txBody>
      </p:sp>
      <p:sp>
        <p:nvSpPr>
          <p:cNvPr id="674" name="Google Shape;674;p21"/>
          <p:cNvSpPr txBox="1"/>
          <p:nvPr/>
        </p:nvSpPr>
        <p:spPr>
          <a:xfrm>
            <a:off x="400050" y="1714501"/>
            <a:ext cx="805815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OBS defines the organisational units involved in the project, on the basis of functional and hierarchical dependence. It is linked to the WBS to match the Units to the Activities</a:t>
            </a:r>
            <a:endParaRPr/>
          </a:p>
        </p:txBody>
      </p:sp>
      <p:pic>
        <p:nvPicPr>
          <p:cNvPr id="675" name="Google Shape;675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71601" y="2130498"/>
            <a:ext cx="5788039" cy="2384353"/>
          </a:xfrm>
          <a:prstGeom prst="rect">
            <a:avLst/>
          </a:prstGeom>
          <a:noFill/>
          <a:ln>
            <a:noFill/>
          </a:ln>
        </p:spPr>
      </p:pic>
      <p:sp>
        <p:nvSpPr>
          <p:cNvPr id="676" name="Google Shape;676;p21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2) Set objectives and activities: b) OBS</a:t>
            </a:r>
            <a:endParaRPr/>
          </a:p>
        </p:txBody>
      </p:sp>
      <p:pic>
        <p:nvPicPr>
          <p:cNvPr id="677" name="Google Shape;677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678" name="Google Shape;678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sp>
        <p:nvSpPr>
          <p:cNvPr id="679" name="Google Shape;679;p21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680" name="Google Shape;680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681" name="Google Shape;681;p21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PLANNING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22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87" name="Google Shape;687;p22"/>
          <p:cNvSpPr txBox="1"/>
          <p:nvPr/>
        </p:nvSpPr>
        <p:spPr>
          <a:xfrm>
            <a:off x="514350" y="1885951"/>
            <a:ext cx="6915150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5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</a:t>
            </a:r>
            <a:r>
              <a:rPr b="1" lang="en-GB" sz="15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budgeting process </a:t>
            </a:r>
            <a:r>
              <a:rPr b="0" lang="en-GB" sz="15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is structured in different steps: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5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oto Sans Symbols"/>
              <a:buChar char="✔"/>
            </a:pPr>
            <a:r>
              <a:rPr b="0" lang="en-GB" sz="15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Identification of the cost items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oto Sans Symbols"/>
              <a:buChar char="✔"/>
            </a:pPr>
            <a:r>
              <a:rPr b="0" lang="en-GB" sz="15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Estimation of the cost items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oto Sans Symbols"/>
              <a:buChar char="✔"/>
            </a:pPr>
            <a:r>
              <a:rPr b="0" lang="en-GB" sz="15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Cost allocation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oto Sans Symbols"/>
              <a:buChar char="✔"/>
            </a:pPr>
            <a:r>
              <a:rPr b="0" lang="en-GB" sz="15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Budget control / management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5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5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688" name="Google Shape;688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689" name="Google Shape;689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sp>
        <p:nvSpPr>
          <p:cNvPr id="690" name="Google Shape;690;p22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691" name="Google Shape;691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692" name="Google Shape;692;p22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PLANNING</a:t>
            </a:r>
            <a:endParaRPr/>
          </a:p>
        </p:txBody>
      </p:sp>
      <p:sp>
        <p:nvSpPr>
          <p:cNvPr id="693" name="Google Shape;693;p22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3) Budget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7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23"/>
          <p:cNvSpPr/>
          <p:nvPr/>
        </p:nvSpPr>
        <p:spPr>
          <a:xfrm>
            <a:off x="305357" y="1428751"/>
            <a:ext cx="838090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Budget estimation</a:t>
            </a:r>
            <a:endParaRPr b="1" sz="1200">
              <a:solidFill>
                <a:schemeClr val="dk1"/>
              </a:solidFill>
              <a:highlight>
                <a:srgbClr val="FFFF00"/>
              </a:highlight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699" name="Google Shape;699;p23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00" name="Google Shape;700;p23"/>
          <p:cNvSpPr txBox="1"/>
          <p:nvPr/>
        </p:nvSpPr>
        <p:spPr>
          <a:xfrm>
            <a:off x="305357" y="1714501"/>
            <a:ext cx="838090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 </a:t>
            </a:r>
            <a:r>
              <a:rPr b="1"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quantitative estimation </a:t>
            </a:r>
            <a:r>
              <a:rPr b="0"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of costs of all the needed resources (persons, materials, debt, services, infrastructures, equipment, know-how, etc..) of the project</a:t>
            </a:r>
            <a:endParaRPr/>
          </a:p>
        </p:txBody>
      </p:sp>
      <p:sp>
        <p:nvSpPr>
          <p:cNvPr id="701" name="Google Shape;701;p23"/>
          <p:cNvSpPr txBox="1"/>
          <p:nvPr/>
        </p:nvSpPr>
        <p:spPr>
          <a:xfrm>
            <a:off x="305356" y="2153082"/>
            <a:ext cx="823424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We need to have a </a:t>
            </a:r>
            <a:r>
              <a:rPr b="1"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clear picture </a:t>
            </a:r>
            <a:r>
              <a:rPr b="0"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(even if not detailed) of the activities to assess. Further data will help to better assess the budget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We can use </a:t>
            </a:r>
            <a:r>
              <a:rPr b="1"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different sources </a:t>
            </a:r>
            <a:r>
              <a:rPr b="0"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to esteem costs:</a:t>
            </a:r>
            <a:endParaRPr/>
          </a:p>
        </p:txBody>
      </p:sp>
      <p:sp>
        <p:nvSpPr>
          <p:cNvPr id="702" name="Google Shape;702;p23"/>
          <p:cNvSpPr txBox="1"/>
          <p:nvPr/>
        </p:nvSpPr>
        <p:spPr>
          <a:xfrm>
            <a:off x="620813" y="2776329"/>
            <a:ext cx="818028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b="0"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WBS 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b="0" i="1"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Historical</a:t>
            </a:r>
            <a:r>
              <a:rPr b="0"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 data of similar projects;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b="0"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Market data;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b="0"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External Experts (if internal knowledge is not sufficient)</a:t>
            </a:r>
            <a:endParaRPr/>
          </a:p>
        </p:txBody>
      </p:sp>
      <p:sp>
        <p:nvSpPr>
          <p:cNvPr id="703" name="Google Shape;703;p23"/>
          <p:cNvSpPr/>
          <p:nvPr/>
        </p:nvSpPr>
        <p:spPr>
          <a:xfrm rot="-1796138">
            <a:off x="5216626" y="2373922"/>
            <a:ext cx="2971205" cy="2138396"/>
          </a:xfrm>
          <a:prstGeom prst="upArrowCallout">
            <a:avLst>
              <a:gd fmla="val 24984" name="adj1"/>
              <a:gd fmla="val 25467" name="adj2"/>
              <a:gd fmla="val 24366" name="adj3"/>
              <a:gd fmla="val 60219" name="adj4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0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Cost estimation is a bottom-up process: 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0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We start from the single work-packages, then we sum the cost of the single activities till to arrive to the entire project</a:t>
            </a:r>
            <a:endParaRPr/>
          </a:p>
        </p:txBody>
      </p:sp>
      <p:pic>
        <p:nvPicPr>
          <p:cNvPr id="704" name="Google Shape;704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705" name="Google Shape;705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sp>
        <p:nvSpPr>
          <p:cNvPr id="706" name="Google Shape;706;p23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707" name="Google Shape;707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708" name="Google Shape;708;p23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PLANNING</a:t>
            </a:r>
            <a:endParaRPr/>
          </a:p>
        </p:txBody>
      </p:sp>
      <p:sp>
        <p:nvSpPr>
          <p:cNvPr id="709" name="Google Shape;709;p23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3) Budget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3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24"/>
          <p:cNvSpPr/>
          <p:nvPr/>
        </p:nvSpPr>
        <p:spPr>
          <a:xfrm>
            <a:off x="305357" y="1428750"/>
            <a:ext cx="8380909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GANTT DIAGRAM</a:t>
            </a:r>
            <a:endParaRPr/>
          </a:p>
        </p:txBody>
      </p:sp>
      <p:sp>
        <p:nvSpPr>
          <p:cNvPr id="715" name="Google Shape;715;p24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16" name="Google Shape;716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06876" y="2387040"/>
            <a:ext cx="5757436" cy="2521744"/>
          </a:xfrm>
          <a:prstGeom prst="rect">
            <a:avLst/>
          </a:prstGeom>
          <a:noFill/>
          <a:ln>
            <a:noFill/>
          </a:ln>
        </p:spPr>
      </p:pic>
      <p:sp>
        <p:nvSpPr>
          <p:cNvPr id="717" name="Google Shape;717;p24"/>
          <p:cNvSpPr txBox="1"/>
          <p:nvPr/>
        </p:nvSpPr>
        <p:spPr>
          <a:xfrm>
            <a:off x="228600" y="2476089"/>
            <a:ext cx="21336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Milestone</a:t>
            </a: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: Important activity, relevant results, represented by</a:t>
            </a:r>
            <a:endParaRPr/>
          </a:p>
        </p:txBody>
      </p:sp>
      <p:sp>
        <p:nvSpPr>
          <p:cNvPr id="718" name="Google Shape;718;p24"/>
          <p:cNvSpPr txBox="1"/>
          <p:nvPr/>
        </p:nvSpPr>
        <p:spPr>
          <a:xfrm>
            <a:off x="305892" y="1664986"/>
            <a:ext cx="7809409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GANTT Diagram is the tool to define the timeline of a project ant its activities, milestones and deliverables. </a:t>
            </a:r>
            <a:endParaRPr/>
          </a:p>
        </p:txBody>
      </p:sp>
      <p:sp>
        <p:nvSpPr>
          <p:cNvPr id="719" name="Google Shape;719;p24"/>
          <p:cNvSpPr/>
          <p:nvPr/>
        </p:nvSpPr>
        <p:spPr>
          <a:xfrm>
            <a:off x="2362200" y="2586787"/>
            <a:ext cx="228600" cy="200100"/>
          </a:xfrm>
          <a:prstGeom prst="diamond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50">
              <a:solidFill>
                <a:srgbClr val="BA3E1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Google Shape;720;p24"/>
          <p:cNvSpPr txBox="1"/>
          <p:nvPr/>
        </p:nvSpPr>
        <p:spPr>
          <a:xfrm>
            <a:off x="229169" y="3405937"/>
            <a:ext cx="18237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dependences are represented by the arrow:</a:t>
            </a:r>
            <a:endParaRPr/>
          </a:p>
        </p:txBody>
      </p:sp>
      <p:cxnSp>
        <p:nvCxnSpPr>
          <p:cNvPr id="721" name="Google Shape;721;p24"/>
          <p:cNvCxnSpPr/>
          <p:nvPr/>
        </p:nvCxnSpPr>
        <p:spPr>
          <a:xfrm>
            <a:off x="2247900" y="3691687"/>
            <a:ext cx="342900" cy="0"/>
          </a:xfrm>
          <a:prstGeom prst="straightConnector1">
            <a:avLst/>
          </a:prstGeom>
          <a:noFill/>
          <a:ln cap="flat" cmpd="sng" w="9525">
            <a:solidFill>
              <a:srgbClr val="1C1867"/>
            </a:solidFill>
            <a:prstDash val="solid"/>
            <a:round/>
            <a:headEnd len="sm" w="sm" type="none"/>
            <a:tailEnd len="med" w="med" type="triangle"/>
          </a:ln>
        </p:spPr>
      </p:cxnSp>
      <p:pic>
        <p:nvPicPr>
          <p:cNvPr id="722" name="Google Shape;722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723" name="Google Shape;723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sp>
        <p:nvSpPr>
          <p:cNvPr id="724" name="Google Shape;724;p24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725" name="Google Shape;725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726" name="Google Shape;726;p24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PLANNING</a:t>
            </a:r>
            <a:endParaRPr/>
          </a:p>
        </p:txBody>
      </p:sp>
      <p:sp>
        <p:nvSpPr>
          <p:cNvPr id="727" name="Google Shape;727;p24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4) Timeframe</a:t>
            </a:r>
            <a:endParaRPr/>
          </a:p>
        </p:txBody>
      </p:sp>
      <p:sp>
        <p:nvSpPr>
          <p:cNvPr id="728" name="Google Shape;728;p24"/>
          <p:cNvSpPr/>
          <p:nvPr/>
        </p:nvSpPr>
        <p:spPr>
          <a:xfrm>
            <a:off x="2362200" y="3072535"/>
            <a:ext cx="228600" cy="20010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50">
              <a:solidFill>
                <a:srgbClr val="BA3E1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9" name="Google Shape;729;p24"/>
          <p:cNvSpPr txBox="1"/>
          <p:nvPr/>
        </p:nvSpPr>
        <p:spPr>
          <a:xfrm>
            <a:off x="228600" y="2945694"/>
            <a:ext cx="19431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Deliverable</a:t>
            </a:r>
            <a:r>
              <a:rPr lang="en-GB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: </a:t>
            </a: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output</a:t>
            </a:r>
            <a:endParaRPr/>
          </a:p>
        </p:txBody>
      </p:sp>
      <p:sp>
        <p:nvSpPr>
          <p:cNvPr id="730" name="Google Shape;730;p24"/>
          <p:cNvSpPr txBox="1"/>
          <p:nvPr/>
        </p:nvSpPr>
        <p:spPr>
          <a:xfrm>
            <a:off x="228600" y="2096599"/>
            <a:ext cx="45720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Task</a:t>
            </a:r>
            <a:r>
              <a:rPr lang="en-GB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: </a:t>
            </a: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specific activities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4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25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36" name="Google Shape;736;p25"/>
          <p:cNvSpPr txBox="1"/>
          <p:nvPr/>
        </p:nvSpPr>
        <p:spPr>
          <a:xfrm>
            <a:off x="535194" y="1943101"/>
            <a:ext cx="815233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4) PROTOTYPING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0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26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42" name="Google Shape;742;p26"/>
          <p:cNvSpPr txBox="1"/>
          <p:nvPr/>
        </p:nvSpPr>
        <p:spPr>
          <a:xfrm>
            <a:off x="800100" y="1485900"/>
            <a:ext cx="777240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428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Investigate of critical topics </a:t>
            </a: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of the project by means of experiments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Create of an experience to </a:t>
            </a: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better understand the users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Try non conventional tools </a:t>
            </a: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of investigation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Consciously abandon the usual path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Get out of your comfort zone</a:t>
            </a:r>
            <a:endParaRPr/>
          </a:p>
        </p:txBody>
      </p:sp>
      <p:pic>
        <p:nvPicPr>
          <p:cNvPr id="743" name="Google Shape;743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744" name="Google Shape;744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sp>
        <p:nvSpPr>
          <p:cNvPr id="745" name="Google Shape;745;p26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746" name="Google Shape;746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747" name="Google Shape;747;p26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PROTOTYPING</a:t>
            </a:r>
            <a:endParaRPr/>
          </a:p>
        </p:txBody>
      </p:sp>
      <p:sp>
        <p:nvSpPr>
          <p:cNvPr id="748" name="Google Shape;748;p26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Why Prototyping (1/3)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2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27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54" name="Google Shape;754;p27"/>
          <p:cNvSpPr txBox="1"/>
          <p:nvPr/>
        </p:nvSpPr>
        <p:spPr>
          <a:xfrm>
            <a:off x="800100" y="1485900"/>
            <a:ext cx="777240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428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Test the first general functions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Implement the first steps </a:t>
            </a: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of the solution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Give shape</a:t>
            </a: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 to the product</a:t>
            </a:r>
            <a:endParaRPr b="1"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Discover how technical implement </a:t>
            </a: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solution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Get close to / realise a Minimum Viable Product (MVP)</a:t>
            </a:r>
            <a:endParaRPr/>
          </a:p>
        </p:txBody>
      </p:sp>
      <p:pic>
        <p:nvPicPr>
          <p:cNvPr id="755" name="Google Shape;755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756" name="Google Shape;756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sp>
        <p:nvSpPr>
          <p:cNvPr id="757" name="Google Shape;757;p27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758" name="Google Shape;758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759" name="Google Shape;759;p27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PROTOTYPING</a:t>
            </a:r>
            <a:endParaRPr/>
          </a:p>
        </p:txBody>
      </p:sp>
      <p:sp>
        <p:nvSpPr>
          <p:cNvPr id="760" name="Google Shape;760;p27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Why Prototyping (2/3)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28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66" name="Google Shape;766;p28"/>
          <p:cNvSpPr txBox="1"/>
          <p:nvPr/>
        </p:nvSpPr>
        <p:spPr>
          <a:xfrm>
            <a:off x="800100" y="1485900"/>
            <a:ext cx="7772400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1428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Implement important sub-functions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Go through details of the idea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Get good points to estimate costs and implementation path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Experience the solution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Understand the potential users and receive feedbacks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Improve the interaction with the users</a:t>
            </a:r>
            <a:endParaRPr/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Convince third parties </a:t>
            </a: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about the project (partners, investors, etc.)</a:t>
            </a:r>
            <a:endParaRPr/>
          </a:p>
        </p:txBody>
      </p:sp>
      <p:pic>
        <p:nvPicPr>
          <p:cNvPr id="767" name="Google Shape;767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768" name="Google Shape;768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sp>
        <p:nvSpPr>
          <p:cNvPr id="769" name="Google Shape;769;p28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770" name="Google Shape;770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771" name="Google Shape;771;p28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PROTOTYPING</a:t>
            </a:r>
            <a:endParaRPr/>
          </a:p>
        </p:txBody>
      </p:sp>
      <p:sp>
        <p:nvSpPr>
          <p:cNvPr id="772" name="Google Shape;772;p28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Why Prototyping (3/3)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6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29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78" name="Google Shape;778;p29"/>
          <p:cNvSpPr txBox="1"/>
          <p:nvPr/>
        </p:nvSpPr>
        <p:spPr>
          <a:xfrm>
            <a:off x="800100" y="1485900"/>
            <a:ext cx="7772400" cy="25853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Don’t solve the problem completely </a:t>
            </a: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but… </a:t>
            </a: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proof critical aspects </a:t>
            </a: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of the solution</a:t>
            </a:r>
            <a:endParaRPr/>
          </a:p>
          <a:p>
            <a:pPr indent="-2286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Create the prototype </a:t>
            </a: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quickly</a:t>
            </a:r>
            <a:endParaRPr/>
          </a:p>
          <a:p>
            <a:pPr indent="-2286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Create it simply</a:t>
            </a: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, then integrate other ideas/functions</a:t>
            </a:r>
            <a:endParaRPr/>
          </a:p>
          <a:p>
            <a:pPr indent="-2286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Concentrate on the </a:t>
            </a: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essential functions</a:t>
            </a:r>
            <a:endParaRPr/>
          </a:p>
          <a:p>
            <a:pPr indent="-2286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779" name="Google Shape;779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780" name="Google Shape;780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sp>
        <p:nvSpPr>
          <p:cNvPr id="781" name="Google Shape;781;p29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782" name="Google Shape;782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783" name="Google Shape;783;p29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PROTOTYPING</a:t>
            </a:r>
            <a:endParaRPr/>
          </a:p>
        </p:txBody>
      </p:sp>
      <p:sp>
        <p:nvSpPr>
          <p:cNvPr id="784" name="Google Shape;784;p29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Tips (1/2)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3"/>
          <p:cNvSpPr/>
          <p:nvPr/>
        </p:nvSpPr>
        <p:spPr>
          <a:xfrm>
            <a:off x="762000" y="1237481"/>
            <a:ext cx="6758891" cy="23391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ira Sans"/>
              <a:buAutoNum type="arabicParenR"/>
            </a:pPr>
            <a:r>
              <a:rPr b="0" i="0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Goals</a:t>
            </a:r>
            <a:endParaRPr/>
          </a:p>
          <a:p>
            <a:pPr indent="-257175" lvl="0" marL="257175" marR="0" rtl="0" algn="l"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ira Sans"/>
              <a:buAutoNum type="arabicParenR"/>
            </a:pPr>
            <a:r>
              <a:rPr b="0" i="0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Principles of Design Thinking</a:t>
            </a:r>
            <a:endParaRPr/>
          </a:p>
          <a:p>
            <a:pPr indent="-257175" lvl="0" marL="257175" marR="0" rtl="0" algn="l"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ira Sans"/>
              <a:buAutoNum type="arabicParenR"/>
            </a:pPr>
            <a:r>
              <a:rPr b="0" i="0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Planning</a:t>
            </a:r>
            <a:endParaRPr/>
          </a:p>
          <a:p>
            <a:pPr indent="-257175" lvl="0" marL="257175" marR="0" rtl="0" algn="l"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ira Sans"/>
              <a:buAutoNum type="arabicParenR"/>
            </a:pPr>
            <a:r>
              <a:rPr b="0" i="0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Prototyping</a:t>
            </a:r>
            <a:endParaRPr/>
          </a:p>
          <a:p>
            <a:pPr indent="-257175" lvl="0" marL="257175" marR="0" rtl="0" algn="l"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ira Sans"/>
              <a:buAutoNum type="arabicParenR"/>
            </a:pPr>
            <a:r>
              <a:rPr b="0" i="0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Testing</a:t>
            </a:r>
            <a:endParaRPr/>
          </a:p>
          <a:p>
            <a:pPr indent="-257175" lvl="0" marL="257175" marR="0" rtl="0" algn="l"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ira Sans"/>
              <a:buAutoNum type="arabicParenR"/>
            </a:pPr>
            <a:r>
              <a:rPr b="0" i="0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Thinking</a:t>
            </a:r>
            <a:endParaRPr/>
          </a:p>
          <a:p>
            <a:pPr indent="-257175" lvl="0" marL="257175" marR="0" rtl="0" algn="l"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ira Sans"/>
              <a:buAutoNum type="arabicParenR"/>
            </a:pPr>
            <a:r>
              <a:rPr b="0" i="0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Bibliography</a:t>
            </a:r>
            <a:endParaRPr/>
          </a:p>
        </p:txBody>
      </p:sp>
      <p:sp>
        <p:nvSpPr>
          <p:cNvPr id="359" name="Google Shape;359;p3"/>
          <p:cNvSpPr txBox="1"/>
          <p:nvPr/>
        </p:nvSpPr>
        <p:spPr>
          <a:xfrm>
            <a:off x="469191" y="463642"/>
            <a:ext cx="222388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SUMMARY</a:t>
            </a:r>
            <a:endParaRPr/>
          </a:p>
        </p:txBody>
      </p:sp>
      <p:sp>
        <p:nvSpPr>
          <p:cNvPr id="360" name="Google Shape;360;p3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361" name="Google Shape;361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362" name="Google Shape;362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8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30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90" name="Google Shape;790;p30"/>
          <p:cNvSpPr txBox="1"/>
          <p:nvPr/>
        </p:nvSpPr>
        <p:spPr>
          <a:xfrm>
            <a:off x="800100" y="1485900"/>
            <a:ext cx="7772400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Integrate</a:t>
            </a: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 with ideas of partners, suppliers, etc.</a:t>
            </a:r>
            <a:endParaRPr/>
          </a:p>
          <a:p>
            <a:pPr indent="-2286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Iterate</a:t>
            </a: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: test and repeat</a:t>
            </a:r>
            <a:endParaRPr/>
          </a:p>
          <a:p>
            <a:pPr indent="-2286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Interview </a:t>
            </a: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users</a:t>
            </a:r>
            <a:endParaRPr/>
          </a:p>
          <a:p>
            <a:pPr indent="-2286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Be brave</a:t>
            </a: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: failure is part of the process. Failure is a teaching</a:t>
            </a:r>
            <a:endParaRPr/>
          </a:p>
        </p:txBody>
      </p:sp>
      <p:pic>
        <p:nvPicPr>
          <p:cNvPr id="791" name="Google Shape;791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792" name="Google Shape;792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sp>
        <p:nvSpPr>
          <p:cNvPr id="793" name="Google Shape;793;p30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794" name="Google Shape;794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795" name="Google Shape;795;p30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PROTOTYPING</a:t>
            </a:r>
            <a:endParaRPr/>
          </a:p>
        </p:txBody>
      </p:sp>
      <p:sp>
        <p:nvSpPr>
          <p:cNvPr id="796" name="Google Shape;796;p30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Tips (2/2)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31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02" name="Google Shape;802;p31"/>
          <p:cNvSpPr txBox="1"/>
          <p:nvPr/>
        </p:nvSpPr>
        <p:spPr>
          <a:xfrm>
            <a:off x="2114550" y="2005654"/>
            <a:ext cx="491490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Translate users needs into a simple product and test if it can succeed on the market</a:t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803" name="Google Shape;803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804" name="Google Shape;804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sp>
        <p:nvSpPr>
          <p:cNvPr id="805" name="Google Shape;805;p31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806" name="Google Shape;806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807" name="Google Shape;807;p31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PROTOTYPING</a:t>
            </a:r>
            <a:endParaRPr/>
          </a:p>
        </p:txBody>
      </p:sp>
      <p:sp>
        <p:nvSpPr>
          <p:cNvPr id="808" name="Google Shape;808;p31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Minimum Viable Product (MVP)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32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14" name="Google Shape;814;p32"/>
          <p:cNvPicPr preferRelativeResize="0"/>
          <p:nvPr/>
        </p:nvPicPr>
        <p:blipFill rotWithShape="1">
          <a:blip r:embed="rId3">
            <a:alphaModFix/>
          </a:blip>
          <a:srcRect b="25562" l="28746" r="46875" t="33331"/>
          <a:stretch/>
        </p:blipFill>
        <p:spPr>
          <a:xfrm>
            <a:off x="1671684" y="2115051"/>
            <a:ext cx="2228850" cy="2114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5" name="Google Shape;815;p32"/>
          <p:cNvPicPr preferRelativeResize="0"/>
          <p:nvPr/>
        </p:nvPicPr>
        <p:blipFill rotWithShape="1">
          <a:blip r:embed="rId3">
            <a:alphaModFix/>
          </a:blip>
          <a:srcRect b="25562" l="52499" r="23122" t="33331"/>
          <a:stretch/>
        </p:blipFill>
        <p:spPr>
          <a:xfrm>
            <a:off x="5300615" y="2115051"/>
            <a:ext cx="2228850" cy="2114050"/>
          </a:xfrm>
          <a:prstGeom prst="rect">
            <a:avLst/>
          </a:prstGeom>
          <a:noFill/>
          <a:ln>
            <a:noFill/>
          </a:ln>
        </p:spPr>
      </p:pic>
      <p:sp>
        <p:nvSpPr>
          <p:cNvPr id="816" name="Google Shape;816;p32"/>
          <p:cNvSpPr txBox="1"/>
          <p:nvPr/>
        </p:nvSpPr>
        <p:spPr>
          <a:xfrm>
            <a:off x="1543050" y="1729344"/>
            <a:ext cx="2457450" cy="4040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GB" sz="1013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This is an MVP</a:t>
            </a:r>
            <a:r>
              <a:rPr i="1" lang="en-GB" sz="1013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: it can be iteratively developed and tested </a:t>
            </a:r>
            <a:endParaRPr/>
          </a:p>
        </p:txBody>
      </p:sp>
      <p:sp>
        <p:nvSpPr>
          <p:cNvPr id="817" name="Google Shape;817;p32"/>
          <p:cNvSpPr txBox="1"/>
          <p:nvPr/>
        </p:nvSpPr>
        <p:spPr>
          <a:xfrm>
            <a:off x="5029200" y="1729344"/>
            <a:ext cx="2914650" cy="4040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GB" sz="1013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This is NOT an MVP</a:t>
            </a:r>
            <a:r>
              <a:rPr i="1" lang="en-GB" sz="1013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: finished products or single parts are not MVPs</a:t>
            </a:r>
            <a:endParaRPr/>
          </a:p>
        </p:txBody>
      </p:sp>
      <p:pic>
        <p:nvPicPr>
          <p:cNvPr id="818" name="Google Shape;818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819" name="Google Shape;819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sp>
        <p:nvSpPr>
          <p:cNvPr id="820" name="Google Shape;820;p32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821" name="Google Shape;821;p3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822" name="Google Shape;822;p32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PROTOTYPING</a:t>
            </a:r>
            <a:endParaRPr/>
          </a:p>
        </p:txBody>
      </p:sp>
      <p:sp>
        <p:nvSpPr>
          <p:cNvPr id="823" name="Google Shape;823;p32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Minimum Viable Product (MVP)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7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33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29" name="Google Shape;829;p33"/>
          <p:cNvSpPr txBox="1"/>
          <p:nvPr/>
        </p:nvSpPr>
        <p:spPr>
          <a:xfrm>
            <a:off x="2143124" y="1429502"/>
            <a:ext cx="49149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What you can do with a MVP</a:t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830" name="Google Shape;830;p33"/>
          <p:cNvSpPr txBox="1"/>
          <p:nvPr/>
        </p:nvSpPr>
        <p:spPr>
          <a:xfrm>
            <a:off x="1371600" y="1733550"/>
            <a:ext cx="7162800" cy="28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Discover if the need is satisfied and the product likes to the market</a:t>
            </a:r>
            <a:endParaRPr/>
          </a:p>
          <a:p>
            <a:pPr indent="-1428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Discover how to improve / upgrade the product</a:t>
            </a:r>
            <a:endParaRPr/>
          </a:p>
          <a:p>
            <a:pPr indent="-1428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Find out if we are on the </a:t>
            </a: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right way </a:t>
            </a: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before to develop further details and functionalities, or launch market analysis</a:t>
            </a:r>
            <a:endParaRPr/>
          </a:p>
          <a:p>
            <a:pPr indent="-1428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Reduce the risk to invest in a product without demand, saving times, money and energy</a:t>
            </a:r>
            <a:endParaRPr/>
          </a:p>
        </p:txBody>
      </p:sp>
      <p:pic>
        <p:nvPicPr>
          <p:cNvPr id="831" name="Google Shape;831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832" name="Google Shape;832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sp>
        <p:nvSpPr>
          <p:cNvPr id="833" name="Google Shape;833;p33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834" name="Google Shape;834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835" name="Google Shape;835;p33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PROTOTYPING</a:t>
            </a:r>
            <a:endParaRPr/>
          </a:p>
        </p:txBody>
      </p:sp>
      <p:sp>
        <p:nvSpPr>
          <p:cNvPr id="836" name="Google Shape;836;p33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Minimum Viable Product (MVP)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34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42" name="Google Shape;842;p34"/>
          <p:cNvSpPr txBox="1"/>
          <p:nvPr/>
        </p:nvSpPr>
        <p:spPr>
          <a:xfrm>
            <a:off x="2143124" y="1429502"/>
            <a:ext cx="49149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What you can do with a MVP</a:t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843" name="Google Shape;843;p34"/>
          <p:cNvSpPr txBox="1"/>
          <p:nvPr/>
        </p:nvSpPr>
        <p:spPr>
          <a:xfrm>
            <a:off x="1143000" y="2085022"/>
            <a:ext cx="7543800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MVP iterative process starts from the general feature of the product and go to the single details</a:t>
            </a:r>
            <a:endParaRPr/>
          </a:p>
          <a:p>
            <a:pPr indent="-1428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MVPs generally are prototypes with an high degree of resolution; they are the base to launch the product </a:t>
            </a:r>
            <a:endParaRPr/>
          </a:p>
        </p:txBody>
      </p:sp>
      <p:pic>
        <p:nvPicPr>
          <p:cNvPr id="844" name="Google Shape;844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845" name="Google Shape;845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sp>
        <p:nvSpPr>
          <p:cNvPr id="846" name="Google Shape;846;p34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847" name="Google Shape;847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848" name="Google Shape;848;p34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PROTOTYPING</a:t>
            </a:r>
            <a:endParaRPr/>
          </a:p>
        </p:txBody>
      </p:sp>
      <p:sp>
        <p:nvSpPr>
          <p:cNvPr id="849" name="Google Shape;849;p34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Minimum Viable Product (MVP)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3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35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Spirito di gruppo: cosa serve per svilupparlo al meglio sul lavoro?" id="855" name="Google Shape;855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0831" y="2000251"/>
            <a:ext cx="1620000" cy="13654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Verbale di invalidità civile: dopo quanto tempo lo inviano?" id="856" name="Google Shape;856;p35"/>
          <p:cNvPicPr preferRelativeResize="0"/>
          <p:nvPr/>
        </p:nvPicPr>
        <p:blipFill rotWithShape="1">
          <a:blip r:embed="rId4">
            <a:alphaModFix/>
          </a:blip>
          <a:srcRect b="0" l="44539" r="0" t="5238"/>
          <a:stretch/>
        </p:blipFill>
        <p:spPr>
          <a:xfrm>
            <a:off x="4000500" y="2000251"/>
            <a:ext cx="1620000" cy="144886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orbici aperte - TuttoDisegni.com" id="857" name="Google Shape;857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00850" y="2088394"/>
            <a:ext cx="1620000" cy="1365428"/>
          </a:xfrm>
          <a:prstGeom prst="rect">
            <a:avLst/>
          </a:prstGeom>
          <a:noFill/>
          <a:ln>
            <a:noFill/>
          </a:ln>
        </p:spPr>
      </p:pic>
      <p:sp>
        <p:nvSpPr>
          <p:cNvPr id="858" name="Google Shape;858;p35"/>
          <p:cNvSpPr txBox="1"/>
          <p:nvPr/>
        </p:nvSpPr>
        <p:spPr>
          <a:xfrm>
            <a:off x="979181" y="3597381"/>
            <a:ext cx="2343300" cy="4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Noto Sans Symbols"/>
              <a:buChar char="✔"/>
            </a:pPr>
            <a:r>
              <a:rPr lang="en-GB" sz="1013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2-4 persons per team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Noto Sans Symbols"/>
              <a:buChar char="✔"/>
            </a:pPr>
            <a:r>
              <a:rPr lang="en-GB" sz="1013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Interdisciplinary persons</a:t>
            </a:r>
            <a:endParaRPr/>
          </a:p>
        </p:txBody>
      </p:sp>
      <p:sp>
        <p:nvSpPr>
          <p:cNvPr id="859" name="Google Shape;859;p35"/>
          <p:cNvSpPr txBox="1"/>
          <p:nvPr/>
        </p:nvSpPr>
        <p:spPr>
          <a:xfrm>
            <a:off x="3714750" y="3597381"/>
            <a:ext cx="2457450" cy="4040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Noto Sans Symbols"/>
              <a:buChar char="✔"/>
            </a:pPr>
            <a:r>
              <a:rPr lang="en-GB" sz="1013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From days to months, depending on the product</a:t>
            </a:r>
            <a:endParaRPr/>
          </a:p>
        </p:txBody>
      </p:sp>
      <p:sp>
        <p:nvSpPr>
          <p:cNvPr id="860" name="Google Shape;860;p35"/>
          <p:cNvSpPr txBox="1"/>
          <p:nvPr/>
        </p:nvSpPr>
        <p:spPr>
          <a:xfrm>
            <a:off x="6400800" y="3597381"/>
            <a:ext cx="2457450" cy="4040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Noto Sans Symbols"/>
              <a:buChar char="✔"/>
            </a:pPr>
            <a:r>
              <a:rPr lang="en-GB" sz="1013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Depending on the nature of the product</a:t>
            </a:r>
            <a:endParaRPr/>
          </a:p>
        </p:txBody>
      </p:sp>
      <p:pic>
        <p:nvPicPr>
          <p:cNvPr id="861" name="Google Shape;861;p3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862" name="Google Shape;862;p3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sp>
        <p:nvSpPr>
          <p:cNvPr id="863" name="Google Shape;863;p35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864" name="Google Shape;864;p3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865" name="Google Shape;865;p35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PROTOTYPING</a:t>
            </a:r>
            <a:endParaRPr/>
          </a:p>
        </p:txBody>
      </p:sp>
      <p:sp>
        <p:nvSpPr>
          <p:cNvPr id="866" name="Google Shape;866;p35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Minimum Viable Product (MVP)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0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36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72" name="Google Shape;872;p36"/>
          <p:cNvSpPr/>
          <p:nvPr/>
        </p:nvSpPr>
        <p:spPr>
          <a:xfrm>
            <a:off x="457200" y="1600200"/>
            <a:ext cx="8401050" cy="40005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NAME OF THE MVP</a:t>
            </a:r>
            <a:endParaRPr/>
          </a:p>
        </p:txBody>
      </p:sp>
      <p:sp>
        <p:nvSpPr>
          <p:cNvPr id="873" name="Google Shape;873;p36"/>
          <p:cNvSpPr/>
          <p:nvPr/>
        </p:nvSpPr>
        <p:spPr>
          <a:xfrm>
            <a:off x="457200" y="2114550"/>
            <a:ext cx="2400300" cy="1075753"/>
          </a:xfrm>
          <a:prstGeom prst="rect">
            <a:avLst/>
          </a:prstGeom>
          <a:solidFill>
            <a:srgbClr val="FDEAEA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874" name="Google Shape;874;p36"/>
          <p:cNvSpPr/>
          <p:nvPr/>
        </p:nvSpPr>
        <p:spPr>
          <a:xfrm>
            <a:off x="457200" y="2095645"/>
            <a:ext cx="2400300" cy="235066"/>
          </a:xfrm>
          <a:prstGeom prst="rect">
            <a:avLst/>
          </a:prstGeom>
          <a:solidFill>
            <a:srgbClr val="FDEAEA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Initial situation:</a:t>
            </a:r>
            <a:endParaRPr/>
          </a:p>
        </p:txBody>
      </p:sp>
      <p:sp>
        <p:nvSpPr>
          <p:cNvPr id="875" name="Google Shape;875;p36"/>
          <p:cNvSpPr txBox="1"/>
          <p:nvPr/>
        </p:nvSpPr>
        <p:spPr>
          <a:xfrm>
            <a:off x="457200" y="2343151"/>
            <a:ext cx="22860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Person</a:t>
            </a:r>
            <a:r>
              <a:rPr lang="en-GB" sz="12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: 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✔"/>
            </a:pPr>
            <a:r>
              <a:rPr lang="en-GB" sz="10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for whom is this ?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✔"/>
            </a:pPr>
            <a:r>
              <a:rPr lang="en-GB" sz="10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Who will test the MVP ?</a:t>
            </a:r>
            <a:endParaRPr/>
          </a:p>
        </p:txBody>
      </p:sp>
      <p:sp>
        <p:nvSpPr>
          <p:cNvPr id="876" name="Google Shape;876;p36"/>
          <p:cNvSpPr/>
          <p:nvPr/>
        </p:nvSpPr>
        <p:spPr>
          <a:xfrm>
            <a:off x="457200" y="3190302"/>
            <a:ext cx="2400300" cy="872750"/>
          </a:xfrm>
          <a:prstGeom prst="rect">
            <a:avLst/>
          </a:prstGeom>
          <a:solidFill>
            <a:srgbClr val="FDEAEA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877" name="Google Shape;877;p36"/>
          <p:cNvSpPr txBox="1"/>
          <p:nvPr/>
        </p:nvSpPr>
        <p:spPr>
          <a:xfrm>
            <a:off x="457200" y="3135437"/>
            <a:ext cx="24003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u="sng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3 main problems and 3 challenges: </a:t>
            </a:r>
            <a:endParaRPr sz="1300"/>
          </a:p>
          <a:p>
            <a:pPr indent="-16510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Char char="✔"/>
            </a:pPr>
            <a:r>
              <a:rPr lang="en-GB" sz="9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What’s the focus of the MVP?</a:t>
            </a:r>
            <a:endParaRPr sz="1300"/>
          </a:p>
          <a:p>
            <a:pPr indent="-16510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Noto Sans Symbols"/>
              <a:buChar char="✔"/>
            </a:pPr>
            <a:r>
              <a:rPr lang="en-GB" sz="9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Which problems or challenges does it face?</a:t>
            </a:r>
            <a:endParaRPr sz="1300"/>
          </a:p>
        </p:txBody>
      </p:sp>
      <p:sp>
        <p:nvSpPr>
          <p:cNvPr id="878" name="Google Shape;878;p36"/>
          <p:cNvSpPr/>
          <p:nvPr/>
        </p:nvSpPr>
        <p:spPr>
          <a:xfrm>
            <a:off x="457200" y="3871528"/>
            <a:ext cx="2400300" cy="920309"/>
          </a:xfrm>
          <a:prstGeom prst="rect">
            <a:avLst/>
          </a:prstGeom>
          <a:solidFill>
            <a:srgbClr val="FDEAEA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879" name="Google Shape;879;p36"/>
          <p:cNvSpPr txBox="1"/>
          <p:nvPr/>
        </p:nvSpPr>
        <p:spPr>
          <a:xfrm>
            <a:off x="457200" y="3886201"/>
            <a:ext cx="24003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Customer journey and use cases: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Which use cases are improved thanks to the MVP ?</a:t>
            </a:r>
            <a:endParaRPr/>
          </a:p>
        </p:txBody>
      </p:sp>
      <p:sp>
        <p:nvSpPr>
          <p:cNvPr id="880" name="Google Shape;880;p36"/>
          <p:cNvSpPr/>
          <p:nvPr/>
        </p:nvSpPr>
        <p:spPr>
          <a:xfrm>
            <a:off x="2543587" y="2407025"/>
            <a:ext cx="285750" cy="264668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1</a:t>
            </a:r>
            <a:endParaRPr/>
          </a:p>
        </p:txBody>
      </p:sp>
      <p:sp>
        <p:nvSpPr>
          <p:cNvPr id="881" name="Google Shape;881;p36"/>
          <p:cNvSpPr/>
          <p:nvPr/>
        </p:nvSpPr>
        <p:spPr>
          <a:xfrm>
            <a:off x="2979010" y="2114550"/>
            <a:ext cx="2964590" cy="1074869"/>
          </a:xfrm>
          <a:prstGeom prst="rect">
            <a:avLst/>
          </a:prstGeom>
          <a:solidFill>
            <a:srgbClr val="FDEAEA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882" name="Google Shape;882;p36"/>
          <p:cNvSpPr/>
          <p:nvPr/>
        </p:nvSpPr>
        <p:spPr>
          <a:xfrm>
            <a:off x="2979010" y="2095645"/>
            <a:ext cx="2964590" cy="235066"/>
          </a:xfrm>
          <a:prstGeom prst="rect">
            <a:avLst/>
          </a:prstGeom>
          <a:solidFill>
            <a:srgbClr val="FDEAEA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Plan:</a:t>
            </a:r>
            <a:endParaRPr/>
          </a:p>
        </p:txBody>
      </p:sp>
      <p:sp>
        <p:nvSpPr>
          <p:cNvPr id="883" name="Google Shape;883;p36"/>
          <p:cNvSpPr txBox="1"/>
          <p:nvPr/>
        </p:nvSpPr>
        <p:spPr>
          <a:xfrm>
            <a:off x="2934837" y="2312069"/>
            <a:ext cx="3123064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Vision and Roadmap</a:t>
            </a:r>
            <a:r>
              <a:rPr lang="en-GB" sz="12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: </a:t>
            </a:r>
            <a:endParaRPr/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✔"/>
            </a:pPr>
            <a:r>
              <a:rPr lang="en-GB" sz="10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What’s the vision of the product?</a:t>
            </a:r>
            <a:endParaRPr/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✔"/>
            </a:pPr>
            <a:r>
              <a:rPr lang="en-GB" sz="10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What’s the roadmap ?</a:t>
            </a:r>
            <a:endParaRPr/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✔"/>
            </a:pPr>
            <a:r>
              <a:rPr lang="en-GB" sz="10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How we will extend the functions step by step?</a:t>
            </a:r>
            <a:endParaRPr/>
          </a:p>
        </p:txBody>
      </p:sp>
      <p:sp>
        <p:nvSpPr>
          <p:cNvPr id="884" name="Google Shape;884;p36"/>
          <p:cNvSpPr/>
          <p:nvPr/>
        </p:nvSpPr>
        <p:spPr>
          <a:xfrm>
            <a:off x="2979011" y="3143251"/>
            <a:ext cx="2957379" cy="787213"/>
          </a:xfrm>
          <a:prstGeom prst="rect">
            <a:avLst/>
          </a:prstGeom>
          <a:solidFill>
            <a:srgbClr val="FDEAEA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885" name="Google Shape;885;p36"/>
          <p:cNvSpPr txBox="1"/>
          <p:nvPr/>
        </p:nvSpPr>
        <p:spPr>
          <a:xfrm>
            <a:off x="2971800" y="3143251"/>
            <a:ext cx="30861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3 main functions: </a:t>
            </a:r>
            <a:endParaRPr/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✔"/>
            </a:pPr>
            <a:r>
              <a:rPr lang="en-GB" sz="10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Which are the main functions tested in this MVP?</a:t>
            </a:r>
            <a:endParaRPr/>
          </a:p>
        </p:txBody>
      </p:sp>
      <p:sp>
        <p:nvSpPr>
          <p:cNvPr id="886" name="Google Shape;886;p36"/>
          <p:cNvSpPr/>
          <p:nvPr/>
        </p:nvSpPr>
        <p:spPr>
          <a:xfrm>
            <a:off x="2979011" y="3886200"/>
            <a:ext cx="2957379" cy="394415"/>
          </a:xfrm>
          <a:prstGeom prst="rect">
            <a:avLst/>
          </a:prstGeom>
          <a:solidFill>
            <a:srgbClr val="FDEAEA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887" name="Google Shape;887;p36"/>
          <p:cNvSpPr txBox="1"/>
          <p:nvPr/>
        </p:nvSpPr>
        <p:spPr>
          <a:xfrm>
            <a:off x="2971801" y="3847670"/>
            <a:ext cx="2957374" cy="4501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Building: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25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How can we build these functions ? </a:t>
            </a:r>
            <a:endParaRPr/>
          </a:p>
        </p:txBody>
      </p:sp>
      <p:sp>
        <p:nvSpPr>
          <p:cNvPr id="888" name="Google Shape;888;p36"/>
          <p:cNvSpPr/>
          <p:nvPr/>
        </p:nvSpPr>
        <p:spPr>
          <a:xfrm>
            <a:off x="6057900" y="2114550"/>
            <a:ext cx="2800350" cy="1074868"/>
          </a:xfrm>
          <a:prstGeom prst="rect">
            <a:avLst/>
          </a:prstGeom>
          <a:solidFill>
            <a:srgbClr val="FDEAEA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889" name="Google Shape;889;p36"/>
          <p:cNvSpPr/>
          <p:nvPr/>
        </p:nvSpPr>
        <p:spPr>
          <a:xfrm>
            <a:off x="6057900" y="2095645"/>
            <a:ext cx="2800350" cy="235066"/>
          </a:xfrm>
          <a:prstGeom prst="rect">
            <a:avLst/>
          </a:prstGeom>
          <a:solidFill>
            <a:srgbClr val="FDEAEA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Outputs:</a:t>
            </a:r>
            <a:endParaRPr/>
          </a:p>
        </p:txBody>
      </p:sp>
      <p:sp>
        <p:nvSpPr>
          <p:cNvPr id="890" name="Google Shape;890;p36"/>
          <p:cNvSpPr txBox="1"/>
          <p:nvPr/>
        </p:nvSpPr>
        <p:spPr>
          <a:xfrm>
            <a:off x="6083282" y="2317727"/>
            <a:ext cx="280035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Conclusion/Next steps</a:t>
            </a:r>
            <a:r>
              <a:rPr lang="en-GB" sz="12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: </a:t>
            </a:r>
            <a:endParaRPr/>
          </a:p>
          <a:p>
            <a:pPr indent="-128588" lvl="0" marL="128588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✔"/>
            </a:pPr>
            <a:r>
              <a:rPr lang="en-GB" sz="10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What are the most important things we discovered ?</a:t>
            </a:r>
            <a:endParaRPr/>
          </a:p>
          <a:p>
            <a:pPr indent="-128588" lvl="0" marL="128588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✔"/>
            </a:pPr>
            <a:r>
              <a:rPr lang="en-GB" sz="10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Must the Vision/strategy be adapted ?</a:t>
            </a:r>
            <a:endParaRPr/>
          </a:p>
        </p:txBody>
      </p:sp>
      <p:sp>
        <p:nvSpPr>
          <p:cNvPr id="891" name="Google Shape;891;p36"/>
          <p:cNvSpPr/>
          <p:nvPr/>
        </p:nvSpPr>
        <p:spPr>
          <a:xfrm>
            <a:off x="6057900" y="3169318"/>
            <a:ext cx="2800350" cy="716882"/>
          </a:xfrm>
          <a:prstGeom prst="rect">
            <a:avLst/>
          </a:prstGeom>
          <a:solidFill>
            <a:srgbClr val="FDEAEA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892" name="Google Shape;892;p36"/>
          <p:cNvSpPr txBox="1"/>
          <p:nvPr/>
        </p:nvSpPr>
        <p:spPr>
          <a:xfrm>
            <a:off x="6057900" y="3200401"/>
            <a:ext cx="2800350" cy="75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Learning: </a:t>
            </a:r>
            <a:endParaRPr/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✔"/>
            </a:pPr>
            <a:r>
              <a:rPr lang="en-GB" sz="10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What do we want to learn in the next step 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25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	</a:t>
            </a:r>
            <a:r>
              <a:rPr lang="en-GB" sz="10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What have we learnt ?</a:t>
            </a:r>
            <a:endParaRPr/>
          </a:p>
        </p:txBody>
      </p:sp>
      <p:sp>
        <p:nvSpPr>
          <p:cNvPr id="893" name="Google Shape;893;p36"/>
          <p:cNvSpPr/>
          <p:nvPr/>
        </p:nvSpPr>
        <p:spPr>
          <a:xfrm>
            <a:off x="6057900" y="3886200"/>
            <a:ext cx="2800350" cy="905636"/>
          </a:xfrm>
          <a:prstGeom prst="rect">
            <a:avLst/>
          </a:prstGeom>
          <a:solidFill>
            <a:srgbClr val="FDEAEA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894" name="Google Shape;894;p36"/>
          <p:cNvSpPr txBox="1"/>
          <p:nvPr/>
        </p:nvSpPr>
        <p:spPr>
          <a:xfrm>
            <a:off x="6343650" y="3886201"/>
            <a:ext cx="257175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Measurement: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How can we measure the results and validate the hypothesis ? </a:t>
            </a:r>
            <a:endParaRPr/>
          </a:p>
        </p:txBody>
      </p:sp>
      <p:sp>
        <p:nvSpPr>
          <p:cNvPr id="895" name="Google Shape;895;p36"/>
          <p:cNvSpPr/>
          <p:nvPr/>
        </p:nvSpPr>
        <p:spPr>
          <a:xfrm>
            <a:off x="2979011" y="4280617"/>
            <a:ext cx="2957379" cy="511220"/>
          </a:xfrm>
          <a:prstGeom prst="rect">
            <a:avLst/>
          </a:prstGeom>
          <a:solidFill>
            <a:srgbClr val="FDEAEA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896" name="Google Shape;896;p36"/>
          <p:cNvSpPr txBox="1"/>
          <p:nvPr/>
        </p:nvSpPr>
        <p:spPr>
          <a:xfrm>
            <a:off x="2962816" y="4229101"/>
            <a:ext cx="268605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Costs and Time: </a:t>
            </a:r>
            <a:endParaRPr/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✔"/>
            </a:pPr>
            <a:r>
              <a:rPr lang="en-GB" sz="10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What are the costs ? </a:t>
            </a:r>
            <a:endParaRPr/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✔"/>
            </a:pPr>
            <a:r>
              <a:rPr lang="en-GB" sz="10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How is the time table made ?</a:t>
            </a:r>
            <a:endParaRPr/>
          </a:p>
        </p:txBody>
      </p:sp>
      <p:sp>
        <p:nvSpPr>
          <p:cNvPr id="897" name="Google Shape;897;p36"/>
          <p:cNvSpPr/>
          <p:nvPr/>
        </p:nvSpPr>
        <p:spPr>
          <a:xfrm>
            <a:off x="5527666" y="2364679"/>
            <a:ext cx="285750" cy="264668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2</a:t>
            </a:r>
            <a:endParaRPr/>
          </a:p>
        </p:txBody>
      </p:sp>
      <p:sp>
        <p:nvSpPr>
          <p:cNvPr id="898" name="Google Shape;898;p36"/>
          <p:cNvSpPr/>
          <p:nvPr/>
        </p:nvSpPr>
        <p:spPr>
          <a:xfrm>
            <a:off x="5181600" y="3562350"/>
            <a:ext cx="285750" cy="264668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3</a:t>
            </a:r>
            <a:endParaRPr/>
          </a:p>
        </p:txBody>
      </p:sp>
      <p:sp>
        <p:nvSpPr>
          <p:cNvPr id="899" name="Google Shape;899;p36"/>
          <p:cNvSpPr/>
          <p:nvPr/>
        </p:nvSpPr>
        <p:spPr>
          <a:xfrm>
            <a:off x="5581650" y="4440682"/>
            <a:ext cx="285750" cy="264668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4</a:t>
            </a:r>
            <a:endParaRPr/>
          </a:p>
        </p:txBody>
      </p:sp>
      <p:sp>
        <p:nvSpPr>
          <p:cNvPr id="900" name="Google Shape;900;p36"/>
          <p:cNvSpPr/>
          <p:nvPr/>
        </p:nvSpPr>
        <p:spPr>
          <a:xfrm>
            <a:off x="8553450" y="4476750"/>
            <a:ext cx="285750" cy="264668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5</a:t>
            </a:r>
            <a:endParaRPr/>
          </a:p>
        </p:txBody>
      </p:sp>
      <p:sp>
        <p:nvSpPr>
          <p:cNvPr id="901" name="Google Shape;901;p36"/>
          <p:cNvSpPr/>
          <p:nvPr/>
        </p:nvSpPr>
        <p:spPr>
          <a:xfrm>
            <a:off x="8534400" y="3602482"/>
            <a:ext cx="285750" cy="264668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6</a:t>
            </a:r>
            <a:endParaRPr/>
          </a:p>
        </p:txBody>
      </p:sp>
      <p:sp>
        <p:nvSpPr>
          <p:cNvPr id="902" name="Google Shape;902;p36"/>
          <p:cNvSpPr/>
          <p:nvPr/>
        </p:nvSpPr>
        <p:spPr>
          <a:xfrm>
            <a:off x="8553450" y="2876550"/>
            <a:ext cx="285750" cy="264668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7</a:t>
            </a:r>
            <a:endParaRPr/>
          </a:p>
        </p:txBody>
      </p:sp>
      <p:grpSp>
        <p:nvGrpSpPr>
          <p:cNvPr id="903" name="Google Shape;903;p36"/>
          <p:cNvGrpSpPr/>
          <p:nvPr/>
        </p:nvGrpSpPr>
        <p:grpSpPr>
          <a:xfrm>
            <a:off x="5527666" y="3512613"/>
            <a:ext cx="797942" cy="773638"/>
            <a:chOff x="2340529" y="1031247"/>
            <a:chExt cx="1318034" cy="1133113"/>
          </a:xfrm>
        </p:grpSpPr>
        <p:sp>
          <p:nvSpPr>
            <p:cNvPr id="904" name="Google Shape;904;p36"/>
            <p:cNvSpPr/>
            <p:nvPr/>
          </p:nvSpPr>
          <p:spPr>
            <a:xfrm>
              <a:off x="2340529" y="1055193"/>
              <a:ext cx="570451" cy="1109167"/>
            </a:xfrm>
            <a:prstGeom prst="curvedRightArrow">
              <a:avLst>
                <a:gd fmla="val 25000" name="adj1"/>
                <a:gd fmla="val 50000" name="adj2"/>
                <a:gd fmla="val 25000" name="adj3"/>
              </a:avLst>
            </a:prstGeom>
            <a:solidFill>
              <a:schemeClr val="accent1"/>
            </a:solidFill>
            <a:ln cap="flat" cmpd="sng" w="25400">
              <a:solidFill>
                <a:srgbClr val="641B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905" name="Google Shape;905;p36"/>
            <p:cNvSpPr/>
            <p:nvPr/>
          </p:nvSpPr>
          <p:spPr>
            <a:xfrm rot="-10649213">
              <a:off x="3064069" y="1043220"/>
              <a:ext cx="570451" cy="1109167"/>
            </a:xfrm>
            <a:prstGeom prst="curvedRightArrow">
              <a:avLst>
                <a:gd fmla="val 25000" name="adj1"/>
                <a:gd fmla="val 50000" name="adj2"/>
                <a:gd fmla="val 25000" name="adj3"/>
              </a:avLst>
            </a:prstGeom>
            <a:solidFill>
              <a:schemeClr val="accent1"/>
            </a:solidFill>
            <a:ln cap="flat" cmpd="sng" w="25400">
              <a:solidFill>
                <a:srgbClr val="641B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pic>
        <p:nvPicPr>
          <p:cNvPr descr="Logo, company name&#10;&#10;Description automatically generated" id="906" name="Google Shape;906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sp>
        <p:nvSpPr>
          <p:cNvPr id="907" name="Google Shape;907;p36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908" name="Google Shape;908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909" name="Google Shape;909;p36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PROTOTYPING</a:t>
            </a:r>
            <a:endParaRPr/>
          </a:p>
        </p:txBody>
      </p:sp>
      <p:sp>
        <p:nvSpPr>
          <p:cNvPr id="910" name="Google Shape;910;p36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Minimum Viable Product (MVP)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37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17" name="Google Shape;917;p37"/>
          <p:cNvSpPr/>
          <p:nvPr/>
        </p:nvSpPr>
        <p:spPr>
          <a:xfrm>
            <a:off x="457200" y="1600200"/>
            <a:ext cx="8401050" cy="40005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13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NAME OF THE MVP</a:t>
            </a:r>
            <a:endParaRPr/>
          </a:p>
        </p:txBody>
      </p:sp>
      <p:sp>
        <p:nvSpPr>
          <p:cNvPr id="918" name="Google Shape;918;p37"/>
          <p:cNvSpPr/>
          <p:nvPr/>
        </p:nvSpPr>
        <p:spPr>
          <a:xfrm>
            <a:off x="457200" y="2114550"/>
            <a:ext cx="2400300" cy="1075753"/>
          </a:xfrm>
          <a:prstGeom prst="rect">
            <a:avLst/>
          </a:prstGeom>
          <a:solidFill>
            <a:srgbClr val="FDEAEA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919" name="Google Shape;919;p37"/>
          <p:cNvSpPr/>
          <p:nvPr/>
        </p:nvSpPr>
        <p:spPr>
          <a:xfrm>
            <a:off x="457200" y="2095645"/>
            <a:ext cx="2400300" cy="235066"/>
          </a:xfrm>
          <a:prstGeom prst="rect">
            <a:avLst/>
          </a:prstGeom>
          <a:solidFill>
            <a:srgbClr val="FDEAEA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Initial situation:</a:t>
            </a:r>
            <a:endParaRPr/>
          </a:p>
        </p:txBody>
      </p:sp>
      <p:sp>
        <p:nvSpPr>
          <p:cNvPr id="920" name="Google Shape;920;p37"/>
          <p:cNvSpPr txBox="1"/>
          <p:nvPr/>
        </p:nvSpPr>
        <p:spPr>
          <a:xfrm>
            <a:off x="457200" y="2343151"/>
            <a:ext cx="22860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Person</a:t>
            </a:r>
            <a:r>
              <a:rPr lang="en-GB" sz="12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: 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✔"/>
            </a:pPr>
            <a:r>
              <a:rPr lang="en-GB" sz="10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for whom is this ?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✔"/>
            </a:pPr>
            <a:r>
              <a:rPr lang="en-GB" sz="10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Who will test the MVP ?</a:t>
            </a:r>
            <a:endParaRPr/>
          </a:p>
        </p:txBody>
      </p:sp>
      <p:sp>
        <p:nvSpPr>
          <p:cNvPr id="921" name="Google Shape;921;p37"/>
          <p:cNvSpPr/>
          <p:nvPr/>
        </p:nvSpPr>
        <p:spPr>
          <a:xfrm>
            <a:off x="457200" y="3190302"/>
            <a:ext cx="2400300" cy="872750"/>
          </a:xfrm>
          <a:prstGeom prst="rect">
            <a:avLst/>
          </a:prstGeom>
          <a:solidFill>
            <a:srgbClr val="FDEAEA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922" name="Google Shape;922;p37"/>
          <p:cNvSpPr txBox="1"/>
          <p:nvPr/>
        </p:nvSpPr>
        <p:spPr>
          <a:xfrm>
            <a:off x="457200" y="3135437"/>
            <a:ext cx="2400300" cy="9425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3 main problems and 3 challenges: </a:t>
            </a:r>
            <a:endParaRPr/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✔"/>
            </a:pPr>
            <a:r>
              <a:rPr lang="en-GB" sz="10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What’s the focus of the MVP?</a:t>
            </a:r>
            <a:endParaRPr/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✔"/>
            </a:pPr>
            <a:r>
              <a:rPr lang="en-GB" sz="10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Which problems or challenges does it </a:t>
            </a:r>
            <a:r>
              <a:rPr lang="en-GB" sz="1125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face?</a:t>
            </a:r>
            <a:endParaRPr/>
          </a:p>
        </p:txBody>
      </p:sp>
      <p:sp>
        <p:nvSpPr>
          <p:cNvPr id="923" name="Google Shape;923;p37"/>
          <p:cNvSpPr/>
          <p:nvPr/>
        </p:nvSpPr>
        <p:spPr>
          <a:xfrm>
            <a:off x="457200" y="3871528"/>
            <a:ext cx="2400300" cy="920309"/>
          </a:xfrm>
          <a:prstGeom prst="rect">
            <a:avLst/>
          </a:prstGeom>
          <a:solidFill>
            <a:srgbClr val="FDEAEA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924" name="Google Shape;924;p37"/>
          <p:cNvSpPr txBox="1"/>
          <p:nvPr/>
        </p:nvSpPr>
        <p:spPr>
          <a:xfrm>
            <a:off x="457200" y="3886201"/>
            <a:ext cx="240030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Customer journey and use cases: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Which use cases are improved thanks to the MVP ?</a:t>
            </a:r>
            <a:endParaRPr/>
          </a:p>
        </p:txBody>
      </p:sp>
      <p:sp>
        <p:nvSpPr>
          <p:cNvPr id="925" name="Google Shape;925;p37"/>
          <p:cNvSpPr/>
          <p:nvPr/>
        </p:nvSpPr>
        <p:spPr>
          <a:xfrm>
            <a:off x="2543587" y="2407025"/>
            <a:ext cx="285750" cy="264668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1</a:t>
            </a:r>
            <a:endParaRPr/>
          </a:p>
        </p:txBody>
      </p:sp>
      <p:sp>
        <p:nvSpPr>
          <p:cNvPr id="926" name="Google Shape;926;p37"/>
          <p:cNvSpPr/>
          <p:nvPr/>
        </p:nvSpPr>
        <p:spPr>
          <a:xfrm>
            <a:off x="2979010" y="2114550"/>
            <a:ext cx="2964590" cy="107486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accen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927" name="Google Shape;927;p37"/>
          <p:cNvSpPr/>
          <p:nvPr/>
        </p:nvSpPr>
        <p:spPr>
          <a:xfrm>
            <a:off x="2979010" y="2095645"/>
            <a:ext cx="2964590" cy="23506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BFBFBF"/>
                </a:solidFill>
                <a:latin typeface="Fira Sans"/>
                <a:ea typeface="Fira Sans"/>
                <a:cs typeface="Fira Sans"/>
                <a:sym typeface="Fira Sans"/>
              </a:rPr>
              <a:t>Plan:</a:t>
            </a:r>
            <a:endParaRPr/>
          </a:p>
        </p:txBody>
      </p:sp>
      <p:sp>
        <p:nvSpPr>
          <p:cNvPr id="928" name="Google Shape;928;p37"/>
          <p:cNvSpPr txBox="1"/>
          <p:nvPr/>
        </p:nvSpPr>
        <p:spPr>
          <a:xfrm>
            <a:off x="2986227" y="2312069"/>
            <a:ext cx="2957374" cy="1015663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BFBFBF"/>
                </a:solidFill>
                <a:latin typeface="Fira Sans"/>
                <a:ea typeface="Fira Sans"/>
                <a:cs typeface="Fira Sans"/>
                <a:sym typeface="Fira Sans"/>
              </a:rPr>
              <a:t>Vision and Roadmap</a:t>
            </a:r>
            <a:r>
              <a:rPr lang="en-GB" sz="1200">
                <a:solidFill>
                  <a:srgbClr val="BFBFBF"/>
                </a:solidFill>
                <a:latin typeface="Fira Sans"/>
                <a:ea typeface="Fira Sans"/>
                <a:cs typeface="Fira Sans"/>
                <a:sym typeface="Fira Sans"/>
              </a:rPr>
              <a:t>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BFBFBF"/>
                </a:solidFill>
                <a:latin typeface="Fira Sans"/>
                <a:ea typeface="Fira Sans"/>
                <a:cs typeface="Fira Sans"/>
                <a:sym typeface="Fira Sans"/>
              </a:rPr>
              <a:t>What’s the vision of the product?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BFBFBF"/>
                </a:solidFill>
                <a:latin typeface="Fira Sans"/>
                <a:ea typeface="Fira Sans"/>
                <a:cs typeface="Fira Sans"/>
                <a:sym typeface="Fira Sans"/>
              </a:rPr>
              <a:t>What’s the roadmap 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BFBFBF"/>
                </a:solidFill>
                <a:latin typeface="Fira Sans"/>
                <a:ea typeface="Fira Sans"/>
                <a:cs typeface="Fira Sans"/>
                <a:sym typeface="Fira Sans"/>
              </a:rPr>
              <a:t>How we will extend the functions step </a:t>
            </a:r>
            <a:r>
              <a:rPr lang="en-GB" sz="1200">
                <a:solidFill>
                  <a:srgbClr val="BFBFBF"/>
                </a:solidFill>
                <a:latin typeface="Fira Sans"/>
                <a:ea typeface="Fira Sans"/>
                <a:cs typeface="Fira Sans"/>
                <a:sym typeface="Fira Sans"/>
              </a:rPr>
              <a:t>by step?</a:t>
            </a:r>
            <a:endParaRPr/>
          </a:p>
        </p:txBody>
      </p:sp>
      <p:sp>
        <p:nvSpPr>
          <p:cNvPr id="929" name="Google Shape;929;p37"/>
          <p:cNvSpPr/>
          <p:nvPr/>
        </p:nvSpPr>
        <p:spPr>
          <a:xfrm>
            <a:off x="2979011" y="3143251"/>
            <a:ext cx="2957379" cy="78721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accen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930" name="Google Shape;930;p37"/>
          <p:cNvSpPr txBox="1"/>
          <p:nvPr/>
        </p:nvSpPr>
        <p:spPr>
          <a:xfrm>
            <a:off x="2971800" y="3116261"/>
            <a:ext cx="3086100" cy="43088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BFBFBF"/>
                </a:solidFill>
                <a:latin typeface="Fira Sans"/>
                <a:ea typeface="Fira Sans"/>
                <a:cs typeface="Fira Sans"/>
                <a:sym typeface="Fira Sans"/>
              </a:rPr>
              <a:t>3 main functions: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BFBFBF"/>
                </a:solidFill>
                <a:latin typeface="Fira Sans"/>
                <a:ea typeface="Fira Sans"/>
                <a:cs typeface="Fira Sans"/>
                <a:sym typeface="Fira Sans"/>
              </a:rPr>
              <a:t>Which are the main functions tested in this MVP?</a:t>
            </a:r>
            <a:endParaRPr/>
          </a:p>
        </p:txBody>
      </p:sp>
      <p:sp>
        <p:nvSpPr>
          <p:cNvPr id="931" name="Google Shape;931;p37"/>
          <p:cNvSpPr/>
          <p:nvPr/>
        </p:nvSpPr>
        <p:spPr>
          <a:xfrm>
            <a:off x="2979011" y="3886200"/>
            <a:ext cx="2957379" cy="394415"/>
          </a:xfrm>
          <a:prstGeom prst="rect">
            <a:avLst/>
          </a:prstGeom>
          <a:solidFill>
            <a:srgbClr val="FDEAEA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932" name="Google Shape;932;p37"/>
          <p:cNvSpPr txBox="1"/>
          <p:nvPr/>
        </p:nvSpPr>
        <p:spPr>
          <a:xfrm>
            <a:off x="2971801" y="3847670"/>
            <a:ext cx="2957374" cy="43088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BFBFBF"/>
                </a:solidFill>
                <a:latin typeface="Fira Sans"/>
                <a:ea typeface="Fira Sans"/>
                <a:cs typeface="Fira Sans"/>
                <a:sym typeface="Fira Sans"/>
              </a:rPr>
              <a:t>Building: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BFBFBF"/>
                </a:solidFill>
                <a:latin typeface="Fira Sans"/>
                <a:ea typeface="Fira Sans"/>
                <a:cs typeface="Fira Sans"/>
                <a:sym typeface="Fira Sans"/>
              </a:rPr>
              <a:t>How can we build these functions ? </a:t>
            </a:r>
            <a:endParaRPr/>
          </a:p>
        </p:txBody>
      </p:sp>
      <p:sp>
        <p:nvSpPr>
          <p:cNvPr id="933" name="Google Shape;933;p37"/>
          <p:cNvSpPr/>
          <p:nvPr/>
        </p:nvSpPr>
        <p:spPr>
          <a:xfrm>
            <a:off x="6057900" y="2114550"/>
            <a:ext cx="2800350" cy="1074868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accen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934" name="Google Shape;934;p37"/>
          <p:cNvSpPr/>
          <p:nvPr/>
        </p:nvSpPr>
        <p:spPr>
          <a:xfrm>
            <a:off x="6057900" y="2095645"/>
            <a:ext cx="2800350" cy="23506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BFBFBF"/>
                </a:solidFill>
                <a:latin typeface="Fira Sans"/>
                <a:ea typeface="Fira Sans"/>
                <a:cs typeface="Fira Sans"/>
                <a:sym typeface="Fira Sans"/>
              </a:rPr>
              <a:t>Outputs:</a:t>
            </a:r>
            <a:endParaRPr/>
          </a:p>
        </p:txBody>
      </p:sp>
      <p:sp>
        <p:nvSpPr>
          <p:cNvPr id="935" name="Google Shape;935;p37"/>
          <p:cNvSpPr txBox="1"/>
          <p:nvPr/>
        </p:nvSpPr>
        <p:spPr>
          <a:xfrm>
            <a:off x="6083282" y="2317727"/>
            <a:ext cx="2800350" cy="73866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BFBFBF"/>
                </a:solidFill>
                <a:latin typeface="Fira Sans"/>
                <a:ea typeface="Fira Sans"/>
                <a:cs typeface="Fira Sans"/>
                <a:sym typeface="Fira Sans"/>
              </a:rPr>
              <a:t>Conclusion/Next steps</a:t>
            </a:r>
            <a:r>
              <a:rPr lang="en-GB" sz="1200">
                <a:solidFill>
                  <a:srgbClr val="BFBFBF"/>
                </a:solidFill>
                <a:latin typeface="Fira Sans"/>
                <a:ea typeface="Fira Sans"/>
                <a:cs typeface="Fira Sans"/>
                <a:sym typeface="Fira Sans"/>
              </a:rPr>
              <a:t>: </a:t>
            </a:r>
            <a:endParaRPr/>
          </a:p>
          <a:p>
            <a:pPr indent="-128588" lvl="0" marL="128588" marR="0" rtl="0" algn="l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000"/>
              <a:buFont typeface="Noto Sans Symbols"/>
              <a:buChar char="✔"/>
            </a:pPr>
            <a:r>
              <a:rPr lang="en-GB" sz="1000">
                <a:solidFill>
                  <a:srgbClr val="BFBFBF"/>
                </a:solidFill>
                <a:latin typeface="Fira Sans"/>
                <a:ea typeface="Fira Sans"/>
                <a:cs typeface="Fira Sans"/>
                <a:sym typeface="Fira Sans"/>
              </a:rPr>
              <a:t>What are the most important things we discovered ?</a:t>
            </a:r>
            <a:endParaRPr/>
          </a:p>
          <a:p>
            <a:pPr indent="-128588" lvl="0" marL="128588" marR="0" rtl="0" algn="l">
              <a:spcBef>
                <a:spcPts val="0"/>
              </a:spcBef>
              <a:spcAft>
                <a:spcPts val="0"/>
              </a:spcAft>
              <a:buClr>
                <a:srgbClr val="BFBFBF"/>
              </a:buClr>
              <a:buSzPts val="1000"/>
              <a:buFont typeface="Noto Sans Symbols"/>
              <a:buChar char="✔"/>
            </a:pPr>
            <a:r>
              <a:rPr lang="en-GB" sz="1000">
                <a:solidFill>
                  <a:srgbClr val="BFBFBF"/>
                </a:solidFill>
                <a:latin typeface="Fira Sans"/>
                <a:ea typeface="Fira Sans"/>
                <a:cs typeface="Fira Sans"/>
                <a:sym typeface="Fira Sans"/>
              </a:rPr>
              <a:t>Must the Vision/strategy be adapted ?</a:t>
            </a:r>
            <a:endParaRPr/>
          </a:p>
        </p:txBody>
      </p:sp>
      <p:sp>
        <p:nvSpPr>
          <p:cNvPr id="936" name="Google Shape;936;p37"/>
          <p:cNvSpPr/>
          <p:nvPr/>
        </p:nvSpPr>
        <p:spPr>
          <a:xfrm>
            <a:off x="6057900" y="3169318"/>
            <a:ext cx="2800350" cy="71688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accen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937" name="Google Shape;937;p37"/>
          <p:cNvSpPr txBox="1"/>
          <p:nvPr/>
        </p:nvSpPr>
        <p:spPr>
          <a:xfrm>
            <a:off x="6057900" y="3200401"/>
            <a:ext cx="2800350" cy="5847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BFBFBF"/>
                </a:solidFill>
                <a:latin typeface="Fira Sans"/>
                <a:ea typeface="Fira Sans"/>
                <a:cs typeface="Fira Sans"/>
                <a:sym typeface="Fira Sans"/>
              </a:rPr>
              <a:t>Learning: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BFBFBF"/>
                </a:solidFill>
                <a:latin typeface="Fira Sans"/>
                <a:ea typeface="Fira Sans"/>
                <a:cs typeface="Fira Sans"/>
                <a:sym typeface="Fira Sans"/>
              </a:rPr>
              <a:t>What do we want to learn in the next step 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BFBFBF"/>
                </a:solidFill>
                <a:latin typeface="Fira Sans"/>
                <a:ea typeface="Fira Sans"/>
                <a:cs typeface="Fira Sans"/>
                <a:sym typeface="Fira Sans"/>
              </a:rPr>
              <a:t>	What have we learnt ?</a:t>
            </a:r>
            <a:endParaRPr/>
          </a:p>
        </p:txBody>
      </p:sp>
      <p:sp>
        <p:nvSpPr>
          <p:cNvPr id="938" name="Google Shape;938;p37"/>
          <p:cNvSpPr/>
          <p:nvPr/>
        </p:nvSpPr>
        <p:spPr>
          <a:xfrm>
            <a:off x="6057900" y="3886200"/>
            <a:ext cx="2800350" cy="90563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accen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939" name="Google Shape;939;p37"/>
          <p:cNvSpPr txBox="1"/>
          <p:nvPr/>
        </p:nvSpPr>
        <p:spPr>
          <a:xfrm>
            <a:off x="6286500" y="3886201"/>
            <a:ext cx="2571750" cy="5847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BFBFBF"/>
                </a:solidFill>
                <a:latin typeface="Fira Sans"/>
                <a:ea typeface="Fira Sans"/>
                <a:cs typeface="Fira Sans"/>
                <a:sym typeface="Fira Sans"/>
              </a:rPr>
              <a:t>Measurement: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BFBFBF"/>
                </a:solidFill>
                <a:latin typeface="Fira Sans"/>
                <a:ea typeface="Fira Sans"/>
                <a:cs typeface="Fira Sans"/>
                <a:sym typeface="Fira Sans"/>
              </a:rPr>
              <a:t>How can we measure the results and validate the hypothesis ? </a:t>
            </a:r>
            <a:endParaRPr/>
          </a:p>
        </p:txBody>
      </p:sp>
      <p:sp>
        <p:nvSpPr>
          <p:cNvPr id="940" name="Google Shape;940;p37"/>
          <p:cNvSpPr/>
          <p:nvPr/>
        </p:nvSpPr>
        <p:spPr>
          <a:xfrm>
            <a:off x="2979011" y="4280617"/>
            <a:ext cx="2957379" cy="51122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accen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941" name="Google Shape;941;p37"/>
          <p:cNvSpPr txBox="1"/>
          <p:nvPr/>
        </p:nvSpPr>
        <p:spPr>
          <a:xfrm>
            <a:off x="2962816" y="4177353"/>
            <a:ext cx="2686050" cy="5847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BFBFBF"/>
                </a:solidFill>
                <a:latin typeface="Fira Sans"/>
                <a:ea typeface="Fira Sans"/>
                <a:cs typeface="Fira Sans"/>
                <a:sym typeface="Fira Sans"/>
              </a:rPr>
              <a:t>Costs and Time: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BFBFBF"/>
                </a:solidFill>
                <a:latin typeface="Fira Sans"/>
                <a:ea typeface="Fira Sans"/>
                <a:cs typeface="Fira Sans"/>
                <a:sym typeface="Fira Sans"/>
              </a:rPr>
              <a:t>What are the costs ?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rgbClr val="BFBFBF"/>
                </a:solidFill>
                <a:latin typeface="Fira Sans"/>
                <a:ea typeface="Fira Sans"/>
                <a:cs typeface="Fira Sans"/>
                <a:sym typeface="Fira Sans"/>
              </a:rPr>
              <a:t>How is the time table made ?</a:t>
            </a:r>
            <a:endParaRPr/>
          </a:p>
        </p:txBody>
      </p:sp>
      <p:sp>
        <p:nvSpPr>
          <p:cNvPr id="942" name="Google Shape;942;p37"/>
          <p:cNvSpPr/>
          <p:nvPr/>
        </p:nvSpPr>
        <p:spPr>
          <a:xfrm>
            <a:off x="5527666" y="2364679"/>
            <a:ext cx="285750" cy="264668"/>
          </a:xfrm>
          <a:prstGeom prst="ellipse">
            <a:avLst/>
          </a:prstGeom>
          <a:solidFill>
            <a:srgbClr val="F2F2F2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2</a:t>
            </a:r>
            <a:endParaRPr/>
          </a:p>
        </p:txBody>
      </p:sp>
      <p:sp>
        <p:nvSpPr>
          <p:cNvPr id="943" name="Google Shape;943;p37"/>
          <p:cNvSpPr/>
          <p:nvPr/>
        </p:nvSpPr>
        <p:spPr>
          <a:xfrm>
            <a:off x="5143500" y="3564382"/>
            <a:ext cx="285750" cy="264668"/>
          </a:xfrm>
          <a:prstGeom prst="ellipse">
            <a:avLst/>
          </a:prstGeom>
          <a:solidFill>
            <a:srgbClr val="F2F2F2"/>
          </a:solidFill>
          <a:ln cap="flat" cmpd="sng" w="25400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3</a:t>
            </a:r>
            <a:endParaRPr/>
          </a:p>
        </p:txBody>
      </p:sp>
      <p:sp>
        <p:nvSpPr>
          <p:cNvPr id="944" name="Google Shape;944;p37"/>
          <p:cNvSpPr/>
          <p:nvPr/>
        </p:nvSpPr>
        <p:spPr>
          <a:xfrm>
            <a:off x="5543550" y="4421632"/>
            <a:ext cx="285750" cy="264668"/>
          </a:xfrm>
          <a:prstGeom prst="ellipse">
            <a:avLst/>
          </a:prstGeom>
          <a:solidFill>
            <a:srgbClr val="F2F2F2"/>
          </a:solidFill>
          <a:ln cap="flat" cmpd="sng" w="25400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4</a:t>
            </a:r>
            <a:endParaRPr/>
          </a:p>
        </p:txBody>
      </p:sp>
      <p:sp>
        <p:nvSpPr>
          <p:cNvPr id="945" name="Google Shape;945;p37"/>
          <p:cNvSpPr/>
          <p:nvPr/>
        </p:nvSpPr>
        <p:spPr>
          <a:xfrm>
            <a:off x="8515350" y="4421632"/>
            <a:ext cx="285750" cy="264668"/>
          </a:xfrm>
          <a:prstGeom prst="ellipse">
            <a:avLst/>
          </a:prstGeom>
          <a:solidFill>
            <a:srgbClr val="F2F2F2"/>
          </a:solidFill>
          <a:ln cap="flat" cmpd="sng" w="25400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5</a:t>
            </a:r>
            <a:endParaRPr/>
          </a:p>
        </p:txBody>
      </p:sp>
      <p:sp>
        <p:nvSpPr>
          <p:cNvPr id="946" name="Google Shape;946;p37"/>
          <p:cNvSpPr/>
          <p:nvPr/>
        </p:nvSpPr>
        <p:spPr>
          <a:xfrm>
            <a:off x="8743950" y="3486150"/>
            <a:ext cx="285750" cy="264668"/>
          </a:xfrm>
          <a:prstGeom prst="ellipse">
            <a:avLst/>
          </a:prstGeom>
          <a:solidFill>
            <a:srgbClr val="F2F2F2"/>
          </a:solidFill>
          <a:ln cap="flat" cmpd="sng" w="25400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6</a:t>
            </a:r>
            <a:endParaRPr/>
          </a:p>
        </p:txBody>
      </p:sp>
      <p:sp>
        <p:nvSpPr>
          <p:cNvPr id="947" name="Google Shape;947;p37"/>
          <p:cNvSpPr/>
          <p:nvPr/>
        </p:nvSpPr>
        <p:spPr>
          <a:xfrm>
            <a:off x="8686800" y="2400300"/>
            <a:ext cx="285750" cy="264668"/>
          </a:xfrm>
          <a:prstGeom prst="ellipse">
            <a:avLst/>
          </a:prstGeom>
          <a:solidFill>
            <a:srgbClr val="F2F2F2"/>
          </a:solidFill>
          <a:ln cap="flat" cmpd="sng" w="25400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7</a:t>
            </a:r>
            <a:endParaRPr/>
          </a:p>
        </p:txBody>
      </p:sp>
      <p:grpSp>
        <p:nvGrpSpPr>
          <p:cNvPr id="948" name="Google Shape;948;p37"/>
          <p:cNvGrpSpPr/>
          <p:nvPr/>
        </p:nvGrpSpPr>
        <p:grpSpPr>
          <a:xfrm>
            <a:off x="5527666" y="3512613"/>
            <a:ext cx="797942" cy="773638"/>
            <a:chOff x="2340529" y="1031247"/>
            <a:chExt cx="1318034" cy="1133113"/>
          </a:xfrm>
        </p:grpSpPr>
        <p:sp>
          <p:nvSpPr>
            <p:cNvPr id="949" name="Google Shape;949;p37"/>
            <p:cNvSpPr/>
            <p:nvPr/>
          </p:nvSpPr>
          <p:spPr>
            <a:xfrm>
              <a:off x="2340529" y="1055193"/>
              <a:ext cx="570451" cy="1109167"/>
            </a:xfrm>
            <a:prstGeom prst="curvedRightArrow">
              <a:avLst>
                <a:gd fmla="val 25000" name="adj1"/>
                <a:gd fmla="val 50000" name="adj2"/>
                <a:gd fmla="val 25000" name="adj3"/>
              </a:avLst>
            </a:prstGeom>
            <a:solidFill>
              <a:srgbClr val="F2F2F2"/>
            </a:solidFill>
            <a:ln cap="flat" cmpd="sng" w="25400">
              <a:solidFill>
                <a:srgbClr val="641B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950" name="Google Shape;950;p37"/>
            <p:cNvSpPr/>
            <p:nvPr/>
          </p:nvSpPr>
          <p:spPr>
            <a:xfrm rot="-10649213">
              <a:off x="3064069" y="1043220"/>
              <a:ext cx="570451" cy="1109167"/>
            </a:xfrm>
            <a:prstGeom prst="curvedRightArrow">
              <a:avLst>
                <a:gd fmla="val 25000" name="adj1"/>
                <a:gd fmla="val 50000" name="adj2"/>
                <a:gd fmla="val 25000" name="adj3"/>
              </a:avLst>
            </a:prstGeom>
            <a:solidFill>
              <a:srgbClr val="F2F2F2"/>
            </a:solidFill>
            <a:ln cap="flat" cmpd="sng" w="25400">
              <a:solidFill>
                <a:srgbClr val="641B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sp>
        <p:nvSpPr>
          <p:cNvPr id="951" name="Google Shape;951;p37"/>
          <p:cNvSpPr txBox="1"/>
          <p:nvPr/>
        </p:nvSpPr>
        <p:spPr>
          <a:xfrm>
            <a:off x="2962817" y="2341530"/>
            <a:ext cx="5920816" cy="4616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Focus only on one MVP and describe the starting situation: the Person/User, 3 problems, the customer journey and the most relevant use cases</a:t>
            </a:r>
            <a:endParaRPr sz="1200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descr="Logo, company name&#10;&#10;Description automatically generated" id="952" name="Google Shape;952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sp>
        <p:nvSpPr>
          <p:cNvPr id="953" name="Google Shape;953;p37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954" name="Google Shape;954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955" name="Google Shape;955;p37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PROTOTYPING</a:t>
            </a:r>
            <a:endParaRPr/>
          </a:p>
        </p:txBody>
      </p:sp>
      <p:sp>
        <p:nvSpPr>
          <p:cNvPr id="956" name="Google Shape;956;p37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Minimum Viable Product (MVP)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0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38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62" name="Google Shape;962;p38"/>
          <p:cNvSpPr/>
          <p:nvPr/>
        </p:nvSpPr>
        <p:spPr>
          <a:xfrm>
            <a:off x="457200" y="1600200"/>
            <a:ext cx="8401050" cy="40005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13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NAME OF THE MVP</a:t>
            </a:r>
            <a:endParaRPr/>
          </a:p>
        </p:txBody>
      </p:sp>
      <p:sp>
        <p:nvSpPr>
          <p:cNvPr id="963" name="Google Shape;963;p38"/>
          <p:cNvSpPr/>
          <p:nvPr/>
        </p:nvSpPr>
        <p:spPr>
          <a:xfrm>
            <a:off x="457200" y="2114550"/>
            <a:ext cx="2400300" cy="1075753"/>
          </a:xfrm>
          <a:prstGeom prst="rect">
            <a:avLst/>
          </a:prstGeom>
          <a:solidFill>
            <a:srgbClr val="F2F2F2"/>
          </a:solidFill>
          <a:ln cap="flat" cmpd="sng" w="25400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D8D8D8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964" name="Google Shape;964;p38"/>
          <p:cNvSpPr/>
          <p:nvPr/>
        </p:nvSpPr>
        <p:spPr>
          <a:xfrm>
            <a:off x="457200" y="2095645"/>
            <a:ext cx="2400300" cy="235066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Initial situation:</a:t>
            </a:r>
            <a:endParaRPr/>
          </a:p>
        </p:txBody>
      </p:sp>
      <p:sp>
        <p:nvSpPr>
          <p:cNvPr id="965" name="Google Shape;965;p38"/>
          <p:cNvSpPr txBox="1"/>
          <p:nvPr/>
        </p:nvSpPr>
        <p:spPr>
          <a:xfrm>
            <a:off x="457200" y="2343151"/>
            <a:ext cx="2286000" cy="64633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Person</a:t>
            </a:r>
            <a:r>
              <a:rPr lang="en-GB" sz="120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: 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200"/>
              <a:buFont typeface="Noto Sans Symbols"/>
              <a:buChar char="✔"/>
            </a:pPr>
            <a:r>
              <a:rPr lang="en-GB" sz="120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for whom is this ?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200"/>
              <a:buFont typeface="Noto Sans Symbols"/>
              <a:buChar char="✔"/>
            </a:pPr>
            <a:r>
              <a:rPr lang="en-GB" sz="120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Who will test the MVP ?</a:t>
            </a:r>
            <a:endParaRPr/>
          </a:p>
        </p:txBody>
      </p:sp>
      <p:sp>
        <p:nvSpPr>
          <p:cNvPr id="966" name="Google Shape;966;p38"/>
          <p:cNvSpPr/>
          <p:nvPr/>
        </p:nvSpPr>
        <p:spPr>
          <a:xfrm>
            <a:off x="457200" y="3190302"/>
            <a:ext cx="2400300" cy="872750"/>
          </a:xfrm>
          <a:prstGeom prst="rect">
            <a:avLst/>
          </a:prstGeom>
          <a:solidFill>
            <a:srgbClr val="F2F2F2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967" name="Google Shape;967;p38"/>
          <p:cNvSpPr txBox="1"/>
          <p:nvPr/>
        </p:nvSpPr>
        <p:spPr>
          <a:xfrm>
            <a:off x="457200" y="3135437"/>
            <a:ext cx="2400300" cy="98103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3 main problems and 3 challenges: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25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What’s the focus of the MVP?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25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Which problems or challenges does it face?</a:t>
            </a:r>
            <a:endParaRPr/>
          </a:p>
        </p:txBody>
      </p:sp>
      <p:sp>
        <p:nvSpPr>
          <p:cNvPr id="968" name="Google Shape;968;p38"/>
          <p:cNvSpPr/>
          <p:nvPr/>
        </p:nvSpPr>
        <p:spPr>
          <a:xfrm>
            <a:off x="457200" y="3871528"/>
            <a:ext cx="2400300" cy="920309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D8D8D8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969" name="Google Shape;969;p38"/>
          <p:cNvSpPr txBox="1"/>
          <p:nvPr/>
        </p:nvSpPr>
        <p:spPr>
          <a:xfrm>
            <a:off x="457200" y="3886201"/>
            <a:ext cx="2400300" cy="830997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Customer journey and use cases: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Which use cases are improved thanks to the MVP ?</a:t>
            </a:r>
            <a:endParaRPr/>
          </a:p>
        </p:txBody>
      </p:sp>
      <p:sp>
        <p:nvSpPr>
          <p:cNvPr id="970" name="Google Shape;970;p38"/>
          <p:cNvSpPr/>
          <p:nvPr/>
        </p:nvSpPr>
        <p:spPr>
          <a:xfrm>
            <a:off x="2543587" y="2407025"/>
            <a:ext cx="285750" cy="264668"/>
          </a:xfrm>
          <a:prstGeom prst="ellipse">
            <a:avLst/>
          </a:prstGeom>
          <a:solidFill>
            <a:srgbClr val="F2F2F2"/>
          </a:solidFill>
          <a:ln cap="flat" cmpd="sng" w="25400">
            <a:solidFill>
              <a:srgbClr val="D8D8D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1</a:t>
            </a:r>
            <a:endParaRPr/>
          </a:p>
        </p:txBody>
      </p:sp>
      <p:sp>
        <p:nvSpPr>
          <p:cNvPr id="971" name="Google Shape;971;p38"/>
          <p:cNvSpPr/>
          <p:nvPr/>
        </p:nvSpPr>
        <p:spPr>
          <a:xfrm>
            <a:off x="2979010" y="2114550"/>
            <a:ext cx="2964590" cy="1074869"/>
          </a:xfrm>
          <a:prstGeom prst="rect">
            <a:avLst/>
          </a:prstGeom>
          <a:solidFill>
            <a:srgbClr val="FDEAEA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972" name="Google Shape;972;p38"/>
          <p:cNvSpPr/>
          <p:nvPr/>
        </p:nvSpPr>
        <p:spPr>
          <a:xfrm>
            <a:off x="2979010" y="2095645"/>
            <a:ext cx="2964590" cy="235066"/>
          </a:xfrm>
          <a:prstGeom prst="rect">
            <a:avLst/>
          </a:prstGeom>
          <a:solidFill>
            <a:srgbClr val="FDEAEA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Plan:</a:t>
            </a:r>
            <a:endParaRPr/>
          </a:p>
        </p:txBody>
      </p:sp>
      <p:sp>
        <p:nvSpPr>
          <p:cNvPr id="973" name="Google Shape;973;p38"/>
          <p:cNvSpPr txBox="1"/>
          <p:nvPr/>
        </p:nvSpPr>
        <p:spPr>
          <a:xfrm>
            <a:off x="2934837" y="2312069"/>
            <a:ext cx="3123064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Vision and Roadmap</a:t>
            </a:r>
            <a:r>
              <a:rPr lang="en-GB" sz="12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: </a:t>
            </a:r>
            <a:endParaRPr/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✔"/>
            </a:pPr>
            <a:r>
              <a:rPr lang="en-GB" sz="10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What’s the vision of the product?</a:t>
            </a:r>
            <a:endParaRPr/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✔"/>
            </a:pPr>
            <a:r>
              <a:rPr lang="en-GB" sz="10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What’s the roadmap ?</a:t>
            </a:r>
            <a:endParaRPr/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✔"/>
            </a:pPr>
            <a:r>
              <a:rPr lang="en-GB" sz="10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How we will extend the functions step by step?</a:t>
            </a:r>
            <a:endParaRPr/>
          </a:p>
        </p:txBody>
      </p:sp>
      <p:sp>
        <p:nvSpPr>
          <p:cNvPr id="974" name="Google Shape;974;p38"/>
          <p:cNvSpPr/>
          <p:nvPr/>
        </p:nvSpPr>
        <p:spPr>
          <a:xfrm>
            <a:off x="2979011" y="3143251"/>
            <a:ext cx="2957379" cy="787213"/>
          </a:xfrm>
          <a:prstGeom prst="rect">
            <a:avLst/>
          </a:prstGeom>
          <a:solidFill>
            <a:srgbClr val="FDEAEA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975" name="Google Shape;975;p38"/>
          <p:cNvSpPr txBox="1"/>
          <p:nvPr/>
        </p:nvSpPr>
        <p:spPr>
          <a:xfrm>
            <a:off x="2971800" y="3143251"/>
            <a:ext cx="3086100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3 main functions: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Which are the main functions tested in this MVP?</a:t>
            </a:r>
            <a:endParaRPr/>
          </a:p>
        </p:txBody>
      </p:sp>
      <p:sp>
        <p:nvSpPr>
          <p:cNvPr id="976" name="Google Shape;976;p38"/>
          <p:cNvSpPr/>
          <p:nvPr/>
        </p:nvSpPr>
        <p:spPr>
          <a:xfrm>
            <a:off x="2979011" y="3886200"/>
            <a:ext cx="2957379" cy="394415"/>
          </a:xfrm>
          <a:prstGeom prst="rect">
            <a:avLst/>
          </a:prstGeom>
          <a:solidFill>
            <a:srgbClr val="FDEAEA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977" name="Google Shape;977;p38"/>
          <p:cNvSpPr txBox="1"/>
          <p:nvPr/>
        </p:nvSpPr>
        <p:spPr>
          <a:xfrm>
            <a:off x="2971801" y="3847670"/>
            <a:ext cx="2957374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Building: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How can we build these functions ? </a:t>
            </a:r>
            <a:endParaRPr/>
          </a:p>
        </p:txBody>
      </p:sp>
      <p:sp>
        <p:nvSpPr>
          <p:cNvPr id="978" name="Google Shape;978;p38"/>
          <p:cNvSpPr/>
          <p:nvPr/>
        </p:nvSpPr>
        <p:spPr>
          <a:xfrm>
            <a:off x="6057900" y="2114550"/>
            <a:ext cx="2800350" cy="1074868"/>
          </a:xfrm>
          <a:prstGeom prst="rect">
            <a:avLst/>
          </a:prstGeom>
          <a:solidFill>
            <a:srgbClr val="F2F2F2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D8D8D8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979" name="Google Shape;979;p38"/>
          <p:cNvSpPr/>
          <p:nvPr/>
        </p:nvSpPr>
        <p:spPr>
          <a:xfrm>
            <a:off x="6057900" y="2095645"/>
            <a:ext cx="2800350" cy="235066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Outputs:</a:t>
            </a:r>
            <a:endParaRPr/>
          </a:p>
        </p:txBody>
      </p:sp>
      <p:sp>
        <p:nvSpPr>
          <p:cNvPr id="980" name="Google Shape;980;p38"/>
          <p:cNvSpPr txBox="1"/>
          <p:nvPr/>
        </p:nvSpPr>
        <p:spPr>
          <a:xfrm>
            <a:off x="6083282" y="2317727"/>
            <a:ext cx="2800350" cy="796372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Conclusion/Next steps</a:t>
            </a:r>
            <a:r>
              <a:rPr lang="en-GB" sz="120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: </a:t>
            </a:r>
            <a:endParaRPr/>
          </a:p>
          <a:p>
            <a:pPr indent="-128588" lvl="0" marL="128588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125"/>
              <a:buFont typeface="Noto Sans Symbols"/>
              <a:buChar char="✔"/>
            </a:pPr>
            <a:r>
              <a:rPr lang="en-GB" sz="1125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What are the most important things we discovered ?</a:t>
            </a:r>
            <a:endParaRPr/>
          </a:p>
          <a:p>
            <a:pPr indent="-128588" lvl="0" marL="128588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125"/>
              <a:buFont typeface="Noto Sans Symbols"/>
              <a:buChar char="✔"/>
            </a:pPr>
            <a:r>
              <a:rPr lang="en-GB" sz="1125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Must the Vision/strategy be adapted ?</a:t>
            </a:r>
            <a:endParaRPr/>
          </a:p>
        </p:txBody>
      </p:sp>
      <p:sp>
        <p:nvSpPr>
          <p:cNvPr id="981" name="Google Shape;981;p38"/>
          <p:cNvSpPr/>
          <p:nvPr/>
        </p:nvSpPr>
        <p:spPr>
          <a:xfrm>
            <a:off x="6057900" y="3169318"/>
            <a:ext cx="2800350" cy="716882"/>
          </a:xfrm>
          <a:prstGeom prst="rect">
            <a:avLst/>
          </a:prstGeom>
          <a:solidFill>
            <a:srgbClr val="F2F2F2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982" name="Google Shape;982;p38"/>
          <p:cNvSpPr txBox="1"/>
          <p:nvPr/>
        </p:nvSpPr>
        <p:spPr>
          <a:xfrm>
            <a:off x="6057900" y="3200401"/>
            <a:ext cx="2800350" cy="796372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Learning: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25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What do we want to learn in the next step 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25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	What have we learnt ?</a:t>
            </a:r>
            <a:endParaRPr/>
          </a:p>
        </p:txBody>
      </p:sp>
      <p:sp>
        <p:nvSpPr>
          <p:cNvPr id="983" name="Google Shape;983;p38"/>
          <p:cNvSpPr/>
          <p:nvPr/>
        </p:nvSpPr>
        <p:spPr>
          <a:xfrm>
            <a:off x="6057900" y="3886200"/>
            <a:ext cx="2800350" cy="905636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D8D8D8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984" name="Google Shape;984;p38"/>
          <p:cNvSpPr txBox="1"/>
          <p:nvPr/>
        </p:nvSpPr>
        <p:spPr>
          <a:xfrm>
            <a:off x="6343650" y="3886201"/>
            <a:ext cx="2571750" cy="646331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Measurement: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How can we measure the results and validate the hypothesis ? </a:t>
            </a:r>
            <a:endParaRPr/>
          </a:p>
        </p:txBody>
      </p:sp>
      <p:sp>
        <p:nvSpPr>
          <p:cNvPr id="985" name="Google Shape;985;p38"/>
          <p:cNvSpPr/>
          <p:nvPr/>
        </p:nvSpPr>
        <p:spPr>
          <a:xfrm>
            <a:off x="2979011" y="4280617"/>
            <a:ext cx="2957379" cy="511220"/>
          </a:xfrm>
          <a:prstGeom prst="rect">
            <a:avLst/>
          </a:prstGeom>
          <a:solidFill>
            <a:srgbClr val="FDEAEA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986" name="Google Shape;986;p38"/>
          <p:cNvSpPr txBox="1"/>
          <p:nvPr/>
        </p:nvSpPr>
        <p:spPr>
          <a:xfrm>
            <a:off x="2962816" y="4229101"/>
            <a:ext cx="268605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Costs and Time: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What are the costs ?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How is the time table made ?</a:t>
            </a:r>
            <a:endParaRPr/>
          </a:p>
        </p:txBody>
      </p:sp>
      <p:sp>
        <p:nvSpPr>
          <p:cNvPr id="987" name="Google Shape;987;p38"/>
          <p:cNvSpPr/>
          <p:nvPr/>
        </p:nvSpPr>
        <p:spPr>
          <a:xfrm>
            <a:off x="5527666" y="2364679"/>
            <a:ext cx="285750" cy="264668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2</a:t>
            </a:r>
            <a:endParaRPr/>
          </a:p>
        </p:txBody>
      </p:sp>
      <p:sp>
        <p:nvSpPr>
          <p:cNvPr id="988" name="Google Shape;988;p38"/>
          <p:cNvSpPr/>
          <p:nvPr/>
        </p:nvSpPr>
        <p:spPr>
          <a:xfrm>
            <a:off x="5143500" y="3564382"/>
            <a:ext cx="285750" cy="264668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3</a:t>
            </a:r>
            <a:endParaRPr/>
          </a:p>
        </p:txBody>
      </p:sp>
      <p:sp>
        <p:nvSpPr>
          <p:cNvPr id="989" name="Google Shape;989;p38"/>
          <p:cNvSpPr/>
          <p:nvPr/>
        </p:nvSpPr>
        <p:spPr>
          <a:xfrm>
            <a:off x="5543550" y="4421632"/>
            <a:ext cx="285750" cy="264668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4</a:t>
            </a:r>
            <a:endParaRPr/>
          </a:p>
        </p:txBody>
      </p:sp>
      <p:sp>
        <p:nvSpPr>
          <p:cNvPr id="990" name="Google Shape;990;p38"/>
          <p:cNvSpPr/>
          <p:nvPr/>
        </p:nvSpPr>
        <p:spPr>
          <a:xfrm>
            <a:off x="8515350" y="4421632"/>
            <a:ext cx="285750" cy="264668"/>
          </a:xfrm>
          <a:prstGeom prst="ellipse">
            <a:avLst/>
          </a:prstGeom>
          <a:solidFill>
            <a:srgbClr val="F2F2F2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5</a:t>
            </a:r>
            <a:endParaRPr/>
          </a:p>
        </p:txBody>
      </p:sp>
      <p:sp>
        <p:nvSpPr>
          <p:cNvPr id="991" name="Google Shape;991;p38"/>
          <p:cNvSpPr/>
          <p:nvPr/>
        </p:nvSpPr>
        <p:spPr>
          <a:xfrm>
            <a:off x="8743950" y="3486150"/>
            <a:ext cx="285750" cy="264668"/>
          </a:xfrm>
          <a:prstGeom prst="ellipse">
            <a:avLst/>
          </a:prstGeom>
          <a:solidFill>
            <a:srgbClr val="F2F2F2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6</a:t>
            </a:r>
            <a:endParaRPr/>
          </a:p>
        </p:txBody>
      </p:sp>
      <p:sp>
        <p:nvSpPr>
          <p:cNvPr id="992" name="Google Shape;992;p38"/>
          <p:cNvSpPr/>
          <p:nvPr/>
        </p:nvSpPr>
        <p:spPr>
          <a:xfrm>
            <a:off x="8686800" y="2400300"/>
            <a:ext cx="285750" cy="264668"/>
          </a:xfrm>
          <a:prstGeom prst="ellipse">
            <a:avLst/>
          </a:prstGeom>
          <a:solidFill>
            <a:srgbClr val="F2F2F2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7</a:t>
            </a:r>
            <a:endParaRPr/>
          </a:p>
        </p:txBody>
      </p:sp>
      <p:grpSp>
        <p:nvGrpSpPr>
          <p:cNvPr id="993" name="Google Shape;993;p38"/>
          <p:cNvGrpSpPr/>
          <p:nvPr/>
        </p:nvGrpSpPr>
        <p:grpSpPr>
          <a:xfrm>
            <a:off x="5527666" y="3512613"/>
            <a:ext cx="797942" cy="773638"/>
            <a:chOff x="2340529" y="1031247"/>
            <a:chExt cx="1318034" cy="1133113"/>
          </a:xfrm>
        </p:grpSpPr>
        <p:sp>
          <p:nvSpPr>
            <p:cNvPr id="994" name="Google Shape;994;p38"/>
            <p:cNvSpPr/>
            <p:nvPr/>
          </p:nvSpPr>
          <p:spPr>
            <a:xfrm>
              <a:off x="2340529" y="1055193"/>
              <a:ext cx="570451" cy="1109167"/>
            </a:xfrm>
            <a:prstGeom prst="curvedRightArrow">
              <a:avLst>
                <a:gd fmla="val 25000" name="adj1"/>
                <a:gd fmla="val 50000" name="adj2"/>
                <a:gd fmla="val 25000" name="adj3"/>
              </a:avLst>
            </a:prstGeom>
            <a:solidFill>
              <a:schemeClr val="accent1"/>
            </a:solidFill>
            <a:ln cap="flat" cmpd="sng" w="25400">
              <a:solidFill>
                <a:srgbClr val="641B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995" name="Google Shape;995;p38"/>
            <p:cNvSpPr/>
            <p:nvPr/>
          </p:nvSpPr>
          <p:spPr>
            <a:xfrm rot="-10649213">
              <a:off x="3064069" y="1043220"/>
              <a:ext cx="570451" cy="1109167"/>
            </a:xfrm>
            <a:prstGeom prst="curvedRightArrow">
              <a:avLst>
                <a:gd fmla="val 25000" name="adj1"/>
                <a:gd fmla="val 50000" name="adj2"/>
                <a:gd fmla="val 25000" name="adj3"/>
              </a:avLst>
            </a:prstGeom>
            <a:solidFill>
              <a:schemeClr val="accent1"/>
            </a:solidFill>
            <a:ln cap="flat" cmpd="sng" w="25400">
              <a:solidFill>
                <a:srgbClr val="641B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sp>
        <p:nvSpPr>
          <p:cNvPr id="996" name="Google Shape;996;p38"/>
          <p:cNvSpPr txBox="1"/>
          <p:nvPr/>
        </p:nvSpPr>
        <p:spPr>
          <a:xfrm>
            <a:off x="422385" y="2271956"/>
            <a:ext cx="2521811" cy="10156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Be sure the team has clear the vision and function of the product. Be focused on the core function.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Add functionalities step by step</a:t>
            </a:r>
            <a:endParaRPr/>
          </a:p>
        </p:txBody>
      </p:sp>
      <p:sp>
        <p:nvSpPr>
          <p:cNvPr id="997" name="Google Shape;997;p38"/>
          <p:cNvSpPr txBox="1"/>
          <p:nvPr/>
        </p:nvSpPr>
        <p:spPr>
          <a:xfrm>
            <a:off x="6045029" y="3240487"/>
            <a:ext cx="2434951" cy="4616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Define 3 core functions to test in the following iterations</a:t>
            </a:r>
            <a:endParaRPr/>
          </a:p>
        </p:txBody>
      </p:sp>
      <p:sp>
        <p:nvSpPr>
          <p:cNvPr id="998" name="Google Shape;998;p38"/>
          <p:cNvSpPr txBox="1"/>
          <p:nvPr/>
        </p:nvSpPr>
        <p:spPr>
          <a:xfrm>
            <a:off x="6159989" y="4167099"/>
            <a:ext cx="2857500" cy="6463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Plan the MVP. Look out time and costs. Define the measurement criteria and then build the MVP</a:t>
            </a:r>
            <a:endParaRPr/>
          </a:p>
        </p:txBody>
      </p:sp>
      <p:sp>
        <p:nvSpPr>
          <p:cNvPr id="999" name="Google Shape;999;p38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000" name="Google Shape;1000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1" name="Google Shape;1001;p38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PROTOTYPING</a:t>
            </a:r>
            <a:endParaRPr/>
          </a:p>
        </p:txBody>
      </p:sp>
      <p:sp>
        <p:nvSpPr>
          <p:cNvPr id="1002" name="Google Shape;1002;p38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Minimum Viable Product (MVP)</a:t>
            </a:r>
            <a:endParaRPr/>
          </a:p>
        </p:txBody>
      </p:sp>
      <p:pic>
        <p:nvPicPr>
          <p:cNvPr descr="Logo, company name&#10;&#10;Description automatically generated" id="1003" name="Google Shape;1003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7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39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009" name="Google Shape;1009;p39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10" name="Google Shape;1010;p39"/>
          <p:cNvSpPr/>
          <p:nvPr/>
        </p:nvSpPr>
        <p:spPr>
          <a:xfrm>
            <a:off x="457200" y="1600200"/>
            <a:ext cx="8401050" cy="40005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13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NAME OF THE MVP</a:t>
            </a:r>
            <a:endParaRPr b="1" sz="1013">
              <a:solidFill>
                <a:srgbClr val="D8D8D8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011" name="Google Shape;1011;p39"/>
          <p:cNvSpPr/>
          <p:nvPr/>
        </p:nvSpPr>
        <p:spPr>
          <a:xfrm>
            <a:off x="457200" y="2114550"/>
            <a:ext cx="2400300" cy="1075753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012" name="Google Shape;1012;p39"/>
          <p:cNvSpPr/>
          <p:nvPr/>
        </p:nvSpPr>
        <p:spPr>
          <a:xfrm>
            <a:off x="457200" y="2095645"/>
            <a:ext cx="2400300" cy="235066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Initial situation:</a:t>
            </a:r>
            <a:endParaRPr/>
          </a:p>
        </p:txBody>
      </p:sp>
      <p:sp>
        <p:nvSpPr>
          <p:cNvPr id="1013" name="Google Shape;1013;p39"/>
          <p:cNvSpPr txBox="1"/>
          <p:nvPr/>
        </p:nvSpPr>
        <p:spPr>
          <a:xfrm>
            <a:off x="457200" y="2343151"/>
            <a:ext cx="2286000" cy="646331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Person</a:t>
            </a:r>
            <a:r>
              <a:rPr lang="en-GB" sz="120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: 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200"/>
              <a:buFont typeface="Noto Sans Symbols"/>
              <a:buChar char="✔"/>
            </a:pPr>
            <a:r>
              <a:rPr lang="en-GB" sz="120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for whom is this ?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200"/>
              <a:buFont typeface="Noto Sans Symbols"/>
              <a:buChar char="✔"/>
            </a:pPr>
            <a:r>
              <a:rPr lang="en-GB" sz="120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Who will test the MVP ?</a:t>
            </a:r>
            <a:endParaRPr/>
          </a:p>
        </p:txBody>
      </p:sp>
      <p:sp>
        <p:nvSpPr>
          <p:cNvPr id="1014" name="Google Shape;1014;p39"/>
          <p:cNvSpPr/>
          <p:nvPr/>
        </p:nvSpPr>
        <p:spPr>
          <a:xfrm>
            <a:off x="457200" y="3190302"/>
            <a:ext cx="2400300" cy="872750"/>
          </a:xfrm>
          <a:prstGeom prst="rect">
            <a:avLst/>
          </a:prstGeom>
          <a:solidFill>
            <a:srgbClr val="F2F2F2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015" name="Google Shape;1015;p39"/>
          <p:cNvSpPr txBox="1"/>
          <p:nvPr/>
        </p:nvSpPr>
        <p:spPr>
          <a:xfrm>
            <a:off x="457200" y="3112913"/>
            <a:ext cx="2400300" cy="98103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3 main problems and 3 challenges: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25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What’s the focus of the MVP?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25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Which problems or challenges does it face?</a:t>
            </a:r>
            <a:endParaRPr/>
          </a:p>
        </p:txBody>
      </p:sp>
      <p:sp>
        <p:nvSpPr>
          <p:cNvPr id="1016" name="Google Shape;1016;p39"/>
          <p:cNvSpPr/>
          <p:nvPr/>
        </p:nvSpPr>
        <p:spPr>
          <a:xfrm>
            <a:off x="457200" y="3871528"/>
            <a:ext cx="2400300" cy="920309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017" name="Google Shape;1017;p39"/>
          <p:cNvSpPr txBox="1"/>
          <p:nvPr/>
        </p:nvSpPr>
        <p:spPr>
          <a:xfrm>
            <a:off x="457200" y="3886201"/>
            <a:ext cx="2400300" cy="830997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Customer journey and use cases: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Which use cases are improved thanks to the MVP ?</a:t>
            </a:r>
            <a:endParaRPr/>
          </a:p>
        </p:txBody>
      </p:sp>
      <p:sp>
        <p:nvSpPr>
          <p:cNvPr id="1018" name="Google Shape;1018;p39"/>
          <p:cNvSpPr/>
          <p:nvPr/>
        </p:nvSpPr>
        <p:spPr>
          <a:xfrm>
            <a:off x="2543587" y="2407025"/>
            <a:ext cx="285750" cy="264668"/>
          </a:xfrm>
          <a:prstGeom prst="ellipse">
            <a:avLst/>
          </a:prstGeom>
          <a:solidFill>
            <a:srgbClr val="F2F2F2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1</a:t>
            </a:r>
            <a:endParaRPr/>
          </a:p>
        </p:txBody>
      </p:sp>
      <p:sp>
        <p:nvSpPr>
          <p:cNvPr id="1019" name="Google Shape;1019;p39"/>
          <p:cNvSpPr/>
          <p:nvPr/>
        </p:nvSpPr>
        <p:spPr>
          <a:xfrm>
            <a:off x="2979010" y="2114550"/>
            <a:ext cx="2964590" cy="1074869"/>
          </a:xfrm>
          <a:prstGeom prst="rect">
            <a:avLst/>
          </a:prstGeom>
          <a:solidFill>
            <a:srgbClr val="F2F2F2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020" name="Google Shape;1020;p39"/>
          <p:cNvSpPr/>
          <p:nvPr/>
        </p:nvSpPr>
        <p:spPr>
          <a:xfrm>
            <a:off x="2979010" y="2095645"/>
            <a:ext cx="2964590" cy="235066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Plan</a:t>
            </a:r>
            <a:r>
              <a:rPr lang="en-GB"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:</a:t>
            </a:r>
            <a:endParaRPr/>
          </a:p>
        </p:txBody>
      </p:sp>
      <p:sp>
        <p:nvSpPr>
          <p:cNvPr id="1021" name="Google Shape;1021;p39"/>
          <p:cNvSpPr txBox="1"/>
          <p:nvPr/>
        </p:nvSpPr>
        <p:spPr>
          <a:xfrm>
            <a:off x="2934837" y="2335338"/>
            <a:ext cx="3123064" cy="1015663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Vision and Roadmap</a:t>
            </a:r>
            <a:r>
              <a:rPr lang="en-GB" sz="120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What’s the vision of the product?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What’s the roadmap 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How we will extend the functions step by step?</a:t>
            </a:r>
            <a:endParaRPr/>
          </a:p>
        </p:txBody>
      </p:sp>
      <p:sp>
        <p:nvSpPr>
          <p:cNvPr id="1022" name="Google Shape;1022;p39"/>
          <p:cNvSpPr/>
          <p:nvPr/>
        </p:nvSpPr>
        <p:spPr>
          <a:xfrm>
            <a:off x="2979011" y="3143251"/>
            <a:ext cx="2957379" cy="787213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023" name="Google Shape;1023;p39"/>
          <p:cNvSpPr txBox="1"/>
          <p:nvPr/>
        </p:nvSpPr>
        <p:spPr>
          <a:xfrm>
            <a:off x="2971800" y="3143251"/>
            <a:ext cx="3086100" cy="623248"/>
          </a:xfrm>
          <a:prstGeom prst="rect">
            <a:avLst/>
          </a:prstGeom>
          <a:solidFill>
            <a:srgbClr val="F2F2F2"/>
          </a:solidFill>
          <a:ln cap="flat" cmpd="sng" w="9525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3 main functions: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25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Which are the main functions tested in this MVP?</a:t>
            </a:r>
            <a:endParaRPr/>
          </a:p>
        </p:txBody>
      </p:sp>
      <p:sp>
        <p:nvSpPr>
          <p:cNvPr id="1024" name="Google Shape;1024;p39"/>
          <p:cNvSpPr/>
          <p:nvPr/>
        </p:nvSpPr>
        <p:spPr>
          <a:xfrm>
            <a:off x="2979011" y="3886200"/>
            <a:ext cx="2957379" cy="394415"/>
          </a:xfrm>
          <a:prstGeom prst="rect">
            <a:avLst/>
          </a:prstGeom>
          <a:solidFill>
            <a:srgbClr val="FDEAEA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025" name="Google Shape;1025;p39"/>
          <p:cNvSpPr txBox="1"/>
          <p:nvPr/>
        </p:nvSpPr>
        <p:spPr>
          <a:xfrm>
            <a:off x="2971801" y="3847670"/>
            <a:ext cx="2957374" cy="450123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Building: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25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How can we build these functions ? </a:t>
            </a:r>
            <a:endParaRPr/>
          </a:p>
        </p:txBody>
      </p:sp>
      <p:sp>
        <p:nvSpPr>
          <p:cNvPr id="1026" name="Google Shape;1026;p39"/>
          <p:cNvSpPr/>
          <p:nvPr/>
        </p:nvSpPr>
        <p:spPr>
          <a:xfrm>
            <a:off x="6057900" y="2114550"/>
            <a:ext cx="2800350" cy="1074868"/>
          </a:xfrm>
          <a:prstGeom prst="rect">
            <a:avLst/>
          </a:prstGeom>
          <a:solidFill>
            <a:srgbClr val="FDEAEA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027" name="Google Shape;1027;p39"/>
          <p:cNvSpPr/>
          <p:nvPr/>
        </p:nvSpPr>
        <p:spPr>
          <a:xfrm>
            <a:off x="6057900" y="2095645"/>
            <a:ext cx="2800350" cy="235066"/>
          </a:xfrm>
          <a:prstGeom prst="rect">
            <a:avLst/>
          </a:prstGeom>
          <a:solidFill>
            <a:srgbClr val="FDEAEA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Outputs:</a:t>
            </a:r>
            <a:endParaRPr/>
          </a:p>
        </p:txBody>
      </p:sp>
      <p:sp>
        <p:nvSpPr>
          <p:cNvPr id="1028" name="Google Shape;1028;p39"/>
          <p:cNvSpPr txBox="1"/>
          <p:nvPr/>
        </p:nvSpPr>
        <p:spPr>
          <a:xfrm>
            <a:off x="6083282" y="2317727"/>
            <a:ext cx="280035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Conclusion/Next steps</a:t>
            </a:r>
            <a:r>
              <a:rPr lang="en-GB" sz="12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: </a:t>
            </a:r>
            <a:endParaRPr/>
          </a:p>
          <a:p>
            <a:pPr indent="-128588" lvl="0" marL="128588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✔"/>
            </a:pPr>
            <a:r>
              <a:rPr lang="en-GB" sz="10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What are the most important things we discovered ?</a:t>
            </a:r>
            <a:endParaRPr/>
          </a:p>
          <a:p>
            <a:pPr indent="-128588" lvl="0" marL="128588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Noto Sans Symbols"/>
              <a:buChar char="✔"/>
            </a:pPr>
            <a:r>
              <a:rPr lang="en-GB" sz="10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Must the Vision/strategy be adapted ?</a:t>
            </a:r>
            <a:endParaRPr/>
          </a:p>
        </p:txBody>
      </p:sp>
      <p:sp>
        <p:nvSpPr>
          <p:cNvPr id="1029" name="Google Shape;1029;p39"/>
          <p:cNvSpPr/>
          <p:nvPr/>
        </p:nvSpPr>
        <p:spPr>
          <a:xfrm>
            <a:off x="6057900" y="3169318"/>
            <a:ext cx="2800350" cy="716882"/>
          </a:xfrm>
          <a:prstGeom prst="rect">
            <a:avLst/>
          </a:prstGeom>
          <a:solidFill>
            <a:srgbClr val="FDEAEA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030" name="Google Shape;1030;p39"/>
          <p:cNvSpPr txBox="1"/>
          <p:nvPr/>
        </p:nvSpPr>
        <p:spPr>
          <a:xfrm>
            <a:off x="6057900" y="3200401"/>
            <a:ext cx="280035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Learning: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What do we want to learn in the next step 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	What have we learnt ?</a:t>
            </a:r>
            <a:endParaRPr/>
          </a:p>
        </p:txBody>
      </p:sp>
      <p:sp>
        <p:nvSpPr>
          <p:cNvPr id="1031" name="Google Shape;1031;p39"/>
          <p:cNvSpPr/>
          <p:nvPr/>
        </p:nvSpPr>
        <p:spPr>
          <a:xfrm>
            <a:off x="6057900" y="3886200"/>
            <a:ext cx="2800350" cy="905636"/>
          </a:xfrm>
          <a:prstGeom prst="rect">
            <a:avLst/>
          </a:prstGeom>
          <a:solidFill>
            <a:srgbClr val="FDEAEA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032" name="Google Shape;1032;p39"/>
          <p:cNvSpPr txBox="1"/>
          <p:nvPr/>
        </p:nvSpPr>
        <p:spPr>
          <a:xfrm>
            <a:off x="6343650" y="3886201"/>
            <a:ext cx="257175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Measurement: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How can we measure the results and validate the hypothesis ? </a:t>
            </a:r>
            <a:endParaRPr/>
          </a:p>
        </p:txBody>
      </p:sp>
      <p:sp>
        <p:nvSpPr>
          <p:cNvPr id="1033" name="Google Shape;1033;p39"/>
          <p:cNvSpPr/>
          <p:nvPr/>
        </p:nvSpPr>
        <p:spPr>
          <a:xfrm>
            <a:off x="2979011" y="4280617"/>
            <a:ext cx="2957379" cy="51122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034" name="Google Shape;1034;p39"/>
          <p:cNvSpPr txBox="1"/>
          <p:nvPr/>
        </p:nvSpPr>
        <p:spPr>
          <a:xfrm>
            <a:off x="2962816" y="4229101"/>
            <a:ext cx="2686050" cy="623248"/>
          </a:xfrm>
          <a:prstGeom prst="rect">
            <a:avLst/>
          </a:prstGeom>
          <a:solidFill>
            <a:srgbClr val="F2F2F2"/>
          </a:solidFill>
          <a:ln cap="flat" cmpd="sng" w="9525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u="sng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Costs and Time: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25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What are the costs ?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25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How is the time table made ?</a:t>
            </a:r>
            <a:endParaRPr/>
          </a:p>
        </p:txBody>
      </p:sp>
      <p:sp>
        <p:nvSpPr>
          <p:cNvPr id="1035" name="Google Shape;1035;p39"/>
          <p:cNvSpPr/>
          <p:nvPr/>
        </p:nvSpPr>
        <p:spPr>
          <a:xfrm>
            <a:off x="5527666" y="2364679"/>
            <a:ext cx="285750" cy="264668"/>
          </a:xfrm>
          <a:prstGeom prst="ellipse">
            <a:avLst/>
          </a:prstGeom>
          <a:solidFill>
            <a:srgbClr val="F2F2F2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2</a:t>
            </a:r>
            <a:endParaRPr/>
          </a:p>
        </p:txBody>
      </p:sp>
      <p:sp>
        <p:nvSpPr>
          <p:cNvPr id="1036" name="Google Shape;1036;p39"/>
          <p:cNvSpPr/>
          <p:nvPr/>
        </p:nvSpPr>
        <p:spPr>
          <a:xfrm>
            <a:off x="5143500" y="3564382"/>
            <a:ext cx="285750" cy="264668"/>
          </a:xfrm>
          <a:prstGeom prst="ellipse">
            <a:avLst/>
          </a:prstGeom>
          <a:solidFill>
            <a:srgbClr val="F2F2F2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3</a:t>
            </a:r>
            <a:endParaRPr/>
          </a:p>
        </p:txBody>
      </p:sp>
      <p:sp>
        <p:nvSpPr>
          <p:cNvPr id="1037" name="Google Shape;1037;p39"/>
          <p:cNvSpPr/>
          <p:nvPr/>
        </p:nvSpPr>
        <p:spPr>
          <a:xfrm>
            <a:off x="5543550" y="4421632"/>
            <a:ext cx="285750" cy="264668"/>
          </a:xfrm>
          <a:prstGeom prst="ellipse">
            <a:avLst/>
          </a:prstGeom>
          <a:solidFill>
            <a:srgbClr val="F2F2F2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4</a:t>
            </a:r>
            <a:endParaRPr/>
          </a:p>
        </p:txBody>
      </p:sp>
      <p:sp>
        <p:nvSpPr>
          <p:cNvPr id="1038" name="Google Shape;1038;p39"/>
          <p:cNvSpPr/>
          <p:nvPr/>
        </p:nvSpPr>
        <p:spPr>
          <a:xfrm>
            <a:off x="5772150" y="4352245"/>
            <a:ext cx="285750" cy="264668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5</a:t>
            </a:r>
            <a:endParaRPr/>
          </a:p>
        </p:txBody>
      </p:sp>
      <p:sp>
        <p:nvSpPr>
          <p:cNvPr id="1039" name="Google Shape;1039;p39"/>
          <p:cNvSpPr/>
          <p:nvPr/>
        </p:nvSpPr>
        <p:spPr>
          <a:xfrm>
            <a:off x="5689412" y="3218125"/>
            <a:ext cx="285750" cy="264668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6</a:t>
            </a:r>
            <a:endParaRPr/>
          </a:p>
        </p:txBody>
      </p:sp>
      <p:sp>
        <p:nvSpPr>
          <p:cNvPr id="1040" name="Google Shape;1040;p39"/>
          <p:cNvSpPr/>
          <p:nvPr/>
        </p:nvSpPr>
        <p:spPr>
          <a:xfrm>
            <a:off x="5811940" y="2605641"/>
            <a:ext cx="285750" cy="264668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7</a:t>
            </a:r>
            <a:endParaRPr/>
          </a:p>
        </p:txBody>
      </p:sp>
      <p:grpSp>
        <p:nvGrpSpPr>
          <p:cNvPr id="1041" name="Google Shape;1041;p39"/>
          <p:cNvGrpSpPr/>
          <p:nvPr/>
        </p:nvGrpSpPr>
        <p:grpSpPr>
          <a:xfrm>
            <a:off x="5527666" y="3512613"/>
            <a:ext cx="797942" cy="773638"/>
            <a:chOff x="2340529" y="1031247"/>
            <a:chExt cx="1318034" cy="1133113"/>
          </a:xfrm>
        </p:grpSpPr>
        <p:sp>
          <p:nvSpPr>
            <p:cNvPr id="1042" name="Google Shape;1042;p39"/>
            <p:cNvSpPr/>
            <p:nvPr/>
          </p:nvSpPr>
          <p:spPr>
            <a:xfrm>
              <a:off x="2340529" y="1055193"/>
              <a:ext cx="570451" cy="1109167"/>
            </a:xfrm>
            <a:prstGeom prst="curvedRightArrow">
              <a:avLst>
                <a:gd fmla="val 25000" name="adj1"/>
                <a:gd fmla="val 50000" name="adj2"/>
                <a:gd fmla="val 25000" name="adj3"/>
              </a:avLst>
            </a:prstGeom>
            <a:solidFill>
              <a:schemeClr val="accent1"/>
            </a:solidFill>
            <a:ln cap="flat" cmpd="sng" w="25400">
              <a:solidFill>
                <a:srgbClr val="641B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1043" name="Google Shape;1043;p39"/>
            <p:cNvSpPr/>
            <p:nvPr/>
          </p:nvSpPr>
          <p:spPr>
            <a:xfrm rot="-10649213">
              <a:off x="3064069" y="1043220"/>
              <a:ext cx="570451" cy="1109167"/>
            </a:xfrm>
            <a:prstGeom prst="curvedRightArrow">
              <a:avLst>
                <a:gd fmla="val 25000" name="adj1"/>
                <a:gd fmla="val 50000" name="adj2"/>
                <a:gd fmla="val 25000" name="adj3"/>
              </a:avLst>
            </a:prstGeom>
            <a:solidFill>
              <a:schemeClr val="accent1"/>
            </a:solidFill>
            <a:ln cap="flat" cmpd="sng" w="25400">
              <a:solidFill>
                <a:srgbClr val="641B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sp>
        <p:nvSpPr>
          <p:cNvPr id="1044" name="Google Shape;1044;p39"/>
          <p:cNvSpPr txBox="1"/>
          <p:nvPr/>
        </p:nvSpPr>
        <p:spPr>
          <a:xfrm>
            <a:off x="1331291" y="4286251"/>
            <a:ext cx="4383710" cy="6463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Test the MVP with potential users/customers in a real environment and collect feedbacks. Outputs have to been measurable. </a:t>
            </a:r>
            <a:endParaRPr/>
          </a:p>
        </p:txBody>
      </p:sp>
      <p:sp>
        <p:nvSpPr>
          <p:cNvPr id="1045" name="Google Shape;1045;p39"/>
          <p:cNvSpPr txBox="1"/>
          <p:nvPr/>
        </p:nvSpPr>
        <p:spPr>
          <a:xfrm>
            <a:off x="1863193" y="3227952"/>
            <a:ext cx="3771900" cy="4616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Report the lessons learnt. Improve the MVP step by step. </a:t>
            </a:r>
            <a:endParaRPr/>
          </a:p>
        </p:txBody>
      </p:sp>
      <p:sp>
        <p:nvSpPr>
          <p:cNvPr id="1046" name="Google Shape;1046;p39"/>
          <p:cNvSpPr txBox="1"/>
          <p:nvPr/>
        </p:nvSpPr>
        <p:spPr>
          <a:xfrm>
            <a:off x="1028700" y="2603586"/>
            <a:ext cx="4743450" cy="4616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Summaries from the interactions. Vision or strategy has to be adapted ?</a:t>
            </a:r>
            <a:endParaRPr/>
          </a:p>
        </p:txBody>
      </p:sp>
      <p:pic>
        <p:nvPicPr>
          <p:cNvPr id="1047" name="Google Shape;1047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8" name="Google Shape;1048;p39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PROTOTYPING</a:t>
            </a:r>
            <a:endParaRPr/>
          </a:p>
        </p:txBody>
      </p:sp>
      <p:sp>
        <p:nvSpPr>
          <p:cNvPr id="1049" name="Google Shape;1049;p39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Minimum Viable Product (MVP)</a:t>
            </a:r>
            <a:endParaRPr/>
          </a:p>
        </p:txBody>
      </p:sp>
      <p:pic>
        <p:nvPicPr>
          <p:cNvPr descr="Logo, company name&#10;&#10;Description automatically generated" id="1050" name="Google Shape;1050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4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69" name="Google Shape;369;p4"/>
          <p:cNvSpPr txBox="1"/>
          <p:nvPr/>
        </p:nvSpPr>
        <p:spPr>
          <a:xfrm>
            <a:off x="535194" y="1943101"/>
            <a:ext cx="815233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1) GOALS</a:t>
            </a:r>
            <a:endParaRPr/>
          </a:p>
        </p:txBody>
      </p:sp>
      <p:sp>
        <p:nvSpPr>
          <p:cNvPr id="370" name="Google Shape;370;p4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371" name="Google Shape;371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372" name="Google Shape;372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40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56" name="Google Shape;1056;p40"/>
          <p:cNvSpPr txBox="1"/>
          <p:nvPr/>
        </p:nvSpPr>
        <p:spPr>
          <a:xfrm>
            <a:off x="1200150" y="1500485"/>
            <a:ext cx="771525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Focus only on one MVP and describe the starting situation: the Person/User, 3 problems, the customer journey and the most relevant use cases</a:t>
            </a:r>
            <a:endParaRPr/>
          </a:p>
        </p:txBody>
      </p:sp>
      <p:sp>
        <p:nvSpPr>
          <p:cNvPr id="1057" name="Google Shape;1057;p40"/>
          <p:cNvSpPr/>
          <p:nvPr/>
        </p:nvSpPr>
        <p:spPr>
          <a:xfrm>
            <a:off x="800100" y="1568012"/>
            <a:ext cx="262423" cy="264668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1</a:t>
            </a:r>
            <a:endParaRPr/>
          </a:p>
        </p:txBody>
      </p:sp>
      <p:sp>
        <p:nvSpPr>
          <p:cNvPr id="1058" name="Google Shape;1058;p40"/>
          <p:cNvSpPr txBox="1"/>
          <p:nvPr/>
        </p:nvSpPr>
        <p:spPr>
          <a:xfrm>
            <a:off x="1200150" y="2033885"/>
            <a:ext cx="771525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Be sure the team has clear the vision and function of the product. Be focus on the core function. Add functionalities step by step</a:t>
            </a:r>
            <a:endParaRPr/>
          </a:p>
        </p:txBody>
      </p:sp>
      <p:sp>
        <p:nvSpPr>
          <p:cNvPr id="1059" name="Google Shape;1059;p40"/>
          <p:cNvSpPr/>
          <p:nvPr/>
        </p:nvSpPr>
        <p:spPr>
          <a:xfrm>
            <a:off x="800100" y="2048296"/>
            <a:ext cx="262423" cy="264668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2</a:t>
            </a:r>
            <a:endParaRPr/>
          </a:p>
        </p:txBody>
      </p:sp>
      <p:sp>
        <p:nvSpPr>
          <p:cNvPr id="1060" name="Google Shape;1060;p40"/>
          <p:cNvSpPr txBox="1"/>
          <p:nvPr/>
        </p:nvSpPr>
        <p:spPr>
          <a:xfrm>
            <a:off x="1200150" y="2599551"/>
            <a:ext cx="771525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Define 3 core functions to test in the following iterations</a:t>
            </a:r>
            <a:endParaRPr/>
          </a:p>
        </p:txBody>
      </p:sp>
      <p:sp>
        <p:nvSpPr>
          <p:cNvPr id="1061" name="Google Shape;1061;p40"/>
          <p:cNvSpPr/>
          <p:nvPr/>
        </p:nvSpPr>
        <p:spPr>
          <a:xfrm>
            <a:off x="800100" y="2588798"/>
            <a:ext cx="262423" cy="264668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3</a:t>
            </a:r>
            <a:endParaRPr/>
          </a:p>
        </p:txBody>
      </p:sp>
      <p:sp>
        <p:nvSpPr>
          <p:cNvPr id="1062" name="Google Shape;1062;p40"/>
          <p:cNvSpPr txBox="1"/>
          <p:nvPr/>
        </p:nvSpPr>
        <p:spPr>
          <a:xfrm>
            <a:off x="1200150" y="2980551"/>
            <a:ext cx="771525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Plan the MVP. Look out time and costs. Define the measurement criteria and then build the MVP</a:t>
            </a:r>
            <a:endParaRPr/>
          </a:p>
        </p:txBody>
      </p:sp>
      <p:sp>
        <p:nvSpPr>
          <p:cNvPr id="1063" name="Google Shape;1063;p40"/>
          <p:cNvSpPr/>
          <p:nvPr/>
        </p:nvSpPr>
        <p:spPr>
          <a:xfrm>
            <a:off x="800100" y="2969798"/>
            <a:ext cx="262423" cy="264668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4</a:t>
            </a:r>
            <a:endParaRPr/>
          </a:p>
        </p:txBody>
      </p:sp>
      <p:sp>
        <p:nvSpPr>
          <p:cNvPr id="1064" name="Google Shape;1064;p40"/>
          <p:cNvSpPr txBox="1"/>
          <p:nvPr/>
        </p:nvSpPr>
        <p:spPr>
          <a:xfrm>
            <a:off x="1200150" y="3337331"/>
            <a:ext cx="771525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Test the MVP with potential users/customers in a real environment and collect feedbacks. Outputs have to been measurable. </a:t>
            </a:r>
            <a:endParaRPr/>
          </a:p>
        </p:txBody>
      </p:sp>
      <p:sp>
        <p:nvSpPr>
          <p:cNvPr id="1065" name="Google Shape;1065;p40"/>
          <p:cNvSpPr/>
          <p:nvPr/>
        </p:nvSpPr>
        <p:spPr>
          <a:xfrm>
            <a:off x="800100" y="3417512"/>
            <a:ext cx="262423" cy="264668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5</a:t>
            </a:r>
            <a:endParaRPr/>
          </a:p>
        </p:txBody>
      </p:sp>
      <p:sp>
        <p:nvSpPr>
          <p:cNvPr id="1066" name="Google Shape;1066;p40"/>
          <p:cNvSpPr txBox="1"/>
          <p:nvPr/>
        </p:nvSpPr>
        <p:spPr>
          <a:xfrm>
            <a:off x="1200150" y="3894951"/>
            <a:ext cx="771525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Report the lessons learnt. Improve the MVP step by step. </a:t>
            </a:r>
            <a:endParaRPr/>
          </a:p>
        </p:txBody>
      </p:sp>
      <p:sp>
        <p:nvSpPr>
          <p:cNvPr id="1067" name="Google Shape;1067;p40"/>
          <p:cNvSpPr/>
          <p:nvPr/>
        </p:nvSpPr>
        <p:spPr>
          <a:xfrm>
            <a:off x="800100" y="3884198"/>
            <a:ext cx="262423" cy="264668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6</a:t>
            </a:r>
            <a:endParaRPr/>
          </a:p>
        </p:txBody>
      </p:sp>
      <p:sp>
        <p:nvSpPr>
          <p:cNvPr id="1068" name="Google Shape;1068;p40"/>
          <p:cNvSpPr txBox="1"/>
          <p:nvPr/>
        </p:nvSpPr>
        <p:spPr>
          <a:xfrm>
            <a:off x="1200150" y="4352151"/>
            <a:ext cx="771525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Summaries from the interactions. Vision or strategy has to be adapted ?</a:t>
            </a:r>
            <a:endParaRPr/>
          </a:p>
        </p:txBody>
      </p:sp>
      <p:sp>
        <p:nvSpPr>
          <p:cNvPr id="1069" name="Google Shape;1069;p40"/>
          <p:cNvSpPr/>
          <p:nvPr/>
        </p:nvSpPr>
        <p:spPr>
          <a:xfrm>
            <a:off x="800100" y="4341398"/>
            <a:ext cx="262423" cy="264668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7</a:t>
            </a:r>
            <a:endParaRPr/>
          </a:p>
        </p:txBody>
      </p:sp>
      <p:sp>
        <p:nvSpPr>
          <p:cNvPr id="1070" name="Google Shape;1070;p40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071" name="Google Shape;1071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2" name="Google Shape;1072;p40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PROTOTYPING</a:t>
            </a:r>
            <a:endParaRPr/>
          </a:p>
        </p:txBody>
      </p:sp>
      <p:sp>
        <p:nvSpPr>
          <p:cNvPr id="1073" name="Google Shape;1073;p40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Minimum Viable Product (MVP)</a:t>
            </a:r>
            <a:endParaRPr/>
          </a:p>
        </p:txBody>
      </p:sp>
      <p:pic>
        <p:nvPicPr>
          <p:cNvPr descr="Logo, company name&#10;&#10;Description automatically generated" id="1074" name="Google Shape;1074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41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80" name="Google Shape;1080;p41"/>
          <p:cNvSpPr txBox="1"/>
          <p:nvPr/>
        </p:nvSpPr>
        <p:spPr>
          <a:xfrm>
            <a:off x="571500" y="1675969"/>
            <a:ext cx="8401050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MVP brings you to take </a:t>
            </a: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fast decisions </a:t>
            </a:r>
            <a:endParaRPr/>
          </a:p>
          <a:p>
            <a:pPr indent="-1428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MVP brings you to focus on the </a:t>
            </a: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core idea</a:t>
            </a:r>
            <a:endParaRPr/>
          </a:p>
          <a:p>
            <a:pPr indent="-1428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MVP brings you to “</a:t>
            </a: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fail fast, fail early, fail cheap</a:t>
            </a: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”</a:t>
            </a:r>
            <a:endParaRPr/>
          </a:p>
          <a:p>
            <a:pPr indent="-1428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MVP </a:t>
            </a: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involves the users</a:t>
            </a: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, encouraging open innovation approaches and the early adoption of the solution</a:t>
            </a:r>
            <a:endParaRPr/>
          </a:p>
        </p:txBody>
      </p:sp>
      <p:pic>
        <p:nvPicPr>
          <p:cNvPr id="1081" name="Google Shape;1081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sp>
        <p:nvSpPr>
          <p:cNvPr id="1082" name="Google Shape;1082;p41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083" name="Google Shape;1083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4" name="Google Shape;1084;p41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PROTOTYPING</a:t>
            </a:r>
            <a:endParaRPr/>
          </a:p>
        </p:txBody>
      </p:sp>
      <p:sp>
        <p:nvSpPr>
          <p:cNvPr id="1085" name="Google Shape;1085;p41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Minimum Viable Product (MVP): final remarks</a:t>
            </a:r>
            <a:endParaRPr/>
          </a:p>
        </p:txBody>
      </p:sp>
      <p:pic>
        <p:nvPicPr>
          <p:cNvPr descr="Logo, company name&#10;&#10;Description automatically generated" id="1086" name="Google Shape;1086;p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42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92" name="Google Shape;1092;p42"/>
          <p:cNvSpPr txBox="1"/>
          <p:nvPr/>
        </p:nvSpPr>
        <p:spPr>
          <a:xfrm>
            <a:off x="571500" y="1675969"/>
            <a:ext cx="8401050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To build the MVP, follow the </a:t>
            </a: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rule of 80/20</a:t>
            </a: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 (MVP can represent the 80% of the solution)</a:t>
            </a:r>
            <a:endParaRPr/>
          </a:p>
          <a:p>
            <a:pPr indent="-1428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Build a </a:t>
            </a: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low-cost / low-time </a:t>
            </a: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MVP </a:t>
            </a:r>
            <a:endParaRPr/>
          </a:p>
          <a:p>
            <a:pPr indent="-1428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Focus on </a:t>
            </a: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standard situation</a:t>
            </a: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, then exceptions or more complex situations</a:t>
            </a:r>
            <a:endParaRPr/>
          </a:p>
          <a:p>
            <a:pPr indent="-1428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093" name="Google Shape;1093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sp>
        <p:nvSpPr>
          <p:cNvPr id="1094" name="Google Shape;1094;p42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095" name="Google Shape;1095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6" name="Google Shape;1096;p42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PROTOTYPING</a:t>
            </a:r>
            <a:endParaRPr/>
          </a:p>
        </p:txBody>
      </p:sp>
      <p:sp>
        <p:nvSpPr>
          <p:cNvPr id="1097" name="Google Shape;1097;p42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Minimum Viable Product (MVP): final remarks</a:t>
            </a:r>
            <a:endParaRPr/>
          </a:p>
        </p:txBody>
      </p:sp>
      <p:pic>
        <p:nvPicPr>
          <p:cNvPr descr="Logo, company name&#10;&#10;Description automatically generated" id="1098" name="Google Shape;1098;p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2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Google Shape;1103;p43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04" name="Google Shape;1104;p43"/>
          <p:cNvSpPr txBox="1"/>
          <p:nvPr/>
        </p:nvSpPr>
        <p:spPr>
          <a:xfrm>
            <a:off x="571500" y="1675969"/>
            <a:ext cx="8401050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Do </a:t>
            </a: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few preliminary tests </a:t>
            </a: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to collogues or persons that DON’T know the solution. If they pose the same questions, the offer is not clear and you have to work about it</a:t>
            </a:r>
            <a:endParaRPr/>
          </a:p>
          <a:p>
            <a:pPr indent="-1428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“</a:t>
            </a: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T-Team</a:t>
            </a: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” builds “T-MVP” (multidisciplinarity)</a:t>
            </a:r>
            <a:endParaRPr/>
          </a:p>
        </p:txBody>
      </p:sp>
      <p:pic>
        <p:nvPicPr>
          <p:cNvPr id="1105" name="Google Shape;1105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sp>
        <p:nvSpPr>
          <p:cNvPr id="1106" name="Google Shape;1106;p43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107" name="Google Shape;1107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8" name="Google Shape;1108;p43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PROTOTYPING</a:t>
            </a:r>
            <a:endParaRPr/>
          </a:p>
        </p:txBody>
      </p:sp>
      <p:sp>
        <p:nvSpPr>
          <p:cNvPr id="1109" name="Google Shape;1109;p43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Minimum Viable Product (MVP): final remarks</a:t>
            </a:r>
            <a:endParaRPr/>
          </a:p>
        </p:txBody>
      </p:sp>
      <p:pic>
        <p:nvPicPr>
          <p:cNvPr descr="Logo, company name&#10;&#10;Description automatically generated" id="1110" name="Google Shape;1110;p4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4" name="Shape 1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5" name="Google Shape;1115;p44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16" name="Google Shape;1116;p44"/>
          <p:cNvSpPr txBox="1"/>
          <p:nvPr/>
        </p:nvSpPr>
        <p:spPr>
          <a:xfrm>
            <a:off x="535194" y="1943101"/>
            <a:ext cx="815233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5) TESTING</a:t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0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" name="Google Shape;1121;p45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22" name="Google Shape;1122;p45"/>
          <p:cNvSpPr txBox="1"/>
          <p:nvPr/>
        </p:nvSpPr>
        <p:spPr>
          <a:xfrm>
            <a:off x="571500" y="1675969"/>
            <a:ext cx="8401050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Test a prototype means interact with a potential user and receive feedbacks</a:t>
            </a:r>
            <a:endParaRPr/>
          </a:p>
          <a:p>
            <a:pPr indent="-1428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This allow a better view of our customer and a better focus on user needs </a:t>
            </a:r>
            <a:endParaRPr/>
          </a:p>
          <a:p>
            <a:pPr indent="-1428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… and then enable improvements of our solution</a:t>
            </a:r>
            <a:endParaRPr/>
          </a:p>
          <a:p>
            <a:pPr indent="-1428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123" name="Google Shape;1123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sp>
        <p:nvSpPr>
          <p:cNvPr id="1124" name="Google Shape;1124;p45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125" name="Google Shape;1125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6" name="Google Shape;1126;p45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TESTING</a:t>
            </a:r>
            <a:endParaRPr/>
          </a:p>
        </p:txBody>
      </p:sp>
      <p:sp>
        <p:nvSpPr>
          <p:cNvPr id="1127" name="Google Shape;1127;p45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Goals</a:t>
            </a:r>
            <a:endParaRPr/>
          </a:p>
        </p:txBody>
      </p:sp>
      <p:pic>
        <p:nvPicPr>
          <p:cNvPr descr="Logo, company name&#10;&#10;Description automatically generated" id="1128" name="Google Shape;1128;p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2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" name="Google Shape;1133;p46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Spirito di gruppo: cosa serve per svilupparlo al meglio sul lavoro?" id="1134" name="Google Shape;1134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4600" y="2000251"/>
            <a:ext cx="1620000" cy="13654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Verbale di invalidità civile: dopo quanto tempo lo inviano?" id="1135" name="Google Shape;1135;p46"/>
          <p:cNvPicPr preferRelativeResize="0"/>
          <p:nvPr/>
        </p:nvPicPr>
        <p:blipFill rotWithShape="1">
          <a:blip r:embed="rId4">
            <a:alphaModFix/>
          </a:blip>
          <a:srcRect b="0" l="44539" r="0" t="5238"/>
          <a:stretch/>
        </p:blipFill>
        <p:spPr>
          <a:xfrm>
            <a:off x="4000500" y="2000251"/>
            <a:ext cx="1620000" cy="144886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orbici aperte - TuttoDisegni.com" id="1136" name="Google Shape;1136;p4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00850" y="2088394"/>
            <a:ext cx="1620000" cy="1365428"/>
          </a:xfrm>
          <a:prstGeom prst="rect">
            <a:avLst/>
          </a:prstGeom>
          <a:noFill/>
          <a:ln>
            <a:noFill/>
          </a:ln>
        </p:spPr>
      </p:pic>
      <p:sp>
        <p:nvSpPr>
          <p:cNvPr id="1137" name="Google Shape;1137;p46"/>
          <p:cNvSpPr txBox="1"/>
          <p:nvPr/>
        </p:nvSpPr>
        <p:spPr>
          <a:xfrm>
            <a:off x="171450" y="3486150"/>
            <a:ext cx="2971800" cy="4040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Noto Sans Symbols"/>
              <a:buChar char="✔"/>
            </a:pPr>
            <a:r>
              <a:rPr lang="en-GB" sz="1013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2-3 persons per team (few is enough)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Noto Sans Symbols"/>
              <a:buChar char="✔"/>
            </a:pPr>
            <a:r>
              <a:rPr lang="en-GB" sz="1013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1 person tests, 1 takes note</a:t>
            </a:r>
            <a:endParaRPr/>
          </a:p>
        </p:txBody>
      </p:sp>
      <p:sp>
        <p:nvSpPr>
          <p:cNvPr id="1138" name="Google Shape;1138;p46"/>
          <p:cNvSpPr txBox="1"/>
          <p:nvPr/>
        </p:nvSpPr>
        <p:spPr>
          <a:xfrm>
            <a:off x="3200400" y="3479453"/>
            <a:ext cx="3257550" cy="4040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Noto Sans Symbols"/>
              <a:buChar char="✔"/>
            </a:pPr>
            <a:r>
              <a:rPr lang="en-GB" sz="1013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Depends on the resolution / complexity of the prototype (10/30 min.)</a:t>
            </a:r>
            <a:endParaRPr/>
          </a:p>
        </p:txBody>
      </p:sp>
      <p:sp>
        <p:nvSpPr>
          <p:cNvPr id="1139" name="Google Shape;1139;p46"/>
          <p:cNvSpPr txBox="1"/>
          <p:nvPr/>
        </p:nvSpPr>
        <p:spPr>
          <a:xfrm>
            <a:off x="6400800" y="3486151"/>
            <a:ext cx="2457450" cy="7158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Noto Sans Symbols"/>
              <a:buChar char="✔"/>
            </a:pPr>
            <a:r>
              <a:rPr lang="en-GB" sz="1013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Block notes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Noto Sans Symbols"/>
              <a:buChar char="✔"/>
            </a:pPr>
            <a:r>
              <a:rPr lang="en-GB" sz="1013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Camera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Noto Sans Symbols"/>
              <a:buChar char="✔"/>
            </a:pPr>
            <a:r>
              <a:rPr lang="en-GB" sz="1013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Prototype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3"/>
              <a:buFont typeface="Noto Sans Symbols"/>
              <a:buChar char="✔"/>
            </a:pPr>
            <a:r>
              <a:rPr lang="en-GB" sz="1013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Test sheet</a:t>
            </a:r>
            <a:endParaRPr/>
          </a:p>
        </p:txBody>
      </p:sp>
      <p:pic>
        <p:nvPicPr>
          <p:cNvPr id="1140" name="Google Shape;1140;p4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sp>
        <p:nvSpPr>
          <p:cNvPr id="1141" name="Google Shape;1141;p46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142" name="Google Shape;1142;p4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3" name="Google Shape;1143;p46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TESTING</a:t>
            </a:r>
            <a:endParaRPr/>
          </a:p>
        </p:txBody>
      </p:sp>
      <p:sp>
        <p:nvSpPr>
          <p:cNvPr id="1144" name="Google Shape;1144;p46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Test Sheet (1/6)</a:t>
            </a:r>
            <a:endParaRPr/>
          </a:p>
        </p:txBody>
      </p:sp>
      <p:pic>
        <p:nvPicPr>
          <p:cNvPr descr="Logo, company name&#10;&#10;Description automatically generated" id="1145" name="Google Shape;1145;p4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0" name="Google Shape;1150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sp>
        <p:nvSpPr>
          <p:cNvPr id="1151" name="Google Shape;1151;p47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152" name="Google Shape;1152;p47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53" name="Google Shape;1153;p47"/>
          <p:cNvSpPr/>
          <p:nvPr/>
        </p:nvSpPr>
        <p:spPr>
          <a:xfrm>
            <a:off x="285750" y="1482551"/>
            <a:ext cx="4229100" cy="800100"/>
          </a:xfrm>
          <a:prstGeom prst="rect">
            <a:avLst/>
          </a:prstGeom>
          <a:noFill/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154" name="Google Shape;1154;p47"/>
          <p:cNvSpPr txBox="1"/>
          <p:nvPr/>
        </p:nvSpPr>
        <p:spPr>
          <a:xfrm>
            <a:off x="400050" y="1539701"/>
            <a:ext cx="2228850" cy="4154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Brief description of the test scenario</a:t>
            </a:r>
            <a:endParaRPr/>
          </a:p>
        </p:txBody>
      </p:sp>
      <p:sp>
        <p:nvSpPr>
          <p:cNvPr id="1155" name="Google Shape;1155;p47"/>
          <p:cNvSpPr/>
          <p:nvPr/>
        </p:nvSpPr>
        <p:spPr>
          <a:xfrm>
            <a:off x="4572000" y="1482551"/>
            <a:ext cx="4229100" cy="800100"/>
          </a:xfrm>
          <a:prstGeom prst="rect">
            <a:avLst/>
          </a:prstGeom>
          <a:noFill/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156" name="Google Shape;1156;p47"/>
          <p:cNvSpPr txBox="1"/>
          <p:nvPr/>
        </p:nvSpPr>
        <p:spPr>
          <a:xfrm>
            <a:off x="4629150" y="1539702"/>
            <a:ext cx="222885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Test criteria</a:t>
            </a:r>
            <a:endParaRPr/>
          </a:p>
        </p:txBody>
      </p:sp>
      <p:sp>
        <p:nvSpPr>
          <p:cNvPr id="1157" name="Google Shape;1157;p47"/>
          <p:cNvSpPr/>
          <p:nvPr/>
        </p:nvSpPr>
        <p:spPr>
          <a:xfrm>
            <a:off x="285750" y="2396951"/>
            <a:ext cx="2800350" cy="800100"/>
          </a:xfrm>
          <a:prstGeom prst="rect">
            <a:avLst/>
          </a:prstGeom>
          <a:noFill/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158" name="Google Shape;1158;p47"/>
          <p:cNvSpPr/>
          <p:nvPr/>
        </p:nvSpPr>
        <p:spPr>
          <a:xfrm>
            <a:off x="3143250" y="2396951"/>
            <a:ext cx="2800350" cy="800100"/>
          </a:xfrm>
          <a:prstGeom prst="rect">
            <a:avLst/>
          </a:prstGeom>
          <a:noFill/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159" name="Google Shape;1159;p47"/>
          <p:cNvSpPr/>
          <p:nvPr/>
        </p:nvSpPr>
        <p:spPr>
          <a:xfrm>
            <a:off x="6000750" y="2396951"/>
            <a:ext cx="2800350" cy="800100"/>
          </a:xfrm>
          <a:prstGeom prst="rect">
            <a:avLst/>
          </a:prstGeom>
          <a:noFill/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160" name="Google Shape;1160;p47"/>
          <p:cNvSpPr txBox="1"/>
          <p:nvPr/>
        </p:nvSpPr>
        <p:spPr>
          <a:xfrm>
            <a:off x="342900" y="2394719"/>
            <a:ext cx="222885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Procedure</a:t>
            </a:r>
            <a:endParaRPr/>
          </a:p>
        </p:txBody>
      </p:sp>
      <p:sp>
        <p:nvSpPr>
          <p:cNvPr id="1161" name="Google Shape;1161;p47"/>
          <p:cNvSpPr txBox="1"/>
          <p:nvPr/>
        </p:nvSpPr>
        <p:spPr>
          <a:xfrm>
            <a:off x="3200400" y="2396952"/>
            <a:ext cx="222885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Roles</a:t>
            </a:r>
            <a:endParaRPr/>
          </a:p>
        </p:txBody>
      </p:sp>
      <p:sp>
        <p:nvSpPr>
          <p:cNvPr id="1162" name="Google Shape;1162;p47"/>
          <p:cNvSpPr txBox="1"/>
          <p:nvPr/>
        </p:nvSpPr>
        <p:spPr>
          <a:xfrm>
            <a:off x="6000750" y="2396952"/>
            <a:ext cx="222885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Questions</a:t>
            </a:r>
            <a:endParaRPr/>
          </a:p>
        </p:txBody>
      </p:sp>
      <p:sp>
        <p:nvSpPr>
          <p:cNvPr id="1163" name="Google Shape;1163;p47"/>
          <p:cNvSpPr txBox="1"/>
          <p:nvPr/>
        </p:nvSpPr>
        <p:spPr>
          <a:xfrm>
            <a:off x="342900" y="1200150"/>
            <a:ext cx="1600200" cy="2482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Test Scenario</a:t>
            </a:r>
            <a:endParaRPr/>
          </a:p>
        </p:txBody>
      </p:sp>
      <p:sp>
        <p:nvSpPr>
          <p:cNvPr id="1164" name="Google Shape;1164;p47"/>
          <p:cNvSpPr txBox="1"/>
          <p:nvPr/>
        </p:nvSpPr>
        <p:spPr>
          <a:xfrm>
            <a:off x="342900" y="3266301"/>
            <a:ext cx="1600200" cy="2482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Test results</a:t>
            </a:r>
            <a:endParaRPr/>
          </a:p>
        </p:txBody>
      </p:sp>
      <p:sp>
        <p:nvSpPr>
          <p:cNvPr id="1165" name="Google Shape;1165;p47"/>
          <p:cNvSpPr/>
          <p:nvPr/>
        </p:nvSpPr>
        <p:spPr>
          <a:xfrm>
            <a:off x="285750" y="3543300"/>
            <a:ext cx="4229100" cy="1485901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166" name="Google Shape;1166;p47"/>
          <p:cNvSpPr txBox="1"/>
          <p:nvPr/>
        </p:nvSpPr>
        <p:spPr>
          <a:xfrm>
            <a:off x="342900" y="3598218"/>
            <a:ext cx="222885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Documentation</a:t>
            </a:r>
            <a:endParaRPr/>
          </a:p>
        </p:txBody>
      </p:sp>
      <p:sp>
        <p:nvSpPr>
          <p:cNvPr id="1167" name="Google Shape;1167;p47"/>
          <p:cNvSpPr/>
          <p:nvPr/>
        </p:nvSpPr>
        <p:spPr>
          <a:xfrm>
            <a:off x="4572000" y="4057650"/>
            <a:ext cx="4229100" cy="460317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168" name="Google Shape;1168;p47"/>
          <p:cNvSpPr/>
          <p:nvPr/>
        </p:nvSpPr>
        <p:spPr>
          <a:xfrm>
            <a:off x="4572000" y="3540183"/>
            <a:ext cx="4229100" cy="460317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169" name="Google Shape;1169;p47"/>
          <p:cNvSpPr/>
          <p:nvPr/>
        </p:nvSpPr>
        <p:spPr>
          <a:xfrm>
            <a:off x="4572000" y="4568883"/>
            <a:ext cx="4229100" cy="460317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170" name="Google Shape;1170;p47"/>
          <p:cNvSpPr txBox="1"/>
          <p:nvPr/>
        </p:nvSpPr>
        <p:spPr>
          <a:xfrm>
            <a:off x="4579620" y="3613234"/>
            <a:ext cx="222885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What we have learnt</a:t>
            </a:r>
            <a:endParaRPr/>
          </a:p>
        </p:txBody>
      </p:sp>
      <p:sp>
        <p:nvSpPr>
          <p:cNvPr id="1171" name="Google Shape;1171;p47"/>
          <p:cNvSpPr/>
          <p:nvPr/>
        </p:nvSpPr>
        <p:spPr>
          <a:xfrm>
            <a:off x="2343150" y="1554329"/>
            <a:ext cx="285750" cy="264668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1</a:t>
            </a:r>
            <a:endParaRPr/>
          </a:p>
        </p:txBody>
      </p:sp>
      <p:sp>
        <p:nvSpPr>
          <p:cNvPr id="1172" name="Google Shape;1172;p47"/>
          <p:cNvSpPr/>
          <p:nvPr/>
        </p:nvSpPr>
        <p:spPr>
          <a:xfrm>
            <a:off x="6877050" y="2451687"/>
            <a:ext cx="285750" cy="264668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2</a:t>
            </a:r>
            <a:endParaRPr/>
          </a:p>
        </p:txBody>
      </p:sp>
      <p:sp>
        <p:nvSpPr>
          <p:cNvPr id="1173" name="Google Shape;1173;p47"/>
          <p:cNvSpPr/>
          <p:nvPr/>
        </p:nvSpPr>
        <p:spPr>
          <a:xfrm>
            <a:off x="1543050" y="3596091"/>
            <a:ext cx="285750" cy="264668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3</a:t>
            </a:r>
            <a:endParaRPr/>
          </a:p>
        </p:txBody>
      </p:sp>
      <p:pic>
        <p:nvPicPr>
          <p:cNvPr id="1174" name="Google Shape;1174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5" name="Google Shape;1175;p47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TESTING</a:t>
            </a:r>
            <a:endParaRPr/>
          </a:p>
        </p:txBody>
      </p:sp>
      <p:sp>
        <p:nvSpPr>
          <p:cNvPr id="1176" name="Google Shape;1176;p47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Test Sheet (2/6)</a:t>
            </a:r>
            <a:endParaRPr/>
          </a:p>
        </p:txBody>
      </p:sp>
      <p:pic>
        <p:nvPicPr>
          <p:cNvPr descr="Logo, company name&#10;&#10;Description automatically generated" id="1177" name="Google Shape;1177;p4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2" name="Google Shape;1182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sp>
        <p:nvSpPr>
          <p:cNvPr id="1183" name="Google Shape;1183;p48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184" name="Google Shape;1184;p48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85" name="Google Shape;1185;p48"/>
          <p:cNvSpPr/>
          <p:nvPr/>
        </p:nvSpPr>
        <p:spPr>
          <a:xfrm>
            <a:off x="285750" y="1482551"/>
            <a:ext cx="4229100" cy="800100"/>
          </a:xfrm>
          <a:prstGeom prst="rect">
            <a:avLst/>
          </a:prstGeom>
          <a:noFill/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186" name="Google Shape;1186;p48"/>
          <p:cNvSpPr txBox="1"/>
          <p:nvPr/>
        </p:nvSpPr>
        <p:spPr>
          <a:xfrm>
            <a:off x="400050" y="1539701"/>
            <a:ext cx="2228850" cy="4154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Brief description of the test scenario</a:t>
            </a:r>
            <a:endParaRPr/>
          </a:p>
        </p:txBody>
      </p:sp>
      <p:sp>
        <p:nvSpPr>
          <p:cNvPr id="1187" name="Google Shape;1187;p48"/>
          <p:cNvSpPr/>
          <p:nvPr/>
        </p:nvSpPr>
        <p:spPr>
          <a:xfrm>
            <a:off x="4572000" y="1482551"/>
            <a:ext cx="4229100" cy="800100"/>
          </a:xfrm>
          <a:prstGeom prst="rect">
            <a:avLst/>
          </a:prstGeom>
          <a:noFill/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188" name="Google Shape;1188;p48"/>
          <p:cNvSpPr txBox="1"/>
          <p:nvPr/>
        </p:nvSpPr>
        <p:spPr>
          <a:xfrm>
            <a:off x="4629150" y="1539702"/>
            <a:ext cx="222885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Test criteria</a:t>
            </a:r>
            <a:endParaRPr/>
          </a:p>
        </p:txBody>
      </p:sp>
      <p:sp>
        <p:nvSpPr>
          <p:cNvPr id="1189" name="Google Shape;1189;p48"/>
          <p:cNvSpPr/>
          <p:nvPr/>
        </p:nvSpPr>
        <p:spPr>
          <a:xfrm>
            <a:off x="285750" y="2396951"/>
            <a:ext cx="2800350" cy="8001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D8D8D8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190" name="Google Shape;1190;p48"/>
          <p:cNvSpPr/>
          <p:nvPr/>
        </p:nvSpPr>
        <p:spPr>
          <a:xfrm>
            <a:off x="3143250" y="2396951"/>
            <a:ext cx="2800350" cy="8001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D8D8D8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191" name="Google Shape;1191;p48"/>
          <p:cNvSpPr/>
          <p:nvPr/>
        </p:nvSpPr>
        <p:spPr>
          <a:xfrm>
            <a:off x="6000750" y="2396951"/>
            <a:ext cx="2800350" cy="8001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D8D8D8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192" name="Google Shape;1192;p48"/>
          <p:cNvSpPr txBox="1"/>
          <p:nvPr/>
        </p:nvSpPr>
        <p:spPr>
          <a:xfrm>
            <a:off x="342900" y="2394719"/>
            <a:ext cx="2228850" cy="253916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Procedure</a:t>
            </a:r>
            <a:endParaRPr/>
          </a:p>
        </p:txBody>
      </p:sp>
      <p:sp>
        <p:nvSpPr>
          <p:cNvPr id="1193" name="Google Shape;1193;p48"/>
          <p:cNvSpPr txBox="1"/>
          <p:nvPr/>
        </p:nvSpPr>
        <p:spPr>
          <a:xfrm>
            <a:off x="3200400" y="2396952"/>
            <a:ext cx="2228850" cy="253916"/>
          </a:xfrm>
          <a:prstGeom prst="rect">
            <a:avLst/>
          </a:prstGeom>
          <a:solidFill>
            <a:srgbClr val="F2F2F2"/>
          </a:solidFill>
          <a:ln cap="flat" cmpd="sng" w="9525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Roles</a:t>
            </a:r>
            <a:endParaRPr/>
          </a:p>
        </p:txBody>
      </p:sp>
      <p:sp>
        <p:nvSpPr>
          <p:cNvPr id="1194" name="Google Shape;1194;p48"/>
          <p:cNvSpPr txBox="1"/>
          <p:nvPr/>
        </p:nvSpPr>
        <p:spPr>
          <a:xfrm>
            <a:off x="6000750" y="2396952"/>
            <a:ext cx="2228850" cy="253916"/>
          </a:xfrm>
          <a:prstGeom prst="rect">
            <a:avLst/>
          </a:prstGeom>
          <a:solidFill>
            <a:srgbClr val="F2F2F2"/>
          </a:solidFill>
          <a:ln cap="flat" cmpd="sng" w="9525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Questions</a:t>
            </a:r>
            <a:endParaRPr/>
          </a:p>
        </p:txBody>
      </p:sp>
      <p:sp>
        <p:nvSpPr>
          <p:cNvPr id="1195" name="Google Shape;1195;p48"/>
          <p:cNvSpPr txBox="1"/>
          <p:nvPr/>
        </p:nvSpPr>
        <p:spPr>
          <a:xfrm>
            <a:off x="342900" y="1200150"/>
            <a:ext cx="1600200" cy="2482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Test Scenario</a:t>
            </a:r>
            <a:endParaRPr/>
          </a:p>
        </p:txBody>
      </p:sp>
      <p:sp>
        <p:nvSpPr>
          <p:cNvPr id="1196" name="Google Shape;1196;p48"/>
          <p:cNvSpPr txBox="1"/>
          <p:nvPr/>
        </p:nvSpPr>
        <p:spPr>
          <a:xfrm>
            <a:off x="342900" y="3266301"/>
            <a:ext cx="1600200" cy="2482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Test results</a:t>
            </a:r>
            <a:endParaRPr/>
          </a:p>
        </p:txBody>
      </p:sp>
      <p:sp>
        <p:nvSpPr>
          <p:cNvPr id="1197" name="Google Shape;1197;p48"/>
          <p:cNvSpPr/>
          <p:nvPr/>
        </p:nvSpPr>
        <p:spPr>
          <a:xfrm>
            <a:off x="285750" y="3543300"/>
            <a:ext cx="4229100" cy="1485901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D8D8D8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198" name="Google Shape;1198;p48"/>
          <p:cNvSpPr txBox="1"/>
          <p:nvPr/>
        </p:nvSpPr>
        <p:spPr>
          <a:xfrm>
            <a:off x="342900" y="3598218"/>
            <a:ext cx="2228850" cy="253916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Documentation</a:t>
            </a:r>
            <a:endParaRPr/>
          </a:p>
        </p:txBody>
      </p:sp>
      <p:sp>
        <p:nvSpPr>
          <p:cNvPr id="1199" name="Google Shape;1199;p48"/>
          <p:cNvSpPr/>
          <p:nvPr/>
        </p:nvSpPr>
        <p:spPr>
          <a:xfrm>
            <a:off x="4572000" y="3543301"/>
            <a:ext cx="4229100" cy="460317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D8D8D8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00" name="Google Shape;1200;p48"/>
          <p:cNvSpPr/>
          <p:nvPr/>
        </p:nvSpPr>
        <p:spPr>
          <a:xfrm>
            <a:off x="4572000" y="4054533"/>
            <a:ext cx="4229100" cy="460317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D8D8D8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01" name="Google Shape;1201;p48"/>
          <p:cNvSpPr/>
          <p:nvPr/>
        </p:nvSpPr>
        <p:spPr>
          <a:xfrm>
            <a:off x="4572000" y="4568883"/>
            <a:ext cx="4229100" cy="460317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D8D8D8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02" name="Google Shape;1202;p48"/>
          <p:cNvSpPr txBox="1"/>
          <p:nvPr/>
        </p:nvSpPr>
        <p:spPr>
          <a:xfrm>
            <a:off x="4572000" y="3600451"/>
            <a:ext cx="2228850" cy="253916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What we have learnt</a:t>
            </a:r>
            <a:endParaRPr/>
          </a:p>
        </p:txBody>
      </p:sp>
      <p:sp>
        <p:nvSpPr>
          <p:cNvPr id="1203" name="Google Shape;1203;p48"/>
          <p:cNvSpPr/>
          <p:nvPr/>
        </p:nvSpPr>
        <p:spPr>
          <a:xfrm>
            <a:off x="8027180" y="2656457"/>
            <a:ext cx="285750" cy="264668"/>
          </a:xfrm>
          <a:prstGeom prst="ellipse">
            <a:avLst/>
          </a:prstGeom>
          <a:solidFill>
            <a:srgbClr val="F2F2F2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2</a:t>
            </a:r>
            <a:endParaRPr/>
          </a:p>
        </p:txBody>
      </p:sp>
      <p:sp>
        <p:nvSpPr>
          <p:cNvPr id="1204" name="Google Shape;1204;p48"/>
          <p:cNvSpPr/>
          <p:nvPr/>
        </p:nvSpPr>
        <p:spPr>
          <a:xfrm>
            <a:off x="342900" y="3938240"/>
            <a:ext cx="285750" cy="264668"/>
          </a:xfrm>
          <a:prstGeom prst="ellipse">
            <a:avLst/>
          </a:prstGeom>
          <a:solidFill>
            <a:srgbClr val="F2F2F2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3</a:t>
            </a:r>
            <a:endParaRPr/>
          </a:p>
        </p:txBody>
      </p:sp>
      <p:sp>
        <p:nvSpPr>
          <p:cNvPr id="1205" name="Google Shape;1205;p48"/>
          <p:cNvSpPr txBox="1"/>
          <p:nvPr/>
        </p:nvSpPr>
        <p:spPr>
          <a:xfrm>
            <a:off x="1000125" y="1822660"/>
            <a:ext cx="7743825" cy="12003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TEST PLANNING: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en-GB"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Think where the test has to be done (the real environment is the best place)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en-GB"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Define the test criteria before testing (what are the criteria according to which a hypothesis can be considered verified ?)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en-GB"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Plan the sequence, assignment of roles and the basic questions 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en-GB"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Establish who will pose the questions, who takes notes, who observes, etc. </a:t>
            </a:r>
            <a:endParaRPr/>
          </a:p>
        </p:txBody>
      </p:sp>
      <p:pic>
        <p:nvPicPr>
          <p:cNvPr id="1206" name="Google Shape;1206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7" name="Google Shape;1207;p48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TESTING</a:t>
            </a:r>
            <a:endParaRPr/>
          </a:p>
        </p:txBody>
      </p:sp>
      <p:sp>
        <p:nvSpPr>
          <p:cNvPr id="1208" name="Google Shape;1208;p48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Test Sheet (3/6)</a:t>
            </a:r>
            <a:endParaRPr/>
          </a:p>
        </p:txBody>
      </p:sp>
      <p:pic>
        <p:nvPicPr>
          <p:cNvPr descr="Logo, company name&#10;&#10;Description automatically generated" id="1209" name="Google Shape;1209;p4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sp>
        <p:nvSpPr>
          <p:cNvPr id="1210" name="Google Shape;1210;p48"/>
          <p:cNvSpPr/>
          <p:nvPr/>
        </p:nvSpPr>
        <p:spPr>
          <a:xfrm>
            <a:off x="2343150" y="1554329"/>
            <a:ext cx="285750" cy="264668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1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4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5" name="Google Shape;1215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sp>
        <p:nvSpPr>
          <p:cNvPr id="1216" name="Google Shape;1216;p49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17" name="Google Shape;1217;p49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18" name="Google Shape;1218;p49"/>
          <p:cNvSpPr/>
          <p:nvPr/>
        </p:nvSpPr>
        <p:spPr>
          <a:xfrm>
            <a:off x="285750" y="1482551"/>
            <a:ext cx="4229100" cy="8001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D8D8D8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19" name="Google Shape;1219;p49"/>
          <p:cNvSpPr txBox="1"/>
          <p:nvPr/>
        </p:nvSpPr>
        <p:spPr>
          <a:xfrm>
            <a:off x="400050" y="1539701"/>
            <a:ext cx="2228850" cy="4154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Brief description of the test scenario</a:t>
            </a:r>
            <a:endParaRPr/>
          </a:p>
        </p:txBody>
      </p:sp>
      <p:sp>
        <p:nvSpPr>
          <p:cNvPr id="1220" name="Google Shape;1220;p49"/>
          <p:cNvSpPr/>
          <p:nvPr/>
        </p:nvSpPr>
        <p:spPr>
          <a:xfrm>
            <a:off x="4572000" y="1482551"/>
            <a:ext cx="4229100" cy="8001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D8D8D8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21" name="Google Shape;1221;p49"/>
          <p:cNvSpPr txBox="1"/>
          <p:nvPr/>
        </p:nvSpPr>
        <p:spPr>
          <a:xfrm>
            <a:off x="4629150" y="1539702"/>
            <a:ext cx="2228850" cy="253916"/>
          </a:xfrm>
          <a:prstGeom prst="rect">
            <a:avLst/>
          </a:prstGeom>
          <a:solidFill>
            <a:srgbClr val="F2F2F2"/>
          </a:solidFill>
          <a:ln cap="flat" cmpd="sng" w="9525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Test criteria</a:t>
            </a:r>
            <a:endParaRPr/>
          </a:p>
        </p:txBody>
      </p:sp>
      <p:sp>
        <p:nvSpPr>
          <p:cNvPr id="1222" name="Google Shape;1222;p49"/>
          <p:cNvSpPr/>
          <p:nvPr/>
        </p:nvSpPr>
        <p:spPr>
          <a:xfrm>
            <a:off x="285750" y="2396951"/>
            <a:ext cx="2800350" cy="800100"/>
          </a:xfrm>
          <a:prstGeom prst="rect">
            <a:avLst/>
          </a:prstGeom>
          <a:noFill/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23" name="Google Shape;1223;p49"/>
          <p:cNvSpPr/>
          <p:nvPr/>
        </p:nvSpPr>
        <p:spPr>
          <a:xfrm>
            <a:off x="3143250" y="2396951"/>
            <a:ext cx="2800350" cy="800100"/>
          </a:xfrm>
          <a:prstGeom prst="rect">
            <a:avLst/>
          </a:prstGeom>
          <a:noFill/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24" name="Google Shape;1224;p49"/>
          <p:cNvSpPr/>
          <p:nvPr/>
        </p:nvSpPr>
        <p:spPr>
          <a:xfrm>
            <a:off x="6000750" y="2396951"/>
            <a:ext cx="2800350" cy="800100"/>
          </a:xfrm>
          <a:prstGeom prst="rect">
            <a:avLst/>
          </a:prstGeom>
          <a:noFill/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25" name="Google Shape;1225;p49"/>
          <p:cNvSpPr txBox="1"/>
          <p:nvPr/>
        </p:nvSpPr>
        <p:spPr>
          <a:xfrm>
            <a:off x="342900" y="2394719"/>
            <a:ext cx="222885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Procedure</a:t>
            </a:r>
            <a:endParaRPr/>
          </a:p>
        </p:txBody>
      </p:sp>
      <p:sp>
        <p:nvSpPr>
          <p:cNvPr id="1226" name="Google Shape;1226;p49"/>
          <p:cNvSpPr txBox="1"/>
          <p:nvPr/>
        </p:nvSpPr>
        <p:spPr>
          <a:xfrm>
            <a:off x="3200400" y="2396952"/>
            <a:ext cx="222885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Roles</a:t>
            </a:r>
            <a:endParaRPr/>
          </a:p>
        </p:txBody>
      </p:sp>
      <p:sp>
        <p:nvSpPr>
          <p:cNvPr id="1227" name="Google Shape;1227;p49"/>
          <p:cNvSpPr txBox="1"/>
          <p:nvPr/>
        </p:nvSpPr>
        <p:spPr>
          <a:xfrm>
            <a:off x="6000750" y="2396952"/>
            <a:ext cx="222885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Questions</a:t>
            </a:r>
            <a:endParaRPr/>
          </a:p>
        </p:txBody>
      </p:sp>
      <p:sp>
        <p:nvSpPr>
          <p:cNvPr id="1228" name="Google Shape;1228;p49"/>
          <p:cNvSpPr txBox="1"/>
          <p:nvPr/>
        </p:nvSpPr>
        <p:spPr>
          <a:xfrm>
            <a:off x="342900" y="1200150"/>
            <a:ext cx="1600200" cy="248209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Test Scenario</a:t>
            </a:r>
            <a:endParaRPr/>
          </a:p>
        </p:txBody>
      </p:sp>
      <p:sp>
        <p:nvSpPr>
          <p:cNvPr id="1229" name="Google Shape;1229;p49"/>
          <p:cNvSpPr txBox="1"/>
          <p:nvPr/>
        </p:nvSpPr>
        <p:spPr>
          <a:xfrm>
            <a:off x="342900" y="3266301"/>
            <a:ext cx="1600200" cy="248209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Test results</a:t>
            </a:r>
            <a:endParaRPr/>
          </a:p>
        </p:txBody>
      </p:sp>
      <p:sp>
        <p:nvSpPr>
          <p:cNvPr id="1230" name="Google Shape;1230;p49"/>
          <p:cNvSpPr/>
          <p:nvPr/>
        </p:nvSpPr>
        <p:spPr>
          <a:xfrm>
            <a:off x="285750" y="3543300"/>
            <a:ext cx="4229100" cy="1485901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D8D8D8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31" name="Google Shape;1231;p49"/>
          <p:cNvSpPr txBox="1"/>
          <p:nvPr/>
        </p:nvSpPr>
        <p:spPr>
          <a:xfrm>
            <a:off x="342900" y="3598218"/>
            <a:ext cx="2228850" cy="253916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Documentation</a:t>
            </a:r>
            <a:endParaRPr/>
          </a:p>
        </p:txBody>
      </p:sp>
      <p:sp>
        <p:nvSpPr>
          <p:cNvPr id="1232" name="Google Shape;1232;p49"/>
          <p:cNvSpPr/>
          <p:nvPr/>
        </p:nvSpPr>
        <p:spPr>
          <a:xfrm>
            <a:off x="4572000" y="3543301"/>
            <a:ext cx="4229100" cy="460317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D8D8D8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33" name="Google Shape;1233;p49"/>
          <p:cNvSpPr/>
          <p:nvPr/>
        </p:nvSpPr>
        <p:spPr>
          <a:xfrm>
            <a:off x="4572000" y="4054533"/>
            <a:ext cx="4229100" cy="460317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D8D8D8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34" name="Google Shape;1234;p49"/>
          <p:cNvSpPr/>
          <p:nvPr/>
        </p:nvSpPr>
        <p:spPr>
          <a:xfrm>
            <a:off x="4572000" y="4568883"/>
            <a:ext cx="4229100" cy="460317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D8D8D8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35" name="Google Shape;1235;p49"/>
          <p:cNvSpPr txBox="1"/>
          <p:nvPr/>
        </p:nvSpPr>
        <p:spPr>
          <a:xfrm>
            <a:off x="4572000" y="3600451"/>
            <a:ext cx="2228850" cy="253916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What we have learnt</a:t>
            </a:r>
            <a:endParaRPr/>
          </a:p>
        </p:txBody>
      </p:sp>
      <p:sp>
        <p:nvSpPr>
          <p:cNvPr id="1236" name="Google Shape;1236;p49"/>
          <p:cNvSpPr/>
          <p:nvPr/>
        </p:nvSpPr>
        <p:spPr>
          <a:xfrm>
            <a:off x="386466" y="1839784"/>
            <a:ext cx="285750" cy="264668"/>
          </a:xfrm>
          <a:prstGeom prst="ellipse">
            <a:avLst/>
          </a:prstGeom>
          <a:solidFill>
            <a:srgbClr val="F2F2F2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1</a:t>
            </a:r>
            <a:endParaRPr/>
          </a:p>
        </p:txBody>
      </p:sp>
      <p:sp>
        <p:nvSpPr>
          <p:cNvPr id="1237" name="Google Shape;1237;p49"/>
          <p:cNvSpPr/>
          <p:nvPr/>
        </p:nvSpPr>
        <p:spPr>
          <a:xfrm>
            <a:off x="342900" y="3938240"/>
            <a:ext cx="285750" cy="264668"/>
          </a:xfrm>
          <a:prstGeom prst="ellipse">
            <a:avLst/>
          </a:prstGeom>
          <a:solidFill>
            <a:srgbClr val="F2F2F2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3</a:t>
            </a:r>
            <a:endParaRPr/>
          </a:p>
        </p:txBody>
      </p:sp>
      <p:sp>
        <p:nvSpPr>
          <p:cNvPr id="1238" name="Google Shape;1238;p49"/>
          <p:cNvSpPr txBox="1"/>
          <p:nvPr/>
        </p:nvSpPr>
        <p:spPr>
          <a:xfrm>
            <a:off x="3981449" y="1588353"/>
            <a:ext cx="4781551" cy="8309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TEST PROCEDURE: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en-GB"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Perform the test and observe the user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en-GB"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Ask for feedbacks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en-GB"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Take notes about the most important sentences of the user</a:t>
            </a:r>
            <a:endParaRPr/>
          </a:p>
        </p:txBody>
      </p:sp>
      <p:sp>
        <p:nvSpPr>
          <p:cNvPr id="1239" name="Google Shape;1239;p49"/>
          <p:cNvSpPr/>
          <p:nvPr/>
        </p:nvSpPr>
        <p:spPr>
          <a:xfrm>
            <a:off x="6877050" y="2451687"/>
            <a:ext cx="285750" cy="264668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2</a:t>
            </a:r>
            <a:endParaRPr/>
          </a:p>
        </p:txBody>
      </p:sp>
      <p:pic>
        <p:nvPicPr>
          <p:cNvPr id="1240" name="Google Shape;1240;p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1" name="Google Shape;1241;p49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TESTING</a:t>
            </a:r>
            <a:endParaRPr/>
          </a:p>
        </p:txBody>
      </p:sp>
      <p:pic>
        <p:nvPicPr>
          <p:cNvPr descr="Logo, company name&#10;&#10;Description automatically generated" id="1242" name="Google Shape;1242;p4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sp>
        <p:nvSpPr>
          <p:cNvPr id="1243" name="Google Shape;1243;p49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Test Sheet (4/6)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5"/>
          <p:cNvSpPr txBox="1"/>
          <p:nvPr/>
        </p:nvSpPr>
        <p:spPr>
          <a:xfrm>
            <a:off x="686307" y="1246871"/>
            <a:ext cx="7771894" cy="29481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57175" lvl="0" marL="257175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Provide tips and tools to move </a:t>
            </a:r>
            <a:r>
              <a:rPr b="1" i="0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from a Tech Feasibility Study</a:t>
            </a:r>
            <a:r>
              <a:rPr b="0" i="0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r>
              <a:rPr b="1" i="0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to the Product Development</a:t>
            </a:r>
            <a:r>
              <a:rPr b="0" i="0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 stage.</a:t>
            </a:r>
            <a:endParaRPr/>
          </a:p>
          <a:p>
            <a:pPr indent="-257175" lvl="0" marL="257175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Provide practical methodologies for different phases:</a:t>
            </a:r>
            <a:endParaRPr/>
          </a:p>
          <a:p>
            <a:pPr indent="-257175" lvl="1" marL="600075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b="0" i="0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Plan</a:t>
            </a:r>
            <a:endParaRPr/>
          </a:p>
          <a:p>
            <a:pPr indent="-257175" lvl="1" marL="600075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b="0" i="0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Prototype</a:t>
            </a:r>
            <a:endParaRPr/>
          </a:p>
          <a:p>
            <a:pPr indent="-257175" lvl="1" marL="600075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b="0" i="0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Testing</a:t>
            </a:r>
            <a:endParaRPr/>
          </a:p>
          <a:p>
            <a:pPr indent="-257175" lvl="1" marL="600075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b="0" i="0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… </a:t>
            </a:r>
            <a:endParaRPr/>
          </a:p>
        </p:txBody>
      </p:sp>
      <p:sp>
        <p:nvSpPr>
          <p:cNvPr id="379" name="Google Shape;379;p5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80" name="Google Shape;380;p5"/>
          <p:cNvSpPr txBox="1"/>
          <p:nvPr/>
        </p:nvSpPr>
        <p:spPr>
          <a:xfrm>
            <a:off x="469191" y="463642"/>
            <a:ext cx="222388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GOALS</a:t>
            </a:r>
            <a:endParaRPr/>
          </a:p>
        </p:txBody>
      </p:sp>
      <p:sp>
        <p:nvSpPr>
          <p:cNvPr id="381" name="Google Shape;381;p5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382" name="Google Shape;382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383" name="Google Shape;383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7" name="Shape 1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8" name="Google Shape;1248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sp>
        <p:nvSpPr>
          <p:cNvPr id="1249" name="Google Shape;1249;p50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50" name="Google Shape;1250;p50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51" name="Google Shape;1251;p50"/>
          <p:cNvSpPr/>
          <p:nvPr/>
        </p:nvSpPr>
        <p:spPr>
          <a:xfrm>
            <a:off x="285750" y="1482551"/>
            <a:ext cx="4229100" cy="8001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52" name="Google Shape;1252;p50"/>
          <p:cNvSpPr txBox="1"/>
          <p:nvPr/>
        </p:nvSpPr>
        <p:spPr>
          <a:xfrm>
            <a:off x="400050" y="1539701"/>
            <a:ext cx="2228850" cy="41549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Brief description of the test scenario</a:t>
            </a:r>
            <a:endParaRPr/>
          </a:p>
        </p:txBody>
      </p:sp>
      <p:sp>
        <p:nvSpPr>
          <p:cNvPr id="1253" name="Google Shape;1253;p50"/>
          <p:cNvSpPr/>
          <p:nvPr/>
        </p:nvSpPr>
        <p:spPr>
          <a:xfrm>
            <a:off x="4572000" y="1482551"/>
            <a:ext cx="4229100" cy="8001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D8D8D8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54" name="Google Shape;1254;p50"/>
          <p:cNvSpPr txBox="1"/>
          <p:nvPr/>
        </p:nvSpPr>
        <p:spPr>
          <a:xfrm>
            <a:off x="4629150" y="1539702"/>
            <a:ext cx="2228850" cy="253916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Test criteria</a:t>
            </a:r>
            <a:endParaRPr/>
          </a:p>
        </p:txBody>
      </p:sp>
      <p:sp>
        <p:nvSpPr>
          <p:cNvPr id="1255" name="Google Shape;1255;p50"/>
          <p:cNvSpPr/>
          <p:nvPr/>
        </p:nvSpPr>
        <p:spPr>
          <a:xfrm>
            <a:off x="285750" y="2396951"/>
            <a:ext cx="2800350" cy="8001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D8D8D8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56" name="Google Shape;1256;p50"/>
          <p:cNvSpPr/>
          <p:nvPr/>
        </p:nvSpPr>
        <p:spPr>
          <a:xfrm>
            <a:off x="3143250" y="2396951"/>
            <a:ext cx="2800350" cy="8001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D8D8D8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57" name="Google Shape;1257;p50"/>
          <p:cNvSpPr/>
          <p:nvPr/>
        </p:nvSpPr>
        <p:spPr>
          <a:xfrm>
            <a:off x="6000750" y="2396951"/>
            <a:ext cx="2800350" cy="8001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D8D8D8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58" name="Google Shape;1258;p50"/>
          <p:cNvSpPr txBox="1"/>
          <p:nvPr/>
        </p:nvSpPr>
        <p:spPr>
          <a:xfrm>
            <a:off x="342900" y="2394719"/>
            <a:ext cx="2228850" cy="253916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Procedure</a:t>
            </a:r>
            <a:endParaRPr/>
          </a:p>
        </p:txBody>
      </p:sp>
      <p:sp>
        <p:nvSpPr>
          <p:cNvPr id="1259" name="Google Shape;1259;p50"/>
          <p:cNvSpPr txBox="1"/>
          <p:nvPr/>
        </p:nvSpPr>
        <p:spPr>
          <a:xfrm>
            <a:off x="3200400" y="2396952"/>
            <a:ext cx="2228850" cy="253916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Roles</a:t>
            </a:r>
            <a:endParaRPr/>
          </a:p>
        </p:txBody>
      </p:sp>
      <p:sp>
        <p:nvSpPr>
          <p:cNvPr id="1260" name="Google Shape;1260;p50"/>
          <p:cNvSpPr txBox="1"/>
          <p:nvPr/>
        </p:nvSpPr>
        <p:spPr>
          <a:xfrm>
            <a:off x="6000750" y="2396952"/>
            <a:ext cx="2228850" cy="253916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Questions</a:t>
            </a:r>
            <a:endParaRPr/>
          </a:p>
        </p:txBody>
      </p:sp>
      <p:sp>
        <p:nvSpPr>
          <p:cNvPr id="1261" name="Google Shape;1261;p50"/>
          <p:cNvSpPr txBox="1"/>
          <p:nvPr/>
        </p:nvSpPr>
        <p:spPr>
          <a:xfrm>
            <a:off x="342900" y="1200150"/>
            <a:ext cx="1600200" cy="2482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Test Scenario</a:t>
            </a:r>
            <a:endParaRPr/>
          </a:p>
        </p:txBody>
      </p:sp>
      <p:sp>
        <p:nvSpPr>
          <p:cNvPr id="1262" name="Google Shape;1262;p50"/>
          <p:cNvSpPr txBox="1"/>
          <p:nvPr/>
        </p:nvSpPr>
        <p:spPr>
          <a:xfrm>
            <a:off x="342900" y="3266301"/>
            <a:ext cx="1600200" cy="2482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Test results</a:t>
            </a:r>
            <a:endParaRPr/>
          </a:p>
        </p:txBody>
      </p:sp>
      <p:sp>
        <p:nvSpPr>
          <p:cNvPr id="1263" name="Google Shape;1263;p50"/>
          <p:cNvSpPr/>
          <p:nvPr/>
        </p:nvSpPr>
        <p:spPr>
          <a:xfrm>
            <a:off x="285750" y="3543300"/>
            <a:ext cx="4229100" cy="1485901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64" name="Google Shape;1264;p50"/>
          <p:cNvSpPr txBox="1"/>
          <p:nvPr/>
        </p:nvSpPr>
        <p:spPr>
          <a:xfrm>
            <a:off x="342900" y="3598218"/>
            <a:ext cx="222885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Documentation</a:t>
            </a:r>
            <a:endParaRPr/>
          </a:p>
        </p:txBody>
      </p:sp>
      <p:sp>
        <p:nvSpPr>
          <p:cNvPr id="1265" name="Google Shape;1265;p50"/>
          <p:cNvSpPr/>
          <p:nvPr/>
        </p:nvSpPr>
        <p:spPr>
          <a:xfrm>
            <a:off x="4572000" y="3543301"/>
            <a:ext cx="4229100" cy="460317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66" name="Google Shape;1266;p50"/>
          <p:cNvSpPr/>
          <p:nvPr/>
        </p:nvSpPr>
        <p:spPr>
          <a:xfrm>
            <a:off x="4572000" y="4054533"/>
            <a:ext cx="4229100" cy="460317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67" name="Google Shape;1267;p50"/>
          <p:cNvSpPr/>
          <p:nvPr/>
        </p:nvSpPr>
        <p:spPr>
          <a:xfrm>
            <a:off x="4572000" y="4568883"/>
            <a:ext cx="4229100" cy="460317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68" name="Google Shape;1268;p50"/>
          <p:cNvSpPr txBox="1"/>
          <p:nvPr/>
        </p:nvSpPr>
        <p:spPr>
          <a:xfrm>
            <a:off x="4572000" y="3600451"/>
            <a:ext cx="222885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What we have learnt</a:t>
            </a:r>
            <a:endParaRPr/>
          </a:p>
        </p:txBody>
      </p:sp>
      <p:sp>
        <p:nvSpPr>
          <p:cNvPr id="1269" name="Google Shape;1269;p50"/>
          <p:cNvSpPr/>
          <p:nvPr/>
        </p:nvSpPr>
        <p:spPr>
          <a:xfrm>
            <a:off x="386466" y="1839784"/>
            <a:ext cx="285750" cy="264668"/>
          </a:xfrm>
          <a:prstGeom prst="ellipse">
            <a:avLst/>
          </a:prstGeom>
          <a:solidFill>
            <a:srgbClr val="F2F2F2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1</a:t>
            </a:r>
            <a:endParaRPr/>
          </a:p>
        </p:txBody>
      </p:sp>
      <p:sp>
        <p:nvSpPr>
          <p:cNvPr id="1270" name="Google Shape;1270;p50"/>
          <p:cNvSpPr/>
          <p:nvPr/>
        </p:nvSpPr>
        <p:spPr>
          <a:xfrm>
            <a:off x="8027180" y="2656457"/>
            <a:ext cx="285750" cy="264668"/>
          </a:xfrm>
          <a:prstGeom prst="ellipse">
            <a:avLst/>
          </a:prstGeom>
          <a:solidFill>
            <a:srgbClr val="F2F2F2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2</a:t>
            </a:r>
            <a:endParaRPr/>
          </a:p>
        </p:txBody>
      </p:sp>
      <p:sp>
        <p:nvSpPr>
          <p:cNvPr id="1271" name="Google Shape;1271;p50"/>
          <p:cNvSpPr txBox="1"/>
          <p:nvPr/>
        </p:nvSpPr>
        <p:spPr>
          <a:xfrm>
            <a:off x="685800" y="3886201"/>
            <a:ext cx="5314951" cy="8309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TEST REPORTING: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en-GB"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Report the test with notes, pictures, video (with the interviewee’s permission)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en-GB"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Highlight the most important things</a:t>
            </a:r>
            <a:endParaRPr/>
          </a:p>
        </p:txBody>
      </p:sp>
      <p:sp>
        <p:nvSpPr>
          <p:cNvPr id="1272" name="Google Shape;1272;p50"/>
          <p:cNvSpPr/>
          <p:nvPr/>
        </p:nvSpPr>
        <p:spPr>
          <a:xfrm>
            <a:off x="1543050" y="3596091"/>
            <a:ext cx="285750" cy="264668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3</a:t>
            </a:r>
            <a:endParaRPr/>
          </a:p>
        </p:txBody>
      </p:sp>
      <p:pic>
        <p:nvPicPr>
          <p:cNvPr id="1273" name="Google Shape;1273;p5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4" name="Google Shape;1274;p50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TESTING</a:t>
            </a:r>
            <a:endParaRPr/>
          </a:p>
        </p:txBody>
      </p:sp>
      <p:sp>
        <p:nvSpPr>
          <p:cNvPr id="1275" name="Google Shape;1275;p50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Test Sheet (5/6)</a:t>
            </a:r>
            <a:endParaRPr/>
          </a:p>
        </p:txBody>
      </p:sp>
      <p:pic>
        <p:nvPicPr>
          <p:cNvPr descr="Logo, company name&#10;&#10;Description automatically generated" id="1276" name="Google Shape;1276;p5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0" name="Shape 1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1" name="Google Shape;1281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sp>
        <p:nvSpPr>
          <p:cNvPr id="1282" name="Google Shape;1282;p51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283" name="Google Shape;1283;p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51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TESTING</a:t>
            </a:r>
            <a:endParaRPr/>
          </a:p>
        </p:txBody>
      </p:sp>
      <p:sp>
        <p:nvSpPr>
          <p:cNvPr id="1285" name="Google Shape;1285;p51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Test Sheet: final remarks (6/6)</a:t>
            </a:r>
            <a:endParaRPr/>
          </a:p>
        </p:txBody>
      </p:sp>
      <p:pic>
        <p:nvPicPr>
          <p:cNvPr descr="Logo, company name&#10;&#10;Description automatically generated" id="1286" name="Google Shape;1286;p5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sp>
        <p:nvSpPr>
          <p:cNvPr id="1287" name="Google Shape;1287;p51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88" name="Google Shape;1288;p51"/>
          <p:cNvSpPr txBox="1"/>
          <p:nvPr/>
        </p:nvSpPr>
        <p:spPr>
          <a:xfrm>
            <a:off x="571500" y="1675969"/>
            <a:ext cx="8401050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Test sheets fits for every kind of test</a:t>
            </a:r>
            <a:endParaRPr/>
          </a:p>
          <a:p>
            <a:pPr indent="-1428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Take your time for testing</a:t>
            </a:r>
            <a:endParaRPr/>
          </a:p>
          <a:p>
            <a:pPr indent="-1428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In case of digital prototype, you can use “on line” as “face to face” test approach</a:t>
            </a:r>
            <a:endParaRPr/>
          </a:p>
          <a:p>
            <a:pPr indent="-1428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Listen to the user and ask “Why ?”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2" name="Shape 1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3" name="Google Shape;1293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sp>
        <p:nvSpPr>
          <p:cNvPr id="1294" name="Google Shape;1294;p52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Spirito di gruppo: cosa serve per svilupparlo al meglio sul lavoro?" id="1295" name="Google Shape;1295;p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94600" y="2000251"/>
            <a:ext cx="1620000" cy="13654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Verbale di invalidità civile: dopo quanto tempo lo inviano?" id="1296" name="Google Shape;1296;p52"/>
          <p:cNvPicPr preferRelativeResize="0"/>
          <p:nvPr/>
        </p:nvPicPr>
        <p:blipFill rotWithShape="1">
          <a:blip r:embed="rId5">
            <a:alphaModFix/>
          </a:blip>
          <a:srcRect b="0" l="44539" r="0" t="5238"/>
          <a:stretch/>
        </p:blipFill>
        <p:spPr>
          <a:xfrm>
            <a:off x="4000500" y="2000251"/>
            <a:ext cx="1620000" cy="144886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orbici aperte - TuttoDisegni.com" id="1297" name="Google Shape;1297;p5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00850" y="2088394"/>
            <a:ext cx="1620000" cy="1365428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52"/>
          <p:cNvSpPr txBox="1"/>
          <p:nvPr/>
        </p:nvSpPr>
        <p:spPr>
          <a:xfrm>
            <a:off x="171450" y="3486151"/>
            <a:ext cx="3486150" cy="46166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Tester 1: interviewer, show the prototype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Tester 2: takes notes, pose further questions</a:t>
            </a:r>
            <a:endParaRPr/>
          </a:p>
        </p:txBody>
      </p:sp>
      <p:sp>
        <p:nvSpPr>
          <p:cNvPr id="1299" name="Google Shape;1299;p52"/>
          <p:cNvSpPr txBox="1"/>
          <p:nvPr/>
        </p:nvSpPr>
        <p:spPr>
          <a:xfrm>
            <a:off x="3676650" y="3479454"/>
            <a:ext cx="226695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10/15 min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Perform 2/3 tests</a:t>
            </a:r>
            <a:endParaRPr/>
          </a:p>
        </p:txBody>
      </p:sp>
      <p:sp>
        <p:nvSpPr>
          <p:cNvPr id="1300" name="Google Shape;1300;p52"/>
          <p:cNvSpPr txBox="1"/>
          <p:nvPr/>
        </p:nvSpPr>
        <p:spPr>
          <a:xfrm>
            <a:off x="6172200" y="3409950"/>
            <a:ext cx="297120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Prototype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MVP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Feedback acquisition grid (A3 sheet) </a:t>
            </a:r>
            <a:endParaRPr/>
          </a:p>
        </p:txBody>
      </p:sp>
      <p:sp>
        <p:nvSpPr>
          <p:cNvPr id="1301" name="Google Shape;1301;p52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302" name="Google Shape;1302;p5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3" name="Google Shape;1303;p52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TESTING</a:t>
            </a:r>
            <a:endParaRPr/>
          </a:p>
        </p:txBody>
      </p:sp>
      <p:sp>
        <p:nvSpPr>
          <p:cNvPr id="1304" name="Google Shape;1304;p52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2) Feedback Acquisition Grid (1/4)</a:t>
            </a:r>
            <a:endParaRPr/>
          </a:p>
        </p:txBody>
      </p:sp>
      <p:pic>
        <p:nvPicPr>
          <p:cNvPr descr="Logo, company name&#10;&#10;Description automatically generated" id="1305" name="Google Shape;1305;p5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9" name="Shape 1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" name="Google Shape;1310;p53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311" name="Google Shape;1311;p53"/>
          <p:cNvSpPr txBox="1"/>
          <p:nvPr>
            <p:ph idx="12" type="sldNum"/>
          </p:nvPr>
        </p:nvSpPr>
        <p:spPr>
          <a:xfrm>
            <a:off x="7918290" y="4209933"/>
            <a:ext cx="789281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312" name="Google Shape;1312;p53"/>
          <p:cNvSpPr/>
          <p:nvPr/>
        </p:nvSpPr>
        <p:spPr>
          <a:xfrm>
            <a:off x="1657350" y="1657350"/>
            <a:ext cx="5963369" cy="325755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cxnSp>
        <p:nvCxnSpPr>
          <p:cNvPr id="1313" name="Google Shape;1313;p53"/>
          <p:cNvCxnSpPr/>
          <p:nvPr/>
        </p:nvCxnSpPr>
        <p:spPr>
          <a:xfrm>
            <a:off x="4629150" y="1857378"/>
            <a:ext cx="0" cy="2850991"/>
          </a:xfrm>
          <a:prstGeom prst="straightConnector1">
            <a:avLst/>
          </a:prstGeom>
          <a:noFill/>
          <a:ln cap="flat" cmpd="sng" w="31750">
            <a:solidFill>
              <a:srgbClr val="ED393B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14" name="Google Shape;1314;p53"/>
          <p:cNvCxnSpPr/>
          <p:nvPr/>
        </p:nvCxnSpPr>
        <p:spPr>
          <a:xfrm>
            <a:off x="1828800" y="3286127"/>
            <a:ext cx="5600700" cy="0"/>
          </a:xfrm>
          <a:prstGeom prst="straightConnector1">
            <a:avLst/>
          </a:prstGeom>
          <a:noFill/>
          <a:ln cap="flat" cmpd="sng" w="31750">
            <a:solidFill>
              <a:srgbClr val="ED393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15" name="Google Shape;1315;p53"/>
          <p:cNvSpPr/>
          <p:nvPr/>
        </p:nvSpPr>
        <p:spPr>
          <a:xfrm>
            <a:off x="4686300" y="2795400"/>
            <a:ext cx="405000" cy="405000"/>
          </a:xfrm>
          <a:prstGeom prst="triangle">
            <a:avLst>
              <a:gd fmla="val 50000" name="adj"/>
            </a:avLst>
          </a:prstGeom>
          <a:solidFill>
            <a:srgbClr val="000000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descr="Lampadina e ingranaggio" id="1316" name="Google Shape;1316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81350" y="3366900"/>
            <a:ext cx="405000" cy="405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unto interrogativo" id="1317" name="Google Shape;1317;p5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67000" y="3343277"/>
            <a:ext cx="405000" cy="405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ggiungi" id="1318" name="Google Shape;1318;p5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67000" y="2795400"/>
            <a:ext cx="405000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9" name="Google Shape;1319;p53"/>
          <p:cNvSpPr txBox="1"/>
          <p:nvPr/>
        </p:nvSpPr>
        <p:spPr>
          <a:xfrm>
            <a:off x="1771650" y="1682175"/>
            <a:ext cx="114300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 like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Things you like or you think relevant</a:t>
            </a:r>
            <a:endParaRPr/>
          </a:p>
        </p:txBody>
      </p:sp>
      <p:sp>
        <p:nvSpPr>
          <p:cNvPr id="1320" name="Google Shape;1320;p53"/>
          <p:cNvSpPr txBox="1"/>
          <p:nvPr/>
        </p:nvSpPr>
        <p:spPr>
          <a:xfrm>
            <a:off x="6286500" y="1682174"/>
            <a:ext cx="1314450" cy="4462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 wish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constructive criticism</a:t>
            </a:r>
            <a:endParaRPr/>
          </a:p>
        </p:txBody>
      </p:sp>
      <p:sp>
        <p:nvSpPr>
          <p:cNvPr id="1321" name="Google Shape;1321;p53"/>
          <p:cNvSpPr txBox="1"/>
          <p:nvPr/>
        </p:nvSpPr>
        <p:spPr>
          <a:xfrm>
            <a:off x="6115050" y="4095750"/>
            <a:ext cx="1485900" cy="723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Ideas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Ideas born from the experience or presentation</a:t>
            </a:r>
            <a:endParaRPr/>
          </a:p>
        </p:txBody>
      </p:sp>
      <p:sp>
        <p:nvSpPr>
          <p:cNvPr id="1322" name="Google Shape;1322;p53"/>
          <p:cNvSpPr txBox="1"/>
          <p:nvPr/>
        </p:nvSpPr>
        <p:spPr>
          <a:xfrm>
            <a:off x="1771650" y="4171950"/>
            <a:ext cx="1143000" cy="723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Questions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Questions coming from the experience</a:t>
            </a:r>
            <a:endParaRPr/>
          </a:p>
        </p:txBody>
      </p:sp>
      <p:pic>
        <p:nvPicPr>
          <p:cNvPr id="1323" name="Google Shape;1323;p5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4" name="Google Shape;1324;p5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5" name="Google Shape;1325;p53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TESTING</a:t>
            </a:r>
            <a:endParaRPr/>
          </a:p>
        </p:txBody>
      </p:sp>
      <p:sp>
        <p:nvSpPr>
          <p:cNvPr id="1326" name="Google Shape;1326;p53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2) Feedback Acquisition Grid (2/4)</a:t>
            </a:r>
            <a:endParaRPr/>
          </a:p>
        </p:txBody>
      </p:sp>
      <p:pic>
        <p:nvPicPr>
          <p:cNvPr descr="Logo, company name&#10;&#10;Description automatically generated" id="1327" name="Google Shape;1327;p5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" name="Google Shape;1332;p54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333" name="Google Shape;1333;p54"/>
          <p:cNvSpPr txBox="1"/>
          <p:nvPr/>
        </p:nvSpPr>
        <p:spPr>
          <a:xfrm>
            <a:off x="800100" y="1504950"/>
            <a:ext cx="7658100" cy="2958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ira Sans"/>
              <a:buAutoNum type="arabicPeriod"/>
            </a:pP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Draw</a:t>
            </a: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 a “Feedback acquisition grid”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ira Sans"/>
              <a:buAutoNum type="arabicPeriod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Ask to the user to </a:t>
            </a: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think aloud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ira Sans"/>
              <a:buAutoNum type="arabicPeriod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Write down </a:t>
            </a: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using post-it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ira Sans"/>
              <a:buAutoNum type="arabicPeriod"/>
            </a:pP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Ask “Why ?”</a:t>
            </a: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 to the user (pay attention to the tone of voice, the body language, etc.)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ira Sans"/>
              <a:buAutoNum type="arabicPeriod"/>
            </a:pP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Collect the grids </a:t>
            </a: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of the diverse interviews and synthetize them to further develop the prototype</a:t>
            </a:r>
            <a:endParaRPr/>
          </a:p>
        </p:txBody>
      </p:sp>
      <p:sp>
        <p:nvSpPr>
          <p:cNvPr id="1334" name="Google Shape;1334;p54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335" name="Google Shape;1335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6" name="Google Shape;1336;p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7" name="Google Shape;1337;p54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TESTING</a:t>
            </a:r>
            <a:endParaRPr/>
          </a:p>
        </p:txBody>
      </p:sp>
      <p:sp>
        <p:nvSpPr>
          <p:cNvPr id="1338" name="Google Shape;1338;p54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2) Feedback Acquisition Grid (3/4)</a:t>
            </a:r>
            <a:endParaRPr/>
          </a:p>
        </p:txBody>
      </p:sp>
      <p:pic>
        <p:nvPicPr>
          <p:cNvPr descr="Logo, company name&#10;&#10;Description automatically generated" id="1339" name="Google Shape;1339;p5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3" name="Shape 1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4" name="Google Shape;1344;p55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345" name="Google Shape;1345;p55"/>
          <p:cNvSpPr txBox="1"/>
          <p:nvPr/>
        </p:nvSpPr>
        <p:spPr>
          <a:xfrm>
            <a:off x="819150" y="1739027"/>
            <a:ext cx="8401200" cy="161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ira Sans"/>
              <a:buAutoNum type="arabicPeriod" startAt="6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Select </a:t>
            </a: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different groups / kind of user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ira Sans"/>
              <a:buAutoNum type="arabicPeriod" startAt="6"/>
            </a:pP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Involve “user”</a:t>
            </a: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, not only “customer”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ira Sans"/>
              <a:buAutoNum type="arabicPeriod" startAt="6"/>
            </a:pP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Don’t sell </a:t>
            </a: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idea to the user, </a:t>
            </a: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just receive feedbacks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ira Sans"/>
              <a:buAutoNum type="arabicPeriod" startAt="6"/>
            </a:pP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Always think about the feedbacks </a:t>
            </a: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to elaborate on new points of view</a:t>
            </a:r>
            <a:endParaRPr b="1"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346" name="Google Shape;1346;p55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347" name="Google Shape;1347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8" name="Google Shape;1348;p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9" name="Google Shape;1349;p55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TESTING</a:t>
            </a:r>
            <a:endParaRPr/>
          </a:p>
        </p:txBody>
      </p:sp>
      <p:sp>
        <p:nvSpPr>
          <p:cNvPr id="1350" name="Google Shape;1350;p55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2) Feedback Acquisition Grid (4/4)</a:t>
            </a:r>
            <a:endParaRPr/>
          </a:p>
        </p:txBody>
      </p:sp>
      <p:pic>
        <p:nvPicPr>
          <p:cNvPr descr="Logo, company name&#10;&#10;Description automatically generated" id="1351" name="Google Shape;1351;p5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5" name="Shape 1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6" name="Google Shape;1356;p56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357" name="Google Shape;1357;p56"/>
          <p:cNvSpPr txBox="1"/>
          <p:nvPr/>
        </p:nvSpPr>
        <p:spPr>
          <a:xfrm>
            <a:off x="571500" y="1543809"/>
            <a:ext cx="8401050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“Interview” is used when we have high resolution / advanced prototypes</a:t>
            </a:r>
            <a:endParaRPr/>
          </a:p>
          <a:p>
            <a:pPr indent="-1428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Deeply understand user needs, user behaviors, user motivations</a:t>
            </a:r>
            <a:endParaRPr/>
          </a:p>
          <a:p>
            <a:pPr indent="-1428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Understand if the solution is appreciated, if it fits in terms of functionalities and usability</a:t>
            </a:r>
            <a:endParaRPr/>
          </a:p>
          <a:p>
            <a:pPr indent="-1428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Assess the value of the solution for the user, till the “price”</a:t>
            </a:r>
            <a:endParaRPr/>
          </a:p>
        </p:txBody>
      </p:sp>
      <p:sp>
        <p:nvSpPr>
          <p:cNvPr id="1358" name="Google Shape;1358;p56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359" name="Google Shape;1359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0" name="Google Shape;1360;p5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1" name="Google Shape;1361;p56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TESTING</a:t>
            </a:r>
            <a:endParaRPr/>
          </a:p>
        </p:txBody>
      </p:sp>
      <p:sp>
        <p:nvSpPr>
          <p:cNvPr id="1362" name="Google Shape;1362;p56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3) The Interview (1/7)</a:t>
            </a:r>
            <a:endParaRPr/>
          </a:p>
        </p:txBody>
      </p:sp>
      <p:pic>
        <p:nvPicPr>
          <p:cNvPr descr="Logo, company name&#10;&#10;Description automatically generated" id="1363" name="Google Shape;1363;p5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7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8" name="Google Shape;1368;p57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Spirito di gruppo: cosa serve per svilupparlo al meglio sul lavoro?" id="1369" name="Google Shape;1369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51800" y="1847851"/>
            <a:ext cx="1620000" cy="13654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Verbale di invalidità civile: dopo quanto tempo lo inviano?" id="1370" name="Google Shape;1370;p57"/>
          <p:cNvPicPr preferRelativeResize="0"/>
          <p:nvPr/>
        </p:nvPicPr>
        <p:blipFill rotWithShape="1">
          <a:blip r:embed="rId4">
            <a:alphaModFix/>
          </a:blip>
          <a:srcRect b="0" l="44539" r="0" t="5238"/>
          <a:stretch/>
        </p:blipFill>
        <p:spPr>
          <a:xfrm>
            <a:off x="4457700" y="1847851"/>
            <a:ext cx="1620000" cy="144886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orbici aperte - TuttoDisegni.com" id="1371" name="Google Shape;1371;p5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00850" y="1935994"/>
            <a:ext cx="1620000" cy="1365428"/>
          </a:xfrm>
          <a:prstGeom prst="rect">
            <a:avLst/>
          </a:prstGeom>
          <a:noFill/>
          <a:ln>
            <a:noFill/>
          </a:ln>
        </p:spPr>
      </p:pic>
      <p:sp>
        <p:nvSpPr>
          <p:cNvPr id="1372" name="Google Shape;1372;p57"/>
          <p:cNvSpPr txBox="1"/>
          <p:nvPr/>
        </p:nvSpPr>
        <p:spPr>
          <a:xfrm>
            <a:off x="990600" y="3333751"/>
            <a:ext cx="35814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2-3 testers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Tester 1: interviewer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Tester 2: takes notes, pose further questions</a:t>
            </a:r>
            <a:endParaRPr/>
          </a:p>
        </p:txBody>
      </p:sp>
      <p:sp>
        <p:nvSpPr>
          <p:cNvPr id="1373" name="Google Shape;1373;p57"/>
          <p:cNvSpPr txBox="1"/>
          <p:nvPr/>
        </p:nvSpPr>
        <p:spPr>
          <a:xfrm>
            <a:off x="4514850" y="3437751"/>
            <a:ext cx="15630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20-30 min</a:t>
            </a:r>
            <a:endParaRPr/>
          </a:p>
        </p:txBody>
      </p:sp>
      <p:sp>
        <p:nvSpPr>
          <p:cNvPr id="1374" name="Google Shape;1374;p57"/>
          <p:cNvSpPr txBox="1"/>
          <p:nvPr/>
        </p:nvSpPr>
        <p:spPr>
          <a:xfrm>
            <a:off x="6629400" y="3333751"/>
            <a:ext cx="1905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Interview guide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Prototype / MVP</a:t>
            </a:r>
            <a:endParaRPr/>
          </a:p>
        </p:txBody>
      </p:sp>
      <p:sp>
        <p:nvSpPr>
          <p:cNvPr id="1375" name="Google Shape;1375;p57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376" name="Google Shape;1376;p5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7" name="Google Shape;1377;p5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78" name="Google Shape;1378;p57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TESTING</a:t>
            </a:r>
            <a:endParaRPr/>
          </a:p>
        </p:txBody>
      </p:sp>
      <p:sp>
        <p:nvSpPr>
          <p:cNvPr id="1379" name="Google Shape;1379;p57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3) The Interview (2/7)</a:t>
            </a:r>
            <a:endParaRPr/>
          </a:p>
        </p:txBody>
      </p:sp>
      <p:pic>
        <p:nvPicPr>
          <p:cNvPr descr="Logo, company name&#10;&#10;Description automatically generated" id="1380" name="Google Shape;1380;p5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4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p58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386" name="Google Shape;1386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sp>
        <p:nvSpPr>
          <p:cNvPr id="1387" name="Google Shape;1387;p58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388" name="Google Shape;1388;p58"/>
          <p:cNvSpPr/>
          <p:nvPr/>
        </p:nvSpPr>
        <p:spPr>
          <a:xfrm>
            <a:off x="285750" y="2841235"/>
            <a:ext cx="2800350" cy="800100"/>
          </a:xfrm>
          <a:prstGeom prst="rect">
            <a:avLst/>
          </a:prstGeom>
          <a:noFill/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389" name="Google Shape;1389;p58"/>
          <p:cNvSpPr/>
          <p:nvPr/>
        </p:nvSpPr>
        <p:spPr>
          <a:xfrm>
            <a:off x="3143250" y="2837886"/>
            <a:ext cx="2800350" cy="800100"/>
          </a:xfrm>
          <a:prstGeom prst="rect">
            <a:avLst/>
          </a:prstGeom>
          <a:noFill/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390" name="Google Shape;1390;p58"/>
          <p:cNvSpPr/>
          <p:nvPr/>
        </p:nvSpPr>
        <p:spPr>
          <a:xfrm>
            <a:off x="6000750" y="2837886"/>
            <a:ext cx="2800350" cy="800100"/>
          </a:xfrm>
          <a:prstGeom prst="rect">
            <a:avLst/>
          </a:prstGeom>
          <a:noFill/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391" name="Google Shape;1391;p58"/>
          <p:cNvSpPr txBox="1"/>
          <p:nvPr/>
        </p:nvSpPr>
        <p:spPr>
          <a:xfrm>
            <a:off x="342900" y="2811455"/>
            <a:ext cx="2717019" cy="90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Interviewees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Identify the interviewee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Determine the number of interviewees</a:t>
            </a:r>
            <a:endParaRPr/>
          </a:p>
          <a:p>
            <a:pPr indent="-147638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</a:pPr>
            <a:r>
              <a:t/>
            </a:r>
            <a:endParaRPr sz="105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392" name="Google Shape;1392;p58"/>
          <p:cNvSpPr txBox="1"/>
          <p:nvPr/>
        </p:nvSpPr>
        <p:spPr>
          <a:xfrm>
            <a:off x="3200400" y="2837887"/>
            <a:ext cx="262890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Team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Determine the number of Test members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Assign roles</a:t>
            </a:r>
            <a:endParaRPr/>
          </a:p>
        </p:txBody>
      </p:sp>
      <p:sp>
        <p:nvSpPr>
          <p:cNvPr id="1393" name="Google Shape;1393;p58"/>
          <p:cNvSpPr txBox="1"/>
          <p:nvPr/>
        </p:nvSpPr>
        <p:spPr>
          <a:xfrm>
            <a:off x="6000750" y="2837887"/>
            <a:ext cx="222885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Materials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Basic prototype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Results of previous interviews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Additional materials</a:t>
            </a:r>
            <a:endParaRPr/>
          </a:p>
        </p:txBody>
      </p:sp>
      <p:sp>
        <p:nvSpPr>
          <p:cNvPr id="1394" name="Google Shape;1394;p58"/>
          <p:cNvSpPr txBox="1"/>
          <p:nvPr/>
        </p:nvSpPr>
        <p:spPr>
          <a:xfrm>
            <a:off x="597680" y="1348586"/>
            <a:ext cx="1600200" cy="2482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Context</a:t>
            </a:r>
            <a:endParaRPr/>
          </a:p>
        </p:txBody>
      </p:sp>
      <p:sp>
        <p:nvSpPr>
          <p:cNvPr id="1395" name="Google Shape;1395;p58"/>
          <p:cNvSpPr txBox="1"/>
          <p:nvPr/>
        </p:nvSpPr>
        <p:spPr>
          <a:xfrm>
            <a:off x="514350" y="3699759"/>
            <a:ext cx="1600200" cy="2482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Interview Guide</a:t>
            </a:r>
            <a:endParaRPr/>
          </a:p>
        </p:txBody>
      </p:sp>
      <p:sp>
        <p:nvSpPr>
          <p:cNvPr id="1396" name="Google Shape;1396;p58"/>
          <p:cNvSpPr/>
          <p:nvPr/>
        </p:nvSpPr>
        <p:spPr>
          <a:xfrm>
            <a:off x="285750" y="3974671"/>
            <a:ext cx="4229100" cy="103548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397" name="Google Shape;1397;p58"/>
          <p:cNvSpPr txBox="1"/>
          <p:nvPr/>
        </p:nvSpPr>
        <p:spPr>
          <a:xfrm>
            <a:off x="347500" y="4031820"/>
            <a:ext cx="3024350" cy="90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Agenda</a:t>
            </a:r>
            <a:endParaRPr/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Fira Sans"/>
              <a:buAutoNum type="arabicPeriod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Warm-up (time: …)</a:t>
            </a:r>
            <a:endParaRPr/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Fira Sans"/>
              <a:buAutoNum type="arabicPeriod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Introduction to the context (time …)</a:t>
            </a:r>
            <a:endParaRPr/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Fira Sans"/>
              <a:buAutoNum type="arabicPeriod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Experience of the solution (time …)</a:t>
            </a:r>
            <a:endParaRPr/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Fira Sans"/>
              <a:buAutoNum type="arabicPeriod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Recap (time …)</a:t>
            </a:r>
            <a:endParaRPr/>
          </a:p>
        </p:txBody>
      </p:sp>
      <p:sp>
        <p:nvSpPr>
          <p:cNvPr id="1398" name="Google Shape;1398;p58"/>
          <p:cNvSpPr/>
          <p:nvPr/>
        </p:nvSpPr>
        <p:spPr>
          <a:xfrm>
            <a:off x="285750" y="1314450"/>
            <a:ext cx="285750" cy="264668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1</a:t>
            </a:r>
            <a:endParaRPr/>
          </a:p>
        </p:txBody>
      </p:sp>
      <p:sp>
        <p:nvSpPr>
          <p:cNvPr id="1399" name="Google Shape;1399;p58"/>
          <p:cNvSpPr/>
          <p:nvPr/>
        </p:nvSpPr>
        <p:spPr>
          <a:xfrm>
            <a:off x="259568" y="2560462"/>
            <a:ext cx="285750" cy="264668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2</a:t>
            </a:r>
            <a:endParaRPr/>
          </a:p>
        </p:txBody>
      </p:sp>
      <p:sp>
        <p:nvSpPr>
          <p:cNvPr id="1400" name="Google Shape;1400;p58"/>
          <p:cNvSpPr/>
          <p:nvPr/>
        </p:nvSpPr>
        <p:spPr>
          <a:xfrm>
            <a:off x="242888" y="3698485"/>
            <a:ext cx="285750" cy="264668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3</a:t>
            </a:r>
            <a:endParaRPr/>
          </a:p>
        </p:txBody>
      </p:sp>
      <p:sp>
        <p:nvSpPr>
          <p:cNvPr id="1401" name="Google Shape;1401;p58"/>
          <p:cNvSpPr/>
          <p:nvPr/>
        </p:nvSpPr>
        <p:spPr>
          <a:xfrm>
            <a:off x="285750" y="1643318"/>
            <a:ext cx="2800350" cy="800100"/>
          </a:xfrm>
          <a:prstGeom prst="rect">
            <a:avLst/>
          </a:prstGeom>
          <a:noFill/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02" name="Google Shape;1402;p58"/>
          <p:cNvSpPr/>
          <p:nvPr/>
        </p:nvSpPr>
        <p:spPr>
          <a:xfrm>
            <a:off x="3143250" y="1643318"/>
            <a:ext cx="2800350" cy="800100"/>
          </a:xfrm>
          <a:prstGeom prst="rect">
            <a:avLst/>
          </a:prstGeom>
          <a:noFill/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03" name="Google Shape;1403;p58"/>
          <p:cNvSpPr/>
          <p:nvPr/>
        </p:nvSpPr>
        <p:spPr>
          <a:xfrm>
            <a:off x="6000750" y="1643318"/>
            <a:ext cx="2800350" cy="800100"/>
          </a:xfrm>
          <a:prstGeom prst="rect">
            <a:avLst/>
          </a:prstGeom>
          <a:noFill/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04" name="Google Shape;1404;p58"/>
          <p:cNvSpPr txBox="1"/>
          <p:nvPr/>
        </p:nvSpPr>
        <p:spPr>
          <a:xfrm>
            <a:off x="342900" y="1641085"/>
            <a:ext cx="2228850" cy="577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Activities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Project design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How can we … ?</a:t>
            </a:r>
            <a:endParaRPr/>
          </a:p>
        </p:txBody>
      </p:sp>
      <p:sp>
        <p:nvSpPr>
          <p:cNvPr id="1405" name="Google Shape;1405;p58"/>
          <p:cNvSpPr txBox="1"/>
          <p:nvPr/>
        </p:nvSpPr>
        <p:spPr>
          <a:xfrm>
            <a:off x="3200400" y="1643319"/>
            <a:ext cx="274320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Goal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Objective of the interview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Key question to answer after the interview</a:t>
            </a:r>
            <a:endParaRPr/>
          </a:p>
        </p:txBody>
      </p:sp>
      <p:sp>
        <p:nvSpPr>
          <p:cNvPr id="1406" name="Google Shape;1406;p58"/>
          <p:cNvSpPr txBox="1"/>
          <p:nvPr/>
        </p:nvSpPr>
        <p:spPr>
          <a:xfrm>
            <a:off x="6000750" y="1643319"/>
            <a:ext cx="2533650" cy="577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Personas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Kinds of persona and their needs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Definition of the point-of-view</a:t>
            </a:r>
            <a:endParaRPr/>
          </a:p>
        </p:txBody>
      </p:sp>
      <p:sp>
        <p:nvSpPr>
          <p:cNvPr id="1407" name="Google Shape;1407;p58"/>
          <p:cNvSpPr txBox="1"/>
          <p:nvPr/>
        </p:nvSpPr>
        <p:spPr>
          <a:xfrm>
            <a:off x="597681" y="2564236"/>
            <a:ext cx="2717020" cy="2482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Planning of the interview</a:t>
            </a:r>
            <a:endParaRPr/>
          </a:p>
        </p:txBody>
      </p:sp>
      <p:sp>
        <p:nvSpPr>
          <p:cNvPr id="1408" name="Google Shape;1408;p58"/>
          <p:cNvSpPr/>
          <p:nvPr/>
        </p:nvSpPr>
        <p:spPr>
          <a:xfrm>
            <a:off x="4572000" y="3974670"/>
            <a:ext cx="4229100" cy="103548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09" name="Google Shape;1409;p58"/>
          <p:cNvSpPr txBox="1"/>
          <p:nvPr/>
        </p:nvSpPr>
        <p:spPr>
          <a:xfrm>
            <a:off x="4633750" y="4039153"/>
            <a:ext cx="302435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Contents</a:t>
            </a:r>
            <a:endParaRPr/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Discussion points</a:t>
            </a:r>
            <a:endParaRPr/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Specific questions</a:t>
            </a:r>
            <a:endParaRPr/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Form of presentation of the prototype</a:t>
            </a:r>
            <a:endParaRPr/>
          </a:p>
        </p:txBody>
      </p:sp>
      <p:pic>
        <p:nvPicPr>
          <p:cNvPr id="1410" name="Google Shape;1410;p5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1" name="Google Shape;1411;p58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TESTING</a:t>
            </a:r>
            <a:endParaRPr/>
          </a:p>
        </p:txBody>
      </p:sp>
      <p:sp>
        <p:nvSpPr>
          <p:cNvPr id="1412" name="Google Shape;1412;p58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3) The Interview (3/7)</a:t>
            </a:r>
            <a:endParaRPr/>
          </a:p>
        </p:txBody>
      </p:sp>
      <p:pic>
        <p:nvPicPr>
          <p:cNvPr descr="Logo, company name&#10;&#10;Description automatically generated" id="1413" name="Google Shape;1413;p5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8" name="Shape 1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9" name="Google Shape;1419;p59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20" name="Google Shape;1420;p59"/>
          <p:cNvSpPr/>
          <p:nvPr/>
        </p:nvSpPr>
        <p:spPr>
          <a:xfrm>
            <a:off x="285750" y="2841235"/>
            <a:ext cx="2800350" cy="8001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D8D8D8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21" name="Google Shape;1421;p59"/>
          <p:cNvSpPr/>
          <p:nvPr/>
        </p:nvSpPr>
        <p:spPr>
          <a:xfrm>
            <a:off x="3143250" y="2837886"/>
            <a:ext cx="2800350" cy="8001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D8D8D8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22" name="Google Shape;1422;p59"/>
          <p:cNvSpPr/>
          <p:nvPr/>
        </p:nvSpPr>
        <p:spPr>
          <a:xfrm>
            <a:off x="6000750" y="2837886"/>
            <a:ext cx="2800350" cy="8001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D8D8D8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23" name="Google Shape;1423;p59"/>
          <p:cNvSpPr txBox="1"/>
          <p:nvPr/>
        </p:nvSpPr>
        <p:spPr>
          <a:xfrm>
            <a:off x="342900" y="2811455"/>
            <a:ext cx="2717019" cy="900246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Interviewees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Identify the interviewee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Determine the number of interviewees</a:t>
            </a:r>
            <a:endParaRPr/>
          </a:p>
          <a:p>
            <a:pPr indent="-147638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</a:pPr>
            <a:r>
              <a:t/>
            </a:r>
            <a:endParaRPr sz="1050">
              <a:solidFill>
                <a:srgbClr val="D8D8D8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24" name="Google Shape;1424;p59"/>
          <p:cNvSpPr txBox="1"/>
          <p:nvPr/>
        </p:nvSpPr>
        <p:spPr>
          <a:xfrm>
            <a:off x="3200400" y="2837887"/>
            <a:ext cx="2628900" cy="738664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Team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Determine the number of Test members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Assign roles</a:t>
            </a:r>
            <a:endParaRPr/>
          </a:p>
        </p:txBody>
      </p:sp>
      <p:sp>
        <p:nvSpPr>
          <p:cNvPr id="1425" name="Google Shape;1425;p59"/>
          <p:cNvSpPr txBox="1"/>
          <p:nvPr/>
        </p:nvSpPr>
        <p:spPr>
          <a:xfrm>
            <a:off x="6000750" y="2837887"/>
            <a:ext cx="2228850" cy="738664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Materials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Basic prototype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Results of previous interviews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Additional materials</a:t>
            </a:r>
            <a:endParaRPr/>
          </a:p>
        </p:txBody>
      </p:sp>
      <p:sp>
        <p:nvSpPr>
          <p:cNvPr id="1426" name="Google Shape;1426;p59"/>
          <p:cNvSpPr txBox="1"/>
          <p:nvPr/>
        </p:nvSpPr>
        <p:spPr>
          <a:xfrm>
            <a:off x="597680" y="1348586"/>
            <a:ext cx="1600200" cy="2482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Context</a:t>
            </a:r>
            <a:endParaRPr/>
          </a:p>
        </p:txBody>
      </p:sp>
      <p:sp>
        <p:nvSpPr>
          <p:cNvPr id="1427" name="Google Shape;1427;p59"/>
          <p:cNvSpPr txBox="1"/>
          <p:nvPr/>
        </p:nvSpPr>
        <p:spPr>
          <a:xfrm>
            <a:off x="514350" y="3699759"/>
            <a:ext cx="1600200" cy="2482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Interview Guide</a:t>
            </a:r>
            <a:endParaRPr/>
          </a:p>
        </p:txBody>
      </p:sp>
      <p:sp>
        <p:nvSpPr>
          <p:cNvPr id="1428" name="Google Shape;1428;p59"/>
          <p:cNvSpPr/>
          <p:nvPr/>
        </p:nvSpPr>
        <p:spPr>
          <a:xfrm>
            <a:off x="285750" y="4000502"/>
            <a:ext cx="4229100" cy="1009648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D8D8D8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29" name="Google Shape;1429;p59"/>
          <p:cNvSpPr txBox="1"/>
          <p:nvPr/>
        </p:nvSpPr>
        <p:spPr>
          <a:xfrm>
            <a:off x="347500" y="4024099"/>
            <a:ext cx="3024350" cy="900246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Agenda</a:t>
            </a:r>
            <a:endParaRPr/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050"/>
              <a:buFont typeface="Fira Sans"/>
              <a:buAutoNum type="arabicPeriod"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Warm-up (time: …)</a:t>
            </a:r>
            <a:endParaRPr/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050"/>
              <a:buFont typeface="Fira Sans"/>
              <a:buAutoNum type="arabicPeriod"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Introduction to the context (time …)</a:t>
            </a:r>
            <a:endParaRPr/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050"/>
              <a:buFont typeface="Fira Sans"/>
              <a:buAutoNum type="arabicPeriod"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Experience of the solution (time …)</a:t>
            </a:r>
            <a:endParaRPr/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050"/>
              <a:buFont typeface="Fira Sans"/>
              <a:buAutoNum type="arabicPeriod"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Recap (time …)</a:t>
            </a:r>
            <a:endParaRPr/>
          </a:p>
        </p:txBody>
      </p:sp>
      <p:sp>
        <p:nvSpPr>
          <p:cNvPr id="1430" name="Google Shape;1430;p59"/>
          <p:cNvSpPr/>
          <p:nvPr/>
        </p:nvSpPr>
        <p:spPr>
          <a:xfrm>
            <a:off x="285750" y="1314450"/>
            <a:ext cx="285750" cy="264668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1</a:t>
            </a:r>
            <a:endParaRPr/>
          </a:p>
        </p:txBody>
      </p:sp>
      <p:sp>
        <p:nvSpPr>
          <p:cNvPr id="1431" name="Google Shape;1431;p59"/>
          <p:cNvSpPr/>
          <p:nvPr/>
        </p:nvSpPr>
        <p:spPr>
          <a:xfrm>
            <a:off x="259568" y="2560462"/>
            <a:ext cx="285750" cy="264668"/>
          </a:xfrm>
          <a:prstGeom prst="ellipse">
            <a:avLst/>
          </a:prstGeom>
          <a:solidFill>
            <a:srgbClr val="F2F2F2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2</a:t>
            </a:r>
            <a:endParaRPr/>
          </a:p>
        </p:txBody>
      </p:sp>
      <p:sp>
        <p:nvSpPr>
          <p:cNvPr id="1432" name="Google Shape;1432;p59"/>
          <p:cNvSpPr/>
          <p:nvPr/>
        </p:nvSpPr>
        <p:spPr>
          <a:xfrm>
            <a:off x="242888" y="3698485"/>
            <a:ext cx="285750" cy="264668"/>
          </a:xfrm>
          <a:prstGeom prst="ellipse">
            <a:avLst/>
          </a:prstGeom>
          <a:solidFill>
            <a:srgbClr val="F2F2F2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3</a:t>
            </a:r>
            <a:endParaRPr/>
          </a:p>
        </p:txBody>
      </p:sp>
      <p:sp>
        <p:nvSpPr>
          <p:cNvPr id="1433" name="Google Shape;1433;p59"/>
          <p:cNvSpPr/>
          <p:nvPr/>
        </p:nvSpPr>
        <p:spPr>
          <a:xfrm>
            <a:off x="285750" y="1643318"/>
            <a:ext cx="2800350" cy="800100"/>
          </a:xfrm>
          <a:prstGeom prst="rect">
            <a:avLst/>
          </a:prstGeom>
          <a:noFill/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34" name="Google Shape;1434;p59"/>
          <p:cNvSpPr/>
          <p:nvPr/>
        </p:nvSpPr>
        <p:spPr>
          <a:xfrm>
            <a:off x="3143250" y="1643318"/>
            <a:ext cx="2800350" cy="800100"/>
          </a:xfrm>
          <a:prstGeom prst="rect">
            <a:avLst/>
          </a:prstGeom>
          <a:noFill/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35" name="Google Shape;1435;p59"/>
          <p:cNvSpPr/>
          <p:nvPr/>
        </p:nvSpPr>
        <p:spPr>
          <a:xfrm>
            <a:off x="6000750" y="1643318"/>
            <a:ext cx="2800350" cy="800100"/>
          </a:xfrm>
          <a:prstGeom prst="rect">
            <a:avLst/>
          </a:prstGeom>
          <a:noFill/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36" name="Google Shape;1436;p59"/>
          <p:cNvSpPr txBox="1"/>
          <p:nvPr/>
        </p:nvSpPr>
        <p:spPr>
          <a:xfrm>
            <a:off x="342900" y="1641085"/>
            <a:ext cx="2228850" cy="577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Activities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Project design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How can we … ?</a:t>
            </a:r>
            <a:endParaRPr/>
          </a:p>
        </p:txBody>
      </p:sp>
      <p:sp>
        <p:nvSpPr>
          <p:cNvPr id="1437" name="Google Shape;1437;p59"/>
          <p:cNvSpPr txBox="1"/>
          <p:nvPr/>
        </p:nvSpPr>
        <p:spPr>
          <a:xfrm>
            <a:off x="3200400" y="1643319"/>
            <a:ext cx="274320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Goal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Objective of the interview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Key question to answer after the interview</a:t>
            </a:r>
            <a:endParaRPr/>
          </a:p>
        </p:txBody>
      </p:sp>
      <p:sp>
        <p:nvSpPr>
          <p:cNvPr id="1438" name="Google Shape;1438;p59"/>
          <p:cNvSpPr txBox="1"/>
          <p:nvPr/>
        </p:nvSpPr>
        <p:spPr>
          <a:xfrm>
            <a:off x="6000750" y="1643319"/>
            <a:ext cx="2533650" cy="577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Personas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Kinds of persona and their needs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Definition of the point-of-view</a:t>
            </a:r>
            <a:endParaRPr/>
          </a:p>
        </p:txBody>
      </p:sp>
      <p:sp>
        <p:nvSpPr>
          <p:cNvPr id="1439" name="Google Shape;1439;p59"/>
          <p:cNvSpPr txBox="1"/>
          <p:nvPr/>
        </p:nvSpPr>
        <p:spPr>
          <a:xfrm>
            <a:off x="597681" y="2564236"/>
            <a:ext cx="2717020" cy="248209"/>
          </a:xfrm>
          <a:prstGeom prst="rect">
            <a:avLst/>
          </a:prstGeom>
          <a:noFill/>
          <a:ln cap="flat" cmpd="sng" w="9525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Planning of the interview</a:t>
            </a:r>
            <a:endParaRPr/>
          </a:p>
        </p:txBody>
      </p:sp>
      <p:sp>
        <p:nvSpPr>
          <p:cNvPr id="1440" name="Google Shape;1440;p59"/>
          <p:cNvSpPr/>
          <p:nvPr/>
        </p:nvSpPr>
        <p:spPr>
          <a:xfrm>
            <a:off x="4572000" y="4000502"/>
            <a:ext cx="4229100" cy="1009648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D8D8D8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41" name="Google Shape;1441;p59"/>
          <p:cNvSpPr txBox="1"/>
          <p:nvPr/>
        </p:nvSpPr>
        <p:spPr>
          <a:xfrm>
            <a:off x="4633750" y="4024099"/>
            <a:ext cx="3024350" cy="738664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Contents</a:t>
            </a:r>
            <a:endParaRPr/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Discussion points</a:t>
            </a:r>
            <a:endParaRPr/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Specific questions</a:t>
            </a:r>
            <a:endParaRPr/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Form of presentation of the prototype</a:t>
            </a:r>
            <a:endParaRPr/>
          </a:p>
        </p:txBody>
      </p:sp>
      <p:sp>
        <p:nvSpPr>
          <p:cNvPr id="1442" name="Google Shape;1442;p59"/>
          <p:cNvSpPr txBox="1"/>
          <p:nvPr/>
        </p:nvSpPr>
        <p:spPr>
          <a:xfrm>
            <a:off x="290350" y="2514164"/>
            <a:ext cx="7233492" cy="6463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en-GB"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Define the goal of the interview; 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en-GB"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think about the person; 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en-GB"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you have to understand the impact of the solution and the value of it for the user</a:t>
            </a:r>
            <a:endParaRPr/>
          </a:p>
        </p:txBody>
      </p:sp>
      <p:pic>
        <p:nvPicPr>
          <p:cNvPr id="1443" name="Google Shape;1443;p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4" name="Google Shape;1444;p59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TESTING</a:t>
            </a:r>
            <a:endParaRPr/>
          </a:p>
        </p:txBody>
      </p:sp>
      <p:sp>
        <p:nvSpPr>
          <p:cNvPr id="1445" name="Google Shape;1445;p59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3) The Interview (4/7)</a:t>
            </a:r>
            <a:endParaRPr/>
          </a:p>
        </p:txBody>
      </p:sp>
      <p:pic>
        <p:nvPicPr>
          <p:cNvPr descr="Logo, company name&#10;&#10;Description automatically generated" id="1446" name="Google Shape;1446;p5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6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90" name="Google Shape;390;p6"/>
          <p:cNvSpPr txBox="1"/>
          <p:nvPr/>
        </p:nvSpPr>
        <p:spPr>
          <a:xfrm>
            <a:off x="535194" y="1943101"/>
            <a:ext cx="815233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2) PRINCIPLES OF THE DESIGN THINKING</a:t>
            </a:r>
            <a:endParaRPr/>
          </a:p>
        </p:txBody>
      </p:sp>
      <p:sp>
        <p:nvSpPr>
          <p:cNvPr id="391" name="Google Shape;391;p6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392" name="Google Shape;39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393" name="Google Shape;393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" name="Google Shape;1452;p60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53" name="Google Shape;1453;p60"/>
          <p:cNvSpPr/>
          <p:nvPr/>
        </p:nvSpPr>
        <p:spPr>
          <a:xfrm>
            <a:off x="285750" y="2841235"/>
            <a:ext cx="2800350" cy="800100"/>
          </a:xfrm>
          <a:prstGeom prst="rect">
            <a:avLst/>
          </a:prstGeom>
          <a:noFill/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54" name="Google Shape;1454;p60"/>
          <p:cNvSpPr/>
          <p:nvPr/>
        </p:nvSpPr>
        <p:spPr>
          <a:xfrm>
            <a:off x="3143250" y="2837886"/>
            <a:ext cx="2800350" cy="800100"/>
          </a:xfrm>
          <a:prstGeom prst="rect">
            <a:avLst/>
          </a:prstGeom>
          <a:noFill/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55" name="Google Shape;1455;p60"/>
          <p:cNvSpPr/>
          <p:nvPr/>
        </p:nvSpPr>
        <p:spPr>
          <a:xfrm>
            <a:off x="6000750" y="2837886"/>
            <a:ext cx="2800350" cy="800100"/>
          </a:xfrm>
          <a:prstGeom prst="rect">
            <a:avLst/>
          </a:prstGeom>
          <a:noFill/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56" name="Google Shape;1456;p60"/>
          <p:cNvSpPr txBox="1"/>
          <p:nvPr/>
        </p:nvSpPr>
        <p:spPr>
          <a:xfrm>
            <a:off x="342900" y="2811455"/>
            <a:ext cx="2717019" cy="90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Interviewees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Identify the interviewee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Determine the number of interviewees</a:t>
            </a:r>
            <a:endParaRPr/>
          </a:p>
          <a:p>
            <a:pPr indent="-147638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</a:pPr>
            <a:r>
              <a:t/>
            </a:r>
            <a:endParaRPr sz="105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57" name="Google Shape;1457;p60"/>
          <p:cNvSpPr txBox="1"/>
          <p:nvPr/>
        </p:nvSpPr>
        <p:spPr>
          <a:xfrm>
            <a:off x="3200400" y="2837887"/>
            <a:ext cx="262890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Team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Determine the number of Test members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Assign roles</a:t>
            </a:r>
            <a:endParaRPr/>
          </a:p>
        </p:txBody>
      </p:sp>
      <p:sp>
        <p:nvSpPr>
          <p:cNvPr id="1458" name="Google Shape;1458;p60"/>
          <p:cNvSpPr txBox="1"/>
          <p:nvPr/>
        </p:nvSpPr>
        <p:spPr>
          <a:xfrm>
            <a:off x="6000750" y="2837887"/>
            <a:ext cx="222885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Materials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Basic prototype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Results of previous interviews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Additional materials</a:t>
            </a:r>
            <a:endParaRPr/>
          </a:p>
        </p:txBody>
      </p:sp>
      <p:sp>
        <p:nvSpPr>
          <p:cNvPr id="1459" name="Google Shape;1459;p60"/>
          <p:cNvSpPr txBox="1"/>
          <p:nvPr/>
        </p:nvSpPr>
        <p:spPr>
          <a:xfrm>
            <a:off x="597680" y="1348586"/>
            <a:ext cx="1600200" cy="2482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Context</a:t>
            </a:r>
            <a:endParaRPr/>
          </a:p>
        </p:txBody>
      </p:sp>
      <p:sp>
        <p:nvSpPr>
          <p:cNvPr id="1460" name="Google Shape;1460;p60"/>
          <p:cNvSpPr txBox="1"/>
          <p:nvPr/>
        </p:nvSpPr>
        <p:spPr>
          <a:xfrm>
            <a:off x="514350" y="3699759"/>
            <a:ext cx="1600200" cy="248209"/>
          </a:xfrm>
          <a:prstGeom prst="rect">
            <a:avLst/>
          </a:prstGeom>
          <a:noFill/>
          <a:ln cap="flat" cmpd="sng" w="9525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Interview Guide</a:t>
            </a:r>
            <a:endParaRPr/>
          </a:p>
        </p:txBody>
      </p:sp>
      <p:sp>
        <p:nvSpPr>
          <p:cNvPr id="1461" name="Google Shape;1461;p60"/>
          <p:cNvSpPr/>
          <p:nvPr/>
        </p:nvSpPr>
        <p:spPr>
          <a:xfrm>
            <a:off x="285750" y="4031821"/>
            <a:ext cx="4229100" cy="95331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D8D8D8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62" name="Google Shape;1462;p60"/>
          <p:cNvSpPr txBox="1"/>
          <p:nvPr/>
        </p:nvSpPr>
        <p:spPr>
          <a:xfrm>
            <a:off x="347500" y="4037737"/>
            <a:ext cx="3024350" cy="900246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Agenda</a:t>
            </a:r>
            <a:endParaRPr/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050"/>
              <a:buFont typeface="Fira Sans"/>
              <a:buAutoNum type="arabicPeriod"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Warm-up (time: …)</a:t>
            </a:r>
            <a:endParaRPr/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050"/>
              <a:buFont typeface="Fira Sans"/>
              <a:buAutoNum type="arabicPeriod"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Introduction to the context (time …)</a:t>
            </a:r>
            <a:endParaRPr/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050"/>
              <a:buFont typeface="Fira Sans"/>
              <a:buAutoNum type="arabicPeriod"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Experience of the solution (time …)</a:t>
            </a:r>
            <a:endParaRPr/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050"/>
              <a:buFont typeface="Fira Sans"/>
              <a:buAutoNum type="arabicPeriod"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Recap (time …)</a:t>
            </a:r>
            <a:endParaRPr/>
          </a:p>
        </p:txBody>
      </p:sp>
      <p:sp>
        <p:nvSpPr>
          <p:cNvPr id="1463" name="Google Shape;1463;p60"/>
          <p:cNvSpPr/>
          <p:nvPr/>
        </p:nvSpPr>
        <p:spPr>
          <a:xfrm>
            <a:off x="285750" y="1314450"/>
            <a:ext cx="285750" cy="264668"/>
          </a:xfrm>
          <a:prstGeom prst="ellipse">
            <a:avLst/>
          </a:prstGeom>
          <a:solidFill>
            <a:srgbClr val="F2F2F2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1</a:t>
            </a:r>
            <a:endParaRPr/>
          </a:p>
        </p:txBody>
      </p:sp>
      <p:sp>
        <p:nvSpPr>
          <p:cNvPr id="1464" name="Google Shape;1464;p60"/>
          <p:cNvSpPr/>
          <p:nvPr/>
        </p:nvSpPr>
        <p:spPr>
          <a:xfrm>
            <a:off x="259568" y="2560462"/>
            <a:ext cx="285750" cy="264668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2</a:t>
            </a:r>
            <a:endParaRPr/>
          </a:p>
        </p:txBody>
      </p:sp>
      <p:sp>
        <p:nvSpPr>
          <p:cNvPr id="1465" name="Google Shape;1465;p60"/>
          <p:cNvSpPr/>
          <p:nvPr/>
        </p:nvSpPr>
        <p:spPr>
          <a:xfrm>
            <a:off x="242888" y="3698485"/>
            <a:ext cx="285750" cy="264668"/>
          </a:xfrm>
          <a:prstGeom prst="ellipse">
            <a:avLst/>
          </a:prstGeom>
          <a:solidFill>
            <a:srgbClr val="F2F2F2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3</a:t>
            </a:r>
            <a:endParaRPr/>
          </a:p>
        </p:txBody>
      </p:sp>
      <p:sp>
        <p:nvSpPr>
          <p:cNvPr id="1466" name="Google Shape;1466;p60"/>
          <p:cNvSpPr/>
          <p:nvPr/>
        </p:nvSpPr>
        <p:spPr>
          <a:xfrm>
            <a:off x="285750" y="1643318"/>
            <a:ext cx="2800350" cy="8001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D8D8D8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67" name="Google Shape;1467;p60"/>
          <p:cNvSpPr/>
          <p:nvPr/>
        </p:nvSpPr>
        <p:spPr>
          <a:xfrm>
            <a:off x="3143250" y="1643318"/>
            <a:ext cx="2800350" cy="8001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68" name="Google Shape;1468;p60"/>
          <p:cNvSpPr/>
          <p:nvPr/>
        </p:nvSpPr>
        <p:spPr>
          <a:xfrm>
            <a:off x="6000750" y="1643318"/>
            <a:ext cx="2800350" cy="8001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69" name="Google Shape;1469;p60"/>
          <p:cNvSpPr txBox="1"/>
          <p:nvPr/>
        </p:nvSpPr>
        <p:spPr>
          <a:xfrm>
            <a:off x="342900" y="1641085"/>
            <a:ext cx="2228850" cy="577081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Activities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Project design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How can we … ?</a:t>
            </a:r>
            <a:endParaRPr/>
          </a:p>
        </p:txBody>
      </p:sp>
      <p:sp>
        <p:nvSpPr>
          <p:cNvPr id="1470" name="Google Shape;1470;p60"/>
          <p:cNvSpPr txBox="1"/>
          <p:nvPr/>
        </p:nvSpPr>
        <p:spPr>
          <a:xfrm>
            <a:off x="3200400" y="1643319"/>
            <a:ext cx="2743200" cy="738664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Goal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Objective of the interview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Key question to answer after the interview</a:t>
            </a:r>
            <a:endParaRPr/>
          </a:p>
        </p:txBody>
      </p:sp>
      <p:sp>
        <p:nvSpPr>
          <p:cNvPr id="1471" name="Google Shape;1471;p60"/>
          <p:cNvSpPr txBox="1"/>
          <p:nvPr/>
        </p:nvSpPr>
        <p:spPr>
          <a:xfrm>
            <a:off x="6000750" y="1643319"/>
            <a:ext cx="2609850" cy="577081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Personas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Kinds of persona and their needs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Definition of the point-of-view</a:t>
            </a:r>
            <a:endParaRPr/>
          </a:p>
        </p:txBody>
      </p:sp>
      <p:sp>
        <p:nvSpPr>
          <p:cNvPr id="1472" name="Google Shape;1472;p60"/>
          <p:cNvSpPr txBox="1"/>
          <p:nvPr/>
        </p:nvSpPr>
        <p:spPr>
          <a:xfrm>
            <a:off x="597681" y="2564236"/>
            <a:ext cx="2717020" cy="2482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Planning of the interview</a:t>
            </a:r>
            <a:endParaRPr/>
          </a:p>
        </p:txBody>
      </p:sp>
      <p:sp>
        <p:nvSpPr>
          <p:cNvPr id="1473" name="Google Shape;1473;p60"/>
          <p:cNvSpPr/>
          <p:nvPr/>
        </p:nvSpPr>
        <p:spPr>
          <a:xfrm>
            <a:off x="4572000" y="4031821"/>
            <a:ext cx="4229100" cy="95331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D8D8D8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74" name="Google Shape;1474;p60"/>
          <p:cNvSpPr txBox="1"/>
          <p:nvPr/>
        </p:nvSpPr>
        <p:spPr>
          <a:xfrm>
            <a:off x="4633750" y="4055418"/>
            <a:ext cx="3024350" cy="738664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Contents</a:t>
            </a:r>
            <a:endParaRPr/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Discussion points</a:t>
            </a:r>
            <a:endParaRPr/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Specific questions</a:t>
            </a:r>
            <a:endParaRPr/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Form of presentation of the prototype</a:t>
            </a:r>
            <a:endParaRPr/>
          </a:p>
        </p:txBody>
      </p:sp>
      <p:sp>
        <p:nvSpPr>
          <p:cNvPr id="1475" name="Google Shape;1475;p60"/>
          <p:cNvSpPr txBox="1"/>
          <p:nvPr/>
        </p:nvSpPr>
        <p:spPr>
          <a:xfrm>
            <a:off x="285750" y="3716847"/>
            <a:ext cx="8510752" cy="10156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en-GB"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Choose the team for the interview (multidisciplinary background);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en-GB"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Assign roles (the 1</a:t>
            </a:r>
            <a:r>
              <a:rPr baseline="30000" lang="en-GB"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st</a:t>
            </a:r>
            <a:r>
              <a:rPr lang="en-GB"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 interviewer, the one taking notes, the one posing additional questions from technical or user perspective, etc.) 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en-GB"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Select the interviewees on the base of the Personas previously identified (more than one kind of user / customer…)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en-GB"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Think about the feedback already received (e.g. in other testing phases or interviews)</a:t>
            </a:r>
            <a:endParaRPr/>
          </a:p>
        </p:txBody>
      </p:sp>
      <p:pic>
        <p:nvPicPr>
          <p:cNvPr id="1476" name="Google Shape;1476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7" name="Google Shape;1477;p60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TESTING</a:t>
            </a:r>
            <a:endParaRPr/>
          </a:p>
        </p:txBody>
      </p:sp>
      <p:sp>
        <p:nvSpPr>
          <p:cNvPr id="1478" name="Google Shape;1478;p60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3) The Interview (5/7)</a:t>
            </a:r>
            <a:endParaRPr/>
          </a:p>
        </p:txBody>
      </p:sp>
      <p:pic>
        <p:nvPicPr>
          <p:cNvPr descr="Logo, company name&#10;&#10;Description automatically generated" id="1479" name="Google Shape;1479;p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3" name="Shape 1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" name="Google Shape;1484;p61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85" name="Google Shape;1485;p61"/>
          <p:cNvSpPr/>
          <p:nvPr/>
        </p:nvSpPr>
        <p:spPr>
          <a:xfrm>
            <a:off x="285750" y="2841235"/>
            <a:ext cx="2800350" cy="800100"/>
          </a:xfrm>
          <a:prstGeom prst="rect">
            <a:avLst/>
          </a:prstGeom>
          <a:solidFill>
            <a:srgbClr val="F2F2F2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D8D8D8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86" name="Google Shape;1486;p61"/>
          <p:cNvSpPr/>
          <p:nvPr/>
        </p:nvSpPr>
        <p:spPr>
          <a:xfrm>
            <a:off x="3143250" y="2837886"/>
            <a:ext cx="2800350" cy="800100"/>
          </a:xfrm>
          <a:prstGeom prst="rect">
            <a:avLst/>
          </a:prstGeom>
          <a:solidFill>
            <a:srgbClr val="F2F2F2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D8D8D8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87" name="Google Shape;1487;p61"/>
          <p:cNvSpPr/>
          <p:nvPr/>
        </p:nvSpPr>
        <p:spPr>
          <a:xfrm>
            <a:off x="6000750" y="2837886"/>
            <a:ext cx="2800350" cy="800100"/>
          </a:xfrm>
          <a:prstGeom prst="rect">
            <a:avLst/>
          </a:prstGeom>
          <a:solidFill>
            <a:srgbClr val="F2F2F2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D8D8D8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88" name="Google Shape;1488;p61"/>
          <p:cNvSpPr txBox="1"/>
          <p:nvPr/>
        </p:nvSpPr>
        <p:spPr>
          <a:xfrm>
            <a:off x="342900" y="2811455"/>
            <a:ext cx="2717019" cy="900246"/>
          </a:xfrm>
          <a:prstGeom prst="rect">
            <a:avLst/>
          </a:prstGeom>
          <a:solidFill>
            <a:srgbClr val="F2F2F2"/>
          </a:solidFill>
          <a:ln cap="flat" cmpd="sng" w="9525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Interviewees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Identify the interviewee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Determine the number of interviewees</a:t>
            </a:r>
            <a:endParaRPr/>
          </a:p>
          <a:p>
            <a:pPr indent="-147638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</a:pPr>
            <a:r>
              <a:t/>
            </a:r>
            <a:endParaRPr sz="1050">
              <a:solidFill>
                <a:srgbClr val="D8D8D8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89" name="Google Shape;1489;p61"/>
          <p:cNvSpPr txBox="1"/>
          <p:nvPr/>
        </p:nvSpPr>
        <p:spPr>
          <a:xfrm>
            <a:off x="3200400" y="2837887"/>
            <a:ext cx="2628900" cy="738664"/>
          </a:xfrm>
          <a:prstGeom prst="rect">
            <a:avLst/>
          </a:prstGeom>
          <a:solidFill>
            <a:srgbClr val="F2F2F2"/>
          </a:solidFill>
          <a:ln cap="flat" cmpd="sng" w="9525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Team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Determine the number of Test members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Assign roles</a:t>
            </a:r>
            <a:endParaRPr/>
          </a:p>
        </p:txBody>
      </p:sp>
      <p:sp>
        <p:nvSpPr>
          <p:cNvPr id="1490" name="Google Shape;1490;p61"/>
          <p:cNvSpPr txBox="1"/>
          <p:nvPr/>
        </p:nvSpPr>
        <p:spPr>
          <a:xfrm>
            <a:off x="6000750" y="2837887"/>
            <a:ext cx="2228850" cy="738664"/>
          </a:xfrm>
          <a:prstGeom prst="rect">
            <a:avLst/>
          </a:prstGeom>
          <a:solidFill>
            <a:srgbClr val="F2F2F2"/>
          </a:solidFill>
          <a:ln cap="flat" cmpd="sng" w="9525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Materials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Basic prototype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Results of previous interviews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Additional materials</a:t>
            </a:r>
            <a:endParaRPr/>
          </a:p>
        </p:txBody>
      </p:sp>
      <p:sp>
        <p:nvSpPr>
          <p:cNvPr id="1491" name="Google Shape;1491;p61"/>
          <p:cNvSpPr txBox="1"/>
          <p:nvPr/>
        </p:nvSpPr>
        <p:spPr>
          <a:xfrm>
            <a:off x="597680" y="1348586"/>
            <a:ext cx="1600200" cy="248209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Context</a:t>
            </a:r>
            <a:endParaRPr/>
          </a:p>
        </p:txBody>
      </p:sp>
      <p:sp>
        <p:nvSpPr>
          <p:cNvPr id="1492" name="Google Shape;1492;p61"/>
          <p:cNvSpPr txBox="1"/>
          <p:nvPr/>
        </p:nvSpPr>
        <p:spPr>
          <a:xfrm>
            <a:off x="514350" y="3699759"/>
            <a:ext cx="1600200" cy="2482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accent1"/>
                </a:solidFill>
                <a:latin typeface="Fira Sans"/>
                <a:ea typeface="Fira Sans"/>
                <a:cs typeface="Fira Sans"/>
                <a:sym typeface="Fira Sans"/>
              </a:rPr>
              <a:t>Interview Guide</a:t>
            </a:r>
            <a:endParaRPr/>
          </a:p>
        </p:txBody>
      </p:sp>
      <p:sp>
        <p:nvSpPr>
          <p:cNvPr id="1493" name="Google Shape;1493;p61"/>
          <p:cNvSpPr/>
          <p:nvPr/>
        </p:nvSpPr>
        <p:spPr>
          <a:xfrm>
            <a:off x="285750" y="3886201"/>
            <a:ext cx="4229100" cy="1111681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94" name="Google Shape;1494;p61"/>
          <p:cNvSpPr txBox="1"/>
          <p:nvPr/>
        </p:nvSpPr>
        <p:spPr>
          <a:xfrm>
            <a:off x="347500" y="3909799"/>
            <a:ext cx="3024350" cy="9002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Agenda</a:t>
            </a:r>
            <a:endParaRPr/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Fira Sans"/>
              <a:buAutoNum type="arabicPeriod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Warm-up (time: …)</a:t>
            </a:r>
            <a:endParaRPr/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Fira Sans"/>
              <a:buAutoNum type="arabicPeriod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Introduction to the context (time …)</a:t>
            </a:r>
            <a:endParaRPr/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Fira Sans"/>
              <a:buAutoNum type="arabicPeriod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Experience of the solution (time …)</a:t>
            </a:r>
            <a:endParaRPr/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Fira Sans"/>
              <a:buAutoNum type="arabicPeriod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Recap (time …)</a:t>
            </a:r>
            <a:endParaRPr/>
          </a:p>
        </p:txBody>
      </p:sp>
      <p:sp>
        <p:nvSpPr>
          <p:cNvPr id="1495" name="Google Shape;1495;p61"/>
          <p:cNvSpPr/>
          <p:nvPr/>
        </p:nvSpPr>
        <p:spPr>
          <a:xfrm>
            <a:off x="285750" y="1314450"/>
            <a:ext cx="285750" cy="264668"/>
          </a:xfrm>
          <a:prstGeom prst="ellipse">
            <a:avLst/>
          </a:prstGeom>
          <a:solidFill>
            <a:srgbClr val="F2F2F2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1</a:t>
            </a:r>
            <a:endParaRPr/>
          </a:p>
        </p:txBody>
      </p:sp>
      <p:sp>
        <p:nvSpPr>
          <p:cNvPr id="1496" name="Google Shape;1496;p61"/>
          <p:cNvSpPr/>
          <p:nvPr/>
        </p:nvSpPr>
        <p:spPr>
          <a:xfrm>
            <a:off x="259568" y="2560462"/>
            <a:ext cx="285750" cy="264668"/>
          </a:xfrm>
          <a:prstGeom prst="ellipse">
            <a:avLst/>
          </a:prstGeom>
          <a:solidFill>
            <a:srgbClr val="F2F2F2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2</a:t>
            </a:r>
            <a:endParaRPr/>
          </a:p>
        </p:txBody>
      </p:sp>
      <p:sp>
        <p:nvSpPr>
          <p:cNvPr id="1497" name="Google Shape;1497;p61"/>
          <p:cNvSpPr/>
          <p:nvPr/>
        </p:nvSpPr>
        <p:spPr>
          <a:xfrm>
            <a:off x="242888" y="3698485"/>
            <a:ext cx="285750" cy="264668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3</a:t>
            </a:r>
            <a:endParaRPr/>
          </a:p>
        </p:txBody>
      </p:sp>
      <p:sp>
        <p:nvSpPr>
          <p:cNvPr id="1498" name="Google Shape;1498;p61"/>
          <p:cNvSpPr/>
          <p:nvPr/>
        </p:nvSpPr>
        <p:spPr>
          <a:xfrm>
            <a:off x="285750" y="1643318"/>
            <a:ext cx="2800350" cy="8001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D8D8D8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99" name="Google Shape;1499;p61"/>
          <p:cNvSpPr/>
          <p:nvPr/>
        </p:nvSpPr>
        <p:spPr>
          <a:xfrm>
            <a:off x="3143250" y="1643318"/>
            <a:ext cx="2800350" cy="8001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D8D8D8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500" name="Google Shape;1500;p61"/>
          <p:cNvSpPr/>
          <p:nvPr/>
        </p:nvSpPr>
        <p:spPr>
          <a:xfrm>
            <a:off x="6000750" y="1643318"/>
            <a:ext cx="2800350" cy="8001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rgbClr val="D8D8D8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501" name="Google Shape;1501;p61"/>
          <p:cNvSpPr txBox="1"/>
          <p:nvPr/>
        </p:nvSpPr>
        <p:spPr>
          <a:xfrm>
            <a:off x="342900" y="1641085"/>
            <a:ext cx="2228850" cy="577081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Activities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Project design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How can we … ?</a:t>
            </a:r>
            <a:endParaRPr/>
          </a:p>
        </p:txBody>
      </p:sp>
      <p:sp>
        <p:nvSpPr>
          <p:cNvPr id="1502" name="Google Shape;1502;p61"/>
          <p:cNvSpPr txBox="1"/>
          <p:nvPr/>
        </p:nvSpPr>
        <p:spPr>
          <a:xfrm>
            <a:off x="3200400" y="1643319"/>
            <a:ext cx="2743200" cy="73866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Goal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Objective of the interview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Key question to answer after the interview</a:t>
            </a:r>
            <a:endParaRPr/>
          </a:p>
        </p:txBody>
      </p:sp>
      <p:sp>
        <p:nvSpPr>
          <p:cNvPr id="1503" name="Google Shape;1503;p61"/>
          <p:cNvSpPr txBox="1"/>
          <p:nvPr/>
        </p:nvSpPr>
        <p:spPr>
          <a:xfrm>
            <a:off x="6000750" y="1643319"/>
            <a:ext cx="2533650" cy="577081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Personas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Kinds of persona and their needs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rgbClr val="D8D8D8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Definition of the point-of-view</a:t>
            </a:r>
            <a:endParaRPr/>
          </a:p>
        </p:txBody>
      </p:sp>
      <p:sp>
        <p:nvSpPr>
          <p:cNvPr id="1504" name="Google Shape;1504;p61"/>
          <p:cNvSpPr txBox="1"/>
          <p:nvPr/>
        </p:nvSpPr>
        <p:spPr>
          <a:xfrm>
            <a:off x="597681" y="2564236"/>
            <a:ext cx="2717020" cy="248209"/>
          </a:xfrm>
          <a:prstGeom prst="rect">
            <a:avLst/>
          </a:prstGeom>
          <a:noFill/>
          <a:ln cap="flat" cmpd="sng" w="9525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rgbClr val="D8D8D8"/>
                </a:solidFill>
                <a:latin typeface="Fira Sans"/>
                <a:ea typeface="Fira Sans"/>
                <a:cs typeface="Fira Sans"/>
                <a:sym typeface="Fira Sans"/>
              </a:rPr>
              <a:t>Planning of the interview</a:t>
            </a:r>
            <a:endParaRPr/>
          </a:p>
        </p:txBody>
      </p:sp>
      <p:sp>
        <p:nvSpPr>
          <p:cNvPr id="1505" name="Google Shape;1505;p61"/>
          <p:cNvSpPr/>
          <p:nvPr/>
        </p:nvSpPr>
        <p:spPr>
          <a:xfrm>
            <a:off x="4572000" y="3886201"/>
            <a:ext cx="4229100" cy="1111681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506" name="Google Shape;1506;p61"/>
          <p:cNvSpPr txBox="1"/>
          <p:nvPr/>
        </p:nvSpPr>
        <p:spPr>
          <a:xfrm>
            <a:off x="4633750" y="3909799"/>
            <a:ext cx="302435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Contents</a:t>
            </a:r>
            <a:endParaRPr/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Discussion points</a:t>
            </a:r>
            <a:endParaRPr/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Specific questions</a:t>
            </a:r>
            <a:endParaRPr/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Form of presentation of the prototype</a:t>
            </a:r>
            <a:endParaRPr/>
          </a:p>
        </p:txBody>
      </p:sp>
      <p:sp>
        <p:nvSpPr>
          <p:cNvPr id="1507" name="Google Shape;1507;p61"/>
          <p:cNvSpPr txBox="1"/>
          <p:nvPr/>
        </p:nvSpPr>
        <p:spPr>
          <a:xfrm>
            <a:off x="285750" y="2495550"/>
            <a:ext cx="8510752" cy="120032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Noto Sans Symbols"/>
              <a:buChar char="✔"/>
            </a:pPr>
            <a:r>
              <a:rPr lang="en-GB"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Plan the guide for interview in 4 steps: </a:t>
            </a:r>
            <a:endParaRPr/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Fira Sans"/>
              <a:buAutoNum type="alphaLcParenR"/>
            </a:pPr>
            <a:r>
              <a:rPr lang="en-GB"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warm-up: introduce, make the interviewee feel at ease; verify it holds to the kind of persona you have interest to interview</a:t>
            </a:r>
            <a:endParaRPr/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Fira Sans"/>
              <a:buAutoNum type="alphaLcParenR"/>
            </a:pPr>
            <a:r>
              <a:rPr lang="en-GB"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Introduce the context: set the basic information you have to provide to the user about the framework of the solution</a:t>
            </a:r>
            <a:endParaRPr/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Fira Sans"/>
              <a:buAutoNum type="alphaLcParenR"/>
            </a:pPr>
            <a:r>
              <a:rPr lang="en-GB"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Experience: let test the solution to the interviewee in the real environment; it has to think loud</a:t>
            </a:r>
            <a:endParaRPr/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Fira Sans"/>
              <a:buAutoNum type="alphaLcParenR"/>
            </a:pPr>
            <a:r>
              <a:rPr lang="en-GB"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Recap: recap with your words and observe the reaction of the interviewee</a:t>
            </a:r>
            <a:endParaRPr/>
          </a:p>
        </p:txBody>
      </p:sp>
      <p:pic>
        <p:nvPicPr>
          <p:cNvPr id="1508" name="Google Shape;1508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9" name="Google Shape;1509;p61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TESTING</a:t>
            </a:r>
            <a:endParaRPr/>
          </a:p>
        </p:txBody>
      </p:sp>
      <p:sp>
        <p:nvSpPr>
          <p:cNvPr id="1510" name="Google Shape;1510;p61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3) The Interview (6/7)</a:t>
            </a:r>
            <a:endParaRPr/>
          </a:p>
        </p:txBody>
      </p:sp>
      <p:pic>
        <p:nvPicPr>
          <p:cNvPr descr="Logo, company name&#10;&#10;Description automatically generated" id="1511" name="Google Shape;1511;p6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62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18" name="Google Shape;1518;p62"/>
          <p:cNvSpPr txBox="1"/>
          <p:nvPr/>
        </p:nvSpPr>
        <p:spPr>
          <a:xfrm>
            <a:off x="952500" y="1586627"/>
            <a:ext cx="7886700" cy="258532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“Interview” is the </a:t>
            </a: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moment of truth </a:t>
            </a: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when you already performed other form of tests</a:t>
            </a:r>
            <a:endParaRPr/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Be clear about the context</a:t>
            </a: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: avoid that the interviewee accept for pure courtesy</a:t>
            </a:r>
            <a:endParaRPr/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Mix persons </a:t>
            </a: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that you know with other you don’t know</a:t>
            </a:r>
            <a:endParaRPr/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Choose the </a:t>
            </a: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proper prototype </a:t>
            </a: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(advanced version)</a:t>
            </a:r>
            <a:endParaRPr/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Let</a:t>
            </a: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 the interviewee </a:t>
            </a: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explore</a:t>
            </a: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 the solution </a:t>
            </a: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by his own </a:t>
            </a: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(don’t explain but observe)</a:t>
            </a:r>
            <a:endParaRPr/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Report the behavior and reactions</a:t>
            </a: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, not only what they say</a:t>
            </a:r>
            <a:endParaRPr/>
          </a:p>
        </p:txBody>
      </p:sp>
      <p:pic>
        <p:nvPicPr>
          <p:cNvPr id="1519" name="Google Shape;1519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0" name="Google Shape;1520;p62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TESTING</a:t>
            </a:r>
            <a:endParaRPr/>
          </a:p>
        </p:txBody>
      </p:sp>
      <p:sp>
        <p:nvSpPr>
          <p:cNvPr id="1521" name="Google Shape;1521;p62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3) The Interview (7/7)</a:t>
            </a:r>
            <a:endParaRPr/>
          </a:p>
        </p:txBody>
      </p:sp>
      <p:pic>
        <p:nvPicPr>
          <p:cNvPr descr="Logo, company name&#10;&#10;Description automatically generated" id="1522" name="Google Shape;1522;p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sp>
        <p:nvSpPr>
          <p:cNvPr id="1523" name="Google Shape;1523;p62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524" name="Google Shape;1524;p6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8" name="Shape 1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9" name="Google Shape;1529;p63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30" name="Google Shape;1530;p63"/>
          <p:cNvSpPr txBox="1"/>
          <p:nvPr/>
        </p:nvSpPr>
        <p:spPr>
          <a:xfrm>
            <a:off x="990601" y="1635026"/>
            <a:ext cx="7833600" cy="258532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“A/B Test” tests </a:t>
            </a: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two versions of the same prototype </a:t>
            </a: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(A and B)</a:t>
            </a:r>
            <a:endParaRPr/>
          </a:p>
          <a:p>
            <a:pPr indent="-1428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It usually is </a:t>
            </a: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quantitative</a:t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1428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It can be use to test </a:t>
            </a: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single variants </a:t>
            </a: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of a function (buttons, icons, layout, etc.)</a:t>
            </a:r>
            <a:endParaRPr/>
          </a:p>
          <a:p>
            <a:pPr indent="-1428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It helps to make MVP progress or test a new MVP variant</a:t>
            </a:r>
            <a:endParaRPr/>
          </a:p>
          <a:p>
            <a:pPr indent="-1428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531" name="Google Shape;1531;p63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532" name="Google Shape;1532;p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3" name="Google Shape;1533;p6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4" name="Google Shape;1534;p63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TESTING</a:t>
            </a:r>
            <a:endParaRPr/>
          </a:p>
        </p:txBody>
      </p:sp>
      <p:sp>
        <p:nvSpPr>
          <p:cNvPr id="1535" name="Google Shape;1535;p63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4) A/B Test (1/4)</a:t>
            </a:r>
            <a:endParaRPr/>
          </a:p>
        </p:txBody>
      </p:sp>
      <p:pic>
        <p:nvPicPr>
          <p:cNvPr descr="Logo, company name&#10;&#10;Description automatically generated" id="1536" name="Google Shape;1536;p6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0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p64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Spirito di gruppo: cosa serve per svilupparlo al meglio sul lavoro?" id="1542" name="Google Shape;1542;p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4600" y="2000251"/>
            <a:ext cx="1620000" cy="13654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Verbale di invalidità civile: dopo quanto tempo lo inviano?" id="1543" name="Google Shape;1543;p64"/>
          <p:cNvPicPr preferRelativeResize="0"/>
          <p:nvPr/>
        </p:nvPicPr>
        <p:blipFill rotWithShape="1">
          <a:blip r:embed="rId4">
            <a:alphaModFix/>
          </a:blip>
          <a:srcRect b="0" l="44539" r="0" t="5238"/>
          <a:stretch/>
        </p:blipFill>
        <p:spPr>
          <a:xfrm>
            <a:off x="4000500" y="2000251"/>
            <a:ext cx="1620000" cy="144886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orbici aperte - TuttoDisegni.com" id="1544" name="Google Shape;1544;p6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00850" y="2088394"/>
            <a:ext cx="1620000" cy="1365428"/>
          </a:xfrm>
          <a:prstGeom prst="rect">
            <a:avLst/>
          </a:prstGeom>
          <a:noFill/>
          <a:ln>
            <a:noFill/>
          </a:ln>
        </p:spPr>
      </p:pic>
      <p:sp>
        <p:nvSpPr>
          <p:cNvPr id="1545" name="Google Shape;1545;p64"/>
          <p:cNvSpPr txBox="1"/>
          <p:nvPr/>
        </p:nvSpPr>
        <p:spPr>
          <a:xfrm>
            <a:off x="857250" y="3513951"/>
            <a:ext cx="150495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1-2 testers</a:t>
            </a:r>
            <a:endParaRPr/>
          </a:p>
        </p:txBody>
      </p:sp>
      <p:sp>
        <p:nvSpPr>
          <p:cNvPr id="1546" name="Google Shape;1546;p64"/>
          <p:cNvSpPr txBox="1"/>
          <p:nvPr/>
        </p:nvSpPr>
        <p:spPr>
          <a:xfrm>
            <a:off x="3752850" y="3507253"/>
            <a:ext cx="196215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5-10 min + follow-up</a:t>
            </a:r>
            <a:endParaRPr/>
          </a:p>
        </p:txBody>
      </p:sp>
      <p:sp>
        <p:nvSpPr>
          <p:cNvPr id="1547" name="Google Shape;1547;p64"/>
          <p:cNvSpPr txBox="1"/>
          <p:nvPr/>
        </p:nvSpPr>
        <p:spPr>
          <a:xfrm>
            <a:off x="6400800" y="3486151"/>
            <a:ext cx="26289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Online Prototype / MVP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Bloc-notes for feedbacks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Char char="✔"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Survey tools</a:t>
            </a:r>
            <a:endParaRPr/>
          </a:p>
          <a:p>
            <a:pPr indent="-1381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t/>
            </a:r>
            <a:endParaRPr sz="12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1381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r>
              <a:t/>
            </a:r>
            <a:endParaRPr sz="12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548" name="Google Shape;1548;p64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549" name="Google Shape;1549;p6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0" name="Google Shape;1550;p6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1" name="Google Shape;1551;p64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TESTING</a:t>
            </a:r>
            <a:endParaRPr/>
          </a:p>
        </p:txBody>
      </p:sp>
      <p:sp>
        <p:nvSpPr>
          <p:cNvPr id="1552" name="Google Shape;1552;p64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4) A/B Test (2/4)</a:t>
            </a:r>
            <a:endParaRPr/>
          </a:p>
        </p:txBody>
      </p:sp>
      <p:pic>
        <p:nvPicPr>
          <p:cNvPr descr="Logo, company name&#10;&#10;Description automatically generated" id="1553" name="Google Shape;1553;p6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7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8" name="Google Shape;1558;p65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559" name="Google Shape;1559;p65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60" name="Google Shape;1560;p65"/>
          <p:cNvSpPr/>
          <p:nvPr/>
        </p:nvSpPr>
        <p:spPr>
          <a:xfrm>
            <a:off x="285750" y="1460070"/>
            <a:ext cx="4229100" cy="1111681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561" name="Google Shape;1561;p65"/>
          <p:cNvSpPr txBox="1"/>
          <p:nvPr/>
        </p:nvSpPr>
        <p:spPr>
          <a:xfrm>
            <a:off x="347500" y="1483667"/>
            <a:ext cx="3024350" cy="577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Learning goals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Define the basic prototype and the testing group</a:t>
            </a:r>
            <a:endParaRPr b="1" sz="105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562" name="Google Shape;1562;p65"/>
          <p:cNvSpPr/>
          <p:nvPr/>
        </p:nvSpPr>
        <p:spPr>
          <a:xfrm>
            <a:off x="4514850" y="1460070"/>
            <a:ext cx="4229100" cy="1111681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563" name="Google Shape;1563;p65"/>
          <p:cNvSpPr txBox="1"/>
          <p:nvPr/>
        </p:nvSpPr>
        <p:spPr>
          <a:xfrm>
            <a:off x="4576599" y="1483668"/>
            <a:ext cx="4130972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Customer segments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Noto Sans Symbols"/>
              <a:buChar char="✔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Consider the versions of the prototype and choose two to compare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Noto Sans Symbols"/>
              <a:buChar char="✔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Define the key metrics (qualitative and quantitative)</a:t>
            </a:r>
            <a:endParaRPr/>
          </a:p>
        </p:txBody>
      </p:sp>
      <p:sp>
        <p:nvSpPr>
          <p:cNvPr id="1564" name="Google Shape;1564;p65"/>
          <p:cNvSpPr/>
          <p:nvPr/>
        </p:nvSpPr>
        <p:spPr>
          <a:xfrm>
            <a:off x="285750" y="2571751"/>
            <a:ext cx="8458200" cy="1111681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565" name="Google Shape;1565;p65"/>
          <p:cNvSpPr txBox="1"/>
          <p:nvPr/>
        </p:nvSpPr>
        <p:spPr>
          <a:xfrm>
            <a:off x="347500" y="2595350"/>
            <a:ext cx="54393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How it should be tested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Noto Sans Symbols"/>
              <a:buChar char="✔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In case of quantitative tests, divide randomly the users or use % for A / % for B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Noto Sans Symbols"/>
              <a:buChar char="✔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In case of qualitative, generally all the interviewees see both versions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Noto Sans Symbols"/>
              <a:buChar char="✔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Perform the test (e.g with surveys, experience in real environment) </a:t>
            </a:r>
            <a:endParaRPr/>
          </a:p>
        </p:txBody>
      </p:sp>
      <p:sp>
        <p:nvSpPr>
          <p:cNvPr id="1566" name="Google Shape;1566;p65"/>
          <p:cNvSpPr/>
          <p:nvPr/>
        </p:nvSpPr>
        <p:spPr>
          <a:xfrm>
            <a:off x="285750" y="3657601"/>
            <a:ext cx="4229100" cy="1111681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567" name="Google Shape;1567;p65"/>
          <p:cNvSpPr txBox="1"/>
          <p:nvPr/>
        </p:nvSpPr>
        <p:spPr>
          <a:xfrm>
            <a:off x="347500" y="3681198"/>
            <a:ext cx="3967325" cy="4154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Test results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Noto Sans Symbols"/>
              <a:buChar char="✔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Measure / assess the results</a:t>
            </a:r>
            <a:endParaRPr/>
          </a:p>
        </p:txBody>
      </p:sp>
      <p:sp>
        <p:nvSpPr>
          <p:cNvPr id="1568" name="Google Shape;1568;p65"/>
          <p:cNvSpPr/>
          <p:nvPr/>
        </p:nvSpPr>
        <p:spPr>
          <a:xfrm>
            <a:off x="4514850" y="3657601"/>
            <a:ext cx="4229100" cy="1111681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569" name="Google Shape;1569;p65"/>
          <p:cNvSpPr txBox="1"/>
          <p:nvPr/>
        </p:nvSpPr>
        <p:spPr>
          <a:xfrm>
            <a:off x="4576600" y="3681199"/>
            <a:ext cx="3967325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Outputs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Noto Sans Symbols"/>
              <a:buChar char="✔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Observe which version fits better with the user needs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Noto Sans Symbols"/>
              <a:buChar char="✔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Improve the prototype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Noto Sans Symbols"/>
              <a:buChar char="✔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Repeat the test</a:t>
            </a:r>
            <a:endParaRPr/>
          </a:p>
        </p:txBody>
      </p:sp>
      <p:sp>
        <p:nvSpPr>
          <p:cNvPr id="1570" name="Google Shape;1570;p65"/>
          <p:cNvSpPr/>
          <p:nvPr/>
        </p:nvSpPr>
        <p:spPr>
          <a:xfrm>
            <a:off x="2257425" y="2078482"/>
            <a:ext cx="285750" cy="264668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1</a:t>
            </a:r>
            <a:endParaRPr/>
          </a:p>
        </p:txBody>
      </p:sp>
      <p:sp>
        <p:nvSpPr>
          <p:cNvPr id="1571" name="Google Shape;1571;p65"/>
          <p:cNvSpPr/>
          <p:nvPr/>
        </p:nvSpPr>
        <p:spPr>
          <a:xfrm>
            <a:off x="6486525" y="2230882"/>
            <a:ext cx="285900" cy="264600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2</a:t>
            </a:r>
            <a:endParaRPr/>
          </a:p>
        </p:txBody>
      </p:sp>
      <p:sp>
        <p:nvSpPr>
          <p:cNvPr id="1572" name="Google Shape;1572;p65"/>
          <p:cNvSpPr/>
          <p:nvPr/>
        </p:nvSpPr>
        <p:spPr>
          <a:xfrm>
            <a:off x="5076824" y="3221482"/>
            <a:ext cx="285900" cy="264600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3</a:t>
            </a:r>
            <a:endParaRPr/>
          </a:p>
        </p:txBody>
      </p:sp>
      <p:sp>
        <p:nvSpPr>
          <p:cNvPr id="1573" name="Google Shape;1573;p65"/>
          <p:cNvSpPr/>
          <p:nvPr/>
        </p:nvSpPr>
        <p:spPr>
          <a:xfrm>
            <a:off x="2257425" y="4081506"/>
            <a:ext cx="285750" cy="264668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4</a:t>
            </a:r>
            <a:endParaRPr/>
          </a:p>
        </p:txBody>
      </p:sp>
      <p:sp>
        <p:nvSpPr>
          <p:cNvPr id="1574" name="Google Shape;1574;p65"/>
          <p:cNvSpPr/>
          <p:nvPr/>
        </p:nvSpPr>
        <p:spPr>
          <a:xfrm>
            <a:off x="6521609" y="4125667"/>
            <a:ext cx="285750" cy="264668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5</a:t>
            </a:r>
            <a:endParaRPr/>
          </a:p>
        </p:txBody>
      </p:sp>
      <p:pic>
        <p:nvPicPr>
          <p:cNvPr id="1575" name="Google Shape;1575;p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6" name="Google Shape;1576;p65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TESTING</a:t>
            </a:r>
            <a:endParaRPr/>
          </a:p>
        </p:txBody>
      </p:sp>
      <p:sp>
        <p:nvSpPr>
          <p:cNvPr id="1577" name="Google Shape;1577;p65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4) A/B Test (1/4)</a:t>
            </a:r>
            <a:endParaRPr/>
          </a:p>
        </p:txBody>
      </p:sp>
      <p:pic>
        <p:nvPicPr>
          <p:cNvPr descr="Logo, company name&#10;&#10;Description automatically generated" id="1578" name="Google Shape;1578;p6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2" name="Shape 1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3" name="Google Shape;1583;p66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84" name="Google Shape;1584;p66"/>
          <p:cNvSpPr txBox="1"/>
          <p:nvPr/>
        </p:nvSpPr>
        <p:spPr>
          <a:xfrm>
            <a:off x="1371600" y="1460407"/>
            <a:ext cx="7353300" cy="313932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“A/B Test” are often used in ICT sector but also to test “physical product”</a:t>
            </a:r>
            <a:endParaRPr/>
          </a:p>
          <a:p>
            <a:pPr indent="-1428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It is good to measure quantitative feedbacks in short-time</a:t>
            </a:r>
            <a:endParaRPr/>
          </a:p>
          <a:p>
            <a:pPr indent="-1428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Always prepare the test deciding which are the 2 versions</a:t>
            </a:r>
            <a:endParaRPr/>
          </a:p>
          <a:p>
            <a:pPr indent="-1428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Compare one hypothesis at a time (e.g. design, buttons, layout, words, process, etc.)</a:t>
            </a:r>
            <a:endParaRPr/>
          </a:p>
          <a:p>
            <a:pPr indent="-1428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Iterate</a:t>
            </a:r>
            <a:endParaRPr/>
          </a:p>
        </p:txBody>
      </p:sp>
      <p:sp>
        <p:nvSpPr>
          <p:cNvPr id="1585" name="Google Shape;1585;p66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586" name="Google Shape;1586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7" name="Google Shape;1587;p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8" name="Google Shape;1588;p66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TESTING</a:t>
            </a:r>
            <a:endParaRPr/>
          </a:p>
        </p:txBody>
      </p:sp>
      <p:sp>
        <p:nvSpPr>
          <p:cNvPr id="1589" name="Google Shape;1589;p66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4) A/B Test (4/4)</a:t>
            </a:r>
            <a:endParaRPr/>
          </a:p>
        </p:txBody>
      </p:sp>
      <p:pic>
        <p:nvPicPr>
          <p:cNvPr descr="Logo, company name&#10;&#10;Description automatically generated" id="1590" name="Google Shape;1590;p6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4" name="Shape 1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5" name="Google Shape;1595;p67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96" name="Google Shape;1596;p67"/>
          <p:cNvSpPr txBox="1"/>
          <p:nvPr/>
        </p:nvSpPr>
        <p:spPr>
          <a:xfrm>
            <a:off x="535194" y="1943101"/>
            <a:ext cx="815233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6) THINKING</a:t>
            </a:r>
            <a:endParaRPr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0" name="Shape 1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1" name="Google Shape;1601;p68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02" name="Google Shape;1602;p68"/>
          <p:cNvSpPr txBox="1"/>
          <p:nvPr/>
        </p:nvSpPr>
        <p:spPr>
          <a:xfrm>
            <a:off x="1173256" y="1460407"/>
            <a:ext cx="6903944" cy="258532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To adopt a </a:t>
            </a:r>
            <a:r>
              <a:rPr b="1"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positive culture </a:t>
            </a: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of the feedbacks </a:t>
            </a:r>
            <a:endParaRPr/>
          </a:p>
          <a:p>
            <a:pPr indent="-1428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Iterate thanks to the feedback</a:t>
            </a:r>
            <a:endParaRPr/>
          </a:p>
          <a:p>
            <a:pPr indent="-1428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Learn form feedbacks and the testing process</a:t>
            </a:r>
            <a:endParaRPr/>
          </a:p>
          <a:p>
            <a:pPr indent="-1428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Think about the involvement of the stakeholders</a:t>
            </a:r>
            <a:endParaRPr/>
          </a:p>
          <a:p>
            <a:pPr indent="-1428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</a:pP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Improve the process</a:t>
            </a:r>
            <a:endParaRPr/>
          </a:p>
        </p:txBody>
      </p:sp>
      <p:sp>
        <p:nvSpPr>
          <p:cNvPr id="1603" name="Google Shape;1603;p68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604" name="Google Shape;1604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5" name="Google Shape;1605;p6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606" name="Google Shape;1606;p68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THINKING</a:t>
            </a:r>
            <a:endParaRPr/>
          </a:p>
        </p:txBody>
      </p:sp>
      <p:sp>
        <p:nvSpPr>
          <p:cNvPr id="1607" name="Google Shape;1607;p68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Goals</a:t>
            </a:r>
            <a:endParaRPr/>
          </a:p>
        </p:txBody>
      </p:sp>
      <p:pic>
        <p:nvPicPr>
          <p:cNvPr descr="Logo, company name&#10;&#10;Description automatically generated" id="1608" name="Google Shape;1608;p6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2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p69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614" name="Google Shape;1614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799" y="3952817"/>
            <a:ext cx="1325721" cy="965757"/>
          </a:xfrm>
          <a:prstGeom prst="rect">
            <a:avLst/>
          </a:prstGeom>
          <a:noFill/>
          <a:ln>
            <a:noFill/>
          </a:ln>
        </p:spPr>
      </p:pic>
      <p:sp>
        <p:nvSpPr>
          <p:cNvPr id="1615" name="Google Shape;1615;p69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16" name="Google Shape;1616;p69"/>
          <p:cNvSpPr/>
          <p:nvPr/>
        </p:nvSpPr>
        <p:spPr>
          <a:xfrm>
            <a:off x="171451" y="1485900"/>
            <a:ext cx="8536121" cy="35433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cxnSp>
        <p:nvCxnSpPr>
          <p:cNvPr id="1617" name="Google Shape;1617;p69"/>
          <p:cNvCxnSpPr/>
          <p:nvPr/>
        </p:nvCxnSpPr>
        <p:spPr>
          <a:xfrm>
            <a:off x="571502" y="2114550"/>
            <a:ext cx="7131928" cy="0"/>
          </a:xfrm>
          <a:prstGeom prst="straightConnector1">
            <a:avLst/>
          </a:prstGeom>
          <a:noFill/>
          <a:ln cap="flat" cmpd="sng" w="31750">
            <a:solidFill>
              <a:srgbClr val="ED393B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18" name="Google Shape;1618;p69"/>
          <p:cNvCxnSpPr/>
          <p:nvPr/>
        </p:nvCxnSpPr>
        <p:spPr>
          <a:xfrm>
            <a:off x="1771650" y="1657350"/>
            <a:ext cx="0" cy="2971800"/>
          </a:xfrm>
          <a:prstGeom prst="straightConnector1">
            <a:avLst/>
          </a:prstGeom>
          <a:noFill/>
          <a:ln cap="flat" cmpd="sng" w="31750">
            <a:solidFill>
              <a:srgbClr val="ED393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19" name="Google Shape;1619;p69"/>
          <p:cNvSpPr txBox="1"/>
          <p:nvPr/>
        </p:nvSpPr>
        <p:spPr>
          <a:xfrm>
            <a:off x="571502" y="1543051"/>
            <a:ext cx="1074025" cy="4040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TEAM / PROTOTYPE</a:t>
            </a:r>
            <a:endParaRPr/>
          </a:p>
        </p:txBody>
      </p:sp>
      <p:sp>
        <p:nvSpPr>
          <p:cNvPr id="1620" name="Google Shape;1620;p69"/>
          <p:cNvSpPr txBox="1"/>
          <p:nvPr/>
        </p:nvSpPr>
        <p:spPr>
          <a:xfrm>
            <a:off x="583323" y="2258453"/>
            <a:ext cx="124409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Team X Prototype 1</a:t>
            </a:r>
            <a:endParaRPr/>
          </a:p>
        </p:txBody>
      </p:sp>
      <p:sp>
        <p:nvSpPr>
          <p:cNvPr id="1621" name="Google Shape;1621;p69"/>
          <p:cNvSpPr txBox="1"/>
          <p:nvPr/>
        </p:nvSpPr>
        <p:spPr>
          <a:xfrm>
            <a:off x="571499" y="3219020"/>
            <a:ext cx="124409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Team Y Prototype 2</a:t>
            </a:r>
            <a:endParaRPr/>
          </a:p>
        </p:txBody>
      </p:sp>
      <p:sp>
        <p:nvSpPr>
          <p:cNvPr id="1622" name="Google Shape;1622;p69"/>
          <p:cNvSpPr txBox="1"/>
          <p:nvPr/>
        </p:nvSpPr>
        <p:spPr>
          <a:xfrm>
            <a:off x="2057400" y="1689185"/>
            <a:ext cx="95972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 LIKE</a:t>
            </a:r>
            <a:endParaRPr/>
          </a:p>
        </p:txBody>
      </p:sp>
      <p:sp>
        <p:nvSpPr>
          <p:cNvPr id="1623" name="Google Shape;1623;p69"/>
          <p:cNvSpPr txBox="1"/>
          <p:nvPr/>
        </p:nvSpPr>
        <p:spPr>
          <a:xfrm>
            <a:off x="3600450" y="1689185"/>
            <a:ext cx="95972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 WISH</a:t>
            </a:r>
            <a:endParaRPr/>
          </a:p>
        </p:txBody>
      </p:sp>
      <p:sp>
        <p:nvSpPr>
          <p:cNvPr id="1624" name="Google Shape;1624;p69"/>
          <p:cNvSpPr txBox="1"/>
          <p:nvPr/>
        </p:nvSpPr>
        <p:spPr>
          <a:xfrm>
            <a:off x="4983874" y="1689185"/>
            <a:ext cx="95972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 ASK</a:t>
            </a:r>
            <a:endParaRPr/>
          </a:p>
        </p:txBody>
      </p:sp>
      <p:sp>
        <p:nvSpPr>
          <p:cNvPr id="1625" name="Google Shape;1625;p69"/>
          <p:cNvSpPr txBox="1"/>
          <p:nvPr/>
        </p:nvSpPr>
        <p:spPr>
          <a:xfrm>
            <a:off x="6515100" y="1689185"/>
            <a:ext cx="95972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AND IF …</a:t>
            </a:r>
            <a:endParaRPr/>
          </a:p>
        </p:txBody>
      </p:sp>
      <p:cxnSp>
        <p:nvCxnSpPr>
          <p:cNvPr id="1626" name="Google Shape;1626;p69"/>
          <p:cNvCxnSpPr/>
          <p:nvPr/>
        </p:nvCxnSpPr>
        <p:spPr>
          <a:xfrm>
            <a:off x="3302875" y="2114550"/>
            <a:ext cx="0" cy="2457450"/>
          </a:xfrm>
          <a:prstGeom prst="straightConnector1">
            <a:avLst/>
          </a:prstGeom>
          <a:noFill/>
          <a:ln cap="flat" cmpd="sng" w="9525">
            <a:solidFill>
              <a:srgbClr val="ED393B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27" name="Google Shape;1627;p69"/>
          <p:cNvCxnSpPr/>
          <p:nvPr/>
        </p:nvCxnSpPr>
        <p:spPr>
          <a:xfrm>
            <a:off x="4800600" y="2114550"/>
            <a:ext cx="0" cy="2457450"/>
          </a:xfrm>
          <a:prstGeom prst="straightConnector1">
            <a:avLst/>
          </a:prstGeom>
          <a:noFill/>
          <a:ln cap="flat" cmpd="sng" w="9525">
            <a:solidFill>
              <a:srgbClr val="ED393B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28" name="Google Shape;1628;p69"/>
          <p:cNvCxnSpPr/>
          <p:nvPr/>
        </p:nvCxnSpPr>
        <p:spPr>
          <a:xfrm>
            <a:off x="6343650" y="2114550"/>
            <a:ext cx="0" cy="2457450"/>
          </a:xfrm>
          <a:prstGeom prst="straightConnector1">
            <a:avLst/>
          </a:prstGeom>
          <a:noFill/>
          <a:ln cap="flat" cmpd="sng" w="9525">
            <a:solidFill>
              <a:srgbClr val="ED393B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629" name="Google Shape;1629;p6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630" name="Google Shape;1630;p69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1) I like, I would, I ask …</a:t>
            </a:r>
            <a:endParaRPr/>
          </a:p>
        </p:txBody>
      </p:sp>
      <p:pic>
        <p:nvPicPr>
          <p:cNvPr descr="Logo, company name&#10;&#10;Description automatically generated" id="1631" name="Google Shape;1631;p6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sp>
        <p:nvSpPr>
          <p:cNvPr id="1632" name="Google Shape;1632;p69"/>
          <p:cNvSpPr txBox="1"/>
          <p:nvPr/>
        </p:nvSpPr>
        <p:spPr>
          <a:xfrm>
            <a:off x="584704" y="4091285"/>
            <a:ext cx="124409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Team Z Prototype 3</a:t>
            </a:r>
            <a:endParaRPr/>
          </a:p>
        </p:txBody>
      </p:sp>
      <p:sp>
        <p:nvSpPr>
          <p:cNvPr id="1633" name="Google Shape;1633;p69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THINKING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7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00" name="Google Shape;400;p7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800" u="none" cap="none" strike="noStrike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What is Design Thinking ? (1/5)</a:t>
            </a:r>
            <a:endParaRPr/>
          </a:p>
        </p:txBody>
      </p:sp>
      <p:sp>
        <p:nvSpPr>
          <p:cNvPr id="401" name="Google Shape;401;p7"/>
          <p:cNvSpPr txBox="1"/>
          <p:nvPr/>
        </p:nvSpPr>
        <p:spPr>
          <a:xfrm>
            <a:off x="285751" y="1541755"/>
            <a:ext cx="8645400" cy="25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It is a </a:t>
            </a:r>
            <a:r>
              <a:rPr b="1" i="0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Design Model used to solve complex problems </a:t>
            </a:r>
            <a:r>
              <a:rPr b="0" i="0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through a creative vision and management. I</a:t>
            </a: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</a:t>
            </a:r>
            <a:r>
              <a:rPr b="0" i="0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 has been created in 2000 at University of Sandford, California </a:t>
            </a:r>
            <a:endParaRPr/>
          </a:p>
          <a:p>
            <a:pPr indent="-1428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It is considered a </a:t>
            </a:r>
            <a:r>
              <a:rPr b="1" i="0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comprehensive approach</a:t>
            </a:r>
            <a:r>
              <a:rPr b="0" i="0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, able to involve all the company resources (owners, managers, member of teams, etc.) an</a:t>
            </a: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d </a:t>
            </a: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external</a:t>
            </a:r>
            <a:r>
              <a:rPr lang="en-GB" sz="18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 stakeholders</a:t>
            </a:r>
            <a:endParaRPr/>
          </a:p>
          <a:p>
            <a:pPr indent="-1428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It is </a:t>
            </a:r>
            <a:r>
              <a:rPr b="1" i="0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focussed on the person </a:t>
            </a:r>
            <a:r>
              <a:rPr b="0" i="0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(performers of ideas or user / target of a project)</a:t>
            </a:r>
            <a:endParaRPr/>
          </a:p>
        </p:txBody>
      </p:sp>
      <p:sp>
        <p:nvSpPr>
          <p:cNvPr id="402" name="Google Shape;402;p7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403" name="Google Shape;403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404" name="Google Shape;404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406" name="Google Shape;406;p7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PRINCIPLES OF THE DESIGN THINKING</a:t>
            </a:r>
            <a:endParaRPr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8" name="Shape 1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" name="Google Shape;1639;p70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40" name="Google Shape;1640;p70"/>
          <p:cNvSpPr/>
          <p:nvPr/>
        </p:nvSpPr>
        <p:spPr>
          <a:xfrm>
            <a:off x="171451" y="1485900"/>
            <a:ext cx="8536121" cy="35433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cxnSp>
        <p:nvCxnSpPr>
          <p:cNvPr id="1641" name="Google Shape;1641;p70"/>
          <p:cNvCxnSpPr/>
          <p:nvPr/>
        </p:nvCxnSpPr>
        <p:spPr>
          <a:xfrm>
            <a:off x="571502" y="2114550"/>
            <a:ext cx="7131928" cy="0"/>
          </a:xfrm>
          <a:prstGeom prst="straightConnector1">
            <a:avLst/>
          </a:prstGeom>
          <a:noFill/>
          <a:ln cap="flat" cmpd="sng" w="31750">
            <a:solidFill>
              <a:srgbClr val="ED393B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42" name="Google Shape;1642;p70"/>
          <p:cNvCxnSpPr/>
          <p:nvPr/>
        </p:nvCxnSpPr>
        <p:spPr>
          <a:xfrm>
            <a:off x="1771650" y="1657350"/>
            <a:ext cx="0" cy="2971800"/>
          </a:xfrm>
          <a:prstGeom prst="straightConnector1">
            <a:avLst/>
          </a:prstGeom>
          <a:noFill/>
          <a:ln cap="flat" cmpd="sng" w="31750">
            <a:solidFill>
              <a:srgbClr val="ED393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43" name="Google Shape;1643;p70"/>
          <p:cNvSpPr txBox="1"/>
          <p:nvPr/>
        </p:nvSpPr>
        <p:spPr>
          <a:xfrm>
            <a:off x="571502" y="1543051"/>
            <a:ext cx="1074025" cy="4040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TEAM / PROTOTYPE</a:t>
            </a:r>
            <a:endParaRPr/>
          </a:p>
        </p:txBody>
      </p:sp>
      <p:sp>
        <p:nvSpPr>
          <p:cNvPr id="1644" name="Google Shape;1644;p70"/>
          <p:cNvSpPr txBox="1"/>
          <p:nvPr/>
        </p:nvSpPr>
        <p:spPr>
          <a:xfrm>
            <a:off x="2057400" y="1689185"/>
            <a:ext cx="95972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 LIKE</a:t>
            </a:r>
            <a:endParaRPr/>
          </a:p>
        </p:txBody>
      </p:sp>
      <p:sp>
        <p:nvSpPr>
          <p:cNvPr id="1645" name="Google Shape;1645;p70"/>
          <p:cNvSpPr txBox="1"/>
          <p:nvPr/>
        </p:nvSpPr>
        <p:spPr>
          <a:xfrm>
            <a:off x="3600450" y="1689185"/>
            <a:ext cx="95972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 WISH</a:t>
            </a:r>
            <a:endParaRPr/>
          </a:p>
        </p:txBody>
      </p:sp>
      <p:sp>
        <p:nvSpPr>
          <p:cNvPr id="1646" name="Google Shape;1646;p70"/>
          <p:cNvSpPr txBox="1"/>
          <p:nvPr/>
        </p:nvSpPr>
        <p:spPr>
          <a:xfrm>
            <a:off x="4983874" y="1689185"/>
            <a:ext cx="95972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 ASK</a:t>
            </a:r>
            <a:endParaRPr/>
          </a:p>
        </p:txBody>
      </p:sp>
      <p:sp>
        <p:nvSpPr>
          <p:cNvPr id="1647" name="Google Shape;1647;p70"/>
          <p:cNvSpPr txBox="1"/>
          <p:nvPr/>
        </p:nvSpPr>
        <p:spPr>
          <a:xfrm>
            <a:off x="6515100" y="1689185"/>
            <a:ext cx="95972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AND IF …</a:t>
            </a:r>
            <a:endParaRPr/>
          </a:p>
        </p:txBody>
      </p:sp>
      <p:cxnSp>
        <p:nvCxnSpPr>
          <p:cNvPr id="1648" name="Google Shape;1648;p70"/>
          <p:cNvCxnSpPr/>
          <p:nvPr/>
        </p:nvCxnSpPr>
        <p:spPr>
          <a:xfrm>
            <a:off x="3302875" y="2114550"/>
            <a:ext cx="0" cy="2457450"/>
          </a:xfrm>
          <a:prstGeom prst="straightConnector1">
            <a:avLst/>
          </a:prstGeom>
          <a:noFill/>
          <a:ln cap="flat" cmpd="sng" w="9525">
            <a:solidFill>
              <a:srgbClr val="ED393B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49" name="Google Shape;1649;p70"/>
          <p:cNvCxnSpPr/>
          <p:nvPr/>
        </p:nvCxnSpPr>
        <p:spPr>
          <a:xfrm>
            <a:off x="4800600" y="2114550"/>
            <a:ext cx="0" cy="2457450"/>
          </a:xfrm>
          <a:prstGeom prst="straightConnector1">
            <a:avLst/>
          </a:prstGeom>
          <a:noFill/>
          <a:ln cap="flat" cmpd="sng" w="9525">
            <a:solidFill>
              <a:srgbClr val="ED393B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50" name="Google Shape;1650;p70"/>
          <p:cNvCxnSpPr/>
          <p:nvPr/>
        </p:nvCxnSpPr>
        <p:spPr>
          <a:xfrm>
            <a:off x="6343650" y="2114550"/>
            <a:ext cx="0" cy="2457450"/>
          </a:xfrm>
          <a:prstGeom prst="straightConnector1">
            <a:avLst/>
          </a:prstGeom>
          <a:noFill/>
          <a:ln cap="flat" cmpd="sng" w="9525">
            <a:solidFill>
              <a:srgbClr val="ED393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51" name="Google Shape;1651;p70"/>
          <p:cNvSpPr/>
          <p:nvPr/>
        </p:nvSpPr>
        <p:spPr>
          <a:xfrm>
            <a:off x="1885950" y="2228851"/>
            <a:ext cx="2000249" cy="490475"/>
          </a:xfrm>
          <a:prstGeom prst="rect">
            <a:avLst/>
          </a:prstGeom>
          <a:solidFill>
            <a:srgbClr val="FBCDCD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0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Each participant has 3 post-it</a:t>
            </a:r>
            <a:endParaRPr/>
          </a:p>
        </p:txBody>
      </p:sp>
      <p:sp>
        <p:nvSpPr>
          <p:cNvPr id="1652" name="Google Shape;1652;p70"/>
          <p:cNvSpPr/>
          <p:nvPr/>
        </p:nvSpPr>
        <p:spPr>
          <a:xfrm>
            <a:off x="3108765" y="2841485"/>
            <a:ext cx="2469271" cy="490475"/>
          </a:xfrm>
          <a:prstGeom prst="rect">
            <a:avLst/>
          </a:prstGeom>
          <a:solidFill>
            <a:srgbClr val="FBCDCD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0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Each participant reads the post-it loudly and then stick them on the wall</a:t>
            </a:r>
            <a:endParaRPr i="1" sz="10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653" name="Google Shape;1653;p70"/>
          <p:cNvSpPr/>
          <p:nvPr/>
        </p:nvSpPr>
        <p:spPr>
          <a:xfrm>
            <a:off x="4343401" y="3486151"/>
            <a:ext cx="2857499" cy="490475"/>
          </a:xfrm>
          <a:prstGeom prst="rect">
            <a:avLst/>
          </a:prstGeom>
          <a:solidFill>
            <a:srgbClr val="FBCDCD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0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Once every post-it is sticked, you have to find-out if relevant findings / insights arise for further iteration</a:t>
            </a:r>
            <a:endParaRPr/>
          </a:p>
        </p:txBody>
      </p:sp>
      <p:sp>
        <p:nvSpPr>
          <p:cNvPr id="1654" name="Google Shape;1654;p70"/>
          <p:cNvSpPr/>
          <p:nvPr/>
        </p:nvSpPr>
        <p:spPr>
          <a:xfrm>
            <a:off x="5829302" y="4114801"/>
            <a:ext cx="2857499" cy="490475"/>
          </a:xfrm>
          <a:prstGeom prst="rect">
            <a:avLst/>
          </a:prstGeom>
          <a:solidFill>
            <a:srgbClr val="FBCDCD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0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No discussion ! Feedback is a gift</a:t>
            </a:r>
            <a:endParaRPr i="1" sz="10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655" name="Google Shape;1655;p70"/>
          <p:cNvSpPr/>
          <p:nvPr/>
        </p:nvSpPr>
        <p:spPr>
          <a:xfrm rot="5400000">
            <a:off x="3944206" y="2397633"/>
            <a:ext cx="336389" cy="377757"/>
          </a:xfrm>
          <a:prstGeom prst="bentArrow">
            <a:avLst>
              <a:gd fmla="val 25000" name="adj1"/>
              <a:gd fmla="val 25000" name="adj2"/>
              <a:gd fmla="val 25000" name="adj3"/>
              <a:gd fmla="val 43750" name="adj4"/>
            </a:avLst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656" name="Google Shape;1656;p70"/>
          <p:cNvSpPr/>
          <p:nvPr/>
        </p:nvSpPr>
        <p:spPr>
          <a:xfrm rot="5400000">
            <a:off x="5643678" y="3014777"/>
            <a:ext cx="336389" cy="377757"/>
          </a:xfrm>
          <a:prstGeom prst="bentArrow">
            <a:avLst>
              <a:gd fmla="val 25000" name="adj1"/>
              <a:gd fmla="val 25000" name="adj2"/>
              <a:gd fmla="val 25000" name="adj3"/>
              <a:gd fmla="val 43750" name="adj4"/>
            </a:avLst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657" name="Google Shape;1657;p70"/>
          <p:cNvSpPr/>
          <p:nvPr/>
        </p:nvSpPr>
        <p:spPr>
          <a:xfrm rot="5400000">
            <a:off x="7278736" y="3694067"/>
            <a:ext cx="336389" cy="377757"/>
          </a:xfrm>
          <a:prstGeom prst="bentArrow">
            <a:avLst>
              <a:gd fmla="val 25000" name="adj1"/>
              <a:gd fmla="val 25000" name="adj2"/>
              <a:gd fmla="val 25000" name="adj3"/>
              <a:gd fmla="val 43750" name="adj4"/>
            </a:avLst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658" name="Google Shape;1658;p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9" name="Google Shape;1659;p70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1) I like, I would, I ask …</a:t>
            </a:r>
            <a:endParaRPr/>
          </a:p>
        </p:txBody>
      </p:sp>
      <p:pic>
        <p:nvPicPr>
          <p:cNvPr descr="Logo, company name&#10;&#10;Description automatically generated" id="1660" name="Google Shape;1660;p7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sp>
        <p:nvSpPr>
          <p:cNvPr id="1661" name="Google Shape;1661;p70"/>
          <p:cNvSpPr txBox="1"/>
          <p:nvPr/>
        </p:nvSpPr>
        <p:spPr>
          <a:xfrm>
            <a:off x="583323" y="2258453"/>
            <a:ext cx="124409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Team X Prototype 1</a:t>
            </a:r>
            <a:endParaRPr/>
          </a:p>
        </p:txBody>
      </p:sp>
      <p:sp>
        <p:nvSpPr>
          <p:cNvPr id="1662" name="Google Shape;1662;p70"/>
          <p:cNvSpPr txBox="1"/>
          <p:nvPr/>
        </p:nvSpPr>
        <p:spPr>
          <a:xfrm>
            <a:off x="571499" y="3219020"/>
            <a:ext cx="124409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Team Y Prototype 2</a:t>
            </a:r>
            <a:endParaRPr/>
          </a:p>
        </p:txBody>
      </p:sp>
      <p:sp>
        <p:nvSpPr>
          <p:cNvPr id="1663" name="Google Shape;1663;p70"/>
          <p:cNvSpPr txBox="1"/>
          <p:nvPr/>
        </p:nvSpPr>
        <p:spPr>
          <a:xfrm>
            <a:off x="584704" y="4091285"/>
            <a:ext cx="124409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Team Z Prototype 3</a:t>
            </a:r>
            <a:endParaRPr/>
          </a:p>
        </p:txBody>
      </p:sp>
      <p:sp>
        <p:nvSpPr>
          <p:cNvPr id="1664" name="Google Shape;1664;p70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THINKING</a:t>
            </a:r>
            <a:endParaRPr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9" name="Shape 1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0" name="Google Shape;1670;p71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71" name="Google Shape;1671;p71"/>
          <p:cNvSpPr/>
          <p:nvPr/>
        </p:nvSpPr>
        <p:spPr>
          <a:xfrm>
            <a:off x="171451" y="1485900"/>
            <a:ext cx="8536121" cy="35433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cxnSp>
        <p:nvCxnSpPr>
          <p:cNvPr id="1672" name="Google Shape;1672;p71"/>
          <p:cNvCxnSpPr/>
          <p:nvPr/>
        </p:nvCxnSpPr>
        <p:spPr>
          <a:xfrm>
            <a:off x="571502" y="2114550"/>
            <a:ext cx="7131928" cy="0"/>
          </a:xfrm>
          <a:prstGeom prst="straightConnector1">
            <a:avLst/>
          </a:prstGeom>
          <a:noFill/>
          <a:ln cap="flat" cmpd="sng" w="31750">
            <a:solidFill>
              <a:srgbClr val="ED393B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73" name="Google Shape;1673;p71"/>
          <p:cNvCxnSpPr/>
          <p:nvPr/>
        </p:nvCxnSpPr>
        <p:spPr>
          <a:xfrm>
            <a:off x="1771650" y="1657350"/>
            <a:ext cx="0" cy="2971800"/>
          </a:xfrm>
          <a:prstGeom prst="straightConnector1">
            <a:avLst/>
          </a:prstGeom>
          <a:noFill/>
          <a:ln cap="flat" cmpd="sng" w="31750">
            <a:solidFill>
              <a:srgbClr val="ED393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74" name="Google Shape;1674;p71"/>
          <p:cNvSpPr txBox="1"/>
          <p:nvPr/>
        </p:nvSpPr>
        <p:spPr>
          <a:xfrm>
            <a:off x="571502" y="1543051"/>
            <a:ext cx="1074025" cy="4040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TEAM / PROTOTYPE</a:t>
            </a:r>
            <a:endParaRPr/>
          </a:p>
        </p:txBody>
      </p:sp>
      <p:sp>
        <p:nvSpPr>
          <p:cNvPr id="1675" name="Google Shape;1675;p71"/>
          <p:cNvSpPr txBox="1"/>
          <p:nvPr/>
        </p:nvSpPr>
        <p:spPr>
          <a:xfrm>
            <a:off x="2057400" y="1689185"/>
            <a:ext cx="95972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 LIKE</a:t>
            </a:r>
            <a:endParaRPr/>
          </a:p>
        </p:txBody>
      </p:sp>
      <p:sp>
        <p:nvSpPr>
          <p:cNvPr id="1676" name="Google Shape;1676;p71"/>
          <p:cNvSpPr txBox="1"/>
          <p:nvPr/>
        </p:nvSpPr>
        <p:spPr>
          <a:xfrm>
            <a:off x="3600450" y="1689185"/>
            <a:ext cx="95972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 WOULD</a:t>
            </a:r>
            <a:endParaRPr/>
          </a:p>
        </p:txBody>
      </p:sp>
      <p:sp>
        <p:nvSpPr>
          <p:cNvPr id="1677" name="Google Shape;1677;p71"/>
          <p:cNvSpPr txBox="1"/>
          <p:nvPr/>
        </p:nvSpPr>
        <p:spPr>
          <a:xfrm>
            <a:off x="4983874" y="1689185"/>
            <a:ext cx="95972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 ASK</a:t>
            </a:r>
            <a:endParaRPr/>
          </a:p>
        </p:txBody>
      </p:sp>
      <p:sp>
        <p:nvSpPr>
          <p:cNvPr id="1678" name="Google Shape;1678;p71"/>
          <p:cNvSpPr txBox="1"/>
          <p:nvPr/>
        </p:nvSpPr>
        <p:spPr>
          <a:xfrm>
            <a:off x="6515100" y="1689185"/>
            <a:ext cx="95972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AND IF …</a:t>
            </a:r>
            <a:endParaRPr/>
          </a:p>
        </p:txBody>
      </p:sp>
      <p:cxnSp>
        <p:nvCxnSpPr>
          <p:cNvPr id="1679" name="Google Shape;1679;p71"/>
          <p:cNvCxnSpPr/>
          <p:nvPr/>
        </p:nvCxnSpPr>
        <p:spPr>
          <a:xfrm>
            <a:off x="3302875" y="2114550"/>
            <a:ext cx="0" cy="2457450"/>
          </a:xfrm>
          <a:prstGeom prst="straightConnector1">
            <a:avLst/>
          </a:prstGeom>
          <a:noFill/>
          <a:ln cap="flat" cmpd="sng" w="9525">
            <a:solidFill>
              <a:srgbClr val="ED393B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80" name="Google Shape;1680;p71"/>
          <p:cNvCxnSpPr/>
          <p:nvPr/>
        </p:nvCxnSpPr>
        <p:spPr>
          <a:xfrm>
            <a:off x="4800600" y="2114550"/>
            <a:ext cx="0" cy="2457450"/>
          </a:xfrm>
          <a:prstGeom prst="straightConnector1">
            <a:avLst/>
          </a:prstGeom>
          <a:noFill/>
          <a:ln cap="flat" cmpd="sng" w="9525">
            <a:solidFill>
              <a:srgbClr val="ED393B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81" name="Google Shape;1681;p71"/>
          <p:cNvCxnSpPr/>
          <p:nvPr/>
        </p:nvCxnSpPr>
        <p:spPr>
          <a:xfrm>
            <a:off x="6343650" y="2114550"/>
            <a:ext cx="0" cy="2457450"/>
          </a:xfrm>
          <a:prstGeom prst="straightConnector1">
            <a:avLst/>
          </a:prstGeom>
          <a:noFill/>
          <a:ln cap="flat" cmpd="sng" w="9525">
            <a:solidFill>
              <a:srgbClr val="ED393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82" name="Google Shape;1682;p71"/>
          <p:cNvSpPr/>
          <p:nvPr/>
        </p:nvSpPr>
        <p:spPr>
          <a:xfrm>
            <a:off x="3654351" y="2520790"/>
            <a:ext cx="2403550" cy="1536859"/>
          </a:xfrm>
          <a:prstGeom prst="rect">
            <a:avLst/>
          </a:prstGeom>
          <a:solidFill>
            <a:srgbClr val="FBCDCD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We can also substitute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“</a:t>
            </a:r>
            <a:r>
              <a:rPr b="1" i="1" lang="en-GB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 would.. I ask ..</a:t>
            </a:r>
            <a:r>
              <a:rPr i="1" lang="en-GB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” with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4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“</a:t>
            </a:r>
            <a:r>
              <a:rPr b="1" i="1" lang="en-GB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How could I do ?</a:t>
            </a:r>
            <a:r>
              <a:rPr i="1" lang="en-GB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” to generate additional proposals for the solution</a:t>
            </a:r>
            <a:endParaRPr/>
          </a:p>
        </p:txBody>
      </p:sp>
      <p:cxnSp>
        <p:nvCxnSpPr>
          <p:cNvPr id="1683" name="Google Shape;1683;p71"/>
          <p:cNvCxnSpPr>
            <a:endCxn id="1682" idx="0"/>
          </p:cNvCxnSpPr>
          <p:nvPr/>
        </p:nvCxnSpPr>
        <p:spPr>
          <a:xfrm>
            <a:off x="3733826" y="1990390"/>
            <a:ext cx="1122300" cy="530400"/>
          </a:xfrm>
          <a:prstGeom prst="straightConnector1">
            <a:avLst/>
          </a:prstGeom>
          <a:noFill/>
          <a:ln cap="flat" cmpd="sng" w="9525">
            <a:solidFill>
              <a:srgbClr val="1C1867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1684" name="Google Shape;1684;p71"/>
          <p:cNvCxnSpPr>
            <a:stCxn id="1685" idx="5"/>
            <a:endCxn id="1682" idx="0"/>
          </p:cNvCxnSpPr>
          <p:nvPr/>
        </p:nvCxnSpPr>
        <p:spPr>
          <a:xfrm flipH="1">
            <a:off x="4856198" y="1990331"/>
            <a:ext cx="895800" cy="530400"/>
          </a:xfrm>
          <a:prstGeom prst="straightConnector1">
            <a:avLst/>
          </a:prstGeom>
          <a:noFill/>
          <a:ln cap="flat" cmpd="sng" w="9525">
            <a:solidFill>
              <a:srgbClr val="1C1867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1685" name="Google Shape;1685;p71"/>
          <p:cNvSpPr/>
          <p:nvPr/>
        </p:nvSpPr>
        <p:spPr>
          <a:xfrm>
            <a:off x="3302876" y="1579910"/>
            <a:ext cx="2869325" cy="480838"/>
          </a:xfrm>
          <a:prstGeom prst="ellipse">
            <a:avLst/>
          </a:prstGeom>
          <a:noFill/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686" name="Google Shape;1686;p71"/>
          <p:cNvSpPr txBox="1"/>
          <p:nvPr/>
        </p:nvSpPr>
        <p:spPr>
          <a:xfrm>
            <a:off x="583323" y="2258453"/>
            <a:ext cx="124409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Team X Prototype 1</a:t>
            </a:r>
            <a:endParaRPr/>
          </a:p>
        </p:txBody>
      </p:sp>
      <p:sp>
        <p:nvSpPr>
          <p:cNvPr id="1687" name="Google Shape;1687;p71"/>
          <p:cNvSpPr txBox="1"/>
          <p:nvPr/>
        </p:nvSpPr>
        <p:spPr>
          <a:xfrm>
            <a:off x="571499" y="3219020"/>
            <a:ext cx="124409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Team Y Prototype 2</a:t>
            </a:r>
            <a:endParaRPr/>
          </a:p>
        </p:txBody>
      </p:sp>
      <p:sp>
        <p:nvSpPr>
          <p:cNvPr id="1688" name="Google Shape;1688;p71"/>
          <p:cNvSpPr txBox="1"/>
          <p:nvPr/>
        </p:nvSpPr>
        <p:spPr>
          <a:xfrm>
            <a:off x="584704" y="4091285"/>
            <a:ext cx="124409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Team Z Prototype 3</a:t>
            </a:r>
            <a:endParaRPr/>
          </a:p>
        </p:txBody>
      </p:sp>
      <p:pic>
        <p:nvPicPr>
          <p:cNvPr id="1689" name="Google Shape;1689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0" name="Google Shape;1690;p71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1) I like, I would, I ask …</a:t>
            </a:r>
            <a:endParaRPr/>
          </a:p>
        </p:txBody>
      </p:sp>
      <p:pic>
        <p:nvPicPr>
          <p:cNvPr descr="Logo, company name&#10;&#10;Description automatically generated" id="1691" name="Google Shape;1691;p7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sp>
        <p:nvSpPr>
          <p:cNvPr id="1692" name="Google Shape;1692;p71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THINKING</a:t>
            </a:r>
            <a:endParaRPr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7" name="Shape 1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8" name="Google Shape;1698;p72"/>
          <p:cNvSpPr/>
          <p:nvPr/>
        </p:nvSpPr>
        <p:spPr>
          <a:xfrm rot="-868382">
            <a:off x="1340075" y="511201"/>
            <a:ext cx="2403550" cy="707973"/>
          </a:xfrm>
          <a:prstGeom prst="rect">
            <a:avLst/>
          </a:prstGeom>
          <a:solidFill>
            <a:srgbClr val="FBCDCD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GB" sz="1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Another tool to take into account of feedbacks and improve the entire process</a:t>
            </a:r>
            <a:endParaRPr/>
          </a:p>
        </p:txBody>
      </p:sp>
      <p:pic>
        <p:nvPicPr>
          <p:cNvPr id="1699" name="Google Shape;1699;p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1700" name="Google Shape;1700;p7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sp>
        <p:nvSpPr>
          <p:cNvPr id="1701" name="Google Shape;1701;p72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02" name="Google Shape;1702;p72"/>
          <p:cNvSpPr/>
          <p:nvPr/>
        </p:nvSpPr>
        <p:spPr>
          <a:xfrm>
            <a:off x="285750" y="1428750"/>
            <a:ext cx="8421821" cy="35433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cxnSp>
        <p:nvCxnSpPr>
          <p:cNvPr id="1703" name="Google Shape;1703;p72"/>
          <p:cNvCxnSpPr/>
          <p:nvPr/>
        </p:nvCxnSpPr>
        <p:spPr>
          <a:xfrm>
            <a:off x="1040523" y="3086100"/>
            <a:ext cx="7131928" cy="0"/>
          </a:xfrm>
          <a:prstGeom prst="straightConnector1">
            <a:avLst/>
          </a:prstGeom>
          <a:noFill/>
          <a:ln cap="flat" cmpd="sng" w="31750">
            <a:solidFill>
              <a:srgbClr val="ED393B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04" name="Google Shape;1704;p72"/>
          <p:cNvCxnSpPr/>
          <p:nvPr/>
        </p:nvCxnSpPr>
        <p:spPr>
          <a:xfrm>
            <a:off x="4589588" y="1543050"/>
            <a:ext cx="0" cy="2971800"/>
          </a:xfrm>
          <a:prstGeom prst="straightConnector1">
            <a:avLst/>
          </a:prstGeom>
          <a:noFill/>
          <a:ln cap="flat" cmpd="sng" w="31750">
            <a:solidFill>
              <a:srgbClr val="ED393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05" name="Google Shape;1705;p72"/>
          <p:cNvSpPr txBox="1"/>
          <p:nvPr/>
        </p:nvSpPr>
        <p:spPr>
          <a:xfrm>
            <a:off x="1289743" y="1775324"/>
            <a:ext cx="1224857" cy="4040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Things we continue to do</a:t>
            </a:r>
            <a:endParaRPr/>
          </a:p>
        </p:txBody>
      </p:sp>
      <p:sp>
        <p:nvSpPr>
          <p:cNvPr id="1706" name="Google Shape;1706;p72"/>
          <p:cNvSpPr txBox="1"/>
          <p:nvPr/>
        </p:nvSpPr>
        <p:spPr>
          <a:xfrm>
            <a:off x="6743701" y="1771651"/>
            <a:ext cx="1485899" cy="4040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Things we don’t continue to do</a:t>
            </a:r>
            <a:endParaRPr/>
          </a:p>
        </p:txBody>
      </p:sp>
      <p:sp>
        <p:nvSpPr>
          <p:cNvPr id="1707" name="Google Shape;1707;p72"/>
          <p:cNvSpPr txBox="1"/>
          <p:nvPr/>
        </p:nvSpPr>
        <p:spPr>
          <a:xfrm>
            <a:off x="6743700" y="4030103"/>
            <a:ext cx="1485899" cy="2482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Not important things</a:t>
            </a:r>
            <a:endParaRPr/>
          </a:p>
        </p:txBody>
      </p:sp>
      <p:sp>
        <p:nvSpPr>
          <p:cNvPr id="1708" name="Google Shape;1708;p72"/>
          <p:cNvSpPr txBox="1"/>
          <p:nvPr/>
        </p:nvSpPr>
        <p:spPr>
          <a:xfrm>
            <a:off x="857250" y="4030103"/>
            <a:ext cx="1485899" cy="2482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Paths we want to take</a:t>
            </a:r>
            <a:endParaRPr sz="1013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descr="Lampadina e ingranaggio" id="1709" name="Google Shape;1709;p7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829050" y="3200400"/>
            <a:ext cx="685800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iore senza stelo" id="1710" name="Google Shape;1710;p7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686300" y="3200400"/>
            <a:ext cx="685800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accia sorridente senza riempimento" id="1711" name="Google Shape;1711;p7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829050" y="2286000"/>
            <a:ext cx="685800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accia triste senza riempimento" id="1712" name="Google Shape;1712;p7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743450" y="2286000"/>
            <a:ext cx="6858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13" name="Google Shape;1713;p72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2) Retrospective Scheme</a:t>
            </a:r>
            <a:endParaRPr/>
          </a:p>
        </p:txBody>
      </p:sp>
      <p:sp>
        <p:nvSpPr>
          <p:cNvPr id="1714" name="Google Shape;1714;p72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THINKING</a:t>
            </a:r>
            <a:endParaRPr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9" name="Shape 1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" name="Google Shape;1720;p73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721" name="Google Shape;1721;p73"/>
          <p:cNvGrpSpPr/>
          <p:nvPr/>
        </p:nvGrpSpPr>
        <p:grpSpPr>
          <a:xfrm>
            <a:off x="-57150" y="1095510"/>
            <a:ext cx="9201150" cy="3476490"/>
            <a:chOff x="-57150" y="1095510"/>
            <a:chExt cx="9201150" cy="3476490"/>
          </a:xfrm>
        </p:grpSpPr>
        <p:pic>
          <p:nvPicPr>
            <p:cNvPr descr="Scena tropicale" id="1722" name="Google Shape;1722;p73"/>
            <p:cNvPicPr preferRelativeResize="0"/>
            <p:nvPr/>
          </p:nvPicPr>
          <p:blipFill rotWithShape="1">
            <a:blip r:embed="rId3">
              <a:alphaModFix/>
            </a:blip>
            <a:srcRect b="25655" l="-1717" r="1716" t="-2000"/>
            <a:stretch/>
          </p:blipFill>
          <p:spPr>
            <a:xfrm>
              <a:off x="514350" y="1714501"/>
              <a:ext cx="2394869" cy="18398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23" name="Google Shape;1723;p73"/>
            <p:cNvPicPr preferRelativeResize="0"/>
            <p:nvPr/>
          </p:nvPicPr>
          <p:blipFill rotWithShape="1">
            <a:blip r:embed="rId4">
              <a:alphaModFix/>
            </a:blip>
            <a:srcRect b="37960" l="62993" r="31504" t="55287"/>
            <a:stretch/>
          </p:blipFill>
          <p:spPr>
            <a:xfrm flipH="1" rot="-1519046">
              <a:off x="7326278" y="1844187"/>
              <a:ext cx="1120844" cy="846114"/>
            </a:xfrm>
            <a:prstGeom prst="rect">
              <a:avLst/>
            </a:prstGeom>
            <a:solidFill>
              <a:schemeClr val="lt1">
                <a:alpha val="0"/>
              </a:schemeClr>
            </a:solidFill>
            <a:ln>
              <a:noFill/>
            </a:ln>
          </p:spPr>
        </p:pic>
        <p:pic>
          <p:nvPicPr>
            <p:cNvPr id="1724" name="Google Shape;1724;p73"/>
            <p:cNvPicPr preferRelativeResize="0"/>
            <p:nvPr/>
          </p:nvPicPr>
          <p:blipFill rotWithShape="1">
            <a:blip r:embed="rId5">
              <a:alphaModFix/>
            </a:blip>
            <a:srcRect b="37695" l="63264" r="30562" t="54857"/>
            <a:stretch/>
          </p:blipFill>
          <p:spPr>
            <a:xfrm flipH="1" rot="-1462238">
              <a:off x="5858151" y="1330440"/>
              <a:ext cx="1355990" cy="100638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25" name="Google Shape;1725;p73"/>
            <p:cNvSpPr/>
            <p:nvPr/>
          </p:nvSpPr>
          <p:spPr>
            <a:xfrm>
              <a:off x="597" y="3409950"/>
              <a:ext cx="9142807" cy="1140567"/>
            </a:xfrm>
            <a:prstGeom prst="rect">
              <a:avLst/>
            </a:prstGeom>
            <a:gradFill>
              <a:gsLst>
                <a:gs pos="0">
                  <a:srgbClr val="446893"/>
                </a:gs>
                <a:gs pos="50000">
                  <a:srgbClr val="6397D5"/>
                </a:gs>
                <a:gs pos="100000">
                  <a:srgbClr val="78B5FF"/>
                </a:gs>
              </a:gsLst>
              <a:lin ang="162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pic>
          <p:nvPicPr>
            <p:cNvPr descr="Barca a vela" id="1726" name="Google Shape;1726;p73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 flipH="1">
              <a:off x="3580843" y="1901427"/>
              <a:ext cx="1756173" cy="17561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Onda" id="1727" name="Google Shape;1727;p73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3314700" y="2971797"/>
              <a:ext cx="68580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Onda" id="1728" name="Google Shape;1728;p73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2743200" y="2971800"/>
              <a:ext cx="68580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Onda" id="1729" name="Google Shape;1729;p73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2171700" y="2971800"/>
              <a:ext cx="68580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Onda" id="1730" name="Google Shape;1730;p73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600200" y="2971800"/>
              <a:ext cx="68580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Onda" id="1731" name="Google Shape;1731;p73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028700" y="2971800"/>
              <a:ext cx="68580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Onda" id="1732" name="Google Shape;1732;p73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3886200" y="2971800"/>
              <a:ext cx="68580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Onda" id="1733" name="Google Shape;1733;p73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4457700" y="2971800"/>
              <a:ext cx="68580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Onda" id="1734" name="Google Shape;1734;p73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5029200" y="2971800"/>
              <a:ext cx="68580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Onda" id="1735" name="Google Shape;1735;p73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5600700" y="2971803"/>
              <a:ext cx="68580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Onda" id="1736" name="Google Shape;1736;p73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172200" y="2971803"/>
              <a:ext cx="68580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Onda" id="1737" name="Google Shape;1737;p73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6743700" y="2971800"/>
              <a:ext cx="68580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Onda" id="1738" name="Google Shape;1738;p73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7315200" y="2971800"/>
              <a:ext cx="685800" cy="6858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739" name="Google Shape;1739;p73"/>
            <p:cNvGrpSpPr/>
            <p:nvPr/>
          </p:nvGrpSpPr>
          <p:grpSpPr>
            <a:xfrm>
              <a:off x="742950" y="3498328"/>
              <a:ext cx="2978972" cy="1045495"/>
              <a:chOff x="3190044" y="4551501"/>
              <a:chExt cx="3971962" cy="1393993"/>
            </a:xfrm>
          </p:grpSpPr>
          <p:sp>
            <p:nvSpPr>
              <p:cNvPr id="1740" name="Google Shape;1740;p73"/>
              <p:cNvSpPr/>
              <p:nvPr/>
            </p:nvSpPr>
            <p:spPr>
              <a:xfrm>
                <a:off x="4423872" y="4628194"/>
                <a:ext cx="1442734" cy="782006"/>
              </a:xfrm>
              <a:prstGeom prst="triangle">
                <a:avLst>
                  <a:gd fmla="val 50000" name="adj"/>
                </a:avLst>
              </a:prstGeom>
              <a:solidFill>
                <a:srgbClr val="6633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13">
                  <a:solidFill>
                    <a:schemeClr val="lt1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  <p:sp>
            <p:nvSpPr>
              <p:cNvPr id="1741" name="Google Shape;1741;p73"/>
              <p:cNvSpPr/>
              <p:nvPr/>
            </p:nvSpPr>
            <p:spPr>
              <a:xfrm>
                <a:off x="5067044" y="5194642"/>
                <a:ext cx="989788" cy="750852"/>
              </a:xfrm>
              <a:prstGeom prst="triangle">
                <a:avLst>
                  <a:gd fmla="val 50000" name="adj"/>
                </a:avLst>
              </a:prstGeom>
              <a:solidFill>
                <a:srgbClr val="6633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13">
                  <a:solidFill>
                    <a:schemeClr val="lt1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  <p:sp>
            <p:nvSpPr>
              <p:cNvPr id="1742" name="Google Shape;1742;p73"/>
              <p:cNvSpPr/>
              <p:nvPr/>
            </p:nvSpPr>
            <p:spPr>
              <a:xfrm>
                <a:off x="5410214" y="4997758"/>
                <a:ext cx="989788" cy="750852"/>
              </a:xfrm>
              <a:prstGeom prst="triangle">
                <a:avLst>
                  <a:gd fmla="val 50000" name="adj"/>
                </a:avLst>
              </a:prstGeom>
              <a:solidFill>
                <a:srgbClr val="6633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13">
                  <a:solidFill>
                    <a:schemeClr val="lt1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  <p:sp>
            <p:nvSpPr>
              <p:cNvPr id="1743" name="Google Shape;1743;p73"/>
              <p:cNvSpPr/>
              <p:nvPr/>
            </p:nvSpPr>
            <p:spPr>
              <a:xfrm>
                <a:off x="4812403" y="4947426"/>
                <a:ext cx="989788" cy="750852"/>
              </a:xfrm>
              <a:prstGeom prst="triangle">
                <a:avLst>
                  <a:gd fmla="val 50000" name="adj"/>
                </a:avLst>
              </a:prstGeom>
              <a:solidFill>
                <a:srgbClr val="6633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13">
                  <a:solidFill>
                    <a:schemeClr val="lt1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  <p:sp>
            <p:nvSpPr>
              <p:cNvPr id="1744" name="Google Shape;1744;p73"/>
              <p:cNvSpPr/>
              <p:nvPr/>
            </p:nvSpPr>
            <p:spPr>
              <a:xfrm>
                <a:off x="4137647" y="4724399"/>
                <a:ext cx="989788" cy="1055643"/>
              </a:xfrm>
              <a:prstGeom prst="triangle">
                <a:avLst>
                  <a:gd fmla="val 50000" name="adj"/>
                </a:avLst>
              </a:prstGeom>
              <a:solidFill>
                <a:srgbClr val="6633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13">
                  <a:solidFill>
                    <a:schemeClr val="lt1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  <p:sp>
            <p:nvSpPr>
              <p:cNvPr id="1745" name="Google Shape;1745;p73"/>
              <p:cNvSpPr/>
              <p:nvPr/>
            </p:nvSpPr>
            <p:spPr>
              <a:xfrm>
                <a:off x="4135356" y="4551501"/>
                <a:ext cx="1136152" cy="782006"/>
              </a:xfrm>
              <a:prstGeom prst="triangle">
                <a:avLst>
                  <a:gd fmla="val 50000" name="adj"/>
                </a:avLst>
              </a:prstGeom>
              <a:solidFill>
                <a:srgbClr val="6633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13">
                  <a:solidFill>
                    <a:schemeClr val="lt1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  <p:sp>
            <p:nvSpPr>
              <p:cNvPr id="1746" name="Google Shape;1746;p73"/>
              <p:cNvSpPr/>
              <p:nvPr/>
            </p:nvSpPr>
            <p:spPr>
              <a:xfrm>
                <a:off x="3190044" y="4560428"/>
                <a:ext cx="1633346" cy="1385065"/>
              </a:xfrm>
              <a:prstGeom prst="triangle">
                <a:avLst>
                  <a:gd fmla="val 50000" name="adj"/>
                </a:avLst>
              </a:prstGeom>
              <a:solidFill>
                <a:srgbClr val="6633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13">
                  <a:solidFill>
                    <a:schemeClr val="lt1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  <p:sp>
            <p:nvSpPr>
              <p:cNvPr id="1747" name="Google Shape;1747;p73"/>
              <p:cNvSpPr/>
              <p:nvPr/>
            </p:nvSpPr>
            <p:spPr>
              <a:xfrm>
                <a:off x="5977867" y="5004708"/>
                <a:ext cx="1184139" cy="938892"/>
              </a:xfrm>
              <a:prstGeom prst="triangle">
                <a:avLst>
                  <a:gd fmla="val 50000" name="adj"/>
                </a:avLst>
              </a:prstGeom>
              <a:solidFill>
                <a:srgbClr val="6633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13">
                  <a:solidFill>
                    <a:schemeClr val="lt1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  <p:sp>
            <p:nvSpPr>
              <p:cNvPr id="1748" name="Google Shape;1748;p73"/>
              <p:cNvSpPr/>
              <p:nvPr/>
            </p:nvSpPr>
            <p:spPr>
              <a:xfrm>
                <a:off x="5714134" y="5181600"/>
                <a:ext cx="989788" cy="750852"/>
              </a:xfrm>
              <a:prstGeom prst="triangle">
                <a:avLst>
                  <a:gd fmla="val 50000" name="adj"/>
                </a:avLst>
              </a:prstGeom>
              <a:solidFill>
                <a:srgbClr val="6633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13">
                  <a:solidFill>
                    <a:schemeClr val="lt1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  <p:sp>
            <p:nvSpPr>
              <p:cNvPr id="1749" name="Google Shape;1749;p73"/>
              <p:cNvSpPr/>
              <p:nvPr/>
            </p:nvSpPr>
            <p:spPr>
              <a:xfrm>
                <a:off x="4418806" y="5004708"/>
                <a:ext cx="1184139" cy="938892"/>
              </a:xfrm>
              <a:prstGeom prst="triangle">
                <a:avLst>
                  <a:gd fmla="val 50000" name="adj"/>
                </a:avLst>
              </a:prstGeom>
              <a:solidFill>
                <a:srgbClr val="6633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13">
                  <a:solidFill>
                    <a:schemeClr val="lt1"/>
                  </a:solidFill>
                  <a:latin typeface="Fira Sans"/>
                  <a:ea typeface="Fira Sans"/>
                  <a:cs typeface="Fira Sans"/>
                  <a:sym typeface="Fira Sans"/>
                </a:endParaRPr>
              </a:p>
            </p:txBody>
          </p:sp>
        </p:grpSp>
        <p:pic>
          <p:nvPicPr>
            <p:cNvPr descr="Ancora" id="1750" name="Google Shape;1750;p73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6993208" y="3511252"/>
              <a:ext cx="1060748" cy="10607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Onda" id="1751" name="Google Shape;1751;p73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7886700" y="2971800"/>
              <a:ext cx="68580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Onda" id="1752" name="Google Shape;1752;p73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8458200" y="2971800"/>
              <a:ext cx="68580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Onda" id="1753" name="Google Shape;1753;p73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457200" y="2971800"/>
              <a:ext cx="685800" cy="685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Onda" id="1754" name="Google Shape;1754;p73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-57150" y="2971800"/>
              <a:ext cx="685800" cy="685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55" name="Google Shape;1755;p73"/>
            <p:cNvSpPr/>
            <p:nvPr/>
          </p:nvSpPr>
          <p:spPr>
            <a:xfrm>
              <a:off x="4614160" y="3444586"/>
              <a:ext cx="2797753" cy="413039"/>
            </a:xfrm>
            <a:custGeom>
              <a:rect b="b" l="l" r="r" t="t"/>
              <a:pathLst>
                <a:path extrusionOk="0" h="550718" w="3730337">
                  <a:moveTo>
                    <a:pt x="0" y="0"/>
                  </a:moveTo>
                  <a:cubicBezTo>
                    <a:pt x="76827" y="96032"/>
                    <a:pt x="59474" y="88544"/>
                    <a:pt x="238991" y="155863"/>
                  </a:cubicBezTo>
                  <a:cubicBezTo>
                    <a:pt x="752263" y="348341"/>
                    <a:pt x="287031" y="186356"/>
                    <a:pt x="623455" y="280554"/>
                  </a:cubicBezTo>
                  <a:cubicBezTo>
                    <a:pt x="860947" y="347051"/>
                    <a:pt x="651113" y="322355"/>
                    <a:pt x="1018309" y="374073"/>
                  </a:cubicBezTo>
                  <a:cubicBezTo>
                    <a:pt x="1173599" y="395945"/>
                    <a:pt x="1329485" y="414720"/>
                    <a:pt x="1485900" y="426027"/>
                  </a:cubicBezTo>
                  <a:cubicBezTo>
                    <a:pt x="1617221" y="435520"/>
                    <a:pt x="1749137" y="432954"/>
                    <a:pt x="1880755" y="436418"/>
                  </a:cubicBezTo>
                  <a:cubicBezTo>
                    <a:pt x="1932709" y="439882"/>
                    <a:pt x="1985318" y="437887"/>
                    <a:pt x="2036618" y="446809"/>
                  </a:cubicBezTo>
                  <a:cubicBezTo>
                    <a:pt x="2065774" y="451880"/>
                    <a:pt x="2091195" y="470195"/>
                    <a:pt x="2119746" y="477982"/>
                  </a:cubicBezTo>
                  <a:cubicBezTo>
                    <a:pt x="2423857" y="560921"/>
                    <a:pt x="2121331" y="456831"/>
                    <a:pt x="2379518" y="550718"/>
                  </a:cubicBezTo>
                  <a:lnTo>
                    <a:pt x="2899064" y="540327"/>
                  </a:lnTo>
                  <a:cubicBezTo>
                    <a:pt x="2966858" y="534432"/>
                    <a:pt x="3030983" y="506797"/>
                    <a:pt x="3096491" y="488373"/>
                  </a:cubicBezTo>
                  <a:cubicBezTo>
                    <a:pt x="3141842" y="475618"/>
                    <a:pt x="3186880" y="461707"/>
                    <a:pt x="3231573" y="446809"/>
                  </a:cubicBezTo>
                  <a:cubicBezTo>
                    <a:pt x="3249268" y="440911"/>
                    <a:pt x="3265700" y="431512"/>
                    <a:pt x="3283527" y="426027"/>
                  </a:cubicBezTo>
                  <a:cubicBezTo>
                    <a:pt x="3310826" y="417627"/>
                    <a:pt x="3338773" y="411441"/>
                    <a:pt x="3366655" y="405245"/>
                  </a:cubicBezTo>
                  <a:cubicBezTo>
                    <a:pt x="3401136" y="397582"/>
                    <a:pt x="3437491" y="396865"/>
                    <a:pt x="3470564" y="384463"/>
                  </a:cubicBezTo>
                  <a:cubicBezTo>
                    <a:pt x="3479011" y="381295"/>
                    <a:pt x="3567473" y="344534"/>
                    <a:pt x="3595255" y="342900"/>
                  </a:cubicBezTo>
                  <a:cubicBezTo>
                    <a:pt x="3640205" y="340256"/>
                    <a:pt x="3685310" y="342900"/>
                    <a:pt x="3730337" y="342900"/>
                  </a:cubicBezTo>
                </a:path>
              </a:pathLst>
            </a:custGeom>
            <a:noFill/>
            <a:ln cap="flat" cmpd="sng" w="25400">
              <a:solidFill>
                <a:srgbClr val="641B1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pic>
        <p:nvPicPr>
          <p:cNvPr id="1756" name="Google Shape;1756;p7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1757" name="Google Shape;1757;p7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sp>
        <p:nvSpPr>
          <p:cNvPr id="1758" name="Google Shape;1758;p73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THINKING</a:t>
            </a:r>
            <a:endParaRPr/>
          </a:p>
        </p:txBody>
      </p:sp>
      <p:sp>
        <p:nvSpPr>
          <p:cNvPr id="1759" name="Google Shape;1759;p73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3) Sailboat-Retro (or retro agenda)</a:t>
            </a:r>
            <a:endParaRPr/>
          </a:p>
        </p:txBody>
      </p:sp>
      <p:sp>
        <p:nvSpPr>
          <p:cNvPr id="1760" name="Google Shape;1760;p73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5" name="Shape 1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66" name="Google Shape;1766;p74"/>
          <p:cNvCxnSpPr>
            <a:stCxn id="1767" idx="1"/>
          </p:cNvCxnSpPr>
          <p:nvPr/>
        </p:nvCxnSpPr>
        <p:spPr>
          <a:xfrm rot="10800000">
            <a:off x="319918" y="3457867"/>
            <a:ext cx="2824500" cy="0"/>
          </a:xfrm>
          <a:prstGeom prst="straightConnector1">
            <a:avLst/>
          </a:prstGeom>
          <a:noFill/>
          <a:ln cap="flat" cmpd="sng" w="25400">
            <a:solidFill>
              <a:srgbClr val="ED393B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768" name="Google Shape;1768;p74"/>
          <p:cNvCxnSpPr>
            <a:endCxn id="1767" idx="3"/>
          </p:cNvCxnSpPr>
          <p:nvPr/>
        </p:nvCxnSpPr>
        <p:spPr>
          <a:xfrm rot="10800000">
            <a:off x="6144957" y="3457867"/>
            <a:ext cx="2770500" cy="0"/>
          </a:xfrm>
          <a:prstGeom prst="straightConnector1">
            <a:avLst/>
          </a:prstGeom>
          <a:noFill/>
          <a:ln cap="flat" cmpd="sng" w="25400">
            <a:solidFill>
              <a:srgbClr val="ED393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69" name="Google Shape;1769;p74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1767" name="Google Shape;1767;p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44418" y="2890995"/>
            <a:ext cx="3000539" cy="11337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70" name="Google Shape;1770;p74"/>
          <p:cNvCxnSpPr>
            <a:stCxn id="1767" idx="2"/>
          </p:cNvCxnSpPr>
          <p:nvPr/>
        </p:nvCxnSpPr>
        <p:spPr>
          <a:xfrm flipH="1">
            <a:off x="4636888" y="4024739"/>
            <a:ext cx="7800" cy="893700"/>
          </a:xfrm>
          <a:prstGeom prst="straightConnector1">
            <a:avLst/>
          </a:prstGeom>
          <a:noFill/>
          <a:ln cap="flat" cmpd="sng" w="25400">
            <a:solidFill>
              <a:srgbClr val="ED393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71" name="Google Shape;1771;p74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cxnSp>
        <p:nvCxnSpPr>
          <p:cNvPr id="1772" name="Google Shape;1772;p74"/>
          <p:cNvCxnSpPr>
            <a:endCxn id="1767" idx="0"/>
          </p:cNvCxnSpPr>
          <p:nvPr/>
        </p:nvCxnSpPr>
        <p:spPr>
          <a:xfrm>
            <a:off x="4639588" y="1455195"/>
            <a:ext cx="5100" cy="1435800"/>
          </a:xfrm>
          <a:prstGeom prst="straightConnector1">
            <a:avLst/>
          </a:prstGeom>
          <a:noFill/>
          <a:ln cap="flat" cmpd="sng" w="25400">
            <a:solidFill>
              <a:srgbClr val="ED393B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73" name="Google Shape;1773;p74"/>
          <p:cNvSpPr/>
          <p:nvPr/>
        </p:nvSpPr>
        <p:spPr>
          <a:xfrm>
            <a:off x="285750" y="1460070"/>
            <a:ext cx="1943100" cy="65448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774" name="Google Shape;1774;p74"/>
          <p:cNvSpPr txBox="1"/>
          <p:nvPr/>
        </p:nvSpPr>
        <p:spPr>
          <a:xfrm>
            <a:off x="114301" y="1483667"/>
            <a:ext cx="2109950" cy="577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Participants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Who is involved in the retrospective ?</a:t>
            </a:r>
            <a:endParaRPr b="1" sz="105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775" name="Google Shape;1775;p74"/>
          <p:cNvSpPr/>
          <p:nvPr/>
        </p:nvSpPr>
        <p:spPr>
          <a:xfrm>
            <a:off x="2400300" y="1460070"/>
            <a:ext cx="1943100" cy="65448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776" name="Google Shape;1776;p74"/>
          <p:cNvSpPr txBox="1"/>
          <p:nvPr/>
        </p:nvSpPr>
        <p:spPr>
          <a:xfrm>
            <a:off x="2758820" y="1485900"/>
            <a:ext cx="1584581" cy="577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Important information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What information do we need? </a:t>
            </a:r>
            <a:endParaRPr b="1" sz="105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777" name="Google Shape;1777;p74"/>
          <p:cNvSpPr/>
          <p:nvPr/>
        </p:nvSpPr>
        <p:spPr>
          <a:xfrm>
            <a:off x="4800600" y="1460070"/>
            <a:ext cx="1943100" cy="65448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778" name="Google Shape;1778;p74"/>
          <p:cNvSpPr txBox="1"/>
          <p:nvPr/>
        </p:nvSpPr>
        <p:spPr>
          <a:xfrm>
            <a:off x="5262401" y="1485900"/>
            <a:ext cx="1424150" cy="577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Insights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What are the most important results</a:t>
            </a:r>
            <a:endParaRPr b="1" sz="105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779" name="Google Shape;1779;p74"/>
          <p:cNvSpPr/>
          <p:nvPr/>
        </p:nvSpPr>
        <p:spPr>
          <a:xfrm>
            <a:off x="6800850" y="1460070"/>
            <a:ext cx="1943100" cy="65448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lt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780" name="Google Shape;1780;p74"/>
          <p:cNvSpPr txBox="1"/>
          <p:nvPr/>
        </p:nvSpPr>
        <p:spPr>
          <a:xfrm>
            <a:off x="7299030" y="1485900"/>
            <a:ext cx="1387771" cy="577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Measures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What measures can be taken </a:t>
            </a:r>
            <a:endParaRPr b="1" sz="105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781" name="Google Shape;1781;p74"/>
          <p:cNvSpPr/>
          <p:nvPr/>
        </p:nvSpPr>
        <p:spPr>
          <a:xfrm>
            <a:off x="457201" y="1654976"/>
            <a:ext cx="285750" cy="264668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1</a:t>
            </a:r>
            <a:endParaRPr/>
          </a:p>
        </p:txBody>
      </p:sp>
      <p:sp>
        <p:nvSpPr>
          <p:cNvPr id="1782" name="Google Shape;1782;p74"/>
          <p:cNvSpPr/>
          <p:nvPr/>
        </p:nvSpPr>
        <p:spPr>
          <a:xfrm>
            <a:off x="2496497" y="1635763"/>
            <a:ext cx="285750" cy="264668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2</a:t>
            </a:r>
            <a:endParaRPr/>
          </a:p>
        </p:txBody>
      </p:sp>
      <p:sp>
        <p:nvSpPr>
          <p:cNvPr id="1783" name="Google Shape;1783;p74"/>
          <p:cNvSpPr/>
          <p:nvPr/>
        </p:nvSpPr>
        <p:spPr>
          <a:xfrm>
            <a:off x="4888625" y="1638687"/>
            <a:ext cx="285750" cy="264668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4</a:t>
            </a:r>
            <a:endParaRPr/>
          </a:p>
        </p:txBody>
      </p:sp>
      <p:sp>
        <p:nvSpPr>
          <p:cNvPr id="1784" name="Google Shape;1784;p74"/>
          <p:cNvSpPr/>
          <p:nvPr/>
        </p:nvSpPr>
        <p:spPr>
          <a:xfrm>
            <a:off x="6870956" y="1628332"/>
            <a:ext cx="285750" cy="264668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5</a:t>
            </a:r>
            <a:endParaRPr/>
          </a:p>
        </p:txBody>
      </p:sp>
      <p:sp>
        <p:nvSpPr>
          <p:cNvPr id="1785" name="Google Shape;1785;p74"/>
          <p:cNvSpPr txBox="1"/>
          <p:nvPr/>
        </p:nvSpPr>
        <p:spPr>
          <a:xfrm>
            <a:off x="228600" y="2246353"/>
            <a:ext cx="3158869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What is the objective? what vision is pursued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Noto Sans Symbols"/>
              <a:buChar char="✔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Intermediate objectives are reached ? </a:t>
            </a:r>
            <a:endParaRPr/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Noto Sans Symbols"/>
              <a:buChar char="✔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What is the common vision of the team (</a:t>
            </a:r>
            <a:r>
              <a:rPr b="1" lang="en-GB" sz="1050" u="sng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ISLAND</a:t>
            </a: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)</a:t>
            </a:r>
            <a:endParaRPr/>
          </a:p>
        </p:txBody>
      </p:sp>
      <p:sp>
        <p:nvSpPr>
          <p:cNvPr id="1786" name="Google Shape;1786;p74"/>
          <p:cNvSpPr txBox="1"/>
          <p:nvPr/>
        </p:nvSpPr>
        <p:spPr>
          <a:xfrm>
            <a:off x="5594899" y="2226221"/>
            <a:ext cx="3158869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What factors accelerate the project ?</a:t>
            </a:r>
            <a:endParaRPr/>
          </a:p>
          <a:p>
            <a:pPr indent="-214313" lvl="0" marL="214313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Noto Sans Symbols"/>
              <a:buChar char="✔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What was good about it?</a:t>
            </a:r>
            <a:endParaRPr/>
          </a:p>
          <a:p>
            <a:pPr indent="-214313" lvl="0" marL="214313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Noto Sans Symbols"/>
              <a:buChar char="✔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What did he give us a little wind at your back (</a:t>
            </a:r>
            <a:r>
              <a:rPr b="1" lang="en-GB" sz="1050" u="sng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WIND</a:t>
            </a: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)</a:t>
            </a:r>
            <a:endParaRPr sz="105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787" name="Google Shape;1787;p74"/>
          <p:cNvSpPr txBox="1"/>
          <p:nvPr/>
        </p:nvSpPr>
        <p:spPr>
          <a:xfrm>
            <a:off x="239241" y="4171950"/>
            <a:ext cx="3158869" cy="73866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Which environmental factors do they have an impact?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What are the dangers and risks that the team does not have against power (</a:t>
            </a:r>
            <a:r>
              <a:rPr lang="en-GB" sz="1050" u="sng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ROCKS</a:t>
            </a: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)?</a:t>
            </a:r>
            <a:endParaRPr sz="105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788" name="Google Shape;1788;p74"/>
          <p:cNvSpPr txBox="1"/>
          <p:nvPr/>
        </p:nvSpPr>
        <p:spPr>
          <a:xfrm>
            <a:off x="5643750" y="4246423"/>
            <a:ext cx="3158869" cy="57708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What factors they have an inhibitory character ?</a:t>
            </a:r>
            <a:endParaRPr/>
          </a:p>
          <a:p>
            <a:pPr indent="-214313" lvl="0" marL="214313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Noto Sans Symbols"/>
              <a:buChar char="✔"/>
            </a:pP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What didn't go so well and slowed us down (</a:t>
            </a:r>
            <a:r>
              <a:rPr b="1" lang="en-GB" sz="1050" u="sng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ANCHOR</a:t>
            </a:r>
            <a:r>
              <a:rPr lang="en-GB" sz="105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)?</a:t>
            </a:r>
            <a:endParaRPr sz="105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789" name="Google Shape;1789;p74"/>
          <p:cNvSpPr/>
          <p:nvPr/>
        </p:nvSpPr>
        <p:spPr>
          <a:xfrm>
            <a:off x="3600450" y="2800350"/>
            <a:ext cx="285750" cy="264668"/>
          </a:xfrm>
          <a:prstGeom prst="ellipse">
            <a:avLst/>
          </a:prstGeom>
          <a:solidFill>
            <a:schemeClr val="accent1"/>
          </a:solidFill>
          <a:ln cap="flat" cmpd="sng" w="25400">
            <a:solidFill>
              <a:srgbClr val="641B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13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rPr>
              <a:t>3</a:t>
            </a:r>
            <a:endParaRPr/>
          </a:p>
        </p:txBody>
      </p:sp>
      <p:pic>
        <p:nvPicPr>
          <p:cNvPr id="1790" name="Google Shape;1790;p7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1791" name="Google Shape;1791;p7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sp>
        <p:nvSpPr>
          <p:cNvPr id="1792" name="Google Shape;1792;p74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THINKING</a:t>
            </a:r>
            <a:endParaRPr/>
          </a:p>
        </p:txBody>
      </p:sp>
      <p:sp>
        <p:nvSpPr>
          <p:cNvPr id="1793" name="Google Shape;1793;p74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3) Sailboat-Retro (or retro agenda)</a:t>
            </a:r>
            <a:endParaRPr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7" name="Shape 1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8" name="Google Shape;1798;p75"/>
          <p:cNvSpPr txBox="1"/>
          <p:nvPr/>
        </p:nvSpPr>
        <p:spPr>
          <a:xfrm>
            <a:off x="597" y="1657351"/>
            <a:ext cx="9142810" cy="7848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5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BIBLIOGRAPHY</a:t>
            </a:r>
            <a:endParaRPr/>
          </a:p>
        </p:txBody>
      </p:sp>
      <p:sp>
        <p:nvSpPr>
          <p:cNvPr descr="data:image/jpg;base64,/9j/4AAQSkZJRgABAQAAAQABAAD/2wCEAAkGBggGDhEIBxQUFRIQFxwRFBEYFxkWGRgaGRIcIBUeFBgXGyogHhkkHRYSHzEgIycpLDgsFh4yNTA2NSotLCkBCQoKDgwOGQ8OGDUkHCQyLC01MjUuNTUtNSwpKS4tNTU1NSo1NTU1MjUpLCk1KzU1NCkuNTY1MjYpMikqNjU2Nf/AABEIANAA8wMBIgACEQEDEQH/xAAcAAEAAwADAQEAAAAAAAAAAAAABQYHAwQIAgH/xABFEAABAwIEBAMDBwkGBwEAAAABAAIDBBEFBhIhBxMxQSJRYQhxkRQyYnOBscEVMzU2QlJyobMWJJKTtNEjNHR1orLTGP/EABkBAQADAQEAAAAAAAAAAAAAAAACAwQBBf/EACoRAQACAQEFBwUBAAAAAAAAAAABAgMRBCEyYYEFEiIxM6HwE0FRcdEU/9oADAMBAAIRAxEAPwDcUREBERAREQEREBERAREQEREBERAREQEREBERAREQEREBERAREQEREBERAREQEREBERAREQEREBERAREQEREBERAREQEREBERAREQEREBERAREQEREBERAREQEREBERAREQEREBERAREQEREBERAREQEREBERAREQEREBERAREQEREBERAREQEREBERAREQEREBERAREQEREBERAREQEREBERAREQEREBERAREQEREBERAREQEREBERAREQEREBERAREQEREBERB+EgblZtmHj1lnBZXUtIJKlzTYujADL97Pcd/eAR6q65qwmpx2hqMNo5OU+dhjEtr2B+dsCOo1D7Vj+A8N8qZEqJJc8VdJKbARQEm4N/E58fU7WA6jc+iC0YBx+y3i8raWsbLTlxsHyaSy56anNPh95FvMq+Y9jlNl2klxWt1GOFut2kXJFwPCLjzHdeWOJRy27EXPyiWmncxpIaHBofuHhocAQNmny3K2nFqiSqyTzZSS40cdye9iwb/BB3sP44ZWr4Z6wmaNtOGkh7BdxeSGtjDXG7tjtt59AV1sC49ZaxqoZQyNmh5h0tkkDdFydg4tcdN9tzssf4R5KpM7176TEi4QxRmZzWnSXHUGtF+w8RP2LpcTsq02TcUkw2gLjFpbIzUbuAc3cE97EH7LIN0zTxvy5liodhxEs0kZ0ycsN0tcOrS5zhdw72v8VYsm56wfPMTqjCHG7LCSJw0vZfpcXtY2NiCRsVkVXwewqDLhx975TV8gVZdqGjcBxbpt00m173vv6Lo+znK9uK1EYOzqZxI90rLfefig2nOGfsEyQxr8Xedb92QsGp7rdSB2HqSAqI32kcELrOpqgN/euwn/AA6vxXBxH4S1GPV0uP4jXQRQOLR/xbs5bGtA0tcTpvs49tyobiDHwxjwx9Ll90PyqLTynR63OcQ4B2t9rOBbq6n3INmyxmzCs4U/y/B36m30uBFnMd5Paeh/l5Kt5n4zZfynVyYTXtnMkWnUWMaW+JgcLEvHYjss79m2Z4rK2EE6TE1xHqJLA/BzvitMzXw6ydib5sezBFuG6pZebIwWYy1yGuA6AdAggv8A9E5U/cqv8tn/ANFdcoZvoM6035SwsPDA8x2eA112gX2BIt4h3XlSqo4My4j8jytAWMmfy4IdTnG3Yvc4k3Ni472G/YLdcx0Y4T5XkosOcec60ZlGxMkpAkc3ys0Ot/CO6CQzNxwyzlyZ1E3mTyMOl/KALWkdQXucASPS67WUOMGXM4Siip3Pimd82KUBur0Y4Egn0uCsi4GZLw3NdXUT4wwSR0zG2jN9Jc8mxdbrYMdt6qO4vZZpsl4uGYODHHIxlRG0E+B2og6Te4s5lx5XQeic4ZwoMk0wxLFA8sLxGAwBxu4EjqQLWae6rg435XNE7GDzQ0SGFsRYOY9waHHSA62kBwuSR916nxPxx2ZMpUOKSfOlkjL/AOMMka//AMmuVV4NcOaDPHyioxkvMVPZrY2u03e8G5J8gGjp5jy3DVcqcbMu5qqG4a0SwyyG0YkDdLz2Ac1xs49gbfFaCvH2YcK/sli8tBSOJFNOOW49bBwLL272svX0jxG0vd0Aufs6oKnnbihgeRSIK8ufM4ahBGAXW7FxJAaPeb+ih8tcc8vY/O3D6hstPI8hrDJp0EnoC5p2J26i3qqhweoI88YvX5pxcCQxuBjDhcB0hdoIB/cYwAeVx5K9cWuH/wDbWjBw9jDVwuBjeSGktvZ7S49rG+/dqC7VVXBQxuqapwYyMFznuNg0Abkk9lmNf7QuX6eR0dDDUTMZ1laGtbbzAcb294Cr/GLGMYw3BcNwHEjaedv94s7Vq5IaACR1u5zXH1atXyhlSiyrQx4ZTMaLNHNdYXkeR4y897m/2bIOLJ2fcGzxE6bCXnUy3MieNL2X6XF9wfMEhdSbidgFLW1WD1TnsdRRmWWRzbR2Abs0g3LvG0AW3JsFmWN0sfDfN1NNhY5cFZo1Rt2aGyvLJAB5agHgdja3RdebAKbMudp6GuF4tfMkZ2eGQNcGu8wXBtx5ILfB7QuXZJxDNFUMicbCdzW2tfqWg30+659FY84cUcDyeImzF00k7Q+OKKziWn5rib2DT28+y6/F3AqLEMDqeYxt6ZnNhNgNBaR823QEXFvIqvcAcAgNEcfqvHUSOMDJHblkUYDWtYT0Gx6dgB2QWLJHFrBM7yGhpw+KcAuEUlvEB10OBsSOpGx+BU3Fm6hlrTg7Q/WP2tPhvcg73vbU1zb26i3lfKeJFDBgmasLrqABj6h8TpLbanc/Q4m3ctNj7lsTcCw5k/5QbGObcnVv1IsTa9tRG17XQSCIiCn8WMx1WV8InrcPOmVxbEx/7pe6xcPUDVb1ssT4O5KoM+VlRJjrnPbC0SFmogyOe47ud86wsb23uRuvQOcsrwZxoJsIqDp5gBa8C+lzTdht33G48iVhdJwWz9gc5fhD2MO7efHPy7tPn0dbptZBB8X8JwbA8Vdh+AsayOKNgexpLrPNyblxJvYsWq1UrJcjB0ZBApGN28w8Aj3gghVzFPZ4xF1I2ogqBLXOfqlDiRG4O66Xkai4G5JPW5287pBwymwjLtTljD5eZNONRc82YHktJDBvpb4fjv3QUD2bv0hV/UD+q1Q3Hz9OyfVR/wDqtE4PcNMcyRVVFXi/K0yRCNuh+o35gO+w2sFH8U+EuYc34m7E8L5PLdGxvieWm7RY7aUFqxb9UHf9vb/QCzD2df0vP/0zv6sa2Svy1W1GAHL8enn/ACQU3Xw6xEB1t0uOtlSuEXC7Hsl18uIYtytDoTEND9RuZGHppG1mlBmPEzMdbmzGZqepeRHFMaaJhPhYGv03t5kjUT+AC0LiDw0ypknA5Z4maqnwRxzve7U55eL6W30jwh5sB0C4OI/A3E8TrZcWy2WObUOMj4XO0Oa8/O0k7FpNz1Frr4wXgnmXHnMGdqp4hhFmRCUyvG22km7Wjp5na3qgjvZvmjZiFVE4+J0FwPO0rb2+IXPx44hur5TlfDSeXEQahw/beNwz+FvU/S/hU7w44JV2Wa/8rYrMP7u4iFsRI5gItqkv0bY/M+Jt1/MY4JUWJYhVYtj1WGMnldIyKMAOs438Tn9/QNPvUbWisa2nSHYiZnSFR4OZmyflAvrsbe8VUnga7lOcyNnexbc6ndzboAPNX/jDV0WbMvPxDBZGzRwyskLmG/QlrrjqCOYDYqKm4H5LqRy6OrnY87Aucxwv6gsH3q3cP+HH9kqGqwTEnsnjqZHE2aW3Y6JrSHAnY7HoT71GmWmTfS0T+pdtS1OKNGeezXWxx1FdRuI1SRxyAeYY5wdb/Maor2h62KpxiOCMgmGnY1/oS97rH7HNP2rvYzwMzPgFV8ryfLqaCTG4ScqVgPYnYHba4O/ku3lHgPitdVDEc6PGnVrdFr5kkpve0j+gae+5Pu6qxFxZvw+XDMk4dBOLOMjJLfWc14/k4KZ9mz/k6361v9NW3ixk+vzhhrcMwfQHtlZJZx0jS1rhtYfSGy6fB3I2K5Hp6mDF+Xqlka9uh2rYMtvsEGIcTv1grfrx9zV6tqYudG+IftNLfiLLDc6cGcy49i1RitFyOVLIHtLpCDazeo0+hV/zJhmdqnF6SpwSdjKFmnnRkgdHnm6mkXddtgLHb06oKT7OlT8jkxHCJ9pGlj9PfwF7H/AlnxWpZxzbR5Ko3YrXhzmhzWBjbanFx2A1EDpc+4FUPOXC/G6TETmrIcjWTvJdJCSGguPzi3UNJDupa7vuPSOfw9z1xBqInZ7kZFTQnVyoy27vPS1lxqI21OO19ggiuONccdpcIzLTscyOVr7Nfa41aHMvbbcNceq3bD62LEYY6ynN2StbI0+jm3H8iofNOTMPzTh5wOcaGAAROaPzZYLMLR6Da3kSFmeF5d4s5PjOEYO6GWBtxG8uYdAJ/Z5lnAd9JBHkg63FE/l3NWHYZSbuj5LX27XmLzf3MsVz4H+vlV7n/wCmarPw34X1GXZ5MwZkkE1dNfcEuDNXzzqPV56XsABcDqvnDeH+LUmaJ80Scv5NIHabOOveFrd228we6CxcTv0JiH1DvuUFwG/QUX1kv9RWrOmEVGPYbV4bR25k0TmM1GwuRtc2UXwuyxXZRwuPDMT08xr3uOk6hZz7jew7IKHxe/WPBf4o/wDVhbUs4z/kLFsyYvhuL0HL5VKWGTU6zvDOHHSLb7LR0BERAREQFGYjhUkrvlVC8xy+f7Lrdnj8VJoqsuKuWvdsnS80nWquR5lnoXcjFoyD+83v62PX7Cpalxmhq/zUjb+R2PwK56mkhq28uoaHDyP4KArcnRP8VG7T9F24+PX7151423BwaZK891v5LZWdmy8XgnlvhZL3S6pTsFxqh/M6rfQf+F/wXz8sx6DZ3O+1pP3hUz2vanq4bR86LP8ABFuDJErvdLqk/lHHpNhzfsZ/s1fbaLH63Z3MA+k7T/K6R2v3/TxWnoT2f3ePJEdVunrIKUXnc1vvICrtXX4RLIfk0POkefI2J957e4WX5S5Oe46q1/2N3P8AiP8Asp+iw2lw8aaZoHmepPvJVmm1bVx0ilefinp9kNcGDhtNp5boVvFsOgM1NBTsDHybvaO24+6zt1bgujDhrWTvrZTqc7wt+i23Qevqu8Fp2TZvpWvfTTvT7Rujy/Pmpz5vqRWuuuke8/NBERb2UREQEREBERAREQEREBERAREQEREBERAREQEREBERAREQEREBERAREQEREBERAREQEREBERAREQEREBERAREQEREBERAREQEREBERAREQEREBERAREQEREBERAREQEREBERAREQEREBERAREQEREBERAREQEREBERAREQEREBERAREQEREBERAREQEREBERAREQEREBERAREQEREBERAREQEREBERAREQEREBERAREQEREBERAREQEREBERAREQEREBERAREQEREBERAREQEREBERAREQEREBERAREQf/2Q==" id="1799" name="Google Shape;1799;p75"/>
          <p:cNvSpPr/>
          <p:nvPr/>
        </p:nvSpPr>
        <p:spPr>
          <a:xfrm>
            <a:off x="156151" y="-108347"/>
            <a:ext cx="304760" cy="22860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800" name="Google Shape;1800;p75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4" name="Shape 1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descr="data:image/jpg;base64,/9j/4AAQSkZJRgABAQAAAQABAAD/2wCEAAkGBggGDhEIBxQUFRIQFxwRFBEYFxkWGRgaGRIcIBUeFBgXGyogHhkkHRYSHzEgIycpLDgsFh4yNTA2NSotLCkBCQoKDgwOGQ8OGDUkHCQyLC01MjUuNTUtNSwpKS4tNTU1NSo1NTU1MjUpLCk1KzU1NCkuNTY1MjYpMikqNjU2Nf/AABEIANAA8wMBIgACEQEDEQH/xAAcAAEAAwADAQEAAAAAAAAAAAAABQYHAwQIAgH/xABFEAABAwIEBAMDBwkGBwEAAAABAAIDBBEFBhIhBxMxQSJRYQhxkRQyYnOBscEVMzU2QlJyobMWJJKTtNEjNHR1orLTGP/EABkBAQADAQEAAAAAAAAAAAAAAAACAwQBBf/EACoRAQACAQEFBwUBAAAAAAAAAAABAgMRBCEyYYEFEiIxM6HwE0FRcdEU/9oADAMBAAIRAxEAPwDcUREBERAREQEREBERAREQEREBERAREQEREBERAREQEREBERAREQEREBERAREQEREBERAREQEREBERAREQEREBERAREQEREBERAREQEREBERAREQEREBERAREQEREBERAREQEREBERAREQEREBERAREQEREBERAREQEREBERAREQEREBERAREQEREBERAREQEREBERAREQEREBERAREQEREBERAREQEREBERAREQEREBERAREQEREBERAREQEREBERAREQEREBERB+EgblZtmHj1lnBZXUtIJKlzTYujADL97Pcd/eAR6q65qwmpx2hqMNo5OU+dhjEtr2B+dsCOo1D7Vj+A8N8qZEqJJc8VdJKbARQEm4N/E58fU7WA6jc+iC0YBx+y3i8raWsbLTlxsHyaSy56anNPh95FvMq+Y9jlNl2klxWt1GOFut2kXJFwPCLjzHdeWOJRy27EXPyiWmncxpIaHBofuHhocAQNmny3K2nFqiSqyTzZSS40cdye9iwb/BB3sP44ZWr4Z6wmaNtOGkh7BdxeSGtjDXG7tjtt59AV1sC49ZaxqoZQyNmh5h0tkkDdFydg4tcdN9tzssf4R5KpM7176TEi4QxRmZzWnSXHUGtF+w8RP2LpcTsq02TcUkw2gLjFpbIzUbuAc3cE97EH7LIN0zTxvy5liodhxEs0kZ0ycsN0tcOrS5zhdw72v8VYsm56wfPMTqjCHG7LCSJw0vZfpcXtY2NiCRsVkVXwewqDLhx975TV8gVZdqGjcBxbpt00m173vv6Lo+znK9uK1EYOzqZxI90rLfefig2nOGfsEyQxr8Xedb92QsGp7rdSB2HqSAqI32kcELrOpqgN/euwn/AA6vxXBxH4S1GPV0uP4jXQRQOLR/xbs5bGtA0tcTpvs49tyobiDHwxjwx9Ll90PyqLTynR63OcQ4B2t9rOBbq6n3INmyxmzCs4U/y/B36m30uBFnMd5Paeh/l5Kt5n4zZfynVyYTXtnMkWnUWMaW+JgcLEvHYjss79m2Z4rK2EE6TE1xHqJLA/BzvitMzXw6ydib5sezBFuG6pZebIwWYy1yGuA6AdAggv8A9E5U/cqv8tn/ANFdcoZvoM6035SwsPDA8x2eA112gX2BIt4h3XlSqo4My4j8jytAWMmfy4IdTnG3Yvc4k3Ni472G/YLdcx0Y4T5XkosOcec60ZlGxMkpAkc3ys0Ot/CO6CQzNxwyzlyZ1E3mTyMOl/KALWkdQXucASPS67WUOMGXM4Siip3Pimd82KUBur0Y4Egn0uCsi4GZLw3NdXUT4wwSR0zG2jN9Jc8mxdbrYMdt6qO4vZZpsl4uGYODHHIxlRG0E+B2og6Te4s5lx5XQeic4ZwoMk0wxLFA8sLxGAwBxu4EjqQLWae6rg435XNE7GDzQ0SGFsRYOY9waHHSA62kBwuSR916nxPxx2ZMpUOKSfOlkjL/AOMMka//AMmuVV4NcOaDPHyioxkvMVPZrY2u03e8G5J8gGjp5jy3DVcqcbMu5qqG4a0SwyyG0YkDdLz2Ac1xs49gbfFaCvH2YcK/sli8tBSOJFNOOW49bBwLL272svX0jxG0vd0Aufs6oKnnbihgeRSIK8ufM4ahBGAXW7FxJAaPeb+ih8tcc8vY/O3D6hstPI8hrDJp0EnoC5p2J26i3qqhweoI88YvX5pxcCQxuBjDhcB0hdoIB/cYwAeVx5K9cWuH/wDbWjBw9jDVwuBjeSGktvZ7S49rG+/dqC7VVXBQxuqapwYyMFznuNg0Abkk9lmNf7QuX6eR0dDDUTMZ1laGtbbzAcb294Cr/GLGMYw3BcNwHEjaedv94s7Vq5IaACR1u5zXH1atXyhlSiyrQx4ZTMaLNHNdYXkeR4y897m/2bIOLJ2fcGzxE6bCXnUy3MieNL2X6XF9wfMEhdSbidgFLW1WD1TnsdRRmWWRzbR2Abs0g3LvG0AW3JsFmWN0sfDfN1NNhY5cFZo1Rt2aGyvLJAB5agHgdja3RdebAKbMudp6GuF4tfMkZ2eGQNcGu8wXBtx5ILfB7QuXZJxDNFUMicbCdzW2tfqWg30+659FY84cUcDyeImzF00k7Q+OKKziWn5rib2DT28+y6/F3AqLEMDqeYxt6ZnNhNgNBaR823QEXFvIqvcAcAgNEcfqvHUSOMDJHblkUYDWtYT0Gx6dgB2QWLJHFrBM7yGhpw+KcAuEUlvEB10OBsSOpGx+BU3Fm6hlrTg7Q/WP2tPhvcg73vbU1zb26i3lfKeJFDBgmasLrqABj6h8TpLbanc/Q4m3ctNj7lsTcCw5k/5QbGObcnVv1IsTa9tRG17XQSCIiCn8WMx1WV8InrcPOmVxbEx/7pe6xcPUDVb1ssT4O5KoM+VlRJjrnPbC0SFmogyOe47ud86wsb23uRuvQOcsrwZxoJsIqDp5gBa8C+lzTdht33G48iVhdJwWz9gc5fhD2MO7efHPy7tPn0dbptZBB8X8JwbA8Vdh+AsayOKNgexpLrPNyblxJvYsWq1UrJcjB0ZBApGN28w8Aj3gghVzFPZ4xF1I2ogqBLXOfqlDiRG4O66Xkai4G5JPW5287pBwymwjLtTljD5eZNONRc82YHktJDBvpb4fjv3QUD2bv0hV/UD+q1Q3Hz9OyfVR/wDqtE4PcNMcyRVVFXi/K0yRCNuh+o35gO+w2sFH8U+EuYc34m7E8L5PLdGxvieWm7RY7aUFqxb9UHf9vb/QCzD2df0vP/0zv6sa2Svy1W1GAHL8enn/ACQU3Xw6xEB1t0uOtlSuEXC7Hsl18uIYtytDoTEND9RuZGHppG1mlBmPEzMdbmzGZqepeRHFMaaJhPhYGv03t5kjUT+AC0LiDw0ypknA5Z4maqnwRxzve7U55eL6W30jwh5sB0C4OI/A3E8TrZcWy2WObUOMj4XO0Oa8/O0k7FpNz1Frr4wXgnmXHnMGdqp4hhFmRCUyvG22km7Wjp5na3qgjvZvmjZiFVE4+J0FwPO0rb2+IXPx44hur5TlfDSeXEQahw/beNwz+FvU/S/hU7w44JV2Wa/8rYrMP7u4iFsRI5gItqkv0bY/M+Jt1/MY4JUWJYhVYtj1WGMnldIyKMAOs438Tn9/QNPvUbWisa2nSHYiZnSFR4OZmyflAvrsbe8VUnga7lOcyNnexbc6ndzboAPNX/jDV0WbMvPxDBZGzRwyskLmG/QlrrjqCOYDYqKm4H5LqRy6OrnY87Aucxwv6gsH3q3cP+HH9kqGqwTEnsnjqZHE2aW3Y6JrSHAnY7HoT71GmWmTfS0T+pdtS1OKNGeezXWxx1FdRuI1SRxyAeYY5wdb/Maor2h62KpxiOCMgmGnY1/oS97rH7HNP2rvYzwMzPgFV8ryfLqaCTG4ScqVgPYnYHba4O/ku3lHgPitdVDEc6PGnVrdFr5kkpve0j+gae+5Pu6qxFxZvw+XDMk4dBOLOMjJLfWc14/k4KZ9mz/k6361v9NW3ixk+vzhhrcMwfQHtlZJZx0jS1rhtYfSGy6fB3I2K5Hp6mDF+Xqlka9uh2rYMtvsEGIcTv1grfrx9zV6tqYudG+IftNLfiLLDc6cGcy49i1RitFyOVLIHtLpCDazeo0+hV/zJhmdqnF6SpwSdjKFmnnRkgdHnm6mkXddtgLHb06oKT7OlT8jkxHCJ9pGlj9PfwF7H/AlnxWpZxzbR5Ko3YrXhzmhzWBjbanFx2A1EDpc+4FUPOXC/G6TETmrIcjWTvJdJCSGguPzi3UNJDupa7vuPSOfw9z1xBqInZ7kZFTQnVyoy27vPS1lxqI21OO19ggiuONccdpcIzLTscyOVr7Nfa41aHMvbbcNceq3bD62LEYY6ynN2StbI0+jm3H8iofNOTMPzTh5wOcaGAAROaPzZYLMLR6Da3kSFmeF5d4s5PjOEYO6GWBtxG8uYdAJ/Z5lnAd9JBHkg63FE/l3NWHYZSbuj5LX27XmLzf3MsVz4H+vlV7n/wCmarPw34X1GXZ5MwZkkE1dNfcEuDNXzzqPV56XsABcDqvnDeH+LUmaJ80Scv5NIHabOOveFrd228we6CxcTv0JiH1DvuUFwG/QUX1kv9RWrOmEVGPYbV4bR25k0TmM1GwuRtc2UXwuyxXZRwuPDMT08xr3uOk6hZz7jew7IKHxe/WPBf4o/wDVhbUs4z/kLFsyYvhuL0HL5VKWGTU6zvDOHHSLb7LR0BERAREQFGYjhUkrvlVC8xy+f7Lrdnj8VJoqsuKuWvdsnS80nWquR5lnoXcjFoyD+83v62PX7Cpalxmhq/zUjb+R2PwK56mkhq28uoaHDyP4KArcnRP8VG7T9F24+PX7151423BwaZK891v5LZWdmy8XgnlvhZL3S6pTsFxqh/M6rfQf+F/wXz8sx6DZ3O+1pP3hUz2vanq4bR86LP8ABFuDJErvdLqk/lHHpNhzfsZ/s1fbaLH63Z3MA+k7T/K6R2v3/TxWnoT2f3ePJEdVunrIKUXnc1vvICrtXX4RLIfk0POkefI2J957e4WX5S5Oe46q1/2N3P8AiP8Asp+iw2lw8aaZoHmepPvJVmm1bVx0ilefinp9kNcGDhtNp5boVvFsOgM1NBTsDHybvaO24+6zt1bgujDhrWTvrZTqc7wt+i23Qevqu8Fp2TZvpWvfTTvT7Rujy/Pmpz5vqRWuuuke8/NBERb2UREQEREBERAREQEREBERAREQEREBERAREQEREBERAREQEREBERAREQEREBERAREQEREBERAREQEREBERAREQEREBERAREQEREBERAREQEREBERAREQEREBERAREQEREBERAREQEREBERAREQEREBERAREQEREBERAREQEREBERAREQEREBERAREQEREBERAREQEREBERAREQEREBERAREQEREBERAREQEREBERAREQEREBERAREQEREBERAREQEREBERAREQEREBERAREQEREBERAREQEREBERAREQf/2Q==" id="1805" name="Google Shape;1805;p76"/>
          <p:cNvSpPr/>
          <p:nvPr/>
        </p:nvSpPr>
        <p:spPr>
          <a:xfrm>
            <a:off x="156151" y="-108347"/>
            <a:ext cx="304760" cy="22860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13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806" name="Google Shape;1806;p76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807" name="Google Shape;1807;p76"/>
          <p:cNvSpPr txBox="1"/>
          <p:nvPr/>
        </p:nvSpPr>
        <p:spPr>
          <a:xfrm>
            <a:off x="596255" y="457201"/>
            <a:ext cx="815233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BIBLIOGRAPHY</a:t>
            </a:r>
            <a:endParaRPr/>
          </a:p>
        </p:txBody>
      </p:sp>
      <p:sp>
        <p:nvSpPr>
          <p:cNvPr id="1808" name="Google Shape;1808;p76"/>
          <p:cNvSpPr/>
          <p:nvPr/>
        </p:nvSpPr>
        <p:spPr>
          <a:xfrm>
            <a:off x="914400" y="1143000"/>
            <a:ext cx="7620000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M. Lewrick et al., </a:t>
            </a:r>
            <a:r>
              <a:rPr i="1" lang="en-GB" sz="16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The Design Thinking Playbook, Wiley, Munich, Franz Vahlen GmbH, 2018</a:t>
            </a:r>
            <a:endParaRPr sz="16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1555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57175" lvl="0" marL="25717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M. Lewrick et al., </a:t>
            </a:r>
            <a:r>
              <a:rPr i="1" lang="en-GB" sz="16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Gli strumenti per il Design Thinking, La guida alle migliori tecniche per facilitare l’innovazione, </a:t>
            </a:r>
            <a:r>
              <a:rPr lang="en-GB" sz="16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LSWR, 2021</a:t>
            </a:r>
            <a:endParaRPr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3" name="Shape 1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4" name="Google Shape;1814;p77"/>
          <p:cNvSpPr txBox="1"/>
          <p:nvPr/>
        </p:nvSpPr>
        <p:spPr>
          <a:xfrm>
            <a:off x="2606400" y="1216975"/>
            <a:ext cx="39312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Thank you for your attention!</a:t>
            </a:r>
            <a:endParaRPr b="0" i="0" sz="14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Get in touch at: </a:t>
            </a:r>
            <a:r>
              <a:rPr b="0" i="0" lang="en-GB" sz="1400" u="sng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info@fondazioneamaldi.it</a:t>
            </a:r>
            <a:r>
              <a:rPr b="0" i="0" lang="en-GB" sz="14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 </a:t>
            </a:r>
            <a:endParaRPr b="0" i="0" sz="1400" u="none" cap="none" strike="noStrike">
              <a:solidFill>
                <a:srgbClr val="000000"/>
              </a:solidFill>
              <a:highlight>
                <a:srgbClr val="FFFF00"/>
              </a:highlight>
              <a:latin typeface="Fira Sans"/>
              <a:ea typeface="Fira Sans"/>
              <a:cs typeface="Fira Sans"/>
              <a:sym typeface="Fira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815" name="Google Shape;1815;p7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59944" y="2788599"/>
            <a:ext cx="2715544" cy="5699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16" name="Google Shape;1816;p77"/>
          <p:cNvGrpSpPr/>
          <p:nvPr/>
        </p:nvGrpSpPr>
        <p:grpSpPr>
          <a:xfrm>
            <a:off x="324575" y="3894664"/>
            <a:ext cx="8494850" cy="791675"/>
            <a:chOff x="324575" y="4171751"/>
            <a:chExt cx="8494850" cy="791675"/>
          </a:xfrm>
        </p:grpSpPr>
        <p:pic>
          <p:nvPicPr>
            <p:cNvPr id="1817" name="Google Shape;1817;p77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324575" y="4171751"/>
              <a:ext cx="746075" cy="7916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18" name="Google Shape;1818;p77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354775" y="4642900"/>
              <a:ext cx="941589" cy="2562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19" name="Google Shape;1819;p77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2432488" y="4569296"/>
              <a:ext cx="964350" cy="3092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20" name="Google Shape;1820;p77"/>
            <p:cNvPicPr preferRelativeResize="0"/>
            <p:nvPr/>
          </p:nvPicPr>
          <p:blipFill rotWithShape="1">
            <a:blip r:embed="rId8">
              <a:alphaModFix/>
            </a:blip>
            <a:srcRect b="23734" l="0" r="0" t="12117"/>
            <a:stretch/>
          </p:blipFill>
          <p:spPr>
            <a:xfrm>
              <a:off x="8020575" y="4469015"/>
              <a:ext cx="798850" cy="44438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21" name="Google Shape;1821;p77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3614600" y="4569300"/>
              <a:ext cx="1245344" cy="309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22" name="Google Shape;1822;p77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6485625" y="4426550"/>
              <a:ext cx="500775" cy="5007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23" name="Google Shape;1823;p77"/>
            <p:cNvPicPr preferRelativeResize="0"/>
            <p:nvPr/>
          </p:nvPicPr>
          <p:blipFill rotWithShape="1">
            <a:blip r:embed="rId11">
              <a:alphaModFix/>
            </a:blip>
            <a:srcRect b="35933" l="0" r="0" t="36377"/>
            <a:stretch/>
          </p:blipFill>
          <p:spPr>
            <a:xfrm>
              <a:off x="5050125" y="4610674"/>
              <a:ext cx="1245350" cy="2265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24" name="Google Shape;1824;p77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7175500" y="4454750"/>
              <a:ext cx="661737" cy="4443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25" name="Google Shape;1825;p77"/>
          <p:cNvSpPr txBox="1"/>
          <p:nvPr/>
        </p:nvSpPr>
        <p:spPr>
          <a:xfrm>
            <a:off x="1422380" y="4695713"/>
            <a:ext cx="6487200" cy="30774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descr="Logo, company name&#10;&#10;Description automatically generated" id="1826" name="Google Shape;1826;p7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699781" y="2357900"/>
            <a:ext cx="2537491" cy="13463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8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12" name="Google Shape;412;p8"/>
          <p:cNvSpPr txBox="1"/>
          <p:nvPr/>
        </p:nvSpPr>
        <p:spPr>
          <a:xfrm>
            <a:off x="285751" y="1735016"/>
            <a:ext cx="8645321" cy="14773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«</a:t>
            </a:r>
            <a:r>
              <a:rPr b="1" i="0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User centred</a:t>
            </a:r>
            <a:r>
              <a:rPr b="0" i="0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» design model </a:t>
            </a:r>
            <a:endParaRPr/>
          </a:p>
          <a:p>
            <a:pPr indent="-1000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It follows a «</a:t>
            </a:r>
            <a:r>
              <a:rPr b="1" i="0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creative-logic approach</a:t>
            </a:r>
            <a:r>
              <a:rPr b="0" i="0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»</a:t>
            </a:r>
            <a:endParaRPr/>
          </a:p>
          <a:p>
            <a:pPr indent="-1000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  <a:p>
            <a:pPr indent="-214313" lvl="0" marL="21431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b="0" i="0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Oriented to the </a:t>
            </a:r>
            <a:r>
              <a:rPr b="1" i="0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problem solving</a:t>
            </a:r>
            <a:r>
              <a:rPr b="0" i="0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, by means of «</a:t>
            </a:r>
            <a:r>
              <a:rPr b="1" i="0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empathy</a:t>
            </a:r>
            <a:r>
              <a:rPr b="0" i="0" lang="en-GB" sz="18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»</a:t>
            </a:r>
            <a:endParaRPr/>
          </a:p>
        </p:txBody>
      </p:sp>
      <p:sp>
        <p:nvSpPr>
          <p:cNvPr id="413" name="Google Shape;413;p8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800" u="none" cap="none" strike="noStrike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What is Design Thinking ? (2/5)</a:t>
            </a:r>
            <a:endParaRPr/>
          </a:p>
        </p:txBody>
      </p:sp>
      <p:sp>
        <p:nvSpPr>
          <p:cNvPr id="414" name="Google Shape;414;p8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id="415" name="Google Shape;415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800" y="3952817"/>
            <a:ext cx="1022694" cy="9657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, company name&#10;&#10;Description automatically generated" id="416" name="Google Shape;416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p8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PRINCIPLES OF THE DESIGN THINKING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9"/>
          <p:cNvSpPr txBox="1"/>
          <p:nvPr>
            <p:ph idx="12" type="sldNum"/>
          </p:nvPr>
        </p:nvSpPr>
        <p:spPr>
          <a:xfrm>
            <a:off x="7918726" y="4467103"/>
            <a:ext cx="7893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75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24" name="Google Shape;424;p9"/>
          <p:cNvSpPr txBox="1"/>
          <p:nvPr/>
        </p:nvSpPr>
        <p:spPr>
          <a:xfrm>
            <a:off x="3200400" y="1543051"/>
            <a:ext cx="245745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800" u="sng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MAIN FEATURES</a:t>
            </a:r>
            <a:endParaRPr/>
          </a:p>
        </p:txBody>
      </p:sp>
      <p:sp>
        <p:nvSpPr>
          <p:cNvPr id="425" name="Google Shape;425;p9"/>
          <p:cNvSpPr/>
          <p:nvPr/>
        </p:nvSpPr>
        <p:spPr>
          <a:xfrm>
            <a:off x="171451" y="2403647"/>
            <a:ext cx="2800351" cy="19431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13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An approach involving all the points of views, the user needs and the offers in the diverse stage of a project</a:t>
            </a:r>
            <a:endParaRPr sz="1600"/>
          </a:p>
        </p:txBody>
      </p:sp>
      <p:sp>
        <p:nvSpPr>
          <p:cNvPr id="426" name="Google Shape;426;p9"/>
          <p:cNvSpPr/>
          <p:nvPr/>
        </p:nvSpPr>
        <p:spPr>
          <a:xfrm>
            <a:off x="3101775" y="2403647"/>
            <a:ext cx="2800351" cy="19431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13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Involve all member teams with different backgrounds, expertise, personalities,  to create a unique idea</a:t>
            </a:r>
            <a:endParaRPr sz="1600"/>
          </a:p>
        </p:txBody>
      </p:sp>
      <p:sp>
        <p:nvSpPr>
          <p:cNvPr id="427" name="Google Shape;427;p9"/>
          <p:cNvSpPr/>
          <p:nvPr/>
        </p:nvSpPr>
        <p:spPr>
          <a:xfrm>
            <a:off x="171451" y="1946447"/>
            <a:ext cx="2800351" cy="40005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113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HUMAN CENTRED APPROACH</a:t>
            </a:r>
            <a:endParaRPr sz="1500"/>
          </a:p>
        </p:txBody>
      </p:sp>
      <p:sp>
        <p:nvSpPr>
          <p:cNvPr id="428" name="Google Shape;428;p9"/>
          <p:cNvSpPr/>
          <p:nvPr/>
        </p:nvSpPr>
        <p:spPr>
          <a:xfrm>
            <a:off x="3101775" y="1946447"/>
            <a:ext cx="2800351" cy="40005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113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MULTIDISCIPLINARITY</a:t>
            </a:r>
            <a:endParaRPr sz="1500"/>
          </a:p>
        </p:txBody>
      </p:sp>
      <p:sp>
        <p:nvSpPr>
          <p:cNvPr id="429" name="Google Shape;429;p9"/>
          <p:cNvSpPr/>
          <p:nvPr/>
        </p:nvSpPr>
        <p:spPr>
          <a:xfrm>
            <a:off x="6016424" y="2403647"/>
            <a:ext cx="2800351" cy="194310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213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Sharing of knowledges to improve users quality of life / improve the quality of the team work</a:t>
            </a:r>
            <a:endParaRPr sz="1600"/>
          </a:p>
        </p:txBody>
      </p:sp>
      <p:sp>
        <p:nvSpPr>
          <p:cNvPr id="430" name="Google Shape;430;p9"/>
          <p:cNvSpPr/>
          <p:nvPr/>
        </p:nvSpPr>
        <p:spPr>
          <a:xfrm>
            <a:off x="6016424" y="1946447"/>
            <a:ext cx="2800351" cy="400050"/>
          </a:xfrm>
          <a:prstGeom prst="rect">
            <a:avLst/>
          </a:prstGeom>
          <a:solidFill>
            <a:schemeClr val="lt1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113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COLLABORATION</a:t>
            </a:r>
            <a:endParaRPr sz="1500"/>
          </a:p>
        </p:txBody>
      </p:sp>
      <p:sp>
        <p:nvSpPr>
          <p:cNvPr id="431" name="Google Shape;431;p9"/>
          <p:cNvSpPr txBox="1"/>
          <p:nvPr/>
        </p:nvSpPr>
        <p:spPr>
          <a:xfrm>
            <a:off x="171451" y="1085851"/>
            <a:ext cx="89719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1800" u="none" cap="none" strike="noStrike">
                <a:solidFill>
                  <a:schemeClr val="dk2"/>
                </a:solidFill>
                <a:latin typeface="Fira Sans"/>
                <a:ea typeface="Fira Sans"/>
                <a:cs typeface="Fira Sans"/>
                <a:sym typeface="Fira Sans"/>
              </a:rPr>
              <a:t>What is Design Thinking ? (3/5)</a:t>
            </a:r>
            <a:endParaRPr/>
          </a:p>
        </p:txBody>
      </p:sp>
      <p:sp>
        <p:nvSpPr>
          <p:cNvPr id="432" name="Google Shape;432;p9"/>
          <p:cNvSpPr txBox="1"/>
          <p:nvPr/>
        </p:nvSpPr>
        <p:spPr>
          <a:xfrm>
            <a:off x="1422380" y="4800363"/>
            <a:ext cx="6487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800" u="none" cap="none" strike="noStrik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ENTREPRENEDU is a project funded by the European Union under GA 101100507.</a:t>
            </a:r>
            <a:endParaRPr b="0" i="0" sz="800" u="none" cap="none" strike="noStrike">
              <a:solidFill>
                <a:srgbClr val="000000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pic>
        <p:nvPicPr>
          <p:cNvPr descr="Logo, company name&#10;&#10;Description automatically generated" id="433" name="Google Shape;433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74625" y="275990"/>
            <a:ext cx="1431442" cy="8369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08997" y="540575"/>
            <a:ext cx="1466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p9"/>
          <p:cNvSpPr txBox="1"/>
          <p:nvPr/>
        </p:nvSpPr>
        <p:spPr>
          <a:xfrm>
            <a:off x="469191" y="463642"/>
            <a:ext cx="55398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PRINCIPLES OF THE DESIGN THINKING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2 Entreprenedu">
  <a:themeElements>
    <a:clrScheme name="ENTREPRENEDU">
      <a:dk1>
        <a:srgbClr val="1F1B69"/>
      </a:dk1>
      <a:lt1>
        <a:srgbClr val="FFFFFF"/>
      </a:lt1>
      <a:dk2>
        <a:srgbClr val="0078BF"/>
      </a:dk2>
      <a:lt2>
        <a:srgbClr val="FDBE4F"/>
      </a:lt2>
      <a:accent1>
        <a:srgbClr val="EF4042"/>
      </a:accent1>
      <a:accent2>
        <a:srgbClr val="FDBE4F"/>
      </a:accent2>
      <a:accent3>
        <a:srgbClr val="FDBE4F"/>
      </a:accent3>
      <a:accent4>
        <a:srgbClr val="FDBE4F"/>
      </a:accent4>
      <a:accent5>
        <a:srgbClr val="FDBE4F"/>
      </a:accent5>
      <a:accent6>
        <a:srgbClr val="FDBE4F"/>
      </a:accent6>
      <a:hlink>
        <a:srgbClr val="1F1B69"/>
      </a:hlink>
      <a:folHlink>
        <a:srgbClr val="EF3F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ema1Amaldi">
  <a:themeElements>
    <a:clrScheme name="ALLPPT-COLOR-A23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F8B2A3"/>
      </a:accent1>
      <a:accent2>
        <a:srgbClr val="A4B4EA"/>
      </a:accent2>
      <a:accent3>
        <a:srgbClr val="9AD3E9"/>
      </a:accent3>
      <a:accent4>
        <a:srgbClr val="98DFBB"/>
      </a:accent4>
      <a:accent5>
        <a:srgbClr val="CBCBCB"/>
      </a:accent5>
      <a:accent6>
        <a:srgbClr val="576868"/>
      </a:accent6>
      <a:hlink>
        <a:srgbClr val="3F3F3F"/>
      </a:hlink>
      <a:folHlink>
        <a:srgbClr val="3F3F3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ection Break Slide Master">
  <a:themeElements>
    <a:clrScheme name="ALLPPT-COLOR-A23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F8B2A3"/>
      </a:accent1>
      <a:accent2>
        <a:srgbClr val="A4B4EA"/>
      </a:accent2>
      <a:accent3>
        <a:srgbClr val="9AD3E9"/>
      </a:accent3>
      <a:accent4>
        <a:srgbClr val="98DFBB"/>
      </a:accent4>
      <a:accent5>
        <a:srgbClr val="CBCBCB"/>
      </a:accent5>
      <a:accent6>
        <a:srgbClr val="576868"/>
      </a:accent6>
      <a:hlink>
        <a:srgbClr val="3F3F3F"/>
      </a:hlink>
      <a:folHlink>
        <a:srgbClr val="3F3F3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2011-08-26T00:11:48Z</dcterms:created>
  <dc:creator>\</dc:creator>
</cp:coreProperties>
</file>