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</p:sldIdLst>
  <p:sldSz cy="5143500" cx="9144000"/>
  <p:notesSz cx="6858000" cy="9144000"/>
  <p:embeddedFontLst>
    <p:embeddedFont>
      <p:font typeface="Fira Sans"/>
      <p:regular r:id="rId86"/>
      <p:bold r:id="rId87"/>
      <p:italic r:id="rId88"/>
      <p:boldItalic r:id="rId89"/>
    </p:embeddedFont>
    <p:embeddedFont>
      <p:font typeface="Gill Sans"/>
      <p:regular r:id="rId90"/>
      <p:bold r:id="rId91"/>
    </p:embeddedFont>
    <p:embeddedFont>
      <p:font typeface="Century Gothic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GoogleSlidesCustomDataVersion2">
      <go:slidesCustomData xmlns:go="http://customooxmlschemas.google.com/" r:id="rId96" roundtripDataSignature="AMtx7mgAI6fOPYB9w8ZdM5VFEjD6aQkP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98EA4A-C607-43C3-A053-F73C11C75AE5}">
  <a:tblStyle styleId="{9498EA4A-C607-43C3-A053-F73C11C75AE5}" styleName="Table_0">
    <a:wholeTbl>
      <a:tcTxStyle b="off" i="off">
        <a:font>
          <a:latin typeface="Fira Sans"/>
          <a:ea typeface="Fira Sans"/>
          <a:cs typeface="Fira San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8E8"/>
          </a:solidFill>
        </a:fill>
      </a:tcStyle>
    </a:wholeTbl>
    <a:band1H>
      <a:tcTxStyle/>
      <a:tcStyle>
        <a:fill>
          <a:solidFill>
            <a:srgbClr val="F9CDCD"/>
          </a:solidFill>
        </a:fill>
      </a:tcStyle>
    </a:band1H>
    <a:band2H>
      <a:tcTxStyle/>
    </a:band2H>
    <a:band1V>
      <a:tcTxStyle/>
      <a:tcStyle>
        <a:fill>
          <a:solidFill>
            <a:srgbClr val="F9CDCD"/>
          </a:solidFill>
        </a:fill>
      </a:tcStyle>
    </a:band1V>
    <a:band2V>
      <a:tcTxStyle/>
    </a:band2V>
    <a:lastCol>
      <a:tcTxStyle b="on" i="off">
        <a:font>
          <a:latin typeface="Fira Sans"/>
          <a:ea typeface="Fira Sans"/>
          <a:cs typeface="Fira San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ira Sans"/>
          <a:ea typeface="Fira Sans"/>
          <a:cs typeface="Fira San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ira Sans"/>
          <a:ea typeface="Fira Sans"/>
          <a:cs typeface="Fira San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ira Sans"/>
          <a:ea typeface="Fira Sans"/>
          <a:cs typeface="Fira San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380CA8A-1E67-4735-B7FA-2F12814FCE05}" styleName="Table_1">
    <a:wholeTbl>
      <a:tcTxStyle b="off" i="off">
        <a:font>
          <a:latin typeface="Fira Sans"/>
          <a:ea typeface="Fira Sans"/>
          <a:cs typeface="Fira Sans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ira Sans"/>
          <a:ea typeface="Fira Sans"/>
          <a:cs typeface="Fira Sans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42" Type="http://schemas.openxmlformats.org/officeDocument/2006/relationships/slide" Target="slides/slide34.xml"/><Relationship Id="rId86" Type="http://schemas.openxmlformats.org/officeDocument/2006/relationships/font" Target="fonts/FiraSans-regular.fntdata"/><Relationship Id="rId41" Type="http://schemas.openxmlformats.org/officeDocument/2006/relationships/slide" Target="slides/slide33.xml"/><Relationship Id="rId85" Type="http://schemas.openxmlformats.org/officeDocument/2006/relationships/slide" Target="slides/slide77.xml"/><Relationship Id="rId44" Type="http://schemas.openxmlformats.org/officeDocument/2006/relationships/slide" Target="slides/slide36.xml"/><Relationship Id="rId88" Type="http://schemas.openxmlformats.org/officeDocument/2006/relationships/font" Target="fonts/FiraSans-italic.fntdata"/><Relationship Id="rId43" Type="http://schemas.openxmlformats.org/officeDocument/2006/relationships/slide" Target="slides/slide35.xml"/><Relationship Id="rId87" Type="http://schemas.openxmlformats.org/officeDocument/2006/relationships/font" Target="fonts/FiraSans-bold.fntdata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9" Type="http://schemas.openxmlformats.org/officeDocument/2006/relationships/font" Target="fonts/FiraSans-boldItalic.fntdata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95" Type="http://schemas.openxmlformats.org/officeDocument/2006/relationships/font" Target="fonts/CenturyGothic-boldItalic.fntdata"/><Relationship Id="rId50" Type="http://schemas.openxmlformats.org/officeDocument/2006/relationships/slide" Target="slides/slide42.xml"/><Relationship Id="rId94" Type="http://schemas.openxmlformats.org/officeDocument/2006/relationships/font" Target="fonts/CenturyGothic-italic.fntdata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96" Type="http://customschemas.google.com/relationships/presentationmetadata" Target="metadata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91" Type="http://schemas.openxmlformats.org/officeDocument/2006/relationships/font" Target="fonts/GillSans-bold.fntdata"/><Relationship Id="rId90" Type="http://schemas.openxmlformats.org/officeDocument/2006/relationships/font" Target="fonts/GillSans-regular.fntdata"/><Relationship Id="rId93" Type="http://schemas.openxmlformats.org/officeDocument/2006/relationships/font" Target="fonts/CenturyGothic-bold.fntdata"/><Relationship Id="rId92" Type="http://schemas.openxmlformats.org/officeDocument/2006/relationships/font" Target="fonts/CenturyGothic-regular.fntdata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7" name="Google Shape;32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6" name="Google Shape;141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9" name="Google Shape;144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4" name="Google Shape;151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6" name="Google Shape;163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7" name="Google Shape;1667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5" name="Google Shape;169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7" name="Google Shape;1717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3" name="Google Shape;1763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1" name="Google Shape;1811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2" name="Google Shape;1812;p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9"/>
          <p:cNvSpPr txBox="1"/>
          <p:nvPr>
            <p:ph idx="1" type="body"/>
          </p:nvPr>
        </p:nvSpPr>
        <p:spPr>
          <a:xfrm>
            <a:off x="1" y="428275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79"/>
          <p:cNvSpPr txBox="1"/>
          <p:nvPr>
            <p:ph idx="2" type="body"/>
          </p:nvPr>
        </p:nvSpPr>
        <p:spPr>
          <a:xfrm>
            <a:off x="1" y="1004339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88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79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79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7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8"/>
          <p:cNvSpPr/>
          <p:nvPr/>
        </p:nvSpPr>
        <p:spPr>
          <a:xfrm>
            <a:off x="330512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8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8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0" name="Google Shape;70;p88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1" name="Google Shape;71;p8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9"/>
          <p:cNvSpPr/>
          <p:nvPr/>
        </p:nvSpPr>
        <p:spPr>
          <a:xfrm>
            <a:off x="335864" y="3856480"/>
            <a:ext cx="8473800" cy="95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9"/>
          <p:cNvSpPr txBox="1"/>
          <p:nvPr>
            <p:ph type="title"/>
          </p:nvPr>
        </p:nvSpPr>
        <p:spPr>
          <a:xfrm>
            <a:off x="435894" y="3946722"/>
            <a:ext cx="3682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5AD"/>
              </a:buClr>
              <a:buSzPts val="1500"/>
              <a:buFont typeface="Gill Sans"/>
              <a:buNone/>
              <a:defRPr b="0" sz="1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9"/>
          <p:cNvSpPr txBox="1"/>
          <p:nvPr>
            <p:ph idx="1" type="body"/>
          </p:nvPr>
        </p:nvSpPr>
        <p:spPr>
          <a:xfrm>
            <a:off x="335862" y="450900"/>
            <a:ext cx="8469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623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380"/>
              <a:buFont typeface="Arial"/>
              <a:buChar char="◼"/>
              <a:defRPr b="0" i="0" sz="1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7467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Char char="◼"/>
              <a:defRPr b="0" i="0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9941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941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941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941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94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94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9"/>
          <p:cNvSpPr txBox="1"/>
          <p:nvPr>
            <p:ph idx="2" type="body"/>
          </p:nvPr>
        </p:nvSpPr>
        <p:spPr>
          <a:xfrm>
            <a:off x="4305618" y="3946723"/>
            <a:ext cx="4402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000000"/>
              </a:buClr>
              <a:buSzPts val="759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759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9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89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9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0"/>
          <p:cNvSpPr txBox="1"/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0" sz="18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0"/>
          <p:cNvSpPr/>
          <p:nvPr>
            <p:ph idx="2" type="pic"/>
          </p:nvPr>
        </p:nvSpPr>
        <p:spPr>
          <a:xfrm>
            <a:off x="335863" y="449794"/>
            <a:ext cx="8468100" cy="26679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90"/>
          <p:cNvSpPr txBox="1"/>
          <p:nvPr>
            <p:ph idx="1" type="body"/>
          </p:nvPr>
        </p:nvSpPr>
        <p:spPr>
          <a:xfrm>
            <a:off x="435894" y="3945096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9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90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90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6" name="Google Shape;86;p9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1"/>
          <p:cNvSpPr/>
          <p:nvPr/>
        </p:nvSpPr>
        <p:spPr>
          <a:xfrm>
            <a:off x="330214" y="460805"/>
            <a:ext cx="8481900" cy="89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type="title"/>
          </p:nvPr>
        </p:nvSpPr>
        <p:spPr>
          <a:xfrm>
            <a:off x="435894" y="526617"/>
            <a:ext cx="82722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1"/>
          <p:cNvSpPr txBox="1"/>
          <p:nvPr>
            <p:ph idx="1" type="body"/>
          </p:nvPr>
        </p:nvSpPr>
        <p:spPr>
          <a:xfrm rot="5400000">
            <a:off x="3250956" y="-1063048"/>
            <a:ext cx="26421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7467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242"/>
              <a:buFont typeface="Arial"/>
              <a:buChar char="◼"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98704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9941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1178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1178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3" name="Google Shape;93;p9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2"/>
          <p:cNvSpPr/>
          <p:nvPr/>
        </p:nvSpPr>
        <p:spPr>
          <a:xfrm>
            <a:off x="6629402" y="449794"/>
            <a:ext cx="2180100" cy="436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2"/>
          <p:cNvSpPr txBox="1"/>
          <p:nvPr>
            <p:ph type="title"/>
          </p:nvPr>
        </p:nvSpPr>
        <p:spPr>
          <a:xfrm rot="5400000">
            <a:off x="5437324" y="1698995"/>
            <a:ext cx="38874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2"/>
          <p:cNvSpPr txBox="1"/>
          <p:nvPr>
            <p:ph idx="1" type="body"/>
          </p:nvPr>
        </p:nvSpPr>
        <p:spPr>
          <a:xfrm rot="5400000">
            <a:off x="1598552" y="-510655"/>
            <a:ext cx="38874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92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92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9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95"/>
          <p:cNvGrpSpPr/>
          <p:nvPr/>
        </p:nvGrpSpPr>
        <p:grpSpPr>
          <a:xfrm>
            <a:off x="2843809" y="377126"/>
            <a:ext cx="3456384" cy="3465247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105" name="Google Shape;105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9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07" name="Google Shape;107;p95"/>
          <p:cNvSpPr txBox="1"/>
          <p:nvPr>
            <p:ph idx="1" type="body"/>
          </p:nvPr>
        </p:nvSpPr>
        <p:spPr>
          <a:xfrm>
            <a:off x="2829098" y="3829796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08" name="Google Shape;108;p95"/>
          <p:cNvSpPr txBox="1"/>
          <p:nvPr>
            <p:ph idx="2" type="body"/>
          </p:nvPr>
        </p:nvSpPr>
        <p:spPr>
          <a:xfrm>
            <a:off x="2828950" y="4443959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6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1" name="Google Shape;111;p96"/>
          <p:cNvSpPr txBox="1"/>
          <p:nvPr>
            <p:ph idx="2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8"/>
          <p:cNvSpPr/>
          <p:nvPr>
            <p:ph idx="2" type="pic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98"/>
          <p:cNvSpPr/>
          <p:nvPr>
            <p:ph idx="3" type="pic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8" name="Google Shape;118;p98"/>
          <p:cNvSpPr/>
          <p:nvPr>
            <p:ph idx="4" type="pic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9" name="Google Shape;119;p98"/>
          <p:cNvSpPr/>
          <p:nvPr>
            <p:ph idx="5" type="pic"/>
          </p:nvPr>
        </p:nvSpPr>
        <p:spPr>
          <a:xfrm>
            <a:off x="6827012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0" name="Google Shape;120;p98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" name="Google Shape;121;p98"/>
          <p:cNvSpPr/>
          <p:nvPr/>
        </p:nvSpPr>
        <p:spPr>
          <a:xfrm>
            <a:off x="267138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" name="Google Shape;122;p98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" name="Google Shape;123;p98"/>
          <p:cNvSpPr/>
          <p:nvPr/>
        </p:nvSpPr>
        <p:spPr>
          <a:xfrm>
            <a:off x="664701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" name="Google Shape;124;p98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5" name="Google Shape;125;p98"/>
          <p:cNvSpPr txBox="1"/>
          <p:nvPr>
            <p:ph idx="6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0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3" name="Google Shape;23;p80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" name="Google Shape;24;p8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9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grpSp>
        <p:nvGrpSpPr>
          <p:cNvPr id="128" name="Google Shape;128;p99"/>
          <p:cNvGrpSpPr/>
          <p:nvPr/>
        </p:nvGrpSpPr>
        <p:grpSpPr>
          <a:xfrm>
            <a:off x="354008" y="1131592"/>
            <a:ext cx="2849840" cy="3649171"/>
            <a:chOff x="354008" y="1131589"/>
            <a:chExt cx="2849840" cy="3649171"/>
          </a:xfrm>
        </p:grpSpPr>
        <p:sp>
          <p:nvSpPr>
            <p:cNvPr id="129" name="Google Shape;129;p99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fmla="val 39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0" name="Google Shape;130;p99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1" name="Google Shape;131;p99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0"/>
          <p:cNvSpPr/>
          <p:nvPr>
            <p:ph idx="2" type="pic"/>
          </p:nvPr>
        </p:nvSpPr>
        <p:spPr>
          <a:xfrm>
            <a:off x="1" y="0"/>
            <a:ext cx="9144000" cy="2787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1"/>
          <p:cNvSpPr/>
          <p:nvPr>
            <p:ph idx="2" type="pic"/>
          </p:nvPr>
        </p:nvSpPr>
        <p:spPr>
          <a:xfrm>
            <a:off x="2771801" y="1404764"/>
            <a:ext cx="6372200" cy="30243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101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7" name="Google Shape;137;p101"/>
          <p:cNvSpPr txBox="1"/>
          <p:nvPr>
            <p:ph idx="3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2"/>
          <p:cNvSpPr/>
          <p:nvPr>
            <p:ph idx="2" type="pic"/>
          </p:nvPr>
        </p:nvSpPr>
        <p:spPr>
          <a:xfrm>
            <a:off x="1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p102"/>
          <p:cNvSpPr/>
          <p:nvPr>
            <p:ph idx="3" type="pic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3"/>
          <p:cNvSpPr/>
          <p:nvPr>
            <p:ph idx="2" type="pic"/>
          </p:nvPr>
        </p:nvSpPr>
        <p:spPr>
          <a:xfrm>
            <a:off x="3528392" y="0"/>
            <a:ext cx="2123729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103"/>
          <p:cNvSpPr/>
          <p:nvPr>
            <p:ph idx="3" type="pic"/>
          </p:nvPr>
        </p:nvSpPr>
        <p:spPr>
          <a:xfrm>
            <a:off x="7020272" y="1923678"/>
            <a:ext cx="2123729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4"/>
          <p:cNvSpPr/>
          <p:nvPr>
            <p:ph idx="2" type="pic"/>
          </p:nvPr>
        </p:nvSpPr>
        <p:spPr>
          <a:xfrm>
            <a:off x="717863" y="1275608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104"/>
          <p:cNvSpPr/>
          <p:nvPr>
            <p:ph idx="3" type="pic"/>
          </p:nvPr>
        </p:nvSpPr>
        <p:spPr>
          <a:xfrm>
            <a:off x="3339547" y="1275608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7" name="Google Shape;147;p104"/>
          <p:cNvSpPr/>
          <p:nvPr>
            <p:ph idx="4" type="pic"/>
          </p:nvPr>
        </p:nvSpPr>
        <p:spPr>
          <a:xfrm>
            <a:off x="5960959" y="1275608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104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49" name="Google Shape;149;p104"/>
          <p:cNvSpPr txBox="1"/>
          <p:nvPr>
            <p:ph idx="5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asic Layout">
  <p:cSld name="8_Basic Layou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Fullppt\005-PNG이미지\모니터.png" id="151" name="Google Shape;15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2291" y="1275610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Fullppt\005-PNG이미지\모니터.png" id="152" name="Google Shape;15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2651" y="1275610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5"/>
          <p:cNvSpPr/>
          <p:nvPr>
            <p:ph idx="2" type="pic"/>
          </p:nvPr>
        </p:nvSpPr>
        <p:spPr>
          <a:xfrm>
            <a:off x="1582657" y="1374410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4" name="Google Shape;154;p105"/>
          <p:cNvSpPr/>
          <p:nvPr>
            <p:ph idx="3" type="pic"/>
          </p:nvPr>
        </p:nvSpPr>
        <p:spPr>
          <a:xfrm>
            <a:off x="4820964" y="1374410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105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6" name="Google Shape;156;p105"/>
          <p:cNvSpPr txBox="1"/>
          <p:nvPr>
            <p:ph idx="4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asic Layout">
  <p:cSld name="9_Basic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6"/>
          <p:cNvSpPr/>
          <p:nvPr/>
        </p:nvSpPr>
        <p:spPr>
          <a:xfrm>
            <a:off x="2847111" y="1179746"/>
            <a:ext cx="3401564" cy="3401564"/>
          </a:xfrm>
          <a:prstGeom prst="donut">
            <a:avLst>
              <a:gd fmla="val 13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D:\Fullppt\PNG이미지\핸드폰2.png" id="159" name="Google Shape;15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225" y="1079007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6"/>
          <p:cNvSpPr/>
          <p:nvPr>
            <p:ph idx="2" type="pic"/>
          </p:nvPr>
        </p:nvSpPr>
        <p:spPr>
          <a:xfrm>
            <a:off x="3566332" y="1217153"/>
            <a:ext cx="1945466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p106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62" name="Google Shape;162;p106"/>
          <p:cNvSpPr txBox="1"/>
          <p:nvPr>
            <p:ph idx="3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7"/>
          <p:cNvSpPr/>
          <p:nvPr>
            <p:ph idx="2" type="pic"/>
          </p:nvPr>
        </p:nvSpPr>
        <p:spPr>
          <a:xfrm>
            <a:off x="546715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107"/>
          <p:cNvSpPr/>
          <p:nvPr>
            <p:ph idx="3" type="pic"/>
          </p:nvPr>
        </p:nvSpPr>
        <p:spPr>
          <a:xfrm>
            <a:off x="546379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6" name="Google Shape;166;p107"/>
          <p:cNvSpPr/>
          <p:nvPr/>
        </p:nvSpPr>
        <p:spPr>
          <a:xfrm>
            <a:off x="546379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7" name="Google Shape;167;p107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8" name="Google Shape;168;p107"/>
          <p:cNvSpPr/>
          <p:nvPr>
            <p:ph idx="4" type="pic"/>
          </p:nvPr>
        </p:nvSpPr>
        <p:spPr>
          <a:xfrm>
            <a:off x="2583308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107"/>
          <p:cNvSpPr/>
          <p:nvPr>
            <p:ph idx="5" type="pic"/>
          </p:nvPr>
        </p:nvSpPr>
        <p:spPr>
          <a:xfrm>
            <a:off x="2582972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107"/>
          <p:cNvSpPr/>
          <p:nvPr/>
        </p:nvSpPr>
        <p:spPr>
          <a:xfrm>
            <a:off x="2582972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" name="Google Shape;171;p107"/>
          <p:cNvSpPr/>
          <p:nvPr/>
        </p:nvSpPr>
        <p:spPr>
          <a:xfrm>
            <a:off x="2582636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" name="Google Shape;172;p107"/>
          <p:cNvSpPr/>
          <p:nvPr>
            <p:ph idx="6" type="pic"/>
          </p:nvPr>
        </p:nvSpPr>
        <p:spPr>
          <a:xfrm>
            <a:off x="4619901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107"/>
          <p:cNvSpPr/>
          <p:nvPr>
            <p:ph idx="7" type="pic"/>
          </p:nvPr>
        </p:nvSpPr>
        <p:spPr>
          <a:xfrm>
            <a:off x="4619564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107"/>
          <p:cNvSpPr/>
          <p:nvPr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5" name="Google Shape;175;p107"/>
          <p:cNvSpPr/>
          <p:nvPr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176;p107"/>
          <p:cNvSpPr/>
          <p:nvPr>
            <p:ph idx="8" type="pic"/>
          </p:nvPr>
        </p:nvSpPr>
        <p:spPr>
          <a:xfrm>
            <a:off x="6656495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p107"/>
          <p:cNvSpPr/>
          <p:nvPr>
            <p:ph idx="9" type="pic"/>
          </p:nvPr>
        </p:nvSpPr>
        <p:spPr>
          <a:xfrm>
            <a:off x="6656159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8" name="Google Shape;178;p107"/>
          <p:cNvSpPr/>
          <p:nvPr/>
        </p:nvSpPr>
        <p:spPr>
          <a:xfrm>
            <a:off x="6656159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" name="Google Shape;179;p107"/>
          <p:cNvSpPr/>
          <p:nvPr/>
        </p:nvSpPr>
        <p:spPr>
          <a:xfrm>
            <a:off x="6655823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8"/>
          <p:cNvSpPr txBox="1"/>
          <p:nvPr>
            <p:ph idx="1" type="body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82" name="Google Shape;182;p108"/>
          <p:cNvSpPr txBox="1"/>
          <p:nvPr>
            <p:ph idx="2" type="body"/>
          </p:nvPr>
        </p:nvSpPr>
        <p:spPr>
          <a:xfrm>
            <a:off x="3923929" y="3723881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1"/>
          <p:cNvSpPr txBox="1"/>
          <p:nvPr>
            <p:ph idx="1" type="body"/>
          </p:nvPr>
        </p:nvSpPr>
        <p:spPr>
          <a:xfrm>
            <a:off x="1" y="43476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Googleslidesppt\02-GSppt-Contents-Kim\20170215\03-abs\item03-png.png" id="184" name="Google Shape;18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892029">
            <a:off x="2873937" y="1562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85" name="Google Shape;18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527839">
            <a:off x="3005464" y="3443642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86" name="Google Shape;186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414606">
            <a:off x="1967903" y="219211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87" name="Google Shape;18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4162721">
            <a:off x="2110760" y="805097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88" name="Google Shape;188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7864253">
            <a:off x="3934585" y="1426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89" name="Google Shape;1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35202">
            <a:off x="5618210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90" name="Google Shape;190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325069">
            <a:off x="5463159" y="736151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191" name="Google Shape;19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29549">
            <a:off x="4788029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09"/>
          <p:cNvGrpSpPr/>
          <p:nvPr/>
        </p:nvGrpSpPr>
        <p:grpSpPr>
          <a:xfrm>
            <a:off x="2254581" y="248388"/>
            <a:ext cx="4634840" cy="4646724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193" name="Google Shape;193;p1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09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95" name="Google Shape;195;p109"/>
          <p:cNvSpPr txBox="1"/>
          <p:nvPr>
            <p:ph idx="1" type="body"/>
          </p:nvPr>
        </p:nvSpPr>
        <p:spPr>
          <a:xfrm>
            <a:off x="3203853" y="2101604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96" name="Google Shape;196;p109"/>
          <p:cNvSpPr txBox="1"/>
          <p:nvPr>
            <p:ph idx="2" type="body"/>
          </p:nvPr>
        </p:nvSpPr>
        <p:spPr>
          <a:xfrm>
            <a:off x="3203705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descr="E:\002-KIMS BUSINESS\007-02-Googleslidesppt\02-GSppt-Contents-Kim\20170215\03-abs\item03-png.png" id="197" name="Google Shape;19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198" name="Google Shape;198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353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0"/>
          <p:cNvSpPr txBox="1"/>
          <p:nvPr>
            <p:ph type="title"/>
          </p:nvPr>
        </p:nvSpPr>
        <p:spPr>
          <a:xfrm>
            <a:off x="628651" y="274642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25"/>
              <a:buFont typeface="Fira Sans"/>
              <a:buNone/>
              <a:defRPr b="0" i="0" sz="44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1"/>
          <p:cNvSpPr txBox="1"/>
          <p:nvPr>
            <p:ph type="ctrTitle"/>
          </p:nvPr>
        </p:nvSpPr>
        <p:spPr>
          <a:xfrm>
            <a:off x="685801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25"/>
              <a:buFont typeface="Fira Sans"/>
              <a:buNone/>
              <a:defRPr b="0" i="0" sz="44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Google Shape;203;p111"/>
          <p:cNvSpPr txBox="1"/>
          <p:nvPr>
            <p:ph idx="1" type="subTitle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5"/>
              </a:spcBef>
              <a:spcAft>
                <a:spcPts val="0"/>
              </a:spcAft>
              <a:buClr>
                <a:srgbClr val="888888"/>
              </a:buClr>
              <a:buSzPts val="3225"/>
              <a:buFont typeface="Arial"/>
              <a:buNone/>
              <a:defRPr b="0" i="0" sz="32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spcBef>
                <a:spcPts val="555"/>
              </a:spcBef>
              <a:spcAft>
                <a:spcPts val="0"/>
              </a:spcAft>
              <a:buClr>
                <a:srgbClr val="888888"/>
              </a:buClr>
              <a:buSzPts val="2775"/>
              <a:buFont typeface="Arial"/>
              <a:buNone/>
              <a:defRPr b="0" i="0" sz="277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ctr">
              <a:spcBef>
                <a:spcPts val="405"/>
              </a:spcBef>
              <a:spcAft>
                <a:spcPts val="0"/>
              </a:spcAft>
              <a:buClr>
                <a:srgbClr val="888888"/>
              </a:buClr>
              <a:buSzPts val="2025"/>
              <a:buFont typeface="Arial"/>
              <a:buNone/>
              <a:defRPr b="0" i="0" sz="2025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4" name="Google Shape;204;p111"/>
          <p:cNvSpPr txBox="1"/>
          <p:nvPr>
            <p:ph idx="10" type="dt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5" name="Google Shape;205;p111"/>
          <p:cNvSpPr txBox="1"/>
          <p:nvPr>
            <p:ph idx="11" type="ftr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6" name="Google Shape;206;p111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2"/>
          <p:cNvSpPr txBox="1"/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25"/>
              <a:buFont typeface="Fira Sans"/>
              <a:buNone/>
              <a:defRPr b="0" i="0" sz="44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112"/>
          <p:cNvSpPr txBox="1"/>
          <p:nvPr>
            <p:ph idx="1" type="body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3387" lvl="0" marL="457200" marR="0" rtl="0" algn="l"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3225"/>
              <a:buFont typeface="Arial"/>
              <a:buChar char="•"/>
              <a:defRPr b="0" i="0" sz="32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10" name="Google Shape;210;p112"/>
          <p:cNvSpPr txBox="1"/>
          <p:nvPr>
            <p:ph idx="10" type="dt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11" name="Google Shape;211;p112"/>
          <p:cNvSpPr txBox="1"/>
          <p:nvPr>
            <p:ph idx="11" type="ftr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12" name="Google Shape;212;p112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3"/>
          <p:cNvSpPr txBox="1"/>
          <p:nvPr>
            <p:ph idx="10" type="dt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15" name="Google Shape;215;p113"/>
          <p:cNvSpPr txBox="1"/>
          <p:nvPr>
            <p:ph idx="11" type="ftr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16" name="Google Shape;216;p113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5"/>
          <p:cNvSpPr txBox="1"/>
          <p:nvPr>
            <p:ph idx="1" type="body"/>
          </p:nvPr>
        </p:nvSpPr>
        <p:spPr>
          <a:xfrm>
            <a:off x="4213800" y="2230379"/>
            <a:ext cx="4930200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15"/>
          <p:cNvSpPr txBox="1"/>
          <p:nvPr>
            <p:ph idx="2" type="body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Googleslidesppt\02-GSppt-Contents-Kim\20170215\03-abs\item01-png.png" id="221" name="Google Shape;22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1845" y="3651876"/>
            <a:ext cx="1013895" cy="1016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22" name="Google Shape;22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936" y="950740"/>
            <a:ext cx="648072" cy="64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23" name="Google Shape;223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419819"/>
            <a:ext cx="442142" cy="443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24" name="Google Shape;224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4" y="1779200"/>
            <a:ext cx="360040" cy="360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115"/>
          <p:cNvGrpSpPr/>
          <p:nvPr/>
        </p:nvGrpSpPr>
        <p:grpSpPr>
          <a:xfrm>
            <a:off x="1115616" y="1275610"/>
            <a:ext cx="2585657" cy="2592286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226" name="Google Shape;226;p1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11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:\002-KIMS BUSINESS\007-02-Googleslidesppt\02-GSppt-Contents-Kim\20170215\03-abs\item02-png.png" id="228" name="Google Shape;228;p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8345" y="3578814"/>
            <a:ext cx="1475656" cy="1592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229" name="Google Shape;229;p1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8226857" y="-51528"/>
            <a:ext cx="879830" cy="94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6"/>
          <p:cNvSpPr txBox="1"/>
          <p:nvPr>
            <p:ph idx="1" type="body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116"/>
          <p:cNvSpPr txBox="1"/>
          <p:nvPr>
            <p:ph idx="2" type="body"/>
          </p:nvPr>
        </p:nvSpPr>
        <p:spPr>
          <a:xfrm>
            <a:off x="3923929" y="3723881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18"/>
          <p:cNvGrpSpPr/>
          <p:nvPr/>
        </p:nvGrpSpPr>
        <p:grpSpPr>
          <a:xfrm>
            <a:off x="2843809" y="377128"/>
            <a:ext cx="3456384" cy="3465247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236" name="Google Shape;236;p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18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118"/>
          <p:cNvSpPr txBox="1"/>
          <p:nvPr>
            <p:ph idx="1" type="body"/>
          </p:nvPr>
        </p:nvSpPr>
        <p:spPr>
          <a:xfrm>
            <a:off x="2829098" y="3829796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118"/>
          <p:cNvSpPr txBox="1"/>
          <p:nvPr>
            <p:ph idx="2" type="body"/>
          </p:nvPr>
        </p:nvSpPr>
        <p:spPr>
          <a:xfrm>
            <a:off x="2828950" y="4443959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9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119"/>
          <p:cNvSpPr txBox="1"/>
          <p:nvPr>
            <p:ph idx="2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2"/>
          <p:cNvSpPr txBox="1"/>
          <p:nvPr>
            <p:ph idx="1" type="body"/>
          </p:nvPr>
        </p:nvSpPr>
        <p:spPr>
          <a:xfrm>
            <a:off x="3923928" y="2643759"/>
            <a:ext cx="5220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82"/>
          <p:cNvSpPr txBox="1"/>
          <p:nvPr>
            <p:ph idx="2" type="body"/>
          </p:nvPr>
        </p:nvSpPr>
        <p:spPr>
          <a:xfrm>
            <a:off x="3923928" y="3723878"/>
            <a:ext cx="522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88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0"/>
          <p:cNvSpPr/>
          <p:nvPr>
            <p:ph idx="2" type="pic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5" name="Google Shape;245;p120"/>
          <p:cNvSpPr/>
          <p:nvPr>
            <p:ph idx="3" type="pic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6" name="Google Shape;246;p120"/>
          <p:cNvSpPr/>
          <p:nvPr>
            <p:ph idx="4" type="pic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7" name="Google Shape;247;p120"/>
          <p:cNvSpPr/>
          <p:nvPr>
            <p:ph idx="5" type="pic"/>
          </p:nvPr>
        </p:nvSpPr>
        <p:spPr>
          <a:xfrm>
            <a:off x="6827012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8" name="Google Shape;248;p120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0"/>
          <p:cNvSpPr/>
          <p:nvPr/>
        </p:nvSpPr>
        <p:spPr>
          <a:xfrm>
            <a:off x="267138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0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0"/>
          <p:cNvSpPr/>
          <p:nvPr/>
        </p:nvSpPr>
        <p:spPr>
          <a:xfrm>
            <a:off x="664701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0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120"/>
          <p:cNvSpPr txBox="1"/>
          <p:nvPr>
            <p:ph idx="6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asic Layout">
  <p:cSld name="8_Basic Layou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Fullppt\005-PNG이미지\모니터.png" id="255" name="Google Shape;25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2291" y="1275612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Fullppt\005-PNG이미지\모니터.png" id="256" name="Google Shape;256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2653" y="1275612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1"/>
          <p:cNvSpPr/>
          <p:nvPr>
            <p:ph idx="2" type="pic"/>
          </p:nvPr>
        </p:nvSpPr>
        <p:spPr>
          <a:xfrm>
            <a:off x="1582658" y="1374412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8" name="Google Shape;258;p121"/>
          <p:cNvSpPr/>
          <p:nvPr>
            <p:ph idx="3" type="pic"/>
          </p:nvPr>
        </p:nvSpPr>
        <p:spPr>
          <a:xfrm>
            <a:off x="4820964" y="1374412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121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121"/>
          <p:cNvSpPr txBox="1"/>
          <p:nvPr>
            <p:ph idx="4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2"/>
          <p:cNvSpPr/>
          <p:nvPr>
            <p:ph idx="2" type="pic"/>
          </p:nvPr>
        </p:nvSpPr>
        <p:spPr>
          <a:xfrm>
            <a:off x="1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122"/>
          <p:cNvSpPr/>
          <p:nvPr>
            <p:ph idx="3" type="pic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asic Layout">
  <p:cSld name="9_Basic Layou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3"/>
          <p:cNvSpPr/>
          <p:nvPr/>
        </p:nvSpPr>
        <p:spPr>
          <a:xfrm>
            <a:off x="2847111" y="1179746"/>
            <a:ext cx="3401564" cy="3401564"/>
          </a:xfrm>
          <a:prstGeom prst="donut">
            <a:avLst>
              <a:gd fmla="val 13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PNG이미지\핸드폰2.png" id="266" name="Google Shape;266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225" y="1079007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3"/>
          <p:cNvSpPr/>
          <p:nvPr>
            <p:ph idx="2" type="pic"/>
          </p:nvPr>
        </p:nvSpPr>
        <p:spPr>
          <a:xfrm>
            <a:off x="3566333" y="1217153"/>
            <a:ext cx="1945466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8" name="Google Shape;268;p123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123"/>
          <p:cNvSpPr txBox="1"/>
          <p:nvPr>
            <p:ph idx="3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4"/>
          <p:cNvSpPr/>
          <p:nvPr>
            <p:ph idx="2" type="pic"/>
          </p:nvPr>
        </p:nvSpPr>
        <p:spPr>
          <a:xfrm>
            <a:off x="546715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2" name="Google Shape;272;p124"/>
          <p:cNvSpPr/>
          <p:nvPr>
            <p:ph idx="3" type="pic"/>
          </p:nvPr>
        </p:nvSpPr>
        <p:spPr>
          <a:xfrm>
            <a:off x="546379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3" name="Google Shape;273;p124"/>
          <p:cNvSpPr/>
          <p:nvPr/>
        </p:nvSpPr>
        <p:spPr>
          <a:xfrm>
            <a:off x="546379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4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4"/>
          <p:cNvSpPr/>
          <p:nvPr>
            <p:ph idx="4" type="pic"/>
          </p:nvPr>
        </p:nvSpPr>
        <p:spPr>
          <a:xfrm>
            <a:off x="2583308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6" name="Google Shape;276;p124"/>
          <p:cNvSpPr/>
          <p:nvPr>
            <p:ph idx="5" type="pic"/>
          </p:nvPr>
        </p:nvSpPr>
        <p:spPr>
          <a:xfrm>
            <a:off x="2582972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7" name="Google Shape;277;p124"/>
          <p:cNvSpPr/>
          <p:nvPr/>
        </p:nvSpPr>
        <p:spPr>
          <a:xfrm>
            <a:off x="2582972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4"/>
          <p:cNvSpPr/>
          <p:nvPr/>
        </p:nvSpPr>
        <p:spPr>
          <a:xfrm>
            <a:off x="2582636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4"/>
          <p:cNvSpPr/>
          <p:nvPr>
            <p:ph idx="6" type="pic"/>
          </p:nvPr>
        </p:nvSpPr>
        <p:spPr>
          <a:xfrm>
            <a:off x="4619902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0" name="Google Shape;280;p124"/>
          <p:cNvSpPr/>
          <p:nvPr>
            <p:ph idx="7" type="pic"/>
          </p:nvPr>
        </p:nvSpPr>
        <p:spPr>
          <a:xfrm>
            <a:off x="4619565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1" name="Google Shape;281;p124"/>
          <p:cNvSpPr/>
          <p:nvPr/>
        </p:nvSpPr>
        <p:spPr>
          <a:xfrm>
            <a:off x="4619565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4"/>
          <p:cNvSpPr/>
          <p:nvPr/>
        </p:nvSpPr>
        <p:spPr>
          <a:xfrm>
            <a:off x="4619229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4"/>
          <p:cNvSpPr/>
          <p:nvPr>
            <p:ph idx="8" type="pic"/>
          </p:nvPr>
        </p:nvSpPr>
        <p:spPr>
          <a:xfrm>
            <a:off x="6656495" y="1171936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4" name="Google Shape;284;p124"/>
          <p:cNvSpPr/>
          <p:nvPr>
            <p:ph idx="9" type="pic"/>
          </p:nvPr>
        </p:nvSpPr>
        <p:spPr>
          <a:xfrm>
            <a:off x="6656159" y="2862169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5" name="Google Shape;285;p124"/>
          <p:cNvSpPr/>
          <p:nvPr/>
        </p:nvSpPr>
        <p:spPr>
          <a:xfrm>
            <a:off x="6656159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4"/>
          <p:cNvSpPr/>
          <p:nvPr/>
        </p:nvSpPr>
        <p:spPr>
          <a:xfrm>
            <a:off x="6655823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5"/>
          <p:cNvSpPr/>
          <p:nvPr>
            <p:ph idx="2" type="pic"/>
          </p:nvPr>
        </p:nvSpPr>
        <p:spPr>
          <a:xfrm>
            <a:off x="1" y="0"/>
            <a:ext cx="9144000" cy="2787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6"/>
          <p:cNvSpPr/>
          <p:nvPr>
            <p:ph idx="2" type="pic"/>
          </p:nvPr>
        </p:nvSpPr>
        <p:spPr>
          <a:xfrm>
            <a:off x="2771801" y="1404764"/>
            <a:ext cx="6372200" cy="30243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p126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126"/>
          <p:cNvSpPr txBox="1"/>
          <p:nvPr>
            <p:ph idx="3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7"/>
          <p:cNvSpPr/>
          <p:nvPr>
            <p:ph idx="2" type="pic"/>
          </p:nvPr>
        </p:nvSpPr>
        <p:spPr>
          <a:xfrm>
            <a:off x="3528392" y="0"/>
            <a:ext cx="2123729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5" name="Google Shape;295;p127"/>
          <p:cNvSpPr/>
          <p:nvPr>
            <p:ph idx="3" type="pic"/>
          </p:nvPr>
        </p:nvSpPr>
        <p:spPr>
          <a:xfrm>
            <a:off x="7020272" y="1923678"/>
            <a:ext cx="2123729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8"/>
          <p:cNvSpPr/>
          <p:nvPr>
            <p:ph idx="2" type="pic"/>
          </p:nvPr>
        </p:nvSpPr>
        <p:spPr>
          <a:xfrm>
            <a:off x="717863" y="1275608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8" name="Google Shape;298;p128"/>
          <p:cNvSpPr/>
          <p:nvPr>
            <p:ph idx="3" type="pic"/>
          </p:nvPr>
        </p:nvSpPr>
        <p:spPr>
          <a:xfrm>
            <a:off x="3339549" y="1275608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9" name="Google Shape;299;p128"/>
          <p:cNvSpPr/>
          <p:nvPr>
            <p:ph idx="4" type="pic"/>
          </p:nvPr>
        </p:nvSpPr>
        <p:spPr>
          <a:xfrm>
            <a:off x="5960961" y="1275608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0" name="Google Shape;300;p128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128"/>
          <p:cNvSpPr txBox="1"/>
          <p:nvPr>
            <p:ph idx="5" type="body"/>
          </p:nvPr>
        </p:nvSpPr>
        <p:spPr>
          <a:xfrm>
            <a:off x="1" y="69954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Googleslidesppt\02-GSppt-Contents-Kim\20170215\03-abs\item03-png.png" id="303" name="Google Shape;303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892029">
            <a:off x="2873937" y="1562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4" name="Google Shape;304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527839">
            <a:off x="3005466" y="3443642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5" name="Google Shape;305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414606">
            <a:off x="1967904" y="219211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6" name="Google Shape;306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4162721">
            <a:off x="2110761" y="805097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7" name="Google Shape;30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7864253">
            <a:off x="3934587" y="1426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8" name="Google Shape;308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35202">
            <a:off x="5618211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09" name="Google Shape;309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325069">
            <a:off x="5463161" y="736151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10" name="Google Shape;310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29549">
            <a:off x="4788030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29"/>
          <p:cNvGrpSpPr/>
          <p:nvPr/>
        </p:nvGrpSpPr>
        <p:grpSpPr>
          <a:xfrm>
            <a:off x="2254581" y="248388"/>
            <a:ext cx="4634840" cy="4646724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312" name="Google Shape;312;p1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129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129"/>
          <p:cNvSpPr txBox="1"/>
          <p:nvPr>
            <p:ph idx="1" type="body"/>
          </p:nvPr>
        </p:nvSpPr>
        <p:spPr>
          <a:xfrm>
            <a:off x="3203855" y="2101604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29"/>
          <p:cNvSpPr txBox="1"/>
          <p:nvPr>
            <p:ph idx="2" type="body"/>
          </p:nvPr>
        </p:nvSpPr>
        <p:spPr>
          <a:xfrm>
            <a:off x="3203707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285"/>
              </a:spcBef>
              <a:spcAft>
                <a:spcPts val="0"/>
              </a:spcAft>
              <a:buClr>
                <a:srgbClr val="3F3F3F"/>
              </a:buClr>
              <a:buSzPts val="1425"/>
              <a:buFont typeface="Arial"/>
              <a:buNone/>
              <a:defRPr b="0" i="0" sz="142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Googleslidesppt\02-GSppt-Contents-Kim\20170215\03-abs\item03-png.png" id="316" name="Google Shape;316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317" name="Google Shape;317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353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3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3"/>
          <p:cNvSpPr txBox="1"/>
          <p:nvPr>
            <p:ph type="ctrTitle"/>
          </p:nvPr>
        </p:nvSpPr>
        <p:spPr>
          <a:xfrm>
            <a:off x="435894" y="765324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sz="2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3"/>
          <p:cNvSpPr txBox="1"/>
          <p:nvPr>
            <p:ph idx="1" type="subTitle"/>
          </p:nvPr>
        </p:nvSpPr>
        <p:spPr>
          <a:xfrm>
            <a:off x="435896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0"/>
          <p:cNvSpPr txBox="1"/>
          <p:nvPr>
            <p:ph idx="1" type="body"/>
          </p:nvPr>
        </p:nvSpPr>
        <p:spPr>
          <a:xfrm>
            <a:off x="1" y="12348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4812" lvl="1" marL="914400" marR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–"/>
              <a:defRPr b="0" i="0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187" lvl="3" marL="1828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–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187" lvl="4" marL="22860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»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7187" lvl="5" marL="27432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7187" lvl="6" marL="32004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7187" lvl="7" marL="36576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7187" lvl="8" marL="4114800" marR="0" rtl="0" algn="l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0" name="Google Shape;320;p130"/>
          <p:cNvGrpSpPr/>
          <p:nvPr/>
        </p:nvGrpSpPr>
        <p:grpSpPr>
          <a:xfrm>
            <a:off x="354008" y="1131595"/>
            <a:ext cx="2849840" cy="3649171"/>
            <a:chOff x="354008" y="1131589"/>
            <a:chExt cx="2849840" cy="3649171"/>
          </a:xfrm>
        </p:grpSpPr>
        <p:sp>
          <p:nvSpPr>
            <p:cNvPr id="321" name="Google Shape;321;p130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fmla="val 39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0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0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/>
          <p:nvPr/>
        </p:nvSpPr>
        <p:spPr>
          <a:xfrm>
            <a:off x="330214" y="460805"/>
            <a:ext cx="8481900" cy="89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" name="Google Shape;36;p84"/>
          <p:cNvSpPr txBox="1"/>
          <p:nvPr>
            <p:ph type="title"/>
          </p:nvPr>
        </p:nvSpPr>
        <p:spPr>
          <a:xfrm>
            <a:off x="435894" y="526617"/>
            <a:ext cx="82722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4"/>
          <p:cNvSpPr txBox="1"/>
          <p:nvPr>
            <p:ph idx="1" type="body"/>
          </p:nvPr>
        </p:nvSpPr>
        <p:spPr>
          <a:xfrm>
            <a:off x="435895" y="1635373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4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84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8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/>
          <p:nvPr/>
        </p:nvSpPr>
        <p:spPr>
          <a:xfrm>
            <a:off x="335863" y="3849996"/>
            <a:ext cx="84681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5"/>
          <p:cNvSpPr txBox="1"/>
          <p:nvPr>
            <p:ph type="title"/>
          </p:nvPr>
        </p:nvSpPr>
        <p:spPr>
          <a:xfrm>
            <a:off x="435895" y="2282933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b="0" sz="27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5"/>
          <p:cNvSpPr txBox="1"/>
          <p:nvPr>
            <p:ph idx="1" type="body"/>
          </p:nvPr>
        </p:nvSpPr>
        <p:spPr>
          <a:xfrm>
            <a:off x="435895" y="3406063"/>
            <a:ext cx="8272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0" i="0" sz="13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0" i="0" sz="13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2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5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5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6"/>
          <p:cNvSpPr/>
          <p:nvPr/>
        </p:nvSpPr>
        <p:spPr>
          <a:xfrm>
            <a:off x="334487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6"/>
          <p:cNvSpPr txBox="1"/>
          <p:nvPr>
            <p:ph idx="1" type="body"/>
          </p:nvPr>
        </p:nvSpPr>
        <p:spPr>
          <a:xfrm>
            <a:off x="435896" y="1671003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6"/>
          <p:cNvSpPr txBox="1"/>
          <p:nvPr>
            <p:ph idx="2" type="body"/>
          </p:nvPr>
        </p:nvSpPr>
        <p:spPr>
          <a:xfrm>
            <a:off x="4641313" y="1671003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6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86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4" name="Google Shape;54;p8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86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7"/>
          <p:cNvSpPr/>
          <p:nvPr/>
        </p:nvSpPr>
        <p:spPr>
          <a:xfrm>
            <a:off x="334487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58;p87"/>
          <p:cNvSpPr txBox="1"/>
          <p:nvPr>
            <p:ph idx="1" type="body"/>
          </p:nvPr>
        </p:nvSpPr>
        <p:spPr>
          <a:xfrm>
            <a:off x="665415" y="16881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518"/>
              <a:buFont typeface="Arial"/>
              <a:buNone/>
              <a:defRPr b="0" i="0" sz="16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7"/>
          <p:cNvSpPr txBox="1"/>
          <p:nvPr>
            <p:ph idx="2" type="body"/>
          </p:nvPr>
        </p:nvSpPr>
        <p:spPr>
          <a:xfrm>
            <a:off x="435896" y="2194540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7"/>
          <p:cNvSpPr txBox="1"/>
          <p:nvPr>
            <p:ph idx="3" type="body"/>
          </p:nvPr>
        </p:nvSpPr>
        <p:spPr>
          <a:xfrm>
            <a:off x="4892802" y="1688169"/>
            <a:ext cx="38154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518"/>
              <a:buFont typeface="Arial"/>
              <a:buNone/>
              <a:defRPr b="0" i="0" sz="16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7"/>
          <p:cNvSpPr txBox="1"/>
          <p:nvPr>
            <p:ph idx="4" type="body"/>
          </p:nvPr>
        </p:nvSpPr>
        <p:spPr>
          <a:xfrm>
            <a:off x="4663282" y="2194540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7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3" name="Google Shape;63;p87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p8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87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8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78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7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78"/>
          <p:cNvSpPr txBox="1"/>
          <p:nvPr>
            <p:ph type="title"/>
          </p:nvPr>
        </p:nvSpPr>
        <p:spPr>
          <a:xfrm>
            <a:off x="334901" y="365127"/>
            <a:ext cx="84741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hart, waterfall chart&#10;&#10;Description automatically generated" id="14" name="Google Shape;14;p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6" y="0"/>
            <a:ext cx="9142149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FFFFF"/>
            </a:gs>
            <a:gs pos="100000">
              <a:srgbClr val="A88573">
                <a:alpha val="0"/>
              </a:srgbClr>
            </a:gs>
          </a:gsLst>
          <a:lin ang="2520000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FFFFF"/>
            </a:gs>
            <a:gs pos="100000">
              <a:srgbClr val="A88573">
                <a:alpha val="0"/>
              </a:srgbClr>
            </a:gs>
          </a:gsLst>
          <a:lin ang="2520000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Relationship Id="rId4" Type="http://schemas.openxmlformats.org/officeDocument/2006/relationships/image" Target="../media/image30.jpg"/><Relationship Id="rId5" Type="http://schemas.openxmlformats.org/officeDocument/2006/relationships/image" Target="../media/image29.png"/><Relationship Id="rId6" Type="http://schemas.openxmlformats.org/officeDocument/2006/relationships/image" Target="../media/image31.jp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1.pn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3.png"/></Relationships>
</file>

<file path=ppt/slides/_rels/slide7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9.png"/><Relationship Id="rId4" Type="http://schemas.openxmlformats.org/officeDocument/2006/relationships/image" Target="../media/image62.png"/><Relationship Id="rId9" Type="http://schemas.openxmlformats.org/officeDocument/2006/relationships/image" Target="../media/image13.png"/><Relationship Id="rId5" Type="http://schemas.openxmlformats.org/officeDocument/2006/relationships/image" Target="../media/image51.png"/><Relationship Id="rId6" Type="http://schemas.openxmlformats.org/officeDocument/2006/relationships/image" Target="../media/image50.png"/><Relationship Id="rId7" Type="http://schemas.openxmlformats.org/officeDocument/2006/relationships/image" Target="../media/image57.png"/><Relationship Id="rId8" Type="http://schemas.openxmlformats.org/officeDocument/2006/relationships/image" Target="../media/image5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5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13" Type="http://schemas.openxmlformats.org/officeDocument/2006/relationships/image" Target="../media/image22.jp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hyperlink" Target="mailto:info@fondazioneamaldi.it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"/>
          <p:cNvSpPr txBox="1"/>
          <p:nvPr/>
        </p:nvSpPr>
        <p:spPr>
          <a:xfrm>
            <a:off x="1596539" y="1988453"/>
            <a:ext cx="5950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393661" marR="393661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HORIZON-EIE-2022-SCALEUP-01-01 Expanding Entrepreneurial Ecosystems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393661" marR="393661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GB" sz="1800" u="sng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From Tech Feasibility to Business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3661" marR="393661" rtl="0" algn="ctr">
              <a:spcBef>
                <a:spcPts val="1200"/>
              </a:spcBef>
              <a:spcAft>
                <a:spcPts val="0"/>
              </a:spcAft>
              <a:buNone/>
            </a:pPr>
            <a:br>
              <a:rPr b="0" i="0" lang="en-GB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-GB" sz="11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Fabio Biscotti</a:t>
            </a:r>
            <a:endParaRPr b="0" i="1" sz="11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0" name="Google Shape;3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967" y="991854"/>
            <a:ext cx="2715191" cy="56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"/>
          <p:cNvGrpSpPr/>
          <p:nvPr/>
        </p:nvGrpSpPr>
        <p:grpSpPr>
          <a:xfrm>
            <a:off x="1808590" y="4182669"/>
            <a:ext cx="5118377" cy="477006"/>
            <a:chOff x="324575" y="4171751"/>
            <a:chExt cx="8494850" cy="791675"/>
          </a:xfrm>
        </p:grpSpPr>
        <p:pic>
          <p:nvPicPr>
            <p:cNvPr id="332" name="Google Shape;33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4575" y="4171751"/>
              <a:ext cx="746075" cy="79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54775" y="4642900"/>
              <a:ext cx="941589" cy="25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32488" y="4569296"/>
              <a:ext cx="964350" cy="309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"/>
            <p:cNvPicPr preferRelativeResize="0"/>
            <p:nvPr/>
          </p:nvPicPr>
          <p:blipFill rotWithShape="1">
            <a:blip r:embed="rId7">
              <a:alphaModFix/>
            </a:blip>
            <a:srcRect b="23734" l="0" r="0" t="12117"/>
            <a:stretch/>
          </p:blipFill>
          <p:spPr>
            <a:xfrm>
              <a:off x="8020575" y="4469015"/>
              <a:ext cx="798850" cy="444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14600" y="4569300"/>
              <a:ext cx="1245344" cy="3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485625" y="4426550"/>
              <a:ext cx="500775" cy="50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"/>
            <p:cNvPicPr preferRelativeResize="0"/>
            <p:nvPr/>
          </p:nvPicPr>
          <p:blipFill rotWithShape="1">
            <a:blip r:embed="rId10">
              <a:alphaModFix/>
            </a:blip>
            <a:srcRect b="35933" l="0" r="0" t="36377"/>
            <a:stretch/>
          </p:blipFill>
          <p:spPr>
            <a:xfrm>
              <a:off x="5050125" y="4610674"/>
              <a:ext cx="1245350" cy="22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75500" y="4454750"/>
              <a:ext cx="661737" cy="444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, company name&#10;&#10;Description automatically generated" id="340" name="Google Shape;34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10085" y="552111"/>
            <a:ext cx="2537161" cy="134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1" name="Google Shape;441;p10"/>
          <p:cNvSpPr txBox="1"/>
          <p:nvPr/>
        </p:nvSpPr>
        <p:spPr>
          <a:xfrm>
            <a:off x="285750" y="1502718"/>
            <a:ext cx="31432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Identification of the problem / objective</a:t>
            </a:r>
            <a:endParaRPr/>
          </a:p>
        </p:txBody>
      </p:sp>
      <p:sp>
        <p:nvSpPr>
          <p:cNvPr id="442" name="Google Shape;442;p10"/>
          <p:cNvSpPr txBox="1"/>
          <p:nvPr/>
        </p:nvSpPr>
        <p:spPr>
          <a:xfrm>
            <a:off x="1924050" y="3945584"/>
            <a:ext cx="2571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Identification of the context and key stakeholders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Creation of a point of view based on user needs and define the problem to solve</a:t>
            </a:r>
            <a:endParaRPr/>
          </a:p>
        </p:txBody>
      </p:sp>
      <p:sp>
        <p:nvSpPr>
          <p:cNvPr id="443" name="Google Shape;443;p10"/>
          <p:cNvSpPr txBox="1"/>
          <p:nvPr/>
        </p:nvSpPr>
        <p:spPr>
          <a:xfrm>
            <a:off x="3276600" y="1577166"/>
            <a:ext cx="2779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Collect ideas and information to define an alternative solution</a:t>
            </a:r>
            <a:endParaRPr/>
          </a:p>
        </p:txBody>
      </p:sp>
      <p:sp>
        <p:nvSpPr>
          <p:cNvPr id="444" name="Google Shape;444;p10"/>
          <p:cNvSpPr txBox="1"/>
          <p:nvPr/>
        </p:nvSpPr>
        <p:spPr>
          <a:xfrm>
            <a:off x="5857300" y="2354818"/>
            <a:ext cx="2677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Design one or more prototype to test the solution chosen (Rapid prototype)</a:t>
            </a:r>
            <a:endParaRPr/>
          </a:p>
        </p:txBody>
      </p:sp>
      <p:sp>
        <p:nvSpPr>
          <p:cNvPr id="445" name="Google Shape;445;p10"/>
          <p:cNvSpPr txBox="1"/>
          <p:nvPr/>
        </p:nvSpPr>
        <p:spPr>
          <a:xfrm>
            <a:off x="5810249" y="4552950"/>
            <a:ext cx="280035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the results by means of feedbacks</a:t>
            </a:r>
            <a:endParaRPr/>
          </a:p>
        </p:txBody>
      </p:sp>
      <p:sp>
        <p:nvSpPr>
          <p:cNvPr id="446" name="Google Shape;446;p10"/>
          <p:cNvSpPr/>
          <p:nvPr/>
        </p:nvSpPr>
        <p:spPr>
          <a:xfrm>
            <a:off x="1258807" y="1943100"/>
            <a:ext cx="1484395" cy="1257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B0F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EMPATHY</a:t>
            </a:r>
            <a:endParaRPr/>
          </a:p>
        </p:txBody>
      </p:sp>
      <p:sp>
        <p:nvSpPr>
          <p:cNvPr id="447" name="Google Shape;447;p10"/>
          <p:cNvSpPr/>
          <p:nvPr/>
        </p:nvSpPr>
        <p:spPr>
          <a:xfrm>
            <a:off x="285750" y="1655118"/>
            <a:ext cx="2434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Creation of empathy with the audience</a:t>
            </a:r>
            <a:endParaRPr/>
          </a:p>
        </p:txBody>
      </p:sp>
      <p:sp>
        <p:nvSpPr>
          <p:cNvPr id="448" name="Google Shape;448;p10"/>
          <p:cNvSpPr/>
          <p:nvPr/>
        </p:nvSpPr>
        <p:spPr>
          <a:xfrm>
            <a:off x="2514602" y="2570075"/>
            <a:ext cx="1543051" cy="1257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B05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THE POINT OF VIEW</a:t>
            </a:r>
            <a:endParaRPr/>
          </a:p>
        </p:txBody>
      </p:sp>
      <p:sp>
        <p:nvSpPr>
          <p:cNvPr id="449" name="Google Shape;449;p10"/>
          <p:cNvSpPr/>
          <p:nvPr/>
        </p:nvSpPr>
        <p:spPr>
          <a:xfrm>
            <a:off x="3829051" y="1943100"/>
            <a:ext cx="1502582" cy="1257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C00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IDEATE</a:t>
            </a:r>
            <a:endParaRPr/>
          </a:p>
        </p:txBody>
      </p:sp>
      <p:sp>
        <p:nvSpPr>
          <p:cNvPr id="450" name="Google Shape;450;p10"/>
          <p:cNvSpPr/>
          <p:nvPr/>
        </p:nvSpPr>
        <p:spPr>
          <a:xfrm>
            <a:off x="5086351" y="2602865"/>
            <a:ext cx="1485901" cy="1257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PROTOTYPE</a:t>
            </a:r>
            <a:endParaRPr/>
          </a:p>
        </p:txBody>
      </p:sp>
      <p:sp>
        <p:nvSpPr>
          <p:cNvPr id="451" name="Google Shape;451;p10"/>
          <p:cNvSpPr/>
          <p:nvPr/>
        </p:nvSpPr>
        <p:spPr>
          <a:xfrm>
            <a:off x="6343651" y="3257550"/>
            <a:ext cx="1543051" cy="1257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4690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</a:t>
            </a:r>
            <a:endParaRPr/>
          </a:p>
        </p:txBody>
      </p:sp>
      <p:pic>
        <p:nvPicPr>
          <p:cNvPr id="452" name="Google Shape;4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Design Thinking ? (4/5)</a:t>
            </a:r>
            <a:endParaRPr/>
          </a:p>
        </p:txBody>
      </p:sp>
      <p:sp>
        <p:nvSpPr>
          <p:cNvPr id="454" name="Google Shape;454;p1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455" name="Google Shape;4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THE DESIGN THINKING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3" name="Google Shape;463;p1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4" name="Google Shape;464;p11"/>
          <p:cNvSpPr/>
          <p:nvPr/>
        </p:nvSpPr>
        <p:spPr>
          <a:xfrm>
            <a:off x="571500" y="1579348"/>
            <a:ext cx="1314451" cy="1326485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empathy</a:t>
            </a:r>
            <a:endParaRPr b="1" i="0" sz="105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5" name="Google Shape;465;p11"/>
          <p:cNvSpPr/>
          <p:nvPr/>
        </p:nvSpPr>
        <p:spPr>
          <a:xfrm>
            <a:off x="628650" y="2171701"/>
            <a:ext cx="597151" cy="569432"/>
          </a:xfrm>
          <a:prstGeom prst="ellipse">
            <a:avLst/>
          </a:prstGeom>
          <a:solidFill>
            <a:srgbClr val="33CCFF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Understand</a:t>
            </a:r>
            <a:endParaRPr b="1" i="0" sz="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6" name="Google Shape;466;p11"/>
          <p:cNvSpPr/>
          <p:nvPr/>
        </p:nvSpPr>
        <p:spPr>
          <a:xfrm>
            <a:off x="1218981" y="2150101"/>
            <a:ext cx="597151" cy="569432"/>
          </a:xfrm>
          <a:prstGeom prst="ellipse">
            <a:avLst/>
          </a:prstGeom>
          <a:solidFill>
            <a:srgbClr val="BFE7FF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1"/>
          <p:cNvSpPr/>
          <p:nvPr/>
        </p:nvSpPr>
        <p:spPr>
          <a:xfrm>
            <a:off x="2286000" y="1579348"/>
            <a:ext cx="1314451" cy="1326485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the point of view</a:t>
            </a:r>
            <a:endParaRPr b="1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8" name="Google Shape;468;p11"/>
          <p:cNvSpPr/>
          <p:nvPr/>
        </p:nvSpPr>
        <p:spPr>
          <a:xfrm>
            <a:off x="3886201" y="1579348"/>
            <a:ext cx="1314451" cy="1326485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Ideate</a:t>
            </a:r>
            <a:endParaRPr/>
          </a:p>
        </p:txBody>
      </p:sp>
      <p:sp>
        <p:nvSpPr>
          <p:cNvPr id="469" name="Google Shape;469;p11"/>
          <p:cNvSpPr/>
          <p:nvPr/>
        </p:nvSpPr>
        <p:spPr>
          <a:xfrm>
            <a:off x="5538355" y="1571515"/>
            <a:ext cx="1433947" cy="1326485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13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Prototipe</a:t>
            </a:r>
            <a:endParaRPr/>
          </a:p>
        </p:txBody>
      </p:sp>
      <p:sp>
        <p:nvSpPr>
          <p:cNvPr id="470" name="Google Shape;470;p11"/>
          <p:cNvSpPr/>
          <p:nvPr/>
        </p:nvSpPr>
        <p:spPr>
          <a:xfrm>
            <a:off x="7315200" y="1579348"/>
            <a:ext cx="1314451" cy="1326485"/>
          </a:xfrm>
          <a:prstGeom prst="ellipse">
            <a:avLst/>
          </a:prstGeom>
          <a:solidFill>
            <a:srgbClr val="A4690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13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</a:t>
            </a:r>
            <a:endParaRPr/>
          </a:p>
        </p:txBody>
      </p:sp>
      <p:sp>
        <p:nvSpPr>
          <p:cNvPr id="471" name="Google Shape;471;p11"/>
          <p:cNvSpPr/>
          <p:nvPr/>
        </p:nvSpPr>
        <p:spPr>
          <a:xfrm>
            <a:off x="1943100" y="2105818"/>
            <a:ext cx="285750" cy="34371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2" name="Google Shape;472;p11"/>
          <p:cNvSpPr/>
          <p:nvPr/>
        </p:nvSpPr>
        <p:spPr>
          <a:xfrm>
            <a:off x="3600450" y="2121568"/>
            <a:ext cx="285750" cy="34371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5257801" y="2122382"/>
            <a:ext cx="285750" cy="34371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" name="Google Shape;474;p11"/>
          <p:cNvSpPr/>
          <p:nvPr/>
        </p:nvSpPr>
        <p:spPr>
          <a:xfrm>
            <a:off x="7029451" y="2122382"/>
            <a:ext cx="285750" cy="34371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75" name="Google Shape;475;p11"/>
          <p:cNvCxnSpPr/>
          <p:nvPr/>
        </p:nvCxnSpPr>
        <p:spPr>
          <a:xfrm>
            <a:off x="273321" y="3086100"/>
            <a:ext cx="8578715" cy="0"/>
          </a:xfrm>
          <a:prstGeom prst="straightConnector1">
            <a:avLst/>
          </a:prstGeom>
          <a:noFill/>
          <a:ln cap="flat" cmpd="sng" w="50800">
            <a:solidFill>
              <a:srgbClr val="ED393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6" name="Google Shape;476;p11"/>
          <p:cNvCxnSpPr/>
          <p:nvPr/>
        </p:nvCxnSpPr>
        <p:spPr>
          <a:xfrm>
            <a:off x="279535" y="4000500"/>
            <a:ext cx="8578715" cy="0"/>
          </a:xfrm>
          <a:prstGeom prst="straightConnector1">
            <a:avLst/>
          </a:prstGeom>
          <a:noFill/>
          <a:ln cap="flat" cmpd="sng" w="50800">
            <a:solidFill>
              <a:srgbClr val="ED393B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77" name="Google Shape;477;p11"/>
          <p:cNvSpPr txBox="1"/>
          <p:nvPr/>
        </p:nvSpPr>
        <p:spPr>
          <a:xfrm>
            <a:off x="1243013" y="4114802"/>
            <a:ext cx="898254" cy="899137"/>
          </a:xfrm>
          <a:prstGeom prst="rect">
            <a:avLst/>
          </a:prstGeom>
          <a:solidFill>
            <a:srgbClr val="BFE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Maps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 map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AEIOU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478" name="Google Shape;478;p11"/>
          <p:cNvSpPr txBox="1"/>
          <p:nvPr/>
        </p:nvSpPr>
        <p:spPr>
          <a:xfrm>
            <a:off x="2457451" y="4096004"/>
            <a:ext cx="1147050" cy="9179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Storytelling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Image representation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3x3 Matrix, Daisy Flower</a:t>
            </a:r>
            <a:endParaRPr b="0" i="0" sz="9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9" name="Google Shape;479;p11"/>
          <p:cNvSpPr txBox="1"/>
          <p:nvPr/>
        </p:nvSpPr>
        <p:spPr>
          <a:xfrm>
            <a:off x="2457451" y="3200403"/>
            <a:ext cx="1147050" cy="6232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Interpret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precisely users and needs</a:t>
            </a:r>
            <a:endParaRPr/>
          </a:p>
        </p:txBody>
      </p:sp>
      <p:sp>
        <p:nvSpPr>
          <p:cNvPr id="480" name="Google Shape;480;p11"/>
          <p:cNvSpPr txBox="1"/>
          <p:nvPr/>
        </p:nvSpPr>
        <p:spPr>
          <a:xfrm>
            <a:off x="3943350" y="4096003"/>
            <a:ext cx="1200150" cy="906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Brainstorming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Benchmarking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Informal prototype</a:t>
            </a:r>
            <a:endParaRPr b="0" i="0" sz="9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" name="Google Shape;481;p11"/>
          <p:cNvSpPr txBox="1"/>
          <p:nvPr/>
        </p:nvSpPr>
        <p:spPr>
          <a:xfrm>
            <a:off x="3943350" y="3212500"/>
            <a:ext cx="1200150" cy="6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Develop and visualise concepts</a:t>
            </a:r>
            <a:endParaRPr/>
          </a:p>
          <a:p>
            <a:pPr indent="-1143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2" name="Google Shape;482;p11"/>
          <p:cNvSpPr txBox="1"/>
          <p:nvPr/>
        </p:nvSpPr>
        <p:spPr>
          <a:xfrm>
            <a:off x="5706901" y="4096002"/>
            <a:ext cx="1157315" cy="9068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✔"/>
            </a:pPr>
            <a:r>
              <a:rPr b="0" i="0" lang="en-GB" sz="8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Scratch/Models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✔"/>
            </a:pPr>
            <a:r>
              <a:rPr b="0" i="0" lang="en-GB" sz="8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HW/SW / Virtual Reality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✔"/>
            </a:pPr>
            <a:r>
              <a:rPr b="0" i="0" lang="en-GB" sz="8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Video / pictures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✔"/>
            </a:pPr>
            <a:r>
              <a:rPr b="0" i="0" lang="en-GB" sz="8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Prototype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✔"/>
            </a:pPr>
            <a:r>
              <a:rPr b="0" i="0" lang="en-GB" sz="8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b="0" i="0" sz="800" u="none" cap="none" strike="noStrik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" name="Google Shape;483;p11"/>
          <p:cNvSpPr txBox="1"/>
          <p:nvPr/>
        </p:nvSpPr>
        <p:spPr>
          <a:xfrm>
            <a:off x="5710951" y="3230005"/>
            <a:ext cx="1153265" cy="611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Create tangible ideas</a:t>
            </a:r>
            <a:endParaRPr/>
          </a:p>
        </p:txBody>
      </p:sp>
      <p:sp>
        <p:nvSpPr>
          <p:cNvPr id="484" name="Google Shape;484;p11"/>
          <p:cNvSpPr txBox="1"/>
          <p:nvPr/>
        </p:nvSpPr>
        <p:spPr>
          <a:xfrm>
            <a:off x="7421106" y="3230005"/>
            <a:ext cx="1094245" cy="590228"/>
          </a:xfrm>
          <a:prstGeom prst="rect">
            <a:avLst/>
          </a:prstGeom>
          <a:solidFill>
            <a:srgbClr val="A469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Interact with colleagues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Interact with customers</a:t>
            </a:r>
            <a:endParaRPr/>
          </a:p>
        </p:txBody>
      </p:sp>
      <p:sp>
        <p:nvSpPr>
          <p:cNvPr id="485" name="Google Shape;485;p11"/>
          <p:cNvSpPr txBox="1"/>
          <p:nvPr/>
        </p:nvSpPr>
        <p:spPr>
          <a:xfrm>
            <a:off x="7425450" y="4120204"/>
            <a:ext cx="1089900" cy="882626"/>
          </a:xfrm>
          <a:prstGeom prst="rect">
            <a:avLst/>
          </a:prstGeom>
          <a:solidFill>
            <a:srgbClr val="A469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Interviews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 with prototypes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/>
          </a:p>
        </p:txBody>
      </p:sp>
      <p:sp>
        <p:nvSpPr>
          <p:cNvPr id="486" name="Google Shape;486;p11"/>
          <p:cNvSpPr/>
          <p:nvPr/>
        </p:nvSpPr>
        <p:spPr>
          <a:xfrm>
            <a:off x="1171576" y="2343150"/>
            <a:ext cx="142876" cy="22941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213246" y="3212498"/>
            <a:ext cx="898254" cy="611151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 needs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Problems</a:t>
            </a:r>
            <a:endParaRPr/>
          </a:p>
        </p:txBody>
      </p:sp>
      <p:sp>
        <p:nvSpPr>
          <p:cNvPr id="488" name="Google Shape;488;p11"/>
          <p:cNvSpPr/>
          <p:nvPr/>
        </p:nvSpPr>
        <p:spPr>
          <a:xfrm>
            <a:off x="218278" y="4113692"/>
            <a:ext cx="898254" cy="900246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Personas Canvas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Hook Canvas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/>
          </a:p>
        </p:txBody>
      </p:sp>
      <p:sp>
        <p:nvSpPr>
          <p:cNvPr id="489" name="Google Shape;489;p11"/>
          <p:cNvSpPr/>
          <p:nvPr/>
        </p:nvSpPr>
        <p:spPr>
          <a:xfrm>
            <a:off x="1243013" y="3204037"/>
            <a:ext cx="898254" cy="612625"/>
          </a:xfrm>
          <a:prstGeom prst="rect">
            <a:avLst/>
          </a:prstGeom>
          <a:solidFill>
            <a:srgbClr val="BFE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Visualise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✔"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with others</a:t>
            </a:r>
            <a:endParaRPr/>
          </a:p>
        </p:txBody>
      </p:sp>
      <p:sp>
        <p:nvSpPr>
          <p:cNvPr id="490" name="Google Shape;490;p11"/>
          <p:cNvSpPr txBox="1"/>
          <p:nvPr/>
        </p:nvSpPr>
        <p:spPr>
          <a:xfrm>
            <a:off x="2256783" y="1356205"/>
            <a:ext cx="457328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Hasso Plattner Institute (HPI, Berlino)</a:t>
            </a:r>
            <a:endParaRPr/>
          </a:p>
        </p:txBody>
      </p:sp>
      <p:sp>
        <p:nvSpPr>
          <p:cNvPr id="491" name="Google Shape;491;p1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Design Thinking ? (5/5)</a:t>
            </a:r>
            <a:endParaRPr/>
          </a:p>
        </p:txBody>
      </p:sp>
      <p:pic>
        <p:nvPicPr>
          <p:cNvPr descr="Logo, company name&#10;&#10;Description automatically generated" id="492" name="Google Shape;4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THE DESIGN THINKING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0" name="Google Shape;500;p12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3) PLANNING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6" name="Google Shape;506;p13"/>
          <p:cNvSpPr txBox="1"/>
          <p:nvPr/>
        </p:nvSpPr>
        <p:spPr>
          <a:xfrm>
            <a:off x="685800" y="1697221"/>
            <a:ext cx="77724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Set the problem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Set objectives and activities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Budget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Timeframe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1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Few pillars…</a:t>
            </a:r>
            <a:endParaRPr/>
          </a:p>
        </p:txBody>
      </p:sp>
      <p:sp>
        <p:nvSpPr>
          <p:cNvPr id="508" name="Google Shape;508;p1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09" name="Google Shape;5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10" name="Google Shape;5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8" name="Google Shape;518;p14"/>
          <p:cNvSpPr txBox="1"/>
          <p:nvPr/>
        </p:nvSpPr>
        <p:spPr>
          <a:xfrm>
            <a:off x="685800" y="1697221"/>
            <a:ext cx="77724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Before to solve a problem, we need to understand the problem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Simple sentence / statement of the problem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tools as</a:t>
            </a:r>
            <a:endParaRPr/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1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“Statement of the problem”</a:t>
            </a:r>
            <a:endParaRPr/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1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“5W+H”</a:t>
            </a:r>
            <a:endParaRPr/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1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AEIOU</a:t>
            </a:r>
            <a:endParaRPr/>
          </a:p>
        </p:txBody>
      </p:sp>
      <p:sp>
        <p:nvSpPr>
          <p:cNvPr id="519" name="Google Shape;519;p1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Set the problem</a:t>
            </a:r>
            <a:endParaRPr/>
          </a:p>
        </p:txBody>
      </p:sp>
      <p:sp>
        <p:nvSpPr>
          <p:cNvPr id="520" name="Google Shape;520;p1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21" name="Google Shape;5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22" name="Google Shape;5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530" name="Google Shape;5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800" y="20002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531" name="Google Shape;531;p15"/>
          <p:cNvPicPr preferRelativeResize="0"/>
          <p:nvPr/>
        </p:nvPicPr>
        <p:blipFill rotWithShape="1">
          <a:blip r:embed="rId4">
            <a:alphaModFix/>
          </a:blip>
          <a:srcRect b="0" l="44539" r="0" t="5238"/>
          <a:stretch/>
        </p:blipFill>
        <p:spPr>
          <a:xfrm>
            <a:off x="4000500" y="20002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532" name="Google Shape;5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0850" y="20883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5"/>
          <p:cNvSpPr txBox="1"/>
          <p:nvPr/>
        </p:nvSpPr>
        <p:spPr>
          <a:xfrm>
            <a:off x="1200150" y="3597381"/>
            <a:ext cx="23433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3-5 persons per 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1-2 stakeholder / customer (if possible)</a:t>
            </a:r>
            <a:endParaRPr/>
          </a:p>
        </p:txBody>
      </p:sp>
      <p:sp>
        <p:nvSpPr>
          <p:cNvPr id="534" name="Google Shape;534;p15"/>
          <p:cNvSpPr txBox="1"/>
          <p:nvPr/>
        </p:nvSpPr>
        <p:spPr>
          <a:xfrm>
            <a:off x="3714750" y="3597381"/>
            <a:ext cx="245745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Short sessions (30/40 min.) </a:t>
            </a:r>
            <a:endParaRPr/>
          </a:p>
        </p:txBody>
      </p:sp>
      <p:sp>
        <p:nvSpPr>
          <p:cNvPr id="535" name="Google Shape;535;p15"/>
          <p:cNvSpPr txBox="1"/>
          <p:nvPr/>
        </p:nvSpPr>
        <p:spPr>
          <a:xfrm>
            <a:off x="6400800" y="3597381"/>
            <a:ext cx="24574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Pens, Post-it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Sheets of A4/A3 paper</a:t>
            </a:r>
            <a:endParaRPr/>
          </a:p>
        </p:txBody>
      </p:sp>
      <p:sp>
        <p:nvSpPr>
          <p:cNvPr id="536" name="Google Shape;536;p1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Set the problem: a) Statement of the problem (time and material)</a:t>
            </a:r>
            <a:endParaRPr/>
          </a:p>
        </p:txBody>
      </p:sp>
      <p:sp>
        <p:nvSpPr>
          <p:cNvPr id="537" name="Google Shape;537;p1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38" name="Google Shape;53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39" name="Google Shape;53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5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546" name="Google Shape;5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48" name="Google Shape;548;p1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49" name="Google Shape;549;p16"/>
          <p:cNvCxnSpPr/>
          <p:nvPr/>
        </p:nvCxnSpPr>
        <p:spPr>
          <a:xfrm>
            <a:off x="171450" y="1709098"/>
            <a:ext cx="8858251" cy="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16"/>
          <p:cNvSpPr txBox="1"/>
          <p:nvPr/>
        </p:nvSpPr>
        <p:spPr>
          <a:xfrm>
            <a:off x="171450" y="1432100"/>
            <a:ext cx="177165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Preliminary questions</a:t>
            </a: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171450" y="1771651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Why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2" name="Google Shape;552;p16"/>
          <p:cNvSpPr/>
          <p:nvPr/>
        </p:nvSpPr>
        <p:spPr>
          <a:xfrm>
            <a:off x="1657350" y="1771651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3" name="Google Shape;553;p16"/>
          <p:cNvSpPr/>
          <p:nvPr/>
        </p:nvSpPr>
        <p:spPr>
          <a:xfrm>
            <a:off x="3143250" y="1771655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4" name="Google Shape;554;p16"/>
          <p:cNvSpPr/>
          <p:nvPr/>
        </p:nvSpPr>
        <p:spPr>
          <a:xfrm>
            <a:off x="4629150" y="1771651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When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5" name="Google Shape;555;p16"/>
          <p:cNvSpPr/>
          <p:nvPr/>
        </p:nvSpPr>
        <p:spPr>
          <a:xfrm>
            <a:off x="6115050" y="1771651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Where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6" name="Google Shape;556;p16"/>
          <p:cNvSpPr/>
          <p:nvPr/>
        </p:nvSpPr>
        <p:spPr>
          <a:xfrm>
            <a:off x="7600950" y="1771651"/>
            <a:ext cx="14287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7" name="Google Shape;557;p16"/>
          <p:cNvSpPr txBox="1"/>
          <p:nvPr/>
        </p:nvSpPr>
        <p:spPr>
          <a:xfrm>
            <a:off x="171450" y="2580502"/>
            <a:ext cx="200025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Statement of the problem</a:t>
            </a:r>
            <a:endParaRPr/>
          </a:p>
        </p:txBody>
      </p:sp>
      <p:cxnSp>
        <p:nvCxnSpPr>
          <p:cNvPr id="558" name="Google Shape;558;p16"/>
          <p:cNvCxnSpPr/>
          <p:nvPr/>
        </p:nvCxnSpPr>
        <p:spPr>
          <a:xfrm>
            <a:off x="3086100" y="2848749"/>
            <a:ext cx="0" cy="2066152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p16"/>
          <p:cNvCxnSpPr/>
          <p:nvPr/>
        </p:nvCxnSpPr>
        <p:spPr>
          <a:xfrm>
            <a:off x="6057900" y="2857500"/>
            <a:ext cx="0" cy="205740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16"/>
          <p:cNvSpPr txBox="1"/>
          <p:nvPr/>
        </p:nvSpPr>
        <p:spPr>
          <a:xfrm>
            <a:off x="171449" y="2857501"/>
            <a:ext cx="2914649" cy="16510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might we ……………………… …………………………..….…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(what)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to ……………………...…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(for whom)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Re(plan) so that ……………..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(need)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…………………………. is satisfied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Taking into account that …………….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/>
          </a:p>
        </p:txBody>
      </p:sp>
      <p:sp>
        <p:nvSpPr>
          <p:cNvPr id="561" name="Google Shape;561;p16"/>
          <p:cNvSpPr txBox="1"/>
          <p:nvPr/>
        </p:nvSpPr>
        <p:spPr>
          <a:xfrm>
            <a:off x="3143252" y="2857501"/>
            <a:ext cx="2800349" cy="16510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might we ……………………… …………………………..….…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(what)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to ……………………...…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(for whom)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Re(plan) so that ……………..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(need)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…………………………. is satisfied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Taking into account that …………….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/>
          </a:p>
        </p:txBody>
      </p:sp>
      <p:sp>
        <p:nvSpPr>
          <p:cNvPr id="562" name="Google Shape;562;p16"/>
          <p:cNvSpPr txBox="1"/>
          <p:nvPr/>
        </p:nvSpPr>
        <p:spPr>
          <a:xfrm>
            <a:off x="6172201" y="2857501"/>
            <a:ext cx="2800349" cy="16510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might we ……………………… …………………………..….…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(what)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to ……………………...…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(for whom)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Re(plan) so that …………….. </a:t>
            </a:r>
            <a:r>
              <a:rPr i="1" lang="en-GB" sz="1013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(need)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…………………………. is satisfied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Taking into account that …………….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/>
          </a:p>
        </p:txBody>
      </p:sp>
      <p:sp>
        <p:nvSpPr>
          <p:cNvPr id="563" name="Google Shape;563;p16"/>
          <p:cNvSpPr/>
          <p:nvPr/>
        </p:nvSpPr>
        <p:spPr>
          <a:xfrm rot="10285528">
            <a:off x="2951314" y="3386050"/>
            <a:ext cx="228603" cy="50894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4" name="Google Shape;564;p16"/>
          <p:cNvSpPr/>
          <p:nvPr/>
        </p:nvSpPr>
        <p:spPr>
          <a:xfrm rot="10285528">
            <a:off x="5964083" y="3386050"/>
            <a:ext cx="228603" cy="50894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16"/>
          <p:cNvSpPr/>
          <p:nvPr/>
        </p:nvSpPr>
        <p:spPr>
          <a:xfrm rot="10285528">
            <a:off x="7235033" y="4603246"/>
            <a:ext cx="90510" cy="297633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16"/>
          <p:cNvSpPr txBox="1"/>
          <p:nvPr/>
        </p:nvSpPr>
        <p:spPr>
          <a:xfrm>
            <a:off x="7315203" y="4552950"/>
            <a:ext cx="11810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Iteration until to understand all the essential topics</a:t>
            </a:r>
            <a:endParaRPr/>
          </a:p>
        </p:txBody>
      </p:sp>
      <p:sp>
        <p:nvSpPr>
          <p:cNvPr id="567" name="Google Shape;567;p1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Set the problem: a) Statement of the problem (a chart)</a:t>
            </a:r>
            <a:endParaRPr/>
          </a:p>
        </p:txBody>
      </p:sp>
      <p:pic>
        <p:nvPicPr>
          <p:cNvPr id="568" name="Google Shape;5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" name="Google Shape;574;p17"/>
          <p:cNvGraphicFramePr/>
          <p:nvPr/>
        </p:nvGraphicFramePr>
        <p:xfrm>
          <a:off x="228601" y="13716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{9498EA4A-C607-43C3-A053-F73C11C75AE5}</a:tableStyleId>
              </a:tblPr>
              <a:tblGrid>
                <a:gridCol w="1204000"/>
                <a:gridCol w="1533075"/>
                <a:gridCol w="1164875"/>
                <a:gridCol w="1300650"/>
                <a:gridCol w="1470300"/>
                <a:gridCol w="1922700"/>
              </a:tblGrid>
              <a:tr h="2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</a:t>
                      </a:r>
                      <a:r>
                        <a:rPr lang="en-GB" sz="1200" u="none" cap="none" strike="noStrike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?</a:t>
                      </a:r>
                      <a:endParaRPr sz="12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/>
                </a:tc>
              </a:tr>
              <a:tr h="76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is involved? 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do we already know about the problem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When? 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does the problem started?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is the problem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does the problem is important?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can this problem be an opportunity ? 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83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does the situation affect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do we want to know</a:t>
                      </a: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?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do the persons want to see the results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does the problem have been solved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does the problem occur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does the problem can be resolved ?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76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makes the decisions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are the assumptions to analyse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? ………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are similar situations 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hasn’t the problem been resolved yet?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? …………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has already been tried to solve the problem?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/>
                </a:tc>
              </a:tr>
              <a:tr h="49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? ………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? …………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When ?………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Where ? ………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Why ? …………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? …………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pic>
        <p:nvPicPr>
          <p:cNvPr descr="Logo, company name&#10;&#10;Description automatically generated" id="575" name="Google Shape;5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7" name="Google Shape;577;p1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Set the problem: b) 5W+H</a:t>
            </a:r>
            <a:endParaRPr/>
          </a:p>
        </p:txBody>
      </p:sp>
      <p:pic>
        <p:nvPicPr>
          <p:cNvPr id="578" name="Google Shape;5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Set the problem: c) AEIOU</a:t>
            </a:r>
            <a:endParaRPr/>
          </a:p>
        </p:txBody>
      </p:sp>
      <p:sp>
        <p:nvSpPr>
          <p:cNvPr id="585" name="Google Shape;585;p1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6" name="Google Shape;586;p18"/>
          <p:cNvSpPr txBox="1"/>
          <p:nvPr/>
        </p:nvSpPr>
        <p:spPr>
          <a:xfrm>
            <a:off x="114300" y="2484642"/>
            <a:ext cx="2971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Help to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catch the elements of the context</a:t>
            </a:r>
            <a:endParaRPr/>
          </a:p>
          <a:p>
            <a:pPr indent="-1381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Helps to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put in the user’s shoes</a:t>
            </a:r>
            <a:endParaRPr/>
          </a:p>
          <a:p>
            <a:pPr indent="-1381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Helps to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structure observations</a:t>
            </a:r>
            <a:endParaRPr/>
          </a:p>
        </p:txBody>
      </p:sp>
      <p:sp>
        <p:nvSpPr>
          <p:cNvPr id="587" name="Google Shape;587;p18"/>
          <p:cNvSpPr txBox="1"/>
          <p:nvPr/>
        </p:nvSpPr>
        <p:spPr>
          <a:xfrm>
            <a:off x="6008997" y="1157119"/>
            <a:ext cx="29899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Observe how the user acts in the real world</a:t>
            </a:r>
            <a:endParaRPr/>
          </a:p>
        </p:txBody>
      </p:sp>
      <p:pic>
        <p:nvPicPr>
          <p:cNvPr id="588" name="Google Shape;5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128" y="1263381"/>
            <a:ext cx="1030495" cy="8195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9" name="Google Shape;589;p18"/>
          <p:cNvGraphicFramePr/>
          <p:nvPr/>
        </p:nvGraphicFramePr>
        <p:xfrm>
          <a:off x="3124200" y="1474318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8585"/>
                    </a:gs>
                    <a:gs pos="35000">
                      <a:srgbClr val="FFA9A9"/>
                    </a:gs>
                    <a:gs pos="100000">
                      <a:srgbClr val="FFDBDB"/>
                    </a:gs>
                  </a:gsLst>
                  <a:lin ang="16200000" scaled="0"/>
                </a:gradFill>
                <a:tableStyleId>{A380CA8A-1E67-4735-B7FA-2F12814FCE05}</a:tableStyleId>
              </a:tblPr>
              <a:tblGrid>
                <a:gridCol w="1485900"/>
                <a:gridCol w="4274875"/>
              </a:tblGrid>
              <a:tr h="98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ctivities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happens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the persons are doing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Which are their tasks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Which are their activities?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happens next ?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61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nvironment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the Environment looks like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Which are the nature and the functions of the environment ? 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nteraction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do systems interact among each other ?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Are there any interfaces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How do users interact among each other 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Which elements are in the operations ?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43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bjects</a:t>
                      </a:r>
                      <a:endParaRPr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Which objects and devices are used ?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uses the objects, and in which environment ?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62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U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ser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are the users?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What role do users have ?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Who are influencing users?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90" name="Google Shape;5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91" name="Google Shape;59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1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3" name="Google Shape;59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  <p:grpSp>
        <p:nvGrpSpPr>
          <p:cNvPr id="600" name="Google Shape;600;p19"/>
          <p:cNvGrpSpPr/>
          <p:nvPr/>
        </p:nvGrpSpPr>
        <p:grpSpPr>
          <a:xfrm>
            <a:off x="2229627" y="2402680"/>
            <a:ext cx="4571636" cy="2452688"/>
            <a:chOff x="181" y="230980"/>
            <a:chExt cx="4571636" cy="2452688"/>
          </a:xfrm>
        </p:grpSpPr>
        <p:sp>
          <p:nvSpPr>
            <p:cNvPr id="601" name="Google Shape;601;p19"/>
            <p:cNvSpPr/>
            <p:nvPr/>
          </p:nvSpPr>
          <p:spPr>
            <a:xfrm>
              <a:off x="3880258" y="1882470"/>
              <a:ext cx="91440" cy="3073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2" name="Google Shape;602;p19"/>
            <p:cNvSpPr/>
            <p:nvPr/>
          </p:nvSpPr>
          <p:spPr>
            <a:xfrm>
              <a:off x="3880258" y="1293132"/>
              <a:ext cx="91440" cy="3073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3" name="Google Shape;603;p19"/>
            <p:cNvSpPr/>
            <p:nvPr/>
          </p:nvSpPr>
          <p:spPr>
            <a:xfrm>
              <a:off x="2634299" y="602024"/>
              <a:ext cx="1291679" cy="3073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4" name="Google Shape;604;p19"/>
            <p:cNvSpPr/>
            <p:nvPr/>
          </p:nvSpPr>
          <p:spPr>
            <a:xfrm>
              <a:off x="2588579" y="602024"/>
              <a:ext cx="91440" cy="3073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5" name="Google Shape;605;p19"/>
            <p:cNvSpPr/>
            <p:nvPr/>
          </p:nvSpPr>
          <p:spPr>
            <a:xfrm>
              <a:off x="1342620" y="1325337"/>
              <a:ext cx="645839" cy="3073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6" name="Google Shape;606;p19"/>
            <p:cNvSpPr/>
            <p:nvPr/>
          </p:nvSpPr>
          <p:spPr>
            <a:xfrm>
              <a:off x="696780" y="1906481"/>
              <a:ext cx="407012" cy="3199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3284"/>
                  </a:lnTo>
                  <a:lnTo>
                    <a:pt x="120000" y="8328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7" name="Google Shape;607;p19"/>
            <p:cNvSpPr/>
            <p:nvPr/>
          </p:nvSpPr>
          <p:spPr>
            <a:xfrm>
              <a:off x="289768" y="1906481"/>
              <a:ext cx="407012" cy="3199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3284"/>
                  </a:lnTo>
                  <a:lnTo>
                    <a:pt x="0" y="83284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8" name="Google Shape;608;p19"/>
            <p:cNvSpPr/>
            <p:nvPr/>
          </p:nvSpPr>
          <p:spPr>
            <a:xfrm>
              <a:off x="696780" y="1325337"/>
              <a:ext cx="645839" cy="2947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0140"/>
                  </a:lnTo>
                  <a:lnTo>
                    <a:pt x="0" y="8014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9" name="Google Shape;609;p19"/>
            <p:cNvSpPr/>
            <p:nvPr/>
          </p:nvSpPr>
          <p:spPr>
            <a:xfrm>
              <a:off x="1342620" y="602024"/>
              <a:ext cx="1291679" cy="3073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0" name="Google Shape;610;p19"/>
            <p:cNvSpPr/>
            <p:nvPr/>
          </p:nvSpPr>
          <p:spPr>
            <a:xfrm>
              <a:off x="2105885" y="230980"/>
              <a:ext cx="1056828" cy="371043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2223310" y="342534"/>
              <a:ext cx="1056828" cy="37104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9"/>
            <p:cNvSpPr txBox="1"/>
            <p:nvPr/>
          </p:nvSpPr>
          <p:spPr>
            <a:xfrm>
              <a:off x="2234177" y="353401"/>
              <a:ext cx="1035094" cy="349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1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Title of the project</a:t>
              </a: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814206" y="909385"/>
              <a:ext cx="1056828" cy="415952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931631" y="1020939"/>
              <a:ext cx="1056828" cy="4159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9"/>
            <p:cNvSpPr txBox="1"/>
            <p:nvPr/>
          </p:nvSpPr>
          <p:spPr>
            <a:xfrm>
              <a:off x="943814" y="1033122"/>
              <a:ext cx="1032462" cy="39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Sub-objective</a:t>
              </a: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168366" y="1620075"/>
              <a:ext cx="1056828" cy="286406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285791" y="1731629"/>
              <a:ext cx="1056828" cy="286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9"/>
            <p:cNvSpPr txBox="1"/>
            <p:nvPr/>
          </p:nvSpPr>
          <p:spPr>
            <a:xfrm>
              <a:off x="294180" y="1740018"/>
              <a:ext cx="1040050" cy="269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Activity</a:t>
              </a: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81" y="2226465"/>
              <a:ext cx="579173" cy="345649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17606" y="2338019"/>
              <a:ext cx="579173" cy="3456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9"/>
            <p:cNvSpPr txBox="1"/>
            <p:nvPr/>
          </p:nvSpPr>
          <p:spPr>
            <a:xfrm>
              <a:off x="127730" y="2348143"/>
              <a:ext cx="558925" cy="325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Task</a:t>
              </a: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814206" y="2226465"/>
              <a:ext cx="579173" cy="345649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931631" y="2338019"/>
              <a:ext cx="579173" cy="3456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9"/>
            <p:cNvSpPr txBox="1"/>
            <p:nvPr/>
          </p:nvSpPr>
          <p:spPr>
            <a:xfrm>
              <a:off x="941755" y="2348143"/>
              <a:ext cx="558925" cy="325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Task</a:t>
              </a: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460045" y="1632698"/>
              <a:ext cx="1056828" cy="277447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577471" y="1744252"/>
              <a:ext cx="1056828" cy="27744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9"/>
            <p:cNvSpPr txBox="1"/>
            <p:nvPr/>
          </p:nvSpPr>
          <p:spPr>
            <a:xfrm>
              <a:off x="1585597" y="1752378"/>
              <a:ext cx="1040576" cy="261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Activity</a:t>
              </a: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2105885" y="909385"/>
              <a:ext cx="1056828" cy="415952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2223310" y="1020939"/>
              <a:ext cx="1056828" cy="4159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9"/>
            <p:cNvSpPr txBox="1"/>
            <p:nvPr/>
          </p:nvSpPr>
          <p:spPr>
            <a:xfrm>
              <a:off x="2235493" y="1033122"/>
              <a:ext cx="1032462" cy="39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Sub-objective</a:t>
              </a: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3397564" y="909385"/>
              <a:ext cx="1056828" cy="383747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3514989" y="1020939"/>
              <a:ext cx="1056828" cy="38374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9"/>
            <p:cNvSpPr txBox="1"/>
            <p:nvPr/>
          </p:nvSpPr>
          <p:spPr>
            <a:xfrm>
              <a:off x="3526229" y="1032179"/>
              <a:ext cx="1034348" cy="361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Sub-objective</a:t>
              </a: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397564" y="1600493"/>
              <a:ext cx="1056828" cy="281976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3514989" y="1712047"/>
              <a:ext cx="1056828" cy="2819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9"/>
            <p:cNvSpPr txBox="1"/>
            <p:nvPr/>
          </p:nvSpPr>
          <p:spPr>
            <a:xfrm>
              <a:off x="3523248" y="1720306"/>
              <a:ext cx="1040310" cy="265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Activity</a:t>
              </a: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3597326" y="2189831"/>
              <a:ext cx="657305" cy="300404"/>
            </a:xfrm>
            <a:prstGeom prst="roundRect">
              <a:avLst>
                <a:gd fmla="val 10000" name="adj"/>
              </a:avLst>
            </a:prstGeom>
            <a:solidFill>
              <a:srgbClr val="FDBD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3714751" y="2301385"/>
              <a:ext cx="657305" cy="3004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DB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9"/>
            <p:cNvSpPr txBox="1"/>
            <p:nvPr/>
          </p:nvSpPr>
          <p:spPr>
            <a:xfrm>
              <a:off x="3723550" y="2310184"/>
              <a:ext cx="639707" cy="282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Fira Sans"/>
                <a:buNone/>
              </a:pPr>
              <a:r>
                <a:rPr b="0" lang="en-GB" sz="9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Task</a:t>
              </a:r>
              <a:endParaRPr/>
            </a:p>
          </p:txBody>
        </p:sp>
      </p:grpSp>
      <p:sp>
        <p:nvSpPr>
          <p:cNvPr id="640" name="Google Shape;640;p1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1" name="Google Shape;641;p19"/>
          <p:cNvSpPr/>
          <p:nvPr/>
        </p:nvSpPr>
        <p:spPr>
          <a:xfrm>
            <a:off x="395409" y="1371600"/>
            <a:ext cx="2092239" cy="232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Work Breakdown Structure</a:t>
            </a:r>
            <a:endParaRPr b="1"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2" name="Google Shape;642;p19"/>
          <p:cNvSpPr txBox="1"/>
          <p:nvPr/>
        </p:nvSpPr>
        <p:spPr>
          <a:xfrm>
            <a:off x="395409" y="1675970"/>
            <a:ext cx="8062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WBS answers to the question: What do we have to do ? </a:t>
            </a:r>
            <a:endParaRPr/>
          </a:p>
          <a:p>
            <a:pPr indent="-257175" lvl="0" marL="25717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Graphical representation of the activities needed to reach the goals. </a:t>
            </a:r>
            <a:endParaRPr/>
          </a:p>
          <a:p>
            <a:pPr indent="-257175" lvl="0" marL="25717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built on the basis of the hierarchy of the goals (upside down tree, similar to a organisational chart)</a:t>
            </a:r>
            <a:endParaRPr/>
          </a:p>
        </p:txBody>
      </p:sp>
      <p:sp>
        <p:nvSpPr>
          <p:cNvPr id="643" name="Google Shape;643;p19"/>
          <p:cNvSpPr txBox="1"/>
          <p:nvPr/>
        </p:nvSpPr>
        <p:spPr>
          <a:xfrm>
            <a:off x="1559720" y="2565953"/>
            <a:ext cx="7777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Main goal</a:t>
            </a:r>
            <a:endParaRPr/>
          </a:p>
        </p:txBody>
      </p:sp>
      <p:sp>
        <p:nvSpPr>
          <p:cNvPr id="644" name="Google Shape;644;p19"/>
          <p:cNvSpPr txBox="1"/>
          <p:nvPr/>
        </p:nvSpPr>
        <p:spPr>
          <a:xfrm>
            <a:off x="1559726" y="3252000"/>
            <a:ext cx="1149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Sub-objectives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5" name="Google Shape;645;p19"/>
          <p:cNvSpPr txBox="1"/>
          <p:nvPr/>
        </p:nvSpPr>
        <p:spPr>
          <a:xfrm>
            <a:off x="1553768" y="3886201"/>
            <a:ext cx="75533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/>
          </a:p>
        </p:txBody>
      </p:sp>
      <p:sp>
        <p:nvSpPr>
          <p:cNvPr id="646" name="Google Shape;646;p19"/>
          <p:cNvSpPr txBox="1"/>
          <p:nvPr/>
        </p:nvSpPr>
        <p:spPr>
          <a:xfrm>
            <a:off x="1543051" y="4513661"/>
            <a:ext cx="53572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Tasks</a:t>
            </a:r>
            <a:endParaRPr/>
          </a:p>
        </p:txBody>
      </p:sp>
      <p:sp>
        <p:nvSpPr>
          <p:cNvPr id="647" name="Google Shape;647;p19"/>
          <p:cNvSpPr/>
          <p:nvPr/>
        </p:nvSpPr>
        <p:spPr>
          <a:xfrm>
            <a:off x="6849070" y="2400300"/>
            <a:ext cx="1304329" cy="685800"/>
          </a:xfrm>
          <a:prstGeom prst="leftArrowCallout">
            <a:avLst>
              <a:gd fmla="val 25000" name="adj1"/>
              <a:gd fmla="val 25000" name="adj2"/>
              <a:gd fmla="val 25003" name="adj3"/>
              <a:gd fmla="val 64977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Main information, no operative procedures</a:t>
            </a:r>
            <a:endParaRPr b="1" sz="7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8" name="Google Shape;648;p19"/>
          <p:cNvSpPr/>
          <p:nvPr/>
        </p:nvSpPr>
        <p:spPr>
          <a:xfrm>
            <a:off x="6858595" y="3429000"/>
            <a:ext cx="1304329" cy="685800"/>
          </a:xfrm>
          <a:prstGeom prst="leftArrowCallout">
            <a:avLst>
              <a:gd fmla="val 25000" name="adj1"/>
              <a:gd fmla="val 25000" name="adj2"/>
              <a:gd fmla="val 25003" name="adj3"/>
              <a:gd fmla="val 64977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Project manager and Project team leader</a:t>
            </a:r>
            <a:endParaRPr/>
          </a:p>
        </p:txBody>
      </p:sp>
      <p:sp>
        <p:nvSpPr>
          <p:cNvPr id="649" name="Google Shape;649;p19"/>
          <p:cNvSpPr/>
          <p:nvPr/>
        </p:nvSpPr>
        <p:spPr>
          <a:xfrm>
            <a:off x="6858595" y="4229100"/>
            <a:ext cx="1304329" cy="685800"/>
          </a:xfrm>
          <a:prstGeom prst="leftArrowCallout">
            <a:avLst>
              <a:gd fmla="val 25000" name="adj1"/>
              <a:gd fmla="val 25000" name="adj2"/>
              <a:gd fmla="val 25003" name="adj3"/>
              <a:gd fmla="val 64977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Single manager</a:t>
            </a:r>
            <a:endParaRPr/>
          </a:p>
        </p:txBody>
      </p:sp>
      <p:sp>
        <p:nvSpPr>
          <p:cNvPr id="650" name="Google Shape;650;p1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Set objectives and activities: a) WBS</a:t>
            </a:r>
            <a:endParaRPr/>
          </a:p>
        </p:txBody>
      </p:sp>
      <p:pic>
        <p:nvPicPr>
          <p:cNvPr id="651" name="Google Shape;6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52" name="Google Shape;6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54" name="Google Shape;65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7" name="Google Shape;3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48" name="Google Shape;3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"/>
          <p:cNvSpPr txBox="1"/>
          <p:nvPr/>
        </p:nvSpPr>
        <p:spPr>
          <a:xfrm>
            <a:off x="2465766" y="1760821"/>
            <a:ext cx="6426714" cy="159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Business Developer  at Consorzio Hypatia and Fondazione Amaldi</a:t>
            </a:r>
            <a:endParaRPr b="0" i="0" sz="1500" u="none" cap="none" strike="noStrike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+20 years of experience in business consulting, business development, management, finance for innovation</a:t>
            </a:r>
            <a:endParaRPr/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Focus on: startups, technology transfer, space businesses, finance</a:t>
            </a:r>
            <a:endParaRPr/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Trainer, coach, tutor for Investment Readiness Programmes</a:t>
            </a: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088048" y="3466541"/>
            <a:ext cx="986168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Fabio Biscotti</a:t>
            </a:r>
            <a:endParaRPr/>
          </a:p>
        </p:txBody>
      </p:sp>
      <p:sp>
        <p:nvSpPr>
          <p:cNvPr id="352" name="Google Shape;352;p2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HELLO !</a:t>
            </a:r>
            <a:endParaRPr/>
          </a:p>
        </p:txBody>
      </p:sp>
      <p:pic>
        <p:nvPicPr>
          <p:cNvPr id="353" name="Google Shape;35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5324" y="1381889"/>
            <a:ext cx="1471613" cy="19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0" name="Google Shape;660;p20"/>
          <p:cNvSpPr/>
          <p:nvPr/>
        </p:nvSpPr>
        <p:spPr>
          <a:xfrm>
            <a:off x="228600" y="1428750"/>
            <a:ext cx="31242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Breakdown Structure – Example: PSS (ESA / ASI – Procedures, Specifications and Standards)</a:t>
            </a:r>
            <a:endParaRPr/>
          </a:p>
        </p:txBody>
      </p:sp>
      <p:pic>
        <p:nvPicPr>
          <p:cNvPr id="661" name="Google Shape;6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152" y="1504950"/>
            <a:ext cx="5680647" cy="348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63" name="Google Shape;6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65" name="Google Shape;66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  <p:sp>
        <p:nvSpPr>
          <p:cNvPr id="667" name="Google Shape;667;p2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Set objectives and activities: a) WBS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3" name="Google Shape;673;p21"/>
          <p:cNvSpPr/>
          <p:nvPr/>
        </p:nvSpPr>
        <p:spPr>
          <a:xfrm>
            <a:off x="395409" y="1524431"/>
            <a:ext cx="3182281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Organisational Breakdown Structure (OBS)</a:t>
            </a:r>
            <a:endParaRPr/>
          </a:p>
        </p:txBody>
      </p:sp>
      <p:sp>
        <p:nvSpPr>
          <p:cNvPr id="674" name="Google Shape;674;p21"/>
          <p:cNvSpPr txBox="1"/>
          <p:nvPr/>
        </p:nvSpPr>
        <p:spPr>
          <a:xfrm>
            <a:off x="400050" y="1714501"/>
            <a:ext cx="8058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 defines the organisational units involved in the project, on the basis of functional and hierarchical dependence. It is linked to the WBS to match the Units to the Activities</a:t>
            </a:r>
            <a:endParaRPr/>
          </a:p>
        </p:txBody>
      </p:sp>
      <p:pic>
        <p:nvPicPr>
          <p:cNvPr id="675" name="Google Shape;6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1" y="2130498"/>
            <a:ext cx="5788039" cy="238435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Set objectives and activities: b) OBS</a:t>
            </a:r>
            <a:endParaRPr/>
          </a:p>
        </p:txBody>
      </p:sp>
      <p:pic>
        <p:nvPicPr>
          <p:cNvPr id="677" name="Google Shape;67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78" name="Google Shape;67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80" name="Google Shape;68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7" name="Google Shape;687;p22"/>
          <p:cNvSpPr txBox="1"/>
          <p:nvPr/>
        </p:nvSpPr>
        <p:spPr>
          <a:xfrm>
            <a:off x="514350" y="1885951"/>
            <a:ext cx="69151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</a:t>
            </a:r>
            <a:r>
              <a:rPr b="1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budgeting process </a:t>
            </a: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 structured in different steps: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Identification of the cost items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Estimation of the cost items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Cost allocation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b="0" lang="en-GB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Budget control /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88" name="Google Shape;6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89" name="Google Shape;6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91" name="Google Shape;6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  <p:sp>
        <p:nvSpPr>
          <p:cNvPr id="693" name="Google Shape;693;p2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Budget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3"/>
          <p:cNvSpPr/>
          <p:nvPr/>
        </p:nvSpPr>
        <p:spPr>
          <a:xfrm>
            <a:off x="305357" y="1428751"/>
            <a:ext cx="83809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Budget estimation</a:t>
            </a:r>
            <a:endParaRPr b="1" sz="1200">
              <a:solidFill>
                <a:schemeClr val="dk1"/>
              </a:solidFill>
              <a:highlight>
                <a:srgbClr val="FFFF00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9" name="Google Shape;699;p2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0" name="Google Shape;700;p23"/>
          <p:cNvSpPr txBox="1"/>
          <p:nvPr/>
        </p:nvSpPr>
        <p:spPr>
          <a:xfrm>
            <a:off x="305357" y="1714501"/>
            <a:ext cx="83809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quantitative estimation </a:t>
            </a: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costs of all the needed resources (persons, materials, debt, services, infrastructures, equipment, know-how, etc..) of the project</a:t>
            </a:r>
            <a:endParaRPr/>
          </a:p>
        </p:txBody>
      </p:sp>
      <p:sp>
        <p:nvSpPr>
          <p:cNvPr id="701" name="Google Shape;701;p23"/>
          <p:cNvSpPr txBox="1"/>
          <p:nvPr/>
        </p:nvSpPr>
        <p:spPr>
          <a:xfrm>
            <a:off x="305356" y="2153082"/>
            <a:ext cx="82342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 need to have a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clear picture </a:t>
            </a: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(even if not detailed) of the activities to assess. Further data will help to better assess the budget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 can use </a:t>
            </a: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different sources </a:t>
            </a: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esteem costs:</a:t>
            </a:r>
            <a:endParaRPr/>
          </a:p>
        </p:txBody>
      </p:sp>
      <p:sp>
        <p:nvSpPr>
          <p:cNvPr id="702" name="Google Shape;702;p23"/>
          <p:cNvSpPr txBox="1"/>
          <p:nvPr/>
        </p:nvSpPr>
        <p:spPr>
          <a:xfrm>
            <a:off x="620813" y="2776329"/>
            <a:ext cx="81802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WBS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Historical</a:t>
            </a: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data of similar projects;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Market data;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External Experts (if internal knowledge is not sufficient)</a:t>
            </a:r>
            <a:endParaRPr/>
          </a:p>
        </p:txBody>
      </p:sp>
      <p:sp>
        <p:nvSpPr>
          <p:cNvPr id="703" name="Google Shape;703;p23"/>
          <p:cNvSpPr/>
          <p:nvPr/>
        </p:nvSpPr>
        <p:spPr>
          <a:xfrm rot="-1796138">
            <a:off x="5216626" y="2373922"/>
            <a:ext cx="2971205" cy="2138396"/>
          </a:xfrm>
          <a:prstGeom prst="upArrowCallout">
            <a:avLst>
              <a:gd fmla="val 24984" name="adj1"/>
              <a:gd fmla="val 25467" name="adj2"/>
              <a:gd fmla="val 24366" name="adj3"/>
              <a:gd fmla="val 60219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Cost estimation is a bottom-up process: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We start from the single work-packages, then we sum the cost of the single activities till to arrive to the entire project</a:t>
            </a:r>
            <a:endParaRPr/>
          </a:p>
        </p:txBody>
      </p:sp>
      <p:pic>
        <p:nvPicPr>
          <p:cNvPr id="704" name="Google Shape;7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05" name="Google Shape;7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07" name="Google Shape;70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2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  <p:sp>
        <p:nvSpPr>
          <p:cNvPr id="709" name="Google Shape;709;p2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Budget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4"/>
          <p:cNvSpPr/>
          <p:nvPr/>
        </p:nvSpPr>
        <p:spPr>
          <a:xfrm>
            <a:off x="305357" y="1428750"/>
            <a:ext cx="838090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GANTT DIAGRAM</a:t>
            </a:r>
            <a:endParaRPr/>
          </a:p>
        </p:txBody>
      </p:sp>
      <p:sp>
        <p:nvSpPr>
          <p:cNvPr id="715" name="Google Shape;715;p2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6" name="Google Shape;7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6876" y="2387040"/>
            <a:ext cx="5757436" cy="252174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4"/>
          <p:cNvSpPr txBox="1"/>
          <p:nvPr/>
        </p:nvSpPr>
        <p:spPr>
          <a:xfrm>
            <a:off x="228600" y="2476089"/>
            <a:ext cx="213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Milestone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Important activity, relevant results, represented by</a:t>
            </a:r>
            <a:endParaRPr/>
          </a:p>
        </p:txBody>
      </p:sp>
      <p:sp>
        <p:nvSpPr>
          <p:cNvPr id="718" name="Google Shape;718;p24"/>
          <p:cNvSpPr txBox="1"/>
          <p:nvPr/>
        </p:nvSpPr>
        <p:spPr>
          <a:xfrm>
            <a:off x="305892" y="1664986"/>
            <a:ext cx="78094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GANTT Diagram is the tool to define the timeline of a project ant its activities, milestones and deliverables. </a:t>
            </a:r>
            <a:endParaRPr/>
          </a:p>
        </p:txBody>
      </p:sp>
      <p:sp>
        <p:nvSpPr>
          <p:cNvPr id="719" name="Google Shape;719;p24"/>
          <p:cNvSpPr/>
          <p:nvPr/>
        </p:nvSpPr>
        <p:spPr>
          <a:xfrm>
            <a:off x="2362200" y="2586787"/>
            <a:ext cx="228600" cy="200100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BA3E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4"/>
          <p:cNvSpPr txBox="1"/>
          <p:nvPr/>
        </p:nvSpPr>
        <p:spPr>
          <a:xfrm>
            <a:off x="229169" y="3405937"/>
            <a:ext cx="182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dependences are represented by the arrow:</a:t>
            </a:r>
            <a:endParaRPr/>
          </a:p>
        </p:txBody>
      </p:sp>
      <p:cxnSp>
        <p:nvCxnSpPr>
          <p:cNvPr id="721" name="Google Shape;721;p24"/>
          <p:cNvCxnSpPr/>
          <p:nvPr/>
        </p:nvCxnSpPr>
        <p:spPr>
          <a:xfrm>
            <a:off x="2247900" y="3691687"/>
            <a:ext cx="342900" cy="0"/>
          </a:xfrm>
          <a:prstGeom prst="straightConnector1">
            <a:avLst/>
          </a:prstGeom>
          <a:noFill/>
          <a:ln cap="flat" cmpd="sng" w="9525">
            <a:solidFill>
              <a:srgbClr val="1C1867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22" name="Google Shape;7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23" name="Google Shape;7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2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25" name="Google Shape;72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</p:txBody>
      </p:sp>
      <p:sp>
        <p:nvSpPr>
          <p:cNvPr id="727" name="Google Shape;727;p2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4) Timeframe</a:t>
            </a:r>
            <a:endParaRPr/>
          </a:p>
        </p:txBody>
      </p:sp>
      <p:sp>
        <p:nvSpPr>
          <p:cNvPr id="728" name="Google Shape;728;p24"/>
          <p:cNvSpPr/>
          <p:nvPr/>
        </p:nvSpPr>
        <p:spPr>
          <a:xfrm>
            <a:off x="2362200" y="3072535"/>
            <a:ext cx="228600" cy="2001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BA3E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4"/>
          <p:cNvSpPr txBox="1"/>
          <p:nvPr/>
        </p:nvSpPr>
        <p:spPr>
          <a:xfrm>
            <a:off x="228600" y="2945694"/>
            <a:ext cx="194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Deliverable</a:t>
            </a:r>
            <a:r>
              <a:rPr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output</a:t>
            </a:r>
            <a:endParaRPr/>
          </a:p>
        </p:txBody>
      </p:sp>
      <p:sp>
        <p:nvSpPr>
          <p:cNvPr id="730" name="Google Shape;730;p24"/>
          <p:cNvSpPr txBox="1"/>
          <p:nvPr/>
        </p:nvSpPr>
        <p:spPr>
          <a:xfrm>
            <a:off x="228600" y="2096599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Task</a:t>
            </a:r>
            <a:r>
              <a:rPr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specific activities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6" name="Google Shape;736;p25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4) PROTOTYPING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2" name="Google Shape;742;p26"/>
          <p:cNvSpPr txBox="1"/>
          <p:nvPr/>
        </p:nvSpPr>
        <p:spPr>
          <a:xfrm>
            <a:off x="800100" y="1485900"/>
            <a:ext cx="7772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Investigate of critical topics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project by means of experiments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of an experience to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better understand the users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Try non conventional tools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investigation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Consciously abandon the usual path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out of your comfort zone</a:t>
            </a:r>
            <a:endParaRPr/>
          </a:p>
        </p:txBody>
      </p:sp>
      <p:pic>
        <p:nvPicPr>
          <p:cNvPr id="743" name="Google Shape;7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44" name="Google Shape;7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2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46" name="Google Shape;74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2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748" name="Google Shape;748;p2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Why Prototyping (1/3)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4" name="Google Shape;754;p27"/>
          <p:cNvSpPr txBox="1"/>
          <p:nvPr/>
        </p:nvSpPr>
        <p:spPr>
          <a:xfrm>
            <a:off x="800100" y="1485900"/>
            <a:ext cx="7772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the first general functions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Implement the first steps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solution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Give shape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the product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Discover how technical implement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solution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close to / realise a Minimum Viable Product (MVP)</a:t>
            </a:r>
            <a:endParaRPr/>
          </a:p>
        </p:txBody>
      </p:sp>
      <p:pic>
        <p:nvPicPr>
          <p:cNvPr id="755" name="Google Shape;7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56" name="Google Shape;75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2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58" name="Google Shape;75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760" name="Google Shape;760;p2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Why Prototyping (2/3)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6" name="Google Shape;766;p28"/>
          <p:cNvSpPr txBox="1"/>
          <p:nvPr/>
        </p:nvSpPr>
        <p:spPr>
          <a:xfrm>
            <a:off x="800100" y="1485900"/>
            <a:ext cx="7772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Implement important sub-functions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 through details of the idea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good points to estimate costs and implementation path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Experience the solution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Understand the potential users and receive feedbacks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Improve the interaction with the users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Convince third parties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about the project (partners, investors, etc.)</a:t>
            </a:r>
            <a:endParaRPr/>
          </a:p>
        </p:txBody>
      </p:sp>
      <p:pic>
        <p:nvPicPr>
          <p:cNvPr id="767" name="Google Shape;7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68" name="Google Shape;76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2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70" name="Google Shape;77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2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772" name="Google Shape;772;p2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Why Prototyping (3/3)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8" name="Google Shape;778;p29"/>
          <p:cNvSpPr txBox="1"/>
          <p:nvPr/>
        </p:nvSpPr>
        <p:spPr>
          <a:xfrm>
            <a:off x="800100" y="1485900"/>
            <a:ext cx="7772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solve the problem completely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but…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proof critical aspects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solution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the prototype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quickly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it simply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then integrate other ideas/functions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Concentrate on the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essential functions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79" name="Google Shape;7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80" name="Google Shape;78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2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82" name="Google Shape;7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2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784" name="Google Shape;784;p2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Tips (1/2)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"/>
          <p:cNvSpPr/>
          <p:nvPr/>
        </p:nvSpPr>
        <p:spPr>
          <a:xfrm>
            <a:off x="762000" y="1237481"/>
            <a:ext cx="6758891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Goals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Design Thinking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Planning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Bibliography</a:t>
            </a:r>
            <a:endParaRPr/>
          </a:p>
        </p:txBody>
      </p:sp>
      <p:sp>
        <p:nvSpPr>
          <p:cNvPr id="359" name="Google Shape;359;p3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SUMMARY</a:t>
            </a:r>
            <a:endParaRPr/>
          </a:p>
        </p:txBody>
      </p:sp>
      <p:sp>
        <p:nvSpPr>
          <p:cNvPr id="360" name="Google Shape;360;p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61" name="Google Shape;3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62" name="Google Shape;36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0" name="Google Shape;790;p30"/>
          <p:cNvSpPr txBox="1"/>
          <p:nvPr/>
        </p:nvSpPr>
        <p:spPr>
          <a:xfrm>
            <a:off x="800100" y="1485900"/>
            <a:ext cx="77724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Integrate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with ideas of partners, suppliers, etc.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Iterate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test and repeat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Interview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users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 brave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failure is part of the process. Failure is a teaching</a:t>
            </a:r>
            <a:endParaRPr/>
          </a:p>
        </p:txBody>
      </p:sp>
      <p:pic>
        <p:nvPicPr>
          <p:cNvPr id="791" name="Google Shape;7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92" name="Google Shape;7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3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94" name="Google Shape;79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3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796" name="Google Shape;796;p3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Tips (2/2)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2" name="Google Shape;802;p31"/>
          <p:cNvSpPr txBox="1"/>
          <p:nvPr/>
        </p:nvSpPr>
        <p:spPr>
          <a:xfrm>
            <a:off x="2114550" y="2005654"/>
            <a:ext cx="4914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 users needs into a simple product and test if it can succeed on the market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03" name="Google Shape;8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04" name="Google Shape;80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3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06" name="Google Shape;8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808" name="Google Shape;808;p3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14" name="Google Shape;814;p32"/>
          <p:cNvPicPr preferRelativeResize="0"/>
          <p:nvPr/>
        </p:nvPicPr>
        <p:blipFill rotWithShape="1">
          <a:blip r:embed="rId3">
            <a:alphaModFix/>
          </a:blip>
          <a:srcRect b="25562" l="28746" r="46875" t="33331"/>
          <a:stretch/>
        </p:blipFill>
        <p:spPr>
          <a:xfrm>
            <a:off x="1671684" y="2115051"/>
            <a:ext cx="2228850" cy="21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2"/>
          <p:cNvPicPr preferRelativeResize="0"/>
          <p:nvPr/>
        </p:nvPicPr>
        <p:blipFill rotWithShape="1">
          <a:blip r:embed="rId3">
            <a:alphaModFix/>
          </a:blip>
          <a:srcRect b="25562" l="52499" r="23122" t="33331"/>
          <a:stretch/>
        </p:blipFill>
        <p:spPr>
          <a:xfrm>
            <a:off x="5300615" y="2115051"/>
            <a:ext cx="2228850" cy="21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2"/>
          <p:cNvSpPr txBox="1"/>
          <p:nvPr/>
        </p:nvSpPr>
        <p:spPr>
          <a:xfrm>
            <a:off x="1543050" y="1729344"/>
            <a:ext cx="24574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is an MVP</a:t>
            </a:r>
            <a:r>
              <a:rPr i="1"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it can be iteratively developed and tested </a:t>
            </a:r>
            <a:endParaRPr/>
          </a:p>
        </p:txBody>
      </p:sp>
      <p:sp>
        <p:nvSpPr>
          <p:cNvPr id="817" name="Google Shape;817;p32"/>
          <p:cNvSpPr txBox="1"/>
          <p:nvPr/>
        </p:nvSpPr>
        <p:spPr>
          <a:xfrm>
            <a:off x="5029200" y="1729344"/>
            <a:ext cx="29146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is NOT an MVP</a:t>
            </a:r>
            <a:r>
              <a:rPr i="1"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finished products or single parts are not MVPs</a:t>
            </a:r>
            <a:endParaRPr/>
          </a:p>
        </p:txBody>
      </p:sp>
      <p:pic>
        <p:nvPicPr>
          <p:cNvPr id="818" name="Google Shape;8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19" name="Google Shape;8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3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21" name="Google Shape;82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3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823" name="Google Shape;823;p3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9" name="Google Shape;829;p33"/>
          <p:cNvSpPr txBox="1"/>
          <p:nvPr/>
        </p:nvSpPr>
        <p:spPr>
          <a:xfrm>
            <a:off x="2143124" y="1429502"/>
            <a:ext cx="4914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you can do with a MVP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/>
          <p:nvPr/>
        </p:nvSpPr>
        <p:spPr>
          <a:xfrm>
            <a:off x="1371600" y="1733550"/>
            <a:ext cx="7162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Discover if the need is satisfied and the product likes to the market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Discover how to improve / upgrade the product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Find out if we are on the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right way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before to develop further details and functionalities, or launch market analysis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Reduce the risk to invest in a product without demand, saving times, money and energy</a:t>
            </a:r>
            <a:endParaRPr/>
          </a:p>
        </p:txBody>
      </p:sp>
      <p:pic>
        <p:nvPicPr>
          <p:cNvPr id="831" name="Google Shape;8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32" name="Google Shape;8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34" name="Google Shape;83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3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836" name="Google Shape;836;p3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2" name="Google Shape;842;p34"/>
          <p:cNvSpPr txBox="1"/>
          <p:nvPr/>
        </p:nvSpPr>
        <p:spPr>
          <a:xfrm>
            <a:off x="2143124" y="1429502"/>
            <a:ext cx="4914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you can do with a MVP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3" name="Google Shape;843;p34"/>
          <p:cNvSpPr txBox="1"/>
          <p:nvPr/>
        </p:nvSpPr>
        <p:spPr>
          <a:xfrm>
            <a:off x="1143000" y="2085022"/>
            <a:ext cx="7543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MVP iterative process starts from the general feature of the product and go to the single details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MVPs generally are prototypes with an high degree of resolution; they are the base to launch the product </a:t>
            </a:r>
            <a:endParaRPr/>
          </a:p>
        </p:txBody>
      </p:sp>
      <p:pic>
        <p:nvPicPr>
          <p:cNvPr id="844" name="Google Shape;8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45" name="Google Shape;84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3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47" name="Google Shape;84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3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849" name="Google Shape;849;p3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855" name="Google Shape;8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31" y="20002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856" name="Google Shape;856;p35"/>
          <p:cNvPicPr preferRelativeResize="0"/>
          <p:nvPr/>
        </p:nvPicPr>
        <p:blipFill rotWithShape="1">
          <a:blip r:embed="rId4">
            <a:alphaModFix/>
          </a:blip>
          <a:srcRect b="0" l="44539" r="0" t="5238"/>
          <a:stretch/>
        </p:blipFill>
        <p:spPr>
          <a:xfrm>
            <a:off x="4000500" y="20002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857" name="Google Shape;85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0850" y="20883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35"/>
          <p:cNvSpPr txBox="1"/>
          <p:nvPr/>
        </p:nvSpPr>
        <p:spPr>
          <a:xfrm>
            <a:off x="979181" y="3597381"/>
            <a:ext cx="23433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2-4 persons per 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Interdisciplinary persons</a:t>
            </a:r>
            <a:endParaRPr/>
          </a:p>
        </p:txBody>
      </p:sp>
      <p:sp>
        <p:nvSpPr>
          <p:cNvPr id="859" name="Google Shape;859;p35"/>
          <p:cNvSpPr txBox="1"/>
          <p:nvPr/>
        </p:nvSpPr>
        <p:spPr>
          <a:xfrm>
            <a:off x="3714750" y="3597381"/>
            <a:ext cx="24574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From days to months, depending on the product</a:t>
            </a:r>
            <a:endParaRPr/>
          </a:p>
        </p:txBody>
      </p:sp>
      <p:sp>
        <p:nvSpPr>
          <p:cNvPr id="860" name="Google Shape;860;p35"/>
          <p:cNvSpPr txBox="1"/>
          <p:nvPr/>
        </p:nvSpPr>
        <p:spPr>
          <a:xfrm>
            <a:off x="6400800" y="3597381"/>
            <a:ext cx="24574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Depending on the nature of the product</a:t>
            </a:r>
            <a:endParaRPr/>
          </a:p>
        </p:txBody>
      </p:sp>
      <p:pic>
        <p:nvPicPr>
          <p:cNvPr id="861" name="Google Shape;86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62" name="Google Shape;86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3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64" name="Google Shape;86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5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866" name="Google Shape;866;p3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2" name="Google Shape;872;p36"/>
          <p:cNvSpPr/>
          <p:nvPr/>
        </p:nvSpPr>
        <p:spPr>
          <a:xfrm>
            <a:off x="457200" y="1600200"/>
            <a:ext cx="8401050" cy="4000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NAME OF THE MVP</a:t>
            </a:r>
            <a:endParaRPr/>
          </a:p>
        </p:txBody>
      </p:sp>
      <p:sp>
        <p:nvSpPr>
          <p:cNvPr id="873" name="Google Shape;873;p36"/>
          <p:cNvSpPr/>
          <p:nvPr/>
        </p:nvSpPr>
        <p:spPr>
          <a:xfrm>
            <a:off x="457200" y="2114550"/>
            <a:ext cx="2400300" cy="1075753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4" name="Google Shape;874;p36"/>
          <p:cNvSpPr/>
          <p:nvPr/>
        </p:nvSpPr>
        <p:spPr>
          <a:xfrm>
            <a:off x="457200" y="2095645"/>
            <a:ext cx="240030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Initial situation:</a:t>
            </a:r>
            <a:endParaRPr/>
          </a:p>
        </p:txBody>
      </p:sp>
      <p:sp>
        <p:nvSpPr>
          <p:cNvPr id="875" name="Google Shape;875;p36"/>
          <p:cNvSpPr txBox="1"/>
          <p:nvPr/>
        </p:nvSpPr>
        <p:spPr>
          <a:xfrm>
            <a:off x="457200" y="234315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Person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for whom is this ?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Who will test the MVP ?</a:t>
            </a:r>
            <a:endParaRPr/>
          </a:p>
        </p:txBody>
      </p:sp>
      <p:sp>
        <p:nvSpPr>
          <p:cNvPr id="876" name="Google Shape;876;p36"/>
          <p:cNvSpPr/>
          <p:nvPr/>
        </p:nvSpPr>
        <p:spPr>
          <a:xfrm>
            <a:off x="457200" y="3190302"/>
            <a:ext cx="2400300" cy="872750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7" name="Google Shape;877;p36"/>
          <p:cNvSpPr txBox="1"/>
          <p:nvPr/>
        </p:nvSpPr>
        <p:spPr>
          <a:xfrm>
            <a:off x="457200" y="3135437"/>
            <a:ext cx="2400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3 main problems and 3 challenges: 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✔"/>
            </a:pPr>
            <a:r>
              <a:rPr lang="en-GB" sz="9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focus of the MVP?</a:t>
            </a:r>
            <a:endParaRPr sz="1300"/>
          </a:p>
          <a:p>
            <a:pPr indent="-1651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✔"/>
            </a:pPr>
            <a:r>
              <a:rPr lang="en-GB" sz="9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problems or challenges does it face?</a:t>
            </a:r>
            <a:endParaRPr sz="1300"/>
          </a:p>
        </p:txBody>
      </p:sp>
      <p:sp>
        <p:nvSpPr>
          <p:cNvPr id="878" name="Google Shape;878;p36"/>
          <p:cNvSpPr/>
          <p:nvPr/>
        </p:nvSpPr>
        <p:spPr>
          <a:xfrm>
            <a:off x="457200" y="3871528"/>
            <a:ext cx="2400300" cy="920309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9" name="Google Shape;879;p36"/>
          <p:cNvSpPr txBox="1"/>
          <p:nvPr/>
        </p:nvSpPr>
        <p:spPr>
          <a:xfrm>
            <a:off x="457200" y="3886201"/>
            <a:ext cx="24003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Customer journey and use cases: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use cases are improved thanks to the MVP ?</a:t>
            </a:r>
            <a:endParaRPr/>
          </a:p>
        </p:txBody>
      </p:sp>
      <p:sp>
        <p:nvSpPr>
          <p:cNvPr id="880" name="Google Shape;880;p36"/>
          <p:cNvSpPr/>
          <p:nvPr/>
        </p:nvSpPr>
        <p:spPr>
          <a:xfrm>
            <a:off x="2543587" y="240702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881" name="Google Shape;881;p36"/>
          <p:cNvSpPr/>
          <p:nvPr/>
        </p:nvSpPr>
        <p:spPr>
          <a:xfrm>
            <a:off x="2979010" y="2114550"/>
            <a:ext cx="2964590" cy="1074869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2979010" y="2095645"/>
            <a:ext cx="296459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Plan:</a:t>
            </a:r>
            <a:endParaRPr/>
          </a:p>
        </p:txBody>
      </p:sp>
      <p:sp>
        <p:nvSpPr>
          <p:cNvPr id="883" name="Google Shape;883;p36"/>
          <p:cNvSpPr txBox="1"/>
          <p:nvPr/>
        </p:nvSpPr>
        <p:spPr>
          <a:xfrm>
            <a:off x="2934837" y="2312069"/>
            <a:ext cx="31230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Vision and Roadmap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vision of the product?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roadmap 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we will extend the functions step by step?</a:t>
            </a:r>
            <a:endParaRPr/>
          </a:p>
        </p:txBody>
      </p:sp>
      <p:sp>
        <p:nvSpPr>
          <p:cNvPr id="884" name="Google Shape;884;p36"/>
          <p:cNvSpPr/>
          <p:nvPr/>
        </p:nvSpPr>
        <p:spPr>
          <a:xfrm>
            <a:off x="2979011" y="3143251"/>
            <a:ext cx="2957379" cy="787213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5" name="Google Shape;885;p36"/>
          <p:cNvSpPr txBox="1"/>
          <p:nvPr/>
        </p:nvSpPr>
        <p:spPr>
          <a:xfrm>
            <a:off x="2971800" y="3143251"/>
            <a:ext cx="30861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3 main functions: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are the main functions tested in this MVP?</a:t>
            </a:r>
            <a:endParaRPr/>
          </a:p>
        </p:txBody>
      </p:sp>
      <p:sp>
        <p:nvSpPr>
          <p:cNvPr id="886" name="Google Shape;886;p36"/>
          <p:cNvSpPr/>
          <p:nvPr/>
        </p:nvSpPr>
        <p:spPr>
          <a:xfrm>
            <a:off x="2979011" y="3886200"/>
            <a:ext cx="2957379" cy="394415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7" name="Google Shape;887;p36"/>
          <p:cNvSpPr txBox="1"/>
          <p:nvPr/>
        </p:nvSpPr>
        <p:spPr>
          <a:xfrm>
            <a:off x="2971801" y="3847670"/>
            <a:ext cx="2957374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Building: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can we build these functions ? </a:t>
            </a:r>
            <a:endParaRPr/>
          </a:p>
        </p:txBody>
      </p:sp>
      <p:sp>
        <p:nvSpPr>
          <p:cNvPr id="888" name="Google Shape;888;p36"/>
          <p:cNvSpPr/>
          <p:nvPr/>
        </p:nvSpPr>
        <p:spPr>
          <a:xfrm>
            <a:off x="6057900" y="2114550"/>
            <a:ext cx="2800350" cy="1074868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9" name="Google Shape;889;p36"/>
          <p:cNvSpPr/>
          <p:nvPr/>
        </p:nvSpPr>
        <p:spPr>
          <a:xfrm>
            <a:off x="6057900" y="2095645"/>
            <a:ext cx="280035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Outputs:</a:t>
            </a:r>
            <a:endParaRPr/>
          </a:p>
        </p:txBody>
      </p:sp>
      <p:sp>
        <p:nvSpPr>
          <p:cNvPr id="890" name="Google Shape;890;p36"/>
          <p:cNvSpPr txBox="1"/>
          <p:nvPr/>
        </p:nvSpPr>
        <p:spPr>
          <a:xfrm>
            <a:off x="6083282" y="2317727"/>
            <a:ext cx="28003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Conclusion/Next steps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are the most important things we discovered ?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Must the Vision/strategy be adapted ?</a:t>
            </a:r>
            <a:endParaRPr/>
          </a:p>
        </p:txBody>
      </p:sp>
      <p:sp>
        <p:nvSpPr>
          <p:cNvPr id="891" name="Google Shape;891;p36"/>
          <p:cNvSpPr/>
          <p:nvPr/>
        </p:nvSpPr>
        <p:spPr>
          <a:xfrm>
            <a:off x="6057900" y="3169318"/>
            <a:ext cx="2800350" cy="716882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2" name="Google Shape;892;p36"/>
          <p:cNvSpPr txBox="1"/>
          <p:nvPr/>
        </p:nvSpPr>
        <p:spPr>
          <a:xfrm>
            <a:off x="6057900" y="3200401"/>
            <a:ext cx="2800350" cy="7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Learning: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do we want to learn in the next step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	</a:t>
            </a: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have we learnt ?</a:t>
            </a:r>
            <a:endParaRPr/>
          </a:p>
        </p:txBody>
      </p:sp>
      <p:sp>
        <p:nvSpPr>
          <p:cNvPr id="893" name="Google Shape;893;p36"/>
          <p:cNvSpPr/>
          <p:nvPr/>
        </p:nvSpPr>
        <p:spPr>
          <a:xfrm>
            <a:off x="6057900" y="3886200"/>
            <a:ext cx="2800350" cy="90563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4" name="Google Shape;894;p36"/>
          <p:cNvSpPr txBox="1"/>
          <p:nvPr/>
        </p:nvSpPr>
        <p:spPr>
          <a:xfrm>
            <a:off x="6343650" y="3886201"/>
            <a:ext cx="25717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Measurement: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can we measure the results and validate the hypothesis ? </a:t>
            </a:r>
            <a:endParaRPr/>
          </a:p>
        </p:txBody>
      </p:sp>
      <p:sp>
        <p:nvSpPr>
          <p:cNvPr id="895" name="Google Shape;895;p36"/>
          <p:cNvSpPr/>
          <p:nvPr/>
        </p:nvSpPr>
        <p:spPr>
          <a:xfrm>
            <a:off x="2979011" y="4280617"/>
            <a:ext cx="2957379" cy="511220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6" name="Google Shape;896;p36"/>
          <p:cNvSpPr txBox="1"/>
          <p:nvPr/>
        </p:nvSpPr>
        <p:spPr>
          <a:xfrm>
            <a:off x="2962816" y="4229101"/>
            <a:ext cx="2686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Costs and Time: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are the costs ?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is the time table made ?</a:t>
            </a:r>
            <a:endParaRPr/>
          </a:p>
        </p:txBody>
      </p:sp>
      <p:sp>
        <p:nvSpPr>
          <p:cNvPr id="897" name="Google Shape;897;p36"/>
          <p:cNvSpPr/>
          <p:nvPr/>
        </p:nvSpPr>
        <p:spPr>
          <a:xfrm>
            <a:off x="5527666" y="2364679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898" name="Google Shape;898;p36"/>
          <p:cNvSpPr/>
          <p:nvPr/>
        </p:nvSpPr>
        <p:spPr>
          <a:xfrm>
            <a:off x="5181600" y="35623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899" name="Google Shape;899;p36"/>
          <p:cNvSpPr/>
          <p:nvPr/>
        </p:nvSpPr>
        <p:spPr>
          <a:xfrm>
            <a:off x="5581650" y="444068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900" name="Google Shape;900;p36"/>
          <p:cNvSpPr/>
          <p:nvPr/>
        </p:nvSpPr>
        <p:spPr>
          <a:xfrm>
            <a:off x="8553450" y="44767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901" name="Google Shape;901;p36"/>
          <p:cNvSpPr/>
          <p:nvPr/>
        </p:nvSpPr>
        <p:spPr>
          <a:xfrm>
            <a:off x="8534400" y="360248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902" name="Google Shape;902;p36"/>
          <p:cNvSpPr/>
          <p:nvPr/>
        </p:nvSpPr>
        <p:spPr>
          <a:xfrm>
            <a:off x="8553450" y="28765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/>
          </a:p>
        </p:txBody>
      </p:sp>
      <p:grpSp>
        <p:nvGrpSpPr>
          <p:cNvPr id="903" name="Google Shape;903;p36"/>
          <p:cNvGrpSpPr/>
          <p:nvPr/>
        </p:nvGrpSpPr>
        <p:grpSpPr>
          <a:xfrm>
            <a:off x="5527666" y="3512613"/>
            <a:ext cx="797942" cy="773638"/>
            <a:chOff x="2340529" y="1031247"/>
            <a:chExt cx="1318034" cy="1133113"/>
          </a:xfrm>
        </p:grpSpPr>
        <p:sp>
          <p:nvSpPr>
            <p:cNvPr id="904" name="Google Shape;904;p36"/>
            <p:cNvSpPr/>
            <p:nvPr/>
          </p:nvSpPr>
          <p:spPr>
            <a:xfrm>
              <a:off x="2340529" y="1055193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 rot="-10649213">
              <a:off x="3064069" y="1043220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descr="Logo, company name&#10;&#10;Description automatically generated" id="906" name="Google Shape;9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3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08" name="Google Shape;90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3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910" name="Google Shape;910;p3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7" name="Google Shape;917;p37"/>
          <p:cNvSpPr/>
          <p:nvPr/>
        </p:nvSpPr>
        <p:spPr>
          <a:xfrm>
            <a:off x="457200" y="1600200"/>
            <a:ext cx="8401050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NAME OF THE MVP</a:t>
            </a:r>
            <a:endParaRPr/>
          </a:p>
        </p:txBody>
      </p:sp>
      <p:sp>
        <p:nvSpPr>
          <p:cNvPr id="918" name="Google Shape;918;p37"/>
          <p:cNvSpPr/>
          <p:nvPr/>
        </p:nvSpPr>
        <p:spPr>
          <a:xfrm>
            <a:off x="457200" y="2114550"/>
            <a:ext cx="2400300" cy="1075753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19" name="Google Shape;919;p37"/>
          <p:cNvSpPr/>
          <p:nvPr/>
        </p:nvSpPr>
        <p:spPr>
          <a:xfrm>
            <a:off x="457200" y="2095645"/>
            <a:ext cx="240030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Initial situation:</a:t>
            </a:r>
            <a:endParaRPr/>
          </a:p>
        </p:txBody>
      </p:sp>
      <p:sp>
        <p:nvSpPr>
          <p:cNvPr id="920" name="Google Shape;920;p37"/>
          <p:cNvSpPr txBox="1"/>
          <p:nvPr/>
        </p:nvSpPr>
        <p:spPr>
          <a:xfrm>
            <a:off x="457200" y="234315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Person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for whom is this ?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Who will test the MVP ?</a:t>
            </a:r>
            <a:endParaRPr/>
          </a:p>
        </p:txBody>
      </p:sp>
      <p:sp>
        <p:nvSpPr>
          <p:cNvPr id="921" name="Google Shape;921;p37"/>
          <p:cNvSpPr/>
          <p:nvPr/>
        </p:nvSpPr>
        <p:spPr>
          <a:xfrm>
            <a:off x="457200" y="3190302"/>
            <a:ext cx="2400300" cy="872750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2" name="Google Shape;922;p37"/>
          <p:cNvSpPr txBox="1"/>
          <p:nvPr/>
        </p:nvSpPr>
        <p:spPr>
          <a:xfrm>
            <a:off x="457200" y="3135437"/>
            <a:ext cx="2400300" cy="942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3 main problems and 3 challenges: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focus of the MVP?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problems or challenges does it </a:t>
            </a:r>
            <a:r>
              <a:rPr lang="en-GB" sz="1125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face?</a:t>
            </a:r>
            <a:endParaRPr/>
          </a:p>
        </p:txBody>
      </p:sp>
      <p:sp>
        <p:nvSpPr>
          <p:cNvPr id="923" name="Google Shape;923;p37"/>
          <p:cNvSpPr/>
          <p:nvPr/>
        </p:nvSpPr>
        <p:spPr>
          <a:xfrm>
            <a:off x="457200" y="3871528"/>
            <a:ext cx="2400300" cy="920309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457200" y="3886201"/>
            <a:ext cx="24003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Customer journey and use cases: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use cases are improved thanks to the MVP ?</a:t>
            </a: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2543587" y="240702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2979010" y="2114550"/>
            <a:ext cx="2964590" cy="10748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2979010" y="2095645"/>
            <a:ext cx="2964590" cy="235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Plan:</a:t>
            </a:r>
            <a:endParaRPr/>
          </a:p>
        </p:txBody>
      </p:sp>
      <p:sp>
        <p:nvSpPr>
          <p:cNvPr id="928" name="Google Shape;928;p37"/>
          <p:cNvSpPr txBox="1"/>
          <p:nvPr/>
        </p:nvSpPr>
        <p:spPr>
          <a:xfrm>
            <a:off x="2986227" y="2312069"/>
            <a:ext cx="2957374" cy="101566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Vision and Roadmap</a:t>
            </a: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What’s the vision of the product?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What’s the roadmap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How we will extend the functions step </a:t>
            </a: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by step?</a:t>
            </a: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2979011" y="3143251"/>
            <a:ext cx="2957379" cy="787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0" name="Google Shape;930;p37"/>
          <p:cNvSpPr txBox="1"/>
          <p:nvPr/>
        </p:nvSpPr>
        <p:spPr>
          <a:xfrm>
            <a:off x="2971800" y="3116261"/>
            <a:ext cx="3086100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3 main functions: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Which are the main functions tested in this MVP?</a:t>
            </a: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2979011" y="3886200"/>
            <a:ext cx="2957379" cy="394415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2" name="Google Shape;932;p37"/>
          <p:cNvSpPr txBox="1"/>
          <p:nvPr/>
        </p:nvSpPr>
        <p:spPr>
          <a:xfrm>
            <a:off x="2971801" y="3847670"/>
            <a:ext cx="2957374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Building: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How can we build these functions ? </a:t>
            </a: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6057900" y="2114550"/>
            <a:ext cx="2800350" cy="107486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6057900" y="2095645"/>
            <a:ext cx="2800350" cy="235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Outputs:</a:t>
            </a:r>
            <a:endParaRPr/>
          </a:p>
        </p:txBody>
      </p:sp>
      <p:sp>
        <p:nvSpPr>
          <p:cNvPr id="935" name="Google Shape;935;p37"/>
          <p:cNvSpPr txBox="1"/>
          <p:nvPr/>
        </p:nvSpPr>
        <p:spPr>
          <a:xfrm>
            <a:off x="6083282" y="2317727"/>
            <a:ext cx="2800350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Conclusion/Next steps</a:t>
            </a:r>
            <a:r>
              <a:rPr lang="en-GB" sz="12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What are the most important things we discovered ?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Must the Vision/strategy be adapted ?</a:t>
            </a: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6057900" y="3169318"/>
            <a:ext cx="2800350" cy="716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7" name="Google Shape;937;p37"/>
          <p:cNvSpPr txBox="1"/>
          <p:nvPr/>
        </p:nvSpPr>
        <p:spPr>
          <a:xfrm>
            <a:off x="6057900" y="3200401"/>
            <a:ext cx="280035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Learning: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What do we want to learn in the next step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	What have we learnt ?</a:t>
            </a: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6057900" y="3886200"/>
            <a:ext cx="2800350" cy="905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9" name="Google Shape;939;p37"/>
          <p:cNvSpPr txBox="1"/>
          <p:nvPr/>
        </p:nvSpPr>
        <p:spPr>
          <a:xfrm>
            <a:off x="6286500" y="3886201"/>
            <a:ext cx="257175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Measurement: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How can we measure the results and validate the hypothesis ? </a:t>
            </a: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2979011" y="4280617"/>
            <a:ext cx="2957379" cy="511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1" name="Google Shape;941;p37"/>
          <p:cNvSpPr txBox="1"/>
          <p:nvPr/>
        </p:nvSpPr>
        <p:spPr>
          <a:xfrm>
            <a:off x="2962816" y="4177353"/>
            <a:ext cx="268605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Costs and Time: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What are the costs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BFBF"/>
                </a:solidFill>
                <a:latin typeface="Fira Sans"/>
                <a:ea typeface="Fira Sans"/>
                <a:cs typeface="Fira Sans"/>
                <a:sym typeface="Fira Sans"/>
              </a:rPr>
              <a:t>How is the time table made ?</a:t>
            </a: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5527666" y="2364679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5143500" y="356438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5543550" y="442163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8515350" y="442163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743950" y="348615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8686800" y="240030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/>
          </a:p>
        </p:txBody>
      </p:sp>
      <p:grpSp>
        <p:nvGrpSpPr>
          <p:cNvPr id="948" name="Google Shape;948;p37"/>
          <p:cNvGrpSpPr/>
          <p:nvPr/>
        </p:nvGrpSpPr>
        <p:grpSpPr>
          <a:xfrm>
            <a:off x="5527666" y="3512613"/>
            <a:ext cx="797942" cy="773638"/>
            <a:chOff x="2340529" y="1031247"/>
            <a:chExt cx="1318034" cy="1133113"/>
          </a:xfrm>
        </p:grpSpPr>
        <p:sp>
          <p:nvSpPr>
            <p:cNvPr id="949" name="Google Shape;949;p37"/>
            <p:cNvSpPr/>
            <p:nvPr/>
          </p:nvSpPr>
          <p:spPr>
            <a:xfrm>
              <a:off x="2340529" y="1055193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2F2F2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 rot="-10649213">
              <a:off x="3064069" y="1043220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2F2F2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51" name="Google Shape;951;p37"/>
          <p:cNvSpPr txBox="1"/>
          <p:nvPr/>
        </p:nvSpPr>
        <p:spPr>
          <a:xfrm>
            <a:off x="2962817" y="2341530"/>
            <a:ext cx="592081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Focus only on one MVP and describe the starting situation: the Person/User, 3 problems, the customer journey and the most relevant use cases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952" name="Google Shape;9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3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54" name="Google Shape;9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3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956" name="Google Shape;956;p3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457200" y="1600200"/>
            <a:ext cx="8401050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NAME OF THE MVP</a:t>
            </a:r>
            <a:endParaRPr/>
          </a:p>
        </p:txBody>
      </p:sp>
      <p:sp>
        <p:nvSpPr>
          <p:cNvPr id="963" name="Google Shape;963;p38"/>
          <p:cNvSpPr/>
          <p:nvPr/>
        </p:nvSpPr>
        <p:spPr>
          <a:xfrm>
            <a:off x="457200" y="2114550"/>
            <a:ext cx="2400300" cy="1075753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4" name="Google Shape;964;p38"/>
          <p:cNvSpPr/>
          <p:nvPr/>
        </p:nvSpPr>
        <p:spPr>
          <a:xfrm>
            <a:off x="457200" y="2095645"/>
            <a:ext cx="2400300" cy="235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Initial situation:</a:t>
            </a:r>
            <a:endParaRPr/>
          </a:p>
        </p:txBody>
      </p:sp>
      <p:sp>
        <p:nvSpPr>
          <p:cNvPr id="965" name="Google Shape;965;p38"/>
          <p:cNvSpPr txBox="1"/>
          <p:nvPr/>
        </p:nvSpPr>
        <p:spPr>
          <a:xfrm>
            <a:off x="457200" y="2343151"/>
            <a:ext cx="2286000" cy="6463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Person</a:t>
            </a: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for whom is this ?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Who will test the MVP ?</a:t>
            </a:r>
            <a:endParaRPr/>
          </a:p>
        </p:txBody>
      </p:sp>
      <p:sp>
        <p:nvSpPr>
          <p:cNvPr id="966" name="Google Shape;966;p38"/>
          <p:cNvSpPr/>
          <p:nvPr/>
        </p:nvSpPr>
        <p:spPr>
          <a:xfrm>
            <a:off x="457200" y="3190302"/>
            <a:ext cx="2400300" cy="87275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7" name="Google Shape;967;p38"/>
          <p:cNvSpPr txBox="1"/>
          <p:nvPr/>
        </p:nvSpPr>
        <p:spPr>
          <a:xfrm>
            <a:off x="457200" y="3135437"/>
            <a:ext cx="2400300" cy="98103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 main problems and 3 challenges: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What’s the focus of the MVP?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Which problems or challenges does it face?</a:t>
            </a: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457200" y="3871528"/>
            <a:ext cx="2400300" cy="92030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9" name="Google Shape;969;p38"/>
          <p:cNvSpPr txBox="1"/>
          <p:nvPr/>
        </p:nvSpPr>
        <p:spPr>
          <a:xfrm>
            <a:off x="457200" y="3886201"/>
            <a:ext cx="2400300" cy="8309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Customer journey and use cases: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Which use cases are improved thanks to the MVP ?</a:t>
            </a:r>
            <a:endParaRPr/>
          </a:p>
        </p:txBody>
      </p:sp>
      <p:sp>
        <p:nvSpPr>
          <p:cNvPr id="970" name="Google Shape;970;p38"/>
          <p:cNvSpPr/>
          <p:nvPr/>
        </p:nvSpPr>
        <p:spPr>
          <a:xfrm>
            <a:off x="2543587" y="2407025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971" name="Google Shape;971;p38"/>
          <p:cNvSpPr/>
          <p:nvPr/>
        </p:nvSpPr>
        <p:spPr>
          <a:xfrm>
            <a:off x="2979010" y="2114550"/>
            <a:ext cx="2964590" cy="1074869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2" name="Google Shape;972;p38"/>
          <p:cNvSpPr/>
          <p:nvPr/>
        </p:nvSpPr>
        <p:spPr>
          <a:xfrm>
            <a:off x="2979010" y="2095645"/>
            <a:ext cx="296459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Plan:</a:t>
            </a:r>
            <a:endParaRPr/>
          </a:p>
        </p:txBody>
      </p:sp>
      <p:sp>
        <p:nvSpPr>
          <p:cNvPr id="973" name="Google Shape;973;p38"/>
          <p:cNvSpPr txBox="1"/>
          <p:nvPr/>
        </p:nvSpPr>
        <p:spPr>
          <a:xfrm>
            <a:off x="2934837" y="2312069"/>
            <a:ext cx="31230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Vision and Roadmap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vision of the product?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What’s the roadmap 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we will extend the functions step by step?</a:t>
            </a:r>
            <a:endParaRPr/>
          </a:p>
        </p:txBody>
      </p:sp>
      <p:sp>
        <p:nvSpPr>
          <p:cNvPr id="974" name="Google Shape;974;p38"/>
          <p:cNvSpPr/>
          <p:nvPr/>
        </p:nvSpPr>
        <p:spPr>
          <a:xfrm>
            <a:off x="2979011" y="3143251"/>
            <a:ext cx="2957379" cy="787213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5" name="Google Shape;975;p38"/>
          <p:cNvSpPr txBox="1"/>
          <p:nvPr/>
        </p:nvSpPr>
        <p:spPr>
          <a:xfrm>
            <a:off x="2971800" y="3143251"/>
            <a:ext cx="30861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3 main functions: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Which are the main functions tested in this MVP?</a:t>
            </a:r>
            <a:endParaRPr/>
          </a:p>
        </p:txBody>
      </p:sp>
      <p:sp>
        <p:nvSpPr>
          <p:cNvPr id="976" name="Google Shape;976;p38"/>
          <p:cNvSpPr/>
          <p:nvPr/>
        </p:nvSpPr>
        <p:spPr>
          <a:xfrm>
            <a:off x="2979011" y="3886200"/>
            <a:ext cx="2957379" cy="394415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7" name="Google Shape;977;p38"/>
          <p:cNvSpPr txBox="1"/>
          <p:nvPr/>
        </p:nvSpPr>
        <p:spPr>
          <a:xfrm>
            <a:off x="2971801" y="3847670"/>
            <a:ext cx="295737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Building: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can we build these functions ? </a:t>
            </a:r>
            <a:endParaRPr/>
          </a:p>
        </p:txBody>
      </p:sp>
      <p:sp>
        <p:nvSpPr>
          <p:cNvPr id="978" name="Google Shape;978;p38"/>
          <p:cNvSpPr/>
          <p:nvPr/>
        </p:nvSpPr>
        <p:spPr>
          <a:xfrm>
            <a:off x="6057900" y="2114550"/>
            <a:ext cx="2800350" cy="1074868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9" name="Google Shape;979;p38"/>
          <p:cNvSpPr/>
          <p:nvPr/>
        </p:nvSpPr>
        <p:spPr>
          <a:xfrm>
            <a:off x="6057900" y="2095645"/>
            <a:ext cx="2800350" cy="235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Outputs:</a:t>
            </a:r>
            <a:endParaRPr/>
          </a:p>
        </p:txBody>
      </p:sp>
      <p:sp>
        <p:nvSpPr>
          <p:cNvPr id="980" name="Google Shape;980;p38"/>
          <p:cNvSpPr txBox="1"/>
          <p:nvPr/>
        </p:nvSpPr>
        <p:spPr>
          <a:xfrm>
            <a:off x="6083282" y="2317727"/>
            <a:ext cx="2800350" cy="79637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Conclusion/Next steps</a:t>
            </a: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125"/>
              <a:buFont typeface="Noto Sans Symbols"/>
              <a:buChar char="✔"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 are the most important things we discovered ?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125"/>
              <a:buFont typeface="Noto Sans Symbols"/>
              <a:buChar char="✔"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Must the Vision/strategy be adapted ?</a:t>
            </a:r>
            <a:endParaRPr/>
          </a:p>
        </p:txBody>
      </p:sp>
      <p:sp>
        <p:nvSpPr>
          <p:cNvPr id="981" name="Google Shape;981;p38"/>
          <p:cNvSpPr/>
          <p:nvPr/>
        </p:nvSpPr>
        <p:spPr>
          <a:xfrm>
            <a:off x="6057900" y="3169318"/>
            <a:ext cx="2800350" cy="716882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2" name="Google Shape;982;p38"/>
          <p:cNvSpPr txBox="1"/>
          <p:nvPr/>
        </p:nvSpPr>
        <p:spPr>
          <a:xfrm>
            <a:off x="6057900" y="3200401"/>
            <a:ext cx="2800350" cy="79637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Learning: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 do we want to learn in the next step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	What have we learnt ?</a:t>
            </a:r>
            <a:endParaRPr/>
          </a:p>
        </p:txBody>
      </p:sp>
      <p:sp>
        <p:nvSpPr>
          <p:cNvPr id="983" name="Google Shape;983;p38"/>
          <p:cNvSpPr/>
          <p:nvPr/>
        </p:nvSpPr>
        <p:spPr>
          <a:xfrm>
            <a:off x="6057900" y="3886200"/>
            <a:ext cx="2800350" cy="90563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4" name="Google Shape;984;p38"/>
          <p:cNvSpPr txBox="1"/>
          <p:nvPr/>
        </p:nvSpPr>
        <p:spPr>
          <a:xfrm>
            <a:off x="6343650" y="3886201"/>
            <a:ext cx="2571750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Measurement: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can we measure the results and validate the hypothesis ? </a:t>
            </a:r>
            <a:endParaRPr/>
          </a:p>
        </p:txBody>
      </p:sp>
      <p:sp>
        <p:nvSpPr>
          <p:cNvPr id="985" name="Google Shape;985;p38"/>
          <p:cNvSpPr/>
          <p:nvPr/>
        </p:nvSpPr>
        <p:spPr>
          <a:xfrm>
            <a:off x="2979011" y="4280617"/>
            <a:ext cx="2957379" cy="511220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6" name="Google Shape;986;p38"/>
          <p:cNvSpPr txBox="1"/>
          <p:nvPr/>
        </p:nvSpPr>
        <p:spPr>
          <a:xfrm>
            <a:off x="2962816" y="4229101"/>
            <a:ext cx="2686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Costs and Time: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are the costs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is the time table made ?</a:t>
            </a:r>
            <a:endParaRPr/>
          </a:p>
        </p:txBody>
      </p:sp>
      <p:sp>
        <p:nvSpPr>
          <p:cNvPr id="987" name="Google Shape;987;p38"/>
          <p:cNvSpPr/>
          <p:nvPr/>
        </p:nvSpPr>
        <p:spPr>
          <a:xfrm>
            <a:off x="5527666" y="2364679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988" name="Google Shape;988;p38"/>
          <p:cNvSpPr/>
          <p:nvPr/>
        </p:nvSpPr>
        <p:spPr>
          <a:xfrm>
            <a:off x="5143500" y="356438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989" name="Google Shape;989;p38"/>
          <p:cNvSpPr/>
          <p:nvPr/>
        </p:nvSpPr>
        <p:spPr>
          <a:xfrm>
            <a:off x="5543550" y="442163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990" name="Google Shape;990;p38"/>
          <p:cNvSpPr/>
          <p:nvPr/>
        </p:nvSpPr>
        <p:spPr>
          <a:xfrm>
            <a:off x="8515350" y="442163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8743950" y="348615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8686800" y="240030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/>
          </a:p>
        </p:txBody>
      </p:sp>
      <p:grpSp>
        <p:nvGrpSpPr>
          <p:cNvPr id="993" name="Google Shape;993;p38"/>
          <p:cNvGrpSpPr/>
          <p:nvPr/>
        </p:nvGrpSpPr>
        <p:grpSpPr>
          <a:xfrm>
            <a:off x="5527666" y="3512613"/>
            <a:ext cx="797942" cy="773638"/>
            <a:chOff x="2340529" y="1031247"/>
            <a:chExt cx="1318034" cy="1133113"/>
          </a:xfrm>
        </p:grpSpPr>
        <p:sp>
          <p:nvSpPr>
            <p:cNvPr id="994" name="Google Shape;994;p38"/>
            <p:cNvSpPr/>
            <p:nvPr/>
          </p:nvSpPr>
          <p:spPr>
            <a:xfrm>
              <a:off x="2340529" y="1055193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 rot="-10649213">
              <a:off x="3064069" y="1043220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96" name="Google Shape;996;p38"/>
          <p:cNvSpPr txBox="1"/>
          <p:nvPr/>
        </p:nvSpPr>
        <p:spPr>
          <a:xfrm>
            <a:off x="422385" y="2271956"/>
            <a:ext cx="2521811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Be sure the team has clear the vision and function of the product. Be focused on the core function.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Add functionalities step by step</a:t>
            </a:r>
            <a:endParaRPr/>
          </a:p>
        </p:txBody>
      </p:sp>
      <p:sp>
        <p:nvSpPr>
          <p:cNvPr id="997" name="Google Shape;997;p38"/>
          <p:cNvSpPr txBox="1"/>
          <p:nvPr/>
        </p:nvSpPr>
        <p:spPr>
          <a:xfrm>
            <a:off x="6045029" y="3240487"/>
            <a:ext cx="2434951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Define 3 core functions to test in the following iterations</a:t>
            </a:r>
            <a:endParaRPr/>
          </a:p>
        </p:txBody>
      </p:sp>
      <p:sp>
        <p:nvSpPr>
          <p:cNvPr id="998" name="Google Shape;998;p38"/>
          <p:cNvSpPr txBox="1"/>
          <p:nvPr/>
        </p:nvSpPr>
        <p:spPr>
          <a:xfrm>
            <a:off x="6159989" y="4167099"/>
            <a:ext cx="28575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Plan the MVP. Look out time and costs. Define the measurement criteria and then build the MVP</a:t>
            </a:r>
            <a:endParaRPr/>
          </a:p>
        </p:txBody>
      </p:sp>
      <p:sp>
        <p:nvSpPr>
          <p:cNvPr id="999" name="Google Shape;999;p3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00" name="Google Shape;100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3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002" name="Google Shape;1002;p3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  <p:pic>
        <p:nvPicPr>
          <p:cNvPr descr="Logo, company name&#10;&#10;Description automatically generated" id="1003" name="Google Shape;10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09" name="Google Shape;1009;p3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0" name="Google Shape;1010;p39"/>
          <p:cNvSpPr/>
          <p:nvPr/>
        </p:nvSpPr>
        <p:spPr>
          <a:xfrm>
            <a:off x="457200" y="1600200"/>
            <a:ext cx="8401050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NAME OF THE MVP</a:t>
            </a:r>
            <a:endParaRPr b="1"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1" name="Google Shape;1011;p39"/>
          <p:cNvSpPr/>
          <p:nvPr/>
        </p:nvSpPr>
        <p:spPr>
          <a:xfrm>
            <a:off x="457200" y="2114550"/>
            <a:ext cx="2400300" cy="10757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2" name="Google Shape;1012;p39"/>
          <p:cNvSpPr/>
          <p:nvPr/>
        </p:nvSpPr>
        <p:spPr>
          <a:xfrm>
            <a:off x="457200" y="2095645"/>
            <a:ext cx="2400300" cy="235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Initial situation:</a:t>
            </a:r>
            <a:endParaRPr/>
          </a:p>
        </p:txBody>
      </p:sp>
      <p:sp>
        <p:nvSpPr>
          <p:cNvPr id="1013" name="Google Shape;1013;p39"/>
          <p:cNvSpPr txBox="1"/>
          <p:nvPr/>
        </p:nvSpPr>
        <p:spPr>
          <a:xfrm>
            <a:off x="457200" y="2343151"/>
            <a:ext cx="2286000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Person</a:t>
            </a: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for whom is this ?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Who will test the MVP ?</a:t>
            </a:r>
            <a:endParaRPr/>
          </a:p>
        </p:txBody>
      </p:sp>
      <p:sp>
        <p:nvSpPr>
          <p:cNvPr id="1014" name="Google Shape;1014;p39"/>
          <p:cNvSpPr/>
          <p:nvPr/>
        </p:nvSpPr>
        <p:spPr>
          <a:xfrm>
            <a:off x="457200" y="3190302"/>
            <a:ext cx="2400300" cy="87275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5" name="Google Shape;1015;p39"/>
          <p:cNvSpPr txBox="1"/>
          <p:nvPr/>
        </p:nvSpPr>
        <p:spPr>
          <a:xfrm>
            <a:off x="457200" y="3112913"/>
            <a:ext cx="2400300" cy="98103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 main problems and 3 challenges: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What’s the focus of the MVP?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Which problems or challenges does it face?</a:t>
            </a:r>
            <a:endParaRPr/>
          </a:p>
        </p:txBody>
      </p:sp>
      <p:sp>
        <p:nvSpPr>
          <p:cNvPr id="1016" name="Google Shape;1016;p39"/>
          <p:cNvSpPr/>
          <p:nvPr/>
        </p:nvSpPr>
        <p:spPr>
          <a:xfrm>
            <a:off x="457200" y="3871528"/>
            <a:ext cx="2400300" cy="92030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7" name="Google Shape;1017;p39"/>
          <p:cNvSpPr txBox="1"/>
          <p:nvPr/>
        </p:nvSpPr>
        <p:spPr>
          <a:xfrm>
            <a:off x="457200" y="3886201"/>
            <a:ext cx="2400300" cy="8309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Customer journey and use cases: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Which use cases are improved thanks to the MVP ?</a:t>
            </a:r>
            <a:endParaRPr/>
          </a:p>
        </p:txBody>
      </p:sp>
      <p:sp>
        <p:nvSpPr>
          <p:cNvPr id="1018" name="Google Shape;1018;p39"/>
          <p:cNvSpPr/>
          <p:nvPr/>
        </p:nvSpPr>
        <p:spPr>
          <a:xfrm>
            <a:off x="2543587" y="2407025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019" name="Google Shape;1019;p39"/>
          <p:cNvSpPr/>
          <p:nvPr/>
        </p:nvSpPr>
        <p:spPr>
          <a:xfrm>
            <a:off x="2979010" y="2114550"/>
            <a:ext cx="2964590" cy="1074869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0" name="Google Shape;1020;p39"/>
          <p:cNvSpPr/>
          <p:nvPr/>
        </p:nvSpPr>
        <p:spPr>
          <a:xfrm>
            <a:off x="2979010" y="2095645"/>
            <a:ext cx="2964590" cy="235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Plan</a:t>
            </a: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/>
          </a:p>
        </p:txBody>
      </p:sp>
      <p:sp>
        <p:nvSpPr>
          <p:cNvPr id="1021" name="Google Shape;1021;p39"/>
          <p:cNvSpPr txBox="1"/>
          <p:nvPr/>
        </p:nvSpPr>
        <p:spPr>
          <a:xfrm>
            <a:off x="2934837" y="2335338"/>
            <a:ext cx="3123064" cy="101566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Vision and Roadmap</a:t>
            </a: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What’s the vision of the product?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What’s the roadmap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we will extend the functions step by step?</a:t>
            </a:r>
            <a:endParaRPr/>
          </a:p>
        </p:txBody>
      </p:sp>
      <p:sp>
        <p:nvSpPr>
          <p:cNvPr id="1022" name="Google Shape;1022;p39"/>
          <p:cNvSpPr/>
          <p:nvPr/>
        </p:nvSpPr>
        <p:spPr>
          <a:xfrm>
            <a:off x="2979011" y="3143251"/>
            <a:ext cx="2957379" cy="7872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3" name="Google Shape;1023;p39"/>
          <p:cNvSpPr txBox="1"/>
          <p:nvPr/>
        </p:nvSpPr>
        <p:spPr>
          <a:xfrm>
            <a:off x="2971800" y="3143251"/>
            <a:ext cx="3086100" cy="623248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 main functions: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Which are the main functions tested in this MVP?</a:t>
            </a:r>
            <a:endParaRPr/>
          </a:p>
        </p:txBody>
      </p:sp>
      <p:sp>
        <p:nvSpPr>
          <p:cNvPr id="1024" name="Google Shape;1024;p39"/>
          <p:cNvSpPr/>
          <p:nvPr/>
        </p:nvSpPr>
        <p:spPr>
          <a:xfrm>
            <a:off x="2979011" y="3886200"/>
            <a:ext cx="2957379" cy="394415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2971801" y="3847670"/>
            <a:ext cx="2957374" cy="4501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Building: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can we build these functions ? </a:t>
            </a:r>
            <a:endParaRPr/>
          </a:p>
        </p:txBody>
      </p:sp>
      <p:sp>
        <p:nvSpPr>
          <p:cNvPr id="1026" name="Google Shape;1026;p39"/>
          <p:cNvSpPr/>
          <p:nvPr/>
        </p:nvSpPr>
        <p:spPr>
          <a:xfrm>
            <a:off x="6057900" y="2114550"/>
            <a:ext cx="2800350" cy="1074868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7" name="Google Shape;1027;p39"/>
          <p:cNvSpPr/>
          <p:nvPr/>
        </p:nvSpPr>
        <p:spPr>
          <a:xfrm>
            <a:off x="6057900" y="2095645"/>
            <a:ext cx="2800350" cy="23506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Outputs:</a:t>
            </a:r>
            <a:endParaRPr/>
          </a:p>
        </p:txBody>
      </p:sp>
      <p:sp>
        <p:nvSpPr>
          <p:cNvPr id="1028" name="Google Shape;1028;p39"/>
          <p:cNvSpPr txBox="1"/>
          <p:nvPr/>
        </p:nvSpPr>
        <p:spPr>
          <a:xfrm>
            <a:off x="6083282" y="2317727"/>
            <a:ext cx="28003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Conclusion/Next steps</a:t>
            </a:r>
            <a:r>
              <a:rPr lang="en-GB" sz="1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are the most important things we discovered ?</a:t>
            </a:r>
            <a:endParaRPr/>
          </a:p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✔"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Must the Vision/strategy be adapted ?</a:t>
            </a: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6057900" y="3169318"/>
            <a:ext cx="2800350" cy="716882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30" name="Google Shape;1030;p39"/>
          <p:cNvSpPr txBox="1"/>
          <p:nvPr/>
        </p:nvSpPr>
        <p:spPr>
          <a:xfrm>
            <a:off x="6057900" y="3200401"/>
            <a:ext cx="28003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Learning: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What do we want to learn in the next step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	What have we learnt ?</a:t>
            </a:r>
            <a:endParaRPr/>
          </a:p>
        </p:txBody>
      </p:sp>
      <p:sp>
        <p:nvSpPr>
          <p:cNvPr id="1031" name="Google Shape;1031;p39"/>
          <p:cNvSpPr/>
          <p:nvPr/>
        </p:nvSpPr>
        <p:spPr>
          <a:xfrm>
            <a:off x="6057900" y="3886200"/>
            <a:ext cx="2800350" cy="905636"/>
          </a:xfrm>
          <a:prstGeom prst="rect">
            <a:avLst/>
          </a:prstGeom>
          <a:solidFill>
            <a:srgbClr val="FDEAEA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32" name="Google Shape;1032;p39"/>
          <p:cNvSpPr txBox="1"/>
          <p:nvPr/>
        </p:nvSpPr>
        <p:spPr>
          <a:xfrm>
            <a:off x="6343650" y="3886201"/>
            <a:ext cx="25717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Measurement: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How can we measure the results and validate the hypothesis ? </a:t>
            </a:r>
            <a:endParaRPr/>
          </a:p>
        </p:txBody>
      </p:sp>
      <p:sp>
        <p:nvSpPr>
          <p:cNvPr id="1033" name="Google Shape;1033;p39"/>
          <p:cNvSpPr/>
          <p:nvPr/>
        </p:nvSpPr>
        <p:spPr>
          <a:xfrm>
            <a:off x="2979011" y="4280617"/>
            <a:ext cx="2957379" cy="511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34" name="Google Shape;1034;p39"/>
          <p:cNvSpPr txBox="1"/>
          <p:nvPr/>
        </p:nvSpPr>
        <p:spPr>
          <a:xfrm>
            <a:off x="2962816" y="4229101"/>
            <a:ext cx="2686050" cy="623248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Costs and Time: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 are the costs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5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is the time table made ?</a:t>
            </a:r>
            <a:endParaRPr/>
          </a:p>
        </p:txBody>
      </p:sp>
      <p:sp>
        <p:nvSpPr>
          <p:cNvPr id="1035" name="Google Shape;1035;p39"/>
          <p:cNvSpPr/>
          <p:nvPr/>
        </p:nvSpPr>
        <p:spPr>
          <a:xfrm>
            <a:off x="5527666" y="2364679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036" name="Google Shape;1036;p39"/>
          <p:cNvSpPr/>
          <p:nvPr/>
        </p:nvSpPr>
        <p:spPr>
          <a:xfrm>
            <a:off x="5143500" y="356438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037" name="Google Shape;1037;p39"/>
          <p:cNvSpPr/>
          <p:nvPr/>
        </p:nvSpPr>
        <p:spPr>
          <a:xfrm>
            <a:off x="5543550" y="442163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038" name="Google Shape;1038;p39"/>
          <p:cNvSpPr/>
          <p:nvPr/>
        </p:nvSpPr>
        <p:spPr>
          <a:xfrm>
            <a:off x="5772150" y="435224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1039" name="Google Shape;1039;p39"/>
          <p:cNvSpPr/>
          <p:nvPr/>
        </p:nvSpPr>
        <p:spPr>
          <a:xfrm>
            <a:off x="5689412" y="321812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>
            <a:off x="5811940" y="2605641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/>
          </a:p>
        </p:txBody>
      </p:sp>
      <p:grpSp>
        <p:nvGrpSpPr>
          <p:cNvPr id="1041" name="Google Shape;1041;p39"/>
          <p:cNvGrpSpPr/>
          <p:nvPr/>
        </p:nvGrpSpPr>
        <p:grpSpPr>
          <a:xfrm>
            <a:off x="5527666" y="3512613"/>
            <a:ext cx="797942" cy="773638"/>
            <a:chOff x="2340529" y="1031247"/>
            <a:chExt cx="1318034" cy="1133113"/>
          </a:xfrm>
        </p:grpSpPr>
        <p:sp>
          <p:nvSpPr>
            <p:cNvPr id="1042" name="Google Shape;1042;p39"/>
            <p:cNvSpPr/>
            <p:nvPr/>
          </p:nvSpPr>
          <p:spPr>
            <a:xfrm>
              <a:off x="2340529" y="1055193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 rot="-10649213">
              <a:off x="3064069" y="1043220"/>
              <a:ext cx="570451" cy="110916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044" name="Google Shape;1044;p39"/>
          <p:cNvSpPr txBox="1"/>
          <p:nvPr/>
        </p:nvSpPr>
        <p:spPr>
          <a:xfrm>
            <a:off x="1331291" y="4286251"/>
            <a:ext cx="438371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 the MVP with potential users/customers in a real environment and collect feedbacks. Outputs have to been measurable. </a:t>
            </a:r>
            <a:endParaRPr/>
          </a:p>
        </p:txBody>
      </p:sp>
      <p:sp>
        <p:nvSpPr>
          <p:cNvPr id="1045" name="Google Shape;1045;p39"/>
          <p:cNvSpPr txBox="1"/>
          <p:nvPr/>
        </p:nvSpPr>
        <p:spPr>
          <a:xfrm>
            <a:off x="1863193" y="3227952"/>
            <a:ext cx="37719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Report the lessons learnt. Improve the MVP step by step. </a:t>
            </a:r>
            <a:endParaRPr/>
          </a:p>
        </p:txBody>
      </p:sp>
      <p:sp>
        <p:nvSpPr>
          <p:cNvPr id="1046" name="Google Shape;1046;p39"/>
          <p:cNvSpPr txBox="1"/>
          <p:nvPr/>
        </p:nvSpPr>
        <p:spPr>
          <a:xfrm>
            <a:off x="1028700" y="2603586"/>
            <a:ext cx="474345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Summaries from the interactions. Vision or strategy has to be adapted ?</a:t>
            </a:r>
            <a:endParaRPr/>
          </a:p>
        </p:txBody>
      </p:sp>
      <p:pic>
        <p:nvPicPr>
          <p:cNvPr id="1047" name="Google Shape;10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3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049" name="Google Shape;1049;p3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  <p:pic>
        <p:nvPicPr>
          <p:cNvPr descr="Logo, company name&#10;&#10;Description automatically generated" id="1050" name="Google Shape;105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9" name="Google Shape;369;p4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1) GOALS</a:t>
            </a:r>
            <a:endParaRPr/>
          </a:p>
        </p:txBody>
      </p:sp>
      <p:sp>
        <p:nvSpPr>
          <p:cNvPr id="370" name="Google Shape;370;p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71" name="Google Shape;3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72" name="Google Shape;3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6" name="Google Shape;1056;p40"/>
          <p:cNvSpPr txBox="1"/>
          <p:nvPr/>
        </p:nvSpPr>
        <p:spPr>
          <a:xfrm>
            <a:off x="1200150" y="1500485"/>
            <a:ext cx="7715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Focus only on one MVP and describe the starting situation: the Person/User, 3 problems, the customer journey and the most relevant use cases</a:t>
            </a:r>
            <a:endParaRPr/>
          </a:p>
        </p:txBody>
      </p:sp>
      <p:sp>
        <p:nvSpPr>
          <p:cNvPr id="1057" name="Google Shape;1057;p40"/>
          <p:cNvSpPr/>
          <p:nvPr/>
        </p:nvSpPr>
        <p:spPr>
          <a:xfrm>
            <a:off x="800100" y="1568012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058" name="Google Shape;1058;p40"/>
          <p:cNvSpPr txBox="1"/>
          <p:nvPr/>
        </p:nvSpPr>
        <p:spPr>
          <a:xfrm>
            <a:off x="1200150" y="2033885"/>
            <a:ext cx="7715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 sure the team has clear the vision and function of the product. Be focus on the core function. Add functionalities step by step</a:t>
            </a:r>
            <a:endParaRPr/>
          </a:p>
        </p:txBody>
      </p:sp>
      <p:sp>
        <p:nvSpPr>
          <p:cNvPr id="1059" name="Google Shape;1059;p40"/>
          <p:cNvSpPr/>
          <p:nvPr/>
        </p:nvSpPr>
        <p:spPr>
          <a:xfrm>
            <a:off x="800100" y="2048296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060" name="Google Shape;1060;p40"/>
          <p:cNvSpPr txBox="1"/>
          <p:nvPr/>
        </p:nvSpPr>
        <p:spPr>
          <a:xfrm>
            <a:off x="1200150" y="2599551"/>
            <a:ext cx="7715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3 core functions to test in the following iterations</a:t>
            </a:r>
            <a:endParaRPr/>
          </a:p>
        </p:txBody>
      </p:sp>
      <p:sp>
        <p:nvSpPr>
          <p:cNvPr id="1061" name="Google Shape;1061;p40"/>
          <p:cNvSpPr/>
          <p:nvPr/>
        </p:nvSpPr>
        <p:spPr>
          <a:xfrm>
            <a:off x="800100" y="2588798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062" name="Google Shape;1062;p40"/>
          <p:cNvSpPr txBox="1"/>
          <p:nvPr/>
        </p:nvSpPr>
        <p:spPr>
          <a:xfrm>
            <a:off x="1200150" y="2980551"/>
            <a:ext cx="7715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 the MVP. Look out time and costs. Define the measurement criteria and then build the MVP</a:t>
            </a:r>
            <a:endParaRPr/>
          </a:p>
        </p:txBody>
      </p:sp>
      <p:sp>
        <p:nvSpPr>
          <p:cNvPr id="1063" name="Google Shape;1063;p40"/>
          <p:cNvSpPr/>
          <p:nvPr/>
        </p:nvSpPr>
        <p:spPr>
          <a:xfrm>
            <a:off x="800100" y="2969798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064" name="Google Shape;1064;p40"/>
          <p:cNvSpPr txBox="1"/>
          <p:nvPr/>
        </p:nvSpPr>
        <p:spPr>
          <a:xfrm>
            <a:off x="1200150" y="3337331"/>
            <a:ext cx="7715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the MVP with potential users/customers in a real environment and collect feedbacks. Outputs have to been measurable. </a:t>
            </a:r>
            <a:endParaRPr/>
          </a:p>
        </p:txBody>
      </p:sp>
      <p:sp>
        <p:nvSpPr>
          <p:cNvPr id="1065" name="Google Shape;1065;p40"/>
          <p:cNvSpPr/>
          <p:nvPr/>
        </p:nvSpPr>
        <p:spPr>
          <a:xfrm>
            <a:off x="800100" y="3417512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1066" name="Google Shape;1066;p40"/>
          <p:cNvSpPr txBox="1"/>
          <p:nvPr/>
        </p:nvSpPr>
        <p:spPr>
          <a:xfrm>
            <a:off x="1200150" y="3894951"/>
            <a:ext cx="7715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Report the lessons learnt. Improve the MVP step by step. </a:t>
            </a:r>
            <a:endParaRPr/>
          </a:p>
        </p:txBody>
      </p:sp>
      <p:sp>
        <p:nvSpPr>
          <p:cNvPr id="1067" name="Google Shape;1067;p40"/>
          <p:cNvSpPr/>
          <p:nvPr/>
        </p:nvSpPr>
        <p:spPr>
          <a:xfrm>
            <a:off x="800100" y="3884198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1068" name="Google Shape;1068;p40"/>
          <p:cNvSpPr txBox="1"/>
          <p:nvPr/>
        </p:nvSpPr>
        <p:spPr>
          <a:xfrm>
            <a:off x="1200150" y="4352151"/>
            <a:ext cx="7715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Summaries from the interactions. Vision or strategy has to be adapted ?</a:t>
            </a:r>
            <a:endParaRPr/>
          </a:p>
        </p:txBody>
      </p:sp>
      <p:sp>
        <p:nvSpPr>
          <p:cNvPr id="1069" name="Google Shape;1069;p40"/>
          <p:cNvSpPr/>
          <p:nvPr/>
        </p:nvSpPr>
        <p:spPr>
          <a:xfrm>
            <a:off x="800100" y="4341398"/>
            <a:ext cx="262423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/>
          </a:p>
        </p:txBody>
      </p:sp>
      <p:sp>
        <p:nvSpPr>
          <p:cNvPr id="1070" name="Google Shape;1070;p4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71" name="Google Shape;107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4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073" name="Google Shape;1073;p4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</a:t>
            </a:r>
            <a:endParaRPr/>
          </a:p>
        </p:txBody>
      </p:sp>
      <p:pic>
        <p:nvPicPr>
          <p:cNvPr descr="Logo, company name&#10;&#10;Description automatically generated" id="1074" name="Google Shape;107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0" name="Google Shape;1080;p41"/>
          <p:cNvSpPr txBox="1"/>
          <p:nvPr/>
        </p:nvSpPr>
        <p:spPr>
          <a:xfrm>
            <a:off x="571500" y="1675969"/>
            <a:ext cx="84010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 brings you to take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fast decisions 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 brings you to focus on the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core idea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 brings you to “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fail fast, fail early, fail cheap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involves the users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encouraging open innovation approaches and the early adoption of the solution</a:t>
            </a:r>
            <a:endParaRPr/>
          </a:p>
        </p:txBody>
      </p:sp>
      <p:pic>
        <p:nvPicPr>
          <p:cNvPr id="1081" name="Google Shape;108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4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83" name="Google Shape;108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4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085" name="Google Shape;1085;p4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(MVP): final remarks</a:t>
            </a:r>
            <a:endParaRPr/>
          </a:p>
        </p:txBody>
      </p:sp>
      <p:pic>
        <p:nvPicPr>
          <p:cNvPr descr="Logo, company name&#10;&#10;Description automatically generated" id="1086" name="Google Shape;108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2" name="Google Shape;1092;p42"/>
          <p:cNvSpPr txBox="1"/>
          <p:nvPr/>
        </p:nvSpPr>
        <p:spPr>
          <a:xfrm>
            <a:off x="571500" y="1675969"/>
            <a:ext cx="840105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build the MVP, follow the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rule of 80/20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(MVP can represent the 80% of the solution)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Build a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low-cost / low-time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 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Focus on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standard situation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then exceptions or more complex situations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93" name="Google Shape;10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4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95" name="Google Shape;10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4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097" name="Google Shape;1097;p4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(MVP): final remarks</a:t>
            </a:r>
            <a:endParaRPr/>
          </a:p>
        </p:txBody>
      </p:sp>
      <p:pic>
        <p:nvPicPr>
          <p:cNvPr descr="Logo, company name&#10;&#10;Description automatically generated" id="1098" name="Google Shape;109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4" name="Google Shape;1104;p43"/>
          <p:cNvSpPr txBox="1"/>
          <p:nvPr/>
        </p:nvSpPr>
        <p:spPr>
          <a:xfrm>
            <a:off x="571500" y="1675969"/>
            <a:ext cx="840105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few preliminary tests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collogues or persons that DON’T know the solution. If they pose the same questions, the offer is not clear and you have to work about it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T-Team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 builds “T-MVP” (multidisciplinarity)</a:t>
            </a:r>
            <a:endParaRPr/>
          </a:p>
        </p:txBody>
      </p:sp>
      <p:pic>
        <p:nvPicPr>
          <p:cNvPr id="1105" name="Google Shape;11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4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07" name="Google Shape;110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4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PROTOTYPING</a:t>
            </a:r>
            <a:endParaRPr/>
          </a:p>
        </p:txBody>
      </p:sp>
      <p:sp>
        <p:nvSpPr>
          <p:cNvPr id="1109" name="Google Shape;1109;p4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Minimum Viable Product (MVP): final remarks</a:t>
            </a:r>
            <a:endParaRPr/>
          </a:p>
        </p:txBody>
      </p:sp>
      <p:pic>
        <p:nvPicPr>
          <p:cNvPr descr="Logo, company name&#10;&#10;Description automatically generated" id="1110" name="Google Shape;111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6" name="Google Shape;1116;p44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5) TESTING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2" name="Google Shape;1122;p45"/>
          <p:cNvSpPr txBox="1"/>
          <p:nvPr/>
        </p:nvSpPr>
        <p:spPr>
          <a:xfrm>
            <a:off x="571500" y="1675969"/>
            <a:ext cx="84010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a prototype means interact with a potential user and receive feedbacks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allow a better view of our customer and a better focus on user needs 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 and then enable improvements of our solution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23" name="Google Shape;11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4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25" name="Google Shape;112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45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127" name="Google Shape;1127;p4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Goals</a:t>
            </a:r>
            <a:endParaRPr/>
          </a:p>
        </p:txBody>
      </p:sp>
      <p:pic>
        <p:nvPicPr>
          <p:cNvPr descr="Logo, company name&#10;&#10;Description automatically generated" id="1128" name="Google Shape;112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1134" name="Google Shape;113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600" y="20002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1135" name="Google Shape;1135;p46"/>
          <p:cNvPicPr preferRelativeResize="0"/>
          <p:nvPr/>
        </p:nvPicPr>
        <p:blipFill rotWithShape="1">
          <a:blip r:embed="rId4">
            <a:alphaModFix/>
          </a:blip>
          <a:srcRect b="0" l="44539" r="0" t="5238"/>
          <a:stretch/>
        </p:blipFill>
        <p:spPr>
          <a:xfrm>
            <a:off x="4000500" y="20002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1136" name="Google Shape;113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0850" y="20883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46"/>
          <p:cNvSpPr txBox="1"/>
          <p:nvPr/>
        </p:nvSpPr>
        <p:spPr>
          <a:xfrm>
            <a:off x="171450" y="3486150"/>
            <a:ext cx="297180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2-3 persons per team (few is enough)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 person tests, 1 takes note</a:t>
            </a:r>
            <a:endParaRPr/>
          </a:p>
        </p:txBody>
      </p:sp>
      <p:sp>
        <p:nvSpPr>
          <p:cNvPr id="1138" name="Google Shape;1138;p46"/>
          <p:cNvSpPr txBox="1"/>
          <p:nvPr/>
        </p:nvSpPr>
        <p:spPr>
          <a:xfrm>
            <a:off x="3200400" y="3479453"/>
            <a:ext cx="3257550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Depends on the resolution / complexity of the prototype (10/30 min.)</a:t>
            </a:r>
            <a:endParaRPr/>
          </a:p>
        </p:txBody>
      </p:sp>
      <p:sp>
        <p:nvSpPr>
          <p:cNvPr id="1139" name="Google Shape;1139;p46"/>
          <p:cNvSpPr txBox="1"/>
          <p:nvPr/>
        </p:nvSpPr>
        <p:spPr>
          <a:xfrm>
            <a:off x="6400800" y="3486151"/>
            <a:ext cx="2457450" cy="715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Block notes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Camera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✔"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sheet</a:t>
            </a:r>
            <a:endParaRPr/>
          </a:p>
        </p:txBody>
      </p:sp>
      <p:pic>
        <p:nvPicPr>
          <p:cNvPr id="1140" name="Google Shape;114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4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42" name="Google Shape;1142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4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144" name="Google Shape;1144;p4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 (1/6)</a:t>
            </a:r>
            <a:endParaRPr/>
          </a:p>
        </p:txBody>
      </p:sp>
      <p:pic>
        <p:nvPicPr>
          <p:cNvPr descr="Logo, company name&#10;&#10;Description automatically generated" id="1145" name="Google Shape;1145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4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2" name="Google Shape;1152;p4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3" name="Google Shape;1153;p47"/>
          <p:cNvSpPr/>
          <p:nvPr/>
        </p:nvSpPr>
        <p:spPr>
          <a:xfrm>
            <a:off x="285750" y="1482551"/>
            <a:ext cx="422910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4" name="Google Shape;1154;p47"/>
          <p:cNvSpPr txBox="1"/>
          <p:nvPr/>
        </p:nvSpPr>
        <p:spPr>
          <a:xfrm>
            <a:off x="400050" y="1539701"/>
            <a:ext cx="222885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Brief description of the test scenario</a:t>
            </a:r>
            <a:endParaRPr/>
          </a:p>
        </p:txBody>
      </p:sp>
      <p:sp>
        <p:nvSpPr>
          <p:cNvPr id="1155" name="Google Shape;1155;p47"/>
          <p:cNvSpPr/>
          <p:nvPr/>
        </p:nvSpPr>
        <p:spPr>
          <a:xfrm>
            <a:off x="4572000" y="1482551"/>
            <a:ext cx="422910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6" name="Google Shape;1156;p47"/>
          <p:cNvSpPr txBox="1"/>
          <p:nvPr/>
        </p:nvSpPr>
        <p:spPr>
          <a:xfrm>
            <a:off x="4629150" y="153970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criteria</a:t>
            </a:r>
            <a:endParaRPr/>
          </a:p>
        </p:txBody>
      </p:sp>
      <p:sp>
        <p:nvSpPr>
          <p:cNvPr id="1157" name="Google Shape;1157;p47"/>
          <p:cNvSpPr/>
          <p:nvPr/>
        </p:nvSpPr>
        <p:spPr>
          <a:xfrm>
            <a:off x="2857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8" name="Google Shape;1158;p47"/>
          <p:cNvSpPr/>
          <p:nvPr/>
        </p:nvSpPr>
        <p:spPr>
          <a:xfrm>
            <a:off x="31432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9" name="Google Shape;1159;p47"/>
          <p:cNvSpPr/>
          <p:nvPr/>
        </p:nvSpPr>
        <p:spPr>
          <a:xfrm>
            <a:off x="60007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0" name="Google Shape;1160;p47"/>
          <p:cNvSpPr txBox="1"/>
          <p:nvPr/>
        </p:nvSpPr>
        <p:spPr>
          <a:xfrm>
            <a:off x="342900" y="2394719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Procedure</a:t>
            </a:r>
            <a:endParaRPr/>
          </a:p>
        </p:txBody>
      </p:sp>
      <p:sp>
        <p:nvSpPr>
          <p:cNvPr id="1161" name="Google Shape;1161;p47"/>
          <p:cNvSpPr txBox="1"/>
          <p:nvPr/>
        </p:nvSpPr>
        <p:spPr>
          <a:xfrm>
            <a:off x="3200400" y="239695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Roles</a:t>
            </a:r>
            <a:endParaRPr/>
          </a:p>
        </p:txBody>
      </p:sp>
      <p:sp>
        <p:nvSpPr>
          <p:cNvPr id="1162" name="Google Shape;1162;p47"/>
          <p:cNvSpPr txBox="1"/>
          <p:nvPr/>
        </p:nvSpPr>
        <p:spPr>
          <a:xfrm>
            <a:off x="6000750" y="239695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Questions</a:t>
            </a:r>
            <a:endParaRPr/>
          </a:p>
        </p:txBody>
      </p:sp>
      <p:sp>
        <p:nvSpPr>
          <p:cNvPr id="1163" name="Google Shape;1163;p47"/>
          <p:cNvSpPr txBox="1"/>
          <p:nvPr/>
        </p:nvSpPr>
        <p:spPr>
          <a:xfrm>
            <a:off x="342900" y="1200150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Test Scenario</a:t>
            </a:r>
            <a:endParaRPr/>
          </a:p>
        </p:txBody>
      </p:sp>
      <p:sp>
        <p:nvSpPr>
          <p:cNvPr id="1164" name="Google Shape;1164;p47"/>
          <p:cNvSpPr txBox="1"/>
          <p:nvPr/>
        </p:nvSpPr>
        <p:spPr>
          <a:xfrm>
            <a:off x="342900" y="3266301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Test results</a:t>
            </a:r>
            <a:endParaRPr/>
          </a:p>
        </p:txBody>
      </p:sp>
      <p:sp>
        <p:nvSpPr>
          <p:cNvPr id="1165" name="Google Shape;1165;p47"/>
          <p:cNvSpPr/>
          <p:nvPr/>
        </p:nvSpPr>
        <p:spPr>
          <a:xfrm>
            <a:off x="285750" y="3543300"/>
            <a:ext cx="4229100" cy="1485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6" name="Google Shape;1166;p47"/>
          <p:cNvSpPr txBox="1"/>
          <p:nvPr/>
        </p:nvSpPr>
        <p:spPr>
          <a:xfrm>
            <a:off x="342900" y="3598218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Documentation</a:t>
            </a:r>
            <a:endParaRPr/>
          </a:p>
        </p:txBody>
      </p:sp>
      <p:sp>
        <p:nvSpPr>
          <p:cNvPr id="1167" name="Google Shape;1167;p47"/>
          <p:cNvSpPr/>
          <p:nvPr/>
        </p:nvSpPr>
        <p:spPr>
          <a:xfrm>
            <a:off x="4572000" y="4057650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8" name="Google Shape;1168;p47"/>
          <p:cNvSpPr/>
          <p:nvPr/>
        </p:nvSpPr>
        <p:spPr>
          <a:xfrm>
            <a:off x="4572000" y="354018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9" name="Google Shape;1169;p47"/>
          <p:cNvSpPr/>
          <p:nvPr/>
        </p:nvSpPr>
        <p:spPr>
          <a:xfrm>
            <a:off x="4572000" y="456888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0" name="Google Shape;1170;p47"/>
          <p:cNvSpPr txBox="1"/>
          <p:nvPr/>
        </p:nvSpPr>
        <p:spPr>
          <a:xfrm>
            <a:off x="4579620" y="3613234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we have learnt</a:t>
            </a:r>
            <a:endParaRPr/>
          </a:p>
        </p:txBody>
      </p:sp>
      <p:sp>
        <p:nvSpPr>
          <p:cNvPr id="1171" name="Google Shape;1171;p47"/>
          <p:cNvSpPr/>
          <p:nvPr/>
        </p:nvSpPr>
        <p:spPr>
          <a:xfrm>
            <a:off x="2343150" y="1554329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172" name="Google Shape;1172;p47"/>
          <p:cNvSpPr/>
          <p:nvPr/>
        </p:nvSpPr>
        <p:spPr>
          <a:xfrm>
            <a:off x="6877050" y="2451687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173" name="Google Shape;1173;p47"/>
          <p:cNvSpPr/>
          <p:nvPr/>
        </p:nvSpPr>
        <p:spPr>
          <a:xfrm>
            <a:off x="1543050" y="3596091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pic>
        <p:nvPicPr>
          <p:cNvPr id="1174" name="Google Shape;117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4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176" name="Google Shape;1176;p4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 (2/6)</a:t>
            </a:r>
            <a:endParaRPr/>
          </a:p>
        </p:txBody>
      </p:sp>
      <p:pic>
        <p:nvPicPr>
          <p:cNvPr descr="Logo, company name&#10;&#10;Description automatically generated" id="1177" name="Google Shape;117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4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4" name="Google Shape;1184;p4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5" name="Google Shape;1185;p48"/>
          <p:cNvSpPr/>
          <p:nvPr/>
        </p:nvSpPr>
        <p:spPr>
          <a:xfrm>
            <a:off x="285750" y="1482551"/>
            <a:ext cx="422910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6" name="Google Shape;1186;p48"/>
          <p:cNvSpPr txBox="1"/>
          <p:nvPr/>
        </p:nvSpPr>
        <p:spPr>
          <a:xfrm>
            <a:off x="400050" y="1539701"/>
            <a:ext cx="222885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Brief description of the test scenario</a:t>
            </a:r>
            <a:endParaRPr/>
          </a:p>
        </p:txBody>
      </p:sp>
      <p:sp>
        <p:nvSpPr>
          <p:cNvPr id="1187" name="Google Shape;1187;p48"/>
          <p:cNvSpPr/>
          <p:nvPr/>
        </p:nvSpPr>
        <p:spPr>
          <a:xfrm>
            <a:off x="4572000" y="1482551"/>
            <a:ext cx="422910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8" name="Google Shape;1188;p48"/>
          <p:cNvSpPr txBox="1"/>
          <p:nvPr/>
        </p:nvSpPr>
        <p:spPr>
          <a:xfrm>
            <a:off x="4629150" y="153970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criteria</a:t>
            </a:r>
            <a:endParaRPr/>
          </a:p>
        </p:txBody>
      </p:sp>
      <p:sp>
        <p:nvSpPr>
          <p:cNvPr id="1189" name="Google Shape;1189;p48"/>
          <p:cNvSpPr/>
          <p:nvPr/>
        </p:nvSpPr>
        <p:spPr>
          <a:xfrm>
            <a:off x="2857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0" name="Google Shape;1190;p48"/>
          <p:cNvSpPr/>
          <p:nvPr/>
        </p:nvSpPr>
        <p:spPr>
          <a:xfrm>
            <a:off x="31432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1" name="Google Shape;1191;p48"/>
          <p:cNvSpPr/>
          <p:nvPr/>
        </p:nvSpPr>
        <p:spPr>
          <a:xfrm>
            <a:off x="60007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2" name="Google Shape;1192;p48"/>
          <p:cNvSpPr txBox="1"/>
          <p:nvPr/>
        </p:nvSpPr>
        <p:spPr>
          <a:xfrm>
            <a:off x="342900" y="2394719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Procedure</a:t>
            </a:r>
            <a:endParaRPr/>
          </a:p>
        </p:txBody>
      </p:sp>
      <p:sp>
        <p:nvSpPr>
          <p:cNvPr id="1193" name="Google Shape;1193;p48"/>
          <p:cNvSpPr txBox="1"/>
          <p:nvPr/>
        </p:nvSpPr>
        <p:spPr>
          <a:xfrm>
            <a:off x="3200400" y="2396952"/>
            <a:ext cx="2228850" cy="25391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Roles</a:t>
            </a:r>
            <a:endParaRPr/>
          </a:p>
        </p:txBody>
      </p:sp>
      <p:sp>
        <p:nvSpPr>
          <p:cNvPr id="1194" name="Google Shape;1194;p48"/>
          <p:cNvSpPr txBox="1"/>
          <p:nvPr/>
        </p:nvSpPr>
        <p:spPr>
          <a:xfrm>
            <a:off x="6000750" y="2396952"/>
            <a:ext cx="2228850" cy="25391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Questions</a:t>
            </a:r>
            <a:endParaRPr/>
          </a:p>
        </p:txBody>
      </p:sp>
      <p:sp>
        <p:nvSpPr>
          <p:cNvPr id="1195" name="Google Shape;1195;p48"/>
          <p:cNvSpPr txBox="1"/>
          <p:nvPr/>
        </p:nvSpPr>
        <p:spPr>
          <a:xfrm>
            <a:off x="342900" y="1200150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Test Scenario</a:t>
            </a:r>
            <a:endParaRPr/>
          </a:p>
        </p:txBody>
      </p:sp>
      <p:sp>
        <p:nvSpPr>
          <p:cNvPr id="1196" name="Google Shape;1196;p48"/>
          <p:cNvSpPr txBox="1"/>
          <p:nvPr/>
        </p:nvSpPr>
        <p:spPr>
          <a:xfrm>
            <a:off x="342900" y="3266301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results</a:t>
            </a:r>
            <a:endParaRPr/>
          </a:p>
        </p:txBody>
      </p:sp>
      <p:sp>
        <p:nvSpPr>
          <p:cNvPr id="1197" name="Google Shape;1197;p48"/>
          <p:cNvSpPr/>
          <p:nvPr/>
        </p:nvSpPr>
        <p:spPr>
          <a:xfrm>
            <a:off x="285750" y="3543300"/>
            <a:ext cx="4229100" cy="1485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8" name="Google Shape;1198;p48"/>
          <p:cNvSpPr txBox="1"/>
          <p:nvPr/>
        </p:nvSpPr>
        <p:spPr>
          <a:xfrm>
            <a:off x="342900" y="3598218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Documentation</a:t>
            </a:r>
            <a:endParaRPr/>
          </a:p>
        </p:txBody>
      </p:sp>
      <p:sp>
        <p:nvSpPr>
          <p:cNvPr id="1199" name="Google Shape;1199;p48"/>
          <p:cNvSpPr/>
          <p:nvPr/>
        </p:nvSpPr>
        <p:spPr>
          <a:xfrm>
            <a:off x="4572000" y="3543301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0" name="Google Shape;1200;p48"/>
          <p:cNvSpPr/>
          <p:nvPr/>
        </p:nvSpPr>
        <p:spPr>
          <a:xfrm>
            <a:off x="4572000" y="405453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1" name="Google Shape;1201;p48"/>
          <p:cNvSpPr/>
          <p:nvPr/>
        </p:nvSpPr>
        <p:spPr>
          <a:xfrm>
            <a:off x="4572000" y="456888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2" name="Google Shape;1202;p48"/>
          <p:cNvSpPr txBox="1"/>
          <p:nvPr/>
        </p:nvSpPr>
        <p:spPr>
          <a:xfrm>
            <a:off x="4572000" y="3600451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 we have learnt</a:t>
            </a:r>
            <a:endParaRPr/>
          </a:p>
        </p:txBody>
      </p:sp>
      <p:sp>
        <p:nvSpPr>
          <p:cNvPr id="1203" name="Google Shape;1203;p48"/>
          <p:cNvSpPr/>
          <p:nvPr/>
        </p:nvSpPr>
        <p:spPr>
          <a:xfrm>
            <a:off x="8027180" y="2656457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204" name="Google Shape;1204;p48"/>
          <p:cNvSpPr/>
          <p:nvPr/>
        </p:nvSpPr>
        <p:spPr>
          <a:xfrm>
            <a:off x="342900" y="393824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205" name="Google Shape;1205;p48"/>
          <p:cNvSpPr txBox="1"/>
          <p:nvPr/>
        </p:nvSpPr>
        <p:spPr>
          <a:xfrm>
            <a:off x="1000125" y="1822660"/>
            <a:ext cx="7743825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 PLANNING: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Think where the test has to be done (the real environment is the best place)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Define the test criteria before testing (what are the criteria according to which a hypothesis can be considered verified ?)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Plan the sequence, assignment of roles and the basic questions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Establish who will pose the questions, who takes notes, who observes, etc. </a:t>
            </a:r>
            <a:endParaRPr/>
          </a:p>
        </p:txBody>
      </p:sp>
      <p:pic>
        <p:nvPicPr>
          <p:cNvPr id="1206" name="Google Shape;120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4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208" name="Google Shape;1208;p4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 (3/6)</a:t>
            </a:r>
            <a:endParaRPr/>
          </a:p>
        </p:txBody>
      </p:sp>
      <p:pic>
        <p:nvPicPr>
          <p:cNvPr descr="Logo, company name&#10;&#10;Description automatically generated" id="1209" name="Google Shape;120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48"/>
          <p:cNvSpPr/>
          <p:nvPr/>
        </p:nvSpPr>
        <p:spPr>
          <a:xfrm>
            <a:off x="2343150" y="1554329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4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7" name="Google Shape;1217;p4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8" name="Google Shape;1218;p49"/>
          <p:cNvSpPr/>
          <p:nvPr/>
        </p:nvSpPr>
        <p:spPr>
          <a:xfrm>
            <a:off x="285750" y="1482551"/>
            <a:ext cx="422910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9" name="Google Shape;1219;p49"/>
          <p:cNvSpPr txBox="1"/>
          <p:nvPr/>
        </p:nvSpPr>
        <p:spPr>
          <a:xfrm>
            <a:off x="400050" y="1539701"/>
            <a:ext cx="2228850" cy="4154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Brief description of the test scenario</a:t>
            </a:r>
            <a:endParaRPr/>
          </a:p>
        </p:txBody>
      </p:sp>
      <p:sp>
        <p:nvSpPr>
          <p:cNvPr id="1220" name="Google Shape;1220;p49"/>
          <p:cNvSpPr/>
          <p:nvPr/>
        </p:nvSpPr>
        <p:spPr>
          <a:xfrm>
            <a:off x="4572000" y="1482551"/>
            <a:ext cx="422910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1" name="Google Shape;1221;p49"/>
          <p:cNvSpPr txBox="1"/>
          <p:nvPr/>
        </p:nvSpPr>
        <p:spPr>
          <a:xfrm>
            <a:off x="4629150" y="1539702"/>
            <a:ext cx="2228850" cy="25391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criteria</a:t>
            </a:r>
            <a:endParaRPr/>
          </a:p>
        </p:txBody>
      </p:sp>
      <p:sp>
        <p:nvSpPr>
          <p:cNvPr id="1222" name="Google Shape;1222;p49"/>
          <p:cNvSpPr/>
          <p:nvPr/>
        </p:nvSpPr>
        <p:spPr>
          <a:xfrm>
            <a:off x="2857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3" name="Google Shape;1223;p49"/>
          <p:cNvSpPr/>
          <p:nvPr/>
        </p:nvSpPr>
        <p:spPr>
          <a:xfrm>
            <a:off x="31432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4" name="Google Shape;1224;p49"/>
          <p:cNvSpPr/>
          <p:nvPr/>
        </p:nvSpPr>
        <p:spPr>
          <a:xfrm>
            <a:off x="6000750" y="2396951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5" name="Google Shape;1225;p49"/>
          <p:cNvSpPr txBox="1"/>
          <p:nvPr/>
        </p:nvSpPr>
        <p:spPr>
          <a:xfrm>
            <a:off x="342900" y="2394719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Procedure</a:t>
            </a:r>
            <a:endParaRPr/>
          </a:p>
        </p:txBody>
      </p:sp>
      <p:sp>
        <p:nvSpPr>
          <p:cNvPr id="1226" name="Google Shape;1226;p49"/>
          <p:cNvSpPr txBox="1"/>
          <p:nvPr/>
        </p:nvSpPr>
        <p:spPr>
          <a:xfrm>
            <a:off x="3200400" y="239695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Roles</a:t>
            </a:r>
            <a:endParaRPr/>
          </a:p>
        </p:txBody>
      </p:sp>
      <p:sp>
        <p:nvSpPr>
          <p:cNvPr id="1227" name="Google Shape;1227;p49"/>
          <p:cNvSpPr txBox="1"/>
          <p:nvPr/>
        </p:nvSpPr>
        <p:spPr>
          <a:xfrm>
            <a:off x="6000750" y="2396952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Questions</a:t>
            </a:r>
            <a:endParaRPr/>
          </a:p>
        </p:txBody>
      </p:sp>
      <p:sp>
        <p:nvSpPr>
          <p:cNvPr id="1228" name="Google Shape;1228;p49"/>
          <p:cNvSpPr txBox="1"/>
          <p:nvPr/>
        </p:nvSpPr>
        <p:spPr>
          <a:xfrm>
            <a:off x="342900" y="1200150"/>
            <a:ext cx="1600200" cy="24820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Scenario</a:t>
            </a:r>
            <a:endParaRPr/>
          </a:p>
        </p:txBody>
      </p:sp>
      <p:sp>
        <p:nvSpPr>
          <p:cNvPr id="1229" name="Google Shape;1229;p49"/>
          <p:cNvSpPr txBox="1"/>
          <p:nvPr/>
        </p:nvSpPr>
        <p:spPr>
          <a:xfrm>
            <a:off x="342900" y="3266301"/>
            <a:ext cx="1600200" cy="24820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results</a:t>
            </a:r>
            <a:endParaRPr/>
          </a:p>
        </p:txBody>
      </p:sp>
      <p:sp>
        <p:nvSpPr>
          <p:cNvPr id="1230" name="Google Shape;1230;p49"/>
          <p:cNvSpPr/>
          <p:nvPr/>
        </p:nvSpPr>
        <p:spPr>
          <a:xfrm>
            <a:off x="285750" y="3543300"/>
            <a:ext cx="4229100" cy="1485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1" name="Google Shape;1231;p49"/>
          <p:cNvSpPr txBox="1"/>
          <p:nvPr/>
        </p:nvSpPr>
        <p:spPr>
          <a:xfrm>
            <a:off x="342900" y="3598218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Documentation</a:t>
            </a:r>
            <a:endParaRPr/>
          </a:p>
        </p:txBody>
      </p:sp>
      <p:sp>
        <p:nvSpPr>
          <p:cNvPr id="1232" name="Google Shape;1232;p49"/>
          <p:cNvSpPr/>
          <p:nvPr/>
        </p:nvSpPr>
        <p:spPr>
          <a:xfrm>
            <a:off x="4572000" y="3543301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3" name="Google Shape;1233;p49"/>
          <p:cNvSpPr/>
          <p:nvPr/>
        </p:nvSpPr>
        <p:spPr>
          <a:xfrm>
            <a:off x="4572000" y="405453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4" name="Google Shape;1234;p49"/>
          <p:cNvSpPr/>
          <p:nvPr/>
        </p:nvSpPr>
        <p:spPr>
          <a:xfrm>
            <a:off x="4572000" y="456888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5" name="Google Shape;1235;p49"/>
          <p:cNvSpPr txBox="1"/>
          <p:nvPr/>
        </p:nvSpPr>
        <p:spPr>
          <a:xfrm>
            <a:off x="4572000" y="3600451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What we have learnt</a:t>
            </a:r>
            <a:endParaRPr/>
          </a:p>
        </p:txBody>
      </p:sp>
      <p:sp>
        <p:nvSpPr>
          <p:cNvPr id="1236" name="Google Shape;1236;p49"/>
          <p:cNvSpPr/>
          <p:nvPr/>
        </p:nvSpPr>
        <p:spPr>
          <a:xfrm>
            <a:off x="386466" y="1839784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237" name="Google Shape;1237;p49"/>
          <p:cNvSpPr/>
          <p:nvPr/>
        </p:nvSpPr>
        <p:spPr>
          <a:xfrm>
            <a:off x="342900" y="393824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238" name="Google Shape;1238;p49"/>
          <p:cNvSpPr txBox="1"/>
          <p:nvPr/>
        </p:nvSpPr>
        <p:spPr>
          <a:xfrm>
            <a:off x="3981449" y="1588353"/>
            <a:ext cx="4781551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 PROCEDURE: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Perform the test and observe the user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Ask for feedbacks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Take notes about the most important sentences of the user</a:t>
            </a:r>
            <a:endParaRPr/>
          </a:p>
        </p:txBody>
      </p:sp>
      <p:sp>
        <p:nvSpPr>
          <p:cNvPr id="1239" name="Google Shape;1239;p49"/>
          <p:cNvSpPr/>
          <p:nvPr/>
        </p:nvSpPr>
        <p:spPr>
          <a:xfrm>
            <a:off x="6877050" y="2451687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pic>
        <p:nvPicPr>
          <p:cNvPr id="1240" name="Google Shape;124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4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pic>
        <p:nvPicPr>
          <p:cNvPr descr="Logo, company name&#10;&#10;Description automatically generated" id="1242" name="Google Shape;124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4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 (4/6)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/>
          <p:nvPr/>
        </p:nvSpPr>
        <p:spPr>
          <a:xfrm>
            <a:off x="686307" y="1246871"/>
            <a:ext cx="7771894" cy="294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Provide tips and tools to move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from a Tech Feasibility Study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the Product Development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stage.</a:t>
            </a:r>
            <a:endParaRPr/>
          </a:p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Provide practical methodologies for different phases:</a:t>
            </a:r>
            <a:endParaRPr/>
          </a:p>
          <a:p>
            <a:pPr indent="-257175" lvl="1" marL="6000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</a:t>
            </a:r>
            <a:endParaRPr/>
          </a:p>
          <a:p>
            <a:pPr indent="-257175" lvl="1" marL="6000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Prototype</a:t>
            </a:r>
            <a:endParaRPr/>
          </a:p>
          <a:p>
            <a:pPr indent="-257175" lvl="1" marL="6000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  <a:p>
            <a:pPr indent="-257175" lvl="1" marL="6000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/>
          </a:p>
        </p:txBody>
      </p:sp>
      <p:sp>
        <p:nvSpPr>
          <p:cNvPr id="379" name="Google Shape;379;p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GOALS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82" name="Google Shape;3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83" name="Google Shape;3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oogle Shape;124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5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0" name="Google Shape;1250;p5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1" name="Google Shape;1251;p50"/>
          <p:cNvSpPr/>
          <p:nvPr/>
        </p:nvSpPr>
        <p:spPr>
          <a:xfrm>
            <a:off x="285750" y="1482551"/>
            <a:ext cx="422910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2" name="Google Shape;1252;p50"/>
          <p:cNvSpPr txBox="1"/>
          <p:nvPr/>
        </p:nvSpPr>
        <p:spPr>
          <a:xfrm>
            <a:off x="400050" y="1539701"/>
            <a:ext cx="2228850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Brief description of the test scenario</a:t>
            </a:r>
            <a:endParaRPr/>
          </a:p>
        </p:txBody>
      </p:sp>
      <p:sp>
        <p:nvSpPr>
          <p:cNvPr id="1253" name="Google Shape;1253;p50"/>
          <p:cNvSpPr/>
          <p:nvPr/>
        </p:nvSpPr>
        <p:spPr>
          <a:xfrm>
            <a:off x="4572000" y="1482551"/>
            <a:ext cx="422910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4" name="Google Shape;1254;p50"/>
          <p:cNvSpPr txBox="1"/>
          <p:nvPr/>
        </p:nvSpPr>
        <p:spPr>
          <a:xfrm>
            <a:off x="4629150" y="1539702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criteria</a:t>
            </a:r>
            <a:endParaRPr/>
          </a:p>
        </p:txBody>
      </p:sp>
      <p:sp>
        <p:nvSpPr>
          <p:cNvPr id="1255" name="Google Shape;1255;p50"/>
          <p:cNvSpPr/>
          <p:nvPr/>
        </p:nvSpPr>
        <p:spPr>
          <a:xfrm>
            <a:off x="2857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6" name="Google Shape;1256;p50"/>
          <p:cNvSpPr/>
          <p:nvPr/>
        </p:nvSpPr>
        <p:spPr>
          <a:xfrm>
            <a:off x="31432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7" name="Google Shape;1257;p50"/>
          <p:cNvSpPr/>
          <p:nvPr/>
        </p:nvSpPr>
        <p:spPr>
          <a:xfrm>
            <a:off x="6000750" y="2396951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8" name="Google Shape;1258;p50"/>
          <p:cNvSpPr txBox="1"/>
          <p:nvPr/>
        </p:nvSpPr>
        <p:spPr>
          <a:xfrm>
            <a:off x="342900" y="2394719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Procedure</a:t>
            </a:r>
            <a:endParaRPr/>
          </a:p>
        </p:txBody>
      </p:sp>
      <p:sp>
        <p:nvSpPr>
          <p:cNvPr id="1259" name="Google Shape;1259;p50"/>
          <p:cNvSpPr txBox="1"/>
          <p:nvPr/>
        </p:nvSpPr>
        <p:spPr>
          <a:xfrm>
            <a:off x="3200400" y="2396952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Roles</a:t>
            </a:r>
            <a:endParaRPr/>
          </a:p>
        </p:txBody>
      </p:sp>
      <p:sp>
        <p:nvSpPr>
          <p:cNvPr id="1260" name="Google Shape;1260;p50"/>
          <p:cNvSpPr txBox="1"/>
          <p:nvPr/>
        </p:nvSpPr>
        <p:spPr>
          <a:xfrm>
            <a:off x="6000750" y="2396952"/>
            <a:ext cx="222885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Questions</a:t>
            </a:r>
            <a:endParaRPr/>
          </a:p>
        </p:txBody>
      </p:sp>
      <p:sp>
        <p:nvSpPr>
          <p:cNvPr id="1261" name="Google Shape;1261;p50"/>
          <p:cNvSpPr txBox="1"/>
          <p:nvPr/>
        </p:nvSpPr>
        <p:spPr>
          <a:xfrm>
            <a:off x="342900" y="1200150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Test Scenario</a:t>
            </a:r>
            <a:endParaRPr/>
          </a:p>
        </p:txBody>
      </p:sp>
      <p:sp>
        <p:nvSpPr>
          <p:cNvPr id="1262" name="Google Shape;1262;p50"/>
          <p:cNvSpPr txBox="1"/>
          <p:nvPr/>
        </p:nvSpPr>
        <p:spPr>
          <a:xfrm>
            <a:off x="342900" y="3266301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Test results</a:t>
            </a:r>
            <a:endParaRPr/>
          </a:p>
        </p:txBody>
      </p:sp>
      <p:sp>
        <p:nvSpPr>
          <p:cNvPr id="1263" name="Google Shape;1263;p50"/>
          <p:cNvSpPr/>
          <p:nvPr/>
        </p:nvSpPr>
        <p:spPr>
          <a:xfrm>
            <a:off x="285750" y="3543300"/>
            <a:ext cx="4229100" cy="1485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4" name="Google Shape;1264;p50"/>
          <p:cNvSpPr txBox="1"/>
          <p:nvPr/>
        </p:nvSpPr>
        <p:spPr>
          <a:xfrm>
            <a:off x="342900" y="3598218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Documentation</a:t>
            </a:r>
            <a:endParaRPr/>
          </a:p>
        </p:txBody>
      </p:sp>
      <p:sp>
        <p:nvSpPr>
          <p:cNvPr id="1265" name="Google Shape;1265;p50"/>
          <p:cNvSpPr/>
          <p:nvPr/>
        </p:nvSpPr>
        <p:spPr>
          <a:xfrm>
            <a:off x="4572000" y="3543301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6" name="Google Shape;1266;p50"/>
          <p:cNvSpPr/>
          <p:nvPr/>
        </p:nvSpPr>
        <p:spPr>
          <a:xfrm>
            <a:off x="4572000" y="405453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7" name="Google Shape;1267;p50"/>
          <p:cNvSpPr/>
          <p:nvPr/>
        </p:nvSpPr>
        <p:spPr>
          <a:xfrm>
            <a:off x="4572000" y="4568883"/>
            <a:ext cx="4229100" cy="4603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8" name="Google Shape;1268;p50"/>
          <p:cNvSpPr txBox="1"/>
          <p:nvPr/>
        </p:nvSpPr>
        <p:spPr>
          <a:xfrm>
            <a:off x="4572000" y="3600451"/>
            <a:ext cx="22288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we have learnt</a:t>
            </a:r>
            <a:endParaRPr/>
          </a:p>
        </p:txBody>
      </p:sp>
      <p:sp>
        <p:nvSpPr>
          <p:cNvPr id="1269" name="Google Shape;1269;p50"/>
          <p:cNvSpPr/>
          <p:nvPr/>
        </p:nvSpPr>
        <p:spPr>
          <a:xfrm>
            <a:off x="386466" y="1839784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270" name="Google Shape;1270;p50"/>
          <p:cNvSpPr/>
          <p:nvPr/>
        </p:nvSpPr>
        <p:spPr>
          <a:xfrm>
            <a:off x="8027180" y="2656457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271" name="Google Shape;1271;p50"/>
          <p:cNvSpPr txBox="1"/>
          <p:nvPr/>
        </p:nvSpPr>
        <p:spPr>
          <a:xfrm>
            <a:off x="685800" y="3886201"/>
            <a:ext cx="5314951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TEST REPORTING: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Report the test with notes, pictures, video (with the interviewee’s permission)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Highlight the most important things</a:t>
            </a:r>
            <a:endParaRPr/>
          </a:p>
        </p:txBody>
      </p:sp>
      <p:sp>
        <p:nvSpPr>
          <p:cNvPr id="1272" name="Google Shape;1272;p50"/>
          <p:cNvSpPr/>
          <p:nvPr/>
        </p:nvSpPr>
        <p:spPr>
          <a:xfrm>
            <a:off x="1543050" y="3596091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pic>
        <p:nvPicPr>
          <p:cNvPr id="1273" name="Google Shape;127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5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275" name="Google Shape;1275;p5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 (5/6)</a:t>
            </a:r>
            <a:endParaRPr/>
          </a:p>
        </p:txBody>
      </p:sp>
      <p:pic>
        <p:nvPicPr>
          <p:cNvPr descr="Logo, company name&#10;&#10;Description automatically generated" id="1276" name="Google Shape;127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Google Shape;1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5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83" name="Google Shape;12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5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285" name="Google Shape;1285;p5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Test Sheet: final remarks (6/6)</a:t>
            </a:r>
            <a:endParaRPr/>
          </a:p>
        </p:txBody>
      </p:sp>
      <p:pic>
        <p:nvPicPr>
          <p:cNvPr descr="Logo, company name&#10;&#10;Description automatically generated" id="1286" name="Google Shape;12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5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8" name="Google Shape;1288;p51"/>
          <p:cNvSpPr txBox="1"/>
          <p:nvPr/>
        </p:nvSpPr>
        <p:spPr>
          <a:xfrm>
            <a:off x="571500" y="1675969"/>
            <a:ext cx="84010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sheets fits for every kind of test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Take your time for testing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case of digital prototype, you can use “on line” as “face to face” test approach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Listen to the user and ask “Why ?”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5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1295" name="Google Shape;129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600" y="20002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1296" name="Google Shape;1296;p52"/>
          <p:cNvPicPr preferRelativeResize="0"/>
          <p:nvPr/>
        </p:nvPicPr>
        <p:blipFill rotWithShape="1">
          <a:blip r:embed="rId5">
            <a:alphaModFix/>
          </a:blip>
          <a:srcRect b="0" l="44539" r="0" t="5238"/>
          <a:stretch/>
        </p:blipFill>
        <p:spPr>
          <a:xfrm>
            <a:off x="4000500" y="20002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1297" name="Google Shape;129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0850" y="20883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52"/>
          <p:cNvSpPr txBox="1"/>
          <p:nvPr/>
        </p:nvSpPr>
        <p:spPr>
          <a:xfrm>
            <a:off x="171450" y="3486151"/>
            <a:ext cx="348615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Tester 1: interviewer, show the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Tester 2: takes notes, pose further questions</a:t>
            </a:r>
            <a:endParaRPr/>
          </a:p>
        </p:txBody>
      </p:sp>
      <p:sp>
        <p:nvSpPr>
          <p:cNvPr id="1299" name="Google Shape;1299;p52"/>
          <p:cNvSpPr txBox="1"/>
          <p:nvPr/>
        </p:nvSpPr>
        <p:spPr>
          <a:xfrm>
            <a:off x="3676650" y="3479454"/>
            <a:ext cx="2266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10/15 min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Perform 2/3 tests</a:t>
            </a:r>
            <a:endParaRPr/>
          </a:p>
        </p:txBody>
      </p:sp>
      <p:sp>
        <p:nvSpPr>
          <p:cNvPr id="1300" name="Google Shape;1300;p52"/>
          <p:cNvSpPr txBox="1"/>
          <p:nvPr/>
        </p:nvSpPr>
        <p:spPr>
          <a:xfrm>
            <a:off x="6172200" y="3409950"/>
            <a:ext cx="29712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Feedback acquisition grid (A3 sheet) </a:t>
            </a:r>
            <a:endParaRPr/>
          </a:p>
        </p:txBody>
      </p:sp>
      <p:sp>
        <p:nvSpPr>
          <p:cNvPr id="1301" name="Google Shape;1301;p5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02" name="Google Shape;1302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5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04" name="Google Shape;1304;p5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Feedback Acquisition Grid (1/4)</a:t>
            </a:r>
            <a:endParaRPr/>
          </a:p>
        </p:txBody>
      </p:sp>
      <p:pic>
        <p:nvPicPr>
          <p:cNvPr descr="Logo, company name&#10;&#10;Description automatically generated" id="1305" name="Google Shape;1305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5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1" name="Google Shape;1311;p53"/>
          <p:cNvSpPr txBox="1"/>
          <p:nvPr>
            <p:ph idx="12" type="sldNum"/>
          </p:nvPr>
        </p:nvSpPr>
        <p:spPr>
          <a:xfrm>
            <a:off x="7918290" y="4209933"/>
            <a:ext cx="78928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2" name="Google Shape;1312;p53"/>
          <p:cNvSpPr/>
          <p:nvPr/>
        </p:nvSpPr>
        <p:spPr>
          <a:xfrm>
            <a:off x="1657350" y="1657350"/>
            <a:ext cx="5963369" cy="32575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13" name="Google Shape;1313;p53"/>
          <p:cNvCxnSpPr/>
          <p:nvPr/>
        </p:nvCxnSpPr>
        <p:spPr>
          <a:xfrm>
            <a:off x="4629150" y="1857378"/>
            <a:ext cx="0" cy="2850991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4" name="Google Shape;1314;p53"/>
          <p:cNvCxnSpPr/>
          <p:nvPr/>
        </p:nvCxnSpPr>
        <p:spPr>
          <a:xfrm>
            <a:off x="1828800" y="3286127"/>
            <a:ext cx="5600700" cy="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5" name="Google Shape;1315;p53"/>
          <p:cNvSpPr/>
          <p:nvPr/>
        </p:nvSpPr>
        <p:spPr>
          <a:xfrm>
            <a:off x="4686300" y="2795400"/>
            <a:ext cx="405000" cy="4050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ampadina e ingranaggio" id="1316" name="Google Shape;131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350" y="3366900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nto interrogativo" id="1317" name="Google Shape;131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7000" y="3343277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giungi" id="1318" name="Google Shape;131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7000" y="2795400"/>
            <a:ext cx="4050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53"/>
          <p:cNvSpPr txBox="1"/>
          <p:nvPr/>
        </p:nvSpPr>
        <p:spPr>
          <a:xfrm>
            <a:off x="1771650" y="1682175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like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Things you like or you think relevant</a:t>
            </a:r>
            <a:endParaRPr/>
          </a:p>
        </p:txBody>
      </p:sp>
      <p:sp>
        <p:nvSpPr>
          <p:cNvPr id="1320" name="Google Shape;1320;p53"/>
          <p:cNvSpPr txBox="1"/>
          <p:nvPr/>
        </p:nvSpPr>
        <p:spPr>
          <a:xfrm>
            <a:off x="6286500" y="1682174"/>
            <a:ext cx="131445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wish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constructive criticism</a:t>
            </a:r>
            <a:endParaRPr/>
          </a:p>
        </p:txBody>
      </p:sp>
      <p:sp>
        <p:nvSpPr>
          <p:cNvPr id="1321" name="Google Shape;1321;p53"/>
          <p:cNvSpPr txBox="1"/>
          <p:nvPr/>
        </p:nvSpPr>
        <p:spPr>
          <a:xfrm>
            <a:off x="6115050" y="4095750"/>
            <a:ext cx="1485900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Ideas born from the experience or presentation</a:t>
            </a:r>
            <a:endParaRPr/>
          </a:p>
        </p:txBody>
      </p:sp>
      <p:sp>
        <p:nvSpPr>
          <p:cNvPr id="1322" name="Google Shape;1322;p53"/>
          <p:cNvSpPr txBox="1"/>
          <p:nvPr/>
        </p:nvSpPr>
        <p:spPr>
          <a:xfrm>
            <a:off x="1771650" y="4171950"/>
            <a:ext cx="1143000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Questions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Questions coming from the experience</a:t>
            </a:r>
            <a:endParaRPr/>
          </a:p>
        </p:txBody>
      </p:sp>
      <p:pic>
        <p:nvPicPr>
          <p:cNvPr id="1323" name="Google Shape;1323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5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26" name="Google Shape;1326;p5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Feedback Acquisition Grid (2/4)</a:t>
            </a:r>
            <a:endParaRPr/>
          </a:p>
        </p:txBody>
      </p:sp>
      <p:pic>
        <p:nvPicPr>
          <p:cNvPr descr="Logo, company name&#10;&#10;Description automatically generated" id="1327" name="Google Shape;1327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3" name="Google Shape;1333;p54"/>
          <p:cNvSpPr txBox="1"/>
          <p:nvPr/>
        </p:nvSpPr>
        <p:spPr>
          <a:xfrm>
            <a:off x="800100" y="1504950"/>
            <a:ext cx="7658100" cy="295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Draw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 “Feedback acquisition grid”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Ask to the user to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 aloud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Write down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using post-it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Ask “Why ?”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the user (pay attention to the tone of voice, the body language, etc.)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Collect the grids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diverse interviews and synthetize them to further develop the prototype</a:t>
            </a:r>
            <a:endParaRPr/>
          </a:p>
        </p:txBody>
      </p:sp>
      <p:sp>
        <p:nvSpPr>
          <p:cNvPr id="1334" name="Google Shape;1334;p5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35" name="Google Shape;13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5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38" name="Google Shape;1338;p5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Feedback Acquisition Grid (3/4)</a:t>
            </a:r>
            <a:endParaRPr/>
          </a:p>
        </p:txBody>
      </p:sp>
      <p:pic>
        <p:nvPicPr>
          <p:cNvPr descr="Logo, company name&#10;&#10;Description automatically generated" id="1339" name="Google Shape;133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5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5" name="Google Shape;1345;p55"/>
          <p:cNvSpPr txBox="1"/>
          <p:nvPr/>
        </p:nvSpPr>
        <p:spPr>
          <a:xfrm>
            <a:off x="819150" y="1739027"/>
            <a:ext cx="8401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 startAt="6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Select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different groups / kind of user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 startAt="6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Involve “user”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not only “customer”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 startAt="6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sell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idea to the user,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just receive feedbacks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 startAt="6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Always think about the feedbacks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elaborate on new points of view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46" name="Google Shape;1346;p5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47" name="Google Shape;13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55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50" name="Google Shape;1350;p5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Feedback Acquisition Grid (4/4)</a:t>
            </a:r>
            <a:endParaRPr/>
          </a:p>
        </p:txBody>
      </p:sp>
      <p:pic>
        <p:nvPicPr>
          <p:cNvPr descr="Logo, company name&#10;&#10;Description automatically generated" id="1351" name="Google Shape;135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5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7" name="Google Shape;1357;p56"/>
          <p:cNvSpPr txBox="1"/>
          <p:nvPr/>
        </p:nvSpPr>
        <p:spPr>
          <a:xfrm>
            <a:off x="571500" y="1543809"/>
            <a:ext cx="84010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“Interview” is used when we have high resolution / advanced prototypes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Deeply understand user needs, user behaviors, user motivations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Understand if the solution is appreciated, if it fits in terms of functionalities and usability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Assess the value of the solution for the user, till the “price”</a:t>
            </a:r>
            <a:endParaRPr/>
          </a:p>
        </p:txBody>
      </p:sp>
      <p:sp>
        <p:nvSpPr>
          <p:cNvPr id="1358" name="Google Shape;1358;p5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59" name="Google Shape;13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5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62" name="Google Shape;1362;p5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(1/7)</a:t>
            </a:r>
            <a:endParaRPr/>
          </a:p>
        </p:txBody>
      </p:sp>
      <p:pic>
        <p:nvPicPr>
          <p:cNvPr descr="Logo, company name&#10;&#10;Description automatically generated" id="1363" name="Google Shape;136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1369" name="Google Shape;136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800" y="18478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1370" name="Google Shape;1370;p57"/>
          <p:cNvPicPr preferRelativeResize="0"/>
          <p:nvPr/>
        </p:nvPicPr>
        <p:blipFill rotWithShape="1">
          <a:blip r:embed="rId4">
            <a:alphaModFix/>
          </a:blip>
          <a:srcRect b="0" l="44539" r="0" t="5238"/>
          <a:stretch/>
        </p:blipFill>
        <p:spPr>
          <a:xfrm>
            <a:off x="4457700" y="18478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1371" name="Google Shape;137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0850" y="19359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57"/>
          <p:cNvSpPr txBox="1"/>
          <p:nvPr/>
        </p:nvSpPr>
        <p:spPr>
          <a:xfrm>
            <a:off x="990600" y="3333751"/>
            <a:ext cx="358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2-3 testers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Tester 1: interviewer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Tester 2: takes notes, pose further questions</a:t>
            </a:r>
            <a:endParaRPr/>
          </a:p>
        </p:txBody>
      </p:sp>
      <p:sp>
        <p:nvSpPr>
          <p:cNvPr id="1373" name="Google Shape;1373;p57"/>
          <p:cNvSpPr txBox="1"/>
          <p:nvPr/>
        </p:nvSpPr>
        <p:spPr>
          <a:xfrm>
            <a:off x="4514850" y="3437751"/>
            <a:ext cx="156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20-30 min</a:t>
            </a:r>
            <a:endParaRPr/>
          </a:p>
        </p:txBody>
      </p:sp>
      <p:sp>
        <p:nvSpPr>
          <p:cNvPr id="1374" name="Google Shape;1374;p57"/>
          <p:cNvSpPr txBox="1"/>
          <p:nvPr/>
        </p:nvSpPr>
        <p:spPr>
          <a:xfrm>
            <a:off x="6629400" y="3333751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Interview guide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Prototype / MVP</a:t>
            </a:r>
            <a:endParaRPr/>
          </a:p>
        </p:txBody>
      </p:sp>
      <p:sp>
        <p:nvSpPr>
          <p:cNvPr id="1375" name="Google Shape;1375;p5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76" name="Google Shape;1376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5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379" name="Google Shape;1379;p5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(2/7)</a:t>
            </a:r>
            <a:endParaRPr/>
          </a:p>
        </p:txBody>
      </p:sp>
      <p:pic>
        <p:nvPicPr>
          <p:cNvPr descr="Logo, company name&#10;&#10;Description automatically generated" id="1380" name="Google Shape;1380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5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86" name="Google Shape;138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5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8" name="Google Shape;1388;p58"/>
          <p:cNvSpPr/>
          <p:nvPr/>
        </p:nvSpPr>
        <p:spPr>
          <a:xfrm>
            <a:off x="285750" y="2841235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89" name="Google Shape;1389;p58"/>
          <p:cNvSpPr/>
          <p:nvPr/>
        </p:nvSpPr>
        <p:spPr>
          <a:xfrm>
            <a:off x="3143250" y="2837886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0" name="Google Shape;1390;p58"/>
          <p:cNvSpPr/>
          <p:nvPr/>
        </p:nvSpPr>
        <p:spPr>
          <a:xfrm>
            <a:off x="6000750" y="2837886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1" name="Google Shape;1391;p58"/>
          <p:cNvSpPr txBox="1"/>
          <p:nvPr/>
        </p:nvSpPr>
        <p:spPr>
          <a:xfrm>
            <a:off x="342900" y="2811455"/>
            <a:ext cx="2717019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Interviewees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Identify the interviewee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interviewees</a:t>
            </a:r>
            <a:endParaRPr/>
          </a:p>
          <a:p>
            <a:pPr indent="-14763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2" name="Google Shape;1392;p58"/>
          <p:cNvSpPr txBox="1"/>
          <p:nvPr/>
        </p:nvSpPr>
        <p:spPr>
          <a:xfrm>
            <a:off x="3200400" y="2837887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Test members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Assign roles</a:t>
            </a:r>
            <a:endParaRPr/>
          </a:p>
        </p:txBody>
      </p:sp>
      <p:sp>
        <p:nvSpPr>
          <p:cNvPr id="1393" name="Google Shape;1393;p58"/>
          <p:cNvSpPr txBox="1"/>
          <p:nvPr/>
        </p:nvSpPr>
        <p:spPr>
          <a:xfrm>
            <a:off x="6000750" y="2837887"/>
            <a:ext cx="22288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Materials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Basic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Results of previous interviews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Additional materials</a:t>
            </a:r>
            <a:endParaRPr/>
          </a:p>
        </p:txBody>
      </p:sp>
      <p:sp>
        <p:nvSpPr>
          <p:cNvPr id="1394" name="Google Shape;1394;p58"/>
          <p:cNvSpPr txBox="1"/>
          <p:nvPr/>
        </p:nvSpPr>
        <p:spPr>
          <a:xfrm>
            <a:off x="597680" y="1348586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Context</a:t>
            </a:r>
            <a:endParaRPr/>
          </a:p>
        </p:txBody>
      </p:sp>
      <p:sp>
        <p:nvSpPr>
          <p:cNvPr id="1395" name="Google Shape;1395;p58"/>
          <p:cNvSpPr txBox="1"/>
          <p:nvPr/>
        </p:nvSpPr>
        <p:spPr>
          <a:xfrm>
            <a:off x="514350" y="3699759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Interview Guide</a:t>
            </a:r>
            <a:endParaRPr/>
          </a:p>
        </p:txBody>
      </p:sp>
      <p:sp>
        <p:nvSpPr>
          <p:cNvPr id="1396" name="Google Shape;1396;p58"/>
          <p:cNvSpPr/>
          <p:nvPr/>
        </p:nvSpPr>
        <p:spPr>
          <a:xfrm>
            <a:off x="285750" y="3974671"/>
            <a:ext cx="4229100" cy="1035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7" name="Google Shape;1397;p58"/>
          <p:cNvSpPr txBox="1"/>
          <p:nvPr/>
        </p:nvSpPr>
        <p:spPr>
          <a:xfrm>
            <a:off x="347500" y="4031820"/>
            <a:ext cx="302435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Agenda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Warm-up (time: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Introduction to the context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Experience of the solution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Recap (time …)</a:t>
            </a:r>
            <a:endParaRPr/>
          </a:p>
        </p:txBody>
      </p:sp>
      <p:sp>
        <p:nvSpPr>
          <p:cNvPr id="1398" name="Google Shape;1398;p58"/>
          <p:cNvSpPr/>
          <p:nvPr/>
        </p:nvSpPr>
        <p:spPr>
          <a:xfrm>
            <a:off x="285750" y="13144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399" name="Google Shape;1399;p58"/>
          <p:cNvSpPr/>
          <p:nvPr/>
        </p:nvSpPr>
        <p:spPr>
          <a:xfrm>
            <a:off x="259568" y="256046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400" name="Google Shape;1400;p58"/>
          <p:cNvSpPr/>
          <p:nvPr/>
        </p:nvSpPr>
        <p:spPr>
          <a:xfrm>
            <a:off x="242888" y="369848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401" name="Google Shape;1401;p58"/>
          <p:cNvSpPr/>
          <p:nvPr/>
        </p:nvSpPr>
        <p:spPr>
          <a:xfrm>
            <a:off x="2857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2" name="Google Shape;1402;p58"/>
          <p:cNvSpPr/>
          <p:nvPr/>
        </p:nvSpPr>
        <p:spPr>
          <a:xfrm>
            <a:off x="31432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3" name="Google Shape;1403;p58"/>
          <p:cNvSpPr/>
          <p:nvPr/>
        </p:nvSpPr>
        <p:spPr>
          <a:xfrm>
            <a:off x="60007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4" name="Google Shape;1404;p58"/>
          <p:cNvSpPr txBox="1"/>
          <p:nvPr/>
        </p:nvSpPr>
        <p:spPr>
          <a:xfrm>
            <a:off x="342900" y="1641085"/>
            <a:ext cx="22288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Project design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can we … ?</a:t>
            </a:r>
            <a:endParaRPr/>
          </a:p>
        </p:txBody>
      </p:sp>
      <p:sp>
        <p:nvSpPr>
          <p:cNvPr id="1405" name="Google Shape;1405;p58"/>
          <p:cNvSpPr txBox="1"/>
          <p:nvPr/>
        </p:nvSpPr>
        <p:spPr>
          <a:xfrm>
            <a:off x="3200400" y="1643319"/>
            <a:ext cx="27432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Goal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Objective of the interview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question to answer after the interview</a:t>
            </a:r>
            <a:endParaRPr/>
          </a:p>
        </p:txBody>
      </p:sp>
      <p:sp>
        <p:nvSpPr>
          <p:cNvPr id="1406" name="Google Shape;1406;p58"/>
          <p:cNvSpPr txBox="1"/>
          <p:nvPr/>
        </p:nvSpPr>
        <p:spPr>
          <a:xfrm>
            <a:off x="6000750" y="1643319"/>
            <a:ext cx="25336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Kinds of persona and their needs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Definition of the point-of-view</a:t>
            </a:r>
            <a:endParaRPr/>
          </a:p>
        </p:txBody>
      </p:sp>
      <p:sp>
        <p:nvSpPr>
          <p:cNvPr id="1407" name="Google Shape;1407;p58"/>
          <p:cNvSpPr txBox="1"/>
          <p:nvPr/>
        </p:nvSpPr>
        <p:spPr>
          <a:xfrm>
            <a:off x="597681" y="2564236"/>
            <a:ext cx="271702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Planning of the interview</a:t>
            </a:r>
            <a:endParaRPr/>
          </a:p>
        </p:txBody>
      </p:sp>
      <p:sp>
        <p:nvSpPr>
          <p:cNvPr id="1408" name="Google Shape;1408;p58"/>
          <p:cNvSpPr/>
          <p:nvPr/>
        </p:nvSpPr>
        <p:spPr>
          <a:xfrm>
            <a:off x="4572000" y="3974670"/>
            <a:ext cx="4229100" cy="1035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9" name="Google Shape;1409;p58"/>
          <p:cNvSpPr txBox="1"/>
          <p:nvPr/>
        </p:nvSpPr>
        <p:spPr>
          <a:xfrm>
            <a:off x="4633750" y="4039153"/>
            <a:ext cx="30243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Contents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Discussion points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Specific questions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 of presentation of the prototype</a:t>
            </a:r>
            <a:endParaRPr/>
          </a:p>
        </p:txBody>
      </p:sp>
      <p:pic>
        <p:nvPicPr>
          <p:cNvPr id="1410" name="Google Shape;141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5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412" name="Google Shape;1412;p5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(3/7)</a:t>
            </a:r>
            <a:endParaRPr/>
          </a:p>
        </p:txBody>
      </p:sp>
      <p:pic>
        <p:nvPicPr>
          <p:cNvPr descr="Logo, company name&#10;&#10;Description automatically generated" id="1413" name="Google Shape;141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5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0" name="Google Shape;1420;p59"/>
          <p:cNvSpPr/>
          <p:nvPr/>
        </p:nvSpPr>
        <p:spPr>
          <a:xfrm>
            <a:off x="285750" y="2841235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1" name="Google Shape;1421;p59"/>
          <p:cNvSpPr/>
          <p:nvPr/>
        </p:nvSpPr>
        <p:spPr>
          <a:xfrm>
            <a:off x="3143250" y="2837886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2" name="Google Shape;1422;p59"/>
          <p:cNvSpPr/>
          <p:nvPr/>
        </p:nvSpPr>
        <p:spPr>
          <a:xfrm>
            <a:off x="6000750" y="2837886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3" name="Google Shape;1423;p59"/>
          <p:cNvSpPr txBox="1"/>
          <p:nvPr/>
        </p:nvSpPr>
        <p:spPr>
          <a:xfrm>
            <a:off x="342900" y="2811455"/>
            <a:ext cx="2717019" cy="9002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Interviewees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Identify the interviewee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interviewees</a:t>
            </a:r>
            <a:endParaRPr/>
          </a:p>
          <a:p>
            <a:pPr indent="-14763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4" name="Google Shape;1424;p59"/>
          <p:cNvSpPr txBox="1"/>
          <p:nvPr/>
        </p:nvSpPr>
        <p:spPr>
          <a:xfrm>
            <a:off x="3200400" y="2837887"/>
            <a:ext cx="262890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Test members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Assign roles</a:t>
            </a:r>
            <a:endParaRPr/>
          </a:p>
        </p:txBody>
      </p:sp>
      <p:sp>
        <p:nvSpPr>
          <p:cNvPr id="1425" name="Google Shape;1425;p59"/>
          <p:cNvSpPr txBox="1"/>
          <p:nvPr/>
        </p:nvSpPr>
        <p:spPr>
          <a:xfrm>
            <a:off x="6000750" y="2837887"/>
            <a:ext cx="222885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Materials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Basic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Results of previous interviews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Additional materials</a:t>
            </a:r>
            <a:endParaRPr/>
          </a:p>
        </p:txBody>
      </p:sp>
      <p:sp>
        <p:nvSpPr>
          <p:cNvPr id="1426" name="Google Shape;1426;p59"/>
          <p:cNvSpPr txBox="1"/>
          <p:nvPr/>
        </p:nvSpPr>
        <p:spPr>
          <a:xfrm>
            <a:off x="597680" y="1348586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Context</a:t>
            </a:r>
            <a:endParaRPr/>
          </a:p>
        </p:txBody>
      </p:sp>
      <p:sp>
        <p:nvSpPr>
          <p:cNvPr id="1427" name="Google Shape;1427;p59"/>
          <p:cNvSpPr txBox="1"/>
          <p:nvPr/>
        </p:nvSpPr>
        <p:spPr>
          <a:xfrm>
            <a:off x="514350" y="3699759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Interview Guide</a:t>
            </a:r>
            <a:endParaRPr/>
          </a:p>
        </p:txBody>
      </p:sp>
      <p:sp>
        <p:nvSpPr>
          <p:cNvPr id="1428" name="Google Shape;1428;p59"/>
          <p:cNvSpPr/>
          <p:nvPr/>
        </p:nvSpPr>
        <p:spPr>
          <a:xfrm>
            <a:off x="285750" y="4000502"/>
            <a:ext cx="4229100" cy="10096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9" name="Google Shape;1429;p59"/>
          <p:cNvSpPr txBox="1"/>
          <p:nvPr/>
        </p:nvSpPr>
        <p:spPr>
          <a:xfrm>
            <a:off x="347500" y="4024099"/>
            <a:ext cx="3024350" cy="9002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Agenda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Warm-up (time: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Introduction to the context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Experience of the solution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Recap (time …)</a:t>
            </a:r>
            <a:endParaRPr/>
          </a:p>
        </p:txBody>
      </p:sp>
      <p:sp>
        <p:nvSpPr>
          <p:cNvPr id="1430" name="Google Shape;1430;p59"/>
          <p:cNvSpPr/>
          <p:nvPr/>
        </p:nvSpPr>
        <p:spPr>
          <a:xfrm>
            <a:off x="285750" y="13144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431" name="Google Shape;1431;p59"/>
          <p:cNvSpPr/>
          <p:nvPr/>
        </p:nvSpPr>
        <p:spPr>
          <a:xfrm>
            <a:off x="259568" y="256046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432" name="Google Shape;1432;p59"/>
          <p:cNvSpPr/>
          <p:nvPr/>
        </p:nvSpPr>
        <p:spPr>
          <a:xfrm>
            <a:off x="242888" y="3698485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433" name="Google Shape;1433;p59"/>
          <p:cNvSpPr/>
          <p:nvPr/>
        </p:nvSpPr>
        <p:spPr>
          <a:xfrm>
            <a:off x="2857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4" name="Google Shape;1434;p59"/>
          <p:cNvSpPr/>
          <p:nvPr/>
        </p:nvSpPr>
        <p:spPr>
          <a:xfrm>
            <a:off x="31432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5" name="Google Shape;1435;p59"/>
          <p:cNvSpPr/>
          <p:nvPr/>
        </p:nvSpPr>
        <p:spPr>
          <a:xfrm>
            <a:off x="6000750" y="1643318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6" name="Google Shape;1436;p59"/>
          <p:cNvSpPr txBox="1"/>
          <p:nvPr/>
        </p:nvSpPr>
        <p:spPr>
          <a:xfrm>
            <a:off x="342900" y="1641085"/>
            <a:ext cx="22288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Project design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can we … ?</a:t>
            </a:r>
            <a:endParaRPr/>
          </a:p>
        </p:txBody>
      </p:sp>
      <p:sp>
        <p:nvSpPr>
          <p:cNvPr id="1437" name="Google Shape;1437;p59"/>
          <p:cNvSpPr txBox="1"/>
          <p:nvPr/>
        </p:nvSpPr>
        <p:spPr>
          <a:xfrm>
            <a:off x="3200400" y="1643319"/>
            <a:ext cx="27432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Goal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Objective of the interview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question to answer after the interview</a:t>
            </a:r>
            <a:endParaRPr/>
          </a:p>
        </p:txBody>
      </p:sp>
      <p:sp>
        <p:nvSpPr>
          <p:cNvPr id="1438" name="Google Shape;1438;p59"/>
          <p:cNvSpPr txBox="1"/>
          <p:nvPr/>
        </p:nvSpPr>
        <p:spPr>
          <a:xfrm>
            <a:off x="6000750" y="1643319"/>
            <a:ext cx="25336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Kinds of persona and their needs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Definition of the point-of-view</a:t>
            </a:r>
            <a:endParaRPr/>
          </a:p>
        </p:txBody>
      </p:sp>
      <p:sp>
        <p:nvSpPr>
          <p:cNvPr id="1439" name="Google Shape;1439;p59"/>
          <p:cNvSpPr txBox="1"/>
          <p:nvPr/>
        </p:nvSpPr>
        <p:spPr>
          <a:xfrm>
            <a:off x="597681" y="2564236"/>
            <a:ext cx="2717020" cy="248209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Planning of the interview</a:t>
            </a:r>
            <a:endParaRPr/>
          </a:p>
        </p:txBody>
      </p:sp>
      <p:sp>
        <p:nvSpPr>
          <p:cNvPr id="1440" name="Google Shape;1440;p59"/>
          <p:cNvSpPr/>
          <p:nvPr/>
        </p:nvSpPr>
        <p:spPr>
          <a:xfrm>
            <a:off x="4572000" y="4000502"/>
            <a:ext cx="4229100" cy="10096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41" name="Google Shape;1441;p59"/>
          <p:cNvSpPr txBox="1"/>
          <p:nvPr/>
        </p:nvSpPr>
        <p:spPr>
          <a:xfrm>
            <a:off x="4633750" y="4024099"/>
            <a:ext cx="302435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Contents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Discussion points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Specific questions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Form of presentation of the prototype</a:t>
            </a:r>
            <a:endParaRPr/>
          </a:p>
        </p:txBody>
      </p:sp>
      <p:sp>
        <p:nvSpPr>
          <p:cNvPr id="1442" name="Google Shape;1442;p59"/>
          <p:cNvSpPr txBox="1"/>
          <p:nvPr/>
        </p:nvSpPr>
        <p:spPr>
          <a:xfrm>
            <a:off x="290350" y="2514164"/>
            <a:ext cx="7233492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Define the goal of the interview;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think about the person;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you have to understand the impact of the solution and the value of it for the user</a:t>
            </a:r>
            <a:endParaRPr/>
          </a:p>
        </p:txBody>
      </p:sp>
      <p:pic>
        <p:nvPicPr>
          <p:cNvPr id="1443" name="Google Shape;144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5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445" name="Google Shape;1445;p5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(4/7)</a:t>
            </a:r>
            <a:endParaRPr/>
          </a:p>
        </p:txBody>
      </p:sp>
      <p:pic>
        <p:nvPicPr>
          <p:cNvPr descr="Logo, company name&#10;&#10;Description automatically generated" id="1446" name="Google Shape;144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0" name="Google Shape;390;p6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2) PRINCIPLES OF THE DESIGN THINKING</a:t>
            </a:r>
            <a:endParaRPr/>
          </a:p>
        </p:txBody>
      </p:sp>
      <p:sp>
        <p:nvSpPr>
          <p:cNvPr id="391" name="Google Shape;391;p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92" name="Google Shape;3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93" name="Google Shape;3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6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3" name="Google Shape;1453;p60"/>
          <p:cNvSpPr/>
          <p:nvPr/>
        </p:nvSpPr>
        <p:spPr>
          <a:xfrm>
            <a:off x="285750" y="2841235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4" name="Google Shape;1454;p60"/>
          <p:cNvSpPr/>
          <p:nvPr/>
        </p:nvSpPr>
        <p:spPr>
          <a:xfrm>
            <a:off x="3143250" y="2837886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5" name="Google Shape;1455;p60"/>
          <p:cNvSpPr/>
          <p:nvPr/>
        </p:nvSpPr>
        <p:spPr>
          <a:xfrm>
            <a:off x="6000750" y="2837886"/>
            <a:ext cx="2800350" cy="800100"/>
          </a:xfrm>
          <a:prstGeom prst="rect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6" name="Google Shape;1456;p60"/>
          <p:cNvSpPr txBox="1"/>
          <p:nvPr/>
        </p:nvSpPr>
        <p:spPr>
          <a:xfrm>
            <a:off x="342900" y="2811455"/>
            <a:ext cx="2717019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Interviewees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Identify the interviewee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interviewees</a:t>
            </a:r>
            <a:endParaRPr/>
          </a:p>
          <a:p>
            <a:pPr indent="-14763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7" name="Google Shape;1457;p60"/>
          <p:cNvSpPr txBox="1"/>
          <p:nvPr/>
        </p:nvSpPr>
        <p:spPr>
          <a:xfrm>
            <a:off x="3200400" y="2837887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Test members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Assign roles</a:t>
            </a:r>
            <a:endParaRPr/>
          </a:p>
        </p:txBody>
      </p:sp>
      <p:sp>
        <p:nvSpPr>
          <p:cNvPr id="1458" name="Google Shape;1458;p60"/>
          <p:cNvSpPr txBox="1"/>
          <p:nvPr/>
        </p:nvSpPr>
        <p:spPr>
          <a:xfrm>
            <a:off x="6000750" y="2837887"/>
            <a:ext cx="22288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Materials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Basic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Results of previous interviews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Additional materials</a:t>
            </a:r>
            <a:endParaRPr/>
          </a:p>
        </p:txBody>
      </p:sp>
      <p:sp>
        <p:nvSpPr>
          <p:cNvPr id="1459" name="Google Shape;1459;p60"/>
          <p:cNvSpPr txBox="1"/>
          <p:nvPr/>
        </p:nvSpPr>
        <p:spPr>
          <a:xfrm>
            <a:off x="597680" y="1348586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Context</a:t>
            </a:r>
            <a:endParaRPr/>
          </a:p>
        </p:txBody>
      </p:sp>
      <p:sp>
        <p:nvSpPr>
          <p:cNvPr id="1460" name="Google Shape;1460;p60"/>
          <p:cNvSpPr txBox="1"/>
          <p:nvPr/>
        </p:nvSpPr>
        <p:spPr>
          <a:xfrm>
            <a:off x="514350" y="3699759"/>
            <a:ext cx="1600200" cy="248209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Interview Guide</a:t>
            </a:r>
            <a:endParaRPr/>
          </a:p>
        </p:txBody>
      </p:sp>
      <p:sp>
        <p:nvSpPr>
          <p:cNvPr id="1461" name="Google Shape;1461;p60"/>
          <p:cNvSpPr/>
          <p:nvPr/>
        </p:nvSpPr>
        <p:spPr>
          <a:xfrm>
            <a:off x="285750" y="4031821"/>
            <a:ext cx="4229100" cy="9533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2" name="Google Shape;1462;p60"/>
          <p:cNvSpPr txBox="1"/>
          <p:nvPr/>
        </p:nvSpPr>
        <p:spPr>
          <a:xfrm>
            <a:off x="347500" y="4037737"/>
            <a:ext cx="3024350" cy="9002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Agenda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Warm-up (time: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Introduction to the context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Experience of the solution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Recap (time …)</a:t>
            </a:r>
            <a:endParaRPr/>
          </a:p>
        </p:txBody>
      </p:sp>
      <p:sp>
        <p:nvSpPr>
          <p:cNvPr id="1463" name="Google Shape;1463;p60"/>
          <p:cNvSpPr/>
          <p:nvPr/>
        </p:nvSpPr>
        <p:spPr>
          <a:xfrm>
            <a:off x="285750" y="131445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464" name="Google Shape;1464;p60"/>
          <p:cNvSpPr/>
          <p:nvPr/>
        </p:nvSpPr>
        <p:spPr>
          <a:xfrm>
            <a:off x="259568" y="256046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465" name="Google Shape;1465;p60"/>
          <p:cNvSpPr/>
          <p:nvPr/>
        </p:nvSpPr>
        <p:spPr>
          <a:xfrm>
            <a:off x="242888" y="3698485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466" name="Google Shape;1466;p60"/>
          <p:cNvSpPr/>
          <p:nvPr/>
        </p:nvSpPr>
        <p:spPr>
          <a:xfrm>
            <a:off x="2857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7" name="Google Shape;1467;p60"/>
          <p:cNvSpPr/>
          <p:nvPr/>
        </p:nvSpPr>
        <p:spPr>
          <a:xfrm>
            <a:off x="31432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8" name="Google Shape;1468;p60"/>
          <p:cNvSpPr/>
          <p:nvPr/>
        </p:nvSpPr>
        <p:spPr>
          <a:xfrm>
            <a:off x="60007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9" name="Google Shape;1469;p60"/>
          <p:cNvSpPr txBox="1"/>
          <p:nvPr/>
        </p:nvSpPr>
        <p:spPr>
          <a:xfrm>
            <a:off x="342900" y="1641085"/>
            <a:ext cx="2228850" cy="5770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Project design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can we … ?</a:t>
            </a:r>
            <a:endParaRPr/>
          </a:p>
        </p:txBody>
      </p:sp>
      <p:sp>
        <p:nvSpPr>
          <p:cNvPr id="1470" name="Google Shape;1470;p60"/>
          <p:cNvSpPr txBox="1"/>
          <p:nvPr/>
        </p:nvSpPr>
        <p:spPr>
          <a:xfrm>
            <a:off x="3200400" y="1643319"/>
            <a:ext cx="274320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Goal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Objective of the interview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Key question to answer after the interview</a:t>
            </a:r>
            <a:endParaRPr/>
          </a:p>
        </p:txBody>
      </p:sp>
      <p:sp>
        <p:nvSpPr>
          <p:cNvPr id="1471" name="Google Shape;1471;p60"/>
          <p:cNvSpPr txBox="1"/>
          <p:nvPr/>
        </p:nvSpPr>
        <p:spPr>
          <a:xfrm>
            <a:off x="6000750" y="1643319"/>
            <a:ext cx="2609850" cy="5770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Personas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Kinds of persona and their needs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Definition of the point-of-view</a:t>
            </a:r>
            <a:endParaRPr/>
          </a:p>
        </p:txBody>
      </p:sp>
      <p:sp>
        <p:nvSpPr>
          <p:cNvPr id="1472" name="Google Shape;1472;p60"/>
          <p:cNvSpPr txBox="1"/>
          <p:nvPr/>
        </p:nvSpPr>
        <p:spPr>
          <a:xfrm>
            <a:off x="597681" y="2564236"/>
            <a:ext cx="271702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Planning of the interview</a:t>
            </a:r>
            <a:endParaRPr/>
          </a:p>
        </p:txBody>
      </p:sp>
      <p:sp>
        <p:nvSpPr>
          <p:cNvPr id="1473" name="Google Shape;1473;p60"/>
          <p:cNvSpPr/>
          <p:nvPr/>
        </p:nvSpPr>
        <p:spPr>
          <a:xfrm>
            <a:off x="4572000" y="4031821"/>
            <a:ext cx="4229100" cy="9533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74" name="Google Shape;1474;p60"/>
          <p:cNvSpPr txBox="1"/>
          <p:nvPr/>
        </p:nvSpPr>
        <p:spPr>
          <a:xfrm>
            <a:off x="4633750" y="4055418"/>
            <a:ext cx="302435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Contents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Discussion points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Specific questions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Form of presentation of the prototype</a:t>
            </a:r>
            <a:endParaRPr/>
          </a:p>
        </p:txBody>
      </p:sp>
      <p:sp>
        <p:nvSpPr>
          <p:cNvPr id="1475" name="Google Shape;1475;p60"/>
          <p:cNvSpPr txBox="1"/>
          <p:nvPr/>
        </p:nvSpPr>
        <p:spPr>
          <a:xfrm>
            <a:off x="285750" y="3716847"/>
            <a:ext cx="8510752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Choose the team for the interview (multidisciplinary background);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Assign roles (the 1</a:t>
            </a:r>
            <a:r>
              <a:rPr baseline="30000"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st</a:t>
            </a: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interviewer, the one taking notes, the one posing additional questions from technical or user perspective, etc.)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Select the interviewees on the base of the Personas previously identified (more than one kind of user / customer…)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Think about the feedback already received (e.g. in other testing phases or interviews)</a:t>
            </a:r>
            <a:endParaRPr/>
          </a:p>
        </p:txBody>
      </p:sp>
      <p:pic>
        <p:nvPicPr>
          <p:cNvPr id="1476" name="Google Shape;14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6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478" name="Google Shape;1478;p6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(5/7)</a:t>
            </a:r>
            <a:endParaRPr/>
          </a:p>
        </p:txBody>
      </p:sp>
      <p:pic>
        <p:nvPicPr>
          <p:cNvPr descr="Logo, company name&#10;&#10;Description automatically generated" id="1479" name="Google Shape;147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6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5" name="Google Shape;1485;p61"/>
          <p:cNvSpPr/>
          <p:nvPr/>
        </p:nvSpPr>
        <p:spPr>
          <a:xfrm>
            <a:off x="285750" y="2841235"/>
            <a:ext cx="2800350" cy="8001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6" name="Google Shape;1486;p61"/>
          <p:cNvSpPr/>
          <p:nvPr/>
        </p:nvSpPr>
        <p:spPr>
          <a:xfrm>
            <a:off x="3143250" y="2837886"/>
            <a:ext cx="2800350" cy="8001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7" name="Google Shape;1487;p61"/>
          <p:cNvSpPr/>
          <p:nvPr/>
        </p:nvSpPr>
        <p:spPr>
          <a:xfrm>
            <a:off x="6000750" y="2837886"/>
            <a:ext cx="2800350" cy="8001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8" name="Google Shape;1488;p61"/>
          <p:cNvSpPr txBox="1"/>
          <p:nvPr/>
        </p:nvSpPr>
        <p:spPr>
          <a:xfrm>
            <a:off x="342900" y="2811455"/>
            <a:ext cx="2717019" cy="90024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Interviewees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Identify the interviewee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interviewees</a:t>
            </a:r>
            <a:endParaRPr/>
          </a:p>
          <a:p>
            <a:pPr indent="-14763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9" name="Google Shape;1489;p61"/>
          <p:cNvSpPr txBox="1"/>
          <p:nvPr/>
        </p:nvSpPr>
        <p:spPr>
          <a:xfrm>
            <a:off x="3200400" y="2837887"/>
            <a:ext cx="2628900" cy="73866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Team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Determine the number of Test members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Assign roles</a:t>
            </a:r>
            <a:endParaRPr/>
          </a:p>
        </p:txBody>
      </p:sp>
      <p:sp>
        <p:nvSpPr>
          <p:cNvPr id="1490" name="Google Shape;1490;p61"/>
          <p:cNvSpPr txBox="1"/>
          <p:nvPr/>
        </p:nvSpPr>
        <p:spPr>
          <a:xfrm>
            <a:off x="6000750" y="2837887"/>
            <a:ext cx="2228850" cy="73866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Materials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Basic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Results of previous interviews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Additional materials</a:t>
            </a:r>
            <a:endParaRPr/>
          </a:p>
        </p:txBody>
      </p:sp>
      <p:sp>
        <p:nvSpPr>
          <p:cNvPr id="1491" name="Google Shape;1491;p61"/>
          <p:cNvSpPr txBox="1"/>
          <p:nvPr/>
        </p:nvSpPr>
        <p:spPr>
          <a:xfrm>
            <a:off x="597680" y="1348586"/>
            <a:ext cx="1600200" cy="24820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Context</a:t>
            </a:r>
            <a:endParaRPr/>
          </a:p>
        </p:txBody>
      </p:sp>
      <p:sp>
        <p:nvSpPr>
          <p:cNvPr id="1492" name="Google Shape;1492;p61"/>
          <p:cNvSpPr txBox="1"/>
          <p:nvPr/>
        </p:nvSpPr>
        <p:spPr>
          <a:xfrm>
            <a:off x="514350" y="3699759"/>
            <a:ext cx="1600200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Interview Guide</a:t>
            </a:r>
            <a:endParaRPr/>
          </a:p>
        </p:txBody>
      </p:sp>
      <p:sp>
        <p:nvSpPr>
          <p:cNvPr id="1493" name="Google Shape;1493;p61"/>
          <p:cNvSpPr/>
          <p:nvPr/>
        </p:nvSpPr>
        <p:spPr>
          <a:xfrm>
            <a:off x="285750" y="3886201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4" name="Google Shape;1494;p61"/>
          <p:cNvSpPr txBox="1"/>
          <p:nvPr/>
        </p:nvSpPr>
        <p:spPr>
          <a:xfrm>
            <a:off x="347500" y="3909799"/>
            <a:ext cx="302435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Agenda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Warm-up (time: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Introduction to the context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Experience of the solution (time …)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Fira Sans"/>
              <a:buAutoNum type="arabicPeriod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Recap (time …)</a:t>
            </a:r>
            <a:endParaRPr/>
          </a:p>
        </p:txBody>
      </p:sp>
      <p:sp>
        <p:nvSpPr>
          <p:cNvPr id="1495" name="Google Shape;1495;p61"/>
          <p:cNvSpPr/>
          <p:nvPr/>
        </p:nvSpPr>
        <p:spPr>
          <a:xfrm>
            <a:off x="285750" y="1314450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496" name="Google Shape;1496;p61"/>
          <p:cNvSpPr/>
          <p:nvPr/>
        </p:nvSpPr>
        <p:spPr>
          <a:xfrm>
            <a:off x="259568" y="2560462"/>
            <a:ext cx="285750" cy="264668"/>
          </a:xfrm>
          <a:prstGeom prst="ellipse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497" name="Google Shape;1497;p61"/>
          <p:cNvSpPr/>
          <p:nvPr/>
        </p:nvSpPr>
        <p:spPr>
          <a:xfrm>
            <a:off x="242888" y="3698485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498" name="Google Shape;1498;p61"/>
          <p:cNvSpPr/>
          <p:nvPr/>
        </p:nvSpPr>
        <p:spPr>
          <a:xfrm>
            <a:off x="2857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9" name="Google Shape;1499;p61"/>
          <p:cNvSpPr/>
          <p:nvPr/>
        </p:nvSpPr>
        <p:spPr>
          <a:xfrm>
            <a:off x="31432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0" name="Google Shape;1500;p61"/>
          <p:cNvSpPr/>
          <p:nvPr/>
        </p:nvSpPr>
        <p:spPr>
          <a:xfrm>
            <a:off x="6000750" y="1643318"/>
            <a:ext cx="2800350" cy="800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D8D8D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1" name="Google Shape;1501;p61"/>
          <p:cNvSpPr txBox="1"/>
          <p:nvPr/>
        </p:nvSpPr>
        <p:spPr>
          <a:xfrm>
            <a:off x="342900" y="1641085"/>
            <a:ext cx="2228850" cy="5770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Project design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How can we … ?</a:t>
            </a:r>
            <a:endParaRPr/>
          </a:p>
        </p:txBody>
      </p:sp>
      <p:sp>
        <p:nvSpPr>
          <p:cNvPr id="1502" name="Google Shape;1502;p61"/>
          <p:cNvSpPr txBox="1"/>
          <p:nvPr/>
        </p:nvSpPr>
        <p:spPr>
          <a:xfrm>
            <a:off x="3200400" y="1643319"/>
            <a:ext cx="2743200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Goal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Objective of the interview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Key question to answer after the interview</a:t>
            </a:r>
            <a:endParaRPr/>
          </a:p>
        </p:txBody>
      </p:sp>
      <p:sp>
        <p:nvSpPr>
          <p:cNvPr id="1503" name="Google Shape;1503;p61"/>
          <p:cNvSpPr txBox="1"/>
          <p:nvPr/>
        </p:nvSpPr>
        <p:spPr>
          <a:xfrm>
            <a:off x="6000750" y="1643319"/>
            <a:ext cx="2533650" cy="5770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Personas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Kinds of persona and their needs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Definition of the point-of-view</a:t>
            </a:r>
            <a:endParaRPr/>
          </a:p>
        </p:txBody>
      </p:sp>
      <p:sp>
        <p:nvSpPr>
          <p:cNvPr id="1504" name="Google Shape;1504;p61"/>
          <p:cNvSpPr txBox="1"/>
          <p:nvPr/>
        </p:nvSpPr>
        <p:spPr>
          <a:xfrm>
            <a:off x="597681" y="2564236"/>
            <a:ext cx="2717020" cy="248209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rgbClr val="D8D8D8"/>
                </a:solidFill>
                <a:latin typeface="Fira Sans"/>
                <a:ea typeface="Fira Sans"/>
                <a:cs typeface="Fira Sans"/>
                <a:sym typeface="Fira Sans"/>
              </a:rPr>
              <a:t>Planning of the interview</a:t>
            </a:r>
            <a:endParaRPr/>
          </a:p>
        </p:txBody>
      </p:sp>
      <p:sp>
        <p:nvSpPr>
          <p:cNvPr id="1505" name="Google Shape;1505;p61"/>
          <p:cNvSpPr/>
          <p:nvPr/>
        </p:nvSpPr>
        <p:spPr>
          <a:xfrm>
            <a:off x="4572000" y="3886201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6" name="Google Shape;1506;p61"/>
          <p:cNvSpPr txBox="1"/>
          <p:nvPr/>
        </p:nvSpPr>
        <p:spPr>
          <a:xfrm>
            <a:off x="4633750" y="3909799"/>
            <a:ext cx="30243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Contents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Discussion points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Specific questions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 of presentation of the prototype</a:t>
            </a:r>
            <a:endParaRPr/>
          </a:p>
        </p:txBody>
      </p:sp>
      <p:sp>
        <p:nvSpPr>
          <p:cNvPr id="1507" name="Google Shape;1507;p61"/>
          <p:cNvSpPr txBox="1"/>
          <p:nvPr/>
        </p:nvSpPr>
        <p:spPr>
          <a:xfrm>
            <a:off x="285750" y="2495550"/>
            <a:ext cx="8510752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Plan the guide for interview in 4 steps: 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AutoNum type="alphaLcParenR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warm-up: introduce, make the interviewee feel at ease; verify it holds to the kind of persona you have interest to interview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AutoNum type="alphaLcParenR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Introduce the context: set the basic information you have to provide to the user about the framework of the solution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AutoNum type="alphaLcParenR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Experience: let test the solution to the interviewee in the real environment; it has to think loud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AutoNum type="alphaLcParenR"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Recap: recap with your words and observe the reaction of the interviewee</a:t>
            </a:r>
            <a:endParaRPr/>
          </a:p>
        </p:txBody>
      </p:sp>
      <p:pic>
        <p:nvPicPr>
          <p:cNvPr id="1508" name="Google Shape;150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6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10" name="Google Shape;1510;p6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(6/7)</a:t>
            </a:r>
            <a:endParaRPr/>
          </a:p>
        </p:txBody>
      </p:sp>
      <p:pic>
        <p:nvPicPr>
          <p:cNvPr descr="Logo, company name&#10;&#10;Description automatically generated" id="1511" name="Google Shape;151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6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8" name="Google Shape;1518;p62"/>
          <p:cNvSpPr txBox="1"/>
          <p:nvPr/>
        </p:nvSpPr>
        <p:spPr>
          <a:xfrm>
            <a:off x="952500" y="1586627"/>
            <a:ext cx="7886700" cy="2585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“Interview” is the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moment of truth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when you already performed other form of tests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 clear about the context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avoid that the interviewee accept for pure courtesy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Mix persons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that you know with other you don’t know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Choose the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proper prototype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(advanced version)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Let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the interviewee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explore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the solution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by his own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(don’t explain but observe)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Report the behavior and reactions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not only what they say</a:t>
            </a:r>
            <a:endParaRPr/>
          </a:p>
        </p:txBody>
      </p:sp>
      <p:pic>
        <p:nvPicPr>
          <p:cNvPr id="1519" name="Google Shape;151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6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21" name="Google Shape;1521;p6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The Interview (7/7)</a:t>
            </a:r>
            <a:endParaRPr/>
          </a:p>
        </p:txBody>
      </p:sp>
      <p:pic>
        <p:nvPicPr>
          <p:cNvPr descr="Logo, company name&#10;&#10;Description automatically generated" id="1522" name="Google Shape;152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6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24" name="Google Shape;152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6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0" name="Google Shape;1530;p63"/>
          <p:cNvSpPr txBox="1"/>
          <p:nvPr/>
        </p:nvSpPr>
        <p:spPr>
          <a:xfrm>
            <a:off x="990601" y="1635026"/>
            <a:ext cx="7833600" cy="2585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“A/B Test” tests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two versions of the same prototype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(A and B)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usually is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quantitative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can be use to test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single variants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a function (buttons, icons, layout, etc.)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helps to make MVP progress or test a new MVP variant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1" name="Google Shape;1531;p6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32" name="Google Shape;153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6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35" name="Google Shape;1535;p6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4) A/B Test (1/4)</a:t>
            </a:r>
            <a:endParaRPr/>
          </a:p>
        </p:txBody>
      </p:sp>
      <p:pic>
        <p:nvPicPr>
          <p:cNvPr descr="Logo, company name&#10;&#10;Description automatically generated" id="1536" name="Google Shape;153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pirito di gruppo: cosa serve per svilupparlo al meglio sul lavoro?" id="1542" name="Google Shape;15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600" y="2000251"/>
            <a:ext cx="1620000" cy="136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ale di invalidità civile: dopo quanto tempo lo inviano?" id="1543" name="Google Shape;1543;p64"/>
          <p:cNvPicPr preferRelativeResize="0"/>
          <p:nvPr/>
        </p:nvPicPr>
        <p:blipFill rotWithShape="1">
          <a:blip r:embed="rId4">
            <a:alphaModFix/>
          </a:blip>
          <a:srcRect b="0" l="44539" r="0" t="5238"/>
          <a:stretch/>
        </p:blipFill>
        <p:spPr>
          <a:xfrm>
            <a:off x="4000500" y="2000251"/>
            <a:ext cx="1620000" cy="144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bici aperte - TuttoDisegni.com" id="1544" name="Google Shape;15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0850" y="2088394"/>
            <a:ext cx="1620000" cy="136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64"/>
          <p:cNvSpPr txBox="1"/>
          <p:nvPr/>
        </p:nvSpPr>
        <p:spPr>
          <a:xfrm>
            <a:off x="857250" y="3513951"/>
            <a:ext cx="150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1-2 testers</a:t>
            </a:r>
            <a:endParaRPr/>
          </a:p>
        </p:txBody>
      </p:sp>
      <p:sp>
        <p:nvSpPr>
          <p:cNvPr id="1546" name="Google Shape;1546;p64"/>
          <p:cNvSpPr txBox="1"/>
          <p:nvPr/>
        </p:nvSpPr>
        <p:spPr>
          <a:xfrm>
            <a:off x="3752850" y="3507253"/>
            <a:ext cx="19621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5-10 min + follow-up</a:t>
            </a:r>
            <a:endParaRPr/>
          </a:p>
        </p:txBody>
      </p:sp>
      <p:sp>
        <p:nvSpPr>
          <p:cNvPr id="1547" name="Google Shape;1547;p64"/>
          <p:cNvSpPr txBox="1"/>
          <p:nvPr/>
        </p:nvSpPr>
        <p:spPr>
          <a:xfrm>
            <a:off x="6400800" y="3486151"/>
            <a:ext cx="26289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Online Prototype / MVP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Bloc-notes for feedbacks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Survey tools</a:t>
            </a:r>
            <a:endParaRPr/>
          </a:p>
          <a:p>
            <a:pPr indent="-1381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1381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8" name="Google Shape;1548;p6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49" name="Google Shape;154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6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52" name="Google Shape;1552;p6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4) A/B Test (2/4)</a:t>
            </a:r>
            <a:endParaRPr/>
          </a:p>
        </p:txBody>
      </p:sp>
      <p:pic>
        <p:nvPicPr>
          <p:cNvPr descr="Logo, company name&#10;&#10;Description automatically generated" id="1553" name="Google Shape;1553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59" name="Google Shape;1559;p6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0" name="Google Shape;1560;p65"/>
          <p:cNvSpPr/>
          <p:nvPr/>
        </p:nvSpPr>
        <p:spPr>
          <a:xfrm>
            <a:off x="285750" y="1460070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1" name="Google Shape;1561;p65"/>
          <p:cNvSpPr txBox="1"/>
          <p:nvPr/>
        </p:nvSpPr>
        <p:spPr>
          <a:xfrm>
            <a:off x="347500" y="1483667"/>
            <a:ext cx="30243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Learning goals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the basic prototype and the testing group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2" name="Google Shape;1562;p65"/>
          <p:cNvSpPr/>
          <p:nvPr/>
        </p:nvSpPr>
        <p:spPr>
          <a:xfrm>
            <a:off x="4514850" y="1460070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3" name="Google Shape;1563;p65"/>
          <p:cNvSpPr txBox="1"/>
          <p:nvPr/>
        </p:nvSpPr>
        <p:spPr>
          <a:xfrm>
            <a:off x="4576599" y="1483668"/>
            <a:ext cx="413097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Customer segments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Consider the versions of the prototype and choose two to compare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Define the key metrics (qualitative and quantitative)</a:t>
            </a:r>
            <a:endParaRPr/>
          </a:p>
        </p:txBody>
      </p:sp>
      <p:sp>
        <p:nvSpPr>
          <p:cNvPr id="1564" name="Google Shape;1564;p65"/>
          <p:cNvSpPr/>
          <p:nvPr/>
        </p:nvSpPr>
        <p:spPr>
          <a:xfrm>
            <a:off x="285750" y="2571751"/>
            <a:ext cx="84582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5" name="Google Shape;1565;p65"/>
          <p:cNvSpPr txBox="1"/>
          <p:nvPr/>
        </p:nvSpPr>
        <p:spPr>
          <a:xfrm>
            <a:off x="347500" y="2595350"/>
            <a:ext cx="543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it should be tested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case of quantitative tests, divide randomly the users or use % for A / % for B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case of qualitative, generally all the interviewees see both versions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Perform the test (e.g with surveys, experience in real environment) </a:t>
            </a:r>
            <a:endParaRPr/>
          </a:p>
        </p:txBody>
      </p:sp>
      <p:sp>
        <p:nvSpPr>
          <p:cNvPr id="1566" name="Google Shape;1566;p65"/>
          <p:cNvSpPr/>
          <p:nvPr/>
        </p:nvSpPr>
        <p:spPr>
          <a:xfrm>
            <a:off x="285750" y="3657601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7" name="Google Shape;1567;p65"/>
          <p:cNvSpPr txBox="1"/>
          <p:nvPr/>
        </p:nvSpPr>
        <p:spPr>
          <a:xfrm>
            <a:off x="347500" y="3681198"/>
            <a:ext cx="396732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 results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Measure / assess the results</a:t>
            </a:r>
            <a:endParaRPr/>
          </a:p>
        </p:txBody>
      </p:sp>
      <p:sp>
        <p:nvSpPr>
          <p:cNvPr id="1568" name="Google Shape;1568;p65"/>
          <p:cNvSpPr/>
          <p:nvPr/>
        </p:nvSpPr>
        <p:spPr>
          <a:xfrm>
            <a:off x="4514850" y="3657601"/>
            <a:ext cx="4229100" cy="11116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9" name="Google Shape;1569;p65"/>
          <p:cNvSpPr txBox="1"/>
          <p:nvPr/>
        </p:nvSpPr>
        <p:spPr>
          <a:xfrm>
            <a:off x="4576600" y="3681199"/>
            <a:ext cx="39673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Outputs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Observe which version fits better with the user needs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Improve the prototype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Repeat the test</a:t>
            </a:r>
            <a:endParaRPr/>
          </a:p>
        </p:txBody>
      </p:sp>
      <p:sp>
        <p:nvSpPr>
          <p:cNvPr id="1570" name="Google Shape;1570;p65"/>
          <p:cNvSpPr/>
          <p:nvPr/>
        </p:nvSpPr>
        <p:spPr>
          <a:xfrm>
            <a:off x="2257425" y="207848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571" name="Google Shape;1571;p65"/>
          <p:cNvSpPr/>
          <p:nvPr/>
        </p:nvSpPr>
        <p:spPr>
          <a:xfrm>
            <a:off x="6486525" y="2230882"/>
            <a:ext cx="285900" cy="264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572" name="Google Shape;1572;p65"/>
          <p:cNvSpPr/>
          <p:nvPr/>
        </p:nvSpPr>
        <p:spPr>
          <a:xfrm>
            <a:off x="5076824" y="3221482"/>
            <a:ext cx="285900" cy="264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573" name="Google Shape;1573;p65"/>
          <p:cNvSpPr/>
          <p:nvPr/>
        </p:nvSpPr>
        <p:spPr>
          <a:xfrm>
            <a:off x="2257425" y="4081506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574" name="Google Shape;1574;p65"/>
          <p:cNvSpPr/>
          <p:nvPr/>
        </p:nvSpPr>
        <p:spPr>
          <a:xfrm>
            <a:off x="6521609" y="4125667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pic>
        <p:nvPicPr>
          <p:cNvPr id="1575" name="Google Shape;157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65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77" name="Google Shape;1577;p6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4) A/B Test (1/4)</a:t>
            </a:r>
            <a:endParaRPr/>
          </a:p>
        </p:txBody>
      </p:sp>
      <p:pic>
        <p:nvPicPr>
          <p:cNvPr descr="Logo, company name&#10;&#10;Description automatically generated" id="1578" name="Google Shape;157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6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4" name="Google Shape;1584;p66"/>
          <p:cNvSpPr txBox="1"/>
          <p:nvPr/>
        </p:nvSpPr>
        <p:spPr>
          <a:xfrm>
            <a:off x="1371600" y="1460407"/>
            <a:ext cx="7353300" cy="31393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“A/B Test” are often used in ICT sector but also to test “physical product”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good to measure quantitative feedbacks in short-time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Always prepare the test deciding which are the 2 versions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Compare one hypothesis at a time (e.g. design, buttons, layout, words, process, etc.)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Iterate</a:t>
            </a:r>
            <a:endParaRPr/>
          </a:p>
        </p:txBody>
      </p:sp>
      <p:sp>
        <p:nvSpPr>
          <p:cNvPr id="1585" name="Google Shape;1585;p6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86" name="Google Shape;158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66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TESTING</a:t>
            </a:r>
            <a:endParaRPr/>
          </a:p>
        </p:txBody>
      </p:sp>
      <p:sp>
        <p:nvSpPr>
          <p:cNvPr id="1589" name="Google Shape;1589;p6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4) A/B Test (4/4)</a:t>
            </a:r>
            <a:endParaRPr/>
          </a:p>
        </p:txBody>
      </p:sp>
      <p:pic>
        <p:nvPicPr>
          <p:cNvPr descr="Logo, company name&#10;&#10;Description automatically generated" id="1590" name="Google Shape;159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6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6" name="Google Shape;1596;p67"/>
          <p:cNvSpPr txBox="1"/>
          <p:nvPr/>
        </p:nvSpPr>
        <p:spPr>
          <a:xfrm>
            <a:off x="535194" y="19431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6) THINKING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6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2" name="Google Shape;1602;p68"/>
          <p:cNvSpPr txBox="1"/>
          <p:nvPr/>
        </p:nvSpPr>
        <p:spPr>
          <a:xfrm>
            <a:off x="1173256" y="1460407"/>
            <a:ext cx="6903944" cy="2585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adopt a </a:t>
            </a:r>
            <a:r>
              <a:rPr b="1"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positive culture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feedbacks 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Iterate thanks to the feedback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Learn form feedbacks and the testing process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 about the involvement of the stakeholders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Improve the process</a:t>
            </a:r>
            <a:endParaRPr/>
          </a:p>
        </p:txBody>
      </p:sp>
      <p:sp>
        <p:nvSpPr>
          <p:cNvPr id="1603" name="Google Shape;1603;p6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04" name="Google Shape;160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6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  <p:sp>
        <p:nvSpPr>
          <p:cNvPr id="1607" name="Google Shape;1607;p6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Goals</a:t>
            </a:r>
            <a:endParaRPr/>
          </a:p>
        </p:txBody>
      </p:sp>
      <p:pic>
        <p:nvPicPr>
          <p:cNvPr descr="Logo, company name&#10;&#10;Description automatically generated" id="1608" name="Google Shape;160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14" name="Google Shape;161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99" y="3952817"/>
            <a:ext cx="1325721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6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6" name="Google Shape;1616;p69"/>
          <p:cNvSpPr/>
          <p:nvPr/>
        </p:nvSpPr>
        <p:spPr>
          <a:xfrm>
            <a:off x="171451" y="1485900"/>
            <a:ext cx="8536121" cy="354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17" name="Google Shape;1617;p69"/>
          <p:cNvCxnSpPr/>
          <p:nvPr/>
        </p:nvCxnSpPr>
        <p:spPr>
          <a:xfrm>
            <a:off x="571502" y="2114550"/>
            <a:ext cx="7131928" cy="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8" name="Google Shape;1618;p69"/>
          <p:cNvCxnSpPr/>
          <p:nvPr/>
        </p:nvCxnSpPr>
        <p:spPr>
          <a:xfrm>
            <a:off x="1771650" y="1657350"/>
            <a:ext cx="0" cy="297180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9" name="Google Shape;1619;p69"/>
          <p:cNvSpPr txBox="1"/>
          <p:nvPr/>
        </p:nvSpPr>
        <p:spPr>
          <a:xfrm>
            <a:off x="571502" y="1543051"/>
            <a:ext cx="1074025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/ PROTOTYPE</a:t>
            </a:r>
            <a:endParaRPr/>
          </a:p>
        </p:txBody>
      </p:sp>
      <p:sp>
        <p:nvSpPr>
          <p:cNvPr id="1620" name="Google Shape;1620;p69"/>
          <p:cNvSpPr txBox="1"/>
          <p:nvPr/>
        </p:nvSpPr>
        <p:spPr>
          <a:xfrm>
            <a:off x="583323" y="2258453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X Prototype 1</a:t>
            </a:r>
            <a:endParaRPr/>
          </a:p>
        </p:txBody>
      </p:sp>
      <p:sp>
        <p:nvSpPr>
          <p:cNvPr id="1621" name="Google Shape;1621;p69"/>
          <p:cNvSpPr txBox="1"/>
          <p:nvPr/>
        </p:nvSpPr>
        <p:spPr>
          <a:xfrm>
            <a:off x="571499" y="3219020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Y Prototype 2</a:t>
            </a:r>
            <a:endParaRPr/>
          </a:p>
        </p:txBody>
      </p:sp>
      <p:sp>
        <p:nvSpPr>
          <p:cNvPr id="1622" name="Google Shape;1622;p69"/>
          <p:cNvSpPr txBox="1"/>
          <p:nvPr/>
        </p:nvSpPr>
        <p:spPr>
          <a:xfrm>
            <a:off x="20574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LIKE</a:t>
            </a:r>
            <a:endParaRPr/>
          </a:p>
        </p:txBody>
      </p:sp>
      <p:sp>
        <p:nvSpPr>
          <p:cNvPr id="1623" name="Google Shape;1623;p69"/>
          <p:cNvSpPr txBox="1"/>
          <p:nvPr/>
        </p:nvSpPr>
        <p:spPr>
          <a:xfrm>
            <a:off x="360045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WISH</a:t>
            </a:r>
            <a:endParaRPr/>
          </a:p>
        </p:txBody>
      </p:sp>
      <p:sp>
        <p:nvSpPr>
          <p:cNvPr id="1624" name="Google Shape;1624;p69"/>
          <p:cNvSpPr txBox="1"/>
          <p:nvPr/>
        </p:nvSpPr>
        <p:spPr>
          <a:xfrm>
            <a:off x="4983874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ASK</a:t>
            </a:r>
            <a:endParaRPr/>
          </a:p>
        </p:txBody>
      </p:sp>
      <p:sp>
        <p:nvSpPr>
          <p:cNvPr id="1625" name="Google Shape;1625;p69"/>
          <p:cNvSpPr txBox="1"/>
          <p:nvPr/>
        </p:nvSpPr>
        <p:spPr>
          <a:xfrm>
            <a:off x="65151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IF …</a:t>
            </a:r>
            <a:endParaRPr/>
          </a:p>
        </p:txBody>
      </p:sp>
      <p:cxnSp>
        <p:nvCxnSpPr>
          <p:cNvPr id="1626" name="Google Shape;1626;p69"/>
          <p:cNvCxnSpPr/>
          <p:nvPr/>
        </p:nvCxnSpPr>
        <p:spPr>
          <a:xfrm>
            <a:off x="3302875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7" name="Google Shape;1627;p69"/>
          <p:cNvCxnSpPr/>
          <p:nvPr/>
        </p:nvCxnSpPr>
        <p:spPr>
          <a:xfrm>
            <a:off x="480060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8" name="Google Shape;1628;p69"/>
          <p:cNvCxnSpPr/>
          <p:nvPr/>
        </p:nvCxnSpPr>
        <p:spPr>
          <a:xfrm>
            <a:off x="634365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29" name="Google Shape;162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6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I like, I would, I ask …</a:t>
            </a:r>
            <a:endParaRPr/>
          </a:p>
        </p:txBody>
      </p:sp>
      <p:pic>
        <p:nvPicPr>
          <p:cNvPr descr="Logo, company name&#10;&#10;Description automatically generated" id="1631" name="Google Shape;163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69"/>
          <p:cNvSpPr txBox="1"/>
          <p:nvPr/>
        </p:nvSpPr>
        <p:spPr>
          <a:xfrm>
            <a:off x="584704" y="4091285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Z Prototype 3</a:t>
            </a:r>
            <a:endParaRPr/>
          </a:p>
        </p:txBody>
      </p:sp>
      <p:sp>
        <p:nvSpPr>
          <p:cNvPr id="1633" name="Google Shape;1633;p6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0" name="Google Shape;400;p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Design Thinking ? (1/5)</a:t>
            </a:r>
            <a:endParaRPr/>
          </a:p>
        </p:txBody>
      </p:sp>
      <p:sp>
        <p:nvSpPr>
          <p:cNvPr id="401" name="Google Shape;401;p7"/>
          <p:cNvSpPr txBox="1"/>
          <p:nvPr/>
        </p:nvSpPr>
        <p:spPr>
          <a:xfrm>
            <a:off x="285751" y="1541755"/>
            <a:ext cx="8645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a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Design Model used to solve complex problems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through a creative vision and management. I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has been created in 2000 at University of Sandford, California 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considered a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comprehensive approach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able to involve all the company resources (owners, managers, member of teams, etc.) an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 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external</a:t>
            </a:r>
            <a:r>
              <a:rPr lang="en-GB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stakeholders</a:t>
            </a:r>
            <a:endParaRPr/>
          </a:p>
          <a:p>
            <a:pPr indent="-1428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focussed on the person 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(performers of ideas or user / target of a project)</a:t>
            </a:r>
            <a:endParaRPr/>
          </a:p>
        </p:txBody>
      </p:sp>
      <p:sp>
        <p:nvSpPr>
          <p:cNvPr id="402" name="Google Shape;402;p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03" name="Google Shape;4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04" name="Google Shape;4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THE DESIGN THINKING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70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0" name="Google Shape;1640;p70"/>
          <p:cNvSpPr/>
          <p:nvPr/>
        </p:nvSpPr>
        <p:spPr>
          <a:xfrm>
            <a:off x="171451" y="1485900"/>
            <a:ext cx="8536121" cy="354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41" name="Google Shape;1641;p70"/>
          <p:cNvCxnSpPr/>
          <p:nvPr/>
        </p:nvCxnSpPr>
        <p:spPr>
          <a:xfrm>
            <a:off x="571502" y="2114550"/>
            <a:ext cx="7131928" cy="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2" name="Google Shape;1642;p70"/>
          <p:cNvCxnSpPr/>
          <p:nvPr/>
        </p:nvCxnSpPr>
        <p:spPr>
          <a:xfrm>
            <a:off x="1771650" y="1657350"/>
            <a:ext cx="0" cy="297180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3" name="Google Shape;1643;p70"/>
          <p:cNvSpPr txBox="1"/>
          <p:nvPr/>
        </p:nvSpPr>
        <p:spPr>
          <a:xfrm>
            <a:off x="571502" y="1543051"/>
            <a:ext cx="1074025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/ PROTOTYPE</a:t>
            </a:r>
            <a:endParaRPr/>
          </a:p>
        </p:txBody>
      </p:sp>
      <p:sp>
        <p:nvSpPr>
          <p:cNvPr id="1644" name="Google Shape;1644;p70"/>
          <p:cNvSpPr txBox="1"/>
          <p:nvPr/>
        </p:nvSpPr>
        <p:spPr>
          <a:xfrm>
            <a:off x="20574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LIKE</a:t>
            </a:r>
            <a:endParaRPr/>
          </a:p>
        </p:txBody>
      </p:sp>
      <p:sp>
        <p:nvSpPr>
          <p:cNvPr id="1645" name="Google Shape;1645;p70"/>
          <p:cNvSpPr txBox="1"/>
          <p:nvPr/>
        </p:nvSpPr>
        <p:spPr>
          <a:xfrm>
            <a:off x="360045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WISH</a:t>
            </a:r>
            <a:endParaRPr/>
          </a:p>
        </p:txBody>
      </p:sp>
      <p:sp>
        <p:nvSpPr>
          <p:cNvPr id="1646" name="Google Shape;1646;p70"/>
          <p:cNvSpPr txBox="1"/>
          <p:nvPr/>
        </p:nvSpPr>
        <p:spPr>
          <a:xfrm>
            <a:off x="4983874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ASK</a:t>
            </a:r>
            <a:endParaRPr/>
          </a:p>
        </p:txBody>
      </p:sp>
      <p:sp>
        <p:nvSpPr>
          <p:cNvPr id="1647" name="Google Shape;1647;p70"/>
          <p:cNvSpPr txBox="1"/>
          <p:nvPr/>
        </p:nvSpPr>
        <p:spPr>
          <a:xfrm>
            <a:off x="65151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IF …</a:t>
            </a:r>
            <a:endParaRPr/>
          </a:p>
        </p:txBody>
      </p:sp>
      <p:cxnSp>
        <p:nvCxnSpPr>
          <p:cNvPr id="1648" name="Google Shape;1648;p70"/>
          <p:cNvCxnSpPr/>
          <p:nvPr/>
        </p:nvCxnSpPr>
        <p:spPr>
          <a:xfrm>
            <a:off x="3302875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9" name="Google Shape;1649;p70"/>
          <p:cNvCxnSpPr/>
          <p:nvPr/>
        </p:nvCxnSpPr>
        <p:spPr>
          <a:xfrm>
            <a:off x="480060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0" name="Google Shape;1650;p70"/>
          <p:cNvCxnSpPr/>
          <p:nvPr/>
        </p:nvCxnSpPr>
        <p:spPr>
          <a:xfrm>
            <a:off x="634365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1" name="Google Shape;1651;p70"/>
          <p:cNvSpPr/>
          <p:nvPr/>
        </p:nvSpPr>
        <p:spPr>
          <a:xfrm>
            <a:off x="1885950" y="2228851"/>
            <a:ext cx="2000249" cy="490475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Each participant has 3 post-it</a:t>
            </a:r>
            <a:endParaRPr/>
          </a:p>
        </p:txBody>
      </p:sp>
      <p:sp>
        <p:nvSpPr>
          <p:cNvPr id="1652" name="Google Shape;1652;p70"/>
          <p:cNvSpPr/>
          <p:nvPr/>
        </p:nvSpPr>
        <p:spPr>
          <a:xfrm>
            <a:off x="3108765" y="2841485"/>
            <a:ext cx="2469271" cy="490475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Each participant reads the post-it loudly and then stick them on the wall</a:t>
            </a:r>
            <a:endParaRPr i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3" name="Google Shape;1653;p70"/>
          <p:cNvSpPr/>
          <p:nvPr/>
        </p:nvSpPr>
        <p:spPr>
          <a:xfrm>
            <a:off x="4343401" y="3486151"/>
            <a:ext cx="2857499" cy="490475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Once every post-it is sticked, you have to find-out if relevant findings / insights arise for further iteration</a:t>
            </a:r>
            <a:endParaRPr/>
          </a:p>
        </p:txBody>
      </p:sp>
      <p:sp>
        <p:nvSpPr>
          <p:cNvPr id="1654" name="Google Shape;1654;p70"/>
          <p:cNvSpPr/>
          <p:nvPr/>
        </p:nvSpPr>
        <p:spPr>
          <a:xfrm>
            <a:off x="5829302" y="4114801"/>
            <a:ext cx="2857499" cy="490475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 discussion ! Feedback is a gift</a:t>
            </a:r>
            <a:endParaRPr i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5" name="Google Shape;1655;p70"/>
          <p:cNvSpPr/>
          <p:nvPr/>
        </p:nvSpPr>
        <p:spPr>
          <a:xfrm rot="5400000">
            <a:off x="3944206" y="2397633"/>
            <a:ext cx="336389" cy="37775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6" name="Google Shape;1656;p70"/>
          <p:cNvSpPr/>
          <p:nvPr/>
        </p:nvSpPr>
        <p:spPr>
          <a:xfrm rot="5400000">
            <a:off x="5643678" y="3014777"/>
            <a:ext cx="336389" cy="37775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7" name="Google Shape;1657;p70"/>
          <p:cNvSpPr/>
          <p:nvPr/>
        </p:nvSpPr>
        <p:spPr>
          <a:xfrm rot="5400000">
            <a:off x="7278736" y="3694067"/>
            <a:ext cx="336389" cy="37775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58" name="Google Shape;165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9" name="Google Shape;1659;p7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I like, I would, I ask …</a:t>
            </a:r>
            <a:endParaRPr/>
          </a:p>
        </p:txBody>
      </p:sp>
      <p:pic>
        <p:nvPicPr>
          <p:cNvPr descr="Logo, company name&#10;&#10;Description automatically generated" id="1660" name="Google Shape;166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p70"/>
          <p:cNvSpPr txBox="1"/>
          <p:nvPr/>
        </p:nvSpPr>
        <p:spPr>
          <a:xfrm>
            <a:off x="583323" y="2258453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X Prototype 1</a:t>
            </a:r>
            <a:endParaRPr/>
          </a:p>
        </p:txBody>
      </p:sp>
      <p:sp>
        <p:nvSpPr>
          <p:cNvPr id="1662" name="Google Shape;1662;p70"/>
          <p:cNvSpPr txBox="1"/>
          <p:nvPr/>
        </p:nvSpPr>
        <p:spPr>
          <a:xfrm>
            <a:off x="571499" y="3219020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Y Prototype 2</a:t>
            </a:r>
            <a:endParaRPr/>
          </a:p>
        </p:txBody>
      </p:sp>
      <p:sp>
        <p:nvSpPr>
          <p:cNvPr id="1663" name="Google Shape;1663;p70"/>
          <p:cNvSpPr txBox="1"/>
          <p:nvPr/>
        </p:nvSpPr>
        <p:spPr>
          <a:xfrm>
            <a:off x="584704" y="4091285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Z Prototype 3</a:t>
            </a:r>
            <a:endParaRPr/>
          </a:p>
        </p:txBody>
      </p:sp>
      <p:sp>
        <p:nvSpPr>
          <p:cNvPr id="1664" name="Google Shape;1664;p70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71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1" name="Google Shape;1671;p71"/>
          <p:cNvSpPr/>
          <p:nvPr/>
        </p:nvSpPr>
        <p:spPr>
          <a:xfrm>
            <a:off x="171451" y="1485900"/>
            <a:ext cx="8536121" cy="354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72" name="Google Shape;1672;p71"/>
          <p:cNvCxnSpPr/>
          <p:nvPr/>
        </p:nvCxnSpPr>
        <p:spPr>
          <a:xfrm>
            <a:off x="571502" y="2114550"/>
            <a:ext cx="7131928" cy="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3" name="Google Shape;1673;p71"/>
          <p:cNvCxnSpPr/>
          <p:nvPr/>
        </p:nvCxnSpPr>
        <p:spPr>
          <a:xfrm>
            <a:off x="1771650" y="1657350"/>
            <a:ext cx="0" cy="297180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4" name="Google Shape;1674;p71"/>
          <p:cNvSpPr txBox="1"/>
          <p:nvPr/>
        </p:nvSpPr>
        <p:spPr>
          <a:xfrm>
            <a:off x="571502" y="1543051"/>
            <a:ext cx="1074025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/ PROTOTYPE</a:t>
            </a:r>
            <a:endParaRPr/>
          </a:p>
        </p:txBody>
      </p:sp>
      <p:sp>
        <p:nvSpPr>
          <p:cNvPr id="1675" name="Google Shape;1675;p71"/>
          <p:cNvSpPr txBox="1"/>
          <p:nvPr/>
        </p:nvSpPr>
        <p:spPr>
          <a:xfrm>
            <a:off x="20574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LIKE</a:t>
            </a:r>
            <a:endParaRPr/>
          </a:p>
        </p:txBody>
      </p:sp>
      <p:sp>
        <p:nvSpPr>
          <p:cNvPr id="1676" name="Google Shape;1676;p71"/>
          <p:cNvSpPr txBox="1"/>
          <p:nvPr/>
        </p:nvSpPr>
        <p:spPr>
          <a:xfrm>
            <a:off x="360045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WOULD</a:t>
            </a:r>
            <a:endParaRPr/>
          </a:p>
        </p:txBody>
      </p:sp>
      <p:sp>
        <p:nvSpPr>
          <p:cNvPr id="1677" name="Google Shape;1677;p71"/>
          <p:cNvSpPr txBox="1"/>
          <p:nvPr/>
        </p:nvSpPr>
        <p:spPr>
          <a:xfrm>
            <a:off x="4983874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ASK</a:t>
            </a:r>
            <a:endParaRPr/>
          </a:p>
        </p:txBody>
      </p:sp>
      <p:sp>
        <p:nvSpPr>
          <p:cNvPr id="1678" name="Google Shape;1678;p71"/>
          <p:cNvSpPr txBox="1"/>
          <p:nvPr/>
        </p:nvSpPr>
        <p:spPr>
          <a:xfrm>
            <a:off x="6515100" y="1689185"/>
            <a:ext cx="959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IF …</a:t>
            </a:r>
            <a:endParaRPr/>
          </a:p>
        </p:txBody>
      </p:sp>
      <p:cxnSp>
        <p:nvCxnSpPr>
          <p:cNvPr id="1679" name="Google Shape;1679;p71"/>
          <p:cNvCxnSpPr/>
          <p:nvPr/>
        </p:nvCxnSpPr>
        <p:spPr>
          <a:xfrm>
            <a:off x="3302875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0" name="Google Shape;1680;p71"/>
          <p:cNvCxnSpPr/>
          <p:nvPr/>
        </p:nvCxnSpPr>
        <p:spPr>
          <a:xfrm>
            <a:off x="480060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1" name="Google Shape;1681;p71"/>
          <p:cNvCxnSpPr/>
          <p:nvPr/>
        </p:nvCxnSpPr>
        <p:spPr>
          <a:xfrm>
            <a:off x="6343650" y="2114550"/>
            <a:ext cx="0" cy="2457450"/>
          </a:xfrm>
          <a:prstGeom prst="straightConnector1">
            <a:avLst/>
          </a:prstGeom>
          <a:noFill/>
          <a:ln cap="flat" cmpd="sng" w="9525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2" name="Google Shape;1682;p71"/>
          <p:cNvSpPr/>
          <p:nvPr/>
        </p:nvSpPr>
        <p:spPr>
          <a:xfrm>
            <a:off x="3654351" y="2520790"/>
            <a:ext cx="2403550" cy="1536859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 can also substitute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b="1"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 would.. I ask ..</a:t>
            </a: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 with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b="1"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could I do ?</a:t>
            </a: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 to generate additional proposals for the solution</a:t>
            </a:r>
            <a:endParaRPr/>
          </a:p>
        </p:txBody>
      </p:sp>
      <p:cxnSp>
        <p:nvCxnSpPr>
          <p:cNvPr id="1683" name="Google Shape;1683;p71"/>
          <p:cNvCxnSpPr>
            <a:endCxn id="1682" idx="0"/>
          </p:cNvCxnSpPr>
          <p:nvPr/>
        </p:nvCxnSpPr>
        <p:spPr>
          <a:xfrm>
            <a:off x="3733826" y="1990390"/>
            <a:ext cx="1122300" cy="530400"/>
          </a:xfrm>
          <a:prstGeom prst="straightConnector1">
            <a:avLst/>
          </a:prstGeom>
          <a:noFill/>
          <a:ln cap="flat" cmpd="sng" w="9525">
            <a:solidFill>
              <a:srgbClr val="1C186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4" name="Google Shape;1684;p71"/>
          <p:cNvCxnSpPr>
            <a:stCxn id="1685" idx="5"/>
            <a:endCxn id="1682" idx="0"/>
          </p:cNvCxnSpPr>
          <p:nvPr/>
        </p:nvCxnSpPr>
        <p:spPr>
          <a:xfrm flipH="1">
            <a:off x="4856198" y="1990331"/>
            <a:ext cx="895800" cy="530400"/>
          </a:xfrm>
          <a:prstGeom prst="straightConnector1">
            <a:avLst/>
          </a:prstGeom>
          <a:noFill/>
          <a:ln cap="flat" cmpd="sng" w="9525">
            <a:solidFill>
              <a:srgbClr val="1C186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5" name="Google Shape;1685;p71"/>
          <p:cNvSpPr/>
          <p:nvPr/>
        </p:nvSpPr>
        <p:spPr>
          <a:xfrm>
            <a:off x="3302876" y="1579910"/>
            <a:ext cx="2869325" cy="480838"/>
          </a:xfrm>
          <a:prstGeom prst="ellipse">
            <a:avLst/>
          </a:prstGeom>
          <a:noFill/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86" name="Google Shape;1686;p71"/>
          <p:cNvSpPr txBox="1"/>
          <p:nvPr/>
        </p:nvSpPr>
        <p:spPr>
          <a:xfrm>
            <a:off x="583323" y="2258453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X Prototype 1</a:t>
            </a:r>
            <a:endParaRPr/>
          </a:p>
        </p:txBody>
      </p:sp>
      <p:sp>
        <p:nvSpPr>
          <p:cNvPr id="1687" name="Google Shape;1687;p71"/>
          <p:cNvSpPr txBox="1"/>
          <p:nvPr/>
        </p:nvSpPr>
        <p:spPr>
          <a:xfrm>
            <a:off x="571499" y="3219020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Y Prototype 2</a:t>
            </a:r>
            <a:endParaRPr/>
          </a:p>
        </p:txBody>
      </p:sp>
      <p:sp>
        <p:nvSpPr>
          <p:cNvPr id="1688" name="Google Shape;1688;p71"/>
          <p:cNvSpPr txBox="1"/>
          <p:nvPr/>
        </p:nvSpPr>
        <p:spPr>
          <a:xfrm>
            <a:off x="584704" y="4091285"/>
            <a:ext cx="124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Team Z Prototype 3</a:t>
            </a:r>
            <a:endParaRPr/>
          </a:p>
        </p:txBody>
      </p:sp>
      <p:pic>
        <p:nvPicPr>
          <p:cNvPr id="1689" name="Google Shape;168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0" name="Google Shape;1690;p7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1) I like, I would, I ask …</a:t>
            </a:r>
            <a:endParaRPr/>
          </a:p>
        </p:txBody>
      </p:sp>
      <p:pic>
        <p:nvPicPr>
          <p:cNvPr descr="Logo, company name&#10;&#10;Description automatically generated" id="1691" name="Google Shape;169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71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72"/>
          <p:cNvSpPr/>
          <p:nvPr/>
        </p:nvSpPr>
        <p:spPr>
          <a:xfrm rot="-868382">
            <a:off x="1340075" y="511201"/>
            <a:ext cx="2403550" cy="707973"/>
          </a:xfrm>
          <a:prstGeom prst="rect">
            <a:avLst/>
          </a:prstGeom>
          <a:solidFill>
            <a:srgbClr val="FBCDCD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Another tool to take into account of feedbacks and improve the entire process</a:t>
            </a:r>
            <a:endParaRPr/>
          </a:p>
        </p:txBody>
      </p:sp>
      <p:pic>
        <p:nvPicPr>
          <p:cNvPr id="1699" name="Google Shape;169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700" name="Google Shape;170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72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2" name="Google Shape;1702;p72"/>
          <p:cNvSpPr/>
          <p:nvPr/>
        </p:nvSpPr>
        <p:spPr>
          <a:xfrm>
            <a:off x="285750" y="1428750"/>
            <a:ext cx="8421821" cy="354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703" name="Google Shape;1703;p72"/>
          <p:cNvCxnSpPr/>
          <p:nvPr/>
        </p:nvCxnSpPr>
        <p:spPr>
          <a:xfrm>
            <a:off x="1040523" y="3086100"/>
            <a:ext cx="7131928" cy="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4" name="Google Shape;1704;p72"/>
          <p:cNvCxnSpPr/>
          <p:nvPr/>
        </p:nvCxnSpPr>
        <p:spPr>
          <a:xfrm>
            <a:off x="4589588" y="1543050"/>
            <a:ext cx="0" cy="2971800"/>
          </a:xfrm>
          <a:prstGeom prst="straightConnector1">
            <a:avLst/>
          </a:prstGeom>
          <a:noFill/>
          <a:ln cap="flat" cmpd="sng" w="3175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5" name="Google Shape;1705;p72"/>
          <p:cNvSpPr txBox="1"/>
          <p:nvPr/>
        </p:nvSpPr>
        <p:spPr>
          <a:xfrm>
            <a:off x="1289743" y="1775324"/>
            <a:ext cx="1224857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Things we continue to do</a:t>
            </a:r>
            <a:endParaRPr/>
          </a:p>
        </p:txBody>
      </p:sp>
      <p:sp>
        <p:nvSpPr>
          <p:cNvPr id="1706" name="Google Shape;1706;p72"/>
          <p:cNvSpPr txBox="1"/>
          <p:nvPr/>
        </p:nvSpPr>
        <p:spPr>
          <a:xfrm>
            <a:off x="6743701" y="1771651"/>
            <a:ext cx="1485899" cy="40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Things we don’t continue to do</a:t>
            </a:r>
            <a:endParaRPr/>
          </a:p>
        </p:txBody>
      </p:sp>
      <p:sp>
        <p:nvSpPr>
          <p:cNvPr id="1707" name="Google Shape;1707;p72"/>
          <p:cNvSpPr txBox="1"/>
          <p:nvPr/>
        </p:nvSpPr>
        <p:spPr>
          <a:xfrm>
            <a:off x="6743700" y="4030103"/>
            <a:ext cx="1485899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Not important things</a:t>
            </a:r>
            <a:endParaRPr/>
          </a:p>
        </p:txBody>
      </p:sp>
      <p:sp>
        <p:nvSpPr>
          <p:cNvPr id="1708" name="Google Shape;1708;p72"/>
          <p:cNvSpPr txBox="1"/>
          <p:nvPr/>
        </p:nvSpPr>
        <p:spPr>
          <a:xfrm>
            <a:off x="857250" y="4030103"/>
            <a:ext cx="1485899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Paths we want to take</a:t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ampadina e ingranaggio" id="1709" name="Google Shape;170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9050" y="3200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re senza stelo" id="1710" name="Google Shape;1710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6300" y="3200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cia sorridente senza riempimento" id="1711" name="Google Shape;1711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9050" y="2286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cia triste senza riempimento" id="1712" name="Google Shape;1712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3450" y="22860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7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2) Retrospective Scheme</a:t>
            </a:r>
            <a:endParaRPr/>
          </a:p>
        </p:txBody>
      </p:sp>
      <p:sp>
        <p:nvSpPr>
          <p:cNvPr id="1714" name="Google Shape;1714;p72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73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21" name="Google Shape;1721;p73"/>
          <p:cNvGrpSpPr/>
          <p:nvPr/>
        </p:nvGrpSpPr>
        <p:grpSpPr>
          <a:xfrm>
            <a:off x="-57150" y="1095510"/>
            <a:ext cx="9201150" cy="3476490"/>
            <a:chOff x="-57150" y="1095510"/>
            <a:chExt cx="9201150" cy="3476490"/>
          </a:xfrm>
        </p:grpSpPr>
        <p:pic>
          <p:nvPicPr>
            <p:cNvPr descr="Scena tropicale" id="1722" name="Google Shape;1722;p73"/>
            <p:cNvPicPr preferRelativeResize="0"/>
            <p:nvPr/>
          </p:nvPicPr>
          <p:blipFill rotWithShape="1">
            <a:blip r:embed="rId3">
              <a:alphaModFix/>
            </a:blip>
            <a:srcRect b="25655" l="-1717" r="1716" t="-2000"/>
            <a:stretch/>
          </p:blipFill>
          <p:spPr>
            <a:xfrm>
              <a:off x="514350" y="1714501"/>
              <a:ext cx="2394869" cy="1839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3" name="Google Shape;1723;p73"/>
            <p:cNvPicPr preferRelativeResize="0"/>
            <p:nvPr/>
          </p:nvPicPr>
          <p:blipFill rotWithShape="1">
            <a:blip r:embed="rId4">
              <a:alphaModFix/>
            </a:blip>
            <a:srcRect b="37960" l="62993" r="31504" t="55287"/>
            <a:stretch/>
          </p:blipFill>
          <p:spPr>
            <a:xfrm flipH="1" rot="-1519046">
              <a:off x="7326278" y="1844187"/>
              <a:ext cx="1120844" cy="84611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</p:pic>
        <p:pic>
          <p:nvPicPr>
            <p:cNvPr id="1724" name="Google Shape;1724;p73"/>
            <p:cNvPicPr preferRelativeResize="0"/>
            <p:nvPr/>
          </p:nvPicPr>
          <p:blipFill rotWithShape="1">
            <a:blip r:embed="rId5">
              <a:alphaModFix/>
            </a:blip>
            <a:srcRect b="37695" l="63264" r="30562" t="54857"/>
            <a:stretch/>
          </p:blipFill>
          <p:spPr>
            <a:xfrm flipH="1" rot="-1462238">
              <a:off x="5858151" y="1330440"/>
              <a:ext cx="1355990" cy="10063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5" name="Google Shape;1725;p73"/>
            <p:cNvSpPr/>
            <p:nvPr/>
          </p:nvSpPr>
          <p:spPr>
            <a:xfrm>
              <a:off x="597" y="3409950"/>
              <a:ext cx="9142807" cy="1140567"/>
            </a:xfrm>
            <a:prstGeom prst="rect">
              <a:avLst/>
            </a:prstGeom>
            <a:gradFill>
              <a:gsLst>
                <a:gs pos="0">
                  <a:srgbClr val="446893"/>
                </a:gs>
                <a:gs pos="50000">
                  <a:srgbClr val="6397D5"/>
                </a:gs>
                <a:gs pos="100000">
                  <a:srgbClr val="78B5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descr="Barca a vela" id="1726" name="Google Shape;1726;p7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3580843" y="1901427"/>
              <a:ext cx="1756173" cy="1756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27" name="Google Shape;1727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14700" y="297179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28" name="Google Shape;1728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43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29" name="Google Shape;1729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717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0" name="Google Shape;1730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00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1" name="Google Shape;1731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87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2" name="Google Shape;1732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86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3" name="Google Shape;1733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4" name="Google Shape;1734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29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5" name="Google Shape;1735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00700" y="297180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6" name="Google Shape;1736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72200" y="297180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7" name="Google Shape;1737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437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38" name="Google Shape;1738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15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39" name="Google Shape;1739;p73"/>
            <p:cNvGrpSpPr/>
            <p:nvPr/>
          </p:nvGrpSpPr>
          <p:grpSpPr>
            <a:xfrm>
              <a:off x="742950" y="3498328"/>
              <a:ext cx="2978972" cy="1045495"/>
              <a:chOff x="3190044" y="4551501"/>
              <a:chExt cx="3971962" cy="1393993"/>
            </a:xfrm>
          </p:grpSpPr>
          <p:sp>
            <p:nvSpPr>
              <p:cNvPr id="1740" name="Google Shape;1740;p73"/>
              <p:cNvSpPr/>
              <p:nvPr/>
            </p:nvSpPr>
            <p:spPr>
              <a:xfrm>
                <a:off x="4423872" y="4628194"/>
                <a:ext cx="1442734" cy="782006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1" name="Google Shape;1741;p73"/>
              <p:cNvSpPr/>
              <p:nvPr/>
            </p:nvSpPr>
            <p:spPr>
              <a:xfrm>
                <a:off x="5067044" y="5194642"/>
                <a:ext cx="989788" cy="75085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2" name="Google Shape;1742;p73"/>
              <p:cNvSpPr/>
              <p:nvPr/>
            </p:nvSpPr>
            <p:spPr>
              <a:xfrm>
                <a:off x="5410214" y="4997758"/>
                <a:ext cx="989788" cy="75085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3" name="Google Shape;1743;p73"/>
              <p:cNvSpPr/>
              <p:nvPr/>
            </p:nvSpPr>
            <p:spPr>
              <a:xfrm>
                <a:off x="4812403" y="4947426"/>
                <a:ext cx="989788" cy="75085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4" name="Google Shape;1744;p73"/>
              <p:cNvSpPr/>
              <p:nvPr/>
            </p:nvSpPr>
            <p:spPr>
              <a:xfrm>
                <a:off x="4137647" y="4724399"/>
                <a:ext cx="989788" cy="1055643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5" name="Google Shape;1745;p73"/>
              <p:cNvSpPr/>
              <p:nvPr/>
            </p:nvSpPr>
            <p:spPr>
              <a:xfrm>
                <a:off x="4135356" y="4551501"/>
                <a:ext cx="1136152" cy="782006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6" name="Google Shape;1746;p73"/>
              <p:cNvSpPr/>
              <p:nvPr/>
            </p:nvSpPr>
            <p:spPr>
              <a:xfrm>
                <a:off x="3190044" y="4560428"/>
                <a:ext cx="1633346" cy="1385065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7" name="Google Shape;1747;p73"/>
              <p:cNvSpPr/>
              <p:nvPr/>
            </p:nvSpPr>
            <p:spPr>
              <a:xfrm>
                <a:off x="5977867" y="5004708"/>
                <a:ext cx="1184139" cy="93889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8" name="Google Shape;1748;p73"/>
              <p:cNvSpPr/>
              <p:nvPr/>
            </p:nvSpPr>
            <p:spPr>
              <a:xfrm>
                <a:off x="5714134" y="5181600"/>
                <a:ext cx="989788" cy="75085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749" name="Google Shape;1749;p73"/>
              <p:cNvSpPr/>
              <p:nvPr/>
            </p:nvSpPr>
            <p:spPr>
              <a:xfrm>
                <a:off x="4418806" y="5004708"/>
                <a:ext cx="1184139" cy="938892"/>
              </a:xfrm>
              <a:prstGeom prst="triangle">
                <a:avLst>
                  <a:gd fmla="val 50000" name="adj"/>
                </a:avLst>
              </a:prstGeom>
              <a:solidFill>
                <a:srgbClr val="66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pic>
          <p:nvPicPr>
            <p:cNvPr descr="Ancora" id="1750" name="Google Shape;1750;p7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93208" y="3511252"/>
              <a:ext cx="1060748" cy="1060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51" name="Google Shape;1751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867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52" name="Google Shape;1752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58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53" name="Google Shape;1753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20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nda" id="1754" name="Google Shape;1754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57150" y="29718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5" name="Google Shape;1755;p73"/>
            <p:cNvSpPr/>
            <p:nvPr/>
          </p:nvSpPr>
          <p:spPr>
            <a:xfrm>
              <a:off x="4614160" y="3444586"/>
              <a:ext cx="2797753" cy="413039"/>
            </a:xfrm>
            <a:custGeom>
              <a:rect b="b" l="l" r="r" t="t"/>
              <a:pathLst>
                <a:path extrusionOk="0" h="550718" w="3730337">
                  <a:moveTo>
                    <a:pt x="0" y="0"/>
                  </a:moveTo>
                  <a:cubicBezTo>
                    <a:pt x="76827" y="96032"/>
                    <a:pt x="59474" y="88544"/>
                    <a:pt x="238991" y="155863"/>
                  </a:cubicBezTo>
                  <a:cubicBezTo>
                    <a:pt x="752263" y="348341"/>
                    <a:pt x="287031" y="186356"/>
                    <a:pt x="623455" y="280554"/>
                  </a:cubicBezTo>
                  <a:cubicBezTo>
                    <a:pt x="860947" y="347051"/>
                    <a:pt x="651113" y="322355"/>
                    <a:pt x="1018309" y="374073"/>
                  </a:cubicBezTo>
                  <a:cubicBezTo>
                    <a:pt x="1173599" y="395945"/>
                    <a:pt x="1329485" y="414720"/>
                    <a:pt x="1485900" y="426027"/>
                  </a:cubicBezTo>
                  <a:cubicBezTo>
                    <a:pt x="1617221" y="435520"/>
                    <a:pt x="1749137" y="432954"/>
                    <a:pt x="1880755" y="436418"/>
                  </a:cubicBezTo>
                  <a:cubicBezTo>
                    <a:pt x="1932709" y="439882"/>
                    <a:pt x="1985318" y="437887"/>
                    <a:pt x="2036618" y="446809"/>
                  </a:cubicBezTo>
                  <a:cubicBezTo>
                    <a:pt x="2065774" y="451880"/>
                    <a:pt x="2091195" y="470195"/>
                    <a:pt x="2119746" y="477982"/>
                  </a:cubicBezTo>
                  <a:cubicBezTo>
                    <a:pt x="2423857" y="560921"/>
                    <a:pt x="2121331" y="456831"/>
                    <a:pt x="2379518" y="550718"/>
                  </a:cubicBezTo>
                  <a:lnTo>
                    <a:pt x="2899064" y="540327"/>
                  </a:lnTo>
                  <a:cubicBezTo>
                    <a:pt x="2966858" y="534432"/>
                    <a:pt x="3030983" y="506797"/>
                    <a:pt x="3096491" y="488373"/>
                  </a:cubicBezTo>
                  <a:cubicBezTo>
                    <a:pt x="3141842" y="475618"/>
                    <a:pt x="3186880" y="461707"/>
                    <a:pt x="3231573" y="446809"/>
                  </a:cubicBezTo>
                  <a:cubicBezTo>
                    <a:pt x="3249268" y="440911"/>
                    <a:pt x="3265700" y="431512"/>
                    <a:pt x="3283527" y="426027"/>
                  </a:cubicBezTo>
                  <a:cubicBezTo>
                    <a:pt x="3310826" y="417627"/>
                    <a:pt x="3338773" y="411441"/>
                    <a:pt x="3366655" y="405245"/>
                  </a:cubicBezTo>
                  <a:cubicBezTo>
                    <a:pt x="3401136" y="397582"/>
                    <a:pt x="3437491" y="396865"/>
                    <a:pt x="3470564" y="384463"/>
                  </a:cubicBezTo>
                  <a:cubicBezTo>
                    <a:pt x="3479011" y="381295"/>
                    <a:pt x="3567473" y="344534"/>
                    <a:pt x="3595255" y="342900"/>
                  </a:cubicBezTo>
                  <a:cubicBezTo>
                    <a:pt x="3640205" y="340256"/>
                    <a:pt x="3685310" y="342900"/>
                    <a:pt x="3730337" y="342900"/>
                  </a:cubicBezTo>
                </a:path>
              </a:pathLst>
            </a:custGeom>
            <a:noFill/>
            <a:ln cap="flat" cmpd="sng" w="25400">
              <a:solidFill>
                <a:srgbClr val="64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1756" name="Google Shape;1756;p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757" name="Google Shape;1757;p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73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  <p:sp>
        <p:nvSpPr>
          <p:cNvPr id="1759" name="Google Shape;1759;p7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Sailboat-Retro (or retro agenda)</a:t>
            </a:r>
            <a:endParaRPr/>
          </a:p>
        </p:txBody>
      </p:sp>
      <p:sp>
        <p:nvSpPr>
          <p:cNvPr id="1760" name="Google Shape;1760;p7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6" name="Google Shape;1766;p74"/>
          <p:cNvCxnSpPr>
            <a:stCxn id="1767" idx="1"/>
          </p:cNvCxnSpPr>
          <p:nvPr/>
        </p:nvCxnSpPr>
        <p:spPr>
          <a:xfrm rot="10800000">
            <a:off x="319918" y="3457867"/>
            <a:ext cx="2824500" cy="0"/>
          </a:xfrm>
          <a:prstGeom prst="straightConnector1">
            <a:avLst/>
          </a:prstGeom>
          <a:noFill/>
          <a:ln cap="flat" cmpd="sng" w="2540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8" name="Google Shape;1768;p74"/>
          <p:cNvCxnSpPr>
            <a:endCxn id="1767" idx="3"/>
          </p:cNvCxnSpPr>
          <p:nvPr/>
        </p:nvCxnSpPr>
        <p:spPr>
          <a:xfrm rot="10800000">
            <a:off x="6144957" y="3457867"/>
            <a:ext cx="2770500" cy="0"/>
          </a:xfrm>
          <a:prstGeom prst="straightConnector1">
            <a:avLst/>
          </a:prstGeom>
          <a:noFill/>
          <a:ln cap="flat" cmpd="sng" w="2540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9" name="Google Shape;1769;p7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767" name="Google Shape;176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4418" y="2890995"/>
            <a:ext cx="3000539" cy="1133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0" name="Google Shape;1770;p74"/>
          <p:cNvCxnSpPr>
            <a:stCxn id="1767" idx="2"/>
          </p:cNvCxnSpPr>
          <p:nvPr/>
        </p:nvCxnSpPr>
        <p:spPr>
          <a:xfrm flipH="1">
            <a:off x="4636888" y="4024739"/>
            <a:ext cx="7800" cy="893700"/>
          </a:xfrm>
          <a:prstGeom prst="straightConnector1">
            <a:avLst/>
          </a:prstGeom>
          <a:noFill/>
          <a:ln cap="flat" cmpd="sng" w="2540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1" name="Google Shape;1771;p74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72" name="Google Shape;1772;p74"/>
          <p:cNvCxnSpPr>
            <a:endCxn id="1767" idx="0"/>
          </p:cNvCxnSpPr>
          <p:nvPr/>
        </p:nvCxnSpPr>
        <p:spPr>
          <a:xfrm>
            <a:off x="4639588" y="1455195"/>
            <a:ext cx="5100" cy="1435800"/>
          </a:xfrm>
          <a:prstGeom prst="straightConnector1">
            <a:avLst/>
          </a:prstGeom>
          <a:noFill/>
          <a:ln cap="flat" cmpd="sng" w="25400">
            <a:solidFill>
              <a:srgbClr val="ED39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3" name="Google Shape;1773;p74"/>
          <p:cNvSpPr/>
          <p:nvPr/>
        </p:nvSpPr>
        <p:spPr>
          <a:xfrm>
            <a:off x="285750" y="1460070"/>
            <a:ext cx="1943100" cy="654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4" name="Google Shape;1774;p74"/>
          <p:cNvSpPr txBox="1"/>
          <p:nvPr/>
        </p:nvSpPr>
        <p:spPr>
          <a:xfrm>
            <a:off x="114301" y="1483667"/>
            <a:ext cx="21099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is involved in the retrospective ?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5" name="Google Shape;1775;p74"/>
          <p:cNvSpPr/>
          <p:nvPr/>
        </p:nvSpPr>
        <p:spPr>
          <a:xfrm>
            <a:off x="2400300" y="1460070"/>
            <a:ext cx="1943100" cy="654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6" name="Google Shape;1776;p74"/>
          <p:cNvSpPr txBox="1"/>
          <p:nvPr/>
        </p:nvSpPr>
        <p:spPr>
          <a:xfrm>
            <a:off x="2758820" y="1485900"/>
            <a:ext cx="158458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Important information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information do we need? 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7" name="Google Shape;1777;p74"/>
          <p:cNvSpPr/>
          <p:nvPr/>
        </p:nvSpPr>
        <p:spPr>
          <a:xfrm>
            <a:off x="4800600" y="1460070"/>
            <a:ext cx="1943100" cy="654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8" name="Google Shape;1778;p74"/>
          <p:cNvSpPr txBox="1"/>
          <p:nvPr/>
        </p:nvSpPr>
        <p:spPr>
          <a:xfrm>
            <a:off x="5262401" y="1485900"/>
            <a:ext cx="14241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Insights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are the most important results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9" name="Google Shape;1779;p74"/>
          <p:cNvSpPr/>
          <p:nvPr/>
        </p:nvSpPr>
        <p:spPr>
          <a:xfrm>
            <a:off x="6800850" y="1460070"/>
            <a:ext cx="1943100" cy="6544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0" name="Google Shape;1780;p74"/>
          <p:cNvSpPr txBox="1"/>
          <p:nvPr/>
        </p:nvSpPr>
        <p:spPr>
          <a:xfrm>
            <a:off x="7299030" y="1485900"/>
            <a:ext cx="138777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Measures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measures can be taken </a:t>
            </a:r>
            <a:endParaRPr b="1"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1" name="Google Shape;1781;p74"/>
          <p:cNvSpPr/>
          <p:nvPr/>
        </p:nvSpPr>
        <p:spPr>
          <a:xfrm>
            <a:off x="457201" y="1654976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782" name="Google Shape;1782;p74"/>
          <p:cNvSpPr/>
          <p:nvPr/>
        </p:nvSpPr>
        <p:spPr>
          <a:xfrm>
            <a:off x="2496497" y="1635763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783" name="Google Shape;1783;p74"/>
          <p:cNvSpPr/>
          <p:nvPr/>
        </p:nvSpPr>
        <p:spPr>
          <a:xfrm>
            <a:off x="4888625" y="1638687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784" name="Google Shape;1784;p74"/>
          <p:cNvSpPr/>
          <p:nvPr/>
        </p:nvSpPr>
        <p:spPr>
          <a:xfrm>
            <a:off x="6870956" y="1628332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sp>
        <p:nvSpPr>
          <p:cNvPr id="1785" name="Google Shape;1785;p74"/>
          <p:cNvSpPr txBox="1"/>
          <p:nvPr/>
        </p:nvSpPr>
        <p:spPr>
          <a:xfrm>
            <a:off x="228600" y="2246353"/>
            <a:ext cx="31588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is the objective? what vision is pursued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Intermediate objectives are reached ?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is the common vision of the team (</a:t>
            </a:r>
            <a:r>
              <a:rPr b="1" lang="en-GB" sz="105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ISLAND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/>
          </a:p>
        </p:txBody>
      </p:sp>
      <p:sp>
        <p:nvSpPr>
          <p:cNvPr id="1786" name="Google Shape;1786;p74"/>
          <p:cNvSpPr txBox="1"/>
          <p:nvPr/>
        </p:nvSpPr>
        <p:spPr>
          <a:xfrm>
            <a:off x="5594899" y="2226221"/>
            <a:ext cx="31588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factors accelerate the project ?</a:t>
            </a:r>
            <a:endParaRPr/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was good about it?</a:t>
            </a:r>
            <a:endParaRPr/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did he give us a little wind at your back (</a:t>
            </a:r>
            <a:r>
              <a:rPr b="1" lang="en-GB" sz="105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WIND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7" name="Google Shape;1787;p74"/>
          <p:cNvSpPr txBox="1"/>
          <p:nvPr/>
        </p:nvSpPr>
        <p:spPr>
          <a:xfrm>
            <a:off x="239241" y="4171950"/>
            <a:ext cx="3158869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Which environmental factors do they have an impact?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are the dangers and risks that the team does not have against power (</a:t>
            </a:r>
            <a:r>
              <a:rPr lang="en-GB" sz="105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ROCKS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)?</a:t>
            </a:r>
            <a:endParaRPr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8" name="Google Shape;1788;p74"/>
          <p:cNvSpPr txBox="1"/>
          <p:nvPr/>
        </p:nvSpPr>
        <p:spPr>
          <a:xfrm>
            <a:off x="5643750" y="4246423"/>
            <a:ext cx="3158869" cy="577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factors they have an inhibitory character ?</a:t>
            </a:r>
            <a:endParaRPr/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✔"/>
            </a:pP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didn't go so well and slowed us down (</a:t>
            </a:r>
            <a:r>
              <a:rPr b="1" lang="en-GB" sz="105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ANCHOR</a:t>
            </a:r>
            <a:r>
              <a:rPr lang="en-GB" sz="10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)?</a:t>
            </a:r>
            <a:endParaRPr sz="10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9" name="Google Shape;1789;p74"/>
          <p:cNvSpPr/>
          <p:nvPr/>
        </p:nvSpPr>
        <p:spPr>
          <a:xfrm>
            <a:off x="3600450" y="2800350"/>
            <a:ext cx="285750" cy="2646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41B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13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pic>
        <p:nvPicPr>
          <p:cNvPr id="1790" name="Google Shape;179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791" name="Google Shape;179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74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THINKING</a:t>
            </a:r>
            <a:endParaRPr/>
          </a:p>
        </p:txBody>
      </p:sp>
      <p:sp>
        <p:nvSpPr>
          <p:cNvPr id="1793" name="Google Shape;1793;p7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3) Sailboat-Retro (or retro agenda)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75"/>
          <p:cNvSpPr txBox="1"/>
          <p:nvPr/>
        </p:nvSpPr>
        <p:spPr>
          <a:xfrm>
            <a:off x="597" y="1657351"/>
            <a:ext cx="914281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BIBLIOGRAPHY</a:t>
            </a:r>
            <a:endParaRPr/>
          </a:p>
        </p:txBody>
      </p:sp>
      <p:sp>
        <p:nvSpPr>
          <p:cNvPr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 id="1799" name="Google Shape;1799;p75"/>
          <p:cNvSpPr/>
          <p:nvPr/>
        </p:nvSpPr>
        <p:spPr>
          <a:xfrm>
            <a:off x="156151" y="-108347"/>
            <a:ext cx="30476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0" name="Google Shape;1800;p75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 id="1805" name="Google Shape;1805;p76"/>
          <p:cNvSpPr/>
          <p:nvPr/>
        </p:nvSpPr>
        <p:spPr>
          <a:xfrm>
            <a:off x="156151" y="-108347"/>
            <a:ext cx="30476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6" name="Google Shape;1806;p76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7" name="Google Shape;1807;p76"/>
          <p:cNvSpPr txBox="1"/>
          <p:nvPr/>
        </p:nvSpPr>
        <p:spPr>
          <a:xfrm>
            <a:off x="596255" y="457201"/>
            <a:ext cx="81523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BIBLIOGRAPHY</a:t>
            </a:r>
            <a:endParaRPr/>
          </a:p>
        </p:txBody>
      </p:sp>
      <p:sp>
        <p:nvSpPr>
          <p:cNvPr id="1808" name="Google Shape;1808;p76"/>
          <p:cNvSpPr/>
          <p:nvPr/>
        </p:nvSpPr>
        <p:spPr>
          <a:xfrm>
            <a:off x="914400" y="1143000"/>
            <a:ext cx="7620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Lewrick et al., </a:t>
            </a:r>
            <a:r>
              <a:rPr i="1"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Design Thinking Playbook, Wiley, Munich, Franz Vahlen GmbH, 2018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1555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Lewrick et al., </a:t>
            </a:r>
            <a:r>
              <a:rPr i="1"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Gli strumenti per il Design Thinking, La guida alle migliori tecniche per facilitare l’innovazione, </a:t>
            </a:r>
            <a:r>
              <a:rPr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LSWR, 2021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77"/>
          <p:cNvSpPr txBox="1"/>
          <p:nvPr/>
        </p:nvSpPr>
        <p:spPr>
          <a:xfrm>
            <a:off x="2606400" y="1216975"/>
            <a:ext cx="393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Thank you for your attention!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Get in touch at: </a:t>
            </a:r>
            <a:r>
              <a:rPr b="0" i="0" lang="en-GB" sz="1400" u="sng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info@fondazioneamaldi.it</a:t>
            </a: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15" name="Google Shape;181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944" y="2788599"/>
            <a:ext cx="2715544" cy="569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6" name="Google Shape;1816;p77"/>
          <p:cNvGrpSpPr/>
          <p:nvPr/>
        </p:nvGrpSpPr>
        <p:grpSpPr>
          <a:xfrm>
            <a:off x="324575" y="3894664"/>
            <a:ext cx="8494850" cy="791675"/>
            <a:chOff x="324575" y="4171751"/>
            <a:chExt cx="8494850" cy="791675"/>
          </a:xfrm>
        </p:grpSpPr>
        <p:pic>
          <p:nvPicPr>
            <p:cNvPr id="1817" name="Google Shape;1817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4575" y="4171751"/>
              <a:ext cx="746075" cy="79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8" name="Google Shape;1818;p7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54775" y="4642900"/>
              <a:ext cx="941589" cy="25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9" name="Google Shape;1819;p7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32488" y="4569296"/>
              <a:ext cx="964350" cy="309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0" name="Google Shape;1820;p77"/>
            <p:cNvPicPr preferRelativeResize="0"/>
            <p:nvPr/>
          </p:nvPicPr>
          <p:blipFill rotWithShape="1">
            <a:blip r:embed="rId8">
              <a:alphaModFix/>
            </a:blip>
            <a:srcRect b="23734" l="0" r="0" t="12117"/>
            <a:stretch/>
          </p:blipFill>
          <p:spPr>
            <a:xfrm>
              <a:off x="8020575" y="4469015"/>
              <a:ext cx="798850" cy="444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1" name="Google Shape;1821;p7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14600" y="4569300"/>
              <a:ext cx="1245344" cy="3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2" name="Google Shape;1822;p7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85625" y="4426550"/>
              <a:ext cx="500775" cy="50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3" name="Google Shape;1823;p77"/>
            <p:cNvPicPr preferRelativeResize="0"/>
            <p:nvPr/>
          </p:nvPicPr>
          <p:blipFill rotWithShape="1">
            <a:blip r:embed="rId11">
              <a:alphaModFix/>
            </a:blip>
            <a:srcRect b="35933" l="0" r="0" t="36377"/>
            <a:stretch/>
          </p:blipFill>
          <p:spPr>
            <a:xfrm>
              <a:off x="5050125" y="4610674"/>
              <a:ext cx="1245350" cy="22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4" name="Google Shape;1824;p7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75500" y="4454750"/>
              <a:ext cx="661737" cy="44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5" name="Google Shape;1825;p77"/>
          <p:cNvSpPr txBox="1"/>
          <p:nvPr/>
        </p:nvSpPr>
        <p:spPr>
          <a:xfrm>
            <a:off x="1422380" y="4695713"/>
            <a:ext cx="6487200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1826" name="Google Shape;1826;p7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99781" y="2357900"/>
            <a:ext cx="2537491" cy="134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8"/>
          <p:cNvSpPr txBox="1"/>
          <p:nvPr/>
        </p:nvSpPr>
        <p:spPr>
          <a:xfrm>
            <a:off x="285751" y="1735016"/>
            <a:ext cx="864532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User centred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» design model </a:t>
            </a:r>
            <a:endParaRPr/>
          </a:p>
          <a:p>
            <a:pPr indent="-1000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follows a «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creative-logic approach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»</a:t>
            </a:r>
            <a:endParaRPr/>
          </a:p>
          <a:p>
            <a:pPr indent="-1000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Oriented to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problem solving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by means of «</a:t>
            </a:r>
            <a:r>
              <a:rPr b="1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empathy</a:t>
            </a:r>
            <a:r>
              <a:rPr b="0" i="0" lang="en-GB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»</a:t>
            </a:r>
            <a:endParaRPr/>
          </a:p>
        </p:txBody>
      </p:sp>
      <p:sp>
        <p:nvSpPr>
          <p:cNvPr id="413" name="Google Shape;413;p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Design Thinking ? (2/5)</a:t>
            </a:r>
            <a:endParaRPr/>
          </a:p>
        </p:txBody>
      </p:sp>
      <p:sp>
        <p:nvSpPr>
          <p:cNvPr id="414" name="Google Shape;414;p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5" name="Google Shape;4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16" name="Google Shape;4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THE DESIGN THINKING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"/>
          <p:cNvSpPr txBox="1"/>
          <p:nvPr>
            <p:ph idx="12" type="sldNum"/>
          </p:nvPr>
        </p:nvSpPr>
        <p:spPr>
          <a:xfrm>
            <a:off x="7918726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4" name="Google Shape;424;p9"/>
          <p:cNvSpPr txBox="1"/>
          <p:nvPr/>
        </p:nvSpPr>
        <p:spPr>
          <a:xfrm>
            <a:off x="3200400" y="1543051"/>
            <a:ext cx="245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MAIN FEATURES</a:t>
            </a:r>
            <a:endParaRPr/>
          </a:p>
        </p:txBody>
      </p:sp>
      <p:sp>
        <p:nvSpPr>
          <p:cNvPr id="425" name="Google Shape;425;p9"/>
          <p:cNvSpPr/>
          <p:nvPr/>
        </p:nvSpPr>
        <p:spPr>
          <a:xfrm>
            <a:off x="171451" y="2403647"/>
            <a:ext cx="2800351" cy="194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 approach involving all the points of views, the user needs and the offers in the diverse stage of a project</a:t>
            </a:r>
            <a:endParaRPr sz="1600"/>
          </a:p>
        </p:txBody>
      </p:sp>
      <p:sp>
        <p:nvSpPr>
          <p:cNvPr id="426" name="Google Shape;426;p9"/>
          <p:cNvSpPr/>
          <p:nvPr/>
        </p:nvSpPr>
        <p:spPr>
          <a:xfrm>
            <a:off x="3101775" y="2403647"/>
            <a:ext cx="2800351" cy="194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Involve all member teams with different backgrounds, expertise, personalities,  to create a unique idea</a:t>
            </a:r>
            <a:endParaRPr sz="1600"/>
          </a:p>
        </p:txBody>
      </p:sp>
      <p:sp>
        <p:nvSpPr>
          <p:cNvPr id="427" name="Google Shape;427;p9"/>
          <p:cNvSpPr/>
          <p:nvPr/>
        </p:nvSpPr>
        <p:spPr>
          <a:xfrm>
            <a:off x="171451" y="1946447"/>
            <a:ext cx="2800351" cy="4000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HUMAN CENTRED APPROACH</a:t>
            </a:r>
            <a:endParaRPr sz="1500"/>
          </a:p>
        </p:txBody>
      </p:sp>
      <p:sp>
        <p:nvSpPr>
          <p:cNvPr id="428" name="Google Shape;428;p9"/>
          <p:cNvSpPr/>
          <p:nvPr/>
        </p:nvSpPr>
        <p:spPr>
          <a:xfrm>
            <a:off x="3101775" y="1946447"/>
            <a:ext cx="2800351" cy="4000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MULTIDISCIPLINARITY</a:t>
            </a:r>
            <a:endParaRPr sz="1500"/>
          </a:p>
        </p:txBody>
      </p:sp>
      <p:sp>
        <p:nvSpPr>
          <p:cNvPr id="429" name="Google Shape;429;p9"/>
          <p:cNvSpPr/>
          <p:nvPr/>
        </p:nvSpPr>
        <p:spPr>
          <a:xfrm>
            <a:off x="6016424" y="2403647"/>
            <a:ext cx="2800351" cy="1943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Sharing of knowledges to improve users quality of life / improve the quality of the team work</a:t>
            </a:r>
            <a:endParaRPr sz="1600"/>
          </a:p>
        </p:txBody>
      </p:sp>
      <p:sp>
        <p:nvSpPr>
          <p:cNvPr id="430" name="Google Shape;430;p9"/>
          <p:cNvSpPr/>
          <p:nvPr/>
        </p:nvSpPr>
        <p:spPr>
          <a:xfrm>
            <a:off x="6016424" y="1946447"/>
            <a:ext cx="2800351" cy="4000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COLLABORATION</a:t>
            </a:r>
            <a:endParaRPr sz="1500"/>
          </a:p>
        </p:txBody>
      </p:sp>
      <p:sp>
        <p:nvSpPr>
          <p:cNvPr id="431" name="Google Shape;431;p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Design Thinking ? (3/5)</a:t>
            </a:r>
            <a:endParaRPr/>
          </a:p>
        </p:txBody>
      </p:sp>
      <p:sp>
        <p:nvSpPr>
          <p:cNvPr id="432" name="Google Shape;432;p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433" name="Google Shape;4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9"/>
          <p:cNvSpPr txBox="1"/>
          <p:nvPr/>
        </p:nvSpPr>
        <p:spPr>
          <a:xfrm>
            <a:off x="469191" y="463642"/>
            <a:ext cx="553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PRINCIPLES OF THE DESIGN THINKING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2 Entreprenedu">
  <a:themeElements>
    <a:clrScheme name="ENTREPRENEDU">
      <a:dk1>
        <a:srgbClr val="1F1B69"/>
      </a:dk1>
      <a:lt1>
        <a:srgbClr val="FFFFFF"/>
      </a:lt1>
      <a:dk2>
        <a:srgbClr val="0078BF"/>
      </a:dk2>
      <a:lt2>
        <a:srgbClr val="FDBE4F"/>
      </a:lt2>
      <a:accent1>
        <a:srgbClr val="EF4042"/>
      </a:accent1>
      <a:accent2>
        <a:srgbClr val="FDBE4F"/>
      </a:accent2>
      <a:accent3>
        <a:srgbClr val="FDBE4F"/>
      </a:accent3>
      <a:accent4>
        <a:srgbClr val="FDBE4F"/>
      </a:accent4>
      <a:accent5>
        <a:srgbClr val="FDBE4F"/>
      </a:accent5>
      <a:accent6>
        <a:srgbClr val="FDBE4F"/>
      </a:accent6>
      <a:hlink>
        <a:srgbClr val="1F1B69"/>
      </a:hlink>
      <a:folHlink>
        <a:srgbClr val="EF3F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1Amaldi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2011-08-26T00:11:48Z</dcterms:created>
  <dc:creator>\</dc:creator>
</cp:coreProperties>
</file>