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0"/>
  </p:notesMasterIdLst>
  <p:handoutMasterIdLst>
    <p:handoutMasterId r:id="rId21"/>
  </p:handoutMasterIdLst>
  <p:sldIdLst>
    <p:sldId id="477" r:id="rId2"/>
    <p:sldId id="478" r:id="rId3"/>
    <p:sldId id="479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1" r:id="rId16"/>
    <p:sldId id="492" r:id="rId17"/>
    <p:sldId id="493" r:id="rId18"/>
    <p:sldId id="494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 autoAdjust="0"/>
    <p:restoredTop sz="94687"/>
  </p:normalViewPr>
  <p:slideViewPr>
    <p:cSldViewPr showGuides="1">
      <p:cViewPr varScale="1">
        <p:scale>
          <a:sx n="182" d="100"/>
          <a:sy n="182" d="100"/>
        </p:scale>
        <p:origin x="168" y="240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12/16/24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08EAAEC-2309-42F0-A240-A5FF6AA8FA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22F6DB-76C4-4BB5-A1CD-2CDEC57E7147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2FD40E95-AC52-4E80-948C-D59375C819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FD5EF2A6-6E2F-46F0-A3BF-AB69222967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6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6.2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BFEBB7B-1F08-459A-BD0A-BF9CEF79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587669E9-8B86-4CD5-A650-87F30F49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252663BB-A9A9-44C2-B73A-AC469794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6.2-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image" Target="../media/image32.wmf"/><Relationship Id="rId7" Type="http://schemas.openxmlformats.org/officeDocument/2006/relationships/image" Target="../media/image34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3.wmf"/><Relationship Id="rId10" Type="http://schemas.openxmlformats.org/officeDocument/2006/relationships/image" Target="../media/image36.png"/><Relationship Id="rId4" Type="http://schemas.openxmlformats.org/officeDocument/2006/relationships/oleObject" Target="../embeddings/oleObject28.bin"/><Relationship Id="rId9" Type="http://schemas.openxmlformats.org/officeDocument/2006/relationships/image" Target="../media/image3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image" Target="../media/image37.wmf"/><Relationship Id="rId7" Type="http://schemas.openxmlformats.org/officeDocument/2006/relationships/image" Target="../media/image39.w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41.wmf"/><Relationship Id="rId5" Type="http://schemas.openxmlformats.org/officeDocument/2006/relationships/image" Target="../media/image38.wmf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40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3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49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image" Target="../media/image52.wmf"/><Relationship Id="rId7" Type="http://schemas.openxmlformats.org/officeDocument/2006/relationships/image" Target="../media/image54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53.wmf"/><Relationship Id="rId4" Type="http://schemas.openxmlformats.org/officeDocument/2006/relationships/oleObject" Target="../embeddings/oleObject43.bin"/><Relationship Id="rId9" Type="http://schemas.openxmlformats.org/officeDocument/2006/relationships/image" Target="../media/image55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61.wmf"/><Relationship Id="rId3" Type="http://schemas.openxmlformats.org/officeDocument/2006/relationships/image" Target="../media/image56.wmf"/><Relationship Id="rId7" Type="http://schemas.openxmlformats.org/officeDocument/2006/relationships/image" Target="../media/image58.wmf"/><Relationship Id="rId12" Type="http://schemas.openxmlformats.org/officeDocument/2006/relationships/oleObject" Target="../embeddings/oleObject51.bin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60.wmf"/><Relationship Id="rId5" Type="http://schemas.openxmlformats.org/officeDocument/2006/relationships/image" Target="../media/image57.wmf"/><Relationship Id="rId15" Type="http://schemas.openxmlformats.org/officeDocument/2006/relationships/image" Target="../media/image62.wmf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59.wmf"/><Relationship Id="rId14" Type="http://schemas.openxmlformats.org/officeDocument/2006/relationships/oleObject" Target="../embeddings/oleObject52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oleObject" Target="../embeddings/oleObject58.bin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67.wmf"/><Relationship Id="rId2" Type="http://schemas.openxmlformats.org/officeDocument/2006/relationships/image" Target="../media/image67.png"/><Relationship Id="rId16" Type="http://schemas.openxmlformats.org/officeDocument/2006/relationships/image" Target="../media/image6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wmf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4.bin"/><Relationship Id="rId15" Type="http://schemas.openxmlformats.org/officeDocument/2006/relationships/oleObject" Target="../embeddings/oleObject59.bin"/><Relationship Id="rId10" Type="http://schemas.openxmlformats.org/officeDocument/2006/relationships/image" Target="../media/image66.wmf"/><Relationship Id="rId4" Type="http://schemas.openxmlformats.org/officeDocument/2006/relationships/image" Target="../media/image63.wmf"/><Relationship Id="rId9" Type="http://schemas.openxmlformats.org/officeDocument/2006/relationships/oleObject" Target="../embeddings/oleObject56.bin"/><Relationship Id="rId14" Type="http://schemas.openxmlformats.org/officeDocument/2006/relationships/image" Target="../media/image5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10.wmf"/><Relationship Id="rId7" Type="http://schemas.openxmlformats.org/officeDocument/2006/relationships/image" Target="../media/image12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5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3.wmf"/><Relationship Id="rId3" Type="http://schemas.openxmlformats.org/officeDocument/2006/relationships/image" Target="../media/image18.w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8.bin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6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7368DA93-6C50-4526-9985-37A81B9E6C8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 err="1"/>
              <a:t>Ορθογωνιότητα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6533B368-4AF5-4DCD-AF73-1EAEBA7DA8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70359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618" name="Rectangle 2">
            <a:extLst>
              <a:ext uri="{FF2B5EF4-FFF2-40B4-BE49-F238E27FC236}">
                <a16:creationId xmlns:a16="http://schemas.microsoft.com/office/drawing/2014/main" id="{31242523-C2A9-4145-9411-74F9309B62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ΜΙΑ ΟΡΘΟΓΏΝΙΑ ΠΡΟΒΟΛΉ</a:t>
            </a:r>
            <a:endParaRPr lang="en-US" altLang="en-US" dirty="0"/>
          </a:p>
        </p:txBody>
      </p:sp>
      <p:sp>
        <p:nvSpPr>
          <p:cNvPr id="751619" name="Rectangle 3">
            <a:extLst>
              <a:ext uri="{FF2B5EF4-FFF2-40B4-BE49-F238E27FC236}">
                <a16:creationId xmlns:a16="http://schemas.microsoft.com/office/drawing/2014/main" id="{3631099E-D778-4E0A-8264-169C5A73E0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l-GR" altLang="en-US" sz="2800" dirty="0"/>
              <a:t>Δηλαδή</a:t>
            </a:r>
            <a:r>
              <a:rPr lang="en-US" altLang="en-US" sz="2800" dirty="0"/>
              <a:t>,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1800" dirty="0"/>
          </a:p>
          <a:p>
            <a:r>
              <a:rPr lang="el-GR" altLang="en-US" sz="2800" dirty="0"/>
              <a:t>Η αποσύνθεση της </a:t>
            </a:r>
            <a:r>
              <a:rPr lang="en-US" altLang="en-US" sz="2800" b="1" dirty="0"/>
              <a:t>y</a:t>
            </a:r>
            <a:r>
              <a:rPr lang="en-US" altLang="en-US" sz="2800" dirty="0"/>
              <a:t> </a:t>
            </a:r>
            <a:r>
              <a:rPr lang="el-GR" altLang="en-US" sz="2800" dirty="0"/>
              <a:t>απεικονίζεται στο ακόλουθο σχήμα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51620" name="Object 4">
            <a:extLst>
              <a:ext uri="{FF2B5EF4-FFF2-40B4-BE49-F238E27FC236}">
                <a16:creationId xmlns:a16="http://schemas.microsoft.com/office/drawing/2014/main" id="{DD214240-2ECE-4A38-988F-7C9D568686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1447800"/>
          <a:ext cx="26924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92080" imgH="1143000" progId="Equation.DSMT4">
                  <p:embed/>
                </p:oleObj>
              </mc:Choice>
              <mc:Fallback>
                <p:oleObj name="Equation" r:id="rId2" imgW="269208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447800"/>
                        <a:ext cx="26924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1621" name="Line 5">
            <a:extLst>
              <a:ext uri="{FF2B5EF4-FFF2-40B4-BE49-F238E27FC236}">
                <a16:creationId xmlns:a16="http://schemas.microsoft.com/office/drawing/2014/main" id="{03594D28-E25B-4CCC-8F34-3A7AB43575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2667000"/>
            <a:ext cx="0" cy="3810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1622" name="Line 6">
            <a:extLst>
              <a:ext uri="{FF2B5EF4-FFF2-40B4-BE49-F238E27FC236}">
                <a16:creationId xmlns:a16="http://schemas.microsoft.com/office/drawing/2014/main" id="{4C4550A1-00E8-4C38-BF2B-09A2821ACC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2667000"/>
            <a:ext cx="0" cy="3810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1623" name="Line 7">
            <a:extLst>
              <a:ext uri="{FF2B5EF4-FFF2-40B4-BE49-F238E27FC236}">
                <a16:creationId xmlns:a16="http://schemas.microsoft.com/office/drawing/2014/main" id="{1AF8C887-E317-4FEF-A47B-4006950F88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2667000"/>
            <a:ext cx="0" cy="3810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51626" name="Object 10">
            <a:extLst>
              <a:ext uri="{FF2B5EF4-FFF2-40B4-BE49-F238E27FC236}">
                <a16:creationId xmlns:a16="http://schemas.microsoft.com/office/drawing/2014/main" id="{17B16693-33D5-4477-958A-1EA1CF58A1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94200" y="3098800"/>
          <a:ext cx="190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3800" imgH="444240" progId="Equation.DSMT4">
                  <p:embed/>
                </p:oleObj>
              </mc:Choice>
              <mc:Fallback>
                <p:oleObj name="Equation" r:id="rId4" imgW="2538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3098800"/>
                        <a:ext cx="190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1627" name="Object 11">
            <a:extLst>
              <a:ext uri="{FF2B5EF4-FFF2-40B4-BE49-F238E27FC236}">
                <a16:creationId xmlns:a16="http://schemas.microsoft.com/office/drawing/2014/main" id="{FA5D2F5F-8031-42DF-89CC-9FAFE0F003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03600" y="3124200"/>
          <a:ext cx="176213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53800" imgH="330120" progId="Equation.DSMT4">
                  <p:embed/>
                </p:oleObj>
              </mc:Choice>
              <mc:Fallback>
                <p:oleObj name="Equation" r:id="rId6" imgW="25380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3124200"/>
                        <a:ext cx="176213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1628" name="Object 12">
            <a:extLst>
              <a:ext uri="{FF2B5EF4-FFF2-40B4-BE49-F238E27FC236}">
                <a16:creationId xmlns:a16="http://schemas.microsoft.com/office/drawing/2014/main" id="{B3C397B7-3155-4CE6-B8B9-EC7E7108D1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92700" y="3048000"/>
          <a:ext cx="8382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17440" imgH="444240" progId="Equation.DSMT4">
                  <p:embed/>
                </p:oleObj>
              </mc:Choice>
              <mc:Fallback>
                <p:oleObj name="Equation" r:id="rId8" imgW="111744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3048000"/>
                        <a:ext cx="838200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51646" name="Picture 3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047" y="4038600"/>
            <a:ext cx="3830129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10</a:t>
            </a:fld>
            <a:endParaRPr lang="en-CA" altLang="en-US" dirty="0"/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933F6375-B123-C353-CD68-8EA51E451F90}"/>
              </a:ext>
            </a:extLst>
          </p:cNvPr>
          <p:cNvSpPr/>
          <p:nvPr/>
        </p:nvSpPr>
        <p:spPr bwMode="auto">
          <a:xfrm>
            <a:off x="2966047" y="6307138"/>
            <a:ext cx="3663353" cy="47466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051462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642" name="Rectangle 2">
            <a:extLst>
              <a:ext uri="{FF2B5EF4-FFF2-40B4-BE49-F238E27FC236}">
                <a16:creationId xmlns:a16="http://schemas.microsoft.com/office/drawing/2014/main" id="{5C031B00-72E6-46F9-BDDC-CD45842ACE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ΜΙΑ ΟΡΘΟΓΏΝΙΑ ΠΡΟΒΟΛΉ</a:t>
            </a:r>
            <a:endParaRPr lang="en-US" altLang="en-US" dirty="0"/>
          </a:p>
        </p:txBody>
      </p:sp>
      <p:sp>
        <p:nvSpPr>
          <p:cNvPr id="752643" name="Rectangle 3">
            <a:extLst>
              <a:ext uri="{FF2B5EF4-FFF2-40B4-BE49-F238E27FC236}">
                <a16:creationId xmlns:a16="http://schemas.microsoft.com/office/drawing/2014/main" id="{3B81A025-81A7-46DC-B5B2-4BA8C925AB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991600" cy="5334000"/>
          </a:xfrm>
        </p:spPr>
        <p:txBody>
          <a:bodyPr/>
          <a:lstStyle/>
          <a:p>
            <a:r>
              <a:rPr lang="el-GR" altLang="en-US" sz="2800" i="1" dirty="0"/>
              <a:t>Σημείωση: </a:t>
            </a:r>
            <a:r>
              <a:rPr lang="el-GR" altLang="en-US" sz="2800" dirty="0"/>
              <a:t>Αν οι παραπάνω υπολογισμοί είναι σωστοί, τότε το                   θα είναι ένα ορθογώνιο σύνολο</a:t>
            </a:r>
            <a:r>
              <a:rPr lang="el-GR" altLang="en-US" sz="2800" i="1" dirty="0"/>
              <a:t>.</a:t>
            </a:r>
          </a:p>
          <a:p>
            <a:pPr marL="0" indent="0">
              <a:buNone/>
            </a:pPr>
            <a:endParaRPr lang="en-US" altLang="en-US" sz="2800" dirty="0"/>
          </a:p>
          <a:p>
            <a:r>
              <a:rPr lang="el-GR" altLang="en-US" sz="2800" dirty="0"/>
              <a:t>Πράγματι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Δεδομένου ότι το ευθύγραμμο τμήμα στο σχήμα της προηγούμενης διαφάνειας μεταξύ των</a:t>
            </a:r>
            <a:r>
              <a:rPr lang="en-US" altLang="en-US" sz="2800" dirty="0"/>
              <a:t> </a:t>
            </a:r>
            <a:r>
              <a:rPr lang="en-US" altLang="en-US" sz="2800" b="1" dirty="0"/>
              <a:t>y</a:t>
            </a:r>
            <a:r>
              <a:rPr lang="en-US" altLang="en-US" sz="2800" dirty="0"/>
              <a:t> </a:t>
            </a:r>
            <a:r>
              <a:rPr lang="el-GR" altLang="en-US" sz="2800" dirty="0"/>
              <a:t>και</a:t>
            </a:r>
            <a:r>
              <a:rPr lang="en-US" altLang="en-US" sz="2800" dirty="0"/>
              <a:t>    </a:t>
            </a:r>
            <a:r>
              <a:rPr lang="el-GR" altLang="en-US" sz="2800" dirty="0"/>
              <a:t> είναι</a:t>
            </a:r>
            <a:r>
              <a:rPr lang="en-US" altLang="en-US" sz="2800" dirty="0"/>
              <a:t> </a:t>
            </a:r>
            <a:r>
              <a:rPr lang="el-GR" altLang="en-US" sz="2800" dirty="0"/>
              <a:t>κάθετα στο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L</a:t>
            </a:r>
            <a:r>
              <a:rPr lang="en-US" altLang="en-US" sz="2800" dirty="0"/>
              <a:t>, </a:t>
            </a:r>
            <a:r>
              <a:rPr lang="el-GR" altLang="en-US" sz="2800" dirty="0"/>
              <a:t>με την κατασκευή του   , το σημείο που ταυτίζεται με το     είναι το πλησιέστερο σημείο του </a:t>
            </a:r>
            <a:r>
              <a:rPr lang="en-US" altLang="en-US" sz="2800" i="1" dirty="0"/>
              <a:t>L</a:t>
            </a:r>
            <a:r>
              <a:rPr lang="en-US" altLang="en-US" sz="2800" dirty="0"/>
              <a:t> to </a:t>
            </a:r>
            <a:r>
              <a:rPr lang="en-US" altLang="en-US" sz="2800" b="1" dirty="0"/>
              <a:t>y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52644" name="Object 4">
            <a:extLst>
              <a:ext uri="{FF2B5EF4-FFF2-40B4-BE49-F238E27FC236}">
                <a16:creationId xmlns:a16="http://schemas.microsoft.com/office/drawing/2014/main" id="{F2A5A68B-B355-472F-8C33-596FFC2B6D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9319360"/>
              </p:ext>
            </p:extLst>
          </p:nvPr>
        </p:nvGraphicFramePr>
        <p:xfrm>
          <a:off x="1600200" y="1612900"/>
          <a:ext cx="1498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98320" imgH="444240" progId="Equation.DSMT4">
                  <p:embed/>
                </p:oleObj>
              </mc:Choice>
              <mc:Fallback>
                <p:oleObj name="Equation" r:id="rId2" imgW="149832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612900"/>
                        <a:ext cx="1498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2645" name="Object 5">
            <a:extLst>
              <a:ext uri="{FF2B5EF4-FFF2-40B4-BE49-F238E27FC236}">
                <a16:creationId xmlns:a16="http://schemas.microsoft.com/office/drawing/2014/main" id="{0ABA454A-54DE-4F57-A512-2A1C29309B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164605"/>
              </p:ext>
            </p:extLst>
          </p:nvPr>
        </p:nvGraphicFramePr>
        <p:xfrm>
          <a:off x="1803400" y="3048000"/>
          <a:ext cx="53340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33760" imgH="1143000" progId="Equation.DSMT4">
                  <p:embed/>
                </p:oleObj>
              </mc:Choice>
              <mc:Fallback>
                <p:oleObj name="Equation" r:id="rId4" imgW="533376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400" y="3048000"/>
                        <a:ext cx="53340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2646" name="Object 6">
            <a:extLst>
              <a:ext uri="{FF2B5EF4-FFF2-40B4-BE49-F238E27FC236}">
                <a16:creationId xmlns:a16="http://schemas.microsoft.com/office/drawing/2014/main" id="{B6E95D15-3C35-43B2-B757-5938F99F7E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090636"/>
              </p:ext>
            </p:extLst>
          </p:nvPr>
        </p:nvGraphicFramePr>
        <p:xfrm>
          <a:off x="6781800" y="5111750"/>
          <a:ext cx="48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53800" imgH="444240" progId="Equation.DSMT4">
                  <p:embed/>
                </p:oleObj>
              </mc:Choice>
              <mc:Fallback>
                <p:oleObj name="Equation" r:id="rId6" imgW="2538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111750"/>
                        <a:ext cx="48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2647" name="Object 7">
            <a:extLst>
              <a:ext uri="{FF2B5EF4-FFF2-40B4-BE49-F238E27FC236}">
                <a16:creationId xmlns:a16="http://schemas.microsoft.com/office/drawing/2014/main" id="{E4216365-76E8-472F-B340-EF62E16598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4090073"/>
              </p:ext>
            </p:extLst>
          </p:nvPr>
        </p:nvGraphicFramePr>
        <p:xfrm>
          <a:off x="5746532" y="5556250"/>
          <a:ext cx="48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53800" imgH="444240" progId="Equation.DSMT4">
                  <p:embed/>
                </p:oleObj>
              </mc:Choice>
              <mc:Fallback>
                <p:oleObj name="Equation" r:id="rId8" imgW="2538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6532" y="5556250"/>
                        <a:ext cx="48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2648" name="Object 8">
            <a:extLst>
              <a:ext uri="{FF2B5EF4-FFF2-40B4-BE49-F238E27FC236}">
                <a16:creationId xmlns:a16="http://schemas.microsoft.com/office/drawing/2014/main" id="{4F95425F-BCFD-4061-8C05-299CE6D1DE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17514"/>
              </p:ext>
            </p:extLst>
          </p:nvPr>
        </p:nvGraphicFramePr>
        <p:xfrm>
          <a:off x="2809766" y="5965278"/>
          <a:ext cx="48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53800" imgH="444240" progId="Equation.DSMT4">
                  <p:embed/>
                </p:oleObj>
              </mc:Choice>
              <mc:Fallback>
                <p:oleObj name="Equation" r:id="rId10" imgW="2538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766" y="5965278"/>
                        <a:ext cx="48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11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0196743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666" name="Rectangle 2">
            <a:extLst>
              <a:ext uri="{FF2B5EF4-FFF2-40B4-BE49-F238E27FC236}">
                <a16:creationId xmlns:a16="http://schemas.microsoft.com/office/drawing/2014/main" id="{B45F6CF2-E8DB-4C44-8205-AFDA096080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53667" name="Rectangle 3">
                <a:extLst>
                  <a:ext uri="{FF2B5EF4-FFF2-40B4-BE49-F238E27FC236}">
                    <a16:creationId xmlns:a16="http://schemas.microsoft.com/office/drawing/2014/main" id="{9FF4C992-E7AE-46D6-87FA-4DDECA288369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81000" y="1143000"/>
                <a:ext cx="8458200" cy="5638800"/>
              </a:xfrm>
            </p:spPr>
            <p:txBody>
              <a:bodyPr/>
              <a:lstStyle/>
              <a:p>
                <a:r>
                  <a:rPr lang="el-GR" altLang="en-US" sz="2800" dirty="0"/>
                  <a:t>Ένα σύνολο 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u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,…,</a:t>
                </a:r>
                <a:r>
                  <a:rPr lang="en-US" altLang="en-US" sz="2800" b="1" dirty="0"/>
                  <a:t>u</a:t>
                </a:r>
                <a:r>
                  <a:rPr lang="en-US" altLang="en-US" sz="2800" baseline="-25000" dirty="0"/>
                  <a:t>p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</a:t>
                </a:r>
                <a:r>
                  <a:rPr lang="el-GR" altLang="en-US" sz="2800" dirty="0" err="1"/>
                  <a:t>ορθοκανονικό</a:t>
                </a:r>
                <a:r>
                  <a:rPr lang="el-GR" altLang="en-US" sz="2800" dirty="0"/>
                  <a:t> σύνολο αν είναι ορθογώνιο σύνολο </a:t>
                </a:r>
                <a:r>
                  <a:rPr lang="el-GR" altLang="en-US" sz="2800" dirty="0" err="1"/>
                  <a:t>μοναδιαίων</a:t>
                </a:r>
                <a:r>
                  <a:rPr lang="el-GR" altLang="en-US" sz="2800" dirty="0"/>
                  <a:t> διανυσμάτων</a:t>
                </a:r>
                <a:r>
                  <a:rPr lang="en-US" altLang="en-US" sz="2800" dirty="0"/>
                  <a:t>.</a:t>
                </a:r>
              </a:p>
              <a:p>
                <a:endParaRPr lang="en-US" altLang="en-US" sz="1100" dirty="0"/>
              </a:p>
              <a:p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W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ο </a:t>
                </a:r>
                <a:r>
                  <a:rPr lang="el-GR" altLang="en-US" sz="2800" dirty="0" err="1"/>
                  <a:t>υποχώρος</a:t>
                </a:r>
                <a:r>
                  <a:rPr lang="el-GR" altLang="en-US" sz="2800" dirty="0"/>
                  <a:t> που παράγεται από ένα τέτοιο σύνολο, τότε 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u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,…,</a:t>
                </a:r>
                <a:r>
                  <a:rPr lang="en-US" altLang="en-US" sz="2800" b="1" dirty="0"/>
                  <a:t>u</a:t>
                </a:r>
                <a:r>
                  <a:rPr lang="en-US" altLang="en-US" sz="2800" baseline="-25000" dirty="0"/>
                  <a:t>p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μια </a:t>
                </a:r>
                <a:r>
                  <a:rPr lang="el-GR" altLang="en-US" sz="2800" b="1" dirty="0" err="1"/>
                  <a:t>ορθοκανονική</a:t>
                </a:r>
                <a:r>
                  <a:rPr lang="el-GR" altLang="en-US" sz="2800" b="1" dirty="0"/>
                  <a:t> βάση </a:t>
                </a:r>
                <a:r>
                  <a:rPr lang="el-GR" altLang="en-US" sz="2800" dirty="0"/>
                  <a:t>για τον </a:t>
                </a:r>
                <a:r>
                  <a:rPr lang="en-US" altLang="en-US" sz="2800" i="1" dirty="0"/>
                  <a:t>W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δεδομένου ότι το σύνολο είναι αυτομάτως γραμμικά ανεξάρτητο, κατά το Θεώρημα</a:t>
                </a:r>
                <a:r>
                  <a:rPr lang="en-US" altLang="en-US" sz="2800" dirty="0"/>
                  <a:t> 4. </a:t>
                </a:r>
              </a:p>
              <a:p>
                <a:endParaRPr lang="en-US" altLang="en-US" sz="1200" dirty="0"/>
              </a:p>
              <a:p>
                <a:r>
                  <a:rPr lang="el-GR" altLang="en-US" sz="2800" dirty="0"/>
                  <a:t>Το απλούστερο παράδειγμα </a:t>
                </a:r>
                <a:r>
                  <a:rPr lang="el-GR" altLang="en-US" sz="2800" dirty="0" err="1"/>
                  <a:t>ορθοκανονικού</a:t>
                </a:r>
                <a:r>
                  <a:rPr lang="el-GR" altLang="en-US" sz="2800" dirty="0"/>
                  <a:t> συνόλου είναι η τυπική βάση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e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,…,</a:t>
                </a:r>
                <a:r>
                  <a:rPr lang="en-US" altLang="en-US" sz="2800" b="1" dirty="0" err="1"/>
                  <a:t>e</a:t>
                </a:r>
                <a:r>
                  <a:rPr lang="en-US" altLang="en-US" sz="2800" i="1" baseline="-25000" dirty="0" err="1"/>
                  <a:t>n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.</a:t>
                </a:r>
              </a:p>
              <a:p>
                <a:endParaRPr lang="en-US" altLang="en-US" sz="1200" dirty="0"/>
              </a:p>
              <a:p>
                <a:r>
                  <a:rPr lang="el-GR" altLang="en-US" sz="2800" dirty="0"/>
                  <a:t>Οποιοδήποτε μη κενό υποσύνολο του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e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,…,</a:t>
                </a:r>
                <a:r>
                  <a:rPr lang="en-US" altLang="en-US" sz="2800" b="1" dirty="0" err="1"/>
                  <a:t>e</a:t>
                </a:r>
                <a:r>
                  <a:rPr lang="en-US" altLang="en-US" sz="2800" i="1" baseline="-25000" dirty="0" err="1"/>
                  <a:t>n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επίσης </a:t>
                </a:r>
                <a:r>
                  <a:rPr lang="el-GR" altLang="en-US" sz="2800" dirty="0" err="1"/>
                  <a:t>ορθοκανονικό</a:t>
                </a:r>
                <a:r>
                  <a:rPr lang="el-GR" altLang="en-US" sz="2800" dirty="0"/>
                  <a:t>.</a:t>
                </a:r>
                <a:endParaRPr lang="en-US" altLang="en-US" sz="2800" dirty="0"/>
              </a:p>
            </p:txBody>
          </p:sp>
        </mc:Choice>
        <mc:Fallback>
          <p:sp>
            <p:nvSpPr>
              <p:cNvPr id="753667" name="Rectangle 3">
                <a:extLst>
                  <a:ext uri="{FF2B5EF4-FFF2-40B4-BE49-F238E27FC236}">
                    <a16:creationId xmlns:a16="http://schemas.microsoft.com/office/drawing/2014/main" id="{9FF4C992-E7AE-46D6-87FA-4DDECA2883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1143000"/>
                <a:ext cx="8458200" cy="5638800"/>
              </a:xfrm>
              <a:blipFill>
                <a:blip r:embed="rId2"/>
                <a:stretch>
                  <a:fillRect l="-1351" t="-1348" r="-180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12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4657451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690" name="Rectangle 2">
            <a:extLst>
              <a:ext uri="{FF2B5EF4-FFF2-40B4-BE49-F238E27FC236}">
                <a16:creationId xmlns:a16="http://schemas.microsoft.com/office/drawing/2014/main" id="{7704EA2D-231A-484E-806E-D22FE24A15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4691" name="Rectangle 3">
                <a:extLst>
                  <a:ext uri="{FF2B5EF4-FFF2-40B4-BE49-F238E27FC236}">
                    <a16:creationId xmlns:a16="http://schemas.microsoft.com/office/drawing/2014/main" id="{07E5C921-A185-4568-900C-E2F64AB827B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334000"/>
              </a:xfrm>
            </p:spPr>
            <p:txBody>
              <a:bodyPr/>
              <a:lstStyle/>
              <a:p>
                <a:r>
                  <a:rPr lang="el-GR" altLang="en-US" sz="2800" b="1" dirty="0"/>
                  <a:t>Παράδειγμα</a:t>
                </a:r>
                <a:r>
                  <a:rPr lang="en-US" altLang="en-US" sz="2800" b="1" dirty="0"/>
                  <a:t> 2: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Δείξτε ότι το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2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3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μια </a:t>
                </a:r>
                <a:r>
                  <a:rPr lang="el-GR" altLang="en-US" sz="2800" dirty="0" err="1"/>
                  <a:t>ορθοκανονική</a:t>
                </a:r>
                <a:r>
                  <a:rPr lang="el-GR" altLang="en-US" sz="2800" dirty="0"/>
                  <a:t> βάση του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altLang="en-US" sz="2800" dirty="0"/>
                  <a:t>, </a:t>
                </a:r>
                <a:r>
                  <a:rPr lang="en-US" altLang="en-US" sz="2800" dirty="0" err="1"/>
                  <a:t>ό</a:t>
                </a:r>
                <a:r>
                  <a:rPr lang="el-GR" altLang="en-US" sz="2800" dirty="0"/>
                  <a:t>που</a:t>
                </a:r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pPr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,                           ,</a:t>
                </a:r>
              </a:p>
              <a:p>
                <a:pPr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  <a:p>
                <a:pPr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  <a:p>
                <a:r>
                  <a:rPr lang="el-GR" altLang="en-US" sz="2800" b="1" dirty="0"/>
                  <a:t>Λύση</a:t>
                </a:r>
                <a:r>
                  <a:rPr lang="en-US" altLang="en-US" sz="2800" b="1" dirty="0"/>
                  <a:t>:</a:t>
                </a:r>
                <a:endParaRPr lang="en-US" altLang="en-US" sz="2800" dirty="0"/>
              </a:p>
            </p:txBody>
          </p:sp>
        </mc:Choice>
        <mc:Fallback xmlns="">
          <p:sp>
            <p:nvSpPr>
              <p:cNvPr id="754691" name="Rectangle 3">
                <a:extLst>
                  <a:ext uri="{FF2B5EF4-FFF2-40B4-BE49-F238E27FC236}">
                    <a16:creationId xmlns:a16="http://schemas.microsoft.com/office/drawing/2014/main" id="{07E5C921-A185-4568-900C-E2F64AB827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334000"/>
              </a:xfrm>
              <a:blipFill>
                <a:blip r:embed="rId2"/>
                <a:stretch>
                  <a:fillRect l="-1389" t="-142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54693" name="Object 5">
            <a:extLst>
              <a:ext uri="{FF2B5EF4-FFF2-40B4-BE49-F238E27FC236}">
                <a16:creationId xmlns:a16="http://schemas.microsoft.com/office/drawing/2014/main" id="{CFEB0548-3244-4019-80CF-D29A1986A8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3583188"/>
              </p:ext>
            </p:extLst>
          </p:nvPr>
        </p:nvGraphicFramePr>
        <p:xfrm>
          <a:off x="896938" y="2362200"/>
          <a:ext cx="2170112" cy="206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47840" imgH="2133360" progId="Equation.DSMT4">
                  <p:embed/>
                </p:oleObj>
              </mc:Choice>
              <mc:Fallback>
                <p:oleObj name="Equation" r:id="rId3" imgW="2247840" imgH="2133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938" y="2362200"/>
                        <a:ext cx="2170112" cy="206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4694" name="Object 6">
            <a:extLst>
              <a:ext uri="{FF2B5EF4-FFF2-40B4-BE49-F238E27FC236}">
                <a16:creationId xmlns:a16="http://schemas.microsoft.com/office/drawing/2014/main" id="{8C430E23-C4F7-4CDC-95C9-CDF3F37B9B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997429"/>
              </p:ext>
            </p:extLst>
          </p:nvPr>
        </p:nvGraphicFramePr>
        <p:xfrm>
          <a:off x="3219450" y="2349500"/>
          <a:ext cx="2324100" cy="208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74560" imgH="2133360" progId="Equation.DSMT4">
                  <p:embed/>
                </p:oleObj>
              </mc:Choice>
              <mc:Fallback>
                <p:oleObj name="Equation" r:id="rId5" imgW="2374560" imgH="2133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2349500"/>
                        <a:ext cx="2324100" cy="208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4695" name="Object 7">
            <a:extLst>
              <a:ext uri="{FF2B5EF4-FFF2-40B4-BE49-F238E27FC236}">
                <a16:creationId xmlns:a16="http://schemas.microsoft.com/office/drawing/2014/main" id="{014806E4-A5F4-4253-B684-890D90EB74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6110309"/>
              </p:ext>
            </p:extLst>
          </p:nvPr>
        </p:nvGraphicFramePr>
        <p:xfrm>
          <a:off x="5735638" y="2374900"/>
          <a:ext cx="2474912" cy="203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590560" imgH="2133360" progId="Equation.DSMT4">
                  <p:embed/>
                </p:oleObj>
              </mc:Choice>
              <mc:Fallback>
                <p:oleObj name="Equation" r:id="rId7" imgW="2590560" imgH="2133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8" y="2374900"/>
                        <a:ext cx="2474912" cy="203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4696" name="Object 8">
            <a:extLst>
              <a:ext uri="{FF2B5EF4-FFF2-40B4-BE49-F238E27FC236}">
                <a16:creationId xmlns:a16="http://schemas.microsoft.com/office/drawing/2014/main" id="{AFB0FADF-C688-4563-8DC7-A42151B8F7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961976"/>
              </p:ext>
            </p:extLst>
          </p:nvPr>
        </p:nvGraphicFramePr>
        <p:xfrm>
          <a:off x="1246188" y="5105400"/>
          <a:ext cx="6880225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048440" imgH="1269720" progId="Equation.DSMT4">
                  <p:embed/>
                </p:oleObj>
              </mc:Choice>
              <mc:Fallback>
                <p:oleObj name="Equation" r:id="rId9" imgW="7048440" imgH="1269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188" y="5105400"/>
                        <a:ext cx="6880225" cy="1239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13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1300963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714" name="Rectangle 2">
            <a:extLst>
              <a:ext uri="{FF2B5EF4-FFF2-40B4-BE49-F238E27FC236}">
                <a16:creationId xmlns:a16="http://schemas.microsoft.com/office/drawing/2014/main" id="{1592ECBB-8CEC-4A2F-855E-B688174072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55715" name="Rectangle 3">
                <a:extLst>
                  <a:ext uri="{FF2B5EF4-FFF2-40B4-BE49-F238E27FC236}">
                    <a16:creationId xmlns:a16="http://schemas.microsoft.com/office/drawing/2014/main" id="{C9B69627-C388-46D2-BD0C-D716B72CC548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610600" cy="54102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το</a:t>
                </a:r>
                <a:r>
                  <a:rPr lang="en-US" altLang="en-US" sz="2800" dirty="0"/>
                  <a:t> {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2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3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ένα ορθογώνιο σύνολο</a:t>
                </a:r>
                <a:r>
                  <a:rPr lang="en-US" altLang="en-US" sz="2800" dirty="0"/>
                  <a:t>.</a:t>
                </a:r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Επίσης</a:t>
                </a:r>
                <a:r>
                  <a:rPr lang="en-US" altLang="en-US" sz="2800" dirty="0"/>
                  <a:t>,</a:t>
                </a:r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  <a:buNone/>
                </a:pPr>
                <a:r>
                  <a:rPr lang="en-US" altLang="en-US" sz="2800" dirty="0"/>
                  <a:t>	</a:t>
                </a:r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τα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2</a:t>
                </a:r>
                <a:r>
                  <a:rPr lang="en-US" altLang="en-US" sz="2800" dirty="0"/>
                  <a:t>, and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3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</a:t>
                </a:r>
                <a:r>
                  <a:rPr lang="el-GR" altLang="en-US" sz="2800" dirty="0" err="1"/>
                  <a:t>μοναδιαία</a:t>
                </a:r>
                <a:r>
                  <a:rPr lang="el-GR" altLang="en-US" sz="2800" dirty="0"/>
                  <a:t> διανύσματα</a:t>
                </a:r>
                <a:r>
                  <a:rPr lang="en-US" altLang="en-US" sz="2800" dirty="0"/>
                  <a:t>.</a:t>
                </a:r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Συνεπώς το</a:t>
                </a:r>
                <a:r>
                  <a:rPr lang="en-US" altLang="en-US" sz="2800" dirty="0"/>
                  <a:t> {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2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3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ένα </a:t>
                </a:r>
                <a:r>
                  <a:rPr lang="el-GR" altLang="en-US" sz="2800" dirty="0" err="1"/>
                  <a:t>ορθοκανονικό</a:t>
                </a:r>
                <a:r>
                  <a:rPr lang="el-GR" altLang="en-US" sz="2800" dirty="0"/>
                  <a:t> σύνολο</a:t>
                </a:r>
                <a:r>
                  <a:rPr lang="en-US" altLang="en-US" sz="2800" dirty="0"/>
                  <a:t>.</a:t>
                </a:r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Δεδομένου ότι το σύνολο είναι γραμμικά ανεξάρτητο, τα τρία διανύσματά του αποτελούν βάση για το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l-GR" altLang="en-US" sz="2800" dirty="0"/>
                  <a:t>. Δείτε το σχήμα στην επόμενη διαφάνεια</a:t>
                </a:r>
                <a:r>
                  <a:rPr lang="en-US" altLang="en-US" sz="2800" dirty="0"/>
                  <a:t>.  </a:t>
                </a:r>
              </a:p>
            </p:txBody>
          </p:sp>
        </mc:Choice>
        <mc:Fallback>
          <p:sp>
            <p:nvSpPr>
              <p:cNvPr id="755715" name="Rectangle 3">
                <a:extLst>
                  <a:ext uri="{FF2B5EF4-FFF2-40B4-BE49-F238E27FC236}">
                    <a16:creationId xmlns:a16="http://schemas.microsoft.com/office/drawing/2014/main" id="{C9B69627-C388-46D2-BD0C-D716B72CC5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610600" cy="5410200"/>
              </a:xfrm>
              <a:blipFill>
                <a:blip r:embed="rId2"/>
                <a:stretch>
                  <a:fillRect l="-1325" r="-736" b="-446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55716" name="Object 4">
            <a:extLst>
              <a:ext uri="{FF2B5EF4-FFF2-40B4-BE49-F238E27FC236}">
                <a16:creationId xmlns:a16="http://schemas.microsoft.com/office/drawing/2014/main" id="{BE88608E-8A80-4DE6-881B-64A9B6A666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0315433"/>
              </p:ext>
            </p:extLst>
          </p:nvPr>
        </p:nvGraphicFramePr>
        <p:xfrm>
          <a:off x="939800" y="1295400"/>
          <a:ext cx="67437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43520" imgH="571320" progId="Equation.DSMT4">
                  <p:embed/>
                </p:oleObj>
              </mc:Choice>
              <mc:Fallback>
                <p:oleObj name="Equation" r:id="rId3" imgW="6743520" imgH="571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1295400"/>
                        <a:ext cx="67437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5717" name="Object 5">
            <a:extLst>
              <a:ext uri="{FF2B5EF4-FFF2-40B4-BE49-F238E27FC236}">
                <a16:creationId xmlns:a16="http://schemas.microsoft.com/office/drawing/2014/main" id="{BED589B5-6F96-42DA-9106-74465D03C2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9288400"/>
              </p:ext>
            </p:extLst>
          </p:nvPr>
        </p:nvGraphicFramePr>
        <p:xfrm>
          <a:off x="2006600" y="2590800"/>
          <a:ext cx="5511800" cy="171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562360" imgH="1726920" progId="Equation.DSMT4">
                  <p:embed/>
                </p:oleObj>
              </mc:Choice>
              <mc:Fallback>
                <p:oleObj name="Equation" r:id="rId5" imgW="5562360" imgH="1726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6600" y="2590800"/>
                        <a:ext cx="5511800" cy="171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14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058634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738" name="Rectangle 2">
            <a:extLst>
              <a:ext uri="{FF2B5EF4-FFF2-40B4-BE49-F238E27FC236}">
                <a16:creationId xmlns:a16="http://schemas.microsoft.com/office/drawing/2014/main" id="{6C4A8B9F-984C-49F5-8567-2990C575C5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p:sp>
        <p:nvSpPr>
          <p:cNvPr id="756741" name="Rectangle 5">
            <a:extLst>
              <a:ext uri="{FF2B5EF4-FFF2-40B4-BE49-F238E27FC236}">
                <a16:creationId xmlns:a16="http://schemas.microsoft.com/office/drawing/2014/main" id="{78CCF79B-317D-4208-A3F2-3CACA984CD8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4419600"/>
            <a:ext cx="8229600" cy="2362200"/>
          </a:xfrm>
        </p:spPr>
        <p:txBody>
          <a:bodyPr/>
          <a:lstStyle/>
          <a:p>
            <a:r>
              <a:rPr lang="el-GR" altLang="en-US" sz="2800" dirty="0"/>
              <a:t>Όταν τα διανύσματα σε ένα ορθογώνιο σύνολο μη μηδενικών διανυσμάτων </a:t>
            </a:r>
            <a:r>
              <a:rPr lang="el-GR" altLang="en-US" sz="2800" dirty="0" err="1"/>
              <a:t>κανονικοποιούνται</a:t>
            </a:r>
            <a:r>
              <a:rPr lang="el-GR" altLang="en-US" sz="2800" dirty="0"/>
              <a:t> ώστε να έχουν </a:t>
            </a:r>
            <a:r>
              <a:rPr lang="el-GR" altLang="en-US" sz="2800" dirty="0" err="1"/>
              <a:t>μοναδιαίο</a:t>
            </a:r>
            <a:r>
              <a:rPr lang="el-GR" altLang="en-US" sz="2800" dirty="0"/>
              <a:t> μήκος, τα νέα διανύσματα θα εξακολουθούν να είναι ορθογώνια και, επομένως, το νέο σύνολο θα είναι </a:t>
            </a:r>
            <a:r>
              <a:rPr lang="el-GR" altLang="en-US" sz="2800" dirty="0" err="1"/>
              <a:t>ορθοκανονικό</a:t>
            </a:r>
            <a:r>
              <a:rPr lang="el-GR" altLang="en-US" sz="2800" dirty="0"/>
              <a:t> σύνολο.</a:t>
            </a:r>
          </a:p>
        </p:txBody>
      </p:sp>
      <p:pic>
        <p:nvPicPr>
          <p:cNvPr id="7649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920" y="1143000"/>
            <a:ext cx="2296280" cy="325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15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644852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6" name="Rectangle 2">
            <a:extLst>
              <a:ext uri="{FF2B5EF4-FFF2-40B4-BE49-F238E27FC236}">
                <a16:creationId xmlns:a16="http://schemas.microsoft.com/office/drawing/2014/main" id="{0DEFEAD9-1C3B-4147-8E4E-0610B16466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p:sp>
        <p:nvSpPr>
          <p:cNvPr id="758787" name="Rectangle 3">
            <a:extLst>
              <a:ext uri="{FF2B5EF4-FFF2-40B4-BE49-F238E27FC236}">
                <a16:creationId xmlns:a16="http://schemas.microsoft.com/office/drawing/2014/main" id="{F61A1032-7A73-4314-A0B6-19FF759D8B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b="1" dirty="0"/>
              <a:t>Θεώρημα</a:t>
            </a:r>
            <a:r>
              <a:rPr lang="en-US" altLang="en-US" sz="2800" b="1" dirty="0"/>
              <a:t> 6:</a:t>
            </a:r>
            <a:r>
              <a:rPr lang="en-US" altLang="en-US" sz="2800" dirty="0"/>
              <a:t> </a:t>
            </a:r>
            <a:r>
              <a:rPr lang="el-GR" altLang="en-US" sz="2800" dirty="0"/>
              <a:t>Ο</a:t>
            </a:r>
            <a:r>
              <a:rPr lang="en-US" altLang="en-US" sz="2800" dirty="0"/>
              <a:t>           </a:t>
            </a:r>
            <a:r>
              <a:rPr lang="el-GR" altLang="en-US" sz="2800" dirty="0"/>
              <a:t> πίνακας</a:t>
            </a:r>
            <a:r>
              <a:rPr lang="en-US" altLang="en-US" sz="2800" dirty="0"/>
              <a:t> </a:t>
            </a:r>
            <a:r>
              <a:rPr lang="en-US" altLang="en-US" sz="2800" i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έχει </a:t>
            </a:r>
            <a:r>
              <a:rPr lang="el-GR" altLang="en-US" sz="2800" dirty="0" err="1"/>
              <a:t>ορθοκανονικές</a:t>
            </a:r>
            <a:r>
              <a:rPr lang="el-GR" altLang="en-US" sz="2800" dirty="0"/>
              <a:t> στήλες </a:t>
            </a:r>
            <a:r>
              <a:rPr lang="el-GR" altLang="en-US" sz="2800" dirty="0" err="1"/>
              <a:t>ανν</a:t>
            </a:r>
            <a:r>
              <a:rPr lang="el-GR" altLang="en-US" sz="2800" dirty="0"/>
              <a:t>                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Για να απλουστεύσουμε τον συμβολισμό, υποθέτουμε ότι ο </a:t>
            </a:r>
            <a:r>
              <a:rPr lang="en-US" altLang="en-US" sz="2800" i="1" dirty="0"/>
              <a:t>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χει</a:t>
            </a:r>
            <a:r>
              <a:rPr lang="el-GR" altLang="en-US" sz="2800" dirty="0"/>
              <a:t> τρεις στήλες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                                  </a:t>
            </a:r>
            <a:r>
              <a:rPr lang="el-GR" altLang="en-US" sz="2800" dirty="0"/>
              <a:t>τότε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800" dirty="0"/>
              <a:t>								        (3)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                                                                    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          </a:t>
            </a:r>
          </a:p>
        </p:txBody>
      </p:sp>
      <p:graphicFrame>
        <p:nvGraphicFramePr>
          <p:cNvPr id="758788" name="Object 4">
            <a:extLst>
              <a:ext uri="{FF2B5EF4-FFF2-40B4-BE49-F238E27FC236}">
                <a16:creationId xmlns:a16="http://schemas.microsoft.com/office/drawing/2014/main" id="{72B699CF-FA29-483D-A152-1D63D9C5CC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97200" y="15113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3280" imgH="253800" progId="Equation.DSMT4">
                  <p:embed/>
                </p:oleObj>
              </mc:Choice>
              <mc:Fallback>
                <p:oleObj name="Equation" r:id="rId2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7200" y="15113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8789" name="Object 5">
            <a:extLst>
              <a:ext uri="{FF2B5EF4-FFF2-40B4-BE49-F238E27FC236}">
                <a16:creationId xmlns:a16="http://schemas.microsoft.com/office/drawing/2014/main" id="{E7E13955-45DD-4228-9C9E-FEC6091413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6443137"/>
              </p:ext>
            </p:extLst>
          </p:nvPr>
        </p:nvGraphicFramePr>
        <p:xfrm>
          <a:off x="2362200" y="1746250"/>
          <a:ext cx="1397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6800" imgH="406080" progId="Equation.DSMT4">
                  <p:embed/>
                </p:oleObj>
              </mc:Choice>
              <mc:Fallback>
                <p:oleObj name="Equation" r:id="rId4" imgW="139680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746250"/>
                        <a:ext cx="1397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8791" name="Object 7">
            <a:extLst>
              <a:ext uri="{FF2B5EF4-FFF2-40B4-BE49-F238E27FC236}">
                <a16:creationId xmlns:a16="http://schemas.microsoft.com/office/drawing/2014/main" id="{94F07D37-CF4B-4EF1-977D-C8D749BB08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574876"/>
              </p:ext>
            </p:extLst>
          </p:nvPr>
        </p:nvGraphicFramePr>
        <p:xfrm>
          <a:off x="1568450" y="3530600"/>
          <a:ext cx="28575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57320" imgH="558720" progId="Equation.DSMT4">
                  <p:embed/>
                </p:oleObj>
              </mc:Choice>
              <mc:Fallback>
                <p:oleObj name="Equation" r:id="rId6" imgW="285732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8450" y="3530600"/>
                        <a:ext cx="28575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8792" name="Object 8">
            <a:extLst>
              <a:ext uri="{FF2B5EF4-FFF2-40B4-BE49-F238E27FC236}">
                <a16:creationId xmlns:a16="http://schemas.microsoft.com/office/drawing/2014/main" id="{31923ECE-6F97-47CE-9442-5548537D06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566327"/>
              </p:ext>
            </p:extLst>
          </p:nvPr>
        </p:nvGraphicFramePr>
        <p:xfrm>
          <a:off x="329649" y="4191000"/>
          <a:ext cx="79248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924680" imgH="1828800" progId="Equation.DSMT4">
                  <p:embed/>
                </p:oleObj>
              </mc:Choice>
              <mc:Fallback>
                <p:oleObj name="Equation" r:id="rId8" imgW="7924680" imgH="1828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649" y="4191000"/>
                        <a:ext cx="7924800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16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9862888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810" name="Rectangle 2">
            <a:extLst>
              <a:ext uri="{FF2B5EF4-FFF2-40B4-BE49-F238E27FC236}">
                <a16:creationId xmlns:a16="http://schemas.microsoft.com/office/drawing/2014/main" id="{B7A6FC8F-E1A5-44D1-94C7-EA980C7A1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p:sp>
        <p:nvSpPr>
          <p:cNvPr id="759811" name="Rectangle 3">
            <a:extLst>
              <a:ext uri="{FF2B5EF4-FFF2-40B4-BE49-F238E27FC236}">
                <a16:creationId xmlns:a16="http://schemas.microsoft.com/office/drawing/2014/main" id="{90E369EF-0232-4082-B677-87984339F9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r>
              <a:rPr lang="el-GR" altLang="en-US" sz="2800" dirty="0"/>
              <a:t>Τα στοιχεία του πίνακα στα δεξιά είναι εσωτερικά γινόμενα, και ας χρησιμοποιώντας τον συμβολισμό του ανάστροφου</a:t>
            </a:r>
            <a:endParaRPr lang="en-US" altLang="en-US" sz="2800" dirty="0"/>
          </a:p>
          <a:p>
            <a:r>
              <a:rPr lang="el-GR" altLang="en-US" sz="2800" dirty="0"/>
              <a:t>Οι στήλες του </a:t>
            </a:r>
            <a:r>
              <a:rPr lang="en-US" altLang="en-US" sz="2800" i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ορθογώνιες </a:t>
            </a:r>
            <a:r>
              <a:rPr lang="el-GR" altLang="en-US" sz="2800" dirty="0" err="1"/>
              <a:t>ανν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,                            ,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  (4)</a:t>
            </a:r>
          </a:p>
          <a:p>
            <a:r>
              <a:rPr lang="el-GR" altLang="en-US" sz="2800" dirty="0"/>
              <a:t>Οι στήλες του </a:t>
            </a:r>
            <a:r>
              <a:rPr lang="en-US" altLang="en-US" sz="2800" i="1" dirty="0"/>
              <a:t>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χουν</a:t>
            </a:r>
            <a:r>
              <a:rPr lang="el-GR" altLang="en-US" sz="2800" dirty="0"/>
              <a:t> όλες μήκος 1 </a:t>
            </a:r>
            <a:r>
              <a:rPr lang="el-GR" altLang="en-US" sz="2800" dirty="0" err="1"/>
              <a:t>ανν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,                , 			                     (5)</a:t>
            </a:r>
          </a:p>
          <a:p>
            <a:r>
              <a:rPr lang="el-GR" altLang="en-US" sz="2800" dirty="0"/>
              <a:t>Το Θεώρημα προκύπτει αμέσως από τις </a:t>
            </a:r>
            <a:r>
              <a:rPr lang="en-US" altLang="en-US" sz="2800" dirty="0"/>
              <a:t>(3)</a:t>
            </a:r>
            <a:r>
              <a:rPr lang="en-US" altLang="en-US" sz="2800" dirty="0">
                <a:cs typeface="Times New Roman" panose="02020603050405020304" pitchFamily="18" charset="0"/>
              </a:rPr>
              <a:t>–(5).</a:t>
            </a:r>
          </a:p>
        </p:txBody>
      </p:sp>
      <p:graphicFrame>
        <p:nvGraphicFramePr>
          <p:cNvPr id="759812" name="Object 4">
            <a:extLst>
              <a:ext uri="{FF2B5EF4-FFF2-40B4-BE49-F238E27FC236}">
                <a16:creationId xmlns:a16="http://schemas.microsoft.com/office/drawing/2014/main" id="{89218350-FAA6-408D-9E7E-F36AB60765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789727"/>
              </p:ext>
            </p:extLst>
          </p:nvPr>
        </p:nvGraphicFramePr>
        <p:xfrm>
          <a:off x="665212" y="3429000"/>
          <a:ext cx="2527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27200" imgH="507960" progId="Equation.DSMT4">
                  <p:embed/>
                </p:oleObj>
              </mc:Choice>
              <mc:Fallback>
                <p:oleObj name="Equation" r:id="rId2" imgW="252720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212" y="3429000"/>
                        <a:ext cx="2527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9813" name="Object 5">
            <a:extLst>
              <a:ext uri="{FF2B5EF4-FFF2-40B4-BE49-F238E27FC236}">
                <a16:creationId xmlns:a16="http://schemas.microsoft.com/office/drawing/2014/main" id="{0E0CDC9B-660F-48EF-9A91-868C00DA4E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59100" y="1917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4400" imgH="371520" progId="Equation.DSMT4">
                  <p:embed/>
                </p:oleObj>
              </mc:Choice>
              <mc:Fallback>
                <p:oleObj name="Equation" r:id="rId4" imgW="914400" imgH="3715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1917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9814" name="Object 6">
            <a:extLst>
              <a:ext uri="{FF2B5EF4-FFF2-40B4-BE49-F238E27FC236}">
                <a16:creationId xmlns:a16="http://schemas.microsoft.com/office/drawing/2014/main" id="{38C10847-2E42-440C-965C-641207F94B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2128183"/>
              </p:ext>
            </p:extLst>
          </p:nvPr>
        </p:nvGraphicFramePr>
        <p:xfrm>
          <a:off x="3373818" y="3429000"/>
          <a:ext cx="2514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514600" imgH="507960" progId="Equation.DSMT4">
                  <p:embed/>
                </p:oleObj>
              </mc:Choice>
              <mc:Fallback>
                <p:oleObj name="Equation" r:id="rId6" imgW="251460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3818" y="3429000"/>
                        <a:ext cx="2514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9815" name="Object 7">
            <a:extLst>
              <a:ext uri="{FF2B5EF4-FFF2-40B4-BE49-F238E27FC236}">
                <a16:creationId xmlns:a16="http://schemas.microsoft.com/office/drawing/2014/main" id="{1366C655-0D06-4C65-8D77-B5E2778551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1715375"/>
              </p:ext>
            </p:extLst>
          </p:nvPr>
        </p:nvGraphicFramePr>
        <p:xfrm>
          <a:off x="6019800" y="3429000"/>
          <a:ext cx="2552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552400" imgH="507960" progId="Equation.DSMT4">
                  <p:embed/>
                </p:oleObj>
              </mc:Choice>
              <mc:Fallback>
                <p:oleObj name="Equation" r:id="rId8" imgW="255240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429000"/>
                        <a:ext cx="2552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9816" name="Object 8">
            <a:extLst>
              <a:ext uri="{FF2B5EF4-FFF2-40B4-BE49-F238E27FC236}">
                <a16:creationId xmlns:a16="http://schemas.microsoft.com/office/drawing/2014/main" id="{350F617E-6B06-41DF-B4FE-C36BBD9699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321308"/>
              </p:ext>
            </p:extLst>
          </p:nvPr>
        </p:nvGraphicFramePr>
        <p:xfrm>
          <a:off x="939800" y="4978400"/>
          <a:ext cx="1295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95280" imgH="507960" progId="Equation.DSMT4">
                  <p:embed/>
                </p:oleObj>
              </mc:Choice>
              <mc:Fallback>
                <p:oleObj name="Equation" r:id="rId10" imgW="129528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4978400"/>
                        <a:ext cx="1295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9817" name="Object 9">
            <a:extLst>
              <a:ext uri="{FF2B5EF4-FFF2-40B4-BE49-F238E27FC236}">
                <a16:creationId xmlns:a16="http://schemas.microsoft.com/office/drawing/2014/main" id="{9C25458C-F42F-4405-AAE6-4D80D0C223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19415"/>
              </p:ext>
            </p:extLst>
          </p:nvPr>
        </p:nvGraphicFramePr>
        <p:xfrm>
          <a:off x="2387600" y="4978400"/>
          <a:ext cx="1333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33440" imgH="507960" progId="Equation.DSMT4">
                  <p:embed/>
                </p:oleObj>
              </mc:Choice>
              <mc:Fallback>
                <p:oleObj name="Equation" r:id="rId12" imgW="133344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600" y="4978400"/>
                        <a:ext cx="1333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9818" name="Object 10">
            <a:extLst>
              <a:ext uri="{FF2B5EF4-FFF2-40B4-BE49-F238E27FC236}">
                <a16:creationId xmlns:a16="http://schemas.microsoft.com/office/drawing/2014/main" id="{0B82D1F7-CADF-4390-973A-6C9F5442BB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910280"/>
              </p:ext>
            </p:extLst>
          </p:nvPr>
        </p:nvGraphicFramePr>
        <p:xfrm>
          <a:off x="3911600" y="4978400"/>
          <a:ext cx="1320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20480" imgH="507960" progId="Equation.DSMT4">
                  <p:embed/>
                </p:oleObj>
              </mc:Choice>
              <mc:Fallback>
                <p:oleObj name="Equation" r:id="rId14" imgW="132048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600" y="4978400"/>
                        <a:ext cx="1320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17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0707141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834" name="Rectangle 2">
            <a:extLst>
              <a:ext uri="{FF2B5EF4-FFF2-40B4-BE49-F238E27FC236}">
                <a16:creationId xmlns:a16="http://schemas.microsoft.com/office/drawing/2014/main" id="{076759B7-C928-4DFB-9654-26040F26CE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0835" name="Rectangle 3">
                <a:extLst>
                  <a:ext uri="{FF2B5EF4-FFF2-40B4-BE49-F238E27FC236}">
                    <a16:creationId xmlns:a16="http://schemas.microsoft.com/office/drawing/2014/main" id="{8F872DB0-450A-4F0E-96A8-B0E028703035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19200"/>
                <a:ext cx="8229600" cy="5334000"/>
              </a:xfrm>
            </p:spPr>
            <p:txBody>
              <a:bodyPr/>
              <a:lstStyle/>
              <a:p>
                <a:pPr marL="609600" indent="-609600"/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7: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U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νας</a:t>
                </a:r>
                <a:r>
                  <a:rPr lang="el-GR" altLang="en-US" sz="2800" dirty="0"/>
                  <a:t> πίνακας            με </a:t>
                </a:r>
                <a:r>
                  <a:rPr lang="el-GR" altLang="en-US" sz="2800" dirty="0" err="1"/>
                  <a:t>ορθοκανονικές</a:t>
                </a:r>
                <a:r>
                  <a:rPr lang="el-GR" altLang="en-US" sz="2800" dirty="0"/>
                  <a:t> στήλες, και έστω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y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στο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.</a:t>
                </a:r>
              </a:p>
              <a:p>
                <a:pPr marL="609600" indent="-609600"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	</a:t>
                </a:r>
                <a:r>
                  <a:rPr lang="el-GR" altLang="en-US" sz="2800" dirty="0"/>
                  <a:t>Τότε</a:t>
                </a:r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n-US" altLang="en-US" sz="2800" dirty="0"/>
                  <a:t>       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n-US" altLang="en-US" sz="2800" dirty="0"/>
                  <a:t>                           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n-US" altLang="en-US" sz="2800" dirty="0"/>
                  <a:t>                         </a:t>
                </a:r>
                <a:r>
                  <a:rPr lang="el-GR" altLang="en-US" sz="2800" dirty="0" err="1"/>
                  <a:t>ανν</a:t>
                </a:r>
                <a:endParaRPr lang="en-US" altLang="en-US" sz="2800" dirty="0"/>
              </a:p>
              <a:p>
                <a:pPr marL="609600" indent="-609600"/>
                <a:endParaRPr lang="en-US" altLang="en-US" sz="2800" dirty="0"/>
              </a:p>
              <a:p>
                <a:pPr marL="609600" indent="-609600"/>
                <a:r>
                  <a:rPr lang="el-GR" altLang="en-US" sz="2800" dirty="0"/>
                  <a:t>Οι ιδιότητες (</a:t>
                </a:r>
                <a:r>
                  <a:rPr lang="en-US" altLang="en-US" sz="2800" dirty="0"/>
                  <a:t>a</a:t>
                </a:r>
                <a:r>
                  <a:rPr lang="el-GR" altLang="en-US" sz="2800" dirty="0"/>
                  <a:t>) και (</a:t>
                </a:r>
                <a:r>
                  <a:rPr lang="en-US" altLang="en-US" sz="2800" dirty="0"/>
                  <a:t>c</a:t>
                </a:r>
                <a:r>
                  <a:rPr lang="el-GR" altLang="en-US" sz="2800" dirty="0"/>
                  <a:t>) λένε ότι η γραμμική απεικόνιση</a:t>
                </a:r>
                <a:r>
                  <a:rPr lang="en-US" altLang="en-US" sz="2800" dirty="0"/>
                  <a:t>                </a:t>
                </a:r>
                <a:r>
                  <a:rPr lang="el-GR" altLang="en-US" sz="2800" dirty="0"/>
                  <a:t>διατηρεί τα μήκη και την </a:t>
                </a:r>
                <a:r>
                  <a:rPr lang="el-GR" altLang="en-US" sz="2800" dirty="0" err="1"/>
                  <a:t>ορθογωνιότητα</a:t>
                </a:r>
                <a:r>
                  <a:rPr lang="en-US" altLang="en-US" sz="2800" dirty="0"/>
                  <a:t>.      </a:t>
                </a:r>
              </a:p>
            </p:txBody>
          </p:sp>
        </mc:Choice>
        <mc:Fallback xmlns="">
          <p:sp>
            <p:nvSpPr>
              <p:cNvPr id="760835" name="Rectangle 3">
                <a:extLst>
                  <a:ext uri="{FF2B5EF4-FFF2-40B4-BE49-F238E27FC236}">
                    <a16:creationId xmlns:a16="http://schemas.microsoft.com/office/drawing/2014/main" id="{8F872DB0-450A-4F0E-96A8-B0E0287030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19200"/>
                <a:ext cx="8229600" cy="5334000"/>
              </a:xfrm>
              <a:blipFill>
                <a:blip r:embed="rId2"/>
                <a:stretch>
                  <a:fillRect l="-1389" t="-14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60836" name="Object 4">
            <a:extLst>
              <a:ext uri="{FF2B5EF4-FFF2-40B4-BE49-F238E27FC236}">
                <a16:creationId xmlns:a16="http://schemas.microsoft.com/office/drawing/2014/main" id="{36156313-50EB-4D04-AB16-D6D788F613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8514912"/>
              </p:ext>
            </p:extLst>
          </p:nvPr>
        </p:nvGraphicFramePr>
        <p:xfrm>
          <a:off x="6350000" y="14097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80" imgH="253800" progId="Equation.DSMT4">
                  <p:embed/>
                </p:oleObj>
              </mc:Choice>
              <mc:Fallback>
                <p:oleObj name="Equation" r:id="rId3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0" y="14097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0838" name="Object 6">
            <a:extLst>
              <a:ext uri="{FF2B5EF4-FFF2-40B4-BE49-F238E27FC236}">
                <a16:creationId xmlns:a16="http://schemas.microsoft.com/office/drawing/2014/main" id="{40E52250-2E1A-4315-AE77-81C7C59F88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754674"/>
              </p:ext>
            </p:extLst>
          </p:nvPr>
        </p:nvGraphicFramePr>
        <p:xfrm>
          <a:off x="1911350" y="2679700"/>
          <a:ext cx="1600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00200" imgH="558720" progId="Equation.DSMT4">
                  <p:embed/>
                </p:oleObj>
              </mc:Choice>
              <mc:Fallback>
                <p:oleObj name="Equation" r:id="rId5" imgW="16002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1350" y="2679700"/>
                        <a:ext cx="1600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0839" name="Object 7">
            <a:extLst>
              <a:ext uri="{FF2B5EF4-FFF2-40B4-BE49-F238E27FC236}">
                <a16:creationId xmlns:a16="http://schemas.microsoft.com/office/drawing/2014/main" id="{DECD7366-6EB0-456F-9086-8F349700FE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2914216"/>
              </p:ext>
            </p:extLst>
          </p:nvPr>
        </p:nvGraphicFramePr>
        <p:xfrm>
          <a:off x="1854200" y="3251200"/>
          <a:ext cx="2628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628720" imgH="431640" progId="Equation.DSMT4">
                  <p:embed/>
                </p:oleObj>
              </mc:Choice>
              <mc:Fallback>
                <p:oleObj name="Equation" r:id="rId7" imgW="26287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200" y="3251200"/>
                        <a:ext cx="2628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0840" name="Object 8">
            <a:extLst>
              <a:ext uri="{FF2B5EF4-FFF2-40B4-BE49-F238E27FC236}">
                <a16:creationId xmlns:a16="http://schemas.microsoft.com/office/drawing/2014/main" id="{108EED03-E4A1-4735-8487-252FC0AD0F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4191656"/>
              </p:ext>
            </p:extLst>
          </p:nvPr>
        </p:nvGraphicFramePr>
        <p:xfrm>
          <a:off x="1809750" y="3759200"/>
          <a:ext cx="2273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273040" imgH="431640" progId="Equation.DSMT4">
                  <p:embed/>
                </p:oleObj>
              </mc:Choice>
              <mc:Fallback>
                <p:oleObj name="Equation" r:id="rId9" imgW="227304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3759200"/>
                        <a:ext cx="2273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0841" name="Object 9">
            <a:extLst>
              <a:ext uri="{FF2B5EF4-FFF2-40B4-BE49-F238E27FC236}">
                <a16:creationId xmlns:a16="http://schemas.microsoft.com/office/drawing/2014/main" id="{07814CC5-F4A5-4417-81D4-26F479910D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9851685"/>
              </p:ext>
            </p:extLst>
          </p:nvPr>
        </p:nvGraphicFramePr>
        <p:xfrm>
          <a:off x="4737100" y="3759200"/>
          <a:ext cx="1206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06360" imgH="419040" progId="Equation.DSMT4">
                  <p:embed/>
                </p:oleObj>
              </mc:Choice>
              <mc:Fallback>
                <p:oleObj name="Equation" r:id="rId11" imgW="120636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759200"/>
                        <a:ext cx="1206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0843" name="Object 11">
            <a:extLst>
              <a:ext uri="{FF2B5EF4-FFF2-40B4-BE49-F238E27FC236}">
                <a16:creationId xmlns:a16="http://schemas.microsoft.com/office/drawing/2014/main" id="{9446E39B-3DA5-47FA-BC6C-B00D937FC4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59100" y="1917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914400" imgH="371520" progId="Equation.DSMT4">
                  <p:embed/>
                </p:oleObj>
              </mc:Choice>
              <mc:Fallback>
                <p:oleObj name="Equation" r:id="rId13" imgW="914400" imgH="3715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1917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0844" name="Object 12">
            <a:extLst>
              <a:ext uri="{FF2B5EF4-FFF2-40B4-BE49-F238E27FC236}">
                <a16:creationId xmlns:a16="http://schemas.microsoft.com/office/drawing/2014/main" id="{46F614D0-D046-4213-A517-0D4FB0762C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2389588"/>
              </p:ext>
            </p:extLst>
          </p:nvPr>
        </p:nvGraphicFramePr>
        <p:xfrm>
          <a:off x="2798598" y="5200650"/>
          <a:ext cx="1295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295280" imgH="342720" progId="Equation.DSMT4">
                  <p:embed/>
                </p:oleObj>
              </mc:Choice>
              <mc:Fallback>
                <p:oleObj name="Equation" r:id="rId15" imgW="12952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8598" y="5200650"/>
                        <a:ext cx="1295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18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0888693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882" name="Rectangle 2">
            <a:extLst>
              <a:ext uri="{FF2B5EF4-FFF2-40B4-BE49-F238E27FC236}">
                <a16:creationId xmlns:a16="http://schemas.microsoft.com/office/drawing/2014/main" id="{43807062-37F7-46DA-90B7-A5EA8A76DB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62883" name="Rectangle 3">
                <a:extLst>
                  <a:ext uri="{FF2B5EF4-FFF2-40B4-BE49-F238E27FC236}">
                    <a16:creationId xmlns:a16="http://schemas.microsoft.com/office/drawing/2014/main" id="{4F1212CE-7837-4D23-926B-A5DCCA7377D2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l-GR" altLang="en-US" sz="2800" dirty="0">
                    <a:cs typeface="Times New Roman" panose="02020603050405020304" pitchFamily="18" charset="0"/>
                  </a:rPr>
                  <a:t>Ένα σύνολο διανυσμάτων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{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,…,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i="1" baseline="-25000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}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στο </a:t>
                </a:r>
                <a14:m>
                  <m:oMath xmlns:m="http://schemas.openxmlformats.org/officeDocument/2006/math">
                    <m: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λέγεται ότι είναι ένα </a:t>
                </a:r>
                <a:r>
                  <a:rPr lang="el-GR" altLang="en-US" sz="2800" b="1" dirty="0">
                    <a:cs typeface="Times New Roman" panose="02020603050405020304" pitchFamily="18" charset="0"/>
                  </a:rPr>
                  <a:t>ορθογώνιο σύνολο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αν κάθε ζεύγος διαφορετικών μεταξύ τους διανυσμάτων του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σύνολου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είναι ορθογώνιο, δηλαδή αν κάθε φορά που </a:t>
                </a:r>
              </a:p>
              <a:p>
                <a:pPr>
                  <a:buFont typeface="Wingdings" panose="05000000000000000000" pitchFamily="2" charset="2"/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        </a:t>
                </a:r>
              </a:p>
              <a:p>
                <a:pPr marL="0" indent="0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r>
                  <a:rPr lang="el-GR" altLang="en-US" sz="2800" b="1" dirty="0"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 4: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Αν                      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ένα ορθογώνιο σύνολο μη μηδενικών διανυσμάτων στο </a:t>
                </a:r>
                <a14:m>
                  <m:oMath xmlns:m="http://schemas.openxmlformats.org/officeDocument/2006/math">
                    <m: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τότε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S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γραμμικά ανεξάρτητο και συνεπώς αποτελεί βάση για τον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υποχώρο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που παράγεται από το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S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62883" name="Rectangle 3">
                <a:extLst>
                  <a:ext uri="{FF2B5EF4-FFF2-40B4-BE49-F238E27FC236}">
                    <a16:creationId xmlns:a16="http://schemas.microsoft.com/office/drawing/2014/main" id="{4F1212CE-7837-4D23-926B-A5DCCA7377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389" t="-1662" r="-1698" b="-4986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62887" name="Object 7">
            <a:extLst>
              <a:ext uri="{FF2B5EF4-FFF2-40B4-BE49-F238E27FC236}">
                <a16:creationId xmlns:a16="http://schemas.microsoft.com/office/drawing/2014/main" id="{93E170A5-8C51-4F94-895E-CBDCDF8BED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7691167"/>
              </p:ext>
            </p:extLst>
          </p:nvPr>
        </p:nvGraphicFramePr>
        <p:xfrm>
          <a:off x="3581400" y="3385645"/>
          <a:ext cx="1485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85720" imgH="520560" progId="Equation.DSMT4">
                  <p:embed/>
                </p:oleObj>
              </mc:Choice>
              <mc:Fallback>
                <p:oleObj name="Equation" r:id="rId3" imgW="148572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385645"/>
                        <a:ext cx="1485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2888" name="Object 8">
            <a:extLst>
              <a:ext uri="{FF2B5EF4-FFF2-40B4-BE49-F238E27FC236}">
                <a16:creationId xmlns:a16="http://schemas.microsoft.com/office/drawing/2014/main" id="{282CD261-A16D-41E4-85E0-CDCD0691B2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01005"/>
              </p:ext>
            </p:extLst>
          </p:nvPr>
        </p:nvGraphicFramePr>
        <p:xfrm>
          <a:off x="7162800" y="2991945"/>
          <a:ext cx="762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61760" imgH="393480" progId="Equation.DSMT4">
                  <p:embed/>
                </p:oleObj>
              </mc:Choice>
              <mc:Fallback>
                <p:oleObj name="Equation" r:id="rId5" imgW="7617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991945"/>
                        <a:ext cx="762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2889" name="Object 9">
            <a:extLst>
              <a:ext uri="{FF2B5EF4-FFF2-40B4-BE49-F238E27FC236}">
                <a16:creationId xmlns:a16="http://schemas.microsoft.com/office/drawing/2014/main" id="{D4BAE9C8-D500-4950-ACFC-5BE1563F54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914527"/>
              </p:ext>
            </p:extLst>
          </p:nvPr>
        </p:nvGraphicFramePr>
        <p:xfrm>
          <a:off x="3251200" y="4432300"/>
          <a:ext cx="2387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387520" imgH="520560" progId="Equation.DSMT4">
                  <p:embed/>
                </p:oleObj>
              </mc:Choice>
              <mc:Fallback>
                <p:oleObj name="Equation" r:id="rId7" imgW="238752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4432300"/>
                        <a:ext cx="2387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7778958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0" name="Rectangle 2">
            <a:extLst>
              <a:ext uri="{FF2B5EF4-FFF2-40B4-BE49-F238E27FC236}">
                <a16:creationId xmlns:a16="http://schemas.microsoft.com/office/drawing/2014/main" id="{DCB67431-5E5C-4D00-9E19-B80FE0EF0D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44451" name="Rectangle 3">
                <a:extLst>
                  <a:ext uri="{FF2B5EF4-FFF2-40B4-BE49-F238E27FC236}">
                    <a16:creationId xmlns:a16="http://schemas.microsoft.com/office/drawing/2014/main" id="{B9BF9087-525C-4A37-88C9-C0A2B0486CB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371600"/>
                <a:ext cx="8915400" cy="5181600"/>
              </a:xfrm>
            </p:spPr>
            <p:txBody>
              <a:bodyPr/>
              <a:lstStyle/>
              <a:p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Μια </a:t>
                </a:r>
                <a:r>
                  <a:rPr lang="el-GR" altLang="en-US" sz="2800" b="1" dirty="0"/>
                  <a:t>ορθογώνια βάση </a:t>
                </a:r>
                <a:r>
                  <a:rPr lang="el-GR" altLang="en-US" sz="2800" dirty="0"/>
                  <a:t>ενός </a:t>
                </a:r>
                <a:r>
                  <a:rPr lang="el-GR" altLang="en-US" sz="2800" dirty="0" err="1"/>
                  <a:t>υποχώρου</a:t>
                </a:r>
                <a:r>
                  <a:rPr lang="el-GR" altLang="en-US" sz="2800" dirty="0"/>
                  <a:t> </a:t>
                </a:r>
                <a:r>
                  <a:rPr lang="en-US" altLang="en-US" sz="2800" i="1" dirty="0"/>
                  <a:t>W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του</a:t>
                </a:r>
                <a:r>
                  <a:rPr lang="el-GR" alt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l-GR" altLang="en-US" sz="2800" dirty="0"/>
                  <a:t> είναι μια βάση του </a:t>
                </a:r>
                <a:r>
                  <a:rPr lang="en-US" altLang="en-US" sz="2800" i="1" dirty="0"/>
                  <a:t>W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που είναι επίσης ένα ορθογώνιο σύνολο</a:t>
                </a:r>
                <a:r>
                  <a:rPr lang="en-US" altLang="en-US" sz="2800" dirty="0"/>
                  <a:t>.</a:t>
                </a:r>
              </a:p>
              <a:p>
                <a:endParaRPr lang="en-US" altLang="en-US" sz="2800" dirty="0"/>
              </a:p>
              <a:p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5: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{</a:t>
                </a:r>
                <a:r>
                  <a:rPr lang="en-US" altLang="en-US" sz="2800" b="1" dirty="0"/>
                  <a:t>u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,…,</a:t>
                </a:r>
                <a:r>
                  <a:rPr lang="en-US" altLang="en-US" sz="2800" b="1" dirty="0"/>
                  <a:t>u</a:t>
                </a:r>
                <a:r>
                  <a:rPr lang="en-US" altLang="en-US" sz="2800" i="1" baseline="-25000" dirty="0"/>
                  <a:t>p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να είναι μια ορθογώνια βάση για έναν </a:t>
                </a:r>
                <a:r>
                  <a:rPr lang="el-GR" altLang="en-US" sz="2800" dirty="0" err="1"/>
                  <a:t>υποχώρο</a:t>
                </a:r>
                <a:r>
                  <a:rPr lang="el-GR" altLang="en-US" sz="2800" dirty="0"/>
                  <a:t> </a:t>
                </a:r>
                <a:r>
                  <a:rPr lang="en-US" altLang="en-US" sz="2800" i="1" dirty="0"/>
                  <a:t>W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. </a:t>
                </a:r>
                <a:r>
                  <a:rPr lang="el-GR" altLang="en-US" sz="2800" dirty="0"/>
                  <a:t>Για κάθε </a:t>
                </a:r>
                <a:r>
                  <a:rPr lang="en-US" altLang="en-US" sz="2800" b="1" dirty="0"/>
                  <a:t>y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στο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W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τα βάρη του γραμμικού συνδυασμού δίνονται από τη σχέση</a:t>
                </a:r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pPr marL="347472" indent="0">
                  <a:buNone/>
                </a:pPr>
                <a:r>
                  <a:rPr lang="en-US" altLang="en-US" sz="2800" dirty="0" err="1"/>
                  <a:t>ό</a:t>
                </a:r>
                <a:r>
                  <a:rPr lang="el-GR" altLang="en-US" sz="2800" dirty="0"/>
                  <a:t>που</a:t>
                </a:r>
                <a:endParaRPr lang="en-US" altLang="en-US" sz="2800" dirty="0"/>
              </a:p>
            </p:txBody>
          </p:sp>
        </mc:Choice>
        <mc:Fallback>
          <p:sp>
            <p:nvSpPr>
              <p:cNvPr id="744451" name="Rectangle 3">
                <a:extLst>
                  <a:ext uri="{FF2B5EF4-FFF2-40B4-BE49-F238E27FC236}">
                    <a16:creationId xmlns:a16="http://schemas.microsoft.com/office/drawing/2014/main" id="{B9BF9087-525C-4A37-88C9-C0A2B0486C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371600"/>
                <a:ext cx="8915400" cy="5181600"/>
              </a:xfrm>
              <a:blipFill>
                <a:blip r:embed="rId2"/>
                <a:stretch>
                  <a:fillRect l="-1280" t="-147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44454" name="Object 6">
            <a:extLst>
              <a:ext uri="{FF2B5EF4-FFF2-40B4-BE49-F238E27FC236}">
                <a16:creationId xmlns:a16="http://schemas.microsoft.com/office/drawing/2014/main" id="{4D70F157-90F8-4475-99DB-A4D5A6F46F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333307"/>
              </p:ext>
            </p:extLst>
          </p:nvPr>
        </p:nvGraphicFramePr>
        <p:xfrm>
          <a:off x="2830786" y="4813300"/>
          <a:ext cx="3048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47760" imgH="520560" progId="Equation.DSMT4">
                  <p:embed/>
                </p:oleObj>
              </mc:Choice>
              <mc:Fallback>
                <p:oleObj name="Equation" r:id="rId3" imgW="304776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0786" y="4813300"/>
                        <a:ext cx="3048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4455" name="Object 7">
            <a:extLst>
              <a:ext uri="{FF2B5EF4-FFF2-40B4-BE49-F238E27FC236}">
                <a16:creationId xmlns:a16="http://schemas.microsoft.com/office/drawing/2014/main" id="{96C24FA6-1895-4B2A-AA26-280C5F4ABE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7350949"/>
              </p:ext>
            </p:extLst>
          </p:nvPr>
        </p:nvGraphicFramePr>
        <p:xfrm>
          <a:off x="2627586" y="5410200"/>
          <a:ext cx="17272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26920" imgH="1143000" progId="Equation.DSMT4">
                  <p:embed/>
                </p:oleObj>
              </mc:Choice>
              <mc:Fallback>
                <p:oleObj name="Equation" r:id="rId5" imgW="172692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586" y="5410200"/>
                        <a:ext cx="17272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4456" name="Object 8">
            <a:extLst>
              <a:ext uri="{FF2B5EF4-FFF2-40B4-BE49-F238E27FC236}">
                <a16:creationId xmlns:a16="http://schemas.microsoft.com/office/drawing/2014/main" id="{5CB37E87-8601-4259-8261-CC306346A2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040797"/>
              </p:ext>
            </p:extLst>
          </p:nvPr>
        </p:nvGraphicFramePr>
        <p:xfrm>
          <a:off x="4850086" y="5746750"/>
          <a:ext cx="1968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68480" imgH="431640" progId="Equation.DSMT4">
                  <p:embed/>
                </p:oleObj>
              </mc:Choice>
              <mc:Fallback>
                <p:oleObj name="Equation" r:id="rId7" imgW="19684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0086" y="5746750"/>
                        <a:ext cx="1968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7385841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>
            <a:extLst>
              <a:ext uri="{FF2B5EF4-FFF2-40B4-BE49-F238E27FC236}">
                <a16:creationId xmlns:a16="http://schemas.microsoft.com/office/drawing/2014/main" id="{D49E8759-15F7-4647-BB94-AD9B0E312B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ΟΡΘΟΚΑΝΟΝΙΚΆ ΣΎΝΟΛΑ</a:t>
            </a:r>
            <a:endParaRPr lang="en-US" altLang="en-US" dirty="0"/>
          </a:p>
        </p:txBody>
      </p:sp>
      <p:sp>
        <p:nvSpPr>
          <p:cNvPr id="745475" name="Rectangle 3">
            <a:extLst>
              <a:ext uri="{FF2B5EF4-FFF2-40B4-BE49-F238E27FC236}">
                <a16:creationId xmlns:a16="http://schemas.microsoft.com/office/drawing/2014/main" id="{3033B32E-DA48-4ABD-A076-BE1E3C20EE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839200" cy="4724400"/>
          </a:xfrm>
        </p:spPr>
        <p:txBody>
          <a:bodyPr/>
          <a:lstStyle/>
          <a:p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Η </a:t>
            </a:r>
            <a:r>
              <a:rPr lang="el-GR" altLang="en-US" sz="2800" dirty="0" err="1"/>
              <a:t>ορθογωνιότητα</a:t>
            </a:r>
            <a:r>
              <a:rPr lang="el-GR" altLang="en-US" sz="2800" dirty="0"/>
              <a:t> του </a:t>
            </a:r>
            <a:r>
              <a:rPr lang="en-US" altLang="en-US" sz="2800" dirty="0"/>
              <a:t>{</a:t>
            </a:r>
            <a:r>
              <a:rPr lang="en-US" altLang="en-US" sz="2800" b="1" dirty="0"/>
              <a:t>u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,…,</a:t>
            </a:r>
            <a:r>
              <a:rPr lang="en-US" altLang="en-US" sz="2800" b="1" dirty="0"/>
              <a:t>u</a:t>
            </a:r>
            <a:r>
              <a:rPr lang="en-US" altLang="en-US" sz="2800" baseline="-25000" dirty="0"/>
              <a:t>p</a:t>
            </a:r>
            <a:r>
              <a:rPr lang="en-US" altLang="en-US" sz="2800" dirty="0"/>
              <a:t>} </a:t>
            </a:r>
            <a:r>
              <a:rPr lang="el-GR" altLang="en-US" sz="2800" dirty="0"/>
              <a:t>δείχνει ότι</a:t>
            </a:r>
            <a:r>
              <a:rPr lang="en-US" altLang="en-US" sz="2800" dirty="0"/>
              <a:t> </a:t>
            </a:r>
          </a:p>
          <a:p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r>
              <a:rPr lang="el-GR" altLang="en-US" sz="2800" dirty="0"/>
              <a:t>Δεδομένου ότι το             δεν είναι μηδέν, η παραπάνω εξίσωση μπορεί να λυθεί ως προς</a:t>
            </a:r>
            <a:r>
              <a:rPr lang="en-US" altLang="en-US" sz="2800" dirty="0"/>
              <a:t> </a:t>
            </a:r>
            <a:r>
              <a:rPr lang="en-US" altLang="en-US" sz="2800" i="1" dirty="0"/>
              <a:t>c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.</a:t>
            </a:r>
          </a:p>
          <a:p>
            <a:pPr marL="0" indent="0">
              <a:buNone/>
            </a:pPr>
            <a:endParaRPr lang="en-US" altLang="en-US" sz="2800" dirty="0"/>
          </a:p>
          <a:p>
            <a:r>
              <a:rPr lang="el-GR" altLang="en-US" sz="2800" dirty="0"/>
              <a:t>Για να βρούμε το </a:t>
            </a:r>
            <a:r>
              <a:rPr lang="en-US" altLang="en-US" sz="2800" i="1" dirty="0" err="1"/>
              <a:t>c</a:t>
            </a:r>
            <a:r>
              <a:rPr lang="en-US" altLang="en-US" sz="2800" i="1" baseline="-25000" dirty="0" err="1"/>
              <a:t>j</a:t>
            </a:r>
            <a:r>
              <a:rPr lang="en-US" altLang="en-US" sz="2800" dirty="0"/>
              <a:t> </a:t>
            </a:r>
            <a:r>
              <a:rPr lang="el-GR" altLang="en-US" sz="2800" dirty="0"/>
              <a:t>για         </a:t>
            </a:r>
            <a:r>
              <a:rPr lang="en-US" altLang="en-US" sz="2800" dirty="0"/>
              <a:t>           , </a:t>
            </a:r>
            <a:r>
              <a:rPr lang="el-GR" altLang="en-US" sz="2800" dirty="0"/>
              <a:t>υπολόγισε το</a:t>
            </a:r>
            <a:r>
              <a:rPr lang="en-US" altLang="en-US" sz="2800" dirty="0"/>
              <a:t> </a:t>
            </a:r>
            <a:r>
              <a:rPr lang="el-GR" altLang="en-US" sz="2800" dirty="0"/>
              <a:t>         και λύστε για το </a:t>
            </a:r>
            <a:r>
              <a:rPr lang="en-US" altLang="en-US" sz="2800" i="1" dirty="0" err="1"/>
              <a:t>c</a:t>
            </a:r>
            <a:r>
              <a:rPr lang="en-US" altLang="en-US" sz="2800" i="1" baseline="-25000" dirty="0" err="1"/>
              <a:t>j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45476" name="Object 4">
            <a:extLst>
              <a:ext uri="{FF2B5EF4-FFF2-40B4-BE49-F238E27FC236}">
                <a16:creationId xmlns:a16="http://schemas.microsoft.com/office/drawing/2014/main" id="{9066AE89-6CCA-474E-88A1-4680BAF5A2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331006"/>
              </p:ext>
            </p:extLst>
          </p:nvPr>
        </p:nvGraphicFramePr>
        <p:xfrm>
          <a:off x="1219200" y="2330230"/>
          <a:ext cx="7175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175160" imgH="520560" progId="Equation.DSMT4">
                  <p:embed/>
                </p:oleObj>
              </mc:Choice>
              <mc:Fallback>
                <p:oleObj name="Equation" r:id="rId2" imgW="717516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330230"/>
                        <a:ext cx="7175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5477" name="Object 5">
            <a:extLst>
              <a:ext uri="{FF2B5EF4-FFF2-40B4-BE49-F238E27FC236}">
                <a16:creationId xmlns:a16="http://schemas.microsoft.com/office/drawing/2014/main" id="{A9ECE520-0A9B-4ABC-BA4B-F6C62028C3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89258"/>
              </p:ext>
            </p:extLst>
          </p:nvPr>
        </p:nvGraphicFramePr>
        <p:xfrm>
          <a:off x="3276600" y="3066830"/>
          <a:ext cx="9017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01440" imgH="482400" progId="Equation.DSMT4">
                  <p:embed/>
                </p:oleObj>
              </mc:Choice>
              <mc:Fallback>
                <p:oleObj name="Equation" r:id="rId4" imgW="9014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066830"/>
                        <a:ext cx="9017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5478" name="Object 6">
            <a:extLst>
              <a:ext uri="{FF2B5EF4-FFF2-40B4-BE49-F238E27FC236}">
                <a16:creationId xmlns:a16="http://schemas.microsoft.com/office/drawing/2014/main" id="{5250AD88-2F83-4681-A339-A5E3259502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9643669"/>
              </p:ext>
            </p:extLst>
          </p:nvPr>
        </p:nvGraphicFramePr>
        <p:xfrm>
          <a:off x="4038600" y="4599152"/>
          <a:ext cx="1765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65080" imgH="419040" progId="Equation.DSMT4">
                  <p:embed/>
                </p:oleObj>
              </mc:Choice>
              <mc:Fallback>
                <p:oleObj name="Equation" r:id="rId6" imgW="17650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599152"/>
                        <a:ext cx="1765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5479" name="Object 7">
            <a:extLst>
              <a:ext uri="{FF2B5EF4-FFF2-40B4-BE49-F238E27FC236}">
                <a16:creationId xmlns:a16="http://schemas.microsoft.com/office/drawing/2014/main" id="{8A124192-CF18-462E-B99B-AD16CC824A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5697374"/>
              </p:ext>
            </p:extLst>
          </p:nvPr>
        </p:nvGraphicFramePr>
        <p:xfrm>
          <a:off x="7913414" y="4584700"/>
          <a:ext cx="736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36560" imgH="520560" progId="Equation.DSMT4">
                  <p:embed/>
                </p:oleObj>
              </mc:Choice>
              <mc:Fallback>
                <p:oleObj name="Equation" r:id="rId8" imgW="73656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3414" y="4584700"/>
                        <a:ext cx="736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745186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>
            <a:extLst>
              <a:ext uri="{FF2B5EF4-FFF2-40B4-BE49-F238E27FC236}">
                <a16:creationId xmlns:a16="http://schemas.microsoft.com/office/drawing/2014/main" id="{3C67FFB5-E68F-47AE-9C6C-38BBADFD0E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ΜΙΑ ΟΡΘΟΓΏΝΙΑ ΠΡΟΒΟΛΉ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46499" name="Rectangle 3">
                <a:extLst>
                  <a:ext uri="{FF2B5EF4-FFF2-40B4-BE49-F238E27FC236}">
                    <a16:creationId xmlns:a16="http://schemas.microsoft.com/office/drawing/2014/main" id="{1AAEA713-ABD5-4751-A797-3C9EAA6E686D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066800"/>
                <a:ext cx="8915400" cy="5334000"/>
              </a:xfrm>
            </p:spPr>
            <p:txBody>
              <a:bodyPr/>
              <a:lstStyle/>
              <a:p>
                <a:r>
                  <a:rPr lang="el-GR" altLang="en-US" sz="2800" dirty="0"/>
                  <a:t>Δεδομένου ενός μη μηδενικού διανύσματος </a:t>
                </a:r>
                <a:r>
                  <a:rPr lang="en-US" altLang="en-US" sz="2800" b="1" dirty="0"/>
                  <a:t>u</a:t>
                </a:r>
                <a:r>
                  <a:rPr lang="el-GR" altLang="en-US" sz="2800" b="1" dirty="0"/>
                  <a:t> </a:t>
                </a:r>
                <a:r>
                  <a:rPr lang="el-GR" altLang="en-US" sz="2800" dirty="0"/>
                  <a:t>στο </a:t>
                </a:r>
                <a14:m>
                  <m:oMath xmlns:m="http://schemas.openxmlformats.org/officeDocument/2006/math">
                    <m:r>
                      <a:rPr lang="el-GR" alt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θεωρήστε το πρόβλημα της αποσύνθεσης ενός διανύσματος </a:t>
                </a:r>
                <a:r>
                  <a:rPr lang="en-US" altLang="en-US" sz="2800" b="1" dirty="0"/>
                  <a:t>y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του </a:t>
                </a:r>
                <a14:m>
                  <m:oMath xmlns:m="http://schemas.openxmlformats.org/officeDocument/2006/math">
                    <m: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σε άθροισμα δύο διανυσμάτων, το ένα πολλαπλάσιο του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το άλλο ορθογώνιο προς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.</a:t>
                </a:r>
              </a:p>
              <a:p>
                <a:pPr lvl="0"/>
                <a:r>
                  <a:rPr lang="el-GR" altLang="en-US" sz="2800" dirty="0">
                    <a:solidFill>
                      <a:srgbClr val="000000"/>
                    </a:solidFill>
                  </a:rPr>
                  <a:t>Θέλουμε να γράψουμε</a:t>
                </a:r>
              </a:p>
              <a:p>
                <a:pPr lvl="0">
                  <a:buNone/>
                </a:pPr>
                <a:r>
                  <a:rPr lang="en-US" altLang="en-US" sz="2800" dirty="0">
                    <a:solidFill>
                      <a:srgbClr val="000000"/>
                    </a:solidFill>
                  </a:rPr>
                  <a:t>                                                                              (1)</a:t>
                </a:r>
              </a:p>
              <a:p>
                <a:pPr lvl="0">
                  <a:buNone/>
                </a:pPr>
                <a:r>
                  <a:rPr lang="en-US" altLang="en-US" sz="2800" dirty="0">
                    <a:solidFill>
                      <a:srgbClr val="000000"/>
                    </a:solidFill>
                  </a:rPr>
                  <a:t>	</a:t>
                </a:r>
                <a:r>
                  <a:rPr lang="en-US" altLang="en-US" sz="2800" dirty="0" err="1">
                    <a:solidFill>
                      <a:srgbClr val="000000"/>
                    </a:solidFill>
                  </a:rPr>
                  <a:t>ό</a:t>
                </a:r>
                <a:r>
                  <a:rPr lang="el-GR" altLang="en-US" sz="2800" dirty="0">
                    <a:solidFill>
                      <a:srgbClr val="000000"/>
                    </a:solidFill>
                  </a:rPr>
                  <a:t>που</a:t>
                </a:r>
                <a:r>
                  <a:rPr lang="en-US" altLang="en-US" sz="2800" dirty="0">
                    <a:solidFill>
                      <a:srgbClr val="000000"/>
                    </a:solidFill>
                  </a:rPr>
                  <a:t>              </a:t>
                </a:r>
                <a:r>
                  <a:rPr lang="el-GR" altLang="en-US" sz="2800" dirty="0">
                    <a:solidFill>
                      <a:srgbClr val="000000"/>
                    </a:solidFill>
                  </a:rPr>
                  <a:t> για κάποιον αριθμό </a:t>
                </a:r>
                <a:r>
                  <a:rPr lang="el-GR" altLang="en-US" sz="2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</a:t>
                </a:r>
                <a:r>
                  <a:rPr lang="en-US" altLang="en-US" sz="2800" dirty="0">
                    <a:solidFill>
                      <a:srgbClr val="000000"/>
                    </a:solidFill>
                  </a:rPr>
                  <a:t> </a:t>
                </a:r>
                <a:r>
                  <a:rPr lang="el-GR" altLang="en-US" sz="2800" dirty="0">
                    <a:solidFill>
                      <a:srgbClr val="000000"/>
                    </a:solidFill>
                  </a:rPr>
                  <a:t>και</a:t>
                </a:r>
                <a:r>
                  <a:rPr lang="en-US" altLang="en-US" sz="28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800" b="1" dirty="0">
                    <a:solidFill>
                      <a:srgbClr val="000000"/>
                    </a:solidFill>
                  </a:rPr>
                  <a:t>z</a:t>
                </a:r>
                <a:r>
                  <a:rPr lang="en-US" altLang="en-US" sz="2800" dirty="0">
                    <a:solidFill>
                      <a:srgbClr val="000000"/>
                    </a:solidFill>
                  </a:rPr>
                  <a:t> </a:t>
                </a:r>
                <a:r>
                  <a:rPr lang="el-GR" altLang="en-US" sz="2800" dirty="0">
                    <a:solidFill>
                      <a:srgbClr val="000000"/>
                    </a:solidFill>
                  </a:rPr>
                  <a:t>είναι κάποιο διάνυσμα ορθογώνιο προς το</a:t>
                </a:r>
                <a:r>
                  <a:rPr lang="en-US" altLang="en-US" sz="28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800" b="1" dirty="0">
                    <a:solidFill>
                      <a:srgbClr val="000000"/>
                    </a:solidFill>
                  </a:rPr>
                  <a:t>u</a:t>
                </a:r>
                <a:r>
                  <a:rPr lang="en-US" altLang="en-US" sz="2800" dirty="0">
                    <a:solidFill>
                      <a:srgbClr val="000000"/>
                    </a:solidFill>
                  </a:rPr>
                  <a:t>. </a:t>
                </a:r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</p:txBody>
          </p:sp>
        </mc:Choice>
        <mc:Fallback>
          <p:sp>
            <p:nvSpPr>
              <p:cNvPr id="746499" name="Rectangle 3">
                <a:extLst>
                  <a:ext uri="{FF2B5EF4-FFF2-40B4-BE49-F238E27FC236}">
                    <a16:creationId xmlns:a16="http://schemas.microsoft.com/office/drawing/2014/main" id="{1AAEA713-ABD5-4751-A797-3C9EAA6E68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066800"/>
                <a:ext cx="8915400" cy="5334000"/>
              </a:xfrm>
              <a:blipFill>
                <a:blip r:embed="rId2"/>
                <a:stretch>
                  <a:fillRect l="-1280" t="-142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837015"/>
              </p:ext>
            </p:extLst>
          </p:nvPr>
        </p:nvGraphicFramePr>
        <p:xfrm>
          <a:off x="3619499" y="3429000"/>
          <a:ext cx="1447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47560" imgH="444240" progId="Equation.DSMT4">
                  <p:embed/>
                </p:oleObj>
              </mc:Choice>
              <mc:Fallback>
                <p:oleObj name="Equation" r:id="rId3" imgW="144756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499" y="3429000"/>
                        <a:ext cx="1447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7139705"/>
              </p:ext>
            </p:extLst>
          </p:nvPr>
        </p:nvGraphicFramePr>
        <p:xfrm>
          <a:off x="1219200" y="3907659"/>
          <a:ext cx="1143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3000" imgH="444240" progId="Equation.DSMT4">
                  <p:embed/>
                </p:oleObj>
              </mc:Choice>
              <mc:Fallback>
                <p:oleObj name="Equation" r:id="rId5" imgW="11430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907659"/>
                        <a:ext cx="1143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46530" name="Picture 3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740883"/>
            <a:ext cx="3337988" cy="2117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2726491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22" name="Rectangle 2">
            <a:extLst>
              <a:ext uri="{FF2B5EF4-FFF2-40B4-BE49-F238E27FC236}">
                <a16:creationId xmlns:a16="http://schemas.microsoft.com/office/drawing/2014/main" id="{344B8C87-8628-4149-87CE-E4F1F7F661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ΜΙΑ ΟΡΘΟΓΏΝΙΑ ΠΡΟΒΟΛΉ</a:t>
            </a:r>
            <a:endParaRPr lang="en-US" altLang="en-US" dirty="0"/>
          </a:p>
        </p:txBody>
      </p:sp>
      <p:sp>
        <p:nvSpPr>
          <p:cNvPr id="747523" name="Rectangle 3">
            <a:extLst>
              <a:ext uri="{FF2B5EF4-FFF2-40B4-BE49-F238E27FC236}">
                <a16:creationId xmlns:a16="http://schemas.microsoft.com/office/drawing/2014/main" id="{27696E94-4026-46B4-A8A2-4556C0FEB2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l-GR" altLang="en-US" sz="2800" dirty="0"/>
              <a:t>Για κάθε αριθμό </a:t>
            </a:r>
            <a:r>
              <a:rPr lang="el-GR" altLang="en-US" sz="2800" dirty="0">
                <a:cs typeface="Times New Roman" panose="02020603050405020304" pitchFamily="18" charset="0"/>
              </a:rPr>
              <a:t>α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                   , </a:t>
            </a:r>
            <a:r>
              <a:rPr lang="el-GR" altLang="en-US" sz="2800" dirty="0"/>
              <a:t>τέτοιον ώστε η </a:t>
            </a:r>
            <a:r>
              <a:rPr lang="en-US" altLang="en-US" sz="2800" dirty="0"/>
              <a:t>(1) </a:t>
            </a:r>
            <a:r>
              <a:rPr lang="el-GR" altLang="en-US" sz="2800" dirty="0"/>
              <a:t>ισχύει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Τότε το</a:t>
            </a:r>
            <a:r>
              <a:rPr lang="en-US" altLang="en-US" sz="2800" dirty="0"/>
              <a:t>           </a:t>
            </a:r>
            <a:r>
              <a:rPr lang="el-GR" altLang="en-US" sz="2800" dirty="0"/>
              <a:t> είναι ορθογώνιο στο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 err="1"/>
              <a:t>ανν</a:t>
            </a:r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Δηλαδή</a:t>
            </a:r>
            <a:r>
              <a:rPr lang="en-US" altLang="en-US" sz="2800" dirty="0"/>
              <a:t>, </a:t>
            </a:r>
            <a:r>
              <a:rPr lang="el-GR" altLang="en-US" sz="2800" dirty="0"/>
              <a:t>η </a:t>
            </a:r>
            <a:r>
              <a:rPr lang="en-US" altLang="en-US" sz="2800" dirty="0"/>
              <a:t>(1) </a:t>
            </a:r>
            <a:r>
              <a:rPr lang="el-GR" altLang="en-US" sz="2800" dirty="0"/>
              <a:t>ισχύει για </a:t>
            </a:r>
            <a:r>
              <a:rPr lang="en-US" altLang="en-US" sz="2800" b="1" dirty="0"/>
              <a:t>z</a:t>
            </a:r>
            <a:r>
              <a:rPr lang="en-US" altLang="en-US" sz="2800" dirty="0"/>
              <a:t> </a:t>
            </a:r>
            <a:r>
              <a:rPr lang="el-GR" altLang="en-US" sz="2800" dirty="0"/>
              <a:t>ορθογώνιο στο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 err="1"/>
              <a:t>ανν</a:t>
            </a:r>
            <a:r>
              <a:rPr lang="en-US" altLang="en-US" sz="2800" dirty="0"/>
              <a:t> </a:t>
            </a:r>
            <a:endParaRPr lang="el-GR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r>
              <a:rPr lang="el-GR" altLang="en-US" sz="2800" dirty="0"/>
              <a:t>Το διάνυσμα     ονομάζεται </a:t>
            </a:r>
            <a:r>
              <a:rPr lang="el-GR" altLang="en-US" sz="2800" b="1" dirty="0"/>
              <a:t>ορθογώνια προβολή του </a:t>
            </a:r>
            <a:r>
              <a:rPr lang="en-US" altLang="en-US" sz="2800" b="1" dirty="0"/>
              <a:t>y </a:t>
            </a:r>
            <a:r>
              <a:rPr lang="el-GR" altLang="en-US" sz="2800" b="1" dirty="0"/>
              <a:t>στο</a:t>
            </a:r>
            <a:r>
              <a:rPr lang="en-US" altLang="en-US" sz="2800" b="1" dirty="0"/>
              <a:t> u</a:t>
            </a:r>
            <a:r>
              <a:rPr lang="en-US" altLang="en-US" sz="2800" dirty="0"/>
              <a:t>, </a:t>
            </a:r>
            <a:r>
              <a:rPr lang="el-GR" altLang="en-US" sz="2800" dirty="0"/>
              <a:t>και το διάνυσμα </a:t>
            </a:r>
            <a:r>
              <a:rPr lang="en-US" altLang="en-US" sz="2800" b="1" dirty="0"/>
              <a:t>z</a:t>
            </a:r>
            <a:r>
              <a:rPr lang="en-US" altLang="en-US" sz="2800" dirty="0"/>
              <a:t> </a:t>
            </a:r>
            <a:r>
              <a:rPr lang="el-GR" altLang="en-US" sz="2800" dirty="0"/>
              <a:t>λέγεται η </a:t>
            </a:r>
            <a:r>
              <a:rPr lang="el-GR" altLang="en-US" sz="2800" b="1" dirty="0"/>
              <a:t>συνισταμένη του </a:t>
            </a:r>
            <a:r>
              <a:rPr lang="en-US" altLang="en-US" sz="2800" b="1" dirty="0"/>
              <a:t>y </a:t>
            </a:r>
            <a:r>
              <a:rPr lang="el-GR" altLang="en-US" sz="2800" b="1" dirty="0"/>
              <a:t>ορθογώνια στο </a:t>
            </a:r>
            <a:r>
              <a:rPr lang="en-US" altLang="en-US" sz="2800" b="1" dirty="0"/>
              <a:t>u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47525" name="Object 5">
            <a:extLst>
              <a:ext uri="{FF2B5EF4-FFF2-40B4-BE49-F238E27FC236}">
                <a16:creationId xmlns:a16="http://schemas.microsoft.com/office/drawing/2014/main" id="{64EFF58C-6D42-481B-B718-C4BD01200F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253227"/>
              </p:ext>
            </p:extLst>
          </p:nvPr>
        </p:nvGraphicFramePr>
        <p:xfrm>
          <a:off x="4476312" y="1308100"/>
          <a:ext cx="1714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14320" imgH="330120" progId="Equation.DSMT4">
                  <p:embed/>
                </p:oleObj>
              </mc:Choice>
              <mc:Fallback>
                <p:oleObj name="Equation" r:id="rId2" imgW="171432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312" y="1308100"/>
                        <a:ext cx="1714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26" name="Object 6">
            <a:extLst>
              <a:ext uri="{FF2B5EF4-FFF2-40B4-BE49-F238E27FC236}">
                <a16:creationId xmlns:a16="http://schemas.microsoft.com/office/drawing/2014/main" id="{93EAED44-35AF-4745-A5A8-D8E9A0EAF0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450339"/>
              </p:ext>
            </p:extLst>
          </p:nvPr>
        </p:nvGraphicFramePr>
        <p:xfrm>
          <a:off x="2095500" y="2113893"/>
          <a:ext cx="838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38080" imgH="444240" progId="Equation.DSMT4">
                  <p:embed/>
                </p:oleObj>
              </mc:Choice>
              <mc:Fallback>
                <p:oleObj name="Equation" r:id="rId4" imgW="83808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2113893"/>
                        <a:ext cx="838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27" name="Object 7">
            <a:extLst>
              <a:ext uri="{FF2B5EF4-FFF2-40B4-BE49-F238E27FC236}">
                <a16:creationId xmlns:a16="http://schemas.microsoft.com/office/drawing/2014/main" id="{90561EFF-AFAF-43A2-B194-AD34D2DEF3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062512"/>
              </p:ext>
            </p:extLst>
          </p:nvPr>
        </p:nvGraphicFramePr>
        <p:xfrm>
          <a:off x="882650" y="2667000"/>
          <a:ext cx="7327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327800" imgH="431640" progId="Equation.DSMT4">
                  <p:embed/>
                </p:oleObj>
              </mc:Choice>
              <mc:Fallback>
                <p:oleObj name="Equation" r:id="rId6" imgW="73278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" y="2667000"/>
                        <a:ext cx="7327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28" name="Object 8">
            <a:extLst>
              <a:ext uri="{FF2B5EF4-FFF2-40B4-BE49-F238E27FC236}">
                <a16:creationId xmlns:a16="http://schemas.microsoft.com/office/drawing/2014/main" id="{6D1E7ED1-859B-43E3-96D6-D25BD1C725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1821758"/>
              </p:ext>
            </p:extLst>
          </p:nvPr>
        </p:nvGraphicFramePr>
        <p:xfrm>
          <a:off x="1962150" y="3619500"/>
          <a:ext cx="1358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58640" imgH="952200" progId="Equation.DSMT4">
                  <p:embed/>
                </p:oleObj>
              </mc:Choice>
              <mc:Fallback>
                <p:oleObj name="Equation" r:id="rId8" imgW="1358640" imgH="952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150" y="3619500"/>
                        <a:ext cx="13589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29" name="Object 9">
            <a:extLst>
              <a:ext uri="{FF2B5EF4-FFF2-40B4-BE49-F238E27FC236}">
                <a16:creationId xmlns:a16="http://schemas.microsoft.com/office/drawing/2014/main" id="{86F83E5B-2108-4A37-9184-4FC2235D5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317023"/>
              </p:ext>
            </p:extLst>
          </p:nvPr>
        </p:nvGraphicFramePr>
        <p:xfrm>
          <a:off x="3962400" y="3619500"/>
          <a:ext cx="1562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62040" imgH="952200" progId="Equation.DSMT4">
                  <p:embed/>
                </p:oleObj>
              </mc:Choice>
              <mc:Fallback>
                <p:oleObj name="Equation" r:id="rId10" imgW="1562040" imgH="952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619500"/>
                        <a:ext cx="1562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30" name="Object 10">
            <a:extLst>
              <a:ext uri="{FF2B5EF4-FFF2-40B4-BE49-F238E27FC236}">
                <a16:creationId xmlns:a16="http://schemas.microsoft.com/office/drawing/2014/main" id="{CC3054A5-0E14-4CC1-AA5D-784742873B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372984"/>
              </p:ext>
            </p:extLst>
          </p:nvPr>
        </p:nvGraphicFramePr>
        <p:xfrm>
          <a:off x="2806700" y="4682359"/>
          <a:ext cx="25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53800" imgH="444240" progId="Equation.DSMT4">
                  <p:embed/>
                </p:oleObj>
              </mc:Choice>
              <mc:Fallback>
                <p:oleObj name="Equation" r:id="rId12" imgW="2538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4682359"/>
                        <a:ext cx="25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6069241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546" name="Rectangle 2">
            <a:extLst>
              <a:ext uri="{FF2B5EF4-FFF2-40B4-BE49-F238E27FC236}">
                <a16:creationId xmlns:a16="http://schemas.microsoft.com/office/drawing/2014/main" id="{6B205D2A-DA8B-4BE5-9519-9EB29F5137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ΜΙΑ ΟΡΘΟΓΏΝΙΑ ΠΡΟΒΟΛΉ</a:t>
            </a:r>
            <a:endParaRPr lang="en-US" altLang="en-US" dirty="0"/>
          </a:p>
        </p:txBody>
      </p:sp>
      <p:sp>
        <p:nvSpPr>
          <p:cNvPr id="748547" name="Rectangle 3">
            <a:extLst>
              <a:ext uri="{FF2B5EF4-FFF2-40B4-BE49-F238E27FC236}">
                <a16:creationId xmlns:a16="http://schemas.microsoft.com/office/drawing/2014/main" id="{08E0F9A7-C007-420C-A8A7-D7997DA0BC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05400"/>
          </a:xfrm>
        </p:spPr>
        <p:txBody>
          <a:bodyPr/>
          <a:lstStyle/>
          <a:p>
            <a:r>
              <a:rPr lang="el-GR" altLang="en-US" sz="2800" dirty="0"/>
              <a:t>Αν</a:t>
            </a:r>
            <a:r>
              <a:rPr lang="en-US" altLang="en-US" sz="2800" dirty="0"/>
              <a:t> </a:t>
            </a:r>
            <a:r>
              <a:rPr lang="en-US" altLang="en-US" sz="2800" i="1" dirty="0"/>
              <a:t>c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μη μηδενικός αριθμός και αν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αντικαθίσταται από 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c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στον ορισμό του</a:t>
            </a:r>
            <a:r>
              <a:rPr lang="en-US" altLang="en-US" sz="2800" dirty="0"/>
              <a:t>   , </a:t>
            </a:r>
            <a:r>
              <a:rPr lang="el-GR" altLang="en-US" sz="2800" dirty="0"/>
              <a:t>τότε η ορθογώνια προβολή του</a:t>
            </a:r>
            <a:r>
              <a:rPr lang="en-US" altLang="en-US" sz="2800" dirty="0"/>
              <a:t> </a:t>
            </a:r>
            <a:r>
              <a:rPr lang="en-US" altLang="en-US" sz="2800" b="1" dirty="0"/>
              <a:t>y</a:t>
            </a:r>
            <a:r>
              <a:rPr lang="en-US" altLang="en-US" sz="2800" dirty="0"/>
              <a:t> </a:t>
            </a:r>
            <a:r>
              <a:rPr lang="el-GR" altLang="en-US" sz="2800" dirty="0"/>
              <a:t>στο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c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ακριβώς το ίδιο με την ορθογώνια προβολή του </a:t>
            </a:r>
            <a:r>
              <a:rPr lang="en-US" altLang="en-US" sz="2800" b="1" dirty="0"/>
              <a:t>y</a:t>
            </a:r>
            <a:r>
              <a:rPr lang="en-US" altLang="en-US" sz="2800" dirty="0"/>
              <a:t> </a:t>
            </a:r>
            <a:r>
              <a:rPr lang="el-GR" altLang="en-US" sz="2800" dirty="0"/>
              <a:t>στο</a:t>
            </a:r>
            <a:r>
              <a:rPr lang="en-US" altLang="en-US" sz="2800" dirty="0"/>
              <a:t> </a:t>
            </a:r>
            <a:r>
              <a:rPr lang="en-US" altLang="en-US" sz="2800" b="1" dirty="0"/>
              <a:t>u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Ως εκ τούτου, η προβολή αυτή καθορίζεται από τον </a:t>
            </a:r>
            <a:r>
              <a:rPr lang="el-GR" altLang="en-US" sz="2800" i="1" dirty="0" err="1"/>
              <a:t>υποχώρο</a:t>
            </a:r>
            <a:r>
              <a:rPr lang="el-GR" altLang="en-US" sz="2800" dirty="0"/>
              <a:t> </a:t>
            </a:r>
            <a:r>
              <a:rPr lang="en-US" altLang="en-US" sz="2800" i="1" dirty="0"/>
              <a:t>L</a:t>
            </a:r>
            <a:r>
              <a:rPr lang="en-US" altLang="en-US" sz="2800" dirty="0"/>
              <a:t> </a:t>
            </a:r>
            <a:r>
              <a:rPr lang="el-GR" altLang="en-US" sz="2800" dirty="0"/>
              <a:t>που παράγει το </a:t>
            </a:r>
            <a:r>
              <a:rPr lang="en-US" altLang="en-US" sz="2800" b="1" dirty="0"/>
              <a:t>u</a:t>
            </a:r>
            <a:r>
              <a:rPr lang="en-US" altLang="en-US" sz="2800" dirty="0"/>
              <a:t> (</a:t>
            </a:r>
            <a:r>
              <a:rPr lang="el-GR" altLang="en-US" sz="2800" dirty="0"/>
              <a:t>η γραμμή μέσω του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και του</a:t>
            </a:r>
            <a:r>
              <a:rPr lang="en-US" altLang="en-US" sz="2800" dirty="0"/>
              <a:t> </a:t>
            </a:r>
            <a:r>
              <a:rPr lang="en-US" altLang="en-US" sz="2800" b="1" dirty="0"/>
              <a:t>0</a:t>
            </a:r>
            <a:r>
              <a:rPr lang="en-US" altLang="en-US" sz="2800" dirty="0"/>
              <a:t>).</a:t>
            </a:r>
          </a:p>
          <a:p>
            <a:r>
              <a:rPr lang="el-GR" altLang="en-US" sz="2800" dirty="0"/>
              <a:t>Μερικές φορές το    συμβολίζεται με </a:t>
            </a:r>
            <a:r>
              <a:rPr lang="en-US" altLang="en-US" sz="2800" dirty="0" err="1"/>
              <a:t>proj</a:t>
            </a:r>
            <a:r>
              <a:rPr lang="en-US" altLang="en-US" sz="2800" i="1" baseline="-25000" dirty="0" err="1"/>
              <a:t>L</a:t>
            </a:r>
            <a:r>
              <a:rPr lang="en-US" altLang="en-US" sz="2800" b="1" dirty="0" err="1"/>
              <a:t>y</a:t>
            </a:r>
            <a:r>
              <a:rPr lang="en-US" altLang="en-US" sz="2800" dirty="0"/>
              <a:t> </a:t>
            </a:r>
            <a:r>
              <a:rPr lang="el-GR" altLang="en-US" sz="2800" dirty="0"/>
              <a:t>και ονομάζεται </a:t>
            </a:r>
            <a:r>
              <a:rPr lang="el-GR" altLang="en-US" sz="2800" b="1" dirty="0"/>
              <a:t>ορθογώνια προβολή του</a:t>
            </a:r>
            <a:r>
              <a:rPr lang="en-US" altLang="en-US" sz="2800" b="1" dirty="0"/>
              <a:t> y </a:t>
            </a:r>
            <a:r>
              <a:rPr lang="el-GR" altLang="en-US" sz="2800" b="1" dirty="0"/>
              <a:t>στον</a:t>
            </a:r>
            <a:r>
              <a:rPr lang="en-US" altLang="en-US" sz="2800" dirty="0"/>
              <a:t> </a:t>
            </a:r>
            <a:r>
              <a:rPr lang="en-US" altLang="en-US" sz="2800" i="1" dirty="0"/>
              <a:t>L</a:t>
            </a:r>
            <a:r>
              <a:rPr lang="en-US" altLang="en-US" sz="2800" dirty="0"/>
              <a:t>. </a:t>
            </a:r>
          </a:p>
          <a:p>
            <a:r>
              <a:rPr lang="el-GR" altLang="en-US" sz="2800" dirty="0"/>
              <a:t>Δηλαδή</a:t>
            </a:r>
            <a:r>
              <a:rPr lang="en-US" altLang="en-US" sz="2800" dirty="0"/>
              <a:t>,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(2)</a:t>
            </a:r>
          </a:p>
          <a:p>
            <a:endParaRPr lang="en-US" altLang="en-US" sz="2800" dirty="0"/>
          </a:p>
        </p:txBody>
      </p:sp>
      <p:graphicFrame>
        <p:nvGraphicFramePr>
          <p:cNvPr id="748548" name="Object 4">
            <a:extLst>
              <a:ext uri="{FF2B5EF4-FFF2-40B4-BE49-F238E27FC236}">
                <a16:creationId xmlns:a16="http://schemas.microsoft.com/office/drawing/2014/main" id="{8FBCE397-9CC7-4809-84BB-FCD8BADA3A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6898670"/>
              </p:ext>
            </p:extLst>
          </p:nvPr>
        </p:nvGraphicFramePr>
        <p:xfrm>
          <a:off x="7010400" y="1828800"/>
          <a:ext cx="25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3800" imgH="444240" progId="Equation.DSMT4">
                  <p:embed/>
                </p:oleObj>
              </mc:Choice>
              <mc:Fallback>
                <p:oleObj name="Equation" r:id="rId2" imgW="2538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828800"/>
                        <a:ext cx="25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8549" name="Object 5">
            <a:extLst>
              <a:ext uri="{FF2B5EF4-FFF2-40B4-BE49-F238E27FC236}">
                <a16:creationId xmlns:a16="http://schemas.microsoft.com/office/drawing/2014/main" id="{DBFEB91C-69B6-4E7B-ACB5-3235189130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224688"/>
              </p:ext>
            </p:extLst>
          </p:nvPr>
        </p:nvGraphicFramePr>
        <p:xfrm>
          <a:off x="3352800" y="4623676"/>
          <a:ext cx="25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3800" imgH="444240" progId="Equation.DSMT4">
                  <p:embed/>
                </p:oleObj>
              </mc:Choice>
              <mc:Fallback>
                <p:oleObj name="Equation" r:id="rId4" imgW="2538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623676"/>
                        <a:ext cx="25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8550" name="Object 6">
            <a:extLst>
              <a:ext uri="{FF2B5EF4-FFF2-40B4-BE49-F238E27FC236}">
                <a16:creationId xmlns:a16="http://schemas.microsoft.com/office/drawing/2014/main" id="{7ED255F9-E2E6-4FB7-ACCE-2427F78A4E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7781075"/>
              </p:ext>
            </p:extLst>
          </p:nvPr>
        </p:nvGraphicFramePr>
        <p:xfrm>
          <a:off x="3187700" y="5346700"/>
          <a:ext cx="29845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84400" imgH="952200" progId="Equation.DSMT4">
                  <p:embed/>
                </p:oleObj>
              </mc:Choice>
              <mc:Fallback>
                <p:oleObj name="Equation" r:id="rId6" imgW="2984400" imgH="952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5346700"/>
                        <a:ext cx="29845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7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6670351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2">
            <a:extLst>
              <a:ext uri="{FF2B5EF4-FFF2-40B4-BE49-F238E27FC236}">
                <a16:creationId xmlns:a16="http://schemas.microsoft.com/office/drawing/2014/main" id="{146BD4E5-1FFA-4D14-9D0A-D0E8552B36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ΜΙΑ ΟΡΘΟΓΏΝΙΑ ΠΡΟΒΟΛΉ</a:t>
            </a:r>
            <a:endParaRPr lang="en-US" altLang="en-US" dirty="0"/>
          </a:p>
        </p:txBody>
      </p:sp>
      <p:sp>
        <p:nvSpPr>
          <p:cNvPr id="749571" name="Rectangle 3">
            <a:extLst>
              <a:ext uri="{FF2B5EF4-FFF2-40B4-BE49-F238E27FC236}">
                <a16:creationId xmlns:a16="http://schemas.microsoft.com/office/drawing/2014/main" id="{CEAB82AA-B772-4EB8-9855-5F3A8E3F6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l-GR" altLang="en-US" sz="2800" dirty="0"/>
              <a:t> Βρείτε την ορθογώνια προβολή του </a:t>
            </a:r>
          </a:p>
          <a:p>
            <a:endParaRPr lang="el-GR" altLang="en-US" sz="1600" dirty="0"/>
          </a:p>
          <a:p>
            <a:pPr marL="0" indent="0">
              <a:buNone/>
            </a:pPr>
            <a:r>
              <a:rPr lang="el-GR" altLang="en-US" sz="2800" dirty="0"/>
              <a:t>                </a:t>
            </a:r>
            <a:r>
              <a:rPr lang="en-US" altLang="en-US" sz="2800" dirty="0"/>
              <a:t> </a:t>
            </a:r>
            <a:r>
              <a:rPr lang="el-GR" altLang="en-US" sz="2800" dirty="0"/>
              <a:t>στο               </a:t>
            </a:r>
            <a:r>
              <a:rPr lang="en-US" altLang="en-US" sz="2800" dirty="0"/>
              <a:t>. </a:t>
            </a:r>
            <a:endParaRPr lang="el-GR" altLang="en-US" sz="2800" dirty="0"/>
          </a:p>
          <a:p>
            <a:endParaRPr lang="el-GR" altLang="en-US" sz="2800" dirty="0"/>
          </a:p>
          <a:p>
            <a:r>
              <a:rPr lang="el-GR" altLang="en-US" sz="2800" dirty="0"/>
              <a:t>Στη συνέχεια γράψτε</a:t>
            </a:r>
            <a:r>
              <a:rPr lang="en-US" altLang="en-US" sz="2800" dirty="0"/>
              <a:t> </a:t>
            </a:r>
            <a:r>
              <a:rPr lang="en-US" altLang="en-US" sz="2800" b="1" dirty="0"/>
              <a:t>y</a:t>
            </a:r>
            <a:r>
              <a:rPr lang="en-US" altLang="en-US" sz="2800" dirty="0"/>
              <a:t> </a:t>
            </a:r>
            <a:r>
              <a:rPr lang="el-GR" altLang="en-US" sz="2800" dirty="0"/>
              <a:t>ως το άθροισμα δύο ορθογώνιων διανυσμάτων, το ένα στον</a:t>
            </a:r>
            <a:r>
              <a:rPr lang="en-US" altLang="en-US" sz="2800" dirty="0"/>
              <a:t> Span {</a:t>
            </a:r>
            <a:r>
              <a:rPr lang="en-US" altLang="en-US" sz="2800" b="1" dirty="0"/>
              <a:t>u</a:t>
            </a:r>
            <a:r>
              <a:rPr lang="en-US" altLang="en-US" sz="2800" dirty="0"/>
              <a:t>} </a:t>
            </a:r>
            <a:r>
              <a:rPr lang="el-GR" altLang="en-US" sz="2800" dirty="0"/>
              <a:t>το άλλο ορθογώνιο στο</a:t>
            </a:r>
            <a:r>
              <a:rPr lang="en-US" altLang="en-US" sz="2800" dirty="0"/>
              <a:t> </a:t>
            </a:r>
            <a:r>
              <a:rPr lang="en-US" altLang="en-US" sz="2800" b="1" dirty="0"/>
              <a:t>u</a:t>
            </a:r>
            <a:r>
              <a:rPr lang="en-US" altLang="en-US" sz="2800" dirty="0"/>
              <a:t>.</a:t>
            </a:r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endParaRPr lang="en-US" altLang="en-US" sz="2800" dirty="0"/>
          </a:p>
        </p:txBody>
      </p:sp>
      <p:graphicFrame>
        <p:nvGraphicFramePr>
          <p:cNvPr id="749572" name="Object 4">
            <a:extLst>
              <a:ext uri="{FF2B5EF4-FFF2-40B4-BE49-F238E27FC236}">
                <a16:creationId xmlns:a16="http://schemas.microsoft.com/office/drawing/2014/main" id="{5149271E-076B-4817-8877-8B54791DCC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3245160"/>
              </p:ext>
            </p:extLst>
          </p:nvPr>
        </p:nvGraphicFramePr>
        <p:xfrm>
          <a:off x="762000" y="1638300"/>
          <a:ext cx="12319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31560" imgH="1143000" progId="Equation.DSMT4">
                  <p:embed/>
                </p:oleObj>
              </mc:Choice>
              <mc:Fallback>
                <p:oleObj name="Equation" r:id="rId2" imgW="123156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638300"/>
                        <a:ext cx="12319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9573" name="Object 5">
            <a:extLst>
              <a:ext uri="{FF2B5EF4-FFF2-40B4-BE49-F238E27FC236}">
                <a16:creationId xmlns:a16="http://schemas.microsoft.com/office/drawing/2014/main" id="{68CABCED-6559-4E25-994B-A686ECD6ED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258445"/>
              </p:ext>
            </p:extLst>
          </p:nvPr>
        </p:nvGraphicFramePr>
        <p:xfrm>
          <a:off x="2667000" y="1640928"/>
          <a:ext cx="12319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31560" imgH="1143000" progId="Equation.DSMT4">
                  <p:embed/>
                </p:oleObj>
              </mc:Choice>
              <mc:Fallback>
                <p:oleObj name="Equation" r:id="rId4" imgW="123156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640928"/>
                        <a:ext cx="12319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9574" name="Object 6">
            <a:extLst>
              <a:ext uri="{FF2B5EF4-FFF2-40B4-BE49-F238E27FC236}">
                <a16:creationId xmlns:a16="http://schemas.microsoft.com/office/drawing/2014/main" id="{A7865818-B193-404A-8E79-3C701AD7A2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770377"/>
              </p:ext>
            </p:extLst>
          </p:nvPr>
        </p:nvGraphicFramePr>
        <p:xfrm>
          <a:off x="3451553" y="4343400"/>
          <a:ext cx="30988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98520" imgH="2438280" progId="Equation.DSMT4">
                  <p:embed/>
                </p:oleObj>
              </mc:Choice>
              <mc:Fallback>
                <p:oleObj name="Equation" r:id="rId6" imgW="3098520" imgH="243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1553" y="4343400"/>
                        <a:ext cx="30988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629433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2">
            <a:extLst>
              <a:ext uri="{FF2B5EF4-FFF2-40B4-BE49-F238E27FC236}">
                <a16:creationId xmlns:a16="http://schemas.microsoft.com/office/drawing/2014/main" id="{D2AAFC7F-C179-441D-A79B-942A65C291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ΜΙΑ ΟΡΘΟΓΏΝΙΑ ΠΡΟΒΟΛΉ</a:t>
            </a:r>
            <a:endParaRPr lang="en-US" altLang="en-US" dirty="0"/>
          </a:p>
        </p:txBody>
      </p:sp>
      <p:sp>
        <p:nvSpPr>
          <p:cNvPr id="750595" name="Rectangle 3">
            <a:extLst>
              <a:ext uri="{FF2B5EF4-FFF2-40B4-BE49-F238E27FC236}">
                <a16:creationId xmlns:a16="http://schemas.microsoft.com/office/drawing/2014/main" id="{785AF599-B247-4163-A69E-92E9277635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r>
              <a:rPr lang="el-GR" altLang="en-US" sz="2800" dirty="0"/>
              <a:t>Η ορθογώνια προβολή του </a:t>
            </a:r>
            <a:r>
              <a:rPr lang="en-US" altLang="en-US" sz="2800" b="1" dirty="0"/>
              <a:t>y</a:t>
            </a:r>
            <a:r>
              <a:rPr lang="en-US" altLang="en-US" sz="2800" dirty="0"/>
              <a:t> </a:t>
            </a:r>
            <a:r>
              <a:rPr lang="el-GR" altLang="en-US" sz="2800" dirty="0"/>
              <a:t>πάνω στο</a:t>
            </a:r>
            <a:r>
              <a:rPr lang="en-US" altLang="en-US" sz="2800" dirty="0"/>
              <a:t>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 και η συνιστώσα του </a:t>
            </a:r>
            <a:r>
              <a:rPr lang="en-US" altLang="en-US" sz="2800" b="1" dirty="0"/>
              <a:t>y</a:t>
            </a:r>
            <a:r>
              <a:rPr lang="en-US" altLang="en-US" sz="2800" dirty="0"/>
              <a:t> </a:t>
            </a:r>
            <a:r>
              <a:rPr lang="el-GR" altLang="en-US" sz="2800" dirty="0"/>
              <a:t>ορθογώνια προς το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r>
              <a:rPr lang="el-GR" altLang="en-US" sz="2800" dirty="0"/>
              <a:t>Το άθροισμα αυτών των δύο διανυσμάτων είναι το </a:t>
            </a:r>
            <a:r>
              <a:rPr lang="en-US" altLang="en-US" sz="2800" b="1" dirty="0"/>
              <a:t>y</a:t>
            </a:r>
            <a:r>
              <a:rPr lang="en-US" altLang="en-US" sz="28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750596" name="Object 4">
            <a:extLst>
              <a:ext uri="{FF2B5EF4-FFF2-40B4-BE49-F238E27FC236}">
                <a16:creationId xmlns:a16="http://schemas.microsoft.com/office/drawing/2014/main" id="{B4411FDA-8B9C-4889-ADBE-B27F8972EA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8312775"/>
              </p:ext>
            </p:extLst>
          </p:nvPr>
        </p:nvGraphicFramePr>
        <p:xfrm>
          <a:off x="2114550" y="1981200"/>
          <a:ext cx="49022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02120" imgH="1143000" progId="Equation.DSMT4">
                  <p:embed/>
                </p:oleObj>
              </mc:Choice>
              <mc:Fallback>
                <p:oleObj name="Equation" r:id="rId2" imgW="490212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4550" y="1981200"/>
                        <a:ext cx="49022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0597" name="Object 5">
            <a:extLst>
              <a:ext uri="{FF2B5EF4-FFF2-40B4-BE49-F238E27FC236}">
                <a16:creationId xmlns:a16="http://schemas.microsoft.com/office/drawing/2014/main" id="{0985D428-C51B-468E-A8F0-D47C5B44D2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652236"/>
              </p:ext>
            </p:extLst>
          </p:nvPr>
        </p:nvGraphicFramePr>
        <p:xfrm>
          <a:off x="2571750" y="4191000"/>
          <a:ext cx="39243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24000" imgH="1143000" progId="Equation.DSMT4">
                  <p:embed/>
                </p:oleObj>
              </mc:Choice>
              <mc:Fallback>
                <p:oleObj name="Equation" r:id="rId4" imgW="392400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4191000"/>
                        <a:ext cx="39243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6.2- </a:t>
            </a:r>
            <a:fld id="{3C68F6FB-E98E-46B9-BF9E-8028EC4926D7}" type="slidenum">
              <a:rPr lang="en-US" altLang="en-US" smtClean="0"/>
              <a:pPr>
                <a:defRPr/>
              </a:pPr>
              <a:t>9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6588530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12832</TotalTime>
  <Words>994</Words>
  <Application>Microsoft Macintosh PowerPoint</Application>
  <PresentationFormat>On-screen Show (4:3)</PresentationFormat>
  <Paragraphs>146</Paragraphs>
  <Slides>18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Ορθογωνιότητα</vt:lpstr>
      <vt:lpstr>ΟΡΘΟΚΑΝΟΝΙΚΆ ΣΎΝΟΛΑ</vt:lpstr>
      <vt:lpstr>ΟΡΘΟΚΑΝΟΝΙΚΆ ΣΎΝΟΛΑ</vt:lpstr>
      <vt:lpstr>ΟΡΘΟΚΑΝΟΝΙΚΆ ΣΎΝΟΛΑ</vt:lpstr>
      <vt:lpstr>ΜΙΑ ΟΡΘΟΓΏΝΙΑ ΠΡΟΒΟΛΉ</vt:lpstr>
      <vt:lpstr>ΜΙΑ ΟΡΘΟΓΏΝΙΑ ΠΡΟΒΟΛΉ</vt:lpstr>
      <vt:lpstr>ΜΙΑ ΟΡΘΟΓΏΝΙΑ ΠΡΟΒΟΛΉ</vt:lpstr>
      <vt:lpstr>ΜΙΑ ΟΡΘΟΓΏΝΙΑ ΠΡΟΒΟΛΉ</vt:lpstr>
      <vt:lpstr>ΜΙΑ ΟΡΘΟΓΏΝΙΑ ΠΡΟΒΟΛΉ</vt:lpstr>
      <vt:lpstr>ΜΙΑ ΟΡΘΟΓΏΝΙΑ ΠΡΟΒΟΛΉ</vt:lpstr>
      <vt:lpstr>ΜΙΑ ΟΡΘΟΓΏΝΙΑ ΠΡΟΒΟΛΉ</vt:lpstr>
      <vt:lpstr>ΟΡΘΟΚΑΝΟΝΙΚΆ ΣΎΝΟΛΑ</vt:lpstr>
      <vt:lpstr>ΟΡΘΟΚΑΝΟΝΙΚΆ ΣΎΝΟΛΑ</vt:lpstr>
      <vt:lpstr>ΟΡΘΟΚΑΝΟΝΙΚΆ ΣΎΝΟΛΑ</vt:lpstr>
      <vt:lpstr>ΟΡΘΟΚΑΝΟΝΙΚΆ ΣΎΝΟΛΑ</vt:lpstr>
      <vt:lpstr>ΟΡΘΟΚΑΝΟΝΙΚΆ ΣΎΝΟΛΑ</vt:lpstr>
      <vt:lpstr>ΟΡΘΟΚΑΝΟΝΙΚΆ ΣΎΝΟΛΑ</vt:lpstr>
      <vt:lpstr>ΟΡΘΟΚΑΝΟΝΙΚΆ ΣΎΝΟΛΑ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1064</cp:revision>
  <dcterms:created xsi:type="dcterms:W3CDTF">2005-10-22T18:34:54Z</dcterms:created>
  <dcterms:modified xsi:type="dcterms:W3CDTF">2024-12-16T19:32:39Z</dcterms:modified>
</cp:coreProperties>
</file>