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1" r:id="rId6"/>
    <p:sldId id="263" r:id="rId7"/>
    <p:sldId id="265" r:id="rId8"/>
  </p:sldIdLst>
  <p:sldSz cx="9144000" cy="6858000" type="screen4x3"/>
  <p:notesSz cx="6858000" cy="9947275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750" autoAdjust="0"/>
  </p:normalViewPr>
  <p:slideViewPr>
    <p:cSldViewPr>
      <p:cViewPr>
        <p:scale>
          <a:sx n="100" d="100"/>
          <a:sy n="100" d="100"/>
        </p:scale>
        <p:origin x="-702" y="4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99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2939CDF0-9D7A-4856-8F90-9074EE7A6FE6}" type="datetimeFigureOut">
              <a:rPr lang="el-GR"/>
              <a:pPr>
                <a:defRPr/>
              </a:pPr>
              <a:t>20/1/2020</a:t>
            </a:fld>
            <a:endParaRPr lang="el-GR" dirty="0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30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l-GR" noProof="0" dirty="0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724956"/>
            <a:ext cx="5486400" cy="44762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noProof="0" smtClean="0"/>
              <a:t>Kλικ για επεξεργασία των στυλ του υποδείγματος</a:t>
            </a:r>
          </a:p>
          <a:p>
            <a:pPr lvl="1"/>
            <a:r>
              <a:rPr lang="el-GR" noProof="0" smtClean="0"/>
              <a:t>Δεύτερου επιπέδου</a:t>
            </a:r>
          </a:p>
          <a:p>
            <a:pPr lvl="2"/>
            <a:r>
              <a:rPr lang="el-GR" noProof="0" smtClean="0"/>
              <a:t>Τρίτου επιπέδου</a:t>
            </a:r>
          </a:p>
          <a:p>
            <a:pPr lvl="3"/>
            <a:r>
              <a:rPr lang="el-GR" noProof="0" smtClean="0"/>
              <a:t>Τέταρτου επιπέδου</a:t>
            </a:r>
          </a:p>
          <a:p>
            <a:pPr lvl="4"/>
            <a:r>
              <a:rPr lang="el-GR" noProof="0" smtClean="0"/>
              <a:t>Πέμπτου επιπέδου</a:t>
            </a:r>
            <a:endParaRPr lang="el-GR" noProof="0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l-GR" dirty="0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73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B8A7065C-B925-472D-96CF-D9062434110C}" type="slidenum">
              <a:rPr lang="el-GR"/>
              <a:pPr>
                <a:defRPr/>
              </a:pPr>
              <a:t>‹#›</a:t>
            </a:fld>
            <a:endParaRPr lang="el-GR" dirty="0"/>
          </a:p>
        </p:txBody>
      </p:sp>
    </p:spTree>
    <p:extLst>
      <p:ext uri="{BB962C8B-B14F-4D97-AF65-F5344CB8AC3E}">
        <p14:creationId xmlns="" xmlns:p14="http://schemas.microsoft.com/office/powerpoint/2010/main" val="21105161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5" name="2 - Θέση σημειώσεων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l-GR" altLang="el-GR" dirty="0" smtClean="0"/>
          </a:p>
        </p:txBody>
      </p:sp>
      <p:sp>
        <p:nvSpPr>
          <p:cNvPr id="13316" name="3 - Θέση αριθμού διαφάνειας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6D3D533-AB99-48CD-A0AC-501FC523F8C2}" type="slidenum">
              <a:rPr lang="el-GR" altLang="el-GR" smtClean="0"/>
              <a:pPr/>
              <a:t>1</a:t>
            </a:fld>
            <a:endParaRPr lang="el-GR" altLang="el-GR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A7065C-B925-472D-96CF-D9062434110C}" type="slidenum">
              <a:rPr lang="el-GR" smtClean="0"/>
              <a:pPr>
                <a:defRPr/>
              </a:pPr>
              <a:t>4</a:t>
            </a:fld>
            <a:endParaRPr lang="el-G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A7065C-B925-472D-96CF-D9062434110C}" type="slidenum">
              <a:rPr lang="el-GR" smtClean="0"/>
              <a:pPr>
                <a:defRPr/>
              </a:pPr>
              <a:t>5</a:t>
            </a:fld>
            <a:endParaRPr lang="el-G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A7065C-B925-472D-96CF-D9062434110C}" type="slidenum">
              <a:rPr lang="el-GR" smtClean="0"/>
              <a:pPr>
                <a:defRPr/>
              </a:pPr>
              <a:t>6</a:t>
            </a:fld>
            <a:endParaRPr lang="el-G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8A7065C-B925-472D-96CF-D9062434110C}" type="slidenum">
              <a:rPr lang="el-GR" smtClean="0"/>
              <a:pPr>
                <a:defRPr/>
              </a:pPr>
              <a:t>7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876E82-5654-4136-B365-D83881A30235}" type="datetimeFigureOut">
              <a:rPr lang="en-US"/>
              <a:pPr>
                <a:defRPr/>
              </a:pPr>
              <a:t>1/20/2020</a:t>
            </a:fld>
            <a:endParaRPr lang="en-US" dirty="0"/>
          </a:p>
        </p:txBody>
      </p:sp>
      <p:sp>
        <p:nvSpPr>
          <p:cNvPr id="5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6F6E3F-27B6-4B42-B2AC-41C62353DA0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E8E68F-AF49-44B2-9866-46BE73500700}" type="datetimeFigureOut">
              <a:rPr lang="en-US"/>
              <a:pPr>
                <a:defRPr/>
              </a:pPr>
              <a:t>1/20/2020</a:t>
            </a:fld>
            <a:endParaRPr lang="en-US" dirty="0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72AB8D-EEAF-480C-92F1-155D1B6008A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93064A-47EA-4CA8-BC94-9357DC10942E}" type="datetimeFigureOut">
              <a:rPr lang="en-US"/>
              <a:pPr>
                <a:defRPr/>
              </a:pPr>
              <a:t>1/20/2020</a:t>
            </a:fld>
            <a:endParaRPr lang="en-US" dirty="0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28CB6F-9EDE-497A-821A-02A9CD8815B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7E4652-6914-49CA-BB3C-F566F3CA1B4F}" type="datetimeFigureOut">
              <a:rPr lang="en-US"/>
              <a:pPr>
                <a:defRPr/>
              </a:pPr>
              <a:t>1/20/2020</a:t>
            </a:fld>
            <a:endParaRPr lang="en-US" dirty="0"/>
          </a:p>
        </p:txBody>
      </p:sp>
      <p:sp>
        <p:nvSpPr>
          <p:cNvPr id="5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AB3B10-55B4-4F83-B1AF-5E8F239E27C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020CAD-2567-4467-AD0B-D46C064EB581}" type="datetimeFigureOut">
              <a:rPr lang="en-US"/>
              <a:pPr>
                <a:defRPr/>
              </a:pPr>
              <a:t>1/20/2020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4D3BD8-6C79-49F5-9452-417F7E7258A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9FAC84-99E4-4F22-A90E-7A522F6E1D46}" type="datetimeFigureOut">
              <a:rPr lang="en-US"/>
              <a:pPr>
                <a:defRPr/>
              </a:pPr>
              <a:t>1/20/2020</a:t>
            </a:fld>
            <a:endParaRPr lang="en-US" dirty="0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84F90E-BF3F-483D-9F82-59E201A9EAB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D11030-5675-4568-9BE7-ED4BAD868C06}" type="datetimeFigureOut">
              <a:rPr lang="en-US"/>
              <a:pPr>
                <a:defRPr/>
              </a:pPr>
              <a:t>1/20/2020</a:t>
            </a:fld>
            <a:endParaRPr lang="en-US" dirty="0"/>
          </a:p>
        </p:txBody>
      </p:sp>
      <p:sp>
        <p:nvSpPr>
          <p:cNvPr id="8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125E0B-6DBC-41F5-A0F9-6401A2D7832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61F7D9-8638-4581-B378-6DBD769774E6}" type="datetimeFigureOut">
              <a:rPr lang="en-US"/>
              <a:pPr>
                <a:defRPr/>
              </a:pPr>
              <a:t>1/20/2020</a:t>
            </a:fld>
            <a:endParaRPr lang="en-US" dirty="0"/>
          </a:p>
        </p:txBody>
      </p:sp>
      <p:sp>
        <p:nvSpPr>
          <p:cNvPr id="4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F31D0A-E24B-4DC6-AC6C-BFC07F7FD49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633080-4B30-454B-87D4-F424135D39F6}" type="datetimeFigureOut">
              <a:rPr lang="en-US"/>
              <a:pPr>
                <a:defRPr/>
              </a:pPr>
              <a:t>1/20/2020</a:t>
            </a:fld>
            <a:endParaRPr lang="en-US" dirty="0"/>
          </a:p>
        </p:txBody>
      </p:sp>
      <p:sp>
        <p:nvSpPr>
          <p:cNvPr id="3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DB6710-9B10-4E75-8664-3F10EE9DD57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F82E7A-32C2-4E16-9782-3F279837885F}" type="datetimeFigureOut">
              <a:rPr lang="en-US"/>
              <a:pPr>
                <a:defRPr/>
              </a:pPr>
              <a:t>1/20/2020</a:t>
            </a:fld>
            <a:endParaRPr lang="en-US" dirty="0"/>
          </a:p>
        </p:txBody>
      </p:sp>
      <p:sp>
        <p:nvSpPr>
          <p:cNvPr id="6" name="Footer Placeholder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76351B-2906-40E4-9D5D-3AC057D02BA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nip and Round Single Corner Rectangle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6" name="Right Triangle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7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panose="020B0604020202020204" pitchFamily="34" charset="0"/>
              <a:cs typeface="+mn-cs"/>
            </a:endParaRPr>
          </a:p>
        </p:txBody>
      </p:sp>
      <p:sp>
        <p:nvSpPr>
          <p:cNvPr id="8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panose="020B0604020202020204" pitchFamily="34" charset="0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 dirty="0" smtClean="0"/>
              <a:t>Click icon to add picture</a:t>
            </a:r>
            <a:endParaRPr lang="en-US" noProof="0" dirty="0"/>
          </a:p>
        </p:txBody>
      </p:sp>
      <p:sp>
        <p:nvSpPr>
          <p:cNvPr id="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06270E-C1AC-4607-93F5-7F92195CA261}" type="datetimeFigureOut">
              <a:rPr lang="en-US"/>
              <a:pPr>
                <a:defRPr/>
              </a:pPr>
              <a:t>1/20/2020</a:t>
            </a:fld>
            <a:endParaRPr lang="en-US" dirty="0"/>
          </a:p>
        </p:txBody>
      </p:sp>
      <p:sp>
        <p:nvSpPr>
          <p:cNvPr id="1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1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A019C11-C0AB-412B-81D4-2F7304A349C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panose="020B0604020202020204" pitchFamily="34" charset="0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Arial" panose="020B0604020202020204" pitchFamily="34" charset="0"/>
              <a:cs typeface="+mn-cs"/>
            </a:endParaRPr>
          </a:p>
        </p:txBody>
      </p:sp>
      <p:sp>
        <p:nvSpPr>
          <p:cNvPr id="1028" name="Title Placeholder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l-GR" smtClean="0"/>
              <a:t>Click to edit Master title style</a:t>
            </a:r>
          </a:p>
        </p:txBody>
      </p:sp>
      <p:sp>
        <p:nvSpPr>
          <p:cNvPr id="1029" name="Text Placeholder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l-GR" dirty="0" smtClean="0"/>
              <a:t>Click to edit Master text styles</a:t>
            </a:r>
          </a:p>
          <a:p>
            <a:pPr lvl="1"/>
            <a:r>
              <a:rPr lang="en-US" altLang="el-GR" dirty="0" smtClean="0"/>
              <a:t>Second level</a:t>
            </a:r>
          </a:p>
          <a:p>
            <a:pPr lvl="2"/>
            <a:r>
              <a:rPr lang="en-US" altLang="el-GR" dirty="0" smtClean="0"/>
              <a:t>Third level</a:t>
            </a:r>
          </a:p>
          <a:p>
            <a:pPr lvl="3"/>
            <a:r>
              <a:rPr lang="en-US" altLang="el-GR" dirty="0" smtClean="0"/>
              <a:t>Fourth level</a:t>
            </a:r>
          </a:p>
          <a:p>
            <a:pPr lvl="4"/>
            <a:r>
              <a:rPr lang="en-US" altLang="el-GR" dirty="0" smtClean="0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42B9634C-D976-4E25-AC91-9D2BF72CD807}" type="datetimeFigureOut">
              <a:rPr lang="en-US" smtClean="0"/>
              <a:pPr>
                <a:defRPr/>
              </a:pPr>
              <a:t>1/20/2020</a:t>
            </a:fld>
            <a:endParaRPr lang="en-US" dirty="0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Arial" panose="020B0604020202020204" pitchFamily="34" charset="0"/>
                <a:cs typeface="+mn-cs"/>
              </a:defRPr>
            </a:lvl1pPr>
          </a:lstStyle>
          <a:p>
            <a:pPr>
              <a:defRPr/>
            </a:pPr>
            <a:fld id="{072FA1D5-1337-48AE-9DE2-145B340B022B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grpSp>
        <p:nvGrpSpPr>
          <p:cNvPr id="1033" name="Grou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Arial" panose="020B0604020202020204" pitchFamily="34" charset="0"/>
                <a:cs typeface="+mn-cs"/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>
                <a:latin typeface="Arial" panose="020B0604020202020204" pitchFamily="34" charset="0"/>
                <a:cs typeface="+mn-cs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78" r:id="rId2"/>
    <p:sldLayoutId id="2147483687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8" r:id="rId9"/>
    <p:sldLayoutId id="2147483684" r:id="rId10"/>
    <p:sldLayoutId id="214748368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228600"/>
            <a:ext cx="7851648" cy="1676400"/>
          </a:xfrm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l-GR" sz="4000" dirty="0" smtClean="0">
                <a:latin typeface="Arial" pitchFamily="34" charset="0"/>
                <a:cs typeface="Arial" pitchFamily="34" charset="0"/>
              </a:rPr>
              <a:t> ΧΩΡΟΤΑΞΙΚΗ ΚΑΙ ΠΟΛΕΟΔΟΜΙΚΗ (ΔΙΟΙΚΗΤΙΚΗ) ΝΟΜΟΛΟΓΙΑ</a:t>
            </a:r>
            <a:br>
              <a:rPr lang="el-GR" sz="4000" dirty="0" smtClean="0">
                <a:latin typeface="Arial" pitchFamily="34" charset="0"/>
                <a:cs typeface="Arial" pitchFamily="34" charset="0"/>
              </a:rPr>
            </a:br>
            <a:endParaRPr lang="en-US" sz="4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123" name="Subtitle 2"/>
          <p:cNvSpPr>
            <a:spLocks noGrp="1"/>
          </p:cNvSpPr>
          <p:nvPr>
            <p:ph type="subTitle" idx="1"/>
          </p:nvPr>
        </p:nvSpPr>
        <p:spPr>
          <a:xfrm>
            <a:off x="533400" y="4038600"/>
            <a:ext cx="7854950" cy="1752600"/>
          </a:xfrm>
        </p:spPr>
        <p:txBody>
          <a:bodyPr/>
          <a:lstStyle/>
          <a:p>
            <a:pPr marR="0" eaLnBrk="1" hangingPunct="1"/>
            <a:r>
              <a:rPr lang="el-GR" altLang="el-GR" dirty="0" smtClean="0">
                <a:latin typeface="Arial" pitchFamily="34" charset="0"/>
                <a:cs typeface="Arial" pitchFamily="34" charset="0"/>
              </a:rPr>
              <a:t>Μάριος Χαϊνταρλής</a:t>
            </a:r>
          </a:p>
          <a:p>
            <a:pPr marR="0" eaLnBrk="1" hangingPunct="1"/>
            <a:r>
              <a:rPr lang="el-GR" altLang="el-GR" dirty="0" smtClean="0">
                <a:latin typeface="Arial" pitchFamily="34" charset="0"/>
                <a:cs typeface="Arial" pitchFamily="34" charset="0"/>
              </a:rPr>
              <a:t>Επίκουρος Καθηγητής Πανεπιστημίου Θεσσαλίας</a:t>
            </a:r>
            <a:endParaRPr lang="en-US" altLang="el-GR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153400" cy="1524000"/>
          </a:xfrm>
        </p:spPr>
        <p:txBody>
          <a:bodyPr/>
          <a:lstStyle/>
          <a:p>
            <a:pPr algn="ctr" eaLnBrk="1" hangingPunct="1"/>
            <a:r>
              <a:rPr lang="el-GR" altLang="el-G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l-GR" altLang="el-GR" sz="3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l-GR" altLang="el-G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l-GR" altLang="el-GR" sz="3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l-GR" altLang="el-G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Α. ΧΩΡΟΤΑΞΙΚΗ ΝΟΜΟΛΟΓΙΑ</a:t>
            </a:r>
            <a:br>
              <a:rPr lang="el-GR" altLang="el-GR" sz="36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l-GR" altLang="el-GR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- ΠΡΩΤΗ ΠΕΡΙΟΔΟΣ -</a:t>
            </a:r>
            <a:endParaRPr lang="en-US" altLang="el-GR" sz="3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752600"/>
            <a:ext cx="8305800" cy="4648200"/>
          </a:xfrm>
        </p:spPr>
        <p:txBody>
          <a:bodyPr>
            <a:normAutofit fontScale="25000" lnSpcReduction="20000"/>
          </a:bodyPr>
          <a:lstStyle/>
          <a:p>
            <a:pPr marL="457200" indent="-457200" algn="just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2900" dirty="0" smtClean="0">
                <a:cs typeface="Arial" panose="020B0604020202020204" pitchFamily="34" charset="0"/>
              </a:rPr>
              <a:t>        </a:t>
            </a:r>
          </a:p>
          <a:p>
            <a:pPr marL="457200" indent="-457200" algn="just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5000" dirty="0" smtClean="0">
                <a:cs typeface="Arial" panose="020B0604020202020204" pitchFamily="34" charset="0"/>
              </a:rPr>
              <a:t>           </a:t>
            </a:r>
            <a:r>
              <a:rPr lang="el-GR" sz="8000" u="sng" dirty="0" smtClean="0">
                <a:cs typeface="Arial" panose="020B0604020202020204" pitchFamily="34" charset="0"/>
              </a:rPr>
              <a:t>ΠΡΩΤΗ ΠΕΡΙΟΔΟΣ:</a:t>
            </a:r>
          </a:p>
          <a:p>
            <a:pPr marL="457200" indent="-457200" algn="just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8000" dirty="0" smtClean="0">
                <a:cs typeface="Arial" panose="020B0604020202020204" pitchFamily="34" charset="0"/>
              </a:rPr>
              <a:t>       </a:t>
            </a:r>
            <a:r>
              <a:rPr lang="el-GR" sz="8000" u="sng" dirty="0" smtClean="0">
                <a:cs typeface="Arial" panose="020B0604020202020204" pitchFamily="34" charset="0"/>
              </a:rPr>
              <a:t>Αποφάσεις </a:t>
            </a:r>
            <a:r>
              <a:rPr lang="el-GR" sz="8000" u="sng" dirty="0" err="1" smtClean="0">
                <a:cs typeface="Arial" panose="020B0604020202020204" pitchFamily="34" charset="0"/>
              </a:rPr>
              <a:t>Σ.τ.Ε</a:t>
            </a:r>
            <a:r>
              <a:rPr lang="el-GR" sz="8000" u="sng" dirty="0" smtClean="0">
                <a:cs typeface="Arial" panose="020B0604020202020204" pitchFamily="34" charset="0"/>
              </a:rPr>
              <a:t>. 810 και 811/1977 «αδειοδότηση ναυπηγείου στον όρμο Πύλο Μεσσηνίας»</a:t>
            </a:r>
          </a:p>
          <a:p>
            <a:pPr marL="457200" indent="-457200" algn="just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8000" dirty="0" smtClean="0">
                <a:cs typeface="Arial" panose="020B0604020202020204" pitchFamily="34" charset="0"/>
              </a:rPr>
              <a:t>         </a:t>
            </a:r>
          </a:p>
          <a:p>
            <a:pPr marL="457200" indent="-457200" algn="just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7200" dirty="0" smtClean="0">
                <a:cs typeface="Arial" panose="020B0604020202020204" pitchFamily="34" charset="0"/>
              </a:rPr>
              <a:t>       </a:t>
            </a:r>
            <a:r>
              <a:rPr lang="el-GR" sz="7200" u="sng" dirty="0" smtClean="0">
                <a:cs typeface="Arial" panose="020B0604020202020204" pitchFamily="34" charset="0"/>
              </a:rPr>
              <a:t>Θέση του δικαστηρίου: </a:t>
            </a:r>
            <a:r>
              <a:rPr lang="el-GR" sz="7200" dirty="0" smtClean="0">
                <a:cs typeface="Arial" panose="020B0604020202020204" pitchFamily="34" charset="0"/>
              </a:rPr>
              <a:t>νόμιμη η αδειοδότηση, δεν απαιτείται η εκπόνηση χωροταξικής μελέτης(άρα και η θεσμοθετημένου σχεδιασμού) πριν από την αδειοδότηση (το άρθρο 24 θεσπίζει κατευθυντήριες αρχές)</a:t>
            </a:r>
          </a:p>
          <a:p>
            <a:pPr marL="457200" indent="-457200" algn="just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7200" dirty="0" smtClean="0">
                <a:cs typeface="Arial" panose="020B0604020202020204" pitchFamily="34" charset="0"/>
              </a:rPr>
              <a:t>       </a:t>
            </a:r>
          </a:p>
          <a:p>
            <a:pPr marL="457200" indent="-457200" algn="just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7200" dirty="0" smtClean="0">
                <a:cs typeface="Arial" panose="020B0604020202020204" pitchFamily="34" charset="0"/>
              </a:rPr>
              <a:t>       </a:t>
            </a:r>
            <a:r>
              <a:rPr lang="el-GR" sz="7200" u="sng" dirty="0" smtClean="0">
                <a:cs typeface="Arial" panose="020B0604020202020204" pitchFamily="34" charset="0"/>
              </a:rPr>
              <a:t>Συμπέρασμα:</a:t>
            </a:r>
            <a:r>
              <a:rPr lang="el-GR" sz="7200" dirty="0" smtClean="0">
                <a:cs typeface="Arial" panose="020B0604020202020204" pitchFamily="34" charset="0"/>
              </a:rPr>
              <a:t> μη απαίτηση ύπαρξης εγκεκριμένου σχεδιασμού πριν από την αδειοδότηση έργων / δραστηριοτήτων</a:t>
            </a:r>
          </a:p>
          <a:p>
            <a:pPr marL="457200" indent="-457200" algn="just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7200" dirty="0" smtClean="0">
                <a:cs typeface="Arial" panose="020B0604020202020204" pitchFamily="34" charset="0"/>
              </a:rPr>
              <a:t>      </a:t>
            </a:r>
            <a:r>
              <a:rPr lang="el-GR" sz="7200" u="sng" dirty="0" smtClean="0">
                <a:cs typeface="Arial" panose="020B0604020202020204" pitchFamily="34" charset="0"/>
              </a:rPr>
              <a:t> </a:t>
            </a:r>
          </a:p>
          <a:p>
            <a:pPr marL="457200" indent="-457200" algn="just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7200" dirty="0" smtClean="0">
                <a:cs typeface="Arial" panose="020B0604020202020204" pitchFamily="34" charset="0"/>
              </a:rPr>
              <a:t>       </a:t>
            </a:r>
            <a:r>
              <a:rPr lang="el-GR" sz="7200" u="sng" dirty="0" smtClean="0">
                <a:cs typeface="Arial" panose="020B0604020202020204" pitchFamily="34" charset="0"/>
              </a:rPr>
              <a:t>Κατά μία άποψη</a:t>
            </a:r>
            <a:r>
              <a:rPr lang="el-GR" sz="7200" dirty="0" smtClean="0">
                <a:cs typeface="Arial" panose="020B0604020202020204" pitchFamily="34" charset="0"/>
              </a:rPr>
              <a:t> η θέση αυτή ακολουθήθηκε σε γενικές γραμμές – έστω και με παραλλαγές στη συλλογιστική - και από τις αποφάσεις 4498/1998 </a:t>
            </a:r>
            <a:r>
              <a:rPr lang="en-US" sz="7200" dirty="0" smtClean="0">
                <a:cs typeface="Arial" panose="020B0604020202020204" pitchFamily="34" charset="0"/>
              </a:rPr>
              <a:t>(</a:t>
            </a:r>
            <a:r>
              <a:rPr lang="el-GR" sz="7200" dirty="0" smtClean="0">
                <a:cs typeface="Arial" panose="020B0604020202020204" pitchFamily="34" charset="0"/>
              </a:rPr>
              <a:t>έργα στην κοίτη του ποταμού Νέστου</a:t>
            </a:r>
            <a:r>
              <a:rPr lang="en-US" sz="7200" dirty="0" smtClean="0">
                <a:cs typeface="Arial" panose="020B0604020202020204" pitchFamily="34" charset="0"/>
              </a:rPr>
              <a:t> - </a:t>
            </a:r>
            <a:r>
              <a:rPr lang="el-GR" sz="7200" dirty="0" smtClean="0">
                <a:cs typeface="Arial" panose="020B0604020202020204" pitchFamily="34" charset="0"/>
              </a:rPr>
              <a:t>υδροηλεκτρικά φράγματα) και 3478/2000 (έργα εκτροπής του ποταμού Αχελώου) </a:t>
            </a:r>
          </a:p>
          <a:p>
            <a:pPr marL="457200" indent="-457200" algn="just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el-GR" sz="7200" dirty="0" smtClean="0">
              <a:cs typeface="Arial" panose="020B0604020202020204" pitchFamily="34" charset="0"/>
            </a:endParaRPr>
          </a:p>
          <a:p>
            <a:pPr marL="457200" indent="-45720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el-GR" sz="7200" dirty="0" smtClean="0">
              <a:cs typeface="Arial" panose="020B0604020202020204" pitchFamily="34" charset="0"/>
            </a:endParaRPr>
          </a:p>
          <a:p>
            <a:pPr marL="457200" indent="-45720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el-GR" sz="5500" dirty="0" smtClean="0">
              <a:cs typeface="Arial" panose="020B0604020202020204" pitchFamily="34" charset="0"/>
            </a:endParaRPr>
          </a:p>
          <a:p>
            <a:pPr marL="457200" indent="-45720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el-GR" sz="2300" dirty="0" smtClean="0">
              <a:cs typeface="Arial" panose="020B0604020202020204" pitchFamily="34" charset="0"/>
            </a:endParaRPr>
          </a:p>
          <a:p>
            <a:pPr marL="457200" indent="-45720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el-GR" sz="2300" dirty="0" smtClean="0">
              <a:cs typeface="Arial" panose="020B0604020202020204" pitchFamily="34" charset="0"/>
            </a:endParaRPr>
          </a:p>
          <a:p>
            <a:pPr marL="457200" indent="-45720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el-GR" sz="2300" dirty="0" smtClean="0">
              <a:cs typeface="Arial" panose="020B0604020202020204" pitchFamily="34" charset="0"/>
            </a:endParaRPr>
          </a:p>
          <a:p>
            <a:pPr marL="457200" indent="-45720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r>
              <a:rPr lang="el-GR" sz="2300" dirty="0" smtClean="0">
                <a:cs typeface="Arial" panose="020B0604020202020204" pitchFamily="34" charset="0"/>
              </a:rPr>
              <a:t>        </a:t>
            </a:r>
          </a:p>
          <a:p>
            <a:pPr marL="457200" indent="-457200" eaLnBrk="1" fontAlgn="auto" hangingPunct="1">
              <a:spcAft>
                <a:spcPts val="0"/>
              </a:spcAft>
              <a:buClr>
                <a:schemeClr val="accent3"/>
              </a:buClr>
              <a:buAutoNum type="arabicPeriod" startAt="3"/>
              <a:defRPr/>
            </a:pPr>
            <a:endParaRPr lang="el-GR" sz="2000" dirty="0">
              <a:cs typeface="Arial" panose="020B0604020202020204" pitchFamily="34" charset="0"/>
            </a:endParaRPr>
          </a:p>
          <a:p>
            <a:pPr marL="457200" indent="-457200" eaLnBrk="1" fontAlgn="auto" hangingPunct="1">
              <a:spcAft>
                <a:spcPts val="0"/>
              </a:spcAft>
              <a:buClr>
                <a:schemeClr val="accent3"/>
              </a:buClr>
              <a:buAutoNum type="arabicPeriod" startAt="3"/>
              <a:defRPr/>
            </a:pPr>
            <a:endParaRPr lang="el-GR" sz="2000" dirty="0">
              <a:cs typeface="Arial" panose="020B0604020202020204" pitchFamily="34" charset="0"/>
            </a:endParaRPr>
          </a:p>
          <a:p>
            <a:pPr marL="457200" indent="-457200" eaLnBrk="1" fontAlgn="auto" hangingPunct="1">
              <a:spcAft>
                <a:spcPts val="0"/>
              </a:spcAft>
              <a:buClr>
                <a:schemeClr val="accent3"/>
              </a:buClr>
              <a:buAutoNum type="arabicPeriod" startAt="3"/>
              <a:defRPr/>
            </a:pPr>
            <a:endParaRPr lang="el-GR" sz="2000" dirty="0" smtClean="0">
              <a:cs typeface="Arial" panose="020B0604020202020204" pitchFamily="34" charset="0"/>
            </a:endParaRPr>
          </a:p>
          <a:p>
            <a:pPr marL="457200" indent="-457200" eaLnBrk="1" fontAlgn="auto" hangingPunct="1">
              <a:spcAft>
                <a:spcPts val="0"/>
              </a:spcAft>
              <a:buClr>
                <a:schemeClr val="accent3"/>
              </a:buClr>
              <a:buAutoNum type="arabicPeriod" startAt="3"/>
              <a:defRPr/>
            </a:pPr>
            <a:endParaRPr lang="el-GR" sz="2000" dirty="0" smtClean="0">
              <a:cs typeface="Arial" panose="020B060402020202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el-GR" sz="2000" dirty="0" smtClean="0">
              <a:cs typeface="Arial" panose="020B0604020202020204" pitchFamily="34" charset="0"/>
            </a:endParaRPr>
          </a:p>
          <a:p>
            <a:pPr marL="457200" indent="-457200" eaLnBrk="1" fontAlgn="auto" hangingPunct="1">
              <a:spcAft>
                <a:spcPts val="0"/>
              </a:spcAft>
              <a:buClr>
                <a:schemeClr val="accent3"/>
              </a:buClr>
              <a:buAutoNum type="arabicPeriod" startAt="3"/>
              <a:defRPr/>
            </a:pPr>
            <a:endParaRPr lang="el-GR" sz="2000" dirty="0" smtClean="0">
              <a:cs typeface="Arial" panose="020B0604020202020204" pitchFamily="34" charset="0"/>
            </a:endParaRPr>
          </a:p>
          <a:p>
            <a:pPr marL="457200" indent="-457200" eaLnBrk="1" fontAlgn="auto" hangingPunct="1">
              <a:spcAft>
                <a:spcPts val="0"/>
              </a:spcAft>
              <a:buClr>
                <a:schemeClr val="accent3"/>
              </a:buClr>
              <a:buAutoNum type="arabicPeriod" startAt="3"/>
              <a:defRPr/>
            </a:pPr>
            <a:endParaRPr lang="el-GR" sz="2000" dirty="0" smtClean="0">
              <a:cs typeface="Arial" panose="020B0604020202020204" pitchFamily="34" charset="0"/>
            </a:endParaRPr>
          </a:p>
          <a:p>
            <a:pPr marL="0" indent="0" eaLnBrk="1" fontAlgn="auto" hangingPunct="1">
              <a:spcAft>
                <a:spcPts val="0"/>
              </a:spcAft>
              <a:buClr>
                <a:schemeClr val="accent3"/>
              </a:buClr>
              <a:buNone/>
              <a:defRPr/>
            </a:pPr>
            <a:endParaRPr lang="el-GR" sz="2000" b="1" dirty="0"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1524000"/>
          </a:xfrm>
        </p:spPr>
        <p:txBody>
          <a:bodyPr/>
          <a:lstStyle/>
          <a:p>
            <a:pPr algn="ctr" eaLnBrk="1" hangingPunct="1"/>
            <a:r>
              <a:rPr lang="el-GR" altLang="el-GR" sz="3200" dirty="0" smtClean="0"/>
              <a:t>Β. ΧΩΡΟΤΑΞΙΚΗ ΝΟΜΟΛΟΓΙΑ </a:t>
            </a:r>
            <a:br>
              <a:rPr lang="el-GR" altLang="el-GR" sz="3200" dirty="0" smtClean="0"/>
            </a:br>
            <a:r>
              <a:rPr lang="el-GR" altLang="el-GR" sz="3200" dirty="0" smtClean="0"/>
              <a:t>- ΔΕΥΤΕΡΗ ΠΕΡΙΟΔΟΣ - </a:t>
            </a:r>
            <a:endParaRPr lang="en-US" altLang="el-GR" sz="3200" dirty="0" smtClean="0"/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>
          <a:xfrm>
            <a:off x="609600" y="1752600"/>
            <a:ext cx="8077200" cy="4876800"/>
          </a:xfrm>
        </p:spPr>
        <p:txBody>
          <a:bodyPr/>
          <a:lstStyle/>
          <a:p>
            <a:pPr marL="366713" lvl="1" indent="0" eaLnBrk="1" hangingPunct="1">
              <a:spcBef>
                <a:spcPts val="0"/>
              </a:spcBef>
              <a:buNone/>
            </a:pPr>
            <a:r>
              <a:rPr lang="el-GR" altLang="el-GR" sz="2000" u="sng" dirty="0" smtClean="0">
                <a:cs typeface="Arial" panose="020B0604020202020204" pitchFamily="34" charset="0"/>
              </a:rPr>
              <a:t>ΔΕΥΤΕΡΗ ΠΕΡΙΟΔΟΣ </a:t>
            </a:r>
          </a:p>
          <a:p>
            <a:pPr marL="366713" lvl="1" indent="0" eaLnBrk="1" hangingPunct="1">
              <a:spcBef>
                <a:spcPts val="0"/>
              </a:spcBef>
              <a:buNone/>
            </a:pPr>
            <a:r>
              <a:rPr lang="el-GR" altLang="el-GR" sz="2000" u="sng" dirty="0" smtClean="0">
                <a:cs typeface="Arial" panose="020B0604020202020204" pitchFamily="34" charset="0"/>
              </a:rPr>
              <a:t>1</a:t>
            </a:r>
            <a:r>
              <a:rPr lang="el-GR" altLang="el-GR" sz="2000" u="sng" baseline="30000" dirty="0" smtClean="0">
                <a:cs typeface="Arial" panose="020B0604020202020204" pitchFamily="34" charset="0"/>
              </a:rPr>
              <a:t>η</a:t>
            </a:r>
            <a:r>
              <a:rPr lang="el-GR" altLang="el-GR" sz="2000" u="sng" dirty="0" smtClean="0">
                <a:cs typeface="Arial" panose="020B0604020202020204" pitchFamily="34" charset="0"/>
              </a:rPr>
              <a:t> Υπο-περίοδος - </a:t>
            </a:r>
            <a:r>
              <a:rPr lang="el-GR" altLang="el-GR" sz="1800" u="sng" dirty="0" smtClean="0">
                <a:cs typeface="Arial" panose="020B0604020202020204" pitchFamily="34" charset="0"/>
              </a:rPr>
              <a:t>Αποφάσεις: </a:t>
            </a:r>
          </a:p>
          <a:p>
            <a:pPr marL="366713" lvl="1" indent="0" eaLnBrk="1" hangingPunct="1">
              <a:spcBef>
                <a:spcPts val="0"/>
              </a:spcBef>
              <a:buNone/>
            </a:pPr>
            <a:r>
              <a:rPr lang="el-GR" altLang="el-GR" sz="1800" dirty="0" smtClean="0">
                <a:cs typeface="Arial" panose="020B0604020202020204" pitchFamily="34" charset="0"/>
              </a:rPr>
              <a:t>304/1993, 2843/1993 (ιχθυοτροφεία)</a:t>
            </a:r>
          </a:p>
          <a:p>
            <a:pPr marL="366713" lvl="1" indent="0" eaLnBrk="1" hangingPunct="1">
              <a:spcBef>
                <a:spcPts val="0"/>
              </a:spcBef>
              <a:buNone/>
            </a:pPr>
            <a:r>
              <a:rPr lang="el-GR" altLang="el-GR" sz="1800" dirty="0" smtClean="0">
                <a:cs typeface="Arial" panose="020B0604020202020204" pitchFamily="34" charset="0"/>
              </a:rPr>
              <a:t>1163/2002, 2319/2002 (παραγωγικές δραστηριότητες </a:t>
            </a:r>
            <a:r>
              <a:rPr lang="el-GR" altLang="el-GR" sz="1800" smtClean="0">
                <a:cs typeface="Arial" panose="020B0604020202020204" pitchFamily="34" charset="0"/>
              </a:rPr>
              <a:t>εν γένει)</a:t>
            </a:r>
            <a:endParaRPr lang="el-GR" altLang="el-GR" sz="1800" dirty="0" smtClean="0">
              <a:cs typeface="Arial" panose="020B0604020202020204" pitchFamily="34" charset="0"/>
            </a:endParaRPr>
          </a:p>
          <a:p>
            <a:pPr marL="366713" lvl="1" indent="0" eaLnBrk="1" hangingPunct="1">
              <a:spcBef>
                <a:spcPts val="0"/>
              </a:spcBef>
              <a:buNone/>
            </a:pPr>
            <a:r>
              <a:rPr lang="el-GR" altLang="el-GR" sz="1800" dirty="0" smtClean="0">
                <a:cs typeface="Arial" panose="020B0604020202020204" pitchFamily="34" charset="0"/>
              </a:rPr>
              <a:t>2569/2004 (αιολικά πάρκα)</a:t>
            </a:r>
          </a:p>
          <a:p>
            <a:pPr marL="366713" lvl="1" indent="0" eaLnBrk="1" hangingPunct="1">
              <a:spcBef>
                <a:spcPts val="0"/>
              </a:spcBef>
              <a:buNone/>
            </a:pPr>
            <a:r>
              <a:rPr lang="el-GR" altLang="el-GR" sz="1800" u="sng" dirty="0" smtClean="0">
                <a:cs typeface="Arial" panose="020B0604020202020204" pitchFamily="34" charset="0"/>
              </a:rPr>
              <a:t>Θέση του δικαστηρίου: </a:t>
            </a:r>
            <a:r>
              <a:rPr lang="el-GR" altLang="el-GR" sz="1800" dirty="0" smtClean="0">
                <a:cs typeface="Arial" panose="020B0604020202020204" pitchFamily="34" charset="0"/>
              </a:rPr>
              <a:t>απαραίτητη η ύπαρξη μορφής χωροταξικού σχεδιασμού (στρατηγικού ή σχεδιασμού χρήσεων γης με παραλλαγές από απόφαση σε απόφαση)</a:t>
            </a:r>
          </a:p>
          <a:p>
            <a:pPr marL="366713" lvl="1" indent="0" eaLnBrk="1" hangingPunct="1">
              <a:spcBef>
                <a:spcPts val="0"/>
              </a:spcBef>
              <a:buNone/>
            </a:pPr>
            <a:endParaRPr lang="el-GR" altLang="el-GR" sz="2000" u="sng" dirty="0" smtClean="0">
              <a:cs typeface="Arial" panose="020B0604020202020204" pitchFamily="34" charset="0"/>
            </a:endParaRPr>
          </a:p>
          <a:p>
            <a:pPr marL="366713" lvl="1" indent="0" eaLnBrk="1" hangingPunct="1">
              <a:spcBef>
                <a:spcPts val="0"/>
              </a:spcBef>
              <a:buNone/>
            </a:pPr>
            <a:r>
              <a:rPr lang="el-GR" altLang="el-GR" sz="2000" u="sng" dirty="0" smtClean="0">
                <a:cs typeface="Arial" panose="020B0604020202020204" pitchFamily="34" charset="0"/>
              </a:rPr>
              <a:t>2</a:t>
            </a:r>
            <a:r>
              <a:rPr lang="el-GR" altLang="el-GR" sz="2000" u="sng" baseline="30000" dirty="0" smtClean="0">
                <a:cs typeface="Arial" panose="020B0604020202020204" pitchFamily="34" charset="0"/>
              </a:rPr>
              <a:t>η</a:t>
            </a:r>
            <a:r>
              <a:rPr lang="el-GR" altLang="el-GR" sz="2000" u="sng" dirty="0" smtClean="0">
                <a:cs typeface="Arial" panose="020B0604020202020204" pitchFamily="34" charset="0"/>
              </a:rPr>
              <a:t> Υπο-περίοδος – Αποφάσεις</a:t>
            </a:r>
            <a:endParaRPr lang="en-US" altLang="el-GR" sz="2000" u="sng" dirty="0" smtClean="0">
              <a:cs typeface="Arial" panose="020B0604020202020204" pitchFamily="34" charset="0"/>
            </a:endParaRPr>
          </a:p>
          <a:p>
            <a:pPr marL="366713" lvl="1" indent="0" eaLnBrk="1" hangingPunct="1">
              <a:spcBef>
                <a:spcPts val="0"/>
              </a:spcBef>
              <a:buNone/>
            </a:pPr>
            <a:r>
              <a:rPr lang="en-US" altLang="el-GR" sz="1800" dirty="0" smtClean="0">
                <a:cs typeface="Arial" panose="020B0604020202020204" pitchFamily="34" charset="0"/>
              </a:rPr>
              <a:t>3596/2007</a:t>
            </a:r>
            <a:r>
              <a:rPr lang="el-GR" altLang="el-GR" sz="1800" dirty="0" smtClean="0">
                <a:cs typeface="Arial" panose="020B0604020202020204" pitchFamily="34" charset="0"/>
              </a:rPr>
              <a:t>, 3697/2007 και 1508/2008 (αιολικά πάρκα)</a:t>
            </a:r>
          </a:p>
          <a:p>
            <a:pPr marL="366713" lvl="1" indent="0" eaLnBrk="1" hangingPunct="1">
              <a:spcBef>
                <a:spcPts val="0"/>
              </a:spcBef>
              <a:buNone/>
            </a:pPr>
            <a:r>
              <a:rPr lang="el-GR" altLang="el-GR" sz="1800" dirty="0" smtClean="0">
                <a:cs typeface="Arial" panose="020B0604020202020204" pitchFamily="34" charset="0"/>
              </a:rPr>
              <a:t>3858/2007 (υδροηλεκτρικό φράγμα στον Άραχθο ποταμό)</a:t>
            </a:r>
          </a:p>
          <a:p>
            <a:pPr marL="366713" lvl="1" indent="0" eaLnBrk="1" hangingPunct="1">
              <a:spcBef>
                <a:spcPts val="0"/>
              </a:spcBef>
              <a:buNone/>
            </a:pPr>
            <a:r>
              <a:rPr lang="el-GR" altLang="el-GR" sz="1800" dirty="0" smtClean="0">
                <a:cs typeface="Arial" panose="020B0604020202020204" pitchFamily="34" charset="0"/>
              </a:rPr>
              <a:t>3396/2010 (Π.Ο.Τ.Α. Μεσσηνίας)</a:t>
            </a:r>
          </a:p>
          <a:p>
            <a:pPr marL="366713" lvl="1" indent="0" eaLnBrk="1" hangingPunct="1">
              <a:spcBef>
                <a:spcPts val="0"/>
              </a:spcBef>
              <a:buNone/>
            </a:pPr>
            <a:r>
              <a:rPr lang="el-GR" altLang="el-GR" sz="1800" dirty="0" smtClean="0">
                <a:cs typeface="Arial" panose="020B0604020202020204" pitchFamily="34" charset="0"/>
              </a:rPr>
              <a:t>3920/2010 (τουριστική επένδυση σε μονή «Τοπλού» Κρήτης</a:t>
            </a:r>
          </a:p>
          <a:p>
            <a:pPr marL="366713" lvl="1" indent="0" eaLnBrk="1" hangingPunct="1">
              <a:spcBef>
                <a:spcPts val="0"/>
              </a:spcBef>
              <a:buNone/>
            </a:pPr>
            <a:r>
              <a:rPr lang="el-GR" altLang="el-GR" sz="1800" u="sng" dirty="0" smtClean="0">
                <a:cs typeface="Arial" panose="020B0604020202020204" pitchFamily="34" charset="0"/>
              </a:rPr>
              <a:t>Θέση του δικαστηρίου: </a:t>
            </a:r>
            <a:r>
              <a:rPr lang="el-GR" altLang="el-GR" sz="1800" dirty="0" smtClean="0">
                <a:cs typeface="Arial" panose="020B0604020202020204" pitchFamily="34" charset="0"/>
              </a:rPr>
              <a:t>απαραίτητη η ύπαρξη χωροταξικού σχεδιασμού ή / και παραβίαση θεσμοθετημένου σχεδιασμού</a:t>
            </a:r>
          </a:p>
          <a:p>
            <a:pPr marL="366713" lvl="1" indent="0" eaLnBrk="1" hangingPunct="1">
              <a:spcBef>
                <a:spcPts val="0"/>
              </a:spcBef>
              <a:buNone/>
            </a:pPr>
            <a:endParaRPr lang="el-GR" altLang="el-GR" sz="1800" dirty="0" smtClean="0">
              <a:cs typeface="Arial" panose="020B0604020202020204" pitchFamily="34" charset="0"/>
            </a:endParaRPr>
          </a:p>
          <a:p>
            <a:pPr marL="366713" lvl="1" indent="0" eaLnBrk="1" hangingPunct="1">
              <a:spcBef>
                <a:spcPts val="0"/>
              </a:spcBef>
              <a:buNone/>
            </a:pPr>
            <a:endParaRPr lang="el-GR" altLang="el-GR" sz="2000" dirty="0" smtClean="0">
              <a:cs typeface="Arial" panose="020B0604020202020204" pitchFamily="34" charset="0"/>
            </a:endParaRPr>
          </a:p>
          <a:p>
            <a:pPr marL="366713" lvl="1" indent="0" eaLnBrk="1" hangingPunct="1">
              <a:spcBef>
                <a:spcPts val="0"/>
              </a:spcBef>
              <a:buNone/>
            </a:pPr>
            <a:endParaRPr lang="el-GR" altLang="el-GR" sz="2000" dirty="0">
              <a:cs typeface="Arial" panose="020B0604020202020204" pitchFamily="34" charset="0"/>
            </a:endParaRPr>
          </a:p>
          <a:p>
            <a:pPr marL="0" indent="0" eaLnBrk="1" hangingPunct="1">
              <a:buNone/>
            </a:pPr>
            <a:r>
              <a:rPr lang="el-GR" altLang="el-GR" sz="2000" dirty="0" smtClean="0">
                <a:cs typeface="Arial" panose="020B0604020202020204" pitchFamily="34" charset="0"/>
              </a:rPr>
              <a:t> </a:t>
            </a:r>
          </a:p>
          <a:p>
            <a:pPr marL="0" indent="0" eaLnBrk="1" hangingPunct="1">
              <a:buNone/>
            </a:pPr>
            <a:endParaRPr lang="el-GR" altLang="el-GR" dirty="0">
              <a:cs typeface="Arial" panose="020B0604020202020204" pitchFamily="34" charset="0"/>
            </a:endParaRPr>
          </a:p>
          <a:p>
            <a:pPr marL="0" indent="0" eaLnBrk="1" hangingPunct="1">
              <a:buNone/>
            </a:pPr>
            <a:r>
              <a:rPr lang="el-GR" alt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l-GR" altLang="el-GR" dirty="0"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0800000" flipV="1">
            <a:off x="685800" y="-152400"/>
            <a:ext cx="8305800" cy="16764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l-G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Γ. ΧΩΡΟΤΑΞΙΚΗ ΝΟΜΟΛΟΓΙΑ</a:t>
            </a:r>
            <a:br>
              <a:rPr lang="el-GR" sz="3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l-G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- ΤΡΙΤΗ ΠΕΡΙΟΔΟΣ -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838200" y="1676400"/>
            <a:ext cx="8001000" cy="5029200"/>
          </a:xfrm>
        </p:spPr>
        <p:txBody>
          <a:bodyPr/>
          <a:lstStyle/>
          <a:p>
            <a:pPr marL="0" indent="0" eaLnBrk="1" hangingPunct="1">
              <a:spcBef>
                <a:spcPts val="0"/>
              </a:spcBef>
              <a:buNone/>
            </a:pPr>
            <a:r>
              <a:rPr lang="el-GR" altLang="el-GR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el-GR" altLang="el-GR" sz="2000" dirty="0" smtClean="0">
                <a:cs typeface="Arial" panose="020B0604020202020204" pitchFamily="34" charset="0"/>
              </a:rPr>
              <a:t>    </a:t>
            </a:r>
            <a:r>
              <a:rPr lang="el-GR" altLang="el-GR" sz="2000" u="sng" dirty="0" smtClean="0">
                <a:cs typeface="Arial" panose="020B0604020202020204" pitchFamily="34" charset="0"/>
              </a:rPr>
              <a:t> </a:t>
            </a:r>
            <a:r>
              <a:rPr lang="el-GR" altLang="el-GR" sz="2000" u="sng" dirty="0" smtClean="0">
                <a:latin typeface="Arial" panose="020B0604020202020204" pitchFamily="34" charset="0"/>
                <a:cs typeface="Arial" panose="020B0604020202020204" pitchFamily="34" charset="0"/>
              </a:rPr>
              <a:t>ΤΡΙΤΗ ΠΕΡΙΟΔΟΣ: </a:t>
            </a:r>
          </a:p>
          <a:p>
            <a:pPr marL="0" indent="0" eaLnBrk="1" hangingPunct="1">
              <a:spcBef>
                <a:spcPts val="0"/>
              </a:spcBef>
              <a:buNone/>
            </a:pPr>
            <a:endParaRPr lang="el-GR" altLang="el-GR" sz="2000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el-GR" altLang="el-GR" sz="2000" dirty="0" smtClean="0">
                <a:cs typeface="Arial" panose="020B0604020202020204" pitchFamily="34" charset="0"/>
              </a:rPr>
              <a:t>    </a:t>
            </a:r>
            <a:r>
              <a:rPr lang="el-GR" altLang="el-GR" sz="2000" u="sng" dirty="0" smtClean="0">
                <a:cs typeface="Arial" panose="020B0604020202020204" pitchFamily="34" charset="0"/>
              </a:rPr>
              <a:t>Αποφάσεις: </a:t>
            </a:r>
            <a:r>
              <a:rPr lang="el-GR" altLang="el-GR" sz="1800" dirty="0" smtClean="0">
                <a:cs typeface="Arial" panose="020B0604020202020204" pitchFamily="34" charset="0"/>
              </a:rPr>
              <a:t>                            </a:t>
            </a: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el-GR" altLang="el-GR" sz="1800" dirty="0" smtClean="0">
                <a:cs typeface="Arial" panose="020B0604020202020204" pitchFamily="34" charset="0"/>
              </a:rPr>
              <a:t>   </a:t>
            </a:r>
            <a:r>
              <a:rPr lang="en-US" altLang="el-GR" sz="1800" dirty="0" smtClean="0">
                <a:cs typeface="Arial" panose="020B0604020202020204" pitchFamily="34" charset="0"/>
              </a:rPr>
              <a:t> </a:t>
            </a:r>
            <a:r>
              <a:rPr lang="el-GR" sz="1800" dirty="0" smtClean="0"/>
              <a:t>421/2013, 1422/2013, 4190/2014 </a:t>
            </a:r>
            <a:r>
              <a:rPr lang="el-GR" altLang="el-GR" sz="1800" dirty="0" smtClean="0">
                <a:cs typeface="Arial" panose="020B0604020202020204" pitchFamily="34" charset="0"/>
              </a:rPr>
              <a:t>(Ειδικό / Εθνικό χωροταξικό των Α.Π.Ε.)</a:t>
            </a: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el-GR" altLang="el-GR" sz="1800" dirty="0" smtClean="0">
                <a:cs typeface="Arial" panose="020B0604020202020204" pitchFamily="34" charset="0"/>
              </a:rPr>
              <a:t>    </a:t>
            </a:r>
            <a:r>
              <a:rPr lang="el-GR" sz="1800" dirty="0" smtClean="0"/>
              <a:t>4982/2014, 4986/2014, 4984/2014, 4983/2014, 4985/2014 </a:t>
            </a:r>
            <a:r>
              <a:rPr lang="el-GR" altLang="el-GR" sz="1800" dirty="0" smtClean="0">
                <a:cs typeface="Arial" panose="020B0604020202020204" pitchFamily="34" charset="0"/>
              </a:rPr>
              <a:t>(Ειδικό / Εθνικό </a:t>
            </a:r>
            <a:endParaRPr lang="en-US" altLang="el-GR" sz="1800" dirty="0" smtClean="0">
              <a:cs typeface="Arial" panose="020B0604020202020204" pitchFamily="34" charset="0"/>
            </a:endParaRP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en-US" altLang="el-GR" sz="1800" dirty="0" smtClean="0">
                <a:cs typeface="Arial" panose="020B0604020202020204" pitchFamily="34" charset="0"/>
              </a:rPr>
              <a:t>    </a:t>
            </a:r>
            <a:r>
              <a:rPr lang="el-GR" altLang="el-GR" sz="1800" dirty="0" smtClean="0">
                <a:cs typeface="Arial" panose="020B0604020202020204" pitchFamily="34" charset="0"/>
              </a:rPr>
              <a:t>Χωροταξικό για τις Υδατοκαλλιέργειες)</a:t>
            </a: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el-GR" altLang="el-GR" sz="1800" dirty="0" smtClean="0">
                <a:cs typeface="Arial" panose="020B0604020202020204" pitchFamily="34" charset="0"/>
              </a:rPr>
              <a:t>    4013/2013, 4784/2013, 4785/2013 (Ειδικό / Εθνικό Χωροταξικό για τη </a:t>
            </a: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el-GR" altLang="el-GR" sz="1800" dirty="0" smtClean="0">
                <a:cs typeface="Arial" panose="020B0604020202020204" pitchFamily="34" charset="0"/>
              </a:rPr>
              <a:t>    Βιομηχανία)  </a:t>
            </a:r>
          </a:p>
          <a:p>
            <a:pPr marL="0" indent="0" eaLnBrk="1" hangingPunct="1">
              <a:spcBef>
                <a:spcPts val="0"/>
              </a:spcBef>
              <a:buNone/>
            </a:pPr>
            <a:endParaRPr lang="el-GR" altLang="el-GR" sz="1800" dirty="0" smtClean="0">
              <a:cs typeface="Arial" panose="020B0604020202020204" pitchFamily="34" charset="0"/>
            </a:endParaRP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el-GR" altLang="el-GR" sz="1800" dirty="0" smtClean="0">
                <a:cs typeface="Arial" panose="020B0604020202020204" pitchFamily="34" charset="0"/>
              </a:rPr>
              <a:t>   </a:t>
            </a:r>
            <a:r>
              <a:rPr lang="el-GR" altLang="el-GR" sz="1800" u="sng" dirty="0" smtClean="0">
                <a:cs typeface="Arial" panose="020B0604020202020204" pitchFamily="34" charset="0"/>
              </a:rPr>
              <a:t>Θέσεις του δικαστηρίου: </a:t>
            </a:r>
            <a:r>
              <a:rPr lang="el-GR" altLang="el-GR" sz="1800" dirty="0" smtClean="0">
                <a:cs typeface="Arial" panose="020B0604020202020204" pitchFamily="34" charset="0"/>
              </a:rPr>
              <a:t>Το σύνολο των λόγων που επικαλέστηκαν οι  </a:t>
            </a: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el-GR" altLang="el-GR" sz="1800" dirty="0" smtClean="0">
                <a:cs typeface="Arial" panose="020B0604020202020204" pitchFamily="34" charset="0"/>
              </a:rPr>
              <a:t>   αιτούντες / προσφεύγοντες απορρίφθηκαν, τα Ειδικά / Εθνικά Χωροταξικά </a:t>
            </a: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el-GR" altLang="el-GR" sz="1800" dirty="0" smtClean="0">
                <a:cs typeface="Arial" panose="020B0604020202020204" pitchFamily="34" charset="0"/>
              </a:rPr>
              <a:t>   Πλαίσια είναι από όλες τις απόψεις νόμιμα   </a:t>
            </a: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el-GR" altLang="el-GR" sz="1800" dirty="0" smtClean="0">
                <a:cs typeface="Arial" panose="020B0604020202020204" pitchFamily="34" charset="0"/>
              </a:rPr>
              <a:t>   Εμφανής η προδιάθεση του δικαστηρίου να μην καταπέσουν Τα Ειδικά / </a:t>
            </a: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el-GR" altLang="el-GR" sz="1800" dirty="0" smtClean="0">
                <a:cs typeface="Arial" panose="020B0604020202020204" pitchFamily="34" charset="0"/>
              </a:rPr>
              <a:t>   Εθνικά Χωροταξικά Πλαίσια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0800000" flipV="1">
            <a:off x="685800" y="-152400"/>
            <a:ext cx="8305800" cy="16764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l-G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Δ1. 	ΠΟΛΕΟΔΟΜΙΚΗ ΝΟΜΟΛΟΓΙΑ</a:t>
            </a:r>
            <a:br>
              <a:rPr lang="el-GR" sz="3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838200" y="1371600"/>
            <a:ext cx="8001000" cy="5105400"/>
          </a:xfrm>
        </p:spPr>
        <p:txBody>
          <a:bodyPr/>
          <a:lstStyle/>
          <a:p>
            <a:pPr marL="0" indent="0" eaLnBrk="1" hangingPunct="1">
              <a:spcBef>
                <a:spcPts val="0"/>
              </a:spcBef>
              <a:buNone/>
            </a:pPr>
            <a:r>
              <a:rPr lang="el-GR" altLang="el-GR" sz="1800" dirty="0" smtClean="0">
                <a:cs typeface="Arial" panose="020B0604020202020204" pitchFamily="34" charset="0"/>
              </a:rPr>
              <a:t> </a:t>
            </a: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el-GR" altLang="el-GR" sz="1800" u="sng" dirty="0" smtClean="0">
                <a:cs typeface="Arial" panose="020B0604020202020204" pitchFamily="34" charset="0"/>
              </a:rPr>
              <a:t> ΝΟΜΟΛΟΓΙΑ – ΖΗΤΗΜΑΤΑ ΟΡΙΖΟΝΤΙΟΥ / ΕΓΚΑΡΣΙΟΥ ΧΑΡΑΚΤΗΡΑ </a:t>
            </a: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el-GR" altLang="el-GR" sz="1800" u="sng" dirty="0" smtClean="0">
                <a:cs typeface="Arial" panose="020B0604020202020204" pitchFamily="34" charset="0"/>
              </a:rPr>
              <a:t> </a:t>
            </a:r>
            <a:r>
              <a:rPr lang="el-GR" altLang="el-GR" sz="1800" dirty="0" smtClean="0">
                <a:cs typeface="Arial" panose="020B0604020202020204" pitchFamily="34" charset="0"/>
              </a:rPr>
              <a:t> </a:t>
            </a: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el-GR" altLang="el-GR" sz="1800" u="sng" dirty="0" smtClean="0">
                <a:cs typeface="Arial" panose="020B0604020202020204" pitchFamily="34" charset="0"/>
              </a:rPr>
              <a:t>1.  Νομικός χαρακτήρας σχεδίων πόλεων και ρυθμίσεων τους</a:t>
            </a:r>
            <a:r>
              <a:rPr lang="en-US" altLang="el-GR" sz="1800" u="sng" dirty="0" smtClean="0">
                <a:cs typeface="Arial" panose="020B0604020202020204" pitchFamily="34" charset="0"/>
              </a:rPr>
              <a:t>:</a:t>
            </a:r>
            <a:r>
              <a:rPr lang="el-GR" altLang="el-GR" sz="1800" u="sng" dirty="0" smtClean="0">
                <a:cs typeface="Arial" panose="020B0604020202020204" pitchFamily="34" charset="0"/>
              </a:rPr>
              <a:t> </a:t>
            </a: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el-GR" altLang="el-GR" sz="1800" u="sng" dirty="0">
                <a:cs typeface="Arial" panose="020B0604020202020204" pitchFamily="34" charset="0"/>
              </a:rPr>
              <a:t> </a:t>
            </a:r>
            <a:r>
              <a:rPr lang="el-GR" altLang="el-GR" sz="1800" u="sng" dirty="0" smtClean="0">
                <a:cs typeface="Arial" panose="020B0604020202020204" pitchFamily="34" charset="0"/>
              </a:rPr>
              <a:t>Σ.τ.Ε. (</a:t>
            </a:r>
            <a:r>
              <a:rPr lang="el-GR" altLang="el-GR" sz="1800" u="sng" dirty="0" err="1" smtClean="0">
                <a:cs typeface="Arial" panose="020B0604020202020204" pitchFamily="34" charset="0"/>
              </a:rPr>
              <a:t>Ολ</a:t>
            </a:r>
            <a:r>
              <a:rPr lang="el-GR" altLang="el-GR" sz="1800" u="sng" dirty="0" smtClean="0">
                <a:cs typeface="Arial" panose="020B0604020202020204" pitchFamily="34" charset="0"/>
              </a:rPr>
              <a:t>.) 3982/2009 και πολλές άλλες </a:t>
            </a:r>
            <a:endParaRPr lang="en-US" altLang="el-GR" sz="1800" u="sng" dirty="0" smtClean="0">
              <a:cs typeface="Arial" panose="020B0604020202020204" pitchFamily="34" charset="0"/>
            </a:endParaRP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el-GR" sz="1600" dirty="0" smtClean="0"/>
              <a:t>α</a:t>
            </a:r>
            <a:r>
              <a:rPr lang="en-US" sz="1600" dirty="0" smtClean="0"/>
              <a:t>) </a:t>
            </a:r>
            <a:r>
              <a:rPr lang="el-GR" sz="1600" dirty="0" smtClean="0"/>
              <a:t> Οι διατάξεις που καθορίζουν </a:t>
            </a:r>
            <a:r>
              <a:rPr lang="el-GR" sz="1600" dirty="0"/>
              <a:t>χρήσεις γης και όρους δομήσεως έχουν κανονιστικό χαρακτήρα, </a:t>
            </a:r>
            <a:endParaRPr lang="el-GR" sz="1600" dirty="0" smtClean="0"/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el-GR" sz="1600" dirty="0" smtClean="0"/>
              <a:t>β) οι διατάξεις </a:t>
            </a:r>
            <a:r>
              <a:rPr lang="el-GR" sz="1600" dirty="0"/>
              <a:t>που δημιουργούν οικοδομικά τετράγωνα αποτελούν ατομικές ρυθμίσεις, </a:t>
            </a:r>
            <a:r>
              <a:rPr lang="el-GR" sz="1600" dirty="0" smtClean="0"/>
              <a:t>διότι προβαίνουν απλώς σε </a:t>
            </a:r>
            <a:r>
              <a:rPr lang="el-GR" sz="1600" dirty="0"/>
              <a:t>χάραξη και μετατόπιση ρυμοτομικών γραμμών χωρίς καθορισμό, με τις γραμμές αυτές, του περιγράμματος των κτιρίων, και άρα της θέσεώς </a:t>
            </a:r>
            <a:r>
              <a:rPr lang="el-GR" sz="1600" dirty="0" smtClean="0"/>
              <a:t>τους εντός </a:t>
            </a:r>
            <a:r>
              <a:rPr lang="el-GR" sz="1600" dirty="0"/>
              <a:t>των νέων οικοδομικών τετραγώνων </a:t>
            </a:r>
            <a:r>
              <a:rPr lang="el-GR" sz="1600" dirty="0" smtClean="0"/>
              <a:t>(στην αντίθετη περίπτωση οι ρυθμίσεις  θα μετατρέπονταν σε κανονιστικές</a:t>
            </a:r>
            <a:r>
              <a:rPr lang="el-GR" sz="1600" dirty="0"/>
              <a:t>). </a:t>
            </a:r>
            <a:endParaRPr lang="el-GR" altLang="el-GR" sz="1600" dirty="0" smtClean="0">
              <a:cs typeface="Arial" panose="020B0604020202020204" pitchFamily="34" charset="0"/>
            </a:endParaRP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el-GR" altLang="el-GR" sz="1800" dirty="0" smtClean="0">
                <a:cs typeface="Arial" panose="020B0604020202020204" pitchFamily="34" charset="0"/>
              </a:rPr>
              <a:t> </a:t>
            </a: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el-GR" altLang="el-GR" sz="1800" u="sng" dirty="0" smtClean="0">
                <a:cs typeface="Arial" panose="020B0604020202020204" pitchFamily="34" charset="0"/>
              </a:rPr>
              <a:t>2. Κατανομή πολεοδομικών αρμοδιοτήτων στα όργανα της Διοίκησης </a:t>
            </a: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el-GR" altLang="el-GR" sz="1800" u="sng" dirty="0" smtClean="0">
                <a:cs typeface="Arial" panose="020B0604020202020204" pitchFamily="34" charset="0"/>
              </a:rPr>
              <a:t>Σ.τ.Ε. 3661/2005 (</a:t>
            </a:r>
            <a:r>
              <a:rPr lang="el-GR" altLang="el-GR" sz="1800" u="sng" dirty="0" err="1" smtClean="0">
                <a:cs typeface="Arial" panose="020B0604020202020204" pitchFamily="34" charset="0"/>
              </a:rPr>
              <a:t>Ολ</a:t>
            </a:r>
            <a:r>
              <a:rPr lang="el-GR" altLang="el-GR" sz="1800" u="sng" dirty="0" smtClean="0">
                <a:cs typeface="Arial" panose="020B0604020202020204" pitchFamily="34" charset="0"/>
              </a:rPr>
              <a:t>.), 2378/2014 και πολλές άλλες</a:t>
            </a: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el-GR" altLang="el-GR" sz="1600" dirty="0" smtClean="0">
                <a:cs typeface="Arial" panose="020B0604020202020204" pitchFamily="34" charset="0"/>
              </a:rPr>
              <a:t>Οι εγκρίσεις, αναθεωρήσεις και τροποποιήσεις των σχεδίων πόλεων (ακόμη και οι εντοπισμένες εάν κριθεί ότι συνιστούν σημαντική πολεοδομική παρέμβαση) εγκρίνονται με προεδρικό διάταγμα (κατ’ εφαρμογή του άρθρου 43 παρ.2 Συντάγματος). </a:t>
            </a:r>
          </a:p>
          <a:p>
            <a:pPr marL="0" indent="0" eaLnBrk="1" hangingPunct="1">
              <a:spcBef>
                <a:spcPts val="0"/>
              </a:spcBef>
              <a:buNone/>
            </a:pPr>
            <a:endParaRPr lang="el-GR" altLang="el-GR" sz="1800" dirty="0" smtClean="0">
              <a:cs typeface="Arial" panose="020B0604020202020204" pitchFamily="34" charset="0"/>
            </a:endParaRP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el-GR" altLang="el-GR" sz="1800" dirty="0" smtClean="0">
                <a:cs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0800000" flipV="1">
            <a:off x="685800" y="-152400"/>
            <a:ext cx="8305800" cy="16764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l-G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Δ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l-G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 	ΠΟΛΕΟΔΟΜΙΚΗ ΝΟΜΟΛΟΓΙΑ</a:t>
            </a:r>
            <a:br>
              <a:rPr lang="el-GR" sz="3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838200" y="1676400"/>
            <a:ext cx="8001000" cy="5029200"/>
          </a:xfrm>
        </p:spPr>
        <p:txBody>
          <a:bodyPr/>
          <a:lstStyle/>
          <a:p>
            <a:pPr marL="0" indent="0" eaLnBrk="1" hangingPunct="1">
              <a:spcBef>
                <a:spcPts val="0"/>
              </a:spcBef>
              <a:buNone/>
            </a:pPr>
            <a:r>
              <a:rPr lang="el-GR" altLang="el-GR" sz="1800" dirty="0" smtClean="0">
                <a:cs typeface="Arial" panose="020B0604020202020204" pitchFamily="34" charset="0"/>
              </a:rPr>
              <a:t> </a:t>
            </a: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el-GR" altLang="el-GR" sz="1800" u="sng" dirty="0" smtClean="0">
                <a:cs typeface="Arial" panose="020B0604020202020204" pitchFamily="34" charset="0"/>
              </a:rPr>
              <a:t> ΝΟΜΟΛΟΓΙΑ – ΕΙΔΙΚΟΤΕΡΑ ΖΗΤΗΜΑΤΑ</a:t>
            </a:r>
            <a:r>
              <a:rPr lang="en-US" altLang="el-GR" sz="1800" u="sng" dirty="0" smtClean="0">
                <a:cs typeface="Arial" panose="020B0604020202020204" pitchFamily="34" charset="0"/>
              </a:rPr>
              <a:t> </a:t>
            </a:r>
            <a:r>
              <a:rPr lang="el-GR" altLang="el-GR" sz="1800" u="sng" dirty="0" smtClean="0">
                <a:cs typeface="Arial" panose="020B0604020202020204" pitchFamily="34" charset="0"/>
              </a:rPr>
              <a:t> </a:t>
            </a:r>
          </a:p>
          <a:p>
            <a:pPr marL="0" indent="0" eaLnBrk="1" hangingPunct="1">
              <a:spcBef>
                <a:spcPts val="0"/>
              </a:spcBef>
              <a:buNone/>
            </a:pPr>
            <a:endParaRPr lang="en-US" altLang="el-GR" sz="1800" dirty="0" smtClean="0">
              <a:cs typeface="Arial" panose="020B0604020202020204" pitchFamily="34" charset="0"/>
            </a:endParaRP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el-GR" altLang="el-GR" sz="1800" dirty="0" smtClean="0">
                <a:cs typeface="Arial" panose="020B0604020202020204" pitchFamily="34" charset="0"/>
              </a:rPr>
              <a:t> 3</a:t>
            </a:r>
            <a:r>
              <a:rPr lang="el-GR" altLang="el-GR" sz="1800" u="sng" dirty="0" smtClean="0">
                <a:cs typeface="Arial" panose="020B0604020202020204" pitchFamily="34" charset="0"/>
              </a:rPr>
              <a:t>. Αυθαίρετη δόμηση (ιστορική αναδρομή – συνταγματικά ζητήματα)</a:t>
            </a:r>
            <a:endParaRPr lang="en-US" altLang="el-GR" sz="1800" u="sng" dirty="0" smtClean="0">
              <a:cs typeface="Arial" panose="020B0604020202020204" pitchFamily="34" charset="0"/>
            </a:endParaRP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el-GR" altLang="el-GR" sz="1800" u="sng" dirty="0" smtClean="0">
                <a:cs typeface="Arial" panose="020B0604020202020204" pitchFamily="34" charset="0"/>
              </a:rPr>
              <a:t> Σ.τ.Ε. 1876/1980, 3610/2007 και 3500/2009 1118/2014, 1119/2014, 1858/2015 </a:t>
            </a: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el-GR" altLang="el-GR" sz="1800" u="sng" dirty="0" smtClean="0">
                <a:cs typeface="Arial" panose="020B0604020202020204" pitchFamily="34" charset="0"/>
              </a:rPr>
              <a:t>Κρίσιμα ζητήματα: Παραβίαση:</a:t>
            </a:r>
          </a:p>
          <a:p>
            <a:pPr marL="0" indent="0" eaLnBrk="1" hangingPunct="1">
              <a:spcBef>
                <a:spcPts val="0"/>
              </a:spcBef>
              <a:buNone/>
            </a:pPr>
            <a:endParaRPr lang="el-GR" altLang="el-GR" sz="1800" u="sng" dirty="0" smtClean="0">
              <a:cs typeface="Arial" panose="020B0604020202020204" pitchFamily="34" charset="0"/>
            </a:endParaRP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el-GR" sz="1600" dirty="0" smtClean="0"/>
              <a:t>α</a:t>
            </a:r>
            <a:r>
              <a:rPr lang="el-GR" sz="1600" dirty="0"/>
              <a:t>) </a:t>
            </a:r>
            <a:r>
              <a:rPr lang="el-GR" sz="1600" dirty="0" smtClean="0"/>
              <a:t>άρθρου </a:t>
            </a:r>
            <a:r>
              <a:rPr lang="el-GR" sz="1600" dirty="0"/>
              <a:t>24 παρ. 2 του </a:t>
            </a:r>
            <a:r>
              <a:rPr lang="el-GR" sz="1600" dirty="0" smtClean="0"/>
              <a:t>Συντάγματος (ανεπίτρεπτη διάρρηξη της από το Σύνταγμα αναγνωριζόμενης αρχής του πολεοδομικού σχεδιασμού) </a:t>
            </a: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el-GR" sz="1600" dirty="0" smtClean="0"/>
              <a:t>β) αρχής του κράτους δικαίου: (</a:t>
            </a:r>
            <a:r>
              <a:rPr lang="el-GR" sz="1600" dirty="0"/>
              <a:t>άρθρο 25 παρ. 1 του Συντάγματος) </a:t>
            </a:r>
            <a:endParaRPr lang="el-GR" sz="1600" dirty="0" smtClean="0"/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el-GR" sz="1600" dirty="0" smtClean="0"/>
              <a:t>γ) αρχής προστασίας </a:t>
            </a:r>
            <a:r>
              <a:rPr lang="el-GR" sz="1600" dirty="0"/>
              <a:t>της αξίας του ανθρώπου (άρθρο 2 παρ. 1 του Συντάγματος), </a:t>
            </a:r>
            <a:r>
              <a:rPr lang="el-GR" sz="1600" dirty="0" smtClean="0"/>
              <a:t>δεδομένου ότι θεμελιώδης </a:t>
            </a:r>
            <a:r>
              <a:rPr lang="el-GR" sz="1600" dirty="0"/>
              <a:t>επιδίωξη του Κράτους δικαίου είναι η πραγμάτωση του Δικαίου στην Πολιτεία, που </a:t>
            </a:r>
            <a:r>
              <a:rPr lang="el-GR" sz="1600" dirty="0" smtClean="0"/>
              <a:t>επιτυγχάνεται </a:t>
            </a:r>
            <a:r>
              <a:rPr lang="el-GR" sz="1600" dirty="0"/>
              <a:t>με τη διαφύλαξη του κύρους του νόμου, και </a:t>
            </a:r>
            <a:endParaRPr lang="el-GR" sz="1600" dirty="0" smtClean="0"/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el-GR" sz="1600" dirty="0" smtClean="0"/>
              <a:t>δ) αρχής </a:t>
            </a:r>
            <a:r>
              <a:rPr lang="el-GR" sz="1600" dirty="0"/>
              <a:t>της </a:t>
            </a:r>
            <a:r>
              <a:rPr lang="el-GR" sz="1600" dirty="0" smtClean="0"/>
              <a:t>ισότητας (άρθρο 4 παρ. 1), </a:t>
            </a:r>
            <a:r>
              <a:rPr lang="el-GR" sz="1600" dirty="0"/>
              <a:t>διότι θέτει σε μειονεκτική μοίρα τους νομοταγείς πολίτες </a:t>
            </a:r>
            <a:r>
              <a:rPr lang="el-GR" sz="1600" dirty="0" smtClean="0"/>
              <a:t>έναντι </a:t>
            </a:r>
            <a:r>
              <a:rPr lang="el-GR" sz="1600" dirty="0"/>
              <a:t>εκείνων των οποίων οι ανεγερθείσες ή διαρρυθμισθείσες οικοδομές είναι αυθαίρετες λόγω παραβίασης των ισχυόντων όρων δομήσεως και χρήσεων γης, αλλά εν τούτοις εξαιρούνται από την κατεδάφιση. </a:t>
            </a:r>
            <a:br>
              <a:rPr lang="el-GR" sz="1600" dirty="0"/>
            </a:br>
            <a:endParaRPr lang="el-GR" altLang="el-GR" sz="1600" dirty="0" smtClean="0">
              <a:cs typeface="Arial" panose="020B0604020202020204" pitchFamily="34" charset="0"/>
            </a:endParaRPr>
          </a:p>
          <a:p>
            <a:pPr marL="0" indent="0" eaLnBrk="1" hangingPunct="1">
              <a:spcBef>
                <a:spcPts val="0"/>
              </a:spcBef>
              <a:buNone/>
            </a:pPr>
            <a:endParaRPr lang="en-US" altLang="el-GR" sz="1800" dirty="0" smtClean="0">
              <a:cs typeface="Arial" panose="020B0604020202020204" pitchFamily="34" charset="0"/>
            </a:endParaRPr>
          </a:p>
          <a:p>
            <a:pPr marL="0" indent="0" eaLnBrk="1" hangingPunct="1">
              <a:spcBef>
                <a:spcPts val="0"/>
              </a:spcBef>
              <a:buNone/>
            </a:pPr>
            <a:endParaRPr lang="en-US" altLang="el-GR" sz="1800" dirty="0">
              <a:cs typeface="Arial" panose="020B0604020202020204" pitchFamily="34" charset="0"/>
            </a:endParaRPr>
          </a:p>
          <a:p>
            <a:pPr marL="0" indent="0" eaLnBrk="1" hangingPunct="1">
              <a:spcBef>
                <a:spcPts val="0"/>
              </a:spcBef>
              <a:buNone/>
            </a:pPr>
            <a:endParaRPr lang="el-GR" altLang="el-GR" sz="1800" dirty="0" smtClean="0">
              <a:cs typeface="Arial" panose="020B0604020202020204" pitchFamily="34" charset="0"/>
            </a:endParaRP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el-GR" altLang="el-GR" sz="1800" dirty="0" smtClean="0"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3834712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0800000" flipV="1">
            <a:off x="685800" y="-152400"/>
            <a:ext cx="8305800" cy="1676400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l-G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Δ3. 	ΠΟΛΕΟΔΟΜΙΚΗ ΝΟΜΟΛΟΓΙΑ</a:t>
            </a:r>
            <a:br>
              <a:rPr lang="el-GR" sz="32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>
          <a:xfrm>
            <a:off x="838200" y="1295400"/>
            <a:ext cx="8001000" cy="5562600"/>
          </a:xfrm>
        </p:spPr>
        <p:txBody>
          <a:bodyPr/>
          <a:lstStyle/>
          <a:p>
            <a:pPr marL="0" indent="0" eaLnBrk="1" hangingPunct="1">
              <a:spcBef>
                <a:spcPts val="0"/>
              </a:spcBef>
              <a:buNone/>
            </a:pPr>
            <a:r>
              <a:rPr lang="el-GR" altLang="el-GR" sz="1800" dirty="0" smtClean="0">
                <a:cs typeface="Arial" panose="020B0604020202020204" pitchFamily="34" charset="0"/>
              </a:rPr>
              <a:t> </a:t>
            </a:r>
            <a:r>
              <a:rPr lang="el-GR" altLang="el-GR" sz="1800" u="sng" dirty="0" smtClean="0">
                <a:cs typeface="Arial" panose="020B0604020202020204" pitchFamily="34" charset="0"/>
              </a:rPr>
              <a:t> ΝΟΜΟΛΟΓΙΑ – ΕΙΔΙΚΟΤΕΡΑ ΖΗΤΗΜΑΤΑ </a:t>
            </a:r>
            <a:endParaRPr lang="el-GR" altLang="el-GR" sz="1800" dirty="0" smtClean="0">
              <a:cs typeface="Arial" panose="020B0604020202020204" pitchFamily="34" charset="0"/>
            </a:endParaRP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el-GR" altLang="el-GR" sz="1800" u="sng" dirty="0" smtClean="0">
                <a:cs typeface="Arial" panose="020B0604020202020204" pitchFamily="34" charset="0"/>
              </a:rPr>
              <a:t>4. Δόμηση και «πολεοδομικό κεκτημένο» </a:t>
            </a:r>
            <a:r>
              <a:rPr lang="el-GR" sz="1800" u="sng" dirty="0" smtClean="0"/>
              <a:t>10/1988, 173/1998, 3367/2005</a:t>
            </a:r>
            <a:endParaRPr lang="el-GR" altLang="el-GR" sz="1800" u="sng" dirty="0" smtClean="0">
              <a:cs typeface="Arial" panose="020B0604020202020204" pitchFamily="34" charset="0"/>
            </a:endParaRP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el-GR" altLang="el-GR" sz="1800" b="1" dirty="0" smtClean="0">
                <a:cs typeface="Arial" panose="020B0604020202020204" pitchFamily="34" charset="0"/>
              </a:rPr>
              <a:t>α) </a:t>
            </a:r>
            <a:r>
              <a:rPr lang="el-GR" altLang="el-GR" sz="1800" dirty="0" smtClean="0">
                <a:cs typeface="Arial" panose="020B0604020202020204" pitchFamily="34" charset="0"/>
              </a:rPr>
              <a:t>Μη επιτρεπτή η υποβάθμιση / επιδείνωση των συνθηκών διαβίωσης </a:t>
            </a: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el-GR" altLang="el-GR" sz="1800" b="1" dirty="0" smtClean="0">
                <a:cs typeface="Arial" panose="020B0604020202020204" pitchFamily="34" charset="0"/>
              </a:rPr>
              <a:t>β)</a:t>
            </a:r>
            <a:r>
              <a:rPr lang="el-GR" altLang="el-GR" sz="1800" dirty="0" smtClean="0">
                <a:cs typeface="Arial" panose="020B0604020202020204" pitchFamily="34" charset="0"/>
              </a:rPr>
              <a:t> Υπό όρους ανεκτή η θέσπιση παρεκκλίσεων </a:t>
            </a:r>
            <a:endParaRPr lang="el-GR" altLang="el-GR" sz="2000" u="sng" dirty="0" smtClean="0">
              <a:cs typeface="Arial" panose="020B0604020202020204" pitchFamily="34" charset="0"/>
            </a:endParaRP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el-GR" altLang="el-GR" sz="2000" u="sng" dirty="0" smtClean="0">
                <a:cs typeface="Arial" panose="020B0604020202020204" pitchFamily="34" charset="0"/>
              </a:rPr>
              <a:t>5.</a:t>
            </a:r>
            <a:r>
              <a:rPr lang="el-GR" altLang="el-GR" sz="1800" u="sng" dirty="0" smtClean="0">
                <a:cs typeface="Arial" panose="020B0604020202020204" pitchFamily="34" charset="0"/>
              </a:rPr>
              <a:t> </a:t>
            </a:r>
            <a:r>
              <a:rPr lang="el-GR" altLang="el-GR" sz="1800" u="sng" dirty="0">
                <a:cs typeface="Arial" panose="020B0604020202020204" pitchFamily="34" charset="0"/>
              </a:rPr>
              <a:t>Ορθολογικός πολεοδομικός σχεδιασμός και κοινόχρηστοι </a:t>
            </a:r>
            <a:r>
              <a:rPr lang="el-GR" altLang="el-GR" sz="1800" u="sng" dirty="0" smtClean="0">
                <a:cs typeface="Arial" panose="020B0604020202020204" pitchFamily="34" charset="0"/>
              </a:rPr>
              <a:t>χώροι</a:t>
            </a: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el-GR" altLang="el-GR" sz="1800" u="sng" dirty="0" smtClean="0">
                <a:cs typeface="Arial" panose="020B0604020202020204" pitchFamily="34" charset="0"/>
              </a:rPr>
              <a:t>Σ.τ.Ε. 3630/2006 και πολλές άλλες</a:t>
            </a: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el-GR" altLang="el-GR" sz="1600" dirty="0" smtClean="0">
                <a:cs typeface="Arial" panose="020B0604020202020204" pitchFamily="34" charset="0"/>
              </a:rPr>
              <a:t>Βασική θέση απορρέουσα από την αρχή προστασίας του οικιστικού περιβάλλοντος (άρθρο 24 παρ. 2):   Κ</a:t>
            </a:r>
            <a:r>
              <a:rPr lang="el-GR" sz="1600" dirty="0" smtClean="0"/>
              <a:t>ατά </a:t>
            </a:r>
            <a:r>
              <a:rPr lang="el-GR" sz="1600" dirty="0"/>
              <a:t>την τροποποίηση εγκεκριμένων σχεδίων πόλεων και τον καθορισμό χρήσεων γης δεν συγχωρείται κατ’ αρχήν η μείωση των κοινοχρήστων χώρων. </a:t>
            </a:r>
            <a:r>
              <a:rPr lang="el-GR" sz="1600" dirty="0" smtClean="0"/>
              <a:t>Είναι </a:t>
            </a:r>
            <a:r>
              <a:rPr lang="el-GR" sz="1600" dirty="0"/>
              <a:t>μεν δυνατή η αναδιάταξη των χώρων αυτών για λόγους πολεοδομικούς, υπό την προϋπόθεση όμως ότι το καθαρό ποσοστό των κοινοχρήστων χώρων σε επίπεδο πολεοδομικής ενότητας παραμένει τουλάχιστον στο προηγούμενο ύψος</a:t>
            </a:r>
            <a:endParaRPr lang="el-GR" altLang="el-GR" sz="1600" dirty="0" smtClean="0">
              <a:cs typeface="Arial" panose="020B0604020202020204" pitchFamily="34" charset="0"/>
            </a:endParaRP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el-GR" altLang="el-GR" sz="2000" u="sng" dirty="0" smtClean="0">
                <a:cs typeface="Arial" panose="020B0604020202020204" pitchFamily="34" charset="0"/>
              </a:rPr>
              <a:t>6.</a:t>
            </a:r>
            <a:r>
              <a:rPr lang="el-GR" altLang="el-GR" sz="1800" u="sng" dirty="0" smtClean="0">
                <a:cs typeface="Arial" panose="020B0604020202020204" pitchFamily="34" charset="0"/>
              </a:rPr>
              <a:t> Δόμηση και πολεοδομικός σχεδιασμός </a:t>
            </a:r>
            <a:r>
              <a:rPr lang="el-GR" sz="1800" u="sng" dirty="0" smtClean="0"/>
              <a:t>551/2008, 1828/2008 , 806/2010</a:t>
            </a: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el-GR" altLang="el-GR" sz="1600" dirty="0" smtClean="0">
                <a:cs typeface="Arial" panose="020B0604020202020204" pitchFamily="34" charset="0"/>
              </a:rPr>
              <a:t>α) Απαίτηση ύπαρξης πρόσοψης 25</a:t>
            </a:r>
            <a:r>
              <a:rPr lang="en-US" altLang="el-GR" sz="1600" dirty="0" smtClean="0">
                <a:cs typeface="Arial" panose="020B0604020202020204" pitchFamily="34" charset="0"/>
              </a:rPr>
              <a:t> </a:t>
            </a:r>
            <a:r>
              <a:rPr lang="el-GR" altLang="el-GR" sz="1600" dirty="0" smtClean="0">
                <a:cs typeface="Arial" panose="020B0604020202020204" pitchFamily="34" charset="0"/>
              </a:rPr>
              <a:t>σε κοινόχρηστο δρόμο μέτρων για τα εκτός σχεδίου ακίνητα αφορά τόσο τα κατά κανόνα όσο και τα κατά παρέκκλιση δομούμενα ακίνητα - [551/2008</a:t>
            </a:r>
            <a:r>
              <a:rPr lang="en-US" altLang="el-GR" sz="1600" dirty="0" smtClean="0">
                <a:cs typeface="Arial" panose="020B0604020202020204" pitchFamily="34" charset="0"/>
              </a:rPr>
              <a:t>, 3504/2010</a:t>
            </a:r>
            <a:r>
              <a:rPr lang="el-GR" altLang="el-GR" sz="1600" dirty="0" smtClean="0">
                <a:cs typeface="Arial" panose="020B0604020202020204" pitchFamily="34" charset="0"/>
              </a:rPr>
              <a:t>, επταμελή σύνθεση] </a:t>
            </a: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el-GR" altLang="el-GR" sz="1400" u="sng" dirty="0" smtClean="0">
                <a:cs typeface="Arial" panose="020B0604020202020204" pitchFamily="34" charset="0"/>
              </a:rPr>
              <a:t>Βασική θέση: Η δόμηση σε εκτός σχεδίου περιοχές δεν είναι συνταγματικά ανεκτό να γίνεται με ευνοϊκότερους όρους απ’ ό,τι στις εντός σχεδίου περιοχές. </a:t>
            </a: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el-GR" altLang="el-GR" sz="1600" dirty="0" smtClean="0">
                <a:cs typeface="Arial" panose="020B0604020202020204" pitchFamily="34" charset="0"/>
              </a:rPr>
              <a:t>β) Η θέση σε κοινή χρήση μέρους ιδιοκτησίας για απόκτηση πρόσοψης είναι αντισυνταγματική (για οικισμούς κάτω των 2.000 κατοίκων – [1828/2008]</a:t>
            </a: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el-GR" altLang="el-GR" sz="1600" dirty="0" smtClean="0">
                <a:cs typeface="Arial" panose="020B0604020202020204" pitchFamily="34" charset="0"/>
              </a:rPr>
              <a:t> </a:t>
            </a:r>
          </a:p>
          <a:p>
            <a:pPr marL="0" indent="0" eaLnBrk="1" hangingPunct="1">
              <a:spcBef>
                <a:spcPts val="0"/>
              </a:spcBef>
              <a:buNone/>
            </a:pPr>
            <a:endParaRPr lang="el-GR" altLang="el-GR" sz="1800" dirty="0" smtClean="0">
              <a:cs typeface="Arial" panose="020B0604020202020204" pitchFamily="34" charset="0"/>
            </a:endParaRPr>
          </a:p>
          <a:p>
            <a:pPr marL="0" indent="0" eaLnBrk="1" hangingPunct="1">
              <a:spcBef>
                <a:spcPts val="0"/>
              </a:spcBef>
              <a:buNone/>
            </a:pPr>
            <a:endParaRPr lang="el-GR" altLang="el-GR" sz="1800" dirty="0">
              <a:cs typeface="Arial" panose="020B0604020202020204" pitchFamily="34" charset="0"/>
            </a:endParaRPr>
          </a:p>
          <a:p>
            <a:pPr marL="0" indent="0" eaLnBrk="1" hangingPunct="1">
              <a:spcBef>
                <a:spcPts val="0"/>
              </a:spcBef>
              <a:buNone/>
            </a:pPr>
            <a:endParaRPr lang="el-GR" altLang="el-GR" sz="1800" dirty="0" smtClean="0">
              <a:cs typeface="Arial" panose="020B0604020202020204" pitchFamily="34" charset="0"/>
            </a:endParaRPr>
          </a:p>
          <a:p>
            <a:pPr marL="0" indent="0" eaLnBrk="1" hangingPunct="1">
              <a:spcBef>
                <a:spcPts val="0"/>
              </a:spcBef>
              <a:buNone/>
            </a:pPr>
            <a:endParaRPr lang="el-GR" altLang="el-GR" sz="1800" dirty="0">
              <a:cs typeface="Arial" panose="020B0604020202020204" pitchFamily="34" charset="0"/>
            </a:endParaRPr>
          </a:p>
          <a:p>
            <a:pPr marL="0" indent="0" eaLnBrk="1" hangingPunct="1">
              <a:spcBef>
                <a:spcPts val="0"/>
              </a:spcBef>
              <a:buNone/>
            </a:pPr>
            <a:endParaRPr lang="el-GR" altLang="el-GR" sz="1800" dirty="0" smtClean="0">
              <a:cs typeface="Arial" panose="020B0604020202020204" pitchFamily="34" charset="0"/>
            </a:endParaRPr>
          </a:p>
          <a:p>
            <a:pPr marL="0" indent="0" eaLnBrk="1" hangingPunct="1">
              <a:spcBef>
                <a:spcPts val="0"/>
              </a:spcBef>
              <a:buNone/>
            </a:pPr>
            <a:endParaRPr lang="el-GR" altLang="el-GR" sz="1800" dirty="0">
              <a:cs typeface="Arial" panose="020B0604020202020204" pitchFamily="34" charset="0"/>
            </a:endParaRPr>
          </a:p>
          <a:p>
            <a:pPr marL="0" indent="0" eaLnBrk="1" hangingPunct="1">
              <a:spcBef>
                <a:spcPts val="0"/>
              </a:spcBef>
              <a:buNone/>
            </a:pPr>
            <a:endParaRPr lang="el-GR" altLang="el-GR" sz="1800" dirty="0" smtClean="0">
              <a:cs typeface="Arial" panose="020B0604020202020204" pitchFamily="34" charset="0"/>
            </a:endParaRPr>
          </a:p>
          <a:p>
            <a:pPr marL="0" indent="0" eaLnBrk="1" hangingPunct="1">
              <a:spcBef>
                <a:spcPts val="0"/>
              </a:spcBef>
              <a:buNone/>
            </a:pPr>
            <a:endParaRPr lang="el-GR" altLang="el-GR" sz="1800" dirty="0">
              <a:cs typeface="Arial" panose="020B0604020202020204" pitchFamily="34" charset="0"/>
            </a:endParaRPr>
          </a:p>
          <a:p>
            <a:pPr marL="0" indent="0" eaLnBrk="1" hangingPunct="1">
              <a:spcBef>
                <a:spcPts val="0"/>
              </a:spcBef>
              <a:buNone/>
            </a:pPr>
            <a:endParaRPr lang="el-GR" altLang="el-GR" sz="1800" dirty="0" smtClean="0">
              <a:cs typeface="Arial" panose="020B0604020202020204" pitchFamily="34" charset="0"/>
            </a:endParaRP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el-GR" altLang="el-GR" sz="1800" dirty="0" smtClean="0">
                <a:cs typeface="Arial" panose="020B0604020202020204" pitchFamily="34" charset="0"/>
              </a:rPr>
              <a:t>7. </a:t>
            </a:r>
          </a:p>
          <a:p>
            <a:pPr marL="0" indent="0" eaLnBrk="1" hangingPunct="1">
              <a:spcBef>
                <a:spcPts val="0"/>
              </a:spcBef>
              <a:buNone/>
            </a:pPr>
            <a:endParaRPr lang="el-GR" altLang="el-GR" sz="1800" dirty="0" smtClean="0">
              <a:cs typeface="Arial" panose="020B0604020202020204" pitchFamily="34" charset="0"/>
            </a:endParaRPr>
          </a:p>
          <a:p>
            <a:pPr marL="0" indent="0" eaLnBrk="1" hangingPunct="1">
              <a:spcBef>
                <a:spcPts val="0"/>
              </a:spcBef>
              <a:buNone/>
            </a:pPr>
            <a:r>
              <a:rPr lang="el-GR" altLang="el-GR" sz="1800" dirty="0" smtClean="0">
                <a:cs typeface="Arial" panose="020B0604020202020204" pitchFamily="34" charset="0"/>
              </a:rPr>
              <a:t>  </a:t>
            </a:r>
          </a:p>
        </p:txBody>
      </p:sp>
    </p:spTree>
    <p:extLst>
      <p:ext uri="{BB962C8B-B14F-4D97-AF65-F5344CB8AC3E}">
        <p14:creationId xmlns="" xmlns:p14="http://schemas.microsoft.com/office/powerpoint/2010/main" val="411780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Flow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F491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1343</TotalTime>
  <Words>905</Words>
  <Application>Microsoft Office PowerPoint</Application>
  <PresentationFormat>Προβολή στην οθόνη (4:3)</PresentationFormat>
  <Paragraphs>122</Paragraphs>
  <Slides>7</Slides>
  <Notes>5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7</vt:i4>
      </vt:variant>
    </vt:vector>
  </HeadingPairs>
  <TitlesOfParts>
    <vt:vector size="8" baseType="lpstr">
      <vt:lpstr>Flow</vt:lpstr>
      <vt:lpstr> ΧΩΡΟΤΑΞΙΚΗ ΚΑΙ ΠΟΛΕΟΔΟΜΙΚΗ (ΔΙΟΙΚΗΤΙΚΗ) ΝΟΜΟΛΟΓΙΑ </vt:lpstr>
      <vt:lpstr>  Α. ΧΩΡΟΤΑΞΙΚΗ ΝΟΜΟΛΟΓΙΑ - ΠΡΩΤΗ ΠΕΡΙΟΔΟΣ -</vt:lpstr>
      <vt:lpstr>Β. ΧΩΡΟΤΑΞΙΚΗ ΝΟΜΟΛΟΓΙΑ  - ΔΕΥΤΕΡΗ ΠΕΡΙΟΔΟΣ - </vt:lpstr>
      <vt:lpstr>Γ. ΧΩΡΟΤΑΞΙΚΗ ΝΟΜΟΛΟΓΙΑ - ΤΡΙΤΗ ΠΕΡΙΟΔΟΣ -</vt:lpstr>
      <vt:lpstr>Δ1.  ΠΟΛΕΟΔΟΜΙΚΗ ΝΟΜΟΛΟΓΙΑ </vt:lpstr>
      <vt:lpstr>Δ2.  ΠΟΛΕΟΔΟΜΙΚΗ ΝΟΜΟΛΟΓΙΑ </vt:lpstr>
      <vt:lpstr>Δ3.  ΠΟΛΕΟΔΟΜΙΚΗ ΝΟΜΟΛΟΓΙΑ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Η ΕΦΑΡΜΟΓΗ ΤΟΥ ΘΕΣΜΟΥ ΤΗΣ ΠΡΑΞΗΣ ΕΦΑΡΜΟΓΗΣ ΣΤΗΝ ΠΡΑΞΗ (ΜΕΛΕΤΗ ΠΕΡΙΠΤΩΣΗΣ / CASE STUDY)</dc:title>
  <dc:creator>Manolis Papadopoulos</dc:creator>
  <cp:lastModifiedBy>Marios Chaidarlis</cp:lastModifiedBy>
  <cp:revision>154</cp:revision>
  <cp:lastPrinted>2015-03-20T10:42:22Z</cp:lastPrinted>
  <dcterms:created xsi:type="dcterms:W3CDTF">2006-08-16T00:00:00Z</dcterms:created>
  <dcterms:modified xsi:type="dcterms:W3CDTF">2020-01-20T12:13:04Z</dcterms:modified>
</cp:coreProperties>
</file>