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3" r:id="rId7"/>
    <p:sldId id="265" r:id="rId8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50" autoAdjust="0"/>
  </p:normalViewPr>
  <p:slideViewPr>
    <p:cSldViewPr>
      <p:cViewPr>
        <p:scale>
          <a:sx n="100" d="100"/>
          <a:sy n="100" d="100"/>
        </p:scale>
        <p:origin x="-702" y="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20/1/2020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76E82-5654-4136-B365-D83881A30235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F6E3F-27B6-4B42-B2AC-41C62353DA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8E68F-AF49-44B2-9866-46BE73500700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2AB8D-EEAF-480C-92F1-155D1B6008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3064A-47EA-4CA8-BC94-9357DC10942E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8CB6F-9EDE-497A-821A-02A9CD88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E4652-6914-49CA-BB3C-F566F3CA1B4F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B3B10-55B4-4F83-B1AF-5E8F239E27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0CAD-2567-4467-AD0B-D46C064EB581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D3BD8-6C79-49F5-9452-417F7E7258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FAC84-99E4-4F22-A90E-7A522F6E1D46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4F90E-BF3F-483D-9F82-59E201A9EA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11030-5675-4568-9BE7-ED4BAD868C06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25E0B-6DBC-41F5-A0F9-6401A2D783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1F7D9-8638-4581-B378-6DBD769774E6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31D0A-E24B-4DC6-AC6C-BFC07F7FD4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33080-4B30-454B-87D4-F424135D39F6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B6710-9B10-4E75-8664-3F10EE9DD5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82E7A-32C2-4E16-9782-3F279837885F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6351B-2906-40E4-9D5D-3AC057D02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6270E-C1AC-4607-93F5-7F92195CA261}" type="datetimeFigureOut">
              <a:rPr lang="en-US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19C11-C0AB-412B-81D4-2F7304A349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text styles</a:t>
            </a:r>
          </a:p>
          <a:p>
            <a:pPr lvl="1"/>
            <a:r>
              <a:rPr lang="en-US" altLang="el-GR" dirty="0" smtClean="0"/>
              <a:t>Second level</a:t>
            </a:r>
          </a:p>
          <a:p>
            <a:pPr lvl="2"/>
            <a:r>
              <a:rPr lang="en-US" altLang="el-GR" dirty="0" smtClean="0"/>
              <a:t>Third level</a:t>
            </a:r>
          </a:p>
          <a:p>
            <a:pPr lvl="3"/>
            <a:r>
              <a:rPr lang="en-US" altLang="el-GR" dirty="0" smtClean="0"/>
              <a:t>Fourth level</a:t>
            </a:r>
          </a:p>
          <a:p>
            <a:pPr lvl="4"/>
            <a:r>
              <a:rPr lang="en-US" altLang="el-GR" dirty="0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1/20/2020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Arial" panose="020B0604020202020204" pitchFamily="34" charset="0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4000" dirty="0" smtClean="0">
                <a:latin typeface="Arial" pitchFamily="34" charset="0"/>
                <a:cs typeface="Arial" pitchFamily="34" charset="0"/>
              </a:rPr>
              <a:t> ΧΩΡΟΤΑΞΙΚΗ ΚΑΙ ΠΟΛΕΟΔΟΜΙΚΗ (ΔΙΟΙΚΗΤΙΚΗ) ΝΟΜΟΛΟΓΙΑ</a:t>
            </a:r>
            <a:br>
              <a:rPr lang="el-GR" sz="4000" dirty="0" smtClean="0">
                <a:latin typeface="Arial" pitchFamily="34" charset="0"/>
                <a:cs typeface="Arial" pitchFamily="34" charset="0"/>
              </a:rPr>
            </a:b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Επίκουρος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153400" cy="1524000"/>
          </a:xfrm>
        </p:spPr>
        <p:txBody>
          <a:bodyPr/>
          <a:lstStyle/>
          <a:p>
            <a:pPr algn="ctr" eaLnBrk="1" hangingPunct="1"/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Α. ΧΩΡΟΤΑΞΙΚΗ ΝΟΜΟΛΟΓΙΑ</a:t>
            </a:r>
            <a:b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 ΠΡΩΤΗ ΠΕΡΙΟΔΟΣ -</a:t>
            </a:r>
            <a:endParaRPr lang="en-US" altLang="el-G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305800" cy="4648200"/>
          </a:xfrm>
        </p:spPr>
        <p:txBody>
          <a:bodyPr>
            <a:normAutofit fontScale="25000" lnSpcReduction="20000"/>
          </a:bodyPr>
          <a:lstStyle/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900" dirty="0" smtClean="0">
                <a:cs typeface="Arial" panose="020B0604020202020204" pitchFamily="34" charset="0"/>
              </a:rPr>
              <a:t>        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5000" dirty="0" smtClean="0">
                <a:cs typeface="Arial" panose="020B0604020202020204" pitchFamily="34" charset="0"/>
              </a:rPr>
              <a:t>           </a:t>
            </a:r>
            <a:r>
              <a:rPr lang="el-GR" sz="8000" u="sng" dirty="0" smtClean="0">
                <a:cs typeface="Arial" panose="020B0604020202020204" pitchFamily="34" charset="0"/>
              </a:rPr>
              <a:t>ΠΡΩΤΗ ΠΕΡΙΟΔΟΣ: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8000" dirty="0" smtClean="0">
                <a:cs typeface="Arial" panose="020B0604020202020204" pitchFamily="34" charset="0"/>
              </a:rPr>
              <a:t>       </a:t>
            </a:r>
            <a:r>
              <a:rPr lang="el-GR" sz="8000" u="sng" dirty="0" smtClean="0">
                <a:cs typeface="Arial" panose="020B0604020202020204" pitchFamily="34" charset="0"/>
              </a:rPr>
              <a:t>Αποφάσεις </a:t>
            </a:r>
            <a:r>
              <a:rPr lang="el-GR" sz="8000" u="sng" dirty="0" err="1" smtClean="0">
                <a:cs typeface="Arial" panose="020B0604020202020204" pitchFamily="34" charset="0"/>
              </a:rPr>
              <a:t>Σ.τ.Ε</a:t>
            </a:r>
            <a:r>
              <a:rPr lang="el-GR" sz="8000" u="sng" dirty="0" smtClean="0">
                <a:cs typeface="Arial" panose="020B0604020202020204" pitchFamily="34" charset="0"/>
              </a:rPr>
              <a:t>. 810 και 811/1977 «αδειοδότηση ναυπηγείου στον όρμο Πύλο Μεσσηνίας»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8000" dirty="0" smtClean="0">
                <a:cs typeface="Arial" panose="020B0604020202020204" pitchFamily="34" charset="0"/>
              </a:rPr>
              <a:t>         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7200" dirty="0" smtClean="0">
                <a:cs typeface="Arial" panose="020B0604020202020204" pitchFamily="34" charset="0"/>
              </a:rPr>
              <a:t>       </a:t>
            </a:r>
            <a:r>
              <a:rPr lang="el-GR" sz="7200" u="sng" dirty="0" smtClean="0">
                <a:cs typeface="Arial" panose="020B0604020202020204" pitchFamily="34" charset="0"/>
              </a:rPr>
              <a:t>Θέση του δικαστηρίου: </a:t>
            </a:r>
            <a:r>
              <a:rPr lang="el-GR" sz="7200" dirty="0" smtClean="0">
                <a:cs typeface="Arial" panose="020B0604020202020204" pitchFamily="34" charset="0"/>
              </a:rPr>
              <a:t>νόμιμη η αδειοδότηση, δεν απαιτείται η εκπόνηση χωροταξικής μελέτης(άρα και η θεσμοθετημένου σχεδιασμού) πριν από την αδειοδότηση (το άρθρο 24 θεσπίζει κατευθυντήριες αρχές)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7200" dirty="0" smtClean="0">
                <a:cs typeface="Arial" panose="020B0604020202020204" pitchFamily="34" charset="0"/>
              </a:rPr>
              <a:t>       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7200" dirty="0" smtClean="0">
                <a:cs typeface="Arial" panose="020B0604020202020204" pitchFamily="34" charset="0"/>
              </a:rPr>
              <a:t>       </a:t>
            </a:r>
            <a:r>
              <a:rPr lang="el-GR" sz="7200" u="sng" dirty="0" smtClean="0">
                <a:cs typeface="Arial" panose="020B0604020202020204" pitchFamily="34" charset="0"/>
              </a:rPr>
              <a:t>Συμπέρασμα:</a:t>
            </a:r>
            <a:r>
              <a:rPr lang="el-GR" sz="7200" dirty="0" smtClean="0">
                <a:cs typeface="Arial" panose="020B0604020202020204" pitchFamily="34" charset="0"/>
              </a:rPr>
              <a:t> μη απαίτηση ύπαρξης εγκεκριμένου σχεδιασμού πριν από την αδειοδότηση έργων / δραστηριοτήτων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7200" dirty="0" smtClean="0">
                <a:cs typeface="Arial" panose="020B0604020202020204" pitchFamily="34" charset="0"/>
              </a:rPr>
              <a:t>      </a:t>
            </a:r>
            <a:r>
              <a:rPr lang="el-GR" sz="7200" u="sng" dirty="0" smtClean="0">
                <a:cs typeface="Arial" panose="020B0604020202020204" pitchFamily="34" charset="0"/>
              </a:rPr>
              <a:t> 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7200" dirty="0" smtClean="0">
                <a:cs typeface="Arial" panose="020B0604020202020204" pitchFamily="34" charset="0"/>
              </a:rPr>
              <a:t>       </a:t>
            </a:r>
            <a:r>
              <a:rPr lang="el-GR" sz="7200" u="sng" dirty="0" smtClean="0">
                <a:cs typeface="Arial" panose="020B0604020202020204" pitchFamily="34" charset="0"/>
              </a:rPr>
              <a:t>Κατά μία άποψη</a:t>
            </a:r>
            <a:r>
              <a:rPr lang="el-GR" sz="7200" dirty="0" smtClean="0">
                <a:cs typeface="Arial" panose="020B0604020202020204" pitchFamily="34" charset="0"/>
              </a:rPr>
              <a:t> η θέση αυτή ακολουθήθηκε σε γενικές γραμμές – έστω και με παραλλαγές στη συλλογιστική - και από τις αποφάσεις 4498/1998 </a:t>
            </a:r>
            <a:r>
              <a:rPr lang="en-US" sz="7200" dirty="0" smtClean="0">
                <a:cs typeface="Arial" panose="020B0604020202020204" pitchFamily="34" charset="0"/>
              </a:rPr>
              <a:t>(</a:t>
            </a:r>
            <a:r>
              <a:rPr lang="el-GR" sz="7200" dirty="0" smtClean="0">
                <a:cs typeface="Arial" panose="020B0604020202020204" pitchFamily="34" charset="0"/>
              </a:rPr>
              <a:t>έργα στην κοίτη του ποταμού Νέστου</a:t>
            </a:r>
            <a:r>
              <a:rPr lang="en-US" sz="7200" dirty="0" smtClean="0">
                <a:cs typeface="Arial" panose="020B0604020202020204" pitchFamily="34" charset="0"/>
              </a:rPr>
              <a:t> - </a:t>
            </a:r>
            <a:r>
              <a:rPr lang="el-GR" sz="7200" dirty="0" smtClean="0">
                <a:cs typeface="Arial" panose="020B0604020202020204" pitchFamily="34" charset="0"/>
              </a:rPr>
              <a:t>υδροηλεκτρικά φράγματα) και 3478/2000 (έργα εκτροπής του ποταμού Αχελώου) 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72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72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55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3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3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3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300" dirty="0" smtClean="0">
                <a:cs typeface="Arial" panose="020B0604020202020204" pitchFamily="34" charset="0"/>
              </a:rPr>
              <a:t>        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524000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/>
              <a:t>Β. ΧΩΡΟΤΑΞΙΚΗ ΝΟΜΟΛΟΓΙΑ </a:t>
            </a:r>
            <a:br>
              <a:rPr lang="el-GR" altLang="el-GR" sz="3200" dirty="0" smtClean="0"/>
            </a:br>
            <a:r>
              <a:rPr lang="el-GR" altLang="el-GR" sz="3200" dirty="0" smtClean="0"/>
              <a:t>- ΔΕΥΤΕΡΗ ΠΕΡΙΟΔΟΣ - </a:t>
            </a:r>
            <a:endParaRPr lang="en-US" altLang="el-GR" sz="32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876800"/>
          </a:xfrm>
        </p:spPr>
        <p:txBody>
          <a:bodyPr/>
          <a:lstStyle/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2000" u="sng" dirty="0" smtClean="0">
                <a:cs typeface="Arial" panose="020B0604020202020204" pitchFamily="34" charset="0"/>
              </a:rPr>
              <a:t>ΔΕΥΤΕΡΗ ΠΕΡΙΟΔΟΣ 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2000" u="sng" dirty="0" smtClean="0">
                <a:cs typeface="Arial" panose="020B0604020202020204" pitchFamily="34" charset="0"/>
              </a:rPr>
              <a:t>1</a:t>
            </a:r>
            <a:r>
              <a:rPr lang="el-GR" altLang="el-GR" sz="2000" u="sng" baseline="30000" dirty="0" smtClean="0">
                <a:cs typeface="Arial" panose="020B0604020202020204" pitchFamily="34" charset="0"/>
              </a:rPr>
              <a:t>η</a:t>
            </a:r>
            <a:r>
              <a:rPr lang="el-GR" altLang="el-GR" sz="2000" u="sng" dirty="0" smtClean="0">
                <a:cs typeface="Arial" panose="020B0604020202020204" pitchFamily="34" charset="0"/>
              </a:rPr>
              <a:t> Υπο-περίοδος - </a:t>
            </a:r>
            <a:r>
              <a:rPr lang="el-GR" altLang="el-GR" sz="1800" u="sng" dirty="0" smtClean="0">
                <a:cs typeface="Arial" panose="020B0604020202020204" pitchFamily="34" charset="0"/>
              </a:rPr>
              <a:t>Αποφάσεις: 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304/1993, 2843/1993 (ιχθυοτροφεία)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1163/2002, 2319/2002 (παραγωγικές δραστηριότητες </a:t>
            </a:r>
            <a:r>
              <a:rPr lang="el-GR" altLang="el-GR" sz="1800" smtClean="0">
                <a:cs typeface="Arial" panose="020B0604020202020204" pitchFamily="34" charset="0"/>
              </a:rPr>
              <a:t>εν γένει)</a:t>
            </a:r>
            <a:endParaRPr lang="el-GR" altLang="el-GR" sz="1800" dirty="0" smtClean="0">
              <a:cs typeface="Arial" panose="020B0604020202020204" pitchFamily="34" charset="0"/>
            </a:endParaRP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2569/2004 (αιολικά πάρκα)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Θέση του δικαστηρίου: </a:t>
            </a:r>
            <a:r>
              <a:rPr lang="el-GR" altLang="el-GR" sz="1800" dirty="0" smtClean="0">
                <a:cs typeface="Arial" panose="020B0604020202020204" pitchFamily="34" charset="0"/>
              </a:rPr>
              <a:t>απαραίτητη η ύπαρξη μορφής χωροταξικού σχεδιασμού (στρατηγικού ή σχεδιασμού χρήσεων γης με παραλλαγές από απόφαση σε απόφαση)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endParaRPr lang="el-GR" altLang="el-GR" sz="2000" u="sng" dirty="0" smtClean="0">
              <a:cs typeface="Arial" panose="020B0604020202020204" pitchFamily="34" charset="0"/>
            </a:endParaRP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2000" u="sng" dirty="0" smtClean="0">
                <a:cs typeface="Arial" panose="020B0604020202020204" pitchFamily="34" charset="0"/>
              </a:rPr>
              <a:t>2</a:t>
            </a:r>
            <a:r>
              <a:rPr lang="el-GR" altLang="el-GR" sz="2000" u="sng" baseline="30000" dirty="0" smtClean="0">
                <a:cs typeface="Arial" panose="020B0604020202020204" pitchFamily="34" charset="0"/>
              </a:rPr>
              <a:t>η</a:t>
            </a:r>
            <a:r>
              <a:rPr lang="el-GR" altLang="el-GR" sz="2000" u="sng" dirty="0" smtClean="0">
                <a:cs typeface="Arial" panose="020B0604020202020204" pitchFamily="34" charset="0"/>
              </a:rPr>
              <a:t> Υπο-περίοδος – Αποφάσεις</a:t>
            </a:r>
            <a:endParaRPr lang="en-US" altLang="el-GR" sz="2000" u="sng" dirty="0" smtClean="0">
              <a:cs typeface="Arial" panose="020B0604020202020204" pitchFamily="34" charset="0"/>
            </a:endParaRP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n-US" altLang="el-GR" sz="1800" dirty="0" smtClean="0">
                <a:cs typeface="Arial" panose="020B0604020202020204" pitchFamily="34" charset="0"/>
              </a:rPr>
              <a:t>3596/2007</a:t>
            </a:r>
            <a:r>
              <a:rPr lang="el-GR" altLang="el-GR" sz="1800" dirty="0" smtClean="0">
                <a:cs typeface="Arial" panose="020B0604020202020204" pitchFamily="34" charset="0"/>
              </a:rPr>
              <a:t>, 3697/2007 και 1508/2008 (αιολικά πάρκα)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3858/2007 (υδροηλεκτρικό φράγμα στον Άραχθο ποταμό)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3396/2010 (Π.Ο.Τ.Α. Μεσσηνίας)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3920/2010 (τουριστική επένδυση σε μονή «Τοπλού» Κρήτης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Θέση του δικαστηρίου: </a:t>
            </a:r>
            <a:r>
              <a:rPr lang="el-GR" altLang="el-GR" sz="1800" dirty="0" smtClean="0">
                <a:cs typeface="Arial" panose="020B0604020202020204" pitchFamily="34" charset="0"/>
              </a:rPr>
              <a:t>απαραίτητη η ύπαρξη χωροταξικού σχεδιασμού ή / και παραβίαση θεσμοθετημένου σχεδιασμού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366713" lvl="1" indent="0" eaLnBrk="1" hangingPunct="1">
              <a:spcBef>
                <a:spcPts val="0"/>
              </a:spcBef>
              <a:buNone/>
            </a:pPr>
            <a:endParaRPr lang="el-GR" altLang="el-GR" sz="2000" dirty="0" smtClean="0">
              <a:cs typeface="Arial" panose="020B0604020202020204" pitchFamily="34" charset="0"/>
            </a:endParaRPr>
          </a:p>
          <a:p>
            <a:pPr marL="366713" lvl="1" indent="0" eaLnBrk="1" hangingPunct="1">
              <a:spcBef>
                <a:spcPts val="0"/>
              </a:spcBef>
              <a:buNone/>
            </a:pPr>
            <a:endParaRPr lang="el-GR" altLang="el-GR" sz="2000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endParaRPr lang="el-GR" altLang="el-GR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l-GR" altLang="el-GR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152400"/>
            <a:ext cx="8305800" cy="1676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Γ. ΧΩΡΟΤΑΞΙΚΗ ΝΟΜΟΛΟΓΙΑ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ΤΡΙΤΗ ΠΕΡΙΟΔΟΣ -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8001000" cy="50292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  </a:t>
            </a:r>
            <a:r>
              <a:rPr lang="el-GR" altLang="el-GR" sz="2000" u="sng" dirty="0" smtClean="0">
                <a:cs typeface="Arial" panose="020B0604020202020204" pitchFamily="34" charset="0"/>
              </a:rPr>
              <a:t> </a:t>
            </a:r>
            <a:r>
              <a:rPr lang="el-GR" alt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ΤΡΙΤΗ ΠΕΡΙΟΔΟΣ: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  </a:t>
            </a:r>
            <a:r>
              <a:rPr lang="el-GR" altLang="el-GR" sz="2000" u="sng" dirty="0" smtClean="0">
                <a:cs typeface="Arial" panose="020B0604020202020204" pitchFamily="34" charset="0"/>
              </a:rPr>
              <a:t>Αποφάσεις: </a:t>
            </a:r>
            <a:r>
              <a:rPr lang="el-GR" altLang="el-GR" sz="1800" dirty="0" smtClean="0">
                <a:cs typeface="Arial" panose="020B0604020202020204" pitchFamily="34" charset="0"/>
              </a:rPr>
              <a:t>                          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</a:t>
            </a:r>
            <a:r>
              <a:rPr lang="en-US" altLang="el-GR" sz="1800" dirty="0" smtClean="0">
                <a:cs typeface="Arial" panose="020B0604020202020204" pitchFamily="34" charset="0"/>
              </a:rPr>
              <a:t> </a:t>
            </a:r>
            <a:r>
              <a:rPr lang="el-GR" sz="1800" dirty="0" smtClean="0"/>
              <a:t>421/2013, 1422/2013, 4190/2014 </a:t>
            </a:r>
            <a:r>
              <a:rPr lang="el-GR" altLang="el-GR" sz="1800" dirty="0" smtClean="0">
                <a:cs typeface="Arial" panose="020B0604020202020204" pitchFamily="34" charset="0"/>
              </a:rPr>
              <a:t>(Ειδικό / Εθνικό χωροταξικό των Α.Π.Ε.)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 </a:t>
            </a:r>
            <a:r>
              <a:rPr lang="el-GR" sz="1800" dirty="0" smtClean="0"/>
              <a:t>4982/2014, 4986/2014, 4984/2014, 4983/2014, 4985/2014 </a:t>
            </a:r>
            <a:r>
              <a:rPr lang="el-GR" altLang="el-GR" sz="1800" dirty="0" smtClean="0">
                <a:cs typeface="Arial" panose="020B0604020202020204" pitchFamily="34" charset="0"/>
              </a:rPr>
              <a:t>(Ειδικό / Εθνικό </a:t>
            </a:r>
            <a:endParaRPr lang="en-US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1800" dirty="0" smtClean="0">
                <a:cs typeface="Arial" panose="020B0604020202020204" pitchFamily="34" charset="0"/>
              </a:rPr>
              <a:t>    </a:t>
            </a:r>
            <a:r>
              <a:rPr lang="el-GR" altLang="el-GR" sz="1800" dirty="0" smtClean="0">
                <a:cs typeface="Arial" panose="020B0604020202020204" pitchFamily="34" charset="0"/>
              </a:rPr>
              <a:t>Χωροταξικό για τις Υδατοκαλλιέργειες)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 4013/2013, 4784/2013, 4785/2013 (Ειδικό / Εθνικό Χωροταξικό για τη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 Βιομηχανία) 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</a:t>
            </a:r>
            <a:r>
              <a:rPr lang="el-GR" altLang="el-GR" sz="1800" u="sng" dirty="0" smtClean="0">
                <a:cs typeface="Arial" panose="020B0604020202020204" pitchFamily="34" charset="0"/>
              </a:rPr>
              <a:t>Θέσεις του δικαστηρίου: </a:t>
            </a:r>
            <a:r>
              <a:rPr lang="el-GR" altLang="el-GR" sz="1800" dirty="0" smtClean="0">
                <a:cs typeface="Arial" panose="020B0604020202020204" pitchFamily="34" charset="0"/>
              </a:rPr>
              <a:t>Το σύνολο των λόγων που επικαλέστηκαν οι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αιτούντες / προσφεύγοντες απορρίφθηκαν, τα Ειδικά / Εθνικά Χωροταξικά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Πλαίσια είναι από όλες τις απόψεις νόμιμα 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Εμφανής η προδιάθεση του δικαστηρίου να μην καταπέσουν Τα Ειδικά /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Εθνικά Χωροταξικά Πλαίσια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152400"/>
            <a:ext cx="8305800" cy="1676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Δ1. 	ΠΟΛΕΟΔΟΜΙΚΗ ΝΟΜΟΛΟΓΙΑ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8001000" cy="51054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 ΝΟΜΟΛΟΓΙΑ – ΖΗΤΗΜΑΤΑ ΟΡΙΖΟΝΤΙΟΥ / ΕΓΚΑΡΣΙΟΥ ΧΑΡΑΚΤΗΡΑ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 </a:t>
            </a: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1.  Νομικός χαρακτήρας σχεδίων πόλεων και ρυθμίσεων τους</a:t>
            </a:r>
            <a:r>
              <a:rPr lang="en-US" altLang="el-GR" sz="1800" u="sng" dirty="0" smtClean="0">
                <a:cs typeface="Arial" panose="020B0604020202020204" pitchFamily="34" charset="0"/>
              </a:rPr>
              <a:t>:</a:t>
            </a:r>
            <a:r>
              <a:rPr lang="el-GR" altLang="el-GR" sz="1800" u="sng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>
                <a:cs typeface="Arial" panose="020B0604020202020204" pitchFamily="34" charset="0"/>
              </a:rPr>
              <a:t> </a:t>
            </a:r>
            <a:r>
              <a:rPr lang="el-GR" altLang="el-GR" sz="1800" u="sng" dirty="0" smtClean="0">
                <a:cs typeface="Arial" panose="020B0604020202020204" pitchFamily="34" charset="0"/>
              </a:rPr>
              <a:t>Σ.τ.Ε. (</a:t>
            </a:r>
            <a:r>
              <a:rPr lang="el-GR" altLang="el-GR" sz="1800" u="sng" dirty="0" err="1" smtClean="0">
                <a:cs typeface="Arial" panose="020B0604020202020204" pitchFamily="34" charset="0"/>
              </a:rPr>
              <a:t>Ολ</a:t>
            </a:r>
            <a:r>
              <a:rPr lang="el-GR" altLang="el-GR" sz="1800" u="sng" dirty="0" smtClean="0">
                <a:cs typeface="Arial" panose="020B0604020202020204" pitchFamily="34" charset="0"/>
              </a:rPr>
              <a:t>.) 3982/2009 και πολλές άλλες </a:t>
            </a:r>
            <a:endParaRPr lang="en-US" altLang="el-GR" sz="18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sz="1600" dirty="0" smtClean="0"/>
              <a:t>α</a:t>
            </a:r>
            <a:r>
              <a:rPr lang="en-US" sz="1600" dirty="0" smtClean="0"/>
              <a:t>) </a:t>
            </a:r>
            <a:r>
              <a:rPr lang="el-GR" sz="1600" dirty="0" smtClean="0"/>
              <a:t> Οι διατάξεις που καθορίζουν </a:t>
            </a:r>
            <a:r>
              <a:rPr lang="el-GR" sz="1600" dirty="0"/>
              <a:t>χρήσεις γης και όρους δομήσεως έχουν κανονιστικό χαρακτήρα, </a:t>
            </a:r>
            <a:endParaRPr lang="el-GR" sz="1600" dirty="0" smtClean="0"/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sz="1600" dirty="0" smtClean="0"/>
              <a:t>β) οι διατάξεις </a:t>
            </a:r>
            <a:r>
              <a:rPr lang="el-GR" sz="1600" dirty="0"/>
              <a:t>που δημιουργούν οικοδομικά τετράγωνα αποτελούν ατομικές ρυθμίσεις, </a:t>
            </a:r>
            <a:r>
              <a:rPr lang="el-GR" sz="1600" dirty="0" smtClean="0"/>
              <a:t>διότι προβαίνουν απλώς σε </a:t>
            </a:r>
            <a:r>
              <a:rPr lang="el-GR" sz="1600" dirty="0"/>
              <a:t>χάραξη και μετατόπιση ρυμοτομικών γραμμών χωρίς καθορισμό, με τις γραμμές αυτές, του περιγράμματος των κτιρίων, και άρα της θέσεώς </a:t>
            </a:r>
            <a:r>
              <a:rPr lang="el-GR" sz="1600" dirty="0" smtClean="0"/>
              <a:t>τους εντός </a:t>
            </a:r>
            <a:r>
              <a:rPr lang="el-GR" sz="1600" dirty="0"/>
              <a:t>των νέων οικοδομικών τετραγώνων </a:t>
            </a:r>
            <a:r>
              <a:rPr lang="el-GR" sz="1600" dirty="0" smtClean="0"/>
              <a:t>(στην αντίθετη περίπτωση οι ρυθμίσεις  θα μετατρέπονταν σε κανονιστικές</a:t>
            </a:r>
            <a:r>
              <a:rPr lang="el-GR" sz="1600" dirty="0"/>
              <a:t>). </a:t>
            </a:r>
            <a:endParaRPr lang="el-GR" altLang="el-GR" sz="16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2. Κατανομή πολεοδομικών αρμοδιοτήτων στα όργανα της Διοίκησης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Σ.τ.Ε. 3661/2005 (</a:t>
            </a:r>
            <a:r>
              <a:rPr lang="el-GR" altLang="el-GR" sz="1800" u="sng" dirty="0" err="1" smtClean="0">
                <a:cs typeface="Arial" panose="020B0604020202020204" pitchFamily="34" charset="0"/>
              </a:rPr>
              <a:t>Ολ</a:t>
            </a:r>
            <a:r>
              <a:rPr lang="el-GR" altLang="el-GR" sz="1800" u="sng" dirty="0" smtClean="0">
                <a:cs typeface="Arial" panose="020B0604020202020204" pitchFamily="34" charset="0"/>
              </a:rPr>
              <a:t>.), 2378/2014 και πολλές άλλες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cs typeface="Arial" panose="020B0604020202020204" pitchFamily="34" charset="0"/>
              </a:rPr>
              <a:t>Οι εγκρίσεις, αναθεωρήσεις και τροποποιήσεις των σχεδίων πόλεων (ακόμη και οι εντοπισμένες εάν κριθεί ότι συνιστούν σημαντική πολεοδομική παρέμβαση) εγκρίνονται με προεδρικό διάταγμα (κατ’ εφαρμογή του άρθρου 43 παρ.2 Συντάγματος).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152400"/>
            <a:ext cx="8305800" cy="1676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	ΠΟΛΕΟΔΟΜΙΚΗ ΝΟΜΟΛΟΓΙΑ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8001000" cy="50292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 ΝΟΜΟΛΟΓΙΑ – ΕΙΔΙΚΟΤΕΡΑ ΖΗΤΗΜΑΤΑ</a:t>
            </a:r>
            <a:r>
              <a:rPr lang="en-US" altLang="el-GR" sz="1800" u="sng" dirty="0" smtClean="0">
                <a:cs typeface="Arial" panose="020B0604020202020204" pitchFamily="34" charset="0"/>
              </a:rPr>
              <a:t> </a:t>
            </a:r>
            <a:r>
              <a:rPr lang="el-GR" altLang="el-GR" sz="1800" u="sng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n-US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3</a:t>
            </a:r>
            <a:r>
              <a:rPr lang="el-GR" altLang="el-GR" sz="1800" u="sng" dirty="0" smtClean="0">
                <a:cs typeface="Arial" panose="020B0604020202020204" pitchFamily="34" charset="0"/>
              </a:rPr>
              <a:t>. Αυθαίρετη δόμηση (ιστορική αναδρομή – συνταγματικά ζητήματα)</a:t>
            </a:r>
            <a:endParaRPr lang="en-US" altLang="el-GR" sz="18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 Σ.τ.Ε. 1876/1980, 3610/2007 και 3500/2009 1118/2014, 1119/2014, 1858/2015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Κρίσιμα ζητήματα: Παραβίαση: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sz="1600" dirty="0" smtClean="0"/>
              <a:t>α</a:t>
            </a:r>
            <a:r>
              <a:rPr lang="el-GR" sz="1600" dirty="0"/>
              <a:t>) </a:t>
            </a:r>
            <a:r>
              <a:rPr lang="el-GR" sz="1600" dirty="0" smtClean="0"/>
              <a:t>άρθρου </a:t>
            </a:r>
            <a:r>
              <a:rPr lang="el-GR" sz="1600" dirty="0"/>
              <a:t>24 παρ. 2 του </a:t>
            </a:r>
            <a:r>
              <a:rPr lang="el-GR" sz="1600" dirty="0" smtClean="0"/>
              <a:t>Συντάγματος (ανεπίτρεπτη διάρρηξη της από το Σύνταγμα αναγνωριζόμενης αρχής του πολεοδομικού σχεδιασμού)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sz="1600" dirty="0" smtClean="0"/>
              <a:t>β) αρχής του κράτους δικαίου: (</a:t>
            </a:r>
            <a:r>
              <a:rPr lang="el-GR" sz="1600" dirty="0"/>
              <a:t>άρθρο 25 παρ. 1 του Συντάγματος) </a:t>
            </a:r>
            <a:endParaRPr lang="el-GR" sz="1600" dirty="0" smtClean="0"/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sz="1600" dirty="0" smtClean="0"/>
              <a:t>γ) αρχής προστασίας </a:t>
            </a:r>
            <a:r>
              <a:rPr lang="el-GR" sz="1600" dirty="0"/>
              <a:t>της αξίας του ανθρώπου (άρθρο 2 παρ. 1 του Συντάγματος), </a:t>
            </a:r>
            <a:r>
              <a:rPr lang="el-GR" sz="1600" dirty="0" smtClean="0"/>
              <a:t>δεδομένου ότι θεμελιώδης </a:t>
            </a:r>
            <a:r>
              <a:rPr lang="el-GR" sz="1600" dirty="0"/>
              <a:t>επιδίωξη του Κράτους δικαίου είναι η πραγμάτωση του Δικαίου στην Πολιτεία, που </a:t>
            </a:r>
            <a:r>
              <a:rPr lang="el-GR" sz="1600" dirty="0" smtClean="0"/>
              <a:t>επιτυγχάνεται </a:t>
            </a:r>
            <a:r>
              <a:rPr lang="el-GR" sz="1600" dirty="0"/>
              <a:t>με τη διαφύλαξη του κύρους του νόμου, και </a:t>
            </a:r>
            <a:endParaRPr lang="el-GR" sz="1600" dirty="0" smtClean="0"/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sz="1600" dirty="0" smtClean="0"/>
              <a:t>δ) αρχής </a:t>
            </a:r>
            <a:r>
              <a:rPr lang="el-GR" sz="1600" dirty="0"/>
              <a:t>της </a:t>
            </a:r>
            <a:r>
              <a:rPr lang="el-GR" sz="1600" dirty="0" smtClean="0"/>
              <a:t>ισότητας (άρθρο 4 παρ. 1), </a:t>
            </a:r>
            <a:r>
              <a:rPr lang="el-GR" sz="1600" dirty="0"/>
              <a:t>διότι θέτει σε μειονεκτική μοίρα τους νομοταγείς πολίτες </a:t>
            </a:r>
            <a:r>
              <a:rPr lang="el-GR" sz="1600" dirty="0" smtClean="0"/>
              <a:t>έναντι </a:t>
            </a:r>
            <a:r>
              <a:rPr lang="el-GR" sz="1600" dirty="0"/>
              <a:t>εκείνων των οποίων οι ανεγερθείσες ή διαρρυθμισθείσες οικοδομές είναι αυθαίρετες λόγω παραβίασης των ισχυόντων όρων δομήσεως και χρήσεων γης, αλλά εν τούτοις εξαιρούνται από την κατεδάφιση. </a:t>
            </a:r>
            <a:br>
              <a:rPr lang="el-GR" sz="1600" dirty="0"/>
            </a:br>
            <a:endParaRPr lang="el-GR" altLang="el-GR" sz="16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n-US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n-US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83471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152400"/>
            <a:ext cx="8305800" cy="1676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Δ3. 	ΠΟΛΕΟΔΟΜΙΚΗ ΝΟΜΟΛΟΓΙΑ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8001000" cy="55626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  <a:r>
              <a:rPr lang="el-GR" altLang="el-GR" sz="1800" u="sng" dirty="0" smtClean="0">
                <a:cs typeface="Arial" panose="020B0604020202020204" pitchFamily="34" charset="0"/>
              </a:rPr>
              <a:t> ΝΟΜΟΛΟΓΙΑ – ΕΙΔΙΚΟΤΕΡΑ ΖΗΤΗΜΑΤΑ </a:t>
            </a: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4. Δόμηση και «πολεοδομικό κεκτημένο» </a:t>
            </a:r>
            <a:r>
              <a:rPr lang="el-GR" sz="1800" u="sng" dirty="0" smtClean="0"/>
              <a:t>10/1988, 173/1998, 3367/2005</a:t>
            </a:r>
            <a:endParaRPr lang="el-GR" altLang="el-GR" sz="18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α) </a:t>
            </a:r>
            <a:r>
              <a:rPr lang="el-GR" altLang="el-GR" sz="1800" dirty="0" smtClean="0">
                <a:cs typeface="Arial" panose="020B0604020202020204" pitchFamily="34" charset="0"/>
              </a:rPr>
              <a:t>Μη επιτρεπτή η υποβάθμιση / επιδείνωση των συνθηκών διαβίωσης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β)</a:t>
            </a:r>
            <a:r>
              <a:rPr lang="el-GR" altLang="el-GR" sz="1800" dirty="0" smtClean="0">
                <a:cs typeface="Arial" panose="020B0604020202020204" pitchFamily="34" charset="0"/>
              </a:rPr>
              <a:t> Υπό όρους ανεκτή η θέσπιση παρεκκλίσεων </a:t>
            </a:r>
            <a:endParaRPr lang="el-GR" altLang="el-GR" sz="20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u="sng" dirty="0" smtClean="0">
                <a:cs typeface="Arial" panose="020B0604020202020204" pitchFamily="34" charset="0"/>
              </a:rPr>
              <a:t>5.</a:t>
            </a:r>
            <a:r>
              <a:rPr lang="el-GR" altLang="el-GR" sz="1800" u="sng" dirty="0" smtClean="0">
                <a:cs typeface="Arial" panose="020B0604020202020204" pitchFamily="34" charset="0"/>
              </a:rPr>
              <a:t> </a:t>
            </a:r>
            <a:r>
              <a:rPr lang="el-GR" altLang="el-GR" sz="1800" u="sng" dirty="0">
                <a:cs typeface="Arial" panose="020B0604020202020204" pitchFamily="34" charset="0"/>
              </a:rPr>
              <a:t>Ορθολογικός πολεοδομικός σχεδιασμός και κοινόχρηστοι </a:t>
            </a:r>
            <a:r>
              <a:rPr lang="el-GR" altLang="el-GR" sz="1800" u="sng" dirty="0" smtClean="0">
                <a:cs typeface="Arial" panose="020B0604020202020204" pitchFamily="34" charset="0"/>
              </a:rPr>
              <a:t>χώροι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u="sng" dirty="0" smtClean="0">
                <a:cs typeface="Arial" panose="020B0604020202020204" pitchFamily="34" charset="0"/>
              </a:rPr>
              <a:t>Σ.τ.Ε. 3630/2006 και πολλές άλλες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cs typeface="Arial" panose="020B0604020202020204" pitchFamily="34" charset="0"/>
              </a:rPr>
              <a:t>Βασική θέση απορρέουσα από την αρχή προστασίας του οικιστικού περιβάλλοντος (άρθρο 24 παρ. 2):   Κ</a:t>
            </a:r>
            <a:r>
              <a:rPr lang="el-GR" sz="1600" dirty="0" smtClean="0"/>
              <a:t>ατά </a:t>
            </a:r>
            <a:r>
              <a:rPr lang="el-GR" sz="1600" dirty="0"/>
              <a:t>την τροποποίηση εγκεκριμένων σχεδίων πόλεων και τον καθορισμό χρήσεων γης δεν συγχωρείται κατ’ αρχήν η μείωση των κοινοχρήστων χώρων. </a:t>
            </a:r>
            <a:r>
              <a:rPr lang="el-GR" sz="1600" dirty="0" smtClean="0"/>
              <a:t>Είναι </a:t>
            </a:r>
            <a:r>
              <a:rPr lang="el-GR" sz="1600" dirty="0"/>
              <a:t>μεν δυνατή η αναδιάταξη των χώρων αυτών για λόγους πολεοδομικούς, υπό την προϋπόθεση όμως ότι το καθαρό ποσοστό των κοινοχρήστων χώρων σε επίπεδο πολεοδομικής ενότητας παραμένει τουλάχιστον στο προηγούμενο ύψος</a:t>
            </a:r>
            <a:endParaRPr lang="el-GR" altLang="el-GR" sz="16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u="sng" dirty="0" smtClean="0">
                <a:cs typeface="Arial" panose="020B0604020202020204" pitchFamily="34" charset="0"/>
              </a:rPr>
              <a:t>6.</a:t>
            </a:r>
            <a:r>
              <a:rPr lang="el-GR" altLang="el-GR" sz="1800" u="sng" dirty="0" smtClean="0">
                <a:cs typeface="Arial" panose="020B0604020202020204" pitchFamily="34" charset="0"/>
              </a:rPr>
              <a:t> Δόμηση και πολεοδομικός σχεδιασμός </a:t>
            </a:r>
            <a:r>
              <a:rPr lang="el-GR" sz="1800" u="sng" dirty="0" smtClean="0"/>
              <a:t>551/2008, 1828/2008 , 806/2010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cs typeface="Arial" panose="020B0604020202020204" pitchFamily="34" charset="0"/>
              </a:rPr>
              <a:t>α) Απαίτηση ύπαρξης πρόσοψης 25</a:t>
            </a:r>
            <a:r>
              <a:rPr lang="en-US" altLang="el-GR" sz="1600" dirty="0" smtClean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σε κοινόχρηστο δρόμο μέτρων για τα εκτός σχεδίου ακίνητα αφορά τόσο τα κατά κανόνα όσο και τα κατά παρέκκλιση δομούμενα ακίνητα - [551/2008</a:t>
            </a:r>
            <a:r>
              <a:rPr lang="en-US" altLang="el-GR" sz="1600" dirty="0" smtClean="0">
                <a:cs typeface="Arial" panose="020B0604020202020204" pitchFamily="34" charset="0"/>
              </a:rPr>
              <a:t>, 3504/2010</a:t>
            </a:r>
            <a:r>
              <a:rPr lang="el-GR" altLang="el-GR" sz="1600" dirty="0" smtClean="0">
                <a:cs typeface="Arial" panose="020B0604020202020204" pitchFamily="34" charset="0"/>
              </a:rPr>
              <a:t>, επταμελή σύνθεση]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400" u="sng" dirty="0" smtClean="0">
                <a:cs typeface="Arial" panose="020B0604020202020204" pitchFamily="34" charset="0"/>
              </a:rPr>
              <a:t>Βασική θέση: Η δόμηση σε εκτός σχεδίου περιοχές δεν είναι συνταγματικά ανεκτό να γίνεται με ευνοϊκότερους όρους απ’ ό,τι στις εντός σχεδίου περιοχές.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cs typeface="Arial" panose="020B0604020202020204" pitchFamily="34" charset="0"/>
              </a:rPr>
              <a:t>β) Η θέση σε κοινή χρήση μέρους ιδιοκτησίας για απόκτηση πρόσοψης είναι αντισυνταγματική (για οικισμούς κάτω των 2.000 κατοίκων – [1828/2008]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7.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41178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1343</TotalTime>
  <Words>905</Words>
  <Application>Microsoft Office PowerPoint</Application>
  <PresentationFormat>Προβολή στην οθόνη (4:3)</PresentationFormat>
  <Paragraphs>122</Paragraphs>
  <Slides>7</Slides>
  <Notes>5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Flow</vt:lpstr>
      <vt:lpstr> ΧΩΡΟΤΑΞΙΚΗ ΚΑΙ ΠΟΛΕΟΔΟΜΙΚΗ (ΔΙΟΙΚΗΤΙΚΗ) ΝΟΜΟΛΟΓΙΑ </vt:lpstr>
      <vt:lpstr>  Α. ΧΩΡΟΤΑΞΙΚΗ ΝΟΜΟΛΟΓΙΑ - ΠΡΩΤΗ ΠΕΡΙΟΔΟΣ -</vt:lpstr>
      <vt:lpstr>Β. ΧΩΡΟΤΑΞΙΚΗ ΝΟΜΟΛΟΓΙΑ  - ΔΕΥΤΕΡΗ ΠΕΡΙΟΔΟΣ - </vt:lpstr>
      <vt:lpstr>Γ. ΧΩΡΟΤΑΞΙΚΗ ΝΟΜΟΛΟΓΙΑ - ΤΡΙΤΗ ΠΕΡΙΟΔΟΣ -</vt:lpstr>
      <vt:lpstr>Δ1.  ΠΟΛΕΟΔΟΜΙΚΗ ΝΟΜΟΛΟΓΙΑ </vt:lpstr>
      <vt:lpstr>Δ2.  ΠΟΛΕΟΔΟΜΙΚΗ ΝΟΜΟΛΟΓΙΑ </vt:lpstr>
      <vt:lpstr>Δ3.  ΠΟΛΕΟΔΟΜΙΚΗ ΝΟΜΟΛΟΓΙΑ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Chaidarlis</cp:lastModifiedBy>
  <cp:revision>154</cp:revision>
  <cp:lastPrinted>2015-03-20T10:42:22Z</cp:lastPrinted>
  <dcterms:created xsi:type="dcterms:W3CDTF">2006-08-16T00:00:00Z</dcterms:created>
  <dcterms:modified xsi:type="dcterms:W3CDTF">2020-01-20T12:13:04Z</dcterms:modified>
</cp:coreProperties>
</file>