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39CDF0-9D7A-4856-8F90-9074EE7A6FE6}" type="datetimeFigureOut">
              <a:rPr lang="el-GR"/>
              <a:pPr>
                <a:defRPr/>
              </a:pPr>
              <a:t>20/1/2020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7065C-B925-472D-96CF-D906243411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1051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3D533-AB99-48CD-A0AC-501FC523F8C2}" type="slidenum">
              <a:rPr lang="el-GR" altLang="el-GR" smtClean="0"/>
              <a:pPr/>
              <a:t>1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48799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7065C-B925-472D-96CF-D9062434110C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738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6E82-5654-4136-B365-D83881A30235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6E3F-27B6-4B42-B2AC-41C62353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E68F-AF49-44B2-9866-46BE73500700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AB8D-EEAF-480C-92F1-155D1B600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064A-47EA-4CA8-BC94-9357DC10942E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CB6F-9EDE-497A-821A-02A9CD881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4652-6914-49CA-BB3C-F566F3CA1B4F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3B10-55B4-4F83-B1AF-5E8F239E2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0CAD-2567-4467-AD0B-D46C064EB581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3BD8-6C79-49F5-9452-417F7E725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AC84-99E4-4F22-A90E-7A522F6E1D46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F90E-BF3F-483D-9F82-59E201A9E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1030-5675-4568-9BE7-ED4BAD868C06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5E0B-6DBC-41F5-A0F9-6401A2D78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F7D9-8638-4581-B378-6DBD769774E6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1D0A-E24B-4DC6-AC6C-BFC07F7FD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3080-4B30-454B-87D4-F424135D39F6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6710-9B10-4E75-8664-3F10EE9DD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2E7A-32C2-4E16-9782-3F279837885F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351B-2906-40E4-9D5D-3AC057D02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270E-C1AC-4607-93F5-7F92195CA261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9C11-C0AB-412B-81D4-2F7304A34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dirty="0" smtClean="0"/>
              <a:t>Click to edit Master text styles</a:t>
            </a:r>
          </a:p>
          <a:p>
            <a:pPr lvl="1"/>
            <a:r>
              <a:rPr lang="en-US" altLang="el-GR" dirty="0" smtClean="0"/>
              <a:t>Second level</a:t>
            </a:r>
          </a:p>
          <a:p>
            <a:pPr lvl="2"/>
            <a:r>
              <a:rPr lang="en-US" altLang="el-GR" dirty="0" smtClean="0"/>
              <a:t>Third level</a:t>
            </a:r>
          </a:p>
          <a:p>
            <a:pPr lvl="3"/>
            <a:r>
              <a:rPr lang="en-US" altLang="el-GR" dirty="0" smtClean="0"/>
              <a:t>Fourth level</a:t>
            </a:r>
          </a:p>
          <a:p>
            <a:pPr lvl="4"/>
            <a:r>
              <a:rPr lang="en-US" altLang="el-GR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676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ΕΙΔΙΚΟ [ΕΘΝΙΚΟ] ΧΩΡΟΤΑΞΙΚΟ ΠΛΑΙΣΙΟ ΓΙΑ ΤΟΝ ΤΟΥΡΙΣΜΟ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950" cy="1752600"/>
          </a:xfrm>
        </p:spPr>
        <p:txBody>
          <a:bodyPr/>
          <a:lstStyle/>
          <a:p>
            <a:pPr marR="0" eaLnBrk="1" hangingPunct="1"/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Μάριος Χαϊνταρλής</a:t>
            </a:r>
          </a:p>
          <a:p>
            <a:pPr marR="0" eaLnBrk="1" hangingPunct="1"/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Επίκουρος Καθηγητής Πανεπιστημίου Θεσσαλίας</a:t>
            </a:r>
            <a:endParaRPr lang="en-US" alt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l-GR" alt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Α. ΔΟΜΗ ΤΟΥ ΕΙΔΙΚΟΥ [ΕΘΝΙΚΟΥ] ΠΛΑΙΣΙΟΥ ΓΙΑ ΤΟΝ ΤΟΥΡΙΣΜΟ</a:t>
            </a:r>
            <a:endParaRPr lang="en-US" alt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6576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500" dirty="0" smtClean="0">
                <a:cs typeface="Arial" panose="020B0604020202020204" pitchFamily="34" charset="0"/>
              </a:rPr>
              <a:t>    </a:t>
            </a:r>
            <a:r>
              <a:rPr lang="el-GR" sz="1800" dirty="0" smtClean="0">
                <a:cs typeface="Arial" panose="020B0604020202020204" pitchFamily="34" charset="0"/>
              </a:rPr>
              <a:t>1.     Κεφάλαιο Α : α. Γενικές διατάξεις, β. Σκοπός, γ. Στόχοι, δ. Ορισμοί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cs typeface="Arial" panose="020B0604020202020204" pitchFamily="34" charset="0"/>
              </a:rPr>
              <a:t>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>
                <a:cs typeface="Arial" panose="020B0604020202020204" pitchFamily="34" charset="0"/>
              </a:rPr>
              <a:t> </a:t>
            </a:r>
            <a:r>
              <a:rPr lang="el-GR" sz="1800" dirty="0" smtClean="0">
                <a:cs typeface="Arial" panose="020B0604020202020204" pitchFamily="34" charset="0"/>
              </a:rPr>
              <a:t>    2.  Κεφάλαιο </a:t>
            </a:r>
            <a:r>
              <a:rPr lang="el-GR" sz="1800" dirty="0">
                <a:cs typeface="Arial" panose="020B0604020202020204" pitchFamily="34" charset="0"/>
              </a:rPr>
              <a:t>Β : </a:t>
            </a:r>
            <a:r>
              <a:rPr lang="el-GR" sz="1800" dirty="0" smtClean="0">
                <a:cs typeface="Arial" panose="020B0604020202020204" pitchFamily="34" charset="0"/>
              </a:rPr>
              <a:t>Κατηγοριοποίηση και κατευθύνσεις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>
                <a:cs typeface="Arial" panose="020B0604020202020204" pitchFamily="34" charset="0"/>
              </a:rPr>
              <a:t> </a:t>
            </a:r>
            <a:r>
              <a:rPr lang="el-GR" sz="1800" dirty="0" smtClean="0">
                <a:cs typeface="Arial" panose="020B0604020202020204" pitchFamily="34" charset="0"/>
              </a:rPr>
              <a:t>                              α. Κατηγοριοποίηση του εθνικού χώρου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cs typeface="Arial" panose="020B0604020202020204" pitchFamily="34" charset="0"/>
              </a:rPr>
              <a:t>                               β. Στρατηγικές κατευθύνσεις ανά κατηγορία χώρου</a:t>
            </a:r>
            <a:endParaRPr lang="el-GR" sz="18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>
                <a:cs typeface="Arial" panose="020B0604020202020204" pitchFamily="34" charset="0"/>
              </a:rPr>
              <a:t>            </a:t>
            </a:r>
            <a:r>
              <a:rPr lang="el-GR" sz="1800" dirty="0" smtClean="0">
                <a:cs typeface="Arial" panose="020B0604020202020204" pitchFamily="34" charset="0"/>
              </a:rPr>
              <a:t>                   γ. Εναλλακτικές μορφές τουρισμού και στρατηγικές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>
                <a:cs typeface="Arial" panose="020B0604020202020204" pitchFamily="34" charset="0"/>
              </a:rPr>
              <a:t> </a:t>
            </a:r>
            <a:r>
              <a:rPr lang="el-GR" sz="1800" dirty="0" smtClean="0">
                <a:cs typeface="Arial" panose="020B0604020202020204" pitchFamily="34" charset="0"/>
              </a:rPr>
              <a:t>                              κατευθύνσεις </a:t>
            </a:r>
            <a:endParaRPr lang="el-GR" sz="18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cs typeface="Arial" panose="020B0604020202020204" pitchFamily="34" charset="0"/>
              </a:rPr>
              <a:t>     3. Κεφάλαιο Γ :   Ειδικές υποδομές – Συγκρούσεις χρήσεων γης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cs typeface="Arial" panose="020B0604020202020204" pitchFamily="34" charset="0"/>
              </a:rPr>
              <a:t>    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cs typeface="Arial" panose="020B0604020202020204" pitchFamily="34" charset="0"/>
              </a:rPr>
              <a:t>     </a:t>
            </a:r>
            <a:r>
              <a:rPr lang="el-GR" sz="1600" b="1" u="sng" dirty="0" smtClean="0">
                <a:cs typeface="Arial" panose="020B0604020202020204" pitchFamily="34" charset="0"/>
              </a:rPr>
              <a:t>Σημείωση:  Παρουσιάζεται κατά βάση το Ειδικό Χωροταξικό του έτους 2013 (ΦΕΚ Β’ 3155/2013), (με κάποιες διαφοροποιήσεις ισχύουν γενικά τα ίδια και για το Ειδικό Χωροταξικό του έτους 2009, ΦΕΚ Β’ 1138/2009)</a:t>
            </a:r>
            <a:r>
              <a:rPr lang="el-GR" sz="1800" u="sng" dirty="0" smtClean="0">
                <a:cs typeface="Arial" panose="020B0604020202020204" pitchFamily="34" charset="0"/>
              </a:rPr>
              <a:t>                 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500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500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447800"/>
          </a:xfrm>
        </p:spPr>
        <p:txBody>
          <a:bodyPr/>
          <a:lstStyle/>
          <a:p>
            <a:pPr algn="ctr" eaLnBrk="1" hangingPunct="1"/>
            <a:r>
              <a:rPr lang="el-GR" altLang="el-GR" sz="4000" dirty="0" smtClean="0"/>
              <a:t>Β. ΛΟΓΟΙ ΥΙΟΘΕΤΗΣΗΣ ΕΙΔΙΚΟΥ ΧΩΡΟΤΑΞΙΚΟΥ ΓΙΑ ΤΟΝ ΤΟΥΡΙΣΜΟ</a:t>
            </a:r>
            <a:endParaRPr lang="en-US" altLang="el-GR" sz="4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352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endParaRPr lang="el-GR" altLang="el-GR" sz="2000" dirty="0" smtClean="0"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000" dirty="0" smtClean="0">
                <a:cs typeface="Arial" panose="020B0604020202020204" pitchFamily="34" charset="0"/>
              </a:rPr>
              <a:t>Αύξηση της τουριστικής δραστηριότητας σε παγκόσμιο επίπεδο και βεβαίως σε ευρωπαϊκό επίπεδο</a:t>
            </a:r>
            <a:endParaRPr lang="el-GR" alt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AutoNum type="arabicPeriod" startAt="2"/>
            </a:pP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Η σημασία του τουρισμού στην ελληνική οικονομία</a:t>
            </a:r>
          </a:p>
          <a:p>
            <a:pPr marL="457200" indent="-457200" eaLnBrk="1" hangingPunct="1">
              <a:buAutoNum type="arabicPeriod" startAt="2"/>
            </a:pPr>
            <a:r>
              <a:rPr lang="el-GR" altLang="el-GR" sz="2000" dirty="0" smtClean="0">
                <a:cs typeface="Arial" panose="020B0604020202020204" pitchFamily="34" charset="0"/>
              </a:rPr>
              <a:t>Νέοι στόχοι τουριστικής πολιτικής (κυρίως διάχυση της τουριστικής δραστηριότητας στο χώρο και στο χρόνο) 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eaLnBrk="1" hangingPunct="1">
              <a:buAutoNum type="arabicPeriod" startAt="2"/>
            </a:pPr>
            <a:r>
              <a:rPr lang="el-GR" altLang="el-GR" sz="2000" dirty="0" smtClean="0">
                <a:cs typeface="Arial" panose="020B0604020202020204" pitchFamily="34" charset="0"/>
              </a:rPr>
              <a:t>Η σημασία του (χωροταξικού) σχεδιασμού για την ανάπτυξη της συγκεκριμένης οικονομικής δραστηριότητας</a:t>
            </a:r>
            <a:endParaRPr lang="el-GR" alt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85800" y="-228600"/>
            <a:ext cx="8305800" cy="1447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Γ. ΑΡΧΕΣ ΔΡΑΣΗΣ ΤΟΥ ΕΙΔΙΚΟΥ ΧΩΡΟΤΑΞΙΚΟΥ ΓΙΑ ΤΟΝ ΤΟΥΡΙΣΜΟ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1000" cy="3657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alt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ΓΕΝΙΚΟΙ ΣΤΟΧΟΙ / ΑΠΟΤΥΠΩΣΗ ΣΤΡΑΤΗΓΙΚΏΝ ΕΠΙΛΟΓΩΝ</a:t>
            </a: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1600" dirty="0" smtClean="0">
              <a:cs typeface="Arial" panose="020B060402020202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el-GR" altLang="el-GR" sz="1600" dirty="0" smtClean="0">
                <a:cs typeface="Arial" panose="020B0604020202020204" pitchFamily="34" charset="0"/>
              </a:rPr>
              <a:t>Μετάβαση από τον μονοθεματικό στον πολυθεματικό τουρισμό </a:t>
            </a: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el-GR" altLang="el-GR" sz="1600" dirty="0" smtClean="0">
                <a:cs typeface="Arial" panose="020B0604020202020204" pitchFamily="34" charset="0"/>
              </a:rPr>
              <a:t>Περιορισμός της διάσπαρτης δόμησης των τουριστικών εγκαταστάσεων</a:t>
            </a: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el-GR" altLang="el-GR" sz="1600" dirty="0" smtClean="0">
                <a:cs typeface="Arial" panose="020B0604020202020204" pitchFamily="34" charset="0"/>
              </a:rPr>
              <a:t>Αειφόρος τουριστική ανάπτυξη (ανάδειξη φυσικών και πολιτιστικών / πολιτισμικών εκφάνσεων του περιβάλλοντος)</a:t>
            </a: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1600" dirty="0">
              <a:cs typeface="Arial" panose="020B060402020202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el-GR" altLang="el-GR" sz="1600" dirty="0" smtClean="0">
                <a:cs typeface="Arial" panose="020B0604020202020204" pitchFamily="34" charset="0"/>
              </a:rPr>
              <a:t>Ενίσχυση της ανάπτυξης των λιγότερο αναπτυγμένων τουριστικών περιοχών</a:t>
            </a: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1600" dirty="0">
              <a:cs typeface="Arial" panose="020B060402020202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el-GR" altLang="el-GR" sz="1600" dirty="0" smtClean="0">
                <a:cs typeface="Arial" panose="020B0604020202020204" pitchFamily="34" charset="0"/>
              </a:rPr>
              <a:t>Προσέλκυση σημαντικών τουριστικών επενδύσεων (αξιοποίηση επενδυτικών ευκαιριών)   </a:t>
            </a:r>
            <a:endParaRPr lang="el-GR" alt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ΚΑΤΗΓΟΡΙΟΠΟΙΗΣΗ ΤΟΥ ΕΘΝΙΚΟΥ ΧΩΡΟΥ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0292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κατηγοριοποίηση γίνεται με βάση τρία κριτήρια: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Ένταση και είδος τουριστικής ανάπτυξης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AutoNum type="arabicPeriod" startAt="2"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Γεωμορφολογικά χαρακτηριστική του χώρου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AutoNum type="arabicPeriod" startAt="2"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Ευαισθησία του χώρου (των εντός αυτού πόρων)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Κατηγορίες χώρου: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  Α1. Αναπτυγμένες τουριστικά περιοχές, Α2. Αναπτυσσόμενες τουριστικά περιοχές, Β1. Περιοχές με περιθώρια ανάπτυξης ειδικών και εναλλακτικών μορφών τουρισμού, Β2. Πόλοι εντατικής ανάπτυξης ειδικών μορφών τουρισμού, Γ. Μητροπολιτικές περιοχές (Αθήνα και Θεσσαλονίκη)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Δ1. Νησιά (Ομάδα 1: Τουριστικά αναπτυγμένα και αναπτυσσόμενα νησιά, Ομάδα 2. Σχετικά μικρά νησιά με προβλήματα ανάπτυξης, 3. Βραχονησίδες και ακατοίκητα νησιά, Δ2. Παράκτιος χώρος, Ε. Ορεινές περιοχές, ΣΤ. Πεδινές και ημιορεινές περιοχές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Ζ. Περιοχές του Εθνικού Συστήματος προστατευόμενων Περιοχών, Η. Προστατευόμενοι και εγκαταλελειμμένοι οικισμοί, Θ. Αρχαιολογικοί χώροι, μνημεία και ιστορικοί τόποι, Ι. Περιοχές ιδιαίτερου ενδιαφέροντος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7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Σημείωση : Για τις περιοχές αυτές δίνονται Στρατηγικές Κατευθύνσεις Χωρικής Οργάνωσης (βλ. συνδυαστικά το άρθρο 5 του Ειδικού Χωροταξικού του έτους 2013 και την επόμενη πρώτη διαφάνεια).</a:t>
            </a:r>
            <a:endParaRPr lang="en-US" sz="17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l-GR" sz="2800" dirty="0" smtClean="0"/>
              <a:t>ΧΑΡΤΗΣ ΕΙΔΙΚΟΥ ΧΩΡΟΤΑΞΙΚΟΥ </a:t>
            </a:r>
            <a:br>
              <a:rPr lang="el-GR" sz="2800" dirty="0" smtClean="0"/>
            </a:br>
            <a:r>
              <a:rPr lang="el-GR" sz="2800" dirty="0" smtClean="0"/>
              <a:t>ΤΟΥΡΙΣΜΟΥ ΕΤΟΥΣ 2013</a:t>
            </a:r>
            <a:endParaRPr lang="el-GR" sz="2800" dirty="0"/>
          </a:p>
        </p:txBody>
      </p:sp>
      <p:pic>
        <p:nvPicPr>
          <p:cNvPr id="1026" name="Picture 2" descr="E:\DropBox\Dropbox\DIKAIO_II\XARTES_EIDIK_TOURISMOU_2009_kai_2013\XARTHS A1 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770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l-GR" sz="2800" dirty="0" smtClean="0"/>
              <a:t>ΧΑΡΤΗΣ ΕΙΔΙΚΟΥ ΧΩΡΟΤΑΞΙΚΟΥ </a:t>
            </a:r>
            <a:br>
              <a:rPr lang="el-GR" sz="2800" dirty="0" smtClean="0"/>
            </a:br>
            <a:r>
              <a:rPr lang="el-GR" sz="2800" dirty="0" smtClean="0"/>
              <a:t>ΤΟΥΡΙΣΜΟΥ ΕΤΟΥΣ 2009</a:t>
            </a:r>
            <a:endParaRPr lang="el-GR" sz="2800" dirty="0"/>
          </a:p>
        </p:txBody>
      </p:sp>
      <p:pic>
        <p:nvPicPr>
          <p:cNvPr id="2050" name="Picture 2" descr="E:\DropBox\Dropbox\DIKAIO_II\XARTES_EIDIK_TOURISMOU_2009_kai_2013\KYA_2009_TOURISMOS_300dp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1018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890</TotalTime>
  <Words>455</Words>
  <Application>Microsoft Office PowerPoint</Application>
  <PresentationFormat>Προβολή στην οθόνη (4:3)</PresentationFormat>
  <Paragraphs>47</Paragraphs>
  <Slides>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Flow</vt:lpstr>
      <vt:lpstr> ΕΙΔΙΚΟ [ΕΘΝΙΚΟ] ΧΩΡΟΤΑΞΙΚΟ ΠΛΑΙΣΙΟ ΓΙΑ ΤΟΝ ΤΟΥΡΙΣΜΟ </vt:lpstr>
      <vt:lpstr>Α. ΔΟΜΗ ΤΟΥ ΕΙΔΙΚΟΥ [ΕΘΝΙΚΟΥ] ΠΛΑΙΣΙΟΥ ΓΙΑ ΤΟΝ ΤΟΥΡΙΣΜΟ</vt:lpstr>
      <vt:lpstr>Β. ΛΟΓΟΙ ΥΙΟΘΕΤΗΣΗΣ ΕΙΔΙΚΟΥ ΧΩΡΟΤΑΞΙΚΟΥ ΓΙΑ ΤΟΝ ΤΟΥΡΙΣΜΟ</vt:lpstr>
      <vt:lpstr>Γ. ΑΡΧΕΣ ΔΡΑΣΗΣ ΤΟΥ ΕΙΔΙΚΟΥ ΧΩΡΟΤΑΞΙΚΟΥ ΓΙΑ ΤΟΝ ΤΟΥΡΙΣΜΟ </vt:lpstr>
      <vt:lpstr>Δ. ΚΑΤΗΓΟΡΙΟΠΟΙΗΣΗ ΤΟΥ ΕΘΝΙΚΟΥ ΧΩΡΟΥ </vt:lpstr>
      <vt:lpstr>ΧΑΡΤΗΣ ΕΙΔΙΚΟΥ ΧΩΡΟΤΑΞΙΚΟΥ  ΤΟΥΡΙΣΜΟΥ ΕΤΟΥΣ 2013</vt:lpstr>
      <vt:lpstr>ΧΑΡΤΗΣ ΕΙΔΙΚΟΥ ΧΩΡΟΤΑΞΙΚΟΥ  ΤΟΥΡΙΣΜΟΥ ΕΤΟΥΣ 2009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ΕΦΑΡΜΟΓΗ ΤΟΥ ΘΕΣΜΟΥ ΤΗΣ ΠΡΑΞΗΣ ΕΦΑΡΜΟΓΗΣ ΣΤΗΝ ΠΡΑΞΗ (ΜΕΛΕΤΗ ΠΕΡΙΠΤΩΣΗΣ / CASE STUDY)</dc:title>
  <dc:creator>Manolis Papadopoulos</dc:creator>
  <cp:lastModifiedBy>Marios Chaidarlis</cp:lastModifiedBy>
  <cp:revision>96</cp:revision>
  <cp:lastPrinted>2015-02-20T10:55:46Z</cp:lastPrinted>
  <dcterms:created xsi:type="dcterms:W3CDTF">2006-08-16T00:00:00Z</dcterms:created>
  <dcterms:modified xsi:type="dcterms:W3CDTF">2020-01-20T12:09:42Z</dcterms:modified>
</cp:coreProperties>
</file>