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37" r:id="rId3"/>
    <p:sldId id="338" r:id="rId4"/>
    <p:sldId id="339" r:id="rId5"/>
    <p:sldId id="340" r:id="rId6"/>
    <p:sldId id="360" r:id="rId7"/>
    <p:sldId id="361" r:id="rId8"/>
    <p:sldId id="362" r:id="rId9"/>
    <p:sldId id="363" r:id="rId10"/>
    <p:sldId id="365" r:id="rId11"/>
    <p:sldId id="366" r:id="rId12"/>
    <p:sldId id="364" r:id="rId13"/>
    <p:sldId id="367" r:id="rId14"/>
    <p:sldId id="369" r:id="rId15"/>
    <p:sldId id="368" r:id="rId16"/>
    <p:sldId id="370" r:id="rId17"/>
    <p:sldId id="371" r:id="rId18"/>
    <p:sldId id="359" r:id="rId19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979" autoAdjust="0"/>
    <p:restoredTop sz="94660"/>
  </p:normalViewPr>
  <p:slideViewPr>
    <p:cSldViewPr snapToGrid="0">
      <p:cViewPr varScale="1">
        <p:scale>
          <a:sx n="52" d="100"/>
          <a:sy n="52" d="100"/>
        </p:scale>
        <p:origin x="1027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FD1226F-FC96-19E1-0EB9-4E58878717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D9B4A869-E40E-7FA0-1BDC-4E1337E9DD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9B2F3EDD-29D4-1516-DB55-1E1AB0481C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6B1A4-7620-4520-8F9F-EF8F37DE610E}" type="datetimeFigureOut">
              <a:rPr lang="el-GR" smtClean="0"/>
              <a:t>29/5/2023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D5A534C6-7845-4079-8D5D-9360378E0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09FDD728-93AB-790A-ADC6-B16AB5EE54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45716-64C1-48BC-B95D-A2A1FB45771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775496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0D3E77D-9180-D877-F715-1BEB9DA16C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8EF683EC-9D95-F445-9E24-4365A1AE9F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7B4DE8D6-E4E0-7152-AE69-0FA2162F4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6B1A4-7620-4520-8F9F-EF8F37DE610E}" type="datetimeFigureOut">
              <a:rPr lang="el-GR" smtClean="0"/>
              <a:t>29/5/2023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1916488D-0E95-C41B-4B13-5C9F56D8D6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26228A64-96B4-648B-B812-22B0CBD1B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45716-64C1-48BC-B95D-A2A1FB45771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73836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95E6C39D-E08F-17BD-3CA0-3E58C3245E4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3F80B509-00CB-1064-3CF3-8686454DB2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FE9ECBE6-652B-2CFE-DC6F-B37371E2F4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6B1A4-7620-4520-8F9F-EF8F37DE610E}" type="datetimeFigureOut">
              <a:rPr lang="el-GR" smtClean="0"/>
              <a:t>29/5/2023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4B33A69D-F21D-46DE-3F59-4FBE96672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FBE3E6E6-7F8C-2315-C855-311719DEE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45716-64C1-48BC-B95D-A2A1FB45771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50394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51CF06C-3B0D-7FA7-3528-434F1A9321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E9BE3B0-39B8-6920-EEFB-A9DC1F3349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E0900884-E62A-9FBE-BFAD-42D278C347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6B1A4-7620-4520-8F9F-EF8F37DE610E}" type="datetimeFigureOut">
              <a:rPr lang="el-GR" smtClean="0"/>
              <a:t>29/5/2023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675937CA-DD22-6166-1A72-C00B17CEAC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CBF6C86E-C928-90FA-4E5B-5B5D25009D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45716-64C1-48BC-B95D-A2A1FB45771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94027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07F067F-3405-3083-37C9-100CDF45BD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72E5F5DA-60B4-8EEA-2269-D57CFE474C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3D7532B9-E12B-672E-580E-57AECF6944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6B1A4-7620-4520-8F9F-EF8F37DE610E}" type="datetimeFigureOut">
              <a:rPr lang="el-GR" smtClean="0"/>
              <a:t>29/5/2023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C6AFE803-6ABB-1F93-180A-8163C177F2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28EBD63B-3DEF-0683-2197-E599F1095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45716-64C1-48BC-B95D-A2A1FB45771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536674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84576C7-C433-B744-FE12-AA951C2D26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F903106-D479-11AE-A121-9976C09FA0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071AABB1-9FB5-BCC1-3705-6F8BB93D0D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89746DF8-826C-2378-406E-866D9B5E65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6B1A4-7620-4520-8F9F-EF8F37DE610E}" type="datetimeFigureOut">
              <a:rPr lang="el-GR" smtClean="0"/>
              <a:t>29/5/2023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EA803AC1-D010-784B-86B2-007364EAA9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A1148C93-91A9-5ECE-F182-456D6CD969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45716-64C1-48BC-B95D-A2A1FB45771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7670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268EFDE-00FB-C024-53D9-A4F85C3BD4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ACB5D07A-9262-8F63-5AEC-569AED356B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109BD2AE-A571-926B-6861-CF66B4BE04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F368338D-1998-327C-21A9-DBBFA25573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9701359C-FAEA-501C-EFB8-3D2E5AC1D30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E559C147-334A-5D00-C45A-0FAC97E026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6B1A4-7620-4520-8F9F-EF8F37DE610E}" type="datetimeFigureOut">
              <a:rPr lang="el-GR" smtClean="0"/>
              <a:t>29/5/2023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95FC48F3-9026-1B44-F941-9F3832B7FF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B4414BEB-9B17-F323-421E-14777855F1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45716-64C1-48BC-B95D-A2A1FB45771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908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AB30493-89F7-99A0-59B1-54173110F3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57EE2CC9-7563-A917-BF78-B563075A0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6B1A4-7620-4520-8F9F-EF8F37DE610E}" type="datetimeFigureOut">
              <a:rPr lang="el-GR" smtClean="0"/>
              <a:t>29/5/2023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493FE3BC-06F9-F383-0746-F7B4820A38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110CFB09-E79E-B983-13A2-16A001DE37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45716-64C1-48BC-B95D-A2A1FB45771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303564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B3703523-DB7A-1E48-F3AA-28B8E058E3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6B1A4-7620-4520-8F9F-EF8F37DE610E}" type="datetimeFigureOut">
              <a:rPr lang="el-GR" smtClean="0"/>
              <a:t>29/5/2023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CADC0B5A-C925-3A05-C603-DA9C5C72A5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D6D1A1BC-06C3-E54C-BFBB-FCB1F7489E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45716-64C1-48BC-B95D-A2A1FB45771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36424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62446D6-15A8-9DFA-ABB0-F8CFAF8F24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D86117B-3440-65E7-D231-5466377C5A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C783387F-CA17-B84A-5482-8FF879D544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575FB6A9-742A-B20C-B355-D3A3C46646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6B1A4-7620-4520-8F9F-EF8F37DE610E}" type="datetimeFigureOut">
              <a:rPr lang="el-GR" smtClean="0"/>
              <a:t>29/5/2023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276ED38F-0B37-29B5-7DBE-9C4B9DEA12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5285C3AB-90FB-B1E5-6A36-26BF044381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45716-64C1-48BC-B95D-A2A1FB45771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494914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DFAF216-F86C-6AEE-AE3B-F3FFB87174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15866FDC-5B07-2930-6F53-D133E4C446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C13DA5B1-6CDE-B47C-D3B4-71197805DB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8A9C1966-0A37-FBA4-40A5-6B25D4A390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6B1A4-7620-4520-8F9F-EF8F37DE610E}" type="datetimeFigureOut">
              <a:rPr lang="el-GR" smtClean="0"/>
              <a:t>29/5/2023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0F0B48D2-CC8B-8186-7D24-5D58BC29F2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E2B4579A-58FA-92D1-E1DA-24500A558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45716-64C1-48BC-B95D-A2A1FB45771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160061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A28A26D8-6FD2-7ED6-380F-0A10F9B364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EE7705E3-1F92-B37B-3B9A-56FC535E2B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1760203C-1D3B-4892-A889-91CC0F9770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D6B1A4-7620-4520-8F9F-EF8F37DE610E}" type="datetimeFigureOut">
              <a:rPr lang="el-GR" smtClean="0"/>
              <a:t>29/5/2023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6E4E81D8-2177-B003-BD89-EEA2F70D47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B2E5DC5D-7756-3FA3-6C45-F6110B85CA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45716-64C1-48BC-B95D-A2A1FB45771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60261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dimoscopio.gr/" TargetMode="Externa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heraklionmuseum.gr/eikoniki-ksenagisi/#ksenagisi" TargetMode="Externa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048AB7F-44F0-735F-2DF6-8F35BA5836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90650" y="406400"/>
            <a:ext cx="9144000" cy="2387600"/>
          </a:xfrm>
        </p:spPr>
        <p:txBody>
          <a:bodyPr>
            <a:normAutofit/>
          </a:bodyPr>
          <a:lstStyle/>
          <a:p>
            <a:r>
              <a:rPr lang="el-GR" b="1" dirty="0">
                <a:solidFill>
                  <a:srgbClr val="C00000"/>
                </a:solidFill>
              </a:rPr>
              <a:t>ΕΥΦΥΕΙΣ ΕΛΛΗΝΙΚΕΣ ΠΟΛΕΙΣ:</a:t>
            </a:r>
            <a:br>
              <a:rPr lang="el-GR" b="1" dirty="0">
                <a:solidFill>
                  <a:srgbClr val="C00000"/>
                </a:solidFill>
              </a:rPr>
            </a:br>
            <a:r>
              <a:rPr lang="el-GR" b="1" dirty="0">
                <a:solidFill>
                  <a:srgbClr val="C00000"/>
                </a:solidFill>
              </a:rPr>
              <a:t>ΗΡΑΚΛΕΙΟ</a:t>
            </a:r>
          </a:p>
        </p:txBody>
      </p:sp>
      <p:sp>
        <p:nvSpPr>
          <p:cNvPr id="4" name="4 - Ορθογώνιο">
            <a:extLst>
              <a:ext uri="{FF2B5EF4-FFF2-40B4-BE49-F238E27FC236}">
                <a16:creationId xmlns:a16="http://schemas.microsoft.com/office/drawing/2014/main" id="{CFFC6B7C-73BF-10F9-8DA2-1F35D4EB9FBE}"/>
              </a:ext>
            </a:extLst>
          </p:cNvPr>
          <p:cNvSpPr/>
          <p:nvPr/>
        </p:nvSpPr>
        <p:spPr>
          <a:xfrm>
            <a:off x="3766587" y="4356262"/>
            <a:ext cx="5029200" cy="107721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l-GR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Άσπα Γοσποδίνη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l-GR" sz="1600" b="1" dirty="0">
                <a:latin typeface="+mn-lt"/>
              </a:rPr>
              <a:t>Αρχιτέκτων ΑΠΘ, </a:t>
            </a:r>
            <a:r>
              <a:rPr lang="en-US" sz="1600" b="1" dirty="0">
                <a:latin typeface="+mn-lt"/>
              </a:rPr>
              <a:t>MSc, PhD Bartlett School, UCL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l-GR" sz="1600" b="1" dirty="0">
                <a:latin typeface="+mn-lt"/>
              </a:rPr>
              <a:t>Καθηγήτρια Πολεοδομίας &amp; Αστικού Σχεδιασμού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l-GR" sz="1600" b="1" dirty="0">
                <a:latin typeface="+mn-lt"/>
              </a:rPr>
              <a:t>Πανεπιστήμιο Θεσσαλίας</a:t>
            </a:r>
            <a:endParaRPr lang="el-GR" sz="16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9439576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5D8F840-DCCB-E053-FE18-BC596098B7D7}"/>
              </a:ext>
            </a:extLst>
          </p:cNvPr>
          <p:cNvSpPr txBox="1"/>
          <p:nvPr/>
        </p:nvSpPr>
        <p:spPr>
          <a:xfrm>
            <a:off x="-1" y="0"/>
            <a:ext cx="12065065" cy="646331"/>
          </a:xfrm>
          <a:prstGeom prst="rect">
            <a:avLst/>
          </a:prstGeom>
          <a:noFill/>
          <a:ln w="349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l-GR" sz="3600" b="1" dirty="0"/>
              <a:t>ΗΡΑΚΛΕΙΟ– ΟΔΙΚΟΣ ΧΑΡΤΗΣ: </a:t>
            </a:r>
            <a:r>
              <a:rPr lang="el-GR" sz="3600" b="1" dirty="0">
                <a:solidFill>
                  <a:srgbClr val="C00000"/>
                </a:solidFill>
              </a:rPr>
              <a:t>Ευφυής Διακυβέρνηση (2)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5CC71BC-D7E9-630A-F159-B11833B1514A}"/>
              </a:ext>
            </a:extLst>
          </p:cNvPr>
          <p:cNvSpPr txBox="1"/>
          <p:nvPr/>
        </p:nvSpPr>
        <p:spPr>
          <a:xfrm>
            <a:off x="0" y="646331"/>
            <a:ext cx="11719831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l-GR" sz="2400" b="1" i="0" u="none" strike="noStrike" baseline="0" dirty="0">
                <a:solidFill>
                  <a:srgbClr val="C00000"/>
                </a:solidFill>
                <a:latin typeface="Arial" panose="020B0604020202020204" pitchFamily="34" charset="0"/>
              </a:rPr>
              <a:t>Η ηλεκτρονική υποβολή αιτημάτων και παραπόνων. </a:t>
            </a:r>
            <a:r>
              <a:rPr lang="el-GR" sz="2400" dirty="0">
                <a:solidFill>
                  <a:srgbClr val="000000"/>
                </a:solidFill>
                <a:latin typeface="Arial" panose="020B0604020202020204" pitchFamily="34" charset="0"/>
              </a:rPr>
              <a:t>Ω</a:t>
            </a:r>
            <a:r>
              <a:rPr lang="el-GR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ς πρώτα βήματα, έχει ήδη δημιουργηθεί η εφαρμογή </a:t>
            </a:r>
            <a:r>
              <a:rPr lang="el-GR" sz="2400" b="0" i="1" u="sng" strike="noStrike" baseline="0" dirty="0">
                <a:solidFill>
                  <a:srgbClr val="C00000"/>
                </a:solidFill>
                <a:latin typeface="Arial" panose="020B0604020202020204" pitchFamily="34" charset="0"/>
              </a:rPr>
              <a:t>«</a:t>
            </a:r>
            <a:r>
              <a:rPr lang="el-GR" sz="2400" b="1" i="1" u="sng" strike="noStrike" baseline="0" dirty="0">
                <a:solidFill>
                  <a:srgbClr val="C00000"/>
                </a:solidFill>
                <a:latin typeface="Arial" panose="020B0604020202020204" pitchFamily="34" charset="0"/>
              </a:rPr>
              <a:t>Δημότης Ηρακλείου» </a:t>
            </a:r>
            <a:r>
              <a:rPr lang="el-GR" sz="2400" b="1" i="0" u="none" strike="noStrike" baseline="0" dirty="0">
                <a:latin typeface="Arial" panose="020B0604020202020204" pitchFamily="34" charset="0"/>
              </a:rPr>
              <a:t>για </a:t>
            </a:r>
            <a:r>
              <a:rPr lang="el-GR" sz="2400" b="1" i="0" u="none" strike="noStrike" baseline="0" dirty="0" err="1">
                <a:latin typeface="Arial" panose="020B0604020202020204" pitchFamily="34" charset="0"/>
              </a:rPr>
              <a:t>iOS</a:t>
            </a:r>
            <a:r>
              <a:rPr lang="el-GR" sz="2400" b="1" i="0" u="none" strike="noStrike" baseline="0" dirty="0">
                <a:latin typeface="Arial" panose="020B0604020202020204" pitchFamily="34" charset="0"/>
              </a:rPr>
              <a:t> και </a:t>
            </a:r>
            <a:r>
              <a:rPr lang="el-GR" sz="2400" b="1" i="0" u="none" strike="noStrike" baseline="0" dirty="0" err="1">
                <a:latin typeface="Arial" panose="020B0604020202020204" pitchFamily="34" charset="0"/>
              </a:rPr>
              <a:t>Android</a:t>
            </a:r>
            <a:r>
              <a:rPr lang="el-GR" sz="2400" b="1" i="0" u="none" strike="noStrike" baseline="0" dirty="0">
                <a:latin typeface="Arial" panose="020B0604020202020204" pitchFamily="34" charset="0"/>
              </a:rPr>
              <a:t> </a:t>
            </a:r>
            <a:r>
              <a:rPr lang="el-GR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που περιλαμβάνει δήλωση προβλημάτων όπως </a:t>
            </a:r>
          </a:p>
          <a:p>
            <a:pPr marL="1257300" lvl="2" indent="-342900">
              <a:buFont typeface="Wingdings" panose="05000000000000000000" pitchFamily="2" charset="2"/>
              <a:buChar char="§"/>
            </a:pPr>
            <a:r>
              <a:rPr lang="el-GR" sz="240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λακκούβες στο οδόστρωμα, </a:t>
            </a:r>
          </a:p>
          <a:p>
            <a:pPr marL="1257300" lvl="2" indent="-342900">
              <a:buFont typeface="Wingdings" panose="05000000000000000000" pitchFamily="2" charset="2"/>
              <a:buChar char="§"/>
            </a:pPr>
            <a:r>
              <a:rPr lang="el-GR" sz="240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βλάβες αστικού φωτισμού και εξοπλισμού, </a:t>
            </a:r>
          </a:p>
          <a:p>
            <a:pPr marL="1257300" lvl="2" indent="-342900">
              <a:buFont typeface="Wingdings" panose="05000000000000000000" pitchFamily="2" charset="2"/>
              <a:buChar char="§"/>
            </a:pPr>
            <a:r>
              <a:rPr lang="el-GR" sz="240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αδέσποτα ζώα, </a:t>
            </a:r>
          </a:p>
          <a:p>
            <a:pPr marL="1257300" lvl="2" indent="-342900">
              <a:buFont typeface="Wingdings" panose="05000000000000000000" pitchFamily="2" charset="2"/>
              <a:buChar char="§"/>
            </a:pPr>
            <a:r>
              <a:rPr lang="el-GR" sz="240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εγκαταλειμμένα αυτοκίνητα κ.α.</a:t>
            </a:r>
          </a:p>
        </p:txBody>
      </p:sp>
    </p:spTree>
    <p:extLst>
      <p:ext uri="{BB962C8B-B14F-4D97-AF65-F5344CB8AC3E}">
        <p14:creationId xmlns:p14="http://schemas.microsoft.com/office/powerpoint/2010/main" val="5237359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5CC71BC-D7E9-630A-F159-B11833B1514A}"/>
              </a:ext>
            </a:extLst>
          </p:cNvPr>
          <p:cNvSpPr txBox="1"/>
          <p:nvPr/>
        </p:nvSpPr>
        <p:spPr>
          <a:xfrm>
            <a:off x="-2" y="612844"/>
            <a:ext cx="12192001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b="1" dirty="0">
                <a:latin typeface="Arial" panose="020B0604020202020204" pitchFamily="34" charset="0"/>
              </a:rPr>
              <a:t>Η ανάπτυξη ευφυίας στο</a:t>
            </a:r>
            <a:r>
              <a:rPr lang="el-GR" sz="2400" b="1" i="0" u="none" strike="noStrike" baseline="0" dirty="0">
                <a:latin typeface="Arial" panose="020B0604020202020204" pitchFamily="34" charset="0"/>
              </a:rPr>
              <a:t> Ηράκλειο προσβλέπει στην </a:t>
            </a:r>
            <a:r>
              <a:rPr lang="el-GR" sz="2400" b="1" i="0" u="none" strike="noStrike" baseline="0" dirty="0">
                <a:solidFill>
                  <a:srgbClr val="C00000"/>
                </a:solidFill>
                <a:latin typeface="Arial" panose="020B0604020202020204" pitchFamily="34" charset="0"/>
              </a:rPr>
              <a:t>προσέλκυση </a:t>
            </a:r>
            <a:r>
              <a:rPr lang="el-GR" sz="2400" b="1" i="0" u="none" strike="noStrike" baseline="0" dirty="0" err="1">
                <a:solidFill>
                  <a:srgbClr val="C00000"/>
                </a:solidFill>
                <a:latin typeface="Arial" panose="020B0604020202020204" pitchFamily="34" charset="0"/>
              </a:rPr>
              <a:t>start-up</a:t>
            </a:r>
            <a:r>
              <a:rPr lang="el-GR" sz="2400" b="1" i="0" u="none" strike="noStrike" baseline="0" dirty="0">
                <a:solidFill>
                  <a:srgbClr val="C00000"/>
                </a:solidFill>
                <a:latin typeface="Arial" panose="020B0604020202020204" pitchFamily="34" charset="0"/>
              </a:rPr>
              <a:t> εταιρειών μέσω της βελτίωσης του περιβάλλοντος για την ανάπτυξή τους </a:t>
            </a:r>
            <a:r>
              <a:rPr lang="el-GR" sz="2400" i="0" u="none" strike="noStrike" baseline="0" dirty="0">
                <a:latin typeface="Arial" panose="020B0604020202020204" pitchFamily="34" charset="0"/>
              </a:rPr>
              <a:t>και ειδικότερα, μέσω </a:t>
            </a:r>
            <a:r>
              <a:rPr lang="el-GR" sz="2400" b="0" i="0" u="none" strike="noStrike" baseline="0" dirty="0">
                <a:latin typeface="Arial" panose="020B0604020202020204" pitchFamily="34" charset="0"/>
              </a:rPr>
              <a:t>υλοποίησης μίας διεθνούς αναγνωρισμένης </a:t>
            </a:r>
            <a:r>
              <a:rPr lang="el-GR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διαδικασίας, </a:t>
            </a:r>
            <a:r>
              <a:rPr lang="el-GR" sz="2400" b="1" i="0" u="none" strike="noStrike" baseline="0" dirty="0">
                <a:solidFill>
                  <a:srgbClr val="C00000"/>
                </a:solidFill>
                <a:latin typeface="Arial" panose="020B0604020202020204" pitchFamily="34" charset="0"/>
              </a:rPr>
              <a:t>της «τετραπλής έλικας», </a:t>
            </a:r>
            <a:r>
              <a:rPr lang="el-GR" sz="240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δηλ. της συνεργασίας ανάμεσα στην τοπική αυτοδιοίκηση, τα εκπαιδευτικά και ερευνητικά ιδρύματα, τις επιχειρήσεις και τους πολίτες. </a:t>
            </a:r>
          </a:p>
          <a:p>
            <a:endParaRPr lang="el-GR" sz="24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el-GR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Στο πλαίσιο αυτό, ένα από τα πιο φιλόδοξα έργα είναι </a:t>
            </a:r>
            <a:r>
              <a:rPr lang="el-GR" sz="2400" b="1" i="1" u="none" strike="noStrike" baseline="0" dirty="0">
                <a:solidFill>
                  <a:srgbClr val="C00000"/>
                </a:solidFill>
                <a:latin typeface="Arial" panose="020B0604020202020204" pitchFamily="34" charset="0"/>
              </a:rPr>
              <a:t>το «</a:t>
            </a:r>
            <a:r>
              <a:rPr lang="el-GR" sz="2400" b="1" i="1" u="none" strike="noStrike" baseline="0" dirty="0" err="1">
                <a:solidFill>
                  <a:srgbClr val="C00000"/>
                </a:solidFill>
                <a:latin typeface="Arial" panose="020B0604020202020204" pitchFamily="34" charset="0"/>
              </a:rPr>
              <a:t>Δημοσκόπιο</a:t>
            </a:r>
            <a:r>
              <a:rPr lang="el-GR" sz="2400" b="1" i="1" u="none" strike="noStrike" baseline="0" dirty="0">
                <a:solidFill>
                  <a:srgbClr val="C00000"/>
                </a:solidFill>
                <a:latin typeface="Arial" panose="020B0604020202020204" pitchFamily="34" charset="0"/>
              </a:rPr>
              <a:t>»,</a:t>
            </a:r>
            <a:r>
              <a:rPr lang="el-GR" sz="2400" b="0" i="0" u="none" strike="noStrike" baseline="0" dirty="0">
                <a:solidFill>
                  <a:srgbClr val="C00000"/>
                </a:solidFill>
                <a:latin typeface="Arial" panose="020B0604020202020204" pitchFamily="34" charset="0"/>
              </a:rPr>
              <a:t> </a:t>
            </a:r>
            <a:r>
              <a:rPr lang="el-GR" sz="240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ένα κέντρο δομημένου δημοκρατικού διαλόγου, καινοτομίας και επιχειρηματικότητας που έχει ως στόχο την προώθηση της συνεργασίας, της δικτύωσης και της συναίνεσης.</a:t>
            </a:r>
            <a:r>
              <a:rPr lang="fr-FR" sz="240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fr-FR" sz="240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hlinkClick r:id="rId2"/>
              </a:rPr>
              <a:t>https://www.dimoscopio.gr/</a:t>
            </a:r>
            <a:r>
              <a:rPr lang="el-GR" sz="240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  Οργανώνονται τα εξής:</a:t>
            </a:r>
            <a:endParaRPr lang="el-GR" sz="2400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διάλογοι για τη διαχείριση σύνθετων κοινωνικών και επιχειρηματικών θεμάτων.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Η επιχειρηματική διασύνδεση, μέσω της διεξαγωγής διαγωνισμών καινοτομίας,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Ημέρες καριέρας,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dirty="0">
                <a:solidFill>
                  <a:srgbClr val="000000"/>
                </a:solidFill>
                <a:latin typeface="Arial" panose="020B0604020202020204" pitchFamily="34" charset="0"/>
              </a:rPr>
              <a:t>Ε</a:t>
            </a:r>
            <a:r>
              <a:rPr lang="el-GR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ργαστηρίων επιχειρηματικότητας,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dirty="0">
                <a:solidFill>
                  <a:srgbClr val="000000"/>
                </a:solidFill>
                <a:latin typeface="Arial" panose="020B0604020202020204" pitchFamily="34" charset="0"/>
              </a:rPr>
              <a:t>Π</a:t>
            </a:r>
            <a:r>
              <a:rPr lang="el-GR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αροχή συμβουλών επιχειρηματικής επιτάχυνσης και υποστήριξης από εξειδικευμένους συμβούλους.</a:t>
            </a:r>
            <a:endParaRPr lang="el-GR" sz="2400" b="1" dirty="0">
              <a:solidFill>
                <a:srgbClr val="C00000"/>
              </a:solidFill>
              <a:latin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8B8BFE9-8D29-01E0-A703-FF07A8202F1A}"/>
              </a:ext>
            </a:extLst>
          </p:cNvPr>
          <p:cNvSpPr txBox="1"/>
          <p:nvPr/>
        </p:nvSpPr>
        <p:spPr>
          <a:xfrm>
            <a:off x="-1" y="0"/>
            <a:ext cx="12192001" cy="584775"/>
          </a:xfrm>
          <a:prstGeom prst="rect">
            <a:avLst/>
          </a:prstGeom>
          <a:noFill/>
          <a:ln w="349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l-GR" sz="3200" b="1" dirty="0"/>
              <a:t>ΗΡΑΚΛΕΙΟ–ΟΔΙΚΟΣ ΧΑΡΤΗΣ: </a:t>
            </a:r>
            <a:r>
              <a:rPr lang="el-GR" sz="2800" b="1" dirty="0">
                <a:solidFill>
                  <a:srgbClr val="C00000"/>
                </a:solidFill>
              </a:rPr>
              <a:t>Ευφυής Οικονομία &amp; Επιχειρηματικότητα (1) </a:t>
            </a:r>
          </a:p>
        </p:txBody>
      </p:sp>
    </p:spTree>
    <p:extLst>
      <p:ext uri="{BB962C8B-B14F-4D97-AF65-F5344CB8AC3E}">
        <p14:creationId xmlns:p14="http://schemas.microsoft.com/office/powerpoint/2010/main" val="34030026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5D8F840-DCCB-E053-FE18-BC596098B7D7}"/>
              </a:ext>
            </a:extLst>
          </p:cNvPr>
          <p:cNvSpPr txBox="1"/>
          <p:nvPr/>
        </p:nvSpPr>
        <p:spPr>
          <a:xfrm>
            <a:off x="-1" y="0"/>
            <a:ext cx="12192001" cy="584775"/>
          </a:xfrm>
          <a:prstGeom prst="rect">
            <a:avLst/>
          </a:prstGeom>
          <a:noFill/>
          <a:ln w="349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l-GR" sz="3200" b="1" dirty="0"/>
              <a:t>ΗΡΑΚΛΕΙΟ–ΟΔΙΚΟΣ ΧΑΡΤΗΣ: </a:t>
            </a:r>
            <a:r>
              <a:rPr lang="el-GR" sz="2800" b="1" dirty="0">
                <a:solidFill>
                  <a:srgbClr val="C00000"/>
                </a:solidFill>
              </a:rPr>
              <a:t>Ευφυής Οικονομία &amp; Επιχειρηματικότητα (2)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5CC71BC-D7E9-630A-F159-B11833B1514A}"/>
              </a:ext>
            </a:extLst>
          </p:cNvPr>
          <p:cNvSpPr txBox="1"/>
          <p:nvPr/>
        </p:nvSpPr>
        <p:spPr>
          <a:xfrm>
            <a:off x="-2" y="751344"/>
            <a:ext cx="12192001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Προς την κατεύθυνση αυτή κινείται και </a:t>
            </a:r>
            <a:r>
              <a:rPr lang="el-GR" sz="2400" b="1" i="0" u="none" strike="noStrike" baseline="0" dirty="0">
                <a:solidFill>
                  <a:srgbClr val="C00000"/>
                </a:solidFill>
                <a:latin typeface="Arial" panose="020B0604020202020204" pitchFamily="34" charset="0"/>
              </a:rPr>
              <a:t>το «άνοιγμα» των πληροφοριών και των δεδομένων του Δήμου προς τις τοπικές επιχειρήσεις </a:t>
            </a:r>
            <a:r>
              <a:rPr lang="el-GR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στο πλαίσιο των </a:t>
            </a:r>
            <a:r>
              <a:rPr lang="el-GR" sz="240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πρωτοβουλιών Open </a:t>
            </a:r>
            <a:r>
              <a:rPr lang="el-GR" sz="2400" b="1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Data</a:t>
            </a:r>
            <a:r>
              <a:rPr lang="el-GR" sz="240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l-GR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που έχει αναλάβει ο Δήμος. </a:t>
            </a:r>
            <a:r>
              <a:rPr lang="el-GR" sz="2400" b="1" i="0" u="none" strike="noStrike" baseline="0" dirty="0">
                <a:solidFill>
                  <a:srgbClr val="C00000"/>
                </a:solidFill>
                <a:latin typeface="Arial" panose="020B0604020202020204" pitchFamily="34" charset="0"/>
              </a:rPr>
              <a:t>Τα πακέτα μεγάλων δεδομένων </a:t>
            </a:r>
            <a:r>
              <a:rPr lang="el-GR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που περιλαμβάνονται στην </a:t>
            </a:r>
            <a:r>
              <a:rPr lang="el-GR" sz="2400" b="1" i="0" u="none" strike="noStrike" baseline="0" dirty="0">
                <a:solidFill>
                  <a:srgbClr val="C00000"/>
                </a:solidFill>
                <a:latin typeface="Arial" panose="020B0604020202020204" pitchFamily="34" charset="0"/>
              </a:rPr>
              <a:t>ελεύθερη ηλεκτρονική πλατφόρμα </a:t>
            </a:r>
            <a:r>
              <a:rPr lang="el-GR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μπορούν χρησιμοποιηθούν ελεύθερα για προσωπικούς και κερδοσκοπικούς σκοπούς, </a:t>
            </a:r>
            <a:r>
              <a:rPr lang="el-GR" sz="2400" b="1" i="0" u="none" strike="noStrike" baseline="0" dirty="0">
                <a:latin typeface="Arial" panose="020B0604020202020204" pitchFamily="34" charset="0"/>
              </a:rPr>
              <a:t>υποστηρίζοντας με αυτόν τον τρόπο </a:t>
            </a:r>
            <a:r>
              <a:rPr lang="el-GR" sz="2400" b="1" i="0" u="none" strike="noStrike" baseline="0" dirty="0">
                <a:solidFill>
                  <a:srgbClr val="C00000"/>
                </a:solidFill>
                <a:latin typeface="Arial" panose="020B0604020202020204" pitchFamily="34" charset="0"/>
              </a:rPr>
              <a:t>την επιχειρηματικότητα. </a:t>
            </a:r>
          </a:p>
          <a:p>
            <a:endParaRPr lang="el-GR" sz="2400" b="1" dirty="0">
              <a:solidFill>
                <a:srgbClr val="C00000"/>
              </a:solidFill>
              <a:latin typeface="Arial" panose="020B0604020202020204" pitchFamily="34" charset="0"/>
            </a:endParaRPr>
          </a:p>
          <a:p>
            <a:r>
              <a:rPr lang="el-GR" sz="2400" b="1" dirty="0">
                <a:latin typeface="Arial" panose="020B0604020202020204" pitchFamily="34" charset="0"/>
              </a:rPr>
              <a:t>Ειδικότερα για την ενίσχυση της </a:t>
            </a:r>
            <a:r>
              <a:rPr lang="el-GR" sz="2400" b="1" dirty="0">
                <a:solidFill>
                  <a:srgbClr val="C00000"/>
                </a:solidFill>
                <a:latin typeface="Arial" panose="020B0604020202020204" pitchFamily="34" charset="0"/>
              </a:rPr>
              <a:t>τουριστικής επιχειρηματικότητας, </a:t>
            </a:r>
            <a:r>
              <a:rPr lang="el-GR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έχουν δημιουργηθεί από τον Δήμο, </a:t>
            </a:r>
            <a:r>
              <a:rPr lang="el-GR" sz="240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δύο εφαρμογές:</a:t>
            </a:r>
            <a:r>
              <a:rPr lang="el-GR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</a:p>
          <a:p>
            <a:r>
              <a:rPr lang="el-GR" sz="2400" b="1" dirty="0">
                <a:solidFill>
                  <a:srgbClr val="C00000"/>
                </a:solidFill>
                <a:latin typeface="Arial" panose="020B0604020202020204" pitchFamily="34" charset="0"/>
              </a:rPr>
              <a:t>(α) </a:t>
            </a:r>
            <a:r>
              <a:rPr lang="el-GR" sz="2400" b="1" i="0" u="none" strike="noStrike" baseline="0" dirty="0">
                <a:solidFill>
                  <a:srgbClr val="C00000"/>
                </a:solidFill>
                <a:latin typeface="Arial" panose="020B0604020202020204" pitchFamily="34" charset="0"/>
              </a:rPr>
              <a:t>ψηφιακή αναπαράσταση του </a:t>
            </a:r>
            <a:r>
              <a:rPr lang="el-GR" sz="2400" b="1" i="0" u="none" strike="noStrike" baseline="0" dirty="0" err="1">
                <a:solidFill>
                  <a:srgbClr val="C00000"/>
                </a:solidFill>
                <a:latin typeface="Arial" panose="020B0604020202020204" pitchFamily="34" charset="0"/>
              </a:rPr>
              <a:t>ενετοκρατούμενου</a:t>
            </a:r>
            <a:r>
              <a:rPr lang="el-GR" sz="2400" b="1" i="0" u="none" strike="noStrike" baseline="0" dirty="0">
                <a:solidFill>
                  <a:srgbClr val="C00000"/>
                </a:solidFill>
                <a:latin typeface="Arial" panose="020B0604020202020204" pitchFamily="34" charset="0"/>
              </a:rPr>
              <a:t> Ηρακλείου</a:t>
            </a:r>
            <a:r>
              <a:rPr lang="el-GR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, μία δυναμική εφαρμογή εικονικής περιήγησης στην πόλη του 1640 που προσφέρει πληθώρα επιλογών και δυνατοτήτων. </a:t>
            </a:r>
          </a:p>
          <a:p>
            <a:r>
              <a:rPr lang="el-GR" sz="2400" dirty="0">
                <a:solidFill>
                  <a:srgbClr val="000000"/>
                </a:solidFill>
                <a:latin typeface="Arial" panose="020B0604020202020204" pitchFamily="34" charset="0"/>
              </a:rPr>
              <a:t>(β) </a:t>
            </a:r>
            <a:r>
              <a:rPr lang="el-GR" sz="2400" b="1" i="0" u="none" strike="noStrike" baseline="0" dirty="0">
                <a:solidFill>
                  <a:srgbClr val="C00000"/>
                </a:solidFill>
                <a:latin typeface="Arial" panose="020B0604020202020204" pitchFamily="34" charset="0"/>
              </a:rPr>
              <a:t>ένας σύγχρονος οδηγός ξενάγησης στην πόλη </a:t>
            </a:r>
            <a:r>
              <a:rPr lang="el-GR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που περιλαμβάνει πλούσιο φωτογραφικό υλικό, ακουστική ξενάγηση και τη δεκάδα των δημοφιλέστερων αξιοθέατων του Ηρακλείου.</a:t>
            </a:r>
            <a:endParaRPr lang="el-GR" sz="2400" b="1" dirty="0">
              <a:solidFill>
                <a:srgbClr val="C00000"/>
              </a:solidFill>
              <a:latin typeface="Arial" panose="020B0604020202020204" pitchFamily="34" charset="0"/>
            </a:endParaRPr>
          </a:p>
          <a:p>
            <a:endParaRPr lang="el-GR" sz="2400" b="1" dirty="0">
              <a:solidFill>
                <a:srgbClr val="C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52704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5CC71BC-D7E9-630A-F159-B11833B1514A}"/>
              </a:ext>
            </a:extLst>
          </p:cNvPr>
          <p:cNvSpPr txBox="1"/>
          <p:nvPr/>
        </p:nvSpPr>
        <p:spPr>
          <a:xfrm>
            <a:off x="-2" y="612844"/>
            <a:ext cx="12192001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Για να επιτευχθεί πραγματική βελτίωση στην ποιότητα ζωής των πολιτών, πρέπει να </a:t>
            </a:r>
            <a:r>
              <a:rPr lang="el-GR" sz="2400" b="1" i="0" u="none" strike="noStrike" baseline="0" dirty="0">
                <a:solidFill>
                  <a:srgbClr val="C00000"/>
                </a:solidFill>
                <a:latin typeface="Arial" panose="020B0604020202020204" pitchFamily="34" charset="0"/>
              </a:rPr>
              <a:t>γεφυρωθεί το ψηφιακό χάσμα</a:t>
            </a:r>
            <a:r>
              <a:rPr lang="el-GR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που διαπιστώνεται στην τοπική κοινωνία, η τοπική Δημοτική Αρχή κινείται προς την κατεύθυνση αυτή </a:t>
            </a:r>
            <a:endParaRPr lang="el-GR" sz="24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endParaRPr lang="el-GR" sz="2400" b="1" dirty="0">
              <a:solidFill>
                <a:srgbClr val="C00000"/>
              </a:solidFill>
              <a:latin typeface="Arial" panose="020B0604020202020204" pitchFamily="34" charset="0"/>
            </a:endParaRPr>
          </a:p>
          <a:p>
            <a:r>
              <a:rPr lang="el-GR" sz="2400" b="1" dirty="0">
                <a:solidFill>
                  <a:srgbClr val="C00000"/>
                </a:solidFill>
                <a:latin typeface="Arial" panose="020B0604020202020204" pitchFamily="34" charset="0"/>
              </a:rPr>
              <a:t>Α. Βελτιώνοντας την πρόσβαση όλων των πολιτών σε ικανοποιητικές υπηρεσίες διαδικτύου. </a:t>
            </a:r>
            <a:r>
              <a:rPr lang="el-GR" sz="2400" dirty="0">
                <a:latin typeface="Arial" panose="020B0604020202020204" pitchFamily="34" charset="0"/>
              </a:rPr>
              <a:t>Στην κατεύθυνση αυτή, </a:t>
            </a:r>
          </a:p>
          <a:p>
            <a:pPr marL="1257300" lvl="2" indent="-342900">
              <a:buFont typeface="Wingdings" panose="05000000000000000000" pitchFamily="2" charset="2"/>
              <a:buChar char="§"/>
            </a:pPr>
            <a:r>
              <a:rPr lang="el-GR" sz="2400" dirty="0">
                <a:latin typeface="Arial" panose="020B0604020202020204" pitchFamily="34" charset="0"/>
              </a:rPr>
              <a:t>συνεχώς αναπτυσσόμενο δημοτικό δίκτυο ελεύθερου </a:t>
            </a:r>
            <a:r>
              <a:rPr lang="el-GR" sz="2400" b="1" dirty="0" err="1">
                <a:solidFill>
                  <a:srgbClr val="C00000"/>
                </a:solidFill>
                <a:latin typeface="Arial" panose="020B0604020202020204" pitchFamily="34" charset="0"/>
              </a:rPr>
              <a:t>WiFi</a:t>
            </a:r>
            <a:r>
              <a:rPr lang="el-GR" sz="2400" b="1" dirty="0">
                <a:solidFill>
                  <a:srgbClr val="C00000"/>
                </a:solidFill>
                <a:latin typeface="Arial" panose="020B0604020202020204" pitchFamily="34" charset="0"/>
              </a:rPr>
              <a:t>, </a:t>
            </a:r>
          </a:p>
          <a:p>
            <a:pPr marL="1257300" lvl="2" indent="-342900">
              <a:buFont typeface="Wingdings" panose="05000000000000000000" pitchFamily="2" charset="2"/>
              <a:buChar char="§"/>
            </a:pPr>
            <a:r>
              <a:rPr lang="el-GR" sz="2400" b="1" dirty="0">
                <a:solidFill>
                  <a:srgbClr val="C00000"/>
                </a:solidFill>
                <a:latin typeface="Arial" panose="020B0604020202020204" pitchFamily="34" charset="0"/>
              </a:rPr>
              <a:t>οπτικές ίνες </a:t>
            </a:r>
            <a:r>
              <a:rPr lang="el-GR" sz="2400" dirty="0">
                <a:latin typeface="Arial" panose="020B0604020202020204" pitchFamily="34" charset="0"/>
              </a:rPr>
              <a:t>από συνολικά 5 ιδιωτικές εταιρείες, έπειτα από σχετική άδεια του Δήμου.</a:t>
            </a:r>
            <a:endParaRPr lang="el-GR" sz="24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endParaRPr lang="el-GR" sz="2400" b="1" dirty="0">
              <a:solidFill>
                <a:srgbClr val="C00000"/>
              </a:solidFill>
              <a:latin typeface="Arial" panose="020B0604020202020204" pitchFamily="34" charset="0"/>
            </a:endParaRPr>
          </a:p>
          <a:p>
            <a:r>
              <a:rPr lang="el-GR" sz="2400" b="1" dirty="0">
                <a:solidFill>
                  <a:srgbClr val="C00000"/>
                </a:solidFill>
                <a:latin typeface="Arial" panose="020B0604020202020204" pitchFamily="34" charset="0"/>
              </a:rPr>
              <a:t>Β.</a:t>
            </a:r>
            <a:r>
              <a:rPr lang="el-GR" sz="2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l-GR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δημιουργώντας </a:t>
            </a:r>
            <a:r>
              <a:rPr lang="el-GR" sz="2400" b="1" i="0" u="none" strike="noStrike" baseline="0" dirty="0">
                <a:solidFill>
                  <a:srgbClr val="C00000"/>
                </a:solidFill>
                <a:latin typeface="Arial" panose="020B0604020202020204" pitchFamily="34" charset="0"/>
              </a:rPr>
              <a:t>προγράμματα κατάρτισης των Δημοτών, σε θέματα ψηφιακής τεχνολογίας</a:t>
            </a:r>
            <a:endParaRPr lang="el-GR" sz="24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8B8BFE9-8D29-01E0-A703-FF07A8202F1A}"/>
              </a:ext>
            </a:extLst>
          </p:cNvPr>
          <p:cNvSpPr txBox="1"/>
          <p:nvPr/>
        </p:nvSpPr>
        <p:spPr>
          <a:xfrm>
            <a:off x="-1" y="0"/>
            <a:ext cx="12192001" cy="584775"/>
          </a:xfrm>
          <a:prstGeom prst="rect">
            <a:avLst/>
          </a:prstGeom>
          <a:noFill/>
          <a:ln w="349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l-GR" sz="3200" b="1" dirty="0"/>
              <a:t>ΗΡΑΚΛΕΙΟ–ΟΔΙΚΟΣ ΧΑΡΤΗΣ: </a:t>
            </a:r>
            <a:r>
              <a:rPr lang="el-GR" sz="2800" b="1" dirty="0">
                <a:solidFill>
                  <a:srgbClr val="C00000"/>
                </a:solidFill>
              </a:rPr>
              <a:t>Ευφυής Κοινωνία (1) </a:t>
            </a:r>
          </a:p>
        </p:txBody>
      </p:sp>
    </p:spTree>
    <p:extLst>
      <p:ext uri="{BB962C8B-B14F-4D97-AF65-F5344CB8AC3E}">
        <p14:creationId xmlns:p14="http://schemas.microsoft.com/office/powerpoint/2010/main" val="6949524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5CC71BC-D7E9-630A-F159-B11833B1514A}"/>
              </a:ext>
            </a:extLst>
          </p:cNvPr>
          <p:cNvSpPr txBox="1"/>
          <p:nvPr/>
        </p:nvSpPr>
        <p:spPr>
          <a:xfrm>
            <a:off x="-2" y="612844"/>
            <a:ext cx="12192001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dirty="0">
                <a:solidFill>
                  <a:srgbClr val="000000"/>
                </a:solidFill>
                <a:latin typeface="Arial" panose="020B0604020202020204" pitchFamily="34" charset="0"/>
              </a:rPr>
              <a:t>Ο Δήμος Ηρακλείου στοχεύει </a:t>
            </a:r>
            <a:r>
              <a:rPr lang="el-GR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να</a:t>
            </a:r>
          </a:p>
          <a:p>
            <a:endParaRPr lang="el-GR" sz="24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l-GR" sz="2400" dirty="0">
                <a:solidFill>
                  <a:srgbClr val="000000"/>
                </a:solidFill>
                <a:latin typeface="Arial" panose="020B0604020202020204" pitchFamily="34" charset="0"/>
              </a:rPr>
              <a:t>Ε</a:t>
            </a:r>
            <a:r>
              <a:rPr lang="el-GR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πενδύσει</a:t>
            </a:r>
            <a:r>
              <a:rPr lang="el-GR" sz="2400" dirty="0">
                <a:solidFill>
                  <a:srgbClr val="000000"/>
                </a:solidFill>
                <a:latin typeface="Arial" panose="020B0604020202020204" pitchFamily="34" charset="0"/>
              </a:rPr>
              <a:t> στην </a:t>
            </a:r>
            <a:r>
              <a:rPr lang="el-GR" sz="2400" b="0" i="1" u="none" strike="noStrike" baseline="0" dirty="0">
                <a:solidFill>
                  <a:srgbClr val="C00000"/>
                </a:solidFill>
                <a:latin typeface="Arial" panose="020B0604020202020204" pitchFamily="34" charset="0"/>
              </a:rPr>
              <a:t>«</a:t>
            </a:r>
            <a:r>
              <a:rPr lang="el-GR" sz="2400" b="1" i="1" u="none" strike="noStrike" baseline="0" dirty="0" err="1">
                <a:solidFill>
                  <a:srgbClr val="C00000"/>
                </a:solidFill>
                <a:latin typeface="Arial" panose="020B0604020202020204" pitchFamily="34" charset="0"/>
              </a:rPr>
              <a:t>bottom</a:t>
            </a:r>
            <a:r>
              <a:rPr lang="el-GR" sz="2400" b="1" i="1" u="none" strike="noStrike" baseline="0" dirty="0">
                <a:solidFill>
                  <a:srgbClr val="C00000"/>
                </a:solidFill>
                <a:latin typeface="Arial" panose="020B0604020202020204" pitchFamily="34" charset="0"/>
              </a:rPr>
              <a:t> </a:t>
            </a:r>
            <a:r>
              <a:rPr lang="el-GR" sz="2400" b="1" i="1" u="none" strike="noStrike" baseline="0" dirty="0" err="1">
                <a:solidFill>
                  <a:srgbClr val="C00000"/>
                </a:solidFill>
                <a:latin typeface="Arial" panose="020B0604020202020204" pitchFamily="34" charset="0"/>
              </a:rPr>
              <a:t>up</a:t>
            </a:r>
            <a:r>
              <a:rPr lang="el-GR" sz="2400" b="1" i="1" u="none" strike="noStrike" baseline="0" dirty="0">
                <a:solidFill>
                  <a:srgbClr val="C00000"/>
                </a:solidFill>
                <a:latin typeface="Arial" panose="020B0604020202020204" pitchFamily="34" charset="0"/>
              </a:rPr>
              <a:t>» </a:t>
            </a:r>
            <a:r>
              <a:rPr lang="el-GR" sz="2400" b="1" i="0" u="none" strike="noStrike" baseline="0" dirty="0">
                <a:solidFill>
                  <a:srgbClr val="C00000"/>
                </a:solidFill>
                <a:latin typeface="Arial" panose="020B0604020202020204" pitchFamily="34" charset="0"/>
              </a:rPr>
              <a:t>προσέγγιση σχεδιασμού της πόλης, </a:t>
            </a:r>
            <a:r>
              <a:rPr lang="el-GR" sz="2400" i="0" u="none" strike="noStrike" baseline="0" dirty="0">
                <a:latin typeface="Arial" panose="020B0604020202020204" pitchFamily="34" charset="0"/>
              </a:rPr>
              <a:t>και η </a:t>
            </a:r>
            <a:r>
              <a:rPr lang="el-GR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διευκόλυνση μέσω των νέων τεχνολογιών των εξής:</a:t>
            </a:r>
            <a:endParaRPr lang="el-GR" sz="24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1257300" lvl="2" indent="-342900">
              <a:buFont typeface="Wingdings" panose="05000000000000000000" pitchFamily="2" charset="2"/>
              <a:buChar char="§"/>
            </a:pPr>
            <a:r>
              <a:rPr lang="el-GR" sz="2000" b="1" dirty="0">
                <a:solidFill>
                  <a:srgbClr val="C00000"/>
                </a:solidFill>
                <a:latin typeface="Arial" panose="020B0604020202020204" pitchFamily="34" charset="0"/>
              </a:rPr>
              <a:t>της</a:t>
            </a:r>
            <a:r>
              <a:rPr lang="el-GR" sz="2000" b="1" i="0" u="none" strike="noStrike" baseline="0" dirty="0">
                <a:solidFill>
                  <a:srgbClr val="C00000"/>
                </a:solidFill>
                <a:latin typeface="Arial" panose="020B0604020202020204" pitchFamily="34" charset="0"/>
              </a:rPr>
              <a:t> κοινωνικής ενεργοποίησης, της συμμετοχής και της προσφοράς </a:t>
            </a:r>
            <a:r>
              <a:rPr lang="el-GR" sz="200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στον σχεδιασμό του οράματος και των δράσεων για το Ηράκλειο.</a:t>
            </a:r>
          </a:p>
          <a:p>
            <a:pPr marL="1257300" lvl="2" indent="-342900">
              <a:buFont typeface="Wingdings" panose="05000000000000000000" pitchFamily="2" charset="2"/>
              <a:buChar char="§"/>
            </a:pPr>
            <a:r>
              <a:rPr lang="el-GR" sz="20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οι ενεργές ομάδες πολιτών μπορούν να προτείνουν </a:t>
            </a:r>
            <a:r>
              <a:rPr lang="el-GR" sz="2000" b="1" i="0" u="none" strike="noStrike" baseline="0" dirty="0">
                <a:solidFill>
                  <a:srgbClr val="C00000"/>
                </a:solidFill>
                <a:latin typeface="Arial" panose="020B0604020202020204" pitchFamily="34" charset="0"/>
              </a:rPr>
              <a:t>δημιουργικές λύσεις για τη βελτίωση του αστικού και </a:t>
            </a:r>
            <a:r>
              <a:rPr lang="el-GR" sz="2000" b="1" i="0" u="none" strike="noStrike" baseline="0" dirty="0" err="1">
                <a:solidFill>
                  <a:srgbClr val="C00000"/>
                </a:solidFill>
                <a:latin typeface="Arial" panose="020B0604020202020204" pitchFamily="34" charset="0"/>
              </a:rPr>
              <a:t>περιαστικού</a:t>
            </a:r>
            <a:r>
              <a:rPr lang="el-GR" sz="2000" b="1" i="0" u="none" strike="noStrike" baseline="0" dirty="0">
                <a:solidFill>
                  <a:srgbClr val="C00000"/>
                </a:solidFill>
                <a:latin typeface="Arial" panose="020B0604020202020204" pitchFamily="34" charset="0"/>
              </a:rPr>
              <a:t> περιβάλλοντος</a:t>
            </a:r>
            <a:r>
              <a:rPr lang="el-GR" sz="200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και στο πλαίσιο μίας αμφίδρομης δημιουργικής σχέσης με τις τοπικές αρχές δύναται να παραχθούν εντυπωσιακά αποτελέσματα</a:t>
            </a:r>
            <a:r>
              <a:rPr lang="el-GR" sz="20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l-GR" sz="20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l-GR" sz="2400" dirty="0">
                <a:latin typeface="Arial" panose="020B0604020202020204" pitchFamily="34" charset="0"/>
              </a:rPr>
              <a:t>Αποστέλλει </a:t>
            </a:r>
            <a:r>
              <a:rPr lang="el-GR" sz="2400" b="1" dirty="0">
                <a:solidFill>
                  <a:srgbClr val="C00000"/>
                </a:solidFill>
                <a:latin typeface="Arial" panose="020B0604020202020204" pitchFamily="34" charset="0"/>
              </a:rPr>
              <a:t>ηλεκτρονικές ειδοποιήσεις κοινωνικής προστασίας στο κινητό </a:t>
            </a:r>
            <a:r>
              <a:rPr lang="el-GR" sz="2400" dirty="0">
                <a:latin typeface="Arial" panose="020B0604020202020204" pitchFamily="34" charset="0"/>
              </a:rPr>
              <a:t>σε περιπτώσεις έκτακτων ή ακραίων καιρικών φαινομένων και καταστάσεων έκτακτης ανάγκης στοχεύοντας στην ταχεία ενημέρωση και καθοδήγηση των πολιτών.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l-GR" sz="2400" dirty="0">
              <a:latin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l-GR" sz="2400" dirty="0">
                <a:latin typeface="Arial" panose="020B0604020202020204" pitchFamily="34" charset="0"/>
              </a:rPr>
              <a:t>Πραγματοποιεί </a:t>
            </a:r>
            <a:r>
              <a:rPr lang="el-GR" sz="2400" b="1" dirty="0">
                <a:solidFill>
                  <a:srgbClr val="C00000"/>
                </a:solidFill>
                <a:latin typeface="Arial" panose="020B0604020202020204" pitchFamily="34" charset="0"/>
              </a:rPr>
              <a:t>ενημερωτικές εκστρατείες μ</a:t>
            </a:r>
            <a:r>
              <a:rPr lang="el-GR" sz="2400" dirty="0">
                <a:latin typeface="Arial" panose="020B0604020202020204" pitchFamily="34" charset="0"/>
              </a:rPr>
              <a:t>έσω των </a:t>
            </a:r>
            <a:r>
              <a:rPr lang="el-GR" sz="2400" b="1" dirty="0" err="1">
                <a:solidFill>
                  <a:srgbClr val="C00000"/>
                </a:solidFill>
                <a:latin typeface="Arial" panose="020B0604020202020204" pitchFamily="34" charset="0"/>
              </a:rPr>
              <a:t>social</a:t>
            </a:r>
            <a:r>
              <a:rPr lang="el-GR" sz="2400" b="1" dirty="0">
                <a:solidFill>
                  <a:srgbClr val="C00000"/>
                </a:solidFill>
                <a:latin typeface="Arial" panose="020B0604020202020204" pitchFamily="34" charset="0"/>
              </a:rPr>
              <a:t> </a:t>
            </a:r>
            <a:r>
              <a:rPr lang="el-GR" sz="2400" b="1" dirty="0" err="1">
                <a:solidFill>
                  <a:srgbClr val="C00000"/>
                </a:solidFill>
                <a:latin typeface="Arial" panose="020B0604020202020204" pitchFamily="34" charset="0"/>
              </a:rPr>
              <a:t>media</a:t>
            </a:r>
            <a:r>
              <a:rPr lang="el-GR" sz="2400" b="1" dirty="0">
                <a:solidFill>
                  <a:srgbClr val="C00000"/>
                </a:solidFill>
                <a:latin typeface="Arial" panose="020B0604020202020204" pitchFamily="34" charset="0"/>
              </a:rPr>
              <a:t> </a:t>
            </a:r>
            <a:r>
              <a:rPr lang="el-GR" sz="2400" dirty="0">
                <a:latin typeface="Arial" panose="020B0604020202020204" pitchFamily="34" charset="0"/>
              </a:rPr>
              <a:t>για τυχόν σεμινάρια και εκπαιδευτικές δραστηριότητες που διοργανώνει.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l-GR" sz="20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l-GR" sz="2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8B8BFE9-8D29-01E0-A703-FF07A8202F1A}"/>
              </a:ext>
            </a:extLst>
          </p:cNvPr>
          <p:cNvSpPr txBox="1"/>
          <p:nvPr/>
        </p:nvSpPr>
        <p:spPr>
          <a:xfrm>
            <a:off x="-1" y="0"/>
            <a:ext cx="12192001" cy="584775"/>
          </a:xfrm>
          <a:prstGeom prst="rect">
            <a:avLst/>
          </a:prstGeom>
          <a:noFill/>
          <a:ln w="349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l-GR" sz="3200" b="1" dirty="0"/>
              <a:t>ΗΡΑΚΛΕΙΟ–ΟΔΙΚΟΣ ΧΑΡΤΗΣ: </a:t>
            </a:r>
            <a:r>
              <a:rPr lang="el-GR" sz="2800" b="1" dirty="0">
                <a:solidFill>
                  <a:srgbClr val="C00000"/>
                </a:solidFill>
              </a:rPr>
              <a:t>Ευφυής Κοινωνία (2) </a:t>
            </a:r>
          </a:p>
        </p:txBody>
      </p:sp>
    </p:spTree>
    <p:extLst>
      <p:ext uri="{BB962C8B-B14F-4D97-AF65-F5344CB8AC3E}">
        <p14:creationId xmlns:p14="http://schemas.microsoft.com/office/powerpoint/2010/main" val="27598428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8B8BFE9-8D29-01E0-A703-FF07A8202F1A}"/>
              </a:ext>
            </a:extLst>
          </p:cNvPr>
          <p:cNvSpPr txBox="1"/>
          <p:nvPr/>
        </p:nvSpPr>
        <p:spPr>
          <a:xfrm>
            <a:off x="-1" y="0"/>
            <a:ext cx="12192001" cy="584775"/>
          </a:xfrm>
          <a:prstGeom prst="rect">
            <a:avLst/>
          </a:prstGeom>
          <a:noFill/>
          <a:ln w="349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l-GR" sz="3200" b="1" dirty="0"/>
              <a:t>ΗΡΑΚΛΕΙΟ–ΟΔΙΚΟΣ ΧΑΡΤΗΣ: </a:t>
            </a:r>
            <a:r>
              <a:rPr lang="el-GR" sz="2800" b="1" dirty="0">
                <a:solidFill>
                  <a:srgbClr val="C00000"/>
                </a:solidFill>
              </a:rPr>
              <a:t>Ευφυής Διαβίωση (1)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ADE8003-1129-2925-65EE-73982C5C269F}"/>
              </a:ext>
            </a:extLst>
          </p:cNvPr>
          <p:cNvSpPr txBox="1"/>
          <p:nvPr/>
        </p:nvSpPr>
        <p:spPr>
          <a:xfrm>
            <a:off x="-1" y="631429"/>
            <a:ext cx="12108025" cy="61332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b="1" dirty="0">
                <a:solidFill>
                  <a:srgbClr val="C00000"/>
                </a:solidFill>
              </a:rPr>
              <a:t>Η έξυπνη διαβίωση </a:t>
            </a:r>
            <a:r>
              <a:rPr lang="el-GR" sz="2400" dirty="0"/>
              <a:t>συνιστά έναν παράγοντα βελτίωσης της ποιότητας ζωής των κατοίκων μίας πόλης. Διότι υποστηρίζει και βελτιώνει συγκεκριμένες πτυχές της ποιότητας ζωής όπως </a:t>
            </a:r>
          </a:p>
          <a:p>
            <a:r>
              <a:rPr lang="el-GR" sz="2400" b="1" dirty="0">
                <a:solidFill>
                  <a:srgbClr val="C00000"/>
                </a:solidFill>
              </a:rPr>
              <a:t>(α) </a:t>
            </a:r>
            <a:r>
              <a:rPr lang="el-GR" sz="2400" b="1" u="sng" dirty="0">
                <a:solidFill>
                  <a:srgbClr val="C00000"/>
                </a:solidFill>
              </a:rPr>
              <a:t>η υγεία και η πρόνοια</a:t>
            </a:r>
            <a:r>
              <a:rPr lang="el-GR" sz="2400" b="1" dirty="0">
                <a:solidFill>
                  <a:srgbClr val="C00000"/>
                </a:solidFill>
              </a:rPr>
              <a:t>, </a:t>
            </a:r>
          </a:p>
          <a:p>
            <a:r>
              <a:rPr lang="el-GR" sz="2400" b="1" dirty="0">
                <a:solidFill>
                  <a:srgbClr val="C00000"/>
                </a:solidFill>
              </a:rPr>
              <a:t>(β) </a:t>
            </a:r>
            <a:r>
              <a:rPr lang="el-GR" sz="2400" b="1" u="sng" dirty="0">
                <a:solidFill>
                  <a:srgbClr val="C00000"/>
                </a:solidFill>
              </a:rPr>
              <a:t>η ασφάλεια, </a:t>
            </a:r>
            <a:r>
              <a:rPr lang="el-GR" sz="2400" dirty="0"/>
              <a:t>και</a:t>
            </a:r>
            <a:r>
              <a:rPr lang="el-GR" sz="2400" b="1" dirty="0">
                <a:solidFill>
                  <a:srgbClr val="C00000"/>
                </a:solidFill>
              </a:rPr>
              <a:t> </a:t>
            </a:r>
          </a:p>
          <a:p>
            <a:r>
              <a:rPr lang="el-GR" sz="2400" b="1" dirty="0">
                <a:solidFill>
                  <a:srgbClr val="C00000"/>
                </a:solidFill>
              </a:rPr>
              <a:t>(γ) </a:t>
            </a:r>
            <a:r>
              <a:rPr lang="el-GR" sz="2400" b="1" u="sng" dirty="0">
                <a:solidFill>
                  <a:srgbClr val="C00000"/>
                </a:solidFill>
              </a:rPr>
              <a:t>ο πολιτισμός και ο τουρισμός.</a:t>
            </a:r>
          </a:p>
          <a:p>
            <a:endParaRPr lang="el-GR" sz="900" b="1" u="sng" dirty="0">
              <a:solidFill>
                <a:srgbClr val="C00000"/>
              </a:solidFill>
            </a:endParaRPr>
          </a:p>
          <a:p>
            <a:r>
              <a:rPr lang="el-GR" sz="2400" b="1" dirty="0">
                <a:solidFill>
                  <a:srgbClr val="C00000"/>
                </a:solidFill>
              </a:rPr>
              <a:t>Στον τομέα της </a:t>
            </a:r>
            <a:r>
              <a:rPr lang="el-GR" sz="2400" b="1" u="sng" dirty="0">
                <a:solidFill>
                  <a:srgbClr val="C00000"/>
                </a:solidFill>
              </a:rPr>
              <a:t>υγείας και πρόνοιας</a:t>
            </a:r>
            <a:r>
              <a:rPr lang="el-GR" sz="2400" b="1" dirty="0">
                <a:solidFill>
                  <a:srgbClr val="C00000"/>
                </a:solidFill>
              </a:rPr>
              <a:t>, </a:t>
            </a:r>
            <a:r>
              <a:rPr lang="el-GR" sz="2400" dirty="0"/>
              <a:t>το Ηράκλειο επικεντρώνεται στην αντιμετώπιση ζητημάτων όπως </a:t>
            </a:r>
            <a:r>
              <a:rPr lang="el-GR" sz="2400" b="1" dirty="0"/>
              <a:t>η φτωχοποίηση και η πρόσβαση σε υπηρεσίες υγείας</a:t>
            </a:r>
            <a:r>
              <a:rPr lang="el-GR" sz="2400" dirty="0"/>
              <a:t>. Χαρακτηριστικές δράσεις αποτελούν 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l-GR" sz="2400" b="1" dirty="0">
                <a:solidFill>
                  <a:srgbClr val="C00000"/>
                </a:solidFill>
              </a:rPr>
              <a:t>η απομακρυσμένη πρόσβαση σε πληροφορίες </a:t>
            </a:r>
            <a:r>
              <a:rPr lang="el-GR" sz="2400" dirty="0"/>
              <a:t>του τομέα υγείας και 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l-GR" sz="2400" b="1" dirty="0">
                <a:solidFill>
                  <a:srgbClr val="C00000"/>
                </a:solidFill>
              </a:rPr>
              <a:t>η μείωση των ανισοτήτων για αδύναμες ομάδες </a:t>
            </a:r>
            <a:r>
              <a:rPr lang="el-GR" sz="2400" dirty="0"/>
              <a:t>μέσω της απομακρυσμένης πρόνοιας.</a:t>
            </a:r>
          </a:p>
          <a:p>
            <a:endParaRPr lang="el-GR" sz="2400" dirty="0"/>
          </a:p>
          <a:p>
            <a:r>
              <a:rPr lang="el-GR" sz="2400" b="1" dirty="0">
                <a:solidFill>
                  <a:srgbClr val="C00000"/>
                </a:solidFill>
              </a:rPr>
              <a:t>Ο τομέα της ασφάλειας </a:t>
            </a:r>
            <a:r>
              <a:rPr lang="el-GR" sz="2400" dirty="0"/>
              <a:t>συνδέεται άμεσα με αυτόν της </a:t>
            </a:r>
            <a:r>
              <a:rPr lang="el-GR" sz="2400" b="1" dirty="0">
                <a:solidFill>
                  <a:srgbClr val="C00000"/>
                </a:solidFill>
              </a:rPr>
              <a:t>πολιτικής προστασίας </a:t>
            </a:r>
            <a:r>
              <a:rPr lang="el-GR" sz="2400" dirty="0"/>
              <a:t>και στο πλαίσιο των δραστηριοτήτων της έξυπνης πόλης πρόκειται να πραγματοποιηθούν αρκετές δράσεις. 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l-GR" sz="2400" b="1" dirty="0">
                <a:solidFill>
                  <a:srgbClr val="C00000"/>
                </a:solidFill>
              </a:rPr>
              <a:t>της διασφάλισης της ζωής των πολιτών σε έκτακτες περιστάσεις (σεισμοί, πλημμύρες, πυρκαγιές, κ.α.)</a:t>
            </a:r>
            <a:r>
              <a:rPr lang="el-GR" sz="2400" dirty="0"/>
              <a:t>. Αυτό, προφανώς, απαιτεί τη συνεργασία με το σύνολο των σωμάτων ασφαλείας, δηλαδή την αστυνομία, την πυροσβεστική, το ΕΚΑΒ κτλ.</a:t>
            </a:r>
          </a:p>
        </p:txBody>
      </p:sp>
    </p:spTree>
    <p:extLst>
      <p:ext uri="{BB962C8B-B14F-4D97-AF65-F5344CB8AC3E}">
        <p14:creationId xmlns:p14="http://schemas.microsoft.com/office/powerpoint/2010/main" val="19731484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5CC71BC-D7E9-630A-F159-B11833B1514A}"/>
              </a:ext>
            </a:extLst>
          </p:cNvPr>
          <p:cNvSpPr txBox="1"/>
          <p:nvPr/>
        </p:nvSpPr>
        <p:spPr>
          <a:xfrm>
            <a:off x="-2" y="612844"/>
            <a:ext cx="121920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l-GR" sz="2400" dirty="0">
              <a:latin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l-GR" sz="2400" dirty="0">
              <a:latin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8B8BFE9-8D29-01E0-A703-FF07A8202F1A}"/>
              </a:ext>
            </a:extLst>
          </p:cNvPr>
          <p:cNvSpPr txBox="1"/>
          <p:nvPr/>
        </p:nvSpPr>
        <p:spPr>
          <a:xfrm>
            <a:off x="-1" y="0"/>
            <a:ext cx="12192001" cy="584775"/>
          </a:xfrm>
          <a:prstGeom prst="rect">
            <a:avLst/>
          </a:prstGeom>
          <a:noFill/>
          <a:ln w="349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l-GR" sz="3200" b="1" dirty="0"/>
              <a:t>ΗΡΑΚΛΕΙΟ–ΟΔΙΚΟΣ ΧΑΡΤΗΣ: </a:t>
            </a:r>
            <a:r>
              <a:rPr lang="el-GR" sz="2800" b="1" dirty="0">
                <a:solidFill>
                  <a:srgbClr val="C00000"/>
                </a:solidFill>
              </a:rPr>
              <a:t>Ευφυής Διαβίωση (2)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ADE8003-1129-2925-65EE-73982C5C269F}"/>
              </a:ext>
            </a:extLst>
          </p:cNvPr>
          <p:cNvSpPr txBox="1"/>
          <p:nvPr/>
        </p:nvSpPr>
        <p:spPr>
          <a:xfrm>
            <a:off x="83974" y="690464"/>
            <a:ext cx="12024048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b="1" dirty="0">
                <a:solidFill>
                  <a:srgbClr val="C00000"/>
                </a:solidFill>
              </a:rPr>
              <a:t>Στον τομέα </a:t>
            </a:r>
            <a:r>
              <a:rPr lang="el-GR" sz="2400" b="1" u="sng" dirty="0">
                <a:solidFill>
                  <a:srgbClr val="C00000"/>
                </a:solidFill>
              </a:rPr>
              <a:t>του πολιτισμού και τουρισμού</a:t>
            </a:r>
            <a:r>
              <a:rPr lang="el-GR" sz="2400" b="1" dirty="0">
                <a:solidFill>
                  <a:srgbClr val="C00000"/>
                </a:solidFill>
              </a:rPr>
              <a:t>, </a:t>
            </a:r>
            <a:r>
              <a:rPr lang="el-GR" sz="2400" dirty="0"/>
              <a:t>βασική επιδίωξη μέσω των νέων τεχνολογιών και της έξυπνης πόλης είναι </a:t>
            </a:r>
            <a:r>
              <a:rPr lang="el-GR" sz="2400" b="1" dirty="0">
                <a:solidFill>
                  <a:srgbClr val="C00000"/>
                </a:solidFill>
              </a:rPr>
              <a:t>η δημιουργία ολοκληρωμένων πολιτικών προώθησης του πολιτιστικού μας αποθέματος </a:t>
            </a:r>
            <a:r>
              <a:rPr lang="el-GR" sz="2400" b="1" dirty="0"/>
              <a:t>μέσω της ανάπτυξης, ανάδειξης και διάχυσης καινοτομιών μπορεί να συμβάλει στην ουσιαστική πρόοδο του τουριστικού μας προϊόντος. </a:t>
            </a:r>
          </a:p>
          <a:p>
            <a:endParaRPr lang="el-GR" sz="2400" b="1" dirty="0"/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l-GR" sz="2400" dirty="0"/>
              <a:t>Σχεδιασμός νέων υπηρεσιών για </a:t>
            </a:r>
            <a:r>
              <a:rPr lang="el-GR" sz="2400" b="1" dirty="0">
                <a:solidFill>
                  <a:srgbClr val="C00000"/>
                </a:solidFill>
              </a:rPr>
              <a:t>ενημέρωση και επιλογές των επισκεπτών </a:t>
            </a:r>
            <a:r>
              <a:rPr lang="el-GR" sz="2400" b="1" dirty="0"/>
              <a:t>τόσο για πριν όσο και για μετά την άφιξη τους. 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endParaRPr lang="el-GR" sz="2400" b="1" dirty="0"/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l-GR" sz="2400" b="1" dirty="0">
                <a:solidFill>
                  <a:srgbClr val="C00000"/>
                </a:solidFill>
              </a:rPr>
              <a:t>Οι «έξυπνες» υποδομές </a:t>
            </a:r>
            <a:r>
              <a:rPr lang="el-GR" sz="2400" dirty="0"/>
              <a:t>που οδηγούν στην </a:t>
            </a:r>
            <a:r>
              <a:rPr lang="el-GR" sz="2400" b="1" dirty="0"/>
              <a:t>ουσιαστική βελτίωση των εμπειριών του επισκέπτη </a:t>
            </a:r>
            <a:r>
              <a:rPr lang="el-GR" sz="2400" dirty="0"/>
              <a:t>και στην </a:t>
            </a:r>
            <a:r>
              <a:rPr lang="el-GR" sz="2400" b="1" dirty="0"/>
              <a:t>πληροφόρηση του μέσω εναλλακτικών μέσων. 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endParaRPr lang="el-GR" sz="2400" b="1" dirty="0"/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l-GR" sz="2400" b="1" dirty="0">
                <a:solidFill>
                  <a:srgbClr val="C00000"/>
                </a:solidFill>
              </a:rPr>
              <a:t>Δημιουργία εργαλείων υποστήριξης εξειδικευμένων μορφών τουρισμού</a:t>
            </a:r>
            <a:r>
              <a:rPr lang="el-GR" sz="2400" dirty="0"/>
              <a:t> (π.χ. κρουαζιέρα, θρησκευτικός τουρισμός κτλ.) με συγκεκριμένο περιεχόμενο, κατάλληλο για το εκάστοτε κοινό – στόχο. </a:t>
            </a:r>
          </a:p>
        </p:txBody>
      </p:sp>
    </p:spTree>
    <p:extLst>
      <p:ext uri="{BB962C8B-B14F-4D97-AF65-F5344CB8AC3E}">
        <p14:creationId xmlns:p14="http://schemas.microsoft.com/office/powerpoint/2010/main" val="34182426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5CC71BC-D7E9-630A-F159-B11833B1514A}"/>
              </a:ext>
            </a:extLst>
          </p:cNvPr>
          <p:cNvSpPr txBox="1"/>
          <p:nvPr/>
        </p:nvSpPr>
        <p:spPr>
          <a:xfrm>
            <a:off x="-2" y="612844"/>
            <a:ext cx="121920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l-GR" sz="2400" dirty="0">
              <a:latin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l-GR" sz="2400" dirty="0">
              <a:latin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8B8BFE9-8D29-01E0-A703-FF07A8202F1A}"/>
              </a:ext>
            </a:extLst>
          </p:cNvPr>
          <p:cNvSpPr txBox="1"/>
          <p:nvPr/>
        </p:nvSpPr>
        <p:spPr>
          <a:xfrm>
            <a:off x="-1" y="0"/>
            <a:ext cx="12192001" cy="584775"/>
          </a:xfrm>
          <a:prstGeom prst="rect">
            <a:avLst/>
          </a:prstGeom>
          <a:noFill/>
          <a:ln w="349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l-GR" sz="3200" b="1" dirty="0"/>
              <a:t>ΗΡΑΚΛΕΙΟ– </a:t>
            </a:r>
            <a:r>
              <a:rPr lang="el-GR" sz="3200" b="1" dirty="0">
                <a:solidFill>
                  <a:srgbClr val="C00000"/>
                </a:solidFill>
              </a:rPr>
              <a:t>Ψηφιακό Αρχαιολογικό Μουσείο</a:t>
            </a:r>
            <a:endParaRPr lang="el-GR" sz="2800" b="1" dirty="0">
              <a:solidFill>
                <a:srgbClr val="C000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ADE8003-1129-2925-65EE-73982C5C269F}"/>
              </a:ext>
            </a:extLst>
          </p:cNvPr>
          <p:cNvSpPr txBox="1"/>
          <p:nvPr/>
        </p:nvSpPr>
        <p:spPr>
          <a:xfrm>
            <a:off x="83974" y="690464"/>
            <a:ext cx="1202404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b="1" dirty="0"/>
              <a:t>Σημαντικό έργο στον τομέα </a:t>
            </a:r>
            <a:r>
              <a:rPr lang="el-GR" sz="2400" b="1" u="sng" dirty="0"/>
              <a:t>του ευφυούς πολιτισμού και τουρισμού</a:t>
            </a:r>
            <a:r>
              <a:rPr lang="el-GR" sz="2400" b="1" dirty="0"/>
              <a:t>, είναι το </a:t>
            </a:r>
            <a:r>
              <a:rPr lang="el-GR" sz="2400" b="1" dirty="0">
                <a:solidFill>
                  <a:srgbClr val="C00000"/>
                </a:solidFill>
              </a:rPr>
              <a:t>Ψηφιακό Αρχαιολογικό Μουσείο </a:t>
            </a:r>
            <a:r>
              <a:rPr lang="el-GR" sz="2400" dirty="0"/>
              <a:t>και</a:t>
            </a:r>
            <a:r>
              <a:rPr lang="el-GR" sz="2400" b="1" dirty="0">
                <a:solidFill>
                  <a:srgbClr val="C00000"/>
                </a:solidFill>
              </a:rPr>
              <a:t> η εικονική ξενάγηση </a:t>
            </a:r>
            <a:r>
              <a:rPr lang="el-GR" sz="2400" dirty="0"/>
              <a:t>στις αίθουσες και τα εκθέματα</a:t>
            </a:r>
          </a:p>
          <a:p>
            <a:endParaRPr lang="el-GR" sz="2400" dirty="0"/>
          </a:p>
          <a:p>
            <a:r>
              <a:rPr lang="el-GR" sz="2400" dirty="0"/>
              <a:t>(βλ. </a:t>
            </a:r>
            <a:r>
              <a:rPr lang="fr-FR" sz="2400" dirty="0">
                <a:hlinkClick r:id="rId2"/>
              </a:rPr>
              <a:t>https://www.heraklionmuseum.gr/eikoniki-ksenagisi/#ksenagisi</a:t>
            </a:r>
            <a:r>
              <a:rPr lang="el-GR" sz="2400" dirty="0"/>
              <a:t> )</a:t>
            </a:r>
          </a:p>
        </p:txBody>
      </p:sp>
    </p:spTree>
    <p:extLst>
      <p:ext uri="{BB962C8B-B14F-4D97-AF65-F5344CB8AC3E}">
        <p14:creationId xmlns:p14="http://schemas.microsoft.com/office/powerpoint/2010/main" val="24903369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142CCBB-712E-9EEB-32C5-FFE62BFEB09B}"/>
              </a:ext>
            </a:extLst>
          </p:cNvPr>
          <p:cNvSpPr txBox="1"/>
          <p:nvPr/>
        </p:nvSpPr>
        <p:spPr>
          <a:xfrm>
            <a:off x="2118049" y="2267339"/>
            <a:ext cx="889207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4400" b="1" i="1" dirty="0">
                <a:solidFill>
                  <a:srgbClr val="C00000"/>
                </a:solidFill>
              </a:rPr>
              <a:t>ΕΥΧΑΡΙΣΤΩ</a:t>
            </a:r>
          </a:p>
          <a:p>
            <a:pPr algn="ctr"/>
            <a:r>
              <a:rPr lang="el-GR" sz="4400" b="1" i="1" dirty="0">
                <a:solidFill>
                  <a:srgbClr val="C00000"/>
                </a:solidFill>
              </a:rPr>
              <a:t>ΓΙΑ ΤΗΝ ΠΡΟΣΟΧΗ ΣΑΣ</a:t>
            </a:r>
          </a:p>
        </p:txBody>
      </p:sp>
    </p:spTree>
    <p:extLst>
      <p:ext uri="{BB962C8B-B14F-4D97-AF65-F5344CB8AC3E}">
        <p14:creationId xmlns:p14="http://schemas.microsoft.com/office/powerpoint/2010/main" val="9542887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αριθμού διαφάνειας 1">
            <a:extLst>
              <a:ext uri="{FF2B5EF4-FFF2-40B4-BE49-F238E27FC236}">
                <a16:creationId xmlns:a16="http://schemas.microsoft.com/office/drawing/2014/main" id="{A5A1B4BE-AF46-6EFA-CA35-F72DC8598C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370FE-D64A-4E2C-AB07-C3582D96DD09}" type="slidenum">
              <a:rPr lang="el-GR" smtClean="0"/>
              <a:pPr/>
              <a:t>2</a:t>
            </a:fld>
            <a:endParaRPr lang="el-GR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1C3E23F-BCA2-9281-7508-9B65327C0158}"/>
              </a:ext>
            </a:extLst>
          </p:cNvPr>
          <p:cNvSpPr txBox="1"/>
          <p:nvPr/>
        </p:nvSpPr>
        <p:spPr>
          <a:xfrm>
            <a:off x="50541" y="1138773"/>
            <a:ext cx="12192000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dirty="0"/>
              <a:t>Η δεκαετής οικονομική κρίση και το ύψος των περικοπών των προϋπολογισμών των δήμων, ανάγκασε το Ηράκλειο </a:t>
            </a:r>
            <a:r>
              <a:rPr lang="el-GR" sz="2400" b="1" dirty="0"/>
              <a:t>να στραφεί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l-GR" sz="2400" b="1" dirty="0">
                <a:solidFill>
                  <a:srgbClr val="C00000"/>
                </a:solidFill>
              </a:rPr>
              <a:t>στην καινοτομία </a:t>
            </a:r>
            <a:r>
              <a:rPr lang="el-GR" sz="2400" dirty="0"/>
              <a:t>προκειμένου να διατηρήσει το επίπεδο ζωής και να βελτιώσει την τοπική οικονομία.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l-GR" sz="2400" dirty="0"/>
              <a:t>Σε δράσεις για την </a:t>
            </a:r>
            <a:r>
              <a:rPr lang="el-GR" sz="2400" b="1" dirty="0">
                <a:solidFill>
                  <a:srgbClr val="C00000"/>
                </a:solidFill>
              </a:rPr>
              <a:t>κοινωνική συνοχή των πολιτών.</a:t>
            </a:r>
          </a:p>
          <a:p>
            <a:r>
              <a:rPr lang="el-GR" sz="2400" dirty="0"/>
              <a:t>Αναφορικά με </a:t>
            </a:r>
            <a:r>
              <a:rPr lang="el-GR" sz="2400" b="1" u="sng" dirty="0">
                <a:solidFill>
                  <a:srgbClr val="C00000"/>
                </a:solidFill>
              </a:rPr>
              <a:t>την εκπαίδευση και την έρευνα</a:t>
            </a:r>
            <a:r>
              <a:rPr lang="el-GR" sz="2400" dirty="0"/>
              <a:t> και των συνεργασιών του Δήμου που απαιτούνται για την ανάπτυξη ευφυίας, ο Δήμος Ηρακλείου συνορεύει με κάποια από τα </a:t>
            </a:r>
            <a:r>
              <a:rPr lang="el-GR" sz="2400" u="sng" dirty="0"/>
              <a:t>κορυφαία εκπαιδευτικά και ερευνητικά ιδρύματα της Ελλάδας </a:t>
            </a:r>
            <a:r>
              <a:rPr lang="el-GR" sz="2400" dirty="0"/>
              <a:t>με διεθνή καταξίωση: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l-GR" sz="2400" b="1" dirty="0">
                <a:solidFill>
                  <a:srgbClr val="C00000"/>
                </a:solidFill>
              </a:rPr>
              <a:t>Στο Πανεπιστήμιο Κρήτης </a:t>
            </a:r>
            <a:r>
              <a:rPr lang="el-GR" sz="2400" dirty="0"/>
              <a:t>έχουν αναπτυχθεί</a:t>
            </a:r>
          </a:p>
          <a:p>
            <a:pPr marL="1257300" lvl="2" indent="-342900">
              <a:buFont typeface="Wingdings" panose="05000000000000000000" pitchFamily="2" charset="2"/>
              <a:buChar char="Ø"/>
            </a:pPr>
            <a:r>
              <a:rPr lang="el-GR" sz="2000" b="1" dirty="0"/>
              <a:t>η Σχολή Θετικών και Τεχνολογικών Επιστημών </a:t>
            </a:r>
          </a:p>
          <a:p>
            <a:pPr marL="1257300" lvl="2" indent="-342900">
              <a:buFont typeface="Wingdings" panose="05000000000000000000" pitchFamily="2" charset="2"/>
              <a:buChar char="Ø"/>
            </a:pPr>
            <a:r>
              <a:rPr lang="el-GR" sz="2000" b="1" dirty="0"/>
              <a:t>η Σχολή Επιστημών Υγείας </a:t>
            </a:r>
          </a:p>
          <a:p>
            <a:pPr marL="1257300" lvl="2" indent="-342900">
              <a:buFont typeface="Wingdings" panose="05000000000000000000" pitchFamily="2" charset="2"/>
              <a:buChar char="Ø"/>
            </a:pPr>
            <a:r>
              <a:rPr lang="el-GR" sz="2000" b="1" dirty="0"/>
              <a:t>το Ελληνικό Μεσογειακό Πανεπιστήμιο (πρώην ΤΕΙ), </a:t>
            </a:r>
          </a:p>
          <a:p>
            <a:pPr marL="1257300" lvl="2" indent="-342900">
              <a:buFont typeface="Wingdings" panose="05000000000000000000" pitchFamily="2" charset="2"/>
              <a:buChar char="Ø"/>
            </a:pPr>
            <a:r>
              <a:rPr lang="el-GR" sz="2000" b="1" dirty="0">
                <a:solidFill>
                  <a:srgbClr val="C00000"/>
                </a:solidFill>
              </a:rPr>
              <a:t>το Ίδρυμα Τεχνολογίας και Έρευνας (ΙΤΕ</a:t>
            </a:r>
            <a:r>
              <a:rPr lang="el-GR" sz="2000" dirty="0"/>
              <a:t>) με σπουδαίο ερευνητικό έργο που έχει εδραιωθεί στην διεθνή ερευνητική κοινότητα. Χαρακτηριστικό της δυναμικής του ΙΤΕ αποτελεί η καθοριστικής σημασίας συμμετοχή του στην ίδρυση της </a:t>
            </a:r>
            <a:r>
              <a:rPr lang="el-GR" sz="2000" b="1" dirty="0"/>
              <a:t>Forthnet, ενός από τους μεγαλύτερους τηλεπικοινωνιακούς ομίλους της Ελλάδας.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7626E69-3A7E-F790-3406-CEC4C102997C}"/>
              </a:ext>
            </a:extLst>
          </p:cNvPr>
          <p:cNvSpPr txBox="1"/>
          <p:nvPr/>
        </p:nvSpPr>
        <p:spPr>
          <a:xfrm>
            <a:off x="101082" y="0"/>
            <a:ext cx="12090918" cy="1138773"/>
          </a:xfrm>
          <a:prstGeom prst="rect">
            <a:avLst/>
          </a:prstGeom>
          <a:noFill/>
          <a:ln w="349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l-GR" sz="3600" b="1" dirty="0"/>
              <a:t>ΗΡΑΚΛΕΙΟ – </a:t>
            </a:r>
            <a:r>
              <a:rPr lang="el-GR" sz="3200" b="1" dirty="0"/>
              <a:t>ΥΦΙΣΤΑΜΕΝΗ ΚΑΤΑΣΤΑΣΗ &amp; </a:t>
            </a:r>
          </a:p>
          <a:p>
            <a:pPr algn="ctr"/>
            <a:r>
              <a:rPr lang="el-GR" sz="3200" b="1" dirty="0">
                <a:solidFill>
                  <a:srgbClr val="C00000"/>
                </a:solidFill>
              </a:rPr>
              <a:t>ΟΙ ΠΡΟΚΛΗΣΕΙΣ ΤΗΣ ΑΝΑΠΤΥΞΗΣ ΕΥΦΥΙΑΣ</a:t>
            </a:r>
          </a:p>
        </p:txBody>
      </p:sp>
    </p:spTree>
    <p:extLst>
      <p:ext uri="{BB962C8B-B14F-4D97-AF65-F5344CB8AC3E}">
        <p14:creationId xmlns:p14="http://schemas.microsoft.com/office/powerpoint/2010/main" val="16018517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αριθμού διαφάνειας 1">
            <a:extLst>
              <a:ext uri="{FF2B5EF4-FFF2-40B4-BE49-F238E27FC236}">
                <a16:creationId xmlns:a16="http://schemas.microsoft.com/office/drawing/2014/main" id="{A5A1B4BE-AF46-6EFA-CA35-F72DC8598C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370FE-D64A-4E2C-AB07-C3582D96DD09}" type="slidenum">
              <a:rPr lang="el-GR" smtClean="0"/>
              <a:pPr/>
              <a:t>3</a:t>
            </a:fld>
            <a:endParaRPr lang="el-GR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52886BB-FF04-04EA-5671-3DEB03592F44}"/>
              </a:ext>
            </a:extLst>
          </p:cNvPr>
          <p:cNvSpPr txBox="1"/>
          <p:nvPr/>
        </p:nvSpPr>
        <p:spPr>
          <a:xfrm>
            <a:off x="66675" y="1185145"/>
            <a:ext cx="12125325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dirty="0">
                <a:latin typeface="Times New Roman" panose="02020603050405020304" pitchFamily="18" charset="0"/>
              </a:rPr>
              <a:t>Ακολουθώντας τα διεθνή πρότυπα, </a:t>
            </a:r>
            <a:r>
              <a:rPr lang="el-GR" sz="24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η «Ε</a:t>
            </a:r>
            <a:r>
              <a:rPr lang="el-GR" sz="2400" b="1" i="0" u="none" strike="noStrike" baseline="0" dirty="0">
                <a:solidFill>
                  <a:srgbClr val="C00000"/>
                </a:solidFill>
                <a:latin typeface="Times New Roman" panose="02020603050405020304" pitchFamily="18" charset="0"/>
              </a:rPr>
              <a:t>πιτροπή έξυπνης πόλης» </a:t>
            </a:r>
            <a:r>
              <a:rPr lang="el-GR" sz="24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απαρτίζεται από ένα σύνολο τοπικών φορέων που καλύπτουν το σύνολο του φάσματος των δραστηριοτήτων της έξυπνης πόλης. Ειδικότερα,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b="1" i="0" u="none" strike="noStrike" baseline="0" dirty="0">
                <a:solidFill>
                  <a:srgbClr val="C00000"/>
                </a:solidFill>
                <a:latin typeface="Times New Roman" panose="02020603050405020304" pitchFamily="18" charset="0"/>
              </a:rPr>
              <a:t>ο Δήμος Ηρακλείου,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b="1" i="0" u="none" strike="noStrike" baseline="0" dirty="0">
                <a:solidFill>
                  <a:srgbClr val="C00000"/>
                </a:solidFill>
                <a:latin typeface="Times New Roman" panose="02020603050405020304" pitchFamily="18" charset="0"/>
              </a:rPr>
              <a:t>το Πανεπιστήμιο Κρήτης και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b="1" i="0" u="none" strike="noStrike" baseline="0" dirty="0">
                <a:solidFill>
                  <a:srgbClr val="C00000"/>
                </a:solidFill>
                <a:latin typeface="Times New Roman" panose="02020603050405020304" pitchFamily="18" charset="0"/>
              </a:rPr>
              <a:t>το Ελληνικό Μεσογειακό Πανεπιστήμιο,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b="1" i="0" u="none" strike="noStrike" baseline="0" dirty="0">
                <a:solidFill>
                  <a:srgbClr val="C00000"/>
                </a:solidFill>
                <a:latin typeface="Times New Roman" panose="02020603050405020304" pitchFamily="18" charset="0"/>
              </a:rPr>
              <a:t>το Εμπορικό και Βιομηχανικό Επιμελητήριο Ηρακλείου,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b="1" i="0" u="none" strike="noStrike" baseline="0" dirty="0">
                <a:solidFill>
                  <a:srgbClr val="C00000"/>
                </a:solidFill>
                <a:latin typeface="Times New Roman" panose="02020603050405020304" pitchFamily="18" charset="0"/>
              </a:rPr>
              <a:t>ο Οργανισμός Λιμένος Ηρακλείου,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b="1" i="0" u="none" strike="noStrike" baseline="0" dirty="0">
                <a:solidFill>
                  <a:srgbClr val="C00000"/>
                </a:solidFill>
                <a:latin typeface="Times New Roman" panose="02020603050405020304" pitchFamily="18" charset="0"/>
              </a:rPr>
              <a:t>το Αστικό ΚΤΕΛ Ηρακλείου,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b="1" i="0" u="none" strike="noStrike" baseline="0" dirty="0">
                <a:solidFill>
                  <a:srgbClr val="C00000"/>
                </a:solidFill>
                <a:latin typeface="Times New Roman" panose="02020603050405020304" pitchFamily="18" charset="0"/>
              </a:rPr>
              <a:t>τα τοπικά νοσοκομεία,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b="1" i="0" u="none" strike="noStrike" baseline="0" dirty="0">
                <a:solidFill>
                  <a:srgbClr val="C00000"/>
                </a:solidFill>
                <a:latin typeface="Times New Roman" panose="02020603050405020304" pitchFamily="18" charset="0"/>
              </a:rPr>
              <a:t>ο τοπικός οργανισμός διαχείρισης προορισμού και η πολιτική επιτροπή.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l-GR" sz="2400" b="1" dirty="0">
              <a:solidFill>
                <a:srgbClr val="C00000"/>
              </a:solidFill>
              <a:latin typeface="Times New Roman" panose="02020603050405020304" pitchFamily="18" charset="0"/>
            </a:endParaRPr>
          </a:p>
          <a:p>
            <a:r>
              <a:rPr lang="el-GR" sz="2400" b="1" i="0" u="none" strike="noStrike" baseline="0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l-GR" sz="2400" b="1" i="0" u="none" strike="noStrike" baseline="0" dirty="0">
                <a:latin typeface="Times New Roman" panose="02020603050405020304" pitchFamily="18" charset="0"/>
              </a:rPr>
              <a:t>Ανάλογα με την περίσταση θα λαμβάνονται υπόψη και </a:t>
            </a:r>
            <a:r>
              <a:rPr lang="el-GR" sz="2400" b="1" i="0" u="none" strike="noStrike" baseline="0" dirty="0">
                <a:solidFill>
                  <a:srgbClr val="C00000"/>
                </a:solidFill>
                <a:latin typeface="Times New Roman" panose="02020603050405020304" pitchFamily="18" charset="0"/>
              </a:rPr>
              <a:t>τα αποτελέσματα </a:t>
            </a:r>
            <a:r>
              <a:rPr lang="el-GR" sz="2400" b="1" i="0" u="sng" strike="noStrike" baseline="0" dirty="0">
                <a:solidFill>
                  <a:srgbClr val="C00000"/>
                </a:solidFill>
                <a:latin typeface="Times New Roman" panose="02020603050405020304" pitchFamily="18" charset="0"/>
              </a:rPr>
              <a:t>κοινωνικής διαβούλευσης.</a:t>
            </a:r>
          </a:p>
          <a:p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07C1FB9-D364-DE21-9B17-AC690286F5C0}"/>
              </a:ext>
            </a:extLst>
          </p:cNvPr>
          <p:cNvSpPr txBox="1"/>
          <p:nvPr/>
        </p:nvSpPr>
        <p:spPr>
          <a:xfrm>
            <a:off x="466531" y="261257"/>
            <a:ext cx="11252718" cy="646331"/>
          </a:xfrm>
          <a:prstGeom prst="rect">
            <a:avLst/>
          </a:prstGeom>
          <a:noFill/>
          <a:ln w="349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l-GR" sz="3600" b="1" dirty="0"/>
              <a:t>ΗΡΑΚΛΕΙΟ – </a:t>
            </a:r>
            <a:r>
              <a:rPr lang="el-GR" sz="3600" b="1" dirty="0">
                <a:solidFill>
                  <a:srgbClr val="C00000"/>
                </a:solidFill>
              </a:rPr>
              <a:t>ΟΙ ΣΥΝΕΡΓΑΣΙΕΣ ΑΝΑΠΤΥΞΗΣ ΕΥΦΥΙΑΣ</a:t>
            </a:r>
          </a:p>
        </p:txBody>
      </p:sp>
    </p:spTree>
    <p:extLst>
      <p:ext uri="{BB962C8B-B14F-4D97-AF65-F5344CB8AC3E}">
        <p14:creationId xmlns:p14="http://schemas.microsoft.com/office/powerpoint/2010/main" val="21902542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3477BC3-32C2-705A-AB5C-0127621B74AB}"/>
              </a:ext>
            </a:extLst>
          </p:cNvPr>
          <p:cNvSpPr txBox="1"/>
          <p:nvPr/>
        </p:nvSpPr>
        <p:spPr>
          <a:xfrm>
            <a:off x="466531" y="261257"/>
            <a:ext cx="11252718" cy="646331"/>
          </a:xfrm>
          <a:prstGeom prst="rect">
            <a:avLst/>
          </a:prstGeom>
          <a:noFill/>
          <a:ln w="349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l-GR" sz="3600" b="1" dirty="0"/>
              <a:t>ΗΡΑΚΛΕΙΟ – </a:t>
            </a:r>
            <a:r>
              <a:rPr lang="el-GR" sz="3600" b="1" dirty="0">
                <a:solidFill>
                  <a:srgbClr val="C00000"/>
                </a:solidFill>
              </a:rPr>
              <a:t>ΤΟ ΣΤΡΑΤΗΓΙΚΟ ΣΧΕΔΙΟ ΑΝΑΠΤΥΞΗΣ ΕΥΦΥΙΑΣ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549421D-AD77-01AC-2514-38437E6C3738}"/>
              </a:ext>
            </a:extLst>
          </p:cNvPr>
          <p:cNvSpPr txBox="1"/>
          <p:nvPr/>
        </p:nvSpPr>
        <p:spPr>
          <a:xfrm>
            <a:off x="180975" y="1238250"/>
            <a:ext cx="1201102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dirty="0">
                <a:solidFill>
                  <a:srgbClr val="000000"/>
                </a:solidFill>
              </a:rPr>
              <a:t>Γ</a:t>
            </a:r>
            <a:r>
              <a:rPr lang="el-GR" sz="2400" b="0" i="0" u="none" strike="noStrike" baseline="0" dirty="0">
                <a:solidFill>
                  <a:srgbClr val="000000"/>
                </a:solidFill>
              </a:rPr>
              <a:t>ια την επίτευξη του στόχου της δημιουργίας της έξυπνης πόλης, </a:t>
            </a:r>
            <a:r>
              <a:rPr lang="el-GR" sz="2400" b="1" i="0" u="none" strike="noStrike" baseline="0" dirty="0">
                <a:solidFill>
                  <a:srgbClr val="C00000"/>
                </a:solidFill>
              </a:rPr>
              <a:t>το 2015 </a:t>
            </a:r>
            <a:r>
              <a:rPr lang="el-GR" sz="2400" b="0" i="0" u="none" strike="noStrike" baseline="0" dirty="0">
                <a:solidFill>
                  <a:srgbClr val="000000"/>
                </a:solidFill>
              </a:rPr>
              <a:t>εκπονήθηκε για το Ηράκλειο  </a:t>
            </a:r>
            <a:r>
              <a:rPr lang="el-GR" sz="2400" b="1" i="0" u="none" strike="noStrike" baseline="0" dirty="0">
                <a:solidFill>
                  <a:srgbClr val="C00000"/>
                </a:solidFill>
              </a:rPr>
              <a:t>ΣΤΡΑΤΗΓΙΚΟ ΣΧΕΔΙΟ </a:t>
            </a:r>
            <a:r>
              <a:rPr lang="el-GR" sz="2400" b="0" i="0" u="none" strike="noStrike" baseline="0" dirty="0">
                <a:solidFill>
                  <a:srgbClr val="000000"/>
                </a:solidFill>
              </a:rPr>
              <a:t>συμβουλευτικού χαρακτήρα, με </a:t>
            </a:r>
            <a:r>
              <a:rPr lang="el-GR" sz="2400" b="1" i="0" u="sng" strike="noStrike" baseline="0" dirty="0">
                <a:solidFill>
                  <a:srgbClr val="000000"/>
                </a:solidFill>
              </a:rPr>
              <a:t>ορίζοντα 10ετίας, </a:t>
            </a:r>
            <a:r>
              <a:rPr lang="el-GR" sz="2400" b="1" i="0" u="none" strike="noStrike" baseline="0" dirty="0">
                <a:solidFill>
                  <a:srgbClr val="000000"/>
                </a:solidFill>
              </a:rPr>
              <a:t>με 1ο ορόσημο το 2020 και 2ο ορόσημο το 2025. </a:t>
            </a:r>
          </a:p>
          <a:p>
            <a:endParaRPr lang="el-GR" sz="2400" b="1" dirty="0">
              <a:solidFill>
                <a:srgbClr val="000000"/>
              </a:solidFill>
            </a:endParaRPr>
          </a:p>
          <a:p>
            <a:r>
              <a:rPr lang="el-GR" sz="2400" b="1" i="0" u="none" strike="noStrike" baseline="0" dirty="0">
                <a:solidFill>
                  <a:srgbClr val="C00000"/>
                </a:solidFill>
              </a:rPr>
              <a:t>Ο ΣΤΡΑΤΗΓΙΚΟΣ ΣΧΕΔΙΑΣΜΟΣ (μέχρι το 2025) </a:t>
            </a:r>
            <a:r>
              <a:rPr lang="el-GR" sz="2400" b="1" i="0" u="none" strike="noStrike" baseline="0" dirty="0">
                <a:solidFill>
                  <a:srgbClr val="000000"/>
                </a:solidFill>
              </a:rPr>
              <a:t>αφορά σε συγκεκριμένα βήματα στους </a:t>
            </a:r>
            <a:r>
              <a:rPr lang="el-GR" sz="2400" b="1" i="0" u="sng" strike="noStrike" baseline="0" dirty="0">
                <a:solidFill>
                  <a:srgbClr val="C00000"/>
                </a:solidFill>
              </a:rPr>
              <a:t>έξι τομείς </a:t>
            </a:r>
            <a:r>
              <a:rPr lang="el-GR" sz="2400" b="1" i="0" u="none" strike="noStrike" baseline="0" dirty="0"/>
              <a:t>ανάπτυξης ευφυίας </a:t>
            </a:r>
            <a:r>
              <a:rPr lang="el-GR" sz="2400" i="0" u="none" strike="noStrike" baseline="0" dirty="0"/>
              <a:t>τα οποία συμπεριλαμβάνονται σε </a:t>
            </a:r>
            <a:r>
              <a:rPr lang="el-GR" sz="2400" b="1" i="1" u="sng" strike="noStrike" baseline="0" dirty="0">
                <a:solidFill>
                  <a:srgbClr val="C00000"/>
                </a:solidFill>
              </a:rPr>
              <a:t>«Οδικό Χάρτη».</a:t>
            </a:r>
          </a:p>
        </p:txBody>
      </p:sp>
    </p:spTree>
    <p:extLst>
      <p:ext uri="{BB962C8B-B14F-4D97-AF65-F5344CB8AC3E}">
        <p14:creationId xmlns:p14="http://schemas.microsoft.com/office/powerpoint/2010/main" val="1502853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AEEC6F9-D60C-0877-DCA7-186ECF46E72C}"/>
              </a:ext>
            </a:extLst>
          </p:cNvPr>
          <p:cNvSpPr txBox="1"/>
          <p:nvPr/>
        </p:nvSpPr>
        <p:spPr>
          <a:xfrm>
            <a:off x="120715" y="1038225"/>
            <a:ext cx="1194435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b="1" dirty="0"/>
              <a:t>1. </a:t>
            </a:r>
            <a:r>
              <a:rPr lang="el-GR" sz="2400" b="1" u="sng" dirty="0"/>
              <a:t>Η μείωση της ενεργειακής σπατάλης και η εξοικονόμηση πόρων </a:t>
            </a:r>
            <a:r>
              <a:rPr lang="el-GR" sz="2400" dirty="0"/>
              <a:t>αποτελεί προτεραιότητα της βιώσιμης ανάπτυξης. Στο πλαίσιο αυτό ο Δήμος Ηρακλείου οργανώνει δράσεις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l-GR" sz="2400" b="1" dirty="0">
                <a:solidFill>
                  <a:srgbClr val="C00000"/>
                </a:solidFill>
              </a:rPr>
              <a:t>ενημέρωσης και της ευαισθητοποίησης των δημοτών </a:t>
            </a:r>
            <a:r>
              <a:rPr lang="el-GR" sz="2400" dirty="0"/>
              <a:t>για την εξοικονόμηση ενέργειας,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l-GR" sz="2400" b="1" dirty="0">
                <a:solidFill>
                  <a:srgbClr val="C00000"/>
                </a:solidFill>
              </a:rPr>
              <a:t>ορθολογικής χρήσης των υδάτινων πόρων </a:t>
            </a:r>
            <a:r>
              <a:rPr lang="el-GR" sz="2400" dirty="0"/>
              <a:t>καθώς και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l-GR" sz="2400" b="1" dirty="0">
                <a:solidFill>
                  <a:srgbClr val="C00000"/>
                </a:solidFill>
              </a:rPr>
              <a:t>ποσοστιαία αύξηση της ανακύκλωσης και της </a:t>
            </a:r>
            <a:r>
              <a:rPr lang="el-GR" sz="2400" b="1" dirty="0" err="1">
                <a:solidFill>
                  <a:srgbClr val="C00000"/>
                </a:solidFill>
              </a:rPr>
              <a:t>κομποστοποίησης</a:t>
            </a:r>
            <a:r>
              <a:rPr lang="el-GR" sz="2400" b="1" dirty="0">
                <a:solidFill>
                  <a:srgbClr val="C00000"/>
                </a:solidFill>
              </a:rPr>
              <a:t>.</a:t>
            </a:r>
          </a:p>
          <a:p>
            <a:endParaRPr lang="el-GR" sz="2400" b="1" dirty="0">
              <a:solidFill>
                <a:srgbClr val="C00000"/>
              </a:solidFill>
            </a:endParaRPr>
          </a:p>
          <a:p>
            <a:r>
              <a:rPr lang="el-GR" sz="2400" b="1" dirty="0">
                <a:solidFill>
                  <a:srgbClr val="C00000"/>
                </a:solidFill>
              </a:rPr>
              <a:t> </a:t>
            </a:r>
            <a:r>
              <a:rPr lang="el-GR" sz="2400" b="1" u="sng" dirty="0"/>
              <a:t>2. Η προστασία και διαχείριση του φυσικού περιβάλλοντος </a:t>
            </a:r>
            <a:r>
              <a:rPr lang="el-GR" sz="2400" dirty="0"/>
              <a:t>αποτελεί προτεραιότητα της βιώσιμης ανάπτυξης. Στο πλαίσιο αυτό ο Δήμος Ηρακλείου εντάσσει δράσεις όπως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l-GR" sz="2400" b="1" dirty="0">
                <a:solidFill>
                  <a:srgbClr val="C00000"/>
                </a:solidFill>
              </a:rPr>
              <a:t>η παρακολούθηση των εκπομπών αερίων του θερμοκηπίου </a:t>
            </a:r>
            <a:r>
              <a:rPr lang="el-GR" sz="2400" dirty="0"/>
              <a:t>και ο υπολογισμός του ανθρακικού αποτυπώματος του Δήμου,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l-GR" sz="2400" b="1" dirty="0">
                <a:solidFill>
                  <a:srgbClr val="C00000"/>
                </a:solidFill>
              </a:rPr>
              <a:t>ο έλεγχος της περιβαλλοντικής ρύπανσης, </a:t>
            </a:r>
            <a:r>
              <a:rPr lang="el-GR" sz="2400" dirty="0"/>
              <a:t>της ποιότητας του αέρα, της ηχορύπανσης και της </a:t>
            </a:r>
            <a:r>
              <a:rPr lang="el-GR" sz="2400" dirty="0" err="1"/>
              <a:t>φωτορύπανσης</a:t>
            </a:r>
            <a:r>
              <a:rPr lang="el-GR" sz="2400" dirty="0"/>
              <a:t>,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l-GR" sz="2400" b="1" dirty="0">
                <a:solidFill>
                  <a:srgbClr val="C00000"/>
                </a:solidFill>
              </a:rPr>
              <a:t>η μέτρηση και παρακολούθηση της ηλεκτρομαγνητικής ακτινοβολίας στον αστικό ιστό </a:t>
            </a:r>
            <a:r>
              <a:rPr lang="el-GR" sz="2400" dirty="0"/>
              <a:t>ούτως ώστε να εντοπιστούν οι περισσότερο προβληματικές περιοχές και να ληφθούν τα απαραίτητα μέτρα. </a:t>
            </a:r>
          </a:p>
          <a:p>
            <a:endParaRPr lang="el-GR" sz="24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5D8F840-DCCB-E053-FE18-BC596098B7D7}"/>
              </a:ext>
            </a:extLst>
          </p:cNvPr>
          <p:cNvSpPr txBox="1"/>
          <p:nvPr/>
        </p:nvSpPr>
        <p:spPr>
          <a:xfrm>
            <a:off x="466531" y="261257"/>
            <a:ext cx="11252718" cy="646331"/>
          </a:xfrm>
          <a:prstGeom prst="rect">
            <a:avLst/>
          </a:prstGeom>
          <a:noFill/>
          <a:ln w="349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l-GR" sz="3600" b="1" dirty="0"/>
              <a:t>ΗΡΑΚΛΕΙΟ– ΟΔΙΚΟΣ ΧΑΡΤΗΣ: </a:t>
            </a:r>
            <a:r>
              <a:rPr lang="el-GR" sz="3600" b="1" dirty="0">
                <a:solidFill>
                  <a:srgbClr val="C00000"/>
                </a:solidFill>
              </a:rPr>
              <a:t>Ευφυές Περιβάλλον (1)</a:t>
            </a:r>
          </a:p>
        </p:txBody>
      </p:sp>
    </p:spTree>
    <p:extLst>
      <p:ext uri="{BB962C8B-B14F-4D97-AF65-F5344CB8AC3E}">
        <p14:creationId xmlns:p14="http://schemas.microsoft.com/office/powerpoint/2010/main" val="21191527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AEEC6F9-D60C-0877-DCA7-186ECF46E72C}"/>
              </a:ext>
            </a:extLst>
          </p:cNvPr>
          <p:cNvSpPr txBox="1"/>
          <p:nvPr/>
        </p:nvSpPr>
        <p:spPr>
          <a:xfrm>
            <a:off x="158620" y="907588"/>
            <a:ext cx="12033379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l-GR" sz="2400" b="1" dirty="0">
                <a:solidFill>
                  <a:srgbClr val="C00000"/>
                </a:solidFill>
              </a:rPr>
              <a:t>Η αύξηση του αστικού πρασίνου </a:t>
            </a:r>
            <a:r>
              <a:rPr lang="el-GR" sz="2400" dirty="0"/>
              <a:t>ανά πολίτη και οι βιοκλιματικές παρεμβάσεις σε δημόσιους χώρους, όπως για παράδειγμα η εγκατάσταση έξυπνου δικτύου ηλεκτροφωτισμού.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l-GR" sz="2400" b="1" dirty="0">
                <a:solidFill>
                  <a:srgbClr val="C00000"/>
                </a:solidFill>
              </a:rPr>
              <a:t>Η ενεργειακή επιθεώρηση του συνόλου των δημοτικών κτιρίων</a:t>
            </a:r>
            <a:r>
              <a:rPr lang="el-GR" sz="2400" dirty="0"/>
              <a:t>, ώστε να υπάρχει ολοκληρωμένη εικόνα των καταναλώσεών τους, προκειμένου να καθοριστεί το είδος και η προτεραιότητα των ενεργειακών επεμβάσεων που απαιτούνται για την αναβάθμισή τους μέσω παρεμβάσεων θερμομόνωσης, συστημάτων ψύξης και θέρμανσης τελευταίας ενεργειακής κλάσης και σύγχρονου φωτισμού.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l-GR" sz="2400" b="1" dirty="0">
                <a:solidFill>
                  <a:srgbClr val="C00000"/>
                </a:solidFill>
              </a:rPr>
              <a:t>Η αναβάθμιση του συστήματος διαχείρισης απορριμμάτων</a:t>
            </a:r>
            <a:r>
              <a:rPr lang="el-GR" sz="2400" dirty="0"/>
              <a:t>, μέσω της διεύρυνσης του δικτύου ανακύκλωσης αυξάνοντας τα σημεία συλλογής και τα ανακυκλώσιμα είδη, εγκατάσταση </a:t>
            </a:r>
            <a:r>
              <a:rPr lang="el-GR" sz="2400" b="1" dirty="0"/>
              <a:t>έξυπνων απορριμματοδεκτών </a:t>
            </a:r>
            <a:r>
              <a:rPr lang="el-GR" sz="2400" dirty="0"/>
              <a:t>που πληροφορούν για την στάθμη των απορριμμάτων συμπεριλαμβάνεται στα σχέδια του Δήμου Ηρακλείου.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5D8F840-DCCB-E053-FE18-BC596098B7D7}"/>
              </a:ext>
            </a:extLst>
          </p:cNvPr>
          <p:cNvSpPr txBox="1"/>
          <p:nvPr/>
        </p:nvSpPr>
        <p:spPr>
          <a:xfrm>
            <a:off x="466531" y="261257"/>
            <a:ext cx="11252718" cy="646331"/>
          </a:xfrm>
          <a:prstGeom prst="rect">
            <a:avLst/>
          </a:prstGeom>
          <a:noFill/>
          <a:ln w="349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l-GR" sz="3600" b="1" dirty="0"/>
              <a:t>ΗΡΑΚΛΕΙΟ– ΟΔΙΚΟΣ ΧΑΡΤΗΣ: </a:t>
            </a:r>
            <a:r>
              <a:rPr lang="el-GR" sz="3600" b="1" dirty="0">
                <a:solidFill>
                  <a:srgbClr val="C00000"/>
                </a:solidFill>
              </a:rPr>
              <a:t>Ευφυές Περιβάλλον (2)</a:t>
            </a:r>
          </a:p>
        </p:txBody>
      </p:sp>
    </p:spTree>
    <p:extLst>
      <p:ext uri="{BB962C8B-B14F-4D97-AF65-F5344CB8AC3E}">
        <p14:creationId xmlns:p14="http://schemas.microsoft.com/office/powerpoint/2010/main" val="6467050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AEEC6F9-D60C-0877-DCA7-186ECF46E72C}"/>
              </a:ext>
            </a:extLst>
          </p:cNvPr>
          <p:cNvSpPr txBox="1"/>
          <p:nvPr/>
        </p:nvSpPr>
        <p:spPr>
          <a:xfrm>
            <a:off x="0" y="720984"/>
            <a:ext cx="1219200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b="1" dirty="0">
                <a:solidFill>
                  <a:srgbClr val="C00000"/>
                </a:solidFill>
              </a:rPr>
              <a:t>Η βιώσιμη κινητικότητα </a:t>
            </a:r>
            <a:r>
              <a:rPr lang="el-GR" sz="2400" b="1" dirty="0"/>
              <a:t>αποτελεί τη βάση για τη διαμόρφωση της στρατηγικής των μετακινήσεων (αστικών, υπεραστικών και εμπορευματικών) για την πόλη του Ηρακλείου. Τα βήματα: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l-GR" sz="2400" b="1" dirty="0">
                <a:solidFill>
                  <a:srgbClr val="C00000"/>
                </a:solidFill>
              </a:rPr>
              <a:t>Αναβάθμιση του ρόλου και της αξιοπιστίας των Μέσων Μαζικής Μεταφοράς</a:t>
            </a:r>
            <a:r>
              <a:rPr lang="el-GR" sz="2400" dirty="0"/>
              <a:t> και η εδραίωσή τους στην καθημερινότητα των πολιτών με στόχο τη μείωση των ιδιωτικών μετακινήσεων, την ελάττωση των εκπομπών καυσαερίων, την κυκλοφοριακή αποσυμφόρηση του επιβαρυμένου ιστορικού κέντρου.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l-GR" sz="2400" b="1" dirty="0">
                <a:solidFill>
                  <a:srgbClr val="C00000"/>
                </a:solidFill>
              </a:rPr>
              <a:t>Ενσωμάτωση του ποδηλάτου </a:t>
            </a:r>
            <a:r>
              <a:rPr lang="el-GR" sz="2400" dirty="0"/>
              <a:t>στις επιλογές μετακίνησης των πολιτών μέσω της δημιουργίας εκτενούς, ενιαίου δικτύου ποδηλατοδρόμων.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l-GR" sz="2400" b="1" dirty="0">
                <a:solidFill>
                  <a:srgbClr val="C00000"/>
                </a:solidFill>
              </a:rPr>
              <a:t>Ενίσχυση του περπατήματος </a:t>
            </a:r>
            <a:r>
              <a:rPr lang="el-GR" sz="2400" dirty="0"/>
              <a:t>μέσω</a:t>
            </a:r>
          </a:p>
          <a:p>
            <a:pPr marL="1257300" lvl="2" indent="-342900">
              <a:buFont typeface="Wingdings" panose="05000000000000000000" pitchFamily="2" charset="2"/>
              <a:buChar char="Ø"/>
            </a:pPr>
            <a:r>
              <a:rPr lang="el-GR" sz="2000" dirty="0"/>
              <a:t>της κατασκευής νέων πεζοδρομίων και </a:t>
            </a:r>
            <a:r>
              <a:rPr lang="el-GR" sz="2000" u="sng" dirty="0"/>
              <a:t>της διαπλάτυνσης των υφιστάμενων πεζοδρομίων</a:t>
            </a:r>
            <a:r>
              <a:rPr lang="el-GR" sz="2000" dirty="0"/>
              <a:t>, </a:t>
            </a:r>
          </a:p>
          <a:p>
            <a:pPr marL="1257300" lvl="2" indent="-342900">
              <a:buFont typeface="Wingdings" panose="05000000000000000000" pitchFamily="2" charset="2"/>
              <a:buChar char="Ø"/>
            </a:pPr>
            <a:r>
              <a:rPr lang="el-GR" sz="2000" dirty="0"/>
              <a:t>της δημιουργίας εκτενούς, ενιαίου </a:t>
            </a:r>
            <a:r>
              <a:rPr lang="el-GR" sz="2000" u="sng" dirty="0"/>
              <a:t>δικτύου πεζοδρομημένων διαδρομών</a:t>
            </a:r>
            <a:r>
              <a:rPr lang="el-GR" sz="2000" dirty="0"/>
              <a:t>,</a:t>
            </a:r>
          </a:p>
          <a:p>
            <a:pPr marL="1257300" lvl="2" indent="-342900">
              <a:buFont typeface="Wingdings" panose="05000000000000000000" pitchFamily="2" charset="2"/>
              <a:buChar char="Ø"/>
            </a:pPr>
            <a:r>
              <a:rPr lang="el-GR" sz="2000" dirty="0"/>
              <a:t>της διαμόρφωσης οδών </a:t>
            </a:r>
            <a:r>
              <a:rPr lang="el-GR" sz="2000" u="sng" dirty="0"/>
              <a:t>ήπιας κυκλοφορίας</a:t>
            </a:r>
            <a:r>
              <a:rPr lang="el-GR" sz="2000" dirty="0"/>
              <a:t>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l-GR" sz="2400" b="1" u="sng" dirty="0">
                <a:solidFill>
                  <a:srgbClr val="C00000"/>
                </a:solidFill>
              </a:rPr>
              <a:t>Προώθηση της «κοινής» μετακίνησης </a:t>
            </a:r>
            <a:r>
              <a:rPr lang="el-GR" sz="2400" dirty="0"/>
              <a:t>(</a:t>
            </a:r>
            <a:r>
              <a:rPr lang="el-GR" sz="2400" dirty="0" err="1"/>
              <a:t>Sharing</a:t>
            </a:r>
            <a:r>
              <a:rPr lang="el-GR" sz="2400" dirty="0"/>
              <a:t> </a:t>
            </a:r>
            <a:r>
              <a:rPr lang="el-GR" sz="2400" dirty="0" err="1"/>
              <a:t>mobility</a:t>
            </a:r>
            <a:r>
              <a:rPr lang="el-GR" sz="2400" dirty="0"/>
              <a:t>) </a:t>
            </a:r>
          </a:p>
          <a:p>
            <a:pPr marL="1257300" lvl="2" indent="-342900">
              <a:buFont typeface="Wingdings" panose="05000000000000000000" pitchFamily="2" charset="2"/>
              <a:buChar char="Ø"/>
            </a:pPr>
            <a:r>
              <a:rPr lang="el-GR" sz="2000" dirty="0"/>
              <a:t>τύπου </a:t>
            </a:r>
            <a:r>
              <a:rPr lang="el-GR" sz="2000" b="1" dirty="0" err="1"/>
              <a:t>bike</a:t>
            </a:r>
            <a:r>
              <a:rPr lang="el-GR" sz="2000" b="1" dirty="0"/>
              <a:t> </a:t>
            </a:r>
            <a:r>
              <a:rPr lang="el-GR" sz="2000" b="1" dirty="0" err="1"/>
              <a:t>sharing</a:t>
            </a:r>
            <a:r>
              <a:rPr lang="el-GR" sz="2000" b="1" dirty="0"/>
              <a:t>, </a:t>
            </a:r>
            <a:r>
              <a:rPr lang="el-GR" sz="2000" b="1" dirty="0" err="1"/>
              <a:t>car</a:t>
            </a:r>
            <a:r>
              <a:rPr lang="el-GR" sz="2000" b="1" dirty="0"/>
              <a:t> </a:t>
            </a:r>
            <a:r>
              <a:rPr lang="el-GR" sz="2000" b="1" dirty="0" err="1"/>
              <a:t>sharing</a:t>
            </a:r>
            <a:r>
              <a:rPr lang="el-GR" sz="2000" b="1" dirty="0"/>
              <a:t>, </a:t>
            </a:r>
            <a:r>
              <a:rPr lang="el-GR" sz="2000" b="1" dirty="0" err="1"/>
              <a:t>car</a:t>
            </a:r>
            <a:r>
              <a:rPr lang="el-GR" sz="2000" b="1" dirty="0"/>
              <a:t> </a:t>
            </a:r>
            <a:r>
              <a:rPr lang="el-GR" sz="2000" b="1" dirty="0" err="1"/>
              <a:t>pooling</a:t>
            </a:r>
            <a:r>
              <a:rPr lang="el-GR" sz="2000" b="1" dirty="0"/>
              <a:t> και </a:t>
            </a:r>
            <a:r>
              <a:rPr lang="el-GR" sz="2000" b="1" dirty="0" err="1"/>
              <a:t>taxi</a:t>
            </a:r>
            <a:r>
              <a:rPr lang="el-GR" sz="2000" b="1" dirty="0"/>
              <a:t> </a:t>
            </a:r>
            <a:r>
              <a:rPr lang="el-GR" sz="2000" b="1" dirty="0" err="1"/>
              <a:t>sharing</a:t>
            </a:r>
            <a:r>
              <a:rPr lang="el-GR" sz="2000" b="1" dirty="0"/>
              <a:t> </a:t>
            </a:r>
            <a:r>
              <a:rPr lang="el-GR" sz="2000" dirty="0"/>
              <a:t>τα οποία θα αναπτυχθούν σε συνεργασία με την ιδιωτική πρωτοβουλία.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5D8F840-DCCB-E053-FE18-BC596098B7D7}"/>
              </a:ext>
            </a:extLst>
          </p:cNvPr>
          <p:cNvSpPr txBox="1"/>
          <p:nvPr/>
        </p:nvSpPr>
        <p:spPr>
          <a:xfrm>
            <a:off x="-1" y="0"/>
            <a:ext cx="12065065" cy="646331"/>
          </a:xfrm>
          <a:prstGeom prst="rect">
            <a:avLst/>
          </a:prstGeom>
          <a:noFill/>
          <a:ln w="349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l-GR" sz="3600" b="1" dirty="0"/>
              <a:t>ΗΡΑΚΛΕΙΟ– ΟΔΙΚΟΣ ΧΑΡΤΗΣ: </a:t>
            </a:r>
            <a:r>
              <a:rPr lang="el-GR" sz="3600" b="1" dirty="0">
                <a:solidFill>
                  <a:srgbClr val="C00000"/>
                </a:solidFill>
              </a:rPr>
              <a:t>Ευφυής Αστική Κινητικότητα (1)</a:t>
            </a:r>
          </a:p>
        </p:txBody>
      </p:sp>
    </p:spTree>
    <p:extLst>
      <p:ext uri="{BB962C8B-B14F-4D97-AF65-F5344CB8AC3E}">
        <p14:creationId xmlns:p14="http://schemas.microsoft.com/office/powerpoint/2010/main" val="38746192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5D8F840-DCCB-E053-FE18-BC596098B7D7}"/>
              </a:ext>
            </a:extLst>
          </p:cNvPr>
          <p:cNvSpPr txBox="1"/>
          <p:nvPr/>
        </p:nvSpPr>
        <p:spPr>
          <a:xfrm>
            <a:off x="-1" y="0"/>
            <a:ext cx="12065065" cy="646331"/>
          </a:xfrm>
          <a:prstGeom prst="rect">
            <a:avLst/>
          </a:prstGeom>
          <a:noFill/>
          <a:ln w="349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l-GR" sz="3600" b="1" dirty="0"/>
              <a:t>ΗΡΑΚΛΕΙΟ– ΟΔΙΚΟΣ ΧΑΡΤΗΣ: </a:t>
            </a:r>
            <a:r>
              <a:rPr lang="el-GR" sz="3600" b="1" dirty="0">
                <a:solidFill>
                  <a:srgbClr val="C00000"/>
                </a:solidFill>
              </a:rPr>
              <a:t>Ευφυής Αστική Κινητικότητα (2)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5CC71BC-D7E9-630A-F159-B11833B1514A}"/>
              </a:ext>
            </a:extLst>
          </p:cNvPr>
          <p:cNvSpPr txBox="1"/>
          <p:nvPr/>
        </p:nvSpPr>
        <p:spPr>
          <a:xfrm>
            <a:off x="-63470" y="580518"/>
            <a:ext cx="12255469" cy="64556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Ο Δήμος Ηρακλείου έχει αναπτύξει </a:t>
            </a:r>
            <a:r>
              <a:rPr lang="el-GR" sz="2400" b="1" i="0" u="none" strike="noStrike" baseline="0" dirty="0">
                <a:solidFill>
                  <a:srgbClr val="C00000"/>
                </a:solidFill>
                <a:latin typeface="Arial" panose="020B0604020202020204" pitchFamily="34" charset="0"/>
              </a:rPr>
              <a:t>καινοτομίες </a:t>
            </a:r>
            <a:r>
              <a:rPr lang="el-GR" sz="240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δίνοντας έμφαση στον τομέα των μεταφορών. </a:t>
            </a:r>
            <a:r>
              <a:rPr lang="el-GR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Χαρακτηριστικά έργα αποτελούν </a:t>
            </a:r>
          </a:p>
          <a:p>
            <a:endParaRPr lang="el-GR" sz="105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l-GR" sz="2400" b="1" i="0" u="none" strike="noStrike" baseline="0" dirty="0">
                <a:solidFill>
                  <a:srgbClr val="C00000"/>
                </a:solidFill>
                <a:latin typeface="Arial" panose="020B0604020202020204" pitchFamily="34" charset="0"/>
              </a:rPr>
              <a:t>οι έξυπνες στάσεις </a:t>
            </a:r>
            <a:r>
              <a:rPr lang="el-GR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του αστικού ΚΤΕΛ Ηρακλείου οι οποίες παρέχουν πληροφορίες για τα δρομολόγια και τους χρόνους άφιξης των λεωφορείων,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l-GR" sz="10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l-GR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το σύστημα </a:t>
            </a:r>
            <a:r>
              <a:rPr lang="el-GR" sz="2400" b="1" i="0" u="none" strike="noStrike" baseline="0" dirty="0">
                <a:solidFill>
                  <a:srgbClr val="C00000"/>
                </a:solidFill>
                <a:latin typeface="Arial" panose="020B0604020202020204" pitchFamily="34" charset="0"/>
              </a:rPr>
              <a:t>δωρεάν διάθεσης ποδηλάτων στους πολίτες</a:t>
            </a:r>
            <a:r>
              <a:rPr lang="el-GR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μέσω συγκεκριμένων σημείων παράδοσης και παραλαβής,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l-GR" sz="11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l-GR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η εγκατάσταση </a:t>
            </a:r>
            <a:r>
              <a:rPr lang="el-GR" sz="2400" b="1" i="0" u="none" strike="noStrike" baseline="0" dirty="0">
                <a:solidFill>
                  <a:srgbClr val="C00000"/>
                </a:solidFill>
                <a:latin typeface="Arial" panose="020B0604020202020204" pitchFamily="34" charset="0"/>
              </a:rPr>
              <a:t>αισθητήρων σε λεωφορεία </a:t>
            </a:r>
            <a:r>
              <a:rPr lang="el-GR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για την παρακολούθηση της κίνησης στους δρόμους,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l-GR" sz="2400" dirty="0">
                <a:solidFill>
                  <a:srgbClr val="000000"/>
                </a:solidFill>
                <a:latin typeface="Arial" panose="020B0604020202020204" pitchFamily="34" charset="0"/>
              </a:rPr>
              <a:t>Ε</a:t>
            </a:r>
            <a:r>
              <a:rPr lang="el-GR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φαρμογή του αστικού </a:t>
            </a:r>
            <a:r>
              <a:rPr lang="el-GR" sz="240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ΚΤΕΛ Ηρακλείου </a:t>
            </a:r>
            <a:r>
              <a:rPr lang="el-GR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που ενημερώνει σε πραγματικό χρόνο για </a:t>
            </a:r>
            <a:r>
              <a:rPr lang="el-GR" sz="2400" b="1" i="0" u="none" strike="noStrike" baseline="0" dirty="0">
                <a:solidFill>
                  <a:srgbClr val="C00000"/>
                </a:solidFill>
                <a:latin typeface="Arial" panose="020B0604020202020204" pitchFamily="34" charset="0"/>
              </a:rPr>
              <a:t>τα δρομολόγια και τις αφίξεις των λεωφορείων </a:t>
            </a:r>
            <a:r>
              <a:rPr lang="el-GR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καθώς και για </a:t>
            </a:r>
            <a:r>
              <a:rPr lang="el-GR" sz="2400" b="1" i="0" u="none" strike="noStrike" baseline="0" dirty="0">
                <a:solidFill>
                  <a:srgbClr val="C00000"/>
                </a:solidFill>
                <a:latin typeface="Arial" panose="020B0604020202020204" pitchFamily="34" charset="0"/>
              </a:rPr>
              <a:t>τη βέλτιστη διαδρομή </a:t>
            </a:r>
            <a:r>
              <a:rPr lang="el-GR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προς τον εκάστοτε προορισμό.</a:t>
            </a:r>
          </a:p>
          <a:p>
            <a:endParaRPr lang="el-GR" sz="11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l-GR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η πιλοτική εγκατάσταση έξυπνου αστικού εξοπλισμού όπως για παράδειγμα τα </a:t>
            </a:r>
            <a:r>
              <a:rPr lang="el-GR" sz="2400" b="1" i="0" u="none" strike="noStrike" baseline="0" dirty="0">
                <a:solidFill>
                  <a:srgbClr val="C00000"/>
                </a:solidFill>
                <a:latin typeface="Arial" panose="020B0604020202020204" pitchFamily="34" charset="0"/>
              </a:rPr>
              <a:t>παγκάκια με </a:t>
            </a:r>
            <a:r>
              <a:rPr lang="el-GR" sz="2400" b="1" i="0" u="none" strike="noStrike" baseline="0" dirty="0" err="1">
                <a:solidFill>
                  <a:srgbClr val="C00000"/>
                </a:solidFill>
                <a:latin typeface="Arial" panose="020B0604020202020204" pitchFamily="34" charset="0"/>
              </a:rPr>
              <a:t>WiFi</a:t>
            </a:r>
            <a:r>
              <a:rPr lang="el-GR" sz="2400" b="1" i="0" u="none" strike="noStrike" baseline="0" dirty="0">
                <a:solidFill>
                  <a:srgbClr val="C00000"/>
                </a:solidFill>
                <a:latin typeface="Arial" panose="020B0604020202020204" pitchFamily="34" charset="0"/>
              </a:rPr>
              <a:t> </a:t>
            </a:r>
            <a:r>
              <a:rPr lang="el-GR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και </a:t>
            </a:r>
            <a:r>
              <a:rPr lang="el-GR" sz="2400" b="1" i="0" u="none" strike="noStrike" baseline="0" dirty="0">
                <a:solidFill>
                  <a:srgbClr val="C00000"/>
                </a:solidFill>
                <a:latin typeface="Arial" panose="020B0604020202020204" pitchFamily="34" charset="0"/>
              </a:rPr>
              <a:t>τα ψηφιακά κιόσκια πληροφόρησης</a:t>
            </a:r>
            <a:r>
              <a:rPr lang="el-GR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  <a:endParaRPr lang="el-GR" sz="11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l-GR" sz="2400" dirty="0">
                <a:solidFill>
                  <a:srgbClr val="000000"/>
                </a:solidFill>
                <a:latin typeface="Arial" panose="020B0604020202020204" pitchFamily="34" charset="0"/>
              </a:rPr>
              <a:t>Η</a:t>
            </a:r>
            <a:r>
              <a:rPr lang="el-GR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τοποθεσία των </a:t>
            </a:r>
            <a:r>
              <a:rPr lang="el-GR" sz="2400" b="1" i="0" u="none" strike="noStrike" baseline="0" dirty="0">
                <a:solidFill>
                  <a:srgbClr val="C00000"/>
                </a:solidFill>
                <a:latin typeface="Arial" panose="020B0604020202020204" pitchFamily="34" charset="0"/>
              </a:rPr>
              <a:t>διαθέσιμων δημοτικών θέσεων στάθμευσης </a:t>
            </a:r>
            <a:r>
              <a:rPr lang="el-GR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και η πλοήγηση προς αυτές.</a:t>
            </a: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9027488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5D8F840-DCCB-E053-FE18-BC596098B7D7}"/>
              </a:ext>
            </a:extLst>
          </p:cNvPr>
          <p:cNvSpPr txBox="1"/>
          <p:nvPr/>
        </p:nvSpPr>
        <p:spPr>
          <a:xfrm>
            <a:off x="-1" y="0"/>
            <a:ext cx="12065065" cy="646331"/>
          </a:xfrm>
          <a:prstGeom prst="rect">
            <a:avLst/>
          </a:prstGeom>
          <a:noFill/>
          <a:ln w="349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l-GR" sz="3600" b="1" dirty="0"/>
              <a:t>ΗΡΑΚΛΕΙΟ– ΟΔΙΚΟΣ ΧΑΡΤΗΣ: </a:t>
            </a:r>
            <a:r>
              <a:rPr lang="el-GR" sz="3600" b="1" dirty="0">
                <a:solidFill>
                  <a:srgbClr val="C00000"/>
                </a:solidFill>
              </a:rPr>
              <a:t>Ευφυής Διακυβέρνηση (1)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5CC71BC-D7E9-630A-F159-B11833B1514A}"/>
              </a:ext>
            </a:extLst>
          </p:cNvPr>
          <p:cNvSpPr txBox="1"/>
          <p:nvPr/>
        </p:nvSpPr>
        <p:spPr>
          <a:xfrm>
            <a:off x="0" y="646331"/>
            <a:ext cx="11719831" cy="63094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dirty="0">
                <a:solidFill>
                  <a:srgbClr val="000000"/>
                </a:solidFill>
                <a:latin typeface="Arial" panose="020B0604020202020204" pitchFamily="34" charset="0"/>
              </a:rPr>
              <a:t>Σ</a:t>
            </a:r>
            <a:r>
              <a:rPr lang="el-GR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το Ηράκλειο, </a:t>
            </a:r>
            <a:r>
              <a:rPr lang="el-GR" sz="2400" b="1" i="0" u="none" strike="noStrike" baseline="0" dirty="0">
                <a:solidFill>
                  <a:srgbClr val="C00000"/>
                </a:solidFill>
                <a:latin typeface="Arial" panose="020B0604020202020204" pitchFamily="34" charset="0"/>
              </a:rPr>
              <a:t>ο τομέας της ευφυούς διακυβέρνησης είναι από τους πιο αναπτυγμένους τομείς της έξυπνης πόλης </a:t>
            </a:r>
            <a:r>
              <a:rPr lang="el-GR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καθώς η Δημοτική Αρχή πρωτοπόρησε για τα ελληνικά δεδομένα και έδωσε έμφαση στην ανάπτυξη διαδικτυακών υπηρεσιών προς τον πολίτη. Προσφέρονται </a:t>
            </a:r>
            <a:r>
              <a:rPr lang="el-GR" sz="2400" b="1" i="0" u="none" strike="noStrike" baseline="0" dirty="0">
                <a:solidFill>
                  <a:srgbClr val="C00000"/>
                </a:solidFill>
                <a:latin typeface="Arial" panose="020B0604020202020204" pitchFamily="34" charset="0"/>
              </a:rPr>
              <a:t>163 διαφορετικές ηλεκτρονικές υπηρεσίες </a:t>
            </a:r>
            <a:r>
              <a:rPr lang="el-GR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προς τον πολίτη, μειώνοντας σε μεγάλο βαθμό την αναγκαιότητα επίσκεψής του στην αντίστοιχη δημοτική υπηρεσία. </a:t>
            </a:r>
            <a:r>
              <a:rPr lang="el-GR" sz="2400" i="0" u="sng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Οι σημαντικότερες είναι οι εξής:</a:t>
            </a:r>
            <a:endParaRPr lang="el-GR" sz="2400" i="0" u="sng" strike="noStrike" baseline="0" dirty="0">
              <a:solidFill>
                <a:srgbClr val="C00000"/>
              </a:solidFill>
              <a:latin typeface="Arial" panose="020B060402020202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l-GR" sz="2000" b="1" i="0" u="none" strike="noStrike" baseline="0" dirty="0">
                <a:solidFill>
                  <a:srgbClr val="C00000"/>
                </a:solidFill>
                <a:latin typeface="Arial" panose="020B0604020202020204" pitchFamily="34" charset="0"/>
              </a:rPr>
              <a:t>  Ηλεκτρονικά</a:t>
            </a:r>
            <a:r>
              <a:rPr lang="el-GR" sz="2000" b="1" dirty="0">
                <a:solidFill>
                  <a:srgbClr val="C00000"/>
                </a:solidFill>
                <a:latin typeface="Arial" panose="020B0604020202020204" pitchFamily="34" charset="0"/>
              </a:rPr>
              <a:t> δημόσια έγγραφα </a:t>
            </a:r>
            <a:r>
              <a:rPr lang="el-GR" sz="2000" b="1" dirty="0">
                <a:latin typeface="Arial" panose="020B0604020202020204" pitchFamily="34" charset="0"/>
              </a:rPr>
              <a:t>(Πιστοποιητικά του Δήμου, κλπ.).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l-GR" sz="2000" b="1" dirty="0">
                <a:latin typeface="Arial" panose="020B0604020202020204" pitchFamily="34" charset="0"/>
              </a:rPr>
              <a:t>  </a:t>
            </a:r>
            <a:r>
              <a:rPr lang="el-GR" sz="2000" b="1" dirty="0">
                <a:solidFill>
                  <a:srgbClr val="C00000"/>
                </a:solidFill>
                <a:latin typeface="Arial" panose="020B0604020202020204" pitchFamily="34" charset="0"/>
              </a:rPr>
              <a:t>Τα εφημερεύοντα φαρμακεία και νοσοκομεία, </a:t>
            </a:r>
            <a:r>
              <a:rPr lang="el-GR" sz="2000" b="1" dirty="0">
                <a:latin typeface="Arial" panose="020B0604020202020204" pitchFamily="34" charset="0"/>
              </a:rPr>
              <a:t>και 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l-GR" sz="2000" b="1" dirty="0">
                <a:latin typeface="Arial" panose="020B0604020202020204" pitchFamily="34" charset="0"/>
              </a:rPr>
              <a:t>  Τα τελευταία </a:t>
            </a:r>
            <a:r>
              <a:rPr lang="el-GR" sz="2000" b="1" dirty="0">
                <a:solidFill>
                  <a:srgbClr val="C00000"/>
                </a:solidFill>
                <a:latin typeface="Arial" panose="020B0604020202020204" pitchFamily="34" charset="0"/>
              </a:rPr>
              <a:t>νέα του δήμου.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l-GR" sz="2000" b="1" dirty="0">
                <a:solidFill>
                  <a:srgbClr val="C00000"/>
                </a:solidFill>
                <a:latin typeface="Arial" panose="020B0604020202020204" pitchFamily="34" charset="0"/>
              </a:rPr>
              <a:t>η ηλεκτρονική πληρωμή οφειλών προς τον δήμο </a:t>
            </a:r>
            <a:r>
              <a:rPr lang="el-GR" sz="2000" b="1" dirty="0">
                <a:solidFill>
                  <a:srgbClr val="000000"/>
                </a:solidFill>
                <a:latin typeface="Arial" panose="020B0604020202020204" pitchFamily="34" charset="0"/>
              </a:rPr>
              <a:t>με κατάθεση σε λογαριασμό ή με χρεωστική/ πιστωτική κάρτα,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l-GR" sz="2000" b="1" dirty="0">
                <a:solidFill>
                  <a:srgbClr val="C00000"/>
                </a:solidFill>
                <a:latin typeface="Arial" panose="020B0604020202020204" pitchFamily="34" charset="0"/>
              </a:rPr>
              <a:t>η δέσμευση βιβλίων και ψηφιοποιημένου υλικού </a:t>
            </a:r>
            <a:r>
              <a:rPr lang="el-GR" sz="2000" b="1" dirty="0">
                <a:solidFill>
                  <a:srgbClr val="000000"/>
                </a:solidFill>
                <a:latin typeface="Arial" panose="020B0604020202020204" pitchFamily="34" charset="0"/>
              </a:rPr>
              <a:t>της </a:t>
            </a:r>
            <a:r>
              <a:rPr lang="el-GR" sz="2000" b="1" dirty="0" err="1">
                <a:solidFill>
                  <a:srgbClr val="000000"/>
                </a:solidFill>
                <a:latin typeface="Arial" panose="020B0604020202020204" pitchFamily="34" charset="0"/>
              </a:rPr>
              <a:t>Βικελαίας</a:t>
            </a:r>
            <a:r>
              <a:rPr lang="el-GR" sz="2000" b="1" dirty="0">
                <a:solidFill>
                  <a:srgbClr val="000000"/>
                </a:solidFill>
                <a:latin typeface="Arial" panose="020B0604020202020204" pitchFamily="34" charset="0"/>
              </a:rPr>
              <a:t> Δημοτικής Βιβλιοθήκης Ηρακλείου,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l-GR" sz="2000" b="1" dirty="0">
                <a:solidFill>
                  <a:srgbClr val="C00000"/>
                </a:solidFill>
                <a:latin typeface="Arial" panose="020B0604020202020204" pitchFamily="34" charset="0"/>
              </a:rPr>
              <a:t>το ευρετήριο αποφάσεων συλλογικών δημοτικών οργάνων</a:t>
            </a:r>
            <a:r>
              <a:rPr lang="el-GR" sz="2000" b="1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l-GR" sz="2000" b="1" dirty="0">
                <a:solidFill>
                  <a:srgbClr val="C00000"/>
                </a:solidFill>
                <a:latin typeface="Arial" panose="020B0604020202020204" pitchFamily="34" charset="0"/>
              </a:rPr>
              <a:t>το γεωγραφικό σύστημα πληροφοριών (G.I.S.) </a:t>
            </a:r>
            <a:r>
              <a:rPr lang="el-GR" sz="2000" b="1" dirty="0">
                <a:solidFill>
                  <a:srgbClr val="000000"/>
                </a:solidFill>
                <a:latin typeface="Arial" panose="020B0604020202020204" pitchFamily="34" charset="0"/>
              </a:rPr>
              <a:t>με υλικό πολεοδομικού χαρακτήρα,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l-GR" sz="2000" b="1" dirty="0">
                <a:solidFill>
                  <a:srgbClr val="000000"/>
                </a:solidFill>
                <a:latin typeface="Arial" panose="020B0604020202020204" pitchFamily="34" charset="0"/>
              </a:rPr>
              <a:t>τα </a:t>
            </a:r>
            <a:r>
              <a:rPr lang="el-GR" sz="2000" b="1" dirty="0">
                <a:solidFill>
                  <a:srgbClr val="C00000"/>
                </a:solidFill>
                <a:latin typeface="Arial" panose="020B0604020202020204" pitchFamily="34" charset="0"/>
              </a:rPr>
              <a:t>ηλεκτρονικά δημοψηφίσματα,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l-GR" sz="2000" b="1" dirty="0">
                <a:solidFill>
                  <a:srgbClr val="000000"/>
                </a:solidFill>
                <a:latin typeface="Arial" panose="020B0604020202020204" pitchFamily="34" charset="0"/>
              </a:rPr>
              <a:t>τα μηνιαία </a:t>
            </a:r>
            <a:r>
              <a:rPr lang="el-GR" sz="2000" b="1" dirty="0" err="1">
                <a:solidFill>
                  <a:srgbClr val="C00000"/>
                </a:solidFill>
                <a:latin typeface="Arial" panose="020B0604020202020204" pitchFamily="34" charset="0"/>
              </a:rPr>
              <a:t>newsletter</a:t>
            </a:r>
            <a:r>
              <a:rPr lang="el-GR" sz="2000" b="1" dirty="0">
                <a:solidFill>
                  <a:srgbClr val="C00000"/>
                </a:solidFill>
                <a:latin typeface="Arial" panose="020B0604020202020204" pitchFamily="34" charset="0"/>
              </a:rPr>
              <a:t>,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l-GR" sz="2000" b="1" dirty="0">
                <a:solidFill>
                  <a:srgbClr val="C00000"/>
                </a:solidFill>
                <a:latin typeface="Arial" panose="020B0604020202020204" pitchFamily="34" charset="0"/>
              </a:rPr>
              <a:t>το </a:t>
            </a:r>
            <a:r>
              <a:rPr lang="el-GR" sz="2000" b="1" dirty="0" err="1">
                <a:solidFill>
                  <a:srgbClr val="C00000"/>
                </a:solidFill>
                <a:latin typeface="Arial" panose="020B0604020202020204" pitchFamily="34" charset="0"/>
              </a:rPr>
              <a:t>forum</a:t>
            </a:r>
            <a:r>
              <a:rPr lang="el-GR" sz="2000" b="1" dirty="0">
                <a:solidFill>
                  <a:srgbClr val="C00000"/>
                </a:solidFill>
                <a:latin typeface="Arial" panose="020B0604020202020204" pitchFamily="34" charset="0"/>
              </a:rPr>
              <a:t> συζητήσεων και διαβουλεύσεων </a:t>
            </a:r>
            <a:r>
              <a:rPr lang="el-GR" sz="2000" b="1" dirty="0">
                <a:solidFill>
                  <a:srgbClr val="000000"/>
                </a:solidFill>
                <a:latin typeface="Arial" panose="020B0604020202020204" pitchFamily="34" charset="0"/>
              </a:rPr>
              <a:t>καθώς και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l-GR" sz="2000" b="1" dirty="0">
                <a:solidFill>
                  <a:srgbClr val="C00000"/>
                </a:solidFill>
                <a:latin typeface="Arial" panose="020B0604020202020204" pitchFamily="34" charset="0"/>
              </a:rPr>
              <a:t>η δημοσιοποίηση στοιχείων του προϋπολογισμού.</a:t>
            </a:r>
          </a:p>
        </p:txBody>
      </p:sp>
    </p:spTree>
    <p:extLst>
      <p:ext uri="{BB962C8B-B14F-4D97-AF65-F5344CB8AC3E}">
        <p14:creationId xmlns:p14="http://schemas.microsoft.com/office/powerpoint/2010/main" val="3592557387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1837</TotalTime>
  <Words>2020</Words>
  <Application>Microsoft Office PowerPoint</Application>
  <PresentationFormat>Ευρεία οθόνη</PresentationFormat>
  <Paragraphs>148</Paragraphs>
  <Slides>18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6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18</vt:i4>
      </vt:variant>
    </vt:vector>
  </HeadingPairs>
  <TitlesOfParts>
    <vt:vector size="25" baseType="lpstr">
      <vt:lpstr>Arial</vt:lpstr>
      <vt:lpstr>Calibri</vt:lpstr>
      <vt:lpstr>Calibri Light</vt:lpstr>
      <vt:lpstr>Times New Roman</vt:lpstr>
      <vt:lpstr>Wingdings</vt:lpstr>
      <vt:lpstr>Wingdings 2</vt:lpstr>
      <vt:lpstr>Θέμα του Office</vt:lpstr>
      <vt:lpstr>ΕΥΦΥΕΙΣ ΕΛΛΗΝΙΚΕΣ ΠΟΛΕΙΣ: ΗΡΑΚΛΕΙΟ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ΤΡΙΚΑΛΑ - ΕΥΦΥΗΣ ΠΟΛΗ</dc:title>
  <dc:creator>Anastasia-Aspasia GOSPODINI</dc:creator>
  <cp:lastModifiedBy>Anastasia-Aspasia GOSPODINI</cp:lastModifiedBy>
  <cp:revision>154</cp:revision>
  <dcterms:created xsi:type="dcterms:W3CDTF">2023-04-24T14:18:09Z</dcterms:created>
  <dcterms:modified xsi:type="dcterms:W3CDTF">2023-05-29T13:04:04Z</dcterms:modified>
</cp:coreProperties>
</file>