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70" r:id="rId1"/>
  </p:sldMasterIdLst>
  <p:notesMasterIdLst>
    <p:notesMasterId r:id="rId28"/>
  </p:notesMasterIdLst>
  <p:sldIdLst>
    <p:sldId id="285" r:id="rId2"/>
    <p:sldId id="322" r:id="rId3"/>
    <p:sldId id="323" r:id="rId4"/>
    <p:sldId id="324" r:id="rId5"/>
    <p:sldId id="325" r:id="rId6"/>
    <p:sldId id="257" r:id="rId7"/>
    <p:sldId id="258" r:id="rId8"/>
    <p:sldId id="314" r:id="rId9"/>
    <p:sldId id="313" r:id="rId10"/>
    <p:sldId id="318" r:id="rId11"/>
    <p:sldId id="307" r:id="rId12"/>
    <p:sldId id="312" r:id="rId13"/>
    <p:sldId id="315" r:id="rId14"/>
    <p:sldId id="316" r:id="rId15"/>
    <p:sldId id="317" r:id="rId16"/>
    <p:sldId id="308" r:id="rId17"/>
    <p:sldId id="309" r:id="rId18"/>
    <p:sldId id="311" r:id="rId19"/>
    <p:sldId id="320" r:id="rId20"/>
    <p:sldId id="321" r:id="rId21"/>
    <p:sldId id="304" r:id="rId22"/>
    <p:sldId id="305" r:id="rId23"/>
    <p:sldId id="306" r:id="rId24"/>
    <p:sldId id="310" r:id="rId25"/>
    <p:sldId id="319" r:id="rId26"/>
    <p:sldId id="284" r:id="rId27"/>
  </p:sldIdLst>
  <p:sldSz cx="9144000" cy="6858000" type="screen4x3"/>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0"/>
      </p:cViewPr>
      <p:guideLst>
        <p:guide orient="horz" pos="2880"/>
        <p:guide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F5E10F9-40C8-45DC-89F8-2AE8EABEE092}" type="datetimeFigureOut">
              <a:rPr lang="el-GR" smtClean="0"/>
              <a:t>22/1/2024</a:t>
            </a:fld>
            <a:endParaRPr lang="el-GR"/>
          </a:p>
        </p:txBody>
      </p:sp>
      <p:sp>
        <p:nvSpPr>
          <p:cNvPr id="4" name="Θέση εικόνας διαφάνειας 3"/>
          <p:cNvSpPr>
            <a:spLocks noGrp="1" noRot="1" noChangeAspect="1"/>
          </p:cNvSpPr>
          <p:nvPr>
            <p:ph type="sldImg" idx="2"/>
          </p:nvPr>
        </p:nvSpPr>
        <p:spPr>
          <a:xfrm>
            <a:off x="4552950" y="857250"/>
            <a:ext cx="3086100"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EAF3D2-1787-435C-8595-FBD492859240}" type="slidenum">
              <a:rPr lang="el-GR" smtClean="0"/>
              <a:t>‹#›</a:t>
            </a:fld>
            <a:endParaRPr lang="el-GR"/>
          </a:p>
        </p:txBody>
      </p:sp>
    </p:spTree>
    <p:extLst>
      <p:ext uri="{BB962C8B-B14F-4D97-AF65-F5344CB8AC3E}">
        <p14:creationId xmlns:p14="http://schemas.microsoft.com/office/powerpoint/2010/main" val="39564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Υιοθετώντας την οριοθέτηση της ποιοτικής μεθόδου με βάση τα κριτήρια που παρουσιάσαμε πιο πάνω (εξήγηση </a:t>
            </a:r>
            <a:r>
              <a:rPr lang="el-GR" dirty="0" err="1"/>
              <a:t>vs</a:t>
            </a:r>
            <a:r>
              <a:rPr lang="el-GR" dirty="0"/>
              <a:t> κατανόηση, νομοθετική επιστήμη </a:t>
            </a:r>
            <a:r>
              <a:rPr lang="el-GR" dirty="0" err="1"/>
              <a:t>vs</a:t>
            </a:r>
            <a:r>
              <a:rPr lang="el-GR" dirty="0"/>
              <a:t> </a:t>
            </a:r>
            <a:r>
              <a:rPr lang="el-GR" dirty="0" err="1"/>
              <a:t>ιδιογραφική</a:t>
            </a:r>
            <a:r>
              <a:rPr lang="el-GR" dirty="0"/>
              <a:t> επιστήμη) ως μια μέθοδος που είναι προσανατολισμένη στην περιγραφή και ερμηνεία της ιδιαίτερης κατάστασης ενός συμβάντος, </a:t>
            </a:r>
          </a:p>
        </p:txBody>
      </p:sp>
      <p:sp>
        <p:nvSpPr>
          <p:cNvPr id="4" name="Θέση αριθμού διαφάνειας 3"/>
          <p:cNvSpPr>
            <a:spLocks noGrp="1"/>
          </p:cNvSpPr>
          <p:nvPr>
            <p:ph type="sldNum" sz="quarter" idx="5"/>
          </p:nvPr>
        </p:nvSpPr>
        <p:spPr/>
        <p:txBody>
          <a:bodyPr/>
          <a:lstStyle/>
          <a:p>
            <a:fld id="{2BEAF3D2-1787-435C-8595-FBD492859240}" type="slidenum">
              <a:rPr lang="el-GR" smtClean="0"/>
              <a:t>4</a:t>
            </a:fld>
            <a:endParaRPr lang="el-GR"/>
          </a:p>
        </p:txBody>
      </p:sp>
    </p:spTree>
    <p:extLst>
      <p:ext uri="{BB962C8B-B14F-4D97-AF65-F5344CB8AC3E}">
        <p14:creationId xmlns:p14="http://schemas.microsoft.com/office/powerpoint/2010/main" val="28822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EAF3D2-1787-435C-8595-FBD492859240}" type="slidenum">
              <a:rPr lang="el-GR" smtClean="0"/>
              <a:t>6</a:t>
            </a:fld>
            <a:endParaRPr lang="el-GR"/>
          </a:p>
        </p:txBody>
      </p:sp>
    </p:spTree>
    <p:extLst>
      <p:ext uri="{BB962C8B-B14F-4D97-AF65-F5344CB8AC3E}">
        <p14:creationId xmlns:p14="http://schemas.microsoft.com/office/powerpoint/2010/main" val="104179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3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423040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08110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50" y="69554"/>
            <a:ext cx="8961500" cy="166199"/>
          </a:xfrm>
          <a:prstGeom prst="rect">
            <a:avLst/>
          </a:prstGeom>
        </p:spPr>
        <p:txBody>
          <a:bodyPr wrap="square" lIns="0" tIns="0" rIns="0" bIns="0">
            <a:spAutoFit/>
          </a:bodyPr>
          <a:lstStyle>
            <a:lvl1pPr>
              <a:defRPr sz="1200" b="0" i="1">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3840480"/>
            <a:ext cx="640080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8052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92529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D8BD707-D9CF-40AE-B4C6-C98DA3205C0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6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36138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22960" y="2582334"/>
            <a:ext cx="3703320" cy="32867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63440" y="2582334"/>
            <a:ext cx="3703320" cy="32867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15189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54198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3033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1/21/2024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l-GR" smtClean="0"/>
              <a:t>‹#›</a:t>
            </a:fld>
            <a:endParaRPr lang="el-GR"/>
          </a:p>
        </p:txBody>
      </p:sp>
    </p:spTree>
    <p:extLst>
      <p:ext uri="{BB962C8B-B14F-4D97-AF65-F5344CB8AC3E}">
        <p14:creationId xmlns:p14="http://schemas.microsoft.com/office/powerpoint/2010/main" val="373267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D8BD707-D9CF-40AE-B4C6-C98DA3205C09}"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57299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1/21/2024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205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66FC32D-A14D-4CC8-A916-DE67C03775BC}"/>
              </a:ext>
            </a:extLst>
          </p:cNvPr>
          <p:cNvSpPr>
            <a:spLocks noGrp="1"/>
          </p:cNvSpPr>
          <p:nvPr>
            <p:ph type="subTitle" idx="1"/>
          </p:nvPr>
        </p:nvSpPr>
        <p:spPr>
          <a:xfrm>
            <a:off x="853856" y="4599098"/>
            <a:ext cx="7543800" cy="1143000"/>
          </a:xfrm>
        </p:spPr>
        <p:txBody>
          <a:bodyPr>
            <a:noAutofit/>
          </a:bodyPr>
          <a:lstStyle/>
          <a:p>
            <a:pPr algn="ctr"/>
            <a:r>
              <a:rPr lang="el-GR" sz="2600" b="1" dirty="0" err="1">
                <a:solidFill>
                  <a:srgbClr val="0070C0"/>
                </a:solidFill>
                <a:latin typeface="Arial" panose="020B0604020202020204" pitchFamily="34" charset="0"/>
                <a:cs typeface="Arial" panose="020B0604020202020204" pitchFamily="34" charset="0"/>
              </a:rPr>
              <a:t>Αρχεσ</a:t>
            </a:r>
            <a:r>
              <a:rPr lang="el-GR" sz="2600" b="1" dirty="0">
                <a:solidFill>
                  <a:srgbClr val="0070C0"/>
                </a:solidFill>
                <a:latin typeface="Arial" panose="020B0604020202020204" pitchFamily="34" charset="0"/>
                <a:cs typeface="Arial" panose="020B0604020202020204" pitchFamily="34" charset="0"/>
              </a:rPr>
              <a:t> – </a:t>
            </a:r>
            <a:r>
              <a:rPr lang="el-GR" sz="2600" b="1" dirty="0" err="1">
                <a:solidFill>
                  <a:srgbClr val="0070C0"/>
                </a:solidFill>
                <a:latin typeface="Arial" panose="020B0604020202020204" pitchFamily="34" charset="0"/>
                <a:cs typeface="Arial" panose="020B0604020202020204" pitchFamily="34" charset="0"/>
              </a:rPr>
              <a:t>κανονες</a:t>
            </a:r>
            <a:r>
              <a:rPr lang="el-GR" sz="2600" b="1" dirty="0">
                <a:solidFill>
                  <a:srgbClr val="0070C0"/>
                </a:solidFill>
                <a:latin typeface="Arial" panose="020B0604020202020204" pitchFamily="34" charset="0"/>
                <a:cs typeface="Arial" panose="020B0604020202020204" pitchFamily="34" charset="0"/>
              </a:rPr>
              <a:t> </a:t>
            </a:r>
            <a:r>
              <a:rPr lang="el-GR" sz="2600" b="1" dirty="0" err="1">
                <a:solidFill>
                  <a:srgbClr val="0070C0"/>
                </a:solidFill>
                <a:latin typeface="Arial" panose="020B0604020202020204" pitchFamily="34" charset="0"/>
                <a:cs typeface="Arial" panose="020B0604020202020204" pitchFamily="34" charset="0"/>
              </a:rPr>
              <a:t>παρουσιασησ</a:t>
            </a:r>
            <a:r>
              <a:rPr lang="el-GR" sz="2600" b="1" dirty="0">
                <a:solidFill>
                  <a:srgbClr val="0070C0"/>
                </a:solidFill>
                <a:latin typeface="Arial" panose="020B0604020202020204" pitchFamily="34" charset="0"/>
                <a:cs typeface="Arial" panose="020B0604020202020204" pitchFamily="34" charset="0"/>
              </a:rPr>
              <a:t> και </a:t>
            </a:r>
            <a:r>
              <a:rPr lang="el-GR" sz="2600" b="1" dirty="0" err="1">
                <a:solidFill>
                  <a:srgbClr val="0070C0"/>
                </a:solidFill>
                <a:latin typeface="Arial" panose="020B0604020202020204" pitchFamily="34" charset="0"/>
                <a:cs typeface="Arial" panose="020B0604020202020204" pitchFamily="34" charset="0"/>
              </a:rPr>
              <a:t>επεξεργασιασ</a:t>
            </a:r>
            <a:r>
              <a:rPr lang="el-GR" sz="2600" b="1" dirty="0">
                <a:solidFill>
                  <a:srgbClr val="0070C0"/>
                </a:solidFill>
                <a:latin typeface="Arial" panose="020B0604020202020204" pitchFamily="34" charset="0"/>
                <a:cs typeface="Arial" panose="020B0604020202020204" pitchFamily="34" charset="0"/>
              </a:rPr>
              <a:t> </a:t>
            </a:r>
            <a:r>
              <a:rPr lang="el-GR" sz="2600" b="1" dirty="0" err="1">
                <a:solidFill>
                  <a:srgbClr val="0070C0"/>
                </a:solidFill>
                <a:latin typeface="Arial" panose="020B0604020202020204" pitchFamily="34" charset="0"/>
                <a:cs typeface="Arial" panose="020B0604020202020204" pitchFamily="34" charset="0"/>
              </a:rPr>
              <a:t>ποσοτικων</a:t>
            </a:r>
            <a:r>
              <a:rPr lang="el-GR" sz="2600" b="1" dirty="0">
                <a:solidFill>
                  <a:srgbClr val="0070C0"/>
                </a:solidFill>
                <a:latin typeface="Arial" panose="020B0604020202020204" pitchFamily="34" charset="0"/>
                <a:cs typeface="Arial" panose="020B0604020202020204" pitchFamily="34" charset="0"/>
              </a:rPr>
              <a:t> και </a:t>
            </a:r>
            <a:r>
              <a:rPr lang="el-GR" sz="2600" b="1" dirty="0" err="1">
                <a:solidFill>
                  <a:srgbClr val="0070C0"/>
                </a:solidFill>
                <a:latin typeface="Arial" panose="020B0604020202020204" pitchFamily="34" charset="0"/>
                <a:cs typeface="Arial" panose="020B0604020202020204" pitchFamily="34" charset="0"/>
              </a:rPr>
              <a:t>ποιοτικων</a:t>
            </a:r>
            <a:r>
              <a:rPr lang="el-GR" sz="2600" b="1" dirty="0">
                <a:solidFill>
                  <a:srgbClr val="0070C0"/>
                </a:solidFill>
                <a:latin typeface="Arial" panose="020B0604020202020204" pitchFamily="34" charset="0"/>
                <a:cs typeface="Arial" panose="020B0604020202020204" pitchFamily="34" charset="0"/>
              </a:rPr>
              <a:t> </a:t>
            </a:r>
            <a:r>
              <a:rPr lang="el-GR" sz="2600" b="1" dirty="0" err="1">
                <a:solidFill>
                  <a:srgbClr val="0070C0"/>
                </a:solidFill>
                <a:latin typeface="Arial" panose="020B0604020202020204" pitchFamily="34" charset="0"/>
                <a:cs typeface="Arial" panose="020B0604020202020204" pitchFamily="34" charset="0"/>
              </a:rPr>
              <a:t>δεδομενων</a:t>
            </a:r>
            <a:endParaRPr lang="el-GR" sz="2600" b="1" dirty="0">
              <a:solidFill>
                <a:srgbClr val="0070C0"/>
              </a:solidFill>
              <a:latin typeface="Arial" panose="020B0604020202020204" pitchFamily="34" charset="0"/>
              <a:cs typeface="Arial" panose="020B0604020202020204" pitchFamily="34" charset="0"/>
            </a:endParaRPr>
          </a:p>
        </p:txBody>
      </p:sp>
      <p:sp>
        <p:nvSpPr>
          <p:cNvPr id="4" name="object 8">
            <a:extLst>
              <a:ext uri="{FF2B5EF4-FFF2-40B4-BE49-F238E27FC236}">
                <a16:creationId xmlns:a16="http://schemas.microsoft.com/office/drawing/2014/main" id="{31C01EE0-1F7A-4267-ABE4-6872DAEC06D3}"/>
              </a:ext>
            </a:extLst>
          </p:cNvPr>
          <p:cNvSpPr txBox="1">
            <a:spLocks noGrp="1"/>
          </p:cNvSpPr>
          <p:nvPr>
            <p:ph type="ctrTitle"/>
          </p:nvPr>
        </p:nvSpPr>
        <p:spPr>
          <a:xfrm>
            <a:off x="853856" y="1817797"/>
            <a:ext cx="7543800" cy="1241205"/>
          </a:xfrm>
          <a:prstGeom prst="rect">
            <a:avLst/>
          </a:prstGeom>
        </p:spPr>
        <p:txBody>
          <a:bodyPr vert="horz" wrap="square" lIns="0" tIns="10001" rIns="0" bIns="0" rtlCol="0" anchor="ctr">
            <a:spAutoFit/>
          </a:bodyPr>
          <a:lstStyle/>
          <a:p>
            <a:pPr marL="9525" algn="ctr">
              <a:lnSpc>
                <a:spcPct val="100000"/>
              </a:lnSpc>
              <a:spcBef>
                <a:spcPts val="79"/>
              </a:spcBef>
            </a:pPr>
            <a:r>
              <a:rPr sz="4000" b="1" spc="-19" dirty="0">
                <a:solidFill>
                  <a:srgbClr val="000000"/>
                </a:solidFill>
                <a:latin typeface="Calibri Light"/>
                <a:cs typeface="Calibri Light"/>
              </a:rPr>
              <a:t>ΣΕΜΙΝΑΡΙΟ</a:t>
            </a:r>
            <a:r>
              <a:rPr sz="4000" b="1" spc="-41" dirty="0">
                <a:solidFill>
                  <a:srgbClr val="000000"/>
                </a:solidFill>
                <a:latin typeface="Calibri Light"/>
                <a:cs typeface="Calibri Light"/>
              </a:rPr>
              <a:t> </a:t>
            </a:r>
            <a:r>
              <a:rPr sz="4000" b="1" spc="-23" dirty="0">
                <a:solidFill>
                  <a:srgbClr val="000000"/>
                </a:solidFill>
                <a:latin typeface="Calibri Light"/>
                <a:cs typeface="Calibri Light"/>
              </a:rPr>
              <a:t>ΠΡΟΠΤΥΧΙΑΚΩΝ</a:t>
            </a:r>
            <a:r>
              <a:rPr sz="4000" b="1" spc="-41" dirty="0">
                <a:solidFill>
                  <a:srgbClr val="000000"/>
                </a:solidFill>
                <a:latin typeface="Calibri Light"/>
                <a:cs typeface="Calibri Light"/>
              </a:rPr>
              <a:t> </a:t>
            </a:r>
            <a:r>
              <a:rPr sz="4000" b="1" spc="-23" dirty="0">
                <a:solidFill>
                  <a:srgbClr val="000000"/>
                </a:solidFill>
                <a:latin typeface="Calibri Light"/>
                <a:cs typeface="Calibri Light"/>
              </a:rPr>
              <a:t>ΔΙΠΛΩΜΑΤΙΚΩΝ</a:t>
            </a:r>
            <a:r>
              <a:rPr sz="4000" b="1" spc="-38" dirty="0">
                <a:solidFill>
                  <a:srgbClr val="000000"/>
                </a:solidFill>
                <a:latin typeface="Calibri Light"/>
                <a:cs typeface="Calibri Light"/>
              </a:rPr>
              <a:t> </a:t>
            </a:r>
            <a:r>
              <a:rPr sz="4000" b="1" spc="-15" dirty="0">
                <a:solidFill>
                  <a:srgbClr val="000000"/>
                </a:solidFill>
                <a:latin typeface="Calibri Light"/>
                <a:cs typeface="Calibri Light"/>
              </a:rPr>
              <a:t>ΕΡΓΑΣΙΩΝ</a:t>
            </a:r>
          </a:p>
        </p:txBody>
      </p:sp>
      <p:sp>
        <p:nvSpPr>
          <p:cNvPr id="5" name="TextBox 4">
            <a:extLst>
              <a:ext uri="{FF2B5EF4-FFF2-40B4-BE49-F238E27FC236}">
                <a16:creationId xmlns:a16="http://schemas.microsoft.com/office/drawing/2014/main" id="{37D05810-2957-4065-9280-A5DCBC6D3F85}"/>
              </a:ext>
            </a:extLst>
          </p:cNvPr>
          <p:cNvSpPr txBox="1"/>
          <p:nvPr/>
        </p:nvSpPr>
        <p:spPr>
          <a:xfrm>
            <a:off x="2300416" y="3924300"/>
            <a:ext cx="6629400" cy="381000"/>
          </a:xfrm>
          <a:prstGeom prst="rect">
            <a:avLst/>
          </a:prstGeom>
          <a:noFill/>
        </p:spPr>
        <p:txBody>
          <a:bodyPr wrap="square" rtlCol="0">
            <a:spAutoFit/>
          </a:bodyPr>
          <a:lstStyle/>
          <a:p>
            <a:r>
              <a:rPr lang="el-GR" dirty="0"/>
              <a:t>Γεμενετζή Γεωργία, </a:t>
            </a:r>
            <a:r>
              <a:rPr lang="el-GR" dirty="0" err="1"/>
              <a:t>Επίκ</a:t>
            </a:r>
            <a:r>
              <a:rPr lang="el-GR" dirty="0"/>
              <a:t>. Καθηγήτρια ΤΜΧΠΠΑ ΠΘ </a:t>
            </a:r>
          </a:p>
        </p:txBody>
      </p:sp>
      <p:pic>
        <p:nvPicPr>
          <p:cNvPr id="6" name="Εικόνα 5">
            <a:extLst>
              <a:ext uri="{FF2B5EF4-FFF2-40B4-BE49-F238E27FC236}">
                <a16:creationId xmlns:a16="http://schemas.microsoft.com/office/drawing/2014/main" id="{4F5E931A-C86F-4C9A-AF0E-2B029A8857CB}"/>
              </a:ext>
            </a:extLst>
          </p:cNvPr>
          <p:cNvPicPr>
            <a:picLocks noChangeAspect="1"/>
          </p:cNvPicPr>
          <p:nvPr/>
        </p:nvPicPr>
        <p:blipFill>
          <a:blip r:embed="rId2"/>
          <a:stretch>
            <a:fillRect/>
          </a:stretch>
        </p:blipFill>
        <p:spPr>
          <a:xfrm>
            <a:off x="690178" y="196781"/>
            <a:ext cx="2386626" cy="945265"/>
          </a:xfrm>
          <a:prstGeom prst="rect">
            <a:avLst/>
          </a:prstGeom>
        </p:spPr>
      </p:pic>
      <p:pic>
        <p:nvPicPr>
          <p:cNvPr id="7" name="Εικόνα 6">
            <a:extLst>
              <a:ext uri="{FF2B5EF4-FFF2-40B4-BE49-F238E27FC236}">
                <a16:creationId xmlns:a16="http://schemas.microsoft.com/office/drawing/2014/main" id="{564D05BC-8215-4810-BC5E-C41085E37B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455" r="19307"/>
          <a:stretch>
            <a:fillRect/>
          </a:stretch>
        </p:blipFill>
        <p:spPr bwMode="auto">
          <a:xfrm>
            <a:off x="6897724" y="59021"/>
            <a:ext cx="14747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88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41410E8-65B4-EEAB-F014-BC9145ED463C}"/>
              </a:ext>
            </a:extLst>
          </p:cNvPr>
          <p:cNvPicPr>
            <a:picLocks noChangeAspect="1"/>
          </p:cNvPicPr>
          <p:nvPr/>
        </p:nvPicPr>
        <p:blipFill>
          <a:blip r:embed="rId2"/>
          <a:stretch>
            <a:fillRect/>
          </a:stretch>
        </p:blipFill>
        <p:spPr>
          <a:xfrm>
            <a:off x="762000" y="125489"/>
            <a:ext cx="7124700" cy="6177566"/>
          </a:xfrm>
          <a:prstGeom prst="rect">
            <a:avLst/>
          </a:prstGeom>
        </p:spPr>
      </p:pic>
      <p:sp>
        <p:nvSpPr>
          <p:cNvPr id="6" name="TextBox 5">
            <a:extLst>
              <a:ext uri="{FF2B5EF4-FFF2-40B4-BE49-F238E27FC236}">
                <a16:creationId xmlns:a16="http://schemas.microsoft.com/office/drawing/2014/main" id="{7F09E90E-5554-81FA-0F8E-B3578BDCE68A}"/>
              </a:ext>
            </a:extLst>
          </p:cNvPr>
          <p:cNvSpPr txBox="1"/>
          <p:nvPr/>
        </p:nvSpPr>
        <p:spPr>
          <a:xfrm>
            <a:off x="6248400" y="5867400"/>
            <a:ext cx="3276600" cy="338554"/>
          </a:xfrm>
          <a:prstGeom prst="rect">
            <a:avLst/>
          </a:prstGeom>
          <a:noFill/>
        </p:spPr>
        <p:txBody>
          <a:bodyPr wrap="square" rtlCol="0">
            <a:spAutoFit/>
          </a:bodyPr>
          <a:lstStyle/>
          <a:p>
            <a:r>
              <a:rPr lang="el-GR" sz="1600" dirty="0"/>
              <a:t>Πηγή: </a:t>
            </a:r>
            <a:r>
              <a:rPr lang="en-US" sz="1600" dirty="0" err="1"/>
              <a:t>Anastasiou</a:t>
            </a:r>
            <a:r>
              <a:rPr lang="en-US" sz="1600" dirty="0"/>
              <a:t>  </a:t>
            </a:r>
            <a:r>
              <a:rPr lang="en-US" sz="1600" i="1" dirty="0"/>
              <a:t>et al</a:t>
            </a:r>
            <a:r>
              <a:rPr lang="en-US" sz="1600" dirty="0"/>
              <a:t>., 2021</a:t>
            </a:r>
            <a:endParaRPr lang="el-GR" sz="1600" dirty="0"/>
          </a:p>
        </p:txBody>
      </p:sp>
    </p:spTree>
    <p:extLst>
      <p:ext uri="{BB962C8B-B14F-4D97-AF65-F5344CB8AC3E}">
        <p14:creationId xmlns:p14="http://schemas.microsoft.com/office/powerpoint/2010/main" val="12097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43839-BADB-C872-D618-8467E5A06D53}"/>
              </a:ext>
            </a:extLst>
          </p:cNvPr>
          <p:cNvSpPr>
            <a:spLocks noGrp="1"/>
          </p:cNvSpPr>
          <p:nvPr>
            <p:ph type="title"/>
          </p:nvPr>
        </p:nvSpPr>
        <p:spPr/>
        <p:txBody>
          <a:bodyPr>
            <a:normAutofit/>
          </a:bodyPr>
          <a:lstStyle/>
          <a:p>
            <a:r>
              <a:rPr lang="el-GR" sz="4200" b="1" dirty="0">
                <a:solidFill>
                  <a:schemeClr val="tx1"/>
                </a:solidFill>
              </a:rPr>
              <a:t>Παρουσίαση αποτελεσμάτων της εργασίας </a:t>
            </a:r>
          </a:p>
        </p:txBody>
      </p:sp>
      <p:sp>
        <p:nvSpPr>
          <p:cNvPr id="3" name="Θέση περιεχομένου 2">
            <a:extLst>
              <a:ext uri="{FF2B5EF4-FFF2-40B4-BE49-F238E27FC236}">
                <a16:creationId xmlns:a16="http://schemas.microsoft.com/office/drawing/2014/main" id="{BF334977-290A-42EE-8189-5DD035F48138}"/>
              </a:ext>
            </a:extLst>
          </p:cNvPr>
          <p:cNvSpPr>
            <a:spLocks noGrp="1"/>
          </p:cNvSpPr>
          <p:nvPr>
            <p:ph idx="1"/>
          </p:nvPr>
        </p:nvSpPr>
        <p:spPr/>
        <p:txBody>
          <a:bodyPr>
            <a:normAutofit/>
          </a:bodyPr>
          <a:lstStyle/>
          <a:p>
            <a:r>
              <a:rPr lang="el-GR" sz="1800" dirty="0">
                <a:solidFill>
                  <a:schemeClr val="tx1"/>
                </a:solidFill>
              </a:rPr>
              <a:t>Η παρουσίαση των αποτελεσμάτων γίνεται με συνήθως με </a:t>
            </a:r>
            <a:r>
              <a:rPr lang="el-GR" sz="1800" b="1" dirty="0">
                <a:solidFill>
                  <a:srgbClr val="0070C0"/>
                </a:solidFill>
              </a:rPr>
              <a:t>χρήση κειμένου, πινάκων και γραφικών αναπαραστάσεων. </a:t>
            </a:r>
            <a:r>
              <a:rPr lang="el-GR" sz="1800" dirty="0">
                <a:solidFill>
                  <a:schemeClr val="tx1"/>
                </a:solidFill>
              </a:rPr>
              <a:t>Στο τμήμα της παρουσίασης των αποτελεσμάτων γίνεται παράθεση των αποτελεσμάτων, σχολιασμός των πινάκων και των γραφικών παραστάσεων χωρίς ωστόσο να γίνεται απόπειρα εξαγωγής συμπερασμάτων και προσπάθεια γενίκευσης και συζήτησης των εξαγόμενων συμπερασμάτων. Τα τελευταία γίνονται στο τμήμα του σχολιασμού που έπεται της παρουσίασης των αποτελεσμάτων.</a:t>
            </a:r>
          </a:p>
          <a:p>
            <a:endParaRPr lang="el-GR" sz="1800" dirty="0">
              <a:solidFill>
                <a:schemeClr val="tx1"/>
              </a:solidFill>
            </a:endParaRPr>
          </a:p>
          <a:p>
            <a:r>
              <a:rPr lang="el-GR" sz="1800" dirty="0">
                <a:solidFill>
                  <a:schemeClr val="tx1"/>
                </a:solidFill>
              </a:rPr>
              <a:t>Αναφορά των ευρημάτων (ποιοτική έρευνα) : αναφέρετε τις διαφορετικές απόψεις, </a:t>
            </a:r>
            <a:r>
              <a:rPr lang="el-GR" sz="1800" dirty="0" err="1">
                <a:solidFill>
                  <a:schemeClr val="tx1"/>
                </a:solidFill>
              </a:rPr>
              <a:t>συμπεριλαβέτε</a:t>
            </a:r>
            <a:r>
              <a:rPr lang="el-GR" sz="1800" dirty="0">
                <a:solidFill>
                  <a:schemeClr val="tx1"/>
                </a:solidFill>
              </a:rPr>
              <a:t> διαλόγους, λεπτομέρειες, τάσεις και αντιφάσεις  </a:t>
            </a:r>
          </a:p>
        </p:txBody>
      </p:sp>
    </p:spTree>
    <p:extLst>
      <p:ext uri="{BB962C8B-B14F-4D97-AF65-F5344CB8AC3E}">
        <p14:creationId xmlns:p14="http://schemas.microsoft.com/office/powerpoint/2010/main" val="89124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0BD248-513C-36B6-ED17-BA26A6E91C93}"/>
              </a:ext>
            </a:extLst>
          </p:cNvPr>
          <p:cNvSpPr>
            <a:spLocks noGrp="1"/>
          </p:cNvSpPr>
          <p:nvPr>
            <p:ph type="title"/>
          </p:nvPr>
        </p:nvSpPr>
        <p:spPr/>
        <p:txBody>
          <a:bodyPr/>
          <a:lstStyle/>
          <a:p>
            <a:r>
              <a:rPr lang="el-GR" dirty="0">
                <a:solidFill>
                  <a:schemeClr val="tx1"/>
                </a:solidFill>
              </a:rPr>
              <a:t>Πίνακες </a:t>
            </a:r>
          </a:p>
        </p:txBody>
      </p:sp>
      <p:sp>
        <p:nvSpPr>
          <p:cNvPr id="3" name="Θέση περιεχομένου 2">
            <a:extLst>
              <a:ext uri="{FF2B5EF4-FFF2-40B4-BE49-F238E27FC236}">
                <a16:creationId xmlns:a16="http://schemas.microsoft.com/office/drawing/2014/main" id="{486A9047-DB1F-0C11-0E39-CA4B43A4650A}"/>
              </a:ext>
            </a:extLst>
          </p:cNvPr>
          <p:cNvSpPr>
            <a:spLocks noGrp="1"/>
          </p:cNvSpPr>
          <p:nvPr>
            <p:ph idx="1"/>
          </p:nvPr>
        </p:nvSpPr>
        <p:spPr>
          <a:xfrm>
            <a:off x="851897" y="1737361"/>
            <a:ext cx="7543801" cy="4023360"/>
          </a:xfrm>
        </p:spPr>
        <p:txBody>
          <a:bodyPr>
            <a:noAutofit/>
          </a:bodyPr>
          <a:lstStyle/>
          <a:p>
            <a:pPr>
              <a:lnSpc>
                <a:spcPct val="85000"/>
              </a:lnSpc>
              <a:spcBef>
                <a:spcPts val="600"/>
              </a:spcBef>
              <a:buFont typeface="Arial" panose="020B0604020202020204" pitchFamily="34" charset="0"/>
              <a:buChar char="•"/>
            </a:pPr>
            <a:r>
              <a:rPr lang="el-GR" sz="1500" dirty="0">
                <a:solidFill>
                  <a:schemeClr val="tx1"/>
                </a:solidFill>
              </a:rPr>
              <a:t> Θα πρέπει να υπάρχει μια περιγραφή του πίνακα που θα βοηθάει τον αναγνώστη να τον διαβάσει με άνεση και να κατανοήσει πώς αυτός διαρθρώνεται. Στη συνέχεια θα πρέπει να υπάρχει μια περιγραφή και επισήμανση των σημαντικών στοιχείων και των συμπερασμάτων που εξάγονται από την ανάγνωση του πίνακα.   </a:t>
            </a:r>
          </a:p>
          <a:p>
            <a:pPr>
              <a:spcBef>
                <a:spcPts val="600"/>
              </a:spcBef>
              <a:buFont typeface="Arial" panose="020B0604020202020204" pitchFamily="34" charset="0"/>
              <a:buChar char="•"/>
            </a:pPr>
            <a:r>
              <a:rPr lang="el-GR" sz="1500" dirty="0">
                <a:solidFill>
                  <a:schemeClr val="tx1"/>
                </a:solidFill>
              </a:rPr>
              <a:t>Δεν κατασκευάζουμε πίνακες για να μεγαλώσει ο όγκος μιας εργασίας ούτε για λόγους εντυπωσιασμού των αναγνωστών.</a:t>
            </a:r>
          </a:p>
          <a:p>
            <a:pPr>
              <a:lnSpc>
                <a:spcPct val="110000"/>
              </a:lnSpc>
              <a:spcBef>
                <a:spcPts val="600"/>
              </a:spcBef>
              <a:buFont typeface="Arial" panose="020B0604020202020204" pitchFamily="34" charset="0"/>
              <a:buChar char="•"/>
            </a:pPr>
            <a:r>
              <a:rPr lang="el-GR" sz="1500" dirty="0">
                <a:solidFill>
                  <a:schemeClr val="tx1"/>
                </a:solidFill>
              </a:rPr>
              <a:t>Δεν είναι σωστό να περιγράφεται το ίδιο υλικό τόσο με χρήση πίνακα όσο και με χρήση γραφικής παράστασης. Θεωρείται προτιμότερο να γίνεται γραφική παράσταση όταν τα δεδομένα του πίνακα που θα μπορούσε να την αντικαταστήσει είναι ιδιαίτερα περίπλοκα, οπότε η γραφική παράσταση γίνεται για να κάνει την παρουσίαση πιο εύληπτη. </a:t>
            </a:r>
          </a:p>
          <a:p>
            <a:pPr>
              <a:lnSpc>
                <a:spcPct val="110000"/>
              </a:lnSpc>
              <a:spcBef>
                <a:spcPts val="600"/>
              </a:spcBef>
              <a:buFont typeface="Arial" panose="020B0604020202020204" pitchFamily="34" charset="0"/>
              <a:buChar char="•"/>
            </a:pPr>
            <a:r>
              <a:rPr lang="el-GR" sz="1500" dirty="0">
                <a:solidFill>
                  <a:schemeClr val="tx1"/>
                </a:solidFill>
              </a:rPr>
              <a:t> Οι πίνακες πρέπει να έχουν αρίθμηση συνεχή και ενιαία (ξεκινώντας από το 1) για ολόκληρη την εργασία  ή η αρίθμηση μπορεί να ξεκινά για κάθε κεφάλαιο, αν η εργασία είναι διαρθρωμένη σε κεφάλαια.  </a:t>
            </a:r>
          </a:p>
          <a:p>
            <a:pPr>
              <a:lnSpc>
                <a:spcPct val="110000"/>
              </a:lnSpc>
              <a:spcBef>
                <a:spcPts val="600"/>
              </a:spcBef>
              <a:buFont typeface="Arial" panose="020B0604020202020204" pitchFamily="34" charset="0"/>
              <a:buChar char="•"/>
            </a:pPr>
            <a:r>
              <a:rPr lang="el-GR" sz="1500" dirty="0">
                <a:solidFill>
                  <a:schemeClr val="tx1"/>
                </a:solidFill>
              </a:rPr>
              <a:t>Κάθε πίνακας έχει τίτλο, ο οποίος τοποθετείται πριν από αυτόν. Κάτω από τον πίνακα μπαίνει η πηγή (πχ. ΕΛΣΤΑΤ ….και ιδία επεξεργασία)</a:t>
            </a:r>
          </a:p>
          <a:p>
            <a:pPr>
              <a:lnSpc>
                <a:spcPct val="110000"/>
              </a:lnSpc>
              <a:spcBef>
                <a:spcPts val="600"/>
              </a:spcBef>
              <a:buFont typeface="Arial" panose="020B0604020202020204" pitchFamily="34" charset="0"/>
              <a:buChar char="•"/>
            </a:pPr>
            <a:r>
              <a:rPr lang="el-GR" sz="1500" dirty="0">
                <a:solidFill>
                  <a:schemeClr val="tx1"/>
                </a:solidFill>
              </a:rPr>
              <a:t>Για κάθε πίνακα που παρουσιάζεται θα πρέπει να υπάρχει μια αναφορά στο κείμενό του της εργασίας, για παράδειγμα βλ. Πίνακα 3.  </a:t>
            </a:r>
          </a:p>
        </p:txBody>
      </p:sp>
    </p:spTree>
    <p:extLst>
      <p:ext uri="{BB962C8B-B14F-4D97-AF65-F5344CB8AC3E}">
        <p14:creationId xmlns:p14="http://schemas.microsoft.com/office/powerpoint/2010/main" val="182781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0BD248-513C-36B6-ED17-BA26A6E91C93}"/>
              </a:ext>
            </a:extLst>
          </p:cNvPr>
          <p:cNvSpPr>
            <a:spLocks noGrp="1"/>
          </p:cNvSpPr>
          <p:nvPr>
            <p:ph type="title"/>
          </p:nvPr>
        </p:nvSpPr>
        <p:spPr/>
        <p:txBody>
          <a:bodyPr/>
          <a:lstStyle/>
          <a:p>
            <a:r>
              <a:rPr lang="el-GR" dirty="0">
                <a:solidFill>
                  <a:schemeClr val="tx1"/>
                </a:solidFill>
              </a:rPr>
              <a:t>Πίνακες </a:t>
            </a:r>
          </a:p>
        </p:txBody>
      </p:sp>
      <p:sp>
        <p:nvSpPr>
          <p:cNvPr id="3" name="Θέση περιεχομένου 2">
            <a:extLst>
              <a:ext uri="{FF2B5EF4-FFF2-40B4-BE49-F238E27FC236}">
                <a16:creationId xmlns:a16="http://schemas.microsoft.com/office/drawing/2014/main" id="{486A9047-DB1F-0C11-0E39-CA4B43A4650A}"/>
              </a:ext>
            </a:extLst>
          </p:cNvPr>
          <p:cNvSpPr>
            <a:spLocks noGrp="1"/>
          </p:cNvSpPr>
          <p:nvPr>
            <p:ph idx="1"/>
          </p:nvPr>
        </p:nvSpPr>
        <p:spPr>
          <a:xfrm>
            <a:off x="851897" y="1737361"/>
            <a:ext cx="7543801" cy="4023360"/>
          </a:xfrm>
        </p:spPr>
        <p:txBody>
          <a:bodyPr>
            <a:noAutofit/>
          </a:bodyPr>
          <a:lstStyle/>
          <a:p>
            <a:pPr>
              <a:lnSpc>
                <a:spcPct val="100000"/>
              </a:lnSpc>
              <a:spcBef>
                <a:spcPts val="600"/>
              </a:spcBef>
              <a:buFont typeface="Arial" panose="020B0604020202020204" pitchFamily="34" charset="0"/>
              <a:buChar char="•"/>
            </a:pPr>
            <a:r>
              <a:rPr lang="el-GR" sz="1500" dirty="0">
                <a:solidFill>
                  <a:schemeClr val="tx1"/>
                </a:solidFill>
              </a:rPr>
              <a:t> Πίνακες κατασκευάζουμε όταν τα αριθμητικά ή άλλα δεδομένα της εργασίας δεν μπορούν να παρουσιαστούν με ευχέρεια και ευκολία μέσα στο κείμενο, αλλά χρειάζονται μια πιο οργανωμένη και σαφή παρουσίαση. </a:t>
            </a:r>
          </a:p>
          <a:p>
            <a:pPr>
              <a:lnSpc>
                <a:spcPct val="100000"/>
              </a:lnSpc>
              <a:spcBef>
                <a:spcPts val="600"/>
              </a:spcBef>
              <a:buFont typeface="Arial" panose="020B0604020202020204" pitchFamily="34" charset="0"/>
              <a:buChar char="•"/>
            </a:pPr>
            <a:r>
              <a:rPr lang="el-GR" sz="1500" dirty="0">
                <a:solidFill>
                  <a:schemeClr val="tx1"/>
                </a:solidFill>
              </a:rPr>
              <a:t>Ο συγγραφέας δεν περιγράφει τον πίνακα διεξοδικά, (κάτι τέτοιο μπορεί να το κάνει μόνος του ο αναγνώστης), αλλά επισημαίνει τα σημαντικά χαρακτηριστικά του πίνακα. Δεν χρειάζεται να αναφέρει όλα τα στοιχεία του πίνακα, αλλά εκείνα τα στοιχεία του και εκείνους τους σχηματισμούς και συσχετίσεις των στοιχείων που οδηγούν σε σημαντικά συμπεράσματα και εξηγούν στον αναγνώστη  πώς να τα παρακολουθήσει.</a:t>
            </a:r>
          </a:p>
          <a:p>
            <a:pPr>
              <a:lnSpc>
                <a:spcPct val="100000"/>
              </a:lnSpc>
              <a:spcBef>
                <a:spcPts val="600"/>
              </a:spcBef>
              <a:buFont typeface="Arial" panose="020B0604020202020204" pitchFamily="34" charset="0"/>
              <a:buChar char="•"/>
            </a:pPr>
            <a:r>
              <a:rPr lang="el-GR" sz="1500" dirty="0">
                <a:solidFill>
                  <a:schemeClr val="tx1"/>
                </a:solidFill>
              </a:rPr>
              <a:t>Την ίδια στιγμή ο συγγραφέας θα πρέπει να πρέπει να δώσει ιδιαίτερη βαρύτητα στο να μην αποκλείει οποιοδήποτε συμπέρασμα μπορεί να εξαχθεί από τον πίνακα, να μην κάνει δηλαδή επιλεκτική παρουσίαση των συμπερασμάτων. Πρέπει να περιγράφει κάθε συμπέρασμα, να προτείνει την ερμηνεία και πιθανά να τονίζει τους περιορισμούς που υπεισέρχονται στην ερμηνεία του πίνακα. </a:t>
            </a:r>
          </a:p>
          <a:p>
            <a:pPr>
              <a:lnSpc>
                <a:spcPct val="100000"/>
              </a:lnSpc>
              <a:spcBef>
                <a:spcPts val="600"/>
              </a:spcBef>
              <a:buFont typeface="Arial" panose="020B0604020202020204" pitchFamily="34" charset="0"/>
              <a:buChar char="•"/>
            </a:pPr>
            <a:r>
              <a:rPr lang="el-GR" sz="1500" dirty="0">
                <a:solidFill>
                  <a:schemeClr val="tx1"/>
                </a:solidFill>
              </a:rPr>
              <a:t>Όταν ο πίνακας παρουσιάζει στοιχεία που είναι αποτελέσματα στατιστικής ανάλυσης, ο συγγραφέας θα πρέπει να γνωρίζει πώς ερμηνεύονται τα αποτελέσματα, κάτω από ποιες προϋποθέσεις και ποια η εμβέλειά τους. </a:t>
            </a:r>
          </a:p>
        </p:txBody>
      </p:sp>
    </p:spTree>
    <p:extLst>
      <p:ext uri="{BB962C8B-B14F-4D97-AF65-F5344CB8AC3E}">
        <p14:creationId xmlns:p14="http://schemas.microsoft.com/office/powerpoint/2010/main" val="410845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DC17A7-6A0A-6BE0-63A3-36341E1F1777}"/>
              </a:ext>
            </a:extLst>
          </p:cNvPr>
          <p:cNvSpPr>
            <a:spLocks noGrp="1"/>
          </p:cNvSpPr>
          <p:nvPr>
            <p:ph type="title"/>
          </p:nvPr>
        </p:nvSpPr>
        <p:spPr/>
        <p:txBody>
          <a:bodyPr/>
          <a:lstStyle/>
          <a:p>
            <a:r>
              <a:rPr lang="el-GR" dirty="0">
                <a:solidFill>
                  <a:schemeClr val="tx1"/>
                </a:solidFill>
              </a:rPr>
              <a:t>Πίνακες </a:t>
            </a:r>
          </a:p>
        </p:txBody>
      </p:sp>
      <p:pic>
        <p:nvPicPr>
          <p:cNvPr id="5" name="Εικόνα 4">
            <a:extLst>
              <a:ext uri="{FF2B5EF4-FFF2-40B4-BE49-F238E27FC236}">
                <a16:creationId xmlns:a16="http://schemas.microsoft.com/office/drawing/2014/main" id="{AC0ACD8B-4E51-1011-EC4B-FD2AA7C516FA}"/>
              </a:ext>
            </a:extLst>
          </p:cNvPr>
          <p:cNvPicPr>
            <a:picLocks noChangeAspect="1"/>
          </p:cNvPicPr>
          <p:nvPr/>
        </p:nvPicPr>
        <p:blipFill>
          <a:blip r:embed="rId2"/>
          <a:stretch>
            <a:fillRect/>
          </a:stretch>
        </p:blipFill>
        <p:spPr>
          <a:xfrm>
            <a:off x="587064" y="1856703"/>
            <a:ext cx="8015591" cy="4679004"/>
          </a:xfrm>
          <a:prstGeom prst="rect">
            <a:avLst/>
          </a:prstGeom>
        </p:spPr>
      </p:pic>
    </p:spTree>
    <p:extLst>
      <p:ext uri="{BB962C8B-B14F-4D97-AF65-F5344CB8AC3E}">
        <p14:creationId xmlns:p14="http://schemas.microsoft.com/office/powerpoint/2010/main" val="201304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93074079-02A8-70B0-99D8-BD56CE0679EF}"/>
              </a:ext>
            </a:extLst>
          </p:cNvPr>
          <p:cNvGraphicFramePr>
            <a:graphicFrameLocks noGrp="1"/>
          </p:cNvGraphicFramePr>
          <p:nvPr>
            <p:extLst>
              <p:ext uri="{D42A27DB-BD31-4B8C-83A1-F6EECF244321}">
                <p14:modId xmlns:p14="http://schemas.microsoft.com/office/powerpoint/2010/main" val="2026556543"/>
              </p:ext>
            </p:extLst>
          </p:nvPr>
        </p:nvGraphicFramePr>
        <p:xfrm>
          <a:off x="1524000" y="1912518"/>
          <a:ext cx="6324600" cy="3032963"/>
        </p:xfrm>
        <a:graphic>
          <a:graphicData uri="http://schemas.openxmlformats.org/drawingml/2006/table">
            <a:tbl>
              <a:tblPr>
                <a:tableStyleId>{3C2FFA5D-87B4-456A-9821-1D502468CF0F}</a:tableStyleId>
              </a:tblPr>
              <a:tblGrid>
                <a:gridCol w="1179597">
                  <a:extLst>
                    <a:ext uri="{9D8B030D-6E8A-4147-A177-3AD203B41FA5}">
                      <a16:colId xmlns:a16="http://schemas.microsoft.com/office/drawing/2014/main" val="796177033"/>
                    </a:ext>
                  </a:extLst>
                </a:gridCol>
                <a:gridCol w="1182603">
                  <a:extLst>
                    <a:ext uri="{9D8B030D-6E8A-4147-A177-3AD203B41FA5}">
                      <a16:colId xmlns:a16="http://schemas.microsoft.com/office/drawing/2014/main" val="3549883138"/>
                    </a:ext>
                  </a:extLst>
                </a:gridCol>
                <a:gridCol w="1357538">
                  <a:extLst>
                    <a:ext uri="{9D8B030D-6E8A-4147-A177-3AD203B41FA5}">
                      <a16:colId xmlns:a16="http://schemas.microsoft.com/office/drawing/2014/main" val="868849926"/>
                    </a:ext>
                  </a:extLst>
                </a:gridCol>
                <a:gridCol w="1233262">
                  <a:extLst>
                    <a:ext uri="{9D8B030D-6E8A-4147-A177-3AD203B41FA5}">
                      <a16:colId xmlns:a16="http://schemas.microsoft.com/office/drawing/2014/main" val="2564838609"/>
                    </a:ext>
                  </a:extLst>
                </a:gridCol>
                <a:gridCol w="1371600">
                  <a:extLst>
                    <a:ext uri="{9D8B030D-6E8A-4147-A177-3AD203B41FA5}">
                      <a16:colId xmlns:a16="http://schemas.microsoft.com/office/drawing/2014/main" val="3259723837"/>
                    </a:ext>
                  </a:extLst>
                </a:gridCol>
              </a:tblGrid>
              <a:tr h="982843">
                <a:tc>
                  <a:txBody>
                    <a:bodyPr/>
                    <a:lstStyle/>
                    <a:p>
                      <a:pPr marL="38100" marR="38100" indent="226695" algn="l">
                        <a:lnSpc>
                          <a:spcPct val="115000"/>
                        </a:lnSpc>
                        <a:spcAft>
                          <a:spcPts val="0"/>
                        </a:spcAft>
                      </a:pPr>
                      <a:r>
                        <a:rPr lang="el-GR" sz="1400" dirty="0">
                          <a:effectLst/>
                        </a:rPr>
                        <a:t> </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2">
                  <a:txBody>
                    <a:bodyPr/>
                    <a:lstStyle/>
                    <a:p>
                      <a:pPr marL="38100" marR="38100" indent="226695" algn="ctr">
                        <a:lnSpc>
                          <a:spcPct val="115000"/>
                        </a:lnSpc>
                        <a:spcAft>
                          <a:spcPts val="0"/>
                        </a:spcAft>
                      </a:pPr>
                      <a:r>
                        <a:rPr lang="el-GR" sz="1400" b="1" dirty="0">
                          <a:effectLst/>
                        </a:rPr>
                        <a:t>Σας απασχολούν τα περιβαλλοντικά προβλήματα;</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gridSpan="2">
                  <a:txBody>
                    <a:bodyPr/>
                    <a:lstStyle/>
                    <a:p>
                      <a:pPr marL="38100" marR="38100" indent="226695" algn="ctr" defTabSz="914400" rtl="0" eaLnBrk="1" latinLnBrk="0" hangingPunct="1">
                        <a:lnSpc>
                          <a:spcPct val="115000"/>
                        </a:lnSpc>
                        <a:spcAft>
                          <a:spcPts val="0"/>
                        </a:spcAft>
                      </a:pPr>
                      <a:endParaRPr lang="el-GR" sz="1400" b="1" kern="1200" dirty="0">
                        <a:solidFill>
                          <a:schemeClr val="dk1"/>
                        </a:solidFill>
                        <a:effectLst/>
                        <a:latin typeface="+mn-lt"/>
                        <a:ea typeface="+mn-ea"/>
                        <a:cs typeface="+mn-cs"/>
                      </a:endParaRPr>
                    </a:p>
                    <a:p>
                      <a:pPr marL="38100" marR="38100" indent="226695" algn="ctr" defTabSz="914400" rtl="0" eaLnBrk="1" latinLnBrk="0" hangingPunct="1">
                        <a:lnSpc>
                          <a:spcPct val="115000"/>
                        </a:lnSpc>
                        <a:spcAft>
                          <a:spcPts val="0"/>
                        </a:spcAft>
                      </a:pPr>
                      <a:r>
                        <a:rPr lang="el-GR" sz="1400" b="1" kern="1200" dirty="0">
                          <a:solidFill>
                            <a:schemeClr val="dk1"/>
                          </a:solidFill>
                          <a:effectLst/>
                          <a:latin typeface="+mn-lt"/>
                          <a:ea typeface="+mn-ea"/>
                          <a:cs typeface="+mn-cs"/>
                        </a:rPr>
                        <a:t>Θεωρείτε ότι η ενεργειακή κρίση επηρεάζει τον τρόπο                   ζωής σας;</a:t>
                      </a:r>
                    </a:p>
                  </a:txBody>
                  <a:tcPr marL="0" marR="0" marT="0" marB="0"/>
                </a:tc>
                <a:tc hMerge="1">
                  <a:txBody>
                    <a:bodyPr/>
                    <a:lstStyle/>
                    <a:p>
                      <a:endParaRPr lang="el-GR"/>
                    </a:p>
                  </a:txBody>
                  <a:tcPr/>
                </a:tc>
                <a:extLst>
                  <a:ext uri="{0D108BD9-81ED-4DB2-BD59-A6C34878D82A}">
                    <a16:rowId xmlns:a16="http://schemas.microsoft.com/office/drawing/2014/main" val="3915082390"/>
                  </a:ext>
                </a:extLst>
              </a:tr>
              <a:tr h="521032">
                <a:tc>
                  <a:txBody>
                    <a:bodyPr/>
                    <a:lstStyle/>
                    <a:p>
                      <a:pPr marL="38100" marR="38100" indent="226695" algn="l">
                        <a:lnSpc>
                          <a:spcPct val="115000"/>
                        </a:lnSpc>
                        <a:spcAft>
                          <a:spcPts val="0"/>
                        </a:spcAft>
                      </a:pPr>
                      <a:r>
                        <a:rPr lang="el-GR" sz="1400">
                          <a:effectLst/>
                        </a:rPr>
                        <a:t> </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dirty="0">
                          <a:effectLst/>
                        </a:rPr>
                        <a:t>Απαντήσεις (Ν) </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Ποσοστό (%)</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Απαντήσεις (Ν)</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Ποσοστό (%)</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3598251"/>
                  </a:ext>
                </a:extLst>
              </a:tr>
              <a:tr h="252014">
                <a:tc>
                  <a:txBody>
                    <a:bodyPr/>
                    <a:lstStyle/>
                    <a:p>
                      <a:pPr marL="38100" marR="38100" indent="226695" algn="l">
                        <a:lnSpc>
                          <a:spcPct val="115000"/>
                        </a:lnSpc>
                        <a:spcAft>
                          <a:spcPts val="0"/>
                        </a:spcAft>
                      </a:pPr>
                      <a:r>
                        <a:rPr lang="el-GR" sz="1400" b="1" dirty="0">
                          <a:effectLst/>
                        </a:rPr>
                        <a:t>Καθόλου</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a:effectLst/>
                        </a:rPr>
                        <a:t>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   ,4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11</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2,4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86529728"/>
                  </a:ext>
                </a:extLst>
              </a:tr>
              <a:tr h="252014">
                <a:tc>
                  <a:txBody>
                    <a:bodyPr/>
                    <a:lstStyle/>
                    <a:p>
                      <a:pPr marL="38100" marR="38100" indent="226695" algn="l">
                        <a:lnSpc>
                          <a:spcPct val="115000"/>
                        </a:lnSpc>
                        <a:spcAft>
                          <a:spcPts val="0"/>
                        </a:spcAft>
                      </a:pPr>
                      <a:r>
                        <a:rPr lang="el-GR" sz="1400" b="1" dirty="0">
                          <a:effectLst/>
                        </a:rPr>
                        <a:t>Λίγο</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a:effectLst/>
                        </a:rPr>
                        <a:t>18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 4,0</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35</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7,8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48182828"/>
                  </a:ext>
                </a:extLst>
              </a:tr>
              <a:tr h="252014">
                <a:tc>
                  <a:txBody>
                    <a:bodyPr/>
                    <a:lstStyle/>
                    <a:p>
                      <a:pPr marL="38100" marR="38100" indent="226695" algn="l">
                        <a:lnSpc>
                          <a:spcPct val="115000"/>
                        </a:lnSpc>
                        <a:spcAft>
                          <a:spcPts val="0"/>
                        </a:spcAft>
                      </a:pPr>
                      <a:r>
                        <a:rPr lang="el-GR" sz="1400" b="1" dirty="0">
                          <a:effectLst/>
                        </a:rPr>
                        <a:t>Μέτρια</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a:effectLst/>
                        </a:rPr>
                        <a:t>119</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26,4</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138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30,6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618289"/>
                  </a:ext>
                </a:extLst>
              </a:tr>
              <a:tr h="252014">
                <a:tc>
                  <a:txBody>
                    <a:bodyPr/>
                    <a:lstStyle/>
                    <a:p>
                      <a:pPr marL="38100" marR="38100" indent="226695" algn="l">
                        <a:lnSpc>
                          <a:spcPct val="115000"/>
                        </a:lnSpc>
                        <a:spcAft>
                          <a:spcPts val="0"/>
                        </a:spcAft>
                      </a:pPr>
                      <a:r>
                        <a:rPr lang="el-GR" sz="1400" b="1" dirty="0">
                          <a:effectLst/>
                        </a:rPr>
                        <a:t>Πολύ</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a:effectLst/>
                        </a:rPr>
                        <a:t>192</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42,6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148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32,8</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2150354"/>
                  </a:ext>
                </a:extLst>
              </a:tr>
              <a:tr h="521032">
                <a:tc>
                  <a:txBody>
                    <a:bodyPr/>
                    <a:lstStyle/>
                    <a:p>
                      <a:pPr marL="38100" marR="38100" indent="226695" algn="l">
                        <a:lnSpc>
                          <a:spcPct val="115000"/>
                        </a:lnSpc>
                        <a:spcAft>
                          <a:spcPts val="0"/>
                        </a:spcAft>
                      </a:pPr>
                      <a:r>
                        <a:rPr lang="el-GR" sz="1400" b="1" dirty="0">
                          <a:effectLst/>
                        </a:rPr>
                        <a:t>Πάρα πολύ</a:t>
                      </a:r>
                      <a:endParaRPr lang="el-G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26695" algn="ctr">
                        <a:lnSpc>
                          <a:spcPct val="115000"/>
                        </a:lnSpc>
                        <a:spcAft>
                          <a:spcPts val="0"/>
                        </a:spcAft>
                      </a:pPr>
                      <a:r>
                        <a:rPr lang="el-GR" sz="1400">
                          <a:effectLst/>
                        </a:rPr>
                        <a:t>120</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a:effectLst/>
                        </a:rPr>
                        <a:t>26,6</a:t>
                      </a:r>
                      <a:endParaRPr lang="el-G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119</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26695" algn="ctr">
                        <a:lnSpc>
                          <a:spcPct val="115000"/>
                        </a:lnSpc>
                        <a:spcAft>
                          <a:spcPts val="0"/>
                        </a:spcAft>
                      </a:pPr>
                      <a:r>
                        <a:rPr lang="el-GR" sz="1400" dirty="0">
                          <a:effectLst/>
                        </a:rPr>
                        <a:t>26,4</a:t>
                      </a:r>
                      <a:endParaRPr lang="el-G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9166724"/>
                  </a:ext>
                </a:extLst>
              </a:tr>
            </a:tbl>
          </a:graphicData>
        </a:graphic>
      </p:graphicFrame>
      <p:sp>
        <p:nvSpPr>
          <p:cNvPr id="7" name="TextBox 6">
            <a:extLst>
              <a:ext uri="{FF2B5EF4-FFF2-40B4-BE49-F238E27FC236}">
                <a16:creationId xmlns:a16="http://schemas.microsoft.com/office/drawing/2014/main" id="{943599A8-434B-330E-67AD-09229144EC15}"/>
              </a:ext>
            </a:extLst>
          </p:cNvPr>
          <p:cNvSpPr txBox="1"/>
          <p:nvPr/>
        </p:nvSpPr>
        <p:spPr>
          <a:xfrm>
            <a:off x="457200" y="5105400"/>
            <a:ext cx="8458200" cy="1200329"/>
          </a:xfrm>
          <a:prstGeom prst="rect">
            <a:avLst/>
          </a:prstGeom>
          <a:noFill/>
        </p:spPr>
        <p:txBody>
          <a:bodyPr wrap="square" rtlCol="0">
            <a:spAutoFit/>
          </a:bodyPr>
          <a:lstStyle/>
          <a:p>
            <a:r>
              <a:rPr lang="el-GR" dirty="0"/>
              <a:t>Ο σχολιασμός του πίνακα βασίζεται σε δύο σημεία: α) στον εντοπισμό θεματικά όμοιων ομάδων, όχι μεμονωμένων ποσοστών ίδιας τάξης μεγέθους, π.χ. (πολύ-πάρα πολύ), (μέτρια) και (καθόλου- λίγο) και β) στο σχολιασμό των αριθμών συνολικά και όχι μεμονωμένα. </a:t>
            </a:r>
          </a:p>
        </p:txBody>
      </p:sp>
      <p:sp>
        <p:nvSpPr>
          <p:cNvPr id="8" name="Τίτλος 1">
            <a:extLst>
              <a:ext uri="{FF2B5EF4-FFF2-40B4-BE49-F238E27FC236}">
                <a16:creationId xmlns:a16="http://schemas.microsoft.com/office/drawing/2014/main" id="{49364A92-6F78-33DB-81AD-A760682AE65A}"/>
              </a:ext>
            </a:extLst>
          </p:cNvPr>
          <p:cNvSpPr>
            <a:spLocks noGrp="1"/>
          </p:cNvSpPr>
          <p:nvPr>
            <p:ph type="title"/>
          </p:nvPr>
        </p:nvSpPr>
        <p:spPr>
          <a:xfrm>
            <a:off x="822960" y="286604"/>
            <a:ext cx="7543800" cy="1450757"/>
          </a:xfrm>
        </p:spPr>
        <p:txBody>
          <a:bodyPr/>
          <a:lstStyle/>
          <a:p>
            <a:r>
              <a:rPr lang="el-GR" dirty="0">
                <a:solidFill>
                  <a:schemeClr val="tx1"/>
                </a:solidFill>
              </a:rPr>
              <a:t>Σχολιασμός Πίνακα </a:t>
            </a:r>
          </a:p>
        </p:txBody>
      </p:sp>
    </p:spTree>
    <p:extLst>
      <p:ext uri="{BB962C8B-B14F-4D97-AF65-F5344CB8AC3E}">
        <p14:creationId xmlns:p14="http://schemas.microsoft.com/office/powerpoint/2010/main" val="124662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4E500D-EB4D-E6F2-E42D-34761837DB78}"/>
              </a:ext>
            </a:extLst>
          </p:cNvPr>
          <p:cNvSpPr>
            <a:spLocks noGrp="1"/>
          </p:cNvSpPr>
          <p:nvPr>
            <p:ph type="title"/>
          </p:nvPr>
        </p:nvSpPr>
        <p:spPr/>
        <p:txBody>
          <a:bodyPr>
            <a:normAutofit/>
          </a:bodyPr>
          <a:lstStyle/>
          <a:p>
            <a:r>
              <a:rPr lang="el-GR" sz="4200" b="1" dirty="0">
                <a:solidFill>
                  <a:schemeClr val="tx1"/>
                </a:solidFill>
              </a:rPr>
              <a:t>Σχήματα </a:t>
            </a:r>
          </a:p>
        </p:txBody>
      </p:sp>
      <p:sp>
        <p:nvSpPr>
          <p:cNvPr id="3" name="Θέση περιεχομένου 2">
            <a:extLst>
              <a:ext uri="{FF2B5EF4-FFF2-40B4-BE49-F238E27FC236}">
                <a16:creationId xmlns:a16="http://schemas.microsoft.com/office/drawing/2014/main" id="{D83AAEDC-916F-506B-AD9A-763977364B76}"/>
              </a:ext>
            </a:extLst>
          </p:cNvPr>
          <p:cNvSpPr>
            <a:spLocks noGrp="1"/>
          </p:cNvSpPr>
          <p:nvPr>
            <p:ph idx="1"/>
          </p:nvPr>
        </p:nvSpPr>
        <p:spPr>
          <a:xfrm>
            <a:off x="798545" y="1737361"/>
            <a:ext cx="7543801" cy="3274906"/>
          </a:xfrm>
        </p:spPr>
        <p:txBody>
          <a:bodyPr>
            <a:normAutofit/>
          </a:bodyPr>
          <a:lstStyle/>
          <a:p>
            <a:pPr>
              <a:spcBef>
                <a:spcPts val="600"/>
              </a:spcBef>
              <a:buFont typeface="Arial" panose="020B0604020202020204" pitchFamily="34" charset="0"/>
              <a:buChar char="•"/>
            </a:pPr>
            <a:r>
              <a:rPr lang="el-GR" sz="1600" dirty="0">
                <a:solidFill>
                  <a:schemeClr val="tx1"/>
                </a:solidFill>
              </a:rPr>
              <a:t> Τα σχήματα έχουν δική τους ανεξάρτητη αρίθμηση, ενιαία για ολόκληρη την εργασία ή ξεχωριστή για κάθε κεφάλαιό της.</a:t>
            </a:r>
          </a:p>
          <a:p>
            <a:pPr>
              <a:spcBef>
                <a:spcPts val="600"/>
              </a:spcBef>
              <a:buFont typeface="Arial" panose="020B0604020202020204" pitchFamily="34" charset="0"/>
              <a:buChar char="•"/>
            </a:pPr>
            <a:r>
              <a:rPr lang="el-GR" sz="1600" dirty="0">
                <a:solidFill>
                  <a:schemeClr val="tx1"/>
                </a:solidFill>
              </a:rPr>
              <a:t> Οι τίτλοι μπαίνουν μετά από αυτά στο κάτω μέρος.</a:t>
            </a:r>
          </a:p>
          <a:p>
            <a:pPr>
              <a:spcBef>
                <a:spcPts val="600"/>
              </a:spcBef>
              <a:buFont typeface="Arial" panose="020B0604020202020204" pitchFamily="34" charset="0"/>
              <a:buChar char="•"/>
            </a:pPr>
            <a:r>
              <a:rPr lang="el-GR" sz="1600" dirty="0">
                <a:solidFill>
                  <a:schemeClr val="tx1"/>
                </a:solidFill>
              </a:rPr>
              <a:t> Τα σχήματα πρέπει να χαρακτηρίζονται από απλότητα. Η περισσή πληροφορία δεν είναι πάντα αξιοποιήσιμη και πολλές φορές είναι πιθανό να αποτρέπει και να κουράζει τον αναγνώστη από τη μελέτη του σχήματος. Είναι προτιμότερο να γίνεται μια παράσταση των γενικών ιδιοτήτων παρά της κάθε λεπτομέρειας μιας κατάστασης. Έτσι, είναι προτιμότερο να παρουσιάζονται δείκτες και μέτρα που αφορούν περιληπτικά χαρακτηριστικά των δεδομένων (μέσοι όροι κ.ά.), παρά τα πρωτογενή δεδομένα αυτούσια.</a:t>
            </a:r>
          </a:p>
          <a:p>
            <a:pPr>
              <a:spcBef>
                <a:spcPts val="600"/>
              </a:spcBef>
              <a:buFont typeface="Arial" panose="020B0604020202020204" pitchFamily="34" charset="0"/>
              <a:buChar char="•"/>
            </a:pPr>
            <a:r>
              <a:rPr lang="el-GR" sz="1600" dirty="0">
                <a:solidFill>
                  <a:schemeClr val="tx1"/>
                </a:solidFill>
              </a:rPr>
              <a:t>Κατά την κατασκευή σχημάτων θα πρέπει να ορίζονται και να δίνονται οι μονάδες μέτρησης για τους άξονες (</a:t>
            </a:r>
            <a:r>
              <a:rPr lang="en-US" sz="1600" dirty="0" err="1">
                <a:solidFill>
                  <a:schemeClr val="tx1"/>
                </a:solidFill>
              </a:rPr>
              <a:t>x,y</a:t>
            </a:r>
            <a:r>
              <a:rPr lang="el-GR" sz="1600" dirty="0">
                <a:solidFill>
                  <a:schemeClr val="tx1"/>
                </a:solidFill>
              </a:rPr>
              <a:t>)</a:t>
            </a:r>
            <a:r>
              <a:rPr lang="en-US" sz="1600" dirty="0">
                <a:solidFill>
                  <a:schemeClr val="tx1"/>
                </a:solidFill>
              </a:rPr>
              <a:t> </a:t>
            </a:r>
            <a:r>
              <a:rPr lang="el-GR" sz="1600" dirty="0">
                <a:solidFill>
                  <a:schemeClr val="tx1"/>
                </a:solidFill>
              </a:rPr>
              <a:t>που χρησιμοποιούνται.   </a:t>
            </a:r>
          </a:p>
        </p:txBody>
      </p:sp>
      <p:pic>
        <p:nvPicPr>
          <p:cNvPr id="1026" name="Γράφημα 13">
            <a:extLst>
              <a:ext uri="{FF2B5EF4-FFF2-40B4-BE49-F238E27FC236}">
                <a16:creationId xmlns:a16="http://schemas.microsoft.com/office/drawing/2014/main" id="{46C77BDF-E0D9-D54C-358A-9CC2707C9E94}"/>
              </a:ext>
            </a:extLst>
          </p:cNvPr>
          <p:cNvPicPr>
            <a:picLocks noChangeArrowheads="1"/>
          </p:cNvPicPr>
          <p:nvPr/>
        </p:nvPicPr>
        <p:blipFill>
          <a:blip r:embed="rId2">
            <a:extLst>
              <a:ext uri="{28A0092B-C50C-407E-A947-70E740481C1C}">
                <a14:useLocalDpi xmlns:a14="http://schemas.microsoft.com/office/drawing/2010/main" val="0"/>
              </a:ext>
            </a:extLst>
          </a:blip>
          <a:srcRect l="12782" r="12576" b="20255"/>
          <a:stretch>
            <a:fillRect/>
          </a:stretch>
        </p:blipFill>
        <p:spPr bwMode="auto">
          <a:xfrm>
            <a:off x="2667000" y="4724400"/>
            <a:ext cx="30575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3411779-5AFB-69EC-3D8D-B59FE8F566EE}"/>
              </a:ext>
            </a:extLst>
          </p:cNvPr>
          <p:cNvSpPr txBox="1"/>
          <p:nvPr/>
        </p:nvSpPr>
        <p:spPr>
          <a:xfrm>
            <a:off x="2133600" y="6417507"/>
            <a:ext cx="4572000" cy="307777"/>
          </a:xfrm>
          <a:prstGeom prst="rect">
            <a:avLst/>
          </a:prstGeom>
          <a:noFill/>
        </p:spPr>
        <p:txBody>
          <a:bodyPr wrap="square">
            <a:spAutoFit/>
          </a:bodyPr>
          <a:lstStyle/>
          <a:p>
            <a:pPr indent="226695" algn="l"/>
            <a:r>
              <a:rPr lang="el-GR" sz="1400" dirty="0">
                <a:effectLst/>
                <a:latin typeface="Times New Roman" panose="02020603050405020304" pitchFamily="18" charset="0"/>
                <a:ea typeface="Calibri" panose="020F0502020204030204" pitchFamily="34" charset="0"/>
              </a:rPr>
              <a:t>Σχήμα 25. Ιδιοκτησιακό καθεστώς κατοικιών </a:t>
            </a:r>
          </a:p>
        </p:txBody>
      </p:sp>
    </p:spTree>
    <p:extLst>
      <p:ext uri="{BB962C8B-B14F-4D97-AF65-F5344CB8AC3E}">
        <p14:creationId xmlns:p14="http://schemas.microsoft.com/office/powerpoint/2010/main" val="36116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B04E387B-6FB7-63ED-EED9-AB5C0EABA596}"/>
              </a:ext>
            </a:extLst>
          </p:cNvPr>
          <p:cNvSpPr>
            <a:spLocks noGrp="1"/>
          </p:cNvSpPr>
          <p:nvPr>
            <p:ph type="title"/>
          </p:nvPr>
        </p:nvSpPr>
        <p:spPr>
          <a:xfrm>
            <a:off x="914400" y="1000955"/>
            <a:ext cx="7543800" cy="627796"/>
          </a:xfrm>
        </p:spPr>
        <p:txBody>
          <a:bodyPr>
            <a:normAutofit fontScale="90000"/>
          </a:bodyPr>
          <a:lstStyle/>
          <a:p>
            <a:r>
              <a:rPr lang="el-GR" sz="4200" b="1" dirty="0">
                <a:solidFill>
                  <a:schemeClr val="tx1"/>
                </a:solidFill>
              </a:rPr>
              <a:t>Σχήματα </a:t>
            </a:r>
          </a:p>
        </p:txBody>
      </p:sp>
      <p:pic>
        <p:nvPicPr>
          <p:cNvPr id="2050" name="Γράφημα 2">
            <a:extLst>
              <a:ext uri="{FF2B5EF4-FFF2-40B4-BE49-F238E27FC236}">
                <a16:creationId xmlns:a16="http://schemas.microsoft.com/office/drawing/2014/main" id="{7DD5560B-E092-1E82-86B1-F8D82C95882A}"/>
              </a:ext>
            </a:extLst>
          </p:cNvPr>
          <p:cNvPicPr>
            <a:picLocks noChangeArrowheads="1"/>
          </p:cNvPicPr>
          <p:nvPr/>
        </p:nvPicPr>
        <p:blipFill>
          <a:blip r:embed="rId2">
            <a:extLst>
              <a:ext uri="{28A0092B-C50C-407E-A947-70E740481C1C}">
                <a14:useLocalDpi xmlns:a14="http://schemas.microsoft.com/office/drawing/2010/main" val="0"/>
              </a:ext>
            </a:extLst>
          </a:blip>
          <a:srcRect r="-24" b="-418"/>
          <a:stretch>
            <a:fillRect/>
          </a:stretch>
        </p:blipFill>
        <p:spPr bwMode="auto">
          <a:xfrm>
            <a:off x="3553304" y="111469"/>
            <a:ext cx="564436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AEED450-6DB8-4CF9-B7D6-DF87F445F1A4}"/>
              </a:ext>
            </a:extLst>
          </p:cNvPr>
          <p:cNvSpPr txBox="1"/>
          <p:nvPr/>
        </p:nvSpPr>
        <p:spPr>
          <a:xfrm>
            <a:off x="3553304" y="1769209"/>
            <a:ext cx="5044440" cy="276999"/>
          </a:xfrm>
          <a:prstGeom prst="rect">
            <a:avLst/>
          </a:prstGeom>
          <a:noFill/>
        </p:spPr>
        <p:txBody>
          <a:bodyPr wrap="square">
            <a:spAutoFit/>
          </a:bodyPr>
          <a:lstStyle/>
          <a:p>
            <a:pPr indent="226695"/>
            <a:r>
              <a:rPr lang="el-GR" sz="1200" b="1" dirty="0">
                <a:latin typeface="Times New Roman" panose="02020603050405020304" pitchFamily="18" charset="0"/>
              </a:rPr>
              <a:t>Σχήμα 45</a:t>
            </a:r>
            <a:r>
              <a:rPr lang="el-GR" sz="1200" dirty="0">
                <a:latin typeface="Times New Roman" panose="02020603050405020304" pitchFamily="18" charset="0"/>
              </a:rPr>
              <a:t>: Ποσοστό επιφάνειας κατοικίας που δεν θερμαίνονται/ψύχονται</a:t>
            </a:r>
          </a:p>
        </p:txBody>
      </p:sp>
      <p:pic>
        <p:nvPicPr>
          <p:cNvPr id="10" name="Εικόνα 9">
            <a:extLst>
              <a:ext uri="{FF2B5EF4-FFF2-40B4-BE49-F238E27FC236}">
                <a16:creationId xmlns:a16="http://schemas.microsoft.com/office/drawing/2014/main" id="{2D6E4BCC-3724-B403-DDA8-970CC816DB70}"/>
              </a:ext>
            </a:extLst>
          </p:cNvPr>
          <p:cNvPicPr>
            <a:picLocks noChangeAspect="1"/>
          </p:cNvPicPr>
          <p:nvPr/>
        </p:nvPicPr>
        <p:blipFill>
          <a:blip r:embed="rId3"/>
          <a:stretch>
            <a:fillRect/>
          </a:stretch>
        </p:blipFill>
        <p:spPr>
          <a:xfrm>
            <a:off x="533400" y="2658428"/>
            <a:ext cx="5181600" cy="3763559"/>
          </a:xfrm>
          <a:prstGeom prst="rect">
            <a:avLst/>
          </a:prstGeom>
        </p:spPr>
      </p:pic>
      <p:pic>
        <p:nvPicPr>
          <p:cNvPr id="12" name="Εικόνα 11">
            <a:extLst>
              <a:ext uri="{FF2B5EF4-FFF2-40B4-BE49-F238E27FC236}">
                <a16:creationId xmlns:a16="http://schemas.microsoft.com/office/drawing/2014/main" id="{11AE8DBF-A532-CAC2-8C42-3F19ADFCEAEC}"/>
              </a:ext>
            </a:extLst>
          </p:cNvPr>
          <p:cNvPicPr>
            <a:picLocks noChangeAspect="1"/>
          </p:cNvPicPr>
          <p:nvPr/>
        </p:nvPicPr>
        <p:blipFill>
          <a:blip r:embed="rId4"/>
          <a:stretch>
            <a:fillRect/>
          </a:stretch>
        </p:blipFill>
        <p:spPr>
          <a:xfrm>
            <a:off x="533400" y="6489683"/>
            <a:ext cx="5257800" cy="298372"/>
          </a:xfrm>
          <a:prstGeom prst="rect">
            <a:avLst/>
          </a:prstGeom>
        </p:spPr>
      </p:pic>
      <p:sp>
        <p:nvSpPr>
          <p:cNvPr id="14" name="TextBox 13">
            <a:extLst>
              <a:ext uri="{FF2B5EF4-FFF2-40B4-BE49-F238E27FC236}">
                <a16:creationId xmlns:a16="http://schemas.microsoft.com/office/drawing/2014/main" id="{588990F1-BBB9-9A75-DC37-A359E0F431E4}"/>
              </a:ext>
            </a:extLst>
          </p:cNvPr>
          <p:cNvSpPr txBox="1"/>
          <p:nvPr/>
        </p:nvSpPr>
        <p:spPr>
          <a:xfrm>
            <a:off x="5562600" y="5595435"/>
            <a:ext cx="3276600" cy="523220"/>
          </a:xfrm>
          <a:prstGeom prst="rect">
            <a:avLst/>
          </a:prstGeom>
          <a:noFill/>
        </p:spPr>
        <p:txBody>
          <a:bodyPr wrap="square" rtlCol="0">
            <a:spAutoFit/>
          </a:bodyPr>
          <a:lstStyle/>
          <a:p>
            <a:r>
              <a:rPr lang="el-GR" sz="1400" dirty="0"/>
              <a:t>Πηγή: Γεμενετζή, Γ. (2011) - Διδακτορική Διατριβή, ΑΠΘ</a:t>
            </a:r>
          </a:p>
        </p:txBody>
      </p:sp>
      <p:sp>
        <p:nvSpPr>
          <p:cNvPr id="15" name="TextBox 14">
            <a:extLst>
              <a:ext uri="{FF2B5EF4-FFF2-40B4-BE49-F238E27FC236}">
                <a16:creationId xmlns:a16="http://schemas.microsoft.com/office/drawing/2014/main" id="{88F26228-5AA5-A9E5-ED05-13BD3AC951E8}"/>
              </a:ext>
            </a:extLst>
          </p:cNvPr>
          <p:cNvSpPr txBox="1"/>
          <p:nvPr/>
        </p:nvSpPr>
        <p:spPr>
          <a:xfrm>
            <a:off x="5715000" y="2064528"/>
            <a:ext cx="3276600" cy="523220"/>
          </a:xfrm>
          <a:prstGeom prst="rect">
            <a:avLst/>
          </a:prstGeom>
          <a:noFill/>
        </p:spPr>
        <p:txBody>
          <a:bodyPr wrap="square" rtlCol="0">
            <a:spAutoFit/>
          </a:bodyPr>
          <a:lstStyle/>
          <a:p>
            <a:r>
              <a:rPr lang="el-GR" sz="1400" dirty="0"/>
              <a:t>Πηγή: Βογιατζή, Χ. (2016) – Μεταπτυχιακή Διπλωματική Εργασία, ΑΠΘ</a:t>
            </a:r>
          </a:p>
        </p:txBody>
      </p:sp>
    </p:spTree>
    <p:extLst>
      <p:ext uri="{BB962C8B-B14F-4D97-AF65-F5344CB8AC3E}">
        <p14:creationId xmlns:p14="http://schemas.microsoft.com/office/powerpoint/2010/main" val="393523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BB68F23-54C7-2B8C-5881-460D47ADCC3B}"/>
              </a:ext>
            </a:extLst>
          </p:cNvPr>
          <p:cNvPicPr>
            <a:picLocks noChangeAspect="1"/>
          </p:cNvPicPr>
          <p:nvPr/>
        </p:nvPicPr>
        <p:blipFill>
          <a:blip r:embed="rId2"/>
          <a:stretch>
            <a:fillRect/>
          </a:stretch>
        </p:blipFill>
        <p:spPr>
          <a:xfrm>
            <a:off x="1219200" y="459544"/>
            <a:ext cx="6507058" cy="4569656"/>
          </a:xfrm>
          <a:prstGeom prst="rect">
            <a:avLst/>
          </a:prstGeom>
        </p:spPr>
      </p:pic>
      <p:pic>
        <p:nvPicPr>
          <p:cNvPr id="6" name="Εικόνα 5">
            <a:extLst>
              <a:ext uri="{FF2B5EF4-FFF2-40B4-BE49-F238E27FC236}">
                <a16:creationId xmlns:a16="http://schemas.microsoft.com/office/drawing/2014/main" id="{08CD4268-75D2-2BF9-2B18-2F523F7F3A1B}"/>
              </a:ext>
            </a:extLst>
          </p:cNvPr>
          <p:cNvPicPr>
            <a:picLocks noChangeAspect="1"/>
          </p:cNvPicPr>
          <p:nvPr/>
        </p:nvPicPr>
        <p:blipFill>
          <a:blip r:embed="rId3"/>
          <a:stretch>
            <a:fillRect/>
          </a:stretch>
        </p:blipFill>
        <p:spPr>
          <a:xfrm>
            <a:off x="1447800" y="5105400"/>
            <a:ext cx="6629400" cy="611944"/>
          </a:xfrm>
          <a:prstGeom prst="rect">
            <a:avLst/>
          </a:prstGeom>
        </p:spPr>
      </p:pic>
      <p:sp>
        <p:nvSpPr>
          <p:cNvPr id="7" name="TextBox 6">
            <a:extLst>
              <a:ext uri="{FF2B5EF4-FFF2-40B4-BE49-F238E27FC236}">
                <a16:creationId xmlns:a16="http://schemas.microsoft.com/office/drawing/2014/main" id="{3ABDC45E-B268-8EE7-5B88-CC1B23AA8D13}"/>
              </a:ext>
            </a:extLst>
          </p:cNvPr>
          <p:cNvSpPr txBox="1"/>
          <p:nvPr/>
        </p:nvSpPr>
        <p:spPr>
          <a:xfrm>
            <a:off x="2362200" y="5943600"/>
            <a:ext cx="4953000" cy="338554"/>
          </a:xfrm>
          <a:prstGeom prst="rect">
            <a:avLst/>
          </a:prstGeom>
          <a:noFill/>
        </p:spPr>
        <p:txBody>
          <a:bodyPr wrap="square" rtlCol="0">
            <a:spAutoFit/>
          </a:bodyPr>
          <a:lstStyle/>
          <a:p>
            <a:r>
              <a:rPr lang="el-GR" sz="1600" dirty="0"/>
              <a:t>Πηγή: Γεμενετζή, Γ. (2011) - Διδακτορική Διατριβή, ΑΠΘ </a:t>
            </a:r>
          </a:p>
        </p:txBody>
      </p:sp>
    </p:spTree>
    <p:extLst>
      <p:ext uri="{BB962C8B-B14F-4D97-AF65-F5344CB8AC3E}">
        <p14:creationId xmlns:p14="http://schemas.microsoft.com/office/powerpoint/2010/main" val="234748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AD2BCC6-83F2-E4D0-D454-F19DAB3430E6}"/>
              </a:ext>
            </a:extLst>
          </p:cNvPr>
          <p:cNvPicPr>
            <a:picLocks noChangeAspect="1"/>
          </p:cNvPicPr>
          <p:nvPr/>
        </p:nvPicPr>
        <p:blipFill>
          <a:blip r:embed="rId2"/>
          <a:stretch>
            <a:fillRect/>
          </a:stretch>
        </p:blipFill>
        <p:spPr>
          <a:xfrm>
            <a:off x="381000" y="990600"/>
            <a:ext cx="8614120" cy="4414736"/>
          </a:xfrm>
          <a:prstGeom prst="rect">
            <a:avLst/>
          </a:prstGeom>
        </p:spPr>
      </p:pic>
    </p:spTree>
    <p:extLst>
      <p:ext uri="{BB962C8B-B14F-4D97-AF65-F5344CB8AC3E}">
        <p14:creationId xmlns:p14="http://schemas.microsoft.com/office/powerpoint/2010/main" val="361221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5A8739-CF9B-AB32-B8DF-2179C5825DB0}"/>
              </a:ext>
            </a:extLst>
          </p:cNvPr>
          <p:cNvSpPr>
            <a:spLocks noGrp="1"/>
          </p:cNvSpPr>
          <p:nvPr>
            <p:ph type="title"/>
          </p:nvPr>
        </p:nvSpPr>
        <p:spPr/>
        <p:txBody>
          <a:bodyPr/>
          <a:lstStyle/>
          <a:p>
            <a:pPr marL="9525">
              <a:lnSpc>
                <a:spcPct val="100000"/>
              </a:lnSpc>
              <a:spcBef>
                <a:spcPts val="79"/>
              </a:spcBef>
            </a:pPr>
            <a:r>
              <a:rPr lang="el-GR" sz="4200" b="1" dirty="0">
                <a:solidFill>
                  <a:schemeClr val="tx1"/>
                </a:solidFill>
              </a:rPr>
              <a:t>Ποιοτική </a:t>
            </a:r>
            <a:r>
              <a:rPr lang="en-US" sz="4200" b="1" dirty="0">
                <a:solidFill>
                  <a:schemeClr val="tx1"/>
                </a:solidFill>
              </a:rPr>
              <a:t>Vs</a:t>
            </a:r>
            <a:r>
              <a:rPr lang="el-GR" sz="4200" b="1" dirty="0">
                <a:solidFill>
                  <a:schemeClr val="tx1"/>
                </a:solidFill>
              </a:rPr>
              <a:t> Ποσοτική έρευνα</a:t>
            </a:r>
          </a:p>
        </p:txBody>
      </p:sp>
      <p:sp>
        <p:nvSpPr>
          <p:cNvPr id="3" name="TextBox 2">
            <a:extLst>
              <a:ext uri="{FF2B5EF4-FFF2-40B4-BE49-F238E27FC236}">
                <a16:creationId xmlns:a16="http://schemas.microsoft.com/office/drawing/2014/main" id="{61546907-8A38-BB7B-1B16-429B484D30A8}"/>
              </a:ext>
            </a:extLst>
          </p:cNvPr>
          <p:cNvSpPr txBox="1"/>
          <p:nvPr/>
        </p:nvSpPr>
        <p:spPr>
          <a:xfrm>
            <a:off x="838200" y="1777907"/>
            <a:ext cx="7467600" cy="3139321"/>
          </a:xfrm>
          <a:prstGeom prst="rect">
            <a:avLst/>
          </a:prstGeom>
          <a:noFill/>
        </p:spPr>
        <p:txBody>
          <a:bodyPr wrap="square" rtlCol="0">
            <a:spAutoFit/>
          </a:bodyPr>
          <a:lstStyle/>
          <a:p>
            <a:r>
              <a:rPr lang="el-GR" b="1" dirty="0"/>
              <a:t>Ποιοτική Έρευνα: </a:t>
            </a:r>
          </a:p>
          <a:p>
            <a:pPr marL="285750" indent="-285750">
              <a:buFont typeface="Arial" panose="020B0604020202020204" pitchFamily="34" charset="0"/>
              <a:buChar char="•"/>
            </a:pPr>
            <a:r>
              <a:rPr lang="el-GR" dirty="0"/>
              <a:t>η έρευνα που πραγματοποιείται χωρίς τη χρησιμοποίηση αριθμητικών δεδομένων και μαθηματικών υπολογισμών</a:t>
            </a:r>
          </a:p>
          <a:p>
            <a:pPr marL="285750" indent="-285750">
              <a:buFont typeface="Arial" panose="020B0604020202020204" pitchFamily="34" charset="0"/>
              <a:buChar char="•"/>
            </a:pPr>
            <a:r>
              <a:rPr lang="el-GR" dirty="0"/>
              <a:t>η έρευνα που πραγματοποιείται σε πραγματικές και όχι σε τεχνητές, πειραματικά ελεγχόμενες συνθήκες. </a:t>
            </a:r>
          </a:p>
          <a:p>
            <a:pPr marL="285750" indent="-285750">
              <a:buFont typeface="Arial" panose="020B0604020202020204" pitchFamily="34" charset="0"/>
              <a:buChar char="•"/>
            </a:pPr>
            <a:r>
              <a:rPr lang="el-GR" dirty="0"/>
              <a:t>η έρευνα που δίνει έμφαση και εστιάζεται στο νόημα και όχι στη συμπεριφορά των ανθρώπων</a:t>
            </a:r>
          </a:p>
          <a:p>
            <a:pPr marL="285750" indent="-285750">
              <a:buFont typeface="Arial" panose="020B0604020202020204" pitchFamily="34" charset="0"/>
              <a:buChar char="•"/>
            </a:pPr>
            <a:r>
              <a:rPr lang="el-GR" dirty="0"/>
              <a:t>οι υποστηρικτές της ποιοτικής έρευνας εστιάζονται στη μελέτη του </a:t>
            </a:r>
            <a:r>
              <a:rPr lang="el-GR" dirty="0" err="1"/>
              <a:t>κοινωνικο</a:t>
            </a:r>
            <a:r>
              <a:rPr lang="el-GR" dirty="0"/>
              <a:t>-ιστορικού και πολιτισμικού πλαισίου</a:t>
            </a:r>
          </a:p>
          <a:p>
            <a:pPr marL="285750" indent="-285750">
              <a:buFont typeface="Arial" panose="020B0604020202020204" pitchFamily="34" charset="0"/>
              <a:buChar char="•"/>
            </a:pPr>
            <a:r>
              <a:rPr lang="el-GR" dirty="0"/>
              <a:t>Η ποιοτική έρευνα θεωρείται </a:t>
            </a:r>
            <a:r>
              <a:rPr lang="el-GR" dirty="0" err="1"/>
              <a:t>ιδιογραφική</a:t>
            </a:r>
            <a:r>
              <a:rPr lang="el-GR" dirty="0"/>
              <a:t>, σε αντιδιαστολή με την ποσοτική έρευνα, η οποία θεωρείται και νομοθετική (</a:t>
            </a:r>
            <a:r>
              <a:rPr lang="el-GR" dirty="0" err="1"/>
              <a:t>Morrow</a:t>
            </a:r>
            <a:r>
              <a:rPr lang="el-GR" dirty="0"/>
              <a:t>, 1997).</a:t>
            </a:r>
          </a:p>
        </p:txBody>
      </p:sp>
      <p:sp>
        <p:nvSpPr>
          <p:cNvPr id="4" name="TextBox 3">
            <a:extLst>
              <a:ext uri="{FF2B5EF4-FFF2-40B4-BE49-F238E27FC236}">
                <a16:creationId xmlns:a16="http://schemas.microsoft.com/office/drawing/2014/main" id="{F3916B16-3FF4-7105-347C-734CB600C39F}"/>
              </a:ext>
            </a:extLst>
          </p:cNvPr>
          <p:cNvSpPr txBox="1"/>
          <p:nvPr/>
        </p:nvSpPr>
        <p:spPr>
          <a:xfrm>
            <a:off x="914400" y="4974714"/>
            <a:ext cx="7543800" cy="1323439"/>
          </a:xfrm>
          <a:prstGeom prst="rect">
            <a:avLst/>
          </a:prstGeom>
          <a:noFill/>
        </p:spPr>
        <p:txBody>
          <a:bodyPr wrap="square" rtlCol="0">
            <a:spAutoFit/>
          </a:bodyPr>
          <a:lstStyle/>
          <a:p>
            <a:r>
              <a:rPr lang="el-GR" sz="1600" b="1" dirty="0"/>
              <a:t>Παράδειγμα: πολιτισμική μελέτη</a:t>
            </a:r>
          </a:p>
          <a:p>
            <a:r>
              <a:rPr lang="el-GR" sz="1600" i="1" dirty="0"/>
              <a:t>Επικεντρώνεται στην ανάλυση ενός πολιτισμού στη βάση κάποιων εσωτερικών κριτηρίων, τονίζοντας τη μοναδικότητά του, ενώ η ποσοτική έρευνα εστιάζει στη συγκριτική μελέτη πολλών πολιτισμών στη βάση κάποιων καθολικών, οικουμενικών κριτηρίων</a:t>
            </a:r>
          </a:p>
        </p:txBody>
      </p:sp>
    </p:spTree>
    <p:extLst>
      <p:ext uri="{BB962C8B-B14F-4D97-AF65-F5344CB8AC3E}">
        <p14:creationId xmlns:p14="http://schemas.microsoft.com/office/powerpoint/2010/main" val="181160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74EA7DC-06A3-B6F4-1C8B-D1A30C90710B}"/>
              </a:ext>
            </a:extLst>
          </p:cNvPr>
          <p:cNvPicPr>
            <a:picLocks noChangeAspect="1"/>
          </p:cNvPicPr>
          <p:nvPr/>
        </p:nvPicPr>
        <p:blipFill>
          <a:blip r:embed="rId2"/>
          <a:stretch>
            <a:fillRect/>
          </a:stretch>
        </p:blipFill>
        <p:spPr>
          <a:xfrm>
            <a:off x="713120" y="1226958"/>
            <a:ext cx="7668880" cy="4567136"/>
          </a:xfrm>
          <a:prstGeom prst="rect">
            <a:avLst/>
          </a:prstGeom>
        </p:spPr>
      </p:pic>
      <p:pic>
        <p:nvPicPr>
          <p:cNvPr id="7" name="Εικόνα 6">
            <a:extLst>
              <a:ext uri="{FF2B5EF4-FFF2-40B4-BE49-F238E27FC236}">
                <a16:creationId xmlns:a16="http://schemas.microsoft.com/office/drawing/2014/main" id="{236574C5-E37F-3D94-6D71-C93AC208F451}"/>
              </a:ext>
            </a:extLst>
          </p:cNvPr>
          <p:cNvPicPr>
            <a:picLocks noChangeAspect="1"/>
          </p:cNvPicPr>
          <p:nvPr/>
        </p:nvPicPr>
        <p:blipFill>
          <a:blip r:embed="rId3"/>
          <a:stretch>
            <a:fillRect/>
          </a:stretch>
        </p:blipFill>
        <p:spPr>
          <a:xfrm>
            <a:off x="609600" y="448357"/>
            <a:ext cx="8077200" cy="775707"/>
          </a:xfrm>
          <a:prstGeom prst="rect">
            <a:avLst/>
          </a:prstGeom>
        </p:spPr>
      </p:pic>
    </p:spTree>
    <p:extLst>
      <p:ext uri="{BB962C8B-B14F-4D97-AF65-F5344CB8AC3E}">
        <p14:creationId xmlns:p14="http://schemas.microsoft.com/office/powerpoint/2010/main" val="315176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26338F-A2FC-584A-D501-6C2401E90809}"/>
              </a:ext>
            </a:extLst>
          </p:cNvPr>
          <p:cNvSpPr>
            <a:spLocks noGrp="1"/>
          </p:cNvSpPr>
          <p:nvPr>
            <p:ph type="title"/>
          </p:nvPr>
        </p:nvSpPr>
        <p:spPr/>
        <p:txBody>
          <a:bodyPr>
            <a:normAutofit/>
          </a:bodyPr>
          <a:lstStyle/>
          <a:p>
            <a:r>
              <a:rPr lang="el-GR" sz="4200" b="1" dirty="0">
                <a:solidFill>
                  <a:schemeClr val="tx1"/>
                </a:solidFill>
              </a:rPr>
              <a:t>Συζήτηση των αποτελεσμάτων</a:t>
            </a:r>
          </a:p>
        </p:txBody>
      </p:sp>
      <p:sp>
        <p:nvSpPr>
          <p:cNvPr id="3" name="Θέση περιεχομένου 2">
            <a:extLst>
              <a:ext uri="{FF2B5EF4-FFF2-40B4-BE49-F238E27FC236}">
                <a16:creationId xmlns:a16="http://schemas.microsoft.com/office/drawing/2014/main" id="{DBDB3189-E6CC-8A64-45E2-F709B9C19644}"/>
              </a:ext>
            </a:extLst>
          </p:cNvPr>
          <p:cNvSpPr>
            <a:spLocks noGrp="1"/>
          </p:cNvSpPr>
          <p:nvPr>
            <p:ph idx="1"/>
          </p:nvPr>
        </p:nvSpPr>
        <p:spPr/>
        <p:txBody>
          <a:bodyPr>
            <a:normAutofit lnSpcReduction="10000"/>
          </a:bodyPr>
          <a:lstStyle/>
          <a:p>
            <a:pPr>
              <a:buFont typeface="Arial" panose="020B0604020202020204" pitchFamily="34" charset="0"/>
              <a:buChar char="•"/>
            </a:pPr>
            <a:r>
              <a:rPr lang="el-GR" sz="1600" dirty="0">
                <a:solidFill>
                  <a:schemeClr val="tx1"/>
                </a:solidFill>
              </a:rPr>
              <a:t>Στο τμήμα αυτό εξάγονται συμπεράσματα που αφορούν τα αποτελέσματα. Γενικά δε δίνονται αριθμητικά ή άλλα στοιχεία, τα οποία ο αναγνώστης μπορεί να βρει στο προηγούμενο τμήμα, αλλά αυτά </a:t>
            </a:r>
            <a:r>
              <a:rPr lang="el-GR" sz="1600" b="1" dirty="0">
                <a:solidFill>
                  <a:srgbClr val="0070C0"/>
                </a:solidFill>
              </a:rPr>
              <a:t>σχολιάζονται με κριτικό τρόπο.</a:t>
            </a:r>
          </a:p>
          <a:p>
            <a:pPr>
              <a:buFont typeface="Arial" panose="020B0604020202020204" pitchFamily="34" charset="0"/>
              <a:buChar char="•"/>
            </a:pPr>
            <a:r>
              <a:rPr lang="el-GR" sz="1600" dirty="0">
                <a:solidFill>
                  <a:schemeClr val="tx1"/>
                </a:solidFill>
              </a:rPr>
              <a:t>Ο συγγραφέας μπορεί σε κάποιες περιπτώσεις να αναφέρει εκ νέου αριθμητικά ή άλλα στοιχεία, αλλά ο σκοπός αυτής της ενότητας είναι </a:t>
            </a:r>
            <a:r>
              <a:rPr lang="el-GR" sz="1600" b="1" dirty="0">
                <a:solidFill>
                  <a:srgbClr val="0070C0"/>
                </a:solidFill>
              </a:rPr>
              <a:t>να συνδυαστούν τα αποτελέσματα ώστε να παρουσιαστεί το νόημα κάτω από τους αριθμούς </a:t>
            </a:r>
            <a:r>
              <a:rPr lang="el-GR" sz="1600" dirty="0">
                <a:solidFill>
                  <a:schemeClr val="tx1"/>
                </a:solidFill>
              </a:rPr>
              <a:t>ή τα πρωτογενή και δευτερογενή δεδομένα.</a:t>
            </a:r>
          </a:p>
          <a:p>
            <a:pPr>
              <a:buFont typeface="Arial" panose="020B0604020202020204" pitchFamily="34" charset="0"/>
              <a:buChar char="•"/>
            </a:pPr>
            <a:r>
              <a:rPr lang="el-GR" sz="1600" dirty="0">
                <a:solidFill>
                  <a:schemeClr val="tx1"/>
                </a:solidFill>
              </a:rPr>
              <a:t>Ο συγγραφέας ασχολείται για το </a:t>
            </a:r>
            <a:r>
              <a:rPr lang="el-GR" sz="1600" b="1" dirty="0">
                <a:solidFill>
                  <a:srgbClr val="0070C0"/>
                </a:solidFill>
              </a:rPr>
              <a:t>αν ισχύουν  ή όχι οι υποθέσεις που έχει κάνει</a:t>
            </a:r>
            <a:r>
              <a:rPr lang="el-GR" sz="1600" dirty="0">
                <a:solidFill>
                  <a:schemeClr val="tx1"/>
                </a:solidFill>
              </a:rPr>
              <a:t>. Ασχολείται με κάθε υπόθεση χωριστά και τεκμηριώνει την απάντησή του πριν προχωρήσει στην επομένη υπόθεση.  </a:t>
            </a:r>
          </a:p>
          <a:p>
            <a:pPr>
              <a:buFont typeface="Arial" panose="020B0604020202020204" pitchFamily="34" charset="0"/>
              <a:buChar char="•"/>
            </a:pPr>
            <a:r>
              <a:rPr lang="el-GR" sz="1600" dirty="0">
                <a:solidFill>
                  <a:schemeClr val="tx1"/>
                </a:solidFill>
              </a:rPr>
              <a:t>Συμπληρωματικά ο ερευνητής –συγγραφέας θα πρέπει να διαπιστώσει και στη συνέχεια να διατυπώσει αν η εμπειρική μελέτη του συμφωνεί ή διαφωνεί και πώς συνδέεται με τη σχετική θεωρία, όπως την απέδωσε μέσω της βιβλιογραφικής έρευνας και επισκόπησης. Προτείνει τρόπους επίλυσης προβλημάτων που έχουν ανακύψει και </a:t>
            </a:r>
            <a:r>
              <a:rPr lang="el-GR" sz="1600" b="1" dirty="0">
                <a:solidFill>
                  <a:srgbClr val="0070C0"/>
                </a:solidFill>
              </a:rPr>
              <a:t>εξηγεί γιατί υπάρχει ή δεν υπάρχει συμφωνία μεταξύ θεωρίας και εφαρμογής.</a:t>
            </a:r>
          </a:p>
          <a:p>
            <a:pPr>
              <a:buFont typeface="Arial" panose="020B0604020202020204" pitchFamily="34" charset="0"/>
              <a:buChar char="•"/>
            </a:pPr>
            <a:r>
              <a:rPr lang="el-GR" sz="1600" dirty="0">
                <a:solidFill>
                  <a:schemeClr val="tx1"/>
                </a:solidFill>
              </a:rPr>
              <a:t>Η χρήση βιβλιογραφικών αναφορών επιτρέπεται. </a:t>
            </a:r>
          </a:p>
        </p:txBody>
      </p:sp>
    </p:spTree>
    <p:extLst>
      <p:ext uri="{BB962C8B-B14F-4D97-AF65-F5344CB8AC3E}">
        <p14:creationId xmlns:p14="http://schemas.microsoft.com/office/powerpoint/2010/main" val="80400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4241F8-44C0-E8E3-3234-8D45D6E21DF2}"/>
              </a:ext>
            </a:extLst>
          </p:cNvPr>
          <p:cNvSpPr>
            <a:spLocks noGrp="1"/>
          </p:cNvSpPr>
          <p:nvPr>
            <p:ph type="title"/>
          </p:nvPr>
        </p:nvSpPr>
        <p:spPr/>
        <p:txBody>
          <a:bodyPr>
            <a:normAutofit/>
          </a:bodyPr>
          <a:lstStyle/>
          <a:p>
            <a:r>
              <a:rPr lang="el-GR" sz="4200" b="1" dirty="0">
                <a:solidFill>
                  <a:schemeClr val="tx1"/>
                </a:solidFill>
              </a:rPr>
              <a:t>Συμπεράσματα της εργασίας </a:t>
            </a:r>
          </a:p>
        </p:txBody>
      </p:sp>
      <p:sp>
        <p:nvSpPr>
          <p:cNvPr id="3" name="Θέση περιεχομένου 2">
            <a:extLst>
              <a:ext uri="{FF2B5EF4-FFF2-40B4-BE49-F238E27FC236}">
                <a16:creationId xmlns:a16="http://schemas.microsoft.com/office/drawing/2014/main" id="{5100F54D-6D73-043F-E6B5-EA8663A94DA9}"/>
              </a:ext>
            </a:extLst>
          </p:cNvPr>
          <p:cNvSpPr>
            <a:spLocks noGrp="1"/>
          </p:cNvSpPr>
          <p:nvPr>
            <p:ph idx="1"/>
          </p:nvPr>
        </p:nvSpPr>
        <p:spPr>
          <a:xfrm>
            <a:off x="822959" y="1745525"/>
            <a:ext cx="7543801" cy="4023360"/>
          </a:xfrm>
        </p:spPr>
        <p:txBody>
          <a:bodyPr>
            <a:noAutofit/>
          </a:bodyPr>
          <a:lstStyle/>
          <a:p>
            <a:pPr>
              <a:lnSpc>
                <a:spcPct val="80000"/>
              </a:lnSpc>
              <a:spcBef>
                <a:spcPts val="600"/>
              </a:spcBef>
              <a:buFont typeface="Arial" panose="020B0604020202020204" pitchFamily="34" charset="0"/>
              <a:buChar char="•"/>
            </a:pPr>
            <a:r>
              <a:rPr lang="el-GR" sz="1500" dirty="0">
                <a:solidFill>
                  <a:schemeClr val="tx1"/>
                </a:solidFill>
              </a:rPr>
              <a:t> Τα συμπεράσματα της εργασίας αποτελούν σημαντικό τμήμα της. Η περίληψη και τα συμπεράσματα είναι τα πρώτα και ίσως και τα μοναδικά τμήματα της εργασίας που πρόκειται να διαβαστούν από πολλούς αναγνώστες.</a:t>
            </a:r>
          </a:p>
          <a:p>
            <a:pPr>
              <a:lnSpc>
                <a:spcPct val="80000"/>
              </a:lnSpc>
              <a:spcBef>
                <a:spcPts val="600"/>
              </a:spcBef>
              <a:buFont typeface="Arial" panose="020B0604020202020204" pitchFamily="34" charset="0"/>
              <a:buChar char="•"/>
            </a:pPr>
            <a:r>
              <a:rPr lang="el-GR" sz="1500" dirty="0">
                <a:solidFill>
                  <a:schemeClr val="tx1"/>
                </a:solidFill>
              </a:rPr>
              <a:t> Η σημαντικότητα των συμπερασμάτων έγκειται στο ότι στο τμήμα αυτό ο συγγραφέας συνοψίζει πώς διαχειρίστηκε το θέμα του και δείχνει αν το έχει αφομοιώσει και το κατέχει χωρίς την ύπαρξη παραδόξων και προβλημάτων. </a:t>
            </a:r>
          </a:p>
          <a:p>
            <a:pPr>
              <a:lnSpc>
                <a:spcPct val="80000"/>
              </a:lnSpc>
              <a:spcBef>
                <a:spcPts val="600"/>
              </a:spcBef>
              <a:buFont typeface="Arial" panose="020B0604020202020204" pitchFamily="34" charset="0"/>
              <a:buChar char="•"/>
            </a:pPr>
            <a:r>
              <a:rPr lang="el-GR" sz="1500" dirty="0">
                <a:solidFill>
                  <a:schemeClr val="tx1"/>
                </a:solidFill>
              </a:rPr>
              <a:t>Στο τμήμα των συμπερασμάτων μπορεί αρχικά να γίνει μια </a:t>
            </a:r>
            <a:r>
              <a:rPr lang="el-GR" sz="1500" b="1" dirty="0">
                <a:solidFill>
                  <a:srgbClr val="0070C0"/>
                </a:solidFill>
              </a:rPr>
              <a:t>πολύ σύντομη αναδρομή και περιγραφή της εργασίας</a:t>
            </a:r>
            <a:r>
              <a:rPr lang="el-GR" sz="1500" dirty="0">
                <a:solidFill>
                  <a:schemeClr val="tx1"/>
                </a:solidFill>
              </a:rPr>
              <a:t>, ώστε να ξεκαθαριστεί στον αναγνώστη τι ακριβώς ειπώθηκε στην εργασία. Στη συνέχεια ο συγγραφέας έχει τη δυνατότητα να σχολιάσει τα εξής σημεία: </a:t>
            </a:r>
          </a:p>
          <a:p>
            <a:pPr lvl="1">
              <a:lnSpc>
                <a:spcPct val="80000"/>
              </a:lnSpc>
              <a:spcBef>
                <a:spcPts val="600"/>
              </a:spcBef>
              <a:buFont typeface="Wingdings" panose="05000000000000000000" pitchFamily="2" charset="2"/>
              <a:buChar char="ü"/>
            </a:pPr>
            <a:r>
              <a:rPr lang="el-GR" sz="1400" i="1" dirty="0">
                <a:solidFill>
                  <a:schemeClr val="tx1"/>
                </a:solidFill>
              </a:rPr>
              <a:t> Ποια είναι η </a:t>
            </a:r>
            <a:r>
              <a:rPr lang="el-GR" sz="1400" b="1" i="1" dirty="0">
                <a:solidFill>
                  <a:srgbClr val="0070C0"/>
                </a:solidFill>
              </a:rPr>
              <a:t>νέα ιδέα </a:t>
            </a:r>
            <a:r>
              <a:rPr lang="el-GR" sz="1400" i="1" dirty="0">
                <a:solidFill>
                  <a:schemeClr val="tx1"/>
                </a:solidFill>
              </a:rPr>
              <a:t>που έγινε αντικείμενο διαπραγμάτευσης στην εργασία και ποια τα συμπεράσματα που έχουν εξαχθεί βάσει αυτής;  </a:t>
            </a:r>
          </a:p>
          <a:p>
            <a:pPr lvl="1">
              <a:lnSpc>
                <a:spcPct val="80000"/>
              </a:lnSpc>
              <a:spcBef>
                <a:spcPts val="600"/>
              </a:spcBef>
              <a:buFont typeface="Wingdings" panose="05000000000000000000" pitchFamily="2" charset="2"/>
              <a:buChar char="ü"/>
            </a:pPr>
            <a:r>
              <a:rPr lang="el-GR" sz="1400" i="1" dirty="0">
                <a:solidFill>
                  <a:schemeClr val="tx1"/>
                </a:solidFill>
              </a:rPr>
              <a:t>Ποια είναι τα </a:t>
            </a:r>
            <a:r>
              <a:rPr lang="el-GR" sz="1400" b="1" i="1" dirty="0">
                <a:solidFill>
                  <a:srgbClr val="0070C0"/>
                </a:solidFill>
              </a:rPr>
              <a:t>σημαντικά σημεία </a:t>
            </a:r>
            <a:r>
              <a:rPr lang="el-GR" sz="1400" i="1" dirty="0">
                <a:solidFill>
                  <a:schemeClr val="tx1"/>
                </a:solidFill>
              </a:rPr>
              <a:t>που η εργασία έφερε στην επιφάνεια και ποια η σημασία τους; </a:t>
            </a:r>
          </a:p>
          <a:p>
            <a:pPr lvl="1">
              <a:lnSpc>
                <a:spcPct val="80000"/>
              </a:lnSpc>
              <a:spcBef>
                <a:spcPts val="600"/>
              </a:spcBef>
              <a:buFont typeface="Wingdings" panose="05000000000000000000" pitchFamily="2" charset="2"/>
              <a:buChar char="ü"/>
            </a:pPr>
            <a:r>
              <a:rPr lang="el-GR" sz="1400" i="1" dirty="0">
                <a:solidFill>
                  <a:schemeClr val="tx1"/>
                </a:solidFill>
              </a:rPr>
              <a:t>Ποια είναι η </a:t>
            </a:r>
            <a:r>
              <a:rPr lang="el-GR" sz="1400" b="1" i="1" dirty="0">
                <a:solidFill>
                  <a:srgbClr val="0070C0"/>
                </a:solidFill>
              </a:rPr>
              <a:t>πρωτοτυπία</a:t>
            </a:r>
            <a:r>
              <a:rPr lang="el-GR" sz="1400" i="1" dirty="0">
                <a:solidFill>
                  <a:schemeClr val="tx1"/>
                </a:solidFill>
              </a:rPr>
              <a:t> της εργασίας αναφορικά με </a:t>
            </a:r>
            <a:r>
              <a:rPr lang="el-GR" sz="1400" b="1" i="1" dirty="0">
                <a:solidFill>
                  <a:srgbClr val="0070C0"/>
                </a:solidFill>
              </a:rPr>
              <a:t>μεθοδολογία</a:t>
            </a:r>
            <a:r>
              <a:rPr lang="el-GR" sz="1400" i="1" dirty="0">
                <a:solidFill>
                  <a:schemeClr val="tx1"/>
                </a:solidFill>
              </a:rPr>
              <a:t> και τις </a:t>
            </a:r>
            <a:r>
              <a:rPr lang="el-GR" sz="1400" b="1" i="1" dirty="0">
                <a:solidFill>
                  <a:srgbClr val="0070C0"/>
                </a:solidFill>
              </a:rPr>
              <a:t>τεχνικές</a:t>
            </a:r>
            <a:r>
              <a:rPr lang="el-GR" sz="1400" i="1" dirty="0">
                <a:solidFill>
                  <a:schemeClr val="tx1"/>
                </a:solidFill>
              </a:rPr>
              <a:t> που χρησιμοποιήθηκαν στο πλαίσιο της εργασίας και της έρευνας που εφαρμόστηκε εντός της; </a:t>
            </a:r>
          </a:p>
          <a:p>
            <a:pPr lvl="1">
              <a:lnSpc>
                <a:spcPct val="80000"/>
              </a:lnSpc>
              <a:spcBef>
                <a:spcPts val="600"/>
              </a:spcBef>
              <a:buFont typeface="Wingdings" panose="05000000000000000000" pitchFamily="2" charset="2"/>
              <a:buChar char="ü"/>
            </a:pPr>
            <a:r>
              <a:rPr lang="el-GR" sz="1400" i="1" dirty="0">
                <a:solidFill>
                  <a:schemeClr val="tx1"/>
                </a:solidFill>
              </a:rPr>
              <a:t>Ποιες </a:t>
            </a:r>
            <a:r>
              <a:rPr lang="el-GR" sz="1400" b="1" i="1" dirty="0">
                <a:solidFill>
                  <a:srgbClr val="0070C0"/>
                </a:solidFill>
              </a:rPr>
              <a:t>προτάσεις</a:t>
            </a:r>
            <a:r>
              <a:rPr lang="el-GR" sz="1400" i="1" dirty="0">
                <a:solidFill>
                  <a:schemeClr val="tx1"/>
                </a:solidFill>
              </a:rPr>
              <a:t> μπορούν να γίνουν σε σχέση με τα αποτελέσματα της εργασίας και την παραπέρα εμπειρία ή το κοινωνικό πλαίσιο στο οποίο η έρευνα καλείται να έχει εφαρμογή; </a:t>
            </a:r>
          </a:p>
          <a:p>
            <a:pPr lvl="1">
              <a:lnSpc>
                <a:spcPct val="80000"/>
              </a:lnSpc>
              <a:spcBef>
                <a:spcPts val="600"/>
              </a:spcBef>
              <a:buFont typeface="Wingdings" panose="05000000000000000000" pitchFamily="2" charset="2"/>
              <a:buChar char="ü"/>
            </a:pPr>
            <a:r>
              <a:rPr lang="el-GR" sz="1400" i="1" dirty="0">
                <a:solidFill>
                  <a:schemeClr val="tx1"/>
                </a:solidFill>
              </a:rPr>
              <a:t>Συμφωνεί και με τρόπο με τα συμπεράσματα άλλων συγγραφέων; </a:t>
            </a:r>
          </a:p>
          <a:p>
            <a:pPr lvl="1">
              <a:lnSpc>
                <a:spcPct val="80000"/>
              </a:lnSpc>
              <a:spcBef>
                <a:spcPts val="600"/>
              </a:spcBef>
              <a:buFont typeface="Wingdings" panose="05000000000000000000" pitchFamily="2" charset="2"/>
              <a:buChar char="ü"/>
            </a:pPr>
            <a:r>
              <a:rPr lang="el-GR" sz="1400" i="1" dirty="0">
                <a:solidFill>
                  <a:schemeClr val="tx1"/>
                </a:solidFill>
              </a:rPr>
              <a:t>Ποιοι είναι οι </a:t>
            </a:r>
            <a:r>
              <a:rPr lang="el-GR" sz="1400" b="1" i="1" dirty="0">
                <a:solidFill>
                  <a:srgbClr val="0070C0"/>
                </a:solidFill>
              </a:rPr>
              <a:t>περιορισμοί</a:t>
            </a:r>
            <a:r>
              <a:rPr lang="el-GR" sz="1400" i="1" dirty="0">
                <a:solidFill>
                  <a:schemeClr val="tx1"/>
                </a:solidFill>
              </a:rPr>
              <a:t> της έρευνας και των συμπερασμάτων; </a:t>
            </a:r>
          </a:p>
          <a:p>
            <a:pPr lvl="1">
              <a:lnSpc>
                <a:spcPct val="80000"/>
              </a:lnSpc>
              <a:spcBef>
                <a:spcPts val="600"/>
              </a:spcBef>
              <a:buFont typeface="Wingdings" panose="05000000000000000000" pitchFamily="2" charset="2"/>
              <a:buChar char="ü"/>
            </a:pPr>
            <a:r>
              <a:rPr lang="el-GR" sz="1400" i="1" dirty="0">
                <a:solidFill>
                  <a:schemeClr val="tx1"/>
                </a:solidFill>
              </a:rPr>
              <a:t>Ποιες προτάσεις μπορούν να γίνουν για </a:t>
            </a:r>
            <a:r>
              <a:rPr lang="el-GR" sz="1400" b="1" i="1" dirty="0">
                <a:solidFill>
                  <a:srgbClr val="0070C0"/>
                </a:solidFill>
              </a:rPr>
              <a:t>μελλοντικές έρευνες</a:t>
            </a:r>
            <a:r>
              <a:rPr lang="el-GR" sz="1400" i="1" dirty="0">
                <a:solidFill>
                  <a:schemeClr val="tx1"/>
                </a:solidFill>
              </a:rPr>
              <a:t>; </a:t>
            </a:r>
          </a:p>
        </p:txBody>
      </p:sp>
    </p:spTree>
    <p:extLst>
      <p:ext uri="{BB962C8B-B14F-4D97-AF65-F5344CB8AC3E}">
        <p14:creationId xmlns:p14="http://schemas.microsoft.com/office/powerpoint/2010/main" val="129378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5DB7E3-C3F2-5835-2D1B-AEE256D09848}"/>
              </a:ext>
            </a:extLst>
          </p:cNvPr>
          <p:cNvSpPr>
            <a:spLocks noGrp="1"/>
          </p:cNvSpPr>
          <p:nvPr>
            <p:ph type="title"/>
          </p:nvPr>
        </p:nvSpPr>
        <p:spPr/>
        <p:txBody>
          <a:bodyPr>
            <a:normAutofit/>
          </a:bodyPr>
          <a:lstStyle/>
          <a:p>
            <a:r>
              <a:rPr lang="el-GR" sz="4200" b="1" dirty="0">
                <a:solidFill>
                  <a:schemeClr val="tx1"/>
                </a:solidFill>
              </a:rPr>
              <a:t>Παραρτήματα</a:t>
            </a:r>
            <a:r>
              <a:rPr lang="el-GR" sz="4200" b="1" dirty="0">
                <a:solidFill>
                  <a:srgbClr val="0070C0"/>
                </a:solidFill>
              </a:rPr>
              <a:t> </a:t>
            </a:r>
          </a:p>
        </p:txBody>
      </p:sp>
      <p:sp>
        <p:nvSpPr>
          <p:cNvPr id="3" name="Θέση περιεχομένου 2">
            <a:extLst>
              <a:ext uri="{FF2B5EF4-FFF2-40B4-BE49-F238E27FC236}">
                <a16:creationId xmlns:a16="http://schemas.microsoft.com/office/drawing/2014/main" id="{155F8DAB-D207-C825-C46D-FA2209511941}"/>
              </a:ext>
            </a:extLst>
          </p:cNvPr>
          <p:cNvSpPr>
            <a:spLocks noGrp="1"/>
          </p:cNvSpPr>
          <p:nvPr>
            <p:ph idx="1"/>
          </p:nvPr>
        </p:nvSpPr>
        <p:spPr/>
        <p:txBody>
          <a:bodyPr>
            <a:normAutofit/>
          </a:bodyPr>
          <a:lstStyle/>
          <a:p>
            <a:pPr>
              <a:buFont typeface="Arial" panose="020B0604020202020204" pitchFamily="34" charset="0"/>
              <a:buChar char="•"/>
            </a:pPr>
            <a:r>
              <a:rPr lang="el-GR" sz="1600" dirty="0">
                <a:solidFill>
                  <a:schemeClr val="tx1"/>
                </a:solidFill>
              </a:rPr>
              <a:t> Στα παραρτήματα τοποθετούμε το υλικό της έρευνας που είτε είναι εκτενές είτε δευτερεύουσας σημασίας και που δεν χρειάζεται να τοποθετηθεί μέσα στο κυρίως κείμενό της. Περιλαμβάνουν υλικό που μπορεί να δει ο αναγνώστης αργότερα και δεν αλλοιώνει ή διαταράσσει τη ροή της εργασίας το γεγονός ότι δεν περιέχεται στο κείμενο, αλλά σε ξεχωριστή θέση.</a:t>
            </a:r>
          </a:p>
          <a:p>
            <a:pPr>
              <a:buFont typeface="Arial" panose="020B0604020202020204" pitchFamily="34" charset="0"/>
              <a:buChar char="•"/>
            </a:pPr>
            <a:r>
              <a:rPr lang="el-GR" sz="1600" dirty="0">
                <a:solidFill>
                  <a:schemeClr val="tx1"/>
                </a:solidFill>
              </a:rPr>
              <a:t> Σε παραρτήματα τοποθετούμε συνήθως εκτενείς και πολλούς σε αριθμό πίνακες,  γραφικά, καταλόγους, εκτενείς αναφορές, χάρτες, ερωτηματολόγια κ.ά.</a:t>
            </a:r>
          </a:p>
          <a:p>
            <a:pPr>
              <a:buFont typeface="Arial" panose="020B0604020202020204" pitchFamily="34" charset="0"/>
              <a:buChar char="•"/>
            </a:pPr>
            <a:r>
              <a:rPr lang="el-GR" sz="1600" dirty="0">
                <a:solidFill>
                  <a:schemeClr val="tx1"/>
                </a:solidFill>
              </a:rPr>
              <a:t>Τα παραρτήματα μπορούν να είναι ένα ή πολλά. Κάθε παράρτημα πρέπει να έχει ενιαίο θέμα. Αν το παράρτημα είναι ένα, τότε ονομάζεται απλώς Παράρτημα. Αν είναι πολλά τότε τα αναφέρουμε ως Παράρτημα Α, Παράρτημα Β </a:t>
            </a:r>
            <a:r>
              <a:rPr lang="el-GR" sz="1600" dirty="0" err="1">
                <a:solidFill>
                  <a:schemeClr val="tx1"/>
                </a:solidFill>
              </a:rPr>
              <a:t>κ.ο.κ.</a:t>
            </a:r>
            <a:r>
              <a:rPr lang="el-GR" sz="1600" dirty="0">
                <a:solidFill>
                  <a:schemeClr val="tx1"/>
                </a:solidFill>
              </a:rPr>
              <a:t> </a:t>
            </a:r>
          </a:p>
          <a:p>
            <a:pPr>
              <a:buFont typeface="Arial" panose="020B0604020202020204" pitchFamily="34" charset="0"/>
              <a:buChar char="•"/>
            </a:pPr>
            <a:r>
              <a:rPr lang="el-GR" sz="1600" dirty="0">
                <a:solidFill>
                  <a:schemeClr val="tx1"/>
                </a:solidFill>
              </a:rPr>
              <a:t>Το παράρτημα μπαίνει στο τέλος της εργασίας, μετά τη Βιβλιογραφία, αποτελεί ξεχωριστό τμήμα της εργασίας και αναφέρεται στα περιεχόμενα.  </a:t>
            </a:r>
          </a:p>
        </p:txBody>
      </p:sp>
    </p:spTree>
    <p:extLst>
      <p:ext uri="{BB962C8B-B14F-4D97-AF65-F5344CB8AC3E}">
        <p14:creationId xmlns:p14="http://schemas.microsoft.com/office/powerpoint/2010/main" val="1364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EC150C5A-C698-B525-E991-1C4971BB386F}"/>
              </a:ext>
            </a:extLst>
          </p:cNvPr>
          <p:cNvPicPr>
            <a:picLocks noChangeAspect="1"/>
          </p:cNvPicPr>
          <p:nvPr/>
        </p:nvPicPr>
        <p:blipFill rotWithShape="1">
          <a:blip r:embed="rId2"/>
          <a:srcRect b="35555"/>
          <a:stretch/>
        </p:blipFill>
        <p:spPr>
          <a:xfrm>
            <a:off x="380999" y="152400"/>
            <a:ext cx="7975529" cy="6172200"/>
          </a:xfrm>
          <a:prstGeom prst="rect">
            <a:avLst/>
          </a:prstGeom>
        </p:spPr>
      </p:pic>
    </p:spTree>
    <p:extLst>
      <p:ext uri="{BB962C8B-B14F-4D97-AF65-F5344CB8AC3E}">
        <p14:creationId xmlns:p14="http://schemas.microsoft.com/office/powerpoint/2010/main" val="276042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AA5191-4A6A-E55F-4894-7C58920B9F92}"/>
              </a:ext>
            </a:extLst>
          </p:cNvPr>
          <p:cNvSpPr>
            <a:spLocks noGrp="1"/>
          </p:cNvSpPr>
          <p:nvPr>
            <p:ph type="title"/>
          </p:nvPr>
        </p:nvSpPr>
        <p:spPr/>
        <p:txBody>
          <a:bodyPr/>
          <a:lstStyle/>
          <a:p>
            <a:r>
              <a:rPr lang="el-GR" dirty="0">
                <a:solidFill>
                  <a:schemeClr val="tx1"/>
                </a:solidFill>
              </a:rPr>
              <a:t>Πηγές</a:t>
            </a:r>
            <a:r>
              <a:rPr lang="el-GR" dirty="0"/>
              <a:t> </a:t>
            </a:r>
          </a:p>
        </p:txBody>
      </p:sp>
      <p:sp>
        <p:nvSpPr>
          <p:cNvPr id="3" name="Θέση περιεχομένου 2">
            <a:extLst>
              <a:ext uri="{FF2B5EF4-FFF2-40B4-BE49-F238E27FC236}">
                <a16:creationId xmlns:a16="http://schemas.microsoft.com/office/drawing/2014/main" id="{9FACBD1C-B79E-E895-CF66-A0AAA61C2743}"/>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l-GR" dirty="0">
                <a:solidFill>
                  <a:schemeClr val="tx1"/>
                </a:solidFill>
              </a:rPr>
              <a:t> Ζαφειρόπουλος, Κ. (2015). </a:t>
            </a:r>
            <a:r>
              <a:rPr lang="el-GR" i="1" dirty="0">
                <a:solidFill>
                  <a:schemeClr val="tx1"/>
                </a:solidFill>
              </a:rPr>
              <a:t>Πώς γίνεται μια επιστημονική εργασία; </a:t>
            </a:r>
            <a:r>
              <a:rPr lang="el-GR" dirty="0">
                <a:solidFill>
                  <a:schemeClr val="tx1"/>
                </a:solidFill>
              </a:rPr>
              <a:t>Αθήνα: Κριτική, 2</a:t>
            </a:r>
            <a:r>
              <a:rPr lang="el-GR" baseline="30000" dirty="0">
                <a:solidFill>
                  <a:schemeClr val="tx1"/>
                </a:solidFill>
              </a:rPr>
              <a:t>η</a:t>
            </a:r>
            <a:r>
              <a:rPr lang="el-GR" dirty="0">
                <a:solidFill>
                  <a:schemeClr val="tx1"/>
                </a:solidFill>
              </a:rPr>
              <a:t> έκδοση </a:t>
            </a:r>
          </a:p>
          <a:p>
            <a:pPr algn="just">
              <a:buFont typeface="Wingdings" panose="05000000000000000000" pitchFamily="2" charset="2"/>
              <a:buChar char="§"/>
            </a:pPr>
            <a:endParaRPr lang="el-GR" dirty="0">
              <a:solidFill>
                <a:schemeClr val="tx1"/>
              </a:solidFill>
            </a:endParaRPr>
          </a:p>
          <a:p>
            <a:pPr marL="0" indent="0" algn="just">
              <a:buNone/>
            </a:pPr>
            <a:r>
              <a:rPr lang="el-GR" b="1" dirty="0">
                <a:solidFill>
                  <a:schemeClr val="tx1"/>
                </a:solidFill>
              </a:rPr>
              <a:t>Πηγές που χρησιμοποιήθηκαν για τα παραδείγματα:</a:t>
            </a:r>
          </a:p>
          <a:p>
            <a:pPr algn="just">
              <a:buFont typeface="Wingdings" panose="05000000000000000000" pitchFamily="2" charset="2"/>
              <a:buChar char="§"/>
            </a:pPr>
            <a:r>
              <a:rPr lang="el-GR" sz="1600" dirty="0">
                <a:solidFill>
                  <a:schemeClr val="tx1"/>
                </a:solidFill>
              </a:rPr>
              <a:t>Βογιατζή, Χ. (2016). Κατοικία, ενεργειακή χρήση και συμπεριφορά των οικιστών: Εμπειρική έρευνα στην Αθήνα (μέσω ερωτηματολογίων), Μεταπτυχιακή Διπλωματική Εργασία, ΕΑΠ. </a:t>
            </a:r>
          </a:p>
          <a:p>
            <a:pPr algn="just">
              <a:buFont typeface="Wingdings" panose="05000000000000000000" pitchFamily="2" charset="2"/>
              <a:buChar char="§"/>
            </a:pPr>
            <a:r>
              <a:rPr lang="el-GR" sz="1600" dirty="0">
                <a:solidFill>
                  <a:schemeClr val="tx1"/>
                </a:solidFill>
              </a:rPr>
              <a:t>Γεμενετζή, Γ. (2011). Αστική διάχυση και οικιστικό δίκτυο: έννοιες και εργαλεία ανάλυσης με εφαρμογή στην περιοχή επιρροής της Θεσσαλονίκης, Διδακτορική Διατριβή, ΑΠΘ. </a:t>
            </a:r>
          </a:p>
          <a:p>
            <a:pPr algn="just">
              <a:buFont typeface="Wingdings" panose="05000000000000000000" pitchFamily="2" charset="2"/>
              <a:buChar char="§"/>
            </a:pPr>
            <a:r>
              <a:rPr lang="en-US" sz="1600" dirty="0" err="1">
                <a:solidFill>
                  <a:schemeClr val="tx1"/>
                </a:solidFill>
              </a:rPr>
              <a:t>Anastasiou</a:t>
            </a:r>
            <a:r>
              <a:rPr lang="en-US" sz="1600" dirty="0">
                <a:solidFill>
                  <a:schemeClr val="tx1"/>
                </a:solidFill>
              </a:rPr>
              <a:t>, D., </a:t>
            </a:r>
            <a:r>
              <a:rPr lang="en-US" sz="1600" dirty="0" err="1">
                <a:solidFill>
                  <a:schemeClr val="tx1"/>
                </a:solidFill>
              </a:rPr>
              <a:t>Tasopouloy</a:t>
            </a:r>
            <a:r>
              <a:rPr lang="en-US" sz="1600" dirty="0">
                <a:solidFill>
                  <a:schemeClr val="tx1"/>
                </a:solidFill>
              </a:rPr>
              <a:t>, A., Gemenetzi, G., </a:t>
            </a:r>
            <a:r>
              <a:rPr lang="en-US" sz="1600" dirty="0" err="1">
                <a:solidFill>
                  <a:schemeClr val="tx1"/>
                </a:solidFill>
              </a:rPr>
              <a:t>Gareiou</a:t>
            </a:r>
            <a:r>
              <a:rPr lang="en-US" sz="1600" dirty="0">
                <a:solidFill>
                  <a:schemeClr val="tx1"/>
                </a:solidFill>
              </a:rPr>
              <a:t>, Z. and </a:t>
            </a:r>
            <a:r>
              <a:rPr lang="en-US" sz="1600" dirty="0" err="1">
                <a:solidFill>
                  <a:schemeClr val="tx1"/>
                </a:solidFill>
              </a:rPr>
              <a:t>Zervas</a:t>
            </a:r>
            <a:r>
              <a:rPr lang="en-US" sz="1600" dirty="0">
                <a:solidFill>
                  <a:schemeClr val="tx1"/>
                </a:solidFill>
              </a:rPr>
              <a:t>, E. (2021). Public ’s perceptions of urban identity of Thessaloniki, Greece, URBAN DESIGN international  </a:t>
            </a:r>
          </a:p>
          <a:p>
            <a:pPr algn="just">
              <a:buFont typeface="Wingdings" panose="05000000000000000000" pitchFamily="2" charset="2"/>
              <a:buChar char="§"/>
            </a:pPr>
            <a:r>
              <a:rPr lang="en-US" sz="1600" dirty="0">
                <a:solidFill>
                  <a:schemeClr val="tx1"/>
                </a:solidFill>
              </a:rPr>
              <a:t>EEA (2015). </a:t>
            </a:r>
            <a:r>
              <a:rPr lang="en-US" sz="1600" i="1" dirty="0">
                <a:solidFill>
                  <a:schemeClr val="tx1"/>
                </a:solidFill>
              </a:rPr>
              <a:t>Urban Sprawl in Europe</a:t>
            </a:r>
            <a:r>
              <a:rPr lang="en-US" sz="1600" dirty="0">
                <a:solidFill>
                  <a:schemeClr val="tx1"/>
                </a:solidFill>
              </a:rPr>
              <a:t>, No 11/2016 </a:t>
            </a:r>
            <a:endParaRPr lang="el-GR" sz="1600" dirty="0">
              <a:solidFill>
                <a:schemeClr val="tx1"/>
              </a:solidFill>
            </a:endParaRPr>
          </a:p>
          <a:p>
            <a:pPr algn="just">
              <a:buFont typeface="Wingdings" panose="05000000000000000000" pitchFamily="2" charset="2"/>
              <a:buChar char="§"/>
            </a:pPr>
            <a:endParaRPr lang="el-GR" sz="1600" dirty="0">
              <a:solidFill>
                <a:schemeClr val="tx1"/>
              </a:solidFill>
            </a:endParaRPr>
          </a:p>
        </p:txBody>
      </p:sp>
    </p:spTree>
    <p:extLst>
      <p:ext uri="{BB962C8B-B14F-4D97-AF65-F5344CB8AC3E}">
        <p14:creationId xmlns:p14="http://schemas.microsoft.com/office/powerpoint/2010/main" val="346771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ctrTitle"/>
          </p:nvPr>
        </p:nvSpPr>
        <p:spPr>
          <a:xfrm>
            <a:off x="68438" y="782506"/>
            <a:ext cx="6721125" cy="378469"/>
          </a:xfrm>
          <a:prstGeom prst="rect">
            <a:avLst/>
          </a:prstGeom>
        </p:spPr>
        <p:txBody>
          <a:bodyPr vert="horz" wrap="square" lIns="0" tIns="9049" rIns="0" bIns="0" rtlCol="0" anchor="ctr">
            <a:spAutoFit/>
          </a:bodyPr>
          <a:lstStyle/>
          <a:p>
            <a:pPr marL="1223963">
              <a:lnSpc>
                <a:spcPct val="100000"/>
              </a:lnSpc>
              <a:spcBef>
                <a:spcPts val="71"/>
              </a:spcBef>
            </a:pPr>
            <a:r>
              <a:rPr spc="-4" dirty="0"/>
              <a:t>Πανεπιστήμιο</a:t>
            </a:r>
            <a:r>
              <a:rPr spc="-8" dirty="0"/>
              <a:t> Θεσσαλίας</a:t>
            </a:r>
            <a:r>
              <a:rPr spc="-4" dirty="0"/>
              <a:t> |</a:t>
            </a:r>
            <a:r>
              <a:rPr spc="15" dirty="0"/>
              <a:t> </a:t>
            </a:r>
            <a:r>
              <a:rPr spc="-8" dirty="0"/>
              <a:t>Πολυτεχνική</a:t>
            </a:r>
            <a:r>
              <a:rPr spc="-4" dirty="0"/>
              <a:t> </a:t>
            </a:r>
            <a:r>
              <a:rPr spc="-8" dirty="0"/>
              <a:t>Σχόλη</a:t>
            </a:r>
            <a:r>
              <a:rPr spc="15" dirty="0"/>
              <a:t> </a:t>
            </a:r>
            <a:r>
              <a:rPr spc="-4" dirty="0"/>
              <a:t>|</a:t>
            </a:r>
            <a:r>
              <a:rPr spc="15" dirty="0"/>
              <a:t> </a:t>
            </a:r>
            <a:r>
              <a:rPr spc="-4" dirty="0"/>
              <a:t>Τμήμα</a:t>
            </a:r>
            <a:r>
              <a:rPr dirty="0"/>
              <a:t> </a:t>
            </a:r>
            <a:r>
              <a:rPr spc="-8" dirty="0"/>
              <a:t>Μηχανικών</a:t>
            </a:r>
            <a:r>
              <a:rPr spc="-15" dirty="0"/>
              <a:t> </a:t>
            </a:r>
            <a:r>
              <a:rPr spc="-4" dirty="0"/>
              <a:t>Χωροταξίας,</a:t>
            </a:r>
            <a:r>
              <a:rPr spc="11" dirty="0"/>
              <a:t> </a:t>
            </a:r>
            <a:r>
              <a:rPr spc="-4" dirty="0"/>
              <a:t>Πολεοδομίας</a:t>
            </a:r>
            <a:r>
              <a:rPr spc="19" dirty="0"/>
              <a:t> </a:t>
            </a:r>
            <a:r>
              <a:rPr spc="-19" dirty="0"/>
              <a:t>και</a:t>
            </a:r>
            <a:r>
              <a:rPr spc="-4" dirty="0"/>
              <a:t> Περιφερειακής</a:t>
            </a:r>
            <a:r>
              <a:rPr spc="-8" dirty="0"/>
              <a:t> </a:t>
            </a:r>
            <a:r>
              <a:rPr spc="-4" dirty="0"/>
              <a:t>Ανάπτυξης</a:t>
            </a:r>
          </a:p>
        </p:txBody>
      </p:sp>
      <p:sp>
        <p:nvSpPr>
          <p:cNvPr id="7" name="object 7"/>
          <p:cNvSpPr txBox="1"/>
          <p:nvPr/>
        </p:nvSpPr>
        <p:spPr>
          <a:xfrm>
            <a:off x="2971800" y="3429000"/>
            <a:ext cx="4648200" cy="625652"/>
          </a:xfrm>
          <a:prstGeom prst="rect">
            <a:avLst/>
          </a:prstGeom>
        </p:spPr>
        <p:txBody>
          <a:bodyPr vert="horz" wrap="square" lIns="0" tIns="10001" rIns="0" bIns="0" rtlCol="0">
            <a:spAutoFit/>
          </a:bodyPr>
          <a:lstStyle/>
          <a:p>
            <a:pPr marL="9525">
              <a:spcBef>
                <a:spcPts val="79"/>
              </a:spcBef>
            </a:pPr>
            <a:r>
              <a:rPr sz="4000" dirty="0">
                <a:latin typeface="Calibri Light"/>
                <a:cs typeface="Calibri Light"/>
              </a:rPr>
              <a:t>Σας</a:t>
            </a:r>
            <a:r>
              <a:rPr sz="4000" spc="-34" dirty="0">
                <a:latin typeface="Calibri Light"/>
                <a:cs typeface="Calibri Light"/>
              </a:rPr>
              <a:t> </a:t>
            </a:r>
            <a:r>
              <a:rPr sz="4000" spc="-4" dirty="0" err="1">
                <a:latin typeface="Calibri Light"/>
                <a:cs typeface="Calibri Light"/>
              </a:rPr>
              <a:t>ευχ</a:t>
            </a:r>
            <a:r>
              <a:rPr sz="4000" spc="-4" dirty="0">
                <a:latin typeface="Calibri Light"/>
                <a:cs typeface="Calibri Light"/>
              </a:rPr>
              <a:t>αριστώ</a:t>
            </a:r>
            <a:r>
              <a:rPr sz="4000" spc="-23" dirty="0">
                <a:latin typeface="Calibri Light"/>
                <a:cs typeface="Calibri Light"/>
              </a:rPr>
              <a:t> </a:t>
            </a:r>
            <a:r>
              <a:rPr lang="el-GR" sz="4000" dirty="0">
                <a:latin typeface="Calibri Light"/>
                <a:cs typeface="Calibri Light"/>
              </a:rPr>
              <a:t>!</a:t>
            </a:r>
            <a:endParaRPr sz="4000" dirty="0">
              <a:latin typeface="Calibri Light"/>
              <a:cs typeface="Calibri Light"/>
            </a:endParaRPr>
          </a:p>
        </p:txBody>
      </p:sp>
      <p:sp>
        <p:nvSpPr>
          <p:cNvPr id="8" name="TextBox 7">
            <a:extLst>
              <a:ext uri="{FF2B5EF4-FFF2-40B4-BE49-F238E27FC236}">
                <a16:creationId xmlns:a16="http://schemas.microsoft.com/office/drawing/2014/main" id="{EED93A1B-A277-4693-9C35-6CFE8D43964A}"/>
              </a:ext>
            </a:extLst>
          </p:cNvPr>
          <p:cNvSpPr txBox="1"/>
          <p:nvPr/>
        </p:nvSpPr>
        <p:spPr>
          <a:xfrm>
            <a:off x="3626951" y="971740"/>
            <a:ext cx="4648200" cy="646331"/>
          </a:xfrm>
          <a:prstGeom prst="rect">
            <a:avLst/>
          </a:prstGeom>
          <a:noFill/>
        </p:spPr>
        <p:txBody>
          <a:bodyPr wrap="square" rtlCol="0">
            <a:spAutoFit/>
          </a:bodyPr>
          <a:lstStyle/>
          <a:p>
            <a:r>
              <a:rPr lang="el-GR" sz="3600" dirty="0"/>
              <a:t>Ερωτήσεις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FD9A03-EA2D-170C-2066-D64794B51806}"/>
              </a:ext>
            </a:extLst>
          </p:cNvPr>
          <p:cNvSpPr>
            <a:spLocks noGrp="1"/>
          </p:cNvSpPr>
          <p:nvPr>
            <p:ph type="title"/>
          </p:nvPr>
        </p:nvSpPr>
        <p:spPr>
          <a:xfrm>
            <a:off x="822960" y="286604"/>
            <a:ext cx="8244840" cy="1450757"/>
          </a:xfrm>
        </p:spPr>
        <p:txBody>
          <a:bodyPr>
            <a:normAutofit/>
          </a:bodyPr>
          <a:lstStyle/>
          <a:p>
            <a:r>
              <a:rPr lang="el-GR" sz="4200" b="1" dirty="0">
                <a:solidFill>
                  <a:schemeClr val="tx1"/>
                </a:solidFill>
              </a:rPr>
              <a:t>Μικτές μέθοδοι κοινωνικής έρευνας</a:t>
            </a:r>
          </a:p>
        </p:txBody>
      </p:sp>
      <p:sp>
        <p:nvSpPr>
          <p:cNvPr id="3" name="TextBox 2">
            <a:extLst>
              <a:ext uri="{FF2B5EF4-FFF2-40B4-BE49-F238E27FC236}">
                <a16:creationId xmlns:a16="http://schemas.microsoft.com/office/drawing/2014/main" id="{8EA2F768-E088-BC4C-F4F9-6810C864EA80}"/>
              </a:ext>
            </a:extLst>
          </p:cNvPr>
          <p:cNvSpPr txBox="1"/>
          <p:nvPr/>
        </p:nvSpPr>
        <p:spPr>
          <a:xfrm>
            <a:off x="822960" y="1828800"/>
            <a:ext cx="7635240" cy="3139321"/>
          </a:xfrm>
          <a:prstGeom prst="rect">
            <a:avLst/>
          </a:prstGeom>
          <a:noFill/>
        </p:spPr>
        <p:txBody>
          <a:bodyPr wrap="square" rtlCol="0">
            <a:spAutoFit/>
          </a:bodyPr>
          <a:lstStyle/>
          <a:p>
            <a:pPr marL="285750" indent="-285750">
              <a:buFont typeface="Arial" panose="020B0604020202020204" pitchFamily="34" charset="0"/>
              <a:buChar char="•"/>
            </a:pPr>
            <a:r>
              <a:rPr lang="el-GR" dirty="0"/>
              <a:t>Κριτική της διχοτομικής παρουσίασης της ποσοτικής και ποιοτικής έρευνας και του μεθοδολογικού δυϊσμού</a:t>
            </a:r>
          </a:p>
          <a:p>
            <a:pPr marL="285750" indent="-285750">
              <a:buFont typeface="Arial" panose="020B0604020202020204" pitchFamily="34" charset="0"/>
              <a:buChar char="•"/>
            </a:pPr>
            <a:r>
              <a:rPr lang="el-GR" dirty="0"/>
              <a:t>«Τριγωνισμός» της ποσοτικής και ποιοτικής έρευνας </a:t>
            </a:r>
          </a:p>
          <a:p>
            <a:pPr marL="285750" indent="-285750">
              <a:buFont typeface="Arial" panose="020B0604020202020204" pitchFamily="34" charset="0"/>
              <a:buChar char="•"/>
            </a:pPr>
            <a:r>
              <a:rPr lang="el-GR" dirty="0"/>
              <a:t>Η ποιοτική έρευνα χρησιμοποιεί λεκτικά και παραστατικά δεδομένα (παρατηρήσεις, συνεντεύξεις, προφορικές αφηγήσεις, φωτογραφίες, ταινίες, βίντεο, κ.λπ.) </a:t>
            </a:r>
          </a:p>
          <a:p>
            <a:pPr marL="285750" indent="-285750">
              <a:buFont typeface="Arial" panose="020B0604020202020204" pitchFamily="34" charset="0"/>
              <a:buChar char="•"/>
            </a:pPr>
            <a:r>
              <a:rPr lang="el-GR" dirty="0"/>
              <a:t>Οι πιο συνηθισμένοι μέθοδοι και τεχνικές της ποιοτικής έρευνας είναι: η παρατήρηση, η συνέντευξη, οι ομάδες εστίασης, η ανάλυση λόγου </a:t>
            </a:r>
          </a:p>
          <a:p>
            <a:pPr marL="285750" indent="-285750">
              <a:buFont typeface="Arial" panose="020B0604020202020204" pitchFamily="34" charset="0"/>
              <a:buChar char="•"/>
            </a:pPr>
            <a:r>
              <a:rPr lang="el-GR" dirty="0"/>
              <a:t>Η ποσοτική έρευνα εδράζεται κυρίως στην αξιοποίηση αριθμητικών δεδομένων </a:t>
            </a:r>
          </a:p>
          <a:p>
            <a:endParaRPr lang="el-GR" dirty="0"/>
          </a:p>
        </p:txBody>
      </p:sp>
    </p:spTree>
    <p:extLst>
      <p:ext uri="{BB962C8B-B14F-4D97-AF65-F5344CB8AC3E}">
        <p14:creationId xmlns:p14="http://schemas.microsoft.com/office/powerpoint/2010/main" val="270746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Ομάδα 6">
            <a:extLst>
              <a:ext uri="{FF2B5EF4-FFF2-40B4-BE49-F238E27FC236}">
                <a16:creationId xmlns:a16="http://schemas.microsoft.com/office/drawing/2014/main" id="{1FDED84B-02A1-7071-E2BE-F8C07168FF22}"/>
              </a:ext>
            </a:extLst>
          </p:cNvPr>
          <p:cNvGrpSpPr/>
          <p:nvPr/>
        </p:nvGrpSpPr>
        <p:grpSpPr>
          <a:xfrm>
            <a:off x="533400" y="0"/>
            <a:ext cx="8077200" cy="6303783"/>
            <a:chOff x="1524000" y="30096"/>
            <a:chExt cx="6258956" cy="4846864"/>
          </a:xfrm>
        </p:grpSpPr>
        <p:pic>
          <p:nvPicPr>
            <p:cNvPr id="4" name="Εικόνα 3">
              <a:extLst>
                <a:ext uri="{FF2B5EF4-FFF2-40B4-BE49-F238E27FC236}">
                  <a16:creationId xmlns:a16="http://schemas.microsoft.com/office/drawing/2014/main" id="{36C5C8E0-ED13-616A-8BC2-73FF430B8DD5}"/>
                </a:ext>
              </a:extLst>
            </p:cNvPr>
            <p:cNvPicPr>
              <a:picLocks noChangeAspect="1"/>
            </p:cNvPicPr>
            <p:nvPr/>
          </p:nvPicPr>
          <p:blipFill>
            <a:blip r:embed="rId3"/>
            <a:stretch>
              <a:fillRect/>
            </a:stretch>
          </p:blipFill>
          <p:spPr>
            <a:xfrm>
              <a:off x="1524000" y="30096"/>
              <a:ext cx="6239746" cy="3839111"/>
            </a:xfrm>
            <a:prstGeom prst="rect">
              <a:avLst/>
            </a:prstGeom>
          </p:spPr>
        </p:pic>
        <p:pic>
          <p:nvPicPr>
            <p:cNvPr id="6" name="Εικόνα 5">
              <a:extLst>
                <a:ext uri="{FF2B5EF4-FFF2-40B4-BE49-F238E27FC236}">
                  <a16:creationId xmlns:a16="http://schemas.microsoft.com/office/drawing/2014/main" id="{46002F33-813E-DC29-6B7D-A3611FA8FECF}"/>
                </a:ext>
              </a:extLst>
            </p:cNvPr>
            <p:cNvPicPr>
              <a:picLocks noChangeAspect="1"/>
            </p:cNvPicPr>
            <p:nvPr/>
          </p:nvPicPr>
          <p:blipFill rotWithShape="1">
            <a:blip r:embed="rId4"/>
            <a:srcRect t="6666"/>
            <a:stretch/>
          </p:blipFill>
          <p:spPr>
            <a:xfrm>
              <a:off x="1543210" y="3810000"/>
              <a:ext cx="6239746" cy="1066960"/>
            </a:xfrm>
            <a:prstGeom prst="rect">
              <a:avLst/>
            </a:prstGeom>
          </p:spPr>
        </p:pic>
      </p:grpSp>
      <p:sp>
        <p:nvSpPr>
          <p:cNvPr id="8" name="TextBox 7">
            <a:extLst>
              <a:ext uri="{FF2B5EF4-FFF2-40B4-BE49-F238E27FC236}">
                <a16:creationId xmlns:a16="http://schemas.microsoft.com/office/drawing/2014/main" id="{E658EB8F-FA0E-4991-BC62-CA84A0FF4F6D}"/>
              </a:ext>
            </a:extLst>
          </p:cNvPr>
          <p:cNvSpPr txBox="1"/>
          <p:nvPr/>
        </p:nvSpPr>
        <p:spPr>
          <a:xfrm>
            <a:off x="5562600" y="6400800"/>
            <a:ext cx="4038600" cy="307777"/>
          </a:xfrm>
          <a:prstGeom prst="rect">
            <a:avLst/>
          </a:prstGeom>
          <a:noFill/>
        </p:spPr>
        <p:txBody>
          <a:bodyPr wrap="square" rtlCol="0">
            <a:spAutoFit/>
          </a:bodyPr>
          <a:lstStyle/>
          <a:p>
            <a:r>
              <a:rPr lang="el-GR" sz="1400" dirty="0"/>
              <a:t>Πηγή: </a:t>
            </a:r>
            <a:r>
              <a:rPr lang="el-GR" sz="1400" dirty="0" err="1"/>
              <a:t>Ίσαρη</a:t>
            </a:r>
            <a:r>
              <a:rPr lang="el-GR" sz="1400" dirty="0"/>
              <a:t> και </a:t>
            </a:r>
            <a:r>
              <a:rPr lang="el-GR" sz="1400" dirty="0" err="1"/>
              <a:t>Πουρκός</a:t>
            </a:r>
            <a:r>
              <a:rPr lang="el-GR" sz="1400" dirty="0"/>
              <a:t>, 2015, σελ.28   </a:t>
            </a:r>
          </a:p>
        </p:txBody>
      </p:sp>
    </p:spTree>
    <p:extLst>
      <p:ext uri="{BB962C8B-B14F-4D97-AF65-F5344CB8AC3E}">
        <p14:creationId xmlns:p14="http://schemas.microsoft.com/office/powerpoint/2010/main" val="104494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860237C-1FE3-7631-2B28-6EEC1CAF4A3C}"/>
              </a:ext>
            </a:extLst>
          </p:cNvPr>
          <p:cNvPicPr>
            <a:picLocks noChangeAspect="1"/>
          </p:cNvPicPr>
          <p:nvPr/>
        </p:nvPicPr>
        <p:blipFill>
          <a:blip r:embed="rId2"/>
          <a:stretch>
            <a:fillRect/>
          </a:stretch>
        </p:blipFill>
        <p:spPr>
          <a:xfrm>
            <a:off x="308355" y="457200"/>
            <a:ext cx="8527290" cy="5610593"/>
          </a:xfrm>
          <a:prstGeom prst="rect">
            <a:avLst/>
          </a:prstGeom>
        </p:spPr>
      </p:pic>
    </p:spTree>
    <p:extLst>
      <p:ext uri="{BB962C8B-B14F-4D97-AF65-F5344CB8AC3E}">
        <p14:creationId xmlns:p14="http://schemas.microsoft.com/office/powerpoint/2010/main" val="112200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16545" y="881063"/>
            <a:ext cx="7746683" cy="193803"/>
          </a:xfrm>
          <a:prstGeom prst="rect">
            <a:avLst/>
          </a:prstGeom>
        </p:spPr>
        <p:txBody>
          <a:bodyPr vert="horz" wrap="square" lIns="0" tIns="9049" rIns="0" bIns="0" rtlCol="0">
            <a:spAutoFit/>
          </a:bodyPr>
          <a:lstStyle/>
          <a:p>
            <a:pPr marL="9525">
              <a:spcBef>
                <a:spcPts val="71"/>
              </a:spcBef>
            </a:pPr>
            <a:r>
              <a:rPr sz="1200" i="1" spc="-4" dirty="0">
                <a:solidFill>
                  <a:srgbClr val="FFFFFF"/>
                </a:solidFill>
                <a:latin typeface="Calibri"/>
                <a:cs typeface="Calibri"/>
              </a:rPr>
              <a:t>Πανεπιστήμιο</a:t>
            </a:r>
            <a:r>
              <a:rPr sz="1200" i="1" spc="-8" dirty="0">
                <a:solidFill>
                  <a:srgbClr val="FFFFFF"/>
                </a:solidFill>
                <a:latin typeface="Calibri"/>
                <a:cs typeface="Calibri"/>
              </a:rPr>
              <a:t> Θεσσαλίας</a:t>
            </a:r>
            <a:r>
              <a:rPr sz="1200" i="1" spc="-4" dirty="0">
                <a:solidFill>
                  <a:srgbClr val="FFFFFF"/>
                </a:solidFill>
                <a:latin typeface="Calibri"/>
                <a:cs typeface="Calibri"/>
              </a:rPr>
              <a:t> |</a:t>
            </a:r>
            <a:r>
              <a:rPr sz="1200" i="1" spc="15" dirty="0">
                <a:solidFill>
                  <a:srgbClr val="FFFFFF"/>
                </a:solidFill>
                <a:latin typeface="Calibri"/>
                <a:cs typeface="Calibri"/>
              </a:rPr>
              <a:t> </a:t>
            </a:r>
            <a:r>
              <a:rPr sz="1200" i="1" spc="-8" dirty="0">
                <a:solidFill>
                  <a:srgbClr val="FFFFFF"/>
                </a:solidFill>
                <a:latin typeface="Calibri"/>
                <a:cs typeface="Calibri"/>
              </a:rPr>
              <a:t>Πολυτεχνική</a:t>
            </a:r>
            <a:r>
              <a:rPr sz="1200" i="1" spc="-4" dirty="0">
                <a:solidFill>
                  <a:srgbClr val="FFFFFF"/>
                </a:solidFill>
                <a:latin typeface="Calibri"/>
                <a:cs typeface="Calibri"/>
              </a:rPr>
              <a:t> </a:t>
            </a:r>
            <a:r>
              <a:rPr sz="1200" i="1" spc="-8" dirty="0">
                <a:solidFill>
                  <a:srgbClr val="FFFFFF"/>
                </a:solidFill>
                <a:latin typeface="Calibri"/>
                <a:cs typeface="Calibri"/>
              </a:rPr>
              <a:t>Σχόλη</a:t>
            </a:r>
            <a:r>
              <a:rPr sz="1200" i="1" spc="15" dirty="0">
                <a:solidFill>
                  <a:srgbClr val="FFFFFF"/>
                </a:solidFill>
                <a:latin typeface="Calibri"/>
                <a:cs typeface="Calibri"/>
              </a:rPr>
              <a:t> </a:t>
            </a:r>
            <a:r>
              <a:rPr sz="1200" i="1" spc="-4" dirty="0">
                <a:solidFill>
                  <a:srgbClr val="FFFFFF"/>
                </a:solidFill>
                <a:latin typeface="Calibri"/>
                <a:cs typeface="Calibri"/>
              </a:rPr>
              <a:t>|</a:t>
            </a:r>
            <a:r>
              <a:rPr sz="1200" i="1" spc="15" dirty="0">
                <a:solidFill>
                  <a:srgbClr val="FFFFFF"/>
                </a:solidFill>
                <a:latin typeface="Calibri"/>
                <a:cs typeface="Calibri"/>
              </a:rPr>
              <a:t> </a:t>
            </a:r>
            <a:r>
              <a:rPr sz="1200" i="1" spc="-4" dirty="0">
                <a:solidFill>
                  <a:srgbClr val="FFFFFF"/>
                </a:solidFill>
                <a:latin typeface="Calibri"/>
                <a:cs typeface="Calibri"/>
              </a:rPr>
              <a:t>Τμήμα</a:t>
            </a:r>
            <a:r>
              <a:rPr sz="1200" i="1" dirty="0">
                <a:solidFill>
                  <a:srgbClr val="FFFFFF"/>
                </a:solidFill>
                <a:latin typeface="Calibri"/>
                <a:cs typeface="Calibri"/>
              </a:rPr>
              <a:t> </a:t>
            </a:r>
            <a:r>
              <a:rPr sz="1200" i="1" spc="-8" dirty="0">
                <a:solidFill>
                  <a:srgbClr val="FFFFFF"/>
                </a:solidFill>
                <a:latin typeface="Calibri"/>
                <a:cs typeface="Calibri"/>
              </a:rPr>
              <a:t>Μηχανικών</a:t>
            </a:r>
            <a:r>
              <a:rPr sz="1200" i="1" spc="-15" dirty="0">
                <a:solidFill>
                  <a:srgbClr val="FFFFFF"/>
                </a:solidFill>
                <a:latin typeface="Calibri"/>
                <a:cs typeface="Calibri"/>
              </a:rPr>
              <a:t> </a:t>
            </a:r>
            <a:r>
              <a:rPr sz="1200" i="1" spc="-4" dirty="0">
                <a:solidFill>
                  <a:srgbClr val="FFFFFF"/>
                </a:solidFill>
                <a:latin typeface="Calibri"/>
                <a:cs typeface="Calibri"/>
              </a:rPr>
              <a:t>Χωροταξίας,</a:t>
            </a:r>
            <a:r>
              <a:rPr sz="1200" i="1" spc="11" dirty="0">
                <a:solidFill>
                  <a:srgbClr val="FFFFFF"/>
                </a:solidFill>
                <a:latin typeface="Calibri"/>
                <a:cs typeface="Calibri"/>
              </a:rPr>
              <a:t> </a:t>
            </a:r>
            <a:r>
              <a:rPr sz="1200" i="1" spc="-4" dirty="0">
                <a:solidFill>
                  <a:srgbClr val="FFFFFF"/>
                </a:solidFill>
                <a:latin typeface="Calibri"/>
                <a:cs typeface="Calibri"/>
              </a:rPr>
              <a:t>Πολεοδομίας</a:t>
            </a:r>
            <a:r>
              <a:rPr sz="1200" i="1" spc="19" dirty="0">
                <a:solidFill>
                  <a:srgbClr val="FFFFFF"/>
                </a:solidFill>
                <a:latin typeface="Calibri"/>
                <a:cs typeface="Calibri"/>
              </a:rPr>
              <a:t> </a:t>
            </a:r>
            <a:r>
              <a:rPr sz="1200" i="1" spc="-19" dirty="0">
                <a:solidFill>
                  <a:srgbClr val="FFFFFF"/>
                </a:solidFill>
                <a:latin typeface="Calibri"/>
                <a:cs typeface="Calibri"/>
              </a:rPr>
              <a:t>και</a:t>
            </a:r>
            <a:r>
              <a:rPr sz="1200" i="1" spc="-4" dirty="0">
                <a:solidFill>
                  <a:srgbClr val="FFFFFF"/>
                </a:solidFill>
                <a:latin typeface="Calibri"/>
                <a:cs typeface="Calibri"/>
              </a:rPr>
              <a:t> Περιφερειακής</a:t>
            </a:r>
            <a:r>
              <a:rPr sz="1200" i="1" spc="-8" dirty="0">
                <a:solidFill>
                  <a:srgbClr val="FFFFFF"/>
                </a:solidFill>
                <a:latin typeface="Calibri"/>
                <a:cs typeface="Calibri"/>
              </a:rPr>
              <a:t> </a:t>
            </a:r>
            <a:r>
              <a:rPr sz="1200" i="1" spc="-4" dirty="0">
                <a:solidFill>
                  <a:srgbClr val="FFFFFF"/>
                </a:solidFill>
                <a:latin typeface="Calibri"/>
                <a:cs typeface="Calibri"/>
              </a:rPr>
              <a:t>Ανάπτυξης</a:t>
            </a:r>
            <a:endParaRPr sz="1200">
              <a:latin typeface="Calibri"/>
              <a:cs typeface="Calibri"/>
            </a:endParaRPr>
          </a:p>
        </p:txBody>
      </p:sp>
      <p:sp>
        <p:nvSpPr>
          <p:cNvPr id="7" name="object 7"/>
          <p:cNvSpPr txBox="1"/>
          <p:nvPr/>
        </p:nvSpPr>
        <p:spPr>
          <a:xfrm>
            <a:off x="685800" y="977964"/>
            <a:ext cx="7543800" cy="5215691"/>
          </a:xfrm>
          <a:prstGeom prst="rect">
            <a:avLst/>
          </a:prstGeom>
        </p:spPr>
        <p:txBody>
          <a:bodyPr vert="horz" wrap="square" lIns="0" tIns="77629" rIns="0" bIns="0" rtlCol="0">
            <a:spAutoFit/>
          </a:bodyPr>
          <a:lstStyle/>
          <a:p>
            <a:pPr marL="563404" lvl="1" indent="-285750">
              <a:spcBef>
                <a:spcPts val="533"/>
              </a:spcBef>
              <a:buFont typeface="Arial" panose="020B0604020202020204" pitchFamily="34" charset="0"/>
              <a:buChar char="•"/>
              <a:tabLst>
                <a:tab pos="535305" algn="l"/>
              </a:tabLst>
            </a:pPr>
            <a:r>
              <a:rPr lang="el-GR" dirty="0">
                <a:latin typeface="Calibri"/>
                <a:cs typeface="Calibri"/>
              </a:rPr>
              <a:t>Το εξώφυλλο</a:t>
            </a:r>
          </a:p>
          <a:p>
            <a:pPr marL="563404" lvl="1" indent="-285750">
              <a:spcBef>
                <a:spcPts val="533"/>
              </a:spcBef>
              <a:buFont typeface="Arial" panose="020B0604020202020204" pitchFamily="34" charset="0"/>
              <a:buChar char="•"/>
              <a:tabLst>
                <a:tab pos="535305" algn="l"/>
              </a:tabLst>
            </a:pPr>
            <a:r>
              <a:rPr lang="el-GR" dirty="0">
                <a:latin typeface="Calibri"/>
                <a:cs typeface="Calibri"/>
              </a:rPr>
              <a:t>Η περίληψη</a:t>
            </a:r>
          </a:p>
          <a:p>
            <a:pPr marL="563404" lvl="1" indent="-285750">
              <a:spcBef>
                <a:spcPts val="533"/>
              </a:spcBef>
              <a:buFont typeface="Arial" panose="020B0604020202020204" pitchFamily="34" charset="0"/>
              <a:buChar char="•"/>
              <a:tabLst>
                <a:tab pos="535305" algn="l"/>
              </a:tabLst>
            </a:pPr>
            <a:r>
              <a:rPr lang="el-GR" dirty="0">
                <a:latin typeface="Calibri"/>
                <a:cs typeface="Calibri"/>
              </a:rPr>
              <a:t>Τα περιεχόμενα</a:t>
            </a:r>
          </a:p>
          <a:p>
            <a:pPr marL="563404" lvl="1" indent="-285750">
              <a:spcBef>
                <a:spcPts val="533"/>
              </a:spcBef>
              <a:buFont typeface="Arial" panose="020B0604020202020204" pitchFamily="34" charset="0"/>
              <a:buChar char="•"/>
              <a:tabLst>
                <a:tab pos="535305" algn="l"/>
              </a:tabLst>
            </a:pPr>
            <a:r>
              <a:rPr lang="el-GR" dirty="0">
                <a:latin typeface="Calibri"/>
                <a:cs typeface="Calibri"/>
              </a:rPr>
              <a:t>Η εισαγωγή</a:t>
            </a:r>
          </a:p>
          <a:p>
            <a:pPr marL="563404" lvl="1" indent="-285750">
              <a:spcBef>
                <a:spcPts val="533"/>
              </a:spcBef>
              <a:buFont typeface="Arial" panose="020B0604020202020204" pitchFamily="34" charset="0"/>
              <a:buChar char="•"/>
              <a:tabLst>
                <a:tab pos="535305" algn="l"/>
              </a:tabLst>
            </a:pPr>
            <a:r>
              <a:rPr lang="el-GR" dirty="0">
                <a:latin typeface="Calibri"/>
                <a:cs typeface="Calibri"/>
              </a:rPr>
              <a:t>Βιβλιογραφική επισκόπηση –ανάπτυξη της βιβλιογραφίας</a:t>
            </a:r>
          </a:p>
          <a:p>
            <a:pPr marL="563404" lvl="1" indent="-285750">
              <a:spcBef>
                <a:spcPts val="533"/>
              </a:spcBef>
              <a:buFont typeface="Arial" panose="020B0604020202020204" pitchFamily="34" charset="0"/>
              <a:buChar char="•"/>
              <a:tabLst>
                <a:tab pos="535305" algn="l"/>
              </a:tabLst>
            </a:pPr>
            <a:r>
              <a:rPr lang="el-GR" dirty="0">
                <a:latin typeface="Calibri"/>
                <a:cs typeface="Calibri"/>
              </a:rPr>
              <a:t>Η διατύπωση υποθέσεων</a:t>
            </a:r>
          </a:p>
          <a:p>
            <a:pPr marL="563404" lvl="1" indent="-285750">
              <a:spcBef>
                <a:spcPts val="533"/>
              </a:spcBef>
              <a:buFont typeface="Arial" panose="020B0604020202020204" pitchFamily="34" charset="0"/>
              <a:buChar char="•"/>
              <a:tabLst>
                <a:tab pos="535305" algn="l"/>
              </a:tabLst>
            </a:pPr>
            <a:r>
              <a:rPr lang="el-GR" b="1" dirty="0">
                <a:solidFill>
                  <a:srgbClr val="0070C0"/>
                </a:solidFill>
                <a:latin typeface="Calibri"/>
                <a:cs typeface="Calibri"/>
              </a:rPr>
              <a:t>Η μεθοδολογία της έρευνας: η περιγραφή του σχεδιασμού, του δείγματος και των μεθόδων που χρησιμοποιούνται κ.ά.</a:t>
            </a:r>
          </a:p>
          <a:p>
            <a:pPr marL="563404" lvl="1" indent="-285750">
              <a:spcBef>
                <a:spcPts val="533"/>
              </a:spcBef>
              <a:buFont typeface="Arial" panose="020B0604020202020204" pitchFamily="34" charset="0"/>
              <a:buChar char="•"/>
              <a:tabLst>
                <a:tab pos="535305" algn="l"/>
              </a:tabLst>
            </a:pPr>
            <a:r>
              <a:rPr lang="el-GR" b="1" dirty="0">
                <a:solidFill>
                  <a:srgbClr val="0070C0"/>
                </a:solidFill>
                <a:latin typeface="Calibri"/>
                <a:cs typeface="Calibri"/>
              </a:rPr>
              <a:t>Η περιγραφή των αποτελεσμάτων και των ευρημάτων, αναφορές με κείμενα, σχήματα, πίνακες, χάρτες κ.ά.</a:t>
            </a:r>
          </a:p>
          <a:p>
            <a:pPr marL="563404" lvl="1" indent="-285750">
              <a:spcBef>
                <a:spcPts val="533"/>
              </a:spcBef>
              <a:buFont typeface="Arial" panose="020B0604020202020204" pitchFamily="34" charset="0"/>
              <a:buChar char="•"/>
              <a:tabLst>
                <a:tab pos="535305" algn="l"/>
              </a:tabLst>
            </a:pPr>
            <a:r>
              <a:rPr lang="el-GR" b="1" dirty="0">
                <a:solidFill>
                  <a:srgbClr val="0070C0"/>
                </a:solidFill>
                <a:latin typeface="Calibri"/>
                <a:cs typeface="Calibri"/>
              </a:rPr>
              <a:t>Η συζήτηση των αποτελεσμάτων – τα συμπεράσματα που εξάγονται από την ανάλυση και η σύνδεσή τους με τη βιβλιογραφία</a:t>
            </a:r>
          </a:p>
          <a:p>
            <a:pPr marL="563404" lvl="1" indent="-285750">
              <a:spcBef>
                <a:spcPts val="533"/>
              </a:spcBef>
              <a:buFont typeface="Arial" panose="020B0604020202020204" pitchFamily="34" charset="0"/>
              <a:buChar char="•"/>
              <a:tabLst>
                <a:tab pos="535305" algn="l"/>
              </a:tabLst>
            </a:pPr>
            <a:r>
              <a:rPr lang="el-GR" b="1" dirty="0">
                <a:solidFill>
                  <a:srgbClr val="0070C0"/>
                </a:solidFill>
                <a:latin typeface="Calibri"/>
                <a:cs typeface="Calibri"/>
              </a:rPr>
              <a:t>Τα συμπεράσματα της εργασίας, επίλογος, περιορισμοί της έρευνας και μελλοντικές δυνατότητες </a:t>
            </a:r>
          </a:p>
          <a:p>
            <a:pPr marL="563404" lvl="1" indent="-285750">
              <a:spcBef>
                <a:spcPts val="533"/>
              </a:spcBef>
              <a:buFont typeface="Arial" panose="020B0604020202020204" pitchFamily="34" charset="0"/>
              <a:buChar char="•"/>
              <a:tabLst>
                <a:tab pos="535305" algn="l"/>
              </a:tabLst>
            </a:pPr>
            <a:r>
              <a:rPr lang="el-GR" dirty="0">
                <a:latin typeface="Calibri"/>
                <a:cs typeface="Calibri"/>
              </a:rPr>
              <a:t>Η βιβλιογραφία </a:t>
            </a:r>
          </a:p>
          <a:p>
            <a:pPr marL="563404" lvl="1" indent="-285750">
              <a:spcBef>
                <a:spcPts val="533"/>
              </a:spcBef>
              <a:buFont typeface="Arial" panose="020B0604020202020204" pitchFamily="34" charset="0"/>
              <a:buChar char="•"/>
              <a:tabLst>
                <a:tab pos="535305" algn="l"/>
              </a:tabLst>
            </a:pPr>
            <a:r>
              <a:rPr lang="el-GR" dirty="0">
                <a:latin typeface="Calibri"/>
                <a:cs typeface="Calibri"/>
              </a:rPr>
              <a:t>Τα παραρτήματα </a:t>
            </a:r>
            <a:endParaRPr dirty="0">
              <a:latin typeface="Calibri"/>
              <a:cs typeface="Calibri"/>
            </a:endParaRPr>
          </a:p>
        </p:txBody>
      </p:sp>
      <p:sp>
        <p:nvSpPr>
          <p:cNvPr id="13" name="Τίτλος 12">
            <a:extLst>
              <a:ext uri="{FF2B5EF4-FFF2-40B4-BE49-F238E27FC236}">
                <a16:creationId xmlns:a16="http://schemas.microsoft.com/office/drawing/2014/main" id="{8E3D7D66-8DCA-47B7-932A-222978C3B3EE}"/>
              </a:ext>
            </a:extLst>
          </p:cNvPr>
          <p:cNvSpPr>
            <a:spLocks noGrp="1"/>
          </p:cNvSpPr>
          <p:nvPr>
            <p:ph type="title"/>
          </p:nvPr>
        </p:nvSpPr>
        <p:spPr>
          <a:xfrm>
            <a:off x="822960" y="286604"/>
            <a:ext cx="7543800" cy="594459"/>
          </a:xfrm>
        </p:spPr>
        <p:txBody>
          <a:bodyPr>
            <a:normAutofit/>
          </a:bodyPr>
          <a:lstStyle/>
          <a:p>
            <a:r>
              <a:rPr lang="el-GR" sz="3200" b="1" dirty="0">
                <a:solidFill>
                  <a:schemeClr val="tx1"/>
                </a:solidFill>
              </a:rPr>
              <a:t>Τα τμήματα μιας επιστημονικής εργασίας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16545" y="881063"/>
            <a:ext cx="7746683" cy="193803"/>
          </a:xfrm>
          <a:prstGeom prst="rect">
            <a:avLst/>
          </a:prstGeom>
        </p:spPr>
        <p:txBody>
          <a:bodyPr vert="horz" wrap="square" lIns="0" tIns="9049" rIns="0" bIns="0" rtlCol="0">
            <a:spAutoFit/>
          </a:bodyPr>
          <a:lstStyle/>
          <a:p>
            <a:pPr marL="9525">
              <a:spcBef>
                <a:spcPts val="71"/>
              </a:spcBef>
            </a:pPr>
            <a:r>
              <a:rPr sz="1200" i="1" spc="-4" dirty="0">
                <a:solidFill>
                  <a:srgbClr val="FFFFFF"/>
                </a:solidFill>
                <a:latin typeface="Calibri"/>
                <a:cs typeface="Calibri"/>
              </a:rPr>
              <a:t>Πανεπιστήμιο</a:t>
            </a:r>
            <a:r>
              <a:rPr sz="1200" i="1" spc="-8" dirty="0">
                <a:solidFill>
                  <a:srgbClr val="FFFFFF"/>
                </a:solidFill>
                <a:latin typeface="Calibri"/>
                <a:cs typeface="Calibri"/>
              </a:rPr>
              <a:t> Θεσσαλίας</a:t>
            </a:r>
            <a:r>
              <a:rPr sz="1200" i="1" spc="-4" dirty="0">
                <a:solidFill>
                  <a:srgbClr val="FFFFFF"/>
                </a:solidFill>
                <a:latin typeface="Calibri"/>
                <a:cs typeface="Calibri"/>
              </a:rPr>
              <a:t> |</a:t>
            </a:r>
            <a:r>
              <a:rPr sz="1200" i="1" spc="15" dirty="0">
                <a:solidFill>
                  <a:srgbClr val="FFFFFF"/>
                </a:solidFill>
                <a:latin typeface="Calibri"/>
                <a:cs typeface="Calibri"/>
              </a:rPr>
              <a:t> </a:t>
            </a:r>
            <a:r>
              <a:rPr sz="1200" i="1" spc="-8" dirty="0">
                <a:solidFill>
                  <a:srgbClr val="FFFFFF"/>
                </a:solidFill>
                <a:latin typeface="Calibri"/>
                <a:cs typeface="Calibri"/>
              </a:rPr>
              <a:t>Πολυτεχνική</a:t>
            </a:r>
            <a:r>
              <a:rPr sz="1200" i="1" spc="-4" dirty="0">
                <a:solidFill>
                  <a:srgbClr val="FFFFFF"/>
                </a:solidFill>
                <a:latin typeface="Calibri"/>
                <a:cs typeface="Calibri"/>
              </a:rPr>
              <a:t> </a:t>
            </a:r>
            <a:r>
              <a:rPr sz="1200" i="1" spc="-8" dirty="0">
                <a:solidFill>
                  <a:srgbClr val="FFFFFF"/>
                </a:solidFill>
                <a:latin typeface="Calibri"/>
                <a:cs typeface="Calibri"/>
              </a:rPr>
              <a:t>Σχόλη</a:t>
            </a:r>
            <a:r>
              <a:rPr sz="1200" i="1" spc="15" dirty="0">
                <a:solidFill>
                  <a:srgbClr val="FFFFFF"/>
                </a:solidFill>
                <a:latin typeface="Calibri"/>
                <a:cs typeface="Calibri"/>
              </a:rPr>
              <a:t> </a:t>
            </a:r>
            <a:r>
              <a:rPr sz="1200" i="1" spc="-4" dirty="0">
                <a:solidFill>
                  <a:srgbClr val="FFFFFF"/>
                </a:solidFill>
                <a:latin typeface="Calibri"/>
                <a:cs typeface="Calibri"/>
              </a:rPr>
              <a:t>|</a:t>
            </a:r>
            <a:r>
              <a:rPr sz="1200" i="1" spc="15" dirty="0">
                <a:solidFill>
                  <a:srgbClr val="FFFFFF"/>
                </a:solidFill>
                <a:latin typeface="Calibri"/>
                <a:cs typeface="Calibri"/>
              </a:rPr>
              <a:t> </a:t>
            </a:r>
            <a:r>
              <a:rPr sz="1200" i="1" spc="-4" dirty="0">
                <a:solidFill>
                  <a:srgbClr val="FFFFFF"/>
                </a:solidFill>
                <a:latin typeface="Calibri"/>
                <a:cs typeface="Calibri"/>
              </a:rPr>
              <a:t>Τμήμα</a:t>
            </a:r>
            <a:r>
              <a:rPr sz="1200" i="1" dirty="0">
                <a:solidFill>
                  <a:srgbClr val="FFFFFF"/>
                </a:solidFill>
                <a:latin typeface="Calibri"/>
                <a:cs typeface="Calibri"/>
              </a:rPr>
              <a:t> </a:t>
            </a:r>
            <a:r>
              <a:rPr sz="1200" i="1" spc="-8" dirty="0">
                <a:solidFill>
                  <a:srgbClr val="FFFFFF"/>
                </a:solidFill>
                <a:latin typeface="Calibri"/>
                <a:cs typeface="Calibri"/>
              </a:rPr>
              <a:t>Μηχανικών</a:t>
            </a:r>
            <a:r>
              <a:rPr sz="1200" i="1" spc="-15" dirty="0">
                <a:solidFill>
                  <a:srgbClr val="FFFFFF"/>
                </a:solidFill>
                <a:latin typeface="Calibri"/>
                <a:cs typeface="Calibri"/>
              </a:rPr>
              <a:t> </a:t>
            </a:r>
            <a:r>
              <a:rPr sz="1200" i="1" spc="-4" dirty="0">
                <a:solidFill>
                  <a:srgbClr val="FFFFFF"/>
                </a:solidFill>
                <a:latin typeface="Calibri"/>
                <a:cs typeface="Calibri"/>
              </a:rPr>
              <a:t>Χωροταξίας,</a:t>
            </a:r>
            <a:r>
              <a:rPr sz="1200" i="1" spc="11" dirty="0">
                <a:solidFill>
                  <a:srgbClr val="FFFFFF"/>
                </a:solidFill>
                <a:latin typeface="Calibri"/>
                <a:cs typeface="Calibri"/>
              </a:rPr>
              <a:t> </a:t>
            </a:r>
            <a:r>
              <a:rPr sz="1200" i="1" spc="-4" dirty="0">
                <a:solidFill>
                  <a:srgbClr val="FFFFFF"/>
                </a:solidFill>
                <a:latin typeface="Calibri"/>
                <a:cs typeface="Calibri"/>
              </a:rPr>
              <a:t>Πολεοδομίας</a:t>
            </a:r>
            <a:r>
              <a:rPr sz="1200" i="1" spc="19" dirty="0">
                <a:solidFill>
                  <a:srgbClr val="FFFFFF"/>
                </a:solidFill>
                <a:latin typeface="Calibri"/>
                <a:cs typeface="Calibri"/>
              </a:rPr>
              <a:t> </a:t>
            </a:r>
            <a:r>
              <a:rPr sz="1200" i="1" spc="-19" dirty="0">
                <a:solidFill>
                  <a:srgbClr val="FFFFFF"/>
                </a:solidFill>
                <a:latin typeface="Calibri"/>
                <a:cs typeface="Calibri"/>
              </a:rPr>
              <a:t>και</a:t>
            </a:r>
            <a:r>
              <a:rPr sz="1200" i="1" spc="-4" dirty="0">
                <a:solidFill>
                  <a:srgbClr val="FFFFFF"/>
                </a:solidFill>
                <a:latin typeface="Calibri"/>
                <a:cs typeface="Calibri"/>
              </a:rPr>
              <a:t> Περιφερειακής</a:t>
            </a:r>
            <a:r>
              <a:rPr sz="1200" i="1" spc="-8" dirty="0">
                <a:solidFill>
                  <a:srgbClr val="FFFFFF"/>
                </a:solidFill>
                <a:latin typeface="Calibri"/>
                <a:cs typeface="Calibri"/>
              </a:rPr>
              <a:t> </a:t>
            </a:r>
            <a:r>
              <a:rPr sz="1200" i="1" spc="-4" dirty="0">
                <a:solidFill>
                  <a:srgbClr val="FFFFFF"/>
                </a:solidFill>
                <a:latin typeface="Calibri"/>
                <a:cs typeface="Calibri"/>
              </a:rPr>
              <a:t>Ανάπτυξης</a:t>
            </a:r>
            <a:endParaRPr sz="1200">
              <a:latin typeface="Calibri"/>
              <a:cs typeface="Calibri"/>
            </a:endParaRPr>
          </a:p>
        </p:txBody>
      </p:sp>
      <p:sp>
        <p:nvSpPr>
          <p:cNvPr id="6" name="object 6"/>
          <p:cNvSpPr txBox="1">
            <a:spLocks noGrp="1"/>
          </p:cNvSpPr>
          <p:nvPr>
            <p:ph type="title"/>
          </p:nvPr>
        </p:nvSpPr>
        <p:spPr>
          <a:xfrm>
            <a:off x="876319" y="849498"/>
            <a:ext cx="7878414" cy="656429"/>
          </a:xfrm>
          <a:prstGeom prst="rect">
            <a:avLst/>
          </a:prstGeom>
        </p:spPr>
        <p:txBody>
          <a:bodyPr vert="horz" wrap="square" lIns="0" tIns="10001" rIns="0" bIns="0" rtlCol="0" anchor="ctr">
            <a:spAutoFit/>
          </a:bodyPr>
          <a:lstStyle/>
          <a:p>
            <a:pPr marL="9525">
              <a:lnSpc>
                <a:spcPct val="100000"/>
              </a:lnSpc>
              <a:spcBef>
                <a:spcPts val="79"/>
              </a:spcBef>
            </a:pPr>
            <a:r>
              <a:rPr lang="el-GR" sz="4200" b="1" dirty="0">
                <a:solidFill>
                  <a:schemeClr val="tx1"/>
                </a:solidFill>
              </a:rPr>
              <a:t>Μεθοδολογία της έρευνας </a:t>
            </a:r>
            <a:endParaRPr sz="4200" b="1" dirty="0">
              <a:solidFill>
                <a:schemeClr val="tx1"/>
              </a:solidFill>
            </a:endParaRPr>
          </a:p>
        </p:txBody>
      </p:sp>
      <p:sp>
        <p:nvSpPr>
          <p:cNvPr id="7" name="object 7"/>
          <p:cNvSpPr txBox="1"/>
          <p:nvPr/>
        </p:nvSpPr>
        <p:spPr>
          <a:xfrm>
            <a:off x="910351" y="1828800"/>
            <a:ext cx="7547850" cy="4410534"/>
          </a:xfrm>
          <a:prstGeom prst="rect">
            <a:avLst/>
          </a:prstGeom>
        </p:spPr>
        <p:txBody>
          <a:bodyPr vert="horz" wrap="square" lIns="0" tIns="36671" rIns="0" bIns="0" rtlCol="0">
            <a:spAutoFit/>
          </a:bodyPr>
          <a:lstStyle/>
          <a:p>
            <a:pPr marL="180975" marR="3810" indent="-171450" algn="just">
              <a:lnSpc>
                <a:spcPct val="90000"/>
              </a:lnSpc>
              <a:spcBef>
                <a:spcPts val="600"/>
              </a:spcBef>
              <a:buFont typeface="Arial MT"/>
              <a:buChar char="•"/>
              <a:tabLst>
                <a:tab pos="180975" algn="l"/>
              </a:tabLst>
            </a:pPr>
            <a:r>
              <a:rPr lang="el-GR" sz="1600" dirty="0"/>
              <a:t>Συνιστά συχνά ένα </a:t>
            </a:r>
            <a:r>
              <a:rPr lang="el-GR" sz="1600" b="1" dirty="0">
                <a:solidFill>
                  <a:srgbClr val="0070C0"/>
                </a:solidFill>
              </a:rPr>
              <a:t>αυτοτελές κεφάλαιο </a:t>
            </a:r>
            <a:r>
              <a:rPr lang="el-GR" sz="1600" dirty="0"/>
              <a:t>της εργασίας.</a:t>
            </a:r>
          </a:p>
          <a:p>
            <a:pPr marL="180975" marR="3810" indent="-171450" algn="just">
              <a:lnSpc>
                <a:spcPct val="90000"/>
              </a:lnSpc>
              <a:spcBef>
                <a:spcPts val="600"/>
              </a:spcBef>
              <a:buFont typeface="Arial MT"/>
              <a:buChar char="•"/>
              <a:tabLst>
                <a:tab pos="180975" algn="l"/>
              </a:tabLst>
            </a:pPr>
            <a:r>
              <a:rPr lang="el-GR" sz="1600" spc="-11" dirty="0">
                <a:latin typeface="Calibri"/>
                <a:cs typeface="Calibri"/>
              </a:rPr>
              <a:t>Αποτελεί τη συνέχιση της διατύπωσης των υποθέσεων της έρευνας και βιβλιογραφικής επισκόπησης </a:t>
            </a:r>
          </a:p>
          <a:p>
            <a:pPr marL="180975" marR="3810" indent="-171450" algn="just">
              <a:lnSpc>
                <a:spcPct val="90000"/>
              </a:lnSpc>
              <a:spcBef>
                <a:spcPts val="600"/>
              </a:spcBef>
              <a:buFont typeface="Arial MT"/>
              <a:buChar char="•"/>
              <a:tabLst>
                <a:tab pos="180975" algn="l"/>
              </a:tabLst>
            </a:pPr>
            <a:r>
              <a:rPr lang="el-GR" sz="1600" dirty="0"/>
              <a:t>Είναι η στρατηγική, το σχέδιο δράσης, η διαδικασία, ή ο σχεδιασμός που βρίσκεται πίσω από την επιλογή και τη χρήση των συγκεκριμένων μεθόδων και συνδέοντας την επιλογή και τη χρήση των μεθόδων με τα επιθυμητά αποτελέσματα. </a:t>
            </a:r>
            <a:endParaRPr lang="el-GR" sz="1600" spc="-11" dirty="0">
              <a:latin typeface="Calibri"/>
              <a:cs typeface="Calibri"/>
            </a:endParaRPr>
          </a:p>
          <a:p>
            <a:pPr marL="180975" marR="3810" indent="-171450" algn="just">
              <a:lnSpc>
                <a:spcPct val="90000"/>
              </a:lnSpc>
              <a:spcBef>
                <a:spcPts val="600"/>
              </a:spcBef>
              <a:buFont typeface="Arial MT"/>
              <a:buChar char="•"/>
              <a:tabLst>
                <a:tab pos="180975" algn="l"/>
              </a:tabLst>
            </a:pPr>
            <a:r>
              <a:rPr lang="el-GR" sz="1600" spc="-11" dirty="0">
                <a:latin typeface="Calibri"/>
                <a:cs typeface="Calibri"/>
              </a:rPr>
              <a:t>Αναφέρει τον τρόπο και τις τεχνικές πραγμάτευσης του θέματος της εργασίας. Αφορά κυρίως το τεχνικό μέρος της εργασίας. Γίνεται </a:t>
            </a:r>
            <a:r>
              <a:rPr lang="el-GR" sz="1600" b="1" spc="-11" dirty="0">
                <a:solidFill>
                  <a:srgbClr val="0070C0"/>
                </a:solidFill>
                <a:latin typeface="Calibri"/>
                <a:cs typeface="Calibri"/>
              </a:rPr>
              <a:t>περιγραφή των μεθόδων συλλογής δεδομένων</a:t>
            </a:r>
            <a:r>
              <a:rPr lang="el-GR" sz="1600" spc="-11" dirty="0">
                <a:solidFill>
                  <a:srgbClr val="0070C0"/>
                </a:solidFill>
                <a:latin typeface="Calibri"/>
                <a:cs typeface="Calibri"/>
              </a:rPr>
              <a:t> </a:t>
            </a:r>
            <a:r>
              <a:rPr lang="el-GR" sz="1600" spc="-11" dirty="0">
                <a:latin typeface="Calibri"/>
                <a:cs typeface="Calibri"/>
              </a:rPr>
              <a:t>με κάθε λεπτομέρεια (π.χ. περιγραφή των ερωτηματολογίων </a:t>
            </a:r>
            <a:r>
              <a:rPr lang="el-GR" sz="1600" spc="-11" dirty="0" err="1">
                <a:latin typeface="Calibri"/>
                <a:cs typeface="Calibri"/>
              </a:rPr>
              <a:t>κτλ</a:t>
            </a:r>
            <a:r>
              <a:rPr lang="el-GR" sz="1600" spc="-11" dirty="0">
                <a:latin typeface="Calibri"/>
                <a:cs typeface="Calibri"/>
              </a:rPr>
              <a:t>). Γίνεται περιγραφή των στατιστικών ή άλλων τεχνικών ανάλυσης των δεδομένων και αιτιολόγηση της χρήσης τους ώστε να τεκμηριώνεται ότι πληρούνται, αφενός, οι προϋποθέσεις σωστής εφαρμογής τους, αφετέρου, ότι είναι οι καταλληλότερες τεχνικές που μπορούν να εφαρμοστούν στο συγκεκριμένο πλαίσιο.</a:t>
            </a:r>
          </a:p>
          <a:p>
            <a:pPr marL="180975" marR="3810" indent="-171450" algn="just">
              <a:lnSpc>
                <a:spcPct val="90000"/>
              </a:lnSpc>
              <a:spcBef>
                <a:spcPts val="600"/>
              </a:spcBef>
              <a:buFont typeface="Arial MT"/>
              <a:buChar char="•"/>
              <a:tabLst>
                <a:tab pos="180975" algn="l"/>
              </a:tabLst>
            </a:pPr>
            <a:r>
              <a:rPr lang="el-GR" sz="1600" spc="-11" dirty="0">
                <a:latin typeface="Calibri"/>
                <a:cs typeface="Calibri"/>
              </a:rPr>
              <a:t>Είναι θεμιτό να αναφέρονται </a:t>
            </a:r>
            <a:r>
              <a:rPr lang="el-GR" sz="1600" b="1" spc="-11" dirty="0">
                <a:solidFill>
                  <a:srgbClr val="0070C0"/>
                </a:solidFill>
                <a:latin typeface="Calibri"/>
                <a:cs typeface="Calibri"/>
              </a:rPr>
              <a:t>δυσκολίες</a:t>
            </a:r>
            <a:r>
              <a:rPr lang="el-GR" sz="1600" spc="-11" dirty="0">
                <a:latin typeface="Calibri"/>
                <a:cs typeface="Calibri"/>
              </a:rPr>
              <a:t> που αντιμετώπισε ο ερευνητής κατά τη συλλογή δεδομένων </a:t>
            </a:r>
          </a:p>
          <a:p>
            <a:pPr marL="180975" marR="3810" indent="-171450" algn="just">
              <a:lnSpc>
                <a:spcPct val="90000"/>
              </a:lnSpc>
              <a:spcBef>
                <a:spcPts val="600"/>
              </a:spcBef>
              <a:buFont typeface="Arial MT"/>
              <a:buChar char="•"/>
              <a:tabLst>
                <a:tab pos="180975" algn="l"/>
              </a:tabLst>
            </a:pPr>
            <a:r>
              <a:rPr lang="el-GR" sz="1600" b="1" spc="-11" dirty="0">
                <a:solidFill>
                  <a:srgbClr val="0070C0"/>
                </a:solidFill>
                <a:latin typeface="Calibri"/>
                <a:cs typeface="Calibri"/>
              </a:rPr>
              <a:t>Ειδικότερες αναφορές </a:t>
            </a:r>
            <a:r>
              <a:rPr lang="el-GR" sz="1600" spc="-11" dirty="0">
                <a:latin typeface="Calibri"/>
                <a:cs typeface="Calibri"/>
              </a:rPr>
              <a:t>που γίνονται σχετικά με τη συλλογή των δεδομένων, αναφέρονται η χρονική διάρκεια της έρευνας, ο τόπος ή η γεωγραφική περιοχή στην οποία έγινε και γίνεται αιτιολόγησή τους. </a:t>
            </a:r>
            <a:endParaRPr lang="en-US" sz="1600" spc="-11"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30006F4-6B49-7AB3-72F8-2DED8C81A207}"/>
              </a:ext>
            </a:extLst>
          </p:cNvPr>
          <p:cNvPicPr>
            <a:picLocks noChangeAspect="1"/>
          </p:cNvPicPr>
          <p:nvPr/>
        </p:nvPicPr>
        <p:blipFill>
          <a:blip r:embed="rId2"/>
          <a:stretch>
            <a:fillRect/>
          </a:stretch>
        </p:blipFill>
        <p:spPr>
          <a:xfrm>
            <a:off x="-6536" y="0"/>
            <a:ext cx="6563866" cy="6858000"/>
          </a:xfrm>
          <a:prstGeom prst="rect">
            <a:avLst/>
          </a:prstGeom>
        </p:spPr>
      </p:pic>
      <p:sp>
        <p:nvSpPr>
          <p:cNvPr id="6" name="object 6">
            <a:extLst>
              <a:ext uri="{FF2B5EF4-FFF2-40B4-BE49-F238E27FC236}">
                <a16:creationId xmlns:a16="http://schemas.microsoft.com/office/drawing/2014/main" id="{D37B7004-859D-5A3A-1034-48A668BDA5E3}"/>
              </a:ext>
            </a:extLst>
          </p:cNvPr>
          <p:cNvSpPr txBox="1">
            <a:spLocks noGrp="1"/>
          </p:cNvSpPr>
          <p:nvPr>
            <p:ph type="title"/>
          </p:nvPr>
        </p:nvSpPr>
        <p:spPr>
          <a:xfrm>
            <a:off x="6391209" y="152400"/>
            <a:ext cx="3276601" cy="1610537"/>
          </a:xfrm>
          <a:prstGeom prst="rect">
            <a:avLst/>
          </a:prstGeom>
        </p:spPr>
        <p:txBody>
          <a:bodyPr vert="horz" wrap="square" lIns="0" tIns="10001" rIns="0" bIns="0" rtlCol="0" anchor="ctr">
            <a:spAutoFit/>
          </a:bodyPr>
          <a:lstStyle/>
          <a:p>
            <a:pPr marL="9525">
              <a:lnSpc>
                <a:spcPct val="100000"/>
              </a:lnSpc>
              <a:spcBef>
                <a:spcPts val="79"/>
              </a:spcBef>
            </a:pPr>
            <a:r>
              <a:rPr lang="el-GR" sz="2600" b="1" dirty="0">
                <a:solidFill>
                  <a:schemeClr val="tx1"/>
                </a:solidFill>
              </a:rPr>
              <a:t>Μεθοδολογία – </a:t>
            </a:r>
            <a:br>
              <a:rPr lang="el-GR" sz="2600" b="1" dirty="0">
                <a:solidFill>
                  <a:schemeClr val="tx1"/>
                </a:solidFill>
              </a:rPr>
            </a:br>
            <a:r>
              <a:rPr lang="el-GR" sz="2600" b="1" dirty="0">
                <a:solidFill>
                  <a:schemeClr val="tx1"/>
                </a:solidFill>
              </a:rPr>
              <a:t>περιγραφή των </a:t>
            </a:r>
            <a:br>
              <a:rPr lang="el-GR" sz="2600" b="1" dirty="0">
                <a:solidFill>
                  <a:schemeClr val="tx1"/>
                </a:solidFill>
              </a:rPr>
            </a:br>
            <a:r>
              <a:rPr lang="el-GR" sz="2600" b="1" dirty="0">
                <a:solidFill>
                  <a:schemeClr val="tx1"/>
                </a:solidFill>
              </a:rPr>
              <a:t>μεθόδων</a:t>
            </a:r>
            <a:br>
              <a:rPr lang="el-GR" sz="2600" b="1" dirty="0">
                <a:solidFill>
                  <a:schemeClr val="tx1"/>
                </a:solidFill>
              </a:rPr>
            </a:br>
            <a:r>
              <a:rPr lang="el-GR" sz="2600" b="1" dirty="0">
                <a:solidFill>
                  <a:schemeClr val="tx1"/>
                </a:solidFill>
              </a:rPr>
              <a:t>συλλογής δεδομένων </a:t>
            </a:r>
            <a:endParaRPr sz="2600" b="1" dirty="0">
              <a:solidFill>
                <a:schemeClr val="tx1"/>
              </a:solidFill>
            </a:endParaRPr>
          </a:p>
        </p:txBody>
      </p:sp>
      <p:sp>
        <p:nvSpPr>
          <p:cNvPr id="7" name="TextBox 6">
            <a:extLst>
              <a:ext uri="{FF2B5EF4-FFF2-40B4-BE49-F238E27FC236}">
                <a16:creationId xmlns:a16="http://schemas.microsoft.com/office/drawing/2014/main" id="{8D954F5E-783E-9856-307B-BC9E3829A2F3}"/>
              </a:ext>
            </a:extLst>
          </p:cNvPr>
          <p:cNvSpPr txBox="1"/>
          <p:nvPr/>
        </p:nvSpPr>
        <p:spPr>
          <a:xfrm>
            <a:off x="6411465" y="5610236"/>
            <a:ext cx="3276600" cy="584775"/>
          </a:xfrm>
          <a:prstGeom prst="rect">
            <a:avLst/>
          </a:prstGeom>
          <a:noFill/>
        </p:spPr>
        <p:txBody>
          <a:bodyPr wrap="square" rtlCol="0">
            <a:spAutoFit/>
          </a:bodyPr>
          <a:lstStyle/>
          <a:p>
            <a:r>
              <a:rPr lang="el-GR" sz="1600" dirty="0"/>
              <a:t>Πηγή: Γεμενετζή, Γ. (2011) - Διδακτορική Διατριβή, ΑΠΘ</a:t>
            </a:r>
          </a:p>
        </p:txBody>
      </p:sp>
    </p:spTree>
    <p:extLst>
      <p:ext uri="{BB962C8B-B14F-4D97-AF65-F5344CB8AC3E}">
        <p14:creationId xmlns:p14="http://schemas.microsoft.com/office/powerpoint/2010/main" val="64691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347FD01-0185-6493-D74D-FB3C9CC03F44}"/>
              </a:ext>
            </a:extLst>
          </p:cNvPr>
          <p:cNvPicPr>
            <a:picLocks noChangeAspect="1"/>
          </p:cNvPicPr>
          <p:nvPr/>
        </p:nvPicPr>
        <p:blipFill>
          <a:blip r:embed="rId2"/>
          <a:stretch>
            <a:fillRect/>
          </a:stretch>
        </p:blipFill>
        <p:spPr>
          <a:xfrm>
            <a:off x="609600" y="1567421"/>
            <a:ext cx="5908511" cy="4552791"/>
          </a:xfrm>
          <a:prstGeom prst="rect">
            <a:avLst/>
          </a:prstGeom>
        </p:spPr>
      </p:pic>
      <p:sp>
        <p:nvSpPr>
          <p:cNvPr id="6" name="object 6">
            <a:extLst>
              <a:ext uri="{FF2B5EF4-FFF2-40B4-BE49-F238E27FC236}">
                <a16:creationId xmlns:a16="http://schemas.microsoft.com/office/drawing/2014/main" id="{7905975C-01A5-1FC1-0B3C-2FCF6F78A1D3}"/>
              </a:ext>
            </a:extLst>
          </p:cNvPr>
          <p:cNvSpPr txBox="1">
            <a:spLocks noGrp="1"/>
          </p:cNvSpPr>
          <p:nvPr>
            <p:ph type="title"/>
          </p:nvPr>
        </p:nvSpPr>
        <p:spPr>
          <a:xfrm>
            <a:off x="914400" y="321306"/>
            <a:ext cx="7878414" cy="1118094"/>
          </a:xfrm>
          <a:prstGeom prst="rect">
            <a:avLst/>
          </a:prstGeom>
        </p:spPr>
        <p:txBody>
          <a:bodyPr vert="horz" wrap="square" lIns="0" tIns="10001" rIns="0" bIns="0" rtlCol="0" anchor="ctr">
            <a:spAutoFit/>
          </a:bodyPr>
          <a:lstStyle/>
          <a:p>
            <a:pPr marL="9525">
              <a:lnSpc>
                <a:spcPct val="100000"/>
              </a:lnSpc>
              <a:spcBef>
                <a:spcPts val="79"/>
              </a:spcBef>
            </a:pPr>
            <a:r>
              <a:rPr lang="el-GR" sz="3600" b="1" dirty="0">
                <a:solidFill>
                  <a:schemeClr val="tx1"/>
                </a:solidFill>
              </a:rPr>
              <a:t>Μεθοδολογία - παρουσίαση της περιοχής συλλογής στοιχείων </a:t>
            </a:r>
            <a:endParaRPr sz="3600" b="1" dirty="0">
              <a:solidFill>
                <a:schemeClr val="tx1"/>
              </a:solidFill>
            </a:endParaRPr>
          </a:p>
        </p:txBody>
      </p:sp>
      <p:pic>
        <p:nvPicPr>
          <p:cNvPr id="8" name="Εικόνα 7">
            <a:extLst>
              <a:ext uri="{FF2B5EF4-FFF2-40B4-BE49-F238E27FC236}">
                <a16:creationId xmlns:a16="http://schemas.microsoft.com/office/drawing/2014/main" id="{E724F60F-AB84-B705-3AA1-EECB14480599}"/>
              </a:ext>
            </a:extLst>
          </p:cNvPr>
          <p:cNvPicPr>
            <a:picLocks noChangeAspect="1"/>
          </p:cNvPicPr>
          <p:nvPr/>
        </p:nvPicPr>
        <p:blipFill>
          <a:blip r:embed="rId3"/>
          <a:stretch>
            <a:fillRect/>
          </a:stretch>
        </p:blipFill>
        <p:spPr>
          <a:xfrm>
            <a:off x="726911" y="6019800"/>
            <a:ext cx="2799366" cy="376838"/>
          </a:xfrm>
          <a:prstGeom prst="rect">
            <a:avLst/>
          </a:prstGeom>
        </p:spPr>
      </p:pic>
      <p:sp>
        <p:nvSpPr>
          <p:cNvPr id="9" name="TextBox 8">
            <a:extLst>
              <a:ext uri="{FF2B5EF4-FFF2-40B4-BE49-F238E27FC236}">
                <a16:creationId xmlns:a16="http://schemas.microsoft.com/office/drawing/2014/main" id="{5E365B32-0124-CD8F-E696-39B0F69AB708}"/>
              </a:ext>
            </a:extLst>
          </p:cNvPr>
          <p:cNvSpPr txBox="1"/>
          <p:nvPr/>
        </p:nvSpPr>
        <p:spPr>
          <a:xfrm>
            <a:off x="6384409" y="5750594"/>
            <a:ext cx="3276600" cy="338554"/>
          </a:xfrm>
          <a:prstGeom prst="rect">
            <a:avLst/>
          </a:prstGeom>
          <a:noFill/>
        </p:spPr>
        <p:txBody>
          <a:bodyPr wrap="square" rtlCol="0">
            <a:spAutoFit/>
          </a:bodyPr>
          <a:lstStyle/>
          <a:p>
            <a:r>
              <a:rPr lang="el-GR" sz="1600" dirty="0"/>
              <a:t>Πηγή: </a:t>
            </a:r>
            <a:r>
              <a:rPr lang="en-US" sz="1600" dirty="0" err="1"/>
              <a:t>Anastasiou</a:t>
            </a:r>
            <a:r>
              <a:rPr lang="en-US" sz="1600" dirty="0"/>
              <a:t>  </a:t>
            </a:r>
            <a:r>
              <a:rPr lang="en-US" sz="1600" i="1" dirty="0"/>
              <a:t>et al</a:t>
            </a:r>
            <a:r>
              <a:rPr lang="en-US" sz="1600" dirty="0"/>
              <a:t>., 2021</a:t>
            </a:r>
            <a:endParaRPr lang="el-GR" sz="1600" dirty="0"/>
          </a:p>
        </p:txBody>
      </p:sp>
    </p:spTree>
    <p:extLst>
      <p:ext uri="{BB962C8B-B14F-4D97-AF65-F5344CB8AC3E}">
        <p14:creationId xmlns:p14="http://schemas.microsoft.com/office/powerpoint/2010/main" val="3781613607"/>
      </p:ext>
    </p:extLst>
  </p:cSld>
  <p:clrMapOvr>
    <a:masterClrMapping/>
  </p:clrMapOvr>
</p:sld>
</file>

<file path=ppt/theme/theme1.xml><?xml version="1.0" encoding="utf-8"?>
<a:theme xmlns:a="http://schemas.openxmlformats.org/drawingml/2006/main" name="Ανασκόπηση">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4741</TotalTime>
  <Words>2169</Words>
  <Application>Microsoft Office PowerPoint</Application>
  <PresentationFormat>Προβολή στην οθόνη (4:3)</PresentationFormat>
  <Paragraphs>146</Paragraphs>
  <Slides>26</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Arial</vt:lpstr>
      <vt:lpstr>Arial MT</vt:lpstr>
      <vt:lpstr>Calibri</vt:lpstr>
      <vt:lpstr>Calibri Light</vt:lpstr>
      <vt:lpstr>Times New Roman</vt:lpstr>
      <vt:lpstr>Wingdings</vt:lpstr>
      <vt:lpstr>Ανασκόπηση</vt:lpstr>
      <vt:lpstr>ΣΕΜΙΝΑΡΙΟ ΠΡΟΠΤΥΧΙΑΚΩΝ ΔΙΠΛΩΜΑΤΙΚΩΝ ΕΡΓΑΣΙΩΝ</vt:lpstr>
      <vt:lpstr>Ποιοτική Vs Ποσοτική έρευνα</vt:lpstr>
      <vt:lpstr>Μικτές μέθοδοι κοινωνικής έρευνας</vt:lpstr>
      <vt:lpstr>Παρουσίαση του PowerPoint</vt:lpstr>
      <vt:lpstr>Παρουσίαση του PowerPoint</vt:lpstr>
      <vt:lpstr>Τα τμήματα μιας επιστημονικής εργασίας </vt:lpstr>
      <vt:lpstr>Μεθοδολογία της έρευνας </vt:lpstr>
      <vt:lpstr>Μεθοδολογία –  περιγραφή των  μεθόδων συλλογής δεδομένων </vt:lpstr>
      <vt:lpstr>Μεθοδολογία - παρουσίαση της περιοχής συλλογής στοιχείων </vt:lpstr>
      <vt:lpstr>Παρουσίαση του PowerPoint</vt:lpstr>
      <vt:lpstr>Παρουσίαση αποτελεσμάτων της εργασίας </vt:lpstr>
      <vt:lpstr>Πίνακες </vt:lpstr>
      <vt:lpstr>Πίνακες </vt:lpstr>
      <vt:lpstr>Πίνακες </vt:lpstr>
      <vt:lpstr>Σχολιασμός Πίνακα </vt:lpstr>
      <vt:lpstr>Σχήματα </vt:lpstr>
      <vt:lpstr>Σχήματα </vt:lpstr>
      <vt:lpstr>Παρουσίαση του PowerPoint</vt:lpstr>
      <vt:lpstr>Παρουσίαση του PowerPoint</vt:lpstr>
      <vt:lpstr>Παρουσίαση του PowerPoint</vt:lpstr>
      <vt:lpstr>Συζήτηση των αποτελεσμάτων</vt:lpstr>
      <vt:lpstr>Συμπεράσματα της εργασίας </vt:lpstr>
      <vt:lpstr>Παραρτήματα </vt:lpstr>
      <vt:lpstr>Παρουσίαση του PowerPoint</vt:lpstr>
      <vt:lpstr>Πηγές </vt:lpstr>
      <vt:lpstr>Πανεπιστήμιο Θεσσαλίας | Πολυτεχνική Σχόλη | Τμήμα Μηχανικών Χωροταξίας, Πολεοδομίας και Περιφερειακής Ανάπτυξης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Marino</dc:creator>
  <cp:lastModifiedBy>user</cp:lastModifiedBy>
  <cp:revision>60</cp:revision>
  <dcterms:created xsi:type="dcterms:W3CDTF">2022-03-29T05:27:08Z</dcterms:created>
  <dcterms:modified xsi:type="dcterms:W3CDTF">2024-01-22T10:57:33Z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2020-12-09T00:00:00Z</vt:filetime>
  </property>
  <property fmtid="{D5CDD505-2E9C-101B-9397-08002B2CF9AE}" pid="3" name="Creator">
    <vt:lpwstr>Microsoft® PowerPoint® 2016</vt:lpwstr>
  </property>
  <property fmtid="{D5CDD505-2E9C-101B-9397-08002B2CF9AE}" pid="4" name="LastSaved">
    <vt:filetime>2022-03-29T00:00:00Z</vt:filetime>
  </property>
</Properties>
</file>