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57" r:id="rId3"/>
    <p:sldId id="294" r:id="rId4"/>
    <p:sldId id="283" r:id="rId5"/>
    <p:sldId id="284" r:id="rId6"/>
    <p:sldId id="285" r:id="rId7"/>
    <p:sldId id="286" r:id="rId8"/>
    <p:sldId id="295" r:id="rId9"/>
    <p:sldId id="287" r:id="rId10"/>
    <p:sldId id="288" r:id="rId11"/>
    <p:sldId id="289" r:id="rId12"/>
    <p:sldId id="290" r:id="rId13"/>
    <p:sldId id="291" r:id="rId14"/>
    <p:sldId id="29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6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9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4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6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6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2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1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4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3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62C6-D359-0D43-A2C1-3FCC978247E7}" type="datetimeFigureOut">
              <a:rPr lang="en-US" smtClean="0"/>
              <a:t>9/3/15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7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3708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– Παράδειγμα 1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2"/>
            <a:ext cx="8229600" cy="34595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Κατά σύμβαση, το </a:t>
            </a:r>
            <a:r>
              <a:rPr lang="en-GB" sz="1800" dirty="0" err="1" smtClean="0">
                <a:latin typeface="Arial"/>
                <a:cs typeface="Arial"/>
              </a:rPr>
              <a:t>sed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εκτυπώνει κάθε γραμμή του αρχείου που του ορίζουμε. Με την παράμετρο –</a:t>
            </a:r>
            <a:r>
              <a:rPr lang="en-GB" sz="1800" dirty="0" smtClean="0">
                <a:latin typeface="Arial"/>
                <a:cs typeface="Arial"/>
              </a:rPr>
              <a:t>n </a:t>
            </a:r>
            <a:r>
              <a:rPr lang="el-GR" sz="1800" dirty="0" smtClean="0">
                <a:latin typeface="Arial"/>
                <a:cs typeface="Arial"/>
              </a:rPr>
              <a:t>δεν εκτυπώνονται όλες οι γραμμές, αλλά μόνο αυτές που ορίζονται μέσα στα μονά εισαγωγικά.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 εκτυπώσουμε όλες τις γραμμές του αρχείου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‘’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Θέλουμε να εκτυπώσουμε </a:t>
            </a:r>
            <a:r>
              <a:rPr lang="el-GR" sz="1800" dirty="0" smtClean="0">
                <a:latin typeface="Arial"/>
                <a:cs typeface="Arial"/>
              </a:rPr>
              <a:t>τις γραμμές 1-</a:t>
            </a:r>
            <a:r>
              <a:rPr lang="en-GB" sz="1800" dirty="0" smtClean="0">
                <a:latin typeface="Arial"/>
                <a:cs typeface="Arial"/>
              </a:rPr>
              <a:t>3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του αρχείου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‘1,3 p’ file1</a:t>
            </a: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Χ</a:t>
            </a:r>
            <a:r>
              <a:rPr lang="el-GR" sz="1800" dirty="0" smtClean="0">
                <a:latin typeface="Arial"/>
                <a:cs typeface="Arial"/>
              </a:rPr>
              <a:t>ρησιμοποιούμε στην εντολή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για </a:t>
            </a:r>
            <a:r>
              <a:rPr lang="en-GB" sz="1800" dirty="0" smtClean="0">
                <a:latin typeface="Arial"/>
                <a:cs typeface="Arial"/>
              </a:rPr>
              <a:t>print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έχει μια κάπως περίεργη συμπεριφορά. Θα εκτυπώσει όλες τις γραμμές και επίσης θα εκτυπώσει ξανά εκείνες που ορίζονται μέσα στα μονά εισαγωγικά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να το αποφύγουμε αυτό και να εκτυπωθούν μόνο οι γραμμές που ορίζονται μέσα στα μονά εισαγωγικά χρησιμοποιούμε την παράμετρο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n: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–n ‘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1,3 p’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370017" y="4572890"/>
            <a:ext cx="989263" cy="191923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761473" y="5307024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2802549" y="4332692"/>
            <a:ext cx="989263" cy="247205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5" name="Rectangle 4"/>
          <p:cNvSpPr/>
          <p:nvPr/>
        </p:nvSpPr>
        <p:spPr>
          <a:xfrm>
            <a:off x="1359280" y="4918733"/>
            <a:ext cx="1375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 ‘1,3 p’ file1</a:t>
            </a:r>
          </a:p>
        </p:txBody>
      </p:sp>
      <p:sp>
        <p:nvSpPr>
          <p:cNvPr id="10" name="Folded Corner 9"/>
          <p:cNvSpPr/>
          <p:nvPr/>
        </p:nvSpPr>
        <p:spPr>
          <a:xfrm>
            <a:off x="4519873" y="4593573"/>
            <a:ext cx="989263" cy="191923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5911329" y="5325925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7124307" y="4840600"/>
            <a:ext cx="989263" cy="126739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09136" y="4937634"/>
            <a:ext cx="16151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 smtClean="0">
                <a:solidFill>
                  <a:srgbClr val="FF0000"/>
                </a:solidFill>
                <a:latin typeface="Arial"/>
                <a:cs typeface="Arial"/>
              </a:rPr>
              <a:t> -n 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‘1,3 p’ file1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7970" y="420355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686445" y="418078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31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– Παράδειγμα 1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5721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Θέλουμε να εκτυπώσουμε τις γραμμές </a:t>
            </a:r>
            <a:r>
              <a:rPr lang="en-GB" sz="1800" dirty="0" smtClean="0">
                <a:latin typeface="Arial"/>
                <a:cs typeface="Arial"/>
              </a:rPr>
              <a:t>6</a:t>
            </a:r>
            <a:r>
              <a:rPr lang="el-GR" sz="1800" dirty="0" smtClean="0">
                <a:latin typeface="Arial"/>
                <a:cs typeface="Arial"/>
              </a:rPr>
              <a:t> έως το τέλος </a:t>
            </a:r>
            <a:r>
              <a:rPr lang="el-GR" sz="1800" dirty="0">
                <a:latin typeface="Arial"/>
                <a:cs typeface="Arial"/>
              </a:rPr>
              <a:t>του αρχείου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</a:t>
            </a:r>
            <a:r>
              <a:rPr lang="el-GR" sz="1800" dirty="0">
                <a:latin typeface="Arial"/>
                <a:cs typeface="Arial"/>
              </a:rPr>
              <a:t>Εκτελούμε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-n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‘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6,$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p’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$ σημαίνει έως το τέλος.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8143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– Παράδειγμα 2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2864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 πάρουμε τις γραμμές του αρχείου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και μετά να διαγράψουμε </a:t>
            </a:r>
            <a:r>
              <a:rPr lang="el-GR" sz="1800" dirty="0">
                <a:latin typeface="Arial"/>
                <a:cs typeface="Arial"/>
              </a:rPr>
              <a:t>τις γραμμές </a:t>
            </a:r>
            <a:r>
              <a:rPr lang="en-GB" sz="1800" dirty="0" smtClean="0">
                <a:latin typeface="Arial"/>
                <a:cs typeface="Arial"/>
              </a:rPr>
              <a:t>6</a:t>
            </a:r>
            <a:r>
              <a:rPr lang="el-GR" sz="1800" dirty="0" smtClean="0">
                <a:latin typeface="Arial"/>
                <a:cs typeface="Arial"/>
              </a:rPr>
              <a:t> έως το τέλος και το υπόλοιπο να εμφανιστεί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</a:t>
            </a:r>
            <a:r>
              <a:rPr lang="el-GR" sz="1800" dirty="0">
                <a:latin typeface="Arial"/>
                <a:cs typeface="Arial"/>
              </a:rPr>
              <a:t>Εκτελούμε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6,$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διαγραφή δεν χρειάζεται η παράμετρος 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-n.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παραπάνω εντολή ΔΕΝ τροποποιείται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αλλά τα περιεχόμενα που φορτώθηκαν στην εντολή.</a:t>
            </a: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3921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– Παράδειγμα 3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5793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 πάρουμε το περιεχόμενο του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και να αντικαταστήσουμε την λέξη </a:t>
            </a:r>
            <a:r>
              <a:rPr lang="en-GB" sz="1800" dirty="0" smtClean="0">
                <a:latin typeface="Arial"/>
                <a:cs typeface="Arial"/>
              </a:rPr>
              <a:t>word1 </a:t>
            </a:r>
            <a:r>
              <a:rPr lang="el-GR" sz="1800" dirty="0" smtClean="0">
                <a:latin typeface="Arial"/>
                <a:cs typeface="Arial"/>
              </a:rPr>
              <a:t>με την λέξη </a:t>
            </a:r>
            <a:r>
              <a:rPr lang="en-GB" sz="1800" dirty="0" smtClean="0">
                <a:latin typeface="Arial"/>
                <a:cs typeface="Arial"/>
              </a:rPr>
              <a:t>word2</a:t>
            </a:r>
            <a:r>
              <a:rPr lang="el-GR" sz="1800" dirty="0" smtClean="0">
                <a:latin typeface="Arial"/>
                <a:cs typeface="Arial"/>
              </a:rPr>
              <a:t> σε όλες τις γραμμές και στη συνέχεια το τροποποιημένο περιεχόμενο να εμφανιστεί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</a:t>
            </a:r>
            <a:r>
              <a:rPr lang="el-GR" sz="1800" dirty="0">
                <a:latin typeface="Arial"/>
                <a:cs typeface="Arial"/>
              </a:rPr>
              <a:t>Εκτελούμε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‘s/word1/word2/’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Η αντικατάσταση γίνεται με την εντολή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substitute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που συμβολίζεται με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Τα 3 / είναι οι διαχωριστές μέσα στους οποίους τοποθετούνται τα 2 μοτίβα προς τροποποίηση, πρώτα το μοτίβο στόχος και μετά το τελικό μοτίβο.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παραπάνω εντολή ΔΕΝ τροποποιείται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αλλά τα περιεχόμενα που φορτώθηκαν στην εντολή και μετά την τροποποίηση εμφανίζονται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terminal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Αν θέλουμε να εμφανιστούν μόνο οι γραμμές που υπέστησαν τροποποίηση, χρησιμοποιούμε τα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n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p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όπως παρακάτω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-n 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‘s/word1/word2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/ p’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Αν το μοτίβο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word1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περισσότερες από μία φορές σε μια γραμμή, η παραπάνω εντολή θα τροποποιήσει μόνο την πρώτη εμφάνιση του μοτίβου. Αν θέλουμε να τροποποιηθούν όλες οι εμφανίσεις του μοτίβου, πρέπει να χρησιμοποιήσουμε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g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global,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όπως παρακάτω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-n  ‘s/word1/word2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/g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p’ file1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Αν το μοτίβο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word1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εμφανίζεται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περισσότερες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από μία φορές σε μια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γραμμή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θέλω να τροποποιήσω μόνο την δεύτερη εμφάνιση του μοτίβου, εκτελώ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-n  ‘s/word1/word2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/2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p’ file1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0058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– Παράδειγμα </a:t>
            </a:r>
            <a:r>
              <a:rPr lang="en-GB" sz="2800" dirty="0" smtClean="0">
                <a:latin typeface="Arial"/>
                <a:cs typeface="Arial"/>
              </a:rPr>
              <a:t>4 =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5793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εκτυπώσουμε τα νούμερα των γραμμών στις οποίες εμφανίζεται το  μοτίβο </a:t>
            </a:r>
            <a:r>
              <a:rPr lang="en-GB" sz="1800" dirty="0" smtClean="0">
                <a:latin typeface="Arial"/>
                <a:cs typeface="Arial"/>
              </a:rPr>
              <a:t>word1, </a:t>
            </a:r>
            <a:r>
              <a:rPr lang="el-GR" sz="1800" dirty="0" smtClean="0">
                <a:latin typeface="Arial"/>
                <a:cs typeface="Arial"/>
              </a:rPr>
              <a:t>στο αρχείο </a:t>
            </a:r>
            <a:r>
              <a:rPr lang="en-GB" sz="1800" dirty="0" smtClean="0">
                <a:latin typeface="Arial"/>
                <a:cs typeface="Arial"/>
              </a:rPr>
              <a:t>file1.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-n ‘/word1/ =’ file1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=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το χρησιμοποιούμε για να εκτυπωθεί ο αριθμός της γραμμής στην οποία βρέθηκε το μοτίβο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word1.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Επίσης, δεν χρησιμοποιήθηκε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s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γιατί δεν επιθυμούμε να κάνουμε αντικατάσταση.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Παρόμοια εντολή είναι το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–n “word1” file1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945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7673"/>
            <a:ext cx="7772400" cy="2967789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/>
                <a:cs typeface="Arial"/>
              </a:rPr>
              <a:t>Εισαγωγή στο </a:t>
            </a:r>
            <a:r>
              <a:rPr lang="en-GB" dirty="0" smtClean="0">
                <a:latin typeface="Arial"/>
                <a:cs typeface="Arial"/>
              </a:rPr>
              <a:t>Linux/Unix</a:t>
            </a:r>
            <a:br>
              <a:rPr lang="en-GB" dirty="0" smtClean="0">
                <a:latin typeface="Arial"/>
                <a:cs typeface="Arial"/>
              </a:rPr>
            </a:br>
            <a:r>
              <a:rPr lang="en-GB" dirty="0">
                <a:latin typeface="Arial"/>
                <a:cs typeface="Arial"/>
              </a:rPr>
              <a:t/>
            </a:r>
            <a:br>
              <a:rPr lang="en-GB" dirty="0">
                <a:latin typeface="Arial"/>
                <a:cs typeface="Arial"/>
              </a:rPr>
            </a:b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5181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886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Χειρισμός κειμένου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0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l-GR" sz="2800" dirty="0">
                <a:latin typeface="Arial"/>
                <a:cs typeface="Arial"/>
              </a:rPr>
              <a:t> </a:t>
            </a:r>
            <a:r>
              <a:rPr lang="en-GB" sz="2800" dirty="0" err="1" smtClean="0">
                <a:latin typeface="Arial"/>
                <a:cs typeface="Arial"/>
              </a:rPr>
              <a:t>tr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αντικατάσταση χαρακτήρων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8"/>
            <a:ext cx="8229600" cy="523522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latin typeface="Arial"/>
                <a:cs typeface="Arial"/>
              </a:rPr>
              <a:t>tr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(που σημαίνει </a:t>
            </a:r>
            <a:r>
              <a:rPr lang="en-GB" sz="1800" dirty="0" smtClean="0">
                <a:latin typeface="Arial"/>
                <a:cs typeface="Arial"/>
              </a:rPr>
              <a:t>translate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transliterate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αντικαταστήσουμε ένα σετ χαρακτήρων με ένα άλλο σετ αντίστοιχων χαρακτήρων.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 με αυτή την εντολή μπορούμε να διαγράψουμε μία ακολουθία χαρακτήρων</a:t>
            </a:r>
            <a:r>
              <a:rPr lang="en-GB" sz="1800" dirty="0" smtClean="0">
                <a:latin typeface="Arial"/>
                <a:cs typeface="Arial"/>
              </a:rPr>
              <a:t> (string)</a:t>
            </a:r>
            <a:r>
              <a:rPr lang="el-GR" sz="1800" dirty="0" smtClean="0">
                <a:latin typeface="Arial"/>
                <a:cs typeface="Arial"/>
              </a:rPr>
              <a:t>, χρησιμοποιώντας την παράμετρο –</a:t>
            </a:r>
            <a:r>
              <a:rPr lang="en-GB" sz="1800" dirty="0" smtClean="0">
                <a:latin typeface="Arial"/>
                <a:cs typeface="Arial"/>
              </a:rPr>
              <a:t>d.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Π.χ. Με την παρακάτω εντολή παίρνουμε τα δεδομένα από το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αντικαθιστούμε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γράμμα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το γράμμα Α,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b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B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σώζουμε το αποτέλεσμα στο αρχείο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file2.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FF0000"/>
                </a:solidFill>
                <a:latin typeface="Arial"/>
                <a:cs typeface="Arial"/>
              </a:rPr>
              <a:t>tr</a:t>
            </a: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 “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ab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”  “AB”  &lt;file1&gt; file2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να αντικαταστήσουμε όλα τα μικρά με τα αντίστοιχα κεφαλαία τους γράμματα εκτελούμε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Arial"/>
                <a:cs typeface="Arial"/>
              </a:rPr>
              <a:t>tr</a:t>
            </a: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 “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a-z” 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“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A-Z” 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&lt;file1&gt;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διαγράψουμε τους χαρακτήρες </a:t>
            </a:r>
            <a:r>
              <a:rPr lang="en-GB" sz="1800" dirty="0" smtClean="0">
                <a:latin typeface="Arial"/>
                <a:cs typeface="Arial"/>
              </a:rPr>
              <a:t>m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o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u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s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e </a:t>
            </a:r>
            <a:r>
              <a:rPr lang="el-GR" sz="1800" dirty="0" smtClean="0">
                <a:latin typeface="Arial"/>
                <a:cs typeface="Arial"/>
              </a:rPr>
              <a:t>από το αρχείο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–d “mouse“ &lt;file1</a:t>
            </a: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παραπάνω εντολή θα διαγράψει οποιονδήποτε από τους 5 χαρακτήρες βρει και όχι μόνο την λέξη </a:t>
            </a:r>
            <a:r>
              <a:rPr lang="en-GB" sz="1800" dirty="0" smtClean="0">
                <a:latin typeface="Arial"/>
                <a:cs typeface="Arial"/>
              </a:rPr>
              <a:t>mouse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337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tr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αντικατάσταση χαρακτήρων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9"/>
            <a:ext cx="8229600" cy="46707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5" name="Picture 4" descr="Screen Shot 2014-11-02 at 21.52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632" y="3604273"/>
            <a:ext cx="6002421" cy="3253727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60779"/>
            <a:ext cx="8229600" cy="2320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Για την αντικατάσταση/διαγραφή κάποιων ειδικών χαρακτήρων χρειάζεται να προσθέσουμε το </a:t>
            </a:r>
            <a:r>
              <a:rPr lang="en-GB" sz="1800" dirty="0" smtClean="0">
                <a:latin typeface="Arial"/>
                <a:cs typeface="Arial"/>
              </a:rPr>
              <a:t>backslash</a:t>
            </a:r>
            <a:r>
              <a:rPr lang="el-GR" sz="1800" dirty="0" smtClean="0">
                <a:latin typeface="Arial"/>
                <a:cs typeface="Arial"/>
              </a:rPr>
              <a:t> \ πριν από τον χαρακτήρα.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Π.χ. Για να διαγράψουμε τους χαρακτήρες !,@,# από το αρχείο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Font typeface="Arial"/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–d “\!\@\#” &lt;file1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Κάποιοι άλλοι ειδικοί χαρακτήρες όπως το </a:t>
            </a:r>
            <a:r>
              <a:rPr lang="en-GB" sz="1800" dirty="0" smtClean="0">
                <a:latin typeface="Arial"/>
                <a:cs typeface="Arial"/>
              </a:rPr>
              <a:t>newline, carriage return, tab </a:t>
            </a:r>
            <a:r>
              <a:rPr lang="el-GR" sz="1800" dirty="0" smtClean="0">
                <a:latin typeface="Arial"/>
                <a:cs typeface="Arial"/>
              </a:rPr>
              <a:t>συμβολίζονται με </a:t>
            </a:r>
            <a:r>
              <a:rPr lang="en-GB" sz="1800" dirty="0" smtClean="0">
                <a:latin typeface="Arial"/>
                <a:cs typeface="Arial"/>
              </a:rPr>
              <a:t>\n, \r, \t </a:t>
            </a:r>
            <a:r>
              <a:rPr lang="el-GR" sz="1800" dirty="0" smtClean="0">
                <a:latin typeface="Arial"/>
                <a:cs typeface="Arial"/>
              </a:rPr>
              <a:t>αντίστοιχα.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367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2569" y="274638"/>
            <a:ext cx="4328695" cy="473251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Κωδικοποίηση </a:t>
            </a:r>
            <a:r>
              <a:rPr lang="en-GB" sz="2800" dirty="0" smtClean="0">
                <a:latin typeface="Arial"/>
                <a:cs typeface="Arial"/>
              </a:rPr>
              <a:t>ASCII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199" y="1235095"/>
            <a:ext cx="8232275" cy="4753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Στους υπολογιστές, όλα αποθηκεύονται ως νούμερα.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Σε ένα σύστημα που το κάθε </a:t>
            </a:r>
            <a:r>
              <a:rPr lang="en-GB" sz="1800" dirty="0" smtClean="0">
                <a:latin typeface="Arial"/>
                <a:cs typeface="Arial"/>
              </a:rPr>
              <a:t>byte </a:t>
            </a:r>
            <a:r>
              <a:rPr lang="el-GR" sz="1800" dirty="0" smtClean="0">
                <a:latin typeface="Arial"/>
                <a:cs typeface="Arial"/>
              </a:rPr>
              <a:t>χρησιμοποιεί </a:t>
            </a:r>
            <a:r>
              <a:rPr lang="en-GB" sz="1800" dirty="0" smtClean="0">
                <a:latin typeface="Arial"/>
                <a:cs typeface="Arial"/>
              </a:rPr>
              <a:t>8-bits, </a:t>
            </a:r>
            <a:r>
              <a:rPr lang="el-GR" sz="1800" dirty="0" smtClean="0">
                <a:latin typeface="Arial"/>
                <a:cs typeface="Arial"/>
              </a:rPr>
              <a:t>μπορούμε να έχουμε 256 διαφορετικά </a:t>
            </a:r>
            <a:r>
              <a:rPr lang="en-GB" sz="1800" dirty="0" smtClean="0">
                <a:latin typeface="Arial"/>
                <a:cs typeface="Arial"/>
              </a:rPr>
              <a:t>bytes, </a:t>
            </a:r>
            <a:r>
              <a:rPr lang="el-GR" sz="1800" dirty="0" smtClean="0">
                <a:latin typeface="Arial"/>
                <a:cs typeface="Arial"/>
              </a:rPr>
              <a:t>που το καθένα να κωδικοποιεί ένα διαφορετικό </a:t>
            </a:r>
            <a:r>
              <a:rPr lang="en-GB" sz="1800" dirty="0" smtClean="0">
                <a:latin typeface="Arial"/>
                <a:cs typeface="Arial"/>
              </a:rPr>
              <a:t>control-character/</a:t>
            </a:r>
            <a:r>
              <a:rPr lang="el-GR" sz="1800" dirty="0" smtClean="0">
                <a:latin typeface="Arial"/>
                <a:cs typeface="Arial"/>
              </a:rPr>
              <a:t>σύμβολο/αριθμό/γράμμα.</a:t>
            </a:r>
          </a:p>
          <a:p>
            <a:pPr marL="0" indent="0">
              <a:buFont typeface="Arial"/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ASCII </a:t>
            </a:r>
            <a:r>
              <a:rPr lang="el-GR" sz="1800" dirty="0" smtClean="0">
                <a:latin typeface="Arial"/>
                <a:cs typeface="Arial"/>
              </a:rPr>
              <a:t>είναι ένα τέτοιο σύστημα κωδικοποίησης χαρακτήρων.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Στο σύστημα αυτό, τα δεκαδικά νούμερα από το 0-31 χρησιμοποιούνται για </a:t>
            </a:r>
            <a:r>
              <a:rPr lang="en-GB" sz="1800" dirty="0" smtClean="0">
                <a:latin typeface="Arial"/>
                <a:cs typeface="Arial"/>
              </a:rPr>
              <a:t>control characters. </a:t>
            </a:r>
            <a:r>
              <a:rPr lang="el-GR" sz="1800" dirty="0" smtClean="0">
                <a:latin typeface="Arial"/>
                <a:cs typeface="Arial"/>
              </a:rPr>
              <a:t>Τα δεκαδικά νούμερα 32 – 127 χρησιμοποιούνται για ειδικούς χαρακτήρες, νούμερα, λατινικά γράμματα . Το σύνολο αυτών των χαρακτήρων μπορεί να κωδικοποιηθεί σε 7-</a:t>
            </a:r>
            <a:r>
              <a:rPr lang="en-GB" sz="1800" dirty="0" smtClean="0">
                <a:latin typeface="Arial"/>
                <a:cs typeface="Arial"/>
              </a:rPr>
              <a:t>bits.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Οι υπολογιστές παλιά χρησιμοποιούσαν </a:t>
            </a:r>
            <a:r>
              <a:rPr lang="en-GB" sz="1800" dirty="0" smtClean="0">
                <a:latin typeface="Arial"/>
                <a:cs typeface="Arial"/>
              </a:rPr>
              <a:t>bytes </a:t>
            </a:r>
            <a:r>
              <a:rPr lang="el-GR" sz="1800" dirty="0" smtClean="0">
                <a:latin typeface="Arial"/>
                <a:cs typeface="Arial"/>
              </a:rPr>
              <a:t>των 8-</a:t>
            </a:r>
            <a:r>
              <a:rPr lang="en-GB" sz="1800" dirty="0" smtClean="0">
                <a:latin typeface="Arial"/>
                <a:cs typeface="Arial"/>
              </a:rPr>
              <a:t>bits. </a:t>
            </a:r>
            <a:r>
              <a:rPr lang="el-GR" sz="1800" dirty="0" smtClean="0">
                <a:latin typeface="Arial"/>
                <a:cs typeface="Arial"/>
              </a:rPr>
              <a:t>Άρα, </a:t>
            </a:r>
            <a:r>
              <a:rPr lang="en-GB" sz="1800" dirty="0" smtClean="0">
                <a:latin typeface="Arial"/>
                <a:cs typeface="Arial"/>
              </a:rPr>
              <a:t>1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byte </a:t>
            </a:r>
            <a:r>
              <a:rPr lang="el-GR" sz="1800" dirty="0" smtClean="0">
                <a:latin typeface="Arial"/>
                <a:cs typeface="Arial"/>
              </a:rPr>
              <a:t>είναι αρκετό για να κωδικοποιήσει όλους τους </a:t>
            </a:r>
            <a:r>
              <a:rPr lang="en-GB" sz="1800" dirty="0" smtClean="0">
                <a:latin typeface="Arial"/>
                <a:cs typeface="Arial"/>
              </a:rPr>
              <a:t>ASCII </a:t>
            </a:r>
            <a:r>
              <a:rPr lang="el-GR" sz="1800" dirty="0" smtClean="0">
                <a:latin typeface="Arial"/>
                <a:cs typeface="Arial"/>
              </a:rPr>
              <a:t>χαρακτήρες. Επιπλέον, περισσεύαν και αρκετά </a:t>
            </a:r>
            <a:r>
              <a:rPr lang="en-GB" sz="1800" dirty="0" smtClean="0">
                <a:latin typeface="Arial"/>
                <a:cs typeface="Arial"/>
              </a:rPr>
              <a:t>bytes. </a:t>
            </a:r>
            <a:r>
              <a:rPr lang="el-GR" sz="1800" dirty="0" smtClean="0">
                <a:latin typeface="Arial"/>
                <a:cs typeface="Arial"/>
              </a:rPr>
              <a:t>Όχι όμως αρκετά για να κωδικοποιηθούν όλα τα σύμβολα/γράμματα όλων των γλωσσών που υπάρχουν.</a:t>
            </a: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7298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28695" cy="473251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Unicode standard 7.0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9839" y="860779"/>
            <a:ext cx="4422275" cy="47539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Κωδοποίηση ειδικών χαρακτήρων, γραμμάτων,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αριθμών,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συμβόλων (π.χ. Μαθηματικών).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Unicode 7 </a:t>
            </a:r>
            <a:r>
              <a:rPr lang="el-GR" sz="1800" dirty="0" smtClean="0">
                <a:latin typeface="Arial"/>
                <a:cs typeface="Arial"/>
              </a:rPr>
              <a:t>κωδικοποιεί συνολικά 112956 διαφορετικούς χαρακτήρες.</a:t>
            </a:r>
          </a:p>
          <a:p>
            <a:pPr marL="0" indent="0">
              <a:buFont typeface="Arial"/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latin typeface="Arial"/>
                <a:cs typeface="Arial"/>
              </a:rPr>
              <a:t>http://</a:t>
            </a:r>
            <a:r>
              <a:rPr lang="en-GB" sz="1800" dirty="0" err="1">
                <a:latin typeface="Arial"/>
                <a:cs typeface="Arial"/>
              </a:rPr>
              <a:t>www.unicode.org</a:t>
            </a:r>
            <a:r>
              <a:rPr lang="en-GB" sz="1800" dirty="0">
                <a:latin typeface="Arial"/>
                <a:cs typeface="Arial"/>
              </a:rPr>
              <a:t>/charts/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http</a:t>
            </a:r>
            <a:r>
              <a:rPr lang="en-GB" sz="1800" dirty="0">
                <a:latin typeface="Arial"/>
                <a:cs typeface="Arial"/>
              </a:rPr>
              <a:t>://</a:t>
            </a:r>
            <a:r>
              <a:rPr lang="en-GB" sz="1800" dirty="0" err="1">
                <a:latin typeface="Arial"/>
                <a:cs typeface="Arial"/>
              </a:rPr>
              <a:t>www.unicode.org</a:t>
            </a:r>
            <a:r>
              <a:rPr lang="en-GB" sz="1800" dirty="0">
                <a:latin typeface="Arial"/>
                <a:cs typeface="Arial"/>
              </a:rPr>
              <a:t>/charts/PDF/U0000.pdf</a:t>
            </a:r>
          </a:p>
          <a:p>
            <a:pPr marL="0" indent="0">
              <a:buFont typeface="Arial"/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Η αρίθμηση εμφανίζεται στο 16δικό σύστημα.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0000 </a:t>
            </a:r>
            <a:r>
              <a:rPr lang="en-GB" sz="1800" dirty="0" smtClean="0">
                <a:latin typeface="Arial"/>
                <a:cs typeface="Arial"/>
              </a:rPr>
              <a:t>-</a:t>
            </a:r>
            <a:r>
              <a:rPr lang="el-GR" sz="1800" dirty="0" smtClean="0">
                <a:latin typeface="Arial"/>
                <a:cs typeface="Arial"/>
              </a:rPr>
              <a:t> 001</a:t>
            </a:r>
            <a:r>
              <a:rPr lang="en-GB" sz="1800" dirty="0" smtClean="0">
                <a:latin typeface="Arial"/>
                <a:cs typeface="Arial"/>
              </a:rPr>
              <a:t>F: C0 controls.</a:t>
            </a:r>
          </a:p>
          <a:p>
            <a:pPr marL="0" indent="0">
              <a:buFont typeface="Arial"/>
              <a:buNone/>
            </a:pPr>
            <a:r>
              <a:rPr lang="en-GB" sz="1800" dirty="0" smtClean="0">
                <a:latin typeface="Arial"/>
                <a:cs typeface="Arial"/>
              </a:rPr>
              <a:t>0020 - </a:t>
            </a:r>
            <a:r>
              <a:rPr lang="el-GR" sz="1800" dirty="0" smtClean="0">
                <a:latin typeface="Arial"/>
                <a:cs typeface="Arial"/>
              </a:rPr>
              <a:t>002</a:t>
            </a:r>
            <a:r>
              <a:rPr lang="en-GB" sz="1800" dirty="0" smtClean="0">
                <a:latin typeface="Arial"/>
                <a:cs typeface="Arial"/>
              </a:rPr>
              <a:t>F: ASCII </a:t>
            </a:r>
            <a:r>
              <a:rPr lang="el-GR" sz="1800" dirty="0" smtClean="0">
                <a:latin typeface="Arial"/>
                <a:cs typeface="Arial"/>
              </a:rPr>
              <a:t>χαρακτήρες για σύμβολα και τονισμό.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n-GB" sz="1800" dirty="0" smtClean="0">
                <a:latin typeface="Arial"/>
                <a:cs typeface="Arial"/>
              </a:rPr>
              <a:t>0030 – 0039: ASCII </a:t>
            </a:r>
            <a:r>
              <a:rPr lang="el-GR" sz="1800" dirty="0" smtClean="0">
                <a:latin typeface="Arial"/>
                <a:cs typeface="Arial"/>
              </a:rPr>
              <a:t>ψηφία.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Κτλ.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Π.χ. Το αγγλικό γράμμα Α συμβολίζεται 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Font typeface="Arial"/>
              <a:buNone/>
            </a:pPr>
            <a:r>
              <a:rPr lang="en-GB" sz="1800" dirty="0" smtClean="0">
                <a:latin typeface="Arial"/>
                <a:cs typeface="Arial"/>
              </a:rPr>
              <a:t>U+0041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4" name="Picture 3" descr="Screen Shot 2014-11-03 at 10.22.4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822" y="0"/>
            <a:ext cx="44571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399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875" y="274638"/>
            <a:ext cx="7764298" cy="473251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Arial"/>
                <a:cs typeface="Arial"/>
              </a:rPr>
              <a:t>^</a:t>
            </a:r>
            <a:r>
              <a:rPr lang="en-GB" sz="2800" dirty="0" smtClean="0">
                <a:latin typeface="Arial"/>
                <a:cs typeface="Arial"/>
              </a:rPr>
              <a:t>M: Carriage return </a:t>
            </a:r>
            <a:r>
              <a:rPr lang="el-GR" sz="2800" dirty="0" smtClean="0">
                <a:latin typeface="Arial"/>
                <a:cs typeface="Arial"/>
              </a:rPr>
              <a:t>στο τέλος μιας γραμμής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199" y="932350"/>
            <a:ext cx="8232275" cy="57387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Unix/Linux, </a:t>
            </a:r>
            <a:r>
              <a:rPr lang="el-GR" sz="1800" dirty="0" smtClean="0">
                <a:latin typeface="Arial"/>
                <a:cs typeface="Arial"/>
              </a:rPr>
              <a:t>σε ένα </a:t>
            </a:r>
            <a:r>
              <a:rPr lang="en-GB" sz="1800" dirty="0" smtClean="0">
                <a:latin typeface="Arial"/>
                <a:cs typeface="Arial"/>
              </a:rPr>
              <a:t>text file, </a:t>
            </a:r>
            <a:r>
              <a:rPr lang="el-GR" sz="1800" dirty="0" smtClean="0">
                <a:latin typeface="Arial"/>
                <a:cs typeface="Arial"/>
              </a:rPr>
              <a:t>το τέλος μιας γραμμής συμβολίζεται με το </a:t>
            </a:r>
            <a:r>
              <a:rPr lang="en-GB" sz="1800" dirty="0" smtClean="0">
                <a:latin typeface="Arial"/>
                <a:cs typeface="Arial"/>
              </a:rPr>
              <a:t>new line character, </a:t>
            </a:r>
            <a:r>
              <a:rPr lang="el-GR" sz="1800" dirty="0" smtClean="0">
                <a:latin typeface="Arial"/>
                <a:cs typeface="Arial"/>
              </a:rPr>
              <a:t>δηλαδή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\n</a:t>
            </a:r>
            <a:r>
              <a:rPr lang="el-GR" sz="1800" dirty="0" smtClean="0">
                <a:latin typeface="Arial"/>
                <a:cs typeface="Arial"/>
              </a:rPr>
              <a:t> 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LF</a:t>
            </a:r>
            <a:r>
              <a:rPr lang="en-GB" sz="1800" dirty="0" smtClean="0">
                <a:latin typeface="Arial"/>
                <a:cs typeface="Arial"/>
              </a:rPr>
              <a:t> (Line Feed) </a:t>
            </a:r>
            <a:r>
              <a:rPr lang="el-GR" sz="1800" dirty="0" smtClean="0">
                <a:latin typeface="Arial"/>
                <a:cs typeface="Arial"/>
              </a:rPr>
              <a:t>που αντιστοιχεί στον 10</a:t>
            </a:r>
            <a:r>
              <a:rPr lang="el-GR" sz="1800" baseline="30000" dirty="0" smtClean="0">
                <a:latin typeface="Arial"/>
                <a:cs typeface="Arial"/>
              </a:rPr>
              <a:t>ο </a:t>
            </a:r>
            <a:r>
              <a:rPr lang="el-GR" sz="1800" dirty="0" smtClean="0">
                <a:latin typeface="Arial"/>
                <a:cs typeface="Arial"/>
              </a:rPr>
              <a:t>στη σειρά χαρακτήρα του πίνακα</a:t>
            </a:r>
            <a:r>
              <a:rPr lang="en-GB" sz="1800" dirty="0" smtClean="0">
                <a:latin typeface="Arial"/>
                <a:cs typeface="Arial"/>
              </a:rPr>
              <a:t> ASCII.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Στα </a:t>
            </a:r>
            <a:r>
              <a:rPr lang="en-GB" sz="1800" dirty="0" smtClean="0">
                <a:latin typeface="Arial"/>
                <a:cs typeface="Arial"/>
              </a:rPr>
              <a:t>Windows </a:t>
            </a:r>
            <a:r>
              <a:rPr lang="el-GR" sz="1800" dirty="0" smtClean="0">
                <a:latin typeface="Arial"/>
                <a:cs typeface="Arial"/>
              </a:rPr>
              <a:t>όμως</a:t>
            </a:r>
            <a:r>
              <a:rPr lang="en-GB" sz="1800" dirty="0" smtClean="0">
                <a:latin typeface="Arial"/>
                <a:cs typeface="Arial"/>
              </a:rPr>
              <a:t>,</a:t>
            </a:r>
            <a:r>
              <a:rPr lang="el-GR" sz="1800" dirty="0" smtClean="0">
                <a:latin typeface="Arial"/>
                <a:cs typeface="Arial"/>
              </a:rPr>
              <a:t> το τέλος μια γραμμής συμβολίζεται με</a:t>
            </a:r>
            <a:r>
              <a:rPr lang="el-GR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δύο διαδοχικούς χαρακτήρες, το </a:t>
            </a:r>
            <a:r>
              <a:rPr lang="en-GB" sz="1800" dirty="0" smtClean="0">
                <a:latin typeface="Arial"/>
                <a:cs typeface="Arial"/>
              </a:rPr>
              <a:t>carriage return character, </a:t>
            </a:r>
            <a:r>
              <a:rPr lang="el-GR" sz="1800" dirty="0" smtClean="0">
                <a:latin typeface="Arial"/>
                <a:cs typeface="Arial"/>
              </a:rPr>
              <a:t>δηλαδή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\r</a:t>
            </a:r>
            <a:r>
              <a:rPr lang="el-GR" sz="1800" dirty="0" smtClean="0">
                <a:latin typeface="Arial"/>
                <a:cs typeface="Arial"/>
              </a:rPr>
              <a:t> 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CR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που αντιστοιχεί στον </a:t>
            </a:r>
            <a:r>
              <a:rPr lang="el-GR" sz="1800" dirty="0" smtClean="0">
                <a:latin typeface="Arial"/>
                <a:cs typeface="Arial"/>
              </a:rPr>
              <a:t>13</a:t>
            </a:r>
            <a:r>
              <a:rPr lang="el-GR" sz="1800" baseline="30000" dirty="0" smtClean="0">
                <a:latin typeface="Arial"/>
                <a:cs typeface="Arial"/>
              </a:rPr>
              <a:t>ο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στη σειρά χαρακτήρα του πίνακα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ASCII </a:t>
            </a:r>
            <a:r>
              <a:rPr lang="el-GR" sz="1800" dirty="0" smtClean="0">
                <a:latin typeface="Arial"/>
                <a:cs typeface="Arial"/>
              </a:rPr>
              <a:t>και μετά το </a:t>
            </a:r>
            <a:r>
              <a:rPr lang="en-GB" sz="1800" dirty="0" smtClean="0">
                <a:latin typeface="Arial"/>
                <a:cs typeface="Arial"/>
              </a:rPr>
              <a:t>new line character.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Στα </a:t>
            </a:r>
            <a:r>
              <a:rPr lang="en-GB" sz="1800" dirty="0" smtClean="0">
                <a:latin typeface="Arial"/>
                <a:cs typeface="Arial"/>
              </a:rPr>
              <a:t>Macintosh </a:t>
            </a: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text file </a:t>
            </a:r>
            <a:r>
              <a:rPr lang="el-GR" sz="1800" dirty="0" smtClean="0">
                <a:latin typeface="Arial"/>
                <a:cs typeface="Arial"/>
              </a:rPr>
              <a:t>μπορεί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να έχει στο τέλος κάθε γραμμής </a:t>
            </a:r>
            <a:r>
              <a:rPr lang="en-GB" sz="1800" dirty="0" smtClean="0">
                <a:latin typeface="Arial"/>
                <a:cs typeface="Arial"/>
              </a:rPr>
              <a:t>new line character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carriage return.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Τα παραπάνω έχουν ως συνέπεια, όταν ανοίγουμε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σε έναν </a:t>
            </a:r>
            <a:r>
              <a:rPr lang="en-GB" sz="1800" dirty="0">
                <a:latin typeface="Arial"/>
                <a:cs typeface="Arial"/>
              </a:rPr>
              <a:t>text editor </a:t>
            </a:r>
            <a:r>
              <a:rPr lang="el-GR" sz="1800" dirty="0">
                <a:latin typeface="Arial"/>
                <a:cs typeface="Arial"/>
              </a:rPr>
              <a:t>του </a:t>
            </a:r>
            <a:r>
              <a:rPr lang="en-GB" sz="1800" dirty="0" err="1">
                <a:latin typeface="Arial"/>
                <a:cs typeface="Arial"/>
              </a:rPr>
              <a:t>linux</a:t>
            </a:r>
            <a:r>
              <a:rPr lang="el-GR" sz="1800" dirty="0" smtClean="0">
                <a:latin typeface="Arial"/>
                <a:cs typeface="Arial"/>
              </a:rPr>
              <a:t> ένα </a:t>
            </a:r>
            <a:r>
              <a:rPr lang="en-GB" sz="1800" dirty="0" smtClean="0">
                <a:latin typeface="Arial"/>
                <a:cs typeface="Arial"/>
              </a:rPr>
              <a:t>text file </a:t>
            </a:r>
            <a:r>
              <a:rPr lang="el-GR" sz="1800" dirty="0" smtClean="0">
                <a:latin typeface="Arial"/>
                <a:cs typeface="Arial"/>
              </a:rPr>
              <a:t>που προήλθε από </a:t>
            </a:r>
            <a:r>
              <a:rPr lang="en-GB" sz="1800" dirty="0" smtClean="0">
                <a:latin typeface="Arial"/>
                <a:cs typeface="Arial"/>
              </a:rPr>
              <a:t>Windows</a:t>
            </a:r>
            <a:r>
              <a:rPr lang="el-GR" sz="1800" dirty="0" smtClean="0">
                <a:latin typeface="Arial"/>
                <a:cs typeface="Arial"/>
              </a:rPr>
              <a:t> ή</a:t>
            </a:r>
            <a:r>
              <a:rPr lang="en-GB" sz="1800" dirty="0" smtClean="0">
                <a:latin typeface="Arial"/>
                <a:cs typeface="Arial"/>
              </a:rPr>
              <a:t> Macintosh, </a:t>
            </a:r>
            <a:r>
              <a:rPr lang="el-GR" sz="1800" dirty="0" smtClean="0">
                <a:latin typeface="Arial"/>
                <a:cs typeface="Arial"/>
              </a:rPr>
              <a:t>να εμφανίζονται στο τέλος της κάθε γραμμής τα </a:t>
            </a:r>
            <a:r>
              <a:rPr lang="en-GB" sz="1800" dirty="0" smtClean="0">
                <a:latin typeface="Arial"/>
                <a:cs typeface="Arial"/>
              </a:rPr>
              <a:t>carriage return characters, </a:t>
            </a:r>
            <a:r>
              <a:rPr lang="el-GR" sz="1800" dirty="0" smtClean="0">
                <a:latin typeface="Arial"/>
                <a:cs typeface="Arial"/>
              </a:rPr>
              <a:t>με τη μορφή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^M.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Gene1  Gene2  </a:t>
            </a:r>
            <a:r>
              <a:rPr lang="en-GB" sz="1800" dirty="0" err="1" smtClean="0">
                <a:latin typeface="Arial"/>
                <a:cs typeface="Arial"/>
              </a:rPr>
              <a:t>tissue^M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παρακάτω εντολή μετατρέπουμε ένα αρχείο (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 τύπου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Windows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σε αρχείο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(file2)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τύπου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Unix/Linux.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tr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-d  ‘\r’  &lt;file1&gt;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Ένα αρχείο </a:t>
            </a:r>
            <a:r>
              <a:rPr lang="en-GB" sz="1800" dirty="0" smtClean="0">
                <a:latin typeface="Arial"/>
                <a:cs typeface="Arial"/>
              </a:rPr>
              <a:t>Macintosh </a:t>
            </a:r>
            <a:r>
              <a:rPr lang="el-GR" sz="1800" dirty="0" smtClean="0">
                <a:latin typeface="Arial"/>
                <a:cs typeface="Arial"/>
              </a:rPr>
              <a:t>που ονομάζεται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μετατρέπεται σε αρχείο τύπου </a:t>
            </a:r>
            <a:r>
              <a:rPr lang="en-GB" sz="1800" dirty="0" smtClean="0">
                <a:latin typeface="Arial"/>
                <a:cs typeface="Arial"/>
              </a:rPr>
              <a:t>Unix/Linux (</a:t>
            </a:r>
            <a:r>
              <a:rPr lang="el-GR" sz="1800" dirty="0" smtClean="0">
                <a:latin typeface="Arial"/>
                <a:cs typeface="Arial"/>
              </a:rPr>
              <a:t>με ονομασία </a:t>
            </a:r>
            <a:r>
              <a:rPr lang="en-GB" sz="1800" dirty="0" smtClean="0">
                <a:latin typeface="Arial"/>
                <a:cs typeface="Arial"/>
              </a:rPr>
              <a:t>file2) </a:t>
            </a:r>
            <a:r>
              <a:rPr lang="el-GR" sz="1800" dirty="0" smtClean="0">
                <a:latin typeface="Arial"/>
                <a:cs typeface="Arial"/>
              </a:rPr>
              <a:t>με την παρακάτω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smtClean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GB" sz="1800" smtClean="0">
                <a:solidFill>
                  <a:srgbClr val="FF0000"/>
                </a:solidFill>
                <a:latin typeface="Arial"/>
                <a:cs typeface="Arial"/>
              </a:rPr>
              <a:t>‘\r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’  ‘\n’  &lt;file1&gt;  file2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Αν θέλουμε με το </a:t>
            </a:r>
            <a:r>
              <a:rPr lang="en-GB" sz="1800" dirty="0" err="1">
                <a:latin typeface="Arial"/>
                <a:cs typeface="Arial"/>
              </a:rPr>
              <a:t>grep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να βρούμε το μοτίβο </a:t>
            </a:r>
            <a:r>
              <a:rPr lang="en-GB" sz="1800" dirty="0">
                <a:latin typeface="Arial"/>
                <a:cs typeface="Arial"/>
              </a:rPr>
              <a:t>tissue </a:t>
            </a:r>
            <a:r>
              <a:rPr lang="el-GR" sz="1800" dirty="0">
                <a:latin typeface="Arial"/>
                <a:cs typeface="Arial"/>
              </a:rPr>
              <a:t>στο τέλος της γραμμής, ο χαρακτήρας ^Μ δημιουργεί πρόβλημα. Αυτούς τους χαρακτήρες </a:t>
            </a:r>
            <a:r>
              <a:rPr lang="el-GR" sz="1800" dirty="0" smtClean="0">
                <a:latin typeface="Arial"/>
                <a:cs typeface="Arial"/>
              </a:rPr>
              <a:t>πρέπει να τους απαλείψουμε </a:t>
            </a:r>
            <a:r>
              <a:rPr lang="el-GR" sz="1800" dirty="0">
                <a:latin typeface="Arial"/>
                <a:cs typeface="Arial"/>
              </a:rPr>
              <a:t>με </a:t>
            </a:r>
            <a:r>
              <a:rPr lang="el-GR" sz="1800" dirty="0" smtClean="0">
                <a:latin typeface="Arial"/>
                <a:cs typeface="Arial"/>
              </a:rPr>
              <a:t>μια από τις παραπάνω εντολές.</a:t>
            </a:r>
            <a:endParaRPr lang="en-GB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554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- Εισαγωγή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9"/>
            <a:ext cx="8229600" cy="46707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60778"/>
            <a:ext cx="8229600" cy="4954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err="1" smtClean="0">
                <a:latin typeface="Arial"/>
                <a:cs typeface="Arial"/>
              </a:rPr>
              <a:t>sed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είναι ένα πολύ ισχυρό πρόγραμμα/εργαλείο του </a:t>
            </a:r>
            <a:r>
              <a:rPr lang="en-GB" sz="1800" dirty="0" smtClean="0">
                <a:latin typeface="Arial"/>
                <a:cs typeface="Arial"/>
              </a:rPr>
              <a:t>Unix &amp; Linux </a:t>
            </a:r>
            <a:r>
              <a:rPr lang="el-GR" sz="1800" dirty="0" smtClean="0">
                <a:latin typeface="Arial"/>
                <a:cs typeface="Arial"/>
              </a:rPr>
              <a:t>που μας επιτρέπει να χειριστούμε ποικιλοτρόπως το περιεχόμενο αρχείων. Εδώ θα αναφερθούμε σε κάποιες από τις πιο κοινές εφαρμογές του.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αναγνωρίσει μοτίβα χαρακτήρων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(regular expressions)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όπως και η εντολή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egrep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ή να εκτελέσει μια πράξη σε συγκεκριμένες γραμμές ενός αρχείου.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Π.χ.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αντικαταστήσει μια λέξη ή ένα μοτίβο με ένα άλλο, οποτεδήποτε το συναντά, ή εντός ενός συγκεκριμένου εύρους γραμμών.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εκτυπώσει ή να διαγράψει συγκεκριμένες γραμμές ενός αρχείου, αρκεί να ορίσουμε το εύρος τιμών των γραμμών, ή το μοτίβο που πρέπει να συναντάται στις προς εκτύπωση/διαγραφή γραμμές.</a:t>
            </a: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μας πει σε ποιές γραμμές συναντάται ένα συγκεκριμένο μοτίβο χαρακτήρων.</a:t>
            </a:r>
          </a:p>
          <a:p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Οι βασικές εντολές εντός </a:t>
            </a:r>
            <a:r>
              <a:rPr lang="en-GB" sz="1800" dirty="0" err="1">
                <a:solidFill>
                  <a:srgbClr val="00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όπως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substitute, transliterate, print, delete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συμβολίζονται με τα γράμματα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s, y, p, d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209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1577</Words>
  <Application>Microsoft Macintosh PowerPoint</Application>
  <PresentationFormat>On-screen Show (4:3)</PresentationFormat>
  <Paragraphs>159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Εισαγωγή στο Linux/Unix  </vt:lpstr>
      <vt:lpstr>Χειρισμός κειμένου</vt:lpstr>
      <vt:lpstr> tr: αντικατάσταση χαρακτήρων</vt:lpstr>
      <vt:lpstr>tr: αντικατάσταση χαρακτήρων</vt:lpstr>
      <vt:lpstr>Κωδικοποίηση ASCII</vt:lpstr>
      <vt:lpstr>Unicode standard 7.0</vt:lpstr>
      <vt:lpstr>^M: Carriage return στο τέλος μιας γραμμής</vt:lpstr>
      <vt:lpstr>sed: stream editor - Εισαγωγή</vt:lpstr>
      <vt:lpstr>sed: stream editor – Παράδειγμα 1</vt:lpstr>
      <vt:lpstr>sed: stream editor – Παράδειγμα 1</vt:lpstr>
      <vt:lpstr>sed: stream editor – Παράδειγμα 2</vt:lpstr>
      <vt:lpstr>sed: stream editor – Παράδειγμα 3</vt:lpstr>
      <vt:lpstr>sed: stream editor – Παράδειγμα 4 =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  3η διάλεξη  Η/Υ 1ο έτος  Γρ. Αμούτζιας</dc:title>
  <dc:creator>Grigoris Amoutzias</dc:creator>
  <cp:lastModifiedBy>Grigorios Amoutzias</cp:lastModifiedBy>
  <cp:revision>58</cp:revision>
  <dcterms:created xsi:type="dcterms:W3CDTF">2014-03-09T07:39:24Z</dcterms:created>
  <dcterms:modified xsi:type="dcterms:W3CDTF">2015-09-03T11:32:33Z</dcterms:modified>
</cp:coreProperties>
</file>