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Override1.xml" ContentType="application/vnd.openxmlformats-officedocument.themeOverrid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Override2.xml" ContentType="application/vnd.openxmlformats-officedocument.themeOverride+xml"/>
  <Override PartName="/ppt/theme/theme4.xml" ContentType="application/vnd.openxmlformats-officedocument.theme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57" r:id="rId1"/>
    <p:sldMasterId id="2147483658" r:id="rId2"/>
    <p:sldMasterId id="2147483660" r:id="rId3"/>
  </p:sldMasterIdLst>
  <p:notesMasterIdLst>
    <p:notesMasterId r:id="rId22"/>
  </p:notesMasterIdLst>
  <p:handoutMasterIdLst>
    <p:handoutMasterId r:id="rId23"/>
  </p:handoutMasterIdLst>
  <p:sldIdLst>
    <p:sldId id="256" r:id="rId4"/>
    <p:sldId id="406" r:id="rId5"/>
    <p:sldId id="469" r:id="rId6"/>
    <p:sldId id="448" r:id="rId7"/>
    <p:sldId id="449" r:id="rId8"/>
    <p:sldId id="470" r:id="rId9"/>
    <p:sldId id="473" r:id="rId10"/>
    <p:sldId id="472" r:id="rId11"/>
    <p:sldId id="475" r:id="rId12"/>
    <p:sldId id="476" r:id="rId13"/>
    <p:sldId id="477" r:id="rId14"/>
    <p:sldId id="478" r:id="rId15"/>
    <p:sldId id="479" r:id="rId16"/>
    <p:sldId id="480" r:id="rId17"/>
    <p:sldId id="482" r:id="rId18"/>
    <p:sldId id="484" r:id="rId19"/>
    <p:sldId id="485" r:id="rId20"/>
    <p:sldId id="487" r:id="rId21"/>
  </p:sldIdLst>
  <p:sldSz cx="9144000" cy="6858000" type="screen4x3"/>
  <p:notesSz cx="7315200" cy="9601200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5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0000"/>
    <a:srgbClr val="A50021"/>
    <a:srgbClr val="6666FF"/>
    <a:srgbClr val="FF9900"/>
    <a:srgbClr val="FFFF99"/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694" autoAdjust="0"/>
  </p:normalViewPr>
  <p:slideViewPr>
    <p:cSldViewPr>
      <p:cViewPr varScale="1">
        <p:scale>
          <a:sx n="110" d="100"/>
          <a:sy n="110" d="100"/>
        </p:scale>
        <p:origin x="1644" y="10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slide" Target="slides/slide10.xml"/><Relationship Id="rId18" Type="http://schemas.openxmlformats.org/officeDocument/2006/relationships/slide" Target="slides/slide15.xml"/><Relationship Id="rId26" Type="http://schemas.openxmlformats.org/officeDocument/2006/relationships/theme" Target="theme/theme1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8.xml"/><Relationship Id="rId7" Type="http://schemas.openxmlformats.org/officeDocument/2006/relationships/slide" Target="slides/slide4.xml"/><Relationship Id="rId12" Type="http://schemas.openxmlformats.org/officeDocument/2006/relationships/slide" Target="slides/slide9.xml"/><Relationship Id="rId17" Type="http://schemas.openxmlformats.org/officeDocument/2006/relationships/slide" Target="slides/slide14.xml"/><Relationship Id="rId25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3.xml"/><Relationship Id="rId20" Type="http://schemas.openxmlformats.org/officeDocument/2006/relationships/slide" Target="slides/slide1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slide" Target="slides/slide8.xml"/><Relationship Id="rId24" Type="http://schemas.openxmlformats.org/officeDocument/2006/relationships/presProps" Target="presProps.xml"/><Relationship Id="rId5" Type="http://schemas.openxmlformats.org/officeDocument/2006/relationships/slide" Target="slides/slide2.xml"/><Relationship Id="rId15" Type="http://schemas.openxmlformats.org/officeDocument/2006/relationships/slide" Target="slides/slide12.xml"/><Relationship Id="rId23" Type="http://schemas.openxmlformats.org/officeDocument/2006/relationships/handoutMaster" Target="handoutMasters/handoutMaster1.xml"/><Relationship Id="rId10" Type="http://schemas.openxmlformats.org/officeDocument/2006/relationships/slide" Target="slides/slide7.xml"/><Relationship Id="rId19" Type="http://schemas.openxmlformats.org/officeDocument/2006/relationships/slide" Target="slides/slide16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slide" Target="slides/slide11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70238" cy="47942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6624" tIns="48313" rIns="96624" bIns="48313" numCol="1" anchor="t" anchorCtr="0" compatLnSpc="1">
            <a:prstTxWarp prst="textNoShape">
              <a:avLst/>
            </a:prstTxWarp>
          </a:bodyPr>
          <a:lstStyle>
            <a:lvl1pPr algn="l" defTabSz="966788">
              <a:defRPr sz="13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4144963" y="0"/>
            <a:ext cx="3170237" cy="47942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6624" tIns="48313" rIns="96624" bIns="48313" numCol="1" anchor="t" anchorCtr="0" compatLnSpc="1">
            <a:prstTxWarp prst="textNoShape">
              <a:avLst/>
            </a:prstTxWarp>
          </a:bodyPr>
          <a:lstStyle>
            <a:lvl1pPr algn="r" defTabSz="966788">
              <a:defRPr sz="13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325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121775"/>
            <a:ext cx="3170238" cy="47942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6624" tIns="48313" rIns="96624" bIns="48313" numCol="1" anchor="b" anchorCtr="0" compatLnSpc="1">
            <a:prstTxWarp prst="textNoShape">
              <a:avLst/>
            </a:prstTxWarp>
          </a:bodyPr>
          <a:lstStyle>
            <a:lvl1pPr algn="l" defTabSz="966788">
              <a:defRPr sz="13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325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4144963" y="9121775"/>
            <a:ext cx="3170237" cy="47942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6624" tIns="48313" rIns="96624" bIns="48313" numCol="1" anchor="b" anchorCtr="0" compatLnSpc="1">
            <a:prstTxWarp prst="textNoShape">
              <a:avLst/>
            </a:prstTxWarp>
          </a:bodyPr>
          <a:lstStyle>
            <a:lvl1pPr algn="r" defTabSz="966788">
              <a:defRPr sz="1300"/>
            </a:lvl1pPr>
          </a:lstStyle>
          <a:p>
            <a:pPr>
              <a:defRPr/>
            </a:pPr>
            <a:fld id="{CBECF2C5-E6C3-4E4C-8AF2-7806625F9CC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915195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170238" cy="47942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6624" tIns="48313" rIns="96624" bIns="48313" numCol="1" anchor="t" anchorCtr="0" compatLnSpc="1">
            <a:prstTxWarp prst="textNoShape">
              <a:avLst/>
            </a:prstTxWarp>
          </a:bodyPr>
          <a:lstStyle>
            <a:lvl1pPr algn="l" defTabSz="966788">
              <a:defRPr sz="13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44963" y="0"/>
            <a:ext cx="3170237" cy="47942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6624" tIns="48313" rIns="96624" bIns="48313" numCol="1" anchor="t" anchorCtr="0" compatLnSpc="1">
            <a:prstTxWarp prst="textNoShape">
              <a:avLst/>
            </a:prstTxWarp>
          </a:bodyPr>
          <a:lstStyle>
            <a:lvl1pPr algn="r" defTabSz="966788">
              <a:defRPr sz="13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58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58888" y="720725"/>
            <a:ext cx="4800600" cy="3600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126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74725" y="4560888"/>
            <a:ext cx="5365750" cy="4319587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6624" tIns="48313" rIns="96624" bIns="4831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127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21775"/>
            <a:ext cx="3170238" cy="47942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6624" tIns="48313" rIns="96624" bIns="48313" numCol="1" anchor="b" anchorCtr="0" compatLnSpc="1">
            <a:prstTxWarp prst="textNoShape">
              <a:avLst/>
            </a:prstTxWarp>
          </a:bodyPr>
          <a:lstStyle>
            <a:lvl1pPr algn="l" defTabSz="966788">
              <a:defRPr sz="13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127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44963" y="9121775"/>
            <a:ext cx="3170237" cy="47942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vert="horz" wrap="square" lIns="96624" tIns="48313" rIns="96624" bIns="48313" numCol="1" anchor="b" anchorCtr="0" compatLnSpc="1">
            <a:prstTxWarp prst="textNoShape">
              <a:avLst/>
            </a:prstTxWarp>
          </a:bodyPr>
          <a:lstStyle>
            <a:lvl1pPr algn="r" defTabSz="966788">
              <a:defRPr sz="1300"/>
            </a:lvl1pPr>
          </a:lstStyle>
          <a:p>
            <a:pPr>
              <a:defRPr/>
            </a:pPr>
            <a:fld id="{5CA38A6E-A918-4AFA-A155-E9624D759BC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739653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themeOverride" Target="../theme/themeOverride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3.xml"/><Relationship Id="rId1" Type="http://schemas.openxmlformats.org/officeDocument/2006/relationships/themeOverride" Target="../theme/themeOverride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A2FFFD-9552-4C0C-AB46-7F9F99E2BE1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616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9BD652-7A4A-499D-A1CC-22CAD29F479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0047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362700" y="228600"/>
            <a:ext cx="1943100" cy="6019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228600"/>
            <a:ext cx="5676900" cy="6019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10B34C1-E766-45D9-AAAF-8D8F22B9D3D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27320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3"/>
          <p:cNvSpPr txBox="1">
            <a:spLocks noChangeArrowheads="1"/>
          </p:cNvSpPr>
          <p:nvPr/>
        </p:nvSpPr>
        <p:spPr bwMode="auto">
          <a:xfrm>
            <a:off x="7162800" y="152400"/>
            <a:ext cx="198120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  <a:defRPr/>
            </a:pPr>
            <a:r>
              <a:rPr lang="en-US" sz="2000" u="sng" smtClean="0">
                <a:solidFill>
                  <a:srgbClr val="000000"/>
                </a:solidFill>
                <a:latin typeface="AvantGarde" pitchFamily="34" charset="0"/>
                <a:cs typeface="Times New Roman" pitchFamily="18" charset="0"/>
              </a:rPr>
              <a:t>Outline</a:t>
            </a:r>
          </a:p>
        </p:txBody>
      </p:sp>
      <p:grpSp>
        <p:nvGrpSpPr>
          <p:cNvPr id="5" name="Group 5"/>
          <p:cNvGrpSpPr>
            <a:grpSpLocks/>
          </p:cNvGrpSpPr>
          <p:nvPr/>
        </p:nvGrpSpPr>
        <p:grpSpPr bwMode="auto">
          <a:xfrm>
            <a:off x="7086600" y="76200"/>
            <a:ext cx="304800" cy="685800"/>
            <a:chOff x="4032" y="3840"/>
            <a:chExt cx="192" cy="432"/>
          </a:xfrm>
        </p:grpSpPr>
        <p:sp>
          <p:nvSpPr>
            <p:cNvPr id="6" name="AutoShape 5">
              <a:hlinkClick r:id="" action="ppaction://hlinkshowjump?jump=previousslide" highlightClick="1"/>
            </p:cNvPr>
            <p:cNvSpPr>
              <a:spLocks noChangeArrowheads="1"/>
            </p:cNvSpPr>
            <p:nvPr userDrawn="1"/>
          </p:nvSpPr>
          <p:spPr bwMode="auto">
            <a:xfrm rot="5400000">
              <a:off x="4032" y="3840"/>
              <a:ext cx="192" cy="192"/>
            </a:xfrm>
            <a:prstGeom prst="actionButtonBackPrevious">
              <a:avLst/>
            </a:prstGeom>
            <a:solidFill>
              <a:srgbClr val="C0C0C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anchor="ctr">
              <a:spAutoFit/>
            </a:bodyPr>
            <a:lstStyle/>
            <a:p>
              <a:endParaRPr lang="el-GR"/>
            </a:p>
          </p:txBody>
        </p:sp>
        <p:sp>
          <p:nvSpPr>
            <p:cNvPr id="7" name="AutoShape 6">
              <a:hlinkClick r:id="" action="ppaction://hlinkshowjump?jump=nextslide" highlightClick="1"/>
            </p:cNvPr>
            <p:cNvSpPr>
              <a:spLocks noChangeArrowheads="1"/>
            </p:cNvSpPr>
            <p:nvPr userDrawn="1"/>
          </p:nvSpPr>
          <p:spPr bwMode="auto">
            <a:xfrm rot="-5400000">
              <a:off x="4032" y="4080"/>
              <a:ext cx="192" cy="192"/>
            </a:xfrm>
            <a:prstGeom prst="actionButtonBackPrevious">
              <a:avLst/>
            </a:prstGeom>
            <a:solidFill>
              <a:srgbClr val="C0C0C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anchor="ctr">
              <a:spAutoFit/>
            </a:bodyPr>
            <a:lstStyle/>
            <a:p>
              <a:endParaRPr lang="el-GR"/>
            </a:p>
          </p:txBody>
        </p:sp>
      </p:grpSp>
      <p:sp>
        <p:nvSpPr>
          <p:cNvPr id="8" name="Rectangle 8"/>
          <p:cNvSpPr>
            <a:spLocks noChangeArrowheads="1"/>
          </p:cNvSpPr>
          <p:nvPr/>
        </p:nvSpPr>
        <p:spPr bwMode="auto">
          <a:xfrm>
            <a:off x="6705600" y="838200"/>
            <a:ext cx="2438400" cy="6019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l" eaLnBrk="1" hangingPunct="1"/>
            <a:endParaRPr lang="el-GR" sz="1400" b="1">
              <a:latin typeface="AvantGarde" pitchFamily="34" charset="0"/>
            </a:endParaRPr>
          </a:p>
        </p:txBody>
      </p:sp>
      <p:sp>
        <p:nvSpPr>
          <p:cNvPr id="313353" name="Rectangle 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76200" y="228600"/>
            <a:ext cx="6934200" cy="6400800"/>
          </a:xfrm>
          <a:solidFill>
            <a:schemeClr val="accent1"/>
          </a:solidFill>
        </p:spPr>
        <p:txBody>
          <a:bodyPr/>
          <a:lstStyle>
            <a:lvl1pPr marL="0" indent="0">
              <a:spcBef>
                <a:spcPct val="0"/>
              </a:spcBef>
              <a:buFontTx/>
              <a:buNone/>
              <a:defRPr sz="1200" b="1">
                <a:latin typeface="Courier New" pitchFamily="49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13354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7086600" y="838200"/>
            <a:ext cx="2057400" cy="5486400"/>
          </a:xfrm>
        </p:spPr>
        <p:txBody>
          <a:bodyPr lIns="0" anchor="t"/>
          <a:lstStyle>
            <a:lvl1pPr algn="l">
              <a:defRPr sz="16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686800" y="0"/>
            <a:ext cx="4572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3CF9A6-A471-4331-B5C7-37A8746C7A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925760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cut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A73260C-D4A4-4A0E-9A1D-E11C5E68371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7490172"/>
      </p:ext>
    </p:extLst>
  </p:cSld>
  <p:clrMapOvr>
    <a:masterClrMapping/>
  </p:clrMapOvr>
  <p:transition>
    <p:cut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9B6803-D9CE-4CD8-87C0-ED2E25267B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2679044"/>
      </p:ext>
    </p:extLst>
  </p:cSld>
  <p:clrMapOvr>
    <a:masterClrMapping/>
  </p:clrMapOvr>
  <p:transition>
    <p:cut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219200"/>
            <a:ext cx="38100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38100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46B25A-6B18-4197-87A9-BD8BAC380EB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1659936"/>
      </p:ext>
    </p:extLst>
  </p:cSld>
  <p:clrMapOvr>
    <a:masterClrMapping/>
  </p:clrMapOvr>
  <p:transition>
    <p:cut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DE1DD3-2672-4526-8FDB-8BF747B792E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8612837"/>
      </p:ext>
    </p:extLst>
  </p:cSld>
  <p:clrMapOvr>
    <a:masterClrMapping/>
  </p:clrMapOvr>
  <p:transition>
    <p:cut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37DE18-BDD5-48E3-97D4-50549B51A33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4392269"/>
      </p:ext>
    </p:extLst>
  </p:cSld>
  <p:clrMapOvr>
    <a:masterClrMapping/>
  </p:clrMapOvr>
  <p:transition>
    <p:cut/>
  </p:transition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95CBF4-0B74-4669-AC79-9D0B3D870BD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8928859"/>
      </p:ext>
    </p:extLst>
  </p:cSld>
  <p:clrMapOvr>
    <a:masterClrMapping/>
  </p:clrMapOvr>
  <p:transition>
    <p:cut/>
  </p:transition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2E7EF8-16A8-424C-B389-CB73A36178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11677"/>
      </p:ext>
    </p:extLst>
  </p:cSld>
  <p:clrMapOvr>
    <a:masterClrMapping/>
  </p:clrMapOvr>
  <p:transition>
    <p:cut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14EBAA-71C3-477B-8D05-625C65FED8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132738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DBB8CD-B742-4E45-8BB8-FE251BAE20D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423374"/>
      </p:ext>
    </p:extLst>
  </p:cSld>
  <p:clrMapOvr>
    <a:masterClrMapping/>
  </p:clrMapOvr>
  <p:transition>
    <p:cut/>
  </p:transition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DF32F0F-D1E7-4D19-AA05-260F181AFB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5519010"/>
      </p:ext>
    </p:extLst>
  </p:cSld>
  <p:clrMapOvr>
    <a:masterClrMapping/>
  </p:clrMapOvr>
  <p:transition>
    <p:cut/>
  </p:transition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76200"/>
            <a:ext cx="1943100" cy="6400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76200"/>
            <a:ext cx="5676900" cy="6400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E2DA07-FEA3-4050-BE03-F0C8AAB426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8652689"/>
      </p:ext>
    </p:extLst>
  </p:cSld>
  <p:clrMapOvr>
    <a:masterClrMapping/>
  </p:clrMapOvr>
  <p:transition>
    <p:cut/>
  </p:transition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3"/>
          <p:cNvSpPr txBox="1">
            <a:spLocks noChangeArrowheads="1"/>
          </p:cNvSpPr>
          <p:nvPr/>
        </p:nvSpPr>
        <p:spPr bwMode="auto">
          <a:xfrm>
            <a:off x="7162800" y="152400"/>
            <a:ext cx="198120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50000"/>
              </a:spcBef>
              <a:defRPr/>
            </a:pPr>
            <a:r>
              <a:rPr lang="en-US" sz="2000" u="sng" smtClean="0">
                <a:solidFill>
                  <a:srgbClr val="000000"/>
                </a:solidFill>
                <a:latin typeface="AvantGarde" pitchFamily="34" charset="0"/>
                <a:cs typeface="Times New Roman" pitchFamily="18" charset="0"/>
              </a:rPr>
              <a:t>Outline</a:t>
            </a:r>
          </a:p>
        </p:txBody>
      </p:sp>
      <p:grpSp>
        <p:nvGrpSpPr>
          <p:cNvPr id="5" name="Group 5"/>
          <p:cNvGrpSpPr>
            <a:grpSpLocks/>
          </p:cNvGrpSpPr>
          <p:nvPr/>
        </p:nvGrpSpPr>
        <p:grpSpPr bwMode="auto">
          <a:xfrm>
            <a:off x="7086600" y="76200"/>
            <a:ext cx="304800" cy="685800"/>
            <a:chOff x="4032" y="3840"/>
            <a:chExt cx="192" cy="432"/>
          </a:xfrm>
        </p:grpSpPr>
        <p:sp>
          <p:nvSpPr>
            <p:cNvPr id="6" name="AutoShape 5">
              <a:hlinkClick r:id="" action="ppaction://hlinkshowjump?jump=previousslide" highlightClick="1"/>
            </p:cNvPr>
            <p:cNvSpPr>
              <a:spLocks noChangeArrowheads="1"/>
            </p:cNvSpPr>
            <p:nvPr userDrawn="1"/>
          </p:nvSpPr>
          <p:spPr bwMode="auto">
            <a:xfrm rot="5400000">
              <a:off x="4032" y="3840"/>
              <a:ext cx="192" cy="192"/>
            </a:xfrm>
            <a:prstGeom prst="actionButtonBackPrevious">
              <a:avLst/>
            </a:prstGeom>
            <a:solidFill>
              <a:srgbClr val="C0C0C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anchor="ctr">
              <a:spAutoFit/>
            </a:bodyPr>
            <a:lstStyle/>
            <a:p>
              <a:endParaRPr lang="el-GR"/>
            </a:p>
          </p:txBody>
        </p:sp>
        <p:sp>
          <p:nvSpPr>
            <p:cNvPr id="7" name="AutoShape 6">
              <a:hlinkClick r:id="" action="ppaction://hlinkshowjump?jump=nextslide" highlightClick="1"/>
            </p:cNvPr>
            <p:cNvSpPr>
              <a:spLocks noChangeArrowheads="1"/>
            </p:cNvSpPr>
            <p:nvPr userDrawn="1"/>
          </p:nvSpPr>
          <p:spPr bwMode="auto">
            <a:xfrm rot="-5400000">
              <a:off x="4032" y="4080"/>
              <a:ext cx="192" cy="192"/>
            </a:xfrm>
            <a:prstGeom prst="actionButtonBackPrevious">
              <a:avLst/>
            </a:prstGeom>
            <a:solidFill>
              <a:srgbClr val="C0C0C0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anchor="ctr">
              <a:spAutoFit/>
            </a:bodyPr>
            <a:lstStyle/>
            <a:p>
              <a:endParaRPr lang="el-GR"/>
            </a:p>
          </p:txBody>
        </p:sp>
      </p:grpSp>
      <p:sp>
        <p:nvSpPr>
          <p:cNvPr id="8" name="Rectangle 8"/>
          <p:cNvSpPr>
            <a:spLocks noChangeArrowheads="1"/>
          </p:cNvSpPr>
          <p:nvPr/>
        </p:nvSpPr>
        <p:spPr bwMode="auto">
          <a:xfrm>
            <a:off x="6705600" y="838200"/>
            <a:ext cx="2438400" cy="6019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l" eaLnBrk="1" hangingPunct="1"/>
            <a:endParaRPr lang="el-GR" sz="1400" b="1">
              <a:latin typeface="AvantGarde" pitchFamily="34" charset="0"/>
            </a:endParaRPr>
          </a:p>
        </p:txBody>
      </p:sp>
      <p:sp>
        <p:nvSpPr>
          <p:cNvPr id="441353" name="Rectangle 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76200" y="228600"/>
            <a:ext cx="6934200" cy="6400800"/>
          </a:xfrm>
          <a:solidFill>
            <a:schemeClr val="accent1"/>
          </a:solidFill>
        </p:spPr>
        <p:txBody>
          <a:bodyPr/>
          <a:lstStyle>
            <a:lvl1pPr marL="0" indent="0">
              <a:spcBef>
                <a:spcPct val="0"/>
              </a:spcBef>
              <a:buFontTx/>
              <a:buNone/>
              <a:defRPr sz="1200" b="1">
                <a:latin typeface="Courier New" pitchFamily="49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41354" name="Rectangle 10"/>
          <p:cNvSpPr>
            <a:spLocks noGrp="1" noChangeArrowheads="1"/>
          </p:cNvSpPr>
          <p:nvPr>
            <p:ph type="ctrTitle" sz="quarter"/>
          </p:nvPr>
        </p:nvSpPr>
        <p:spPr>
          <a:xfrm>
            <a:off x="7086600" y="838200"/>
            <a:ext cx="2057400" cy="5486400"/>
          </a:xfrm>
        </p:spPr>
        <p:txBody>
          <a:bodyPr lIns="0" anchor="t"/>
          <a:lstStyle>
            <a:lvl1pPr algn="l">
              <a:defRPr sz="16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9" name="Rectangle 8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8686800" y="0"/>
            <a:ext cx="4572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B6E0C5E-E22E-4818-93CB-030471215D6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6444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ransition>
    <p:cut/>
  </p:transition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C4C9DB-1B8B-4652-9B4E-68E3ED2C0B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237951"/>
      </p:ext>
    </p:extLst>
  </p:cSld>
  <p:clrMapOvr>
    <a:masterClrMapping/>
  </p:clrMapOvr>
  <p:transition>
    <p:cut/>
  </p:transition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D71367-F167-4E6A-9E7E-E2E6C0AD585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8835541"/>
      </p:ext>
    </p:extLst>
  </p:cSld>
  <p:clrMapOvr>
    <a:masterClrMapping/>
  </p:clrMapOvr>
  <p:transition>
    <p:cut/>
  </p:transition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219200"/>
            <a:ext cx="38100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3810000" cy="5257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91A976-A703-46CA-8231-67312C154F2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1359162"/>
      </p:ext>
    </p:extLst>
  </p:cSld>
  <p:clrMapOvr>
    <a:masterClrMapping/>
  </p:clrMapOvr>
  <p:transition>
    <p:cut/>
  </p:transition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2BD8F9-08C6-497B-B9AE-7ED299D32C4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5116516"/>
      </p:ext>
    </p:extLst>
  </p:cSld>
  <p:clrMapOvr>
    <a:masterClrMapping/>
  </p:clrMapOvr>
  <p:transition>
    <p:cut/>
  </p:transition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3C0FF4-D323-4C5D-BC93-997F96303F2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7565045"/>
      </p:ext>
    </p:extLst>
  </p:cSld>
  <p:clrMapOvr>
    <a:masterClrMapping/>
  </p:clrMapOvr>
  <p:transition>
    <p:cut/>
  </p:transition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A72E55-B38D-4F24-A22B-6EE60546104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5438662"/>
      </p:ext>
    </p:extLst>
  </p:cSld>
  <p:clrMapOvr>
    <a:masterClrMapping/>
  </p:clrMapOvr>
  <p:transition>
    <p:cut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2B5172-2DC6-43B5-8E06-F455E77A594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2060968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8D9B31-02D8-48A5-ABE3-C6B0BC40ED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462588"/>
      </p:ext>
    </p:extLst>
  </p:cSld>
  <p:clrMapOvr>
    <a:masterClrMapping/>
  </p:clrMapOvr>
  <p:transition>
    <p:cut/>
  </p:transition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72DC170-C7CE-4947-9941-55A452A503F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6578116"/>
      </p:ext>
    </p:extLst>
  </p:cSld>
  <p:clrMapOvr>
    <a:masterClrMapping/>
  </p:clrMapOvr>
  <p:transition>
    <p:cut/>
  </p:transition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768385-614B-4D8B-BBD6-1BFE414E248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4819844"/>
      </p:ext>
    </p:extLst>
  </p:cSld>
  <p:clrMapOvr>
    <a:masterClrMapping/>
  </p:clrMapOvr>
  <p:transition>
    <p:cut/>
  </p:transition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76200"/>
            <a:ext cx="1943100" cy="64008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76200"/>
            <a:ext cx="5676900" cy="64008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714CEC4-17FC-4136-8605-E5221A6D244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0652811"/>
      </p:ext>
    </p:extLst>
  </p:cSld>
  <p:clrMapOvr>
    <a:masterClrMapping/>
  </p:clrMapOvr>
  <p:transition>
    <p:cut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3400" y="1600200"/>
            <a:ext cx="3810000" cy="4648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95800" y="1600200"/>
            <a:ext cx="3810000" cy="4648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41D807-4680-4C84-A8CC-048D07096A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73090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8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9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6BF2543-EAE0-4264-AF27-2252216D6B9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38792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FEA7BA-2069-465F-BC45-0DE2B671ED6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7092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B38D23-64B6-466C-BC7E-9A724B6E30F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5736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81E880-AF82-4F66-AC58-2A16420402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2783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7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6" name="Rectangle 8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4A061B-CC27-41CD-864B-3831DADCD5E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3457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33400" y="228600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1" tIns="45708" rIns="91411" bIns="4570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33400" y="1600200"/>
            <a:ext cx="7772400" cy="4648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11" tIns="45708" rIns="91411" bIns="4570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ChangeArrowheads="1"/>
          </p:cNvSpPr>
          <p:nvPr/>
        </p:nvSpPr>
        <p:spPr bwMode="auto">
          <a:xfrm>
            <a:off x="0" y="1292225"/>
            <a:ext cx="9144000" cy="76200"/>
          </a:xfrm>
          <a:prstGeom prst="rect">
            <a:avLst/>
          </a:prstGeom>
          <a:gradFill rotWithShape="0">
            <a:gsLst>
              <a:gs pos="0">
                <a:srgbClr val="475E76"/>
              </a:gs>
              <a:gs pos="100000">
                <a:srgbClr val="99CCFF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508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0488" tIns="44450" rIns="90488" bIns="44450" anchor="ctr"/>
          <a:lstStyle/>
          <a:p>
            <a:endParaRPr lang="el-GR"/>
          </a:p>
        </p:txBody>
      </p:sp>
      <p:sp>
        <p:nvSpPr>
          <p:cNvPr id="1029" name="Text Box 5"/>
          <p:cNvSpPr txBox="1">
            <a:spLocks noChangeArrowheads="1"/>
          </p:cNvSpPr>
          <p:nvPr/>
        </p:nvSpPr>
        <p:spPr bwMode="auto">
          <a:xfrm>
            <a:off x="8040688" y="6396038"/>
            <a:ext cx="184150" cy="166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1285" tIns="45642" rIns="91285" bIns="45642">
            <a:spAutoFit/>
          </a:bodyPr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defRPr/>
            </a:pPr>
            <a:endParaRPr lang="el-GR" smtClean="0"/>
          </a:p>
        </p:txBody>
      </p:sp>
      <p:sp>
        <p:nvSpPr>
          <p:cNvPr id="1030" name="Rectangle 6"/>
          <p:cNvSpPr>
            <a:spLocks noChangeArrowheads="1"/>
          </p:cNvSpPr>
          <p:nvPr/>
        </p:nvSpPr>
        <p:spPr bwMode="auto">
          <a:xfrm>
            <a:off x="0" y="1292225"/>
            <a:ext cx="9144000" cy="76200"/>
          </a:xfrm>
          <a:prstGeom prst="rect">
            <a:avLst/>
          </a:prstGeom>
          <a:gradFill rotWithShape="0">
            <a:gsLst>
              <a:gs pos="0">
                <a:srgbClr val="475E76"/>
              </a:gs>
              <a:gs pos="100000">
                <a:srgbClr val="99CCFF"/>
              </a:gs>
            </a:gsLst>
            <a:lin ang="0" scaled="1"/>
          </a:gradFill>
          <a:ln>
            <a:noFill/>
          </a:ln>
          <a:extLst>
            <a:ext uri="{91240B29-F687-4F45-9708-019B960494DF}">
              <a14:hiddenLine xmlns:a14="http://schemas.microsoft.com/office/drawing/2010/main" w="508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90488" tIns="44450" rIns="90488" bIns="44450" anchor="ctr"/>
          <a:lstStyle/>
          <a:p>
            <a:endParaRPr lang="el-GR"/>
          </a:p>
        </p:txBody>
      </p:sp>
      <p:sp>
        <p:nvSpPr>
          <p:cNvPr id="141319" name="Rectangle 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34950" y="6402388"/>
            <a:ext cx="2130425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b" anchorCtr="0" compatLnSpc="1">
            <a:prstTxWarp prst="textNoShape">
              <a:avLst/>
            </a:prstTxWarp>
          </a:bodyPr>
          <a:lstStyle>
            <a:lvl1pPr algn="l" eaLnBrk="1" hangingPunct="1">
              <a:defRPr sz="1200">
                <a:latin typeface="Tahoma" pitchFamily="34" charset="0"/>
              </a:defRPr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141320" name="Rectangle 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822575" y="6402388"/>
            <a:ext cx="3956050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Tahoma" pitchFamily="34" charset="0"/>
              </a:defRPr>
            </a:lvl1pPr>
          </a:lstStyle>
          <a:p>
            <a:pPr>
              <a:defRPr/>
            </a:pPr>
            <a:endParaRPr lang="el-GR"/>
          </a:p>
        </p:txBody>
      </p:sp>
      <p:sp>
        <p:nvSpPr>
          <p:cNvPr id="141321" name="Rectangle 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13575" y="6402388"/>
            <a:ext cx="2130425" cy="4556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294" tIns="45647" rIns="91294" bIns="45647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Tahoma" pitchFamily="34" charset="0"/>
              </a:defRPr>
            </a:lvl1pPr>
          </a:lstStyle>
          <a:p>
            <a:pPr>
              <a:defRPr/>
            </a:pPr>
            <a:fld id="{FCF5DD12-711E-44D5-8060-0596A5253E6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05" r:id="rId1"/>
    <p:sldLayoutId id="2147483906" r:id="rId2"/>
    <p:sldLayoutId id="2147483907" r:id="rId3"/>
    <p:sldLayoutId id="2147483908" r:id="rId4"/>
    <p:sldLayoutId id="2147483909" r:id="rId5"/>
    <p:sldLayoutId id="2147483910" r:id="rId6"/>
    <p:sldLayoutId id="2147483911" r:id="rId7"/>
    <p:sldLayoutId id="2147483912" r:id="rId8"/>
    <p:sldLayoutId id="2147483913" r:id="rId9"/>
    <p:sldLayoutId id="2147483914" r:id="rId10"/>
    <p:sldLayoutId id="2147483915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4000" u="sng">
          <a:solidFill>
            <a:schemeClr val="accent2"/>
          </a:solidFill>
          <a:latin typeface="Arial Unicode MS" pitchFamily="34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5000"/>
        <a:buFont typeface="ZapfDingbats" pitchFamily="82" charset="2"/>
        <a:buChar char="r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5000"/>
        <a:buFont typeface="ZapfDingbats" pitchFamily="82" charset="2"/>
        <a:buChar char="m"/>
        <a:defRPr sz="24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Times New Roman" pitchFamily="18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Times New Roman" pitchFamily="18" charset="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762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Title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219200"/>
            <a:ext cx="7772400" cy="5257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12324" name="Rectangle 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>
                <a:cs typeface="Times New Roman" pitchFamily="18" charset="0"/>
              </a:defRPr>
            </a:lvl1pPr>
          </a:lstStyle>
          <a:p>
            <a:pPr>
              <a:defRPr/>
            </a:pPr>
            <a:fld id="{39F6B59B-E5EA-445D-BBA8-9ADAF88E1DA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36" r:id="rId1"/>
    <p:sldLayoutId id="2147483916" r:id="rId2"/>
    <p:sldLayoutId id="2147483917" r:id="rId3"/>
    <p:sldLayoutId id="2147483918" r:id="rId4"/>
    <p:sldLayoutId id="2147483919" r:id="rId5"/>
    <p:sldLayoutId id="2147483920" r:id="rId6"/>
    <p:sldLayoutId id="2147483921" r:id="rId7"/>
    <p:sldLayoutId id="2147483922" r:id="rId8"/>
    <p:sldLayoutId id="2147483923" r:id="rId9"/>
    <p:sldLayoutId id="2147483924" r:id="rId10"/>
    <p:sldLayoutId id="2147483925" r:id="rId11"/>
  </p:sldLayoutIdLst>
  <p:transition>
    <p:cut/>
  </p:transition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2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762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Title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219200"/>
            <a:ext cx="7772400" cy="5257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40324" name="Rectangle 4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9000" y="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50000"/>
              </a:spcBef>
              <a:defRPr sz="1400">
                <a:cs typeface="Times New Roman" pitchFamily="18" charset="0"/>
              </a:defRPr>
            </a:lvl1pPr>
          </a:lstStyle>
          <a:p>
            <a:pPr>
              <a:defRPr/>
            </a:pPr>
            <a:fld id="{A4585EAA-5F64-4E32-B136-99BB644F02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37" r:id="rId1"/>
    <p:sldLayoutId id="2147483926" r:id="rId2"/>
    <p:sldLayoutId id="2147483927" r:id="rId3"/>
    <p:sldLayoutId id="2147483928" r:id="rId4"/>
    <p:sldLayoutId id="2147483929" r:id="rId5"/>
    <p:sldLayoutId id="2147483930" r:id="rId6"/>
    <p:sldLayoutId id="2147483931" r:id="rId7"/>
    <p:sldLayoutId id="2147483932" r:id="rId8"/>
    <p:sldLayoutId id="2147483933" r:id="rId9"/>
    <p:sldLayoutId id="2147483934" r:id="rId10"/>
    <p:sldLayoutId id="2147483935" r:id="rId11"/>
  </p:sldLayoutIdLst>
  <p:transition>
    <p:cut/>
  </p:transition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800" b="1">
          <a:solidFill>
            <a:srgbClr val="FF3300"/>
          </a:solidFill>
          <a:latin typeface="AvantGarde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2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2.vml"/><Relationship Id="rId4" Type="http://schemas.openxmlformats.org/officeDocument/2006/relationships/image" Target="../media/image2.emf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Word_97_-_2003_Document1.doc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4" Type="http://schemas.openxmlformats.org/officeDocument/2006/relationships/image" Target="../media/image3.emf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447800"/>
            <a:ext cx="7772400" cy="762000"/>
          </a:xfrm>
        </p:spPr>
        <p:txBody>
          <a:bodyPr/>
          <a:lstStyle/>
          <a:p>
            <a:pPr algn="ctr"/>
            <a:r>
              <a:rPr lang="el-GR" sz="3600" dirty="0" err="1" smtClean="0"/>
              <a:t>Αντ</a:t>
            </a:r>
            <a:r>
              <a:rPr lang="el-GR" sz="3600" dirty="0" smtClean="0"/>
              <a:t>/</a:t>
            </a:r>
            <a:r>
              <a:rPr lang="el-GR" sz="3600" dirty="0" err="1" smtClean="0"/>
              <a:t>φής</a:t>
            </a:r>
            <a:r>
              <a:rPr lang="el-GR" sz="3600" dirty="0" smtClean="0"/>
              <a:t> </a:t>
            </a:r>
            <a:r>
              <a:rPr lang="el-GR" sz="3600" dirty="0" err="1" smtClean="0"/>
              <a:t>Προγρ</a:t>
            </a:r>
            <a:r>
              <a:rPr lang="el-GR" sz="3600" dirty="0" smtClean="0"/>
              <a:t>/</a:t>
            </a:r>
            <a:r>
              <a:rPr lang="el-GR" sz="3600" dirty="0" err="1" smtClean="0"/>
              <a:t>σμός</a:t>
            </a:r>
            <a:r>
              <a:rPr lang="el-GR" sz="3600" dirty="0" smtClean="0"/>
              <a:t> ΙΙ – </a:t>
            </a:r>
            <a:r>
              <a:rPr lang="en-US" sz="3600" smtClean="0"/>
              <a:t>C#</a:t>
            </a:r>
            <a:endParaRPr lang="en-US" sz="3600" dirty="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47800" y="2209800"/>
            <a:ext cx="6400800" cy="4495800"/>
          </a:xfrm>
        </p:spPr>
        <p:txBody>
          <a:bodyPr/>
          <a:lstStyle/>
          <a:p>
            <a:endParaRPr lang="en-US" sz="1200" dirty="0" smtClean="0"/>
          </a:p>
          <a:p>
            <a:r>
              <a:rPr lang="el-GR" sz="2400" dirty="0" smtClean="0"/>
              <a:t>ΔΙΑΛΕΞΗ </a:t>
            </a:r>
            <a:r>
              <a:rPr lang="en-US" sz="2400" dirty="0" smtClean="0"/>
              <a:t> #4</a:t>
            </a:r>
          </a:p>
          <a:p>
            <a:endParaRPr lang="en-US" dirty="0" smtClean="0"/>
          </a:p>
          <a:p>
            <a:r>
              <a:rPr lang="el-GR" sz="3600" b="1" dirty="0" smtClean="0"/>
              <a:t>Αριθμητικές Εκφράσεις - </a:t>
            </a:r>
          </a:p>
          <a:p>
            <a:r>
              <a:rPr lang="el-GR" sz="3600" b="1" dirty="0" smtClean="0"/>
              <a:t>Εντολές ανάθεσης</a:t>
            </a:r>
            <a:endParaRPr lang="en-US" sz="3600" b="1" dirty="0" smtClean="0"/>
          </a:p>
          <a:p>
            <a:endParaRPr lang="en-US" i="1" dirty="0" smtClean="0"/>
          </a:p>
          <a:p>
            <a:r>
              <a:rPr lang="el-GR" sz="1800" dirty="0" smtClean="0"/>
              <a:t>Δρ. Νικόλαος Θ. Λιόλιος</a:t>
            </a:r>
            <a:endParaRPr lang="en-US" sz="1800" dirty="0" smtClean="0"/>
          </a:p>
          <a:p>
            <a:endParaRPr lang="en-US" sz="1400" dirty="0" smtClean="0"/>
          </a:p>
          <a:p>
            <a:r>
              <a:rPr lang="el-GR" sz="1400" dirty="0" smtClean="0"/>
              <a:t>Τμήμα </a:t>
            </a:r>
            <a:r>
              <a:rPr lang="el-GR" sz="1400" smtClean="0"/>
              <a:t>Μηχανικών Πληροφορικής</a:t>
            </a:r>
            <a:endParaRPr lang="en-US" sz="1400" dirty="0" smtClean="0"/>
          </a:p>
          <a:p>
            <a:r>
              <a:rPr lang="el-GR" sz="1400" dirty="0" smtClean="0"/>
              <a:t>Τ.Ε.Ι. Λάρισας</a:t>
            </a:r>
            <a:endParaRPr lang="en-US" sz="1400" dirty="0" smtClean="0"/>
          </a:p>
          <a:p>
            <a:r>
              <a:rPr lang="en-US" sz="1400" dirty="0" smtClean="0"/>
              <a:t>e-mail: nliolios@teilar.gr</a:t>
            </a:r>
          </a:p>
          <a:p>
            <a:r>
              <a:rPr lang="en-US" i="1" dirty="0" smtClean="0"/>
              <a:t/>
            </a:r>
            <a:br>
              <a:rPr lang="en-US" i="1" dirty="0" smtClean="0"/>
            </a:br>
            <a:endParaRPr lang="en-US" sz="2000" dirty="0" smtClean="0"/>
          </a:p>
          <a:p>
            <a:endParaRPr lang="en-US" sz="2000" dirty="0" smtClean="0"/>
          </a:p>
          <a:p>
            <a:endParaRPr lang="en-US" sz="2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5A2A4D66-5CED-4E09-9029-775A2D6133A0}" type="slidenum">
              <a:rPr lang="en-US" sz="1200" smtClean="0">
                <a:latin typeface="Tahoma" pitchFamily="34" charset="0"/>
              </a:rPr>
              <a:pPr/>
              <a:t>10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536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Μετατροπή Δεδομένων- Συνέχεια</a:t>
            </a:r>
            <a:endParaRPr lang="en-US" smtClean="0"/>
          </a:p>
        </p:txBody>
      </p:sp>
      <p:sp>
        <p:nvSpPr>
          <p:cNvPr id="15364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l-GR" sz="2400" dirty="0" smtClean="0"/>
              <a:t>Στη </a:t>
            </a:r>
            <a:r>
              <a:rPr lang="en-US" sz="2400" dirty="0" smtClean="0"/>
              <a:t>C#, </a:t>
            </a:r>
            <a:r>
              <a:rPr lang="el-GR" sz="2400" dirty="0" smtClean="0"/>
              <a:t>οι μετατροπές δεδομένων μπορούν να υπάρξουν με 3 τρόπους</a:t>
            </a:r>
            <a:r>
              <a:rPr lang="en-US" sz="2400" dirty="0" smtClean="0"/>
              <a:t>:</a:t>
            </a:r>
          </a:p>
          <a:p>
            <a:pPr lvl="1">
              <a:lnSpc>
                <a:spcPct val="90000"/>
              </a:lnSpc>
            </a:pPr>
            <a:r>
              <a:rPr lang="el-GR" sz="2000" dirty="0" smtClean="0"/>
              <a:t>Μετατροπή Ανάθεσης</a:t>
            </a:r>
            <a:endParaRPr lang="en-US" sz="2000" dirty="0" smtClean="0"/>
          </a:p>
          <a:p>
            <a:pPr lvl="2">
              <a:lnSpc>
                <a:spcPct val="90000"/>
              </a:lnSpc>
            </a:pPr>
            <a:r>
              <a:rPr lang="el-GR" sz="1800" dirty="0" smtClean="0"/>
              <a:t>Εμφανίζεται αυτόματα όταν η τιμή του ενός τύπου ανατίθεται σε μια μεταβλητή ενός άλλου τύπου</a:t>
            </a:r>
            <a:endParaRPr lang="en-US" sz="1800" dirty="0" smtClean="0"/>
          </a:p>
          <a:p>
            <a:pPr lvl="2">
              <a:lnSpc>
                <a:spcPct val="90000"/>
              </a:lnSpc>
            </a:pPr>
            <a:r>
              <a:rPr lang="el-GR" sz="1800" dirty="0" smtClean="0"/>
              <a:t>Μόνο μετατροπές διεύρυνσης μπορούν να συμβούν μέσω ανάθεσης τιμών.</a:t>
            </a:r>
            <a:endParaRPr lang="en-US" sz="1800" dirty="0" smtClean="0"/>
          </a:p>
          <a:p>
            <a:pPr lvl="2">
              <a:lnSpc>
                <a:spcPct val="90000"/>
              </a:lnSpc>
            </a:pPr>
            <a:r>
              <a:rPr lang="el-GR" sz="1800" dirty="0" smtClean="0"/>
              <a:t>Παράδειγμα</a:t>
            </a:r>
            <a:r>
              <a:rPr lang="en-US" sz="1800" dirty="0" smtClean="0"/>
              <a:t>: </a:t>
            </a:r>
            <a:r>
              <a:rPr lang="en-US" sz="1800" dirty="0" err="1" smtClean="0"/>
              <a:t>aFloatVar</a:t>
            </a:r>
            <a:r>
              <a:rPr lang="en-US" sz="1800" dirty="0" smtClean="0"/>
              <a:t> = </a:t>
            </a:r>
            <a:r>
              <a:rPr lang="en-US" sz="1800" dirty="0" err="1" smtClean="0"/>
              <a:t>anIntVar</a:t>
            </a:r>
            <a:endParaRPr lang="en-US" sz="1800" dirty="0" smtClean="0"/>
          </a:p>
          <a:p>
            <a:pPr lvl="1">
              <a:lnSpc>
                <a:spcPct val="90000"/>
              </a:lnSpc>
            </a:pPr>
            <a:r>
              <a:rPr lang="el-GR" sz="2000" dirty="0" smtClean="0"/>
              <a:t>Αριθμητική Προαγωγή (</a:t>
            </a:r>
            <a:r>
              <a:rPr lang="en-US" sz="2000" dirty="0" smtClean="0"/>
              <a:t>Arithmetic promotion</a:t>
            </a:r>
            <a:r>
              <a:rPr lang="el-GR" sz="2000" dirty="0" smtClean="0"/>
              <a:t>)</a:t>
            </a:r>
            <a:endParaRPr lang="en-US" sz="2000" dirty="0" smtClean="0"/>
          </a:p>
          <a:p>
            <a:pPr lvl="2">
              <a:lnSpc>
                <a:spcPct val="90000"/>
              </a:lnSpc>
            </a:pPr>
            <a:r>
              <a:rPr lang="el-GR" sz="1800" dirty="0" smtClean="0"/>
              <a:t>Συμβαίνει αυτόματα όταν οι τελεστές στις αριθμητικές παραστάσεις μετατρέπουν τα δεδομένα (μεταβλητές) που συμμετέχουν</a:t>
            </a:r>
            <a:endParaRPr lang="en-US" sz="1800" dirty="0" smtClean="0"/>
          </a:p>
          <a:p>
            <a:pPr lvl="2">
              <a:lnSpc>
                <a:spcPct val="90000"/>
              </a:lnSpc>
            </a:pPr>
            <a:r>
              <a:rPr lang="el-GR" sz="1800" dirty="0" smtClean="0"/>
              <a:t>Παράδειγμα</a:t>
            </a:r>
            <a:r>
              <a:rPr lang="en-US" sz="1800" dirty="0" smtClean="0"/>
              <a:t>: </a:t>
            </a:r>
            <a:r>
              <a:rPr lang="en-US" sz="1800" dirty="0" err="1" smtClean="0"/>
              <a:t>aFloatVar</a:t>
            </a:r>
            <a:r>
              <a:rPr lang="en-US" sz="1800" dirty="0" smtClean="0"/>
              <a:t> / </a:t>
            </a:r>
            <a:r>
              <a:rPr lang="en-US" sz="1800" dirty="0" err="1" smtClean="0"/>
              <a:t>anIntVar</a:t>
            </a:r>
            <a:endParaRPr lang="en-US" sz="1800" dirty="0" smtClean="0"/>
          </a:p>
          <a:p>
            <a:pPr lvl="1">
              <a:lnSpc>
                <a:spcPct val="90000"/>
              </a:lnSpc>
            </a:pPr>
            <a:r>
              <a:rPr lang="en-US" sz="2000" dirty="0" smtClean="0"/>
              <a:t>Casting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9D9E92A6-F75B-4A76-99FC-7ABC4B31A904}" type="slidenum">
              <a:rPr lang="en-US" sz="1200" smtClean="0">
                <a:latin typeface="Tahoma" pitchFamily="34" charset="0"/>
              </a:rPr>
              <a:pPr/>
              <a:t>11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638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Μετατροπή Δεδομένων</a:t>
            </a:r>
            <a:r>
              <a:rPr lang="en-US" smtClean="0"/>
              <a:t>: Casting</a:t>
            </a:r>
          </a:p>
        </p:txBody>
      </p:sp>
      <p:sp>
        <p:nvSpPr>
          <p:cNvPr id="1638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l-GR" sz="2000" i="1" dirty="0" smtClean="0"/>
              <a:t>Το </a:t>
            </a:r>
            <a:r>
              <a:rPr lang="en-US" sz="2000" i="1" dirty="0" smtClean="0">
                <a:solidFill>
                  <a:srgbClr val="FF0000"/>
                </a:solidFill>
              </a:rPr>
              <a:t>Casting</a:t>
            </a:r>
            <a:r>
              <a:rPr lang="en-US" sz="2000" dirty="0" smtClean="0"/>
              <a:t> </a:t>
            </a:r>
            <a:r>
              <a:rPr lang="el-GR" sz="2000" dirty="0" smtClean="0"/>
              <a:t>είναι η πιο </a:t>
            </a:r>
            <a:r>
              <a:rPr lang="el-GR" sz="2000" dirty="0" smtClean="0">
                <a:solidFill>
                  <a:srgbClr val="FF3300"/>
                </a:solidFill>
              </a:rPr>
              <a:t>δυνατή</a:t>
            </a:r>
            <a:r>
              <a:rPr lang="el-GR" sz="2000" dirty="0" smtClean="0"/>
              <a:t> και η πιο </a:t>
            </a:r>
            <a:r>
              <a:rPr lang="el-GR" sz="2000" dirty="0" smtClean="0">
                <a:solidFill>
                  <a:srgbClr val="FF3300"/>
                </a:solidFill>
              </a:rPr>
              <a:t>επικίνδυνη</a:t>
            </a:r>
            <a:r>
              <a:rPr lang="el-GR" sz="2000" dirty="0" smtClean="0"/>
              <a:t> τεχνική μετατροπής</a:t>
            </a:r>
            <a:r>
              <a:rPr lang="en-US" sz="2000" dirty="0" smtClean="0"/>
              <a:t> </a:t>
            </a:r>
            <a:endParaRPr lang="el-GR" sz="2000" dirty="0" smtClean="0"/>
          </a:p>
          <a:p>
            <a:r>
              <a:rPr lang="el-GR" sz="2000" dirty="0" smtClean="0"/>
              <a:t>Με ρητή χρήση του </a:t>
            </a:r>
            <a:r>
              <a:rPr lang="en-US" sz="2000" dirty="0" smtClean="0"/>
              <a:t>casting </a:t>
            </a:r>
            <a:r>
              <a:rPr lang="el-GR" sz="2000" dirty="0" smtClean="0"/>
              <a:t>μιας τιμής μπορούν να γίνουν και οι μετατροπές διεύρυνσης αλλά και οι μετατροπές συρρίκνωσης</a:t>
            </a:r>
            <a:endParaRPr lang="en-US" sz="2000" dirty="0" smtClean="0"/>
          </a:p>
          <a:p>
            <a:r>
              <a:rPr lang="el-GR" sz="2000" dirty="0" smtClean="0"/>
              <a:t>Για να κάνουμε</a:t>
            </a:r>
            <a:r>
              <a:rPr lang="en-US" sz="2000" dirty="0" smtClean="0"/>
              <a:t> casting, </a:t>
            </a:r>
            <a:r>
              <a:rPr lang="el-GR" sz="2000" dirty="0" smtClean="0"/>
              <a:t>ο τύπος δεδομένων τίθεται εντός παρενθέσεων ακριβώς μπροστά από την τιμή της μεταβλητής που θέλουμε να μετατρέψουμε.</a:t>
            </a:r>
            <a:endParaRPr lang="en-US" sz="2000" dirty="0" smtClean="0"/>
          </a:p>
          <a:p>
            <a:r>
              <a:rPr lang="el-GR" sz="2000" dirty="0" smtClean="0"/>
              <a:t>Για παράδειγμα</a:t>
            </a:r>
            <a:r>
              <a:rPr lang="en-US" sz="2000" dirty="0" smtClean="0"/>
              <a:t>, </a:t>
            </a:r>
            <a:r>
              <a:rPr lang="el-GR" sz="2000" dirty="0" smtClean="0"/>
              <a:t>αν οι μεταβλητές</a:t>
            </a:r>
            <a:r>
              <a:rPr lang="en-US" sz="2000" dirty="0" smtClean="0"/>
              <a:t> </a:t>
            </a:r>
            <a:r>
              <a:rPr lang="en-US" sz="2000" dirty="0" smtClean="0">
                <a:latin typeface="Courier New" pitchFamily="49" charset="0"/>
              </a:rPr>
              <a:t>total</a:t>
            </a:r>
            <a:r>
              <a:rPr lang="en-US" sz="2000" dirty="0" smtClean="0"/>
              <a:t> </a:t>
            </a:r>
            <a:r>
              <a:rPr lang="el-GR" sz="2000" dirty="0" smtClean="0"/>
              <a:t>και</a:t>
            </a:r>
            <a:r>
              <a:rPr lang="en-US" sz="2000" dirty="0" smtClean="0"/>
              <a:t> </a:t>
            </a:r>
            <a:r>
              <a:rPr lang="en-US" sz="2000" dirty="0" smtClean="0">
                <a:latin typeface="Courier New" pitchFamily="49" charset="0"/>
              </a:rPr>
              <a:t>count</a:t>
            </a:r>
            <a:r>
              <a:rPr lang="en-US" sz="2000" dirty="0" smtClean="0"/>
              <a:t> </a:t>
            </a:r>
            <a:r>
              <a:rPr lang="el-GR" sz="2000" dirty="0" smtClean="0"/>
              <a:t>είναι ακέραιοι αλλά θέλουμε ένα αποτέλεσμα τύπου </a:t>
            </a:r>
            <a:r>
              <a:rPr lang="en-US" sz="2000" dirty="0" smtClean="0"/>
              <a:t>float</a:t>
            </a:r>
            <a:r>
              <a:rPr lang="el-GR" sz="2000" dirty="0" smtClean="0"/>
              <a:t> όταν τους διαιρούμε τότε μπορούμε να κάνουμε </a:t>
            </a:r>
            <a:r>
              <a:rPr lang="en-US" sz="2000" dirty="0" smtClean="0"/>
              <a:t>cast </a:t>
            </a:r>
            <a:r>
              <a:rPr lang="el-GR" sz="2000" dirty="0" smtClean="0"/>
              <a:t>τη μεταβλητή </a:t>
            </a:r>
            <a:r>
              <a:rPr lang="en-US" sz="2000" dirty="0" smtClean="0">
                <a:latin typeface="Courier New" pitchFamily="49" charset="0"/>
              </a:rPr>
              <a:t>total</a:t>
            </a:r>
            <a:r>
              <a:rPr lang="en-US" sz="2000" dirty="0" smtClean="0"/>
              <a:t>:</a:t>
            </a:r>
          </a:p>
          <a:p>
            <a:pPr marL="0" indent="0">
              <a:buNone/>
            </a:pPr>
            <a:r>
              <a:rPr lang="en-US" sz="2000" dirty="0" smtClean="0">
                <a:solidFill>
                  <a:srgbClr val="0000FF"/>
                </a:solidFill>
                <a:latin typeface="Consolas"/>
              </a:rPr>
              <a:t>	float</a:t>
            </a:r>
            <a:r>
              <a:rPr lang="en-US" sz="2000" dirty="0" smtClean="0">
                <a:solidFill>
                  <a:prstClr val="black"/>
                </a:solidFill>
                <a:latin typeface="Consolas"/>
              </a:rPr>
              <a:t> </a:t>
            </a:r>
            <a:r>
              <a:rPr lang="en-US" sz="2000" dirty="0">
                <a:solidFill>
                  <a:prstClr val="black"/>
                </a:solidFill>
                <a:latin typeface="Consolas"/>
              </a:rPr>
              <a:t>result = (</a:t>
            </a:r>
            <a:r>
              <a:rPr lang="en-US" sz="2000" dirty="0">
                <a:solidFill>
                  <a:srgbClr val="0000FF"/>
                </a:solidFill>
                <a:latin typeface="Consolas"/>
              </a:rPr>
              <a:t>float</a:t>
            </a:r>
            <a:r>
              <a:rPr lang="en-US" sz="2000" dirty="0">
                <a:solidFill>
                  <a:prstClr val="black"/>
                </a:solidFill>
                <a:latin typeface="Consolas"/>
              </a:rPr>
              <a:t>) total / count;</a:t>
            </a:r>
          </a:p>
        </p:txBody>
      </p:sp>
      <p:sp>
        <p:nvSpPr>
          <p:cNvPr id="425988" name="Rectangle 4"/>
          <p:cNvSpPr>
            <a:spLocks noChangeArrowheads="1"/>
          </p:cNvSpPr>
          <p:nvPr/>
        </p:nvSpPr>
        <p:spPr bwMode="auto">
          <a:xfrm>
            <a:off x="463550" y="6110288"/>
            <a:ext cx="5272088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l-GR" sz="2800" dirty="0">
                <a:latin typeface="Arial Unicode MS" pitchFamily="34" charset="-128"/>
              </a:rPr>
              <a:t>Παράδειγμα</a:t>
            </a:r>
            <a:r>
              <a:rPr lang="en-US" sz="2800" dirty="0">
                <a:latin typeface="Arial Unicode MS" pitchFamily="34" charset="-128"/>
              </a:rPr>
              <a:t>: </a:t>
            </a:r>
            <a:r>
              <a:rPr lang="en-US" sz="2800" dirty="0" err="1">
                <a:solidFill>
                  <a:schemeClr val="accent5">
                    <a:lumMod val="75000"/>
                  </a:schemeClr>
                </a:solidFill>
                <a:latin typeface="Arial Unicode MS" pitchFamily="34" charset="-128"/>
              </a:rPr>
              <a:t>DataConversion.cs</a:t>
            </a:r>
            <a:endParaRPr lang="en-US" sz="2800" dirty="0">
              <a:solidFill>
                <a:schemeClr val="accent5">
                  <a:lumMod val="75000"/>
                </a:schemeClr>
              </a:solidFill>
              <a:latin typeface="Arial Unicode MS" pitchFamily="34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Slide Number Placehold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E5394D9A-213E-48E9-8420-11131EBE0B9F}" type="slidenum">
              <a:rPr lang="en-US" sz="1200" smtClean="0">
                <a:latin typeface="Tahoma" pitchFamily="34" charset="0"/>
              </a:rPr>
              <a:pPr/>
              <a:t>12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7411" name="Rectangle 2"/>
          <p:cNvSpPr>
            <a:spLocks noChangeArrowheads="1"/>
          </p:cNvSpPr>
          <p:nvPr/>
        </p:nvSpPr>
        <p:spPr bwMode="auto">
          <a:xfrm>
            <a:off x="533400" y="228600"/>
            <a:ext cx="7783513" cy="1146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557" tIns="45781" rIns="91557" bIns="45781" anchor="ctr"/>
          <a:lstStyle/>
          <a:p>
            <a:pPr algn="l"/>
            <a:r>
              <a:rPr lang="en-US" sz="4000" u="sng">
                <a:solidFill>
                  <a:schemeClr val="accent2"/>
                </a:solidFill>
                <a:latin typeface="Arial Unicode MS" pitchFamily="34" charset="-128"/>
              </a:rPr>
              <a:t>Outline</a:t>
            </a:r>
          </a:p>
        </p:txBody>
      </p:sp>
      <p:sp>
        <p:nvSpPr>
          <p:cNvPr id="17412" name="Rectangle 3"/>
          <p:cNvSpPr>
            <a:spLocks noChangeArrowheads="1"/>
          </p:cNvSpPr>
          <p:nvPr/>
        </p:nvSpPr>
        <p:spPr bwMode="auto">
          <a:xfrm>
            <a:off x="533400" y="1603375"/>
            <a:ext cx="8001000" cy="4656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557" tIns="45781" rIns="91557" bIns="45781"/>
          <a:lstStyle/>
          <a:p>
            <a:pPr marL="342900" indent="-342900" algn="l">
              <a:spcBef>
                <a:spcPct val="20000"/>
              </a:spcBef>
              <a:buClr>
                <a:schemeClr val="accent2"/>
              </a:buClr>
              <a:buSzPct val="85000"/>
              <a:buFont typeface="Wingdings" pitchFamily="2" charset="2"/>
              <a:buChar char="q"/>
            </a:pPr>
            <a:r>
              <a:rPr lang="el-GR" sz="2800">
                <a:latin typeface="Arial Unicode MS" pitchFamily="34" charset="-128"/>
              </a:rPr>
              <a:t>Αριθμητικές Πράξεις και παραστάσεις</a:t>
            </a:r>
            <a:endParaRPr lang="en-US" sz="2800">
              <a:latin typeface="Arial Unicode MS" pitchFamily="34" charset="-128"/>
            </a:endParaRPr>
          </a:p>
          <a:p>
            <a:pPr marL="342900" indent="-342900" algn="l">
              <a:spcBef>
                <a:spcPct val="20000"/>
              </a:spcBef>
              <a:buClr>
                <a:srgbClr val="CC0000"/>
              </a:buClr>
              <a:buSzPct val="85000"/>
              <a:buFont typeface="Wingdings" pitchFamily="2" charset="2"/>
              <a:buChar char="Ø"/>
            </a:pPr>
            <a:r>
              <a:rPr lang="el-GR" sz="2800" i="1">
                <a:solidFill>
                  <a:srgbClr val="CC0000"/>
                </a:solidFill>
                <a:latin typeface="Arial Unicode MS" pitchFamily="34" charset="-128"/>
              </a:rPr>
              <a:t>Εντολές Ανάθεσης (καταχώρησης)</a:t>
            </a:r>
            <a:endParaRPr lang="en-US" sz="2800" i="1">
              <a:solidFill>
                <a:srgbClr val="CC0000"/>
              </a:solidFill>
              <a:latin typeface="Arial Unicode MS" pitchFamily="34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665BC1B2-71BF-48BD-BEE9-BB9F8AE71D66}" type="slidenum">
              <a:rPr lang="en-US" sz="1200" smtClean="0">
                <a:latin typeface="Tahoma" pitchFamily="34" charset="0"/>
              </a:rPr>
              <a:pPr/>
              <a:t>13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8435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228600"/>
            <a:ext cx="8763000" cy="1143000"/>
          </a:xfrm>
        </p:spPr>
        <p:txBody>
          <a:bodyPr/>
          <a:lstStyle/>
          <a:p>
            <a:r>
              <a:rPr lang="el-GR" sz="3600" smtClean="0"/>
              <a:t>Εντολές Ανάθεσης μέσω παραστάσεων</a:t>
            </a:r>
            <a:endParaRPr lang="en-US" sz="3600" smtClean="0"/>
          </a:p>
        </p:txBody>
      </p:sp>
      <p:sp>
        <p:nvSpPr>
          <p:cNvPr id="1843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7772400" cy="1038225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l-GR" sz="2400" smtClean="0"/>
              <a:t>Μπορείτε να σκεφτείτε την ανάθεση σαν έναν ακόμη τελεστή που έχει χαμηλή προτεραιότητα (χαμηλότερη από τους αριθμητικούς τελεστές)</a:t>
            </a:r>
            <a:endParaRPr lang="en-US" sz="2400" smtClean="0"/>
          </a:p>
        </p:txBody>
      </p:sp>
      <p:sp>
        <p:nvSpPr>
          <p:cNvPr id="428036" name="Text Box 4"/>
          <p:cNvSpPr txBox="1">
            <a:spLocks noChangeArrowheads="1"/>
          </p:cNvSpPr>
          <p:nvPr/>
        </p:nvSpPr>
        <p:spPr bwMode="auto">
          <a:xfrm>
            <a:off x="1649413" y="2498725"/>
            <a:ext cx="6046787" cy="400110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>
            <a:spAutoFit/>
          </a:bodyPr>
          <a:lstStyle/>
          <a:p>
            <a:pPr>
              <a:defRPr/>
            </a:pPr>
            <a:r>
              <a:rPr lang="el-GR" sz="2000" b="1" dirty="0">
                <a:solidFill>
                  <a:srgbClr val="CC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Πρώτα βρίσκουμε το αποτέλεσμα </a:t>
            </a:r>
            <a:r>
              <a:rPr lang="el-GR" sz="2000" b="1">
                <a:solidFill>
                  <a:srgbClr val="CC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στα </a:t>
            </a:r>
            <a:r>
              <a:rPr lang="el-GR" sz="2000" b="1" smtClean="0">
                <a:solidFill>
                  <a:srgbClr val="CC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δεξιά </a:t>
            </a:r>
            <a:r>
              <a:rPr lang="el-GR" sz="2000" b="1" dirty="0">
                <a:solidFill>
                  <a:srgbClr val="CC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του</a:t>
            </a:r>
            <a:r>
              <a:rPr lang="en-US" sz="2000" b="1" dirty="0">
                <a:solidFill>
                  <a:srgbClr val="CC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 =</a:t>
            </a:r>
          </a:p>
        </p:txBody>
      </p:sp>
      <p:sp>
        <p:nvSpPr>
          <p:cNvPr id="428037" name="Text Box 5"/>
          <p:cNvSpPr txBox="1">
            <a:spLocks noChangeArrowheads="1"/>
          </p:cNvSpPr>
          <p:nvPr/>
        </p:nvSpPr>
        <p:spPr bwMode="auto">
          <a:xfrm>
            <a:off x="609600" y="5181600"/>
            <a:ext cx="8210550" cy="396875"/>
          </a:xfrm>
          <a:prstGeom prst="rect">
            <a:avLst/>
          </a:prstGeom>
          <a:noFill/>
          <a:ln w="12700">
            <a:noFill/>
            <a:miter lim="800000"/>
            <a:headEnd type="none" w="sm" len="sm"/>
            <a:tailEnd type="none" w="sm" len="sm"/>
          </a:ln>
          <a:effectLst/>
        </p:spPr>
        <p:txBody>
          <a:bodyPr wrap="none">
            <a:spAutoFit/>
          </a:bodyPr>
          <a:lstStyle/>
          <a:p>
            <a:pPr>
              <a:defRPr/>
            </a:pPr>
            <a:r>
              <a:rPr lang="el-GR" sz="2000" b="1">
                <a:solidFill>
                  <a:srgbClr val="CC0000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Κατόπιν το αποτέλεσμα αποθηκεύεται στη μεταβλητή στα αριστερά του =</a:t>
            </a:r>
            <a:endParaRPr lang="en-US" sz="2000" b="1">
              <a:solidFill>
                <a:srgbClr val="CC0000"/>
              </a:solidFill>
              <a:effectLst>
                <a:outerShdw blurRad="38100" dist="38100" dir="2700000" algn="tl">
                  <a:srgbClr val="C0C0C0"/>
                </a:outerShdw>
              </a:effectLst>
            </a:endParaRPr>
          </a:p>
        </p:txBody>
      </p:sp>
      <p:sp>
        <p:nvSpPr>
          <p:cNvPr id="428038" name="Text Box 6"/>
          <p:cNvSpPr txBox="1">
            <a:spLocks noChangeArrowheads="1"/>
          </p:cNvSpPr>
          <p:nvPr/>
        </p:nvSpPr>
        <p:spPr bwMode="auto">
          <a:xfrm>
            <a:off x="1905000" y="3352800"/>
            <a:ext cx="53657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n-US" sz="2000" b="1">
                <a:latin typeface="Courier New" pitchFamily="49" charset="0"/>
              </a:rPr>
              <a:t>answer  =  sum / 4 + MAX * lowest;</a:t>
            </a:r>
            <a:endParaRPr lang="en-US" sz="2400" b="1"/>
          </a:p>
        </p:txBody>
      </p:sp>
      <p:sp>
        <p:nvSpPr>
          <p:cNvPr id="428039" name="AutoShape 7"/>
          <p:cNvSpPr>
            <a:spLocks noChangeArrowheads="1"/>
          </p:cNvSpPr>
          <p:nvPr/>
        </p:nvSpPr>
        <p:spPr bwMode="auto">
          <a:xfrm>
            <a:off x="4191000" y="38100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1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8040" name="AutoShape 8"/>
          <p:cNvSpPr>
            <a:spLocks noChangeArrowheads="1"/>
          </p:cNvSpPr>
          <p:nvPr/>
        </p:nvSpPr>
        <p:spPr bwMode="auto">
          <a:xfrm>
            <a:off x="3124200" y="38100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4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8041" name="AutoShape 9"/>
          <p:cNvSpPr>
            <a:spLocks noChangeArrowheads="1"/>
          </p:cNvSpPr>
          <p:nvPr/>
        </p:nvSpPr>
        <p:spPr bwMode="auto">
          <a:xfrm>
            <a:off x="4800600" y="38100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3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8042" name="AutoShape 10"/>
          <p:cNvSpPr>
            <a:spLocks noChangeArrowheads="1"/>
          </p:cNvSpPr>
          <p:nvPr/>
        </p:nvSpPr>
        <p:spPr bwMode="auto">
          <a:xfrm>
            <a:off x="5715000" y="38100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2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8043" name="AutoShape 11"/>
          <p:cNvSpPr>
            <a:spLocks/>
          </p:cNvSpPr>
          <p:nvPr/>
        </p:nvSpPr>
        <p:spPr bwMode="auto">
          <a:xfrm rot="16200000" flipV="1">
            <a:off x="5219700" y="3009900"/>
            <a:ext cx="304800" cy="3276600"/>
          </a:xfrm>
          <a:prstGeom prst="leftBrace">
            <a:avLst>
              <a:gd name="adj1" fmla="val 89583"/>
              <a:gd name="adj2" fmla="val 50046"/>
            </a:avLst>
          </a:prstGeom>
          <a:noFill/>
          <a:ln w="31750">
            <a:solidFill>
              <a:srgbClr val="FF3300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l-GR"/>
          </a:p>
        </p:txBody>
      </p:sp>
      <p:cxnSp>
        <p:nvCxnSpPr>
          <p:cNvPr id="428044" name="AutoShape 12"/>
          <p:cNvCxnSpPr>
            <a:cxnSpLocks noChangeShapeType="1"/>
            <a:stCxn id="428043" idx="1"/>
          </p:cNvCxnSpPr>
          <p:nvPr/>
        </p:nvCxnSpPr>
        <p:spPr bwMode="auto">
          <a:xfrm rot="16200000" flipV="1">
            <a:off x="3694907" y="3140868"/>
            <a:ext cx="381000" cy="2970213"/>
          </a:xfrm>
          <a:prstGeom prst="bentConnector4">
            <a:avLst>
              <a:gd name="adj1" fmla="val -60000"/>
              <a:gd name="adj2" fmla="val 100157"/>
            </a:avLst>
          </a:prstGeom>
          <a:noFill/>
          <a:ln w="31750">
            <a:solidFill>
              <a:srgbClr val="FF3300"/>
            </a:solidFill>
            <a:miter lim="800000"/>
            <a:headEnd type="none" w="sm" len="sm"/>
            <a:tailEnd type="triangl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280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280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0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4280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0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8" dur="500"/>
                                        <p:tgtEl>
                                          <p:spTgt spid="4280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0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3" dur="500"/>
                                        <p:tgtEl>
                                          <p:spTgt spid="4280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 nodeType="clickPar">
                      <p:stCondLst>
                        <p:cond delay="indefinite"/>
                      </p:stCondLst>
                      <p:childTnLst>
                        <p:par>
                          <p:cTn id="2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6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0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8" dur="500"/>
                                        <p:tgtEl>
                                          <p:spTgt spid="4280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 nodeType="clickPar">
                      <p:stCondLst>
                        <p:cond delay="indefinite"/>
                      </p:stCondLst>
                      <p:childTnLst>
                        <p:par>
                          <p:cTn id="3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1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0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33" dur="500"/>
                                        <p:tgtEl>
                                          <p:spTgt spid="4280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5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0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7" dur="500"/>
                                        <p:tgtEl>
                                          <p:spTgt spid="4280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39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4280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4280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 nodeType="afterGroup">
                            <p:stCondLst>
                              <p:cond delay="1500"/>
                            </p:stCondLst>
                            <p:childTnLst>
                              <p:par>
                                <p:cTn id="44" presetID="9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80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6" dur="500"/>
                                        <p:tgtEl>
                                          <p:spTgt spid="4280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8036" grpId="0" autoUpdateAnimBg="0"/>
      <p:bldP spid="428037" grpId="0" autoUpdateAnimBg="0"/>
      <p:bldP spid="428038" grpId="0" autoUpdateAnimBg="0"/>
      <p:bldP spid="428039" grpId="0" animBg="1" autoUpdateAnimBg="0"/>
      <p:bldP spid="428040" grpId="0" animBg="1" autoUpdateAnimBg="0"/>
      <p:bldP spid="428041" grpId="0" animBg="1" autoUpdateAnimBg="0"/>
      <p:bldP spid="428042" grpId="0" animBg="1" autoUpdateAnimBg="0"/>
      <p:bldP spid="428043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C28CB06C-7FF9-4D4D-A463-D1B4D7A3E88A}" type="slidenum">
              <a:rPr lang="en-US" sz="1200" smtClean="0">
                <a:latin typeface="Tahoma" pitchFamily="34" charset="0"/>
              </a:rPr>
              <a:pPr/>
              <a:t>14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9459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228600"/>
            <a:ext cx="8763000" cy="1143000"/>
          </a:xfrm>
        </p:spPr>
        <p:txBody>
          <a:bodyPr/>
          <a:lstStyle/>
          <a:p>
            <a:r>
              <a:rPr lang="el-GR" sz="3600" smtClean="0"/>
              <a:t>Εντολές Ανάθεσης μέσω παραστάσεων-2</a:t>
            </a:r>
            <a:endParaRPr lang="en-US" sz="3600" smtClean="0"/>
          </a:p>
        </p:txBody>
      </p:sp>
      <p:sp>
        <p:nvSpPr>
          <p:cNvPr id="1946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600200"/>
            <a:ext cx="7772400" cy="1038225"/>
          </a:xfrm>
        </p:spPr>
        <p:txBody>
          <a:bodyPr/>
          <a:lstStyle/>
          <a:p>
            <a:r>
              <a:rPr lang="el-GR" sz="2400" smtClean="0"/>
              <a:t>Το αριστερό και το δεξιό μέρος μιας εντολής καταχώρησης</a:t>
            </a:r>
            <a:r>
              <a:rPr lang="en-US" sz="2400" smtClean="0"/>
              <a:t> </a:t>
            </a:r>
            <a:r>
              <a:rPr lang="el-GR" sz="2400" smtClean="0"/>
              <a:t>μπορούν να περιέχουν την ίδια μεταβλητή</a:t>
            </a:r>
            <a:endParaRPr lang="en-US" sz="2400" smtClean="0"/>
          </a:p>
        </p:txBody>
      </p:sp>
      <p:sp>
        <p:nvSpPr>
          <p:cNvPr id="19461" name="Text Box 6"/>
          <p:cNvSpPr txBox="1">
            <a:spLocks noChangeArrowheads="1"/>
          </p:cNvSpPr>
          <p:nvPr/>
        </p:nvSpPr>
        <p:spPr bwMode="auto">
          <a:xfrm>
            <a:off x="2563813" y="3625850"/>
            <a:ext cx="32321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n-US" sz="2000" b="1">
                <a:latin typeface="Courier New" pitchFamily="49" charset="0"/>
              </a:rPr>
              <a:t>count  =  count + 1;</a:t>
            </a:r>
            <a:endParaRPr lang="en-US" sz="2400" b="1"/>
          </a:p>
        </p:txBody>
      </p:sp>
      <p:sp>
        <p:nvSpPr>
          <p:cNvPr id="19462" name="AutoShape 7"/>
          <p:cNvSpPr>
            <a:spLocks/>
          </p:cNvSpPr>
          <p:nvPr/>
        </p:nvSpPr>
        <p:spPr bwMode="auto">
          <a:xfrm rot="16200000" flipV="1">
            <a:off x="4735513" y="3740150"/>
            <a:ext cx="304800" cy="1295400"/>
          </a:xfrm>
          <a:prstGeom prst="leftBrace">
            <a:avLst>
              <a:gd name="adj1" fmla="val 35417"/>
              <a:gd name="adj2" fmla="val 50046"/>
            </a:avLst>
          </a:prstGeom>
          <a:noFill/>
          <a:ln w="31750">
            <a:solidFill>
              <a:srgbClr val="FF3300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endParaRPr lang="el-GR"/>
          </a:p>
        </p:txBody>
      </p:sp>
      <p:cxnSp>
        <p:nvCxnSpPr>
          <p:cNvPr id="19463" name="AutoShape 8"/>
          <p:cNvCxnSpPr>
            <a:cxnSpLocks noChangeShapeType="1"/>
            <a:stCxn id="19462" idx="1"/>
          </p:cNvCxnSpPr>
          <p:nvPr/>
        </p:nvCxnSpPr>
        <p:spPr bwMode="auto">
          <a:xfrm rot="16200000" flipV="1">
            <a:off x="3764757" y="3432968"/>
            <a:ext cx="381000" cy="1865313"/>
          </a:xfrm>
          <a:prstGeom prst="bentConnector4">
            <a:avLst>
              <a:gd name="adj1" fmla="val -60000"/>
              <a:gd name="adj2" fmla="val 99829"/>
            </a:avLst>
          </a:prstGeom>
          <a:noFill/>
          <a:ln w="31750">
            <a:solidFill>
              <a:srgbClr val="FF3300"/>
            </a:solidFill>
            <a:miter lim="800000"/>
            <a:headEnd type="none" w="sm" len="sm"/>
            <a:tailEnd type="triangl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Slide Number Placehold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B92AF706-FE72-405D-8EFF-22709818B74A}" type="slidenum">
              <a:rPr lang="en-US" sz="1200" smtClean="0">
                <a:latin typeface="Tahoma" pitchFamily="34" charset="0"/>
              </a:rPr>
              <a:pPr/>
              <a:t>15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0483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Τελεστές Ανάθεσης</a:t>
            </a:r>
            <a:endParaRPr lang="en-US" smtClean="0"/>
          </a:p>
        </p:txBody>
      </p:sp>
      <p:graphicFrame>
        <p:nvGraphicFramePr>
          <p:cNvPr id="20484" name="Object 3"/>
          <p:cNvGraphicFramePr>
            <a:graphicFrameLocks/>
          </p:cNvGraphicFramePr>
          <p:nvPr/>
        </p:nvGraphicFramePr>
        <p:xfrm>
          <a:off x="682625" y="1677988"/>
          <a:ext cx="7673975" cy="46878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493" name="Έγγραφο" r:id="rId3" imgW="4582773" imgH="2800383" progId="Word.Document.8">
                  <p:embed/>
                </p:oleObj>
              </mc:Choice>
              <mc:Fallback>
                <p:oleObj name="Έγγραφο" r:id="rId3" imgW="4582773" imgH="2800383" progId="Word.Document.8">
                  <p:embed/>
                  <p:pic>
                    <p:nvPicPr>
                      <p:cNvPr id="0" name="Object 3"/>
                      <p:cNvPicPr>
                        <a:picLocks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82625" y="1677988"/>
                        <a:ext cx="7673975" cy="4687887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Slide Number Placeholder 4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D6D49042-491C-49B6-BDE5-75AC189910AB}" type="slidenum">
              <a:rPr lang="en-US" sz="1200" smtClean="0">
                <a:latin typeface="Tahoma" pitchFamily="34" charset="0"/>
              </a:rPr>
              <a:pPr/>
              <a:t>16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z="3200" smtClean="0"/>
              <a:t>Τελεστές προσαύξησης</a:t>
            </a:r>
            <a:endParaRPr lang="en-US" sz="3200" smtClean="0"/>
          </a:p>
        </p:txBody>
      </p:sp>
      <p:graphicFrame>
        <p:nvGraphicFramePr>
          <p:cNvPr id="21508" name="Object 3"/>
          <p:cNvGraphicFramePr>
            <a:graphicFrameLocks/>
          </p:cNvGraphicFramePr>
          <p:nvPr/>
        </p:nvGraphicFramePr>
        <p:xfrm>
          <a:off x="1524000" y="1527175"/>
          <a:ext cx="6810375" cy="31210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517" name="Έγγραφο" r:id="rId3" imgW="4596814" imgH="1905426" progId="Word.Document.8">
                  <p:embed/>
                </p:oleObj>
              </mc:Choice>
              <mc:Fallback>
                <p:oleObj name="Έγγραφο" r:id="rId3" imgW="4596814" imgH="1905426" progId="Word.Document.8">
                  <p:embed/>
                  <p:pic>
                    <p:nvPicPr>
                      <p:cNvPr id="0" name="Object 3"/>
                      <p:cNvPicPr>
                        <a:picLocks noChangeArrowheads="1"/>
                      </p:cNvPicPr>
                      <p:nvPr/>
                    </p:nvPicPr>
                    <p:blipFill>
                      <a:blip r:embed="rId4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524000" y="1527175"/>
                        <a:ext cx="6810375" cy="312102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Increment.cs</a:t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> Program Output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76200" y="228600"/>
            <a:ext cx="6934200" cy="4800600"/>
          </a:xfrm>
        </p:spPr>
        <p:txBody>
          <a:bodyPr/>
          <a:lstStyle/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   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// Increment.cs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2   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// </a:t>
            </a:r>
            <a:r>
              <a:rPr lang="el-GR" smtClean="0">
                <a:solidFill>
                  <a:srgbClr val="008000"/>
                </a:solidFill>
                <a:cs typeface="Times New Roman" pitchFamily="18" charset="0"/>
              </a:rPr>
              <a:t>προσαύξηση πριν και μετά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3    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4    </a:t>
            </a:r>
            <a:r>
              <a:rPr lang="en-US" smtClean="0">
                <a:solidFill>
                  <a:srgbClr val="0000FF"/>
                </a:solidFill>
                <a:cs typeface="Times New Roman" pitchFamily="18" charset="0"/>
              </a:rPr>
              <a:t>using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System;</a:t>
            </a: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5    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6    </a:t>
            </a:r>
            <a:r>
              <a:rPr lang="en-US" smtClean="0">
                <a:solidFill>
                  <a:srgbClr val="0000FF"/>
                </a:solidFill>
                <a:cs typeface="Times New Roman" pitchFamily="18" charset="0"/>
              </a:rPr>
              <a:t>class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Increment</a:t>
            </a: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7 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{</a:t>
            </a: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8 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</a:t>
            </a:r>
            <a:r>
              <a:rPr lang="en-US" smtClean="0">
                <a:solidFill>
                  <a:srgbClr val="0000FF"/>
                </a:solidFill>
                <a:cs typeface="Times New Roman" pitchFamily="18" charset="0"/>
              </a:rPr>
              <a:t>static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</a:t>
            </a:r>
            <a:r>
              <a:rPr lang="en-US" smtClean="0">
                <a:solidFill>
                  <a:srgbClr val="0000FF"/>
                </a:solidFill>
                <a:cs typeface="Times New Roman" pitchFamily="18" charset="0"/>
              </a:rPr>
              <a:t>void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Main(</a:t>
            </a:r>
            <a:r>
              <a:rPr lang="en-US" smtClean="0">
                <a:solidFill>
                  <a:srgbClr val="0000FF"/>
                </a:solidFill>
                <a:cs typeface="Times New Roman" pitchFamily="18" charset="0"/>
              </a:rPr>
              <a:t>string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[] args)</a:t>
            </a: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9 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{         </a:t>
            </a: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10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</a:t>
            </a:r>
            <a:r>
              <a:rPr lang="en-US" smtClean="0">
                <a:solidFill>
                  <a:srgbClr val="0000FF"/>
                </a:solidFill>
                <a:cs typeface="Times New Roman" pitchFamily="18" charset="0"/>
              </a:rPr>
              <a:t>int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c;</a:t>
            </a: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11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</a:t>
            </a: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12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c = 5;</a:t>
            </a: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13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Console.WriteLine( c );  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// print 5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14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Console.WriteLine( c++ );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// print 5 </a:t>
            </a:r>
            <a:r>
              <a:rPr lang="el-GR" smtClean="0">
                <a:solidFill>
                  <a:srgbClr val="008000"/>
                </a:solidFill>
                <a:cs typeface="Times New Roman" pitchFamily="18" charset="0"/>
              </a:rPr>
              <a:t>και μετά αύξηση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15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Console.WriteLine( c );  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// print 6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16   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17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Console.WriteLine();     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// </a:t>
            </a:r>
            <a:r>
              <a:rPr lang="el-GR" smtClean="0">
                <a:solidFill>
                  <a:srgbClr val="008000"/>
                </a:solidFill>
                <a:cs typeface="Times New Roman" pitchFamily="18" charset="0"/>
              </a:rPr>
              <a:t>αφήνει μια κενή γραμμή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18   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19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c = 5;</a:t>
            </a: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20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Console.WriteLine( c ); 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 // print 5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21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Console.WriteLine( ++c );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// </a:t>
            </a:r>
            <a:r>
              <a:rPr lang="el-GR" smtClean="0">
                <a:solidFill>
                  <a:srgbClr val="008000"/>
                </a:solidFill>
                <a:cs typeface="Times New Roman" pitchFamily="18" charset="0"/>
              </a:rPr>
              <a:t>πρώτα αυξάνει τιμή και μετά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 print 6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22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   Console.WriteLine( c ); 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 // print 6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23   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24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   }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// </a:t>
            </a:r>
            <a:r>
              <a:rPr lang="el-GR" smtClean="0">
                <a:solidFill>
                  <a:srgbClr val="008000"/>
                </a:solidFill>
                <a:cs typeface="Times New Roman" pitchFamily="18" charset="0"/>
              </a:rPr>
              <a:t>τέλος της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 Main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25   </a:t>
            </a:r>
            <a:endParaRPr lang="en-US" smtClean="0">
              <a:solidFill>
                <a:srgbClr val="000000"/>
              </a:solidFill>
              <a:cs typeface="Times New Roman" pitchFamily="18" charset="0"/>
            </a:endParaRPr>
          </a:p>
          <a:p>
            <a:pPr eaLnBrk="1" hangingPunct="1"/>
            <a:r>
              <a:rPr lang="en-US" smtClean="0">
                <a:solidFill>
                  <a:srgbClr val="5F5F5F"/>
                </a:solidFill>
                <a:cs typeface="Times New Roman" pitchFamily="18" charset="0"/>
              </a:rPr>
              <a:t>26   </a:t>
            </a:r>
            <a:r>
              <a:rPr lang="en-US" smtClean="0">
                <a:solidFill>
                  <a:srgbClr val="000000"/>
                </a:solidFill>
                <a:cs typeface="Times New Roman" pitchFamily="18" charset="0"/>
              </a:rPr>
              <a:t>} 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// </a:t>
            </a:r>
            <a:r>
              <a:rPr lang="el-GR" smtClean="0">
                <a:solidFill>
                  <a:srgbClr val="008000"/>
                </a:solidFill>
                <a:cs typeface="Times New Roman" pitchFamily="18" charset="0"/>
              </a:rPr>
              <a:t>τέλος της</a:t>
            </a:r>
            <a:r>
              <a:rPr lang="en-US" smtClean="0">
                <a:solidFill>
                  <a:srgbClr val="008000"/>
                </a:solidFill>
                <a:cs typeface="Times New Roman" pitchFamily="18" charset="0"/>
              </a:rPr>
              <a:t> class Increment</a:t>
            </a:r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73025" y="5257800"/>
            <a:ext cx="6937375" cy="1370013"/>
          </a:xfrm>
          <a:prstGeom prst="rect">
            <a:avLst/>
          </a:prstGeom>
          <a:solidFill>
            <a:srgbClr val="CCCC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l" eaLnBrk="1" hangingPunct="1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5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5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6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latin typeface="Courier New" pitchFamily="49" charset="0"/>
                <a:cs typeface="Times New Roman" pitchFamily="18" charset="0"/>
              </a:rPr>
              <a:t> 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5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rgbClr val="000000"/>
                </a:solidFill>
                <a:latin typeface="Courier New" pitchFamily="49" charset="0"/>
                <a:cs typeface="Courier New" pitchFamily="49" charset="0"/>
              </a:rPr>
              <a:t>6</a:t>
            </a:r>
            <a:endParaRPr lang="en-US" sz="1200" b="1">
              <a:solidFill>
                <a:srgbClr val="000000"/>
              </a:solidFill>
              <a:latin typeface="Courier New" pitchFamily="49" charset="0"/>
              <a:cs typeface="Times New Roman" pitchFamily="18" charset="0"/>
            </a:endParaRPr>
          </a:p>
          <a:p>
            <a:pPr algn="l">
              <a:tabLst>
                <a:tab pos="609600" algn="l"/>
                <a:tab pos="914400" algn="l"/>
                <a:tab pos="1219200" algn="l"/>
                <a:tab pos="1524000" algn="l"/>
                <a:tab pos="1828800" algn="l"/>
                <a:tab pos="2133600" algn="l"/>
                <a:tab pos="2438400" algn="l"/>
                <a:tab pos="2743200" algn="l"/>
                <a:tab pos="3048000" algn="l"/>
                <a:tab pos="3352800" algn="l"/>
                <a:tab pos="3657600" algn="l"/>
                <a:tab pos="3962400" algn="l"/>
                <a:tab pos="4267200" algn="l"/>
                <a:tab pos="4572000" algn="l"/>
              </a:tabLst>
            </a:pPr>
            <a:r>
              <a:rPr lang="en-US" sz="1200" b="1">
                <a:solidFill>
                  <a:schemeClr val="tx2"/>
                </a:solidFill>
                <a:latin typeface="Courier New" pitchFamily="49" charset="0"/>
                <a:cs typeface="Times New Roman" pitchFamily="18" charset="0"/>
              </a:rPr>
              <a:t>6</a:t>
            </a:r>
            <a:r>
              <a:rPr lang="en-US" sz="1100"/>
              <a:t> </a:t>
            </a:r>
            <a:endParaRPr lang="en-US" sz="2400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1752600" y="1890713"/>
            <a:ext cx="3836988" cy="346075"/>
            <a:chOff x="1104" y="1191"/>
            <a:chExt cx="2417" cy="218"/>
          </a:xfrm>
        </p:grpSpPr>
        <p:sp>
          <p:nvSpPr>
            <p:cNvPr id="22558" name="Text Box 6"/>
            <p:cNvSpPr txBox="1">
              <a:spLocks noChangeArrowheads="1"/>
            </p:cNvSpPr>
            <p:nvPr/>
          </p:nvSpPr>
          <p:spPr bwMode="auto">
            <a:xfrm>
              <a:off x="2678" y="1191"/>
              <a:ext cx="843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Δήλωση της</a:t>
              </a:r>
              <a:r>
                <a:rPr lang="en-US" sz="1600">
                  <a:cs typeface="Times New Roman" pitchFamily="18" charset="0"/>
                </a:rPr>
                <a:t> c</a:t>
              </a:r>
            </a:p>
          </p:txBody>
        </p:sp>
        <p:sp>
          <p:nvSpPr>
            <p:cNvPr id="22559" name="Line 7"/>
            <p:cNvSpPr>
              <a:spLocks noChangeShapeType="1"/>
            </p:cNvSpPr>
            <p:nvPr/>
          </p:nvSpPr>
          <p:spPr bwMode="auto">
            <a:xfrm flipH="1" flipV="1">
              <a:off x="1104" y="1248"/>
              <a:ext cx="1584" cy="4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3" name="Group 8"/>
          <p:cNvGrpSpPr>
            <a:grpSpLocks/>
          </p:cNvGrpSpPr>
          <p:nvPr/>
        </p:nvGrpSpPr>
        <p:grpSpPr bwMode="auto">
          <a:xfrm>
            <a:off x="1752600" y="3581400"/>
            <a:ext cx="3184525" cy="346075"/>
            <a:chOff x="1104" y="1191"/>
            <a:chExt cx="2006" cy="218"/>
          </a:xfrm>
        </p:grpSpPr>
        <p:sp>
          <p:nvSpPr>
            <p:cNvPr id="22556" name="Text Box 9"/>
            <p:cNvSpPr txBox="1">
              <a:spLocks noChangeArrowheads="1"/>
            </p:cNvSpPr>
            <p:nvPr/>
          </p:nvSpPr>
          <p:spPr bwMode="auto">
            <a:xfrm>
              <a:off x="2678" y="1191"/>
              <a:ext cx="432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c </a:t>
              </a:r>
              <a:r>
                <a:rPr lang="el-GR" sz="1600">
                  <a:cs typeface="Times New Roman" pitchFamily="18" charset="0"/>
                  <a:sym typeface="Wingdings" pitchFamily="2" charset="2"/>
                </a:rPr>
                <a:t></a:t>
              </a:r>
              <a:r>
                <a:rPr lang="en-US" sz="1600">
                  <a:cs typeface="Times New Roman" pitchFamily="18" charset="0"/>
                </a:rPr>
                <a:t> 5</a:t>
              </a:r>
            </a:p>
          </p:txBody>
        </p:sp>
        <p:sp>
          <p:nvSpPr>
            <p:cNvPr id="22557" name="Line 10"/>
            <p:cNvSpPr>
              <a:spLocks noChangeShapeType="1"/>
            </p:cNvSpPr>
            <p:nvPr/>
          </p:nvSpPr>
          <p:spPr bwMode="auto">
            <a:xfrm flipH="1" flipV="1">
              <a:off x="1104" y="1248"/>
              <a:ext cx="1584" cy="4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4" name="Group 11"/>
          <p:cNvGrpSpPr>
            <a:grpSpLocks/>
          </p:cNvGrpSpPr>
          <p:nvPr/>
        </p:nvGrpSpPr>
        <p:grpSpPr bwMode="auto">
          <a:xfrm>
            <a:off x="3352800" y="2209800"/>
            <a:ext cx="2662238" cy="346075"/>
            <a:chOff x="2112" y="1392"/>
            <a:chExt cx="1677" cy="218"/>
          </a:xfrm>
        </p:grpSpPr>
        <p:sp>
          <p:nvSpPr>
            <p:cNvPr id="22554" name="Text Box 12"/>
            <p:cNvSpPr txBox="1">
              <a:spLocks noChangeArrowheads="1"/>
            </p:cNvSpPr>
            <p:nvPr/>
          </p:nvSpPr>
          <p:spPr bwMode="auto">
            <a:xfrm>
              <a:off x="2880" y="1392"/>
              <a:ext cx="909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Εμφάνιση</a:t>
              </a:r>
              <a:r>
                <a:rPr lang="en-US" sz="1600">
                  <a:cs typeface="Times New Roman" pitchFamily="18" charset="0"/>
                </a:rPr>
                <a:t> c (5)</a:t>
              </a:r>
            </a:p>
          </p:txBody>
        </p:sp>
        <p:sp>
          <p:nvSpPr>
            <p:cNvPr id="22555" name="Line 13"/>
            <p:cNvSpPr>
              <a:spLocks noChangeShapeType="1"/>
            </p:cNvSpPr>
            <p:nvPr/>
          </p:nvSpPr>
          <p:spPr bwMode="auto">
            <a:xfrm flipH="1">
              <a:off x="2112" y="1488"/>
              <a:ext cx="768" cy="9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5" name="Group 14"/>
          <p:cNvGrpSpPr>
            <a:grpSpLocks/>
          </p:cNvGrpSpPr>
          <p:nvPr/>
        </p:nvGrpSpPr>
        <p:grpSpPr bwMode="auto">
          <a:xfrm>
            <a:off x="3581400" y="2590800"/>
            <a:ext cx="3575050" cy="346075"/>
            <a:chOff x="2256" y="1632"/>
            <a:chExt cx="2252" cy="218"/>
          </a:xfrm>
        </p:grpSpPr>
        <p:sp>
          <p:nvSpPr>
            <p:cNvPr id="22552" name="Text Box 15"/>
            <p:cNvSpPr txBox="1">
              <a:spLocks noChangeArrowheads="1"/>
            </p:cNvSpPr>
            <p:nvPr/>
          </p:nvSpPr>
          <p:spPr bwMode="auto">
            <a:xfrm>
              <a:off x="2928" y="1632"/>
              <a:ext cx="1580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Εμφάνιση</a:t>
              </a:r>
              <a:r>
                <a:rPr lang="en-US" sz="1600">
                  <a:cs typeface="Times New Roman" pitchFamily="18" charset="0"/>
                </a:rPr>
                <a:t> c (5) </a:t>
              </a:r>
              <a:r>
                <a:rPr lang="el-GR" sz="1600">
                  <a:cs typeface="Times New Roman" pitchFamily="18" charset="0"/>
                </a:rPr>
                <a:t>και μετά +</a:t>
              </a:r>
              <a:r>
                <a:rPr lang="en-US" sz="1600">
                  <a:cs typeface="Times New Roman" pitchFamily="18" charset="0"/>
                </a:rPr>
                <a:t> 1</a:t>
              </a:r>
            </a:p>
          </p:txBody>
        </p:sp>
        <p:sp>
          <p:nvSpPr>
            <p:cNvPr id="22553" name="Line 16"/>
            <p:cNvSpPr>
              <a:spLocks noChangeShapeType="1"/>
            </p:cNvSpPr>
            <p:nvPr/>
          </p:nvSpPr>
          <p:spPr bwMode="auto">
            <a:xfrm flipH="1">
              <a:off x="2256" y="1728"/>
              <a:ext cx="672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6" name="Group 17"/>
          <p:cNvGrpSpPr>
            <a:grpSpLocks/>
          </p:cNvGrpSpPr>
          <p:nvPr/>
        </p:nvGrpSpPr>
        <p:grpSpPr bwMode="auto">
          <a:xfrm>
            <a:off x="3352800" y="2971800"/>
            <a:ext cx="2763838" cy="346075"/>
            <a:chOff x="2112" y="1872"/>
            <a:chExt cx="1741" cy="218"/>
          </a:xfrm>
        </p:grpSpPr>
        <p:sp>
          <p:nvSpPr>
            <p:cNvPr id="22550" name="Text Box 18"/>
            <p:cNvSpPr txBox="1">
              <a:spLocks noChangeArrowheads="1"/>
            </p:cNvSpPr>
            <p:nvPr/>
          </p:nvSpPr>
          <p:spPr bwMode="auto">
            <a:xfrm>
              <a:off x="2976" y="1872"/>
              <a:ext cx="877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Εμφάνιση</a:t>
              </a:r>
              <a:r>
                <a:rPr lang="en-US" sz="1600">
                  <a:cs typeface="Times New Roman" pitchFamily="18" charset="0"/>
                </a:rPr>
                <a:t>c (6)</a:t>
              </a:r>
            </a:p>
          </p:txBody>
        </p:sp>
        <p:sp>
          <p:nvSpPr>
            <p:cNvPr id="22551" name="Line 19"/>
            <p:cNvSpPr>
              <a:spLocks noChangeShapeType="1"/>
            </p:cNvSpPr>
            <p:nvPr/>
          </p:nvSpPr>
          <p:spPr bwMode="auto">
            <a:xfrm flipH="1" flipV="1">
              <a:off x="2112" y="1872"/>
              <a:ext cx="864" cy="9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7" name="Group 20"/>
          <p:cNvGrpSpPr>
            <a:grpSpLocks/>
          </p:cNvGrpSpPr>
          <p:nvPr/>
        </p:nvGrpSpPr>
        <p:grpSpPr bwMode="auto">
          <a:xfrm>
            <a:off x="3352800" y="4191000"/>
            <a:ext cx="2509838" cy="574675"/>
            <a:chOff x="2112" y="2640"/>
            <a:chExt cx="1581" cy="362"/>
          </a:xfrm>
        </p:grpSpPr>
        <p:sp>
          <p:nvSpPr>
            <p:cNvPr id="22548" name="Text Box 21"/>
            <p:cNvSpPr txBox="1">
              <a:spLocks noChangeArrowheads="1"/>
            </p:cNvSpPr>
            <p:nvPr/>
          </p:nvSpPr>
          <p:spPr bwMode="auto">
            <a:xfrm>
              <a:off x="2784" y="2784"/>
              <a:ext cx="909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Εμφάνιση</a:t>
              </a:r>
              <a:r>
                <a:rPr lang="en-US" sz="1600">
                  <a:cs typeface="Times New Roman" pitchFamily="18" charset="0"/>
                </a:rPr>
                <a:t> c (6)</a:t>
              </a:r>
            </a:p>
          </p:txBody>
        </p:sp>
        <p:sp>
          <p:nvSpPr>
            <p:cNvPr id="22549" name="Line 22"/>
            <p:cNvSpPr>
              <a:spLocks noChangeShapeType="1"/>
            </p:cNvSpPr>
            <p:nvPr/>
          </p:nvSpPr>
          <p:spPr bwMode="auto">
            <a:xfrm flipH="1" flipV="1">
              <a:off x="2112" y="2640"/>
              <a:ext cx="672" cy="24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8" name="Group 23"/>
          <p:cNvGrpSpPr>
            <a:grpSpLocks/>
          </p:cNvGrpSpPr>
          <p:nvPr/>
        </p:nvGrpSpPr>
        <p:grpSpPr bwMode="auto">
          <a:xfrm>
            <a:off x="3505200" y="3962400"/>
            <a:ext cx="3832225" cy="346075"/>
            <a:chOff x="2208" y="2496"/>
            <a:chExt cx="2414" cy="218"/>
          </a:xfrm>
        </p:grpSpPr>
        <p:sp>
          <p:nvSpPr>
            <p:cNvPr id="22546" name="Text Box 24"/>
            <p:cNvSpPr txBox="1">
              <a:spLocks noChangeArrowheads="1"/>
            </p:cNvSpPr>
            <p:nvPr/>
          </p:nvSpPr>
          <p:spPr bwMode="auto">
            <a:xfrm>
              <a:off x="2832" y="2496"/>
              <a:ext cx="1790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+</a:t>
              </a:r>
              <a:r>
                <a:rPr lang="en-US" sz="1600">
                  <a:cs typeface="Times New Roman" pitchFamily="18" charset="0"/>
                </a:rPr>
                <a:t> 1 </a:t>
              </a:r>
              <a:r>
                <a:rPr lang="el-GR" sz="1600">
                  <a:cs typeface="Times New Roman" pitchFamily="18" charset="0"/>
                </a:rPr>
                <a:t>και μετά Εμφάνιση του</a:t>
              </a:r>
              <a:r>
                <a:rPr lang="en-US" sz="1600">
                  <a:cs typeface="Times New Roman" pitchFamily="18" charset="0"/>
                </a:rPr>
                <a:t> c (6)</a:t>
              </a:r>
            </a:p>
          </p:txBody>
        </p:sp>
        <p:sp>
          <p:nvSpPr>
            <p:cNvPr id="22547" name="Line 25"/>
            <p:cNvSpPr>
              <a:spLocks noChangeShapeType="1"/>
            </p:cNvSpPr>
            <p:nvPr/>
          </p:nvSpPr>
          <p:spPr bwMode="auto">
            <a:xfrm flipH="1" flipV="1">
              <a:off x="2208" y="2544"/>
              <a:ext cx="624" cy="4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9" name="Group 26"/>
          <p:cNvGrpSpPr>
            <a:grpSpLocks/>
          </p:cNvGrpSpPr>
          <p:nvPr/>
        </p:nvGrpSpPr>
        <p:grpSpPr bwMode="auto">
          <a:xfrm>
            <a:off x="3352800" y="3581400"/>
            <a:ext cx="3424238" cy="346075"/>
            <a:chOff x="2112" y="2256"/>
            <a:chExt cx="2157" cy="218"/>
          </a:xfrm>
        </p:grpSpPr>
        <p:sp>
          <p:nvSpPr>
            <p:cNvPr id="22544" name="Text Box 27"/>
            <p:cNvSpPr txBox="1">
              <a:spLocks noChangeArrowheads="1"/>
            </p:cNvSpPr>
            <p:nvPr/>
          </p:nvSpPr>
          <p:spPr bwMode="auto">
            <a:xfrm>
              <a:off x="3360" y="2256"/>
              <a:ext cx="909" cy="218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Εμφάνιση</a:t>
              </a:r>
              <a:r>
                <a:rPr lang="en-US" sz="1600">
                  <a:cs typeface="Times New Roman" pitchFamily="18" charset="0"/>
                </a:rPr>
                <a:t> c (5)</a:t>
              </a:r>
            </a:p>
          </p:txBody>
        </p:sp>
        <p:sp>
          <p:nvSpPr>
            <p:cNvPr id="22545" name="Line 28"/>
            <p:cNvSpPr>
              <a:spLocks noChangeShapeType="1"/>
            </p:cNvSpPr>
            <p:nvPr/>
          </p:nvSpPr>
          <p:spPr bwMode="auto">
            <a:xfrm flipH="1">
              <a:off x="2112" y="2352"/>
              <a:ext cx="1248" cy="4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10" name="Group 29"/>
          <p:cNvGrpSpPr>
            <a:grpSpLocks/>
          </p:cNvGrpSpPr>
          <p:nvPr/>
        </p:nvGrpSpPr>
        <p:grpSpPr bwMode="auto">
          <a:xfrm>
            <a:off x="1752600" y="2133600"/>
            <a:ext cx="3995738" cy="346075"/>
            <a:chOff x="1104" y="574"/>
            <a:chExt cx="2097" cy="1011"/>
          </a:xfrm>
        </p:grpSpPr>
        <p:sp>
          <p:nvSpPr>
            <p:cNvPr id="22542" name="Text Box 30"/>
            <p:cNvSpPr txBox="1">
              <a:spLocks noChangeArrowheads="1"/>
            </p:cNvSpPr>
            <p:nvPr/>
          </p:nvSpPr>
          <p:spPr bwMode="auto">
            <a:xfrm>
              <a:off x="2677" y="574"/>
              <a:ext cx="524" cy="1011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n-US" sz="1600">
                  <a:cs typeface="Times New Roman" pitchFamily="18" charset="0"/>
                </a:rPr>
                <a:t>c </a:t>
              </a:r>
              <a:r>
                <a:rPr lang="el-GR" sz="1600">
                  <a:cs typeface="Times New Roman" pitchFamily="18" charset="0"/>
                </a:rPr>
                <a:t>ίσο με</a:t>
              </a:r>
              <a:r>
                <a:rPr lang="en-US" sz="1600">
                  <a:cs typeface="Times New Roman" pitchFamily="18" charset="0"/>
                </a:rPr>
                <a:t> 5</a:t>
              </a:r>
            </a:p>
          </p:txBody>
        </p:sp>
        <p:sp>
          <p:nvSpPr>
            <p:cNvPr id="22543" name="Line 31"/>
            <p:cNvSpPr>
              <a:spLocks noChangeShapeType="1"/>
            </p:cNvSpPr>
            <p:nvPr/>
          </p:nvSpPr>
          <p:spPr bwMode="auto">
            <a:xfrm flipH="1" flipV="1">
              <a:off x="1104" y="1248"/>
              <a:ext cx="1584" cy="4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</p:spTree>
  </p:cSld>
  <p:clrMapOvr>
    <a:masterClrMapping/>
  </p:clrMapOvr>
  <p:transition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008F21C6-F231-46DC-8127-E4883EA25AC8}" type="slidenum">
              <a:rPr lang="en-US" sz="1200" smtClean="0">
                <a:latin typeface="Tahoma" pitchFamily="34" charset="0"/>
              </a:rPr>
              <a:pPr/>
              <a:t>18</a:t>
            </a:fld>
            <a:endParaRPr lang="en-US" sz="1200" smtClean="0">
              <a:latin typeface="Tahoma" pitchFamily="34" charset="0"/>
            </a:endParaRPr>
          </a:p>
        </p:txBody>
      </p:sp>
      <p:graphicFrame>
        <p:nvGraphicFramePr>
          <p:cNvPr id="23555" name="Objec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24786667"/>
              </p:ext>
            </p:extLst>
          </p:nvPr>
        </p:nvGraphicFramePr>
        <p:xfrm>
          <a:off x="1219200" y="1976438"/>
          <a:ext cx="7675563" cy="38512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3568" name="Document" r:id="rId3" imgW="4683591" imgH="2354531" progId="Word.Document.8">
                  <p:embed/>
                </p:oleObj>
              </mc:Choice>
              <mc:Fallback>
                <p:oleObj name="Document" r:id="rId3" imgW="4683591" imgH="2354531" progId="Word.Document.8">
                  <p:embed/>
                  <p:pic>
                    <p:nvPicPr>
                      <p:cNvPr id="0" name="Object 4"/>
                      <p:cNvPicPr>
                        <a:picLocks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219200" y="1976438"/>
                        <a:ext cx="7675563" cy="385127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3556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Επαναληπτικά</a:t>
            </a:r>
            <a:endParaRPr lang="en-US" smtClean="0"/>
          </a:p>
        </p:txBody>
      </p:sp>
      <p:sp>
        <p:nvSpPr>
          <p:cNvPr id="23557" name="Line 7"/>
          <p:cNvSpPr>
            <a:spLocks noChangeShapeType="1"/>
          </p:cNvSpPr>
          <p:nvPr/>
        </p:nvSpPr>
        <p:spPr bwMode="auto">
          <a:xfrm flipV="1">
            <a:off x="762000" y="2286000"/>
            <a:ext cx="0" cy="2514600"/>
          </a:xfrm>
          <a:prstGeom prst="line">
            <a:avLst/>
          </a:prstGeom>
          <a:noFill/>
          <a:ln w="38100">
            <a:solidFill>
              <a:srgbClr val="FF3300"/>
            </a:solidFill>
            <a:round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l-GR"/>
          </a:p>
        </p:txBody>
      </p:sp>
      <p:sp>
        <p:nvSpPr>
          <p:cNvPr id="23558" name="Text Box 8"/>
          <p:cNvSpPr txBox="1">
            <a:spLocks noChangeArrowheads="1"/>
          </p:cNvSpPr>
          <p:nvPr/>
        </p:nvSpPr>
        <p:spPr bwMode="auto">
          <a:xfrm>
            <a:off x="228600" y="1905000"/>
            <a:ext cx="841375" cy="3667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l-GR" sz="1800"/>
              <a:t>Υψηλή</a:t>
            </a:r>
            <a:endParaRPr lang="en-US" sz="1800"/>
          </a:p>
        </p:txBody>
      </p:sp>
      <p:sp>
        <p:nvSpPr>
          <p:cNvPr id="23559" name="Text Box 9"/>
          <p:cNvSpPr txBox="1">
            <a:spLocks noChangeArrowheads="1"/>
          </p:cNvSpPr>
          <p:nvPr/>
        </p:nvSpPr>
        <p:spPr bwMode="auto">
          <a:xfrm>
            <a:off x="0" y="4876800"/>
            <a:ext cx="102870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l-GR" sz="2000"/>
              <a:t>Χαμηλή</a:t>
            </a:r>
            <a:endParaRPr lang="en-US" sz="20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Slide Number Placehold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2D33364D-67A5-4DD7-85D2-5F21996775A3}" type="slidenum">
              <a:rPr lang="en-US" sz="1200" smtClean="0">
                <a:latin typeface="Tahoma" pitchFamily="34" charset="0"/>
              </a:rPr>
              <a:pPr/>
              <a:t>2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7171" name="Rectangle 4"/>
          <p:cNvSpPr>
            <a:spLocks noChangeArrowheads="1"/>
          </p:cNvSpPr>
          <p:nvPr/>
        </p:nvSpPr>
        <p:spPr bwMode="auto">
          <a:xfrm>
            <a:off x="533400" y="228600"/>
            <a:ext cx="7783513" cy="1146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557" tIns="45781" rIns="91557" bIns="45781" anchor="ctr"/>
          <a:lstStyle/>
          <a:p>
            <a:pPr algn="l"/>
            <a:r>
              <a:rPr lang="el-GR" sz="4000" u="sng">
                <a:solidFill>
                  <a:schemeClr val="accent2"/>
                </a:solidFill>
                <a:latin typeface="Arial Unicode MS" pitchFamily="34" charset="-128"/>
              </a:rPr>
              <a:t>Ατζέντα</a:t>
            </a:r>
            <a:endParaRPr lang="en-US" sz="4000" u="sng">
              <a:solidFill>
                <a:schemeClr val="accent2"/>
              </a:solidFill>
              <a:latin typeface="Arial Unicode MS" pitchFamily="34" charset="-128"/>
            </a:endParaRPr>
          </a:p>
        </p:txBody>
      </p:sp>
      <p:sp>
        <p:nvSpPr>
          <p:cNvPr id="7172" name="Rectangle 5"/>
          <p:cNvSpPr>
            <a:spLocks noChangeArrowheads="1"/>
          </p:cNvSpPr>
          <p:nvPr/>
        </p:nvSpPr>
        <p:spPr bwMode="auto">
          <a:xfrm>
            <a:off x="533400" y="1603375"/>
            <a:ext cx="8001000" cy="4656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557" tIns="45781" rIns="91557" bIns="45781"/>
          <a:lstStyle/>
          <a:p>
            <a:pPr marL="342900" indent="-342900" algn="l">
              <a:spcBef>
                <a:spcPct val="20000"/>
              </a:spcBef>
              <a:buClr>
                <a:srgbClr val="CC0000"/>
              </a:buClr>
              <a:buSzPct val="85000"/>
              <a:buFont typeface="Wingdings" pitchFamily="2" charset="2"/>
              <a:buChar char="Ø"/>
            </a:pPr>
            <a:r>
              <a:rPr lang="el-GR" sz="2800" i="1">
                <a:solidFill>
                  <a:srgbClr val="CC0000"/>
                </a:solidFill>
                <a:latin typeface="Arial Unicode MS" pitchFamily="34" charset="-128"/>
              </a:rPr>
              <a:t>Αριθμητικές εκφράσεις και πράξεις</a:t>
            </a:r>
            <a:endParaRPr lang="en-US" sz="2800" i="1">
              <a:solidFill>
                <a:srgbClr val="CC0000"/>
              </a:solidFill>
              <a:latin typeface="Arial Unicode MS" pitchFamily="34" charset="-128"/>
            </a:endParaRPr>
          </a:p>
          <a:p>
            <a:pPr marL="342900" indent="-342900" algn="l">
              <a:spcBef>
                <a:spcPct val="20000"/>
              </a:spcBef>
              <a:buClr>
                <a:schemeClr val="hlink"/>
              </a:buClr>
              <a:buSzPct val="85000"/>
              <a:buFont typeface="Wingdings" pitchFamily="2" charset="2"/>
              <a:buChar char="q"/>
            </a:pPr>
            <a:r>
              <a:rPr lang="el-GR" sz="2800">
                <a:latin typeface="Arial Unicode MS" pitchFamily="34" charset="-128"/>
              </a:rPr>
              <a:t>Εντολές ανάθεσης (καταχώρησης)</a:t>
            </a:r>
            <a:endParaRPr lang="en-US" sz="2800">
              <a:latin typeface="Arial Unicode MS" pitchFamily="34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F2D31BEB-79B3-4555-848D-0AD8911FDE00}" type="slidenum">
              <a:rPr lang="en-US" sz="1200" smtClean="0">
                <a:latin typeface="Tahoma" pitchFamily="34" charset="0"/>
              </a:rPr>
              <a:pPr/>
              <a:t>3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8195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Αριθμητικές Παραστάσεις</a:t>
            </a:r>
            <a:endParaRPr lang="en-US" smtClean="0"/>
          </a:p>
        </p:txBody>
      </p:sp>
      <p:sp>
        <p:nvSpPr>
          <p:cNvPr id="819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7772400" cy="22098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l-GR" sz="2400" smtClean="0"/>
              <a:t>Μια</a:t>
            </a:r>
            <a:r>
              <a:rPr lang="en-US" sz="2400" smtClean="0"/>
              <a:t> </a:t>
            </a:r>
            <a:r>
              <a:rPr lang="el-GR" sz="2400" i="1" smtClean="0">
                <a:solidFill>
                  <a:schemeClr val="accent2"/>
                </a:solidFill>
              </a:rPr>
              <a:t>αριθμητική</a:t>
            </a:r>
            <a:r>
              <a:rPr lang="el-GR" sz="2400" smtClean="0"/>
              <a:t> </a:t>
            </a:r>
            <a:r>
              <a:rPr lang="el-GR" sz="2400" i="1" smtClean="0">
                <a:solidFill>
                  <a:schemeClr val="accent2"/>
                </a:solidFill>
              </a:rPr>
              <a:t>παράσταση</a:t>
            </a:r>
            <a:r>
              <a:rPr lang="en-US" sz="2400" smtClean="0"/>
              <a:t> </a:t>
            </a:r>
            <a:r>
              <a:rPr lang="el-GR" sz="2400" smtClean="0"/>
              <a:t>είναι ένας συνδυασμός από τελεστές και δεδομένα (σε μορφή μεταβλητών ή σταθερών)</a:t>
            </a:r>
            <a:endParaRPr lang="en-US" sz="2400" smtClean="0"/>
          </a:p>
          <a:p>
            <a:pPr>
              <a:lnSpc>
                <a:spcPct val="80000"/>
              </a:lnSpc>
            </a:pPr>
            <a:r>
              <a:rPr lang="el-GR" sz="2400" i="1" smtClean="0">
                <a:solidFill>
                  <a:schemeClr val="accent2"/>
                </a:solidFill>
              </a:rPr>
              <a:t>Οι αριθμητικές</a:t>
            </a:r>
            <a:r>
              <a:rPr lang="el-GR" sz="2400" smtClean="0"/>
              <a:t> </a:t>
            </a:r>
            <a:r>
              <a:rPr lang="el-GR" sz="2400" i="1" smtClean="0">
                <a:solidFill>
                  <a:schemeClr val="accent2"/>
                </a:solidFill>
              </a:rPr>
              <a:t>παραστάσεις</a:t>
            </a:r>
            <a:r>
              <a:rPr lang="en-US" sz="2400" smtClean="0"/>
              <a:t> (</a:t>
            </a:r>
            <a:r>
              <a:rPr lang="el-GR" sz="2400" smtClean="0"/>
              <a:t>θα δούμε και λογικές παραστάσεις αργότερα</a:t>
            </a:r>
            <a:r>
              <a:rPr lang="en-US" sz="2400" smtClean="0"/>
              <a:t>) </a:t>
            </a:r>
            <a:r>
              <a:rPr lang="el-GR" sz="2400" smtClean="0"/>
              <a:t>υπολογίζουν αριθμητικά αποτελέσματα και χρησιμοποιούν αριθμητικούς τελεστές</a:t>
            </a:r>
            <a:r>
              <a:rPr lang="en-US" sz="2400" smtClean="0"/>
              <a:t>:</a:t>
            </a:r>
          </a:p>
        </p:txBody>
      </p:sp>
      <p:sp>
        <p:nvSpPr>
          <p:cNvPr id="8197" name="Text Box 4"/>
          <p:cNvSpPr txBox="1">
            <a:spLocks noChangeArrowheads="1"/>
          </p:cNvSpPr>
          <p:nvPr/>
        </p:nvSpPr>
        <p:spPr bwMode="auto">
          <a:xfrm>
            <a:off x="1447800" y="3657600"/>
            <a:ext cx="5105400" cy="1917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anchorCtr="1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l-GR" sz="2400"/>
              <a:t>Πρόσθεση</a:t>
            </a:r>
            <a:r>
              <a:rPr lang="en-US" sz="2400"/>
              <a:t>		+ </a:t>
            </a:r>
          </a:p>
          <a:p>
            <a:pPr algn="l"/>
            <a:r>
              <a:rPr lang="el-GR" sz="2400"/>
              <a:t>Αφαίρεση</a:t>
            </a:r>
            <a:r>
              <a:rPr lang="en-US" sz="2400"/>
              <a:t>		-</a:t>
            </a:r>
          </a:p>
          <a:p>
            <a:pPr algn="l"/>
            <a:r>
              <a:rPr lang="el-GR" sz="2400"/>
              <a:t>Πολλαπλασιασμός</a:t>
            </a:r>
            <a:r>
              <a:rPr lang="en-US" sz="2400"/>
              <a:t>	*</a:t>
            </a:r>
          </a:p>
          <a:p>
            <a:pPr algn="l"/>
            <a:r>
              <a:rPr lang="el-GR" sz="2400"/>
              <a:t>Διαίρεση</a:t>
            </a:r>
            <a:r>
              <a:rPr lang="en-US" sz="2400"/>
              <a:t>		/</a:t>
            </a:r>
          </a:p>
          <a:p>
            <a:pPr algn="l"/>
            <a:r>
              <a:rPr lang="el-GR" sz="2400"/>
              <a:t>Υπόλοιπο διαίρεσης   </a:t>
            </a:r>
            <a:r>
              <a:rPr lang="en-US" sz="2400"/>
              <a:t>%</a:t>
            </a:r>
          </a:p>
        </p:txBody>
      </p:sp>
      <p:sp>
        <p:nvSpPr>
          <p:cNvPr id="8198" name="Rectangle 5"/>
          <p:cNvSpPr>
            <a:spLocks noChangeArrowheads="1"/>
          </p:cNvSpPr>
          <p:nvPr/>
        </p:nvSpPr>
        <p:spPr bwMode="auto">
          <a:xfrm>
            <a:off x="685800" y="5943600"/>
            <a:ext cx="6705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l">
              <a:spcBef>
                <a:spcPct val="20000"/>
              </a:spcBef>
              <a:buClr>
                <a:schemeClr val="accent2"/>
              </a:buClr>
              <a:buSzPct val="85000"/>
              <a:buFont typeface="ZapfDingbats" pitchFamily="82" charset="2"/>
              <a:buChar char="r"/>
            </a:pPr>
            <a:r>
              <a:rPr lang="el-GR" sz="2400">
                <a:latin typeface="Arial Unicode MS" pitchFamily="34" charset="-128"/>
              </a:rPr>
              <a:t> Δεν έχουμε τελεστή εκθετοποίησης</a:t>
            </a:r>
            <a:endParaRPr lang="en-US" sz="2400">
              <a:latin typeface="Arial Unicode MS" pitchFamily="34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smtClean="0">
                <a:latin typeface="Courier New" pitchFamily="49" charset="0"/>
              </a:rPr>
              <a:t>Arithmetic.cs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</a:t>
            </a:r>
            <a:r>
              <a:rPr lang="en-US" dirty="0" err="1" smtClean="0">
                <a:solidFill>
                  <a:srgbClr val="008000"/>
                </a:solidFill>
                <a:cs typeface="Courier New" pitchFamily="49" charset="0"/>
              </a:rPr>
              <a:t>Arithmetic.cs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An arithmetic program.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3 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4    </a:t>
            </a:r>
            <a:r>
              <a:rPr lang="en-US" dirty="0" smtClean="0">
                <a:solidFill>
                  <a:srgbClr val="275AFF"/>
                </a:solidFill>
                <a:cs typeface="Courier New" pitchFamily="49" charset="0"/>
              </a:rPr>
              <a:t>using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System;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5 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6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 </a:t>
            </a:r>
            <a:r>
              <a:rPr lang="en-US" dirty="0" smtClean="0">
                <a:solidFill>
                  <a:srgbClr val="275AFF"/>
                </a:solidFill>
                <a:cs typeface="Courier New" pitchFamily="49" charset="0"/>
              </a:rPr>
              <a:t>class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Arithmetic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7 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{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8 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</a:t>
            </a:r>
            <a:r>
              <a:rPr lang="en-US" dirty="0" smtClean="0">
                <a:solidFill>
                  <a:srgbClr val="275AFF"/>
                </a:solidFill>
                <a:cs typeface="Courier New" pitchFamily="49" charset="0"/>
              </a:rPr>
              <a:t>static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</a:t>
            </a:r>
            <a:r>
              <a:rPr lang="en-US" dirty="0" smtClean="0">
                <a:solidFill>
                  <a:srgbClr val="275AFF"/>
                </a:solidFill>
                <a:cs typeface="Courier New" pitchFamily="49" charset="0"/>
              </a:rPr>
              <a:t>void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Main( </a:t>
            </a:r>
            <a:r>
              <a:rPr lang="en-US" dirty="0" smtClean="0">
                <a:solidFill>
                  <a:srgbClr val="275AFF"/>
                </a:solidFill>
                <a:cs typeface="Courier New" pitchFamily="49" charset="0"/>
              </a:rPr>
              <a:t>string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[]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args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)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9 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{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10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smtClean="0">
                <a:solidFill>
                  <a:srgbClr val="275AFF"/>
                </a:solidFill>
                <a:cs typeface="Courier New" pitchFamily="49" charset="0"/>
              </a:rPr>
              <a:t>string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firstNumber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,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11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secondNumber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;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12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13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err="1" smtClean="0">
                <a:solidFill>
                  <a:srgbClr val="275AFF"/>
                </a:solidFill>
                <a:cs typeface="Courier New" pitchFamily="49" charset="0"/>
              </a:rPr>
              <a:t>int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number1,    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</a:t>
            </a:r>
            <a:r>
              <a:rPr lang="el-GR" dirty="0" smtClean="0">
                <a:solidFill>
                  <a:srgbClr val="008000"/>
                </a:solidFill>
                <a:cs typeface="Courier New" pitchFamily="49" charset="0"/>
              </a:rPr>
              <a:t>ακέραιος για το πρώτο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string</a:t>
            </a:r>
            <a:endParaRPr lang="el-GR" dirty="0" smtClean="0">
              <a:solidFill>
                <a:srgbClr val="008000"/>
              </a:solidFill>
              <a:cs typeface="Courier New" pitchFamily="49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14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  number2;   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 // </a:t>
            </a:r>
            <a:r>
              <a:rPr lang="el-GR" dirty="0" smtClean="0">
                <a:solidFill>
                  <a:srgbClr val="008000"/>
                </a:solidFill>
                <a:cs typeface="Courier New" pitchFamily="49" charset="0"/>
              </a:rPr>
              <a:t>ακέραιος για το δεύτερο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string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</a:t>
            </a: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15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16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</a:t>
            </a:r>
            <a:r>
              <a:rPr lang="el-GR" dirty="0" smtClean="0">
                <a:solidFill>
                  <a:srgbClr val="008000"/>
                </a:solidFill>
                <a:cs typeface="Courier New" pitchFamily="49" charset="0"/>
              </a:rPr>
              <a:t>Ζητούμε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input</a:t>
            </a:r>
            <a:r>
              <a:rPr lang="el-GR" dirty="0" smtClean="0">
                <a:solidFill>
                  <a:srgbClr val="008000"/>
                </a:solidFill>
                <a:cs typeface="Courier New" pitchFamily="49" charset="0"/>
              </a:rPr>
              <a:t> για τον πρώτο ακέραιο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17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Console.Write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( </a:t>
            </a:r>
            <a:r>
              <a:rPr lang="en-US" dirty="0" smtClean="0">
                <a:solidFill>
                  <a:srgbClr val="40D9FF"/>
                </a:solidFill>
                <a:cs typeface="Courier New" pitchFamily="49" charset="0"/>
              </a:rPr>
              <a:t>"Please enter the first integer: "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18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firstNumber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=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Console.ReadLine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();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19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20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// </a:t>
            </a:r>
            <a:r>
              <a:rPr lang="el-GR" dirty="0" smtClean="0">
                <a:solidFill>
                  <a:srgbClr val="008000"/>
                </a:solidFill>
                <a:cs typeface="Courier New" pitchFamily="49" charset="0"/>
              </a:rPr>
              <a:t>Ζητούμε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input</a:t>
            </a:r>
            <a:r>
              <a:rPr lang="el-GR" dirty="0" smtClean="0">
                <a:solidFill>
                  <a:srgbClr val="008000"/>
                </a:solidFill>
                <a:cs typeface="Courier New" pitchFamily="49" charset="0"/>
              </a:rPr>
              <a:t> για τον δεύτερο ακέραιο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21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Console.Write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( </a:t>
            </a:r>
            <a:r>
              <a:rPr lang="en-US" dirty="0" smtClean="0">
                <a:solidFill>
                  <a:srgbClr val="40D9FF"/>
                </a:solidFill>
                <a:cs typeface="Courier New" pitchFamily="49" charset="0"/>
              </a:rPr>
              <a:t>"\</a:t>
            </a:r>
            <a:r>
              <a:rPr lang="en-US" dirty="0" err="1" smtClean="0">
                <a:solidFill>
                  <a:srgbClr val="40D9FF"/>
                </a:solidFill>
                <a:cs typeface="Courier New" pitchFamily="49" charset="0"/>
              </a:rPr>
              <a:t>nPlease</a:t>
            </a:r>
            <a:r>
              <a:rPr lang="en-US" dirty="0" smtClean="0">
                <a:solidFill>
                  <a:srgbClr val="40D9FF"/>
                </a:solidFill>
                <a:cs typeface="Courier New" pitchFamily="49" charset="0"/>
              </a:rPr>
              <a:t> enter the second integer: "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22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secondNumber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=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Console.ReadLine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();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23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24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   // </a:t>
            </a:r>
            <a:r>
              <a:rPr lang="el-GR" dirty="0" smtClean="0">
                <a:solidFill>
                  <a:srgbClr val="008000"/>
                </a:solidFill>
                <a:cs typeface="Courier New" pitchFamily="49" charset="0"/>
              </a:rPr>
              <a:t>μετατροπή της συμβολοσειράς σε ακέραιο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u="sng" dirty="0" smtClean="0">
                <a:solidFill>
                  <a:srgbClr val="5F5F5F"/>
                </a:solidFill>
                <a:cs typeface="Times New Roman" pitchFamily="18" charset="0"/>
              </a:rPr>
              <a:t>25</a:t>
            </a:r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number1 = Int32.Parse(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firstNumber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26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number2 = Int32.Parse(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secondNumber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27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/>
            <a:r>
              <a:rPr lang="en-US" dirty="0" smtClean="0">
                <a:solidFill>
                  <a:srgbClr val="5F5F5F"/>
                </a:solidFill>
                <a:cs typeface="Times New Roman" pitchFamily="18" charset="0"/>
              </a:rPr>
              <a:t>28   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</a:t>
            </a:r>
            <a:r>
              <a:rPr lang="en-US" dirty="0" smtClean="0">
                <a:solidFill>
                  <a:srgbClr val="008000"/>
                </a:solidFill>
                <a:cs typeface="Courier New" pitchFamily="49" charset="0"/>
              </a:rPr>
              <a:t> // </a:t>
            </a:r>
            <a:r>
              <a:rPr lang="el-GR" dirty="0" smtClean="0">
                <a:solidFill>
                  <a:srgbClr val="008000"/>
                </a:solidFill>
                <a:cs typeface="Courier New" pitchFamily="49" charset="0"/>
              </a:rPr>
              <a:t>πράξεις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buFontTx/>
              <a:buAutoNum type="arabicPlain" startAt="29"/>
            </a:pP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int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sum = number1 + number2;</a:t>
            </a:r>
          </a:p>
          <a:p>
            <a:pPr marL="228600" indent="-228600" eaLnBrk="1" hangingPunct="1">
              <a:buFontTx/>
              <a:buAutoNum type="arabicPlain" startAt="29"/>
            </a:pP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int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diff = number1 - number2;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buFontTx/>
              <a:buAutoNum type="arabicPlain" startAt="29"/>
            </a:pPr>
            <a:r>
              <a:rPr lang="en-US" dirty="0" smtClean="0">
                <a:solidFill>
                  <a:srgbClr val="000000"/>
                </a:solidFill>
                <a:cs typeface="Times New Roman" pitchFamily="18" charset="0"/>
              </a:rPr>
              <a:t>  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int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mul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= number1 * number2;</a:t>
            </a:r>
            <a:endParaRPr lang="en-US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buFontTx/>
              <a:buAutoNum type="arabicPlain" startAt="29"/>
            </a:pP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int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div = number1 / number2;</a:t>
            </a:r>
          </a:p>
          <a:p>
            <a:pPr marL="228600" indent="-228600" eaLnBrk="1" hangingPunct="1">
              <a:buFontTx/>
              <a:buAutoNum type="arabicPlain" startAt="29"/>
            </a:pP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       </a:t>
            </a:r>
            <a:r>
              <a:rPr lang="en-US" dirty="0" err="1" smtClean="0">
                <a:solidFill>
                  <a:srgbClr val="000000"/>
                </a:solidFill>
                <a:cs typeface="Courier New" pitchFamily="49" charset="0"/>
              </a:rPr>
              <a:t>int</a:t>
            </a:r>
            <a:r>
              <a:rPr lang="en-US" dirty="0" smtClean="0">
                <a:solidFill>
                  <a:srgbClr val="000000"/>
                </a:solidFill>
                <a:cs typeface="Courier New" pitchFamily="49" charset="0"/>
              </a:rPr>
              <a:t> mod = number1 % number2;</a:t>
            </a:r>
          </a:p>
        </p:txBody>
      </p:sp>
      <p:grpSp>
        <p:nvGrpSpPr>
          <p:cNvPr id="2" name="Group 4"/>
          <p:cNvGrpSpPr>
            <a:grpSpLocks/>
          </p:cNvGrpSpPr>
          <p:nvPr/>
        </p:nvGrpSpPr>
        <p:grpSpPr bwMode="auto">
          <a:xfrm>
            <a:off x="1981200" y="457200"/>
            <a:ext cx="3700463" cy="838200"/>
            <a:chOff x="1248" y="288"/>
            <a:chExt cx="2331" cy="528"/>
          </a:xfrm>
        </p:grpSpPr>
        <p:sp>
          <p:nvSpPr>
            <p:cNvPr id="9242" name="Text Box 5"/>
            <p:cNvSpPr txBox="1">
              <a:spLocks noChangeArrowheads="1"/>
            </p:cNvSpPr>
            <p:nvPr/>
          </p:nvSpPr>
          <p:spPr bwMode="auto">
            <a:xfrm>
              <a:off x="1872" y="288"/>
              <a:ext cx="1707" cy="213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 dirty="0">
                  <a:cs typeface="Times New Roman" pitchFamily="18" charset="0"/>
                </a:rPr>
                <a:t>Η αρχή της </a:t>
              </a:r>
              <a:r>
                <a:rPr lang="el-GR" sz="1600" dirty="0" smtClean="0">
                  <a:cs typeface="Times New Roman" pitchFamily="18" charset="0"/>
                </a:rPr>
                <a:t>κλάσης</a:t>
              </a:r>
              <a:r>
                <a:rPr lang="en-US" sz="1600" dirty="0" smtClean="0">
                  <a:cs typeface="Times New Roman" pitchFamily="18" charset="0"/>
                </a:rPr>
                <a:t> </a:t>
              </a:r>
              <a:r>
                <a:rPr lang="en-US" sz="1600" dirty="0">
                  <a:cs typeface="Times New Roman" pitchFamily="18" charset="0"/>
                </a:rPr>
                <a:t>Arithmetic</a:t>
              </a:r>
            </a:p>
          </p:txBody>
        </p:sp>
        <p:sp>
          <p:nvSpPr>
            <p:cNvPr id="9243" name="Line 6"/>
            <p:cNvSpPr>
              <a:spLocks noChangeShapeType="1"/>
            </p:cNvSpPr>
            <p:nvPr/>
          </p:nvSpPr>
          <p:spPr bwMode="auto">
            <a:xfrm flipH="1">
              <a:off x="1248" y="480"/>
              <a:ext cx="912" cy="336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3" name="Group 7"/>
          <p:cNvGrpSpPr>
            <a:grpSpLocks/>
          </p:cNvGrpSpPr>
          <p:nvPr/>
        </p:nvGrpSpPr>
        <p:grpSpPr bwMode="auto">
          <a:xfrm>
            <a:off x="2895600" y="838200"/>
            <a:ext cx="2835275" cy="1219200"/>
            <a:chOff x="1824" y="528"/>
            <a:chExt cx="1786" cy="768"/>
          </a:xfrm>
        </p:grpSpPr>
        <p:sp>
          <p:nvSpPr>
            <p:cNvPr id="9240" name="Text Box 8"/>
            <p:cNvSpPr txBox="1">
              <a:spLocks noChangeArrowheads="1"/>
            </p:cNvSpPr>
            <p:nvPr/>
          </p:nvSpPr>
          <p:spPr bwMode="auto">
            <a:xfrm>
              <a:off x="2256" y="528"/>
              <a:ext cx="1354" cy="372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Δύο μεταβλητές</a:t>
              </a:r>
              <a:r>
                <a:rPr lang="en-US" sz="1600">
                  <a:cs typeface="Times New Roman" pitchFamily="18" charset="0"/>
                </a:rPr>
                <a:t> string </a:t>
              </a:r>
              <a:r>
                <a:rPr lang="el-GR" sz="1600">
                  <a:cs typeface="Times New Roman" pitchFamily="18" charset="0"/>
                </a:rPr>
                <a:t>ορίζονται εδώ</a:t>
              </a:r>
              <a:endParaRPr lang="en-US" sz="1600">
                <a:cs typeface="Times New Roman" pitchFamily="18" charset="0"/>
              </a:endParaRPr>
            </a:p>
          </p:txBody>
        </p:sp>
        <p:sp>
          <p:nvSpPr>
            <p:cNvPr id="9241" name="Line 9"/>
            <p:cNvSpPr>
              <a:spLocks noChangeShapeType="1"/>
            </p:cNvSpPr>
            <p:nvPr/>
          </p:nvSpPr>
          <p:spPr bwMode="auto">
            <a:xfrm flipH="1">
              <a:off x="1824" y="912"/>
              <a:ext cx="432" cy="38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4" name="Group 10"/>
          <p:cNvGrpSpPr>
            <a:grpSpLocks/>
          </p:cNvGrpSpPr>
          <p:nvPr/>
        </p:nvGrpSpPr>
        <p:grpSpPr bwMode="auto">
          <a:xfrm>
            <a:off x="4419600" y="838200"/>
            <a:ext cx="2530475" cy="1295400"/>
            <a:chOff x="2784" y="528"/>
            <a:chExt cx="1594" cy="816"/>
          </a:xfrm>
        </p:grpSpPr>
        <p:sp>
          <p:nvSpPr>
            <p:cNvPr id="9238" name="Text Box 11"/>
            <p:cNvSpPr txBox="1">
              <a:spLocks noChangeArrowheads="1"/>
            </p:cNvSpPr>
            <p:nvPr/>
          </p:nvSpPr>
          <p:spPr bwMode="auto">
            <a:xfrm>
              <a:off x="2784" y="528"/>
              <a:ext cx="1594" cy="680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Το σχόλιο μετά τη δήλωση χρησιμοποιείται για να μας πει το σκοπό της χρήσης αυτής της μεταβλητής</a:t>
              </a:r>
              <a:endParaRPr lang="en-US" sz="1600">
                <a:cs typeface="Times New Roman" pitchFamily="18" charset="0"/>
              </a:endParaRPr>
            </a:p>
          </p:txBody>
        </p:sp>
        <p:sp>
          <p:nvSpPr>
            <p:cNvPr id="9239" name="Line 12"/>
            <p:cNvSpPr>
              <a:spLocks noChangeShapeType="1"/>
            </p:cNvSpPr>
            <p:nvPr/>
          </p:nvSpPr>
          <p:spPr bwMode="auto">
            <a:xfrm>
              <a:off x="2928" y="1056"/>
              <a:ext cx="0" cy="28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5" name="Group 13"/>
          <p:cNvGrpSpPr>
            <a:grpSpLocks/>
          </p:cNvGrpSpPr>
          <p:nvPr/>
        </p:nvGrpSpPr>
        <p:grpSpPr bwMode="auto">
          <a:xfrm>
            <a:off x="2286000" y="1447800"/>
            <a:ext cx="3902075" cy="1295400"/>
            <a:chOff x="1440" y="912"/>
            <a:chExt cx="2458" cy="816"/>
          </a:xfrm>
        </p:grpSpPr>
        <p:sp>
          <p:nvSpPr>
            <p:cNvPr id="9236" name="Text Box 14"/>
            <p:cNvSpPr txBox="1">
              <a:spLocks noChangeArrowheads="1"/>
            </p:cNvSpPr>
            <p:nvPr/>
          </p:nvSpPr>
          <p:spPr bwMode="auto">
            <a:xfrm>
              <a:off x="1632" y="912"/>
              <a:ext cx="2266" cy="679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 dirty="0">
                  <a:cs typeface="Times New Roman" pitchFamily="18" charset="0"/>
                </a:rPr>
                <a:t>Είναι δύο</a:t>
              </a:r>
              <a:r>
                <a:rPr lang="en-US" sz="1600" dirty="0">
                  <a:cs typeface="Times New Roman" pitchFamily="18" charset="0"/>
                </a:rPr>
                <a:t> </a:t>
              </a:r>
              <a:r>
                <a:rPr lang="en-US" sz="1600" b="1" dirty="0" err="1">
                  <a:latin typeface="Courier New" pitchFamily="49" charset="0"/>
                  <a:cs typeface="Times New Roman" pitchFamily="18" charset="0"/>
                </a:rPr>
                <a:t>int</a:t>
              </a:r>
              <a:r>
                <a:rPr lang="en-US" sz="1600" dirty="0">
                  <a:cs typeface="Times New Roman" pitchFamily="18" charset="0"/>
                </a:rPr>
                <a:t> </a:t>
              </a:r>
              <a:r>
                <a:rPr lang="el-GR" sz="1600" dirty="0">
                  <a:cs typeface="Times New Roman" pitchFamily="18" charset="0"/>
                </a:rPr>
                <a:t>που δηλώνονται σε δύο γραμμές και χρησιμοποιούμε μόνο ένα </a:t>
              </a:r>
              <a:r>
                <a:rPr lang="el-GR" sz="1600" dirty="0" smtClean="0">
                  <a:cs typeface="Times New Roman" pitchFamily="18" charset="0"/>
                </a:rPr>
                <a:t>ερωτηματικό</a:t>
              </a:r>
              <a:r>
                <a:rPr lang="en-US" sz="1600" dirty="0" smtClean="0">
                  <a:cs typeface="Times New Roman" pitchFamily="18" charset="0"/>
                </a:rPr>
                <a:t>. </a:t>
              </a:r>
              <a:r>
                <a:rPr lang="el-GR" sz="1600" dirty="0">
                  <a:cs typeface="Times New Roman" pitchFamily="18" charset="0"/>
                </a:rPr>
                <a:t>Ο καθένας χωρίζεται με </a:t>
              </a:r>
              <a:r>
                <a:rPr lang="el-GR" sz="1600" dirty="0" err="1">
                  <a:cs typeface="Times New Roman" pitchFamily="18" charset="0"/>
                </a:rPr>
                <a:t>κόμα</a:t>
              </a:r>
              <a:r>
                <a:rPr lang="en-US" sz="1600" dirty="0">
                  <a:cs typeface="Times New Roman" pitchFamily="18" charset="0"/>
                </a:rPr>
                <a:t>.</a:t>
              </a:r>
            </a:p>
          </p:txBody>
        </p:sp>
        <p:sp>
          <p:nvSpPr>
            <p:cNvPr id="9237" name="Line 15"/>
            <p:cNvSpPr>
              <a:spLocks noChangeShapeType="1"/>
            </p:cNvSpPr>
            <p:nvPr/>
          </p:nvSpPr>
          <p:spPr bwMode="auto">
            <a:xfrm flipH="1">
              <a:off x="1440" y="1440"/>
              <a:ext cx="576" cy="28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6" name="Group 16"/>
          <p:cNvGrpSpPr>
            <a:grpSpLocks/>
          </p:cNvGrpSpPr>
          <p:nvPr/>
        </p:nvGrpSpPr>
        <p:grpSpPr bwMode="auto">
          <a:xfrm>
            <a:off x="2438400" y="3524250"/>
            <a:ext cx="3368675" cy="2435225"/>
            <a:chOff x="1536" y="2352"/>
            <a:chExt cx="2122" cy="1534"/>
          </a:xfrm>
        </p:grpSpPr>
        <p:sp>
          <p:nvSpPr>
            <p:cNvPr id="9234" name="Text Box 17"/>
            <p:cNvSpPr txBox="1">
              <a:spLocks noChangeArrowheads="1"/>
            </p:cNvSpPr>
            <p:nvPr/>
          </p:nvSpPr>
          <p:spPr bwMode="auto">
            <a:xfrm>
              <a:off x="1536" y="3360"/>
              <a:ext cx="2122" cy="526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Το </a:t>
              </a:r>
              <a:r>
                <a:rPr lang="en-US" sz="1600">
                  <a:cs typeface="Times New Roman" pitchFamily="18" charset="0"/>
                </a:rPr>
                <a:t>Console.ReadLine </a:t>
              </a:r>
              <a:r>
                <a:rPr lang="el-GR" sz="1600">
                  <a:cs typeface="Times New Roman" pitchFamily="18" charset="0"/>
                </a:rPr>
                <a:t>χρησιμοποιείται για την εισαγωγή </a:t>
              </a:r>
              <a:r>
                <a:rPr lang="en-US" sz="1600">
                  <a:cs typeface="Times New Roman" pitchFamily="18" charset="0"/>
                </a:rPr>
                <a:t>input </a:t>
              </a:r>
              <a:r>
                <a:rPr lang="el-GR" sz="1600">
                  <a:cs typeface="Times New Roman" pitchFamily="18" charset="0"/>
                </a:rPr>
                <a:t>από το πληκτρολόγιο</a:t>
              </a:r>
              <a:r>
                <a:rPr lang="en-US" sz="1600">
                  <a:cs typeface="Times New Roman" pitchFamily="18" charset="0"/>
                </a:rPr>
                <a:t>.</a:t>
              </a:r>
            </a:p>
          </p:txBody>
        </p:sp>
        <p:sp>
          <p:nvSpPr>
            <p:cNvPr id="9235" name="Line 18"/>
            <p:cNvSpPr>
              <a:spLocks noChangeShapeType="1"/>
            </p:cNvSpPr>
            <p:nvPr/>
          </p:nvSpPr>
          <p:spPr bwMode="auto">
            <a:xfrm flipH="1" flipV="1">
              <a:off x="2016" y="2352"/>
              <a:ext cx="384" cy="100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7" name="Group 19"/>
          <p:cNvGrpSpPr>
            <a:grpSpLocks/>
          </p:cNvGrpSpPr>
          <p:nvPr/>
        </p:nvGrpSpPr>
        <p:grpSpPr bwMode="auto">
          <a:xfrm>
            <a:off x="4343400" y="1905000"/>
            <a:ext cx="3216275" cy="1371600"/>
            <a:chOff x="2736" y="1248"/>
            <a:chExt cx="2026" cy="864"/>
          </a:xfrm>
        </p:grpSpPr>
        <p:sp>
          <p:nvSpPr>
            <p:cNvPr id="9232" name="Text Box 20"/>
            <p:cNvSpPr txBox="1">
              <a:spLocks noChangeArrowheads="1"/>
            </p:cNvSpPr>
            <p:nvPr/>
          </p:nvSpPr>
          <p:spPr bwMode="auto">
            <a:xfrm>
              <a:off x="2736" y="1248"/>
              <a:ext cx="2026" cy="372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 dirty="0">
                  <a:cs typeface="Times New Roman" pitchFamily="18" charset="0"/>
                </a:rPr>
                <a:t>Η γραμμή αυτή ζητά από το χρήστη </a:t>
              </a:r>
              <a:r>
                <a:rPr lang="el-GR" sz="1600">
                  <a:cs typeface="Times New Roman" pitchFamily="18" charset="0"/>
                </a:rPr>
                <a:t>να </a:t>
              </a:r>
              <a:r>
                <a:rPr lang="el-GR" sz="1600" smtClean="0">
                  <a:cs typeface="Times New Roman" pitchFamily="18" charset="0"/>
                </a:rPr>
                <a:t>δώσει </a:t>
              </a:r>
              <a:r>
                <a:rPr lang="en-US" sz="1600" dirty="0">
                  <a:cs typeface="Times New Roman" pitchFamily="18" charset="0"/>
                </a:rPr>
                <a:t>input </a:t>
              </a:r>
              <a:r>
                <a:rPr lang="el-GR" sz="1600" dirty="0">
                  <a:cs typeface="Times New Roman" pitchFamily="18" charset="0"/>
                </a:rPr>
                <a:t>δεδομένα</a:t>
              </a:r>
              <a:endParaRPr lang="en-US" sz="1600" dirty="0">
                <a:cs typeface="Times New Roman" pitchFamily="18" charset="0"/>
              </a:endParaRPr>
            </a:p>
          </p:txBody>
        </p:sp>
        <p:sp>
          <p:nvSpPr>
            <p:cNvPr id="9233" name="Line 21"/>
            <p:cNvSpPr>
              <a:spLocks noChangeShapeType="1"/>
            </p:cNvSpPr>
            <p:nvPr/>
          </p:nvSpPr>
          <p:spPr bwMode="auto">
            <a:xfrm flipH="1">
              <a:off x="3312" y="1632"/>
              <a:ext cx="288" cy="48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8" name="Group 22"/>
          <p:cNvGrpSpPr>
            <a:grpSpLocks/>
          </p:cNvGrpSpPr>
          <p:nvPr/>
        </p:nvGrpSpPr>
        <p:grpSpPr bwMode="auto">
          <a:xfrm>
            <a:off x="3124200" y="3505200"/>
            <a:ext cx="3429000" cy="1323975"/>
            <a:chOff x="1968" y="2256"/>
            <a:chExt cx="2160" cy="834"/>
          </a:xfrm>
        </p:grpSpPr>
        <p:sp>
          <p:nvSpPr>
            <p:cNvPr id="9230" name="Text Box 23"/>
            <p:cNvSpPr txBox="1">
              <a:spLocks noChangeArrowheads="1"/>
            </p:cNvSpPr>
            <p:nvPr/>
          </p:nvSpPr>
          <p:spPr bwMode="auto">
            <a:xfrm>
              <a:off x="2304" y="2256"/>
              <a:ext cx="1824" cy="834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Το </a:t>
              </a:r>
              <a:r>
                <a:rPr lang="en-US" sz="1600">
                  <a:cs typeface="Times New Roman" pitchFamily="18" charset="0"/>
                </a:rPr>
                <a:t>Int32.Parse </a:t>
              </a:r>
              <a:r>
                <a:rPr lang="el-GR" sz="1600">
                  <a:cs typeface="Times New Roman" pitchFamily="18" charset="0"/>
                </a:rPr>
                <a:t>χρησιμοποιείται για να μετατρέψει τη συμβολοσειρά σε ακέραιο και μετά αποθηκεύεται σε μια μεταβλητή</a:t>
              </a:r>
              <a:r>
                <a:rPr lang="en-US" sz="1600">
                  <a:cs typeface="Times New Roman" pitchFamily="18" charset="0"/>
                </a:rPr>
                <a:t>.</a:t>
              </a:r>
            </a:p>
          </p:txBody>
        </p:sp>
        <p:sp>
          <p:nvSpPr>
            <p:cNvPr id="9231" name="Line 24"/>
            <p:cNvSpPr>
              <a:spLocks noChangeShapeType="1"/>
            </p:cNvSpPr>
            <p:nvPr/>
          </p:nvSpPr>
          <p:spPr bwMode="auto">
            <a:xfrm flipH="1">
              <a:off x="1968" y="2784"/>
              <a:ext cx="912" cy="24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  <p:grpSp>
        <p:nvGrpSpPr>
          <p:cNvPr id="9" name="Group 25"/>
          <p:cNvGrpSpPr>
            <a:grpSpLocks/>
          </p:cNvGrpSpPr>
          <p:nvPr/>
        </p:nvGrpSpPr>
        <p:grpSpPr bwMode="auto">
          <a:xfrm>
            <a:off x="762000" y="3505200"/>
            <a:ext cx="2759075" cy="1981200"/>
            <a:chOff x="480" y="2304"/>
            <a:chExt cx="1738" cy="1248"/>
          </a:xfrm>
        </p:grpSpPr>
        <p:sp>
          <p:nvSpPr>
            <p:cNvPr id="9228" name="Text Box 26"/>
            <p:cNvSpPr txBox="1">
              <a:spLocks noChangeArrowheads="1"/>
            </p:cNvSpPr>
            <p:nvPr/>
          </p:nvSpPr>
          <p:spPr bwMode="auto">
            <a:xfrm>
              <a:off x="480" y="2304"/>
              <a:ext cx="1738" cy="526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Το αποτέλεσμα της πράξης αποθηκεύεται στη μεταβλητή του αποτελέσματος</a:t>
              </a:r>
              <a:r>
                <a:rPr lang="en-US" sz="1600">
                  <a:cs typeface="Times New Roman" pitchFamily="18" charset="0"/>
                </a:rPr>
                <a:t>.</a:t>
              </a:r>
            </a:p>
          </p:txBody>
        </p:sp>
        <p:sp>
          <p:nvSpPr>
            <p:cNvPr id="9229" name="Line 27"/>
            <p:cNvSpPr>
              <a:spLocks noChangeShapeType="1"/>
            </p:cNvSpPr>
            <p:nvPr/>
          </p:nvSpPr>
          <p:spPr bwMode="auto">
            <a:xfrm>
              <a:off x="864" y="2688"/>
              <a:ext cx="192" cy="86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</p:spTree>
  </p:cSld>
  <p:clrMapOvr>
    <a:masterClrMapping/>
  </p:clrMapOvr>
  <p:transition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dirty="0" err="1" smtClean="0">
                <a:latin typeface="Courier New" pitchFamily="49" charset="0"/>
              </a:rPr>
              <a:t>Arithmetic.cs</a:t>
            </a:r>
            <a:r>
              <a:rPr lang="en-US" smtClean="0">
                <a:latin typeface="Courier New" pitchFamily="49" charset="0"/>
              </a:rPr>
              <a:t/>
            </a:r>
            <a:br>
              <a:rPr lang="en-US" smtClean="0">
                <a:latin typeface="Courier New" pitchFamily="49" charset="0"/>
              </a:rPr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endParaRPr lang="en-US" smtClean="0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76200" y="228600"/>
            <a:ext cx="6934200" cy="1295400"/>
          </a:xfrm>
        </p:spPr>
        <p:txBody>
          <a:bodyPr/>
          <a:lstStyle/>
          <a:p>
            <a:pPr marL="228600" indent="-228600" eaLnBrk="1" hangingPunct="1">
              <a:lnSpc>
                <a:spcPct val="80000"/>
              </a:lnSpc>
              <a:buFontTx/>
              <a:buAutoNum type="arabicPlain" startAt="32"/>
            </a:pP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         // display results</a:t>
            </a:r>
          </a:p>
          <a:p>
            <a:pPr marL="228600" indent="-228600" eaLnBrk="1" hangingPunct="1">
              <a:lnSpc>
                <a:spcPct val="80000"/>
              </a:lnSpc>
              <a:buFontTx/>
              <a:buAutoNum type="arabicPlain" startAt="32"/>
            </a:pP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  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Console.WriteLine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( 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"\n{0} + {1} = {2}."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, number1, number2, sum );</a:t>
            </a:r>
          </a:p>
          <a:p>
            <a:pPr marL="228600" indent="-228600" eaLnBrk="1" hangingPunct="1">
              <a:lnSpc>
                <a:spcPct val="80000"/>
              </a:lnSpc>
              <a:buFontTx/>
              <a:buAutoNum type="arabicPlain" startAt="32"/>
            </a:pP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  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Console.WriteLine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( 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"\n{0} – {1} = {2}."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, number1, number2, diff );</a:t>
            </a:r>
          </a:p>
          <a:p>
            <a:pPr marL="228600" indent="-228600" eaLnBrk="1" hangingPunct="1">
              <a:lnSpc>
                <a:spcPct val="80000"/>
              </a:lnSpc>
              <a:buFontTx/>
              <a:buAutoNum type="arabicPlain" startAt="32"/>
            </a:pP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  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Console.WriteLine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( 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"\n{0} * {1} = {2}."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, number1, number2,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mul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lnSpc>
                <a:spcPct val="80000"/>
              </a:lnSpc>
              <a:buFontTx/>
              <a:buAutoNum type="arabicPlain" startAt="32"/>
            </a:pP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     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Console.WriteLine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( 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"\n{0} / {2} = {2}."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, number1, number2, div 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lnSpc>
                <a:spcPct val="80000"/>
              </a:lnSpc>
              <a:buFontTx/>
              <a:buAutoNum type="arabicPlain" startAt="32"/>
            </a:pPr>
            <a:r>
              <a:rPr lang="en-US" sz="900" dirty="0" smtClean="0">
                <a:solidFill>
                  <a:srgbClr val="000000"/>
                </a:solidFill>
                <a:cs typeface="Times New Roman" pitchFamily="18" charset="0"/>
              </a:rPr>
              <a:t>     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</a:t>
            </a:r>
            <a:r>
              <a:rPr lang="en-US" sz="900" dirty="0" err="1" smtClean="0">
                <a:solidFill>
                  <a:srgbClr val="000000"/>
                </a:solidFill>
                <a:cs typeface="Courier New" pitchFamily="49" charset="0"/>
              </a:rPr>
              <a:t>Console.WriteLine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( </a:t>
            </a:r>
            <a:r>
              <a:rPr lang="en-US" sz="900" dirty="0" smtClean="0">
                <a:solidFill>
                  <a:srgbClr val="40D9FF"/>
                </a:solidFill>
                <a:cs typeface="Courier New" pitchFamily="49" charset="0"/>
              </a:rPr>
              <a:t>"\n{0} % {1} = {2}."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, number1, number2, mod );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lnSpc>
                <a:spcPct val="80000"/>
              </a:lnSpc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34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lnSpc>
                <a:spcPct val="80000"/>
              </a:lnSpc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35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   } 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// </a:t>
            </a:r>
            <a:r>
              <a:rPr lang="el-GR" sz="900" dirty="0" smtClean="0">
                <a:solidFill>
                  <a:srgbClr val="008000"/>
                </a:solidFill>
                <a:cs typeface="Courier New" pitchFamily="49" charset="0"/>
              </a:rPr>
              <a:t>τέλος μεθόδου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lnSpc>
                <a:spcPct val="80000"/>
              </a:lnSpc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36   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lnSpc>
                <a:spcPct val="80000"/>
              </a:lnSpc>
            </a:pPr>
            <a:r>
              <a:rPr lang="en-US" sz="900" dirty="0" smtClean="0">
                <a:solidFill>
                  <a:srgbClr val="5F5F5F"/>
                </a:solidFill>
                <a:cs typeface="Times New Roman" pitchFamily="18" charset="0"/>
              </a:rPr>
              <a:t>37   </a:t>
            </a:r>
            <a:r>
              <a:rPr lang="en-US" sz="900" dirty="0" smtClean="0">
                <a:solidFill>
                  <a:srgbClr val="000000"/>
                </a:solidFill>
                <a:cs typeface="Courier New" pitchFamily="49" charset="0"/>
              </a:rPr>
              <a:t>}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 // </a:t>
            </a:r>
            <a:r>
              <a:rPr lang="el-GR" sz="900" dirty="0" smtClean="0">
                <a:solidFill>
                  <a:srgbClr val="008000"/>
                </a:solidFill>
                <a:cs typeface="Courier New" pitchFamily="49" charset="0"/>
              </a:rPr>
              <a:t>τέλος της κλάσης</a:t>
            </a:r>
            <a:r>
              <a:rPr lang="en-US" sz="900" dirty="0" smtClean="0">
                <a:solidFill>
                  <a:srgbClr val="008000"/>
                </a:solidFill>
                <a:cs typeface="Courier New" pitchFamily="49" charset="0"/>
              </a:rPr>
              <a:t> Arithmetic</a:t>
            </a:r>
            <a:endParaRPr lang="en-US" sz="900" dirty="0" smtClean="0">
              <a:solidFill>
                <a:srgbClr val="000000"/>
              </a:solidFill>
              <a:cs typeface="Times New Roman" pitchFamily="18" charset="0"/>
            </a:endParaRPr>
          </a:p>
          <a:p>
            <a:pPr marL="228600" indent="-228600" eaLnBrk="1" hangingPunct="1">
              <a:lnSpc>
                <a:spcPct val="80000"/>
              </a:lnSpc>
            </a:pPr>
            <a:endParaRPr lang="en-US" sz="900" dirty="0" smtClean="0"/>
          </a:p>
        </p:txBody>
      </p:sp>
      <p:grpSp>
        <p:nvGrpSpPr>
          <p:cNvPr id="2" name="Group 5"/>
          <p:cNvGrpSpPr>
            <a:grpSpLocks/>
          </p:cNvGrpSpPr>
          <p:nvPr/>
        </p:nvGrpSpPr>
        <p:grpSpPr bwMode="auto">
          <a:xfrm>
            <a:off x="2819400" y="990600"/>
            <a:ext cx="4283075" cy="3875088"/>
            <a:chOff x="1344" y="432"/>
            <a:chExt cx="2698" cy="2054"/>
          </a:xfrm>
        </p:grpSpPr>
        <p:sp>
          <p:nvSpPr>
            <p:cNvPr id="10245" name="Text Box 6"/>
            <p:cNvSpPr txBox="1">
              <a:spLocks noChangeArrowheads="1"/>
            </p:cNvSpPr>
            <p:nvPr/>
          </p:nvSpPr>
          <p:spPr bwMode="auto">
            <a:xfrm>
              <a:off x="1344" y="2303"/>
              <a:ext cx="2698" cy="183"/>
            </a:xfrm>
            <a:prstGeom prst="rect">
              <a:avLst/>
            </a:prstGeom>
            <a:solidFill>
              <a:schemeClr val="folHlink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>
              <a:spAutoFit/>
            </a:bodyPr>
            <a:lstStyle>
              <a:lvl1pPr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1pPr>
              <a:lvl2pPr marL="742950" indent="-28575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2pPr>
              <a:lvl3pPr marL="11430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3pPr>
              <a:lvl4pPr marL="16002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4pPr>
              <a:lvl5pPr marL="2057400" indent="-228600"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5pPr>
              <a:lvl6pPr marL="25146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6pPr>
              <a:lvl7pPr marL="29718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7pPr>
              <a:lvl8pPr marL="34290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8pPr>
              <a:lvl9pPr marL="3886200" indent="-228600" algn="ctr" eaLnBrk="0" fontAlgn="base" hangingPunct="0">
                <a:spcBef>
                  <a:spcPct val="0"/>
                </a:spcBef>
                <a:spcAft>
                  <a:spcPct val="0"/>
                </a:spcAft>
                <a:defRPr sz="500">
                  <a:solidFill>
                    <a:schemeClr val="tx1"/>
                  </a:solidFill>
                  <a:latin typeface="Times New Roman" pitchFamily="18" charset="0"/>
                </a:defRPr>
              </a:lvl9pPr>
            </a:lstStyle>
            <a:p>
              <a:pPr algn="l">
                <a:spcBef>
                  <a:spcPct val="50000"/>
                </a:spcBef>
              </a:pPr>
              <a:r>
                <a:rPr lang="el-GR" sz="1600">
                  <a:cs typeface="Times New Roman" pitchFamily="18" charset="0"/>
                </a:rPr>
                <a:t>Εμφάνιση της τιμής μιας μεταβλητής μετά το </a:t>
              </a:r>
              <a:r>
                <a:rPr lang="en-US" sz="1600">
                  <a:cs typeface="Times New Roman" pitchFamily="18" charset="0"/>
                </a:rPr>
                <a:t>text </a:t>
              </a:r>
            </a:p>
          </p:txBody>
        </p:sp>
        <p:sp>
          <p:nvSpPr>
            <p:cNvPr id="10246" name="Line 7"/>
            <p:cNvSpPr>
              <a:spLocks noChangeShapeType="1"/>
            </p:cNvSpPr>
            <p:nvPr/>
          </p:nvSpPr>
          <p:spPr bwMode="auto">
            <a:xfrm flipH="1" flipV="1">
              <a:off x="2784" y="432"/>
              <a:ext cx="96" cy="187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>
              <a:spAutoFit/>
            </a:bodyPr>
            <a:lstStyle/>
            <a:p>
              <a:endParaRPr lang="el-GR"/>
            </a:p>
          </p:txBody>
        </p:sp>
      </p:grpSp>
    </p:spTree>
  </p:cSld>
  <p:clrMapOvr>
    <a:masterClrMapping/>
  </p:clrMapOvr>
  <p:transition>
    <p:cut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BF996C09-E61A-47D3-BB0F-01C0BFD412FD}" type="slidenum">
              <a:rPr lang="en-US" sz="1200" smtClean="0">
                <a:latin typeface="Tahoma" pitchFamily="34" charset="0"/>
              </a:rPr>
              <a:pPr/>
              <a:t>6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126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Διαίρεση και υπόλοιπο διαίρεσης</a:t>
            </a:r>
            <a:endParaRPr lang="en-US" smtClean="0"/>
          </a:p>
        </p:txBody>
      </p:sp>
      <p:sp>
        <p:nvSpPr>
          <p:cNvPr id="11268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752600"/>
            <a:ext cx="7772400" cy="728663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l-GR" sz="1800" smtClean="0"/>
              <a:t>Αν και τα δύο δεδομένα στον τελεστή της διαίρεσης</a:t>
            </a:r>
            <a:r>
              <a:rPr lang="en-US" sz="1800" smtClean="0"/>
              <a:t> (</a:t>
            </a:r>
            <a:r>
              <a:rPr lang="en-US" sz="1800" smtClean="0">
                <a:latin typeface="Courier New" pitchFamily="49" charset="0"/>
              </a:rPr>
              <a:t>/</a:t>
            </a:r>
            <a:r>
              <a:rPr lang="en-US" sz="1800" smtClean="0"/>
              <a:t>) </a:t>
            </a:r>
            <a:r>
              <a:rPr lang="el-GR" sz="1800" smtClean="0"/>
              <a:t>είναι ακέραιοι, το αποτέλεσμα είναι ακέραιος (το δεκαδικό μέρος χάνεται και έτσι δημιουργείται κάποιο λογικό λάθος)</a:t>
            </a:r>
            <a:endParaRPr lang="en-US" sz="1800" smtClean="0"/>
          </a:p>
        </p:txBody>
      </p:sp>
      <p:sp>
        <p:nvSpPr>
          <p:cNvPr id="11269" name="Rectangle 4"/>
          <p:cNvSpPr>
            <a:spLocks noChangeArrowheads="1"/>
          </p:cNvSpPr>
          <p:nvPr/>
        </p:nvSpPr>
        <p:spPr bwMode="auto">
          <a:xfrm>
            <a:off x="609600" y="4267200"/>
            <a:ext cx="8305800" cy="76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342900" indent="-342900" algn="l">
              <a:spcBef>
                <a:spcPct val="20000"/>
              </a:spcBef>
              <a:buClr>
                <a:schemeClr val="accent2"/>
              </a:buClr>
              <a:buSzPct val="85000"/>
              <a:buFont typeface="ZapfDingbats" pitchFamily="82" charset="2"/>
              <a:buChar char="r"/>
            </a:pPr>
            <a:r>
              <a:rPr lang="el-GR" sz="2000">
                <a:latin typeface="Arial Unicode MS" pitchFamily="34" charset="-128"/>
              </a:rPr>
              <a:t>Ο τελεστής του υπολοίπου διαίρεσης</a:t>
            </a:r>
            <a:r>
              <a:rPr lang="en-US" sz="2000">
                <a:latin typeface="Arial Unicode MS" pitchFamily="34" charset="-128"/>
              </a:rPr>
              <a:t> (%) </a:t>
            </a:r>
          </a:p>
        </p:txBody>
      </p:sp>
      <p:sp>
        <p:nvSpPr>
          <p:cNvPr id="11270" name="Text Box 5"/>
          <p:cNvSpPr txBox="1">
            <a:spLocks noChangeArrowheads="1"/>
          </p:cNvSpPr>
          <p:nvPr/>
        </p:nvSpPr>
        <p:spPr bwMode="auto">
          <a:xfrm>
            <a:off x="1841500" y="3429000"/>
            <a:ext cx="31813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Ctr="1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b="1">
                <a:solidFill>
                  <a:srgbClr val="A50021"/>
                </a:solidFill>
                <a:latin typeface="Courier New" pitchFamily="49" charset="0"/>
              </a:rPr>
              <a:t>8 / 12</a:t>
            </a:r>
            <a:r>
              <a:rPr lang="en-US" sz="2000" b="1">
                <a:solidFill>
                  <a:srgbClr val="A50021"/>
                </a:solidFill>
              </a:rPr>
              <a:t> </a:t>
            </a:r>
            <a:r>
              <a:rPr lang="el-GR" sz="2000" b="1">
                <a:solidFill>
                  <a:srgbClr val="A50021"/>
                </a:solidFill>
              </a:rPr>
              <a:t>            ισούται με</a:t>
            </a:r>
            <a:r>
              <a:rPr lang="en-US" sz="2000" b="1">
                <a:solidFill>
                  <a:srgbClr val="A50021"/>
                </a:solidFill>
              </a:rPr>
              <a:t>?</a:t>
            </a:r>
          </a:p>
        </p:txBody>
      </p:sp>
      <p:sp>
        <p:nvSpPr>
          <p:cNvPr id="11271" name="Text Box 6"/>
          <p:cNvSpPr txBox="1">
            <a:spLocks noChangeArrowheads="1"/>
          </p:cNvSpPr>
          <p:nvPr/>
        </p:nvSpPr>
        <p:spPr bwMode="auto">
          <a:xfrm>
            <a:off x="1838325" y="2819400"/>
            <a:ext cx="31813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Ctr="1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b="1">
                <a:solidFill>
                  <a:srgbClr val="A50021"/>
                </a:solidFill>
                <a:latin typeface="Courier New" pitchFamily="49" charset="0"/>
              </a:rPr>
              <a:t>14 / 3</a:t>
            </a:r>
            <a:r>
              <a:rPr lang="en-US" sz="2000" b="1">
                <a:solidFill>
                  <a:srgbClr val="A50021"/>
                </a:solidFill>
              </a:rPr>
              <a:t>             </a:t>
            </a:r>
            <a:r>
              <a:rPr lang="el-GR" sz="2000" b="1">
                <a:solidFill>
                  <a:srgbClr val="A50021"/>
                </a:solidFill>
              </a:rPr>
              <a:t>ισούται με</a:t>
            </a:r>
            <a:r>
              <a:rPr lang="en-US" sz="2000" b="1">
                <a:solidFill>
                  <a:srgbClr val="A50021"/>
                </a:solidFill>
              </a:rPr>
              <a:t>?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18823" name="Text Box 7"/>
          <p:cNvSpPr txBox="1">
            <a:spLocks noChangeArrowheads="1"/>
          </p:cNvSpPr>
          <p:nvPr/>
        </p:nvSpPr>
        <p:spPr bwMode="auto">
          <a:xfrm>
            <a:off x="5565775" y="2819400"/>
            <a:ext cx="3365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Ctr="1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b="1">
                <a:solidFill>
                  <a:schemeClr val="accent2"/>
                </a:solidFill>
                <a:latin typeface="Courier New" pitchFamily="49" charset="0"/>
              </a:rPr>
              <a:t>4</a:t>
            </a:r>
            <a:endParaRPr lang="en-US" sz="2400">
              <a:solidFill>
                <a:schemeClr val="accent2"/>
              </a:solidFill>
            </a:endParaRPr>
          </a:p>
        </p:txBody>
      </p:sp>
      <p:sp>
        <p:nvSpPr>
          <p:cNvPr id="418824" name="Text Box 8"/>
          <p:cNvSpPr txBox="1">
            <a:spLocks noChangeArrowheads="1"/>
          </p:cNvSpPr>
          <p:nvPr/>
        </p:nvSpPr>
        <p:spPr bwMode="auto">
          <a:xfrm>
            <a:off x="5549900" y="3429000"/>
            <a:ext cx="3365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Ctr="1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b="1">
                <a:solidFill>
                  <a:schemeClr val="accent2"/>
                </a:solidFill>
                <a:latin typeface="Courier New" pitchFamily="49" charset="0"/>
              </a:rPr>
              <a:t>0</a:t>
            </a:r>
            <a:endParaRPr lang="en-US" sz="2400">
              <a:solidFill>
                <a:schemeClr val="accent2"/>
              </a:solidFill>
            </a:endParaRPr>
          </a:p>
        </p:txBody>
      </p:sp>
      <p:sp>
        <p:nvSpPr>
          <p:cNvPr id="11274" name="Text Box 9"/>
          <p:cNvSpPr txBox="1">
            <a:spLocks noChangeArrowheads="1"/>
          </p:cNvSpPr>
          <p:nvPr/>
        </p:nvSpPr>
        <p:spPr bwMode="auto">
          <a:xfrm>
            <a:off x="2090738" y="5334000"/>
            <a:ext cx="26733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Ctr="1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b="1">
                <a:solidFill>
                  <a:srgbClr val="A50021"/>
                </a:solidFill>
                <a:latin typeface="Courier New" pitchFamily="49" charset="0"/>
              </a:rPr>
              <a:t>14 % 3</a:t>
            </a:r>
            <a:r>
              <a:rPr lang="en-US" sz="2000" b="1">
                <a:solidFill>
                  <a:srgbClr val="A50021"/>
                </a:solidFill>
              </a:rPr>
              <a:t> </a:t>
            </a:r>
            <a:r>
              <a:rPr lang="el-GR" sz="2000" b="1">
                <a:solidFill>
                  <a:srgbClr val="A50021"/>
                </a:solidFill>
              </a:rPr>
              <a:t>    ισούται με</a:t>
            </a:r>
            <a:r>
              <a:rPr lang="en-US" sz="2000" b="1">
                <a:solidFill>
                  <a:srgbClr val="A50021"/>
                </a:solidFill>
              </a:rPr>
              <a:t>?</a:t>
            </a:r>
          </a:p>
        </p:txBody>
      </p:sp>
      <p:sp>
        <p:nvSpPr>
          <p:cNvPr id="11275" name="Text Box 10"/>
          <p:cNvSpPr txBox="1">
            <a:spLocks noChangeArrowheads="1"/>
          </p:cNvSpPr>
          <p:nvPr/>
        </p:nvSpPr>
        <p:spPr bwMode="auto">
          <a:xfrm>
            <a:off x="2093913" y="5943600"/>
            <a:ext cx="26733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Ctr="1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b="1">
                <a:solidFill>
                  <a:srgbClr val="A50021"/>
                </a:solidFill>
                <a:latin typeface="Courier New" pitchFamily="49" charset="0"/>
              </a:rPr>
              <a:t>8 % 12</a:t>
            </a:r>
            <a:r>
              <a:rPr lang="en-US" sz="2000" b="1">
                <a:solidFill>
                  <a:srgbClr val="A50021"/>
                </a:solidFill>
              </a:rPr>
              <a:t> </a:t>
            </a:r>
            <a:r>
              <a:rPr lang="el-GR" sz="2000" b="1">
                <a:solidFill>
                  <a:srgbClr val="A50021"/>
                </a:solidFill>
              </a:rPr>
              <a:t>    ισούται με</a:t>
            </a:r>
            <a:r>
              <a:rPr lang="en-US" sz="2000" b="1">
                <a:solidFill>
                  <a:srgbClr val="A50021"/>
                </a:solidFill>
              </a:rPr>
              <a:t>?</a:t>
            </a:r>
          </a:p>
        </p:txBody>
      </p:sp>
      <p:sp>
        <p:nvSpPr>
          <p:cNvPr id="418827" name="Text Box 11"/>
          <p:cNvSpPr txBox="1">
            <a:spLocks noChangeArrowheads="1"/>
          </p:cNvSpPr>
          <p:nvPr/>
        </p:nvSpPr>
        <p:spPr bwMode="auto">
          <a:xfrm>
            <a:off x="5565775" y="5334000"/>
            <a:ext cx="3365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Ctr="1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b="1">
                <a:solidFill>
                  <a:schemeClr val="accent2"/>
                </a:solidFill>
                <a:latin typeface="Courier New" pitchFamily="49" charset="0"/>
              </a:rPr>
              <a:t>2</a:t>
            </a:r>
            <a:endParaRPr lang="en-US" sz="2400">
              <a:solidFill>
                <a:schemeClr val="accent2"/>
              </a:solidFill>
            </a:endParaRPr>
          </a:p>
        </p:txBody>
      </p:sp>
      <p:sp>
        <p:nvSpPr>
          <p:cNvPr id="418828" name="Text Box 12"/>
          <p:cNvSpPr txBox="1">
            <a:spLocks noChangeArrowheads="1"/>
          </p:cNvSpPr>
          <p:nvPr/>
        </p:nvSpPr>
        <p:spPr bwMode="auto">
          <a:xfrm>
            <a:off x="5549900" y="5943600"/>
            <a:ext cx="3365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 anchorCtr="1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2000" b="1">
                <a:solidFill>
                  <a:schemeClr val="accent2"/>
                </a:solidFill>
                <a:latin typeface="Courier New" pitchFamily="49" charset="0"/>
              </a:rPr>
              <a:t>8</a:t>
            </a:r>
            <a:endParaRPr lang="en-US" sz="2400">
              <a:solidFill>
                <a:schemeClr val="accent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88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88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88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88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8823" grpId="0"/>
      <p:bldP spid="418824" grpId="0"/>
      <p:bldP spid="418827" grpId="0"/>
      <p:bldP spid="418828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620CE9F1-8233-4E45-A46D-CFEE0D4852BB}" type="slidenum">
              <a:rPr lang="en-US" sz="1200" smtClean="0">
                <a:latin typeface="Tahoma" pitchFamily="34" charset="0"/>
              </a:rPr>
              <a:pPr/>
              <a:t>7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2291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Προτεραιότητα Τελεστών</a:t>
            </a:r>
            <a:endParaRPr lang="en-US" smtClean="0"/>
          </a:p>
        </p:txBody>
      </p:sp>
      <p:sp>
        <p:nvSpPr>
          <p:cNvPr id="12292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524000"/>
            <a:ext cx="8077200" cy="50292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l-GR" sz="2400" smtClean="0"/>
              <a:t>Οι τελεστές μπορούν να συνδυασθούν και να δημιουργήσουν πολύπλοκες εκφράσεις</a:t>
            </a:r>
            <a:endParaRPr lang="en-US" sz="2400" smtClean="0"/>
          </a:p>
          <a:p>
            <a:pPr algn="ctr">
              <a:lnSpc>
                <a:spcPct val="80000"/>
              </a:lnSpc>
              <a:buFont typeface="ZapfDingbats" pitchFamily="82" charset="2"/>
              <a:buNone/>
            </a:pPr>
            <a:r>
              <a:rPr lang="en-US" sz="2000" smtClean="0">
                <a:latin typeface="Courier New" pitchFamily="49" charset="0"/>
              </a:rPr>
              <a:t>result  =  total + count / max - offset;</a:t>
            </a:r>
            <a:endParaRPr lang="en-US" sz="2400" smtClean="0"/>
          </a:p>
          <a:p>
            <a:pPr>
              <a:lnSpc>
                <a:spcPct val="80000"/>
              </a:lnSpc>
            </a:pPr>
            <a:r>
              <a:rPr lang="el-GR" sz="2400" smtClean="0"/>
              <a:t>Οι τελεστές διέπονται από προτεραιότητες οι οποίες ορίζουν τη σειρά με την οποία θα εκτελεστούν οι πράξεις</a:t>
            </a:r>
            <a:endParaRPr lang="en-US" sz="2400" smtClean="0">
              <a:solidFill>
                <a:srgbClr val="FF3300"/>
              </a:solidFill>
            </a:endParaRPr>
          </a:p>
          <a:p>
            <a:pPr>
              <a:lnSpc>
                <a:spcPct val="80000"/>
              </a:lnSpc>
            </a:pPr>
            <a:r>
              <a:rPr lang="el-GR" sz="2400" smtClean="0"/>
              <a:t>Κανόνες προτεραιότητας</a:t>
            </a:r>
            <a:endParaRPr lang="en-US" sz="2400" smtClean="0"/>
          </a:p>
          <a:p>
            <a:pPr lvl="1">
              <a:lnSpc>
                <a:spcPct val="80000"/>
              </a:lnSpc>
            </a:pPr>
            <a:r>
              <a:rPr lang="el-GR" sz="2000" smtClean="0"/>
              <a:t>Οι παρενθέσεις έχουν την μεγαλύτερη προτεραιότητα</a:t>
            </a:r>
            <a:endParaRPr lang="en-US" sz="2000" smtClean="0"/>
          </a:p>
          <a:p>
            <a:pPr lvl="1">
              <a:lnSpc>
                <a:spcPct val="80000"/>
              </a:lnSpc>
            </a:pPr>
            <a:r>
              <a:rPr lang="el-GR" sz="2000" smtClean="0"/>
              <a:t>Οι διαιρέσεις, οι πολλαπλασιασμοί και τα υπόλοιπα είναι στο δεύτερο επίπεδο προτεραιότητας</a:t>
            </a:r>
            <a:endParaRPr lang="en-US" sz="2000" smtClean="0"/>
          </a:p>
          <a:p>
            <a:pPr lvl="2">
              <a:lnSpc>
                <a:spcPct val="80000"/>
              </a:lnSpc>
            </a:pPr>
            <a:r>
              <a:rPr lang="el-GR" sz="1800" smtClean="0"/>
              <a:t>Για τελεστές με την ίδια προτεραιότητα οι πράξεις γίνονται από αριστερά προς τα δεξιά (</a:t>
            </a:r>
            <a:r>
              <a:rPr lang="en-US" sz="1800" smtClean="0"/>
              <a:t>Left-to-Right  associativity)</a:t>
            </a:r>
          </a:p>
          <a:p>
            <a:pPr lvl="1">
              <a:lnSpc>
                <a:spcPct val="80000"/>
              </a:lnSpc>
            </a:pPr>
            <a:r>
              <a:rPr lang="el-GR" sz="2000" smtClean="0"/>
              <a:t>Οι προσθέσεις και οι αφαιρέσεις είναι στο τρίτο επίπεδο προτεραιότητας</a:t>
            </a:r>
            <a:endParaRPr lang="en-US" sz="2000" smtClean="0"/>
          </a:p>
          <a:p>
            <a:pPr lvl="2">
              <a:lnSpc>
                <a:spcPct val="80000"/>
              </a:lnSpc>
            </a:pPr>
            <a:r>
              <a:rPr lang="el-GR" sz="1800" smtClean="0"/>
              <a:t>Για τελεστές με την ίδια προτεραιότητα οι πράξεις γίνονται από αριστερά προς τα δεξιά (</a:t>
            </a:r>
            <a:r>
              <a:rPr lang="en-US" sz="1800" smtClean="0"/>
              <a:t>Left-to-Right  associativity)</a:t>
            </a:r>
          </a:p>
          <a:p>
            <a:pPr lvl="2">
              <a:lnSpc>
                <a:spcPct val="80000"/>
              </a:lnSpc>
              <a:buFontTx/>
              <a:buNone/>
            </a:pPr>
            <a:endParaRPr lang="en-US" sz="18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B36367CE-8AD3-4658-A6E7-23D008918DE2}" type="slidenum">
              <a:rPr lang="en-US" sz="1200" smtClean="0">
                <a:latin typeface="Tahoma" pitchFamily="34" charset="0"/>
              </a:rPr>
              <a:pPr/>
              <a:t>8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3315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28600"/>
            <a:ext cx="8458200" cy="1143000"/>
          </a:xfrm>
        </p:spPr>
        <p:txBody>
          <a:bodyPr/>
          <a:lstStyle/>
          <a:p>
            <a:r>
              <a:rPr lang="el-GR" sz="3600" smtClean="0"/>
              <a:t>Προτεραιότητα Τελεστών</a:t>
            </a:r>
            <a:r>
              <a:rPr lang="en-US" sz="3600" smtClean="0"/>
              <a:t>: </a:t>
            </a:r>
            <a:r>
              <a:rPr lang="el-GR" sz="3600" smtClean="0"/>
              <a:t>Παραδείγματα</a:t>
            </a:r>
            <a:endParaRPr lang="en-US" sz="3600" smtClean="0"/>
          </a:p>
        </p:txBody>
      </p:sp>
      <p:sp>
        <p:nvSpPr>
          <p:cNvPr id="13316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600200"/>
            <a:ext cx="7772400" cy="893763"/>
          </a:xfrm>
        </p:spPr>
        <p:txBody>
          <a:bodyPr/>
          <a:lstStyle/>
          <a:p>
            <a:r>
              <a:rPr lang="el-GR" smtClean="0"/>
              <a:t>Ποια είναι η σειρά εκτέλεσης των πράξεων στις παρακάτω αριθμητικές παραστάσεις</a:t>
            </a:r>
            <a:r>
              <a:rPr lang="en-US" smtClean="0"/>
              <a:t>?</a:t>
            </a:r>
          </a:p>
        </p:txBody>
      </p:sp>
      <p:sp>
        <p:nvSpPr>
          <p:cNvPr id="420868" name="Text Box 4"/>
          <p:cNvSpPr txBox="1">
            <a:spLocks noChangeArrowheads="1"/>
          </p:cNvSpPr>
          <p:nvPr/>
        </p:nvSpPr>
        <p:spPr bwMode="auto">
          <a:xfrm>
            <a:off x="1371600" y="2743200"/>
            <a:ext cx="27749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n-US" sz="2000" b="1">
                <a:latin typeface="Courier New" pitchFamily="49" charset="0"/>
              </a:rPr>
              <a:t>a + b + c + d + e</a:t>
            </a:r>
          </a:p>
        </p:txBody>
      </p:sp>
      <p:sp>
        <p:nvSpPr>
          <p:cNvPr id="420869" name="AutoShape 5"/>
          <p:cNvSpPr>
            <a:spLocks noChangeArrowheads="1"/>
          </p:cNvSpPr>
          <p:nvPr/>
        </p:nvSpPr>
        <p:spPr bwMode="auto">
          <a:xfrm>
            <a:off x="3505200" y="31242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4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70" name="AutoShape 6"/>
          <p:cNvSpPr>
            <a:spLocks noChangeArrowheads="1"/>
          </p:cNvSpPr>
          <p:nvPr/>
        </p:nvSpPr>
        <p:spPr bwMode="auto">
          <a:xfrm>
            <a:off x="2895600" y="31242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3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71" name="AutoShape 7"/>
          <p:cNvSpPr>
            <a:spLocks noChangeArrowheads="1"/>
          </p:cNvSpPr>
          <p:nvPr/>
        </p:nvSpPr>
        <p:spPr bwMode="auto">
          <a:xfrm>
            <a:off x="2286000" y="31242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2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72" name="Text Box 8"/>
          <p:cNvSpPr txBox="1">
            <a:spLocks noChangeArrowheads="1"/>
          </p:cNvSpPr>
          <p:nvPr/>
        </p:nvSpPr>
        <p:spPr bwMode="auto">
          <a:xfrm>
            <a:off x="5181600" y="2743200"/>
            <a:ext cx="27749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n-US" sz="2000" b="1">
                <a:latin typeface="Courier New" pitchFamily="49" charset="0"/>
              </a:rPr>
              <a:t>a + b * c - d / e</a:t>
            </a:r>
          </a:p>
        </p:txBody>
      </p:sp>
      <p:sp>
        <p:nvSpPr>
          <p:cNvPr id="420873" name="AutoShape 9"/>
          <p:cNvSpPr>
            <a:spLocks noChangeArrowheads="1"/>
          </p:cNvSpPr>
          <p:nvPr/>
        </p:nvSpPr>
        <p:spPr bwMode="auto">
          <a:xfrm>
            <a:off x="5486400" y="31242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3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74" name="AutoShape 10"/>
          <p:cNvSpPr>
            <a:spLocks noChangeArrowheads="1"/>
          </p:cNvSpPr>
          <p:nvPr/>
        </p:nvSpPr>
        <p:spPr bwMode="auto">
          <a:xfrm>
            <a:off x="7315200" y="31242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2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75" name="AutoShape 11"/>
          <p:cNvSpPr>
            <a:spLocks noChangeArrowheads="1"/>
          </p:cNvSpPr>
          <p:nvPr/>
        </p:nvSpPr>
        <p:spPr bwMode="auto">
          <a:xfrm>
            <a:off x="6705600" y="31242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4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76" name="AutoShape 12"/>
          <p:cNvSpPr>
            <a:spLocks noChangeArrowheads="1"/>
          </p:cNvSpPr>
          <p:nvPr/>
        </p:nvSpPr>
        <p:spPr bwMode="auto">
          <a:xfrm>
            <a:off x="6096000" y="31242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1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77" name="Text Box 13"/>
          <p:cNvSpPr txBox="1">
            <a:spLocks noChangeArrowheads="1"/>
          </p:cNvSpPr>
          <p:nvPr/>
        </p:nvSpPr>
        <p:spPr bwMode="auto">
          <a:xfrm>
            <a:off x="2971800" y="3962400"/>
            <a:ext cx="30797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n-US" sz="2000" b="1">
                <a:latin typeface="Courier New" pitchFamily="49" charset="0"/>
              </a:rPr>
              <a:t>a / (b + c) - d % e</a:t>
            </a:r>
          </a:p>
        </p:txBody>
      </p:sp>
      <p:sp>
        <p:nvSpPr>
          <p:cNvPr id="420878" name="AutoShape 14"/>
          <p:cNvSpPr>
            <a:spLocks noChangeArrowheads="1"/>
          </p:cNvSpPr>
          <p:nvPr/>
        </p:nvSpPr>
        <p:spPr bwMode="auto">
          <a:xfrm>
            <a:off x="3276600" y="43434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2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79" name="AutoShape 15"/>
          <p:cNvSpPr>
            <a:spLocks noChangeArrowheads="1"/>
          </p:cNvSpPr>
          <p:nvPr/>
        </p:nvSpPr>
        <p:spPr bwMode="auto">
          <a:xfrm>
            <a:off x="5410200" y="43434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3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80" name="AutoShape 16"/>
          <p:cNvSpPr>
            <a:spLocks noChangeArrowheads="1"/>
          </p:cNvSpPr>
          <p:nvPr/>
        </p:nvSpPr>
        <p:spPr bwMode="auto">
          <a:xfrm>
            <a:off x="4800600" y="43434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4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81" name="AutoShape 17"/>
          <p:cNvSpPr>
            <a:spLocks noChangeArrowheads="1"/>
          </p:cNvSpPr>
          <p:nvPr/>
        </p:nvSpPr>
        <p:spPr bwMode="auto">
          <a:xfrm>
            <a:off x="4038600" y="43434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1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82" name="Text Box 18"/>
          <p:cNvSpPr txBox="1">
            <a:spLocks noChangeArrowheads="1"/>
          </p:cNvSpPr>
          <p:nvPr/>
        </p:nvSpPr>
        <p:spPr bwMode="auto">
          <a:xfrm>
            <a:off x="2844800" y="5181600"/>
            <a:ext cx="3689350" cy="396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none">
            <a:spAutoFit/>
          </a:bodyPr>
          <a:lstStyle>
            <a:lvl1pPr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l"/>
            <a:r>
              <a:rPr lang="en-US" sz="2000" b="1">
                <a:latin typeface="Courier New" pitchFamily="49" charset="0"/>
              </a:rPr>
              <a:t>a / (b * (c + (d - e)))</a:t>
            </a:r>
          </a:p>
        </p:txBody>
      </p:sp>
      <p:sp>
        <p:nvSpPr>
          <p:cNvPr id="420883" name="AutoShape 19"/>
          <p:cNvSpPr>
            <a:spLocks noChangeArrowheads="1"/>
          </p:cNvSpPr>
          <p:nvPr/>
        </p:nvSpPr>
        <p:spPr bwMode="auto">
          <a:xfrm>
            <a:off x="3149600" y="55626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4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84" name="AutoShape 20"/>
          <p:cNvSpPr>
            <a:spLocks noChangeArrowheads="1"/>
          </p:cNvSpPr>
          <p:nvPr/>
        </p:nvSpPr>
        <p:spPr bwMode="auto">
          <a:xfrm>
            <a:off x="5435600" y="55626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1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85" name="AutoShape 21"/>
          <p:cNvSpPr>
            <a:spLocks noChangeArrowheads="1"/>
          </p:cNvSpPr>
          <p:nvPr/>
        </p:nvSpPr>
        <p:spPr bwMode="auto">
          <a:xfrm>
            <a:off x="4699000" y="55626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2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86" name="AutoShape 22"/>
          <p:cNvSpPr>
            <a:spLocks noChangeArrowheads="1"/>
          </p:cNvSpPr>
          <p:nvPr/>
        </p:nvSpPr>
        <p:spPr bwMode="auto">
          <a:xfrm>
            <a:off x="3937000" y="55626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3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420887" name="AutoShape 23"/>
          <p:cNvSpPr>
            <a:spLocks noChangeArrowheads="1"/>
          </p:cNvSpPr>
          <p:nvPr/>
        </p:nvSpPr>
        <p:spPr bwMode="auto">
          <a:xfrm>
            <a:off x="1676400" y="3124200"/>
            <a:ext cx="304800" cy="304800"/>
          </a:xfrm>
          <a:prstGeom prst="roundRect">
            <a:avLst>
              <a:gd name="adj" fmla="val 16667"/>
            </a:avLst>
          </a:prstGeom>
          <a:noFill/>
          <a:ln w="19050">
            <a:solidFill>
              <a:srgbClr val="A5002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none" anchor="ctr"/>
          <a:lstStyle/>
          <a:p>
            <a:r>
              <a:rPr lang="en-US" sz="2000">
                <a:solidFill>
                  <a:srgbClr val="A50021"/>
                </a:solidFill>
              </a:rPr>
              <a:t>1</a:t>
            </a:r>
            <a:endParaRPr lang="en-US" sz="2400">
              <a:solidFill>
                <a:srgbClr val="A50021"/>
              </a:solidFill>
            </a:endParaRPr>
          </a:p>
        </p:txBody>
      </p:sp>
      <p:sp>
        <p:nvSpPr>
          <p:cNvPr id="13337" name="Rectangle 27"/>
          <p:cNvSpPr>
            <a:spLocks noChangeArrowheads="1"/>
          </p:cNvSpPr>
          <p:nvPr/>
        </p:nvSpPr>
        <p:spPr bwMode="auto">
          <a:xfrm>
            <a:off x="254000" y="6108700"/>
            <a:ext cx="6323013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l-GR" sz="2800">
                <a:latin typeface="Arial Unicode MS" pitchFamily="34" charset="-128"/>
              </a:rPr>
              <a:t>Παράδειγμα</a:t>
            </a:r>
            <a:r>
              <a:rPr lang="en-US" sz="2800">
                <a:latin typeface="Arial Unicode MS" pitchFamily="34" charset="-128"/>
              </a:rPr>
              <a:t>: </a:t>
            </a:r>
            <a:r>
              <a:rPr lang="en-US" sz="2800">
                <a:solidFill>
                  <a:schemeClr val="accent1"/>
                </a:solidFill>
                <a:latin typeface="Arial Unicode MS" pitchFamily="34" charset="-128"/>
              </a:rPr>
              <a:t>TemperatureConverter.cs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208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208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" dur="500"/>
                                        <p:tgtEl>
                                          <p:spTgt spid="4208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 nodeType="clickPar">
                      <p:stCondLst>
                        <p:cond delay="indefinite"/>
                      </p:stCondLst>
                      <p:childTnLst>
                        <p:par>
                          <p:cTn id="1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6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8" dur="500"/>
                                        <p:tgtEl>
                                          <p:spTgt spid="4208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3" dur="500"/>
                                        <p:tgtEl>
                                          <p:spTgt spid="4208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 nodeType="clickPar">
                      <p:stCondLst>
                        <p:cond delay="indefinite"/>
                      </p:stCondLst>
                      <p:childTnLst>
                        <p:par>
                          <p:cTn id="25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6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8" dur="500"/>
                                        <p:tgtEl>
                                          <p:spTgt spid="4208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 nodeType="clickPar">
                      <p:stCondLst>
                        <p:cond delay="indefinite"/>
                      </p:stCondLst>
                      <p:childTnLst>
                        <p:par>
                          <p:cTn id="3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4208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4208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7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9" dur="500"/>
                                        <p:tgtEl>
                                          <p:spTgt spid="4208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 nodeType="clickPar">
                      <p:stCondLst>
                        <p:cond delay="indefinite"/>
                      </p:stCondLst>
                      <p:childTnLst>
                        <p:par>
                          <p:cTn id="4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2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4" dur="500"/>
                                        <p:tgtEl>
                                          <p:spTgt spid="4208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9" dur="500"/>
                                        <p:tgtEl>
                                          <p:spTgt spid="42087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 nodeType="clickPar">
                      <p:stCondLst>
                        <p:cond delay="indefinite"/>
                      </p:stCondLst>
                      <p:childTnLst>
                        <p:par>
                          <p:cTn id="5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2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4" dur="500"/>
                                        <p:tgtEl>
                                          <p:spTgt spid="4208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4208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4208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 nodeType="clickPar">
                      <p:stCondLst>
                        <p:cond delay="indefinite"/>
                      </p:stCondLst>
                      <p:childTnLst>
                        <p:par>
                          <p:cTn id="6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3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5" dur="500"/>
                                        <p:tgtEl>
                                          <p:spTgt spid="4208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 nodeType="clickPar">
                      <p:stCondLst>
                        <p:cond delay="indefinite"/>
                      </p:stCondLst>
                      <p:childTnLst>
                        <p:par>
                          <p:cTn id="6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68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0" dur="500"/>
                                        <p:tgtEl>
                                          <p:spTgt spid="4208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 nodeType="clickPar">
                      <p:stCondLst>
                        <p:cond delay="indefinite"/>
                      </p:stCondLst>
                      <p:childTnLst>
                        <p:par>
                          <p:cTn id="7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3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5" dur="500"/>
                                        <p:tgtEl>
                                          <p:spTgt spid="4208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 nodeType="clickPar">
                      <p:stCondLst>
                        <p:cond delay="indefinite"/>
                      </p:stCondLst>
                      <p:childTnLst>
                        <p:par>
                          <p:cTn id="7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78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0" dur="500"/>
                                        <p:tgtEl>
                                          <p:spTgt spid="4208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 nodeType="clickPar">
                      <p:stCondLst>
                        <p:cond delay="indefinite"/>
                      </p:stCondLst>
                      <p:childTnLst>
                        <p:par>
                          <p:cTn id="8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4208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4208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 nodeType="clickPar">
                      <p:stCondLst>
                        <p:cond delay="indefinite"/>
                      </p:stCondLst>
                      <p:childTnLst>
                        <p:par>
                          <p:cTn id="8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89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91" dur="500"/>
                                        <p:tgtEl>
                                          <p:spTgt spid="4208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 nodeType="clickPar">
                      <p:stCondLst>
                        <p:cond delay="indefinite"/>
                      </p:stCondLst>
                      <p:childTnLst>
                        <p:par>
                          <p:cTn id="9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96" dur="500"/>
                                        <p:tgtEl>
                                          <p:spTgt spid="4208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 nodeType="clickPar">
                      <p:stCondLst>
                        <p:cond delay="indefinite"/>
                      </p:stCondLst>
                      <p:childTnLst>
                        <p:par>
                          <p:cTn id="9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9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1" dur="500"/>
                                        <p:tgtEl>
                                          <p:spTgt spid="42088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 nodeType="clickPar">
                      <p:stCondLst>
                        <p:cond delay="indefinite"/>
                      </p:stCondLst>
                      <p:childTnLst>
                        <p:par>
                          <p:cTn id="103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0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08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06" dur="500"/>
                                        <p:tgtEl>
                                          <p:spTgt spid="4208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0868" grpId="0" autoUpdateAnimBg="0"/>
      <p:bldP spid="420869" grpId="0" animBg="1" autoUpdateAnimBg="0"/>
      <p:bldP spid="420870" grpId="0" animBg="1" autoUpdateAnimBg="0"/>
      <p:bldP spid="420871" grpId="0" animBg="1" autoUpdateAnimBg="0"/>
      <p:bldP spid="420872" grpId="0" autoUpdateAnimBg="0"/>
      <p:bldP spid="420873" grpId="0" animBg="1" autoUpdateAnimBg="0"/>
      <p:bldP spid="420874" grpId="0" animBg="1" autoUpdateAnimBg="0"/>
      <p:bldP spid="420875" grpId="0" animBg="1" autoUpdateAnimBg="0"/>
      <p:bldP spid="420876" grpId="0" animBg="1" autoUpdateAnimBg="0"/>
      <p:bldP spid="420877" grpId="0" autoUpdateAnimBg="0"/>
      <p:bldP spid="420878" grpId="0" animBg="1" autoUpdateAnimBg="0"/>
      <p:bldP spid="420879" grpId="0" animBg="1" autoUpdateAnimBg="0"/>
      <p:bldP spid="420880" grpId="0" animBg="1" autoUpdateAnimBg="0"/>
      <p:bldP spid="420881" grpId="0" animBg="1" autoUpdateAnimBg="0"/>
      <p:bldP spid="420882" grpId="0" autoUpdateAnimBg="0"/>
      <p:bldP spid="420883" grpId="0" animBg="1" autoUpdateAnimBg="0"/>
      <p:bldP spid="420884" grpId="0" animBg="1" autoUpdateAnimBg="0"/>
      <p:bldP spid="420885" grpId="0" animBg="1" autoUpdateAnimBg="0"/>
      <p:bldP spid="420886" grpId="0" animBg="1" autoUpdateAnimBg="0"/>
      <p:bldP spid="420887" grpId="0" animBg="1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defTabSz="912813">
              <a:defRPr sz="5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algn="ctr" defTabSz="912813" eaLnBrk="0" fontAlgn="base" hangingPunct="0">
              <a:spcBef>
                <a:spcPct val="0"/>
              </a:spcBef>
              <a:spcAft>
                <a:spcPct val="0"/>
              </a:spcAft>
              <a:defRPr sz="5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274490C8-743B-4059-B0E6-2E85E5C89E80}" type="slidenum">
              <a:rPr lang="en-US" sz="1200" smtClean="0">
                <a:latin typeface="Tahoma" pitchFamily="34" charset="0"/>
              </a:rPr>
              <a:pPr/>
              <a:t>9</a:t>
            </a:fld>
            <a:endParaRPr lang="en-US" sz="1200" smtClean="0">
              <a:latin typeface="Tahoma" pitchFamily="34" charset="0"/>
            </a:endParaRPr>
          </a:p>
        </p:txBody>
      </p:sp>
      <p:sp>
        <p:nvSpPr>
          <p:cNvPr id="1433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Μετατροπή Δεδομένων</a:t>
            </a:r>
            <a:endParaRPr lang="en-US" smtClean="0"/>
          </a:p>
        </p:txBody>
      </p:sp>
      <p:sp>
        <p:nvSpPr>
          <p:cNvPr id="1434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533400" y="1524000"/>
            <a:ext cx="7772400" cy="50292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l-GR" sz="2400" smtClean="0"/>
              <a:t>Μερικές φορές είναι βολικό να μετατρέπουμε δεδομένα από κάποιο τύπο δεδομένων σε κάποιον άλλο τύπο</a:t>
            </a:r>
            <a:endParaRPr lang="en-US" sz="2400" smtClean="0"/>
          </a:p>
          <a:p>
            <a:pPr lvl="1">
              <a:lnSpc>
                <a:spcPct val="90000"/>
              </a:lnSpc>
            </a:pPr>
            <a:r>
              <a:rPr lang="el-GR" sz="2000" smtClean="0"/>
              <a:t>Για παράδειγμα μπορεί να θέλουμε να μεταχειριστούμε ένα ακέραιο σαν πραγματικό αριθμό σε κάποιες παραστάσεις</a:t>
            </a:r>
            <a:endParaRPr lang="en-US" sz="2000" smtClean="0"/>
          </a:p>
          <a:p>
            <a:pPr>
              <a:lnSpc>
                <a:spcPct val="90000"/>
              </a:lnSpc>
            </a:pPr>
            <a:r>
              <a:rPr lang="el-GR" sz="2400" smtClean="0"/>
              <a:t>Οι μετατροπές πρέπει να γίνονται προσεκτικά γιατί αλλιώς μπορεί να χάσουμε κάποια δεδομένα</a:t>
            </a:r>
            <a:endParaRPr lang="en-US" sz="2400" smtClean="0"/>
          </a:p>
          <a:p>
            <a:pPr>
              <a:lnSpc>
                <a:spcPct val="90000"/>
              </a:lnSpc>
            </a:pPr>
            <a:r>
              <a:rPr lang="el-GR" sz="2400" i="1" smtClean="0">
                <a:solidFill>
                  <a:srgbClr val="FF3300"/>
                </a:solidFill>
              </a:rPr>
              <a:t>Δύο τύποι (κατηγορίες) μετατροπών</a:t>
            </a:r>
            <a:endParaRPr lang="en-US" sz="2400" i="1" smtClean="0">
              <a:solidFill>
                <a:srgbClr val="FF3300"/>
              </a:solidFill>
            </a:endParaRPr>
          </a:p>
          <a:p>
            <a:pPr lvl="1">
              <a:lnSpc>
                <a:spcPct val="90000"/>
              </a:lnSpc>
            </a:pPr>
            <a:r>
              <a:rPr lang="el-GR" sz="2000" i="1" smtClean="0">
                <a:solidFill>
                  <a:schemeClr val="accent2"/>
                </a:solidFill>
              </a:rPr>
              <a:t>Μετατροπές Διεύρυνσης</a:t>
            </a:r>
            <a:r>
              <a:rPr lang="en-US" sz="2000" smtClean="0"/>
              <a:t> </a:t>
            </a:r>
            <a:r>
              <a:rPr lang="el-GR" sz="2000" smtClean="0"/>
              <a:t>είναι γενικώς ασφαλείς διότι μας πάνε από ένα «μικρό» τύπο δεδομένων σε κάποιο πιο «μεγάλο»</a:t>
            </a:r>
            <a:r>
              <a:rPr lang="en-US" sz="2000" smtClean="0"/>
              <a:t> (</a:t>
            </a:r>
            <a:r>
              <a:rPr lang="el-GR" sz="2000" smtClean="0"/>
              <a:t>π.χ. </a:t>
            </a:r>
            <a:r>
              <a:rPr lang="en-US" sz="2000" smtClean="0"/>
              <a:t> </a:t>
            </a:r>
            <a:r>
              <a:rPr lang="en-US" sz="2000" smtClean="0">
                <a:latin typeface="Courier New" pitchFamily="49" charset="0"/>
              </a:rPr>
              <a:t>short</a:t>
            </a:r>
            <a:r>
              <a:rPr lang="en-US" sz="2000" smtClean="0"/>
              <a:t> </a:t>
            </a:r>
            <a:r>
              <a:rPr lang="el-GR" sz="2000" smtClean="0"/>
              <a:t>σε</a:t>
            </a:r>
            <a:r>
              <a:rPr lang="en-US" sz="2000" smtClean="0"/>
              <a:t> </a:t>
            </a:r>
            <a:r>
              <a:rPr lang="en-US" sz="2000" smtClean="0">
                <a:latin typeface="Courier New" pitchFamily="49" charset="0"/>
              </a:rPr>
              <a:t>int</a:t>
            </a:r>
            <a:r>
              <a:rPr lang="en-US" sz="2000" smtClean="0"/>
              <a:t>) </a:t>
            </a:r>
          </a:p>
          <a:p>
            <a:pPr lvl="2">
              <a:lnSpc>
                <a:spcPct val="90000"/>
              </a:lnSpc>
            </a:pPr>
            <a:r>
              <a:rPr lang="en-US" sz="1800" smtClean="0"/>
              <a:t>Q: how about int to long?</a:t>
            </a:r>
          </a:p>
          <a:p>
            <a:pPr lvl="1">
              <a:lnSpc>
                <a:spcPct val="90000"/>
              </a:lnSpc>
            </a:pPr>
            <a:r>
              <a:rPr lang="el-GR" sz="2000" i="1" smtClean="0">
                <a:solidFill>
                  <a:schemeClr val="accent2"/>
                </a:solidFill>
              </a:rPr>
              <a:t>Μετατροπές Συρρίκνωσης</a:t>
            </a:r>
            <a:r>
              <a:rPr lang="en-US" sz="2000" smtClean="0"/>
              <a:t> </a:t>
            </a:r>
            <a:r>
              <a:rPr lang="el-GR" sz="2000" smtClean="0"/>
              <a:t>μπορεί να επιφέρουν χάσιμο πληροφορίας διότι μας πάνε από ένα «μεγάλο» τύπο δεδομένων σε κάποιο πιο «μικρό»</a:t>
            </a:r>
            <a:r>
              <a:rPr lang="en-US" sz="2000" smtClean="0"/>
              <a:t> (</a:t>
            </a:r>
            <a:r>
              <a:rPr lang="el-GR" sz="2000" smtClean="0"/>
              <a:t>π.χ.</a:t>
            </a:r>
            <a:r>
              <a:rPr lang="en-US" sz="2000" smtClean="0"/>
              <a:t> </a:t>
            </a:r>
            <a:r>
              <a:rPr lang="en-US" sz="2000" smtClean="0">
                <a:latin typeface="Courier New" pitchFamily="49" charset="0"/>
              </a:rPr>
              <a:t>int</a:t>
            </a:r>
            <a:r>
              <a:rPr lang="en-US" sz="2000" smtClean="0"/>
              <a:t> </a:t>
            </a:r>
            <a:r>
              <a:rPr lang="el-GR" sz="2000" smtClean="0"/>
              <a:t>σε</a:t>
            </a:r>
            <a:r>
              <a:rPr lang="en-US" sz="2000" smtClean="0"/>
              <a:t> </a:t>
            </a:r>
            <a:r>
              <a:rPr lang="en-US" sz="2000" smtClean="0">
                <a:latin typeface="Courier New" pitchFamily="49" charset="0"/>
              </a:rPr>
              <a:t>short</a:t>
            </a:r>
            <a:r>
              <a:rPr lang="en-US" sz="2000" smtClean="0"/>
              <a:t>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Kurose">
  <a:themeElements>
    <a:clrScheme name="1_Kurose 8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3333CC"/>
      </a:hlink>
      <a:folHlink>
        <a:srgbClr val="660066"/>
      </a:folHlink>
    </a:clrScheme>
    <a:fontScheme name="1_Kurose">
      <a:majorFont>
        <a:latin typeface="Arial Unicode MS"/>
        <a:ea typeface=""/>
        <a:cs typeface=""/>
      </a:majorFont>
      <a:minorFont>
        <a:latin typeface="Arial Unicode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Kuros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Kuros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Kurose 8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3333CC"/>
        </a:hlink>
        <a:folHlink>
          <a:srgbClr val="66006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plate1_2">
  <a:themeElements>
    <a:clrScheme name="">
      <a:dk1>
        <a:srgbClr val="000000"/>
      </a:dk1>
      <a:lt1>
        <a:srgbClr val="FFFFFF"/>
      </a:lt1>
      <a:dk2>
        <a:srgbClr val="000000"/>
      </a:dk2>
      <a:lt2>
        <a:srgbClr val="FF0000"/>
      </a:lt2>
      <a:accent1>
        <a:srgbClr val="0099FF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CAFF"/>
      </a:accent5>
      <a:accent6>
        <a:srgbClr val="2D2DB9"/>
      </a:accent6>
      <a:hlink>
        <a:srgbClr val="0000FF"/>
      </a:hlink>
      <a:folHlink>
        <a:srgbClr val="B2B2B2"/>
      </a:folHlink>
    </a:clrScheme>
    <a:fontScheme name="template1_2">
      <a:majorFont>
        <a:latin typeface="AvantGarde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plate1_2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plate1_2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plate1_2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1_template1_2">
  <a:themeElements>
    <a:clrScheme name="">
      <a:dk1>
        <a:srgbClr val="000000"/>
      </a:dk1>
      <a:lt1>
        <a:srgbClr val="FFFFFF"/>
      </a:lt1>
      <a:dk2>
        <a:srgbClr val="000000"/>
      </a:dk2>
      <a:lt2>
        <a:srgbClr val="FF0000"/>
      </a:lt2>
      <a:accent1>
        <a:srgbClr val="0099FF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CAFF"/>
      </a:accent5>
      <a:accent6>
        <a:srgbClr val="2D2DB9"/>
      </a:accent6>
      <a:hlink>
        <a:srgbClr val="0000FF"/>
      </a:hlink>
      <a:folHlink>
        <a:srgbClr val="B2B2B2"/>
      </a:folHlink>
    </a:clrScheme>
    <a:fontScheme name="1_template1_2">
      <a:majorFont>
        <a:latin typeface="AvantGarde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5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1_template1_2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template1_2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template1_2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template1_2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template1_2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template1_2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template1_2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">
    <a:dk1>
      <a:srgbClr val="000000"/>
    </a:dk1>
    <a:lt1>
      <a:srgbClr val="FFFFFF"/>
    </a:lt1>
    <a:dk2>
      <a:srgbClr val="000000"/>
    </a:dk2>
    <a:lt2>
      <a:srgbClr val="008000"/>
    </a:lt2>
    <a:accent1>
      <a:srgbClr val="FFE699"/>
    </a:accent1>
    <a:accent2>
      <a:srgbClr val="FF0000"/>
    </a:accent2>
    <a:accent3>
      <a:srgbClr val="FFFFFF"/>
    </a:accent3>
    <a:accent4>
      <a:srgbClr val="000000"/>
    </a:accent4>
    <a:accent5>
      <a:srgbClr val="FFF0CA"/>
    </a:accent5>
    <a:accent6>
      <a:srgbClr val="E70000"/>
    </a:accent6>
    <a:hlink>
      <a:srgbClr val="CCCCFF"/>
    </a:hlink>
    <a:folHlink>
      <a:srgbClr val="99CCFF"/>
    </a:folHlink>
  </a:clrScheme>
</a:themeOverride>
</file>

<file path=ppt/theme/themeOverride2.xml><?xml version="1.0" encoding="utf-8"?>
<a:themeOverride xmlns:a="http://schemas.openxmlformats.org/drawingml/2006/main">
  <a:clrScheme name="">
    <a:dk1>
      <a:srgbClr val="000000"/>
    </a:dk1>
    <a:lt1>
      <a:srgbClr val="FFFFFF"/>
    </a:lt1>
    <a:dk2>
      <a:srgbClr val="000000"/>
    </a:dk2>
    <a:lt2>
      <a:srgbClr val="008000"/>
    </a:lt2>
    <a:accent1>
      <a:srgbClr val="FFE699"/>
    </a:accent1>
    <a:accent2>
      <a:srgbClr val="FF0000"/>
    </a:accent2>
    <a:accent3>
      <a:srgbClr val="FFFFFF"/>
    </a:accent3>
    <a:accent4>
      <a:srgbClr val="000000"/>
    </a:accent4>
    <a:accent5>
      <a:srgbClr val="FFF0CA"/>
    </a:accent5>
    <a:accent6>
      <a:srgbClr val="E70000"/>
    </a:accent6>
    <a:hlink>
      <a:srgbClr val="CCCCFF"/>
    </a:hlink>
    <a:folHlink>
      <a:srgbClr val="99CCF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cs112</Template>
  <TotalTime>4816</TotalTime>
  <Words>1308</Words>
  <Application>Microsoft Office PowerPoint</Application>
  <PresentationFormat>On-screen Show (4:3)</PresentationFormat>
  <Paragraphs>225</Paragraphs>
  <Slides>18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8</vt:i4>
      </vt:variant>
      <vt:variant>
        <vt:lpstr>Theme</vt:lpstr>
      </vt:variant>
      <vt:variant>
        <vt:i4>3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18</vt:i4>
      </vt:variant>
    </vt:vector>
  </HeadingPairs>
  <TitlesOfParts>
    <vt:vector size="31" baseType="lpstr">
      <vt:lpstr>Arial Unicode MS</vt:lpstr>
      <vt:lpstr>AvantGarde</vt:lpstr>
      <vt:lpstr>Consolas</vt:lpstr>
      <vt:lpstr>Courier New</vt:lpstr>
      <vt:lpstr>Tahoma</vt:lpstr>
      <vt:lpstr>Times New Roman</vt:lpstr>
      <vt:lpstr>Wingdings</vt:lpstr>
      <vt:lpstr>ZapfDingbats</vt:lpstr>
      <vt:lpstr>1_Kurose</vt:lpstr>
      <vt:lpstr>template1_2</vt:lpstr>
      <vt:lpstr>1_template1_2</vt:lpstr>
      <vt:lpstr>Έγγραφο</vt:lpstr>
      <vt:lpstr>Microsoft Word 97 - 2003 Document</vt:lpstr>
      <vt:lpstr>Αντ/φής Προγρ/σμός ΙΙ – C#</vt:lpstr>
      <vt:lpstr>PowerPoint Presentation</vt:lpstr>
      <vt:lpstr>Αριθμητικές Παραστάσεις</vt:lpstr>
      <vt:lpstr>Arithmetic.cs</vt:lpstr>
      <vt:lpstr>Arithmetic.cs     </vt:lpstr>
      <vt:lpstr>Διαίρεση και υπόλοιπο διαίρεσης</vt:lpstr>
      <vt:lpstr>Προτεραιότητα Τελεστών</vt:lpstr>
      <vt:lpstr>Προτεραιότητα Τελεστών: Παραδείγματα</vt:lpstr>
      <vt:lpstr>Μετατροπή Δεδομένων</vt:lpstr>
      <vt:lpstr>Μετατροπή Δεδομένων- Συνέχεια</vt:lpstr>
      <vt:lpstr>Μετατροπή Δεδομένων: Casting</vt:lpstr>
      <vt:lpstr>PowerPoint Presentation</vt:lpstr>
      <vt:lpstr>Εντολές Ανάθεσης μέσω παραστάσεων</vt:lpstr>
      <vt:lpstr>Εντολές Ανάθεσης μέσω παραστάσεων-2</vt:lpstr>
      <vt:lpstr>Τελεστές Ανάθεσης</vt:lpstr>
      <vt:lpstr>Τελεστές προσαύξησης</vt:lpstr>
      <vt:lpstr>Increment.cs                   Program Output</vt:lpstr>
      <vt:lpstr>Επαναληπτικά</vt:lpstr>
    </vt:vector>
  </TitlesOfParts>
  <Company>Yale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CS 112 Introduction to Programming, Fall 2003</dc:title>
  <dc:subject>Lecture 6: Aritmetic and Assignment Operations</dc:subject>
  <dc:creator>Zhong Shao and Richard Yang</dc:creator>
  <cp:lastModifiedBy>Nikolaos Liolios</cp:lastModifiedBy>
  <cp:revision>172</cp:revision>
  <cp:lastPrinted>1999-08-24T14:44:27Z</cp:lastPrinted>
  <dcterms:created xsi:type="dcterms:W3CDTF">1999-08-16T14:47:17Z</dcterms:created>
  <dcterms:modified xsi:type="dcterms:W3CDTF">2017-10-24T18:13:41Z</dcterms:modified>
</cp:coreProperties>
</file>

<file path=docProps/thumbnail.jpeg>
</file>