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  <p:sldMasterId id="2147483658" r:id="rId2"/>
    <p:sldMasterId id="2147483660" r:id="rId3"/>
  </p:sldMasterIdLst>
  <p:notesMasterIdLst>
    <p:notesMasterId r:id="rId22"/>
  </p:notesMasterIdLst>
  <p:handoutMasterIdLst>
    <p:handoutMasterId r:id="rId23"/>
  </p:handoutMasterIdLst>
  <p:sldIdLst>
    <p:sldId id="256" r:id="rId4"/>
    <p:sldId id="406" r:id="rId5"/>
    <p:sldId id="469" r:id="rId6"/>
    <p:sldId id="448" r:id="rId7"/>
    <p:sldId id="449" r:id="rId8"/>
    <p:sldId id="470" r:id="rId9"/>
    <p:sldId id="473" r:id="rId10"/>
    <p:sldId id="472" r:id="rId11"/>
    <p:sldId id="475" r:id="rId12"/>
    <p:sldId id="476" r:id="rId13"/>
    <p:sldId id="477" r:id="rId14"/>
    <p:sldId id="478" r:id="rId15"/>
    <p:sldId id="479" r:id="rId16"/>
    <p:sldId id="480" r:id="rId17"/>
    <p:sldId id="482" r:id="rId18"/>
    <p:sldId id="484" r:id="rId19"/>
    <p:sldId id="485" r:id="rId20"/>
    <p:sldId id="487" r:id="rId2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6666FF"/>
    <a:srgbClr val="FF9900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4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CBECF2C5-E6C3-4E4C-8AF2-7806625F9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51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24" tIns="48313" rIns="96624" bIns="4831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5CA38A6E-A918-4AFA-A155-E9624D759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96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2FFFD-9552-4C0C-AB46-7F9F99E2B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16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BD652-7A4A-499D-A1CC-22CAD29F4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0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B34C1-E766-45D9-AAAF-8D8F22B9D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73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u="sng" smtClean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313353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33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F9A6-A471-4331-B5C7-37A8746C7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57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260C-D4A4-4A0E-9A1D-E11C5E683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90172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B6803-D9CE-4CD8-87C0-ED2E25267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79044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6B25A-6B18-4197-87A9-BD8BAC380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59936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E1DD3-2672-4526-8FDB-8BF747B79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12837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7DE18-BDD5-48E3-97D4-50549B51A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92269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5CBF4-0B74-4669-AC79-9D0B3D87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28859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E7EF8-16A8-424C-B389-CB73A3617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1677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4EBAA-71C3-477B-8D05-625C65FED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27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BB8CD-B742-4E45-8BB8-FE251BAE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23374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32F0F-D1E7-4D19-AA05-260F181AF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19010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2DA07-FEA3-4050-BE03-F0C8AAB42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52689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u="sng" smtClean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441353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13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E0C5E-E22E-4818-93CB-030471215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4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4C9DB-1B8B-4652-9B4E-68E3ED2C0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7951"/>
      </p:ext>
    </p:extLst>
  </p:cSld>
  <p:clrMapOvr>
    <a:masterClrMapping/>
  </p:clrMapOvr>
  <p:transition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71367-F167-4E6A-9E7E-E2E6C0AD5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35541"/>
      </p:ext>
    </p:extLst>
  </p:cSld>
  <p:clrMapOvr>
    <a:masterClrMapping/>
  </p:clrMapOvr>
  <p:transition>
    <p:cu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1A976-A703-46CA-8231-67312C154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59162"/>
      </p:ext>
    </p:extLst>
  </p:cSld>
  <p:clrMapOvr>
    <a:masterClrMapping/>
  </p:clrMapOvr>
  <p:transition>
    <p:cu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8F9-08C6-497B-B9AE-7ED299D32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16516"/>
      </p:ext>
    </p:extLst>
  </p:cSld>
  <p:clrMapOvr>
    <a:masterClrMapping/>
  </p:clrMapOvr>
  <p:transition>
    <p:cu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C0FF4-D323-4C5D-BC93-997F96303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65045"/>
      </p:ext>
    </p:extLst>
  </p:cSld>
  <p:clrMapOvr>
    <a:masterClrMapping/>
  </p:clrMapOvr>
  <p:transition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72E55-B38D-4F24-A22B-6EE605461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38662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B5172-2DC6-43B5-8E06-F455E77A5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609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D9B31-02D8-48A5-ABE3-C6B0BC40E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2588"/>
      </p:ext>
    </p:extLst>
  </p:cSld>
  <p:clrMapOvr>
    <a:masterClrMapping/>
  </p:clrMapOvr>
  <p:transition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DC170-C7CE-4947-9941-55A452A50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78116"/>
      </p:ext>
    </p:extLst>
  </p:cSld>
  <p:clrMapOvr>
    <a:masterClrMapping/>
  </p:clrMapOvr>
  <p:transition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8385-614B-4D8B-BBD6-1BFE414E2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19844"/>
      </p:ext>
    </p:extLst>
  </p:cSld>
  <p:clrMapOvr>
    <a:masterClrMapping/>
  </p:clrMapOvr>
  <p:transition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4CEC4-17FC-4136-8605-E5221A6D2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52811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D807-4680-4C84-A8CC-048D07096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0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2543-EAE0-4264-AF27-2252216D6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EA7BA-2069-465F-BC45-0DE2B671E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38D23-64B6-466C-BC7E-9A724B6E3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1E880-AF82-4F66-AC58-2A1642040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78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A061B-CC27-41CD-864B-3831DADCD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FCF5DD12-711E-44D5-8060-0596A5253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23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39F6B59B-E5EA-445D-BBA8-9ADAF88E1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A4585EAA-5F64-4E32-B136-99BB644F0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762000"/>
          </a:xfrm>
        </p:spPr>
        <p:txBody>
          <a:bodyPr/>
          <a:lstStyle/>
          <a:p>
            <a:pPr algn="ctr"/>
            <a:r>
              <a:rPr lang="el-GR" sz="3600" dirty="0" err="1" smtClean="0"/>
              <a:t>Αντ</a:t>
            </a:r>
            <a:r>
              <a:rPr lang="el-GR" sz="3600" dirty="0" smtClean="0"/>
              <a:t>/</a:t>
            </a:r>
            <a:r>
              <a:rPr lang="el-GR" sz="3600" dirty="0" err="1" smtClean="0"/>
              <a:t>φής</a:t>
            </a:r>
            <a:r>
              <a:rPr lang="el-GR" sz="3600" dirty="0" smtClean="0"/>
              <a:t> </a:t>
            </a:r>
            <a:r>
              <a:rPr lang="el-GR" sz="3600" dirty="0" err="1" smtClean="0"/>
              <a:t>Προγρ</a:t>
            </a:r>
            <a:r>
              <a:rPr lang="el-GR" sz="3600" dirty="0" smtClean="0"/>
              <a:t>/</a:t>
            </a:r>
            <a:r>
              <a:rPr lang="el-GR" sz="3600" dirty="0" err="1" smtClean="0"/>
              <a:t>σμός</a:t>
            </a:r>
            <a:r>
              <a:rPr lang="el-GR" sz="3600" dirty="0" smtClean="0"/>
              <a:t> ΙΙ – </a:t>
            </a:r>
            <a:r>
              <a:rPr lang="en-US" sz="3600" smtClean="0"/>
              <a:t>C#</a:t>
            </a:r>
            <a:endParaRPr lang="en-US" sz="36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09800"/>
            <a:ext cx="6400800" cy="44958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dirty="0" smtClean="0"/>
              <a:t>ΔΙΑΛΕΞΗ </a:t>
            </a:r>
            <a:r>
              <a:rPr lang="en-US" sz="2400" dirty="0" smtClean="0"/>
              <a:t> #4</a:t>
            </a:r>
          </a:p>
          <a:p>
            <a:endParaRPr lang="en-US" dirty="0" smtClean="0"/>
          </a:p>
          <a:p>
            <a:r>
              <a:rPr lang="el-GR" sz="3600" b="1" dirty="0" smtClean="0"/>
              <a:t>Αριθμητικές Εκφράσεις - </a:t>
            </a:r>
          </a:p>
          <a:p>
            <a:r>
              <a:rPr lang="el-GR" sz="3600" b="1" dirty="0" smtClean="0"/>
              <a:t>Εντολές ανάθεσης</a:t>
            </a:r>
            <a:endParaRPr lang="en-US" sz="3600" b="1" dirty="0" smtClean="0"/>
          </a:p>
          <a:p>
            <a:endParaRPr lang="en-US" i="1" dirty="0" smtClean="0"/>
          </a:p>
          <a:p>
            <a:r>
              <a:rPr lang="el-GR" sz="1800" dirty="0" smtClean="0"/>
              <a:t>Δρ. Νικόλαος Θ. Λιόλιος</a:t>
            </a:r>
            <a:endParaRPr lang="en-US" sz="1800" dirty="0" smtClean="0"/>
          </a:p>
          <a:p>
            <a:endParaRPr lang="en-US" sz="1400" dirty="0" smtClean="0"/>
          </a:p>
          <a:p>
            <a:r>
              <a:rPr lang="el-GR" sz="1400" dirty="0" smtClean="0"/>
              <a:t>Τμήμα </a:t>
            </a:r>
            <a:r>
              <a:rPr lang="el-GR" sz="1400" smtClean="0"/>
              <a:t>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Τ.Ε.Ι. Λάρισας</a:t>
            </a:r>
            <a:endParaRPr lang="en-US" sz="1400" dirty="0" smtClean="0"/>
          </a:p>
          <a:p>
            <a:r>
              <a:rPr lang="en-US" sz="1400" dirty="0" smtClean="0"/>
              <a:t>e-mail: nliolios@teilar.gr</a:t>
            </a:r>
          </a:p>
          <a:p>
            <a:r>
              <a:rPr lang="en-US" i="1" dirty="0" smtClean="0"/>
              <a:t/>
            </a:r>
            <a:br>
              <a:rPr lang="en-US" i="1" dirty="0" smtClean="0"/>
            </a:b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2A4D66-5CED-4E09-9029-775A2D6133A0}" type="slidenum">
              <a:rPr lang="en-US" sz="1200" smtClean="0">
                <a:latin typeface="Tahoma" pitchFamily="34" charset="0"/>
              </a:rPr>
              <a:pPr/>
              <a:t>10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Μετατροπή Δεδομένων- Συνέχεια</a:t>
            </a:r>
            <a:endParaRPr 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 smtClean="0"/>
              <a:t>Στη </a:t>
            </a:r>
            <a:r>
              <a:rPr lang="en-US" sz="2400" dirty="0" smtClean="0"/>
              <a:t>C#, </a:t>
            </a:r>
            <a:r>
              <a:rPr lang="el-GR" sz="2400" dirty="0" smtClean="0"/>
              <a:t>οι μετατροπές δεδομένων μπορούν να υπάρξουν με 3 τρόπους</a:t>
            </a:r>
            <a:r>
              <a:rPr lang="en-US" sz="24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l-GR" sz="2000" dirty="0" smtClean="0"/>
              <a:t>Μετατροπή Ανάθεσης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el-GR" sz="1800" dirty="0" smtClean="0"/>
              <a:t>Εμφανίζεται αυτόματα όταν η τιμή του ενός τύπου ανατίθεται σε μια μεταβλητή ενός άλλου τύπου</a:t>
            </a:r>
            <a:endParaRPr lang="en-US" sz="1800" dirty="0" smtClean="0"/>
          </a:p>
          <a:p>
            <a:pPr lvl="2">
              <a:lnSpc>
                <a:spcPct val="90000"/>
              </a:lnSpc>
            </a:pPr>
            <a:r>
              <a:rPr lang="el-GR" sz="1800" dirty="0" smtClean="0"/>
              <a:t>Μόνο μετατροπές διεύρυνσης μπορούν να συμβούν μέσω ανάθεσης τιμών.</a:t>
            </a:r>
            <a:endParaRPr lang="en-US" sz="1800" dirty="0" smtClean="0"/>
          </a:p>
          <a:p>
            <a:pPr lvl="2">
              <a:lnSpc>
                <a:spcPct val="90000"/>
              </a:lnSpc>
            </a:pPr>
            <a:r>
              <a:rPr lang="el-GR" sz="1800" dirty="0" smtClean="0"/>
              <a:t>Παράδειγμα</a:t>
            </a:r>
            <a:r>
              <a:rPr lang="en-US" sz="1800" dirty="0" smtClean="0"/>
              <a:t>: </a:t>
            </a:r>
            <a:r>
              <a:rPr lang="en-US" sz="1800" dirty="0" err="1" smtClean="0"/>
              <a:t>aFloatVar</a:t>
            </a:r>
            <a:r>
              <a:rPr lang="en-US" sz="1800" dirty="0" smtClean="0"/>
              <a:t> = </a:t>
            </a:r>
            <a:r>
              <a:rPr lang="en-US" sz="1800" dirty="0" err="1" smtClean="0"/>
              <a:t>anIntVar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l-GR" sz="2000" dirty="0" smtClean="0"/>
              <a:t>Αριθμητική Προαγωγή (</a:t>
            </a:r>
            <a:r>
              <a:rPr lang="en-US" sz="2000" dirty="0" smtClean="0"/>
              <a:t>Arithmetic promotion</a:t>
            </a:r>
            <a:r>
              <a:rPr lang="el-GR" sz="2000" dirty="0" smtClean="0"/>
              <a:t>)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el-GR" sz="1800" dirty="0" smtClean="0"/>
              <a:t>Συμβαίνει αυτόματα όταν οι τελεστές στις αριθμητικές παραστάσεις μετατρέπουν τα δεδομένα (μεταβλητές) που συμμετέχουν</a:t>
            </a:r>
            <a:endParaRPr lang="en-US" sz="1800" dirty="0" smtClean="0"/>
          </a:p>
          <a:p>
            <a:pPr lvl="2">
              <a:lnSpc>
                <a:spcPct val="90000"/>
              </a:lnSpc>
            </a:pPr>
            <a:r>
              <a:rPr lang="el-GR" sz="1800" dirty="0" smtClean="0"/>
              <a:t>Παράδειγμα</a:t>
            </a:r>
            <a:r>
              <a:rPr lang="en-US" sz="1800" dirty="0" smtClean="0"/>
              <a:t>: </a:t>
            </a:r>
            <a:r>
              <a:rPr lang="en-US" sz="1800" dirty="0" err="1" smtClean="0"/>
              <a:t>aFloatVar</a:t>
            </a:r>
            <a:r>
              <a:rPr lang="en-US" sz="1800" dirty="0" smtClean="0"/>
              <a:t> / </a:t>
            </a:r>
            <a:r>
              <a:rPr lang="en-US" sz="1800" dirty="0" err="1" smtClean="0"/>
              <a:t>anIntVar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E92A6-F75B-4A76-99FC-7ABC4B31A904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Μετατροπή Δεδομένων</a:t>
            </a:r>
            <a:r>
              <a:rPr lang="en-US" smtClean="0"/>
              <a:t>: Casting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2000" i="1" dirty="0" smtClean="0"/>
              <a:t>Το </a:t>
            </a:r>
            <a:r>
              <a:rPr lang="en-US" sz="2000" i="1" dirty="0" smtClean="0">
                <a:solidFill>
                  <a:srgbClr val="FF0000"/>
                </a:solidFill>
              </a:rPr>
              <a:t>Casting</a:t>
            </a:r>
            <a:r>
              <a:rPr lang="en-US" sz="2000" dirty="0" smtClean="0"/>
              <a:t> </a:t>
            </a:r>
            <a:r>
              <a:rPr lang="el-GR" sz="2000" dirty="0" smtClean="0"/>
              <a:t>είναι η πιο </a:t>
            </a:r>
            <a:r>
              <a:rPr lang="el-GR" sz="2000" dirty="0" smtClean="0">
                <a:solidFill>
                  <a:srgbClr val="FF3300"/>
                </a:solidFill>
              </a:rPr>
              <a:t>δυνατή</a:t>
            </a:r>
            <a:r>
              <a:rPr lang="el-GR" sz="2000" dirty="0" smtClean="0"/>
              <a:t> και η πιο </a:t>
            </a:r>
            <a:r>
              <a:rPr lang="el-GR" sz="2000" dirty="0" smtClean="0">
                <a:solidFill>
                  <a:srgbClr val="FF3300"/>
                </a:solidFill>
              </a:rPr>
              <a:t>επικίνδυνη</a:t>
            </a:r>
            <a:r>
              <a:rPr lang="el-GR" sz="2000" dirty="0" smtClean="0"/>
              <a:t> τεχνική μετατροπής</a:t>
            </a:r>
            <a:r>
              <a:rPr lang="en-US" sz="2000" dirty="0" smtClean="0"/>
              <a:t> </a:t>
            </a:r>
            <a:endParaRPr lang="el-GR" sz="2000" dirty="0" smtClean="0"/>
          </a:p>
          <a:p>
            <a:r>
              <a:rPr lang="el-GR" sz="2000" dirty="0" smtClean="0"/>
              <a:t>Με ρητή χρήση του </a:t>
            </a:r>
            <a:r>
              <a:rPr lang="en-US" sz="2000" dirty="0" smtClean="0"/>
              <a:t>casting </a:t>
            </a:r>
            <a:r>
              <a:rPr lang="el-GR" sz="2000" dirty="0" smtClean="0"/>
              <a:t>μιας τιμής μπορούν να γίνουν και οι μετατροπές διεύρυνσης αλλά και οι μετατροπές συρρίκνωσης</a:t>
            </a:r>
            <a:endParaRPr lang="en-US" sz="2000" dirty="0" smtClean="0"/>
          </a:p>
          <a:p>
            <a:r>
              <a:rPr lang="el-GR" sz="2000" dirty="0" smtClean="0"/>
              <a:t>Για να κάνουμε</a:t>
            </a:r>
            <a:r>
              <a:rPr lang="en-US" sz="2000" dirty="0" smtClean="0"/>
              <a:t> casting, </a:t>
            </a:r>
            <a:r>
              <a:rPr lang="el-GR" sz="2000" dirty="0" smtClean="0"/>
              <a:t>ο τύπος δεδομένων τίθεται εντός παρενθέσεων ακριβώς μπροστά από την τιμή της μεταβλητής που θέλουμε να μετατρέψουμε.</a:t>
            </a:r>
            <a:endParaRPr lang="en-US" sz="2000" dirty="0" smtClean="0"/>
          </a:p>
          <a:p>
            <a:r>
              <a:rPr lang="el-GR" sz="2000" dirty="0" smtClean="0"/>
              <a:t>Για παράδειγμα</a:t>
            </a:r>
            <a:r>
              <a:rPr lang="en-US" sz="2000" dirty="0" smtClean="0"/>
              <a:t>, </a:t>
            </a:r>
            <a:r>
              <a:rPr lang="el-GR" sz="2000" dirty="0" smtClean="0"/>
              <a:t>αν οι μεταβλητές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ourier New" pitchFamily="49" charset="0"/>
              </a:rPr>
              <a:t>total</a:t>
            </a:r>
            <a:r>
              <a:rPr lang="en-US" sz="2000" dirty="0" smtClean="0"/>
              <a:t> </a:t>
            </a:r>
            <a:r>
              <a:rPr lang="el-GR" sz="2000" dirty="0" smtClean="0"/>
              <a:t>και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ourier New" pitchFamily="49" charset="0"/>
              </a:rPr>
              <a:t>count</a:t>
            </a:r>
            <a:r>
              <a:rPr lang="en-US" sz="2000" dirty="0" smtClean="0"/>
              <a:t> </a:t>
            </a:r>
            <a:r>
              <a:rPr lang="el-GR" sz="2000" dirty="0" smtClean="0"/>
              <a:t>είναι ακέραιοι αλλά θέλουμε ένα αποτέλεσμα τύπου </a:t>
            </a:r>
            <a:r>
              <a:rPr lang="en-US" sz="2000" dirty="0" smtClean="0"/>
              <a:t>float</a:t>
            </a:r>
            <a:r>
              <a:rPr lang="el-GR" sz="2000" dirty="0" smtClean="0"/>
              <a:t> όταν τους διαιρούμε τότε μπορούμε να κάνουμε </a:t>
            </a:r>
            <a:r>
              <a:rPr lang="en-US" sz="2000" dirty="0" smtClean="0"/>
              <a:t>cast </a:t>
            </a:r>
            <a:r>
              <a:rPr lang="el-GR" sz="2000" dirty="0" smtClean="0"/>
              <a:t>τη μεταβλητή </a:t>
            </a:r>
            <a:r>
              <a:rPr lang="en-US" sz="2000" dirty="0" smtClean="0">
                <a:latin typeface="Courier New" pitchFamily="49" charset="0"/>
              </a:rPr>
              <a:t>total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	float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result = (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float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) total / count;</a:t>
            </a:r>
          </a:p>
        </p:txBody>
      </p:sp>
      <p:sp>
        <p:nvSpPr>
          <p:cNvPr id="425988" name="Rectangle 4"/>
          <p:cNvSpPr>
            <a:spLocks noChangeArrowheads="1"/>
          </p:cNvSpPr>
          <p:nvPr/>
        </p:nvSpPr>
        <p:spPr bwMode="auto">
          <a:xfrm>
            <a:off x="463550" y="6110288"/>
            <a:ext cx="5272088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800" dirty="0">
                <a:latin typeface="Arial Unicode MS" pitchFamily="34" charset="-128"/>
              </a:rPr>
              <a:t>Παράδειγμα</a:t>
            </a:r>
            <a:r>
              <a:rPr lang="en-US" sz="2800" dirty="0">
                <a:latin typeface="Arial Unicode MS" pitchFamily="34" charset="-128"/>
              </a:rPr>
              <a:t>: </a:t>
            </a:r>
            <a:r>
              <a:rPr lang="en-US" sz="2800" dirty="0" err="1">
                <a:solidFill>
                  <a:schemeClr val="accent5">
                    <a:lumMod val="75000"/>
                  </a:schemeClr>
                </a:solidFill>
                <a:latin typeface="Arial Unicode MS" pitchFamily="34" charset="-128"/>
              </a:rPr>
              <a:t>DataConversion.cs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5394D9A-213E-48E9-8420-11131EBE0B9F}" type="slidenum">
              <a:rPr lang="en-US" sz="1200" smtClean="0">
                <a:latin typeface="Tahoma" pitchFamily="34" charset="0"/>
              </a:rPr>
              <a:pPr/>
              <a:t>12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Outline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Αριθμητικές Πράξεις και παραστάσεις</a:t>
            </a:r>
            <a:endParaRPr lang="en-US" sz="28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rgbClr val="CC0000"/>
              </a:buClr>
              <a:buSzPct val="85000"/>
              <a:buFont typeface="Wingdings" pitchFamily="2" charset="2"/>
              <a:buChar char="Ø"/>
            </a:pPr>
            <a:r>
              <a:rPr lang="el-GR" sz="2800" i="1">
                <a:solidFill>
                  <a:srgbClr val="CC0000"/>
                </a:solidFill>
                <a:latin typeface="Arial Unicode MS" pitchFamily="34" charset="-128"/>
              </a:rPr>
              <a:t>Εντολές Ανάθεσης (καταχώρησης)</a:t>
            </a:r>
            <a:endParaRPr lang="en-US" sz="2800" i="1">
              <a:solidFill>
                <a:srgbClr val="CC00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65BC1B2-71BF-48BD-BEE9-BB9F8AE71D66}" type="slidenum">
              <a:rPr lang="en-US" sz="1200" smtClean="0">
                <a:latin typeface="Tahoma" pitchFamily="34" charset="0"/>
              </a:rPr>
              <a:pPr/>
              <a:t>13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143000"/>
          </a:xfrm>
        </p:spPr>
        <p:txBody>
          <a:bodyPr/>
          <a:lstStyle/>
          <a:p>
            <a:r>
              <a:rPr lang="el-GR" sz="3600" smtClean="0"/>
              <a:t>Εντολές Ανάθεσης μέσω παραστάσεων</a:t>
            </a:r>
            <a:endParaRPr lang="en-US" sz="360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10382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l-GR" sz="2400" smtClean="0"/>
              <a:t>Μπορείτε να σκεφτείτε την ανάθεση σαν έναν ακόμη τελεστή που έχει χαμηλή προτεραιότητα (χαμηλότερη από τους αριθμητικούς τελεστές)</a:t>
            </a:r>
            <a:endParaRPr lang="en-US" sz="2400" smtClean="0"/>
          </a:p>
        </p:txBody>
      </p:sp>
      <p:sp>
        <p:nvSpPr>
          <p:cNvPr id="428036" name="Text Box 4"/>
          <p:cNvSpPr txBox="1">
            <a:spLocks noChangeArrowheads="1"/>
          </p:cNvSpPr>
          <p:nvPr/>
        </p:nvSpPr>
        <p:spPr bwMode="auto">
          <a:xfrm>
            <a:off x="1649413" y="2498725"/>
            <a:ext cx="6046787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Πρώτα βρίσκουμε το αποτέλεσμα </a:t>
            </a:r>
            <a:r>
              <a:rPr lang="el-GR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στα </a:t>
            </a:r>
            <a:r>
              <a:rPr lang="el-GR" sz="20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δεξιά </a:t>
            </a:r>
            <a:r>
              <a:rPr lang="el-GR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του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</a:t>
            </a:r>
          </a:p>
        </p:txBody>
      </p:sp>
      <p:sp>
        <p:nvSpPr>
          <p:cNvPr id="428037" name="Text Box 5"/>
          <p:cNvSpPr txBox="1">
            <a:spLocks noChangeArrowheads="1"/>
          </p:cNvSpPr>
          <p:nvPr/>
        </p:nvSpPr>
        <p:spPr bwMode="auto">
          <a:xfrm>
            <a:off x="609600" y="5181600"/>
            <a:ext cx="82105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Κατόπιν το αποτέλεσμα αποθηκεύεται στη μεταβλητή στα αριστερά του =</a:t>
            </a:r>
            <a:endParaRPr lang="en-US" sz="2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8038" name="Text Box 6"/>
          <p:cNvSpPr txBox="1">
            <a:spLocks noChangeArrowheads="1"/>
          </p:cNvSpPr>
          <p:nvPr/>
        </p:nvSpPr>
        <p:spPr bwMode="auto">
          <a:xfrm>
            <a:off x="1905000" y="3352800"/>
            <a:ext cx="5365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answer  =  sum / 4 + MAX * lowest;</a:t>
            </a:r>
            <a:endParaRPr lang="en-US" sz="2400" b="1"/>
          </a:p>
        </p:txBody>
      </p:sp>
      <p:sp>
        <p:nvSpPr>
          <p:cNvPr id="428039" name="AutoShape 7"/>
          <p:cNvSpPr>
            <a:spLocks noChangeArrowheads="1"/>
          </p:cNvSpPr>
          <p:nvPr/>
        </p:nvSpPr>
        <p:spPr bwMode="auto">
          <a:xfrm>
            <a:off x="4191000" y="38100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1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8040" name="AutoShape 8"/>
          <p:cNvSpPr>
            <a:spLocks noChangeArrowheads="1"/>
          </p:cNvSpPr>
          <p:nvPr/>
        </p:nvSpPr>
        <p:spPr bwMode="auto">
          <a:xfrm>
            <a:off x="3124200" y="38100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4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8041" name="AutoShape 9"/>
          <p:cNvSpPr>
            <a:spLocks noChangeArrowheads="1"/>
          </p:cNvSpPr>
          <p:nvPr/>
        </p:nvSpPr>
        <p:spPr bwMode="auto">
          <a:xfrm>
            <a:off x="4800600" y="38100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3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8042" name="AutoShape 10"/>
          <p:cNvSpPr>
            <a:spLocks noChangeArrowheads="1"/>
          </p:cNvSpPr>
          <p:nvPr/>
        </p:nvSpPr>
        <p:spPr bwMode="auto">
          <a:xfrm>
            <a:off x="5715000" y="38100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2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8043" name="AutoShape 11"/>
          <p:cNvSpPr>
            <a:spLocks/>
          </p:cNvSpPr>
          <p:nvPr/>
        </p:nvSpPr>
        <p:spPr bwMode="auto">
          <a:xfrm rot="16200000" flipV="1">
            <a:off x="5219700" y="3009900"/>
            <a:ext cx="304800" cy="3276600"/>
          </a:xfrm>
          <a:prstGeom prst="leftBrace">
            <a:avLst>
              <a:gd name="adj1" fmla="val 89583"/>
              <a:gd name="adj2" fmla="val 50046"/>
            </a:avLst>
          </a:prstGeom>
          <a:noFill/>
          <a:ln w="31750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cxnSp>
        <p:nvCxnSpPr>
          <p:cNvPr id="428044" name="AutoShape 12"/>
          <p:cNvCxnSpPr>
            <a:cxnSpLocks noChangeShapeType="1"/>
            <a:stCxn id="428043" idx="1"/>
          </p:cNvCxnSpPr>
          <p:nvPr/>
        </p:nvCxnSpPr>
        <p:spPr bwMode="auto">
          <a:xfrm rot="16200000" flipV="1">
            <a:off x="3694907" y="3140868"/>
            <a:ext cx="381000" cy="2970213"/>
          </a:xfrm>
          <a:prstGeom prst="bentConnector4">
            <a:avLst>
              <a:gd name="adj1" fmla="val -60000"/>
              <a:gd name="adj2" fmla="val 100157"/>
            </a:avLst>
          </a:prstGeom>
          <a:noFill/>
          <a:ln w="31750">
            <a:solidFill>
              <a:srgbClr val="FF3300"/>
            </a:solidFill>
            <a:miter lim="800000"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8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8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28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8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8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8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8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28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28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6" grpId="0" autoUpdateAnimBg="0"/>
      <p:bldP spid="428037" grpId="0" autoUpdateAnimBg="0"/>
      <p:bldP spid="428038" grpId="0" autoUpdateAnimBg="0"/>
      <p:bldP spid="428039" grpId="0" animBg="1" autoUpdateAnimBg="0"/>
      <p:bldP spid="428040" grpId="0" animBg="1" autoUpdateAnimBg="0"/>
      <p:bldP spid="428041" grpId="0" animBg="1" autoUpdateAnimBg="0"/>
      <p:bldP spid="428042" grpId="0" animBg="1" autoUpdateAnimBg="0"/>
      <p:bldP spid="4280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28CB06C-7FF9-4D4D-A463-D1B4D7A3E88A}" type="slidenum">
              <a:rPr lang="en-US" sz="1200" smtClean="0">
                <a:latin typeface="Tahoma" pitchFamily="34" charset="0"/>
              </a:rPr>
              <a:pPr/>
              <a:t>14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l-GR" sz="3600" smtClean="0"/>
              <a:t>Εντολές Ανάθεσης μέσω παραστάσεων-2</a:t>
            </a:r>
            <a:endParaRPr lang="en-US" sz="3600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1038225"/>
          </a:xfrm>
        </p:spPr>
        <p:txBody>
          <a:bodyPr/>
          <a:lstStyle/>
          <a:p>
            <a:r>
              <a:rPr lang="el-GR" sz="2400" smtClean="0"/>
              <a:t>Το αριστερό και το δεξιό μέρος μιας εντολής καταχώρησης</a:t>
            </a:r>
            <a:r>
              <a:rPr lang="en-US" sz="2400" smtClean="0"/>
              <a:t> </a:t>
            </a:r>
            <a:r>
              <a:rPr lang="el-GR" sz="2400" smtClean="0"/>
              <a:t>μπορούν να περιέχουν την ίδια μεταβλητή</a:t>
            </a:r>
            <a:endParaRPr lang="en-US" sz="2400" smtClean="0"/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2563813" y="3625850"/>
            <a:ext cx="323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count  =  count + 1;</a:t>
            </a:r>
            <a:endParaRPr lang="en-US" sz="2400" b="1"/>
          </a:p>
        </p:txBody>
      </p:sp>
      <p:sp>
        <p:nvSpPr>
          <p:cNvPr id="19462" name="AutoShape 7"/>
          <p:cNvSpPr>
            <a:spLocks/>
          </p:cNvSpPr>
          <p:nvPr/>
        </p:nvSpPr>
        <p:spPr bwMode="auto">
          <a:xfrm rot="16200000" flipV="1">
            <a:off x="4735513" y="3740150"/>
            <a:ext cx="304800" cy="1295400"/>
          </a:xfrm>
          <a:prstGeom prst="leftBrace">
            <a:avLst>
              <a:gd name="adj1" fmla="val 35417"/>
              <a:gd name="adj2" fmla="val 50046"/>
            </a:avLst>
          </a:prstGeom>
          <a:noFill/>
          <a:ln w="31750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cxnSp>
        <p:nvCxnSpPr>
          <p:cNvPr id="19463" name="AutoShape 8"/>
          <p:cNvCxnSpPr>
            <a:cxnSpLocks noChangeShapeType="1"/>
            <a:stCxn id="19462" idx="1"/>
          </p:cNvCxnSpPr>
          <p:nvPr/>
        </p:nvCxnSpPr>
        <p:spPr bwMode="auto">
          <a:xfrm rot="16200000" flipV="1">
            <a:off x="3764757" y="3432968"/>
            <a:ext cx="381000" cy="1865313"/>
          </a:xfrm>
          <a:prstGeom prst="bentConnector4">
            <a:avLst>
              <a:gd name="adj1" fmla="val -60000"/>
              <a:gd name="adj2" fmla="val 99829"/>
            </a:avLst>
          </a:prstGeom>
          <a:noFill/>
          <a:ln w="31750">
            <a:solidFill>
              <a:srgbClr val="FF3300"/>
            </a:solidFill>
            <a:miter lim="800000"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2AF706-FE72-405D-8EFF-22709818B74A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Τελεστές Ανάθεσης</a:t>
            </a:r>
            <a:endParaRPr lang="en-US" smtClean="0"/>
          </a:p>
        </p:txBody>
      </p:sp>
      <p:graphicFrame>
        <p:nvGraphicFramePr>
          <p:cNvPr id="20484" name="Object 3"/>
          <p:cNvGraphicFramePr>
            <a:graphicFrameLocks/>
          </p:cNvGraphicFramePr>
          <p:nvPr/>
        </p:nvGraphicFramePr>
        <p:xfrm>
          <a:off x="682625" y="1677988"/>
          <a:ext cx="7673975" cy="468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Έγγραφο" r:id="rId3" imgW="4582773" imgH="2800383" progId="Word.Document.8">
                  <p:embed/>
                </p:oleObj>
              </mc:Choice>
              <mc:Fallback>
                <p:oleObj name="Έγγραφο" r:id="rId3" imgW="4582773" imgH="2800383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1677988"/>
                        <a:ext cx="7673975" cy="4687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6D49042-491C-49B6-BDE5-75AC189910AB}" type="slidenum">
              <a:rPr lang="en-US" sz="1200" smtClean="0">
                <a:latin typeface="Tahoma" pitchFamily="34" charset="0"/>
              </a:rPr>
              <a:pPr/>
              <a:t>16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smtClean="0"/>
              <a:t>Τελεστές προσαύξησης</a:t>
            </a:r>
            <a:endParaRPr lang="en-US" sz="3200" smtClean="0"/>
          </a:p>
        </p:txBody>
      </p:sp>
      <p:graphicFrame>
        <p:nvGraphicFramePr>
          <p:cNvPr id="21508" name="Object 3"/>
          <p:cNvGraphicFramePr>
            <a:graphicFrameLocks/>
          </p:cNvGraphicFramePr>
          <p:nvPr/>
        </p:nvGraphicFramePr>
        <p:xfrm>
          <a:off x="1524000" y="1527175"/>
          <a:ext cx="6810375" cy="312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Έγγραφο" r:id="rId3" imgW="4596814" imgH="1905426" progId="Word.Document.8">
                  <p:embed/>
                </p:oleObj>
              </mc:Choice>
              <mc:Fallback>
                <p:oleObj name="Έγγραφο" r:id="rId3" imgW="4596814" imgH="1905426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527175"/>
                        <a:ext cx="6810375" cy="312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Increment.cs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Program Output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4800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Increment.cs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προσαύξηση πριν και μετά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Increment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        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c;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 = 5;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print 5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c++ );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print 5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και μετά αύξηση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print 6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Console.WriteLine();  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αφήνει μια κενή γραμμή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 = 5;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// print 5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++c );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πρώτα αυξάνει τιμή και μετά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print 6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// print 6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τέλος της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Main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τέλος της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class Increment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3025" y="5257800"/>
            <a:ext cx="6937375" cy="1370013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chemeClr val="tx2"/>
                </a:solidFill>
                <a:latin typeface="Courier New" pitchFamily="49" charset="0"/>
                <a:cs typeface="Times New Roman" pitchFamily="18" charset="0"/>
              </a:rPr>
              <a:t>6</a:t>
            </a:r>
            <a:r>
              <a:rPr lang="en-US" sz="1100"/>
              <a:t> </a:t>
            </a:r>
            <a:endParaRPr lang="en-US" sz="240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52600" y="1890713"/>
            <a:ext cx="3836988" cy="346075"/>
            <a:chOff x="1104" y="1191"/>
            <a:chExt cx="2417" cy="218"/>
          </a:xfrm>
        </p:grpSpPr>
        <p:sp>
          <p:nvSpPr>
            <p:cNvPr id="22558" name="Text Box 6"/>
            <p:cNvSpPr txBox="1">
              <a:spLocks noChangeArrowheads="1"/>
            </p:cNvSpPr>
            <p:nvPr/>
          </p:nvSpPr>
          <p:spPr bwMode="auto">
            <a:xfrm>
              <a:off x="2678" y="1191"/>
              <a:ext cx="843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Δήλωση της</a:t>
              </a:r>
              <a:r>
                <a:rPr lang="en-US" sz="1600">
                  <a:cs typeface="Times New Roman" pitchFamily="18" charset="0"/>
                </a:rPr>
                <a:t> c</a:t>
              </a:r>
            </a:p>
          </p:txBody>
        </p:sp>
        <p:sp>
          <p:nvSpPr>
            <p:cNvPr id="22559" name="Line 7"/>
            <p:cNvSpPr>
              <a:spLocks noChangeShapeType="1"/>
            </p:cNvSpPr>
            <p:nvPr/>
          </p:nvSpPr>
          <p:spPr bwMode="auto">
            <a:xfrm flipH="1" flipV="1">
              <a:off x="1104" y="1248"/>
              <a:ext cx="15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752600" y="3581400"/>
            <a:ext cx="3184525" cy="346075"/>
            <a:chOff x="1104" y="1191"/>
            <a:chExt cx="2006" cy="218"/>
          </a:xfrm>
        </p:grpSpPr>
        <p:sp>
          <p:nvSpPr>
            <p:cNvPr id="22556" name="Text Box 9"/>
            <p:cNvSpPr txBox="1">
              <a:spLocks noChangeArrowheads="1"/>
            </p:cNvSpPr>
            <p:nvPr/>
          </p:nvSpPr>
          <p:spPr bwMode="auto">
            <a:xfrm>
              <a:off x="2678" y="1191"/>
              <a:ext cx="43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c </a:t>
              </a:r>
              <a:r>
                <a:rPr lang="el-GR" sz="1600">
                  <a:cs typeface="Times New Roman" pitchFamily="18" charset="0"/>
                  <a:sym typeface="Wingdings" pitchFamily="2" charset="2"/>
                </a:rPr>
                <a:t></a:t>
              </a:r>
              <a:r>
                <a:rPr lang="en-US" sz="1600">
                  <a:cs typeface="Times New Roman" pitchFamily="18" charset="0"/>
                </a:rPr>
                <a:t> 5</a:t>
              </a:r>
            </a:p>
          </p:txBody>
        </p:sp>
        <p:sp>
          <p:nvSpPr>
            <p:cNvPr id="22557" name="Line 10"/>
            <p:cNvSpPr>
              <a:spLocks noChangeShapeType="1"/>
            </p:cNvSpPr>
            <p:nvPr/>
          </p:nvSpPr>
          <p:spPr bwMode="auto">
            <a:xfrm flipH="1" flipV="1">
              <a:off x="1104" y="1248"/>
              <a:ext cx="15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352800" y="2209800"/>
            <a:ext cx="2662238" cy="346075"/>
            <a:chOff x="2112" y="1392"/>
            <a:chExt cx="1677" cy="218"/>
          </a:xfrm>
        </p:grpSpPr>
        <p:sp>
          <p:nvSpPr>
            <p:cNvPr id="22554" name="Text Box 12"/>
            <p:cNvSpPr txBox="1">
              <a:spLocks noChangeArrowheads="1"/>
            </p:cNvSpPr>
            <p:nvPr/>
          </p:nvSpPr>
          <p:spPr bwMode="auto">
            <a:xfrm>
              <a:off x="2880" y="1392"/>
              <a:ext cx="909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Εμφάνιση</a:t>
              </a:r>
              <a:r>
                <a:rPr lang="en-US" sz="1600">
                  <a:cs typeface="Times New Roman" pitchFamily="18" charset="0"/>
                </a:rPr>
                <a:t> c (5)</a:t>
              </a:r>
            </a:p>
          </p:txBody>
        </p:sp>
        <p:sp>
          <p:nvSpPr>
            <p:cNvPr id="22555" name="Line 13"/>
            <p:cNvSpPr>
              <a:spLocks noChangeShapeType="1"/>
            </p:cNvSpPr>
            <p:nvPr/>
          </p:nvSpPr>
          <p:spPr bwMode="auto">
            <a:xfrm flipH="1">
              <a:off x="2112" y="1488"/>
              <a:ext cx="76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581400" y="2590800"/>
            <a:ext cx="3575050" cy="346075"/>
            <a:chOff x="2256" y="1632"/>
            <a:chExt cx="2252" cy="218"/>
          </a:xfrm>
        </p:grpSpPr>
        <p:sp>
          <p:nvSpPr>
            <p:cNvPr id="22552" name="Text Box 15"/>
            <p:cNvSpPr txBox="1">
              <a:spLocks noChangeArrowheads="1"/>
            </p:cNvSpPr>
            <p:nvPr/>
          </p:nvSpPr>
          <p:spPr bwMode="auto">
            <a:xfrm>
              <a:off x="2928" y="1632"/>
              <a:ext cx="1580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Εμφάνιση</a:t>
              </a:r>
              <a:r>
                <a:rPr lang="en-US" sz="1600">
                  <a:cs typeface="Times New Roman" pitchFamily="18" charset="0"/>
                </a:rPr>
                <a:t> c (5) </a:t>
              </a:r>
              <a:r>
                <a:rPr lang="el-GR" sz="1600">
                  <a:cs typeface="Times New Roman" pitchFamily="18" charset="0"/>
                </a:rPr>
                <a:t>και μετά +</a:t>
              </a:r>
              <a:r>
                <a:rPr lang="en-US" sz="1600">
                  <a:cs typeface="Times New Roman" pitchFamily="18" charset="0"/>
                </a:rPr>
                <a:t> 1</a:t>
              </a:r>
            </a:p>
          </p:txBody>
        </p:sp>
        <p:sp>
          <p:nvSpPr>
            <p:cNvPr id="22553" name="Line 16"/>
            <p:cNvSpPr>
              <a:spLocks noChangeShapeType="1"/>
            </p:cNvSpPr>
            <p:nvPr/>
          </p:nvSpPr>
          <p:spPr bwMode="auto">
            <a:xfrm flipH="1">
              <a:off x="2256" y="172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352800" y="2971800"/>
            <a:ext cx="2763838" cy="346075"/>
            <a:chOff x="2112" y="1872"/>
            <a:chExt cx="1741" cy="218"/>
          </a:xfrm>
        </p:grpSpPr>
        <p:sp>
          <p:nvSpPr>
            <p:cNvPr id="22550" name="Text Box 18"/>
            <p:cNvSpPr txBox="1">
              <a:spLocks noChangeArrowheads="1"/>
            </p:cNvSpPr>
            <p:nvPr/>
          </p:nvSpPr>
          <p:spPr bwMode="auto">
            <a:xfrm>
              <a:off x="2976" y="1872"/>
              <a:ext cx="877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Εμφάνιση</a:t>
              </a:r>
              <a:r>
                <a:rPr lang="en-US" sz="1600">
                  <a:cs typeface="Times New Roman" pitchFamily="18" charset="0"/>
                </a:rPr>
                <a:t>c (6)</a:t>
              </a:r>
            </a:p>
          </p:txBody>
        </p:sp>
        <p:sp>
          <p:nvSpPr>
            <p:cNvPr id="22551" name="Line 19"/>
            <p:cNvSpPr>
              <a:spLocks noChangeShapeType="1"/>
            </p:cNvSpPr>
            <p:nvPr/>
          </p:nvSpPr>
          <p:spPr bwMode="auto">
            <a:xfrm flipH="1" flipV="1">
              <a:off x="2112" y="1872"/>
              <a:ext cx="86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3352800" y="4191000"/>
            <a:ext cx="2509838" cy="574675"/>
            <a:chOff x="2112" y="2640"/>
            <a:chExt cx="1581" cy="362"/>
          </a:xfrm>
        </p:grpSpPr>
        <p:sp>
          <p:nvSpPr>
            <p:cNvPr id="22548" name="Text Box 21"/>
            <p:cNvSpPr txBox="1">
              <a:spLocks noChangeArrowheads="1"/>
            </p:cNvSpPr>
            <p:nvPr/>
          </p:nvSpPr>
          <p:spPr bwMode="auto">
            <a:xfrm>
              <a:off x="2784" y="2784"/>
              <a:ext cx="909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Εμφάνιση</a:t>
              </a:r>
              <a:r>
                <a:rPr lang="en-US" sz="1600">
                  <a:cs typeface="Times New Roman" pitchFamily="18" charset="0"/>
                </a:rPr>
                <a:t> c (6)</a:t>
              </a:r>
            </a:p>
          </p:txBody>
        </p:sp>
        <p:sp>
          <p:nvSpPr>
            <p:cNvPr id="22549" name="Line 22"/>
            <p:cNvSpPr>
              <a:spLocks noChangeShapeType="1"/>
            </p:cNvSpPr>
            <p:nvPr/>
          </p:nvSpPr>
          <p:spPr bwMode="auto">
            <a:xfrm flipH="1" flipV="1">
              <a:off x="2112" y="2640"/>
              <a:ext cx="67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3505200" y="3962400"/>
            <a:ext cx="3832225" cy="346075"/>
            <a:chOff x="2208" y="2496"/>
            <a:chExt cx="2414" cy="218"/>
          </a:xfrm>
        </p:grpSpPr>
        <p:sp>
          <p:nvSpPr>
            <p:cNvPr id="22546" name="Text Box 24"/>
            <p:cNvSpPr txBox="1">
              <a:spLocks noChangeArrowheads="1"/>
            </p:cNvSpPr>
            <p:nvPr/>
          </p:nvSpPr>
          <p:spPr bwMode="auto">
            <a:xfrm>
              <a:off x="2832" y="2496"/>
              <a:ext cx="1790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+</a:t>
              </a:r>
              <a:r>
                <a:rPr lang="en-US" sz="1600">
                  <a:cs typeface="Times New Roman" pitchFamily="18" charset="0"/>
                </a:rPr>
                <a:t> 1 </a:t>
              </a:r>
              <a:r>
                <a:rPr lang="el-GR" sz="1600">
                  <a:cs typeface="Times New Roman" pitchFamily="18" charset="0"/>
                </a:rPr>
                <a:t>και μετά Εμφάνιση του</a:t>
              </a:r>
              <a:r>
                <a:rPr lang="en-US" sz="1600">
                  <a:cs typeface="Times New Roman" pitchFamily="18" charset="0"/>
                </a:rPr>
                <a:t> c (6)</a:t>
              </a:r>
            </a:p>
          </p:txBody>
        </p:sp>
        <p:sp>
          <p:nvSpPr>
            <p:cNvPr id="22547" name="Line 25"/>
            <p:cNvSpPr>
              <a:spLocks noChangeShapeType="1"/>
            </p:cNvSpPr>
            <p:nvPr/>
          </p:nvSpPr>
          <p:spPr bwMode="auto">
            <a:xfrm flipH="1" flipV="1">
              <a:off x="2208" y="2544"/>
              <a:ext cx="62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3352800" y="3581400"/>
            <a:ext cx="3424238" cy="346075"/>
            <a:chOff x="2112" y="2256"/>
            <a:chExt cx="2157" cy="218"/>
          </a:xfrm>
        </p:grpSpPr>
        <p:sp>
          <p:nvSpPr>
            <p:cNvPr id="22544" name="Text Box 27"/>
            <p:cNvSpPr txBox="1">
              <a:spLocks noChangeArrowheads="1"/>
            </p:cNvSpPr>
            <p:nvPr/>
          </p:nvSpPr>
          <p:spPr bwMode="auto">
            <a:xfrm>
              <a:off x="3360" y="2256"/>
              <a:ext cx="909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Εμφάνιση</a:t>
              </a:r>
              <a:r>
                <a:rPr lang="en-US" sz="1600">
                  <a:cs typeface="Times New Roman" pitchFamily="18" charset="0"/>
                </a:rPr>
                <a:t> c (5)</a:t>
              </a:r>
            </a:p>
          </p:txBody>
        </p:sp>
        <p:sp>
          <p:nvSpPr>
            <p:cNvPr id="22545" name="Line 28"/>
            <p:cNvSpPr>
              <a:spLocks noChangeShapeType="1"/>
            </p:cNvSpPr>
            <p:nvPr/>
          </p:nvSpPr>
          <p:spPr bwMode="auto">
            <a:xfrm flipH="1">
              <a:off x="2112" y="2352"/>
              <a:ext cx="12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1752600" y="2133600"/>
            <a:ext cx="3995738" cy="346075"/>
            <a:chOff x="1104" y="574"/>
            <a:chExt cx="2097" cy="1011"/>
          </a:xfrm>
        </p:grpSpPr>
        <p:sp>
          <p:nvSpPr>
            <p:cNvPr id="22542" name="Text Box 30"/>
            <p:cNvSpPr txBox="1">
              <a:spLocks noChangeArrowheads="1"/>
            </p:cNvSpPr>
            <p:nvPr/>
          </p:nvSpPr>
          <p:spPr bwMode="auto">
            <a:xfrm>
              <a:off x="2677" y="574"/>
              <a:ext cx="524" cy="101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c </a:t>
              </a:r>
              <a:r>
                <a:rPr lang="el-GR" sz="1600">
                  <a:cs typeface="Times New Roman" pitchFamily="18" charset="0"/>
                </a:rPr>
                <a:t>ίσο με</a:t>
              </a:r>
              <a:r>
                <a:rPr lang="en-US" sz="1600">
                  <a:cs typeface="Times New Roman" pitchFamily="18" charset="0"/>
                </a:rPr>
                <a:t> 5</a:t>
              </a:r>
            </a:p>
          </p:txBody>
        </p:sp>
        <p:sp>
          <p:nvSpPr>
            <p:cNvPr id="22543" name="Line 31"/>
            <p:cNvSpPr>
              <a:spLocks noChangeShapeType="1"/>
            </p:cNvSpPr>
            <p:nvPr/>
          </p:nvSpPr>
          <p:spPr bwMode="auto">
            <a:xfrm flipH="1" flipV="1">
              <a:off x="1104" y="1248"/>
              <a:ext cx="15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08F21C6-F231-46DC-8127-E4883EA25AC8}" type="slidenum">
              <a:rPr lang="en-US" sz="1200" smtClean="0">
                <a:latin typeface="Tahoma" pitchFamily="34" charset="0"/>
              </a:rPr>
              <a:pPr/>
              <a:t>18</a:t>
            </a:fld>
            <a:endParaRPr lang="en-US" sz="1200" smtClean="0">
              <a:latin typeface="Tahoma" pitchFamily="34" charset="0"/>
            </a:endParaRPr>
          </a:p>
        </p:txBody>
      </p:sp>
      <p:graphicFrame>
        <p:nvGraphicFramePr>
          <p:cNvPr id="2355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4786667"/>
              </p:ext>
            </p:extLst>
          </p:nvPr>
        </p:nvGraphicFramePr>
        <p:xfrm>
          <a:off x="1219200" y="1976438"/>
          <a:ext cx="7675563" cy="385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Document" r:id="rId3" imgW="4683591" imgH="2354531" progId="Word.Document.8">
                  <p:embed/>
                </p:oleObj>
              </mc:Choice>
              <mc:Fallback>
                <p:oleObj name="Document" r:id="rId3" imgW="4683591" imgH="2354531" progId="Word.Documen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76438"/>
                        <a:ext cx="7675563" cy="385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Επαναληπτικά</a:t>
            </a:r>
            <a:endParaRPr lang="en-US" smtClean="0"/>
          </a:p>
        </p:txBody>
      </p:sp>
      <p:sp>
        <p:nvSpPr>
          <p:cNvPr id="23557" name="Line 7"/>
          <p:cNvSpPr>
            <a:spLocks noChangeShapeType="1"/>
          </p:cNvSpPr>
          <p:nvPr/>
        </p:nvSpPr>
        <p:spPr bwMode="auto">
          <a:xfrm flipV="1">
            <a:off x="762000" y="2286000"/>
            <a:ext cx="0" cy="2514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228600" y="1905000"/>
            <a:ext cx="841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sz="1800"/>
              <a:t>Υψηλή</a:t>
            </a:r>
            <a:endParaRPr lang="en-US" sz="1800"/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0" y="4876800"/>
            <a:ext cx="1028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sz="2000"/>
              <a:t>Χαμηλή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D33364D-67A5-4DD7-85D2-5F21996775A3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rgbClr val="CC0000"/>
              </a:buClr>
              <a:buSzPct val="85000"/>
              <a:buFont typeface="Wingdings" pitchFamily="2" charset="2"/>
              <a:buChar char="Ø"/>
            </a:pPr>
            <a:r>
              <a:rPr lang="el-GR" sz="2800" i="1">
                <a:solidFill>
                  <a:srgbClr val="CC0000"/>
                </a:solidFill>
                <a:latin typeface="Arial Unicode MS" pitchFamily="34" charset="-128"/>
              </a:rPr>
              <a:t>Αριθμητικές εκφράσεις και πράξεις</a:t>
            </a:r>
            <a:endParaRPr lang="en-US" sz="2800" i="1">
              <a:solidFill>
                <a:srgbClr val="CC00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Εντολές ανάθεσης (καταχώρησης)</a:t>
            </a:r>
            <a:endParaRPr lang="en-US" sz="28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2D31BEB-79B3-4555-848D-0AD8911FDE00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Αριθμητικές Παραστάσεις</a:t>
            </a:r>
            <a:endParaRPr 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l-GR" sz="2400" smtClean="0"/>
              <a:t>Μια</a:t>
            </a:r>
            <a:r>
              <a:rPr lang="en-US" sz="2400" smtClean="0"/>
              <a:t> </a:t>
            </a:r>
            <a:r>
              <a:rPr lang="el-GR" sz="2400" i="1" smtClean="0">
                <a:solidFill>
                  <a:schemeClr val="accent2"/>
                </a:solidFill>
              </a:rPr>
              <a:t>αριθμητική</a:t>
            </a:r>
            <a:r>
              <a:rPr lang="el-GR" sz="2400" smtClean="0"/>
              <a:t> </a:t>
            </a:r>
            <a:r>
              <a:rPr lang="el-GR" sz="2400" i="1" smtClean="0">
                <a:solidFill>
                  <a:schemeClr val="accent2"/>
                </a:solidFill>
              </a:rPr>
              <a:t>παράσταση</a:t>
            </a:r>
            <a:r>
              <a:rPr lang="en-US" sz="2400" smtClean="0"/>
              <a:t> </a:t>
            </a:r>
            <a:r>
              <a:rPr lang="el-GR" sz="2400" smtClean="0"/>
              <a:t>είναι ένας συνδυασμός από τελεστές και δεδομένα (σε μορφή μεταβλητών ή σταθερών)</a:t>
            </a:r>
            <a:endParaRPr lang="en-US" sz="2400" smtClean="0"/>
          </a:p>
          <a:p>
            <a:pPr>
              <a:lnSpc>
                <a:spcPct val="80000"/>
              </a:lnSpc>
            </a:pPr>
            <a:r>
              <a:rPr lang="el-GR" sz="2400" i="1" smtClean="0">
                <a:solidFill>
                  <a:schemeClr val="accent2"/>
                </a:solidFill>
              </a:rPr>
              <a:t>Οι αριθμητικές</a:t>
            </a:r>
            <a:r>
              <a:rPr lang="el-GR" sz="2400" smtClean="0"/>
              <a:t> </a:t>
            </a:r>
            <a:r>
              <a:rPr lang="el-GR" sz="2400" i="1" smtClean="0">
                <a:solidFill>
                  <a:schemeClr val="accent2"/>
                </a:solidFill>
              </a:rPr>
              <a:t>παραστάσεις</a:t>
            </a:r>
            <a:r>
              <a:rPr lang="en-US" sz="2400" smtClean="0"/>
              <a:t> (</a:t>
            </a:r>
            <a:r>
              <a:rPr lang="el-GR" sz="2400" smtClean="0"/>
              <a:t>θα δούμε και λογικές παραστάσεις αργότερα</a:t>
            </a:r>
            <a:r>
              <a:rPr lang="en-US" sz="2400" smtClean="0"/>
              <a:t>) </a:t>
            </a:r>
            <a:r>
              <a:rPr lang="el-GR" sz="2400" smtClean="0"/>
              <a:t>υπολογίζουν αριθμητικά αποτελέσματα και χρησιμοποιούν αριθμητικούς τελεστές</a:t>
            </a:r>
            <a:r>
              <a:rPr lang="en-US" sz="2400" smtClean="0"/>
              <a:t>: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1447800" y="3657600"/>
            <a:ext cx="51054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2400"/>
              <a:t>Πρόσθεση</a:t>
            </a:r>
            <a:r>
              <a:rPr lang="en-US" sz="2400"/>
              <a:t>		+ </a:t>
            </a:r>
          </a:p>
          <a:p>
            <a:pPr algn="l"/>
            <a:r>
              <a:rPr lang="el-GR" sz="2400"/>
              <a:t>Αφαίρεση</a:t>
            </a:r>
            <a:r>
              <a:rPr lang="en-US" sz="2400"/>
              <a:t>		-</a:t>
            </a:r>
          </a:p>
          <a:p>
            <a:pPr algn="l"/>
            <a:r>
              <a:rPr lang="el-GR" sz="2400"/>
              <a:t>Πολλαπλασιασμός</a:t>
            </a:r>
            <a:r>
              <a:rPr lang="en-US" sz="2400"/>
              <a:t>	*</a:t>
            </a:r>
          </a:p>
          <a:p>
            <a:pPr algn="l"/>
            <a:r>
              <a:rPr lang="el-GR" sz="2400"/>
              <a:t>Διαίρεση</a:t>
            </a:r>
            <a:r>
              <a:rPr lang="en-US" sz="2400"/>
              <a:t>		/</a:t>
            </a:r>
          </a:p>
          <a:p>
            <a:pPr algn="l"/>
            <a:r>
              <a:rPr lang="el-GR" sz="2400"/>
              <a:t>Υπόλοιπο διαίρεσης   </a:t>
            </a:r>
            <a:r>
              <a:rPr lang="en-US" sz="2400"/>
              <a:t>%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85800" y="5943600"/>
            <a:ext cx="670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>
                <a:latin typeface="Arial Unicode MS" pitchFamily="34" charset="-128"/>
              </a:rPr>
              <a:t> Δεν έχουμε τελεστή εκθετοποίησης</a:t>
            </a:r>
            <a:endParaRPr lang="en-US" sz="24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Arithmetic.cs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cs typeface="Courier New" pitchFamily="49" charset="0"/>
              </a:rPr>
              <a:t>Arithmetic.cs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An arithmetic program.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System;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Arithmetic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{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Main(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[]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args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)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{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10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firstNumber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,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11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secondNumber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;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13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err="1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number1,  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ακέραιος για το πρώτο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string</a:t>
            </a:r>
            <a:endParaRPr lang="el-GR" dirty="0" smtClean="0">
              <a:solidFill>
                <a:srgbClr val="008000"/>
              </a:solidFill>
              <a:cs typeface="Courier New" pitchFamily="49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 number2; 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ακέραιος για το δεύτερο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</a:t>
            </a: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Ζητούμε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input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 για τον πρώτο ακέραιο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17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Console.Write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dirty="0" smtClean="0">
                <a:solidFill>
                  <a:srgbClr val="40D9FF"/>
                </a:solidFill>
                <a:cs typeface="Courier New" pitchFamily="49" charset="0"/>
              </a:rPr>
              <a:t>"Please enter the first integer: "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18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firstNumber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=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Console.ReadLine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();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Ζητούμε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input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 για τον δεύτερο ακέραιο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Console.Write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dirty="0" smtClean="0">
                <a:solidFill>
                  <a:srgbClr val="40D9FF"/>
                </a:solidFill>
                <a:cs typeface="Courier New" pitchFamily="49" charset="0"/>
              </a:rPr>
              <a:t>"\</a:t>
            </a:r>
            <a:r>
              <a:rPr lang="en-US" dirty="0" err="1" smtClean="0">
                <a:solidFill>
                  <a:srgbClr val="40D9FF"/>
                </a:solidFill>
                <a:cs typeface="Courier New" pitchFamily="49" charset="0"/>
              </a:rPr>
              <a:t>nPlease</a:t>
            </a:r>
            <a:r>
              <a:rPr lang="en-US" dirty="0" smtClean="0">
                <a:solidFill>
                  <a:srgbClr val="40D9FF"/>
                </a:solidFill>
                <a:cs typeface="Courier New" pitchFamily="49" charset="0"/>
              </a:rPr>
              <a:t> enter the second integer: "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secondNumber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=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Console.ReadLine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();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  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μετατροπή της συμβολοσειράς σε ακέραιο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25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number1 = Int32.Parse(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firstNumber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number2 = Int32.Parse(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secondNumber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πράξεις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buFontTx/>
              <a:buAutoNum type="arabicPlain" startAt="29"/>
            </a:pP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sum = number1 + number2;</a:t>
            </a:r>
          </a:p>
          <a:p>
            <a:pPr marL="228600" indent="-228600" eaLnBrk="1" hangingPunct="1">
              <a:buFontTx/>
              <a:buAutoNum type="arabicPlain" startAt="29"/>
            </a:pP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diff = number1 - number2;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buFontTx/>
              <a:buAutoNum type="arabicPlain" startAt="29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mul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= number1 * number2;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buFontTx/>
              <a:buAutoNum type="arabicPlain" startAt="29"/>
            </a:pP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div = number1 / number2;</a:t>
            </a:r>
          </a:p>
          <a:p>
            <a:pPr marL="228600" indent="-228600" eaLnBrk="1" hangingPunct="1">
              <a:buFontTx/>
              <a:buAutoNum type="arabicPlain" startAt="29"/>
            </a:pP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mod = number1 % number2;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81200" y="457200"/>
            <a:ext cx="3700463" cy="838200"/>
            <a:chOff x="1248" y="288"/>
            <a:chExt cx="2331" cy="528"/>
          </a:xfrm>
        </p:grpSpPr>
        <p:sp>
          <p:nvSpPr>
            <p:cNvPr id="9242" name="Text Box 5"/>
            <p:cNvSpPr txBox="1">
              <a:spLocks noChangeArrowheads="1"/>
            </p:cNvSpPr>
            <p:nvPr/>
          </p:nvSpPr>
          <p:spPr bwMode="auto">
            <a:xfrm>
              <a:off x="1872" y="288"/>
              <a:ext cx="1707" cy="21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>
                  <a:cs typeface="Times New Roman" pitchFamily="18" charset="0"/>
                </a:rPr>
                <a:t>Η αρχή της </a:t>
              </a:r>
              <a:r>
                <a:rPr lang="el-GR" sz="1600" dirty="0" smtClean="0">
                  <a:cs typeface="Times New Roman" pitchFamily="18" charset="0"/>
                </a:rPr>
                <a:t>κλάσης</a:t>
              </a:r>
              <a:r>
                <a:rPr lang="en-US" sz="1600" dirty="0" smtClean="0">
                  <a:cs typeface="Times New Roman" pitchFamily="18" charset="0"/>
                </a:rPr>
                <a:t> </a:t>
              </a:r>
              <a:r>
                <a:rPr lang="en-US" sz="1600" dirty="0">
                  <a:cs typeface="Times New Roman" pitchFamily="18" charset="0"/>
                </a:rPr>
                <a:t>Arithmetic</a:t>
              </a:r>
            </a:p>
          </p:txBody>
        </p:sp>
        <p:sp>
          <p:nvSpPr>
            <p:cNvPr id="9243" name="Line 6"/>
            <p:cNvSpPr>
              <a:spLocks noChangeShapeType="1"/>
            </p:cNvSpPr>
            <p:nvPr/>
          </p:nvSpPr>
          <p:spPr bwMode="auto">
            <a:xfrm flipH="1">
              <a:off x="1248" y="480"/>
              <a:ext cx="91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895600" y="838200"/>
            <a:ext cx="2835275" cy="1219200"/>
            <a:chOff x="1824" y="528"/>
            <a:chExt cx="1786" cy="768"/>
          </a:xfrm>
        </p:grpSpPr>
        <p:sp>
          <p:nvSpPr>
            <p:cNvPr id="9240" name="Text Box 8"/>
            <p:cNvSpPr txBox="1">
              <a:spLocks noChangeArrowheads="1"/>
            </p:cNvSpPr>
            <p:nvPr/>
          </p:nvSpPr>
          <p:spPr bwMode="auto">
            <a:xfrm>
              <a:off x="2256" y="528"/>
              <a:ext cx="1354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Δύο μεταβλητές</a:t>
              </a:r>
              <a:r>
                <a:rPr lang="en-US" sz="1600">
                  <a:cs typeface="Times New Roman" pitchFamily="18" charset="0"/>
                </a:rPr>
                <a:t> string </a:t>
              </a:r>
              <a:r>
                <a:rPr lang="el-GR" sz="1600">
                  <a:cs typeface="Times New Roman" pitchFamily="18" charset="0"/>
                </a:rPr>
                <a:t>ορίζονται εδώ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9241" name="Line 9"/>
            <p:cNvSpPr>
              <a:spLocks noChangeShapeType="1"/>
            </p:cNvSpPr>
            <p:nvPr/>
          </p:nvSpPr>
          <p:spPr bwMode="auto">
            <a:xfrm flipH="1">
              <a:off x="1824" y="912"/>
              <a:ext cx="43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419600" y="838200"/>
            <a:ext cx="2530475" cy="1295400"/>
            <a:chOff x="2784" y="528"/>
            <a:chExt cx="1594" cy="816"/>
          </a:xfrm>
        </p:grpSpPr>
        <p:sp>
          <p:nvSpPr>
            <p:cNvPr id="9238" name="Text Box 11"/>
            <p:cNvSpPr txBox="1">
              <a:spLocks noChangeArrowheads="1"/>
            </p:cNvSpPr>
            <p:nvPr/>
          </p:nvSpPr>
          <p:spPr bwMode="auto">
            <a:xfrm>
              <a:off x="2784" y="528"/>
              <a:ext cx="1594" cy="68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Το σχόλιο μετά τη δήλωση χρησιμοποιείται για να μας πει το σκοπό της χρήσης αυτής της μεταβλητής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9239" name="Line 12"/>
            <p:cNvSpPr>
              <a:spLocks noChangeShapeType="1"/>
            </p:cNvSpPr>
            <p:nvPr/>
          </p:nvSpPr>
          <p:spPr bwMode="auto">
            <a:xfrm>
              <a:off x="2928" y="105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286000" y="1447800"/>
            <a:ext cx="3902075" cy="1295400"/>
            <a:chOff x="1440" y="912"/>
            <a:chExt cx="2458" cy="816"/>
          </a:xfrm>
        </p:grpSpPr>
        <p:sp>
          <p:nvSpPr>
            <p:cNvPr id="9236" name="Text Box 14"/>
            <p:cNvSpPr txBox="1">
              <a:spLocks noChangeArrowheads="1"/>
            </p:cNvSpPr>
            <p:nvPr/>
          </p:nvSpPr>
          <p:spPr bwMode="auto">
            <a:xfrm>
              <a:off x="1632" y="912"/>
              <a:ext cx="2266" cy="679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>
                  <a:cs typeface="Times New Roman" pitchFamily="18" charset="0"/>
                </a:rPr>
                <a:t>Είναι δύο</a:t>
              </a:r>
              <a:r>
                <a:rPr lang="en-US" sz="1600" dirty="0">
                  <a:cs typeface="Times New Roman" pitchFamily="18" charset="0"/>
                </a:rPr>
                <a:t> </a:t>
              </a:r>
              <a:r>
                <a:rPr lang="en-US" sz="1600" b="1" dirty="0" err="1">
                  <a:latin typeface="Courier New" pitchFamily="49" charset="0"/>
                  <a:cs typeface="Times New Roman" pitchFamily="18" charset="0"/>
                </a:rPr>
                <a:t>int</a:t>
              </a:r>
              <a:r>
                <a:rPr lang="en-US" sz="1600" dirty="0">
                  <a:cs typeface="Times New Roman" pitchFamily="18" charset="0"/>
                </a:rPr>
                <a:t> </a:t>
              </a:r>
              <a:r>
                <a:rPr lang="el-GR" sz="1600" dirty="0">
                  <a:cs typeface="Times New Roman" pitchFamily="18" charset="0"/>
                </a:rPr>
                <a:t>που δηλώνονται σε δύο γραμμές και χρησιμοποιούμε μόνο ένα </a:t>
              </a:r>
              <a:r>
                <a:rPr lang="el-GR" sz="1600" dirty="0" smtClean="0">
                  <a:cs typeface="Times New Roman" pitchFamily="18" charset="0"/>
                </a:rPr>
                <a:t>ερωτηματικό</a:t>
              </a:r>
              <a:r>
                <a:rPr lang="en-US" sz="1600" dirty="0" smtClean="0">
                  <a:cs typeface="Times New Roman" pitchFamily="18" charset="0"/>
                </a:rPr>
                <a:t>. </a:t>
              </a:r>
              <a:r>
                <a:rPr lang="el-GR" sz="1600" dirty="0">
                  <a:cs typeface="Times New Roman" pitchFamily="18" charset="0"/>
                </a:rPr>
                <a:t>Ο καθένας χωρίζεται με </a:t>
              </a:r>
              <a:r>
                <a:rPr lang="el-GR" sz="1600" dirty="0" err="1">
                  <a:cs typeface="Times New Roman" pitchFamily="18" charset="0"/>
                </a:rPr>
                <a:t>κόμα</a:t>
              </a:r>
              <a:r>
                <a:rPr lang="en-US" sz="1600" dirty="0">
                  <a:cs typeface="Times New Roman" pitchFamily="18" charset="0"/>
                </a:rPr>
                <a:t>.</a:t>
              </a:r>
            </a:p>
          </p:txBody>
        </p:sp>
        <p:sp>
          <p:nvSpPr>
            <p:cNvPr id="9237" name="Line 15"/>
            <p:cNvSpPr>
              <a:spLocks noChangeShapeType="1"/>
            </p:cNvSpPr>
            <p:nvPr/>
          </p:nvSpPr>
          <p:spPr bwMode="auto">
            <a:xfrm flipH="1">
              <a:off x="1440" y="1440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438400" y="3524250"/>
            <a:ext cx="3368675" cy="2435225"/>
            <a:chOff x="1536" y="2352"/>
            <a:chExt cx="2122" cy="1534"/>
          </a:xfrm>
        </p:grpSpPr>
        <p:sp>
          <p:nvSpPr>
            <p:cNvPr id="9234" name="Text Box 17"/>
            <p:cNvSpPr txBox="1">
              <a:spLocks noChangeArrowheads="1"/>
            </p:cNvSpPr>
            <p:nvPr/>
          </p:nvSpPr>
          <p:spPr bwMode="auto">
            <a:xfrm>
              <a:off x="1536" y="3360"/>
              <a:ext cx="2122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Το </a:t>
              </a:r>
              <a:r>
                <a:rPr lang="en-US" sz="1600">
                  <a:cs typeface="Times New Roman" pitchFamily="18" charset="0"/>
                </a:rPr>
                <a:t>Console.ReadLine </a:t>
              </a:r>
              <a:r>
                <a:rPr lang="el-GR" sz="1600">
                  <a:cs typeface="Times New Roman" pitchFamily="18" charset="0"/>
                </a:rPr>
                <a:t>χρησιμοποιείται για την εισαγωγή </a:t>
              </a:r>
              <a:r>
                <a:rPr lang="en-US" sz="1600">
                  <a:cs typeface="Times New Roman" pitchFamily="18" charset="0"/>
                </a:rPr>
                <a:t>input </a:t>
              </a:r>
              <a:r>
                <a:rPr lang="el-GR" sz="1600">
                  <a:cs typeface="Times New Roman" pitchFamily="18" charset="0"/>
                </a:rPr>
                <a:t>από το πληκτρολόγιο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9235" name="Line 18"/>
            <p:cNvSpPr>
              <a:spLocks noChangeShapeType="1"/>
            </p:cNvSpPr>
            <p:nvPr/>
          </p:nvSpPr>
          <p:spPr bwMode="auto">
            <a:xfrm flipH="1" flipV="1">
              <a:off x="2016" y="2352"/>
              <a:ext cx="384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4343400" y="1905000"/>
            <a:ext cx="3216275" cy="1371600"/>
            <a:chOff x="2736" y="1248"/>
            <a:chExt cx="2026" cy="864"/>
          </a:xfrm>
        </p:grpSpPr>
        <p:sp>
          <p:nvSpPr>
            <p:cNvPr id="9232" name="Text Box 20"/>
            <p:cNvSpPr txBox="1">
              <a:spLocks noChangeArrowheads="1"/>
            </p:cNvSpPr>
            <p:nvPr/>
          </p:nvSpPr>
          <p:spPr bwMode="auto">
            <a:xfrm>
              <a:off x="2736" y="1248"/>
              <a:ext cx="202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>
                  <a:cs typeface="Times New Roman" pitchFamily="18" charset="0"/>
                </a:rPr>
                <a:t>Η γραμμή αυτή ζητά από το χρήστη </a:t>
              </a:r>
              <a:r>
                <a:rPr lang="el-GR" sz="1600">
                  <a:cs typeface="Times New Roman" pitchFamily="18" charset="0"/>
                </a:rPr>
                <a:t>να </a:t>
              </a:r>
              <a:r>
                <a:rPr lang="el-GR" sz="1600" smtClean="0">
                  <a:cs typeface="Times New Roman" pitchFamily="18" charset="0"/>
                </a:rPr>
                <a:t>δώσει </a:t>
              </a:r>
              <a:r>
                <a:rPr lang="en-US" sz="1600" dirty="0">
                  <a:cs typeface="Times New Roman" pitchFamily="18" charset="0"/>
                </a:rPr>
                <a:t>input </a:t>
              </a:r>
              <a:r>
                <a:rPr lang="el-GR" sz="1600" dirty="0">
                  <a:cs typeface="Times New Roman" pitchFamily="18" charset="0"/>
                </a:rPr>
                <a:t>δεδομένα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9233" name="Line 21"/>
            <p:cNvSpPr>
              <a:spLocks noChangeShapeType="1"/>
            </p:cNvSpPr>
            <p:nvPr/>
          </p:nvSpPr>
          <p:spPr bwMode="auto">
            <a:xfrm flipH="1">
              <a:off x="3312" y="1632"/>
              <a:ext cx="28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3124200" y="3505200"/>
            <a:ext cx="3429000" cy="1323975"/>
            <a:chOff x="1968" y="2256"/>
            <a:chExt cx="2160" cy="834"/>
          </a:xfrm>
        </p:grpSpPr>
        <p:sp>
          <p:nvSpPr>
            <p:cNvPr id="9230" name="Text Box 23"/>
            <p:cNvSpPr txBox="1">
              <a:spLocks noChangeArrowheads="1"/>
            </p:cNvSpPr>
            <p:nvPr/>
          </p:nvSpPr>
          <p:spPr bwMode="auto">
            <a:xfrm>
              <a:off x="2304" y="2256"/>
              <a:ext cx="1824" cy="83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Το </a:t>
              </a:r>
              <a:r>
                <a:rPr lang="en-US" sz="1600">
                  <a:cs typeface="Times New Roman" pitchFamily="18" charset="0"/>
                </a:rPr>
                <a:t>Int32.Parse </a:t>
              </a:r>
              <a:r>
                <a:rPr lang="el-GR" sz="1600">
                  <a:cs typeface="Times New Roman" pitchFamily="18" charset="0"/>
                </a:rPr>
                <a:t>χρησιμοποιείται για να μετατρέψει τη συμβολοσειρά σε ακέραιο και μετά αποθηκεύεται σε μια μεταβλητή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9231" name="Line 24"/>
            <p:cNvSpPr>
              <a:spLocks noChangeShapeType="1"/>
            </p:cNvSpPr>
            <p:nvPr/>
          </p:nvSpPr>
          <p:spPr bwMode="auto">
            <a:xfrm flipH="1">
              <a:off x="1968" y="2784"/>
              <a:ext cx="91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762000" y="3505200"/>
            <a:ext cx="2759075" cy="1981200"/>
            <a:chOff x="480" y="2304"/>
            <a:chExt cx="1738" cy="1248"/>
          </a:xfrm>
        </p:grpSpPr>
        <p:sp>
          <p:nvSpPr>
            <p:cNvPr id="9228" name="Text Box 26"/>
            <p:cNvSpPr txBox="1">
              <a:spLocks noChangeArrowheads="1"/>
            </p:cNvSpPr>
            <p:nvPr/>
          </p:nvSpPr>
          <p:spPr bwMode="auto">
            <a:xfrm>
              <a:off x="480" y="2304"/>
              <a:ext cx="1738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Το αποτέλεσμα της πράξης αποθηκεύεται στη μεταβλητή του αποτελέσματος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9229" name="Line 27"/>
            <p:cNvSpPr>
              <a:spLocks noChangeShapeType="1"/>
            </p:cNvSpPr>
            <p:nvPr/>
          </p:nvSpPr>
          <p:spPr bwMode="auto">
            <a:xfrm>
              <a:off x="864" y="2688"/>
              <a:ext cx="192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Courier New" pitchFamily="49" charset="0"/>
              </a:rPr>
              <a:t>Arithmetic.cs</a:t>
            </a: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1295400"/>
          </a:xfrm>
        </p:spPr>
        <p:txBody>
          <a:bodyPr/>
          <a:lstStyle/>
          <a:p>
            <a:pPr marL="228600" indent="-228600" eaLnBrk="1" hangingPunct="1">
              <a:lnSpc>
                <a:spcPct val="80000"/>
              </a:lnSpc>
              <a:buFontTx/>
              <a:buAutoNum type="arabicPlain" startAt="32"/>
            </a:pP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        // display results</a:t>
            </a:r>
          </a:p>
          <a:p>
            <a:pPr marL="228600" indent="-228600" eaLnBrk="1" hangingPunct="1">
              <a:lnSpc>
                <a:spcPct val="80000"/>
              </a:lnSpc>
              <a:buFontTx/>
              <a:buAutoNum type="arabicPlain" startAt="32"/>
            </a:pP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Console.WriteLine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"\n{0} + {1} = {2}."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number1, number2, sum );</a:t>
            </a:r>
          </a:p>
          <a:p>
            <a:pPr marL="228600" indent="-228600" eaLnBrk="1" hangingPunct="1">
              <a:lnSpc>
                <a:spcPct val="80000"/>
              </a:lnSpc>
              <a:buFontTx/>
              <a:buAutoNum type="arabicPlain" startAt="32"/>
            </a:pP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Console.WriteLine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"\n{0} – {1} = {2}."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number1, number2, diff );</a:t>
            </a:r>
          </a:p>
          <a:p>
            <a:pPr marL="228600" indent="-228600" eaLnBrk="1" hangingPunct="1">
              <a:lnSpc>
                <a:spcPct val="80000"/>
              </a:lnSpc>
              <a:buFontTx/>
              <a:buAutoNum type="arabicPlain" startAt="32"/>
            </a:pP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Console.WriteLine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"\n{0} * {1} = {2}."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number1, number2,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mul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  <a:buFontTx/>
              <a:buAutoNum type="arabicPlain" startAt="32"/>
            </a:pP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Console.WriteLine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"\n{0} / {2} = {2}."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number1, number2, div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  <a:buFontTx/>
              <a:buAutoNum type="arabicPlain" startAt="32"/>
            </a:pPr>
            <a:r>
              <a:rPr lang="en-US" sz="900" dirty="0" smtClean="0">
                <a:solidFill>
                  <a:srgbClr val="000000"/>
                </a:solidFill>
                <a:cs typeface="Times New Roman" pitchFamily="18" charset="0"/>
              </a:rPr>
              <a:t>     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Console.WriteLine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"\n{0} % {1} = {2}."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number1, number2, mod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34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}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l-GR" sz="900" dirty="0" smtClean="0">
                <a:solidFill>
                  <a:srgbClr val="008000"/>
                </a:solidFill>
                <a:cs typeface="Courier New" pitchFamily="49" charset="0"/>
              </a:rPr>
              <a:t>τέλος μεθόδου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36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// </a:t>
            </a:r>
            <a:r>
              <a:rPr lang="el-GR" sz="900" dirty="0" smtClean="0">
                <a:solidFill>
                  <a:srgbClr val="008000"/>
                </a:solidFill>
                <a:cs typeface="Courier New" pitchFamily="49" charset="0"/>
              </a:rPr>
              <a:t>τέλος της κλάσης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Arithmetic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80000"/>
              </a:lnSpc>
            </a:pPr>
            <a:endParaRPr lang="en-US" sz="900" dirty="0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19400" y="990600"/>
            <a:ext cx="4283075" cy="3875088"/>
            <a:chOff x="1344" y="432"/>
            <a:chExt cx="2698" cy="2054"/>
          </a:xfrm>
        </p:grpSpPr>
        <p:sp>
          <p:nvSpPr>
            <p:cNvPr id="10245" name="Text Box 6"/>
            <p:cNvSpPr txBox="1">
              <a:spLocks noChangeArrowheads="1"/>
            </p:cNvSpPr>
            <p:nvPr/>
          </p:nvSpPr>
          <p:spPr bwMode="auto">
            <a:xfrm>
              <a:off x="1344" y="2303"/>
              <a:ext cx="2698" cy="18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Εμφάνιση της τιμής μιας μεταβλητής μετά το </a:t>
              </a:r>
              <a:r>
                <a:rPr lang="en-US" sz="1600">
                  <a:cs typeface="Times New Roman" pitchFamily="18" charset="0"/>
                </a:rPr>
                <a:t>text </a:t>
              </a:r>
            </a:p>
          </p:txBody>
        </p:sp>
        <p:sp>
          <p:nvSpPr>
            <p:cNvPr id="10246" name="Line 7"/>
            <p:cNvSpPr>
              <a:spLocks noChangeShapeType="1"/>
            </p:cNvSpPr>
            <p:nvPr/>
          </p:nvSpPr>
          <p:spPr bwMode="auto">
            <a:xfrm flipH="1" flipV="1">
              <a:off x="2784" y="432"/>
              <a:ext cx="96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F996C09-E61A-47D3-BB0F-01C0BFD412FD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Διαίρεση και υπόλοιπο διαίρεσης</a:t>
            </a:r>
            <a:endParaRPr 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772400" cy="7286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l-GR" sz="1800" smtClean="0"/>
              <a:t>Αν και τα δύο δεδομένα στον τελεστή της διαίρεσης</a:t>
            </a:r>
            <a:r>
              <a:rPr lang="en-US" sz="1800" smtClean="0"/>
              <a:t> (</a:t>
            </a:r>
            <a:r>
              <a:rPr lang="en-US" sz="1800" smtClean="0">
                <a:latin typeface="Courier New" pitchFamily="49" charset="0"/>
              </a:rPr>
              <a:t>/</a:t>
            </a:r>
            <a:r>
              <a:rPr lang="en-US" sz="1800" smtClean="0"/>
              <a:t>) </a:t>
            </a:r>
            <a:r>
              <a:rPr lang="el-GR" sz="1800" smtClean="0"/>
              <a:t>είναι ακέραιοι, το αποτέλεσμα είναι ακέραιος (το δεκαδικό μέρος χάνεται και έτσι δημιουργείται κάποιο λογικό λάθος)</a:t>
            </a:r>
            <a:endParaRPr lang="en-US" sz="1800" smtClean="0"/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609600" y="4267200"/>
            <a:ext cx="8305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Ο τελεστής του υπολοίπου διαίρεσης</a:t>
            </a:r>
            <a:r>
              <a:rPr lang="en-US" sz="2000">
                <a:latin typeface="Arial Unicode MS" pitchFamily="34" charset="-128"/>
              </a:rPr>
              <a:t> (%) 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1841500" y="3429000"/>
            <a:ext cx="3181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rgbClr val="A50021"/>
                </a:solidFill>
                <a:latin typeface="Courier New" pitchFamily="49" charset="0"/>
              </a:rPr>
              <a:t>8 / 12</a:t>
            </a:r>
            <a:r>
              <a:rPr lang="en-US" sz="2000" b="1">
                <a:solidFill>
                  <a:srgbClr val="A50021"/>
                </a:solidFill>
              </a:rPr>
              <a:t> </a:t>
            </a:r>
            <a:r>
              <a:rPr lang="el-GR" sz="2000" b="1">
                <a:solidFill>
                  <a:srgbClr val="A50021"/>
                </a:solidFill>
              </a:rPr>
              <a:t>            ισούται με</a:t>
            </a:r>
            <a:r>
              <a:rPr lang="en-US" sz="2000" b="1">
                <a:solidFill>
                  <a:srgbClr val="A50021"/>
                </a:solidFill>
              </a:rPr>
              <a:t>?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1838325" y="2819400"/>
            <a:ext cx="3181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rgbClr val="A50021"/>
                </a:solidFill>
                <a:latin typeface="Courier New" pitchFamily="49" charset="0"/>
              </a:rPr>
              <a:t>14 / 3</a:t>
            </a:r>
            <a:r>
              <a:rPr lang="en-US" sz="2000" b="1">
                <a:solidFill>
                  <a:srgbClr val="A50021"/>
                </a:solidFill>
              </a:rPr>
              <a:t>             </a:t>
            </a:r>
            <a:r>
              <a:rPr lang="el-GR" sz="2000" b="1">
                <a:solidFill>
                  <a:srgbClr val="A50021"/>
                </a:solidFill>
              </a:rPr>
              <a:t>ισούται με</a:t>
            </a:r>
            <a:r>
              <a:rPr lang="en-US" sz="2000" b="1">
                <a:solidFill>
                  <a:srgbClr val="A50021"/>
                </a:solidFill>
              </a:rPr>
              <a:t>?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18823" name="Text Box 7"/>
          <p:cNvSpPr txBox="1">
            <a:spLocks noChangeArrowheads="1"/>
          </p:cNvSpPr>
          <p:nvPr/>
        </p:nvSpPr>
        <p:spPr bwMode="auto">
          <a:xfrm>
            <a:off x="5565775" y="2819400"/>
            <a:ext cx="33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4</a:t>
            </a:r>
            <a:endParaRPr lang="en-US" sz="2400">
              <a:solidFill>
                <a:schemeClr val="accent2"/>
              </a:solidFill>
            </a:endParaRPr>
          </a:p>
        </p:txBody>
      </p:sp>
      <p:sp>
        <p:nvSpPr>
          <p:cNvPr id="418824" name="Text Box 8"/>
          <p:cNvSpPr txBox="1">
            <a:spLocks noChangeArrowheads="1"/>
          </p:cNvSpPr>
          <p:nvPr/>
        </p:nvSpPr>
        <p:spPr bwMode="auto">
          <a:xfrm>
            <a:off x="5549900" y="3429000"/>
            <a:ext cx="33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0</a:t>
            </a:r>
            <a:endParaRPr lang="en-US" sz="2400">
              <a:solidFill>
                <a:schemeClr val="accent2"/>
              </a:solidFill>
            </a:endParaRPr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2090738" y="5334000"/>
            <a:ext cx="2673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rgbClr val="A50021"/>
                </a:solidFill>
                <a:latin typeface="Courier New" pitchFamily="49" charset="0"/>
              </a:rPr>
              <a:t>14 % 3</a:t>
            </a:r>
            <a:r>
              <a:rPr lang="en-US" sz="2000" b="1">
                <a:solidFill>
                  <a:srgbClr val="A50021"/>
                </a:solidFill>
              </a:rPr>
              <a:t> </a:t>
            </a:r>
            <a:r>
              <a:rPr lang="el-GR" sz="2000" b="1">
                <a:solidFill>
                  <a:srgbClr val="A50021"/>
                </a:solidFill>
              </a:rPr>
              <a:t>    ισούται με</a:t>
            </a:r>
            <a:r>
              <a:rPr lang="en-US" sz="2000" b="1">
                <a:solidFill>
                  <a:srgbClr val="A50021"/>
                </a:solidFill>
              </a:rPr>
              <a:t>?</a:t>
            </a:r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2093913" y="5943600"/>
            <a:ext cx="2673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rgbClr val="A50021"/>
                </a:solidFill>
                <a:latin typeface="Courier New" pitchFamily="49" charset="0"/>
              </a:rPr>
              <a:t>8 % 12</a:t>
            </a:r>
            <a:r>
              <a:rPr lang="en-US" sz="2000" b="1">
                <a:solidFill>
                  <a:srgbClr val="A50021"/>
                </a:solidFill>
              </a:rPr>
              <a:t> </a:t>
            </a:r>
            <a:r>
              <a:rPr lang="el-GR" sz="2000" b="1">
                <a:solidFill>
                  <a:srgbClr val="A50021"/>
                </a:solidFill>
              </a:rPr>
              <a:t>    ισούται με</a:t>
            </a:r>
            <a:r>
              <a:rPr lang="en-US" sz="2000" b="1">
                <a:solidFill>
                  <a:srgbClr val="A50021"/>
                </a:solidFill>
              </a:rPr>
              <a:t>?</a:t>
            </a:r>
          </a:p>
        </p:txBody>
      </p:sp>
      <p:sp>
        <p:nvSpPr>
          <p:cNvPr id="418827" name="Text Box 11"/>
          <p:cNvSpPr txBox="1">
            <a:spLocks noChangeArrowheads="1"/>
          </p:cNvSpPr>
          <p:nvPr/>
        </p:nvSpPr>
        <p:spPr bwMode="auto">
          <a:xfrm>
            <a:off x="5565775" y="5334000"/>
            <a:ext cx="33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2</a:t>
            </a:r>
            <a:endParaRPr lang="en-US" sz="2400">
              <a:solidFill>
                <a:schemeClr val="accent2"/>
              </a:solidFill>
            </a:endParaRPr>
          </a:p>
        </p:txBody>
      </p:sp>
      <p:sp>
        <p:nvSpPr>
          <p:cNvPr id="418828" name="Text Box 12"/>
          <p:cNvSpPr txBox="1">
            <a:spLocks noChangeArrowheads="1"/>
          </p:cNvSpPr>
          <p:nvPr/>
        </p:nvSpPr>
        <p:spPr bwMode="auto">
          <a:xfrm>
            <a:off x="5549900" y="5943600"/>
            <a:ext cx="33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Ctr="1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8</a:t>
            </a:r>
            <a:endParaRPr lang="en-US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23" grpId="0"/>
      <p:bldP spid="418824" grpId="0"/>
      <p:bldP spid="418827" grpId="0"/>
      <p:bldP spid="4188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20CE9F1-8233-4E45-A46D-CFEE0D4852BB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Προτεραιότητα Τελεστών</a:t>
            </a:r>
            <a:endParaRPr 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l-GR" sz="2400" smtClean="0"/>
              <a:t>Οι τελεστές μπορούν να συνδυασθούν και να δημιουργήσουν πολύπλοκες εκφράσεις</a:t>
            </a:r>
            <a:endParaRPr lang="en-US" sz="2400" smtClean="0"/>
          </a:p>
          <a:p>
            <a:pPr algn="ctr"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>
                <a:latin typeface="Courier New" pitchFamily="49" charset="0"/>
              </a:rPr>
              <a:t>result  =  total + count / max - offset;</a:t>
            </a:r>
            <a:endParaRPr lang="en-US" sz="2400" smtClean="0"/>
          </a:p>
          <a:p>
            <a:pPr>
              <a:lnSpc>
                <a:spcPct val="80000"/>
              </a:lnSpc>
            </a:pPr>
            <a:r>
              <a:rPr lang="el-GR" sz="2400" smtClean="0"/>
              <a:t>Οι τελεστές διέπονται από προτεραιότητες οι οποίες ορίζουν τη σειρά με την οποία θα εκτελεστούν οι πράξεις</a:t>
            </a:r>
            <a:endParaRPr lang="en-US" sz="2400" smtClean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</a:pPr>
            <a:r>
              <a:rPr lang="el-GR" sz="2400" smtClean="0"/>
              <a:t>Κανόνες προτεραιότητας</a:t>
            </a:r>
            <a:endParaRPr lang="en-US" sz="2400" smtClean="0"/>
          </a:p>
          <a:p>
            <a:pPr lvl="1">
              <a:lnSpc>
                <a:spcPct val="80000"/>
              </a:lnSpc>
            </a:pPr>
            <a:r>
              <a:rPr lang="el-GR" sz="2000" smtClean="0"/>
              <a:t>Οι παρενθέσεις έχουν την μεγαλύτερη προτεραιότητα</a:t>
            </a:r>
            <a:endParaRPr lang="en-US" sz="2000" smtClean="0"/>
          </a:p>
          <a:p>
            <a:pPr lvl="1">
              <a:lnSpc>
                <a:spcPct val="80000"/>
              </a:lnSpc>
            </a:pPr>
            <a:r>
              <a:rPr lang="el-GR" sz="2000" smtClean="0"/>
              <a:t>Οι διαιρέσεις, οι πολλαπλασιασμοί και τα υπόλοιπα είναι στο δεύτερο επίπεδο προτεραιότητας</a:t>
            </a:r>
            <a:endParaRPr lang="en-US" sz="2000" smtClean="0"/>
          </a:p>
          <a:p>
            <a:pPr lvl="2">
              <a:lnSpc>
                <a:spcPct val="80000"/>
              </a:lnSpc>
            </a:pPr>
            <a:r>
              <a:rPr lang="el-GR" sz="1800" smtClean="0"/>
              <a:t>Για τελεστές με την ίδια προτεραιότητα οι πράξεις γίνονται από αριστερά προς τα δεξιά (</a:t>
            </a:r>
            <a:r>
              <a:rPr lang="en-US" sz="1800" smtClean="0"/>
              <a:t>Left-to-Right  associativity)</a:t>
            </a:r>
          </a:p>
          <a:p>
            <a:pPr lvl="1">
              <a:lnSpc>
                <a:spcPct val="80000"/>
              </a:lnSpc>
            </a:pPr>
            <a:r>
              <a:rPr lang="el-GR" sz="2000" smtClean="0"/>
              <a:t>Οι προσθέσεις και οι αφαιρέσεις είναι στο τρίτο επίπεδο προτεραιότητας</a:t>
            </a:r>
            <a:endParaRPr lang="en-US" sz="2000" smtClean="0"/>
          </a:p>
          <a:p>
            <a:pPr lvl="2">
              <a:lnSpc>
                <a:spcPct val="80000"/>
              </a:lnSpc>
            </a:pPr>
            <a:r>
              <a:rPr lang="el-GR" sz="1800" smtClean="0"/>
              <a:t>Για τελεστές με την ίδια προτεραιότητα οι πράξεις γίνονται από αριστερά προς τα δεξιά (</a:t>
            </a:r>
            <a:r>
              <a:rPr lang="en-US" sz="1800" smtClean="0"/>
              <a:t>Left-to-Right  associativity)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6367CE-8AD3-4658-A6E7-23D008918DE2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58200" cy="1143000"/>
          </a:xfrm>
        </p:spPr>
        <p:txBody>
          <a:bodyPr/>
          <a:lstStyle/>
          <a:p>
            <a:r>
              <a:rPr lang="el-GR" sz="3600" smtClean="0"/>
              <a:t>Προτεραιότητα Τελεστών</a:t>
            </a:r>
            <a:r>
              <a:rPr lang="en-US" sz="3600" smtClean="0"/>
              <a:t>: </a:t>
            </a:r>
            <a:r>
              <a:rPr lang="el-GR" sz="3600" smtClean="0"/>
              <a:t>Παραδείγματα</a:t>
            </a:r>
            <a:endParaRPr lang="en-US" sz="360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893763"/>
          </a:xfrm>
        </p:spPr>
        <p:txBody>
          <a:bodyPr/>
          <a:lstStyle/>
          <a:p>
            <a:r>
              <a:rPr lang="el-GR" smtClean="0"/>
              <a:t>Ποια είναι η σειρά εκτέλεσης των πράξεων στις παρακάτω αριθμητικές παραστάσεις</a:t>
            </a:r>
            <a:r>
              <a:rPr lang="en-US" smtClean="0"/>
              <a:t>?</a:t>
            </a:r>
          </a:p>
        </p:txBody>
      </p:sp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371600" y="2743200"/>
            <a:ext cx="2774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a + b + c + d + e</a:t>
            </a:r>
          </a:p>
        </p:txBody>
      </p:sp>
      <p:sp>
        <p:nvSpPr>
          <p:cNvPr id="420869" name="AutoShape 5"/>
          <p:cNvSpPr>
            <a:spLocks noChangeArrowheads="1"/>
          </p:cNvSpPr>
          <p:nvPr/>
        </p:nvSpPr>
        <p:spPr bwMode="auto">
          <a:xfrm>
            <a:off x="35052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4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0" name="AutoShape 6"/>
          <p:cNvSpPr>
            <a:spLocks noChangeArrowheads="1"/>
          </p:cNvSpPr>
          <p:nvPr/>
        </p:nvSpPr>
        <p:spPr bwMode="auto">
          <a:xfrm>
            <a:off x="28956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3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1" name="AutoShape 7"/>
          <p:cNvSpPr>
            <a:spLocks noChangeArrowheads="1"/>
          </p:cNvSpPr>
          <p:nvPr/>
        </p:nvSpPr>
        <p:spPr bwMode="auto">
          <a:xfrm>
            <a:off x="22860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2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2" name="Text Box 8"/>
          <p:cNvSpPr txBox="1">
            <a:spLocks noChangeArrowheads="1"/>
          </p:cNvSpPr>
          <p:nvPr/>
        </p:nvSpPr>
        <p:spPr bwMode="auto">
          <a:xfrm>
            <a:off x="5181600" y="2743200"/>
            <a:ext cx="2774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a + b * c - d / e</a:t>
            </a:r>
          </a:p>
        </p:txBody>
      </p:sp>
      <p:sp>
        <p:nvSpPr>
          <p:cNvPr id="420873" name="AutoShape 9"/>
          <p:cNvSpPr>
            <a:spLocks noChangeArrowheads="1"/>
          </p:cNvSpPr>
          <p:nvPr/>
        </p:nvSpPr>
        <p:spPr bwMode="auto">
          <a:xfrm>
            <a:off x="54864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3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4" name="AutoShape 10"/>
          <p:cNvSpPr>
            <a:spLocks noChangeArrowheads="1"/>
          </p:cNvSpPr>
          <p:nvPr/>
        </p:nvSpPr>
        <p:spPr bwMode="auto">
          <a:xfrm>
            <a:off x="73152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2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5" name="AutoShape 11"/>
          <p:cNvSpPr>
            <a:spLocks noChangeArrowheads="1"/>
          </p:cNvSpPr>
          <p:nvPr/>
        </p:nvSpPr>
        <p:spPr bwMode="auto">
          <a:xfrm>
            <a:off x="67056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4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6" name="AutoShape 12"/>
          <p:cNvSpPr>
            <a:spLocks noChangeArrowheads="1"/>
          </p:cNvSpPr>
          <p:nvPr/>
        </p:nvSpPr>
        <p:spPr bwMode="auto">
          <a:xfrm>
            <a:off x="60960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1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7" name="Text Box 13"/>
          <p:cNvSpPr txBox="1">
            <a:spLocks noChangeArrowheads="1"/>
          </p:cNvSpPr>
          <p:nvPr/>
        </p:nvSpPr>
        <p:spPr bwMode="auto">
          <a:xfrm>
            <a:off x="2971800" y="3962400"/>
            <a:ext cx="3079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a / (b + c) - d % e</a:t>
            </a:r>
          </a:p>
        </p:txBody>
      </p:sp>
      <p:sp>
        <p:nvSpPr>
          <p:cNvPr id="420878" name="AutoShape 14"/>
          <p:cNvSpPr>
            <a:spLocks noChangeArrowheads="1"/>
          </p:cNvSpPr>
          <p:nvPr/>
        </p:nvSpPr>
        <p:spPr bwMode="auto">
          <a:xfrm>
            <a:off x="3276600" y="43434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2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79" name="AutoShape 15"/>
          <p:cNvSpPr>
            <a:spLocks noChangeArrowheads="1"/>
          </p:cNvSpPr>
          <p:nvPr/>
        </p:nvSpPr>
        <p:spPr bwMode="auto">
          <a:xfrm>
            <a:off x="5410200" y="43434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3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0" name="AutoShape 16"/>
          <p:cNvSpPr>
            <a:spLocks noChangeArrowheads="1"/>
          </p:cNvSpPr>
          <p:nvPr/>
        </p:nvSpPr>
        <p:spPr bwMode="auto">
          <a:xfrm>
            <a:off x="4800600" y="43434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4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1" name="AutoShape 17"/>
          <p:cNvSpPr>
            <a:spLocks noChangeArrowheads="1"/>
          </p:cNvSpPr>
          <p:nvPr/>
        </p:nvSpPr>
        <p:spPr bwMode="auto">
          <a:xfrm>
            <a:off x="4038600" y="43434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1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2" name="Text Box 18"/>
          <p:cNvSpPr txBox="1">
            <a:spLocks noChangeArrowheads="1"/>
          </p:cNvSpPr>
          <p:nvPr/>
        </p:nvSpPr>
        <p:spPr bwMode="auto">
          <a:xfrm>
            <a:off x="2844800" y="5181600"/>
            <a:ext cx="3689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a / (b * (c + (d - e)))</a:t>
            </a:r>
          </a:p>
        </p:txBody>
      </p:sp>
      <p:sp>
        <p:nvSpPr>
          <p:cNvPr id="420883" name="AutoShape 19"/>
          <p:cNvSpPr>
            <a:spLocks noChangeArrowheads="1"/>
          </p:cNvSpPr>
          <p:nvPr/>
        </p:nvSpPr>
        <p:spPr bwMode="auto">
          <a:xfrm>
            <a:off x="3149600" y="55626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4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4" name="AutoShape 20"/>
          <p:cNvSpPr>
            <a:spLocks noChangeArrowheads="1"/>
          </p:cNvSpPr>
          <p:nvPr/>
        </p:nvSpPr>
        <p:spPr bwMode="auto">
          <a:xfrm>
            <a:off x="5435600" y="55626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1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5" name="AutoShape 21"/>
          <p:cNvSpPr>
            <a:spLocks noChangeArrowheads="1"/>
          </p:cNvSpPr>
          <p:nvPr/>
        </p:nvSpPr>
        <p:spPr bwMode="auto">
          <a:xfrm>
            <a:off x="4699000" y="55626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2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6" name="AutoShape 22"/>
          <p:cNvSpPr>
            <a:spLocks noChangeArrowheads="1"/>
          </p:cNvSpPr>
          <p:nvPr/>
        </p:nvSpPr>
        <p:spPr bwMode="auto">
          <a:xfrm>
            <a:off x="3937000" y="55626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3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420887" name="AutoShape 23"/>
          <p:cNvSpPr>
            <a:spLocks noChangeArrowheads="1"/>
          </p:cNvSpPr>
          <p:nvPr/>
        </p:nvSpPr>
        <p:spPr bwMode="auto">
          <a:xfrm>
            <a:off x="1676400" y="3124200"/>
            <a:ext cx="3048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500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rgbClr val="A50021"/>
                </a:solidFill>
              </a:rPr>
              <a:t>1</a:t>
            </a:r>
            <a:endParaRPr lang="en-US" sz="2400">
              <a:solidFill>
                <a:srgbClr val="A50021"/>
              </a:solidFill>
            </a:endParaRPr>
          </a:p>
        </p:txBody>
      </p:sp>
      <p:sp>
        <p:nvSpPr>
          <p:cNvPr id="13337" name="Rectangle 27"/>
          <p:cNvSpPr>
            <a:spLocks noChangeArrowheads="1"/>
          </p:cNvSpPr>
          <p:nvPr/>
        </p:nvSpPr>
        <p:spPr bwMode="auto">
          <a:xfrm>
            <a:off x="254000" y="6108700"/>
            <a:ext cx="63230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l-GR" sz="2800">
                <a:latin typeface="Arial Unicode MS" pitchFamily="34" charset="-128"/>
              </a:rPr>
              <a:t>Παράδειγμα</a:t>
            </a:r>
            <a:r>
              <a:rPr lang="en-US" sz="2800">
                <a:latin typeface="Arial Unicode MS" pitchFamily="34" charset="-128"/>
              </a:rPr>
              <a:t>: </a:t>
            </a:r>
            <a:r>
              <a:rPr lang="en-US" sz="2800">
                <a:solidFill>
                  <a:schemeClr val="accent1"/>
                </a:solidFill>
                <a:latin typeface="Arial Unicode MS" pitchFamily="34" charset="-128"/>
              </a:rPr>
              <a:t>TemperatureConverter.cs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20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0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0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0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2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20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20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20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0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0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20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20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0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20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0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0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20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20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20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420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8" grpId="0" autoUpdateAnimBg="0"/>
      <p:bldP spid="420869" grpId="0" animBg="1" autoUpdateAnimBg="0"/>
      <p:bldP spid="420870" grpId="0" animBg="1" autoUpdateAnimBg="0"/>
      <p:bldP spid="420871" grpId="0" animBg="1" autoUpdateAnimBg="0"/>
      <p:bldP spid="420872" grpId="0" autoUpdateAnimBg="0"/>
      <p:bldP spid="420873" grpId="0" animBg="1" autoUpdateAnimBg="0"/>
      <p:bldP spid="420874" grpId="0" animBg="1" autoUpdateAnimBg="0"/>
      <p:bldP spid="420875" grpId="0" animBg="1" autoUpdateAnimBg="0"/>
      <p:bldP spid="420876" grpId="0" animBg="1" autoUpdateAnimBg="0"/>
      <p:bldP spid="420877" grpId="0" autoUpdateAnimBg="0"/>
      <p:bldP spid="420878" grpId="0" animBg="1" autoUpdateAnimBg="0"/>
      <p:bldP spid="420879" grpId="0" animBg="1" autoUpdateAnimBg="0"/>
      <p:bldP spid="420880" grpId="0" animBg="1" autoUpdateAnimBg="0"/>
      <p:bldP spid="420881" grpId="0" animBg="1" autoUpdateAnimBg="0"/>
      <p:bldP spid="420882" grpId="0" autoUpdateAnimBg="0"/>
      <p:bldP spid="420883" grpId="0" animBg="1" autoUpdateAnimBg="0"/>
      <p:bldP spid="420884" grpId="0" animBg="1" autoUpdateAnimBg="0"/>
      <p:bldP spid="420885" grpId="0" animBg="1" autoUpdateAnimBg="0"/>
      <p:bldP spid="420886" grpId="0" animBg="1" autoUpdateAnimBg="0"/>
      <p:bldP spid="42088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74490C8-743B-4059-B0E6-2E85E5C89E80}" type="slidenum">
              <a:rPr lang="en-US" sz="1200" smtClean="0">
                <a:latin typeface="Tahoma" pitchFamily="34" charset="0"/>
              </a:rPr>
              <a:pPr/>
              <a:t>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Μετατροπή Δεδομένων</a:t>
            </a:r>
            <a:endParaRPr 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smtClean="0"/>
              <a:t>Μερικές φορές είναι βολικό να μετατρέπουμε δεδομένα από κάποιο τύπο δεδομένων σε κάποιον άλλο τύπο</a:t>
            </a:r>
            <a:endParaRPr lang="en-US" sz="2400" smtClean="0"/>
          </a:p>
          <a:p>
            <a:pPr lvl="1">
              <a:lnSpc>
                <a:spcPct val="90000"/>
              </a:lnSpc>
            </a:pPr>
            <a:r>
              <a:rPr lang="el-GR" sz="2000" smtClean="0"/>
              <a:t>Για παράδειγμα μπορεί να θέλουμε να μεταχειριστούμε ένα ακέραιο σαν πραγματικό αριθμό σε κάποιες παραστάσεις</a:t>
            </a:r>
            <a:endParaRPr lang="en-US" sz="2000" smtClean="0"/>
          </a:p>
          <a:p>
            <a:pPr>
              <a:lnSpc>
                <a:spcPct val="90000"/>
              </a:lnSpc>
            </a:pPr>
            <a:r>
              <a:rPr lang="el-GR" sz="2400" smtClean="0"/>
              <a:t>Οι μετατροπές πρέπει να γίνονται προσεκτικά γιατί αλλιώς μπορεί να χάσουμε κάποια δεδομένα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el-GR" sz="2400" i="1" smtClean="0">
                <a:solidFill>
                  <a:srgbClr val="FF3300"/>
                </a:solidFill>
              </a:rPr>
              <a:t>Δύο τύποι (κατηγορίες) μετατροπών</a:t>
            </a:r>
            <a:endParaRPr lang="en-US" sz="2400" i="1" smtClean="0">
              <a:solidFill>
                <a:srgbClr val="FF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l-GR" sz="2000" i="1" smtClean="0">
                <a:solidFill>
                  <a:schemeClr val="accent2"/>
                </a:solidFill>
              </a:rPr>
              <a:t>Μετατροπές Διεύρυνσης</a:t>
            </a:r>
            <a:r>
              <a:rPr lang="en-US" sz="2000" smtClean="0"/>
              <a:t> </a:t>
            </a:r>
            <a:r>
              <a:rPr lang="el-GR" sz="2000" smtClean="0"/>
              <a:t>είναι γενικώς ασφαλείς διότι μας πάνε από ένα «μικρό» τύπο δεδομένων σε κάποιο πιο «μεγάλο»</a:t>
            </a:r>
            <a:r>
              <a:rPr lang="en-US" sz="2000" smtClean="0"/>
              <a:t> (</a:t>
            </a:r>
            <a:r>
              <a:rPr lang="el-GR" sz="2000" smtClean="0"/>
              <a:t>π.χ. </a:t>
            </a:r>
            <a:r>
              <a:rPr lang="en-US" sz="2000" smtClean="0"/>
              <a:t> </a:t>
            </a:r>
            <a:r>
              <a:rPr lang="en-US" sz="2000" smtClean="0">
                <a:latin typeface="Courier New" pitchFamily="49" charset="0"/>
              </a:rPr>
              <a:t>short</a:t>
            </a:r>
            <a:r>
              <a:rPr lang="en-US" sz="2000" smtClean="0"/>
              <a:t> </a:t>
            </a:r>
            <a:r>
              <a:rPr lang="el-GR" sz="2000" smtClean="0"/>
              <a:t>σε</a:t>
            </a:r>
            <a:r>
              <a:rPr lang="en-US" sz="2000" smtClean="0"/>
              <a:t> </a:t>
            </a:r>
            <a:r>
              <a:rPr lang="en-US" sz="2000" smtClean="0">
                <a:latin typeface="Courier New" pitchFamily="49" charset="0"/>
              </a:rPr>
              <a:t>int</a:t>
            </a:r>
            <a:r>
              <a:rPr lang="en-US" sz="2000" smtClean="0"/>
              <a:t>) 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Q: how about int to long?</a:t>
            </a:r>
          </a:p>
          <a:p>
            <a:pPr lvl="1">
              <a:lnSpc>
                <a:spcPct val="90000"/>
              </a:lnSpc>
            </a:pPr>
            <a:r>
              <a:rPr lang="el-GR" sz="2000" i="1" smtClean="0">
                <a:solidFill>
                  <a:schemeClr val="accent2"/>
                </a:solidFill>
              </a:rPr>
              <a:t>Μετατροπές Συρρίκνωσης</a:t>
            </a:r>
            <a:r>
              <a:rPr lang="en-US" sz="2000" smtClean="0"/>
              <a:t> </a:t>
            </a:r>
            <a:r>
              <a:rPr lang="el-GR" sz="2000" smtClean="0"/>
              <a:t>μπορεί να επιφέρουν χάσιμο πληροφορίας διότι μας πάνε από ένα «μεγάλο» τύπο δεδομένων σε κάποιο πιο «μικρό»</a:t>
            </a:r>
            <a:r>
              <a:rPr lang="en-US" sz="2000" smtClean="0"/>
              <a:t> (</a:t>
            </a:r>
            <a:r>
              <a:rPr lang="el-GR" sz="2000" smtClean="0"/>
              <a:t>π.χ.</a:t>
            </a:r>
            <a:r>
              <a:rPr lang="en-US" sz="2000" smtClean="0"/>
              <a:t> </a:t>
            </a:r>
            <a:r>
              <a:rPr lang="en-US" sz="2000" smtClean="0">
                <a:latin typeface="Courier New" pitchFamily="49" charset="0"/>
              </a:rPr>
              <a:t>int</a:t>
            </a:r>
            <a:r>
              <a:rPr lang="en-US" sz="2000" smtClean="0"/>
              <a:t> </a:t>
            </a:r>
            <a:r>
              <a:rPr lang="el-GR" sz="2000" smtClean="0"/>
              <a:t>σε</a:t>
            </a:r>
            <a:r>
              <a:rPr lang="en-US" sz="2000" smtClean="0"/>
              <a:t> </a:t>
            </a:r>
            <a:r>
              <a:rPr lang="en-US" sz="2000" smtClean="0">
                <a:latin typeface="Courier New" pitchFamily="49" charset="0"/>
              </a:rPr>
              <a:t>short</a:t>
            </a:r>
            <a:r>
              <a:rPr lang="en-US" sz="200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urose">
  <a:themeElements>
    <a:clrScheme name="1_Kurose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660066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1_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4816</TotalTime>
  <Words>1308</Words>
  <Application>Microsoft Office PowerPoint</Application>
  <PresentationFormat>On-screen Show (4:3)</PresentationFormat>
  <Paragraphs>225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 Unicode MS</vt:lpstr>
      <vt:lpstr>AvantGarde</vt:lpstr>
      <vt:lpstr>Consolas</vt:lpstr>
      <vt:lpstr>Courier New</vt:lpstr>
      <vt:lpstr>Tahoma</vt:lpstr>
      <vt:lpstr>Times New Roman</vt:lpstr>
      <vt:lpstr>Wingdings</vt:lpstr>
      <vt:lpstr>ZapfDingbats</vt:lpstr>
      <vt:lpstr>1_Kurose</vt:lpstr>
      <vt:lpstr>template1_2</vt:lpstr>
      <vt:lpstr>1_template1_2</vt:lpstr>
      <vt:lpstr>Έγγραφο</vt:lpstr>
      <vt:lpstr>Microsoft Word 97 - 2003 Document</vt:lpstr>
      <vt:lpstr>Αντ/φής Προγρ/σμός ΙΙ – C#</vt:lpstr>
      <vt:lpstr>PowerPoint Presentation</vt:lpstr>
      <vt:lpstr>Αριθμητικές Παραστάσεις</vt:lpstr>
      <vt:lpstr>Arithmetic.cs</vt:lpstr>
      <vt:lpstr>Arithmetic.cs     </vt:lpstr>
      <vt:lpstr>Διαίρεση και υπόλοιπο διαίρεσης</vt:lpstr>
      <vt:lpstr>Προτεραιότητα Τελεστών</vt:lpstr>
      <vt:lpstr>Προτεραιότητα Τελεστών: Παραδείγματα</vt:lpstr>
      <vt:lpstr>Μετατροπή Δεδομένων</vt:lpstr>
      <vt:lpstr>Μετατροπή Δεδομένων- Συνέχεια</vt:lpstr>
      <vt:lpstr>Μετατροπή Δεδομένων: Casting</vt:lpstr>
      <vt:lpstr>PowerPoint Presentation</vt:lpstr>
      <vt:lpstr>Εντολές Ανάθεσης μέσω παραστάσεων</vt:lpstr>
      <vt:lpstr>Εντολές Ανάθεσης μέσω παραστάσεων-2</vt:lpstr>
      <vt:lpstr>Τελεστές Ανάθεσης</vt:lpstr>
      <vt:lpstr>Τελεστές προσαύξησης</vt:lpstr>
      <vt:lpstr>Increment.cs                   Program Output</vt:lpstr>
      <vt:lpstr>Επαναληπτικά</vt:lpstr>
    </vt:vector>
  </TitlesOfParts>
  <Company>Yale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2003</dc:title>
  <dc:subject>Lecture 6: Aritmetic and Assignment Operations</dc:subject>
  <dc:creator>Zhong Shao and Richard Yang</dc:creator>
  <cp:lastModifiedBy>Nikolaos Liolios</cp:lastModifiedBy>
  <cp:revision>172</cp:revision>
  <cp:lastPrinted>1999-08-24T14:44:27Z</cp:lastPrinted>
  <dcterms:created xsi:type="dcterms:W3CDTF">1999-08-16T14:47:17Z</dcterms:created>
  <dcterms:modified xsi:type="dcterms:W3CDTF">2017-10-24T18:13:41Z</dcterms:modified>
</cp:coreProperties>
</file>