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643" r:id="rId3"/>
    <p:sldId id="614" r:id="rId4"/>
    <p:sldId id="623" r:id="rId5"/>
    <p:sldId id="622" r:id="rId6"/>
    <p:sldId id="636" r:id="rId7"/>
    <p:sldId id="621" r:id="rId8"/>
    <p:sldId id="620" r:id="rId9"/>
    <p:sldId id="619" r:id="rId10"/>
    <p:sldId id="618" r:id="rId11"/>
    <p:sldId id="617" r:id="rId12"/>
    <p:sldId id="616" r:id="rId13"/>
    <p:sldId id="629" r:id="rId14"/>
    <p:sldId id="628" r:id="rId15"/>
    <p:sldId id="644" r:id="rId16"/>
    <p:sldId id="627" r:id="rId17"/>
    <p:sldId id="626" r:id="rId18"/>
    <p:sldId id="632" r:id="rId19"/>
    <p:sldId id="624" r:id="rId20"/>
    <p:sldId id="631" r:id="rId21"/>
    <p:sldId id="630" r:id="rId22"/>
    <p:sldId id="625" r:id="rId23"/>
    <p:sldId id="639" r:id="rId24"/>
    <p:sldId id="635" r:id="rId25"/>
    <p:sldId id="638" r:id="rId26"/>
    <p:sldId id="634" r:id="rId27"/>
    <p:sldId id="633" r:id="rId28"/>
    <p:sldId id="637" r:id="rId29"/>
    <p:sldId id="640"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CA463-93AC-4690-95B2-67EFD904840C}" type="datetimeFigureOut">
              <a:rPr lang="el-GR" smtClean="0"/>
              <a:t>9/11/2023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33FF8-539D-444D-9431-AA70B012C9B5}" type="slidenum">
              <a:rPr lang="el-GR" smtClean="0"/>
              <a:t>‹#›</a:t>
            </a:fld>
            <a:endParaRPr lang="el-GR"/>
          </a:p>
        </p:txBody>
      </p:sp>
    </p:spTree>
    <p:extLst>
      <p:ext uri="{BB962C8B-B14F-4D97-AF65-F5344CB8AC3E}">
        <p14:creationId xmlns:p14="http://schemas.microsoft.com/office/powerpoint/2010/main" val="155041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9BF29D1-2703-41F8-AC74-575D8C798D7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FF163-9CDB-4039-A155-552767757182}"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Rectangle 2">
            <a:extLst>
              <a:ext uri="{FF2B5EF4-FFF2-40B4-BE49-F238E27FC236}">
                <a16:creationId xmlns:a16="http://schemas.microsoft.com/office/drawing/2014/main" id="{E22E8267-A69B-4B4E-A4ED-3B936E2CC2C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A5C036B-2782-463A-B38F-93C328203F91}"/>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r>
              <a:rPr lang="en-US" altLang="el-GR" dirty="0" err="1" smtClean="0">
                <a:latin typeface="Arial" panose="020B0604020202020204" pitchFamily="34" charset="0"/>
              </a:rPr>
              <a:t>Depleatable</a:t>
            </a:r>
            <a:r>
              <a:rPr lang="en-US" altLang="el-GR" dirty="0" smtClean="0">
                <a:latin typeface="Arial" panose="020B0604020202020204" pitchFamily="34" charset="0"/>
              </a:rPr>
              <a:t> = </a:t>
            </a:r>
            <a:r>
              <a:rPr lang="el-GR" altLang="el-GR" dirty="0" smtClean="0">
                <a:latin typeface="Arial" panose="020B0604020202020204" pitchFamily="34" charset="0"/>
              </a:rPr>
              <a:t>εξαντλητικό</a:t>
            </a:r>
            <a:endParaRPr lang="el-GR" altLang="el-GR" dirty="0">
              <a:latin typeface="Arial" panose="020B0604020202020204" pitchFamily="34" charset="0"/>
            </a:endParaRPr>
          </a:p>
        </p:txBody>
      </p:sp>
    </p:spTree>
    <p:extLst>
      <p:ext uri="{BB962C8B-B14F-4D97-AF65-F5344CB8AC3E}">
        <p14:creationId xmlns:p14="http://schemas.microsoft.com/office/powerpoint/2010/main" val="323313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414540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95343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7602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093109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9208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25059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512307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342233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9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174781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3584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617782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585848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843323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734641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62794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832074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033509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059095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97203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17060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32448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46723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05509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4043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dirty="0">
              <a:latin typeface="Arial" panose="020B0604020202020204" pitchFamily="34" charset="0"/>
            </a:endParaRPr>
          </a:p>
        </p:txBody>
      </p:sp>
    </p:spTree>
    <p:extLst>
      <p:ext uri="{BB962C8B-B14F-4D97-AF65-F5344CB8AC3E}">
        <p14:creationId xmlns:p14="http://schemas.microsoft.com/office/powerpoint/2010/main" val="401505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7122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5FF79590-0512-4898-9145-5E2CC4E7714B}"/>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91B3398E-3821-4B16-90C8-C08F5C28A85C}"/>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F86AB812-5337-4808-830C-665F8DCAB747}"/>
              </a:ext>
            </a:extLst>
          </p:cNvPr>
          <p:cNvSpPr>
            <a:spLocks noGrp="1" noChangeArrowheads="1"/>
          </p:cNvSpPr>
          <p:nvPr>
            <p:ph type="sldNum" sz="quarter" idx="12"/>
          </p:nvPr>
        </p:nvSpPr>
        <p:spPr>
          <a:ln/>
        </p:spPr>
        <p:txBody>
          <a:bodyPr/>
          <a:lstStyle>
            <a:lvl1pPr>
              <a:defRPr/>
            </a:lvl1pPr>
          </a:lstStyle>
          <a:p>
            <a:pPr>
              <a:defRPr/>
            </a:pPr>
            <a:fld id="{3CCCED04-2955-4931-B732-4B57B186BF40}" type="slidenum">
              <a:rPr lang="el-GR" altLang="el-GR"/>
              <a:pPr>
                <a:defRPr/>
              </a:pPr>
              <a:t>‹#›</a:t>
            </a:fld>
            <a:endParaRPr lang="el-GR" altLang="el-GR"/>
          </a:p>
        </p:txBody>
      </p:sp>
    </p:spTree>
    <p:extLst>
      <p:ext uri="{BB962C8B-B14F-4D97-AF65-F5344CB8AC3E}">
        <p14:creationId xmlns:p14="http://schemas.microsoft.com/office/powerpoint/2010/main" val="92673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64600" y="473076"/>
            <a:ext cx="2717800" cy="5394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473076"/>
            <a:ext cx="7950200" cy="5394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CB575A51-23F7-439F-9632-FFC34D3BF69A}"/>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C6C58C1C-1AC1-436D-88FC-DAA9564E8008}"/>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BE91AA5D-87E4-4CDE-BB25-DF0E5EC44B10}"/>
              </a:ext>
            </a:extLst>
          </p:cNvPr>
          <p:cNvSpPr>
            <a:spLocks noGrp="1" noChangeArrowheads="1"/>
          </p:cNvSpPr>
          <p:nvPr>
            <p:ph type="sldNum" sz="quarter" idx="12"/>
          </p:nvPr>
        </p:nvSpPr>
        <p:spPr>
          <a:ln/>
        </p:spPr>
        <p:txBody>
          <a:bodyPr/>
          <a:lstStyle>
            <a:lvl1pPr>
              <a:defRPr/>
            </a:lvl1pPr>
          </a:lstStyle>
          <a:p>
            <a:pPr>
              <a:defRPr/>
            </a:pPr>
            <a:fld id="{1FEE353D-41ED-4DA0-B200-964201096060}" type="slidenum">
              <a:rPr lang="el-GR" altLang="el-GR"/>
              <a:pPr>
                <a:defRPr/>
              </a:pPr>
              <a:t>‹#›</a:t>
            </a:fld>
            <a:endParaRPr lang="el-GR" altLang="el-GR"/>
          </a:p>
        </p:txBody>
      </p:sp>
    </p:spTree>
    <p:extLst>
      <p:ext uri="{BB962C8B-B14F-4D97-AF65-F5344CB8AC3E}">
        <p14:creationId xmlns:p14="http://schemas.microsoft.com/office/powerpoint/2010/main" val="122467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4575B981-0847-4E87-8A9F-ECB95D2EFFDC}"/>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7ABAD019-7A3D-4AEE-8C67-65E27484470F}"/>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C26D3DEA-D2EB-4F6A-9514-9F33BD84C6B8}"/>
              </a:ext>
            </a:extLst>
          </p:cNvPr>
          <p:cNvSpPr>
            <a:spLocks noGrp="1" noChangeArrowheads="1"/>
          </p:cNvSpPr>
          <p:nvPr>
            <p:ph type="sldNum" sz="quarter" idx="12"/>
          </p:nvPr>
        </p:nvSpPr>
        <p:spPr>
          <a:ln/>
        </p:spPr>
        <p:txBody>
          <a:bodyPr/>
          <a:lstStyle>
            <a:lvl1pPr>
              <a:defRPr/>
            </a:lvl1pPr>
          </a:lstStyle>
          <a:p>
            <a:pPr>
              <a:defRPr/>
            </a:pPr>
            <a:fld id="{3D91D651-DFBF-43D1-8AB8-3D246BD79930}" type="slidenum">
              <a:rPr lang="el-GR" altLang="el-GR"/>
              <a:pPr>
                <a:defRPr/>
              </a:pPr>
              <a:t>‹#›</a:t>
            </a:fld>
            <a:endParaRPr lang="el-GR" altLang="el-GR"/>
          </a:p>
        </p:txBody>
      </p:sp>
    </p:spTree>
    <p:extLst>
      <p:ext uri="{BB962C8B-B14F-4D97-AF65-F5344CB8AC3E}">
        <p14:creationId xmlns:p14="http://schemas.microsoft.com/office/powerpoint/2010/main" val="293913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6248400" y="18288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6248400" y="39243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8">
            <a:extLst>
              <a:ext uri="{FF2B5EF4-FFF2-40B4-BE49-F238E27FC236}">
                <a16:creationId xmlns:a16="http://schemas.microsoft.com/office/drawing/2014/main" id="{B4071801-5A7B-49B1-B5D4-6059A86F8CAC}"/>
              </a:ext>
            </a:extLst>
          </p:cNvPr>
          <p:cNvSpPr>
            <a:spLocks noGrp="1" noChangeArrowheads="1"/>
          </p:cNvSpPr>
          <p:nvPr>
            <p:ph type="dt" sz="half" idx="10"/>
          </p:nvPr>
        </p:nvSpPr>
        <p:spPr>
          <a:ln/>
        </p:spPr>
        <p:txBody>
          <a:bodyPr/>
          <a:lstStyle>
            <a:lvl1pPr>
              <a:defRPr/>
            </a:lvl1pPr>
          </a:lstStyle>
          <a:p>
            <a:pPr>
              <a:defRPr/>
            </a:pPr>
            <a:endParaRPr lang="el-GR"/>
          </a:p>
        </p:txBody>
      </p:sp>
      <p:sp>
        <p:nvSpPr>
          <p:cNvPr id="7" name="Rectangle 9">
            <a:extLst>
              <a:ext uri="{FF2B5EF4-FFF2-40B4-BE49-F238E27FC236}">
                <a16:creationId xmlns:a16="http://schemas.microsoft.com/office/drawing/2014/main" id="{F9F26A1A-E7A2-4CFC-8566-1723A0655307}"/>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8" name="Rectangle 10">
            <a:extLst>
              <a:ext uri="{FF2B5EF4-FFF2-40B4-BE49-F238E27FC236}">
                <a16:creationId xmlns:a16="http://schemas.microsoft.com/office/drawing/2014/main" id="{3994B2A1-70AC-4823-BFC6-140EB3357881}"/>
              </a:ext>
            </a:extLst>
          </p:cNvPr>
          <p:cNvSpPr>
            <a:spLocks noGrp="1" noChangeArrowheads="1"/>
          </p:cNvSpPr>
          <p:nvPr>
            <p:ph type="sldNum" sz="quarter" idx="12"/>
          </p:nvPr>
        </p:nvSpPr>
        <p:spPr>
          <a:ln/>
        </p:spPr>
        <p:txBody>
          <a:bodyPr/>
          <a:lstStyle>
            <a:lvl1pPr>
              <a:defRPr/>
            </a:lvl1pPr>
          </a:lstStyle>
          <a:p>
            <a:pPr>
              <a:defRPr/>
            </a:pPr>
            <a:fld id="{CBD93898-5FD1-4D98-B85C-E1DCE29BD038}" type="slidenum">
              <a:rPr lang="el-GR" altLang="el-GR"/>
              <a:pPr>
                <a:defRPr/>
              </a:pPr>
              <a:t>‹#›</a:t>
            </a:fld>
            <a:endParaRPr lang="el-GR" altLang="el-GR"/>
          </a:p>
        </p:txBody>
      </p:sp>
    </p:spTree>
    <p:extLst>
      <p:ext uri="{BB962C8B-B14F-4D97-AF65-F5344CB8AC3E}">
        <p14:creationId xmlns:p14="http://schemas.microsoft.com/office/powerpoint/2010/main" val="134949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711200" y="473075"/>
            <a:ext cx="108712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7112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2484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7112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62484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55ADE697-BEAC-4460-AD09-4ED39B2C582D}"/>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9">
            <a:extLst>
              <a:ext uri="{FF2B5EF4-FFF2-40B4-BE49-F238E27FC236}">
                <a16:creationId xmlns:a16="http://schemas.microsoft.com/office/drawing/2014/main" id="{B2CB5EC9-F2A1-47AF-AEA5-E0EA2D13194E}"/>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D973F56B-DFDE-41EE-80D0-8CF923AB0112}"/>
              </a:ext>
            </a:extLst>
          </p:cNvPr>
          <p:cNvSpPr>
            <a:spLocks noGrp="1" noChangeArrowheads="1"/>
          </p:cNvSpPr>
          <p:nvPr>
            <p:ph type="sldNum" sz="quarter" idx="12"/>
          </p:nvPr>
        </p:nvSpPr>
        <p:spPr>
          <a:ln/>
        </p:spPr>
        <p:txBody>
          <a:bodyPr/>
          <a:lstStyle>
            <a:lvl1pPr>
              <a:defRPr/>
            </a:lvl1pPr>
          </a:lstStyle>
          <a:p>
            <a:pPr>
              <a:defRPr/>
            </a:pPr>
            <a:fld id="{E327DBC0-B477-41FC-BA1D-3BAAD884399E}" type="slidenum">
              <a:rPr lang="el-GR" altLang="el-GR"/>
              <a:pPr>
                <a:defRPr/>
              </a:pPr>
              <a:t>‹#›</a:t>
            </a:fld>
            <a:endParaRPr lang="el-GR" altLang="el-GR"/>
          </a:p>
        </p:txBody>
      </p:sp>
    </p:spTree>
    <p:extLst>
      <p:ext uri="{BB962C8B-B14F-4D97-AF65-F5344CB8AC3E}">
        <p14:creationId xmlns:p14="http://schemas.microsoft.com/office/powerpoint/2010/main" val="136188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8">
            <a:extLst>
              <a:ext uri="{FF2B5EF4-FFF2-40B4-BE49-F238E27FC236}">
                <a16:creationId xmlns:a16="http://schemas.microsoft.com/office/drawing/2014/main" id="{BA63B03D-5790-4804-A915-D73F30DC1571}"/>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75AA62D0-2809-445B-9640-F4C3FA62C48C}"/>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647332EF-BFCB-4FDF-8361-46F98AF57531}"/>
              </a:ext>
            </a:extLst>
          </p:cNvPr>
          <p:cNvSpPr>
            <a:spLocks noGrp="1" noChangeArrowheads="1"/>
          </p:cNvSpPr>
          <p:nvPr>
            <p:ph type="sldNum" sz="quarter" idx="12"/>
          </p:nvPr>
        </p:nvSpPr>
        <p:spPr>
          <a:ln/>
        </p:spPr>
        <p:txBody>
          <a:bodyPr/>
          <a:lstStyle>
            <a:lvl1pPr>
              <a:defRPr/>
            </a:lvl1pPr>
          </a:lstStyle>
          <a:p>
            <a:pPr>
              <a:defRPr/>
            </a:pPr>
            <a:fld id="{4B006178-C40A-4240-A4EB-0F785B4B9E43}" type="slidenum">
              <a:rPr lang="el-GR" altLang="el-GR"/>
              <a:pPr>
                <a:defRPr/>
              </a:pPr>
              <a:t>‹#›</a:t>
            </a:fld>
            <a:endParaRPr lang="el-GR" altLang="el-GR"/>
          </a:p>
        </p:txBody>
      </p:sp>
    </p:spTree>
    <p:extLst>
      <p:ext uri="{BB962C8B-B14F-4D97-AF65-F5344CB8AC3E}">
        <p14:creationId xmlns:p14="http://schemas.microsoft.com/office/powerpoint/2010/main" val="63297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7112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A853136B-01F2-4C4A-BC3C-B2CBAC65CCEE}"/>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2573DA63-01C9-4B7F-9DA2-7E4EABDD3991}"/>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B874DCE4-47FB-4C72-AC62-938E30F87A3F}"/>
              </a:ext>
            </a:extLst>
          </p:cNvPr>
          <p:cNvSpPr>
            <a:spLocks noGrp="1" noChangeArrowheads="1"/>
          </p:cNvSpPr>
          <p:nvPr>
            <p:ph type="sldNum" sz="quarter" idx="12"/>
          </p:nvPr>
        </p:nvSpPr>
        <p:spPr>
          <a:ln/>
        </p:spPr>
        <p:txBody>
          <a:bodyPr/>
          <a:lstStyle>
            <a:lvl1pPr>
              <a:defRPr/>
            </a:lvl1pPr>
          </a:lstStyle>
          <a:p>
            <a:pPr>
              <a:defRPr/>
            </a:pPr>
            <a:fld id="{69B536AE-708F-4589-A7CD-F02D7055E6F2}" type="slidenum">
              <a:rPr lang="el-GR" altLang="el-GR"/>
              <a:pPr>
                <a:defRPr/>
              </a:pPr>
              <a:t>‹#›</a:t>
            </a:fld>
            <a:endParaRPr lang="el-GR" altLang="el-GR"/>
          </a:p>
        </p:txBody>
      </p:sp>
    </p:spTree>
    <p:extLst>
      <p:ext uri="{BB962C8B-B14F-4D97-AF65-F5344CB8AC3E}">
        <p14:creationId xmlns:p14="http://schemas.microsoft.com/office/powerpoint/2010/main" val="22801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91313252-093F-4F1F-B907-4AEECF914DED}"/>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9">
            <a:extLst>
              <a:ext uri="{FF2B5EF4-FFF2-40B4-BE49-F238E27FC236}">
                <a16:creationId xmlns:a16="http://schemas.microsoft.com/office/drawing/2014/main" id="{405AC214-73CB-4625-9334-4B504A3AB733}"/>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B3B16DE9-5255-46E1-B0B2-DE4DB78BD7AC}"/>
              </a:ext>
            </a:extLst>
          </p:cNvPr>
          <p:cNvSpPr>
            <a:spLocks noGrp="1" noChangeArrowheads="1"/>
          </p:cNvSpPr>
          <p:nvPr>
            <p:ph type="sldNum" sz="quarter" idx="12"/>
          </p:nvPr>
        </p:nvSpPr>
        <p:spPr>
          <a:ln/>
        </p:spPr>
        <p:txBody>
          <a:bodyPr/>
          <a:lstStyle>
            <a:lvl1pPr>
              <a:defRPr/>
            </a:lvl1pPr>
          </a:lstStyle>
          <a:p>
            <a:pPr>
              <a:defRPr/>
            </a:pPr>
            <a:fld id="{A95D55FF-3B76-4B0D-8695-949B99CF356B}" type="slidenum">
              <a:rPr lang="el-GR" altLang="el-GR"/>
              <a:pPr>
                <a:defRPr/>
              </a:pPr>
              <a:t>‹#›</a:t>
            </a:fld>
            <a:endParaRPr lang="el-GR" altLang="el-GR"/>
          </a:p>
        </p:txBody>
      </p:sp>
    </p:spTree>
    <p:extLst>
      <p:ext uri="{BB962C8B-B14F-4D97-AF65-F5344CB8AC3E}">
        <p14:creationId xmlns:p14="http://schemas.microsoft.com/office/powerpoint/2010/main" val="95110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8">
            <a:extLst>
              <a:ext uri="{FF2B5EF4-FFF2-40B4-BE49-F238E27FC236}">
                <a16:creationId xmlns:a16="http://schemas.microsoft.com/office/drawing/2014/main" id="{E62F51DE-EC03-4AE2-981F-69BD0168AE5A}"/>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9">
            <a:extLst>
              <a:ext uri="{FF2B5EF4-FFF2-40B4-BE49-F238E27FC236}">
                <a16:creationId xmlns:a16="http://schemas.microsoft.com/office/drawing/2014/main" id="{2590183F-C3DD-4961-8B29-0F3165FA8C1B}"/>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5" name="Rectangle 10">
            <a:extLst>
              <a:ext uri="{FF2B5EF4-FFF2-40B4-BE49-F238E27FC236}">
                <a16:creationId xmlns:a16="http://schemas.microsoft.com/office/drawing/2014/main" id="{A8232496-186A-49D4-9131-C2BE06471CA9}"/>
              </a:ext>
            </a:extLst>
          </p:cNvPr>
          <p:cNvSpPr>
            <a:spLocks noGrp="1" noChangeArrowheads="1"/>
          </p:cNvSpPr>
          <p:nvPr>
            <p:ph type="sldNum" sz="quarter" idx="12"/>
          </p:nvPr>
        </p:nvSpPr>
        <p:spPr>
          <a:ln/>
        </p:spPr>
        <p:txBody>
          <a:bodyPr/>
          <a:lstStyle>
            <a:lvl1pPr>
              <a:defRPr/>
            </a:lvl1pPr>
          </a:lstStyle>
          <a:p>
            <a:pPr>
              <a:defRPr/>
            </a:pPr>
            <a:fld id="{F418570A-3E5D-4929-8495-248372289107}" type="slidenum">
              <a:rPr lang="el-GR" altLang="el-GR"/>
              <a:pPr>
                <a:defRPr/>
              </a:pPr>
              <a:t>‹#›</a:t>
            </a:fld>
            <a:endParaRPr lang="el-GR" altLang="el-GR"/>
          </a:p>
        </p:txBody>
      </p:sp>
    </p:spTree>
    <p:extLst>
      <p:ext uri="{BB962C8B-B14F-4D97-AF65-F5344CB8AC3E}">
        <p14:creationId xmlns:p14="http://schemas.microsoft.com/office/powerpoint/2010/main" val="48244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E15A764-5FC2-4BAE-8EEB-6C3BF65B61E9}"/>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9">
            <a:extLst>
              <a:ext uri="{FF2B5EF4-FFF2-40B4-BE49-F238E27FC236}">
                <a16:creationId xmlns:a16="http://schemas.microsoft.com/office/drawing/2014/main" id="{CE4A4A33-356E-4F6F-AE25-E67D23A047B4}"/>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4" name="Rectangle 10">
            <a:extLst>
              <a:ext uri="{FF2B5EF4-FFF2-40B4-BE49-F238E27FC236}">
                <a16:creationId xmlns:a16="http://schemas.microsoft.com/office/drawing/2014/main" id="{1EC78C2B-3F1B-48BC-82D6-AA49EDDC021E}"/>
              </a:ext>
            </a:extLst>
          </p:cNvPr>
          <p:cNvSpPr>
            <a:spLocks noGrp="1" noChangeArrowheads="1"/>
          </p:cNvSpPr>
          <p:nvPr>
            <p:ph type="sldNum" sz="quarter" idx="12"/>
          </p:nvPr>
        </p:nvSpPr>
        <p:spPr>
          <a:ln/>
        </p:spPr>
        <p:txBody>
          <a:bodyPr/>
          <a:lstStyle>
            <a:lvl1pPr>
              <a:defRPr/>
            </a:lvl1pPr>
          </a:lstStyle>
          <a:p>
            <a:pPr>
              <a:defRPr/>
            </a:pPr>
            <a:fld id="{7FF47D5A-121C-44E6-978B-9226BDEA06D6}" type="slidenum">
              <a:rPr lang="el-GR" altLang="el-GR"/>
              <a:pPr>
                <a:defRPr/>
              </a:pPr>
              <a:t>‹#›</a:t>
            </a:fld>
            <a:endParaRPr lang="el-GR" altLang="el-GR"/>
          </a:p>
        </p:txBody>
      </p:sp>
    </p:spTree>
    <p:extLst>
      <p:ext uri="{BB962C8B-B14F-4D97-AF65-F5344CB8AC3E}">
        <p14:creationId xmlns:p14="http://schemas.microsoft.com/office/powerpoint/2010/main" val="347194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050352AA-234A-43B0-9295-5B150A927E57}"/>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D68B048C-F5D3-4FFC-ACA1-B2A609CB0319}"/>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24BF5290-2545-41DA-9B80-D986ADFAEDE5}"/>
              </a:ext>
            </a:extLst>
          </p:cNvPr>
          <p:cNvSpPr>
            <a:spLocks noGrp="1" noChangeArrowheads="1"/>
          </p:cNvSpPr>
          <p:nvPr>
            <p:ph type="sldNum" sz="quarter" idx="12"/>
          </p:nvPr>
        </p:nvSpPr>
        <p:spPr>
          <a:ln/>
        </p:spPr>
        <p:txBody>
          <a:bodyPr/>
          <a:lstStyle>
            <a:lvl1pPr>
              <a:defRPr/>
            </a:lvl1pPr>
          </a:lstStyle>
          <a:p>
            <a:pPr>
              <a:defRPr/>
            </a:pPr>
            <a:fld id="{2224A47F-9165-43AB-ABC1-FCCCE05098CB}" type="slidenum">
              <a:rPr lang="el-GR" altLang="el-GR"/>
              <a:pPr>
                <a:defRPr/>
              </a:pPr>
              <a:t>‹#›</a:t>
            </a:fld>
            <a:endParaRPr lang="el-GR" altLang="el-GR"/>
          </a:p>
        </p:txBody>
      </p:sp>
    </p:spTree>
    <p:extLst>
      <p:ext uri="{BB962C8B-B14F-4D97-AF65-F5344CB8AC3E}">
        <p14:creationId xmlns:p14="http://schemas.microsoft.com/office/powerpoint/2010/main" val="23324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43E4C943-6E41-4727-91AE-4D39776DE40D}"/>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72A61416-C528-44C9-B10D-DE4EECD94096}"/>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B525353C-C334-465C-8646-CD2FC787D7B0}"/>
              </a:ext>
            </a:extLst>
          </p:cNvPr>
          <p:cNvSpPr>
            <a:spLocks noGrp="1" noChangeArrowheads="1"/>
          </p:cNvSpPr>
          <p:nvPr>
            <p:ph type="sldNum" sz="quarter" idx="12"/>
          </p:nvPr>
        </p:nvSpPr>
        <p:spPr>
          <a:ln/>
        </p:spPr>
        <p:txBody>
          <a:bodyPr/>
          <a:lstStyle>
            <a:lvl1pPr>
              <a:defRPr/>
            </a:lvl1pPr>
          </a:lstStyle>
          <a:p>
            <a:pPr>
              <a:defRPr/>
            </a:pPr>
            <a:fld id="{5425DA67-02C5-4062-843D-704222EE882A}" type="slidenum">
              <a:rPr lang="el-GR" altLang="el-GR"/>
              <a:pPr>
                <a:defRPr/>
              </a:pPr>
              <a:t>‹#›</a:t>
            </a:fld>
            <a:endParaRPr lang="el-GR" altLang="el-GR"/>
          </a:p>
        </p:txBody>
      </p:sp>
    </p:spTree>
    <p:extLst>
      <p:ext uri="{BB962C8B-B14F-4D97-AF65-F5344CB8AC3E}">
        <p14:creationId xmlns:p14="http://schemas.microsoft.com/office/powerpoint/2010/main" val="283707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8AE51ED6-9E90-453F-A1B6-2CE9E9879086}"/>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8890CA89-5214-4D5F-8C31-D0DEF81767D6}"/>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B45B5512-E6EA-4F0B-B4B9-DFBD8569731F}"/>
              </a:ext>
            </a:extLst>
          </p:cNvPr>
          <p:cNvSpPr>
            <a:spLocks noGrp="1" noChangeArrowheads="1"/>
          </p:cNvSpPr>
          <p:nvPr>
            <p:ph type="sldNum" sz="quarter" idx="12"/>
          </p:nvPr>
        </p:nvSpPr>
        <p:spPr>
          <a:ln/>
        </p:spPr>
        <p:txBody>
          <a:bodyPr/>
          <a:lstStyle>
            <a:lvl1pPr>
              <a:defRPr/>
            </a:lvl1pPr>
          </a:lstStyle>
          <a:p>
            <a:pPr>
              <a:defRPr/>
            </a:pPr>
            <a:fld id="{78F17647-1241-493C-8563-451DA132E272}" type="slidenum">
              <a:rPr lang="el-GR" altLang="el-GR"/>
              <a:pPr>
                <a:defRPr/>
              </a:pPr>
              <a:t>‹#›</a:t>
            </a:fld>
            <a:endParaRPr lang="el-GR" altLang="el-GR"/>
          </a:p>
        </p:txBody>
      </p:sp>
    </p:spTree>
    <p:extLst>
      <p:ext uri="{BB962C8B-B14F-4D97-AF65-F5344CB8AC3E}">
        <p14:creationId xmlns:p14="http://schemas.microsoft.com/office/powerpoint/2010/main" val="125667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DFEA8D7-37F7-431E-9A4B-77B67D433103}"/>
              </a:ext>
            </a:extLst>
          </p:cNvPr>
          <p:cNvGrpSpPr>
            <a:grpSpLocks/>
          </p:cNvGrpSpPr>
          <p:nvPr/>
        </p:nvGrpSpPr>
        <p:grpSpPr bwMode="auto">
          <a:xfrm>
            <a:off x="304800" y="228600"/>
            <a:ext cx="11582400" cy="5943600"/>
            <a:chOff x="144" y="144"/>
            <a:chExt cx="5472" cy="3744"/>
          </a:xfrm>
        </p:grpSpPr>
        <p:sp>
          <p:nvSpPr>
            <p:cNvPr id="1032" name="Rectangle 3">
              <a:extLst>
                <a:ext uri="{FF2B5EF4-FFF2-40B4-BE49-F238E27FC236}">
                  <a16:creationId xmlns:a16="http://schemas.microsoft.com/office/drawing/2014/main" id="{355DFA48-5B02-4D12-B5F2-CEBC8C7EA815}"/>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l-GR" altLang="el-GR" sz="2400">
                <a:latin typeface="Times New Roman" pitchFamily="18" charset="0"/>
              </a:endParaRPr>
            </a:p>
          </p:txBody>
        </p:sp>
        <p:sp>
          <p:nvSpPr>
            <p:cNvPr id="1033" name="Rectangle 4">
              <a:extLst>
                <a:ext uri="{FF2B5EF4-FFF2-40B4-BE49-F238E27FC236}">
                  <a16:creationId xmlns:a16="http://schemas.microsoft.com/office/drawing/2014/main" id="{AE1134D5-EBA0-4A0C-8467-F4932C539FAB}"/>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l-GR" altLang="el-GR" sz="2400">
                <a:latin typeface="Times New Roman" pitchFamily="18" charset="0"/>
              </a:endParaRPr>
            </a:p>
          </p:txBody>
        </p:sp>
        <p:sp>
          <p:nvSpPr>
            <p:cNvPr id="1034" name="Line 5">
              <a:extLst>
                <a:ext uri="{FF2B5EF4-FFF2-40B4-BE49-F238E27FC236}">
                  <a16:creationId xmlns:a16="http://schemas.microsoft.com/office/drawing/2014/main" id="{F785A4F5-27C3-4B53-BCAC-A0159CCBB85C}"/>
                </a:ext>
              </a:extLst>
            </p:cNvPr>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z="1800"/>
            </a:p>
          </p:txBody>
        </p:sp>
      </p:grpSp>
      <p:sp>
        <p:nvSpPr>
          <p:cNvPr id="1027" name="Rectangle 6">
            <a:extLst>
              <a:ext uri="{FF2B5EF4-FFF2-40B4-BE49-F238E27FC236}">
                <a16:creationId xmlns:a16="http://schemas.microsoft.com/office/drawing/2014/main" id="{4F36A4AE-7CE6-42F0-8010-6B7904C8F64D}"/>
              </a:ext>
            </a:extLst>
          </p:cNvPr>
          <p:cNvSpPr>
            <a:spLocks noGrp="1" noChangeArrowheads="1"/>
          </p:cNvSpPr>
          <p:nvPr>
            <p:ph type="title"/>
          </p:nvPr>
        </p:nvSpPr>
        <p:spPr bwMode="auto">
          <a:xfrm>
            <a:off x="711200" y="473075"/>
            <a:ext cx="1087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να επεξεργαστείτε τον τίτλο</a:t>
            </a:r>
          </a:p>
        </p:txBody>
      </p:sp>
      <p:sp>
        <p:nvSpPr>
          <p:cNvPr id="1028" name="Rectangle 7">
            <a:extLst>
              <a:ext uri="{FF2B5EF4-FFF2-40B4-BE49-F238E27FC236}">
                <a16:creationId xmlns:a16="http://schemas.microsoft.com/office/drawing/2014/main" id="{A29FB3CD-CE54-4D66-A685-CD8A931F4892}"/>
              </a:ext>
            </a:extLst>
          </p:cNvPr>
          <p:cNvSpPr>
            <a:spLocks noGrp="1" noChangeArrowheads="1"/>
          </p:cNvSpPr>
          <p:nvPr>
            <p:ph type="body" idx="1"/>
          </p:nvPr>
        </p:nvSpPr>
        <p:spPr bwMode="auto">
          <a:xfrm>
            <a:off x="711200" y="1828800"/>
            <a:ext cx="10871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355336" name="Rectangle 8">
            <a:extLst>
              <a:ext uri="{FF2B5EF4-FFF2-40B4-BE49-F238E27FC236}">
                <a16:creationId xmlns:a16="http://schemas.microsoft.com/office/drawing/2014/main" id="{7FFF5FDD-63F8-4DB9-A3CB-02B5B998B340}"/>
              </a:ext>
            </a:extLst>
          </p:cNvPr>
          <p:cNvSpPr>
            <a:spLocks noGrp="1" noChangeArrowheads="1"/>
          </p:cNvSpPr>
          <p:nvPr>
            <p:ph type="dt" sz="half" idx="2"/>
          </p:nvPr>
        </p:nvSpPr>
        <p:spPr bwMode="auto">
          <a:xfrm>
            <a:off x="711200" y="6248400"/>
            <a:ext cx="2743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Arial" charset="0"/>
              </a:defRPr>
            </a:lvl1pPr>
          </a:lstStyle>
          <a:p>
            <a:pPr>
              <a:defRPr/>
            </a:pPr>
            <a:endParaRPr lang="el-GR"/>
          </a:p>
        </p:txBody>
      </p:sp>
      <p:sp>
        <p:nvSpPr>
          <p:cNvPr id="355337" name="Rectangle 9">
            <a:extLst>
              <a:ext uri="{FF2B5EF4-FFF2-40B4-BE49-F238E27FC236}">
                <a16:creationId xmlns:a16="http://schemas.microsoft.com/office/drawing/2014/main" id="{5701D318-00A6-4B3E-954B-800804176DA4}"/>
              </a:ext>
            </a:extLst>
          </p:cNvPr>
          <p:cNvSpPr>
            <a:spLocks noGrp="1" noChangeArrowheads="1"/>
          </p:cNvSpPr>
          <p:nvPr>
            <p:ph type="ftr" sz="quarter" idx="3"/>
          </p:nvPr>
        </p:nvSpPr>
        <p:spPr bwMode="auto">
          <a:xfrm>
            <a:off x="43180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Arial" charset="0"/>
              </a:defRPr>
            </a:lvl1pPr>
          </a:lstStyle>
          <a:p>
            <a:pPr>
              <a:defRPr/>
            </a:pPr>
            <a:r>
              <a:rPr lang="el-GR"/>
              <a:t>Εργαστήριο Υδρομηχανικής και Περιβαλλοντικής Τεχνικής, Τμήμα Πολιτικών Μηχανικών Π.Θ.</a:t>
            </a:r>
          </a:p>
        </p:txBody>
      </p:sp>
      <p:sp>
        <p:nvSpPr>
          <p:cNvPr id="355338" name="Rectangle 10">
            <a:extLst>
              <a:ext uri="{FF2B5EF4-FFF2-40B4-BE49-F238E27FC236}">
                <a16:creationId xmlns:a16="http://schemas.microsoft.com/office/drawing/2014/main" id="{C081DAF7-86B8-4D36-AAD1-4B8BCB3B1136}"/>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F92D9B6-4268-47A9-95DB-D5BB2F6B2C43}" type="slidenum">
              <a:rPr lang="el-GR" altLang="el-GR"/>
              <a:pPr>
                <a:defRPr/>
              </a:pPr>
              <a:t>‹#›</a:t>
            </a:fld>
            <a:endParaRPr lang="el-GR" altLang="el-GR"/>
          </a:p>
        </p:txBody>
      </p:sp>
    </p:spTree>
    <p:extLst>
      <p:ext uri="{BB962C8B-B14F-4D97-AF65-F5344CB8AC3E}">
        <p14:creationId xmlns:p14="http://schemas.microsoft.com/office/powerpoint/2010/main" val="3503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8194" name="Rectangle 305">
            <a:extLst>
              <a:ext uri="{FF2B5EF4-FFF2-40B4-BE49-F238E27FC236}">
                <a16:creationId xmlns:a16="http://schemas.microsoft.com/office/drawing/2014/main" id="{0ADB35EE-3418-4ADF-B204-871DB5569A74}"/>
              </a:ext>
            </a:extLst>
          </p:cNvPr>
          <p:cNvSpPr>
            <a:spLocks noChangeArrowheads="1"/>
          </p:cNvSpPr>
          <p:nvPr/>
        </p:nvSpPr>
        <p:spPr bwMode="auto">
          <a:xfrm>
            <a:off x="2057400" y="2819400"/>
            <a:ext cx="8115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24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Σχολή Τεχνολογίας, Τμήμα Περιβάλλοντος</a:t>
            </a:r>
            <a:endParaRPr kumimoji="0" lang="en-US" altLang="el-GR" sz="24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l-GR" sz="24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20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Τίτλος μαθήματος: Διαχείριση Φυσικών Πόρων και Κυκλική Οικονομία</a:t>
            </a:r>
            <a:endParaRPr kumimoji="0" lang="en-US" altLang="el-GR" sz="20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l-GR" altLang="el-GR" sz="24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8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Τίτλος θεματικής ενότητας: ΚΥΚΛΙΚΗ ΟΙΚΟΝΟΜΙΑ &amp; ΔΙΑΧΕΙΡΙΣΗ ΑΠΟΒΛΗΤΩΝ</a:t>
            </a:r>
            <a:endParaRPr kumimoji="0" lang="el-GR" altLang="el-GR"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Διδάσκοντες: Δρ Ξενοφών Σπηλιώτης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                               </a:t>
            </a:r>
            <a:r>
              <a:rPr kumimoji="0" lang="el-GR" altLang="el-GR" sz="1800" b="0" i="0" u="none" strike="noStrike" kern="1200" cap="none" spc="0" normalizeH="0" baseline="0" noProof="0" smtClean="0">
                <a:ln>
                  <a:noFill/>
                </a:ln>
                <a:solidFill>
                  <a:srgbClr val="C00000"/>
                </a:solidFill>
                <a:effectLst/>
                <a:uLnTx/>
                <a:uFillTx/>
                <a:latin typeface="Arial" panose="020B0604020202020204" pitchFamily="34" charset="0"/>
                <a:ea typeface="+mn-ea"/>
                <a:cs typeface="+mn-cs"/>
              </a:rPr>
              <a:t> </a:t>
            </a:r>
            <a:endParaRPr kumimoji="0" lang="el-GR" altLang="el-GR"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l-GR" altLang="el-GR" sz="1800" b="1"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l-GR" altLang="el-GR" sz="1800" b="1"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l-GR" altLang="el-GR" sz="1800" b="1"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8195" name="Rectangle 307">
            <a:extLst>
              <a:ext uri="{FF2B5EF4-FFF2-40B4-BE49-F238E27FC236}">
                <a16:creationId xmlns:a16="http://schemas.microsoft.com/office/drawing/2014/main" id="{54B8C261-F5BF-4617-AC27-D4656EC0AFD9}"/>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8196" name="Ορθογώνιο 2">
            <a:extLst>
              <a:ext uri="{FF2B5EF4-FFF2-40B4-BE49-F238E27FC236}">
                <a16:creationId xmlns:a16="http://schemas.microsoft.com/office/drawing/2014/main" id="{BBF60F03-D72B-4010-B611-48F56C693BFF}"/>
              </a:ext>
            </a:extLst>
          </p:cNvPr>
          <p:cNvSpPr>
            <a:spLocks noChangeArrowheads="1"/>
          </p:cNvSpPr>
          <p:nvPr/>
        </p:nvSpPr>
        <p:spPr bwMode="auto">
          <a:xfrm>
            <a:off x="1846264" y="5759450"/>
            <a:ext cx="8326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pic>
        <p:nvPicPr>
          <p:cNvPr id="8197" name="Εικόνα 7" descr="http://www.uth.gr/images/logos/UTH-logo-greek.jpg">
            <a:extLst>
              <a:ext uri="{FF2B5EF4-FFF2-40B4-BE49-F238E27FC236}">
                <a16:creationId xmlns:a16="http://schemas.microsoft.com/office/drawing/2014/main" id="{43F46E15-D092-4754-A0E1-00AB737E7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65087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Εικόνα 8">
            <a:extLst>
              <a:ext uri="{FF2B5EF4-FFF2-40B4-BE49-F238E27FC236}">
                <a16:creationId xmlns:a16="http://schemas.microsoft.com/office/drawing/2014/main" id="{989C9151-7783-4262-A78E-7285C4124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65087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Ορθογώνιο 3">
            <a:extLst>
              <a:ext uri="{FF2B5EF4-FFF2-40B4-BE49-F238E27FC236}">
                <a16:creationId xmlns:a16="http://schemas.microsoft.com/office/drawing/2014/main" id="{8A0ACB0F-BE52-4338-B015-24D63EC27F2B}"/>
              </a:ext>
            </a:extLst>
          </p:cNvPr>
          <p:cNvSpPr>
            <a:spLocks noChangeArrowheads="1"/>
          </p:cNvSpPr>
          <p:nvPr/>
        </p:nvSpPr>
        <p:spPr bwMode="auto">
          <a:xfrm>
            <a:off x="2930526" y="693738"/>
            <a:ext cx="6442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l-GR" altLang="el-GR" sz="1600" b="1" i="0" u="none" strike="noStrike" kern="1200" cap="none" spc="0" normalizeH="0" baseline="0" noProof="0">
                <a:ln>
                  <a:noFill/>
                </a:ln>
                <a:solidFill>
                  <a:srgbClr val="002060"/>
                </a:solidFill>
                <a:effectLst/>
                <a:uLnTx/>
                <a:uFillTx/>
                <a:latin typeface="Calibri" panose="020F0502020204030204" pitchFamily="34" charset="0"/>
                <a:ea typeface="Cambria" panose="02040503050406030204" pitchFamily="18" charset="0"/>
                <a:cs typeface="Cambria" panose="02040503050406030204" pitchFamily="18" charset="0"/>
              </a:rPr>
              <a:t>ΠANEΠIΣTHMIO ΘEΣΣAΛIAΣ</a:t>
            </a:r>
            <a:endParaRPr kumimoji="0" lang="el-GR" altLang="el-GR" sz="1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l-GR" altLang="el-GR" sz="1600" b="1" i="0" u="none" strike="noStrike" kern="1200" cap="none" spc="0" normalizeH="0" baseline="0" noProof="0">
                <a:ln>
                  <a:noFill/>
                </a:ln>
                <a:solidFill>
                  <a:srgbClr val="002060"/>
                </a:solidFill>
                <a:effectLst/>
                <a:uLnTx/>
                <a:uFillTx/>
                <a:latin typeface="Calibri" panose="020F0502020204030204" pitchFamily="34" charset="0"/>
                <a:ea typeface="Cambria" panose="02040503050406030204" pitchFamily="18" charset="0"/>
                <a:cs typeface="Cambria" panose="02040503050406030204" pitchFamily="18" charset="0"/>
              </a:rPr>
              <a:t>Πρόγραμμα Μεταπτυχιακών Σπουδών «Διαχείριση Περιβάλλοντος»</a:t>
            </a:r>
            <a:endPar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a:gsLst>
            <a:gs pos="97000">
              <a:srgbClr val="92D050"/>
            </a:gs>
            <a:gs pos="100000">
              <a:schemeClr val="accent1">
                <a:lumMod val="45000"/>
                <a:lumOff val="55000"/>
              </a:schemeClr>
            </a:gs>
            <a:gs pos="100000">
              <a:schemeClr val="accent1">
                <a:lumMod val="45000"/>
                <a:lumOff val="55000"/>
              </a:schemeClr>
            </a:gs>
            <a:gs pos="9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61501" y="379416"/>
            <a:ext cx="11268997" cy="492122"/>
          </a:xfrm>
          <a:solidFill>
            <a:srgbClr val="66FFCC"/>
          </a:solidFill>
        </p:spPr>
        <p:txBody>
          <a:bodyPr/>
          <a:lstStyle/>
          <a:p>
            <a:pPr marL="342900" indent="-342900" algn="ctr">
              <a:lnSpc>
                <a:spcPct val="115000"/>
              </a:lnSpc>
              <a:spcBef>
                <a:spcPts val="1000"/>
              </a:spcBef>
            </a:pPr>
            <a:endParaRPr lang="el-GR" altLang="el-GR" sz="2800" b="1" dirty="0">
              <a:solidFill>
                <a:srgbClr val="FF0000"/>
              </a:solidFill>
              <a:effectLst>
                <a:outerShdw blurRad="38100" dist="38100" dir="2700000" algn="tl">
                  <a:srgbClr val="000000">
                    <a:alpha val="43137"/>
                  </a:srgbClr>
                </a:outerShdw>
              </a:effectLst>
            </a:endParaRPr>
          </a:p>
        </p:txBody>
      </p:sp>
      <p:pic>
        <p:nvPicPr>
          <p:cNvPr id="3" name="Εικόνα 2">
            <a:extLst>
              <a:ext uri="{FF2B5EF4-FFF2-40B4-BE49-F238E27FC236}">
                <a16:creationId xmlns:a16="http://schemas.microsoft.com/office/drawing/2014/main" id="{0015367C-09D4-483E-A605-9D6F391EA930}"/>
              </a:ext>
            </a:extLst>
          </p:cNvPr>
          <p:cNvPicPr>
            <a:picLocks noChangeAspect="1"/>
          </p:cNvPicPr>
          <p:nvPr/>
        </p:nvPicPr>
        <p:blipFill>
          <a:blip r:embed="rId3"/>
          <a:stretch>
            <a:fillRect/>
          </a:stretch>
        </p:blipFill>
        <p:spPr>
          <a:xfrm>
            <a:off x="825909" y="1066800"/>
            <a:ext cx="10500851" cy="4910138"/>
          </a:xfrm>
          <a:prstGeom prst="rect">
            <a:avLst/>
          </a:prstGeom>
        </p:spPr>
      </p:pic>
    </p:spTree>
    <p:extLst>
      <p:ext uri="{BB962C8B-B14F-4D97-AF65-F5344CB8AC3E}">
        <p14:creationId xmlns:p14="http://schemas.microsoft.com/office/powerpoint/2010/main" val="67657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96273" y="371618"/>
            <a:ext cx="11283746"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Διαχείριση αποβλήτων στα πλαίσια της Κυκλικής Οικονομίας</a:t>
            </a:r>
          </a:p>
        </p:txBody>
      </p:sp>
      <p:sp>
        <p:nvSpPr>
          <p:cNvPr id="3" name="Ορθογώνιο 2">
            <a:extLst>
              <a:ext uri="{FF2B5EF4-FFF2-40B4-BE49-F238E27FC236}">
                <a16:creationId xmlns:a16="http://schemas.microsoft.com/office/drawing/2014/main" id="{81B966A4-F637-4AD3-A7B1-3DBF7BFD91E8}"/>
              </a:ext>
            </a:extLst>
          </p:cNvPr>
          <p:cNvSpPr/>
          <p:nvPr/>
        </p:nvSpPr>
        <p:spPr>
          <a:xfrm>
            <a:off x="496273" y="1008192"/>
            <a:ext cx="11258193" cy="4832092"/>
          </a:xfrm>
          <a:prstGeom prst="rect">
            <a:avLst/>
          </a:prstGeom>
          <a:blipFill>
            <a:blip r:embed="rId3"/>
            <a:tile tx="0" ty="0" sx="100000" sy="100000" flip="none" algn="tl"/>
          </a:blipFill>
        </p:spPr>
        <p:txBody>
          <a:bodyPr wrap="square">
            <a:spAutoFit/>
          </a:bodyPr>
          <a:lstStyle/>
          <a:p>
            <a:pPr marL="457200" indent="-457200" algn="just">
              <a:buFont typeface="Arial" panose="020B0604020202020204" pitchFamily="34" charset="0"/>
              <a:buChar char="•"/>
            </a:pPr>
            <a:r>
              <a:rPr lang="el-GR" sz="2800" dirty="0">
                <a:solidFill>
                  <a:srgbClr val="000000"/>
                </a:solidFill>
                <a:latin typeface="Times New Roman" panose="02020603050405020304" pitchFamily="18" charset="0"/>
              </a:rPr>
              <a:t>Η βασική αρχή της διαχείρισης των αποβλήτων με έμφαση την Κ.Ο. είναι ότι αυτά δεν πρέπει να θεωρούνται ως ανεπιθύμητα παραπροϊόντα της βιομηχανικής παραγωγής και της ανθρώπινης κατανάλωσης, με αρνητικές συνέπειες στη φύση και την υγεία, τα οποία πρέπει να ξεφορτωθούμε.</a:t>
            </a:r>
          </a:p>
          <a:p>
            <a:pPr marL="457200" indent="-457200" algn="just">
              <a:buFont typeface="Arial" panose="020B0604020202020204" pitchFamily="34" charset="0"/>
              <a:buChar char="•"/>
            </a:pPr>
            <a:r>
              <a:rPr lang="el-GR" sz="2800" dirty="0">
                <a:solidFill>
                  <a:srgbClr val="000000"/>
                </a:solidFill>
                <a:latin typeface="Times New Roman" panose="02020603050405020304" pitchFamily="18" charset="0"/>
              </a:rPr>
              <a:t> Αντιθέτως θεωρούνται ως μια ανεκμετάλλευτη πηγή πλούτου, η σωστή διαχείριση της οποίας παρουσιάζει προοπτικές για οικονομικό όφελος, δημιουργία θέσεων εργασίας και αναζωογόνησης του περιβάλλοντος.</a:t>
            </a:r>
          </a:p>
          <a:p>
            <a:pPr marL="457200" indent="-457200" algn="just">
              <a:buFont typeface="Arial" panose="020B0604020202020204" pitchFamily="34" charset="0"/>
              <a:buChar char="•"/>
            </a:pPr>
            <a:r>
              <a:rPr lang="el-GR" sz="2800" dirty="0">
                <a:solidFill>
                  <a:srgbClr val="000000"/>
                </a:solidFill>
                <a:latin typeface="Times New Roman" panose="02020603050405020304" pitchFamily="18" charset="0"/>
              </a:rPr>
              <a:t>Το κυκλικό μοντέλο αποτελείται από κλειστούς βρόγχους ροής υλικών καθ' όλα τα στάδια ζωής του προϊόντος, μεταμορφώνοντας το απόβλητο σε πρώτη ύλη, επανεντάσσοντάς το στον κύκλο της παραγωγής και κατανάλωσης.</a:t>
            </a:r>
            <a:endParaRPr lang="el-GR" dirty="0"/>
          </a:p>
        </p:txBody>
      </p:sp>
    </p:spTree>
    <p:extLst>
      <p:ext uri="{BB962C8B-B14F-4D97-AF65-F5344CB8AC3E}">
        <p14:creationId xmlns:p14="http://schemas.microsoft.com/office/powerpoint/2010/main" val="245387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pattFill prst="pct75">
          <a:fgClr>
            <a:srgbClr val="92D050"/>
          </a:fgClr>
          <a:bgClr>
            <a:schemeClr val="bg1"/>
          </a:bgClr>
        </a:patt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326761"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Μοντέλο διαχείρισης αποβλήτων</a:t>
            </a:r>
          </a:p>
        </p:txBody>
      </p:sp>
      <p:pic>
        <p:nvPicPr>
          <p:cNvPr id="3" name="Εικόνα 2">
            <a:extLst>
              <a:ext uri="{FF2B5EF4-FFF2-40B4-BE49-F238E27FC236}">
                <a16:creationId xmlns:a16="http://schemas.microsoft.com/office/drawing/2014/main" id="{B028CE64-9CDC-421E-B129-4A3A55E0BADB}"/>
              </a:ext>
            </a:extLst>
          </p:cNvPr>
          <p:cNvPicPr>
            <a:picLocks noChangeAspect="1"/>
          </p:cNvPicPr>
          <p:nvPr/>
        </p:nvPicPr>
        <p:blipFill>
          <a:blip r:embed="rId3"/>
          <a:stretch>
            <a:fillRect/>
          </a:stretch>
        </p:blipFill>
        <p:spPr>
          <a:xfrm>
            <a:off x="1327356" y="980459"/>
            <a:ext cx="9601200" cy="4910138"/>
          </a:xfrm>
          <a:prstGeom prst="rect">
            <a:avLst/>
          </a:prstGeom>
          <a:pattFill prst="pct25">
            <a:fgClr>
              <a:srgbClr val="00B0F0"/>
            </a:fgClr>
            <a:bgClr>
              <a:schemeClr val="bg1"/>
            </a:bgClr>
          </a:pattFill>
        </p:spPr>
      </p:pic>
    </p:spTree>
    <p:extLst>
      <p:ext uri="{BB962C8B-B14F-4D97-AF65-F5344CB8AC3E}">
        <p14:creationId xmlns:p14="http://schemas.microsoft.com/office/powerpoint/2010/main" val="168962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pattFill prst="pct75">
          <a:fgClr>
            <a:srgbClr val="92D050"/>
          </a:fgClr>
          <a:bgClr>
            <a:schemeClr val="bg1"/>
          </a:bgClr>
        </a:patt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54249"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Ιεράρχηση των αποβλήτων</a:t>
            </a:r>
          </a:p>
        </p:txBody>
      </p:sp>
      <p:pic>
        <p:nvPicPr>
          <p:cNvPr id="2" name="Εικόνα 1"/>
          <p:cNvPicPr>
            <a:picLocks noChangeAspect="1"/>
          </p:cNvPicPr>
          <p:nvPr/>
        </p:nvPicPr>
        <p:blipFill>
          <a:blip r:embed="rId3"/>
          <a:stretch>
            <a:fillRect/>
          </a:stretch>
        </p:blipFill>
        <p:spPr>
          <a:xfrm>
            <a:off x="5024673" y="881063"/>
            <a:ext cx="6700295" cy="5095875"/>
          </a:xfrm>
          <a:prstGeom prst="rect">
            <a:avLst/>
          </a:prstGeom>
        </p:spPr>
      </p:pic>
      <p:pic>
        <p:nvPicPr>
          <p:cNvPr id="4" name="Εικόνα 3"/>
          <p:cNvPicPr>
            <a:picLocks noChangeAspect="1"/>
          </p:cNvPicPr>
          <p:nvPr/>
        </p:nvPicPr>
        <p:blipFill>
          <a:blip r:embed="rId4"/>
          <a:stretch>
            <a:fillRect/>
          </a:stretch>
        </p:blipFill>
        <p:spPr>
          <a:xfrm>
            <a:off x="543232" y="4822197"/>
            <a:ext cx="3476578" cy="1154741"/>
          </a:xfrm>
          <a:prstGeom prst="rect">
            <a:avLst/>
          </a:prstGeom>
        </p:spPr>
      </p:pic>
      <p:pic>
        <p:nvPicPr>
          <p:cNvPr id="5" name="Εικόνα 4"/>
          <p:cNvPicPr>
            <a:picLocks noChangeAspect="1"/>
          </p:cNvPicPr>
          <p:nvPr/>
        </p:nvPicPr>
        <p:blipFill>
          <a:blip r:embed="rId5"/>
          <a:stretch>
            <a:fillRect/>
          </a:stretch>
        </p:blipFill>
        <p:spPr>
          <a:xfrm>
            <a:off x="470718" y="871538"/>
            <a:ext cx="3549091" cy="1093064"/>
          </a:xfrm>
          <a:prstGeom prst="rect">
            <a:avLst/>
          </a:prstGeom>
          <a:solidFill>
            <a:srgbClr val="92D050"/>
          </a:solidFill>
        </p:spPr>
      </p:pic>
      <p:pic>
        <p:nvPicPr>
          <p:cNvPr id="6" name="Εικόνα 5"/>
          <p:cNvPicPr>
            <a:picLocks noChangeAspect="1"/>
          </p:cNvPicPr>
          <p:nvPr/>
        </p:nvPicPr>
        <p:blipFill>
          <a:blip r:embed="rId6"/>
          <a:stretch>
            <a:fillRect/>
          </a:stretch>
        </p:blipFill>
        <p:spPr>
          <a:xfrm>
            <a:off x="4515133" y="1032095"/>
            <a:ext cx="609128" cy="4852657"/>
          </a:xfrm>
          <a:prstGeom prst="rect">
            <a:avLst/>
          </a:prstGeom>
        </p:spPr>
      </p:pic>
    </p:spTree>
    <p:extLst>
      <p:ext uri="{BB962C8B-B14F-4D97-AF65-F5344CB8AC3E}">
        <p14:creationId xmlns:p14="http://schemas.microsoft.com/office/powerpoint/2010/main" val="9015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326761" cy="492122"/>
          </a:xfrm>
          <a:pattFill prst="pct75">
            <a:fgClr>
              <a:srgbClr val="66FFCC"/>
            </a:fgClr>
            <a:bgClr>
              <a:schemeClr val="bg1"/>
            </a:bgClr>
          </a:patt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Μέθοδοι διαχείρισης αποβλήτων ανά χώρα για το έτος 2018 στην Ε.Ε.</a:t>
            </a:r>
          </a:p>
        </p:txBody>
      </p:sp>
      <p:pic>
        <p:nvPicPr>
          <p:cNvPr id="3" name="Εικόνα 2">
            <a:extLst>
              <a:ext uri="{FF2B5EF4-FFF2-40B4-BE49-F238E27FC236}">
                <a16:creationId xmlns:a16="http://schemas.microsoft.com/office/drawing/2014/main" id="{4B63AE67-11F7-4868-A729-D3FD70250409}"/>
              </a:ext>
            </a:extLst>
          </p:cNvPr>
          <p:cNvPicPr>
            <a:picLocks noChangeAspect="1"/>
          </p:cNvPicPr>
          <p:nvPr/>
        </p:nvPicPr>
        <p:blipFill>
          <a:blip r:embed="rId3"/>
          <a:stretch>
            <a:fillRect/>
          </a:stretch>
        </p:blipFill>
        <p:spPr>
          <a:xfrm>
            <a:off x="929147" y="1066800"/>
            <a:ext cx="10368118" cy="4910138"/>
          </a:xfrm>
          <a:prstGeom prst="rect">
            <a:avLst/>
          </a:prstGeom>
        </p:spPr>
      </p:pic>
    </p:spTree>
    <p:extLst>
      <p:ext uri="{BB962C8B-B14F-4D97-AF65-F5344CB8AC3E}">
        <p14:creationId xmlns:p14="http://schemas.microsoft.com/office/powerpoint/2010/main" val="247875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34754"/>
            <a:ext cx="11235412"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Υλική και Ενεργειακή Αξιοποίηση Αποβλήτων στη Κυκλική Οικονομία</a:t>
            </a:r>
            <a:endParaRPr lang="el-GR" altLang="el-GR" sz="2800" b="1" dirty="0">
              <a:solidFill>
                <a:srgbClr val="FF0000"/>
              </a:solidFill>
              <a:effectLst>
                <a:outerShdw blurRad="38100" dist="38100" dir="2700000" algn="tl">
                  <a:srgbClr val="000000">
                    <a:alpha val="43137"/>
                  </a:srgbClr>
                </a:outerShdw>
              </a:effectLst>
            </a:endParaRPr>
          </a:p>
        </p:txBody>
      </p:sp>
      <p:pic>
        <p:nvPicPr>
          <p:cNvPr id="2" name="Εικόνα 1"/>
          <p:cNvPicPr>
            <a:picLocks noChangeAspect="1"/>
          </p:cNvPicPr>
          <p:nvPr/>
        </p:nvPicPr>
        <p:blipFill>
          <a:blip r:embed="rId3"/>
          <a:stretch>
            <a:fillRect/>
          </a:stretch>
        </p:blipFill>
        <p:spPr>
          <a:xfrm>
            <a:off x="470720" y="826877"/>
            <a:ext cx="11235413" cy="5264572"/>
          </a:xfrm>
          <a:prstGeom prst="rect">
            <a:avLst/>
          </a:prstGeom>
        </p:spPr>
      </p:pic>
    </p:spTree>
    <p:extLst>
      <p:ext uri="{BB962C8B-B14F-4D97-AF65-F5344CB8AC3E}">
        <p14:creationId xmlns:p14="http://schemas.microsoft.com/office/powerpoint/2010/main" val="318251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326761"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Επεξεργασία </a:t>
            </a:r>
            <a:r>
              <a:rPr lang="el-GR" altLang="el-GR" sz="2800" b="1" dirty="0" smtClean="0">
                <a:solidFill>
                  <a:srgbClr val="FF0000"/>
                </a:solidFill>
                <a:effectLst>
                  <a:outerShdw blurRad="38100" dist="38100" dir="2700000" algn="tl">
                    <a:srgbClr val="000000">
                      <a:alpha val="43137"/>
                    </a:srgbClr>
                  </a:outerShdw>
                </a:effectLst>
              </a:rPr>
              <a:t>αστικών αποβλήτων </a:t>
            </a:r>
            <a:r>
              <a:rPr lang="el-GR" altLang="el-GR" sz="2800" b="1" dirty="0">
                <a:solidFill>
                  <a:srgbClr val="FF0000"/>
                </a:solidFill>
                <a:effectLst>
                  <a:outerShdw blurRad="38100" dist="38100" dir="2700000" algn="tl">
                    <a:srgbClr val="000000">
                      <a:alpha val="43137"/>
                    </a:srgbClr>
                  </a:outerShdw>
                </a:effectLst>
              </a:rPr>
              <a:t>με σκοπό την ανάκτηση ενέργειας</a:t>
            </a:r>
          </a:p>
        </p:txBody>
      </p:sp>
      <p:pic>
        <p:nvPicPr>
          <p:cNvPr id="3" name="Εικόνα 2">
            <a:extLst>
              <a:ext uri="{FF2B5EF4-FFF2-40B4-BE49-F238E27FC236}">
                <a16:creationId xmlns:a16="http://schemas.microsoft.com/office/drawing/2014/main" id="{4873AC0C-1FFB-4774-84F8-E8799575A592}"/>
              </a:ext>
            </a:extLst>
          </p:cNvPr>
          <p:cNvPicPr>
            <a:picLocks noChangeAspect="1"/>
          </p:cNvPicPr>
          <p:nvPr/>
        </p:nvPicPr>
        <p:blipFill>
          <a:blip r:embed="rId3"/>
          <a:stretch>
            <a:fillRect/>
          </a:stretch>
        </p:blipFill>
        <p:spPr>
          <a:xfrm>
            <a:off x="1179871" y="1066800"/>
            <a:ext cx="9866671" cy="4910138"/>
          </a:xfrm>
          <a:prstGeom prst="rect">
            <a:avLst/>
          </a:prstGeom>
          <a:pattFill prst="pct70">
            <a:fgClr>
              <a:srgbClr val="92D050"/>
            </a:fgClr>
            <a:bgClr>
              <a:schemeClr val="bg1"/>
            </a:bgClr>
          </a:pattFill>
        </p:spPr>
      </p:pic>
    </p:spTree>
    <p:extLst>
      <p:ext uri="{BB962C8B-B14F-4D97-AF65-F5344CB8AC3E}">
        <p14:creationId xmlns:p14="http://schemas.microsoft.com/office/powerpoint/2010/main" val="116149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53519"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Παγκόσμιες τάσεις σύνθεσης επεξεργασίας και διάθεσης αποβλήτων</a:t>
            </a:r>
            <a:endParaRPr lang="el-GR" altLang="el-GR" sz="28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543208" y="881062"/>
            <a:ext cx="11181030" cy="5193813"/>
          </a:xfrm>
          <a:prstGeom prst="rect">
            <a:avLst/>
          </a:prstGeom>
          <a:pattFill prst="pct70">
            <a:fgClr>
              <a:srgbClr val="92D050"/>
            </a:fgClr>
            <a:bgClr>
              <a:schemeClr val="bg1"/>
            </a:bgClr>
          </a:pattFill>
        </p:spPr>
      </p:pic>
    </p:spTree>
    <p:extLst>
      <p:ext uri="{BB962C8B-B14F-4D97-AF65-F5344CB8AC3E}">
        <p14:creationId xmlns:p14="http://schemas.microsoft.com/office/powerpoint/2010/main" val="38856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260617" cy="795623"/>
          </a:xfrm>
          <a:solidFill>
            <a:srgbClr val="66FFCC"/>
          </a:solidFill>
        </p:spPr>
        <p:txBody>
          <a:bodyPr/>
          <a:lstStyle/>
          <a:p>
            <a:pPr marL="342900" indent="-342900" algn="ctr">
              <a:lnSpc>
                <a:spcPct val="115000"/>
              </a:lnSpc>
              <a:spcBef>
                <a:spcPts val="1000"/>
              </a:spcBef>
            </a:pPr>
            <a:r>
              <a:rPr lang="el-GR" altLang="el-GR" sz="2400" b="1" dirty="0" smtClean="0">
                <a:solidFill>
                  <a:srgbClr val="FF0000"/>
                </a:solidFill>
                <a:effectLst>
                  <a:outerShdw blurRad="38100" dist="38100" dir="2700000" algn="tl">
                    <a:srgbClr val="000000">
                      <a:alpha val="43137"/>
                    </a:srgbClr>
                  </a:outerShdw>
                </a:effectLst>
              </a:rPr>
              <a:t>Πρόληψη σπατάλης τροφίμων με προσέγγιση για την αντιμετώπιση λογικών που σχετίζονται με την πρόληψη της δημιουργίας αποβλήτων</a:t>
            </a:r>
            <a:endParaRPr lang="el-GR" altLang="el-GR" sz="24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387592" y="1184564"/>
            <a:ext cx="11260617" cy="4792374"/>
          </a:xfrm>
          <a:prstGeom prst="rect">
            <a:avLst/>
          </a:prstGeom>
        </p:spPr>
      </p:pic>
    </p:spTree>
    <p:extLst>
      <p:ext uri="{BB962C8B-B14F-4D97-AF65-F5344CB8AC3E}">
        <p14:creationId xmlns:p14="http://schemas.microsoft.com/office/powerpoint/2010/main" val="377253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61665" y="323576"/>
            <a:ext cx="11280679" cy="362497"/>
          </a:xfrm>
          <a:solidFill>
            <a:srgbClr val="66FFCC"/>
          </a:solidFill>
        </p:spPr>
        <p:txBody>
          <a:bodyPr/>
          <a:lstStyle/>
          <a:p>
            <a:pPr marL="342900" indent="-342900" algn="ctr">
              <a:lnSpc>
                <a:spcPct val="115000"/>
              </a:lnSpc>
              <a:spcBef>
                <a:spcPts val="1000"/>
              </a:spcBef>
            </a:pPr>
            <a:r>
              <a:rPr lang="el-GR" altLang="el-GR" sz="2200" b="1" dirty="0" smtClean="0">
                <a:solidFill>
                  <a:srgbClr val="FF0000"/>
                </a:solidFill>
                <a:effectLst>
                  <a:outerShdw blurRad="38100" dist="38100" dir="2700000" algn="tl">
                    <a:srgbClr val="000000">
                      <a:alpha val="43137"/>
                    </a:srgbClr>
                  </a:outerShdw>
                </a:effectLst>
              </a:rPr>
              <a:t>Αξιοποίηση οργανικών αποβλήτων για την παραγωγή προϊόντων προστιθέμενης αξίας</a:t>
            </a:r>
            <a:endParaRPr lang="el-GR" altLang="el-GR" sz="22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461665" y="793102"/>
            <a:ext cx="11280679" cy="5183836"/>
          </a:xfrm>
          <a:prstGeom prst="rect">
            <a:avLst/>
          </a:prstGeom>
        </p:spPr>
      </p:pic>
    </p:spTree>
    <p:extLst>
      <p:ext uri="{BB962C8B-B14F-4D97-AF65-F5344CB8AC3E}">
        <p14:creationId xmlns:p14="http://schemas.microsoft.com/office/powerpoint/2010/main" val="167560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271626"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Προβλέψεις της Παγκόσμιας Τράπεζας </a:t>
            </a:r>
          </a:p>
        </p:txBody>
      </p:sp>
      <p:pic>
        <p:nvPicPr>
          <p:cNvPr id="2" name="Εικόνα 1"/>
          <p:cNvPicPr>
            <a:picLocks noChangeAspect="1"/>
          </p:cNvPicPr>
          <p:nvPr/>
        </p:nvPicPr>
        <p:blipFill>
          <a:blip r:embed="rId3"/>
          <a:stretch>
            <a:fillRect/>
          </a:stretch>
        </p:blipFill>
        <p:spPr>
          <a:xfrm>
            <a:off x="470718" y="977774"/>
            <a:ext cx="11271627" cy="4999163"/>
          </a:xfrm>
          <a:prstGeom prst="rect">
            <a:avLst/>
          </a:prstGeom>
        </p:spPr>
      </p:pic>
    </p:spTree>
    <p:extLst>
      <p:ext uri="{BB962C8B-B14F-4D97-AF65-F5344CB8AC3E}">
        <p14:creationId xmlns:p14="http://schemas.microsoft.com/office/powerpoint/2010/main" val="401833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00761"/>
            <a:ext cx="11239836" cy="727939"/>
          </a:xfrm>
          <a:solidFill>
            <a:srgbClr val="66FFCC"/>
          </a:solidFill>
        </p:spPr>
        <p:txBody>
          <a:bodyPr/>
          <a:lstStyle/>
          <a:p>
            <a:pPr marL="342900" indent="-342900" algn="ctr">
              <a:lnSpc>
                <a:spcPct val="115000"/>
              </a:lnSpc>
              <a:spcBef>
                <a:spcPts val="1000"/>
              </a:spcBef>
            </a:pPr>
            <a:r>
              <a:rPr lang="el-GR" altLang="el-GR" sz="2000" b="1" dirty="0">
                <a:solidFill>
                  <a:srgbClr val="FF0000"/>
                </a:solidFill>
                <a:effectLst>
                  <a:outerShdw blurRad="38100" dist="38100" dir="2700000" algn="tl">
                    <a:srgbClr val="000000">
                      <a:alpha val="43137"/>
                    </a:srgbClr>
                  </a:outerShdw>
                </a:effectLst>
              </a:rPr>
              <a:t>Κ</a:t>
            </a:r>
            <a:r>
              <a:rPr lang="el-GR" altLang="el-GR" sz="2000" b="1" dirty="0" smtClean="0">
                <a:solidFill>
                  <a:srgbClr val="FF0000"/>
                </a:solidFill>
                <a:effectLst>
                  <a:outerShdw blurRad="38100" dist="38100" dir="2700000" algn="tl">
                    <a:srgbClr val="000000">
                      <a:alpha val="43137"/>
                    </a:srgbClr>
                  </a:outerShdw>
                </a:effectLst>
              </a:rPr>
              <a:t>ινητήριες δυνάμεις για την ενσωμάτωση των πυλώνων της βιωσιμότητας και της διακυβέρνησης στις προσεγγίσεις κυκλικής οικονομίας στη διαχείριση των πλαστικών αποβλήτων</a:t>
            </a:r>
            <a:endParaRPr lang="el-GR" altLang="el-GR" sz="20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470720" y="1028700"/>
            <a:ext cx="11239836" cy="4948238"/>
          </a:xfrm>
          <a:prstGeom prst="rect">
            <a:avLst/>
          </a:prstGeom>
        </p:spPr>
      </p:pic>
    </p:spTree>
    <p:extLst>
      <p:ext uri="{BB962C8B-B14F-4D97-AF65-F5344CB8AC3E}">
        <p14:creationId xmlns:p14="http://schemas.microsoft.com/office/powerpoint/2010/main" val="3591593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19919" y="379416"/>
            <a:ext cx="11326761" cy="381075"/>
          </a:xfrm>
          <a:solidFill>
            <a:srgbClr val="66FFCC"/>
          </a:solidFill>
        </p:spPr>
        <p:txBody>
          <a:bodyPr/>
          <a:lstStyle/>
          <a:p>
            <a:pPr marL="342900" indent="-342900" algn="ctr">
              <a:lnSpc>
                <a:spcPct val="115000"/>
              </a:lnSpc>
              <a:spcBef>
                <a:spcPts val="1000"/>
              </a:spcBef>
            </a:pPr>
            <a:r>
              <a:rPr lang="el-GR" altLang="el-GR" sz="2100" b="1" dirty="0" smtClean="0">
                <a:solidFill>
                  <a:srgbClr val="FF0000"/>
                </a:solidFill>
                <a:effectLst>
                  <a:outerShdw blurRad="38100" dist="38100" dir="2700000" algn="tl">
                    <a:srgbClr val="000000">
                      <a:alpha val="43137"/>
                    </a:srgbClr>
                  </a:outerShdw>
                </a:effectLst>
              </a:rPr>
              <a:t>Παραγωγή πολυμερών, αντίστοιχες ποσότητες αποβλήτων και ποσοστά ανακύκλωσης</a:t>
            </a:r>
            <a:endParaRPr lang="el-GR" altLang="el-GR" sz="21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419918" y="802459"/>
            <a:ext cx="11326762" cy="5174479"/>
          </a:xfrm>
          <a:prstGeom prst="rect">
            <a:avLst/>
          </a:prstGeom>
        </p:spPr>
      </p:pic>
    </p:spTree>
    <p:extLst>
      <p:ext uri="{BB962C8B-B14F-4D97-AF65-F5344CB8AC3E}">
        <p14:creationId xmlns:p14="http://schemas.microsoft.com/office/powerpoint/2010/main" val="180915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239836"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Προσέγγιση κυκλικής οικονομίας στη διαχείριση ΑΕΚΚ</a:t>
            </a:r>
            <a:endParaRPr lang="el-GR" altLang="el-GR" sz="28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394855" y="871539"/>
            <a:ext cx="11315701" cy="5105400"/>
          </a:xfrm>
          <a:prstGeom prst="rect">
            <a:avLst/>
          </a:prstGeom>
        </p:spPr>
      </p:pic>
    </p:spTree>
    <p:extLst>
      <p:ext uri="{BB962C8B-B14F-4D97-AF65-F5344CB8AC3E}">
        <p14:creationId xmlns:p14="http://schemas.microsoft.com/office/powerpoint/2010/main" val="162236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262572" cy="482597"/>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Κατηγοριοποίηση ηλεκτρονικών αποβλήτων</a:t>
            </a:r>
            <a:endParaRPr lang="el-GR" altLang="el-GR" sz="2800" b="1" dirty="0">
              <a:solidFill>
                <a:srgbClr val="FF0000"/>
              </a:solidFill>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20" y="941559"/>
            <a:ext cx="11262572" cy="5035379"/>
          </a:xfrm>
          <a:prstGeom prst="rect">
            <a:avLst/>
          </a:prstGeom>
        </p:spPr>
      </p:pic>
    </p:spTree>
    <p:extLst>
      <p:ext uri="{BB962C8B-B14F-4D97-AF65-F5344CB8AC3E}">
        <p14:creationId xmlns:p14="http://schemas.microsoft.com/office/powerpoint/2010/main" val="1730701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74654"/>
            <a:ext cx="11260617"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Κυκλική οικονομία στη διαχείριση ηλεκτρονικών αποβλήτων</a:t>
            </a:r>
            <a:endParaRPr lang="el-GR" altLang="el-GR" sz="28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470719" y="881063"/>
            <a:ext cx="11260617" cy="5095876"/>
          </a:xfrm>
          <a:prstGeom prst="rect">
            <a:avLst/>
          </a:prstGeom>
        </p:spPr>
      </p:pic>
    </p:spTree>
    <p:extLst>
      <p:ext uri="{BB962C8B-B14F-4D97-AF65-F5344CB8AC3E}">
        <p14:creationId xmlns:p14="http://schemas.microsoft.com/office/powerpoint/2010/main" val="3685207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296416"/>
            <a:ext cx="11298786" cy="416817"/>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Μια ολοκληρωμένη προσέγγιση για την ανακύκλωση αποβλήτων ΑΗΗΕ</a:t>
            </a:r>
            <a:endParaRPr lang="el-GR" altLang="el-GR" sz="28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470719" y="681037"/>
            <a:ext cx="11217305" cy="5375731"/>
          </a:xfrm>
          <a:prstGeom prst="rect">
            <a:avLst/>
          </a:prstGeom>
        </p:spPr>
      </p:pic>
    </p:spTree>
    <p:extLst>
      <p:ext uri="{BB962C8B-B14F-4D97-AF65-F5344CB8AC3E}">
        <p14:creationId xmlns:p14="http://schemas.microsoft.com/office/powerpoint/2010/main" val="25190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60329" y="368160"/>
            <a:ext cx="11239836" cy="837186"/>
          </a:xfrm>
          <a:solidFill>
            <a:srgbClr val="66FFCC"/>
          </a:solidFill>
        </p:spPr>
        <p:txBody>
          <a:bodyPr/>
          <a:lstStyle/>
          <a:p>
            <a:pPr marL="342900" indent="-342900" algn="ctr">
              <a:lnSpc>
                <a:spcPct val="115000"/>
              </a:lnSpc>
              <a:spcBef>
                <a:spcPts val="1000"/>
              </a:spcBef>
            </a:pPr>
            <a:r>
              <a:rPr lang="el-GR" altLang="el-GR" sz="2400" b="1" dirty="0" smtClean="0">
                <a:solidFill>
                  <a:srgbClr val="FF0000"/>
                </a:solidFill>
                <a:effectLst>
                  <a:outerShdw blurRad="38100" dist="38100" dir="2700000" algn="tl">
                    <a:srgbClr val="000000">
                      <a:alpha val="43137"/>
                    </a:srgbClr>
                  </a:outerShdw>
                </a:effectLst>
              </a:rPr>
              <a:t>Ο ρόλος του άτυπου τομέα στον σχεδιασμό της εφοδιαστικής αλυσίδας μέσω της ενσωμάτωσης προσεγγίσεων κυκλικής οικονομίας</a:t>
            </a:r>
            <a:endParaRPr lang="el-GR" altLang="el-GR" sz="24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460329" y="1205346"/>
            <a:ext cx="11239836" cy="4771592"/>
          </a:xfrm>
          <a:prstGeom prst="rect">
            <a:avLst/>
          </a:prstGeom>
        </p:spPr>
      </p:pic>
    </p:spTree>
    <p:extLst>
      <p:ext uri="{BB962C8B-B14F-4D97-AF65-F5344CB8AC3E}">
        <p14:creationId xmlns:p14="http://schemas.microsoft.com/office/powerpoint/2010/main" val="130782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60617"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Μέσα πολιτικής για τη διαχείριση των αποβλήτων και των πόρων</a:t>
            </a:r>
            <a:endParaRPr lang="el-GR" altLang="el-GR" sz="28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810492" y="976745"/>
            <a:ext cx="10598726" cy="5000193"/>
          </a:xfrm>
          <a:prstGeom prst="rect">
            <a:avLst/>
          </a:prstGeom>
        </p:spPr>
      </p:pic>
    </p:spTree>
    <p:extLst>
      <p:ext uri="{BB962C8B-B14F-4D97-AF65-F5344CB8AC3E}">
        <p14:creationId xmlns:p14="http://schemas.microsoft.com/office/powerpoint/2010/main" val="170099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53519" cy="482597"/>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Αγορές και διατήρηση αξίας στην ιεράρχηση των αποβλήτων</a:t>
            </a:r>
            <a:endParaRPr lang="el-GR" altLang="el-GR" sz="28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470719" y="871538"/>
            <a:ext cx="11253519" cy="5105400"/>
          </a:xfrm>
          <a:prstGeom prst="rect">
            <a:avLst/>
          </a:prstGeom>
        </p:spPr>
      </p:pic>
    </p:spTree>
    <p:extLst>
      <p:ext uri="{BB962C8B-B14F-4D97-AF65-F5344CB8AC3E}">
        <p14:creationId xmlns:p14="http://schemas.microsoft.com/office/powerpoint/2010/main" val="3438539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a:t>
            </a:r>
            <a:r>
              <a:rPr kumimoji="0" lang="el-GR" altLang="el-GR" sz="1600" b="0"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Times New Roman" panose="02020603050405020304" pitchFamily="18" charset="0"/>
              </a:rPr>
              <a:t>κυκλική οικονομία στις 2 </a:t>
            </a: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91744" y="338328"/>
            <a:ext cx="11183112" cy="3081528"/>
          </a:xfrm>
          <a:solidFill>
            <a:srgbClr val="66FFCC"/>
          </a:solidFill>
        </p:spPr>
        <p:txBody>
          <a:bodyPr/>
          <a:lstStyle/>
          <a:p>
            <a:pPr marL="342900" indent="-342900" algn="ctr">
              <a:lnSpc>
                <a:spcPct val="115000"/>
              </a:lnSpc>
              <a:spcBef>
                <a:spcPts val="1000"/>
              </a:spcBef>
            </a:pPr>
            <a:r>
              <a:rPr lang="el-GR" altLang="el-GR" sz="8800" b="1" dirty="0" smtClean="0">
                <a:solidFill>
                  <a:srgbClr val="FF0000"/>
                </a:solidFill>
                <a:effectLst>
                  <a:outerShdw blurRad="38100" dist="38100" dir="2700000" algn="tl">
                    <a:srgbClr val="000000">
                      <a:alpha val="43137"/>
                    </a:srgbClr>
                  </a:outerShdw>
                </a:effectLst>
              </a:rPr>
              <a:t>ΕΥΧΑΡΙΣΤΩ</a:t>
            </a:r>
            <a:endParaRPr lang="el-GR" altLang="el-GR" sz="8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4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68997"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Γραμμική οικονομία και τα αδιέξοδά της</a:t>
            </a:r>
          </a:p>
        </p:txBody>
      </p:sp>
      <p:pic>
        <p:nvPicPr>
          <p:cNvPr id="3" name="Εικόνα 2">
            <a:extLst>
              <a:ext uri="{FF2B5EF4-FFF2-40B4-BE49-F238E27FC236}">
                <a16:creationId xmlns:a16="http://schemas.microsoft.com/office/drawing/2014/main" id="{7E1CF3F7-FFBE-4080-84E0-E54159E4DC00}"/>
              </a:ext>
            </a:extLst>
          </p:cNvPr>
          <p:cNvPicPr>
            <a:picLocks noChangeAspect="1"/>
          </p:cNvPicPr>
          <p:nvPr/>
        </p:nvPicPr>
        <p:blipFill>
          <a:blip r:embed="rId3"/>
          <a:stretch>
            <a:fillRect/>
          </a:stretch>
        </p:blipFill>
        <p:spPr>
          <a:xfrm>
            <a:off x="575188" y="1066800"/>
            <a:ext cx="11046542" cy="4910138"/>
          </a:xfrm>
          <a:prstGeom prst="rect">
            <a:avLst/>
          </a:prstGeom>
        </p:spPr>
      </p:pic>
    </p:spTree>
    <p:extLst>
      <p:ext uri="{BB962C8B-B14F-4D97-AF65-F5344CB8AC3E}">
        <p14:creationId xmlns:p14="http://schemas.microsoft.com/office/powerpoint/2010/main" val="396728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22295"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Το πρόβλημα των αποβλήτων</a:t>
            </a:r>
          </a:p>
        </p:txBody>
      </p:sp>
      <p:sp>
        <p:nvSpPr>
          <p:cNvPr id="3" name="Ορθογώνιο 2">
            <a:extLst>
              <a:ext uri="{FF2B5EF4-FFF2-40B4-BE49-F238E27FC236}">
                <a16:creationId xmlns:a16="http://schemas.microsoft.com/office/drawing/2014/main" id="{57C94F15-3D4F-40D5-8968-5A42EFD74879}"/>
              </a:ext>
            </a:extLst>
          </p:cNvPr>
          <p:cNvSpPr/>
          <p:nvPr/>
        </p:nvSpPr>
        <p:spPr>
          <a:xfrm>
            <a:off x="575186" y="959108"/>
            <a:ext cx="11222294" cy="4832092"/>
          </a:xfrm>
          <a:prstGeom prst="rect">
            <a:avLst/>
          </a:prstGeom>
          <a:blipFill>
            <a:blip r:embed="rId3"/>
            <a:tile tx="0" ty="0" sx="100000" sy="100000" flip="none" algn="tl"/>
          </a:blipFill>
        </p:spPr>
        <p:txBody>
          <a:bodyPr wrap="square">
            <a:spAutoFit/>
          </a:bodyPr>
          <a:lstStyle/>
          <a:p>
            <a:pPr marL="457200" indent="-457200" algn="just">
              <a:buFont typeface="Arial" panose="020B0604020202020204" pitchFamily="34" charset="0"/>
              <a:buChar char="•"/>
            </a:pPr>
            <a:r>
              <a:rPr lang="el-GR" sz="2800" b="1" dirty="0">
                <a:solidFill>
                  <a:srgbClr val="000000"/>
                </a:solidFill>
                <a:latin typeface="Times New Roman" panose="02020603050405020304" pitchFamily="18" charset="0"/>
              </a:rPr>
              <a:t>Στην Ευρωπαϊκή Ένωση(ΕΕ - 27) ο συνολικός όγκος των αποβλήτων που παράχθηκαν το 2018 στο σύνολο των οικονομικών δραστηριοτήτων, συμπεριλαμβανομένων των νοικοκυριών, ανέρχεται στους 2.317 εκατομμύρια τόνους, που αντιστοιχεί σε σχεδόν 5,2 τόνους ετησίως κατά άτομο (Eurostat, 2021).</a:t>
            </a:r>
          </a:p>
          <a:p>
            <a:pPr marL="457200" indent="-457200" algn="just">
              <a:buFont typeface="Arial" panose="020B0604020202020204" pitchFamily="34" charset="0"/>
              <a:buChar char="•"/>
            </a:pPr>
            <a:r>
              <a:rPr lang="el-GR" sz="2800" b="1" dirty="0">
                <a:solidFill>
                  <a:srgbClr val="000000"/>
                </a:solidFill>
                <a:latin typeface="Times New Roman" panose="02020603050405020304" pitchFamily="18" charset="0"/>
              </a:rPr>
              <a:t>Ο κλάδος με τον μεγαλύτερο όγκο παραγόμενων αποβλήτων είναι ο κατασκευαστικός με ποσοστό συμβολής 36%, ακολουθούμενος από τον εξορύξεων - λατομείων (26,2%), της μεταποίησης (10,6%), των αποβλήτων και νερού (9,9%), των νοικοκυριών (8,2%), Το υπόλοιπο 9,1% ήταν απόβλητα που προέρχονταν από άλλες οικονομικές δραστηριότητες, κυρίως υπηρεσίες (4,2%) και την ενέργεια (3,5%).</a:t>
            </a:r>
            <a:endParaRPr lang="el-GR" sz="2800" dirty="0"/>
          </a:p>
        </p:txBody>
      </p:sp>
    </p:spTree>
    <p:extLst>
      <p:ext uri="{BB962C8B-B14F-4D97-AF65-F5344CB8AC3E}">
        <p14:creationId xmlns:p14="http://schemas.microsoft.com/office/powerpoint/2010/main" val="24723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54249"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Το πρόβλημα των αποβλήτων</a:t>
            </a:r>
          </a:p>
        </p:txBody>
      </p:sp>
      <p:pic>
        <p:nvPicPr>
          <p:cNvPr id="5" name="Εικόνα 4">
            <a:extLst>
              <a:ext uri="{FF2B5EF4-FFF2-40B4-BE49-F238E27FC236}">
                <a16:creationId xmlns:a16="http://schemas.microsoft.com/office/drawing/2014/main" id="{DC0C1C08-AC80-49FD-9A16-8F10F9659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71" y="971857"/>
            <a:ext cx="9182758" cy="4914286"/>
          </a:xfrm>
          <a:prstGeom prst="rect">
            <a:avLst/>
          </a:prstGeom>
        </p:spPr>
      </p:pic>
    </p:spTree>
    <p:extLst>
      <p:ext uri="{BB962C8B-B14F-4D97-AF65-F5344CB8AC3E}">
        <p14:creationId xmlns:p14="http://schemas.microsoft.com/office/powerpoint/2010/main" val="315072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53085"/>
            <a:ext cx="11271626" cy="761400"/>
          </a:xfrm>
          <a:solidFill>
            <a:srgbClr val="66FFCC"/>
          </a:solidFill>
        </p:spPr>
        <p:txBody>
          <a:bodyPr/>
          <a:lstStyle/>
          <a:p>
            <a:pPr marL="342900" indent="-342900" algn="ctr">
              <a:lnSpc>
                <a:spcPct val="115000"/>
              </a:lnSpc>
              <a:spcBef>
                <a:spcPts val="1000"/>
              </a:spcBef>
            </a:pPr>
            <a:r>
              <a:rPr lang="el-GR" altLang="el-GR" sz="4000" b="1" dirty="0" smtClean="0">
                <a:solidFill>
                  <a:srgbClr val="FF0000"/>
                </a:solidFill>
                <a:effectLst>
                  <a:outerShdw blurRad="38100" dist="38100" dir="2700000" algn="tl">
                    <a:srgbClr val="000000">
                      <a:alpha val="43137"/>
                    </a:srgbClr>
                  </a:outerShdw>
                </a:effectLst>
              </a:rPr>
              <a:t>Μετάβαση</a:t>
            </a:r>
            <a:endParaRPr lang="el-GR" altLang="el-GR" sz="4000" b="1" dirty="0">
              <a:solidFill>
                <a:srgbClr val="FF0000"/>
              </a:solidFill>
              <a:effectLst>
                <a:outerShdw blurRad="38100" dist="38100" dir="2700000" algn="tl">
                  <a:srgbClr val="000000">
                    <a:alpha val="43137"/>
                  </a:srgbClr>
                </a:outerShdw>
              </a:effectLst>
            </a:endParaRPr>
          </a:p>
        </p:txBody>
      </p:sp>
      <p:sp>
        <p:nvSpPr>
          <p:cNvPr id="3" name="Ορθογώνιο 2"/>
          <p:cNvSpPr/>
          <p:nvPr/>
        </p:nvSpPr>
        <p:spPr>
          <a:xfrm>
            <a:off x="470721" y="1114485"/>
            <a:ext cx="11208249" cy="5078313"/>
          </a:xfrm>
          <a:prstGeom prst="rect">
            <a:avLst/>
          </a:prstGeom>
        </p:spPr>
        <p:txBody>
          <a:bodyPr wrap="square">
            <a:spAutoFit/>
          </a:bodyPr>
          <a:lstStyle/>
          <a:p>
            <a:pPr algn="ctr"/>
            <a:r>
              <a:rPr lang="el-GR" sz="5400" i="1" dirty="0" smtClean="0">
                <a:solidFill>
                  <a:srgbClr val="A67535"/>
                </a:solidFill>
                <a:effectLst>
                  <a:outerShdw blurRad="38100" dist="38100" dir="2700000" algn="tl">
                    <a:srgbClr val="000000">
                      <a:alpha val="43137"/>
                    </a:srgbClr>
                  </a:outerShdw>
                </a:effectLst>
                <a:latin typeface="Avenir-BlackOblique"/>
              </a:rPr>
              <a:t>Η συνεχιζόμενη μετάβαση από μια κουλτούρα απόρριψης σε μια κυκλική οικονομία απαιτεί τη μετάβαση από τη διαχείριση των αποβλήτων στη διαχείριση υλικών.</a:t>
            </a:r>
            <a:r>
              <a:rPr lang="en-US" sz="5400" b="1" dirty="0">
                <a:solidFill>
                  <a:srgbClr val="A67535"/>
                </a:solidFill>
                <a:latin typeface="Avenir-BlackOblique"/>
              </a:rPr>
              <a:t/>
            </a:r>
            <a:br>
              <a:rPr lang="en-US" sz="5400" b="1" dirty="0">
                <a:solidFill>
                  <a:srgbClr val="A67535"/>
                </a:solidFill>
                <a:latin typeface="Avenir-BlackOblique"/>
              </a:rPr>
            </a:br>
            <a:endParaRPr lang="el-GR" sz="5400" dirty="0"/>
          </a:p>
        </p:txBody>
      </p:sp>
    </p:spTree>
    <p:extLst>
      <p:ext uri="{BB962C8B-B14F-4D97-AF65-F5344CB8AC3E}">
        <p14:creationId xmlns:p14="http://schemas.microsoft.com/office/powerpoint/2010/main" val="358193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54249"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Κυκλική Οικονομία</a:t>
            </a:r>
          </a:p>
        </p:txBody>
      </p:sp>
      <p:pic>
        <p:nvPicPr>
          <p:cNvPr id="3" name="Εικόνα 2">
            <a:extLst>
              <a:ext uri="{FF2B5EF4-FFF2-40B4-BE49-F238E27FC236}">
                <a16:creationId xmlns:a16="http://schemas.microsoft.com/office/drawing/2014/main" id="{470E592F-2D64-498E-81DC-5CD864AD12D8}"/>
              </a:ext>
            </a:extLst>
          </p:cNvPr>
          <p:cNvPicPr>
            <a:picLocks noChangeAspect="1"/>
          </p:cNvPicPr>
          <p:nvPr/>
        </p:nvPicPr>
        <p:blipFill>
          <a:blip r:embed="rId3"/>
          <a:stretch>
            <a:fillRect/>
          </a:stretch>
        </p:blipFill>
        <p:spPr>
          <a:xfrm>
            <a:off x="988141" y="971550"/>
            <a:ext cx="10028903" cy="4914900"/>
          </a:xfrm>
          <a:prstGeom prst="rect">
            <a:avLst/>
          </a:prstGeom>
        </p:spPr>
      </p:pic>
    </p:spTree>
    <p:extLst>
      <p:ext uri="{BB962C8B-B14F-4D97-AF65-F5344CB8AC3E}">
        <p14:creationId xmlns:p14="http://schemas.microsoft.com/office/powerpoint/2010/main" val="277290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283746"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Εννέα στρατηγικές (9-R) της κυκλικής οικονομίας</a:t>
            </a:r>
          </a:p>
        </p:txBody>
      </p:sp>
      <p:pic>
        <p:nvPicPr>
          <p:cNvPr id="3" name="Εικόνα 2">
            <a:extLst>
              <a:ext uri="{FF2B5EF4-FFF2-40B4-BE49-F238E27FC236}">
                <a16:creationId xmlns:a16="http://schemas.microsoft.com/office/drawing/2014/main" id="{E8AE0A21-1CC1-4355-B512-AAAC01628404}"/>
              </a:ext>
            </a:extLst>
          </p:cNvPr>
          <p:cNvPicPr>
            <a:picLocks noChangeAspect="1"/>
          </p:cNvPicPr>
          <p:nvPr/>
        </p:nvPicPr>
        <p:blipFill>
          <a:blip r:embed="rId3"/>
          <a:stretch>
            <a:fillRect/>
          </a:stretch>
        </p:blipFill>
        <p:spPr>
          <a:xfrm>
            <a:off x="852808" y="881062"/>
            <a:ext cx="10577192" cy="5105400"/>
          </a:xfrm>
          <a:prstGeom prst="rect">
            <a:avLst/>
          </a:prstGeom>
        </p:spPr>
      </p:pic>
    </p:spTree>
    <p:extLst>
      <p:ext uri="{BB962C8B-B14F-4D97-AF65-F5344CB8AC3E}">
        <p14:creationId xmlns:p14="http://schemas.microsoft.com/office/powerpoint/2010/main" val="389919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254249" cy="539389"/>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Επίπεδα εφαρμογής της Κυκλικής Οικονομίας</a:t>
            </a:r>
          </a:p>
        </p:txBody>
      </p:sp>
      <p:sp>
        <p:nvSpPr>
          <p:cNvPr id="4" name="Ορθογώνιο 3">
            <a:extLst>
              <a:ext uri="{FF2B5EF4-FFF2-40B4-BE49-F238E27FC236}">
                <a16:creationId xmlns:a16="http://schemas.microsoft.com/office/drawing/2014/main" id="{9397BBA0-1026-4D21-BE52-BFE7C7C1DBF1}"/>
              </a:ext>
            </a:extLst>
          </p:cNvPr>
          <p:cNvSpPr/>
          <p:nvPr/>
        </p:nvSpPr>
        <p:spPr>
          <a:xfrm>
            <a:off x="470719" y="1021198"/>
            <a:ext cx="11254249" cy="4862870"/>
          </a:xfrm>
          <a:prstGeom prst="rect">
            <a:avLst/>
          </a:prstGeom>
          <a:blipFill>
            <a:blip r:embed="rId3"/>
            <a:tile tx="0" ty="0" sx="100000" sy="100000" flip="none" algn="tl"/>
          </a:blipFill>
        </p:spPr>
        <p:txBody>
          <a:bodyPr wrap="square">
            <a:spAutoFit/>
          </a:bodyPr>
          <a:lstStyle/>
          <a:p>
            <a:pPr marL="457200" indent="-457200" algn="just">
              <a:buFont typeface="Arial" panose="020B0604020202020204" pitchFamily="34" charset="0"/>
              <a:buChar char="•"/>
            </a:pPr>
            <a:r>
              <a:rPr lang="el-GR" sz="2800" b="1" i="1" dirty="0">
                <a:solidFill>
                  <a:srgbClr val="7030A0"/>
                </a:solidFill>
                <a:effectLst>
                  <a:outerShdw blurRad="38100" dist="38100" dir="2700000" algn="tl">
                    <a:srgbClr val="000000">
                      <a:alpha val="43137"/>
                    </a:srgbClr>
                  </a:outerShdw>
                </a:effectLst>
                <a:latin typeface="Times New Roman" panose="02020603050405020304" pitchFamily="18" charset="0"/>
              </a:rPr>
              <a:t>Μικρής κλίμακας (</a:t>
            </a:r>
            <a:r>
              <a:rPr lang="en-US" sz="2800" b="1" i="1" dirty="0">
                <a:solidFill>
                  <a:srgbClr val="7030A0"/>
                </a:solidFill>
                <a:effectLst>
                  <a:outerShdw blurRad="38100" dist="38100" dir="2700000" algn="tl">
                    <a:srgbClr val="000000">
                      <a:alpha val="43137"/>
                    </a:srgbClr>
                  </a:outerShdw>
                </a:effectLst>
                <a:latin typeface="Times New Roman" panose="02020603050405020304" pitchFamily="18" charset="0"/>
              </a:rPr>
              <a:t>micro)</a:t>
            </a:r>
            <a:r>
              <a:rPr lang="el-GR" sz="2800" b="1" i="1" dirty="0">
                <a:solidFill>
                  <a:srgbClr val="7030A0"/>
                </a:solidFill>
                <a:effectLst>
                  <a:outerShdw blurRad="38100" dist="38100" dir="2700000" algn="tl">
                    <a:srgbClr val="000000">
                      <a:alpha val="43137"/>
                    </a:srgbClr>
                  </a:outerShdw>
                </a:effectLst>
                <a:latin typeface="Times New Roman" panose="02020603050405020304" pitchFamily="18" charset="0"/>
              </a:rPr>
              <a:t> </a:t>
            </a:r>
          </a:p>
          <a:p>
            <a:pPr algn="just"/>
            <a:r>
              <a:rPr lang="el-GR" sz="2800" b="1" dirty="0">
                <a:solidFill>
                  <a:srgbClr val="000000"/>
                </a:solidFill>
                <a:latin typeface="Times New Roman" panose="02020603050405020304" pitchFamily="18" charset="0"/>
              </a:rPr>
              <a:t>μεμονωμένα προϊόντα, βιομηχανίες και καταναλωτικές συμπεριφορές δηλαδή σε επίπεδο μονάδας</a:t>
            </a:r>
          </a:p>
          <a:p>
            <a:pPr algn="just"/>
            <a:endParaRPr lang="el-GR" sz="2800" b="1" dirty="0">
              <a:solidFill>
                <a:srgbClr val="000000"/>
              </a:solidFill>
              <a:latin typeface="Times New Roman" panose="02020603050405020304" pitchFamily="18" charset="0"/>
            </a:endParaRPr>
          </a:p>
          <a:p>
            <a:pPr marL="457200" indent="-457200" algn="just">
              <a:buFont typeface="Arial" panose="020B0604020202020204" pitchFamily="34" charset="0"/>
              <a:buChar char="•"/>
            </a:pPr>
            <a:r>
              <a:rPr lang="el-GR" sz="2800" b="1" i="1" dirty="0">
                <a:solidFill>
                  <a:srgbClr val="7030A0"/>
                </a:solidFill>
                <a:effectLst>
                  <a:outerShdw blurRad="38100" dist="38100" dir="2700000" algn="tl">
                    <a:srgbClr val="000000">
                      <a:alpha val="43137"/>
                    </a:srgbClr>
                  </a:outerShdw>
                </a:effectLst>
                <a:latin typeface="Times New Roman" panose="02020603050405020304" pitchFamily="18" charset="0"/>
              </a:rPr>
              <a:t>Μεσαίας κλίμακας (</a:t>
            </a:r>
            <a:r>
              <a:rPr lang="en-US" sz="2800" b="1" i="1" dirty="0">
                <a:solidFill>
                  <a:srgbClr val="7030A0"/>
                </a:solidFill>
                <a:effectLst>
                  <a:outerShdw blurRad="38100" dist="38100" dir="2700000" algn="tl">
                    <a:srgbClr val="000000">
                      <a:alpha val="43137"/>
                    </a:srgbClr>
                  </a:outerShdw>
                </a:effectLst>
                <a:latin typeface="Times New Roman" panose="02020603050405020304" pitchFamily="18" charset="0"/>
              </a:rPr>
              <a:t>meso)</a:t>
            </a:r>
            <a:endParaRPr lang="el-GR" sz="2800" b="1" i="1" dirty="0">
              <a:solidFill>
                <a:srgbClr val="7030A0"/>
              </a:solidFill>
              <a:effectLst>
                <a:outerShdw blurRad="38100" dist="38100" dir="2700000" algn="tl">
                  <a:srgbClr val="000000">
                    <a:alpha val="43137"/>
                  </a:srgbClr>
                </a:outerShdw>
              </a:effectLst>
              <a:latin typeface="Times New Roman" panose="02020603050405020304" pitchFamily="18" charset="0"/>
            </a:endParaRPr>
          </a:p>
          <a:p>
            <a:pPr algn="just"/>
            <a:r>
              <a:rPr lang="el-GR" sz="2800" b="1" dirty="0">
                <a:solidFill>
                  <a:srgbClr val="000000"/>
                </a:solidFill>
                <a:latin typeface="Times New Roman" panose="02020603050405020304" pitchFamily="18" charset="0"/>
              </a:rPr>
              <a:t>βιομηχανική παραγωγή με την ανάπτυξη οικο-βιομηχανικών πάρκων - ανάπτυξη συμβιωτικών βιομηχανιών στον ίδιο χώρο</a:t>
            </a:r>
          </a:p>
          <a:p>
            <a:pPr algn="just"/>
            <a:endParaRPr lang="el-GR" sz="2800" b="1" dirty="0">
              <a:solidFill>
                <a:srgbClr val="000000"/>
              </a:solidFill>
              <a:latin typeface="Times New Roman" panose="02020603050405020304" pitchFamily="18" charset="0"/>
            </a:endParaRPr>
          </a:p>
          <a:p>
            <a:pPr marL="457200" indent="-457200" algn="just">
              <a:buFont typeface="Arial" panose="020B0604020202020204" pitchFamily="34" charset="0"/>
              <a:buChar char="•"/>
            </a:pPr>
            <a:r>
              <a:rPr lang="el-GR" sz="2800" b="1" i="1" dirty="0">
                <a:solidFill>
                  <a:srgbClr val="7030A0"/>
                </a:solidFill>
                <a:effectLst>
                  <a:outerShdw blurRad="38100" dist="38100" dir="2700000" algn="tl">
                    <a:srgbClr val="000000">
                      <a:alpha val="43137"/>
                    </a:srgbClr>
                  </a:outerShdw>
                </a:effectLst>
                <a:latin typeface="Times New Roman" panose="02020603050405020304" pitchFamily="18" charset="0"/>
              </a:rPr>
              <a:t>Μεγάλης κλίμακας (</a:t>
            </a:r>
            <a:r>
              <a:rPr lang="en-US" sz="2800" b="1" i="1" dirty="0">
                <a:solidFill>
                  <a:srgbClr val="7030A0"/>
                </a:solidFill>
                <a:effectLst>
                  <a:outerShdw blurRad="38100" dist="38100" dir="2700000" algn="tl">
                    <a:srgbClr val="000000">
                      <a:alpha val="43137"/>
                    </a:srgbClr>
                  </a:outerShdw>
                </a:effectLst>
                <a:latin typeface="Times New Roman" panose="02020603050405020304" pitchFamily="18" charset="0"/>
              </a:rPr>
              <a:t>macro)</a:t>
            </a:r>
            <a:endParaRPr lang="el-GR" sz="2800" b="1" i="1" dirty="0">
              <a:solidFill>
                <a:srgbClr val="7030A0"/>
              </a:solidFill>
              <a:effectLst>
                <a:outerShdw blurRad="38100" dist="38100" dir="2700000" algn="tl">
                  <a:srgbClr val="000000">
                    <a:alpha val="43137"/>
                  </a:srgbClr>
                </a:outerShdw>
              </a:effectLst>
              <a:latin typeface="Times New Roman" panose="02020603050405020304" pitchFamily="18" charset="0"/>
            </a:endParaRPr>
          </a:p>
          <a:p>
            <a:pPr algn="just"/>
            <a:r>
              <a:rPr lang="el-GR" sz="2800" b="1" dirty="0">
                <a:solidFill>
                  <a:srgbClr val="000000"/>
                </a:solidFill>
                <a:latin typeface="Times New Roman" panose="02020603050405020304" pitchFamily="18" charset="0"/>
              </a:rPr>
              <a:t>επίπεδο πόλης, περιφέρειας, χώρας ακόμα και σε παγκόσμιο επίπεδο</a:t>
            </a:r>
          </a:p>
          <a:p>
            <a:pPr algn="just"/>
            <a:r>
              <a:rPr lang="en-US" sz="1200" dirty="0">
                <a:solidFill>
                  <a:srgbClr val="000000"/>
                </a:solidFill>
                <a:latin typeface="Times New Roman" panose="02020603050405020304" pitchFamily="18" charset="0"/>
              </a:rPr>
              <a:t/>
            </a:r>
            <a:br>
              <a:rPr lang="en-US" sz="1200" dirty="0">
                <a:solidFill>
                  <a:srgbClr val="000000"/>
                </a:solidFill>
                <a:latin typeface="Times New Roman" panose="02020603050405020304" pitchFamily="18" charset="0"/>
              </a:rPr>
            </a:br>
            <a:endParaRPr lang="el-GR" dirty="0"/>
          </a:p>
        </p:txBody>
      </p:sp>
    </p:spTree>
    <p:extLst>
      <p:ext uri="{BB962C8B-B14F-4D97-AF65-F5344CB8AC3E}">
        <p14:creationId xmlns:p14="http://schemas.microsoft.com/office/powerpoint/2010/main" val="3782558599"/>
      </p:ext>
    </p:extLst>
  </p:cSld>
  <p:clrMapOvr>
    <a:masterClrMapping/>
  </p:clrMapOvr>
</p:sld>
</file>

<file path=ppt/theme/theme1.xml><?xml version="1.0" encoding="utf-8"?>
<a:theme xmlns:a="http://schemas.openxmlformats.org/drawingml/2006/main" name="Refined">
  <a:themeElements>
    <a:clrScheme name="">
      <a:dk1>
        <a:srgbClr val="FFFFFF"/>
      </a:dk1>
      <a:lt1>
        <a:srgbClr val="FFFFFF"/>
      </a:lt1>
      <a:dk2>
        <a:srgbClr val="FFFFFF"/>
      </a:dk2>
      <a:lt2>
        <a:srgbClr val="FFFFFF"/>
      </a:lt2>
      <a:accent1>
        <a:srgbClr val="FFFFFF"/>
      </a:accent1>
      <a:accent2>
        <a:srgbClr val="FFFFFF"/>
      </a:accent2>
      <a:accent3>
        <a:srgbClr val="FFFFFF"/>
      </a:accent3>
      <a:accent4>
        <a:srgbClr val="DADADA"/>
      </a:accent4>
      <a:accent5>
        <a:srgbClr val="FFFFFF"/>
      </a:accent5>
      <a:accent6>
        <a:srgbClr val="E7E7E7"/>
      </a:accent6>
      <a:hlink>
        <a:srgbClr val="000066"/>
      </a:hlink>
      <a:folHlink>
        <a:srgbClr val="000066"/>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
      <a:clrScheme name="Refined 8">
        <a:dk1>
          <a:srgbClr val="000000"/>
        </a:dk1>
        <a:lt1>
          <a:srgbClr val="FFFFFF"/>
        </a:lt1>
        <a:dk2>
          <a:srgbClr val="000000"/>
        </a:dk2>
        <a:lt2>
          <a:srgbClr val="C0C0C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9">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10">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EAEAEA"/>
        </a:hlink>
        <a:folHlink>
          <a:srgbClr val="EAEAEA"/>
        </a:folHlink>
      </a:clrScheme>
      <a:clrMap bg1="lt1" tx1="dk1" bg2="lt2" tx2="dk2" accent1="accent1" accent2="accent2" accent3="accent3" accent4="accent4" accent5="accent5" accent6="accent6" hlink="hlink" folHlink="folHlink"/>
    </a:extraClrScheme>
    <a:extraClrScheme>
      <a:clrScheme name="Refined 11">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0000"/>
        </a:hlink>
        <a:folHlink>
          <a:srgbClr val="800000"/>
        </a:folHlink>
      </a:clrScheme>
      <a:clrMap bg1="lt1" tx1="dk1" bg2="lt2" tx2="dk2" accent1="accent1" accent2="accent2" accent3="accent3" accent4="accent4" accent5="accent5" accent6="accent6" hlink="hlink" folHlink="folHlink"/>
    </a:extraClrScheme>
    <a:extraClrScheme>
      <a:clrScheme name="Refined 12">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Refined 13">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
      <a:clrScheme name="Refined 14">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B2B2B2"/>
        </a:hlink>
        <a:folHlink>
          <a:srgbClr val="777777"/>
        </a:folHlink>
      </a:clrScheme>
      <a:clrMap bg1="lt1" tx1="dk1" bg2="lt2" tx2="dk2" accent1="accent1" accent2="accent2" accent3="accent3" accent4="accent4" accent5="accent5" accent6="accent6" hlink="hlink" folHlink="folHlink"/>
    </a:extraClrScheme>
    <a:extraClrScheme>
      <a:clrScheme name="Refined 15">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3399"/>
        </a:folHlink>
      </a:clrScheme>
      <a:clrMap bg1="lt1" tx1="dk1" bg2="lt2" tx2="dk2" accent1="accent1" accent2="accent2" accent3="accent3" accent4="accent4" accent5="accent5" accent6="accent6" hlink="hlink" folHlink="folHlink"/>
    </a:extraClrScheme>
    <a:extraClrScheme>
      <a:clrScheme name="Refined 16">
        <a:dk1>
          <a:srgbClr val="FFFFFF"/>
        </a:dk1>
        <a:lt1>
          <a:srgbClr val="FFFFFF"/>
        </a:lt1>
        <a:dk2>
          <a:srgbClr val="FFFFFF"/>
        </a:dk2>
        <a:lt2>
          <a:srgbClr val="FFFFFF"/>
        </a:lt2>
        <a:accent1>
          <a:srgbClr val="FFFFFF"/>
        </a:accent1>
        <a:accent2>
          <a:srgbClr val="EAEAEA"/>
        </a:accent2>
        <a:accent3>
          <a:srgbClr val="FFFFFF"/>
        </a:accent3>
        <a:accent4>
          <a:srgbClr val="DADADA"/>
        </a:accent4>
        <a:accent5>
          <a:srgbClr val="FFFFFF"/>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954</Words>
  <Application>Microsoft Office PowerPoint</Application>
  <PresentationFormat>Ευρεία οθόνη</PresentationFormat>
  <Paragraphs>139</Paragraphs>
  <Slides>29</Slides>
  <Notes>29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29</vt:i4>
      </vt:variant>
    </vt:vector>
  </HeadingPairs>
  <TitlesOfParts>
    <vt:vector size="37" baseType="lpstr">
      <vt:lpstr>宋体</vt:lpstr>
      <vt:lpstr>Arial</vt:lpstr>
      <vt:lpstr>Avenir-BlackOblique</vt:lpstr>
      <vt:lpstr>Calibri</vt:lpstr>
      <vt:lpstr>Cambria</vt:lpstr>
      <vt:lpstr>Times New Roman</vt:lpstr>
      <vt:lpstr>Wingdings</vt:lpstr>
      <vt:lpstr>Refined</vt:lpstr>
      <vt:lpstr>Παρουσίαση του PowerPoint</vt:lpstr>
      <vt:lpstr>Προβλέψεις της Παγκόσμιας Τράπεζας </vt:lpstr>
      <vt:lpstr>Γραμμική οικονομία και τα αδιέξοδά της</vt:lpstr>
      <vt:lpstr>Το πρόβλημα των αποβλήτων</vt:lpstr>
      <vt:lpstr>Το πρόβλημα των αποβλήτων</vt:lpstr>
      <vt:lpstr>Μετάβαση</vt:lpstr>
      <vt:lpstr>Κυκλική Οικονομία</vt:lpstr>
      <vt:lpstr>Εννέα στρατηγικές (9-R) της κυκλικής οικονομίας</vt:lpstr>
      <vt:lpstr>Επίπεδα εφαρμογής της Κυκλικής Οικονομίας</vt:lpstr>
      <vt:lpstr>Παρουσίαση του PowerPoint</vt:lpstr>
      <vt:lpstr>Διαχείριση αποβλήτων στα πλαίσια της Κυκλικής Οικονομίας</vt:lpstr>
      <vt:lpstr>Μοντέλο διαχείρισης αποβλήτων</vt:lpstr>
      <vt:lpstr>Ιεράρχηση των αποβλήτων</vt:lpstr>
      <vt:lpstr>Μέθοδοι διαχείρισης αποβλήτων ανά χώρα για το έτος 2018 στην Ε.Ε.</vt:lpstr>
      <vt:lpstr>Υλική και Ενεργειακή Αξιοποίηση Αποβλήτων στη Κυκλική Οικονομία</vt:lpstr>
      <vt:lpstr>Επεξεργασία αστικών αποβλήτων με σκοπό την ανάκτηση ενέργειας</vt:lpstr>
      <vt:lpstr>Παγκόσμιες τάσεις σύνθεσης επεξεργασίας και διάθεσης αποβλήτων</vt:lpstr>
      <vt:lpstr>Πρόληψη σπατάλης τροφίμων με προσέγγιση για την αντιμετώπιση λογικών που σχετίζονται με την πρόληψη της δημιουργίας αποβλήτων</vt:lpstr>
      <vt:lpstr>Αξιοποίηση οργανικών αποβλήτων για την παραγωγή προϊόντων προστιθέμενης αξίας</vt:lpstr>
      <vt:lpstr>Κινητήριες δυνάμεις για την ενσωμάτωση των πυλώνων της βιωσιμότητας και της διακυβέρνησης στις προσεγγίσεις κυκλικής οικονομίας στη διαχείριση των πλαστικών αποβλήτων</vt:lpstr>
      <vt:lpstr>Παραγωγή πολυμερών, αντίστοιχες ποσότητες αποβλήτων και ποσοστά ανακύκλωσης</vt:lpstr>
      <vt:lpstr>Προσέγγιση κυκλικής οικονομίας στη διαχείριση ΑΕΚΚ</vt:lpstr>
      <vt:lpstr>Κατηγοριοποίηση ηλεκτρονικών αποβλήτων</vt:lpstr>
      <vt:lpstr>Κυκλική οικονομία στη διαχείριση ηλεκτρονικών αποβλήτων</vt:lpstr>
      <vt:lpstr>Μια ολοκληρωμένη προσέγγιση για την ανακύκλωση αποβλήτων ΑΗΗΕ</vt:lpstr>
      <vt:lpstr>Ο ρόλος του άτυπου τομέα στον σχεδιασμό της εφοδιαστικής αλυσίδας μέσω της ενσωμάτωσης προσεγγίσεων κυκλικής οικονομίας</vt:lpstr>
      <vt:lpstr>Μέσα πολιτικής για τη διαχείριση των αποβλήτων και των πόρων</vt:lpstr>
      <vt:lpstr>Αγορές και διατήρηση αξίας στην ιεράρχηση των αποβλήτων</vt:lpstr>
      <vt:lpstr>ΕΥΧΑΡΙΣΤΩ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xenophon</dc:creator>
  <cp:lastModifiedBy>ΞΕΝΟΦΩΝ ΣΠΗΛΙΩΤΗΣ</cp:lastModifiedBy>
  <cp:revision>38</cp:revision>
  <dcterms:created xsi:type="dcterms:W3CDTF">2022-12-18T10:10:35Z</dcterms:created>
  <dcterms:modified xsi:type="dcterms:W3CDTF">2023-11-09T10:30:04Z</dcterms:modified>
</cp:coreProperties>
</file>