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DF7A-A307-4D84-8AF5-17D8BFD67B71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F2235-DEAB-46D3-B106-CD34FEE882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7495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6758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B8ADD3-1603-4EA0-9C8A-12BE2F866D51}" type="slidenum">
              <a:rPr lang="el-GR" altLang="el-GR"/>
              <a:pPr>
                <a:spcBef>
                  <a:spcPct val="0"/>
                </a:spcBef>
              </a:pPr>
              <a:t>1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54154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2635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5477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3245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6912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7645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58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024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516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2675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9245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l-GR"/>
              <a:t>1 &amp; 2 </a:t>
            </a:r>
            <a:r>
              <a:rPr lang="el-GR" altLang="el-GR"/>
              <a:t>ΕΒΔΟΜΑΔΑ (4-11/10/2016)</a:t>
            </a:r>
          </a:p>
        </p:txBody>
      </p:sp>
      <p:sp>
        <p:nvSpPr>
          <p:cNvPr id="4" name="Θέση αριθμού διαφάνειας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77FC1C-D1DB-4AFA-B365-54168BEEEC9F}" type="slidenum">
              <a:rPr lang="el-GR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l-G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6984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592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5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2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28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18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610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601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055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189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4360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ADDE4-B7EC-4269-87F2-36DF3DAFF415}" type="datetimeFigureOut">
              <a:rPr lang="el-GR" smtClean="0"/>
              <a:t>4/11/2020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3291E-280C-41D0-A091-6982842816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263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67744" y="1916113"/>
            <a:ext cx="6699250" cy="1276350"/>
          </a:xfrm>
        </p:spPr>
        <p:txBody>
          <a:bodyPr anchor="b"/>
          <a:lstStyle/>
          <a:p>
            <a:r>
              <a:rPr lang="el-GR" altLang="el-GR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ΤΗΡΗΣΗ</a:t>
            </a:r>
            <a:r>
              <a:rPr lang="el-GR" altLang="el-GR" sz="2400" b="1">
                <a:solidFill>
                  <a:srgbClr val="FF0000"/>
                </a:solidFill>
              </a:rPr>
              <a:t> ΛΟΓΑΡΙΑΣΜΩΝ ΠΕΛΑΤΩΝ</a:t>
            </a:r>
          </a:p>
        </p:txBody>
      </p:sp>
    </p:spTree>
    <p:extLst>
      <p:ext uri="{BB962C8B-B14F-4D97-AF65-F5344CB8AC3E}">
        <p14:creationId xmlns:p14="http://schemas.microsoft.com/office/powerpoint/2010/main" val="3664365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456277"/>
              </p:ext>
            </p:extLst>
          </p:nvPr>
        </p:nvGraphicFramePr>
        <p:xfrm>
          <a:off x="1847528" y="764704"/>
          <a:ext cx="8640960" cy="5398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7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7/1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ΚΛΕΙΣΙΜΟ ΛΟΓ/ΣΜΩΝ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ΕΚΠΤΩΣΗ &amp; ΑΝΑΧΩΡΗΣΗ, ΜΕ 10% ΣΤΑ ΣΥΜΦΩΝΗΘΕΝΤΑ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ΣΕ ΧΧΧ &amp; ΜΕΤΡΗΤΑ,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ΕΚΠΤΩΣΗ &amp; ΑΝΑΧΩΡΗΣΗ, ΠΟΣΟΥ ΣΕ Χ &amp; Π. ΚΑΡΤΑ,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ΕΚΠΤΩΣΗ &amp; ΑΝΑΧΩΡΗΣΗ, ΜΕ 10% ΣΤΟ ΣΥΝΟΛΟ ΤΟΥ ΛΟΓ/ΣΜΟΥ ΣΕ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   ΧΧΧ &amp; Π. ΚΑΡΤΑ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ΕΞΟΦΛΗΣΗ (ΜΕ ΤΟΥΣ 3 ΤΡΟΠΟΥΣ, 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ΤΟ 1 ΔΩΜ.  ΧΧ, ΘΑ ΠΕΡΙΛΑΜΒΑΝΕΙ ΜΕΤΡΗΤΑ + ΠΙΣΤΩΤΙΚΗ ΚΑΡΤΑ, 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ΤΟ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GROUP </a:t>
                      </a: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ΣΕ ΜΕΤΑΦΟΡΑ ΧΡΕΩΣΤΗ) 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l-GR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ΥΠΟΛΟΙΠΑ ΜΕΤΡΗΤΑ,</a:t>
                      </a:r>
                      <a:endParaRPr lang="el-GR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ΜΕΤΑΒΟΛΕΣ,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ΠΑΡΑΜΟΝΗ ΓΙΑ ΕΠΙΠΛΕΟΝ ΗΜΕΡΑ,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ΑΦΙΞΗ ΑΤΟΜΟΥ ΣΕ ΥΠΑΡΧΟΝ Χ ΜΕ ΒΒ,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ΑΦΙΞΗ ΑΤΟΜΟΥ ΣΕ ΥΠΑΡΧΟΝ ΧΧ ΜΕ </a:t>
                      </a:r>
                      <a:r>
                        <a:rPr lang="en-U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RR</a:t>
                      </a: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ΑΦΙΞΗ ΑΤΟΜΟΥ ΣΕ ΥΠΑΡΧΟΝ Χ ΜΕ </a:t>
                      </a:r>
                      <a:r>
                        <a:rPr lang="en-U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RR</a:t>
                      </a:r>
                      <a:r>
                        <a:rPr lang="el-G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ΕΝΗΜΕΡΩΣΕΙΣ ΠΑΡΑΜΟΝΩΝ,</a:t>
                      </a:r>
                      <a:r>
                        <a:rPr lang="el-GR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endParaRPr lang="el-GR" sz="14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ΑΦΙΞΕΙΣ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  1Χ ΜΕ 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RR</a:t>
                      </a:r>
                      <a:endParaRPr lang="el-GR" sz="1400" b="1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  1ΧΧ ΜΕ ΒΒ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  1ΧΧΧ ΜΕ ΗΒ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    1ΧΧΧ ΜΕ 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FB</a:t>
                      </a:r>
                      <a:endParaRPr lang="el-GR" sz="14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29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509505"/>
              </p:ext>
            </p:extLst>
          </p:nvPr>
        </p:nvGraphicFramePr>
        <p:xfrm>
          <a:off x="1559496" y="764704"/>
          <a:ext cx="9001000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6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09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8/1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ΛΟΓ/ΣΜΩΝ – ΕΞΩΦΛΗΣΗ ΜΕ ΤΟΥΣ ΤΡΕΙΣ ΤΡΟΠΟΥΣ</a:t>
                      </a:r>
                      <a:endParaRPr lang="en-US" sz="1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ΕΚΠΤΩΣΗ ΜΕ 10% ΣΤΑ ΣΥΜΦΩΝΗΘΕΝΤΑ ΣΕ ΔΩΜΑΤΙΟ ΜΕ  2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ΛΟΓ/ΣΜΟΥΣ,  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ΕΚΠΤΩΣΗ 10% ΣΤΟ ΣΥΝΟΛΟ ΤΟΥ ΛΟΓ/ΣΜΟΥ ΣΕ ΔΩΜΑΤΙΟ ΜΕ 2 ΛΟΓ/ΣΜΟΥΣ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ΕΞΟΦΛΗΣΗ (ΜΕ ΤΟΥΣ 3 ΤΡΟΠΟΥΣ,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ΑΝΑΧΩΡΗΣΕΙΣ (ΑΠΟ Χ, ΧΧ, ΧΧΧ),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ΜΕΤΑΒΟΛΕΣ,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ΑΦΙΞΗ ΑΤΟΜΟΥ  ΣΕ Χ ΜΕ ΔΙΑΦΟΡΕΤΙΚΟΥΣ ΟΡΟΥΣ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ΑΦΙΞΗ ΑΤΟΜΟΥ ΣΕ ΧΧ ΜΕ ΔΙΑΦΟΡΕΤΙΚΟΥΣ ΟΡΟΥΣ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ΑΝΑΧΩΡΗΣΗ ΑΤΟΜΟΥ ΑΠΟ ΥΠΑΡΧΟΝ ΧΧΧ,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ΕΝΗΜΕΡΩΣΕΙΣ ΠΑΡΑΜΕΝΟΝΤΩΝ,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1Χ, 1ΧΧ, 1ΧΧΧ, </a:t>
                      </a:r>
                    </a:p>
                    <a:p>
                      <a:pPr marL="0" indent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1χχχ ΜΕ </a:t>
                      </a:r>
                      <a:r>
                        <a:rPr lang="en-US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FB</a:t>
                      </a:r>
                      <a:r>
                        <a:rPr lang="el-GR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ΜΕΧΡΙ 10/1 (ΧΩΡΙΣΤΟΣ ΛΟΓ. 1Χ ΒΒ)</a:t>
                      </a:r>
                    </a:p>
                    <a:p>
                      <a:pPr marL="0" indent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el-GR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1ΧΧΧ ΜΕ </a:t>
                      </a:r>
                      <a:r>
                        <a:rPr lang="en-US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HB</a:t>
                      </a:r>
                      <a:r>
                        <a:rPr lang="el-GR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ΜΕΧΡΙ 10/1 (ΧΩΡΙΣΤΟΣ ΛΟΓ. 1Χ ΒΒ)</a:t>
                      </a:r>
                    </a:p>
                    <a:p>
                      <a:pPr marL="0" indent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el-GR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1ΧΧ    ΜΕ </a:t>
                      </a:r>
                      <a:r>
                        <a:rPr lang="en-US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</a:t>
                      </a:r>
                      <a:r>
                        <a:rPr lang="el-GR" altLang="el-GR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Β ΜΕΧΡΙ 10/1 (ΧΩΡΙΣΤΟΣ ΛΟΓ. 1Χ ΒΒ)</a:t>
                      </a:r>
                    </a:p>
                    <a:p>
                      <a:endParaRPr lang="el-GR" sz="1400" b="1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535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986225"/>
              </p:ext>
            </p:extLst>
          </p:nvPr>
        </p:nvGraphicFramePr>
        <p:xfrm>
          <a:off x="1847528" y="764704"/>
          <a:ext cx="8229600" cy="3232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9/1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ΑΝΑΧΩΡΗΣΕΙΣ,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1Χ     ΜΕ 2 ΛΟΓΑΡΙΑΣΜΟΥΣ ΜΕ ΜΕΤΡΗΤΑ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1ΧΧ  ΜΕ 2              «                ΜΕ ΠΙΣΤΩΤΙΚΗ ΚΑΡΤΑ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1ΧΧ                                            ΣΕ ΜΕΤΑΦΟΡΑ ΧΡΕΩΣΤΗ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ΜΕΤΑΒΟΛΕΣ,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ΑΠΟ ΧΧΧ -&gt; ΧΧ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ΑΠΟ ΧΧΧ -&gt; Χ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ΣΕ Χ  ΑΠΟ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lang="el-G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-&gt; ΗΒ, ΗΜΕΡΟΜΗΝΙΑ ΑΝΑΧΩΡ. ΣΕ 10/1 &amp; ΑΦΙΞΗ ΑΤΟΜΟΥ ΜΕ ΗΒ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ΣΕ ΧΧ ΗΜΕΡΟΜΗΝΙΑ ΑΝΑΧΩΡΗΣΗΣ ΣΕ 10/1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ΠΑΡΑΜΟΝΕΣ - ΕΝΗΜΕΡΩΣΕΙΣ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ΑΦΙΞΕΙΣ,</a:t>
                      </a:r>
                      <a:endParaRPr lang="en-US" sz="1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 ΠΡΟΧΡΕΩΣΗ  ΣΕ Χ, ΧΧ, ΧΧΧ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ΜΕ ΗΜΕΡΟΜΗΝΙΑ ΑΝΑΧΩΡ. 10/1 &amp;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ΕΝΑΝΤΙ ΛΟΓ/ΣΜΟΥ 2ΧΧ &amp; ΧΧΧ  ΜΕ ΗΜΕΡΟΜΗΝΙΑ ΑΝΑΧΩΡ. 11/1</a:t>
                      </a:r>
                      <a:endParaRPr lang="el-GR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47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69853"/>
              </p:ext>
            </p:extLst>
          </p:nvPr>
        </p:nvGraphicFramePr>
        <p:xfrm>
          <a:off x="1991544" y="2492896"/>
          <a:ext cx="8229600" cy="1226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</a:t>
                      </a:r>
                      <a:r>
                        <a:rPr lang="el-G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1/1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Χ ΜΕ ΟΛΟΥΣ ΤΟΥΣ ΟΡΟΥΣ ΣΥΜΦΩΝΙΑΣ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4ΧΧ ΜΕ ΟΛΟΥΣ ΤΟΥΣ ΟΡΟΥΣ ΣΥΜΦΩΝΙΑΣ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ΧΧΧ ΜΕ ΟΛΟΥΣ ΤΟΥΣ ΟΡΟΥΣ ΣΥΜΦΩΝΙΑΣ</a:t>
                      </a:r>
                      <a:endParaRPr lang="el-GR" sz="1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525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807218"/>
              </p:ext>
            </p:extLst>
          </p:nvPr>
        </p:nvGraphicFramePr>
        <p:xfrm>
          <a:off x="1991544" y="2492896"/>
          <a:ext cx="8229600" cy="736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EXTRAS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ΤΗΝ 1/1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ΣΕ 2Χ, 2ΧΧ, 3ΧΧΧ</a:t>
                      </a:r>
                      <a:endParaRPr lang="el-GR" sz="1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987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723037"/>
              </p:ext>
            </p:extLst>
          </p:nvPr>
        </p:nvGraphicFramePr>
        <p:xfrm>
          <a:off x="1991544" y="2492896"/>
          <a:ext cx="8229600" cy="736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ΣΥΝΟΛΑ,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ΗΜΕΡΑΣ 1/1</a:t>
                      </a:r>
                      <a:endParaRPr lang="el-GR" sz="1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209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429314"/>
              </p:ext>
            </p:extLst>
          </p:nvPr>
        </p:nvGraphicFramePr>
        <p:xfrm>
          <a:off x="1847528" y="1340768"/>
          <a:ext cx="8229600" cy="2805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2/1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ΛΟΓ/ΣΜΩΝ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ΕΞΟΦΛΗΣΗ ΜΕ ΤΟΥΣ 3 ΤΡΟΠΟΥΣ,</a:t>
                      </a:r>
                      <a:r>
                        <a:rPr lang="en-US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ΓΙΑ 1Χ, 1ΧΧ, 1ΧΧΧ</a:t>
                      </a:r>
                      <a:endParaRPr lang="el-GR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ΜΕΤΡΗΤΑ,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ΠΙΣΤΩΤΙΚΗ ΚΑΡΤΑ,  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ΧΡΕΩΣΤΕΣ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ΑΝΑΧΩΡΗΣΕΙΣ,</a:t>
                      </a:r>
                      <a:endParaRPr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EXTRAS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ΤΗΝ 2 /1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ΘΑ ΕΙΝΑΙ ΣΕ ΑΝΑΧΩΡΗΣΗ Χ,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ΥΠΟΛΟΙΠΕΣ ΣΕ ΑΦΙΞΕΙΣ (ΣΕ Χ &amp; ΧΧΧ) + ΠΑΡΑΜΟΝΕΣ (ΣΕ 2 ΧΧ &amp; 2ΧΧΧ), </a:t>
                      </a:r>
                      <a:endParaRPr lang="el-GR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ΕΝΗΜΕΡΩΣΕΙΣ</a:t>
                      </a:r>
                      <a:endParaRPr lang="el-GR" sz="140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 (ΟΤΙ ΔΩΜΑΤΙΑ ΑΝΑΧΩΡΗΣΑΝ)</a:t>
                      </a:r>
                      <a:endParaRPr lang="el-GR" sz="14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94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481099"/>
              </p:ext>
            </p:extLst>
          </p:nvPr>
        </p:nvGraphicFramePr>
        <p:xfrm>
          <a:off x="2063552" y="1340768"/>
          <a:ext cx="8229600" cy="3445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3/1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ΛΟΓ/ΣΜΩΝ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ΕΞΟΦΛΗΣΗ (ΜΕ ΤΟΥΣ 3 ΤΡΟΠΟΥΣ)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ΑΝΑΧΩΡΗΣΕΙΣ  (1 ΑΠΟ Χ, ΧΧ, ΧΧΧ),</a:t>
                      </a:r>
                      <a:endParaRPr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ΜΕΤΑΒΟΛΕΣ ΟΡΩΝ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ΗΒ-&gt;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l-GR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ΣΕ 2 ΠΑΡΑΜΕΝΟΝΤΑ ΔΩΜΑΤΙΑ, ΣΕ Χ &amp; ΧΧΧ</a:t>
                      </a:r>
                      <a:endParaRPr lang="el-GR" sz="140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ΕΝΗΜΕΡΩΣΕΙΣ</a:t>
                      </a:r>
                      <a:endParaRPr lang="el-G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 (ΟΤΙ ΔΩΜΑΤΙΑ ΑΝΑΧΩΡΗΣΑΝ),</a:t>
                      </a:r>
                      <a:endParaRPr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ΣΕ 2 ΑΦΙΧΘΕΝΤΑ ΔΩΜΑΤΙΑ, ΣΕ Χ &amp; ΧΧ</a:t>
                      </a:r>
                      <a:endParaRPr lang="el-GR" sz="14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279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729040"/>
              </p:ext>
            </p:extLst>
          </p:nvPr>
        </p:nvGraphicFramePr>
        <p:xfrm>
          <a:off x="1991544" y="1412776"/>
          <a:ext cx="8229600" cy="3019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4/1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ΛΟΓ/ΣΜΩΝ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ΕΞΟΦΛΗΣΗ (ΜΕ ΤΟΥΣ 3 ΤΡΟΠΟΥΣ)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ΑΝΑΧΩΡΗΣΕΙΣ  (1 ΑΠΟ Χ, ΧΧ, ΧΧΧ),</a:t>
                      </a:r>
                      <a:endParaRPr lang="el-GR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ΜΕΤΑΒΟΛΕΣ ΟΡΩΝ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-&gt;Η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Β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-&gt;Η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ΣΕ ΠΑΡΑΜΕΝΟΝΤΑ ΔΩΜΑΤΙΑ,</a:t>
                      </a:r>
                      <a:endParaRPr lang="el-GR" sz="140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ΕΝΗΜΕΡΩΣΕΙΣ</a:t>
                      </a:r>
                      <a:endParaRPr lang="el-G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 </a:t>
                      </a:r>
                    </a:p>
                    <a:p>
                      <a:r>
                        <a:rPr lang="el-GR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ΟΤΙ ΔΩΜΑΤΙΑ ΑΝΑΧΩΡΗΣΑΝ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ME FB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ΤΙΜΗ 60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ΣΕ 2 ΑΦΙΧΘΕΝΤΑ ΔΩΜΑΤΙΑ, ΣΕ Χ &amp; ΧΧ </a:t>
                      </a:r>
                      <a:endParaRPr lang="el-GR" sz="1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056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233912"/>
              </p:ext>
            </p:extLst>
          </p:nvPr>
        </p:nvGraphicFramePr>
        <p:xfrm>
          <a:off x="1991544" y="1700808"/>
          <a:ext cx="8229600" cy="3019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5/1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ΛΟΓ/ΣΜΩΝ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ΕΞΟΦΛΗΣΗ (ΜΕ ΤΟΥΣ 3 ΤΡΟΠΟΥΣ)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ΑΝΑΧΩΡΗΣΕΙΣ 3 ΜΕ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 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 ΑΠΟ Χ, ΧΧ, ΧΧΧ),</a:t>
                      </a:r>
                      <a:endParaRPr lang="el-GR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ΜΕΤΑΒΟΛΕΣ ΟΡΩΝ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Β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-&gt;Η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ΣΕ ΠΑΡΑΜΕΝΟΝΤΑ ΔΩΜΑΤΙΑ,</a:t>
                      </a:r>
                      <a:endParaRPr lang="el-GR" sz="140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ΕΝΗΜΕΡΩΣΕΙΣ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ΟΤΙ ΔΩΜΑΤΙΑ ΑΝΑΧΩΡΗΣΑΝ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ME FB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ΤΙΜΗ 70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1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FREE PERSON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ΣΕ 2 ΑΦΙΧΘΕΝΤΑ ΔΩΜΑΤΙΑ</a:t>
                      </a:r>
                      <a:endParaRPr lang="el-GR" sz="14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77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579383"/>
              </p:ext>
            </p:extLst>
          </p:nvPr>
        </p:nvGraphicFramePr>
        <p:xfrm>
          <a:off x="1811524" y="1231392"/>
          <a:ext cx="8568952" cy="3659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4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4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ΘΕΩΡΙΑ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ΕΡΓΑΣΙΑ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</a:t>
                      </a:r>
                      <a:endParaRPr lang="el-G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6/1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ΚΛΕΙΣΙΜΟ ΛΟΓ/ΣΜΩΝ 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ΕΞΟΦΛΗΣΗ (ΜΕ ΤΟΥΣ 3 ΤΡΟΠΟΥΣ)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ΑΝΑΧΩΡΗΣΕΙΣ  2Χ &amp; 2ΧΧ</a:t>
                      </a: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ΑΝΑΧΩΡΗΣΕΙΣ α. ΟΜΑΔΑ ΜΕ ΧΡΗΣΗ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endParaRPr lang="el-GR" sz="1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β.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ΧΡΕΩΣΕΙΣ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EXTRAS  &amp; </a:t>
                      </a:r>
                      <a:r>
                        <a:rPr lang="el-GR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ΔΙΑΧΩΡΙΣΜΟ </a:t>
                      </a:r>
                      <a:r>
                        <a:rPr lang="en-US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EXTRAS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ΜΕΤΑΒΟΛΕΣ ΛΑΝΘΑΣΜΕΝΗΣ ΧΡΕΩΣΗΣ </a:t>
                      </a:r>
                      <a:r>
                        <a:rPr lang="en-US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EXTRAS </a:t>
                      </a:r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ΣΤΙΣ 4/1,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ΑΝΑΧΩΡΗΣΗ ΑΤΟΜΟΥ ΑΠΟ ΧΧ &amp; ΧΧΧ ΣΕ ΠΑΡΑΜΕΝΟΝΤΑ ΔΩΜΑΤΙΑ,</a:t>
                      </a:r>
                      <a:endParaRPr lang="el-GR" sz="140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ΕΝΗΜΕΡΩΣΕΙΣ, </a:t>
                      </a:r>
                      <a:endParaRPr lang="el-G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ΑΦΙΞΕΙΣ </a:t>
                      </a:r>
                    </a:p>
                    <a:p>
                      <a:r>
                        <a:rPr lang="el-GR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1Χ,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ME 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ΤΙΜΗ 70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1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FREE PERSON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1ΧΧ - ΧΩΡΙΣΤΟΙ ΛΟΓ/ΣΜΟΙ 1ΧΧ ΜΕ ΒΒ -&gt; 1Χ ΜΕ ΒΒ + ΥΠΟΛΟΙΠΑ,  </a:t>
                      </a:r>
                    </a:p>
                    <a:p>
                      <a:r>
                        <a:rPr lang="el-GR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1ΧΧΧ - ΧΩΡΙΣΤΟΙ ΛΟΓ/ΣΜΟΙ 1ΧΧΧ ΜΕ ΗΒ -&gt; 1Χ ΜΕ ΒΒ + ΥΠΟΛΟΙΠΑ, 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ΧΡΕΩΣΕΙΣ ΣΕ 2 ΑΦΙΧΘΕΝΤΑ ΔΩΜΑΤΙΑ, ΠΟΥ ΕΧΟΥΝ ΤΟΥΣ </a:t>
                      </a:r>
                    </a:p>
                    <a:p>
                      <a:r>
                        <a:rPr lang="el-G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ΧΩΡΙΣΤΟΥΣ ΛΟΓ/ΣΜΟΥΣ</a:t>
                      </a:r>
                      <a:endParaRPr lang="el-GR" sz="14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70438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959</Words>
  <Application>Microsoft Office PowerPoint</Application>
  <PresentationFormat>Ευρεία οθόνη</PresentationFormat>
  <Paragraphs>186</Paragraphs>
  <Slides>12</Slides>
  <Notes>12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Θέμα του Office</vt:lpstr>
      <vt:lpstr>ΤΗΡΗΣΗ ΛΟΓΑΡΙΑΣΜΩΝ ΠΕΛΑΤΩΝ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ΤΗΡΗΣΗ ΛΟΓΑΡΙΑΣΜΩΝ ΠΕΛΑΤΩΝ</dc:title>
  <dc:creator>nioann</dc:creator>
  <cp:lastModifiedBy>user</cp:lastModifiedBy>
  <cp:revision>4</cp:revision>
  <dcterms:created xsi:type="dcterms:W3CDTF">2020-11-03T09:33:39Z</dcterms:created>
  <dcterms:modified xsi:type="dcterms:W3CDTF">2020-11-04T20:29:01Z</dcterms:modified>
</cp:coreProperties>
</file>