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Lst>
  <p:notesMasterIdLst>
    <p:notesMasterId r:id="rId52"/>
  </p:notesMasterIdLst>
  <p:handoutMasterIdLst>
    <p:handoutMasterId r:id="rId53"/>
  </p:handoutMasterIdLst>
  <p:sldIdLst>
    <p:sldId id="256"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7" r:id="rId16"/>
    <p:sldId id="358" r:id="rId17"/>
    <p:sldId id="359" r:id="rId18"/>
    <p:sldId id="360" r:id="rId19"/>
    <p:sldId id="361" r:id="rId20"/>
    <p:sldId id="362" r:id="rId21"/>
    <p:sldId id="363" r:id="rId22"/>
    <p:sldId id="372" r:id="rId23"/>
    <p:sldId id="373" r:id="rId24"/>
    <p:sldId id="374" r:id="rId25"/>
    <p:sldId id="375" r:id="rId26"/>
    <p:sldId id="364" r:id="rId27"/>
    <p:sldId id="365" r:id="rId28"/>
    <p:sldId id="390" r:id="rId29"/>
    <p:sldId id="366" r:id="rId30"/>
    <p:sldId id="391" r:id="rId31"/>
    <p:sldId id="367" r:id="rId32"/>
    <p:sldId id="368" r:id="rId33"/>
    <p:sldId id="369" r:id="rId34"/>
    <p:sldId id="370" r:id="rId35"/>
    <p:sldId id="371"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289"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5" autoAdjust="0"/>
    <p:restoredTop sz="94660"/>
  </p:normalViewPr>
  <p:slideViewPr>
    <p:cSldViewPr>
      <p:cViewPr varScale="1">
        <p:scale>
          <a:sx n="70" d="100"/>
          <a:sy n="70" d="100"/>
        </p:scale>
        <p:origin x="15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15/5/2024</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15/5/2024</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0CBFB-6241-16E1-217D-8AABE8BD53D3}"/>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7D2E27D-A3DE-66D1-9D58-7419ACF92B0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65E216B-E692-FD84-0E11-F3373199E50F}"/>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1FA9EBD3-AE3E-82B6-116B-DBE3CB740185}"/>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0E99A88B-73E3-AE4F-AA8A-86D6DC71F456}"/>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20649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AB83A4-8BF5-372A-AAB0-D5E5117F6ED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4EC4CD-492E-F3E0-1754-4FD16333679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611D2F-B1B5-170E-8C3E-905242843017}"/>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B4438A18-A8C2-7570-9281-8CD1171514FF}"/>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B8068707-860F-4D19-D18B-5A9F1237A0D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899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6C1F7B2-2667-4C3E-E66B-6A52C86650B5}"/>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A12C846-45B1-69CE-B382-67CABE1E7975}"/>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AA4D394-DEAC-0E8E-73B9-B299570E2F38}"/>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DA1FCF2A-F11D-2F1A-09CD-4DB880128E90}"/>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F2F56E18-0801-A1A5-9153-6B030EB08C24}"/>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4256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DB415C-3DE9-B867-6AAB-165F7386F2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639AE5-76C4-0941-EB96-8477D476A18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D7E6CE-5DEB-24D5-0CD0-37FEC8646DDE}"/>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AF56C9FB-2226-3987-F57D-551F6F59D7C9}"/>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4355E86C-6FC9-EEFB-79F0-ABE367DC6D5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3004477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27C8DC-4091-6BD1-C7AB-83908A358054}"/>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149A01A-8172-B6E9-3F49-0C023061976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9BC9D84-6513-837D-92B4-9BC1D3ED38CD}"/>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DC5835E6-20D4-9078-1817-2D904F056754}"/>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9AF01B64-8F68-3D61-2C8E-EE7543B7563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6427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88BA99-6DD0-0D5A-67FE-9E5471DDB5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61F894A-719C-6936-FF28-D41F5D11C004}"/>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F7C4380-A0ED-D2E8-107E-F6561DFDA3A6}"/>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1601716-A34E-9E64-ACD7-DD5C885FEAAF}"/>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C1E00B92-1EF6-3517-F68D-96295ECFBAAF}"/>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9D0FE5E3-A883-942F-C138-702ED626911E}"/>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02208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D4E6A-9C0A-C0E5-F224-8F90AF62DF7D}"/>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40EF89F-1D9F-879E-9584-93F8631FAB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F6C9BC9-2D83-355E-858D-AD9D58690F17}"/>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6853D46-1191-F052-78C4-799A41DC657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172B24F-7602-6C11-1DDD-80AF88B6B933}"/>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2A41B7-BD03-7030-89C0-FB23AA16A1EB}"/>
              </a:ext>
            </a:extLst>
          </p:cNvPr>
          <p:cNvSpPr>
            <a:spLocks noGrp="1"/>
          </p:cNvSpPr>
          <p:nvPr>
            <p:ph type="dt" sz="half" idx="10"/>
          </p:nvPr>
        </p:nvSpPr>
        <p:spPr/>
        <p:txBody>
          <a:bodyPr/>
          <a:lstStyle/>
          <a:p>
            <a:pPr>
              <a:defRPr/>
            </a:pPr>
            <a:endParaRPr lang="el-GR" dirty="0"/>
          </a:p>
        </p:txBody>
      </p:sp>
      <p:sp>
        <p:nvSpPr>
          <p:cNvPr id="8" name="Θέση υποσέλιδου 7">
            <a:extLst>
              <a:ext uri="{FF2B5EF4-FFF2-40B4-BE49-F238E27FC236}">
                <a16:creationId xmlns:a16="http://schemas.microsoft.com/office/drawing/2014/main" id="{B2A8A3F9-F0CC-4473-AEB5-AC06EAD25BC4}"/>
              </a:ext>
            </a:extLst>
          </p:cNvPr>
          <p:cNvSpPr>
            <a:spLocks noGrp="1"/>
          </p:cNvSpPr>
          <p:nvPr>
            <p:ph type="ftr" sz="quarter" idx="11"/>
          </p:nvPr>
        </p:nvSpPr>
        <p:spPr/>
        <p:txBody>
          <a:bodyPr/>
          <a:lstStyle/>
          <a:p>
            <a:pPr>
              <a:defRPr/>
            </a:pPr>
            <a:endParaRPr lang="el-GR" dirty="0"/>
          </a:p>
        </p:txBody>
      </p:sp>
      <p:sp>
        <p:nvSpPr>
          <p:cNvPr id="9" name="Θέση αριθμού διαφάνειας 8">
            <a:extLst>
              <a:ext uri="{FF2B5EF4-FFF2-40B4-BE49-F238E27FC236}">
                <a16:creationId xmlns:a16="http://schemas.microsoft.com/office/drawing/2014/main" id="{FE3A376D-6744-C442-6C13-08ABE474D159}"/>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26942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AAAA3-A7B4-4059-E485-93FC417390C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D135185-839E-4C1A-C084-85172B41F4CD}"/>
              </a:ext>
            </a:extLst>
          </p:cNvPr>
          <p:cNvSpPr>
            <a:spLocks noGrp="1"/>
          </p:cNvSpPr>
          <p:nvPr>
            <p:ph type="dt" sz="half" idx="10"/>
          </p:nvPr>
        </p:nvSpPr>
        <p:spPr/>
        <p:txBody>
          <a:bodyPr/>
          <a:lstStyle/>
          <a:p>
            <a:pPr>
              <a:defRPr/>
            </a:pPr>
            <a:endParaRPr lang="el-GR" dirty="0"/>
          </a:p>
        </p:txBody>
      </p:sp>
      <p:sp>
        <p:nvSpPr>
          <p:cNvPr id="4" name="Θέση υποσέλιδου 3">
            <a:extLst>
              <a:ext uri="{FF2B5EF4-FFF2-40B4-BE49-F238E27FC236}">
                <a16:creationId xmlns:a16="http://schemas.microsoft.com/office/drawing/2014/main" id="{5CF669C8-C961-2A72-BE8D-17F80C742153}"/>
              </a:ext>
            </a:extLst>
          </p:cNvPr>
          <p:cNvSpPr>
            <a:spLocks noGrp="1"/>
          </p:cNvSpPr>
          <p:nvPr>
            <p:ph type="ftr" sz="quarter" idx="11"/>
          </p:nvPr>
        </p:nvSpPr>
        <p:spPr/>
        <p:txBody>
          <a:bodyPr/>
          <a:lstStyle/>
          <a:p>
            <a:pPr>
              <a:defRPr/>
            </a:pPr>
            <a:endParaRPr lang="el-GR" dirty="0"/>
          </a:p>
        </p:txBody>
      </p:sp>
      <p:sp>
        <p:nvSpPr>
          <p:cNvPr id="5" name="Θέση αριθμού διαφάνειας 4">
            <a:extLst>
              <a:ext uri="{FF2B5EF4-FFF2-40B4-BE49-F238E27FC236}">
                <a16:creationId xmlns:a16="http://schemas.microsoft.com/office/drawing/2014/main" id="{F8A00CA9-5A5B-E3DD-3137-C482F62144AD}"/>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1604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597F30B-3B6F-7696-A770-7C53F71CE289}"/>
              </a:ext>
            </a:extLst>
          </p:cNvPr>
          <p:cNvSpPr>
            <a:spLocks noGrp="1"/>
          </p:cNvSpPr>
          <p:nvPr>
            <p:ph type="dt" sz="half" idx="10"/>
          </p:nvPr>
        </p:nvSpPr>
        <p:spPr/>
        <p:txBody>
          <a:bodyPr/>
          <a:lstStyle/>
          <a:p>
            <a:pPr>
              <a:defRPr/>
            </a:pPr>
            <a:endParaRPr lang="el-GR" dirty="0"/>
          </a:p>
        </p:txBody>
      </p:sp>
      <p:sp>
        <p:nvSpPr>
          <p:cNvPr id="3" name="Θέση υποσέλιδου 2">
            <a:extLst>
              <a:ext uri="{FF2B5EF4-FFF2-40B4-BE49-F238E27FC236}">
                <a16:creationId xmlns:a16="http://schemas.microsoft.com/office/drawing/2014/main" id="{84282F92-9FA4-BED6-CB99-321C5CA576CA}"/>
              </a:ext>
            </a:extLst>
          </p:cNvPr>
          <p:cNvSpPr>
            <a:spLocks noGrp="1"/>
          </p:cNvSpPr>
          <p:nvPr>
            <p:ph type="ftr" sz="quarter" idx="11"/>
          </p:nvPr>
        </p:nvSpPr>
        <p:spPr/>
        <p:txBody>
          <a:bodyPr/>
          <a:lstStyle/>
          <a:p>
            <a:pPr>
              <a:defRPr/>
            </a:pPr>
            <a:endParaRPr lang="el-GR" dirty="0"/>
          </a:p>
        </p:txBody>
      </p:sp>
      <p:sp>
        <p:nvSpPr>
          <p:cNvPr id="4" name="Θέση αριθμού διαφάνειας 3">
            <a:extLst>
              <a:ext uri="{FF2B5EF4-FFF2-40B4-BE49-F238E27FC236}">
                <a16:creationId xmlns:a16="http://schemas.microsoft.com/office/drawing/2014/main" id="{D7365E0A-9FE7-C3AF-0F50-D7E6143C3BE5}"/>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2523457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C142F1-C338-B822-B835-B2DD7C4C4C1D}"/>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0C0206-2D85-89A5-4589-6EF16F2C88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77D63F-29A5-C21F-39A5-BD59372177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2FB176-696E-BCA7-1CBE-5D86AF78281D}"/>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DB7991F8-080F-4FDC-A2DE-5712921C6723}"/>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FEAC9588-0107-3B38-5AC0-3C936AA5A330}"/>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52412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164AA8-5940-8E9F-C9A7-320E4E7C1D8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B1D37D7-C8E8-6C7F-2F51-F42A96FC9E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87697E51-930F-1A5D-437A-DB319A2129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789BCE1-E49F-4B16-9CB1-9D812E332CDA}"/>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E38EDFBE-7CEF-01D9-6356-16CB23EC4D9F}"/>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E2768AD9-8FB8-D2B2-7A0F-7E5A6C74F835}"/>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4328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D1FB112-FE1D-4C21-B317-278BFEF68C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9104CA-3640-3302-3852-198010B526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EDBEF5-93C1-2DBA-8B81-3CECBC12F10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l-GR" dirty="0"/>
          </a:p>
        </p:txBody>
      </p:sp>
      <p:sp>
        <p:nvSpPr>
          <p:cNvPr id="5" name="Θέση υποσέλιδου 4">
            <a:extLst>
              <a:ext uri="{FF2B5EF4-FFF2-40B4-BE49-F238E27FC236}">
                <a16:creationId xmlns:a16="http://schemas.microsoft.com/office/drawing/2014/main" id="{2A0815B4-6E0B-1A18-70FB-B5D74A7A09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354186BC-3E6D-8E2F-2AD5-862F603DCF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2680434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48C1DF4-A945-9612-81EC-32625E0EAEDD}"/>
              </a:ext>
            </a:extLst>
          </p:cNvPr>
          <p:cNvSpPr txBox="1">
            <a:spLocks/>
          </p:cNvSpPr>
          <p:nvPr/>
        </p:nvSpPr>
        <p:spPr>
          <a:xfrm>
            <a:off x="0" y="857250"/>
            <a:ext cx="4564264" cy="118524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400" dirty="0"/>
              <a:t>Πανεπιστήμιο Θεσσαλίας</a:t>
            </a:r>
            <a:br>
              <a:rPr lang="el-GR" sz="2400" dirty="0"/>
            </a:br>
            <a:r>
              <a:rPr lang="el-GR" sz="2400" dirty="0"/>
              <a:t>Τμήμα Επιστήμης Τροφίμων &amp; Διατροφής</a:t>
            </a:r>
          </a:p>
        </p:txBody>
      </p:sp>
      <p:sp>
        <p:nvSpPr>
          <p:cNvPr id="5" name="Θέση περιεχομένου 2">
            <a:extLst>
              <a:ext uri="{FF2B5EF4-FFF2-40B4-BE49-F238E27FC236}">
                <a16:creationId xmlns:a16="http://schemas.microsoft.com/office/drawing/2014/main" id="{6E6605FE-3B7F-743F-2A95-5C7A07B606CA}"/>
              </a:ext>
            </a:extLst>
          </p:cNvPr>
          <p:cNvSpPr txBox="1">
            <a:spLocks/>
          </p:cNvSpPr>
          <p:nvPr/>
        </p:nvSpPr>
        <p:spPr>
          <a:xfrm>
            <a:off x="0" y="5249911"/>
            <a:ext cx="4564264" cy="748019"/>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Δρ. Χατζημητάκος Θεόδωρος, </a:t>
            </a:r>
          </a:p>
          <a:p>
            <a:r>
              <a:rPr lang="en-US" sz="1800" dirty="0"/>
              <a:t>M.Sc., M.Ed., </a:t>
            </a:r>
            <a:r>
              <a:rPr lang="en-US" sz="1800" dirty="0" err="1"/>
              <a:t>Ph.D</a:t>
            </a:r>
            <a:endParaRPr lang="el-GR" sz="1800" dirty="0"/>
          </a:p>
        </p:txBody>
      </p:sp>
      <p:pic>
        <p:nvPicPr>
          <p:cNvPr id="6" name="Picture 4" descr="Κρυστάλλινο πλέγμα">
            <a:extLst>
              <a:ext uri="{FF2B5EF4-FFF2-40B4-BE49-F238E27FC236}">
                <a16:creationId xmlns:a16="http://schemas.microsoft.com/office/drawing/2014/main" id="{51C63F06-E812-8BD2-4AF2-E3798BB3E7D9}"/>
              </a:ext>
            </a:extLst>
          </p:cNvPr>
          <p:cNvPicPr>
            <a:picLocks noChangeAspect="1"/>
          </p:cNvPicPr>
          <p:nvPr/>
        </p:nvPicPr>
        <p:blipFill rotWithShape="1">
          <a:blip r:embed="rId2"/>
          <a:srcRect l="25636" r="24364"/>
          <a:stretch/>
        </p:blipFill>
        <p:spPr>
          <a:xfrm>
            <a:off x="4572001" y="857257"/>
            <a:ext cx="4571999" cy="5143493"/>
          </a:xfrm>
          <a:prstGeom prst="rect">
            <a:avLst/>
          </a:prstGeom>
        </p:spPr>
      </p:pic>
      <p:sp>
        <p:nvSpPr>
          <p:cNvPr id="11" name="TextBox 10">
            <a:extLst>
              <a:ext uri="{FF2B5EF4-FFF2-40B4-BE49-F238E27FC236}">
                <a16:creationId xmlns:a16="http://schemas.microsoft.com/office/drawing/2014/main" id="{6580F94C-21BB-60FB-0340-F195EFCFE946}"/>
              </a:ext>
            </a:extLst>
          </p:cNvPr>
          <p:cNvSpPr txBox="1"/>
          <p:nvPr/>
        </p:nvSpPr>
        <p:spPr>
          <a:xfrm>
            <a:off x="0" y="2930926"/>
            <a:ext cx="4478917" cy="461665"/>
          </a:xfrm>
          <a:prstGeom prst="rect">
            <a:avLst/>
          </a:prstGeom>
          <a:noFill/>
        </p:spPr>
        <p:txBody>
          <a:bodyPr wrap="square">
            <a:spAutoFit/>
          </a:bodyPr>
          <a:lstStyle/>
          <a:p>
            <a:pPr algn="ctr"/>
            <a:r>
              <a:rPr lang="el-GR" sz="2400" dirty="0"/>
              <a:t>Βιοχημεία Τροφίμων</a:t>
            </a:r>
          </a:p>
        </p:txBody>
      </p:sp>
      <p:sp>
        <p:nvSpPr>
          <p:cNvPr id="12" name="TextBox 11">
            <a:extLst>
              <a:ext uri="{FF2B5EF4-FFF2-40B4-BE49-F238E27FC236}">
                <a16:creationId xmlns:a16="http://schemas.microsoft.com/office/drawing/2014/main" id="{96EF2834-28C3-D670-01C9-2E05716CF4B1}"/>
              </a:ext>
            </a:extLst>
          </p:cNvPr>
          <p:cNvSpPr txBox="1"/>
          <p:nvPr/>
        </p:nvSpPr>
        <p:spPr>
          <a:xfrm>
            <a:off x="42673" y="3863261"/>
            <a:ext cx="4478917" cy="369332"/>
          </a:xfrm>
          <a:prstGeom prst="rect">
            <a:avLst/>
          </a:prstGeom>
          <a:noFill/>
        </p:spPr>
        <p:txBody>
          <a:bodyPr wrap="square">
            <a:spAutoFit/>
          </a:bodyPr>
          <a:lstStyle/>
          <a:p>
            <a:pPr algn="ctr"/>
            <a:r>
              <a:rPr lang="en-US" dirty="0"/>
              <a:t>5</a:t>
            </a:r>
            <a:r>
              <a:rPr lang="el-GR" baseline="30000" dirty="0"/>
              <a:t>η</a:t>
            </a:r>
            <a:r>
              <a:rPr lang="el-GR" dirty="0"/>
              <a:t> Ενότητα</a:t>
            </a:r>
          </a:p>
        </p:txBody>
      </p:sp>
    </p:spTree>
    <p:extLst>
      <p:ext uri="{BB962C8B-B14F-4D97-AF65-F5344CB8AC3E}">
        <p14:creationId xmlns:p14="http://schemas.microsoft.com/office/powerpoint/2010/main" val="104252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normAutofit fontScale="92500" lnSpcReduction="20000"/>
          </a:bodyPr>
          <a:lstStyle/>
          <a:p>
            <a:r>
              <a:rPr lang="el-GR" dirty="0"/>
              <a:t>Γενικά, τα </a:t>
            </a:r>
            <a:r>
              <a:rPr lang="el-GR" dirty="0" err="1"/>
              <a:t>εξωκυτταρικά</a:t>
            </a:r>
            <a:r>
              <a:rPr lang="el-GR" dirty="0"/>
              <a:t> ένζυμα είναι ανθεκτικότερα, αφού προορισμός τους είναι να λειτουργούν σε μη «φιλικά» περιβάλλοντα. </a:t>
            </a:r>
          </a:p>
          <a:p>
            <a:r>
              <a:rPr lang="el-GR" dirty="0"/>
              <a:t>Αντίθετα, τα ενδοκυτταρικά ένζυμα είναι γενικά πιο ευαίσθητα, ιδίως μετά τον καθαρισμό. </a:t>
            </a:r>
          </a:p>
          <a:p>
            <a:r>
              <a:rPr lang="el-GR" dirty="0"/>
              <a:t>Μέσα στο κύτταρο παρουσιάζεται υψηλή πρωτεϊνική συγκέντρωση, η παρουσία οξυγόνου είναι περιορισμένη, ενώ υπάρχουν και διάφορες αναγωγικές ουσίες και </a:t>
            </a:r>
            <a:r>
              <a:rPr lang="el-GR" dirty="0" err="1"/>
              <a:t>μεταβολίτες</a:t>
            </a:r>
            <a:r>
              <a:rPr lang="el-GR" dirty="0"/>
              <a:t>. </a:t>
            </a:r>
          </a:p>
          <a:p>
            <a:r>
              <a:rPr lang="el-GR" dirty="0"/>
              <a:t>Οι παραπάνω συνθήκες σταθεροποιούν το </a:t>
            </a:r>
            <a:r>
              <a:rPr lang="el-GR" dirty="0" err="1"/>
              <a:t>ενζυμικό</a:t>
            </a:r>
            <a:r>
              <a:rPr lang="el-GR" dirty="0"/>
              <a:t> μόριο.</a:t>
            </a:r>
          </a:p>
          <a:p>
            <a:r>
              <a:rPr lang="el-GR" dirty="0"/>
              <a:t>Όταν, όμως, έχουμε διάρρηξη των κυττάρων και απελευθέρωση των ενζύμων, το ένζυμο βρίσκεται πλέον σε «εχθρικό» περιβάλλον, που πιθανόν να οδηγήσει σε μείωση της </a:t>
            </a:r>
            <a:r>
              <a:rPr lang="el-GR" dirty="0" err="1"/>
              <a:t>ενζυμικής</a:t>
            </a:r>
            <a:r>
              <a:rPr lang="el-GR" dirty="0"/>
              <a:t> δραστικότητας.</a:t>
            </a:r>
          </a:p>
          <a:p>
            <a:r>
              <a:rPr lang="el-GR" dirty="0"/>
              <a:t>Γι’ αυτό το λόγο συνήθως ρυθμίζεται το </a:t>
            </a:r>
            <a:r>
              <a:rPr lang="el-GR" dirty="0" err="1"/>
              <a:t>pH</a:t>
            </a:r>
            <a:r>
              <a:rPr lang="el-GR" dirty="0"/>
              <a:t> σε εύρος 6-8 και όλη η κατιούσα διεργασία πραγματοποιείται σε χαμηλή θερμοκρασία (4</a:t>
            </a:r>
            <a:r>
              <a:rPr lang="el-GR" baseline="30000" dirty="0"/>
              <a:t>o</a:t>
            </a:r>
            <a:r>
              <a:rPr lang="el-GR" dirty="0"/>
              <a:t>C).</a:t>
            </a:r>
          </a:p>
          <a:p>
            <a:r>
              <a:rPr lang="el-GR" dirty="0"/>
              <a:t>Καθώς είναι απαραίτητο να αποφευχθεί η χημική τροποποίηση των λειτουργικών πλευρικών ομάδων του ενεργού κέντρου του ενζύμου (π.χ. μερική ή ολική οξείδωση των </a:t>
            </a:r>
            <a:r>
              <a:rPr lang="el-GR" dirty="0" err="1"/>
              <a:t>σουλφυδρυλομάδων</a:t>
            </a:r>
            <a:r>
              <a:rPr lang="el-GR" dirty="0"/>
              <a:t>), συνήθως προστίθενται στο ρυθμιστικό διάλυμα αναγωγικά αντιδραστήρια (π.χ. β-</a:t>
            </a:r>
            <a:r>
              <a:rPr lang="el-GR" dirty="0" err="1"/>
              <a:t>μερκαπτοαιθανόλη</a:t>
            </a:r>
            <a:r>
              <a:rPr lang="el-GR" dirty="0"/>
              <a:t>) ή </a:t>
            </a:r>
            <a:r>
              <a:rPr lang="el-GR" dirty="0" err="1"/>
              <a:t>χηλικές</a:t>
            </a:r>
            <a:r>
              <a:rPr lang="el-GR" dirty="0"/>
              <a:t> ενώσεις που δεσμεύουν ιόντα μετάλλων (τα οποία ενεργοποιούν το οξυγόνο και κατά συνέπεια την οξείδωση).</a:t>
            </a:r>
          </a:p>
          <a:p>
            <a:r>
              <a:rPr lang="el-GR" dirty="0"/>
              <a:t>Η προσθήκη </a:t>
            </a:r>
            <a:r>
              <a:rPr lang="el-GR" dirty="0" err="1"/>
              <a:t>χηλικών</a:t>
            </a:r>
            <a:r>
              <a:rPr lang="el-GR" dirty="0"/>
              <a:t> ενώσεων αποφεύγεται στην περίπτωση που η δράση του ενζύμου εξαρτάται από ιόντα μετάλλων.</a:t>
            </a:r>
          </a:p>
          <a:p>
            <a:r>
              <a:rPr lang="el-GR" dirty="0"/>
              <a:t>Είναι προφανές ότι η παρουσία πρωτεολυτικών ενζύμων οδηγεί σε μείωση της </a:t>
            </a:r>
            <a:r>
              <a:rPr lang="el-GR" dirty="0" err="1"/>
              <a:t>ενζυμικής</a:t>
            </a:r>
            <a:r>
              <a:rPr lang="el-GR" dirty="0"/>
              <a:t> δραστικότητας.</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5057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a:extLst>
              <a:ext uri="{FF2B5EF4-FFF2-40B4-BE49-F238E27FC236}">
                <a16:creationId xmlns:a16="http://schemas.microsoft.com/office/drawing/2014/main" id="{07AE71B8-8F8B-478F-8D06-F0AC8C1DA516}"/>
              </a:ext>
            </a:extLst>
          </p:cNvPr>
          <p:cNvGraphicFramePr>
            <a:graphicFrameLocks noGrp="1"/>
          </p:cNvGraphicFramePr>
          <p:nvPr>
            <p:ph idx="1"/>
          </p:nvPr>
        </p:nvGraphicFramePr>
        <p:xfrm>
          <a:off x="628650" y="864535"/>
          <a:ext cx="7886699" cy="4924143"/>
        </p:xfrm>
        <a:graphic>
          <a:graphicData uri="http://schemas.openxmlformats.org/drawingml/2006/table">
            <a:tbl>
              <a:tblPr firstRow="1" firstCol="1" bandRow="1"/>
              <a:tblGrid>
                <a:gridCol w="1831824">
                  <a:extLst>
                    <a:ext uri="{9D8B030D-6E8A-4147-A177-3AD203B41FA5}">
                      <a16:colId xmlns:a16="http://schemas.microsoft.com/office/drawing/2014/main" val="1224420642"/>
                    </a:ext>
                  </a:extLst>
                </a:gridCol>
                <a:gridCol w="3511852">
                  <a:extLst>
                    <a:ext uri="{9D8B030D-6E8A-4147-A177-3AD203B41FA5}">
                      <a16:colId xmlns:a16="http://schemas.microsoft.com/office/drawing/2014/main" val="2629205372"/>
                    </a:ext>
                  </a:extLst>
                </a:gridCol>
                <a:gridCol w="2543023">
                  <a:extLst>
                    <a:ext uri="{9D8B030D-6E8A-4147-A177-3AD203B41FA5}">
                      <a16:colId xmlns:a16="http://schemas.microsoft.com/office/drawing/2014/main" val="1869287705"/>
                    </a:ext>
                  </a:extLst>
                </a:gridCol>
              </a:tblGrid>
              <a:tr h="411270">
                <a:tc>
                  <a:txBody>
                    <a:bodyPr/>
                    <a:lstStyle/>
                    <a:p>
                      <a:pPr marL="91440" marR="71120" indent="-6350">
                        <a:lnSpc>
                          <a:spcPct val="107000"/>
                        </a:lnSpc>
                        <a:spcAft>
                          <a:spcPts val="2395"/>
                        </a:spcAft>
                      </a:pPr>
                      <a:r>
                        <a:rPr lang="el-GR" sz="1600" b="1" kern="100">
                          <a:solidFill>
                            <a:srgbClr val="000000"/>
                          </a:solidFill>
                          <a:effectLst/>
                          <a:latin typeface="Arial" panose="020B0604020202020204" pitchFamily="34" charset="0"/>
                          <a:ea typeface="Arial" panose="020B0604020202020204" pitchFamily="34" charset="0"/>
                        </a:rPr>
                        <a:t>Στάδιο</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71120" indent="-6350" algn="ctr">
                        <a:lnSpc>
                          <a:spcPct val="107000"/>
                        </a:lnSpc>
                        <a:spcAft>
                          <a:spcPts val="2395"/>
                        </a:spcAft>
                      </a:pPr>
                      <a:r>
                        <a:rPr lang="el-GR" sz="1600" b="1" kern="100">
                          <a:solidFill>
                            <a:srgbClr val="000000"/>
                          </a:solidFill>
                          <a:effectLst/>
                          <a:latin typeface="Arial" panose="020B0604020202020204" pitchFamily="34" charset="0"/>
                          <a:ea typeface="Arial" panose="020B0604020202020204" pitchFamily="34" charset="0"/>
                        </a:rPr>
                        <a:t>Σκοπός σταδίου</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8130" marR="71120" indent="-6350">
                        <a:lnSpc>
                          <a:spcPct val="107000"/>
                        </a:lnSpc>
                        <a:spcAft>
                          <a:spcPts val="2395"/>
                        </a:spcAft>
                      </a:pPr>
                      <a:r>
                        <a:rPr lang="el-GR" sz="1600" b="1" kern="100">
                          <a:solidFill>
                            <a:srgbClr val="000000"/>
                          </a:solidFill>
                          <a:effectLst/>
                          <a:latin typeface="Arial" panose="020B0604020202020204" pitchFamily="34" charset="0"/>
                          <a:ea typeface="Arial" panose="020B0604020202020204" pitchFamily="34" charset="0"/>
                        </a:rPr>
                        <a:t>Συνήθεις Τεχνικές</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402246"/>
                  </a:ext>
                </a:extLst>
              </a:tr>
              <a:tr h="1357069">
                <a:tc>
                  <a:txBody>
                    <a:bodyPr/>
                    <a:lstStyle/>
                    <a:p>
                      <a:pPr marL="91440" marR="71120" indent="-6350">
                        <a:lnSpc>
                          <a:spcPct val="107000"/>
                        </a:lnSpc>
                        <a:spcAft>
                          <a:spcPts val="2395"/>
                        </a:spcAft>
                      </a:pPr>
                      <a:r>
                        <a:rPr lang="el-GR" sz="1400" i="1" kern="100">
                          <a:solidFill>
                            <a:srgbClr val="000000"/>
                          </a:solidFill>
                          <a:effectLst/>
                          <a:latin typeface="Arial" panose="020B0604020202020204" pitchFamily="34" charset="0"/>
                          <a:ea typeface="Arial" panose="020B0604020202020204" pitchFamily="34" charset="0"/>
                        </a:rPr>
                        <a:t>Α. Αρχικό</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287020" marR="71120" indent="-6350" algn="ctr">
                        <a:lnSpc>
                          <a:spcPct val="107000"/>
                        </a:lnSpc>
                        <a:spcAft>
                          <a:spcPts val="2395"/>
                        </a:spcAft>
                      </a:pPr>
                      <a:r>
                        <a:rPr lang="el-GR" sz="1400" b="1" kern="100" dirty="0" err="1">
                          <a:solidFill>
                            <a:srgbClr val="000000"/>
                          </a:solidFill>
                          <a:effectLst/>
                          <a:latin typeface="Arial" panose="020B0604020202020204" pitchFamily="34" charset="0"/>
                          <a:ea typeface="Arial" panose="020B0604020202020204" pitchFamily="34" charset="0"/>
                        </a:rPr>
                        <a:t>Εξωκυτταρικό</a:t>
                      </a:r>
                      <a:r>
                        <a:rPr lang="el-GR" sz="1400" b="1" kern="100" dirty="0">
                          <a:solidFill>
                            <a:srgbClr val="000000"/>
                          </a:solidFill>
                          <a:effectLst/>
                          <a:latin typeface="Arial" panose="020B0604020202020204" pitchFamily="34" charset="0"/>
                          <a:ea typeface="Arial" panose="020B0604020202020204" pitchFamily="34" charset="0"/>
                        </a:rPr>
                        <a:t> ένζυμο</a:t>
                      </a:r>
                      <a:endParaRPr lang="el-GR" sz="1700" kern="100" dirty="0">
                        <a:solidFill>
                          <a:srgbClr val="000000"/>
                        </a:solidFill>
                        <a:effectLst/>
                        <a:latin typeface="Arial" panose="020B0604020202020204" pitchFamily="34" charset="0"/>
                        <a:ea typeface="Arial" panose="020B0604020202020204" pitchFamily="34" charset="0"/>
                      </a:endParaRPr>
                    </a:p>
                    <a:p>
                      <a:pPr marL="928370" marR="71120" indent="-6350">
                        <a:lnSpc>
                          <a:spcPct val="107000"/>
                        </a:lnSpc>
                        <a:spcAft>
                          <a:spcPts val="2395"/>
                        </a:spcAft>
                      </a:pPr>
                      <a:r>
                        <a:rPr lang="el-GR" sz="1400" kern="100" dirty="0">
                          <a:solidFill>
                            <a:srgbClr val="000000"/>
                          </a:solidFill>
                          <a:effectLst/>
                          <a:latin typeface="Arial" panose="020B0604020202020204" pitchFamily="34" charset="0"/>
                          <a:ea typeface="Arial" panose="020B0604020202020204" pitchFamily="34" charset="0"/>
                        </a:rPr>
                        <a:t>1. Παραλαβή υγρής φάσεως (διαχωρισμός υγρών στερεών)</a:t>
                      </a:r>
                      <a:endParaRPr lang="el-GR" sz="1700" kern="100" dirty="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635" marR="71120" indent="-6350">
                        <a:lnSpc>
                          <a:spcPct val="107000"/>
                        </a:lnSpc>
                        <a:spcAft>
                          <a:spcPts val="2395"/>
                        </a:spcAft>
                      </a:pPr>
                      <a:r>
                        <a:rPr lang="el-GR" sz="1400" kern="100">
                          <a:solidFill>
                            <a:srgbClr val="000000"/>
                          </a:solidFill>
                          <a:effectLst/>
                          <a:latin typeface="Arial" panose="020B0604020202020204" pitchFamily="34" charset="0"/>
                          <a:ea typeface="Arial" panose="020B0604020202020204" pitchFamily="34" charset="0"/>
                        </a:rPr>
                        <a:t>Φυγοκέντρηση ή διήθηση</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14674112"/>
                  </a:ext>
                </a:extLst>
              </a:tr>
              <a:tr h="1414405">
                <a:tc>
                  <a:txBody>
                    <a:bodyPr/>
                    <a:lstStyle/>
                    <a:p>
                      <a:pPr marL="278130" marR="71120" indent="-6350">
                        <a:lnSpc>
                          <a:spcPct val="107000"/>
                        </a:lnSpc>
                        <a:spcAft>
                          <a:spcPts val="800"/>
                        </a:spcAft>
                      </a:pPr>
                      <a:r>
                        <a:rPr lang="el-GR" sz="1700" kern="100">
                          <a:solidFill>
                            <a:srgbClr val="000000"/>
                          </a:solidFill>
                          <a:effectLst/>
                          <a:latin typeface="Arial" panose="020B0604020202020204" pitchFamily="34" charset="0"/>
                          <a:ea typeface="Arial" panose="020B0604020202020204" pitchFamily="34" charset="0"/>
                        </a:rPr>
                        <a:t> </a:t>
                      </a:r>
                    </a:p>
                  </a:txBody>
                  <a:tcPr marL="0" marR="173580" marT="87697" marB="64110">
                    <a:lnL w="12700" cap="flat" cmpd="sng" algn="ctr">
                      <a:solidFill>
                        <a:srgbClr val="FFFFFF"/>
                      </a:solidFill>
                      <a:prstDash val="solid"/>
                      <a:round/>
                      <a:headEnd type="none" w="med" len="med"/>
                      <a:tailEnd type="none" w="med" len="med"/>
                    </a:lnL>
                    <a:lnR>
                      <a:noFill/>
                    </a:lnR>
                    <a:lnT>
                      <a:noFill/>
                    </a:lnT>
                    <a:lnB>
                      <a:noFill/>
                    </a:lnB>
                    <a:noFill/>
                  </a:tcPr>
                </a:tc>
                <a:tc>
                  <a:txBody>
                    <a:bodyPr/>
                    <a:lstStyle/>
                    <a:p>
                      <a:pPr marL="381635" marR="71120" indent="-6350" algn="ctr">
                        <a:lnSpc>
                          <a:spcPct val="107000"/>
                        </a:lnSpc>
                        <a:spcAft>
                          <a:spcPts val="2395"/>
                        </a:spcAft>
                      </a:pPr>
                      <a:r>
                        <a:rPr lang="el-GR" sz="1400" b="1" kern="100" dirty="0">
                          <a:solidFill>
                            <a:srgbClr val="000000"/>
                          </a:solidFill>
                          <a:effectLst/>
                          <a:latin typeface="Arial" panose="020B0604020202020204" pitchFamily="34" charset="0"/>
                          <a:ea typeface="Arial" panose="020B0604020202020204" pitchFamily="34" charset="0"/>
                        </a:rPr>
                        <a:t>Ενδοκυτταρικό ένζυμο</a:t>
                      </a:r>
                      <a:endParaRPr lang="el-GR" sz="1700" kern="100" dirty="0">
                        <a:solidFill>
                          <a:srgbClr val="000000"/>
                        </a:solidFill>
                        <a:effectLst/>
                        <a:latin typeface="Arial" panose="020B0604020202020204" pitchFamily="34" charset="0"/>
                        <a:ea typeface="Arial" panose="020B0604020202020204" pitchFamily="34" charset="0"/>
                      </a:endParaRPr>
                    </a:p>
                    <a:p>
                      <a:pPr marL="308610" marR="71120" indent="-6350" algn="ctr">
                        <a:lnSpc>
                          <a:spcPct val="107000"/>
                        </a:lnSpc>
                        <a:spcAft>
                          <a:spcPts val="2395"/>
                        </a:spcAft>
                      </a:pPr>
                      <a:r>
                        <a:rPr lang="el-GR" sz="1400" kern="100" dirty="0">
                          <a:solidFill>
                            <a:srgbClr val="000000"/>
                          </a:solidFill>
                          <a:effectLst/>
                          <a:latin typeface="Arial" panose="020B0604020202020204" pitchFamily="34" charset="0"/>
                          <a:ea typeface="Arial" panose="020B0604020202020204" pitchFamily="34" charset="0"/>
                        </a:rPr>
                        <a:t>1. Παραλαβή κυττάρων </a:t>
                      </a:r>
                      <a:endParaRPr lang="el-GR" sz="1700" kern="100" dirty="0">
                        <a:solidFill>
                          <a:srgbClr val="000000"/>
                        </a:solidFill>
                        <a:effectLst/>
                        <a:latin typeface="Arial" panose="020B0604020202020204" pitchFamily="34" charset="0"/>
                        <a:ea typeface="Arial" panose="020B0604020202020204" pitchFamily="34" charset="0"/>
                      </a:endParaRPr>
                    </a:p>
                    <a:p>
                      <a:pPr marL="278130" marR="71120" indent="-6350" algn="r">
                        <a:lnSpc>
                          <a:spcPct val="107000"/>
                        </a:lnSpc>
                        <a:spcAft>
                          <a:spcPts val="2395"/>
                        </a:spcAft>
                      </a:pPr>
                      <a:r>
                        <a:rPr lang="el-GR" sz="1400" kern="100" dirty="0">
                          <a:solidFill>
                            <a:srgbClr val="000000"/>
                          </a:solidFill>
                          <a:effectLst/>
                          <a:latin typeface="Arial" panose="020B0604020202020204" pitchFamily="34" charset="0"/>
                          <a:ea typeface="Arial" panose="020B0604020202020204" pitchFamily="34" charset="0"/>
                        </a:rPr>
                        <a:t>(διαχωρισμός υγρών/στερεών)</a:t>
                      </a:r>
                      <a:endParaRPr lang="el-GR" sz="1700" kern="100" dirty="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a:noFill/>
                    </a:lnT>
                    <a:lnB>
                      <a:noFill/>
                    </a:lnB>
                    <a:noFill/>
                  </a:tcPr>
                </a:tc>
                <a:tc>
                  <a:txBody>
                    <a:bodyPr/>
                    <a:lstStyle/>
                    <a:p>
                      <a:pPr marL="635" marR="71120" indent="-6350">
                        <a:lnSpc>
                          <a:spcPct val="107000"/>
                        </a:lnSpc>
                        <a:spcAft>
                          <a:spcPts val="2395"/>
                        </a:spcAft>
                      </a:pPr>
                      <a:r>
                        <a:rPr lang="el-GR" sz="1400" kern="100">
                          <a:solidFill>
                            <a:srgbClr val="000000"/>
                          </a:solidFill>
                          <a:effectLst/>
                          <a:latin typeface="Arial" panose="020B0604020202020204" pitchFamily="34" charset="0"/>
                          <a:ea typeface="Arial" panose="020B0604020202020204" pitchFamily="34" charset="0"/>
                        </a:rPr>
                        <a:t>Φυγοκέντρηση ή διήθηση</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a:noFill/>
                    </a:lnT>
                    <a:lnB>
                      <a:noFill/>
                    </a:lnB>
                    <a:noFill/>
                  </a:tcPr>
                </a:tc>
                <a:extLst>
                  <a:ext uri="{0D108BD9-81ED-4DB2-BD59-A6C34878D82A}">
                    <a16:rowId xmlns:a16="http://schemas.microsoft.com/office/drawing/2014/main" val="1411823923"/>
                  </a:ext>
                </a:extLst>
              </a:tr>
              <a:tr h="871529">
                <a:tc>
                  <a:txBody>
                    <a:bodyPr/>
                    <a:lstStyle/>
                    <a:p>
                      <a:pPr marL="278130" marR="71120" indent="-6350">
                        <a:lnSpc>
                          <a:spcPct val="107000"/>
                        </a:lnSpc>
                        <a:spcAft>
                          <a:spcPts val="800"/>
                        </a:spcAft>
                      </a:pPr>
                      <a:r>
                        <a:rPr lang="el-GR" sz="1700" kern="100">
                          <a:solidFill>
                            <a:srgbClr val="000000"/>
                          </a:solidFill>
                          <a:effectLst/>
                          <a:latin typeface="Arial" panose="020B0604020202020204" pitchFamily="34" charset="0"/>
                          <a:ea typeface="Arial" panose="020B0604020202020204" pitchFamily="34" charset="0"/>
                        </a:rPr>
                        <a:t> </a:t>
                      </a:r>
                    </a:p>
                  </a:txBody>
                  <a:tcPr marL="0" marR="173580" marT="87697" marB="64110">
                    <a:lnL w="12700" cap="flat" cmpd="sng" algn="ctr">
                      <a:solidFill>
                        <a:srgbClr val="FFFFFF"/>
                      </a:solidFill>
                      <a:prstDash val="solid"/>
                      <a:round/>
                      <a:headEnd type="none" w="med" len="med"/>
                      <a:tailEnd type="none" w="med" len="med"/>
                    </a:lnL>
                    <a:lnR>
                      <a:noFill/>
                    </a:lnR>
                    <a:lnT>
                      <a:noFill/>
                    </a:lnT>
                    <a:lnB>
                      <a:noFill/>
                    </a:lnB>
                    <a:noFill/>
                  </a:tcPr>
                </a:tc>
                <a:tc>
                  <a:txBody>
                    <a:bodyPr/>
                    <a:lstStyle/>
                    <a:p>
                      <a:pPr marL="208280" marR="71120" indent="-6350" algn="ctr">
                        <a:lnSpc>
                          <a:spcPct val="107000"/>
                        </a:lnSpc>
                        <a:spcAft>
                          <a:spcPts val="2395"/>
                        </a:spcAft>
                      </a:pPr>
                      <a:r>
                        <a:rPr lang="el-GR" sz="1400" kern="100">
                          <a:solidFill>
                            <a:srgbClr val="000000"/>
                          </a:solidFill>
                          <a:effectLst/>
                          <a:latin typeface="Arial" panose="020B0604020202020204" pitchFamily="34" charset="0"/>
                          <a:ea typeface="Arial" panose="020B0604020202020204" pitchFamily="34" charset="0"/>
                        </a:rPr>
                        <a:t>2. Διάρρηξη κυττάρων</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a:noFill/>
                    </a:lnT>
                    <a:lnB>
                      <a:noFill/>
                    </a:lnB>
                    <a:noFill/>
                  </a:tcPr>
                </a:tc>
                <a:tc>
                  <a:txBody>
                    <a:bodyPr/>
                    <a:lstStyle/>
                    <a:p>
                      <a:pPr marL="635" marR="71120" indent="-6350">
                        <a:lnSpc>
                          <a:spcPct val="107000"/>
                        </a:lnSpc>
                        <a:spcAft>
                          <a:spcPts val="2395"/>
                        </a:spcAft>
                      </a:pPr>
                      <a:r>
                        <a:rPr lang="el-GR" sz="1400" kern="100">
                          <a:solidFill>
                            <a:srgbClr val="000000"/>
                          </a:solidFill>
                          <a:effectLst/>
                          <a:latin typeface="Arial" panose="020B0604020202020204" pitchFamily="34" charset="0"/>
                          <a:ea typeface="Arial" panose="020B0604020202020204" pitchFamily="34" charset="0"/>
                        </a:rPr>
                        <a:t>Μηχανικές-μη μηχανικές τεχνικές</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nchor="b">
                    <a:lnL>
                      <a:noFill/>
                    </a:lnL>
                    <a:lnR>
                      <a:noFill/>
                    </a:lnR>
                    <a:lnT>
                      <a:noFill/>
                    </a:lnT>
                    <a:lnB>
                      <a:noFill/>
                    </a:lnB>
                    <a:noFill/>
                  </a:tcPr>
                </a:tc>
                <a:extLst>
                  <a:ext uri="{0D108BD9-81ED-4DB2-BD59-A6C34878D82A}">
                    <a16:rowId xmlns:a16="http://schemas.microsoft.com/office/drawing/2014/main" val="68371358"/>
                  </a:ext>
                </a:extLst>
              </a:tr>
              <a:tr h="854594">
                <a:tc>
                  <a:txBody>
                    <a:bodyPr/>
                    <a:lstStyle/>
                    <a:p>
                      <a:pPr marL="278130" marR="71120" indent="-6350">
                        <a:lnSpc>
                          <a:spcPct val="107000"/>
                        </a:lnSpc>
                        <a:spcAft>
                          <a:spcPts val="800"/>
                        </a:spcAft>
                      </a:pPr>
                      <a:r>
                        <a:rPr lang="el-GR" sz="1700" kern="100">
                          <a:solidFill>
                            <a:srgbClr val="000000"/>
                          </a:solidFill>
                          <a:effectLst/>
                          <a:latin typeface="Arial" panose="020B0604020202020204" pitchFamily="34" charset="0"/>
                          <a:ea typeface="Arial" panose="020B0604020202020204" pitchFamily="34" charset="0"/>
                        </a:rPr>
                        <a:t> </a:t>
                      </a:r>
                    </a:p>
                  </a:txBody>
                  <a:tcPr marL="0" marR="173580" marT="87697" marB="64110">
                    <a:lnL w="12700" cap="flat" cmpd="sng" algn="ctr">
                      <a:solidFill>
                        <a:srgbClr val="FFFFFF"/>
                      </a:solidFill>
                      <a:prstDash val="solid"/>
                      <a:round/>
                      <a:headEnd type="none" w="med" len="med"/>
                      <a:tailEnd type="none" w="med" len="med"/>
                    </a:lnL>
                    <a:lnR>
                      <a:noFill/>
                    </a:lnR>
                    <a:lnT>
                      <a:noFill/>
                    </a:lnT>
                    <a:lnB>
                      <a:noFill/>
                    </a:lnB>
                    <a:noFill/>
                  </a:tcPr>
                </a:tc>
                <a:tc>
                  <a:txBody>
                    <a:bodyPr/>
                    <a:lstStyle/>
                    <a:p>
                      <a:pPr marL="928370" marR="71120" indent="-6350">
                        <a:lnSpc>
                          <a:spcPct val="107000"/>
                        </a:lnSpc>
                        <a:spcAft>
                          <a:spcPts val="2395"/>
                        </a:spcAft>
                      </a:pPr>
                      <a:r>
                        <a:rPr lang="el-GR" sz="1400" kern="100">
                          <a:solidFill>
                            <a:srgbClr val="000000"/>
                          </a:solidFill>
                          <a:effectLst/>
                          <a:latin typeface="Arial" panose="020B0604020202020204" pitchFamily="34" charset="0"/>
                          <a:ea typeface="Arial" panose="020B0604020202020204" pitchFamily="34" charset="0"/>
                        </a:rPr>
                        <a:t>3. Απομάκρυνση στερεών (κυττάρων, μεμβρανών, θραυσμάτων κυττάρων, κ.α.)</a:t>
                      </a:r>
                      <a:endParaRPr lang="el-GR" sz="1700" kern="100">
                        <a:solidFill>
                          <a:srgbClr val="000000"/>
                        </a:solidFill>
                        <a:effectLst/>
                        <a:latin typeface="Arial" panose="020B0604020202020204" pitchFamily="34" charset="0"/>
                        <a:ea typeface="Arial" panose="020B0604020202020204" pitchFamily="34" charset="0"/>
                      </a:endParaRPr>
                    </a:p>
                  </a:txBody>
                  <a:tcPr marL="0" marR="173580" marT="87697" marB="64110" anchor="b">
                    <a:lnL>
                      <a:noFill/>
                    </a:lnL>
                    <a:lnR>
                      <a:noFill/>
                    </a:lnR>
                    <a:lnT>
                      <a:noFill/>
                    </a:lnT>
                    <a:lnB>
                      <a:noFill/>
                    </a:lnB>
                    <a:noFill/>
                  </a:tcPr>
                </a:tc>
                <a:tc>
                  <a:txBody>
                    <a:bodyPr/>
                    <a:lstStyle/>
                    <a:p>
                      <a:pPr marL="635" marR="71120" indent="-6350">
                        <a:lnSpc>
                          <a:spcPct val="107000"/>
                        </a:lnSpc>
                        <a:spcAft>
                          <a:spcPts val="2395"/>
                        </a:spcAft>
                      </a:pPr>
                      <a:r>
                        <a:rPr lang="el-GR" sz="1400" kern="100" dirty="0">
                          <a:solidFill>
                            <a:srgbClr val="000000"/>
                          </a:solidFill>
                          <a:effectLst/>
                          <a:latin typeface="Arial" panose="020B0604020202020204" pitchFamily="34" charset="0"/>
                          <a:ea typeface="Arial" panose="020B0604020202020204" pitchFamily="34" charset="0"/>
                        </a:rPr>
                        <a:t>Φυγοκέντρηση ή διήθηση</a:t>
                      </a:r>
                      <a:endParaRPr lang="el-GR" sz="1700" kern="100" dirty="0">
                        <a:solidFill>
                          <a:srgbClr val="000000"/>
                        </a:solidFill>
                        <a:effectLst/>
                        <a:latin typeface="Arial" panose="020B0604020202020204" pitchFamily="34" charset="0"/>
                        <a:ea typeface="Arial" panose="020B0604020202020204" pitchFamily="34" charset="0"/>
                      </a:endParaRPr>
                    </a:p>
                  </a:txBody>
                  <a:tcPr marL="0" marR="173580" marT="87697" marB="64110">
                    <a:lnL>
                      <a:noFill/>
                    </a:lnL>
                    <a:lnR>
                      <a:noFill/>
                    </a:lnR>
                    <a:lnT>
                      <a:noFill/>
                    </a:lnT>
                    <a:lnB>
                      <a:noFill/>
                    </a:lnB>
                    <a:noFill/>
                  </a:tcPr>
                </a:tc>
                <a:extLst>
                  <a:ext uri="{0D108BD9-81ED-4DB2-BD59-A6C34878D82A}">
                    <a16:rowId xmlns:a16="http://schemas.microsoft.com/office/drawing/2014/main" val="1570860241"/>
                  </a:ext>
                </a:extLst>
              </a:tr>
            </a:tbl>
          </a:graphicData>
        </a:graphic>
      </p:graphicFrame>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4834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Θέση περιεχομένου 21">
            <a:extLst>
              <a:ext uri="{FF2B5EF4-FFF2-40B4-BE49-F238E27FC236}">
                <a16:creationId xmlns:a16="http://schemas.microsoft.com/office/drawing/2014/main" id="{578ECC15-B4A3-8328-1C49-13ADEDB665E6}"/>
              </a:ext>
            </a:extLst>
          </p:cNvPr>
          <p:cNvPicPr>
            <a:picLocks noGrp="1" noChangeAspect="1"/>
          </p:cNvPicPr>
          <p:nvPr>
            <p:ph idx="1"/>
          </p:nvPr>
        </p:nvPicPr>
        <p:blipFill>
          <a:blip r:embed="rId2"/>
          <a:stretch>
            <a:fillRect/>
          </a:stretch>
        </p:blipFill>
        <p:spPr>
          <a:xfrm>
            <a:off x="628650" y="908720"/>
            <a:ext cx="7886700" cy="4756374"/>
          </a:xfrm>
          <a:prstGeom prst="rect">
            <a:avLst/>
          </a:prstGeo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80555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269761E-0583-8A74-8C35-A5DDB1E2F1F8}"/>
              </a:ext>
            </a:extLst>
          </p:cNvPr>
          <p:cNvPicPr>
            <a:picLocks noGrp="1" noChangeAspect="1"/>
          </p:cNvPicPr>
          <p:nvPr>
            <p:ph idx="1"/>
          </p:nvPr>
        </p:nvPicPr>
        <p:blipFill>
          <a:blip r:embed="rId2"/>
          <a:stretch>
            <a:fillRect/>
          </a:stretch>
        </p:blipFill>
        <p:spPr>
          <a:xfrm>
            <a:off x="789162" y="476250"/>
            <a:ext cx="7565676"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7293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normAutofit/>
          </a:bodyPr>
          <a:lstStyle/>
          <a:p>
            <a:pPr marL="262255" marR="71120" indent="0">
              <a:lnSpc>
                <a:spcPct val="106000"/>
              </a:lnSpc>
              <a:spcAft>
                <a:spcPts val="2360"/>
              </a:spcAft>
              <a:buNone/>
            </a:pPr>
            <a:r>
              <a:rPr lang="el-GR" sz="1800" b="1" kern="100" dirty="0">
                <a:solidFill>
                  <a:srgbClr val="000000"/>
                </a:solidFill>
                <a:effectLst/>
                <a:latin typeface="Arial" panose="020B0604020202020204" pitchFamily="34" charset="0"/>
                <a:ea typeface="Arial" panose="020B0604020202020204" pitchFamily="34" charset="0"/>
              </a:rPr>
              <a:t>Φυτικοί ιστοί</a:t>
            </a:r>
            <a:endParaRPr lang="el-GR" sz="1800" kern="100" dirty="0">
              <a:solidFill>
                <a:srgbClr val="000000"/>
              </a:solidFill>
              <a:effectLst/>
              <a:latin typeface="Arial" panose="020B0604020202020204" pitchFamily="34" charset="0"/>
              <a:ea typeface="Arial" panose="020B0604020202020204" pitchFamily="34" charset="0"/>
            </a:endParaRPr>
          </a:p>
          <a:p>
            <a:pPr marL="342900" marR="71755" lvl="0" indent="-342900" fontAlgn="base">
              <a:lnSpc>
                <a:spcPct val="105000"/>
              </a:lnSpc>
              <a:spcAft>
                <a:spcPts val="2395"/>
              </a:spcAft>
              <a:buClr>
                <a:srgbClr val="000000"/>
              </a:buClr>
              <a:buSzPts val="1800"/>
              <a:buFont typeface="Arial" panose="020B0604020202020204" pitchFamily="34" charset="0"/>
              <a:buChar char="•"/>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Λόγω του ανθεκτικού κυτταρικού τοιχώματος, η διάρρηξή τους είναι γενικά δύσκολη.</a:t>
            </a:r>
          </a:p>
          <a:p>
            <a:pPr marL="342900" marR="71755" lvl="0" indent="-342900" fontAlgn="base">
              <a:lnSpc>
                <a:spcPct val="105000"/>
              </a:lnSpc>
              <a:spcAft>
                <a:spcPts val="2395"/>
              </a:spcAft>
              <a:buClr>
                <a:srgbClr val="000000"/>
              </a:buClr>
              <a:buSzPts val="1800"/>
              <a:buFont typeface="Arial" panose="020B0604020202020204" pitchFamily="34" charset="0"/>
              <a:buChar char="•"/>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Χαρακτηριστικό πρόβλημα που ανακύπτει συχνά είναι η παρουσία ανεπιθύμητων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πολυφαινολικών</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ενώσεων, οι οποίες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αλληλεπιδρούν</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με διάφορους τρόπους με τα ένζυμα, με αποτέλεσμα την αδρανοποίησή τους.</a:t>
            </a:r>
          </a:p>
          <a:p>
            <a:pPr marL="342900" marR="71755" lvl="0" indent="-342900" fontAlgn="base">
              <a:lnSpc>
                <a:spcPct val="105000"/>
              </a:lnSpc>
              <a:spcAft>
                <a:spcPts val="2395"/>
              </a:spcAft>
              <a:buClr>
                <a:srgbClr val="000000"/>
              </a:buClr>
              <a:buSzPts val="1800"/>
              <a:buFont typeface="Arial" panose="020B0604020202020204" pitchFamily="34" charset="0"/>
              <a:buChar char="•"/>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Η μείωση τέτοιων αλληλεπιδράσεων συνήθως επιτυγχάνεται με προσθήκη συνθετικών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πολυαμιδίων</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πολυβινυλο-πολυπυρρολιδόνης</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τα οποία σχηματίζουν δεσμούς υδρογόνου με τα φαινολικά υδροξύλια.</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50194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normAutofit fontScale="92500" lnSpcReduction="10000"/>
          </a:bodyPr>
          <a:lstStyle/>
          <a:p>
            <a:pPr marL="0" indent="0">
              <a:buNone/>
            </a:pPr>
            <a:r>
              <a:rPr lang="el-GR" dirty="0"/>
              <a:t>Οι τεχνικές διάρρηξης διακρίνονται σε μη μηχανικές και σε μηχανικές.</a:t>
            </a:r>
          </a:p>
          <a:p>
            <a:pPr marL="0" indent="0">
              <a:buNone/>
            </a:pPr>
            <a:r>
              <a:rPr lang="el-GR" dirty="0"/>
              <a:t>Μη μηχανικές τεχνικές</a:t>
            </a:r>
          </a:p>
          <a:p>
            <a:r>
              <a:rPr lang="el-GR" dirty="0"/>
              <a:t>1. Το ωσμωτικό σοκ χρησιμοποιείται με επιτυχία στα </a:t>
            </a:r>
            <a:r>
              <a:rPr lang="el-GR" dirty="0" err="1"/>
              <a:t>Gram</a:t>
            </a:r>
            <a:r>
              <a:rPr lang="el-GR" dirty="0"/>
              <a:t> (-) βακτήρια. Αντίθετα, δεν έχει αποτέλεσμα στα </a:t>
            </a:r>
            <a:r>
              <a:rPr lang="el-GR" dirty="0" err="1"/>
              <a:t>Gram</a:t>
            </a:r>
            <a:r>
              <a:rPr lang="el-GR" dirty="0"/>
              <a:t> (+) βακτήρια, λόγω της καλής μηχανικής αντοχής του κυτταρικού τοιχώματος. Η τεχνική προβλέπει την έκθεση των κυττάρων σε διάλυμα σακχαρόζης (20-25%), ώστε να συρρικνωθούν τα κύτταρα λόγω αφυδατώσεως, και στη συνέχεια εισαγωγή σε ψυχρό νερό, οπότε και έχουμε διάρρηξη.</a:t>
            </a:r>
          </a:p>
          <a:p>
            <a:r>
              <a:rPr lang="el-GR" dirty="0"/>
              <a:t>2.	Επεξεργασία με βάση (</a:t>
            </a:r>
            <a:r>
              <a:rPr lang="el-GR" dirty="0" err="1"/>
              <a:t>pH</a:t>
            </a:r>
            <a:r>
              <a:rPr lang="el-GR" dirty="0"/>
              <a:t> 11.0-12.5, για 20min) οδηγεί σε κυτταρική λύση, ενώ καταστρέφει ανεπιθύμητες </a:t>
            </a:r>
            <a:r>
              <a:rPr lang="el-GR" dirty="0" err="1"/>
              <a:t>πρωτεάσες</a:t>
            </a:r>
            <a:r>
              <a:rPr lang="el-GR" dirty="0"/>
              <a:t>.</a:t>
            </a:r>
          </a:p>
          <a:p>
            <a:r>
              <a:rPr lang="el-GR" dirty="0"/>
              <a:t>3.	Η χρήση </a:t>
            </a:r>
            <a:r>
              <a:rPr lang="el-GR" dirty="0" err="1"/>
              <a:t>επιφανειοδραστικών</a:t>
            </a:r>
            <a:r>
              <a:rPr lang="el-GR" dirty="0"/>
              <a:t> ή </a:t>
            </a:r>
            <a:r>
              <a:rPr lang="el-GR" dirty="0" err="1"/>
              <a:t>τασιενεργών</a:t>
            </a:r>
            <a:r>
              <a:rPr lang="el-GR" dirty="0"/>
              <a:t> ενώσεων (</a:t>
            </a:r>
            <a:r>
              <a:rPr lang="el-GR" dirty="0" err="1"/>
              <a:t>Tween</a:t>
            </a:r>
            <a:r>
              <a:rPr lang="el-GR" dirty="0"/>
              <a:t> 80, </a:t>
            </a:r>
            <a:r>
              <a:rPr lang="el-GR" dirty="0" err="1"/>
              <a:t>Triton</a:t>
            </a:r>
            <a:r>
              <a:rPr lang="el-GR" dirty="0"/>
              <a:t>, </a:t>
            </a:r>
            <a:r>
              <a:rPr lang="el-GR" dirty="0" err="1"/>
              <a:t>κλπ</a:t>
            </a:r>
            <a:r>
              <a:rPr lang="el-GR" dirty="0"/>
              <a:t>) βοηθούν στη </a:t>
            </a:r>
            <a:r>
              <a:rPr lang="el-GR" dirty="0" err="1"/>
              <a:t>διαλυτοποίηση</a:t>
            </a:r>
            <a:r>
              <a:rPr lang="el-GR" dirty="0"/>
              <a:t> λιπών και </a:t>
            </a:r>
            <a:r>
              <a:rPr lang="el-GR" dirty="0" err="1"/>
              <a:t>λιποπρωτεϊνών</a:t>
            </a:r>
            <a:r>
              <a:rPr lang="el-GR" dirty="0"/>
              <a:t> της κυτταρικής μεμβράνης και οδηγούν σε αύξηση της διαπερατότητας.</a:t>
            </a:r>
          </a:p>
          <a:p>
            <a:r>
              <a:rPr lang="el-GR" dirty="0"/>
              <a:t>4.	Η χρήση οργανικών διαλυτών (</a:t>
            </a:r>
            <a:r>
              <a:rPr lang="el-GR" dirty="0" err="1"/>
              <a:t>τολουόλιο</a:t>
            </a:r>
            <a:r>
              <a:rPr lang="el-GR" dirty="0"/>
              <a:t>, ακετόνη, </a:t>
            </a:r>
            <a:r>
              <a:rPr lang="el-GR" dirty="0" err="1"/>
              <a:t>κλπ</a:t>
            </a:r>
            <a:r>
              <a:rPr lang="el-GR" dirty="0"/>
              <a:t>) οδηγεί σε αποσταθεροποίηση της κυτταρικής μεμβράνης.</a:t>
            </a:r>
          </a:p>
          <a:p>
            <a:r>
              <a:rPr lang="el-GR" dirty="0"/>
              <a:t>5.	</a:t>
            </a:r>
            <a:r>
              <a:rPr lang="el-GR" dirty="0" err="1"/>
              <a:t>Ενζυμική</a:t>
            </a:r>
            <a:r>
              <a:rPr lang="el-GR" dirty="0"/>
              <a:t> λύση με χρήση </a:t>
            </a:r>
            <a:r>
              <a:rPr lang="el-GR" dirty="0" err="1"/>
              <a:t>λυσοζύμης</a:t>
            </a:r>
            <a:r>
              <a:rPr lang="el-GR" dirty="0"/>
              <a:t> (</a:t>
            </a:r>
            <a:r>
              <a:rPr lang="el-GR" dirty="0" err="1"/>
              <a:t>υδρολύει</a:t>
            </a:r>
            <a:r>
              <a:rPr lang="el-GR" dirty="0"/>
              <a:t> τους β-1,4-γλυκοζιτικούς δεσμούς των </a:t>
            </a:r>
            <a:r>
              <a:rPr lang="el-GR" dirty="0" err="1"/>
              <a:t>βλεννοπεπτιδίων</a:t>
            </a:r>
            <a:r>
              <a:rPr lang="el-GR" dirty="0"/>
              <a:t> του κυτταρικού τοιχώματος).</a:t>
            </a:r>
          </a:p>
          <a:p>
            <a:r>
              <a:rPr lang="el-GR" dirty="0"/>
              <a:t>• Συνήθως, η χρήση της </a:t>
            </a:r>
            <a:r>
              <a:rPr lang="el-GR" dirty="0" err="1"/>
              <a:t>λυσοζύμης</a:t>
            </a:r>
            <a:r>
              <a:rPr lang="el-GR" dirty="0"/>
              <a:t> δεν είναι από μόνη της αρκετή, οπότε χρησιμοποιείται σε συνδυασμό με άλλες τεχνικές, π.χ. ωσμωτικό σοκ.</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3455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756B685-1563-93FF-0315-C972A638A7BB}"/>
              </a:ext>
            </a:extLst>
          </p:cNvPr>
          <p:cNvPicPr>
            <a:picLocks noGrp="1" noChangeAspect="1"/>
          </p:cNvPicPr>
          <p:nvPr>
            <p:ph idx="1"/>
          </p:nvPr>
        </p:nvPicPr>
        <p:blipFill>
          <a:blip r:embed="rId2"/>
          <a:stretch>
            <a:fillRect/>
          </a:stretch>
        </p:blipFill>
        <p:spPr>
          <a:xfrm>
            <a:off x="628650" y="1160450"/>
            <a:ext cx="7886700" cy="4332312"/>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10589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159507AC-18D3-BB4A-559A-BC24E87BE035}"/>
              </a:ext>
            </a:extLst>
          </p:cNvPr>
          <p:cNvPicPr>
            <a:picLocks noGrp="1" noChangeAspect="1"/>
          </p:cNvPicPr>
          <p:nvPr>
            <p:ph idx="1"/>
          </p:nvPr>
        </p:nvPicPr>
        <p:blipFill>
          <a:blip r:embed="rId2"/>
          <a:stretch>
            <a:fillRect/>
          </a:stretch>
        </p:blipFill>
        <p:spPr>
          <a:xfrm>
            <a:off x="628650" y="783665"/>
            <a:ext cx="7886700" cy="5085882"/>
          </a:xfrm>
          <a:prstGeom prst="rect">
            <a:avLst/>
          </a:prstGeo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8" name="Εικόνα 7">
            <a:extLst>
              <a:ext uri="{FF2B5EF4-FFF2-40B4-BE49-F238E27FC236}">
                <a16:creationId xmlns:a16="http://schemas.microsoft.com/office/drawing/2014/main" id="{39E7BD67-957D-51CA-C65F-7A1DED5F5A4B}"/>
              </a:ext>
            </a:extLst>
          </p:cNvPr>
          <p:cNvPicPr>
            <a:picLocks noChangeAspect="1"/>
          </p:cNvPicPr>
          <p:nvPr/>
        </p:nvPicPr>
        <p:blipFill>
          <a:blip r:embed="rId3"/>
          <a:stretch>
            <a:fillRect/>
          </a:stretch>
        </p:blipFill>
        <p:spPr>
          <a:xfrm>
            <a:off x="377190" y="4448192"/>
            <a:ext cx="8389620" cy="1629156"/>
          </a:xfrm>
          <a:prstGeom prst="rect">
            <a:avLst/>
          </a:prstGeom>
        </p:spPr>
      </p:pic>
    </p:spTree>
    <p:extLst>
      <p:ext uri="{BB962C8B-B14F-4D97-AF65-F5344CB8AC3E}">
        <p14:creationId xmlns:p14="http://schemas.microsoft.com/office/powerpoint/2010/main" val="88759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23ABC4F3-71B8-A904-5E4B-A77193B2B431}"/>
              </a:ext>
            </a:extLst>
          </p:cNvPr>
          <p:cNvPicPr>
            <a:picLocks noGrp="1" noChangeAspect="1"/>
          </p:cNvPicPr>
          <p:nvPr>
            <p:ph idx="1"/>
          </p:nvPr>
        </p:nvPicPr>
        <p:blipFill>
          <a:blip r:embed="rId2"/>
          <a:stretch>
            <a:fillRect/>
          </a:stretch>
        </p:blipFill>
        <p:spPr>
          <a:xfrm>
            <a:off x="628650" y="1588094"/>
            <a:ext cx="7886700" cy="3477024"/>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77165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543EDFE-60E7-B575-9C7C-FCD15AA1B757}"/>
              </a:ext>
            </a:extLst>
          </p:cNvPr>
          <p:cNvPicPr>
            <a:picLocks noGrp="1" noChangeAspect="1"/>
          </p:cNvPicPr>
          <p:nvPr>
            <p:ph idx="1"/>
          </p:nvPr>
        </p:nvPicPr>
        <p:blipFill>
          <a:blip r:embed="rId2"/>
          <a:stretch>
            <a:fillRect/>
          </a:stretch>
        </p:blipFill>
        <p:spPr>
          <a:xfrm>
            <a:off x="628650" y="912603"/>
            <a:ext cx="7886700" cy="4828007"/>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64941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pPr marL="0" marR="71755" lvl="0" indent="0" fontAlgn="base">
              <a:lnSpc>
                <a:spcPct val="105000"/>
              </a:lnSpc>
              <a:spcAft>
                <a:spcPts val="2395"/>
              </a:spcAft>
              <a:buClr>
                <a:srgbClr val="000000"/>
              </a:buClr>
              <a:buSzPts val="1800"/>
              <a:buNone/>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Τα ένζυμα μετά τη βιοσύνθεσή τους, κατατάσσονται:</a:t>
            </a:r>
          </a:p>
          <a:p>
            <a:pPr marL="342900" marR="36195" lvl="0" indent="-342900" fontAlgn="base">
              <a:lnSpc>
                <a:spcPct val="106000"/>
              </a:lnSpc>
              <a:spcAft>
                <a:spcPts val="2515"/>
              </a:spcAft>
              <a:buClr>
                <a:srgbClr val="000000"/>
              </a:buClr>
              <a:buSzPts val="1800"/>
              <a:buFont typeface="+mj-lt"/>
              <a:buAutoNum type="arabicPeriod"/>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Στα </a:t>
            </a:r>
            <a:r>
              <a:rPr lang="el-GR"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ενδοκυτταρικά</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και</a:t>
            </a:r>
          </a:p>
          <a:p>
            <a:pPr marL="342900" marR="36195" lvl="0" indent="-342900" fontAlgn="base">
              <a:lnSpc>
                <a:spcPct val="105000"/>
              </a:lnSpc>
              <a:spcAft>
                <a:spcPts val="2395"/>
              </a:spcAft>
              <a:buClr>
                <a:srgbClr val="000000"/>
              </a:buClr>
              <a:buSzPts val="1800"/>
              <a:buFont typeface="+mj-lt"/>
              <a:buAutoNum type="arabicPeriod"/>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Στα </a:t>
            </a:r>
            <a:r>
              <a:rPr lang="el-GR" sz="1800" b="1"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εξωκυτταρικά</a:t>
            </a:r>
            <a:r>
              <a:rPr lang="el-GR"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ένζυμα. </a:t>
            </a:r>
          </a:p>
          <a:p>
            <a:pPr marL="268605" marR="71755" indent="-6350">
              <a:lnSpc>
                <a:spcPct val="105000"/>
              </a:lnSpc>
              <a:spcAft>
                <a:spcPts val="2395"/>
              </a:spcAft>
            </a:pPr>
            <a:r>
              <a:rPr lang="el-GR" sz="1800" kern="100" dirty="0">
                <a:solidFill>
                  <a:srgbClr val="000000"/>
                </a:solidFill>
                <a:effectLst/>
                <a:latin typeface="Arial" panose="020B0604020202020204" pitchFamily="34" charset="0"/>
                <a:ea typeface="Arial" panose="020B0604020202020204" pitchFamily="34" charset="0"/>
              </a:rPr>
              <a:t>• Με βάση τον όγκο παραγωγής, τα ένζυμα κατατάσσονται:</a:t>
            </a:r>
          </a:p>
          <a:p>
            <a:pPr marL="342900" marR="71120" lvl="0" indent="-342900" fontAlgn="base">
              <a:lnSpc>
                <a:spcPct val="106000"/>
              </a:lnSpc>
              <a:spcAft>
                <a:spcPts val="2515"/>
              </a:spcAft>
              <a:buClr>
                <a:srgbClr val="000000"/>
              </a:buClr>
              <a:buSzPts val="1800"/>
              <a:buFont typeface="+mj-lt"/>
              <a:buAutoNum type="arabicPeriod"/>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Στα </a:t>
            </a:r>
            <a:r>
              <a:rPr lang="el-GR"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βιομηχανικά ένζυμα</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και</a:t>
            </a:r>
          </a:p>
          <a:p>
            <a:pPr marL="342900" marR="71120" lvl="0" indent="-342900" fontAlgn="base">
              <a:lnSpc>
                <a:spcPct val="106000"/>
              </a:lnSpc>
              <a:spcAft>
                <a:spcPts val="2360"/>
              </a:spcAft>
              <a:buClr>
                <a:srgbClr val="000000"/>
              </a:buClr>
              <a:buSzPts val="1800"/>
              <a:buFont typeface="+mj-lt"/>
              <a:buAutoNum type="arabicPeriod"/>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Στα </a:t>
            </a:r>
            <a:r>
              <a:rPr lang="el-GR"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μικρού όγκου </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ή </a:t>
            </a:r>
            <a:r>
              <a:rPr lang="el-GR"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υψηλής προστιθέμενης αξίας </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ένζυμα.</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98605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BAE430F-C8F6-6BF0-6BD3-5A363966BFB0}"/>
              </a:ext>
            </a:extLst>
          </p:cNvPr>
          <p:cNvPicPr>
            <a:picLocks noGrp="1" noChangeAspect="1"/>
          </p:cNvPicPr>
          <p:nvPr>
            <p:ph idx="1"/>
          </p:nvPr>
        </p:nvPicPr>
        <p:blipFill>
          <a:blip r:embed="rId2"/>
          <a:stretch>
            <a:fillRect/>
          </a:stretch>
        </p:blipFill>
        <p:spPr>
          <a:xfrm>
            <a:off x="628650" y="641117"/>
            <a:ext cx="7886700" cy="5370978"/>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3207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50968EB-1E0D-13C8-14E6-7B9AD322756B}"/>
              </a:ext>
            </a:extLst>
          </p:cNvPr>
          <p:cNvPicPr>
            <a:picLocks noGrp="1" noChangeAspect="1"/>
          </p:cNvPicPr>
          <p:nvPr>
            <p:ph idx="1"/>
          </p:nvPr>
        </p:nvPicPr>
        <p:blipFill>
          <a:blip r:embed="rId2"/>
          <a:stretch>
            <a:fillRect/>
          </a:stretch>
        </p:blipFill>
        <p:spPr>
          <a:xfrm>
            <a:off x="628650" y="653295"/>
            <a:ext cx="7886700" cy="534662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34629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1CC7B9C-8B29-87CC-2767-171A0313EE3A}"/>
              </a:ext>
            </a:extLst>
          </p:cNvPr>
          <p:cNvPicPr>
            <a:picLocks noGrp="1" noChangeAspect="1"/>
          </p:cNvPicPr>
          <p:nvPr>
            <p:ph idx="1"/>
          </p:nvPr>
        </p:nvPicPr>
        <p:blipFill>
          <a:blip r:embed="rId2"/>
          <a:stretch>
            <a:fillRect/>
          </a:stretch>
        </p:blipFill>
        <p:spPr>
          <a:xfrm>
            <a:off x="916931" y="476250"/>
            <a:ext cx="7310138"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246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F6C12A1-0B6C-3630-4E2F-4F06A3D4FF83}"/>
              </a:ext>
            </a:extLst>
          </p:cNvPr>
          <p:cNvPicPr>
            <a:picLocks noGrp="1" noChangeAspect="1"/>
          </p:cNvPicPr>
          <p:nvPr>
            <p:ph idx="1"/>
          </p:nvPr>
        </p:nvPicPr>
        <p:blipFill>
          <a:blip r:embed="rId2"/>
          <a:stretch>
            <a:fillRect/>
          </a:stretch>
        </p:blipFill>
        <p:spPr>
          <a:xfrm>
            <a:off x="947326" y="476250"/>
            <a:ext cx="7249347"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99725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EC60776-E2B0-CC3B-9D41-DE04DF68F145}"/>
              </a:ext>
            </a:extLst>
          </p:cNvPr>
          <p:cNvPicPr>
            <a:picLocks noGrp="1" noChangeAspect="1"/>
          </p:cNvPicPr>
          <p:nvPr>
            <p:ph idx="1"/>
          </p:nvPr>
        </p:nvPicPr>
        <p:blipFill>
          <a:blip r:embed="rId2"/>
          <a:stretch>
            <a:fillRect/>
          </a:stretch>
        </p:blipFill>
        <p:spPr>
          <a:xfrm>
            <a:off x="628650" y="1703422"/>
            <a:ext cx="7886700" cy="3246369"/>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66661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AB3728A-6429-635A-4AE9-B24CC25F3B6F}"/>
              </a:ext>
            </a:extLst>
          </p:cNvPr>
          <p:cNvPicPr>
            <a:picLocks noGrp="1" noChangeAspect="1"/>
          </p:cNvPicPr>
          <p:nvPr>
            <p:ph idx="1"/>
          </p:nvPr>
        </p:nvPicPr>
        <p:blipFill>
          <a:blip r:embed="rId2"/>
          <a:stretch>
            <a:fillRect/>
          </a:stretch>
        </p:blipFill>
        <p:spPr>
          <a:xfrm>
            <a:off x="756044" y="476250"/>
            <a:ext cx="7631912"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84957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9577837-6918-1570-824E-F99C570F6358}"/>
              </a:ext>
            </a:extLst>
          </p:cNvPr>
          <p:cNvPicPr>
            <a:picLocks noGrp="1" noChangeAspect="1"/>
          </p:cNvPicPr>
          <p:nvPr>
            <p:ph idx="1"/>
          </p:nvPr>
        </p:nvPicPr>
        <p:blipFill>
          <a:blip r:embed="rId2"/>
          <a:stretch>
            <a:fillRect/>
          </a:stretch>
        </p:blipFill>
        <p:spPr>
          <a:xfrm>
            <a:off x="756971" y="476250"/>
            <a:ext cx="7630057"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67205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4AA8D27-08D1-7C73-054F-D1BEB2D32801}"/>
              </a:ext>
            </a:extLst>
          </p:cNvPr>
          <p:cNvPicPr>
            <a:picLocks noGrp="1" noChangeAspect="1"/>
          </p:cNvPicPr>
          <p:nvPr>
            <p:ph idx="1"/>
          </p:nvPr>
        </p:nvPicPr>
        <p:blipFill>
          <a:blip r:embed="rId2"/>
          <a:stretch>
            <a:fillRect/>
          </a:stretch>
        </p:blipFill>
        <p:spPr>
          <a:xfrm>
            <a:off x="628650" y="2002844"/>
            <a:ext cx="7886700" cy="2647524"/>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88977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E8F51F5E-21C4-BE38-498C-E998350B1DC2}"/>
              </a:ext>
            </a:extLst>
          </p:cNvPr>
          <p:cNvPicPr>
            <a:picLocks noGrp="1" noChangeAspect="1"/>
          </p:cNvPicPr>
          <p:nvPr>
            <p:ph idx="1"/>
          </p:nvPr>
        </p:nvPicPr>
        <p:blipFill>
          <a:blip r:embed="rId2"/>
          <a:stretch>
            <a:fillRect/>
          </a:stretch>
        </p:blipFill>
        <p:spPr>
          <a:xfrm>
            <a:off x="251520" y="686866"/>
            <a:ext cx="8042324" cy="5484267"/>
          </a:xfrm>
        </p:spPr>
      </p:pic>
      <p:sp>
        <p:nvSpPr>
          <p:cNvPr id="4" name="Θέση αριθμού διαφάνειας 3">
            <a:extLst>
              <a:ext uri="{FF2B5EF4-FFF2-40B4-BE49-F238E27FC236}">
                <a16:creationId xmlns:a16="http://schemas.microsoft.com/office/drawing/2014/main" id="{7FFD7D22-7EA1-7AF7-D5D2-9220DF84C60F}"/>
              </a:ext>
            </a:extLst>
          </p:cNvPr>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11674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53D292A0-8628-170C-3F00-C98EFE444336}"/>
              </a:ext>
            </a:extLst>
          </p:cNvPr>
          <p:cNvPicPr>
            <a:picLocks noGrp="1" noChangeAspect="1"/>
          </p:cNvPicPr>
          <p:nvPr>
            <p:ph idx="1"/>
          </p:nvPr>
        </p:nvPicPr>
        <p:blipFill>
          <a:blip r:embed="rId2"/>
          <a:stretch>
            <a:fillRect/>
          </a:stretch>
        </p:blipFill>
        <p:spPr>
          <a:xfrm>
            <a:off x="739266" y="476250"/>
            <a:ext cx="7665467" cy="5700713"/>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86698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pPr marL="262255" indent="0">
              <a:lnSpc>
                <a:spcPct val="107000"/>
              </a:lnSpc>
              <a:spcAft>
                <a:spcPts val="2325"/>
              </a:spcAft>
              <a:buNone/>
            </a:pPr>
            <a:r>
              <a:rPr lang="el-GR" sz="1800" b="1" u="sng" kern="100" dirty="0">
                <a:solidFill>
                  <a:srgbClr val="000000"/>
                </a:solidFill>
                <a:effectLst/>
                <a:uFill>
                  <a:solidFill>
                    <a:srgbClr val="000000"/>
                  </a:solidFill>
                </a:uFill>
                <a:latin typeface="Arial" panose="020B0604020202020204" pitchFamily="34" charset="0"/>
                <a:ea typeface="Arial" panose="020B0604020202020204" pitchFamily="34" charset="0"/>
              </a:rPr>
              <a:t>Πηγές ενζύμων</a:t>
            </a:r>
          </a:p>
          <a:p>
            <a:pPr marL="262255" marR="71755" indent="0">
              <a:lnSpc>
                <a:spcPct val="105000"/>
              </a:lnSpc>
              <a:spcAft>
                <a:spcPts val="2395"/>
              </a:spcAft>
              <a:buNone/>
            </a:pPr>
            <a:r>
              <a:rPr lang="el-GR" sz="1800" kern="100" dirty="0">
                <a:solidFill>
                  <a:srgbClr val="000000"/>
                </a:solidFill>
                <a:effectLst/>
                <a:latin typeface="Arial" panose="020B0604020202020204" pitchFamily="34" charset="0"/>
                <a:ea typeface="Arial" panose="020B0604020202020204" pitchFamily="34" charset="0"/>
              </a:rPr>
              <a:t>Η επιλογή της πηγής καθορίζεται σε μεγάλο βαθμό από ορισμένα χαρακτηριστικά του ενζύμου:</a:t>
            </a:r>
          </a:p>
          <a:p>
            <a:pPr marL="262255" marR="71755" indent="0">
              <a:lnSpc>
                <a:spcPct val="105000"/>
              </a:lnSpc>
              <a:spcAft>
                <a:spcPts val="2395"/>
              </a:spcAft>
              <a:buNone/>
            </a:pPr>
            <a:r>
              <a:rPr lang="el-GR" sz="1800" b="1" kern="100" dirty="0">
                <a:solidFill>
                  <a:srgbClr val="000000"/>
                </a:solidFill>
                <a:effectLst/>
                <a:latin typeface="Arial" panose="020B0604020202020204" pitchFamily="34" charset="0"/>
                <a:ea typeface="Arial" panose="020B0604020202020204" pitchFamily="34" charset="0"/>
              </a:rPr>
              <a:t>1. Εκλεκτικότητα της αντίδρασης.</a:t>
            </a:r>
            <a:endParaRPr lang="el-GR" sz="1800" kern="100" dirty="0">
              <a:solidFill>
                <a:srgbClr val="000000"/>
              </a:solidFill>
              <a:effectLst/>
              <a:latin typeface="Arial" panose="020B0604020202020204" pitchFamily="34" charset="0"/>
              <a:ea typeface="Arial" panose="020B0604020202020204" pitchFamily="34" charset="0"/>
            </a:endParaRPr>
          </a:p>
          <a:p>
            <a:pPr marL="262255" marR="71755" indent="0">
              <a:lnSpc>
                <a:spcPct val="105000"/>
              </a:lnSpc>
              <a:spcAft>
                <a:spcPts val="2395"/>
              </a:spcAft>
              <a:buNone/>
            </a:pPr>
            <a:r>
              <a:rPr lang="el-GR" sz="1800" kern="100" dirty="0">
                <a:solidFill>
                  <a:srgbClr val="000000"/>
                </a:solidFill>
                <a:effectLst/>
                <a:latin typeface="Arial" panose="020B0604020202020204" pitchFamily="34" charset="0"/>
                <a:ea typeface="Arial" panose="020B0604020202020204" pitchFamily="34" charset="0"/>
              </a:rPr>
              <a:t>Ένζυμα από διαφορετικές πηγές, πιθανόν να εμφανίζουν διαφορετική εκλεκτικότητα, π.χ. η ζωική </a:t>
            </a:r>
            <a:r>
              <a:rPr lang="el-GR" sz="1800" kern="100" dirty="0" err="1">
                <a:solidFill>
                  <a:srgbClr val="000000"/>
                </a:solidFill>
                <a:effectLst/>
                <a:latin typeface="Arial" panose="020B0604020202020204" pitchFamily="34" charset="0"/>
                <a:ea typeface="Arial" panose="020B0604020202020204" pitchFamily="34" charset="0"/>
              </a:rPr>
              <a:t>ρεννίνη</a:t>
            </a:r>
            <a:r>
              <a:rPr lang="el-GR" sz="1800" kern="100" dirty="0">
                <a:solidFill>
                  <a:srgbClr val="000000"/>
                </a:solidFill>
                <a:effectLst/>
                <a:latin typeface="Arial" panose="020B0604020202020204" pitchFamily="34" charset="0"/>
                <a:ea typeface="Arial" panose="020B0604020202020204" pitchFamily="34" charset="0"/>
              </a:rPr>
              <a:t> </a:t>
            </a:r>
            <a:r>
              <a:rPr lang="el-GR" sz="1800" kern="100" dirty="0" err="1">
                <a:solidFill>
                  <a:srgbClr val="000000"/>
                </a:solidFill>
                <a:effectLst/>
                <a:latin typeface="Arial" panose="020B0604020202020204" pitchFamily="34" charset="0"/>
                <a:ea typeface="Arial" panose="020B0604020202020204" pitchFamily="34" charset="0"/>
              </a:rPr>
              <a:t>υδρολύει</a:t>
            </a:r>
            <a:r>
              <a:rPr lang="el-GR" sz="1800" kern="100" dirty="0">
                <a:solidFill>
                  <a:srgbClr val="000000"/>
                </a:solidFill>
                <a:effectLst/>
                <a:latin typeface="Arial" panose="020B0604020202020204" pitchFamily="34" charset="0"/>
                <a:ea typeface="Arial" panose="020B0604020202020204" pitchFamily="34" charset="0"/>
              </a:rPr>
              <a:t> τον </a:t>
            </a:r>
            <a:r>
              <a:rPr lang="el-GR" sz="1800" kern="100" dirty="0" err="1">
                <a:solidFill>
                  <a:srgbClr val="000000"/>
                </a:solidFill>
                <a:effectLst/>
                <a:latin typeface="Arial" panose="020B0604020202020204" pitchFamily="34" charset="0"/>
                <a:ea typeface="Arial" panose="020B0604020202020204" pitchFamily="34" charset="0"/>
              </a:rPr>
              <a:t>πεπτιδικό</a:t>
            </a:r>
            <a:r>
              <a:rPr lang="el-GR" sz="1800" kern="100" dirty="0">
                <a:solidFill>
                  <a:srgbClr val="000000"/>
                </a:solidFill>
                <a:effectLst/>
                <a:latin typeface="Arial" panose="020B0604020202020204" pitchFamily="34" charset="0"/>
                <a:ea typeface="Arial" panose="020B0604020202020204" pitchFamily="34" charset="0"/>
              </a:rPr>
              <a:t> δεσμό Phe</a:t>
            </a:r>
            <a:r>
              <a:rPr lang="el-GR" sz="1800" kern="100" baseline="30000" dirty="0">
                <a:solidFill>
                  <a:srgbClr val="000000"/>
                </a:solidFill>
                <a:effectLst/>
                <a:latin typeface="Arial" panose="020B0604020202020204" pitchFamily="34" charset="0"/>
                <a:ea typeface="Arial" panose="020B0604020202020204" pitchFamily="34" charset="0"/>
              </a:rPr>
              <a:t>105</a:t>
            </a:r>
            <a:r>
              <a:rPr lang="el-GR" sz="1800" kern="100" dirty="0">
                <a:solidFill>
                  <a:srgbClr val="000000"/>
                </a:solidFill>
                <a:effectLst/>
                <a:latin typeface="Arial" panose="020B0604020202020204" pitchFamily="34" charset="0"/>
                <a:ea typeface="Arial" panose="020B0604020202020204" pitchFamily="34" charset="0"/>
              </a:rPr>
              <a:t>-Met</a:t>
            </a:r>
            <a:r>
              <a:rPr lang="el-GR" sz="1800" kern="100" baseline="30000" dirty="0">
                <a:solidFill>
                  <a:srgbClr val="000000"/>
                </a:solidFill>
                <a:effectLst/>
                <a:latin typeface="Arial" panose="020B0604020202020204" pitchFamily="34" charset="0"/>
                <a:ea typeface="Arial" panose="020B0604020202020204" pitchFamily="34" charset="0"/>
              </a:rPr>
              <a:t>106 </a:t>
            </a:r>
            <a:r>
              <a:rPr lang="el-GR" sz="1800" kern="100" dirty="0">
                <a:solidFill>
                  <a:srgbClr val="000000"/>
                </a:solidFill>
                <a:effectLst/>
                <a:latin typeface="Arial" panose="020B0604020202020204" pitchFamily="34" charset="0"/>
                <a:ea typeface="Arial" panose="020B0604020202020204" pitchFamily="34" charset="0"/>
              </a:rPr>
              <a:t>της </a:t>
            </a:r>
            <a:r>
              <a:rPr lang="el-GR" sz="1800" i="1" kern="100" dirty="0">
                <a:solidFill>
                  <a:srgbClr val="000000"/>
                </a:solidFill>
                <a:effectLst/>
                <a:latin typeface="Arial" panose="020B0604020202020204" pitchFamily="34" charset="0"/>
                <a:ea typeface="Arial" panose="020B0604020202020204" pitchFamily="34" charset="0"/>
              </a:rPr>
              <a:t>κ</a:t>
            </a:r>
            <a:r>
              <a:rPr lang="el-GR" sz="1800" kern="100" dirty="0">
                <a:solidFill>
                  <a:srgbClr val="000000"/>
                </a:solidFill>
                <a:effectLst/>
                <a:latin typeface="Arial" panose="020B0604020202020204" pitchFamily="34" charset="0"/>
                <a:ea typeface="Arial" panose="020B0604020202020204" pitchFamily="34" charset="0"/>
              </a:rPr>
              <a:t>-καζεΐνης του γάλακτος, ενώ οι μικροβιακές </a:t>
            </a:r>
            <a:r>
              <a:rPr lang="el-GR" sz="1800" kern="100" dirty="0" err="1">
                <a:solidFill>
                  <a:srgbClr val="000000"/>
                </a:solidFill>
                <a:effectLst/>
                <a:latin typeface="Arial" panose="020B0604020202020204" pitchFamily="34" charset="0"/>
                <a:ea typeface="Arial" panose="020B0604020202020204" pitchFamily="34" charset="0"/>
              </a:rPr>
              <a:t>πρωτεάσες</a:t>
            </a:r>
            <a:r>
              <a:rPr lang="el-GR" sz="1800" kern="100" dirty="0">
                <a:solidFill>
                  <a:srgbClr val="000000"/>
                </a:solidFill>
                <a:effectLst/>
                <a:latin typeface="Arial" panose="020B0604020202020204" pitchFamily="34" charset="0"/>
                <a:ea typeface="Arial" panose="020B0604020202020204" pitchFamily="34" charset="0"/>
              </a:rPr>
              <a:t> </a:t>
            </a:r>
            <a:r>
              <a:rPr lang="el-GR" sz="1800" kern="100" dirty="0" err="1">
                <a:solidFill>
                  <a:srgbClr val="000000"/>
                </a:solidFill>
                <a:effectLst/>
                <a:latin typeface="Arial" panose="020B0604020202020204" pitchFamily="34" charset="0"/>
                <a:ea typeface="Arial" panose="020B0604020202020204" pitchFamily="34" charset="0"/>
              </a:rPr>
              <a:t>υδρολύουν</a:t>
            </a:r>
            <a:r>
              <a:rPr lang="el-GR" sz="1800" kern="100" dirty="0">
                <a:solidFill>
                  <a:srgbClr val="000000"/>
                </a:solidFill>
                <a:effectLst/>
                <a:latin typeface="Arial" panose="020B0604020202020204" pitchFamily="34" charset="0"/>
                <a:ea typeface="Arial" panose="020B0604020202020204" pitchFamily="34" charset="0"/>
              </a:rPr>
              <a:t> ποικιλία </a:t>
            </a:r>
            <a:r>
              <a:rPr lang="el-GR" sz="1800" kern="100" dirty="0" err="1">
                <a:solidFill>
                  <a:srgbClr val="000000"/>
                </a:solidFill>
                <a:effectLst/>
                <a:latin typeface="Arial" panose="020B0604020202020204" pitchFamily="34" charset="0"/>
                <a:ea typeface="Arial" panose="020B0604020202020204" pitchFamily="34" charset="0"/>
              </a:rPr>
              <a:t>πεπτιδικών</a:t>
            </a:r>
            <a:r>
              <a:rPr lang="el-GR" sz="1800" kern="100" dirty="0">
                <a:solidFill>
                  <a:srgbClr val="000000"/>
                </a:solidFill>
                <a:effectLst/>
                <a:latin typeface="Arial" panose="020B0604020202020204" pitchFamily="34" charset="0"/>
                <a:ea typeface="Arial" panose="020B0604020202020204" pitchFamily="34" charset="0"/>
              </a:rPr>
              <a:t> δεσμών σε αλκαλικό περιβάλλον και βρίσκουν χρήση στα απορρυπαντικά. </a:t>
            </a:r>
          </a:p>
          <a:p>
            <a:pPr marL="262255" marR="71755" indent="0">
              <a:lnSpc>
                <a:spcPct val="105000"/>
              </a:lnSpc>
              <a:spcAft>
                <a:spcPts val="2395"/>
              </a:spcAft>
              <a:buNone/>
            </a:pPr>
            <a:endParaRPr lang="el-GR" sz="1800" kern="100" dirty="0">
              <a:solidFill>
                <a:srgbClr val="000000"/>
              </a:solidFill>
              <a:effectLst/>
              <a:latin typeface="Arial" panose="020B0604020202020204" pitchFamily="34" charset="0"/>
              <a:ea typeface="Arial" panose="020B060402020202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956155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8FA1B69F-6B0A-CEF4-06A7-26713E880798}"/>
              </a:ext>
            </a:extLst>
          </p:cNvPr>
          <p:cNvPicPr>
            <a:picLocks noGrp="1" noChangeAspect="1"/>
          </p:cNvPicPr>
          <p:nvPr>
            <p:ph idx="1"/>
          </p:nvPr>
        </p:nvPicPr>
        <p:blipFill>
          <a:blip r:embed="rId2"/>
          <a:stretch>
            <a:fillRect/>
          </a:stretch>
        </p:blipFill>
        <p:spPr>
          <a:xfrm>
            <a:off x="467544" y="260648"/>
            <a:ext cx="7886700" cy="2415436"/>
          </a:xfrm>
        </p:spPr>
      </p:pic>
      <p:sp>
        <p:nvSpPr>
          <p:cNvPr id="4" name="Θέση αριθμού διαφάνειας 3">
            <a:extLst>
              <a:ext uri="{FF2B5EF4-FFF2-40B4-BE49-F238E27FC236}">
                <a16:creationId xmlns:a16="http://schemas.microsoft.com/office/drawing/2014/main" id="{9B44BCF6-3B14-EA42-6A59-4EE7235498E1}"/>
              </a:ext>
            </a:extLst>
          </p:cNvPr>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pSp>
        <p:nvGrpSpPr>
          <p:cNvPr id="14" name="Group 16151">
            <a:extLst>
              <a:ext uri="{FF2B5EF4-FFF2-40B4-BE49-F238E27FC236}">
                <a16:creationId xmlns:a16="http://schemas.microsoft.com/office/drawing/2014/main" id="{A99F4213-7D22-B4A9-E92F-1BBD5CC283E0}"/>
              </a:ext>
            </a:extLst>
          </p:cNvPr>
          <p:cNvGrpSpPr/>
          <p:nvPr/>
        </p:nvGrpSpPr>
        <p:grpSpPr>
          <a:xfrm>
            <a:off x="751071" y="3085933"/>
            <a:ext cx="7319645" cy="2728892"/>
            <a:chOff x="0" y="0"/>
            <a:chExt cx="7319772" cy="2729234"/>
          </a:xfrm>
        </p:grpSpPr>
        <p:pic>
          <p:nvPicPr>
            <p:cNvPr id="15" name="Picture 1096">
              <a:extLst>
                <a:ext uri="{FF2B5EF4-FFF2-40B4-BE49-F238E27FC236}">
                  <a16:creationId xmlns:a16="http://schemas.microsoft.com/office/drawing/2014/main" id="{BA062D1A-E294-C9AF-C428-77C933C20713}"/>
                </a:ext>
              </a:extLst>
            </p:cNvPr>
            <p:cNvPicPr/>
            <p:nvPr/>
          </p:nvPicPr>
          <p:blipFill>
            <a:blip r:embed="rId3"/>
            <a:stretch>
              <a:fillRect/>
            </a:stretch>
          </p:blipFill>
          <p:spPr>
            <a:xfrm>
              <a:off x="0" y="0"/>
              <a:ext cx="7319772" cy="2473452"/>
            </a:xfrm>
            <a:prstGeom prst="rect">
              <a:avLst/>
            </a:prstGeom>
          </p:spPr>
        </p:pic>
        <p:sp>
          <p:nvSpPr>
            <p:cNvPr id="16" name="Rectangle 1097">
              <a:extLst>
                <a:ext uri="{FF2B5EF4-FFF2-40B4-BE49-F238E27FC236}">
                  <a16:creationId xmlns:a16="http://schemas.microsoft.com/office/drawing/2014/main" id="{6EB7E292-9C8F-B652-952F-EF1865590DC0}"/>
                </a:ext>
              </a:extLst>
            </p:cNvPr>
            <p:cNvSpPr/>
            <p:nvPr/>
          </p:nvSpPr>
          <p:spPr>
            <a:xfrm>
              <a:off x="1058245" y="2412667"/>
              <a:ext cx="746484" cy="316567"/>
            </a:xfrm>
            <a:prstGeom prst="rect">
              <a:avLst/>
            </a:prstGeom>
            <a:ln>
              <a:noFill/>
            </a:ln>
          </p:spPr>
          <p:txBody>
            <a:bodyPr vert="horz" lIns="0" tIns="0" rIns="0" bIns="0" rtlCol="0">
              <a:noAutofit/>
            </a:bodyPr>
            <a:lstStyle/>
            <a:p>
              <a:pPr marL="278130" marR="71120" indent="-6350">
                <a:lnSpc>
                  <a:spcPct val="107000"/>
                </a:lnSpc>
                <a:spcAft>
                  <a:spcPts val="800"/>
                </a:spcAft>
              </a:pPr>
              <a:r>
                <a:rPr lang="el-GR" sz="1800" b="1" kern="100" dirty="0">
                  <a:solidFill>
                    <a:srgbClr val="000000"/>
                  </a:solidFill>
                  <a:effectLst/>
                  <a:latin typeface="Arial" panose="020B0604020202020204" pitchFamily="34" charset="0"/>
                  <a:ea typeface="Arial" panose="020B0604020202020204" pitchFamily="34" charset="0"/>
                </a:rPr>
                <a:t>(δ)</a:t>
              </a:r>
              <a:endParaRPr lang="el-GR" sz="1800" kern="100" dirty="0">
                <a:solidFill>
                  <a:srgbClr val="000000"/>
                </a:solidFill>
                <a:effectLst/>
                <a:latin typeface="Arial" panose="020B0604020202020204" pitchFamily="34" charset="0"/>
                <a:ea typeface="Arial" panose="020B0604020202020204" pitchFamily="34" charset="0"/>
              </a:endParaRPr>
            </a:p>
          </p:txBody>
        </p:sp>
        <p:sp>
          <p:nvSpPr>
            <p:cNvPr id="17" name="Shape 1104">
              <a:extLst>
                <a:ext uri="{FF2B5EF4-FFF2-40B4-BE49-F238E27FC236}">
                  <a16:creationId xmlns:a16="http://schemas.microsoft.com/office/drawing/2014/main" id="{9E6E8D76-97DA-7E89-324C-6109AED03A29}"/>
                </a:ext>
              </a:extLst>
            </p:cNvPr>
            <p:cNvSpPr/>
            <p:nvPr/>
          </p:nvSpPr>
          <p:spPr>
            <a:xfrm>
              <a:off x="635508" y="2635758"/>
              <a:ext cx="646938" cy="0"/>
            </a:xfrm>
            <a:custGeom>
              <a:avLst/>
              <a:gdLst/>
              <a:ahLst/>
              <a:cxnLst/>
              <a:rect l="0" t="0" r="0" b="0"/>
              <a:pathLst>
                <a:path w="646938">
                  <a:moveTo>
                    <a:pt x="0" y="0"/>
                  </a:moveTo>
                  <a:lnTo>
                    <a:pt x="646938" y="0"/>
                  </a:lnTo>
                </a:path>
              </a:pathLst>
            </a:custGeom>
            <a:ln w="0" cap="flat">
              <a:round/>
            </a:ln>
          </p:spPr>
          <p:style>
            <a:lnRef idx="1">
              <a:srgbClr val="000000"/>
            </a:lnRef>
            <a:fillRef idx="0">
              <a:srgbClr val="000000">
                <a:alpha val="0"/>
              </a:srgbClr>
            </a:fillRef>
            <a:effectRef idx="0">
              <a:scrgbClr r="0" g="0" b="0"/>
            </a:effectRef>
            <a:fontRef idx="none"/>
          </p:style>
          <p:txBody>
            <a:bodyPr/>
            <a:lstStyle/>
            <a:p>
              <a:endParaRPr lang="el-GR"/>
            </a:p>
          </p:txBody>
        </p:sp>
        <p:sp>
          <p:nvSpPr>
            <p:cNvPr id="18" name="Shape 1105">
              <a:extLst>
                <a:ext uri="{FF2B5EF4-FFF2-40B4-BE49-F238E27FC236}">
                  <a16:creationId xmlns:a16="http://schemas.microsoft.com/office/drawing/2014/main" id="{B471C56E-5B0D-AB4D-7846-850948CE512E}"/>
                </a:ext>
              </a:extLst>
            </p:cNvPr>
            <p:cNvSpPr/>
            <p:nvPr/>
          </p:nvSpPr>
          <p:spPr>
            <a:xfrm>
              <a:off x="1642872" y="2635758"/>
              <a:ext cx="3671316" cy="0"/>
            </a:xfrm>
            <a:custGeom>
              <a:avLst/>
              <a:gdLst/>
              <a:ahLst/>
              <a:cxnLst/>
              <a:rect l="0" t="0" r="0" b="0"/>
              <a:pathLst>
                <a:path w="3671316">
                  <a:moveTo>
                    <a:pt x="0" y="0"/>
                  </a:moveTo>
                  <a:lnTo>
                    <a:pt x="3671316" y="0"/>
                  </a:lnTo>
                </a:path>
              </a:pathLst>
            </a:custGeom>
            <a:ln w="0" cap="flat">
              <a:round/>
            </a:ln>
          </p:spPr>
          <p:style>
            <a:lnRef idx="1">
              <a:srgbClr val="000000"/>
            </a:lnRef>
            <a:fillRef idx="0">
              <a:srgbClr val="000000">
                <a:alpha val="0"/>
              </a:srgbClr>
            </a:fillRef>
            <a:effectRef idx="0">
              <a:scrgbClr r="0" g="0" b="0"/>
            </a:effectRef>
            <a:fontRef idx="none"/>
          </p:style>
          <p:txBody>
            <a:bodyPr/>
            <a:lstStyle/>
            <a:p>
              <a:endParaRPr lang="el-GR"/>
            </a:p>
          </p:txBody>
        </p:sp>
        <p:sp>
          <p:nvSpPr>
            <p:cNvPr id="19" name="Shape 1107">
              <a:extLst>
                <a:ext uri="{FF2B5EF4-FFF2-40B4-BE49-F238E27FC236}">
                  <a16:creationId xmlns:a16="http://schemas.microsoft.com/office/drawing/2014/main" id="{6D92CD4F-2FE9-FCBF-105C-3D1A7B33A447}"/>
                </a:ext>
              </a:extLst>
            </p:cNvPr>
            <p:cNvSpPr/>
            <p:nvPr/>
          </p:nvSpPr>
          <p:spPr>
            <a:xfrm>
              <a:off x="5314188" y="2348484"/>
              <a:ext cx="0" cy="287274"/>
            </a:xfrm>
            <a:custGeom>
              <a:avLst/>
              <a:gdLst/>
              <a:ahLst/>
              <a:cxnLst/>
              <a:rect l="0" t="0" r="0" b="0"/>
              <a:pathLst>
                <a:path h="287274">
                  <a:moveTo>
                    <a:pt x="0" y="0"/>
                  </a:moveTo>
                  <a:lnTo>
                    <a:pt x="0" y="287274"/>
                  </a:lnTo>
                </a:path>
              </a:pathLst>
            </a:custGeom>
            <a:ln w="0" cap="flat">
              <a:round/>
            </a:ln>
          </p:spPr>
          <p:style>
            <a:lnRef idx="1">
              <a:srgbClr val="000000"/>
            </a:lnRef>
            <a:fillRef idx="0">
              <a:srgbClr val="000000">
                <a:alpha val="0"/>
              </a:srgbClr>
            </a:fillRef>
            <a:effectRef idx="0">
              <a:scrgbClr r="0" g="0" b="0"/>
            </a:effectRef>
            <a:fontRef idx="none"/>
          </p:style>
          <p:txBody>
            <a:bodyPr/>
            <a:lstStyle/>
            <a:p>
              <a:endParaRPr lang="el-GR"/>
            </a:p>
          </p:txBody>
        </p:sp>
        <p:sp>
          <p:nvSpPr>
            <p:cNvPr id="20" name="Shape 1109">
              <a:extLst>
                <a:ext uri="{FF2B5EF4-FFF2-40B4-BE49-F238E27FC236}">
                  <a16:creationId xmlns:a16="http://schemas.microsoft.com/office/drawing/2014/main" id="{885C2EBD-E8F0-FA24-CF11-365CF4854C33}"/>
                </a:ext>
              </a:extLst>
            </p:cNvPr>
            <p:cNvSpPr/>
            <p:nvPr/>
          </p:nvSpPr>
          <p:spPr>
            <a:xfrm>
              <a:off x="597408" y="2348484"/>
              <a:ext cx="76200" cy="287274"/>
            </a:xfrm>
            <a:custGeom>
              <a:avLst/>
              <a:gdLst/>
              <a:ahLst/>
              <a:cxnLst/>
              <a:rect l="0" t="0" r="0" b="0"/>
              <a:pathLst>
                <a:path w="76200" h="287274">
                  <a:moveTo>
                    <a:pt x="38100" y="0"/>
                  </a:moveTo>
                  <a:lnTo>
                    <a:pt x="76200" y="76200"/>
                  </a:lnTo>
                  <a:lnTo>
                    <a:pt x="42672" y="76200"/>
                  </a:lnTo>
                  <a:lnTo>
                    <a:pt x="42672" y="287274"/>
                  </a:lnTo>
                  <a:lnTo>
                    <a:pt x="32766" y="287274"/>
                  </a:lnTo>
                  <a:lnTo>
                    <a:pt x="32766" y="76200"/>
                  </a:lnTo>
                  <a:lnTo>
                    <a:pt x="0" y="76200"/>
                  </a:lnTo>
                  <a:lnTo>
                    <a:pt x="381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l-GR"/>
            </a:p>
          </p:txBody>
        </p:sp>
      </p:grpSp>
      <p:pic>
        <p:nvPicPr>
          <p:cNvPr id="22" name="Εικόνα 21">
            <a:extLst>
              <a:ext uri="{FF2B5EF4-FFF2-40B4-BE49-F238E27FC236}">
                <a16:creationId xmlns:a16="http://schemas.microsoft.com/office/drawing/2014/main" id="{9D24692C-06DA-1F16-D822-34C8D6A205BF}"/>
              </a:ext>
            </a:extLst>
          </p:cNvPr>
          <p:cNvPicPr>
            <a:picLocks noChangeAspect="1"/>
          </p:cNvPicPr>
          <p:nvPr/>
        </p:nvPicPr>
        <p:blipFill>
          <a:blip r:embed="rId4"/>
          <a:stretch>
            <a:fillRect/>
          </a:stretch>
        </p:blipFill>
        <p:spPr>
          <a:xfrm>
            <a:off x="125730" y="5757419"/>
            <a:ext cx="8389620" cy="1197864"/>
          </a:xfrm>
          <a:prstGeom prst="rect">
            <a:avLst/>
          </a:prstGeom>
        </p:spPr>
      </p:pic>
    </p:spTree>
    <p:extLst>
      <p:ext uri="{BB962C8B-B14F-4D97-AF65-F5344CB8AC3E}">
        <p14:creationId xmlns:p14="http://schemas.microsoft.com/office/powerpoint/2010/main" val="1377767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86D793A-B55B-5446-04E7-A050B8313302}"/>
              </a:ext>
            </a:extLst>
          </p:cNvPr>
          <p:cNvPicPr>
            <a:picLocks noGrp="1" noChangeAspect="1"/>
          </p:cNvPicPr>
          <p:nvPr>
            <p:ph idx="1"/>
          </p:nvPr>
        </p:nvPicPr>
        <p:blipFill>
          <a:blip r:embed="rId2"/>
          <a:stretch>
            <a:fillRect/>
          </a:stretch>
        </p:blipFill>
        <p:spPr>
          <a:xfrm>
            <a:off x="628650" y="1591676"/>
            <a:ext cx="7886700" cy="3469861"/>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16892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64E6FDD-BD98-B3B9-9793-66B92069F712}"/>
              </a:ext>
            </a:extLst>
          </p:cNvPr>
          <p:cNvPicPr>
            <a:picLocks noGrp="1" noChangeAspect="1"/>
          </p:cNvPicPr>
          <p:nvPr>
            <p:ph idx="1"/>
          </p:nvPr>
        </p:nvPicPr>
        <p:blipFill>
          <a:blip r:embed="rId2"/>
          <a:stretch>
            <a:fillRect/>
          </a:stretch>
        </p:blipFill>
        <p:spPr>
          <a:xfrm>
            <a:off x="628650" y="527938"/>
            <a:ext cx="7886700" cy="5597336"/>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11452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1D30FA1-9B1F-7E63-3344-AC0ABD0333DB}"/>
              </a:ext>
            </a:extLst>
          </p:cNvPr>
          <p:cNvPicPr>
            <a:picLocks noGrp="1" noChangeAspect="1"/>
          </p:cNvPicPr>
          <p:nvPr>
            <p:ph idx="1"/>
          </p:nvPr>
        </p:nvPicPr>
        <p:blipFill>
          <a:blip r:embed="rId2"/>
          <a:stretch>
            <a:fillRect/>
          </a:stretch>
        </p:blipFill>
        <p:spPr>
          <a:xfrm>
            <a:off x="628650" y="649713"/>
            <a:ext cx="7886700" cy="5353787"/>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284812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749BD79-5984-FFD9-EDC0-DE55A091137F}"/>
              </a:ext>
            </a:extLst>
          </p:cNvPr>
          <p:cNvPicPr>
            <a:picLocks noGrp="1" noChangeAspect="1"/>
          </p:cNvPicPr>
          <p:nvPr>
            <p:ph idx="1"/>
          </p:nvPr>
        </p:nvPicPr>
        <p:blipFill>
          <a:blip r:embed="rId2"/>
          <a:stretch>
            <a:fillRect/>
          </a:stretch>
        </p:blipFill>
        <p:spPr>
          <a:xfrm>
            <a:off x="628650" y="523640"/>
            <a:ext cx="7886700" cy="5605932"/>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00256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FD47B46-884C-7178-3D56-E2AF64200AC9}"/>
              </a:ext>
            </a:extLst>
          </p:cNvPr>
          <p:cNvPicPr>
            <a:picLocks noGrp="1" noChangeAspect="1"/>
          </p:cNvPicPr>
          <p:nvPr>
            <p:ph idx="1"/>
          </p:nvPr>
        </p:nvPicPr>
        <p:blipFill>
          <a:blip r:embed="rId2"/>
          <a:stretch>
            <a:fillRect/>
          </a:stretch>
        </p:blipFill>
        <p:spPr>
          <a:xfrm>
            <a:off x="628650" y="510030"/>
            <a:ext cx="7886700" cy="5633152"/>
          </a:xfrm>
        </p:spPr>
      </p:pic>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502667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EE964CCD-EE58-EF46-1638-094E40C278AB}"/>
              </a:ext>
            </a:extLst>
          </p:cNvPr>
          <p:cNvPicPr>
            <a:picLocks noGrp="1" noChangeAspect="1"/>
          </p:cNvPicPr>
          <p:nvPr>
            <p:ph idx="1"/>
          </p:nvPr>
        </p:nvPicPr>
        <p:blipFill>
          <a:blip r:embed="rId2"/>
          <a:stretch>
            <a:fillRect/>
          </a:stretch>
        </p:blipFill>
        <p:spPr>
          <a:xfrm>
            <a:off x="628650" y="353778"/>
            <a:ext cx="7886700" cy="5605932"/>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02747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83A9106-4422-B141-E12E-B0CF50BD4632}"/>
              </a:ext>
            </a:extLst>
          </p:cNvPr>
          <p:cNvPicPr>
            <a:picLocks noGrp="1" noChangeAspect="1"/>
          </p:cNvPicPr>
          <p:nvPr>
            <p:ph idx="1"/>
          </p:nvPr>
        </p:nvPicPr>
        <p:blipFill>
          <a:blip r:embed="rId2"/>
          <a:stretch>
            <a:fillRect/>
          </a:stretch>
        </p:blipFill>
        <p:spPr>
          <a:xfrm>
            <a:off x="628650" y="1560063"/>
            <a:ext cx="7886700" cy="3193361"/>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090385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2DFA526-B5B3-1467-3737-FD216261FAFB}"/>
              </a:ext>
            </a:extLst>
          </p:cNvPr>
          <p:cNvPicPr>
            <a:picLocks noGrp="1" noChangeAspect="1"/>
          </p:cNvPicPr>
          <p:nvPr>
            <p:ph idx="1"/>
          </p:nvPr>
        </p:nvPicPr>
        <p:blipFill>
          <a:blip r:embed="rId2"/>
          <a:stretch>
            <a:fillRect/>
          </a:stretch>
        </p:blipFill>
        <p:spPr>
          <a:xfrm>
            <a:off x="628650" y="202634"/>
            <a:ext cx="7886700" cy="5908219"/>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58152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188D285-C1CF-D346-3602-6F1A29D5FC84}"/>
              </a:ext>
            </a:extLst>
          </p:cNvPr>
          <p:cNvPicPr>
            <a:picLocks noGrp="1" noChangeAspect="1"/>
          </p:cNvPicPr>
          <p:nvPr>
            <p:ph idx="1"/>
          </p:nvPr>
        </p:nvPicPr>
        <p:blipFill>
          <a:blip r:embed="rId2"/>
          <a:stretch>
            <a:fillRect/>
          </a:stretch>
        </p:blipFill>
        <p:spPr>
          <a:xfrm>
            <a:off x="628650" y="331572"/>
            <a:ext cx="7886700" cy="5650344"/>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80509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normAutofit/>
          </a:bodyPr>
          <a:lstStyle/>
          <a:p>
            <a:pPr marL="262255" marR="71120" indent="0">
              <a:lnSpc>
                <a:spcPct val="106000"/>
              </a:lnSpc>
              <a:spcAft>
                <a:spcPts val="2360"/>
              </a:spcAft>
              <a:buNone/>
            </a:pPr>
            <a:r>
              <a:rPr lang="el-GR" sz="1800" b="1" kern="100" dirty="0">
                <a:solidFill>
                  <a:srgbClr val="000000"/>
                </a:solidFill>
                <a:effectLst/>
                <a:latin typeface="Arial" panose="020B0604020202020204" pitchFamily="34" charset="0"/>
                <a:ea typeface="Arial" panose="020B0604020202020204" pitchFamily="34" charset="0"/>
              </a:rPr>
              <a:t>2. </a:t>
            </a:r>
            <a:r>
              <a:rPr lang="el-GR" sz="1800" b="1" kern="100" dirty="0" err="1">
                <a:solidFill>
                  <a:srgbClr val="000000"/>
                </a:solidFill>
                <a:effectLst/>
                <a:latin typeface="Arial" panose="020B0604020202020204" pitchFamily="34" charset="0"/>
                <a:ea typeface="Arial" panose="020B0604020202020204" pitchFamily="34" charset="0"/>
              </a:rPr>
              <a:t>pH</a:t>
            </a:r>
            <a:r>
              <a:rPr lang="el-GR" sz="1800" b="1" kern="100" dirty="0">
                <a:solidFill>
                  <a:srgbClr val="000000"/>
                </a:solidFill>
                <a:effectLst/>
                <a:latin typeface="Arial" panose="020B0604020202020204" pitchFamily="34" charset="0"/>
                <a:ea typeface="Arial" panose="020B0604020202020204" pitchFamily="34" charset="0"/>
              </a:rPr>
              <a:t> δραστικότητας και σταθερότητας του ενζύμου.</a:t>
            </a:r>
            <a:endParaRPr lang="el-GR" sz="1800" kern="100" dirty="0">
              <a:solidFill>
                <a:srgbClr val="000000"/>
              </a:solidFill>
              <a:effectLst/>
              <a:latin typeface="Arial" panose="020B0604020202020204" pitchFamily="34" charset="0"/>
              <a:ea typeface="Arial" panose="020B0604020202020204" pitchFamily="34" charset="0"/>
            </a:endParaRPr>
          </a:p>
          <a:p>
            <a:pPr marL="262255" marR="71755" indent="0">
              <a:lnSpc>
                <a:spcPct val="105000"/>
              </a:lnSpc>
              <a:spcAft>
                <a:spcPts val="2395"/>
              </a:spcAft>
              <a:buNone/>
            </a:pPr>
            <a:r>
              <a:rPr lang="el-GR" sz="1800" kern="100" dirty="0">
                <a:solidFill>
                  <a:srgbClr val="000000"/>
                </a:solidFill>
                <a:effectLst/>
                <a:latin typeface="Arial" panose="020B0604020202020204" pitchFamily="34" charset="0"/>
                <a:ea typeface="Arial" panose="020B0604020202020204" pitchFamily="34" charset="0"/>
              </a:rPr>
              <a:t>Το </a:t>
            </a:r>
            <a:r>
              <a:rPr lang="en-US" sz="1800" kern="100" dirty="0">
                <a:solidFill>
                  <a:srgbClr val="000000"/>
                </a:solidFill>
                <a:effectLst/>
                <a:latin typeface="Arial" panose="020B0604020202020204" pitchFamily="34" charset="0"/>
                <a:ea typeface="Arial" panose="020B0604020202020204" pitchFamily="34" charset="0"/>
              </a:rPr>
              <a:t>pH </a:t>
            </a:r>
            <a:r>
              <a:rPr lang="el-GR" sz="1800" kern="100" dirty="0">
                <a:solidFill>
                  <a:srgbClr val="000000"/>
                </a:solidFill>
                <a:effectLst/>
                <a:latin typeface="Arial" panose="020B0604020202020204" pitchFamily="34" charset="0"/>
                <a:ea typeface="Arial" panose="020B0604020202020204" pitchFamily="34" charset="0"/>
              </a:rPr>
              <a:t>στο οποίο το ένζυμο παρουσιάζει τη μέγιστη δραστικότητα δεν συμπίπτει υποχρεωτικά με το </a:t>
            </a:r>
            <a:r>
              <a:rPr lang="en-US" sz="1800" kern="100" dirty="0">
                <a:solidFill>
                  <a:srgbClr val="000000"/>
                </a:solidFill>
                <a:effectLst/>
                <a:latin typeface="Arial" panose="020B0604020202020204" pitchFamily="34" charset="0"/>
                <a:ea typeface="Arial" panose="020B0604020202020204" pitchFamily="34" charset="0"/>
              </a:rPr>
              <a:t>pH</a:t>
            </a:r>
            <a:r>
              <a:rPr lang="el-GR" sz="1800" kern="100" dirty="0">
                <a:solidFill>
                  <a:srgbClr val="000000"/>
                </a:solidFill>
                <a:effectLst/>
                <a:latin typeface="Arial" panose="020B0604020202020204" pitchFamily="34" charset="0"/>
                <a:ea typeface="Arial" panose="020B0604020202020204" pitchFamily="34" charset="0"/>
              </a:rPr>
              <a:t> </a:t>
            </a:r>
            <a:r>
              <a:rPr lang="el-GR" sz="1800" kern="100" dirty="0" err="1">
                <a:solidFill>
                  <a:srgbClr val="000000"/>
                </a:solidFill>
                <a:effectLst/>
                <a:latin typeface="Arial" panose="020B0604020202020204" pitchFamily="34" charset="0"/>
                <a:ea typeface="Arial" panose="020B0604020202020204" pitchFamily="34" charset="0"/>
              </a:rPr>
              <a:t>σταθερότητος</a:t>
            </a:r>
            <a:r>
              <a:rPr lang="el-GR" sz="1800" kern="100" dirty="0">
                <a:solidFill>
                  <a:srgbClr val="000000"/>
                </a:solidFill>
                <a:effectLst/>
                <a:latin typeface="Arial" panose="020B0604020202020204" pitchFamily="34" charset="0"/>
                <a:ea typeface="Arial" panose="020B0604020202020204" pitchFamily="34" charset="0"/>
              </a:rPr>
              <a:t> της δομής του ενζύμου. π.χ. η παγκρεατική θρυψίνη εμφανίζει άριστη σταθερότητα σε </a:t>
            </a:r>
            <a:r>
              <a:rPr lang="el-GR" sz="1800" kern="100" dirty="0" err="1">
                <a:solidFill>
                  <a:srgbClr val="000000"/>
                </a:solidFill>
                <a:effectLst/>
                <a:latin typeface="Arial" panose="020B0604020202020204" pitchFamily="34" charset="0"/>
                <a:ea typeface="Arial" panose="020B0604020202020204" pitchFamily="34" charset="0"/>
              </a:rPr>
              <a:t>pH</a:t>
            </a:r>
            <a:r>
              <a:rPr lang="el-GR" sz="1800" kern="100" dirty="0">
                <a:solidFill>
                  <a:srgbClr val="000000"/>
                </a:solidFill>
                <a:effectLst/>
                <a:latin typeface="Arial" panose="020B0604020202020204" pitchFamily="34" charset="0"/>
                <a:ea typeface="Arial" panose="020B0604020202020204" pitchFamily="34" charset="0"/>
              </a:rPr>
              <a:t> 3.0 και μέγιστη δραστικότητα σε </a:t>
            </a:r>
            <a:r>
              <a:rPr lang="el-GR" sz="1800" kern="100" dirty="0" err="1">
                <a:solidFill>
                  <a:srgbClr val="000000"/>
                </a:solidFill>
                <a:effectLst/>
                <a:latin typeface="Arial" panose="020B0604020202020204" pitchFamily="34" charset="0"/>
                <a:ea typeface="Arial" panose="020B0604020202020204" pitchFamily="34" charset="0"/>
              </a:rPr>
              <a:t>pH</a:t>
            </a:r>
            <a:r>
              <a:rPr lang="el-GR" sz="1800" kern="100" dirty="0">
                <a:solidFill>
                  <a:srgbClr val="000000"/>
                </a:solidFill>
                <a:effectLst/>
                <a:latin typeface="Arial" panose="020B0604020202020204" pitchFamily="34" charset="0"/>
                <a:ea typeface="Arial" panose="020B0604020202020204" pitchFamily="34" charset="0"/>
              </a:rPr>
              <a:t> 8.0, ενώ η </a:t>
            </a:r>
            <a:r>
              <a:rPr lang="el-GR" sz="1800" kern="100" dirty="0" err="1">
                <a:solidFill>
                  <a:srgbClr val="000000"/>
                </a:solidFill>
                <a:effectLst/>
                <a:latin typeface="Arial" panose="020B0604020202020204" pitchFamily="34" charset="0"/>
                <a:ea typeface="Arial" panose="020B0604020202020204" pitchFamily="34" charset="0"/>
              </a:rPr>
              <a:t>ισομεράση</a:t>
            </a:r>
            <a:r>
              <a:rPr lang="el-GR" sz="1800" kern="100" dirty="0">
                <a:solidFill>
                  <a:srgbClr val="000000"/>
                </a:solidFill>
                <a:effectLst/>
                <a:latin typeface="Arial" panose="020B0604020202020204" pitchFamily="34" charset="0"/>
                <a:ea typeface="Arial" panose="020B0604020202020204" pitchFamily="34" charset="0"/>
              </a:rPr>
              <a:t> της γλυκόζης από τον </a:t>
            </a:r>
            <a:r>
              <a:rPr lang="el-GR" sz="1800" i="1" kern="100" dirty="0" err="1">
                <a:solidFill>
                  <a:srgbClr val="000000"/>
                </a:solidFill>
                <a:effectLst/>
                <a:latin typeface="Arial" panose="020B0604020202020204" pitchFamily="34" charset="0"/>
                <a:ea typeface="Arial" panose="020B0604020202020204" pitchFamily="34" charset="0"/>
              </a:rPr>
              <a:t>Bacillus</a:t>
            </a:r>
            <a:r>
              <a:rPr lang="el-GR" sz="1800" i="1" kern="100" dirty="0">
                <a:solidFill>
                  <a:srgbClr val="000000"/>
                </a:solidFill>
                <a:effectLst/>
                <a:latin typeface="Arial" panose="020B0604020202020204" pitchFamily="34" charset="0"/>
                <a:ea typeface="Arial" panose="020B0604020202020204" pitchFamily="34" charset="0"/>
              </a:rPr>
              <a:t> </a:t>
            </a:r>
            <a:r>
              <a:rPr lang="el-GR" sz="1800" i="1" kern="100" dirty="0" err="1">
                <a:solidFill>
                  <a:srgbClr val="000000"/>
                </a:solidFill>
                <a:effectLst/>
                <a:latin typeface="Arial" panose="020B0604020202020204" pitchFamily="34" charset="0"/>
                <a:ea typeface="Arial" panose="020B0604020202020204" pitchFamily="34" charset="0"/>
              </a:rPr>
              <a:t>coagulans</a:t>
            </a:r>
            <a:r>
              <a:rPr lang="el-GR" sz="1800" i="1" kern="100" dirty="0">
                <a:solidFill>
                  <a:srgbClr val="000000"/>
                </a:solidFill>
                <a:effectLst/>
                <a:latin typeface="Arial" panose="020B0604020202020204" pitchFamily="34" charset="0"/>
                <a:ea typeface="Arial" panose="020B0604020202020204" pitchFamily="34" charset="0"/>
              </a:rPr>
              <a:t> </a:t>
            </a:r>
            <a:r>
              <a:rPr lang="el-GR" sz="1800" kern="100" dirty="0">
                <a:solidFill>
                  <a:srgbClr val="000000"/>
                </a:solidFill>
                <a:effectLst/>
                <a:latin typeface="Arial" panose="020B0604020202020204" pitchFamily="34" charset="0"/>
                <a:ea typeface="Arial" panose="020B0604020202020204" pitchFamily="34" charset="0"/>
              </a:rPr>
              <a:t>εμφανίζει σταθερότητα σε </a:t>
            </a:r>
            <a:r>
              <a:rPr lang="el-GR" sz="1800" kern="100" dirty="0" err="1">
                <a:solidFill>
                  <a:srgbClr val="000000"/>
                </a:solidFill>
                <a:effectLst/>
                <a:latin typeface="Arial" panose="020B0604020202020204" pitchFamily="34" charset="0"/>
                <a:ea typeface="Arial" panose="020B0604020202020204" pitchFamily="34" charset="0"/>
              </a:rPr>
              <a:t>pH</a:t>
            </a:r>
            <a:r>
              <a:rPr lang="el-GR" sz="1800" kern="100" dirty="0">
                <a:solidFill>
                  <a:srgbClr val="000000"/>
                </a:solidFill>
                <a:effectLst/>
                <a:latin typeface="Arial" panose="020B0604020202020204" pitchFamily="34" charset="0"/>
                <a:ea typeface="Arial" panose="020B0604020202020204" pitchFamily="34" charset="0"/>
              </a:rPr>
              <a:t> 4.0-8.5 και δραστικότητα σε </a:t>
            </a:r>
            <a:r>
              <a:rPr lang="el-GR" sz="1800" kern="100" dirty="0" err="1">
                <a:solidFill>
                  <a:srgbClr val="000000"/>
                </a:solidFill>
                <a:effectLst/>
                <a:latin typeface="Arial" panose="020B0604020202020204" pitchFamily="34" charset="0"/>
                <a:ea typeface="Arial" panose="020B0604020202020204" pitchFamily="34" charset="0"/>
              </a:rPr>
              <a:t>pH</a:t>
            </a:r>
            <a:r>
              <a:rPr lang="el-GR" sz="1800" kern="100" dirty="0">
                <a:solidFill>
                  <a:srgbClr val="000000"/>
                </a:solidFill>
                <a:effectLst/>
                <a:latin typeface="Arial" panose="020B0604020202020204" pitchFamily="34" charset="0"/>
                <a:ea typeface="Arial" panose="020B0604020202020204" pitchFamily="34" charset="0"/>
              </a:rPr>
              <a:t> 5.5-8.0. </a:t>
            </a:r>
          </a:p>
          <a:p>
            <a:pPr marL="262255" marR="71120" indent="0">
              <a:lnSpc>
                <a:spcPct val="106000"/>
              </a:lnSpc>
              <a:spcAft>
                <a:spcPts val="2360"/>
              </a:spcAft>
              <a:buNone/>
            </a:pPr>
            <a:r>
              <a:rPr lang="el-GR" sz="1800" b="1" kern="100" dirty="0">
                <a:solidFill>
                  <a:srgbClr val="000000"/>
                </a:solidFill>
                <a:effectLst/>
                <a:latin typeface="Arial" panose="020B0604020202020204" pitchFamily="34" charset="0"/>
                <a:ea typeface="Arial" panose="020B0604020202020204" pitchFamily="34" charset="0"/>
              </a:rPr>
              <a:t>3. Επίδραση της θερμοκρασίας στη δραστικότητα και σταθερότητα του ενζύμου.</a:t>
            </a:r>
          </a:p>
          <a:p>
            <a:pPr marL="262255" marR="71120" indent="0">
              <a:lnSpc>
                <a:spcPct val="106000"/>
              </a:lnSpc>
              <a:spcAft>
                <a:spcPts val="2360"/>
              </a:spcAft>
              <a:buNone/>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Είναι επιθυμητή η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θερμοαναθεκτικότητα</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των ενζύμων. Σε ορισμένες, όμως, περιπτώσεις ενδέχεται να προκαλέσει προβλήματα, π.χ. όταν είναι αναγκαία η μετουσίωση και αδρανοποίηση του ενζύμου μετά το τέλος της διεργασίας.</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26527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2742B37-121E-8410-EFCE-739FC89F22EE}"/>
              </a:ext>
            </a:extLst>
          </p:cNvPr>
          <p:cNvPicPr>
            <a:picLocks noGrp="1" noChangeAspect="1"/>
          </p:cNvPicPr>
          <p:nvPr>
            <p:ph idx="1"/>
          </p:nvPr>
        </p:nvPicPr>
        <p:blipFill>
          <a:blip r:embed="rId2"/>
          <a:stretch>
            <a:fillRect/>
          </a:stretch>
        </p:blipFill>
        <p:spPr>
          <a:xfrm>
            <a:off x="866561" y="136525"/>
            <a:ext cx="7410878" cy="6040438"/>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81574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84CADE4-DA5F-A834-2B33-A7C0C58CAD06}"/>
              </a:ext>
            </a:extLst>
          </p:cNvPr>
          <p:cNvPicPr>
            <a:picLocks noGrp="1" noChangeAspect="1"/>
          </p:cNvPicPr>
          <p:nvPr>
            <p:ph idx="1"/>
          </p:nvPr>
        </p:nvPicPr>
        <p:blipFill rotWithShape="1">
          <a:blip r:embed="rId2"/>
          <a:srcRect t="56891"/>
          <a:stretch/>
        </p:blipFill>
        <p:spPr>
          <a:xfrm>
            <a:off x="735750" y="1334193"/>
            <a:ext cx="7672499" cy="2603947"/>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548848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B51B5D22-3A48-F52E-2819-9D8516DB2B6B}"/>
              </a:ext>
            </a:extLst>
          </p:cNvPr>
          <p:cNvPicPr>
            <a:picLocks noGrp="1" noChangeAspect="1"/>
          </p:cNvPicPr>
          <p:nvPr>
            <p:ph idx="1"/>
          </p:nvPr>
        </p:nvPicPr>
        <p:blipFill>
          <a:blip r:embed="rId2"/>
          <a:stretch>
            <a:fillRect/>
          </a:stretch>
        </p:blipFill>
        <p:spPr>
          <a:xfrm>
            <a:off x="628650" y="456928"/>
            <a:ext cx="7886700" cy="5399631"/>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424103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C7CA8DD-2978-E2E1-F26A-4B52D7A66E2F}"/>
              </a:ext>
            </a:extLst>
          </p:cNvPr>
          <p:cNvPicPr>
            <a:picLocks noGrp="1" noChangeAspect="1"/>
          </p:cNvPicPr>
          <p:nvPr>
            <p:ph idx="1"/>
          </p:nvPr>
        </p:nvPicPr>
        <p:blipFill>
          <a:blip r:embed="rId2"/>
          <a:stretch>
            <a:fillRect/>
          </a:stretch>
        </p:blipFill>
        <p:spPr>
          <a:xfrm>
            <a:off x="628650" y="226989"/>
            <a:ext cx="7886700" cy="5859510"/>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081331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6202F53-8D1B-C126-E68F-171CB05A2FCC}"/>
              </a:ext>
            </a:extLst>
          </p:cNvPr>
          <p:cNvPicPr>
            <a:picLocks noGrp="1" noChangeAspect="1"/>
          </p:cNvPicPr>
          <p:nvPr>
            <p:ph idx="1"/>
          </p:nvPr>
        </p:nvPicPr>
        <p:blipFill>
          <a:blip r:embed="rId2"/>
          <a:stretch>
            <a:fillRect/>
          </a:stretch>
        </p:blipFill>
        <p:spPr>
          <a:xfrm>
            <a:off x="628650" y="1949026"/>
            <a:ext cx="7886700" cy="2415436"/>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38492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5B6E97C-D724-39B0-AE29-AA8D988C1E31}"/>
              </a:ext>
            </a:extLst>
          </p:cNvPr>
          <p:cNvPicPr>
            <a:picLocks noGrp="1" noChangeAspect="1"/>
          </p:cNvPicPr>
          <p:nvPr>
            <p:ph idx="1"/>
          </p:nvPr>
        </p:nvPicPr>
        <p:blipFill>
          <a:blip r:embed="rId2"/>
          <a:stretch>
            <a:fillRect/>
          </a:stretch>
        </p:blipFill>
        <p:spPr>
          <a:xfrm>
            <a:off x="628650" y="197620"/>
            <a:ext cx="7886700" cy="5918248"/>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531555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6ED250F-D31D-EAE3-23AD-14ACE17D0402}"/>
              </a:ext>
            </a:extLst>
          </p:cNvPr>
          <p:cNvPicPr>
            <a:picLocks noGrp="1" noChangeAspect="1"/>
          </p:cNvPicPr>
          <p:nvPr>
            <p:ph idx="1"/>
          </p:nvPr>
        </p:nvPicPr>
        <p:blipFill>
          <a:blip r:embed="rId2"/>
          <a:stretch>
            <a:fillRect/>
          </a:stretch>
        </p:blipFill>
        <p:spPr>
          <a:xfrm>
            <a:off x="628650" y="1002049"/>
            <a:ext cx="7886700" cy="4309390"/>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59308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87EE8A6-7F3E-9F66-9C46-B641C5C33176}"/>
              </a:ext>
            </a:extLst>
          </p:cNvPr>
          <p:cNvPicPr>
            <a:picLocks noGrp="1" noChangeAspect="1"/>
          </p:cNvPicPr>
          <p:nvPr>
            <p:ph idx="1"/>
          </p:nvPr>
        </p:nvPicPr>
        <p:blipFill>
          <a:blip r:embed="rId2"/>
          <a:stretch>
            <a:fillRect/>
          </a:stretch>
        </p:blipFill>
        <p:spPr>
          <a:xfrm>
            <a:off x="628650" y="461942"/>
            <a:ext cx="7886700" cy="5389603"/>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433353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B47E393-0D16-69F7-EC65-6C74914E2B0E}"/>
              </a:ext>
            </a:extLst>
          </p:cNvPr>
          <p:cNvPicPr>
            <a:picLocks noGrp="1" noChangeAspect="1"/>
          </p:cNvPicPr>
          <p:nvPr>
            <p:ph idx="1"/>
          </p:nvPr>
        </p:nvPicPr>
        <p:blipFill>
          <a:blip r:embed="rId2"/>
          <a:stretch>
            <a:fillRect/>
          </a:stretch>
        </p:blipFill>
        <p:spPr>
          <a:xfrm>
            <a:off x="628650" y="196903"/>
            <a:ext cx="7886700" cy="5919681"/>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51641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DEF8B35-DE7B-575D-B412-7768D88CC6C2}"/>
              </a:ext>
            </a:extLst>
          </p:cNvPr>
          <p:cNvPicPr>
            <a:picLocks noGrp="1" noChangeAspect="1"/>
          </p:cNvPicPr>
          <p:nvPr>
            <p:ph idx="1"/>
          </p:nvPr>
        </p:nvPicPr>
        <p:blipFill>
          <a:blip r:embed="rId2"/>
          <a:stretch>
            <a:fillRect/>
          </a:stretch>
        </p:blipFill>
        <p:spPr>
          <a:xfrm>
            <a:off x="628650" y="210514"/>
            <a:ext cx="7886700" cy="5892460"/>
          </a:xfrm>
        </p:spPr>
      </p:pic>
      <p:sp>
        <p:nvSpPr>
          <p:cNvPr id="4" name="Θέση αριθμού διαφάνειας 3">
            <a:extLst>
              <a:ext uri="{FF2B5EF4-FFF2-40B4-BE49-F238E27FC236}">
                <a16:creationId xmlns:a16="http://schemas.microsoft.com/office/drawing/2014/main" id="{D1B981FC-AD21-6DA3-7913-D4BFFF1E0C16}"/>
              </a:ext>
            </a:extLst>
          </p:cNvPr>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72073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pPr marL="262255" marR="71120" indent="0">
              <a:lnSpc>
                <a:spcPct val="106000"/>
              </a:lnSpc>
              <a:spcAft>
                <a:spcPts val="2360"/>
              </a:spcAft>
              <a:buNone/>
            </a:pPr>
            <a:r>
              <a:rPr lang="el-GR" sz="1800" b="1" kern="100" dirty="0">
                <a:solidFill>
                  <a:srgbClr val="000000"/>
                </a:solidFill>
                <a:effectLst/>
                <a:latin typeface="Arial" panose="020B0604020202020204" pitchFamily="34" charset="0"/>
                <a:ea typeface="Arial" panose="020B0604020202020204" pitchFamily="34" charset="0"/>
              </a:rPr>
              <a:t>4. Κόστος παραγωγής ενζύμου.</a:t>
            </a:r>
            <a:endParaRPr lang="el-GR" sz="1800" b="1" kern="100" dirty="0">
              <a:solidFill>
                <a:srgbClr val="000000"/>
              </a:solidFill>
              <a:latin typeface="Arial" panose="020B0604020202020204" pitchFamily="34" charset="0"/>
              <a:ea typeface="Arial" panose="020B0604020202020204" pitchFamily="34" charset="0"/>
            </a:endParaRPr>
          </a:p>
          <a:p>
            <a:pPr marL="262255" marR="71120" indent="0">
              <a:lnSpc>
                <a:spcPct val="106000"/>
              </a:lnSpc>
              <a:spcAft>
                <a:spcPts val="2360"/>
              </a:spcAft>
              <a:buNone/>
            </a:pP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Θα πρέπει να είναι τέτοιο, ώστε να είναι οικονομικά επιτρεπτή και συμφέρουσα η χρήση τους στις βιομηχανικές διεργασίες. Το κόστος είναι μικρής σημασίας στις διαγνωστικές και θεραπευτικές χρήσεις, όπου εδώ το σημαντικότερο ρόλο παίζει η καθαρότητα και η εκλεκτικότητα του ενζύμου.</a:t>
            </a: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382242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89F09-82BD-1EE9-62D0-CC4F7B630572}"/>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31E0BF08-4D3B-D79C-0BCE-28FEEB578D7B}"/>
              </a:ext>
            </a:extLst>
          </p:cNvPr>
          <p:cNvSpPr>
            <a:spLocks noGrp="1"/>
          </p:cNvSpPr>
          <p:nvPr>
            <p:ph idx="1"/>
          </p:nvPr>
        </p:nvSpPr>
        <p:spPr/>
        <p:txBody>
          <a:bodyPr>
            <a:normAutofit/>
          </a:bodyPr>
          <a:lstStyle/>
          <a:p>
            <a:r>
              <a:rPr lang="el-GR" dirty="0"/>
              <a:t>1) Θεοδωρίδης, Γ., </a:t>
            </a:r>
            <a:r>
              <a:rPr lang="el-GR" dirty="0" err="1"/>
              <a:t>Γηρούση</a:t>
            </a:r>
            <a:r>
              <a:rPr lang="el-GR" dirty="0"/>
              <a:t>, Σ., Ζαχαριάδης, Γ., </a:t>
            </a:r>
            <a:r>
              <a:rPr lang="el-GR" dirty="0" err="1"/>
              <a:t>Ζώτου</a:t>
            </a:r>
            <a:r>
              <a:rPr lang="el-GR" dirty="0"/>
              <a:t>, Α., &amp; </a:t>
            </a:r>
            <a:r>
              <a:rPr lang="el-GR" dirty="0" err="1"/>
              <a:t>Σαμανίδου</a:t>
            </a:r>
            <a:r>
              <a:rPr lang="el-GR" dirty="0"/>
              <a:t>, Β. (2015). </a:t>
            </a:r>
            <a:r>
              <a:rPr lang="el-GR" dirty="0" err="1"/>
              <a:t>Βιοαναλυτική</a:t>
            </a:r>
            <a:r>
              <a:rPr lang="el-GR" dirty="0"/>
              <a:t> χημεία [Προπτυχιακό εγχειρίδιο]. </a:t>
            </a:r>
            <a:r>
              <a:rPr lang="el-GR" dirty="0" err="1"/>
              <a:t>Κάλλιπος</a:t>
            </a:r>
            <a:r>
              <a:rPr lang="el-GR" dirty="0"/>
              <a:t>, Ανοικτές Ακαδημαϊκές Εκδόσεις.</a:t>
            </a:r>
          </a:p>
          <a:p>
            <a:r>
              <a:rPr lang="el-GR" dirty="0"/>
              <a:t>2) </a:t>
            </a:r>
            <a:r>
              <a:rPr lang="el-GR" dirty="0" err="1"/>
              <a:t>Ξαπλαντέρη</a:t>
            </a:r>
            <a:r>
              <a:rPr lang="el-GR" dirty="0"/>
              <a:t>, Μ. (2015). Ένζυμα [Κεφάλαιο]. Στο Σπηλιόπουλος, Ι., </a:t>
            </a:r>
            <a:r>
              <a:rPr lang="el-GR" dirty="0" err="1"/>
              <a:t>Βάκρος</a:t>
            </a:r>
            <a:r>
              <a:rPr lang="el-GR" dirty="0"/>
              <a:t>, Ι., &amp; </a:t>
            </a:r>
            <a:r>
              <a:rPr lang="el-GR" dirty="0" err="1"/>
              <a:t>Ξαπλαντέρη</a:t>
            </a:r>
            <a:r>
              <a:rPr lang="el-GR" dirty="0"/>
              <a:t>, Μ. 2015. Χημεία [Προπτυχιακό εγχειρίδιο]. </a:t>
            </a:r>
            <a:r>
              <a:rPr lang="el-GR" dirty="0" err="1"/>
              <a:t>Κάλλιπος</a:t>
            </a:r>
            <a:r>
              <a:rPr lang="el-GR" dirty="0"/>
              <a:t>, Ανοικτές Ακαδημαϊκές Εκδόσεις. </a:t>
            </a:r>
          </a:p>
          <a:p>
            <a:r>
              <a:rPr lang="el-GR" dirty="0"/>
              <a:t>3) ΒΙΟΧΗΜΕΙΑ (2023), </a:t>
            </a:r>
            <a:r>
              <a:rPr lang="en-US" dirty="0"/>
              <a:t>JEREMY M. BERG</a:t>
            </a:r>
            <a:r>
              <a:rPr lang="el-GR" dirty="0"/>
              <a:t>,</a:t>
            </a:r>
            <a:r>
              <a:rPr lang="en-US" dirty="0"/>
              <a:t>JOHN L. TYMOCZKO</a:t>
            </a:r>
            <a:r>
              <a:rPr lang="el-GR" dirty="0"/>
              <a:t>, </a:t>
            </a:r>
            <a:r>
              <a:rPr lang="en-US" dirty="0"/>
              <a:t>GREGORY J.</a:t>
            </a:r>
            <a:r>
              <a:rPr lang="el-GR" dirty="0"/>
              <a:t>, </a:t>
            </a:r>
            <a:r>
              <a:rPr lang="en-US" dirty="0"/>
              <a:t>GATTO Jr.</a:t>
            </a:r>
            <a:r>
              <a:rPr lang="el-GR" dirty="0"/>
              <a:t>, </a:t>
            </a:r>
            <a:r>
              <a:rPr lang="en-US" dirty="0"/>
              <a:t>LUBERT STRYER</a:t>
            </a:r>
            <a:r>
              <a:rPr lang="el-GR" dirty="0"/>
              <a:t>, Μετάφραση της 9ης αμερικανικής έκδοσης</a:t>
            </a:r>
          </a:p>
        </p:txBody>
      </p:sp>
    </p:spTree>
    <p:extLst>
      <p:ext uri="{BB962C8B-B14F-4D97-AF65-F5344CB8AC3E}">
        <p14:creationId xmlns:p14="http://schemas.microsoft.com/office/powerpoint/2010/main" val="309061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r>
              <a:rPr lang="el-GR" dirty="0"/>
              <a:t>Τα περισσότερα ένζυμα είναι μικροβιακής προέλευσης. Πολύ λιγότερα είναι ζωικής προέλευσης και ακόμα λιγότερα φυτικής προέλευσης.</a:t>
            </a:r>
          </a:p>
          <a:p>
            <a:endParaRPr lang="el-GR" dirty="0"/>
          </a:p>
          <a:p>
            <a:r>
              <a:rPr lang="el-GR" b="1" dirty="0"/>
              <a:t>Κύρια ένζυμα ζωικής προέλευσης</a:t>
            </a:r>
          </a:p>
          <a:p>
            <a:r>
              <a:rPr lang="el-GR" dirty="0" err="1"/>
              <a:t>Ρεννίνη</a:t>
            </a:r>
            <a:r>
              <a:rPr lang="el-GR" dirty="0"/>
              <a:t>, από τα στομάχια μοσχαριών και χρησιμοποιείται στη Παρασκευή τυριού</a:t>
            </a:r>
          </a:p>
          <a:p>
            <a:r>
              <a:rPr lang="el-GR" dirty="0" err="1"/>
              <a:t>Λιπάση</a:t>
            </a:r>
            <a:r>
              <a:rPr lang="el-GR" dirty="0"/>
              <a:t>, από το πάγκρεας του χοίρου και χρησιμοποιείται στη τεχνολογία τροφίμων για τροποποίηση λιπών και ελαίων</a:t>
            </a:r>
          </a:p>
          <a:p>
            <a:r>
              <a:rPr lang="el-GR" dirty="0"/>
              <a:t>Θρυψίνη, από το πάγκρεας μοσχαριών και χοίρων και χρησιμοποιείται σε πολλές </a:t>
            </a:r>
            <a:r>
              <a:rPr lang="el-GR" dirty="0" err="1"/>
              <a:t>εφάρμογές</a:t>
            </a:r>
            <a:r>
              <a:rPr lang="el-GR" dirty="0"/>
              <a:t> (π.χ. επεξεργασία δέρματος, σύνθεση, καθαρισμό)</a:t>
            </a:r>
          </a:p>
          <a:p>
            <a:r>
              <a:rPr lang="el-GR" dirty="0"/>
              <a:t>Αλκαλική </a:t>
            </a:r>
            <a:r>
              <a:rPr lang="el-GR" dirty="0" err="1"/>
              <a:t>φωσφατάση</a:t>
            </a:r>
            <a:r>
              <a:rPr lang="el-GR" dirty="0"/>
              <a:t>, από το εντερικές </a:t>
            </a:r>
            <a:r>
              <a:rPr lang="el-GR" dirty="0" err="1"/>
              <a:t>μικρολάχνες</a:t>
            </a:r>
            <a:r>
              <a:rPr lang="el-GR" dirty="0"/>
              <a:t> μοσχαριών και χρησιμοποιείται για την απομάκρυνση φωσφορικής ομάδας από τα </a:t>
            </a:r>
            <a:r>
              <a:rPr lang="el-GR" dirty="0" err="1"/>
              <a:t>νουκλεικά</a:t>
            </a:r>
            <a:r>
              <a:rPr lang="el-GR" dirty="0"/>
              <a:t> οξέα</a:t>
            </a:r>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3746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r>
              <a:rPr lang="el-GR" b="1" dirty="0"/>
              <a:t>Κύρια ένζυμα φυτικής προέλευσης</a:t>
            </a:r>
          </a:p>
          <a:p>
            <a:r>
              <a:rPr lang="el-GR" dirty="0" err="1"/>
              <a:t>Παπαίνη</a:t>
            </a:r>
            <a:r>
              <a:rPr lang="el-GR" dirty="0"/>
              <a:t>, γνωστή και ως φυτική πεψίνη από το φυτό</a:t>
            </a:r>
            <a:r>
              <a:rPr lang="en-US" dirty="0"/>
              <a:t> </a:t>
            </a:r>
            <a:r>
              <a:rPr lang="en-US" dirty="0" err="1"/>
              <a:t>Carica</a:t>
            </a:r>
            <a:r>
              <a:rPr lang="en-US" dirty="0"/>
              <a:t> Papaya, </a:t>
            </a:r>
            <a:r>
              <a:rPr lang="el-GR" dirty="0"/>
              <a:t>χρησιμοποιείται εκτενώς στη ζυθοποιία για </a:t>
            </a:r>
            <a:r>
              <a:rPr lang="el-GR" dirty="0" err="1"/>
              <a:t>διάυγαση</a:t>
            </a:r>
            <a:r>
              <a:rPr lang="el-GR" dirty="0"/>
              <a:t>, για υδρόλυση κολλαγόνου και </a:t>
            </a:r>
            <a:r>
              <a:rPr lang="el-GR" dirty="0" err="1"/>
              <a:t>τρυφεροποίηση</a:t>
            </a:r>
            <a:r>
              <a:rPr lang="el-GR" dirty="0"/>
              <a:t> του κρέατος κ.α.</a:t>
            </a:r>
          </a:p>
          <a:p>
            <a:r>
              <a:rPr lang="el-GR" dirty="0" err="1"/>
              <a:t>Φικίνη</a:t>
            </a:r>
            <a:r>
              <a:rPr lang="el-GR" dirty="0"/>
              <a:t>, εμφανίζει μεγαλύτερη δραστικότητα από τη </a:t>
            </a:r>
            <a:r>
              <a:rPr lang="el-GR" dirty="0" err="1"/>
              <a:t>παπαίνη</a:t>
            </a:r>
            <a:endParaRPr lang="el-GR" dirty="0"/>
          </a:p>
          <a:p>
            <a:r>
              <a:rPr lang="el-GR" dirty="0" err="1"/>
              <a:t>Βρομελαίνη</a:t>
            </a:r>
            <a:r>
              <a:rPr lang="el-GR" dirty="0"/>
              <a:t>, ως υποβοηθητικό της πέψης</a:t>
            </a:r>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02760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2893A5-0622-FB33-D819-DE993A98E8D8}"/>
              </a:ext>
            </a:extLst>
          </p:cNvPr>
          <p:cNvSpPr>
            <a:spLocks noGrp="1"/>
          </p:cNvSpPr>
          <p:nvPr>
            <p:ph idx="1"/>
          </p:nvPr>
        </p:nvSpPr>
        <p:spPr>
          <a:xfrm>
            <a:off x="628650" y="476672"/>
            <a:ext cx="7886700" cy="5700291"/>
          </a:xfrm>
        </p:spPr>
        <p:txBody>
          <a:bodyPr/>
          <a:lstStyle/>
          <a:p>
            <a:pPr marL="0" indent="0">
              <a:buNone/>
            </a:pPr>
            <a:r>
              <a:rPr lang="el-GR" dirty="0"/>
              <a:t>Οι μικροοργανισμοί θεωρούνται ιδανική πηγή ενζύμων. Τα πλεονεκτήματα είναι τα εξής:</a:t>
            </a:r>
          </a:p>
          <a:p>
            <a:r>
              <a:rPr lang="el-GR" dirty="0"/>
              <a:t>Δυνατότητα εύκολης παραγωγής σε μεγάλη ποσότητα. Ένας μικροβιακός </a:t>
            </a:r>
            <a:r>
              <a:rPr lang="el-GR" dirty="0" err="1"/>
              <a:t>βιοαντιδραστήρας</a:t>
            </a:r>
            <a:r>
              <a:rPr lang="el-GR" dirty="0"/>
              <a:t> μπορεί να </a:t>
            </a:r>
            <a:r>
              <a:rPr lang="el-GR" dirty="0" err="1"/>
              <a:t>παράξει</a:t>
            </a:r>
            <a:r>
              <a:rPr lang="el-GR" dirty="0"/>
              <a:t> 20 κιλά </a:t>
            </a:r>
            <a:r>
              <a:rPr lang="el-GR" dirty="0" err="1"/>
              <a:t>ρεννίνης</a:t>
            </a:r>
            <a:r>
              <a:rPr lang="el-GR" dirty="0"/>
              <a:t> σε 12 ώρες ενώ χρειάζονται αντίστοιχα 2000 στομάχια μόσχου. </a:t>
            </a:r>
          </a:p>
          <a:p>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Μικρότερος αριθμός σταδίων κατά την κατιούσα επεξεργασία, π.χ. οι εγκαταστάσεις ανάπτυξης του μικροοργανισμού και καθαρισμού του ενζύμου θα μπορούσαν να βρίσκονται στον ίδιο χώρο, ενώ αντιθέτως άλλες πηγές προϋποθέτουν τη συλλογή και μεταφορά της πρώτης ύλης στις βιομηχανικές εγκαταστάσεις,</a:t>
            </a:r>
          </a:p>
          <a:p>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Παρουσιάζουν σταθερότητα και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προβλεψιμότητα</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στην απόδοση παραγωγής του ενζύμου,</a:t>
            </a:r>
          </a:p>
          <a:p>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Η παρουσία ορισμένων ουσιών στο θρεπτικό μέσο ανάπτυξης οδηγεί, σε ορισμένες περιπτώσεις, σε εντυπωσιακή αύξηση της ποσότητας του ενζύμου, π.χ. η παρουσία αμύλου ενισχύει τη βιοσύνθεση </a:t>
            </a:r>
            <a:r>
              <a:rPr lang="el-GR" sz="1800" i="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α</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αμυλάσης</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η παρουσία γλυκόζης τη βιοσύνθεση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οξειδάσης</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της γλυκόζης, </a:t>
            </a:r>
            <a:r>
              <a:rPr lang="el-GR"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κλπ</a:t>
            </a:r>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r>
              <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Είναι εφικτή η διαχείριση του γενετικού υλικού των μικροοργανισμών για την αύξηση της παραγωγής του ενζύμου,</a:t>
            </a:r>
          </a:p>
          <a:p>
            <a:endParaRPr lang="el-GR"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9520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19304B3-4760-5ABA-6DB1-608420D30D35}"/>
              </a:ext>
            </a:extLst>
          </p:cNvPr>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93" name="Εικόνα 192">
            <a:extLst>
              <a:ext uri="{FF2B5EF4-FFF2-40B4-BE49-F238E27FC236}">
                <a16:creationId xmlns:a16="http://schemas.microsoft.com/office/drawing/2014/main" id="{AA386826-1594-CB86-7FAF-95E37DA74F56}"/>
              </a:ext>
            </a:extLst>
          </p:cNvPr>
          <p:cNvPicPr>
            <a:picLocks noChangeAspect="1"/>
          </p:cNvPicPr>
          <p:nvPr/>
        </p:nvPicPr>
        <p:blipFill>
          <a:blip r:embed="rId2"/>
          <a:stretch>
            <a:fillRect/>
          </a:stretch>
        </p:blipFill>
        <p:spPr>
          <a:xfrm>
            <a:off x="55626" y="548680"/>
            <a:ext cx="9032748" cy="5529072"/>
          </a:xfrm>
          <a:prstGeom prst="rect">
            <a:avLst/>
          </a:prstGeom>
        </p:spPr>
      </p:pic>
    </p:spTree>
    <p:extLst>
      <p:ext uri="{BB962C8B-B14F-4D97-AF65-F5344CB8AC3E}">
        <p14:creationId xmlns:p14="http://schemas.microsoft.com/office/powerpoint/2010/main" val="1856688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6000</TotalTime>
  <Words>1325</Words>
  <Application>Microsoft Office PowerPoint</Application>
  <PresentationFormat>Προβολή στην οθόνη (4:3)</PresentationFormat>
  <Paragraphs>130</Paragraphs>
  <Slides>50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50</vt:i4>
      </vt:variant>
    </vt:vector>
  </HeadingPairs>
  <TitlesOfParts>
    <vt:vector size="55" baseType="lpstr">
      <vt:lpstr>Aptos</vt:lpstr>
      <vt:lpstr>Aptos Display</vt:lpstr>
      <vt:lpstr>Arial</vt:lpstr>
      <vt:lpstr>Calibri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Chatzimitakos Theodoros</cp:lastModifiedBy>
  <cp:revision>55</cp:revision>
  <dcterms:created xsi:type="dcterms:W3CDTF">2015-03-17T11:45:42Z</dcterms:created>
  <dcterms:modified xsi:type="dcterms:W3CDTF">2024-05-15T11:19:55Z</dcterms:modified>
</cp:coreProperties>
</file>