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63" r:id="rId4"/>
    <p:sldId id="258" r:id="rId5"/>
    <p:sldId id="281" r:id="rId6"/>
    <p:sldId id="282" r:id="rId7"/>
    <p:sldId id="307" r:id="rId8"/>
    <p:sldId id="308" r:id="rId9"/>
    <p:sldId id="284" r:id="rId10"/>
    <p:sldId id="285" r:id="rId11"/>
    <p:sldId id="287" r:id="rId12"/>
    <p:sldId id="288" r:id="rId13"/>
    <p:sldId id="289" r:id="rId14"/>
    <p:sldId id="290" r:id="rId15"/>
    <p:sldId id="309" r:id="rId16"/>
    <p:sldId id="293" r:id="rId17"/>
    <p:sldId id="310" r:id="rId18"/>
    <p:sldId id="312" r:id="rId19"/>
    <p:sldId id="313" r:id="rId20"/>
    <p:sldId id="314" r:id="rId21"/>
    <p:sldId id="315" r:id="rId22"/>
    <p:sldId id="317" r:id="rId23"/>
    <p:sldId id="303"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E3CC4-D069-49AE-91F6-433FD7E36E12}" type="datetimeFigureOut">
              <a:rPr lang="el-GR" smtClean="0"/>
              <a:t>9/11/2023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38258-E585-453B-AC17-078512EF3756}" type="slidenum">
              <a:rPr lang="el-GR" smtClean="0"/>
              <a:t>‹#›</a:t>
            </a:fld>
            <a:endParaRPr lang="el-GR"/>
          </a:p>
        </p:txBody>
      </p:sp>
    </p:spTree>
    <p:extLst>
      <p:ext uri="{BB962C8B-B14F-4D97-AF65-F5344CB8AC3E}">
        <p14:creationId xmlns:p14="http://schemas.microsoft.com/office/powerpoint/2010/main" val="85742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7824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93C38258-E585-453B-AC17-078512EF3756}" type="slidenum">
              <a:rPr lang="el-GR" smtClean="0"/>
              <a:t>8</a:t>
            </a:fld>
            <a:endParaRPr lang="el-GR"/>
          </a:p>
        </p:txBody>
      </p:sp>
    </p:spTree>
    <p:extLst>
      <p:ext uri="{BB962C8B-B14F-4D97-AF65-F5344CB8AC3E}">
        <p14:creationId xmlns:p14="http://schemas.microsoft.com/office/powerpoint/2010/main" val="165622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93C38258-E585-453B-AC17-078512EF3756}" type="slidenum">
              <a:rPr lang="el-GR" smtClean="0"/>
              <a:t>15</a:t>
            </a:fld>
            <a:endParaRPr lang="el-GR"/>
          </a:p>
        </p:txBody>
      </p:sp>
    </p:spTree>
    <p:extLst>
      <p:ext uri="{BB962C8B-B14F-4D97-AF65-F5344CB8AC3E}">
        <p14:creationId xmlns:p14="http://schemas.microsoft.com/office/powerpoint/2010/main" val="276522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C38258-E585-453B-AC17-078512EF37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77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860B-7C91-4089-9EF4-32C5967983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0CFE2149-8211-4726-AE34-7534EB12A1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6E02C7EF-433E-4890-B667-53E73F0F3AB9}"/>
              </a:ext>
            </a:extLst>
          </p:cNvPr>
          <p:cNvSpPr>
            <a:spLocks noGrp="1"/>
          </p:cNvSpPr>
          <p:nvPr>
            <p:ph type="dt" sz="half" idx="10"/>
          </p:nvPr>
        </p:nvSpPr>
        <p:spPr/>
        <p:txBody>
          <a:bodyPr/>
          <a:lstStyle/>
          <a:p>
            <a:fld id="{30509DB2-9B79-4F5B-98FB-E7779741929F}" type="datetimeFigureOut">
              <a:rPr lang="el-GR" smtClean="0"/>
              <a:t>9/11/2023</a:t>
            </a:fld>
            <a:endParaRPr lang="el-GR"/>
          </a:p>
        </p:txBody>
      </p:sp>
      <p:sp>
        <p:nvSpPr>
          <p:cNvPr id="5" name="Footer Placeholder 4">
            <a:extLst>
              <a:ext uri="{FF2B5EF4-FFF2-40B4-BE49-F238E27FC236}">
                <a16:creationId xmlns:a16="http://schemas.microsoft.com/office/drawing/2014/main" id="{BD22C25F-BC63-42B8-B9C5-0579680917F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8E4E314-A128-47ED-9E18-632EA260175A}"/>
              </a:ext>
            </a:extLst>
          </p:cNvPr>
          <p:cNvSpPr>
            <a:spLocks noGrp="1"/>
          </p:cNvSpPr>
          <p:nvPr>
            <p:ph type="sldNum" sz="quarter" idx="12"/>
          </p:nvPr>
        </p:nvSpPr>
        <p:spPr/>
        <p:txBody>
          <a:bodyPr/>
          <a:lstStyle/>
          <a:p>
            <a:fld id="{72956826-3E3C-4E50-A630-52227E74799C}" type="slidenum">
              <a:rPr lang="el-GR" smtClean="0"/>
              <a:t>‹#›</a:t>
            </a:fld>
            <a:endParaRPr lang="el-GR"/>
          </a:p>
        </p:txBody>
      </p:sp>
    </p:spTree>
    <p:extLst>
      <p:ext uri="{BB962C8B-B14F-4D97-AF65-F5344CB8AC3E}">
        <p14:creationId xmlns:p14="http://schemas.microsoft.com/office/powerpoint/2010/main" val="337569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00C7-9A04-45D1-A5AC-2B211F1F3FD7}"/>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8E506A6A-78F3-457E-9E3E-523E23D7C7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A4020F7-1DA8-4757-AABC-9F927E0BFD81}"/>
              </a:ext>
            </a:extLst>
          </p:cNvPr>
          <p:cNvSpPr>
            <a:spLocks noGrp="1"/>
          </p:cNvSpPr>
          <p:nvPr>
            <p:ph type="dt" sz="half" idx="10"/>
          </p:nvPr>
        </p:nvSpPr>
        <p:spPr/>
        <p:txBody>
          <a:bodyPr/>
          <a:lstStyle/>
          <a:p>
            <a:fld id="{30509DB2-9B79-4F5B-98FB-E7779741929F}" type="datetimeFigureOut">
              <a:rPr lang="el-GR" smtClean="0"/>
              <a:t>9/11/2023</a:t>
            </a:fld>
            <a:endParaRPr lang="el-GR"/>
          </a:p>
        </p:txBody>
      </p:sp>
      <p:sp>
        <p:nvSpPr>
          <p:cNvPr id="5" name="Footer Placeholder 4">
            <a:extLst>
              <a:ext uri="{FF2B5EF4-FFF2-40B4-BE49-F238E27FC236}">
                <a16:creationId xmlns:a16="http://schemas.microsoft.com/office/drawing/2014/main" id="{7969DD4F-4525-4791-ABC8-CCEC707CD15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6E8B2EF-2380-4C42-AC11-20A1CD82DE35}"/>
              </a:ext>
            </a:extLst>
          </p:cNvPr>
          <p:cNvSpPr>
            <a:spLocks noGrp="1"/>
          </p:cNvSpPr>
          <p:nvPr>
            <p:ph type="sldNum" sz="quarter" idx="12"/>
          </p:nvPr>
        </p:nvSpPr>
        <p:spPr/>
        <p:txBody>
          <a:bodyPr/>
          <a:lstStyle/>
          <a:p>
            <a:fld id="{72956826-3E3C-4E50-A630-52227E74799C}" type="slidenum">
              <a:rPr lang="el-GR" smtClean="0"/>
              <a:t>‹#›</a:t>
            </a:fld>
            <a:endParaRPr lang="el-GR"/>
          </a:p>
        </p:txBody>
      </p:sp>
    </p:spTree>
    <p:extLst>
      <p:ext uri="{BB962C8B-B14F-4D97-AF65-F5344CB8AC3E}">
        <p14:creationId xmlns:p14="http://schemas.microsoft.com/office/powerpoint/2010/main" val="2736204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124DB3-CD47-4FA4-98BA-0D86D71E8A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BE9AB7C3-3653-4EE6-86D4-57DE8C4862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860AF2A5-5E0B-4692-A90D-00C8CBF4E575}"/>
              </a:ext>
            </a:extLst>
          </p:cNvPr>
          <p:cNvSpPr>
            <a:spLocks noGrp="1"/>
          </p:cNvSpPr>
          <p:nvPr>
            <p:ph type="dt" sz="half" idx="10"/>
          </p:nvPr>
        </p:nvSpPr>
        <p:spPr/>
        <p:txBody>
          <a:bodyPr/>
          <a:lstStyle/>
          <a:p>
            <a:fld id="{30509DB2-9B79-4F5B-98FB-E7779741929F}" type="datetimeFigureOut">
              <a:rPr lang="el-GR" smtClean="0"/>
              <a:t>9/11/2023</a:t>
            </a:fld>
            <a:endParaRPr lang="el-GR"/>
          </a:p>
        </p:txBody>
      </p:sp>
      <p:sp>
        <p:nvSpPr>
          <p:cNvPr id="5" name="Footer Placeholder 4">
            <a:extLst>
              <a:ext uri="{FF2B5EF4-FFF2-40B4-BE49-F238E27FC236}">
                <a16:creationId xmlns:a16="http://schemas.microsoft.com/office/drawing/2014/main" id="{D22B309F-D920-4181-BA70-5C1FC516ACD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B86928B-181C-43B6-9C21-385F40ED0AB6}"/>
              </a:ext>
            </a:extLst>
          </p:cNvPr>
          <p:cNvSpPr>
            <a:spLocks noGrp="1"/>
          </p:cNvSpPr>
          <p:nvPr>
            <p:ph type="sldNum" sz="quarter" idx="12"/>
          </p:nvPr>
        </p:nvSpPr>
        <p:spPr/>
        <p:txBody>
          <a:bodyPr/>
          <a:lstStyle/>
          <a:p>
            <a:fld id="{72956826-3E3C-4E50-A630-52227E74799C}" type="slidenum">
              <a:rPr lang="el-GR" smtClean="0"/>
              <a:t>‹#›</a:t>
            </a:fld>
            <a:endParaRPr lang="el-GR"/>
          </a:p>
        </p:txBody>
      </p:sp>
    </p:spTree>
    <p:extLst>
      <p:ext uri="{BB962C8B-B14F-4D97-AF65-F5344CB8AC3E}">
        <p14:creationId xmlns:p14="http://schemas.microsoft.com/office/powerpoint/2010/main" val="284341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45700" y="2452551"/>
            <a:ext cx="10518400" cy="1546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4800">
                <a:solidFill>
                  <a:schemeClr val="lt1"/>
                </a:solidFill>
              </a:defRPr>
            </a:lvl1pPr>
            <a:lvl2pPr lvl="1" algn="ctr">
              <a:spcBef>
                <a:spcPts val="0"/>
              </a:spcBef>
              <a:spcAft>
                <a:spcPts val="0"/>
              </a:spcAft>
              <a:buClr>
                <a:schemeClr val="lt1"/>
              </a:buClr>
              <a:buSzPts val="3600"/>
              <a:buNone/>
              <a:defRPr sz="4800">
                <a:solidFill>
                  <a:schemeClr val="lt1"/>
                </a:solidFill>
              </a:defRPr>
            </a:lvl2pPr>
            <a:lvl3pPr lvl="2" algn="ctr">
              <a:spcBef>
                <a:spcPts val="0"/>
              </a:spcBef>
              <a:spcAft>
                <a:spcPts val="0"/>
              </a:spcAft>
              <a:buClr>
                <a:schemeClr val="lt1"/>
              </a:buClr>
              <a:buSzPts val="3600"/>
              <a:buNone/>
              <a:defRPr sz="4800">
                <a:solidFill>
                  <a:schemeClr val="lt1"/>
                </a:solidFill>
              </a:defRPr>
            </a:lvl3pPr>
            <a:lvl4pPr lvl="3" algn="ctr">
              <a:spcBef>
                <a:spcPts val="0"/>
              </a:spcBef>
              <a:spcAft>
                <a:spcPts val="0"/>
              </a:spcAft>
              <a:buClr>
                <a:schemeClr val="lt1"/>
              </a:buClr>
              <a:buSzPts val="3600"/>
              <a:buNone/>
              <a:defRPr sz="4800">
                <a:solidFill>
                  <a:schemeClr val="lt1"/>
                </a:solidFill>
              </a:defRPr>
            </a:lvl4pPr>
            <a:lvl5pPr lvl="4" algn="ctr">
              <a:spcBef>
                <a:spcPts val="0"/>
              </a:spcBef>
              <a:spcAft>
                <a:spcPts val="0"/>
              </a:spcAft>
              <a:buClr>
                <a:schemeClr val="lt1"/>
              </a:buClr>
              <a:buSzPts val="3600"/>
              <a:buNone/>
              <a:defRPr sz="4800">
                <a:solidFill>
                  <a:schemeClr val="lt1"/>
                </a:solidFill>
              </a:defRPr>
            </a:lvl5pPr>
            <a:lvl6pPr lvl="5" algn="ctr">
              <a:spcBef>
                <a:spcPts val="0"/>
              </a:spcBef>
              <a:spcAft>
                <a:spcPts val="0"/>
              </a:spcAft>
              <a:buClr>
                <a:schemeClr val="lt1"/>
              </a:buClr>
              <a:buSzPts val="3600"/>
              <a:buNone/>
              <a:defRPr sz="4800">
                <a:solidFill>
                  <a:schemeClr val="lt1"/>
                </a:solidFill>
              </a:defRPr>
            </a:lvl6pPr>
            <a:lvl7pPr lvl="6" algn="ctr">
              <a:spcBef>
                <a:spcPts val="0"/>
              </a:spcBef>
              <a:spcAft>
                <a:spcPts val="0"/>
              </a:spcAft>
              <a:buClr>
                <a:schemeClr val="lt1"/>
              </a:buClr>
              <a:buSzPts val="3600"/>
              <a:buNone/>
              <a:defRPr sz="4800">
                <a:solidFill>
                  <a:schemeClr val="lt1"/>
                </a:solidFill>
              </a:defRPr>
            </a:lvl7pPr>
            <a:lvl8pPr lvl="7" algn="ctr">
              <a:spcBef>
                <a:spcPts val="0"/>
              </a:spcBef>
              <a:spcAft>
                <a:spcPts val="0"/>
              </a:spcAft>
              <a:buClr>
                <a:schemeClr val="lt1"/>
              </a:buClr>
              <a:buSzPts val="3600"/>
              <a:buNone/>
              <a:defRPr sz="4800">
                <a:solidFill>
                  <a:schemeClr val="lt1"/>
                </a:solidFill>
              </a:defRPr>
            </a:lvl8pPr>
            <a:lvl9pPr lvl="8" algn="ctr">
              <a:spcBef>
                <a:spcPts val="0"/>
              </a:spcBef>
              <a:spcAft>
                <a:spcPts val="0"/>
              </a:spcAft>
              <a:buClr>
                <a:schemeClr val="lt1"/>
              </a:buClr>
              <a:buSzPts val="3600"/>
              <a:buNone/>
              <a:defRPr sz="4800">
                <a:solidFill>
                  <a:schemeClr val="lt1"/>
                </a:solidFill>
              </a:defRPr>
            </a:lvl9pPr>
          </a:lstStyle>
          <a:p>
            <a:endParaRPr/>
          </a:p>
        </p:txBody>
      </p:sp>
      <p:cxnSp>
        <p:nvCxnSpPr>
          <p:cNvPr id="11" name="Google Shape;11;p2"/>
          <p:cNvCxnSpPr/>
          <p:nvPr/>
        </p:nvCxnSpPr>
        <p:spPr>
          <a:xfrm rot="10800000">
            <a:off x="3450800" y="4651625"/>
            <a:ext cx="5290400" cy="0"/>
          </a:xfrm>
          <a:prstGeom prst="straightConnector1">
            <a:avLst/>
          </a:prstGeom>
          <a:noFill/>
          <a:ln w="9525" cap="flat" cmpd="sng">
            <a:solidFill>
              <a:schemeClr val="lt1"/>
            </a:solidFill>
            <a:prstDash val="solid"/>
            <a:round/>
            <a:headEnd type="oval" w="med" len="med"/>
            <a:tailEnd type="oval" w="med" len="med"/>
          </a:ln>
        </p:spPr>
      </p:cxnSp>
    </p:spTree>
    <p:extLst>
      <p:ext uri="{BB962C8B-B14F-4D97-AF65-F5344CB8AC3E}">
        <p14:creationId xmlns:p14="http://schemas.microsoft.com/office/powerpoint/2010/main" val="136444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896C3-5B15-4BDE-8717-247E75328AD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9D60CC99-132B-454F-80F8-8A01D52013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894F496-43BD-41BD-8B92-60CBD855AFFC}"/>
              </a:ext>
            </a:extLst>
          </p:cNvPr>
          <p:cNvSpPr>
            <a:spLocks noGrp="1"/>
          </p:cNvSpPr>
          <p:nvPr>
            <p:ph type="dt" sz="half" idx="10"/>
          </p:nvPr>
        </p:nvSpPr>
        <p:spPr/>
        <p:txBody>
          <a:bodyPr/>
          <a:lstStyle/>
          <a:p>
            <a:fld id="{30509DB2-9B79-4F5B-98FB-E7779741929F}" type="datetimeFigureOut">
              <a:rPr lang="el-GR" smtClean="0"/>
              <a:t>9/11/2023</a:t>
            </a:fld>
            <a:endParaRPr lang="el-GR"/>
          </a:p>
        </p:txBody>
      </p:sp>
      <p:sp>
        <p:nvSpPr>
          <p:cNvPr id="5" name="Footer Placeholder 4">
            <a:extLst>
              <a:ext uri="{FF2B5EF4-FFF2-40B4-BE49-F238E27FC236}">
                <a16:creationId xmlns:a16="http://schemas.microsoft.com/office/drawing/2014/main" id="{1D740F57-3F32-4373-BFCE-934DCE0A889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881019A-8AEF-42F5-AEF2-0071EB5FF3E6}"/>
              </a:ext>
            </a:extLst>
          </p:cNvPr>
          <p:cNvSpPr>
            <a:spLocks noGrp="1"/>
          </p:cNvSpPr>
          <p:nvPr>
            <p:ph type="sldNum" sz="quarter" idx="12"/>
          </p:nvPr>
        </p:nvSpPr>
        <p:spPr/>
        <p:txBody>
          <a:bodyPr/>
          <a:lstStyle/>
          <a:p>
            <a:fld id="{72956826-3E3C-4E50-A630-52227E74799C}" type="slidenum">
              <a:rPr lang="el-GR" smtClean="0"/>
              <a:t>‹#›</a:t>
            </a:fld>
            <a:endParaRPr lang="el-GR"/>
          </a:p>
        </p:txBody>
      </p:sp>
    </p:spTree>
    <p:extLst>
      <p:ext uri="{BB962C8B-B14F-4D97-AF65-F5344CB8AC3E}">
        <p14:creationId xmlns:p14="http://schemas.microsoft.com/office/powerpoint/2010/main" val="201484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F362-0F63-4B0D-8B1F-BEE224AE88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102163DF-C224-422E-B6F5-B29FFF854E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9D2D4D-B328-42B0-81A6-213FE48E80C4}"/>
              </a:ext>
            </a:extLst>
          </p:cNvPr>
          <p:cNvSpPr>
            <a:spLocks noGrp="1"/>
          </p:cNvSpPr>
          <p:nvPr>
            <p:ph type="dt" sz="half" idx="10"/>
          </p:nvPr>
        </p:nvSpPr>
        <p:spPr/>
        <p:txBody>
          <a:bodyPr/>
          <a:lstStyle/>
          <a:p>
            <a:fld id="{30509DB2-9B79-4F5B-98FB-E7779741929F}" type="datetimeFigureOut">
              <a:rPr lang="el-GR" smtClean="0"/>
              <a:t>9/11/2023</a:t>
            </a:fld>
            <a:endParaRPr lang="el-GR"/>
          </a:p>
        </p:txBody>
      </p:sp>
      <p:sp>
        <p:nvSpPr>
          <p:cNvPr id="5" name="Footer Placeholder 4">
            <a:extLst>
              <a:ext uri="{FF2B5EF4-FFF2-40B4-BE49-F238E27FC236}">
                <a16:creationId xmlns:a16="http://schemas.microsoft.com/office/drawing/2014/main" id="{0B16A6CD-F4BE-4FE3-9870-7CE851FC784F}"/>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B053CE2-4627-4436-90D8-0BC8B4DAF44D}"/>
              </a:ext>
            </a:extLst>
          </p:cNvPr>
          <p:cNvSpPr>
            <a:spLocks noGrp="1"/>
          </p:cNvSpPr>
          <p:nvPr>
            <p:ph type="sldNum" sz="quarter" idx="12"/>
          </p:nvPr>
        </p:nvSpPr>
        <p:spPr/>
        <p:txBody>
          <a:bodyPr/>
          <a:lstStyle/>
          <a:p>
            <a:fld id="{72956826-3E3C-4E50-A630-52227E74799C}" type="slidenum">
              <a:rPr lang="el-GR" smtClean="0"/>
              <a:t>‹#›</a:t>
            </a:fld>
            <a:endParaRPr lang="el-GR"/>
          </a:p>
        </p:txBody>
      </p:sp>
    </p:spTree>
    <p:extLst>
      <p:ext uri="{BB962C8B-B14F-4D97-AF65-F5344CB8AC3E}">
        <p14:creationId xmlns:p14="http://schemas.microsoft.com/office/powerpoint/2010/main" val="288510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F485-8A05-49DB-AE17-AE023123EB50}"/>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A01916C4-98B2-4074-90DB-F915213ECC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11F952D1-63AD-4C69-ABC3-3DB9E3F914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F0503A9A-884E-444A-9B92-88DCFC0A59A6}"/>
              </a:ext>
            </a:extLst>
          </p:cNvPr>
          <p:cNvSpPr>
            <a:spLocks noGrp="1"/>
          </p:cNvSpPr>
          <p:nvPr>
            <p:ph type="dt" sz="half" idx="10"/>
          </p:nvPr>
        </p:nvSpPr>
        <p:spPr/>
        <p:txBody>
          <a:bodyPr/>
          <a:lstStyle/>
          <a:p>
            <a:fld id="{30509DB2-9B79-4F5B-98FB-E7779741929F}" type="datetimeFigureOut">
              <a:rPr lang="el-GR" smtClean="0"/>
              <a:t>9/11/2023</a:t>
            </a:fld>
            <a:endParaRPr lang="el-GR"/>
          </a:p>
        </p:txBody>
      </p:sp>
      <p:sp>
        <p:nvSpPr>
          <p:cNvPr id="6" name="Footer Placeholder 5">
            <a:extLst>
              <a:ext uri="{FF2B5EF4-FFF2-40B4-BE49-F238E27FC236}">
                <a16:creationId xmlns:a16="http://schemas.microsoft.com/office/drawing/2014/main" id="{FDEFDF9B-76F2-4C30-8633-1B3719610B5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74B24D25-2789-4154-BE3E-D6C52FEF7E0D}"/>
              </a:ext>
            </a:extLst>
          </p:cNvPr>
          <p:cNvSpPr>
            <a:spLocks noGrp="1"/>
          </p:cNvSpPr>
          <p:nvPr>
            <p:ph type="sldNum" sz="quarter" idx="12"/>
          </p:nvPr>
        </p:nvSpPr>
        <p:spPr/>
        <p:txBody>
          <a:bodyPr/>
          <a:lstStyle/>
          <a:p>
            <a:fld id="{72956826-3E3C-4E50-A630-52227E74799C}" type="slidenum">
              <a:rPr lang="el-GR" smtClean="0"/>
              <a:t>‹#›</a:t>
            </a:fld>
            <a:endParaRPr lang="el-GR"/>
          </a:p>
        </p:txBody>
      </p:sp>
    </p:spTree>
    <p:extLst>
      <p:ext uri="{BB962C8B-B14F-4D97-AF65-F5344CB8AC3E}">
        <p14:creationId xmlns:p14="http://schemas.microsoft.com/office/powerpoint/2010/main" val="374225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9C2F4-373D-455D-A100-87F68E6266EA}"/>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958243D2-4B76-4CF1-8B42-F78CA78A49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54633-F684-4D00-83F2-0BF25D5551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0F37438-DE26-4AC1-9FE5-B5D51ECA03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17CA1A-29F8-4348-A2D4-7BE0FC8ADD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B645D1B5-2054-4B4C-829F-255298EB56F0}"/>
              </a:ext>
            </a:extLst>
          </p:cNvPr>
          <p:cNvSpPr>
            <a:spLocks noGrp="1"/>
          </p:cNvSpPr>
          <p:nvPr>
            <p:ph type="dt" sz="half" idx="10"/>
          </p:nvPr>
        </p:nvSpPr>
        <p:spPr/>
        <p:txBody>
          <a:bodyPr/>
          <a:lstStyle/>
          <a:p>
            <a:fld id="{30509DB2-9B79-4F5B-98FB-E7779741929F}" type="datetimeFigureOut">
              <a:rPr lang="el-GR" smtClean="0"/>
              <a:t>9/11/2023</a:t>
            </a:fld>
            <a:endParaRPr lang="el-GR"/>
          </a:p>
        </p:txBody>
      </p:sp>
      <p:sp>
        <p:nvSpPr>
          <p:cNvPr id="8" name="Footer Placeholder 7">
            <a:extLst>
              <a:ext uri="{FF2B5EF4-FFF2-40B4-BE49-F238E27FC236}">
                <a16:creationId xmlns:a16="http://schemas.microsoft.com/office/drawing/2014/main" id="{527B149F-A7FD-4FE6-BDCE-AA52D11AF5EE}"/>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5428BC3-85E6-4D7C-9B37-4B6249520F10}"/>
              </a:ext>
            </a:extLst>
          </p:cNvPr>
          <p:cNvSpPr>
            <a:spLocks noGrp="1"/>
          </p:cNvSpPr>
          <p:nvPr>
            <p:ph type="sldNum" sz="quarter" idx="12"/>
          </p:nvPr>
        </p:nvSpPr>
        <p:spPr/>
        <p:txBody>
          <a:bodyPr/>
          <a:lstStyle/>
          <a:p>
            <a:fld id="{72956826-3E3C-4E50-A630-52227E74799C}" type="slidenum">
              <a:rPr lang="el-GR" smtClean="0"/>
              <a:t>‹#›</a:t>
            </a:fld>
            <a:endParaRPr lang="el-GR"/>
          </a:p>
        </p:txBody>
      </p:sp>
    </p:spTree>
    <p:extLst>
      <p:ext uri="{BB962C8B-B14F-4D97-AF65-F5344CB8AC3E}">
        <p14:creationId xmlns:p14="http://schemas.microsoft.com/office/powerpoint/2010/main" val="2796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C7E9-89FD-4B20-AD0F-95CEE7628491}"/>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B2E24F9B-6FF7-4B72-87F9-F0EB963562A4}"/>
              </a:ext>
            </a:extLst>
          </p:cNvPr>
          <p:cNvSpPr>
            <a:spLocks noGrp="1"/>
          </p:cNvSpPr>
          <p:nvPr>
            <p:ph type="dt" sz="half" idx="10"/>
          </p:nvPr>
        </p:nvSpPr>
        <p:spPr/>
        <p:txBody>
          <a:bodyPr/>
          <a:lstStyle/>
          <a:p>
            <a:fld id="{30509DB2-9B79-4F5B-98FB-E7779741929F}" type="datetimeFigureOut">
              <a:rPr lang="el-GR" smtClean="0"/>
              <a:t>9/11/2023</a:t>
            </a:fld>
            <a:endParaRPr lang="el-GR"/>
          </a:p>
        </p:txBody>
      </p:sp>
      <p:sp>
        <p:nvSpPr>
          <p:cNvPr id="4" name="Footer Placeholder 3">
            <a:extLst>
              <a:ext uri="{FF2B5EF4-FFF2-40B4-BE49-F238E27FC236}">
                <a16:creationId xmlns:a16="http://schemas.microsoft.com/office/drawing/2014/main" id="{E160D97C-6605-45B7-A9DD-ABF7048BC3F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8AD5AFE0-4A94-46FE-8844-D8B10867815A}"/>
              </a:ext>
            </a:extLst>
          </p:cNvPr>
          <p:cNvSpPr>
            <a:spLocks noGrp="1"/>
          </p:cNvSpPr>
          <p:nvPr>
            <p:ph type="sldNum" sz="quarter" idx="12"/>
          </p:nvPr>
        </p:nvSpPr>
        <p:spPr/>
        <p:txBody>
          <a:bodyPr/>
          <a:lstStyle/>
          <a:p>
            <a:fld id="{72956826-3E3C-4E50-A630-52227E74799C}" type="slidenum">
              <a:rPr lang="el-GR" smtClean="0"/>
              <a:t>‹#›</a:t>
            </a:fld>
            <a:endParaRPr lang="el-GR"/>
          </a:p>
        </p:txBody>
      </p:sp>
    </p:spTree>
    <p:extLst>
      <p:ext uri="{BB962C8B-B14F-4D97-AF65-F5344CB8AC3E}">
        <p14:creationId xmlns:p14="http://schemas.microsoft.com/office/powerpoint/2010/main" val="235568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551022-3A20-4D21-ABDD-736AA458E71D}"/>
              </a:ext>
            </a:extLst>
          </p:cNvPr>
          <p:cNvSpPr>
            <a:spLocks noGrp="1"/>
          </p:cNvSpPr>
          <p:nvPr>
            <p:ph type="dt" sz="half" idx="10"/>
          </p:nvPr>
        </p:nvSpPr>
        <p:spPr/>
        <p:txBody>
          <a:bodyPr/>
          <a:lstStyle/>
          <a:p>
            <a:fld id="{30509DB2-9B79-4F5B-98FB-E7779741929F}" type="datetimeFigureOut">
              <a:rPr lang="el-GR" smtClean="0"/>
              <a:t>9/11/2023</a:t>
            </a:fld>
            <a:endParaRPr lang="el-GR"/>
          </a:p>
        </p:txBody>
      </p:sp>
      <p:sp>
        <p:nvSpPr>
          <p:cNvPr id="3" name="Footer Placeholder 2">
            <a:extLst>
              <a:ext uri="{FF2B5EF4-FFF2-40B4-BE49-F238E27FC236}">
                <a16:creationId xmlns:a16="http://schemas.microsoft.com/office/drawing/2014/main" id="{EA2523B9-D55E-4C6D-88A5-D6DB00CF849B}"/>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57EA3FEF-CE49-498A-9D48-EC2C15939AF7}"/>
              </a:ext>
            </a:extLst>
          </p:cNvPr>
          <p:cNvSpPr>
            <a:spLocks noGrp="1"/>
          </p:cNvSpPr>
          <p:nvPr>
            <p:ph type="sldNum" sz="quarter" idx="12"/>
          </p:nvPr>
        </p:nvSpPr>
        <p:spPr/>
        <p:txBody>
          <a:bodyPr/>
          <a:lstStyle/>
          <a:p>
            <a:fld id="{72956826-3E3C-4E50-A630-52227E74799C}" type="slidenum">
              <a:rPr lang="el-GR" smtClean="0"/>
              <a:t>‹#›</a:t>
            </a:fld>
            <a:endParaRPr lang="el-GR"/>
          </a:p>
        </p:txBody>
      </p:sp>
    </p:spTree>
    <p:extLst>
      <p:ext uri="{BB962C8B-B14F-4D97-AF65-F5344CB8AC3E}">
        <p14:creationId xmlns:p14="http://schemas.microsoft.com/office/powerpoint/2010/main" val="372328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671D-A47F-4C54-9E8E-596BAB814B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3C93F957-C06D-458D-A40F-35ECB3AE7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76BC185B-2850-418E-A2F6-D180D6310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97B5AB-C268-443F-9D61-9A1C1293C76D}"/>
              </a:ext>
            </a:extLst>
          </p:cNvPr>
          <p:cNvSpPr>
            <a:spLocks noGrp="1"/>
          </p:cNvSpPr>
          <p:nvPr>
            <p:ph type="dt" sz="half" idx="10"/>
          </p:nvPr>
        </p:nvSpPr>
        <p:spPr/>
        <p:txBody>
          <a:bodyPr/>
          <a:lstStyle/>
          <a:p>
            <a:fld id="{30509DB2-9B79-4F5B-98FB-E7779741929F}" type="datetimeFigureOut">
              <a:rPr lang="el-GR" smtClean="0"/>
              <a:t>9/11/2023</a:t>
            </a:fld>
            <a:endParaRPr lang="el-GR"/>
          </a:p>
        </p:txBody>
      </p:sp>
      <p:sp>
        <p:nvSpPr>
          <p:cNvPr id="6" name="Footer Placeholder 5">
            <a:extLst>
              <a:ext uri="{FF2B5EF4-FFF2-40B4-BE49-F238E27FC236}">
                <a16:creationId xmlns:a16="http://schemas.microsoft.com/office/drawing/2014/main" id="{8F329624-89D6-465B-99F9-AB896F85F3E5}"/>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75B521AC-832E-478F-B3DB-47BE41123D2E}"/>
              </a:ext>
            </a:extLst>
          </p:cNvPr>
          <p:cNvSpPr>
            <a:spLocks noGrp="1"/>
          </p:cNvSpPr>
          <p:nvPr>
            <p:ph type="sldNum" sz="quarter" idx="12"/>
          </p:nvPr>
        </p:nvSpPr>
        <p:spPr/>
        <p:txBody>
          <a:bodyPr/>
          <a:lstStyle/>
          <a:p>
            <a:fld id="{72956826-3E3C-4E50-A630-52227E74799C}" type="slidenum">
              <a:rPr lang="el-GR" smtClean="0"/>
              <a:t>‹#›</a:t>
            </a:fld>
            <a:endParaRPr lang="el-GR"/>
          </a:p>
        </p:txBody>
      </p:sp>
    </p:spTree>
    <p:extLst>
      <p:ext uri="{BB962C8B-B14F-4D97-AF65-F5344CB8AC3E}">
        <p14:creationId xmlns:p14="http://schemas.microsoft.com/office/powerpoint/2010/main" val="406388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3765-F697-4AB7-AF54-15EF8AAA5C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FFA7738A-FD4B-4306-AB3E-CF06C261C6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FA8248DC-80DC-4AB4-A98C-938755F68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926D5-A714-4D3A-A358-D915BAF5D439}"/>
              </a:ext>
            </a:extLst>
          </p:cNvPr>
          <p:cNvSpPr>
            <a:spLocks noGrp="1"/>
          </p:cNvSpPr>
          <p:nvPr>
            <p:ph type="dt" sz="half" idx="10"/>
          </p:nvPr>
        </p:nvSpPr>
        <p:spPr/>
        <p:txBody>
          <a:bodyPr/>
          <a:lstStyle/>
          <a:p>
            <a:fld id="{30509DB2-9B79-4F5B-98FB-E7779741929F}" type="datetimeFigureOut">
              <a:rPr lang="el-GR" smtClean="0"/>
              <a:t>9/11/2023</a:t>
            </a:fld>
            <a:endParaRPr lang="el-GR"/>
          </a:p>
        </p:txBody>
      </p:sp>
      <p:sp>
        <p:nvSpPr>
          <p:cNvPr id="6" name="Footer Placeholder 5">
            <a:extLst>
              <a:ext uri="{FF2B5EF4-FFF2-40B4-BE49-F238E27FC236}">
                <a16:creationId xmlns:a16="http://schemas.microsoft.com/office/drawing/2014/main" id="{18AD7299-6575-482B-BB99-D469B7D1779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C8244D4C-BE33-43C1-A33E-6F379A02F306}"/>
              </a:ext>
            </a:extLst>
          </p:cNvPr>
          <p:cNvSpPr>
            <a:spLocks noGrp="1"/>
          </p:cNvSpPr>
          <p:nvPr>
            <p:ph type="sldNum" sz="quarter" idx="12"/>
          </p:nvPr>
        </p:nvSpPr>
        <p:spPr/>
        <p:txBody>
          <a:bodyPr/>
          <a:lstStyle/>
          <a:p>
            <a:fld id="{72956826-3E3C-4E50-A630-52227E74799C}" type="slidenum">
              <a:rPr lang="el-GR" smtClean="0"/>
              <a:t>‹#›</a:t>
            </a:fld>
            <a:endParaRPr lang="el-GR"/>
          </a:p>
        </p:txBody>
      </p:sp>
    </p:spTree>
    <p:extLst>
      <p:ext uri="{BB962C8B-B14F-4D97-AF65-F5344CB8AC3E}">
        <p14:creationId xmlns:p14="http://schemas.microsoft.com/office/powerpoint/2010/main" val="74810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20C537-7780-4F23-970A-9289FB680F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6C213EBB-F85C-418E-B326-C64B7D474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2B8C263-C245-4E86-90BE-51F7EEC878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09DB2-9B79-4F5B-98FB-E7779741929F}" type="datetimeFigureOut">
              <a:rPr lang="el-GR" smtClean="0"/>
              <a:t>9/11/2023</a:t>
            </a:fld>
            <a:endParaRPr lang="el-GR"/>
          </a:p>
        </p:txBody>
      </p:sp>
      <p:sp>
        <p:nvSpPr>
          <p:cNvPr id="5" name="Footer Placeholder 4">
            <a:extLst>
              <a:ext uri="{FF2B5EF4-FFF2-40B4-BE49-F238E27FC236}">
                <a16:creationId xmlns:a16="http://schemas.microsoft.com/office/drawing/2014/main" id="{DE39B0A8-930A-4C75-AF7D-9F0A4D5BDB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1B94F8DA-28FF-4300-9A08-2935B981A7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56826-3E3C-4E50-A630-52227E74799C}" type="slidenum">
              <a:rPr lang="el-GR" smtClean="0"/>
              <a:t>‹#›</a:t>
            </a:fld>
            <a:endParaRPr lang="el-GR"/>
          </a:p>
        </p:txBody>
      </p:sp>
    </p:spTree>
    <p:extLst>
      <p:ext uri="{BB962C8B-B14F-4D97-AF65-F5344CB8AC3E}">
        <p14:creationId xmlns:p14="http://schemas.microsoft.com/office/powerpoint/2010/main" val="4289833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240467" y="274667"/>
            <a:ext cx="5711200" cy="1143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1pPr>
            <a:lvl2pPr lvl="1"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2pPr>
            <a:lvl3pPr lvl="2"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3pPr>
            <a:lvl4pPr lvl="3"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4pPr>
            <a:lvl5pPr lvl="4"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5pPr>
            <a:lvl6pPr lvl="5"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6pPr>
            <a:lvl7pPr lvl="6"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7pPr>
            <a:lvl8pPr lvl="7"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8pPr>
            <a:lvl9pPr lvl="8"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822800" y="1693151"/>
            <a:ext cx="10546400" cy="42872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600"/>
              </a:spcBef>
              <a:spcAft>
                <a:spcPts val="0"/>
              </a:spcAft>
              <a:buClr>
                <a:schemeClr val="accent3"/>
              </a:buClr>
              <a:buSzPts val="2400"/>
              <a:buFont typeface="PT Serif"/>
              <a:buChar char="○"/>
              <a:defRPr sz="2400">
                <a:solidFill>
                  <a:schemeClr val="dk1"/>
                </a:solidFill>
                <a:latin typeface="PT Serif"/>
                <a:ea typeface="PT Serif"/>
                <a:cs typeface="PT Serif"/>
                <a:sym typeface="PT Serif"/>
              </a:defRPr>
            </a:lvl1pPr>
            <a:lvl2pPr marL="914400" lvl="1" indent="-381000">
              <a:lnSpc>
                <a:spcPct val="115000"/>
              </a:lnSpc>
              <a:spcBef>
                <a:spcPts val="0"/>
              </a:spcBef>
              <a:spcAft>
                <a:spcPts val="0"/>
              </a:spcAft>
              <a:buClr>
                <a:schemeClr val="accent3"/>
              </a:buClr>
              <a:buSzPts val="2400"/>
              <a:buFont typeface="PT Serif"/>
              <a:buChar char="□"/>
              <a:defRPr sz="2400">
                <a:solidFill>
                  <a:schemeClr val="dk1"/>
                </a:solidFill>
                <a:latin typeface="PT Serif"/>
                <a:ea typeface="PT Serif"/>
                <a:cs typeface="PT Serif"/>
                <a:sym typeface="PT Serif"/>
              </a:defRPr>
            </a:lvl2pPr>
            <a:lvl3pPr marL="1371600" lvl="2" indent="-381000">
              <a:lnSpc>
                <a:spcPct val="115000"/>
              </a:lnSpc>
              <a:spcBef>
                <a:spcPts val="0"/>
              </a:spcBef>
              <a:spcAft>
                <a:spcPts val="0"/>
              </a:spcAft>
              <a:buClr>
                <a:schemeClr val="accent3"/>
              </a:buClr>
              <a:buSzPts val="2400"/>
              <a:buFont typeface="PT Serif"/>
              <a:buChar char="○"/>
              <a:defRPr sz="2400">
                <a:solidFill>
                  <a:schemeClr val="dk1"/>
                </a:solidFill>
                <a:latin typeface="PT Serif"/>
                <a:ea typeface="PT Serif"/>
                <a:cs typeface="PT Serif"/>
                <a:sym typeface="PT Serif"/>
              </a:defRPr>
            </a:lvl3pPr>
            <a:lvl4pPr marL="1828800" lvl="3"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4pPr>
            <a:lvl5pPr marL="2286000" lvl="4"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5pPr>
            <a:lvl6pPr marL="2743200" lvl="5"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6pPr>
            <a:lvl7pPr marL="3200400" lvl="6"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7pPr>
            <a:lvl8pPr marL="3657600" lvl="7"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8pPr>
            <a:lvl9pPr marL="4114800" lvl="8"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9pPr>
          </a:lstStyle>
          <a:p>
            <a:endParaRPr/>
          </a:p>
        </p:txBody>
      </p:sp>
      <p:sp>
        <p:nvSpPr>
          <p:cNvPr id="8" name="Google Shape;8;p1"/>
          <p:cNvSpPr txBox="1">
            <a:spLocks noGrp="1"/>
          </p:cNvSpPr>
          <p:nvPr>
            <p:ph type="sldNum" idx="12"/>
          </p:nvPr>
        </p:nvSpPr>
        <p:spPr>
          <a:xfrm>
            <a:off x="5730200" y="6333135"/>
            <a:ext cx="731600" cy="524800"/>
          </a:xfrm>
          <a:prstGeom prst="rect">
            <a:avLst/>
          </a:prstGeom>
          <a:noFill/>
          <a:ln>
            <a:noFill/>
          </a:ln>
        </p:spPr>
        <p:txBody>
          <a:bodyPr spcFirstLastPara="1" wrap="square" lIns="91425" tIns="91425" rIns="91425" bIns="91425" anchor="t" anchorCtr="0">
            <a:noAutofit/>
          </a:bodyPr>
          <a:lstStyle>
            <a:lvl1pPr lvl="0" algn="ctr">
              <a:buNone/>
              <a:defRPr sz="1733">
                <a:solidFill>
                  <a:schemeClr val="accent1"/>
                </a:solidFill>
                <a:latin typeface="PT Serif"/>
                <a:ea typeface="PT Serif"/>
                <a:cs typeface="PT Serif"/>
                <a:sym typeface="PT Serif"/>
              </a:defRPr>
            </a:lvl1pPr>
            <a:lvl2pPr lvl="1" algn="ctr">
              <a:buNone/>
              <a:defRPr sz="1733">
                <a:solidFill>
                  <a:schemeClr val="accent1"/>
                </a:solidFill>
                <a:latin typeface="PT Serif"/>
                <a:ea typeface="PT Serif"/>
                <a:cs typeface="PT Serif"/>
                <a:sym typeface="PT Serif"/>
              </a:defRPr>
            </a:lvl2pPr>
            <a:lvl3pPr lvl="2" algn="ctr">
              <a:buNone/>
              <a:defRPr sz="1733">
                <a:solidFill>
                  <a:schemeClr val="accent1"/>
                </a:solidFill>
                <a:latin typeface="PT Serif"/>
                <a:ea typeface="PT Serif"/>
                <a:cs typeface="PT Serif"/>
                <a:sym typeface="PT Serif"/>
              </a:defRPr>
            </a:lvl3pPr>
            <a:lvl4pPr lvl="3" algn="ctr">
              <a:buNone/>
              <a:defRPr sz="1733">
                <a:solidFill>
                  <a:schemeClr val="accent1"/>
                </a:solidFill>
                <a:latin typeface="PT Serif"/>
                <a:ea typeface="PT Serif"/>
                <a:cs typeface="PT Serif"/>
                <a:sym typeface="PT Serif"/>
              </a:defRPr>
            </a:lvl4pPr>
            <a:lvl5pPr lvl="4" algn="ctr">
              <a:buNone/>
              <a:defRPr sz="1733">
                <a:solidFill>
                  <a:schemeClr val="accent1"/>
                </a:solidFill>
                <a:latin typeface="PT Serif"/>
                <a:ea typeface="PT Serif"/>
                <a:cs typeface="PT Serif"/>
                <a:sym typeface="PT Serif"/>
              </a:defRPr>
            </a:lvl5pPr>
            <a:lvl6pPr lvl="5" algn="ctr">
              <a:buNone/>
              <a:defRPr sz="1733">
                <a:solidFill>
                  <a:schemeClr val="accent1"/>
                </a:solidFill>
                <a:latin typeface="PT Serif"/>
                <a:ea typeface="PT Serif"/>
                <a:cs typeface="PT Serif"/>
                <a:sym typeface="PT Serif"/>
              </a:defRPr>
            </a:lvl6pPr>
            <a:lvl7pPr lvl="6" algn="ctr">
              <a:buNone/>
              <a:defRPr sz="1733">
                <a:solidFill>
                  <a:schemeClr val="accent1"/>
                </a:solidFill>
                <a:latin typeface="PT Serif"/>
                <a:ea typeface="PT Serif"/>
                <a:cs typeface="PT Serif"/>
                <a:sym typeface="PT Serif"/>
              </a:defRPr>
            </a:lvl7pPr>
            <a:lvl8pPr lvl="7" algn="ctr">
              <a:buNone/>
              <a:defRPr sz="1733">
                <a:solidFill>
                  <a:schemeClr val="accent1"/>
                </a:solidFill>
                <a:latin typeface="PT Serif"/>
                <a:ea typeface="PT Serif"/>
                <a:cs typeface="PT Serif"/>
                <a:sym typeface="PT Serif"/>
              </a:defRPr>
            </a:lvl8pPr>
            <a:lvl9pPr lvl="8" algn="ctr">
              <a:buNone/>
              <a:defRPr sz="1733">
                <a:solidFill>
                  <a:schemeClr val="accent1"/>
                </a:solidFill>
                <a:latin typeface="PT Serif"/>
                <a:ea typeface="PT Serif"/>
                <a:cs typeface="PT Serif"/>
                <a:sym typeface="PT Serif"/>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906127477"/>
      </p:ext>
    </p:extLst>
  </p:cSld>
  <p:clrMap bg1="lt1" tx1="dk1" bg2="dk2" tx2="lt2" accent1="accent1" accent2="accent2" accent3="accent3" accent4="accent4" accent5="accent5" accent6="accent6" hlink="hlink" folHlink="folHlink"/>
  <p:sldLayoutIdLst>
    <p:sldLayoutId id="2147483661"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ctrTitle"/>
          </p:nvPr>
        </p:nvSpPr>
        <p:spPr>
          <a:xfrm>
            <a:off x="836800" y="2848185"/>
            <a:ext cx="10518400" cy="1546400"/>
          </a:xfrm>
          <a:prstGeom prst="rect">
            <a:avLst/>
          </a:prstGeom>
        </p:spPr>
        <p:txBody>
          <a:bodyPr spcFirstLastPara="1" wrap="square" lIns="121900" tIns="121900" rIns="121900" bIns="121900" anchor="ctr" anchorCtr="0">
            <a:noAutofit/>
          </a:bodyPr>
          <a:lstStyle/>
          <a:p>
            <a:r>
              <a:rPr lang="el-GR" sz="3200" dirty="0">
                <a:solidFill>
                  <a:srgbClr val="C00000"/>
                </a:solidFill>
                <a:latin typeface="Century Gothic" panose="020B0502020202020204" pitchFamily="34" charset="0"/>
                <a:cs typeface="Calibri" panose="020F0502020204030204" pitchFamily="34" charset="0"/>
              </a:rPr>
              <a:t>ΟΙΚΟΤΟΞΙΚΟΛΟΓΙΑ</a:t>
            </a:r>
          </a:p>
        </p:txBody>
      </p:sp>
      <p:cxnSp>
        <p:nvCxnSpPr>
          <p:cNvPr id="3" name="Ευθεία γραμμή σύνδεσης 2"/>
          <p:cNvCxnSpPr/>
          <p:nvPr/>
        </p:nvCxnSpPr>
        <p:spPr>
          <a:xfrm>
            <a:off x="3454400" y="4663924"/>
            <a:ext cx="5283200" cy="0"/>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9" name="Picture 1">
            <a:extLst>
              <a:ext uri="{FF2B5EF4-FFF2-40B4-BE49-F238E27FC236}">
                <a16:creationId xmlns:a16="http://schemas.microsoft.com/office/drawing/2014/main" id="{23E37E0C-5AC4-4956-9E04-45BFD82B57A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07" y="182352"/>
            <a:ext cx="1387877" cy="13878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p:cNvSpPr>
            <a:spLocks noGrp="1"/>
          </p:cNvSpPr>
          <p:nvPr>
            <p:ph type="title"/>
          </p:nvPr>
        </p:nvSpPr>
        <p:spPr>
          <a:xfrm>
            <a:off x="1388674" y="187673"/>
            <a:ext cx="10149356" cy="1135737"/>
          </a:xfrm>
        </p:spPr>
        <p:txBody>
          <a:bodyPr>
            <a:normAutofit/>
          </a:bodyPr>
          <a:lstStyle/>
          <a:p>
            <a:pPr algn="just"/>
            <a:r>
              <a:rPr lang="el-GR" sz="3600" b="1" dirty="0">
                <a:effectLst>
                  <a:outerShdw blurRad="38100" dist="38100" dir="2700000" algn="tl">
                    <a:srgbClr val="000000">
                      <a:alpha val="43137"/>
                    </a:srgbClr>
                  </a:outerShdw>
                </a:effectLst>
              </a:rPr>
              <a:t>Υποδοχέας των Αρυλ-υδρογονανθράκων-</a:t>
            </a:r>
            <a:r>
              <a:rPr lang="en-US" sz="3600" b="1" dirty="0" err="1">
                <a:effectLst>
                  <a:outerShdw blurRad="38100" dist="38100" dir="2700000" algn="tl">
                    <a:srgbClr val="000000">
                      <a:alpha val="43137"/>
                    </a:srgbClr>
                  </a:outerShdw>
                </a:effectLst>
              </a:rPr>
              <a:t>AhR</a:t>
            </a:r>
            <a:endParaRPr lang="en-US" sz="3600" b="1" dirty="0">
              <a:effectLst>
                <a:outerShdw blurRad="38100" dist="38100" dir="2700000" algn="tl">
                  <a:srgbClr val="000000">
                    <a:alpha val="43137"/>
                  </a:srgbClr>
                </a:outerShdw>
              </a:effectLst>
            </a:endParaRPr>
          </a:p>
        </p:txBody>
      </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808" y="157624"/>
            <a:ext cx="1040908" cy="1040908"/>
          </a:xfrm>
          <a:prstGeom prst="rect">
            <a:avLst/>
          </a:prstGeom>
        </p:spPr>
      </p:pic>
      <p:pic>
        <p:nvPicPr>
          <p:cNvPr id="4" name="Picture 3">
            <a:extLst>
              <a:ext uri="{FF2B5EF4-FFF2-40B4-BE49-F238E27FC236}">
                <a16:creationId xmlns:a16="http://schemas.microsoft.com/office/drawing/2014/main" id="{02B1ED48-3ECC-4387-9B52-02D3EBE65F02}"/>
              </a:ext>
            </a:extLst>
          </p:cNvPr>
          <p:cNvPicPr>
            <a:picLocks noChangeAspect="1"/>
          </p:cNvPicPr>
          <p:nvPr/>
        </p:nvPicPr>
        <p:blipFill rotWithShape="1">
          <a:blip r:embed="rId3">
            <a:clrChange>
              <a:clrFrom>
                <a:srgbClr val="FFFFFF"/>
              </a:clrFrom>
              <a:clrTo>
                <a:srgbClr val="FFFFFF">
                  <a:alpha val="0"/>
                </a:srgbClr>
              </a:clrTo>
            </a:clrChange>
          </a:blip>
          <a:srcRect l="35937" t="20694" r="16250" b="30417"/>
          <a:stretch/>
        </p:blipFill>
        <p:spPr>
          <a:xfrm>
            <a:off x="5023965" y="1100379"/>
            <a:ext cx="7189864" cy="4135346"/>
          </a:xfrm>
          <a:prstGeom prst="rect">
            <a:avLst/>
          </a:prstGeom>
        </p:spPr>
      </p:pic>
      <p:sp>
        <p:nvSpPr>
          <p:cNvPr id="31" name="TextBox 30">
            <a:extLst>
              <a:ext uri="{FF2B5EF4-FFF2-40B4-BE49-F238E27FC236}">
                <a16:creationId xmlns:a16="http://schemas.microsoft.com/office/drawing/2014/main" id="{F15B1048-DA10-43AB-B69D-C30669FFE07E}"/>
              </a:ext>
            </a:extLst>
          </p:cNvPr>
          <p:cNvSpPr txBox="1"/>
          <p:nvPr/>
        </p:nvSpPr>
        <p:spPr>
          <a:xfrm>
            <a:off x="5984982" y="5062307"/>
            <a:ext cx="6060096" cy="523220"/>
          </a:xfrm>
          <a:prstGeom prst="rect">
            <a:avLst/>
          </a:prstGeom>
          <a:noFill/>
        </p:spPr>
        <p:txBody>
          <a:bodyPr wrap="square">
            <a:spAutoFit/>
          </a:bodyPr>
          <a:lstStyle/>
          <a:p>
            <a:r>
              <a:rPr lang="el-GR" sz="1400" dirty="0">
                <a:effectLst>
                  <a:outerShdw blurRad="38100" dist="38100" dir="2700000" algn="tl">
                    <a:srgbClr val="000000">
                      <a:alpha val="43137"/>
                    </a:srgbClr>
                  </a:outerShdw>
                </a:effectLst>
              </a:rPr>
              <a:t>Προτεινόμενος μηχανισμός της έκφρασης γονιδίων η οποία καθοδηγείται από τον AhR χρησιμοποιώντας ως μοντέλο την έκφραση του κυτοχρώματος CYP1A1.</a:t>
            </a:r>
          </a:p>
        </p:txBody>
      </p:sp>
      <p:sp>
        <p:nvSpPr>
          <p:cNvPr id="7" name="TextBox 6">
            <a:extLst>
              <a:ext uri="{FF2B5EF4-FFF2-40B4-BE49-F238E27FC236}">
                <a16:creationId xmlns:a16="http://schemas.microsoft.com/office/drawing/2014/main" id="{BFCD6F41-C366-4024-8422-81C9D688F95D}"/>
              </a:ext>
            </a:extLst>
          </p:cNvPr>
          <p:cNvSpPr txBox="1"/>
          <p:nvPr/>
        </p:nvSpPr>
        <p:spPr>
          <a:xfrm>
            <a:off x="888737" y="2105546"/>
            <a:ext cx="4336138" cy="4247317"/>
          </a:xfrm>
          <a:prstGeom prst="rect">
            <a:avLst/>
          </a:prstGeom>
          <a:noFill/>
        </p:spPr>
        <p:txBody>
          <a:bodyPr wrap="square" rtlCol="0">
            <a:spAutoFit/>
          </a:bodyPr>
          <a:lstStyle/>
          <a:p>
            <a:pPr marL="285750" indent="-285750" algn="just">
              <a:buFont typeface="Arial" panose="020B0604020202020204" pitchFamily="34" charset="0"/>
              <a:buChar char="•"/>
            </a:pPr>
            <a:r>
              <a:rPr lang="el-GR" dirty="0">
                <a:effectLst>
                  <a:outerShdw blurRad="38100" dist="38100" dir="2700000" algn="tl">
                    <a:srgbClr val="000000">
                      <a:alpha val="43137"/>
                    </a:srgbClr>
                  </a:outerShdw>
                </a:effectLst>
              </a:rPr>
              <a:t>Δρουν ως αισθητήρες εσωτερικού και εξωτερικού περιβάλλοντος με σκοπό τη διατήρηση της ομοιόστασης και τη διαμόρφωση/διατήρηση των κιρκάδιων ρυθμών</a:t>
            </a:r>
          </a:p>
          <a:p>
            <a:pPr marL="285750" indent="-285750" algn="just">
              <a:buFont typeface="Arial" panose="020B0604020202020204" pitchFamily="34" charset="0"/>
              <a:buChar char="•"/>
            </a:pPr>
            <a:r>
              <a:rPr lang="el-GR" dirty="0">
                <a:effectLst>
                  <a:outerShdw blurRad="38100" dist="38100" dir="2700000" algn="tl">
                    <a:srgbClr val="000000">
                      <a:alpha val="43137"/>
                    </a:srgbClr>
                  </a:outerShdw>
                </a:effectLst>
              </a:rPr>
              <a:t>Γονίδια που η έκφρασή τους επάγεται μέσω των </a:t>
            </a:r>
            <a:r>
              <a:rPr lang="en-US" dirty="0" err="1">
                <a:effectLst>
                  <a:outerShdw blurRad="38100" dist="38100" dir="2700000" algn="tl">
                    <a:srgbClr val="000000">
                      <a:alpha val="43137"/>
                    </a:srgbClr>
                  </a:outerShdw>
                </a:effectLst>
              </a:rPr>
              <a:t>AhR</a:t>
            </a:r>
            <a:r>
              <a:rPr lang="el-GR" dirty="0">
                <a:effectLst>
                  <a:outerShdw blurRad="38100" dist="38100" dir="2700000" algn="tl">
                    <a:srgbClr val="000000">
                      <a:alpha val="43137"/>
                    </a:srgbClr>
                  </a:outerShdw>
                </a:effectLst>
              </a:rPr>
              <a:t>, κωδικοποιούν ένζυμα που συμμετέχουν στο μεταβολισμό οργανικών ξενοβιοτικών ουσιών, στεροειδών ορμονών.</a:t>
            </a:r>
          </a:p>
          <a:p>
            <a:pPr marL="285750" indent="-285750" algn="just">
              <a:buFont typeface="Arial" panose="020B0604020202020204" pitchFamily="34" charset="0"/>
              <a:buChar char="•"/>
            </a:pPr>
            <a:r>
              <a:rPr lang="en-US" dirty="0">
                <a:effectLst>
                  <a:outerShdw blurRad="38100" dist="38100" dir="2700000" algn="tl">
                    <a:srgbClr val="000000">
                      <a:alpha val="43137"/>
                    </a:srgbClr>
                  </a:outerShdw>
                </a:effectLst>
              </a:rPr>
              <a:t>CYP1A1, CYP1A2, CYP1B1, GST</a:t>
            </a:r>
          </a:p>
          <a:p>
            <a:pPr marL="285750" indent="-285750" algn="just">
              <a:buFont typeface="Arial" panose="020B0604020202020204" pitchFamily="34" charset="0"/>
              <a:buChar char="•"/>
            </a:pPr>
            <a:r>
              <a:rPr lang="en-US" b="1" dirty="0">
                <a:effectLst>
                  <a:outerShdw blurRad="38100" dist="38100" dir="2700000" algn="tl">
                    <a:srgbClr val="000000">
                      <a:alpha val="43137"/>
                    </a:srgbClr>
                  </a:outerShdw>
                </a:effectLst>
              </a:rPr>
              <a:t>PAHs</a:t>
            </a:r>
            <a:r>
              <a:rPr lang="en-US" dirty="0">
                <a:effectLst>
                  <a:outerShdw blurRad="38100" dist="38100" dir="2700000" algn="tl">
                    <a:srgbClr val="000000">
                      <a:alpha val="43137"/>
                    </a:srgbClr>
                  </a:outerShdw>
                </a:effectLst>
              </a:rPr>
              <a:t>: </a:t>
            </a:r>
            <a:r>
              <a:rPr lang="el-GR" dirty="0">
                <a:effectLst>
                  <a:outerShdw blurRad="38100" dist="38100" dir="2700000" algn="tl">
                    <a:srgbClr val="000000">
                      <a:alpha val="43137"/>
                    </a:srgbClr>
                  </a:outerShdw>
                </a:effectLst>
              </a:rPr>
              <a:t>προσδένονται στους </a:t>
            </a:r>
            <a:r>
              <a:rPr lang="en-US" dirty="0" err="1">
                <a:effectLst>
                  <a:outerShdw blurRad="38100" dist="38100" dir="2700000" algn="tl">
                    <a:srgbClr val="000000">
                      <a:alpha val="43137"/>
                    </a:srgbClr>
                  </a:outerShdw>
                </a:effectLst>
              </a:rPr>
              <a:t>AhR</a:t>
            </a:r>
            <a:r>
              <a:rPr lang="el-GR" dirty="0">
                <a:effectLst>
                  <a:outerShdw blurRad="38100" dist="38100" dir="2700000" algn="tl">
                    <a:srgbClr val="000000">
                      <a:alpha val="43137"/>
                    </a:srgbClr>
                  </a:outerShdw>
                </a:effectLst>
              </a:rPr>
              <a:t>- υποδοχείς</a:t>
            </a:r>
            <a:r>
              <a:rPr lang="en-US" dirty="0">
                <a:effectLst>
                  <a:outerShdw blurRad="38100" dist="38100" dir="2700000" algn="tl">
                    <a:srgbClr val="000000">
                      <a:alpha val="43137"/>
                    </a:srgbClr>
                  </a:outerShdw>
                </a:effectLst>
              </a:rPr>
              <a:t>, </a:t>
            </a:r>
            <a:r>
              <a:rPr lang="el-GR" dirty="0">
                <a:effectLst>
                  <a:outerShdw blurRad="38100" dist="38100" dir="2700000" algn="tl">
                    <a:srgbClr val="000000">
                      <a:alpha val="43137"/>
                    </a:srgbClr>
                  </a:outerShdw>
                </a:effectLst>
              </a:rPr>
              <a:t>επάγωντας γονιδιακή μεταγραφή</a:t>
            </a:r>
          </a:p>
          <a:p>
            <a:pPr algn="just"/>
            <a:endParaRPr lang="el-G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36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p:cNvSpPr>
            <a:spLocks noGrp="1"/>
          </p:cNvSpPr>
          <p:nvPr>
            <p:ph type="title"/>
          </p:nvPr>
        </p:nvSpPr>
        <p:spPr>
          <a:xfrm>
            <a:off x="1486049" y="138755"/>
            <a:ext cx="5979063" cy="1135737"/>
          </a:xfrm>
        </p:spPr>
        <p:txBody>
          <a:bodyPr>
            <a:normAutofit/>
          </a:bodyPr>
          <a:lstStyle/>
          <a:p>
            <a:r>
              <a:rPr lang="el-GR" sz="3600" b="1" cap="none">
                <a:effectLst>
                  <a:outerShdw blurRad="38100" dist="38100" dir="2700000" algn="tl">
                    <a:srgbClr val="000000">
                      <a:alpha val="43137"/>
                    </a:srgbClr>
                  </a:outerShdw>
                </a:effectLst>
              </a:rPr>
              <a:t>Βλάβες σε πρωτεΐνες και </a:t>
            </a:r>
            <a:r>
              <a:rPr lang="en-US" sz="3600" b="1" cap="none">
                <a:effectLst>
                  <a:outerShdw blurRad="38100" dist="38100" dir="2700000" algn="tl">
                    <a:srgbClr val="000000">
                      <a:alpha val="43137"/>
                    </a:srgbClr>
                  </a:outerShdw>
                </a:effectLst>
              </a:rPr>
              <a:t>DNA</a:t>
            </a:r>
            <a:endParaRPr lang="en-US" sz="3600" b="1" dirty="0">
              <a:effectLst>
                <a:outerShdw blurRad="38100" dist="38100" dir="2700000" algn="tl">
                  <a:srgbClr val="000000">
                    <a:alpha val="43137"/>
                  </a:srgbClr>
                </a:outerShdw>
              </a:effectLst>
            </a:endParaRPr>
          </a:p>
        </p:txBody>
      </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808" y="157624"/>
            <a:ext cx="1040908" cy="1040908"/>
          </a:xfrm>
          <a:prstGeom prst="rect">
            <a:avLst/>
          </a:prstGeom>
        </p:spPr>
      </p:pic>
      <p:sp>
        <p:nvSpPr>
          <p:cNvPr id="3" name="Callout: Down Arrow 2">
            <a:extLst>
              <a:ext uri="{FF2B5EF4-FFF2-40B4-BE49-F238E27FC236}">
                <a16:creationId xmlns:a16="http://schemas.microsoft.com/office/drawing/2014/main" id="{09EC318A-9631-4083-A1BA-1D55A1D66EF0}"/>
              </a:ext>
            </a:extLst>
          </p:cNvPr>
          <p:cNvSpPr/>
          <p:nvPr/>
        </p:nvSpPr>
        <p:spPr>
          <a:xfrm>
            <a:off x="3127586" y="2548985"/>
            <a:ext cx="6582188" cy="1411550"/>
          </a:xfrm>
          <a:prstGeom prst="downArrowCallout">
            <a:avLst>
              <a:gd name="adj1" fmla="val 19969"/>
              <a:gd name="adj2" fmla="val 21855"/>
              <a:gd name="adj3" fmla="val 25000"/>
              <a:gd name="adj4" fmla="val 6497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0" name="Content Placeholder 2">
            <a:extLst>
              <a:ext uri="{FF2B5EF4-FFF2-40B4-BE49-F238E27FC236}">
                <a16:creationId xmlns:a16="http://schemas.microsoft.com/office/drawing/2014/main" id="{D462FBE1-3040-4C5E-AEAC-CCC99396BD41}"/>
              </a:ext>
            </a:extLst>
          </p:cNvPr>
          <p:cNvSpPr>
            <a:spLocks noGrp="1"/>
          </p:cNvSpPr>
          <p:nvPr>
            <p:ph idx="1"/>
          </p:nvPr>
        </p:nvSpPr>
        <p:spPr>
          <a:xfrm>
            <a:off x="972709" y="1274493"/>
            <a:ext cx="10891942" cy="5344584"/>
          </a:xfrm>
        </p:spPr>
        <p:txBody>
          <a:bodyPr>
            <a:normAutofit/>
          </a:bodyPr>
          <a:lstStyle/>
          <a:p>
            <a:r>
              <a:rPr lang="el-GR" sz="1800" dirty="0">
                <a:effectLst>
                  <a:outerShdw blurRad="38100" dist="38100" dir="2700000" algn="tl">
                    <a:srgbClr val="000000">
                      <a:alpha val="43137"/>
                    </a:srgbClr>
                  </a:outerShdw>
                </a:effectLst>
              </a:rPr>
              <a:t>Οργανοφωσφορικα και Καρβαμιδικά εντομοκτόνα:</a:t>
            </a:r>
          </a:p>
          <a:p>
            <a:pPr>
              <a:buFont typeface="Wingdings" panose="05000000000000000000" pitchFamily="2" charset="2"/>
              <a:buChar char="ü"/>
            </a:pPr>
            <a:r>
              <a:rPr lang="el-GR" sz="1800" dirty="0">
                <a:effectLst>
                  <a:outerShdw blurRad="38100" dist="38100" dir="2700000" algn="tl">
                    <a:srgbClr val="000000">
                      <a:alpha val="43137"/>
                    </a:srgbClr>
                  </a:outerShdw>
                </a:effectLst>
              </a:rPr>
              <a:t>Ευρέως διαδεδομένες κατηγορίες που αναστέλλουν τον υποδοχέα της ακετυλοχολίνης (</a:t>
            </a:r>
            <a:r>
              <a:rPr lang="en-US" sz="1800" dirty="0" err="1">
                <a:effectLst>
                  <a:outerShdw blurRad="38100" dist="38100" dir="2700000" algn="tl">
                    <a:srgbClr val="000000">
                      <a:alpha val="43137"/>
                    </a:srgbClr>
                  </a:outerShdw>
                </a:effectLst>
              </a:rPr>
              <a:t>AChE</a:t>
            </a:r>
            <a:r>
              <a:rPr lang="en-US" sz="1800" dirty="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προσβάλλουν έντομα-στόχους</a:t>
            </a:r>
          </a:p>
          <a:p>
            <a:pPr>
              <a:buFont typeface="Wingdings" panose="05000000000000000000" pitchFamily="2" charset="2"/>
              <a:buChar char="ü"/>
            </a:pPr>
            <a:endParaRPr lang="el-GR" sz="1800" dirty="0">
              <a:effectLst>
                <a:outerShdw blurRad="38100" dist="38100" dir="2700000" algn="tl">
                  <a:srgbClr val="000000">
                    <a:alpha val="43137"/>
                  </a:srgbClr>
                </a:outerShdw>
              </a:effectLst>
            </a:endParaRPr>
          </a:p>
          <a:p>
            <a:pPr algn="ctr"/>
            <a:r>
              <a:rPr lang="el-GR" sz="1800" dirty="0">
                <a:effectLst>
                  <a:outerShdw blurRad="38100" dist="38100" dir="2700000" algn="tl">
                    <a:srgbClr val="000000">
                      <a:alpha val="43137"/>
                    </a:srgbClr>
                  </a:outerShdw>
                </a:effectLst>
              </a:rPr>
              <a:t>Κατάποση τέτοιων εντομοκτόνων μαζί με τρόφιμα από τα πτηνά</a:t>
            </a:r>
          </a:p>
          <a:p>
            <a:pPr algn="ctr"/>
            <a:r>
              <a:rPr lang="el-GR" sz="1800" dirty="0">
                <a:effectLst>
                  <a:outerShdw blurRad="38100" dist="38100" dir="2700000" algn="tl">
                    <a:srgbClr val="000000">
                      <a:alpha val="43137"/>
                    </a:srgbClr>
                  </a:outerShdw>
                </a:effectLst>
              </a:rPr>
              <a:t>Έκθεση υδρόβιων οργανισμών μέσω απορροής από καλλιέργειες</a:t>
            </a:r>
          </a:p>
          <a:p>
            <a:endParaRPr lang="el-GR" sz="1800" dirty="0">
              <a:effectLst>
                <a:outerShdw blurRad="38100" dist="38100" dir="2700000" algn="tl">
                  <a:srgbClr val="000000">
                    <a:alpha val="43137"/>
                  </a:srgbClr>
                </a:outerShdw>
              </a:effectLst>
            </a:endParaRPr>
          </a:p>
          <a:p>
            <a:pPr marL="0" indent="0">
              <a:buNone/>
            </a:pPr>
            <a:endParaRPr lang="el-GR" sz="1800" dirty="0">
              <a:effectLst>
                <a:outerShdw blurRad="38100" dist="38100" dir="2700000" algn="tl">
                  <a:srgbClr val="000000">
                    <a:alpha val="43137"/>
                  </a:srgbClr>
                </a:outerShdw>
              </a:effectLst>
            </a:endParaRPr>
          </a:p>
          <a:p>
            <a:pPr marL="0" indent="0" algn="ctr">
              <a:buNone/>
            </a:pPr>
            <a:r>
              <a:rPr lang="el-GR" sz="1800" dirty="0">
                <a:solidFill>
                  <a:schemeClr val="tx2"/>
                </a:solidFill>
                <a:effectLst>
                  <a:outerShdw blurRad="38100" dist="38100" dir="2700000" algn="tl">
                    <a:srgbClr val="000000">
                      <a:alpha val="43137"/>
                    </a:srgbClr>
                  </a:outerShdw>
                </a:effectLst>
              </a:rPr>
              <a:t>Έντονη οικολογική ανησυχία</a:t>
            </a:r>
          </a:p>
          <a:p>
            <a:pPr algn="just">
              <a:buFont typeface="Wingdings" panose="05000000000000000000" pitchFamily="2" charset="2"/>
              <a:buChar char="ü"/>
            </a:pPr>
            <a:r>
              <a:rPr lang="el-GR" sz="1800" dirty="0">
                <a:effectLst>
                  <a:outerShdw blurRad="38100" dist="38100" dir="2700000" algn="tl">
                    <a:srgbClr val="000000">
                      <a:alpha val="43137"/>
                    </a:srgbClr>
                  </a:outerShdw>
                </a:effectLst>
              </a:rPr>
              <a:t>Αναστολή ενζύμων</a:t>
            </a:r>
          </a:p>
          <a:p>
            <a:pPr algn="just">
              <a:buFont typeface="Wingdings" panose="05000000000000000000" pitchFamily="2" charset="2"/>
              <a:buChar char="ü"/>
            </a:pPr>
            <a:r>
              <a:rPr lang="el-GR" sz="1800" dirty="0">
                <a:effectLst>
                  <a:outerShdw blurRad="38100" dist="38100" dir="2700000" algn="tl">
                    <a:srgbClr val="000000">
                      <a:alpha val="43137"/>
                    </a:srgbClr>
                  </a:outerShdw>
                </a:effectLst>
              </a:rPr>
              <a:t>Οξειδωτική βλάβη πρωτεϊνών</a:t>
            </a:r>
          </a:p>
          <a:p>
            <a:pPr algn="just">
              <a:buFont typeface="Wingdings" panose="05000000000000000000" pitchFamily="2" charset="2"/>
              <a:buChar char="ü"/>
            </a:pPr>
            <a:r>
              <a:rPr lang="el-GR" sz="1800" dirty="0">
                <a:effectLst>
                  <a:outerShdw blurRad="38100" dist="38100" dir="2700000" algn="tl">
                    <a:srgbClr val="000000">
                      <a:alpha val="43137"/>
                    </a:srgbClr>
                  </a:outerShdw>
                </a:effectLst>
              </a:rPr>
              <a:t>Σχηματισμός σταθερών ενώσεων προσθήκης με το </a:t>
            </a:r>
            <a:r>
              <a:rPr lang="en-US" sz="1800" dirty="0">
                <a:effectLst>
                  <a:outerShdw blurRad="38100" dist="38100" dir="2700000" algn="tl">
                    <a:srgbClr val="000000">
                      <a:alpha val="43137"/>
                    </a:srgbClr>
                  </a:outerShdw>
                </a:effectLst>
              </a:rPr>
              <a:t>DNA</a:t>
            </a:r>
            <a:r>
              <a:rPr lang="el-GR" sz="1800" dirty="0">
                <a:effectLst>
                  <a:outerShdw blurRad="38100" dist="38100" dir="2700000" algn="tl">
                    <a:srgbClr val="000000">
                      <a:alpha val="43137"/>
                    </a:srgbClr>
                  </a:outerShdw>
                </a:effectLst>
              </a:rPr>
              <a:t> (κυρίως από </a:t>
            </a:r>
            <a:r>
              <a:rPr lang="en-US" sz="1800" dirty="0">
                <a:effectLst>
                  <a:outerShdw blurRad="38100" dist="38100" dir="2700000" algn="tl">
                    <a:srgbClr val="000000">
                      <a:alpha val="43137"/>
                    </a:srgbClr>
                  </a:outerShdw>
                </a:effectLst>
              </a:rPr>
              <a:t>PAHs)</a:t>
            </a:r>
          </a:p>
          <a:p>
            <a:pPr algn="just">
              <a:buFont typeface="Wingdings" panose="05000000000000000000" pitchFamily="2" charset="2"/>
              <a:buChar char="ü"/>
            </a:pPr>
            <a:r>
              <a:rPr lang="el-GR" sz="1800" dirty="0">
                <a:effectLst>
                  <a:outerShdw blurRad="38100" dist="38100" dir="2700000" algn="tl">
                    <a:srgbClr val="000000">
                      <a:alpha val="43137"/>
                    </a:srgbClr>
                  </a:outerShdw>
                </a:effectLst>
              </a:rPr>
              <a:t>Καρκίνος: σχετίζεται με την έκθεση της άγριας φύσης σε χημικές ουσίες</a:t>
            </a:r>
            <a:endParaRPr lang="en-U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3953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p:cNvSpPr>
            <a:spLocks noGrp="1"/>
          </p:cNvSpPr>
          <p:nvPr>
            <p:ph type="title"/>
          </p:nvPr>
        </p:nvSpPr>
        <p:spPr>
          <a:xfrm>
            <a:off x="1380524" y="138756"/>
            <a:ext cx="5979063" cy="1135737"/>
          </a:xfrm>
        </p:spPr>
        <p:txBody>
          <a:bodyPr>
            <a:normAutofit/>
          </a:bodyPr>
          <a:lstStyle/>
          <a:p>
            <a:r>
              <a:rPr lang="el-GR" sz="3600" b="1" dirty="0">
                <a:effectLst>
                  <a:outerShdw blurRad="38100" dist="38100" dir="2700000" algn="tl">
                    <a:srgbClr val="000000">
                      <a:alpha val="43137"/>
                    </a:srgbClr>
                  </a:outerShdw>
                </a:effectLst>
              </a:rPr>
              <a:t>Επιδράσεις σε κύτταρα</a:t>
            </a:r>
            <a:endParaRPr lang="en-US" sz="3600" b="1" dirty="0">
              <a:effectLst>
                <a:outerShdw blurRad="38100" dist="38100" dir="2700000" algn="tl">
                  <a:srgbClr val="000000">
                    <a:alpha val="43137"/>
                  </a:srgbClr>
                </a:outerShdw>
              </a:effectLst>
            </a:endParaRPr>
          </a:p>
        </p:txBody>
      </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808" y="157624"/>
            <a:ext cx="1040908" cy="1040908"/>
          </a:xfrm>
          <a:prstGeom prst="rect">
            <a:avLst/>
          </a:prstGeom>
        </p:spPr>
      </p:pic>
      <p:sp>
        <p:nvSpPr>
          <p:cNvPr id="17" name="Content Placeholder 2">
            <a:extLst>
              <a:ext uri="{FF2B5EF4-FFF2-40B4-BE49-F238E27FC236}">
                <a16:creationId xmlns:a16="http://schemas.microsoft.com/office/drawing/2014/main" id="{44B31D34-B0C1-478D-831A-5D5C6AD9D921}"/>
              </a:ext>
            </a:extLst>
          </p:cNvPr>
          <p:cNvSpPr txBox="1">
            <a:spLocks/>
          </p:cNvSpPr>
          <p:nvPr/>
        </p:nvSpPr>
        <p:spPr>
          <a:xfrm>
            <a:off x="6965246" y="1602403"/>
            <a:ext cx="4754880" cy="49479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800" dirty="0">
                <a:effectLst>
                  <a:outerShdw blurRad="38100" dist="38100" dir="2700000" algn="tl">
                    <a:srgbClr val="000000">
                      <a:alpha val="43137"/>
                    </a:srgbClr>
                  </a:outerShdw>
                </a:effectLst>
              </a:rPr>
              <a:t>Επιδράσεις περιβαλλοντικών ρύπων στον μιτοχονδριακό ενεργειακό μεταβολισμό: μεγάλη σημασία για τα άγρια ζώα</a:t>
            </a:r>
          </a:p>
          <a:p>
            <a:r>
              <a:rPr lang="el-GR" sz="1800" b="1" dirty="0">
                <a:effectLst>
                  <a:outerShdw blurRad="38100" dist="38100" dir="2700000" algn="tl">
                    <a:srgbClr val="000000">
                      <a:alpha val="43137"/>
                    </a:srgbClr>
                  </a:outerShdw>
                </a:effectLst>
              </a:rPr>
              <a:t>Λυσοσώματα</a:t>
            </a:r>
            <a:r>
              <a:rPr lang="el-GR" sz="1800" dirty="0">
                <a:effectLst>
                  <a:outerShdw blurRad="38100" dist="38100" dir="2700000" algn="tl">
                    <a:srgbClr val="000000">
                      <a:alpha val="43137"/>
                    </a:srgbClr>
                  </a:outerShdw>
                </a:effectLst>
              </a:rPr>
              <a:t>: καταβολικά (πεπτικά) οργανίδια ευκαρυωτικών κυττάρων</a:t>
            </a:r>
          </a:p>
          <a:p>
            <a:pPr>
              <a:buFont typeface="Wingdings" panose="05000000000000000000" pitchFamily="2" charset="2"/>
              <a:buChar char="ü"/>
            </a:pPr>
            <a:r>
              <a:rPr lang="el-GR" sz="1800" dirty="0">
                <a:effectLst>
                  <a:outerShdw blurRad="38100" dist="38100" dir="2700000" algn="tl">
                    <a:srgbClr val="000000">
                      <a:alpha val="43137"/>
                    </a:srgbClr>
                  </a:outerShdw>
                </a:effectLst>
              </a:rPr>
              <a:t>Περιέχουν υδρολυτικά ένζυμα για την πέψη μεγαλομοριακών ουσιών και μικροβίων</a:t>
            </a:r>
          </a:p>
          <a:p>
            <a:pPr>
              <a:buFont typeface="Wingdings" panose="05000000000000000000" pitchFamily="2" charset="2"/>
              <a:buChar char="ü"/>
            </a:pPr>
            <a:r>
              <a:rPr lang="el-GR" sz="1800" dirty="0">
                <a:effectLst>
                  <a:outerShdw blurRad="38100" dist="38100" dir="2700000" algn="tl">
                    <a:srgbClr val="000000">
                      <a:alpha val="43137"/>
                    </a:srgbClr>
                  </a:outerShdw>
                </a:effectLst>
              </a:rPr>
              <a:t>Συμμετέχουν στην αποδόμηση κατεστραμμένων οργανιδίων και πρωτεϊνών</a:t>
            </a:r>
          </a:p>
          <a:p>
            <a:pPr>
              <a:buFont typeface="Wingdings" panose="05000000000000000000" pitchFamily="2" charset="2"/>
              <a:buChar char="ü"/>
            </a:pPr>
            <a:r>
              <a:rPr lang="el-GR" sz="1800" dirty="0">
                <a:effectLst>
                  <a:outerShdw blurRad="38100" dist="38100" dir="2700000" algn="tl">
                    <a:srgbClr val="000000">
                      <a:alpha val="43137"/>
                    </a:srgbClr>
                  </a:outerShdw>
                </a:effectLst>
              </a:rPr>
              <a:t>Κατακρατούν περιβαλλοντικές τοξικές ουσίες (μέταλλα, νανοσωματίδια)</a:t>
            </a:r>
          </a:p>
          <a:p>
            <a:r>
              <a:rPr lang="el-GR" sz="1800" dirty="0">
                <a:effectLst>
                  <a:outerShdw blurRad="38100" dist="38100" dir="2700000" algn="tl">
                    <a:srgbClr val="000000">
                      <a:alpha val="43137"/>
                    </a:srgbClr>
                  </a:outerShdw>
                </a:effectLst>
              </a:rPr>
              <a:t>Συσσώρεση ξενοβιοτικών ουσιών στα λυσοσώματα προκαλλούν βλάβες στη μεμβράνη τους </a:t>
            </a:r>
            <a:r>
              <a:rPr lang="el-G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προειδοποίηση για παθολογικές καταστάσεις σε σπονδυλωτά και ασπόνδυλα ζώα</a:t>
            </a:r>
            <a:r>
              <a:rPr lang="el-GR" sz="1800" dirty="0">
                <a:effectLst>
                  <a:outerShdw blurRad="38100" dist="38100" dir="2700000" algn="tl">
                    <a:srgbClr val="000000">
                      <a:alpha val="43137"/>
                    </a:srgbClr>
                  </a:outerShdw>
                </a:effectLst>
              </a:rPr>
              <a:t> </a:t>
            </a:r>
          </a:p>
        </p:txBody>
      </p:sp>
      <p:pic>
        <p:nvPicPr>
          <p:cNvPr id="1030" name="Picture 6">
            <a:extLst>
              <a:ext uri="{FF2B5EF4-FFF2-40B4-BE49-F238E27FC236}">
                <a16:creationId xmlns:a16="http://schemas.microsoft.com/office/drawing/2014/main" id="{6B961E5B-5DB6-45E5-977F-F37C91B993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00" t="19444" r="15208" b="3483"/>
          <a:stretch/>
        </p:blipFill>
        <p:spPr bwMode="auto">
          <a:xfrm>
            <a:off x="388701" y="1440558"/>
            <a:ext cx="6024769" cy="517541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B1F5C7A-4162-421A-974A-D77B309DAA8C}"/>
              </a:ext>
            </a:extLst>
          </p:cNvPr>
          <p:cNvSpPr/>
          <p:nvPr/>
        </p:nvSpPr>
        <p:spPr>
          <a:xfrm>
            <a:off x="4589758" y="2467990"/>
            <a:ext cx="1903614" cy="7190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Straight Arrow Connector 13">
            <a:extLst>
              <a:ext uri="{FF2B5EF4-FFF2-40B4-BE49-F238E27FC236}">
                <a16:creationId xmlns:a16="http://schemas.microsoft.com/office/drawing/2014/main" id="{A4835BF9-E83B-4593-ACFF-5522F6AE978A}"/>
              </a:ext>
            </a:extLst>
          </p:cNvPr>
          <p:cNvCxnSpPr>
            <a:stCxn id="3" idx="6"/>
          </p:cNvCxnSpPr>
          <p:nvPr/>
        </p:nvCxnSpPr>
        <p:spPr>
          <a:xfrm flipV="1">
            <a:off x="6493372" y="2760955"/>
            <a:ext cx="644275" cy="6658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045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808" y="157624"/>
            <a:ext cx="1040908" cy="1040908"/>
          </a:xfrm>
          <a:prstGeom prst="rect">
            <a:avLst/>
          </a:prstGeom>
        </p:spPr>
      </p:pic>
      <p:sp>
        <p:nvSpPr>
          <p:cNvPr id="4" name="Content Placeholder 3">
            <a:extLst>
              <a:ext uri="{FF2B5EF4-FFF2-40B4-BE49-F238E27FC236}">
                <a16:creationId xmlns:a16="http://schemas.microsoft.com/office/drawing/2014/main" id="{220A1CF1-F393-48A6-B10B-C00D09459A71}"/>
              </a:ext>
            </a:extLst>
          </p:cNvPr>
          <p:cNvSpPr>
            <a:spLocks noGrp="1"/>
          </p:cNvSpPr>
          <p:nvPr>
            <p:ph idx="1"/>
          </p:nvPr>
        </p:nvSpPr>
        <p:spPr>
          <a:xfrm>
            <a:off x="838200" y="1520156"/>
            <a:ext cx="10515600" cy="4351338"/>
          </a:xfrm>
        </p:spPr>
        <p:txBody>
          <a:bodyPr>
            <a:normAutofit/>
          </a:bodyPr>
          <a:lstStyle/>
          <a:p>
            <a:pPr marL="342900" indent="-342900">
              <a:buAutoNum type="arabicPeriod"/>
            </a:pPr>
            <a:r>
              <a:rPr lang="el-GR" sz="1800" b="1" dirty="0">
                <a:effectLst>
                  <a:outerShdw blurRad="38100" dist="38100" dir="2700000" algn="tl">
                    <a:srgbClr val="000000">
                      <a:alpha val="43137"/>
                    </a:srgbClr>
                  </a:outerShdw>
                </a:effectLst>
              </a:rPr>
              <a:t>Θνησιμότητα</a:t>
            </a:r>
            <a:r>
              <a:rPr lang="el-GR" sz="1800" dirty="0">
                <a:effectLst>
                  <a:outerShdw blurRad="38100" dist="38100" dir="2700000" algn="tl">
                    <a:srgbClr val="000000">
                      <a:alpha val="43137"/>
                    </a:srgbClr>
                  </a:outerShdw>
                </a:effectLst>
              </a:rPr>
              <a:t>: Η χημική ρύπανση του περιβάλλοντος δεν φθάνει σε τέτοια επίπεδα που να οδηγούν άμεσα στο θάνατο άγριων ζώων.</a:t>
            </a:r>
          </a:p>
          <a:p>
            <a:pPr marL="0" indent="0" algn="ctr">
              <a:buNone/>
            </a:pPr>
            <a:r>
              <a:rPr lang="el-GR" sz="1800" u="sng" dirty="0">
                <a:effectLst>
                  <a:outerShdw blurRad="38100" dist="38100" dir="2700000" algn="tl">
                    <a:srgbClr val="000000">
                      <a:alpha val="43137"/>
                    </a:srgbClr>
                  </a:outerShdw>
                </a:effectLst>
              </a:rPr>
              <a:t>ΌΜΩΣ ανησυχία για:</a:t>
            </a:r>
          </a:p>
          <a:p>
            <a:pPr marL="0" indent="0" algn="ctr">
              <a:buNone/>
            </a:pPr>
            <a:r>
              <a:rPr lang="el-GR" sz="1800" dirty="0">
                <a:solidFill>
                  <a:srgbClr val="C00000"/>
                </a:solidFill>
                <a:effectLst>
                  <a:outerShdw blurRad="38100" dist="38100" dir="2700000" algn="tl">
                    <a:srgbClr val="000000">
                      <a:alpha val="43137"/>
                    </a:srgbClr>
                  </a:outerShdw>
                </a:effectLst>
              </a:rPr>
              <a:t>Μακροχρόνιες επιπτώσεις </a:t>
            </a:r>
            <a:r>
              <a:rPr lang="el-GR" sz="1800" dirty="0">
                <a:effectLst>
                  <a:outerShdw blurRad="38100" dist="38100" dir="2700000" algn="tl">
                    <a:srgbClr val="000000">
                      <a:alpha val="43137"/>
                    </a:srgbClr>
                  </a:outerShdw>
                </a:effectLst>
              </a:rPr>
              <a:t>των χημικών ουσιών πάνω σε λειτουργίες των οργανισμών, όπως η αναπαραγωγή, η ανάπτυξη, η συμπεριφορά, η ευπάθεια σε ασθένειες</a:t>
            </a:r>
          </a:p>
          <a:p>
            <a:pPr marL="342900" indent="-342900" algn="just">
              <a:buFont typeface="+mj-lt"/>
              <a:buAutoNum type="arabicPeriod" startAt="2"/>
            </a:pPr>
            <a:r>
              <a:rPr lang="el-GR" sz="1800" b="1" dirty="0">
                <a:effectLst>
                  <a:outerShdw blurRad="38100" dist="38100" dir="2700000" algn="tl">
                    <a:srgbClr val="000000">
                      <a:alpha val="43137"/>
                    </a:srgbClr>
                  </a:outerShdw>
                </a:effectLst>
              </a:rPr>
              <a:t>Αναπαραγωγή και ανάπτυξη</a:t>
            </a:r>
          </a:p>
          <a:p>
            <a:pPr algn="just">
              <a:buFont typeface="Wingdings" panose="05000000000000000000" pitchFamily="2" charset="2"/>
              <a:buChar char="ü"/>
            </a:pPr>
            <a:r>
              <a:rPr lang="el-GR" sz="1800" dirty="0">
                <a:effectLst>
                  <a:outerShdw blurRad="38100" dist="38100" dir="2700000" algn="tl">
                    <a:srgbClr val="000000">
                      <a:alpha val="43137"/>
                    </a:srgbClr>
                  </a:outerShdw>
                </a:effectLst>
              </a:rPr>
              <a:t>Χλωριωμένοι υδρογονάνθρακες</a:t>
            </a:r>
          </a:p>
          <a:p>
            <a:pPr algn="just">
              <a:buFont typeface="Wingdings" panose="05000000000000000000" pitchFamily="2" charset="2"/>
              <a:buChar char="ü"/>
            </a:pPr>
            <a:r>
              <a:rPr lang="el-GR" sz="1800" dirty="0">
                <a:effectLst>
                  <a:outerShdw blurRad="38100" dist="38100" dir="2700000" algn="tl">
                    <a:srgbClr val="000000">
                      <a:alpha val="43137"/>
                    </a:srgbClr>
                  </a:outerShdw>
                </a:effectLst>
              </a:rPr>
              <a:t>Διοξίνες</a:t>
            </a:r>
          </a:p>
          <a:p>
            <a:pPr algn="just">
              <a:buFont typeface="Wingdings" panose="05000000000000000000" pitchFamily="2" charset="2"/>
              <a:buChar char="ü"/>
            </a:pPr>
            <a:r>
              <a:rPr lang="el-GR" sz="1800" dirty="0">
                <a:effectLst>
                  <a:outerShdw blurRad="38100" dist="38100" dir="2700000" algn="tl">
                    <a:srgbClr val="000000">
                      <a:alpha val="43137"/>
                    </a:srgbClr>
                  </a:outerShdw>
                </a:effectLst>
              </a:rPr>
              <a:t>Πολυχλωριωμένα διφαινύλια – </a:t>
            </a:r>
            <a:r>
              <a:rPr lang="en-US" sz="1800" dirty="0">
                <a:effectLst>
                  <a:outerShdw blurRad="38100" dist="38100" dir="2700000" algn="tl">
                    <a:srgbClr val="000000">
                      <a:alpha val="43137"/>
                    </a:srgbClr>
                  </a:outerShdw>
                </a:effectLst>
              </a:rPr>
              <a:t>PCBs</a:t>
            </a:r>
            <a:endParaRPr lang="el-GR" sz="1800" dirty="0">
              <a:effectLst>
                <a:outerShdw blurRad="38100" dist="38100" dir="2700000" algn="tl">
                  <a:srgbClr val="000000">
                    <a:alpha val="43137"/>
                  </a:srgbClr>
                </a:outerShdw>
              </a:effectLst>
            </a:endParaRPr>
          </a:p>
          <a:p>
            <a:pPr algn="just">
              <a:buFont typeface="Wingdings" panose="05000000000000000000" pitchFamily="2" charset="2"/>
              <a:buChar char="ü"/>
            </a:pPr>
            <a:endParaRPr lang="el-GR" sz="1800" dirty="0">
              <a:effectLst>
                <a:outerShdw blurRad="38100" dist="38100" dir="2700000" algn="tl">
                  <a:srgbClr val="000000">
                    <a:alpha val="43137"/>
                  </a:srgbClr>
                </a:outerShdw>
              </a:effectLst>
            </a:endParaRPr>
          </a:p>
          <a:p>
            <a:pPr algn="just">
              <a:buFont typeface="Wingdings" panose="05000000000000000000" pitchFamily="2" charset="2"/>
              <a:buChar char="ü"/>
            </a:pPr>
            <a:r>
              <a:rPr lang="el-GR" sz="1800" dirty="0">
                <a:effectLst>
                  <a:outerShdw blurRad="38100" dist="38100" dir="2700000" algn="tl">
                    <a:srgbClr val="000000">
                      <a:alpha val="43137"/>
                    </a:srgbClr>
                  </a:outerShdw>
                </a:effectLst>
              </a:rPr>
              <a:t>Υδρογονάνθρακες, </a:t>
            </a:r>
            <a:r>
              <a:rPr lang="en-US" sz="1800" dirty="0">
                <a:effectLst>
                  <a:outerShdw blurRad="38100" dist="38100" dir="2700000" algn="tl">
                    <a:srgbClr val="000000">
                      <a:alpha val="43137"/>
                    </a:srgbClr>
                  </a:outerShdw>
                </a:effectLst>
              </a:rPr>
              <a:t>PAHs</a:t>
            </a:r>
            <a:r>
              <a:rPr lang="el-GR" sz="1800" dirty="0">
                <a:effectLst>
                  <a:outerShdw blurRad="38100" dist="38100" dir="2700000" algn="tl">
                    <a:srgbClr val="000000">
                      <a:alpha val="43137"/>
                    </a:srgbClr>
                  </a:outerShdw>
                </a:effectLst>
              </a:rPr>
              <a:t> (διαρροές πετρελαίου, μολυσμένα ιζήματα) </a:t>
            </a:r>
          </a:p>
        </p:txBody>
      </p:sp>
      <p:sp>
        <p:nvSpPr>
          <p:cNvPr id="12" name="Title 1">
            <a:extLst>
              <a:ext uri="{FF2B5EF4-FFF2-40B4-BE49-F238E27FC236}">
                <a16:creationId xmlns:a16="http://schemas.microsoft.com/office/drawing/2014/main" id="{7C89B035-3BB2-47FF-AA3D-B541918A2FB6}"/>
              </a:ext>
            </a:extLst>
          </p:cNvPr>
          <p:cNvSpPr txBox="1">
            <a:spLocks/>
          </p:cNvSpPr>
          <p:nvPr/>
        </p:nvSpPr>
        <p:spPr>
          <a:xfrm>
            <a:off x="1380524" y="138756"/>
            <a:ext cx="6538358"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600" b="1" dirty="0">
                <a:effectLst>
                  <a:outerShdw blurRad="38100" dist="38100" dir="2700000" algn="tl">
                    <a:srgbClr val="000000">
                      <a:alpha val="43137"/>
                    </a:srgbClr>
                  </a:outerShdw>
                </a:effectLst>
              </a:rPr>
              <a:t>Επιδράσεις στους οργανισμούς (1)</a:t>
            </a:r>
            <a:endParaRPr lang="en-US" sz="3600" b="1" dirty="0">
              <a:effectLst>
                <a:outerShdw blurRad="38100" dist="38100" dir="2700000" algn="tl">
                  <a:srgbClr val="000000">
                    <a:alpha val="43137"/>
                  </a:srgbClr>
                </a:outerShdw>
              </a:effectLst>
            </a:endParaRPr>
          </a:p>
        </p:txBody>
      </p:sp>
      <p:sp>
        <p:nvSpPr>
          <p:cNvPr id="7" name="Arrow: Right 6">
            <a:extLst>
              <a:ext uri="{FF2B5EF4-FFF2-40B4-BE49-F238E27FC236}">
                <a16:creationId xmlns:a16="http://schemas.microsoft.com/office/drawing/2014/main" id="{5953F629-B081-4D29-A4EC-1333FB0E153A}"/>
              </a:ext>
            </a:extLst>
          </p:cNvPr>
          <p:cNvSpPr/>
          <p:nvPr/>
        </p:nvSpPr>
        <p:spPr>
          <a:xfrm>
            <a:off x="4820575" y="3912192"/>
            <a:ext cx="710213" cy="186431"/>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4183D959-F055-449F-9B57-F8660576AA38}"/>
              </a:ext>
            </a:extLst>
          </p:cNvPr>
          <p:cNvSpPr txBox="1"/>
          <p:nvPr/>
        </p:nvSpPr>
        <p:spPr>
          <a:xfrm>
            <a:off x="5663953" y="3820741"/>
            <a:ext cx="5380821" cy="369332"/>
          </a:xfrm>
          <a:prstGeom prst="rect">
            <a:avLst/>
          </a:prstGeom>
          <a:noFill/>
        </p:spPr>
        <p:txBody>
          <a:bodyPr wrap="square" rtlCol="0">
            <a:spAutoFit/>
          </a:bodyPr>
          <a:lstStyle/>
          <a:p>
            <a:r>
              <a:rPr lang="el-GR" dirty="0">
                <a:effectLst>
                  <a:outerShdw blurRad="38100" dist="38100" dir="2700000" algn="tl">
                    <a:srgbClr val="000000">
                      <a:alpha val="43137"/>
                    </a:srgbClr>
                  </a:outerShdw>
                </a:effectLst>
              </a:rPr>
              <a:t>Διαταράσσουν καρδιακή ανάπτυξη των σπονδυλωτών</a:t>
            </a:r>
          </a:p>
        </p:txBody>
      </p:sp>
      <p:sp>
        <p:nvSpPr>
          <p:cNvPr id="9" name="Right Bracket 8">
            <a:extLst>
              <a:ext uri="{FF2B5EF4-FFF2-40B4-BE49-F238E27FC236}">
                <a16:creationId xmlns:a16="http://schemas.microsoft.com/office/drawing/2014/main" id="{18E43C6E-9541-4570-BCD7-432DB0FBEEFD}"/>
              </a:ext>
            </a:extLst>
          </p:cNvPr>
          <p:cNvSpPr/>
          <p:nvPr/>
        </p:nvSpPr>
        <p:spPr>
          <a:xfrm>
            <a:off x="4527612" y="3477186"/>
            <a:ext cx="159798" cy="1135737"/>
          </a:xfrm>
          <a:prstGeom prst="rightBracket">
            <a:avLst/>
          </a:prstGeom>
          <a:ln w="28575">
            <a:solidFill>
              <a:srgbClr val="C0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l-GR"/>
          </a:p>
        </p:txBody>
      </p:sp>
      <p:sp>
        <p:nvSpPr>
          <p:cNvPr id="18" name="Arrow: Right 17">
            <a:extLst>
              <a:ext uri="{FF2B5EF4-FFF2-40B4-BE49-F238E27FC236}">
                <a16:creationId xmlns:a16="http://schemas.microsoft.com/office/drawing/2014/main" id="{10C5D5EF-7FDA-44AE-A02D-7966A2F102C3}"/>
              </a:ext>
            </a:extLst>
          </p:cNvPr>
          <p:cNvSpPr/>
          <p:nvPr/>
        </p:nvSpPr>
        <p:spPr>
          <a:xfrm rot="1559130">
            <a:off x="2132615" y="5429395"/>
            <a:ext cx="527332" cy="242888"/>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19" name="TextBox 18">
            <a:extLst>
              <a:ext uri="{FF2B5EF4-FFF2-40B4-BE49-F238E27FC236}">
                <a16:creationId xmlns:a16="http://schemas.microsoft.com/office/drawing/2014/main" id="{84A51F46-3FCA-44B5-AB43-265118E07A7E}"/>
              </a:ext>
            </a:extLst>
          </p:cNvPr>
          <p:cNvSpPr txBox="1"/>
          <p:nvPr/>
        </p:nvSpPr>
        <p:spPr>
          <a:xfrm>
            <a:off x="2723629" y="5416965"/>
            <a:ext cx="5923731" cy="1400383"/>
          </a:xfrm>
          <a:prstGeom prst="rect">
            <a:avLst/>
          </a:prstGeom>
          <a:noFill/>
        </p:spPr>
        <p:txBody>
          <a:bodyPr wrap="square" rtlCol="0">
            <a:spAutoFit/>
          </a:bodyPr>
          <a:lstStyle/>
          <a:p>
            <a:r>
              <a:rPr lang="el-GR" sz="1700" dirty="0">
                <a:effectLst>
                  <a:outerShdw blurRad="38100" dist="38100" dir="2700000" algn="tl">
                    <a:srgbClr val="000000">
                      <a:alpha val="43137"/>
                    </a:srgbClr>
                  </a:outerShdw>
                </a:effectLst>
              </a:rPr>
              <a:t>Σοβαρές αναπτυξιακές επιδράσεις στα έμβρυα των ιχθύων:</a:t>
            </a:r>
          </a:p>
          <a:p>
            <a:pPr marL="285750" indent="-285750">
              <a:buFont typeface="Arial" panose="020B0604020202020204" pitchFamily="34" charset="0"/>
              <a:buChar char="•"/>
            </a:pPr>
            <a:r>
              <a:rPr lang="el-GR" sz="1700" dirty="0">
                <a:effectLst>
                  <a:outerShdw blurRad="38100" dist="38100" dir="2700000" algn="tl">
                    <a:srgbClr val="000000">
                      <a:alpha val="43137"/>
                    </a:srgbClr>
                  </a:outerShdw>
                </a:effectLst>
              </a:rPr>
              <a:t>Καρδιακές δυσμορφίες</a:t>
            </a:r>
          </a:p>
          <a:p>
            <a:pPr marL="285750" indent="-285750">
              <a:buFont typeface="Arial" panose="020B0604020202020204" pitchFamily="34" charset="0"/>
              <a:buChar char="•"/>
            </a:pPr>
            <a:r>
              <a:rPr lang="el-GR" sz="1700" dirty="0">
                <a:effectLst>
                  <a:outerShdw blurRad="38100" dist="38100" dir="2700000" algn="tl">
                    <a:srgbClr val="000000">
                      <a:alpha val="43137"/>
                    </a:srgbClr>
                  </a:outerShdw>
                </a:effectLst>
              </a:rPr>
              <a:t>Κρανιοπροσωπικές δυσμορφίες</a:t>
            </a:r>
          </a:p>
          <a:p>
            <a:pPr marL="285750" indent="-285750">
              <a:buFont typeface="Arial" panose="020B0604020202020204" pitchFamily="34" charset="0"/>
              <a:buChar char="•"/>
            </a:pPr>
            <a:r>
              <a:rPr lang="el-GR" sz="1700" dirty="0">
                <a:effectLst>
                  <a:outerShdw blurRad="38100" dist="38100" dir="2700000" algn="tl">
                    <a:srgbClr val="000000">
                      <a:alpha val="43137"/>
                    </a:srgbClr>
                  </a:outerShdw>
                </a:effectLst>
              </a:rPr>
              <a:t>Αιμορραγία</a:t>
            </a:r>
          </a:p>
          <a:p>
            <a:pPr marL="285750" indent="-285750">
              <a:buFont typeface="Arial" panose="020B0604020202020204" pitchFamily="34" charset="0"/>
              <a:buChar char="•"/>
            </a:pPr>
            <a:r>
              <a:rPr lang="el-GR" sz="1700" dirty="0">
                <a:effectLst>
                  <a:outerShdw blurRad="38100" dist="38100" dir="2700000" algn="tl">
                    <a:srgbClr val="000000">
                      <a:alpha val="43137"/>
                    </a:srgbClr>
                  </a:outerShdw>
                </a:effectLst>
              </a:rPr>
              <a:t>Οίδημα περικαρδίου</a:t>
            </a:r>
          </a:p>
        </p:txBody>
      </p:sp>
    </p:spTree>
    <p:extLst>
      <p:ext uri="{BB962C8B-B14F-4D97-AF65-F5344CB8AC3E}">
        <p14:creationId xmlns:p14="http://schemas.microsoft.com/office/powerpoint/2010/main" val="3911311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808" y="157624"/>
            <a:ext cx="1040908" cy="1040908"/>
          </a:xfrm>
          <a:prstGeom prst="rect">
            <a:avLst/>
          </a:prstGeom>
        </p:spPr>
      </p:pic>
      <p:sp>
        <p:nvSpPr>
          <p:cNvPr id="4" name="Content Placeholder 3">
            <a:extLst>
              <a:ext uri="{FF2B5EF4-FFF2-40B4-BE49-F238E27FC236}">
                <a16:creationId xmlns:a16="http://schemas.microsoft.com/office/drawing/2014/main" id="{220A1CF1-F393-48A6-B10B-C00D09459A71}"/>
              </a:ext>
            </a:extLst>
          </p:cNvPr>
          <p:cNvSpPr>
            <a:spLocks noGrp="1"/>
          </p:cNvSpPr>
          <p:nvPr>
            <p:ph idx="1"/>
          </p:nvPr>
        </p:nvSpPr>
        <p:spPr>
          <a:xfrm>
            <a:off x="838200" y="1520156"/>
            <a:ext cx="10515600" cy="2538193"/>
          </a:xfrm>
        </p:spPr>
        <p:txBody>
          <a:bodyPr>
            <a:normAutofit/>
          </a:bodyPr>
          <a:lstStyle/>
          <a:p>
            <a:pPr marL="342900" indent="-342900">
              <a:buFont typeface="+mj-lt"/>
              <a:buAutoNum type="arabicPeriod" startAt="3"/>
            </a:pPr>
            <a:r>
              <a:rPr lang="el-GR" sz="1800" b="1" dirty="0">
                <a:effectLst>
                  <a:outerShdw blurRad="38100" dist="38100" dir="2700000" algn="tl">
                    <a:srgbClr val="000000">
                      <a:alpha val="43137"/>
                    </a:srgbClr>
                  </a:outerShdw>
                </a:effectLst>
              </a:rPr>
              <a:t>Ευπάθεια σε ασθένειες</a:t>
            </a:r>
            <a:r>
              <a:rPr lang="el-GR" sz="1800" dirty="0">
                <a:effectLst>
                  <a:outerShdw blurRad="38100" dist="38100" dir="2700000" algn="tl">
                    <a:srgbClr val="000000">
                      <a:alpha val="43137"/>
                    </a:srgbClr>
                  </a:outerShdw>
                </a:effectLst>
              </a:rPr>
              <a:t>: έντονη ανησυχία για τις πιθανές επιπτώσεις των περιβαλλοντικών τοξικών ουσιών στο ανοσοποιητικό σύστημα των οργανισμών </a:t>
            </a:r>
            <a:r>
              <a:rPr lang="el-G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πιο ευπαθείς και επιρρεπείς σε ασθένειες</a:t>
            </a:r>
            <a:endParaRPr lang="el-GR" sz="1800" dirty="0">
              <a:effectLst>
                <a:outerShdw blurRad="38100" dist="38100" dir="2700000" algn="tl">
                  <a:srgbClr val="000000">
                    <a:alpha val="43137"/>
                  </a:srgbClr>
                </a:outerShdw>
              </a:effectLst>
            </a:endParaRPr>
          </a:p>
          <a:p>
            <a:pPr marL="342900" indent="-342900" algn="just">
              <a:buFont typeface="+mj-lt"/>
              <a:buAutoNum type="arabicPeriod" startAt="4"/>
            </a:pPr>
            <a:r>
              <a:rPr lang="el-GR" sz="1800" b="1" dirty="0">
                <a:effectLst>
                  <a:outerShdw blurRad="38100" dist="38100" dir="2700000" algn="tl">
                    <a:srgbClr val="000000">
                      <a:alpha val="43137"/>
                    </a:srgbClr>
                  </a:outerShdw>
                </a:effectLst>
              </a:rPr>
              <a:t>Συμπεριφορά</a:t>
            </a:r>
            <a:r>
              <a:rPr lang="el-GR" sz="1800" dirty="0">
                <a:effectLst>
                  <a:outerShdw blurRad="38100" dist="38100" dir="2700000" algn="tl">
                    <a:srgbClr val="000000">
                      <a:alpha val="43137"/>
                    </a:srgbClr>
                  </a:outerShdw>
                </a:effectLst>
              </a:rPr>
              <a:t>:</a:t>
            </a:r>
          </a:p>
          <a:p>
            <a:pPr algn="just"/>
            <a:r>
              <a:rPr lang="el-GR" sz="1800" dirty="0">
                <a:effectLst>
                  <a:outerShdw blurRad="38100" dist="38100" dir="2700000" algn="tl">
                    <a:srgbClr val="000000">
                      <a:alpha val="43137"/>
                    </a:srgbClr>
                  </a:outerShdw>
                </a:effectLst>
              </a:rPr>
              <a:t>Διαζινόνη: επιδρά σε συμπεριφορές που ρυθμίζονται μέσω της όσφρησης (π.χ. σολομός</a:t>
            </a:r>
            <a:r>
              <a:rPr lang="en-US" sz="1800" dirty="0">
                <a:effectLst>
                  <a:outerShdw blurRad="38100" dist="38100" dir="2700000" algn="tl">
                    <a:srgbClr val="000000">
                      <a:alpha val="43137"/>
                    </a:srgbClr>
                  </a:outerShdw>
                </a:effectLst>
              </a:rPr>
              <a:t>)</a:t>
            </a:r>
            <a:endParaRPr lang="el-GR" sz="1800" dirty="0">
              <a:effectLst>
                <a:outerShdw blurRad="38100" dist="38100" dir="2700000" algn="tl">
                  <a:srgbClr val="000000">
                    <a:alpha val="43137"/>
                  </a:srgbClr>
                </a:outerShdw>
              </a:effectLst>
            </a:endParaRPr>
          </a:p>
          <a:p>
            <a:pPr algn="just"/>
            <a:r>
              <a:rPr lang="en-US" sz="1800" dirty="0">
                <a:effectLst>
                  <a:outerShdw blurRad="38100" dist="38100" dir="2700000" algn="tl">
                    <a:srgbClr val="000000">
                      <a:alpha val="43137"/>
                    </a:srgbClr>
                  </a:outerShdw>
                </a:effectLst>
              </a:rPr>
              <a:t>Chlorpyrifos:</a:t>
            </a:r>
            <a:r>
              <a:rPr lang="el-GR" sz="1800" dirty="0">
                <a:effectLst>
                  <a:outerShdw blurRad="38100" dist="38100" dir="2700000" algn="tl">
                    <a:srgbClr val="000000">
                      <a:alpha val="43137"/>
                    </a:srgbClr>
                  </a:outerShdw>
                </a:effectLst>
              </a:rPr>
              <a:t> επιδρά πάνω σε συμπεριφορές κολύμβησης και σίτισης (π.χ. σολομός)</a:t>
            </a:r>
          </a:p>
          <a:p>
            <a:pPr algn="just"/>
            <a:r>
              <a:rPr lang="el-GR" sz="1800" dirty="0">
                <a:effectLst>
                  <a:outerShdw blurRad="38100" dist="38100" dir="2700000" algn="tl">
                    <a:srgbClr val="000000">
                      <a:alpha val="43137"/>
                    </a:srgbClr>
                  </a:outerShdw>
                </a:effectLst>
              </a:rPr>
              <a:t>Υδράργυρος: ισχυρή νευροτοξίνη, διαταράσσει τη συμπεριφορά άγριων ζώων</a:t>
            </a:r>
          </a:p>
          <a:p>
            <a:pPr algn="just"/>
            <a:r>
              <a:rPr lang="el-GR" sz="1800" dirty="0">
                <a:effectLst>
                  <a:outerShdw blurRad="38100" dist="38100" dir="2700000" algn="tl">
                    <a:srgbClr val="000000">
                      <a:alpha val="43137"/>
                    </a:srgbClr>
                  </a:outerShdw>
                </a:effectLst>
              </a:rPr>
              <a:t>Κάδμιο &amp; Χαλκός: επηρεάζουν οσφρητικούς νευρώνες και συμπεριφορές που σχετίζονται με αυτούς</a:t>
            </a:r>
          </a:p>
          <a:p>
            <a:pPr algn="just"/>
            <a:endParaRPr lang="el-GR" sz="1800" dirty="0">
              <a:effectLst>
                <a:outerShdw blurRad="38100" dist="38100" dir="2700000" algn="tl">
                  <a:srgbClr val="000000">
                    <a:alpha val="43137"/>
                  </a:srgbClr>
                </a:outerShdw>
              </a:effectLst>
            </a:endParaRPr>
          </a:p>
          <a:p>
            <a:pPr algn="just"/>
            <a:endParaRPr lang="el-GR" sz="1800" dirty="0">
              <a:effectLst>
                <a:outerShdw blurRad="38100" dist="38100" dir="2700000" algn="tl">
                  <a:srgbClr val="000000">
                    <a:alpha val="43137"/>
                  </a:srgbClr>
                </a:outerShdw>
              </a:effectLst>
            </a:endParaRPr>
          </a:p>
        </p:txBody>
      </p:sp>
      <p:sp>
        <p:nvSpPr>
          <p:cNvPr id="12" name="Title 1">
            <a:extLst>
              <a:ext uri="{FF2B5EF4-FFF2-40B4-BE49-F238E27FC236}">
                <a16:creationId xmlns:a16="http://schemas.microsoft.com/office/drawing/2014/main" id="{7C89B035-3BB2-47FF-AA3D-B541918A2FB6}"/>
              </a:ext>
            </a:extLst>
          </p:cNvPr>
          <p:cNvSpPr txBox="1">
            <a:spLocks/>
          </p:cNvSpPr>
          <p:nvPr/>
        </p:nvSpPr>
        <p:spPr>
          <a:xfrm>
            <a:off x="1380524" y="138756"/>
            <a:ext cx="6476214"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j-ea"/>
                <a:cs typeface="+mj-cs"/>
              </a:rPr>
              <a:t>Επιδράσεις στους οργανισμούς (2)</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j-ea"/>
              <a:cs typeface="+mj-cs"/>
            </a:endParaRPr>
          </a:p>
        </p:txBody>
      </p:sp>
      <p:pic>
        <p:nvPicPr>
          <p:cNvPr id="13" name="Picture 6" descr="θαυμαστικό">
            <a:extLst>
              <a:ext uri="{FF2B5EF4-FFF2-40B4-BE49-F238E27FC236}">
                <a16:creationId xmlns:a16="http://schemas.microsoft.com/office/drawing/2014/main" id="{EE5E96A8-FD4A-47B5-B637-6BA14EAED02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955" t="4660" r="37766" b="8868"/>
          <a:stretch/>
        </p:blipFill>
        <p:spPr bwMode="auto">
          <a:xfrm rot="20338114">
            <a:off x="1739147" y="4027157"/>
            <a:ext cx="408373" cy="13354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B05D54-FDE6-48D2-B385-FB77EB39C986}"/>
              </a:ext>
            </a:extLst>
          </p:cNvPr>
          <p:cNvSpPr txBox="1"/>
          <p:nvPr/>
        </p:nvSpPr>
        <p:spPr>
          <a:xfrm>
            <a:off x="2391053" y="4971745"/>
            <a:ext cx="6533965" cy="1477328"/>
          </a:xfrm>
          <a:prstGeom prst="rect">
            <a:avLst/>
          </a:prstGeom>
          <a:noFill/>
        </p:spPr>
        <p:txBody>
          <a:bodyPr wrap="square" rtlCol="0">
            <a:spAutoFit/>
          </a:bodyPr>
          <a:lstStyle/>
          <a:p>
            <a:r>
              <a:rPr lang="el-GR" dirty="0">
                <a:effectLst>
                  <a:outerShdw blurRad="38100" dist="38100" dir="2700000" algn="tl">
                    <a:srgbClr val="000000">
                      <a:alpha val="43137"/>
                    </a:srgbClr>
                  </a:outerShdw>
                </a:effectLst>
              </a:rPr>
              <a:t>Μηχανισμοί χημικής τοξικότητας επηρεάζουν τη συμπεριφορά, μέσω:</a:t>
            </a:r>
          </a:p>
          <a:p>
            <a:r>
              <a:rPr lang="el-GR" dirty="0">
                <a:effectLst>
                  <a:outerShdw blurRad="38100" dist="38100" dir="2700000" algn="tl">
                    <a:srgbClr val="000000">
                      <a:alpha val="43137"/>
                    </a:srgbClr>
                  </a:outerShdw>
                </a:effectLst>
              </a:rPr>
              <a:t>α). Άμεσης τοξικης δράσης επί των νευρώνων</a:t>
            </a:r>
          </a:p>
          <a:p>
            <a:r>
              <a:rPr lang="el-GR" dirty="0">
                <a:effectLst>
                  <a:outerShdw blurRad="38100" dist="38100" dir="2700000" algn="tl">
                    <a:srgbClr val="000000">
                      <a:alpha val="43137"/>
                    </a:srgbClr>
                  </a:outerShdw>
                </a:effectLst>
              </a:rPr>
              <a:t>β). Διαταραχής των ορμονών που ρυθμίζουν τη συμπεριφορά</a:t>
            </a:r>
          </a:p>
          <a:p>
            <a:r>
              <a:rPr lang="el-GR" dirty="0">
                <a:effectLst>
                  <a:outerShdw blurRad="38100" dist="38100" dir="2700000" algn="tl">
                    <a:srgbClr val="000000">
                      <a:alpha val="43137"/>
                    </a:srgbClr>
                  </a:outerShdw>
                </a:effectLst>
              </a:rPr>
              <a:t>γ). Διαταραχή ενεργειακού μεταβολισμού</a:t>
            </a:r>
          </a:p>
        </p:txBody>
      </p:sp>
      <p:pic>
        <p:nvPicPr>
          <p:cNvPr id="1026" name="Picture 2" descr="Diazinon Dimpylate οργανοφωσφορικό μόριο εντομοκτόνου. σκελετικός τύπος.  Απεικόνιση αποθεμάτων - εικονογραφία από : 186825163">
            <a:extLst>
              <a:ext uri="{FF2B5EF4-FFF2-40B4-BE49-F238E27FC236}">
                <a16:creationId xmlns:a16="http://schemas.microsoft.com/office/drawing/2014/main" id="{2122D3B2-CC89-4CBB-B26F-A3660D9C7D1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37612" y="-49636"/>
            <a:ext cx="2054388" cy="1805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fe after chlorpyrifos">
            <a:extLst>
              <a:ext uri="{FF2B5EF4-FFF2-40B4-BE49-F238E27FC236}">
                <a16:creationId xmlns:a16="http://schemas.microsoft.com/office/drawing/2014/main" id="{8682FA82-3F3A-4D99-9599-71E05BD4EBF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6022" y="2197953"/>
            <a:ext cx="2373172" cy="128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02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p:cNvSpPr>
            <a:spLocks noGrp="1"/>
          </p:cNvSpPr>
          <p:nvPr>
            <p:ph type="title"/>
          </p:nvPr>
        </p:nvSpPr>
        <p:spPr>
          <a:xfrm>
            <a:off x="1352243" y="185816"/>
            <a:ext cx="5974343" cy="1135737"/>
          </a:xfrm>
        </p:spPr>
        <p:txBody>
          <a:bodyPr>
            <a:normAutofit/>
          </a:bodyPr>
          <a:lstStyle/>
          <a:p>
            <a:pPr algn="just"/>
            <a:r>
              <a:rPr lang="el-GR" sz="3600" b="1" dirty="0">
                <a:effectLst>
                  <a:outerShdw blurRad="38100" dist="38100" dir="2700000" algn="tl">
                    <a:srgbClr val="000000">
                      <a:alpha val="43137"/>
                    </a:srgbClr>
                  </a:outerShdw>
                </a:effectLst>
              </a:rPr>
              <a:t>Επιδράσεις στους Πληθυσμούς</a:t>
            </a:r>
            <a:endParaRPr lang="en-US" sz="3600" b="1" baseline="-25000" dirty="0">
              <a:effectLst>
                <a:outerShdw blurRad="38100" dist="38100" dir="2700000" algn="tl">
                  <a:srgbClr val="000000">
                    <a:alpha val="43137"/>
                  </a:srgbClr>
                </a:outerShdw>
              </a:effectLst>
            </a:endParaRPr>
          </a:p>
        </p:txBody>
      </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9808" y="157624"/>
            <a:ext cx="1040908" cy="1040908"/>
          </a:xfrm>
          <a:prstGeom prst="rect">
            <a:avLst/>
          </a:prstGeom>
        </p:spPr>
      </p:pic>
      <p:sp>
        <p:nvSpPr>
          <p:cNvPr id="4" name="Content Placeholder 3">
            <a:extLst>
              <a:ext uri="{FF2B5EF4-FFF2-40B4-BE49-F238E27FC236}">
                <a16:creationId xmlns:a16="http://schemas.microsoft.com/office/drawing/2014/main" id="{220A1CF1-F393-48A6-B10B-C00D09459A71}"/>
              </a:ext>
            </a:extLst>
          </p:cNvPr>
          <p:cNvSpPr>
            <a:spLocks noGrp="1"/>
          </p:cNvSpPr>
          <p:nvPr>
            <p:ph idx="1"/>
          </p:nvPr>
        </p:nvSpPr>
        <p:spPr>
          <a:xfrm>
            <a:off x="788033" y="1672236"/>
            <a:ext cx="10273543" cy="4351338"/>
          </a:xfrm>
        </p:spPr>
        <p:txBody>
          <a:bodyPr>
            <a:normAutofit/>
          </a:bodyPr>
          <a:lstStyle/>
          <a:p>
            <a:pPr algn="just"/>
            <a:r>
              <a:rPr lang="el-GR" sz="1800" b="1" u="sng" dirty="0">
                <a:effectLst>
                  <a:outerShdw blurRad="38100" dist="38100" dir="2700000" algn="tl">
                    <a:srgbClr val="000000">
                      <a:alpha val="43137"/>
                    </a:srgbClr>
                  </a:outerShdw>
                </a:effectLst>
              </a:rPr>
              <a:t>Πληθυσμός</a:t>
            </a:r>
            <a:r>
              <a:rPr lang="el-GR" sz="1800" dirty="0">
                <a:effectLst>
                  <a:outerShdw blurRad="38100" dist="38100" dir="2700000" algn="tl">
                    <a:srgbClr val="000000">
                      <a:alpha val="43137"/>
                    </a:srgbClr>
                  </a:outerShdw>
                </a:effectLst>
              </a:rPr>
              <a:t>: σύνολο ατόμων ίδιου είδους που διαβιούν στον ίδιο χώρο και μπορούν να ανταλλάσσουν γενετικές πληροφορίες.</a:t>
            </a:r>
          </a:p>
          <a:p>
            <a:pPr algn="just"/>
            <a:r>
              <a:rPr lang="el-GR" sz="1800" dirty="0">
                <a:effectLst>
                  <a:outerShdw blurRad="38100" dist="38100" dir="2700000" algn="tl">
                    <a:srgbClr val="000000">
                      <a:alpha val="43137"/>
                    </a:srgbClr>
                  </a:outerShdw>
                </a:effectLst>
              </a:rPr>
              <a:t>Η Πληθυσμιακή Οικοτοξικολογία καλύπτει μεγάλη ποικιλία θεμάτων χρησιμοποιώντας ως βασικά ερευνητικά θέματα:</a:t>
            </a:r>
          </a:p>
          <a:p>
            <a:pPr marL="342900" indent="-342900" algn="just">
              <a:buAutoNum type="arabicParenBoth"/>
            </a:pPr>
            <a:r>
              <a:rPr lang="el-GR" sz="1800" dirty="0">
                <a:effectLst>
                  <a:outerShdw blurRad="38100" dist="38100" dir="2700000" algn="tl">
                    <a:srgbClr val="000000">
                      <a:alpha val="43137"/>
                    </a:srgbClr>
                  </a:outerShdw>
                </a:effectLst>
              </a:rPr>
              <a:t>Την επιδημιολογία των νόσων που σχετίζονται με χημικές ουσίες</a:t>
            </a:r>
          </a:p>
          <a:p>
            <a:pPr marL="342900" indent="-342900" algn="just">
              <a:buAutoNum type="arabicParenBoth"/>
            </a:pPr>
            <a:r>
              <a:rPr lang="el-GR" sz="1800" dirty="0">
                <a:effectLst>
                  <a:outerShdw blurRad="38100" dist="38100" dir="2700000" algn="tl">
                    <a:srgbClr val="000000">
                      <a:alpha val="43137"/>
                    </a:srgbClr>
                  </a:outerShdw>
                </a:effectLst>
              </a:rPr>
              <a:t>Τις επιδράσεις τους πάνω σε γενικές ιδιότητες του πληθυσμού (π.χ. δημογραφικά στοιχεία, ανθεκτικότητα)</a:t>
            </a:r>
          </a:p>
          <a:p>
            <a:pPr marL="342900" indent="-342900" algn="just">
              <a:buAutoNum type="arabicParenBoth"/>
            </a:pPr>
            <a:r>
              <a:rPr lang="el-GR" sz="1800" dirty="0">
                <a:effectLst>
                  <a:outerShdw blurRad="38100" dist="38100" dir="2700000" algn="tl">
                    <a:srgbClr val="000000">
                      <a:alpha val="43137"/>
                    </a:srgbClr>
                  </a:outerShdw>
                </a:effectLst>
              </a:rPr>
              <a:t>Πληθυσμιακή γενετική</a:t>
            </a:r>
          </a:p>
          <a:p>
            <a:pPr algn="just"/>
            <a:endParaRPr lang="el-GR" sz="1800" dirty="0">
              <a:effectLst>
                <a:outerShdw blurRad="38100" dist="38100" dir="2700000" algn="tl">
                  <a:srgbClr val="000000">
                    <a:alpha val="43137"/>
                  </a:srgbClr>
                </a:outerShdw>
              </a:effectLst>
            </a:endParaRPr>
          </a:p>
          <a:p>
            <a:pPr algn="just"/>
            <a:r>
              <a:rPr lang="el-GR" sz="1800" dirty="0">
                <a:effectLst>
                  <a:outerShdw blurRad="38100" dist="38100" dir="2700000" algn="tl">
                    <a:srgbClr val="000000">
                      <a:alpha val="43137"/>
                    </a:srgbClr>
                  </a:outerShdw>
                </a:effectLst>
              </a:rPr>
              <a:t>Οι τοξικές ουσίες μπορούν να αλλάξουν τους ζωτικούς ρυθμούς ενός πληθυσμού (π.χ. ποσοστά θανάτων/γεννήσεων, ρυθμοί ωρίμανσης και μετανάστευσης κατά ηλικία και φύλο)</a:t>
            </a:r>
          </a:p>
          <a:p>
            <a:pPr algn="just"/>
            <a:r>
              <a:rPr lang="el-GR" sz="1800" dirty="0">
                <a:effectLst>
                  <a:outerShdw blurRad="38100" dist="38100" dir="2700000" algn="tl">
                    <a:srgbClr val="000000">
                      <a:alpha val="43137"/>
                    </a:srgbClr>
                  </a:outerShdw>
                </a:effectLst>
              </a:rPr>
              <a:t>Τέτοιες αλλαγές καθορίζουν την πληθυσμιακή πυκνότητα και κατανομή των ατόμων ενός πληθυσμού στα φύλα και τις ηλικιακές τάξεις κατά τη διάρκεια έκθεσης σε χημικές ουσίες.</a:t>
            </a:r>
          </a:p>
        </p:txBody>
      </p:sp>
    </p:spTree>
    <p:extLst>
      <p:ext uri="{BB962C8B-B14F-4D97-AF65-F5344CB8AC3E}">
        <p14:creationId xmlns:p14="http://schemas.microsoft.com/office/powerpoint/2010/main" val="3387348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893" y="1013992"/>
            <a:ext cx="4513809" cy="1301130"/>
          </a:xfrm>
        </p:spPr>
        <p:txBody>
          <a:bodyPr anchor="b">
            <a:normAutofit/>
          </a:bodyPr>
          <a:lstStyle/>
          <a:p>
            <a:r>
              <a:rPr lang="el-GR" sz="3800" b="1" dirty="0">
                <a:effectLst>
                  <a:outerShdw blurRad="38100" dist="38100" dir="2700000" algn="tl">
                    <a:srgbClr val="000000">
                      <a:alpha val="43137"/>
                    </a:srgbClr>
                  </a:outerShdw>
                </a:effectLst>
              </a:rPr>
              <a:t>Επιδράσεις σε μια Οικολογική Κοινότητα</a:t>
            </a:r>
            <a:endParaRPr lang="en-US" sz="3800" b="1" baseline="-25000" dirty="0">
              <a:effectLst>
                <a:outerShdw blurRad="38100" dist="38100" dir="2700000" algn="tl">
                  <a:srgbClr val="000000">
                    <a:alpha val="43137"/>
                  </a:srgbClr>
                </a:outerShdw>
              </a:effectLst>
            </a:endParaRP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20A1CF1-F393-48A6-B10B-C00D09459A71}"/>
              </a:ext>
            </a:extLst>
          </p:cNvPr>
          <p:cNvSpPr>
            <a:spLocks noGrp="1"/>
          </p:cNvSpPr>
          <p:nvPr>
            <p:ph idx="1"/>
          </p:nvPr>
        </p:nvSpPr>
        <p:spPr>
          <a:xfrm>
            <a:off x="640080" y="3071307"/>
            <a:ext cx="4243589" cy="3320668"/>
          </a:xfrm>
        </p:spPr>
        <p:txBody>
          <a:bodyPr>
            <a:normAutofit/>
          </a:bodyPr>
          <a:lstStyle/>
          <a:p>
            <a:pPr algn="just"/>
            <a:r>
              <a:rPr lang="el-GR" sz="1800" b="1" u="sng" dirty="0">
                <a:effectLst>
                  <a:outerShdw blurRad="38100" dist="38100" dir="2700000" algn="tl">
                    <a:srgbClr val="000000">
                      <a:alpha val="43137"/>
                    </a:srgbClr>
                  </a:outerShdw>
                </a:effectLst>
              </a:rPr>
              <a:t>Οικολογική Κοινότητα</a:t>
            </a:r>
            <a:r>
              <a:rPr lang="el-GR" sz="1800" dirty="0">
                <a:effectLst>
                  <a:outerShdw blurRad="38100" dist="38100" dir="2700000" algn="tl">
                    <a:srgbClr val="000000">
                      <a:alpha val="43137"/>
                    </a:srgbClr>
                  </a:outerShdw>
                </a:effectLst>
              </a:rPr>
              <a:t>: συνάθροιση αλληλεπιδρώντων πληθυσμών που διαβιούν σε έναν συγκεκριμένο βιότοπο, σε μια ορισμένη χρονική στιγμή.</a:t>
            </a:r>
          </a:p>
          <a:p>
            <a:pPr algn="just"/>
            <a:r>
              <a:rPr lang="el-GR" sz="1800" dirty="0">
                <a:effectLst>
                  <a:outerShdw blurRad="38100" dist="38100" dir="2700000" algn="tl">
                    <a:srgbClr val="000000">
                      <a:alpha val="43137"/>
                    </a:srgbClr>
                  </a:outerShdw>
                </a:effectLst>
              </a:rPr>
              <a:t>Οι οικοτοξικές ουσίες μπορούν να τροποποιήσουν τη δομή μιας κοινότητας, είτε μεταβάλλοντας άμεσα την αρμοστικότητα των ατόμων των πληθυσμών, είτε επηρεάζοντας τις αλληλεπιδράσεις μεταξύ των πληθυσμών της κοινότητας.</a:t>
            </a:r>
          </a:p>
        </p:txBody>
      </p:sp>
      <p:pic>
        <p:nvPicPr>
          <p:cNvPr id="2050" name="Picture 2" descr="Γλασκώβη - Διάσκεψη COP26 για το κλίμα : Η τελευταία καλύτερη ευκαιρία της  διεθνούς κοινότητας να αποφύγει την οικολογική καταστροφή">
            <a:extLst>
              <a:ext uri="{FF2B5EF4-FFF2-40B4-BE49-F238E27FC236}">
                <a16:creationId xmlns:a16="http://schemas.microsoft.com/office/drawing/2014/main" id="{13068ECA-5E40-4A63-9890-E0AC6F4566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37" r="2515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69808" y="157624"/>
            <a:ext cx="1040908" cy="1040908"/>
          </a:xfrm>
          <a:prstGeom prst="rect">
            <a:avLst/>
          </a:prstGeom>
        </p:spPr>
      </p:pic>
    </p:spTree>
    <p:extLst>
      <p:ext uri="{BB962C8B-B14F-4D97-AF65-F5344CB8AC3E}">
        <p14:creationId xmlns:p14="http://schemas.microsoft.com/office/powerpoint/2010/main" val="174343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p:cNvSpPr>
            <a:spLocks noGrp="1"/>
          </p:cNvSpPr>
          <p:nvPr>
            <p:ph type="title"/>
          </p:nvPr>
        </p:nvSpPr>
        <p:spPr>
          <a:xfrm>
            <a:off x="1486049" y="185816"/>
            <a:ext cx="5358634" cy="1135737"/>
          </a:xfrm>
        </p:spPr>
        <p:txBody>
          <a:bodyPr>
            <a:normAutofit/>
          </a:bodyPr>
          <a:lstStyle/>
          <a:p>
            <a:pPr algn="just"/>
            <a:r>
              <a:rPr lang="el-GR" sz="3600" b="1" dirty="0">
                <a:effectLst>
                  <a:outerShdw blurRad="38100" dist="38100" dir="2700000" algn="tl">
                    <a:srgbClr val="000000">
                      <a:alpha val="43137"/>
                    </a:srgbClr>
                  </a:outerShdw>
                </a:effectLst>
              </a:rPr>
              <a:t>Δοκιμασίες Τοξικότητας (1)</a:t>
            </a:r>
            <a:endParaRPr lang="en-US" sz="3600" b="1" baseline="-25000" dirty="0">
              <a:effectLst>
                <a:outerShdw blurRad="38100" dist="38100" dir="2700000" algn="tl">
                  <a:srgbClr val="000000">
                    <a:alpha val="43137"/>
                  </a:srgbClr>
                </a:outerShdw>
              </a:effectLst>
            </a:endParaRPr>
          </a:p>
        </p:txBody>
      </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808" y="157624"/>
            <a:ext cx="1040908" cy="1040908"/>
          </a:xfrm>
          <a:prstGeom prst="rect">
            <a:avLst/>
          </a:prstGeom>
        </p:spPr>
      </p:pic>
      <p:sp>
        <p:nvSpPr>
          <p:cNvPr id="4" name="Content Placeholder 3">
            <a:extLst>
              <a:ext uri="{FF2B5EF4-FFF2-40B4-BE49-F238E27FC236}">
                <a16:creationId xmlns:a16="http://schemas.microsoft.com/office/drawing/2014/main" id="{220A1CF1-F393-48A6-B10B-C00D09459A71}"/>
              </a:ext>
            </a:extLst>
          </p:cNvPr>
          <p:cNvSpPr>
            <a:spLocks noGrp="1"/>
          </p:cNvSpPr>
          <p:nvPr>
            <p:ph idx="1"/>
          </p:nvPr>
        </p:nvSpPr>
        <p:spPr>
          <a:xfrm>
            <a:off x="624021" y="1578778"/>
            <a:ext cx="10815898" cy="5021997"/>
          </a:xfrm>
        </p:spPr>
        <p:txBody>
          <a:bodyPr>
            <a:normAutofit lnSpcReduction="10000"/>
          </a:bodyPr>
          <a:lstStyle/>
          <a:p>
            <a:pPr algn="just">
              <a:buFont typeface="Wingdings" panose="05000000000000000000" pitchFamily="2" charset="2"/>
              <a:buChar char="ü"/>
            </a:pPr>
            <a:r>
              <a:rPr lang="el-GR" sz="1800" dirty="0">
                <a:effectLst>
                  <a:outerShdw blurRad="38100" dist="38100" dir="2700000" algn="tl">
                    <a:srgbClr val="000000">
                      <a:alpha val="43137"/>
                    </a:srgbClr>
                  </a:outerShdw>
                </a:effectLst>
              </a:rPr>
              <a:t>Προσφέρουν μια πρακτική προσέγγιση στον χαρακτηρισμό επιδράσεων των χημικών ουσιών πάνω σε βιολογικά συστήματα</a:t>
            </a:r>
          </a:p>
          <a:p>
            <a:pPr algn="just">
              <a:buFont typeface="Wingdings" panose="05000000000000000000" pitchFamily="2" charset="2"/>
              <a:buChar char="ü"/>
            </a:pPr>
            <a:r>
              <a:rPr lang="el-GR" sz="1800" dirty="0">
                <a:effectLst>
                  <a:outerShdw blurRad="38100" dist="38100" dir="2700000" algn="tl">
                    <a:srgbClr val="000000">
                      <a:alpha val="43137"/>
                    </a:srgbClr>
                  </a:outerShdw>
                </a:effectLst>
              </a:rPr>
              <a:t>Εξετάζουν τις πιθανές άμεσες επιδράσεις των τοξικών ουσιών σε επιμέρους στοιχεία ενός οικοσυστήματος με ελεγχόμενο και αναπαραγώγιμο τρόπο</a:t>
            </a:r>
          </a:p>
          <a:p>
            <a:pPr algn="just">
              <a:buFont typeface="Wingdings" panose="05000000000000000000" pitchFamily="2" charset="2"/>
              <a:buChar char="ü"/>
            </a:pPr>
            <a:r>
              <a:rPr lang="el-GR" sz="1800" dirty="0">
                <a:effectLst>
                  <a:outerShdw blurRad="38100" dist="38100" dir="2700000" algn="tl">
                    <a:srgbClr val="000000">
                      <a:alpha val="43137"/>
                    </a:srgbClr>
                  </a:outerShdw>
                </a:effectLst>
              </a:rPr>
              <a:t>Περιλαμβάνουν μια μεγάλη ποικιλία υδρόβιων και χερσαίων ειδών</a:t>
            </a:r>
          </a:p>
          <a:p>
            <a:pPr algn="just">
              <a:buFont typeface="Wingdings" panose="05000000000000000000" pitchFamily="2" charset="2"/>
              <a:buChar char="Ø"/>
            </a:pPr>
            <a:endParaRPr lang="el-GR" sz="1800" dirty="0">
              <a:effectLst>
                <a:outerShdw blurRad="38100" dist="38100" dir="2700000" algn="tl">
                  <a:srgbClr val="000000">
                    <a:alpha val="43137"/>
                  </a:srgbClr>
                </a:outerShdw>
              </a:effectLst>
            </a:endParaRPr>
          </a:p>
          <a:p>
            <a:pPr algn="just">
              <a:buFont typeface="Wingdings" panose="05000000000000000000" pitchFamily="2" charset="2"/>
              <a:buChar char="Ø"/>
            </a:pPr>
            <a:r>
              <a:rPr lang="el-GR" sz="1800" b="1" dirty="0">
                <a:effectLst>
                  <a:outerShdw blurRad="38100" dist="38100" dir="2700000" algn="tl">
                    <a:srgbClr val="000000">
                      <a:alpha val="43137"/>
                    </a:srgbClr>
                  </a:outerShdw>
                </a:effectLst>
              </a:rPr>
              <a:t>Δοκιμασίες οξείας τοξικότητας:</a:t>
            </a:r>
            <a:r>
              <a:rPr lang="el-GR" sz="1800" dirty="0">
                <a:effectLst>
                  <a:outerShdw blurRad="38100" dist="38100" dir="2700000" algn="tl">
                    <a:srgbClr val="000000">
                      <a:alpha val="43137"/>
                    </a:srgbClr>
                  </a:outerShdw>
                </a:effectLst>
              </a:rPr>
              <a:t> έκθεση μεμονομένων ειδών σε διάφορες συγκεντρώσεις της εξεταζόμενης ουσίας</a:t>
            </a:r>
            <a:endParaRPr lang="el-GR" sz="1800" b="1" dirty="0">
              <a:effectLst>
                <a:outerShdw blurRad="38100" dist="38100" dir="2700000" algn="tl">
                  <a:srgbClr val="000000">
                    <a:alpha val="43137"/>
                  </a:srgbClr>
                </a:outerShdw>
              </a:effectLst>
            </a:endParaRPr>
          </a:p>
          <a:p>
            <a:pPr marL="342900" indent="-342900" algn="just">
              <a:buAutoNum type="arabicPeriod"/>
            </a:pPr>
            <a:r>
              <a:rPr lang="en-US" sz="1800" dirty="0">
                <a:solidFill>
                  <a:schemeClr val="accent1"/>
                </a:solidFill>
                <a:effectLst>
                  <a:outerShdw blurRad="38100" dist="38100" dir="2700000" algn="tl">
                    <a:srgbClr val="000000">
                      <a:alpha val="43137"/>
                    </a:srgbClr>
                  </a:outerShdw>
                </a:effectLst>
              </a:rPr>
              <a:t>LC</a:t>
            </a:r>
            <a:r>
              <a:rPr lang="en-US" sz="1800" baseline="-25000" dirty="0">
                <a:solidFill>
                  <a:schemeClr val="accent1"/>
                </a:solidFill>
                <a:effectLst>
                  <a:outerShdw blurRad="38100" dist="38100" dir="2700000" algn="tl">
                    <a:srgbClr val="000000">
                      <a:alpha val="43137"/>
                    </a:srgbClr>
                  </a:outerShdw>
                </a:effectLst>
              </a:rPr>
              <a:t>50</a:t>
            </a:r>
            <a:r>
              <a:rPr lang="en-US" sz="1800" dirty="0">
                <a:solidFill>
                  <a:schemeClr val="accent1"/>
                </a:solidFill>
                <a:effectLst>
                  <a:outerShdw blurRad="38100" dist="38100" dir="2700000" algn="tl">
                    <a:srgbClr val="000000">
                      <a:alpha val="43137"/>
                    </a:srgbClr>
                  </a:outerShdw>
                </a:effectLst>
              </a:rPr>
              <a:t>:</a:t>
            </a:r>
            <a:r>
              <a:rPr lang="en-US" sz="1800" dirty="0">
                <a:effectLst>
                  <a:outerShdw blurRad="38100" dist="38100" dir="2700000" algn="tl">
                    <a:srgbClr val="000000">
                      <a:alpha val="43137"/>
                    </a:srgbClr>
                  </a:outerShdw>
                </a:effectLst>
              </a:rPr>
              <a:t> </a:t>
            </a:r>
            <a:r>
              <a:rPr lang="el-GR" sz="1800" dirty="0">
                <a:effectLst>
                  <a:outerShdw blurRad="38100" dist="38100" dir="2700000" algn="tl">
                    <a:srgbClr val="000000">
                      <a:alpha val="43137"/>
                    </a:srgbClr>
                  </a:outerShdw>
                </a:effectLst>
              </a:rPr>
              <a:t>συγκέντρωση της εξεταζόμενης ουσίας που προκαλεί θάνατο στο 50% του εξεταζόμενου πληθυσμού</a:t>
            </a:r>
          </a:p>
          <a:p>
            <a:pPr marL="342900" indent="-342900" algn="just">
              <a:buAutoNum type="arabicPeriod"/>
            </a:pPr>
            <a:r>
              <a:rPr lang="en-US" sz="1800" dirty="0">
                <a:solidFill>
                  <a:schemeClr val="accent1"/>
                </a:solidFill>
                <a:effectLst>
                  <a:outerShdw blurRad="38100" dist="38100" dir="2700000" algn="tl">
                    <a:srgbClr val="000000">
                      <a:alpha val="43137"/>
                    </a:srgbClr>
                  </a:outerShdw>
                </a:effectLst>
              </a:rPr>
              <a:t>EC</a:t>
            </a:r>
            <a:r>
              <a:rPr lang="en-US" sz="1800" baseline="-25000" dirty="0">
                <a:solidFill>
                  <a:schemeClr val="accent1"/>
                </a:solidFill>
                <a:effectLst>
                  <a:outerShdw blurRad="38100" dist="38100" dir="2700000" algn="tl">
                    <a:srgbClr val="000000">
                      <a:alpha val="43137"/>
                    </a:srgbClr>
                  </a:outerShdw>
                </a:effectLst>
              </a:rPr>
              <a:t>50</a:t>
            </a:r>
            <a:r>
              <a:rPr lang="en-US" sz="1800" dirty="0">
                <a:solidFill>
                  <a:schemeClr val="accent1"/>
                </a:solidFill>
                <a:effectLst>
                  <a:outerShdw blurRad="38100" dist="38100" dir="2700000" algn="tl">
                    <a:srgbClr val="000000">
                      <a:alpha val="43137"/>
                    </a:srgbClr>
                  </a:outerShdw>
                </a:effectLst>
              </a:rPr>
              <a:t>:</a:t>
            </a:r>
            <a:r>
              <a:rPr lang="en-US" sz="1800" dirty="0">
                <a:effectLst>
                  <a:outerShdw blurRad="38100" dist="38100" dir="2700000" algn="tl">
                    <a:srgbClr val="000000">
                      <a:alpha val="43137"/>
                    </a:srgbClr>
                  </a:outerShdw>
                </a:effectLst>
              </a:rPr>
              <a:t> </a:t>
            </a:r>
            <a:r>
              <a:rPr lang="el-GR" sz="1800" dirty="0">
                <a:effectLst>
                  <a:outerShdw blurRad="38100" dist="38100" dir="2700000" algn="tl">
                    <a:srgbClr val="000000">
                      <a:alpha val="43137"/>
                    </a:srgbClr>
                  </a:outerShdw>
                </a:effectLst>
              </a:rPr>
              <a:t>συγκέντρωση της εξεταζόμενης ουσίας που επηρεάζει το 50% του εξεταζόμενου πληθυσμού εντός μιας καθορισμένης χρονικής περιόδου</a:t>
            </a:r>
          </a:p>
          <a:p>
            <a:pPr marL="342900" indent="-342900" algn="just">
              <a:buAutoNum type="arabicPeriod"/>
            </a:pPr>
            <a:r>
              <a:rPr lang="en-US" sz="1800" dirty="0">
                <a:solidFill>
                  <a:schemeClr val="accent1"/>
                </a:solidFill>
                <a:effectLst>
                  <a:outerShdw blurRad="38100" dist="38100" dir="2700000" algn="tl">
                    <a:srgbClr val="000000">
                      <a:alpha val="43137"/>
                    </a:srgbClr>
                  </a:outerShdw>
                </a:effectLst>
              </a:rPr>
              <a:t>IC</a:t>
            </a:r>
            <a:r>
              <a:rPr lang="en-US" sz="1800" baseline="-25000" dirty="0">
                <a:solidFill>
                  <a:schemeClr val="accent1"/>
                </a:solidFill>
                <a:effectLst>
                  <a:outerShdw blurRad="38100" dist="38100" dir="2700000" algn="tl">
                    <a:srgbClr val="000000">
                      <a:alpha val="43137"/>
                    </a:srgbClr>
                  </a:outerShdw>
                </a:effectLst>
              </a:rPr>
              <a:t>50</a:t>
            </a:r>
            <a:r>
              <a:rPr lang="en-US" sz="1800" dirty="0">
                <a:solidFill>
                  <a:schemeClr val="accent1"/>
                </a:solidFill>
                <a:effectLst>
                  <a:outerShdw blurRad="38100" dist="38100" dir="2700000" algn="tl">
                    <a:srgbClr val="000000">
                      <a:alpha val="43137"/>
                    </a:srgbClr>
                  </a:outerShdw>
                </a:effectLst>
              </a:rPr>
              <a:t>:</a:t>
            </a:r>
            <a:r>
              <a:rPr lang="en-US" sz="1800" dirty="0">
                <a:effectLst>
                  <a:outerShdw blurRad="38100" dist="38100" dir="2700000" algn="tl">
                    <a:srgbClr val="000000">
                      <a:alpha val="43137"/>
                    </a:srgbClr>
                  </a:outerShdw>
                </a:effectLst>
              </a:rPr>
              <a:t> </a:t>
            </a:r>
            <a:r>
              <a:rPr lang="el-GR" sz="1800" dirty="0">
                <a:effectLst>
                  <a:outerShdw blurRad="38100" dist="38100" dir="2700000" algn="tl">
                    <a:srgbClr val="000000">
                      <a:alpha val="43137"/>
                    </a:srgbClr>
                  </a:outerShdw>
                </a:effectLst>
              </a:rPr>
              <a:t>συγκέντρωση που προκαλεί μείωση κατά 50% μιας βιολογικής ή βιοχημικής διεργασίας στον εξεταζόμενο πληθυσμό</a:t>
            </a:r>
          </a:p>
          <a:p>
            <a:pPr marL="342900" indent="-342900" algn="just">
              <a:buAutoNum type="arabicPeriod"/>
            </a:pPr>
            <a:r>
              <a:rPr lang="en-US" sz="1800" dirty="0">
                <a:solidFill>
                  <a:schemeClr val="accent1"/>
                </a:solidFill>
                <a:effectLst>
                  <a:outerShdw blurRad="38100" dist="38100" dir="2700000" algn="tl">
                    <a:srgbClr val="000000">
                      <a:alpha val="43137"/>
                    </a:srgbClr>
                  </a:outerShdw>
                </a:effectLst>
              </a:rPr>
              <a:t>LOEC:</a:t>
            </a:r>
            <a:r>
              <a:rPr lang="en-US" sz="1800" dirty="0">
                <a:effectLst>
                  <a:outerShdw blurRad="38100" dist="38100" dir="2700000" algn="tl">
                    <a:srgbClr val="000000">
                      <a:alpha val="43137"/>
                    </a:srgbClr>
                  </a:outerShdw>
                </a:effectLst>
              </a:rPr>
              <a:t> Lowest Observed Effect Concentration: </a:t>
            </a:r>
            <a:r>
              <a:rPr lang="el-GR" sz="1800" dirty="0">
                <a:effectLst>
                  <a:outerShdw blurRad="38100" dist="38100" dir="2700000" algn="tl">
                    <a:srgbClr val="000000">
                      <a:alpha val="43137"/>
                    </a:srgbClr>
                  </a:outerShdw>
                </a:effectLst>
              </a:rPr>
              <a:t>η χαμηλότερη συγκέντρωση της εξεταζόμενης ουσίας στην οποία </a:t>
            </a:r>
            <a:r>
              <a:rPr lang="el-GR" sz="1800" dirty="0">
                <a:solidFill>
                  <a:srgbClr val="FF0000"/>
                </a:solidFill>
                <a:effectLst>
                  <a:outerShdw blurRad="38100" dist="38100" dir="2700000" algn="tl">
                    <a:srgbClr val="000000">
                      <a:alpha val="43137"/>
                    </a:srgbClr>
                  </a:outerShdw>
                </a:effectLst>
              </a:rPr>
              <a:t>παρατηρούνται επιπτώσεις</a:t>
            </a:r>
            <a:r>
              <a:rPr lang="el-GR" sz="1800" dirty="0">
                <a:effectLst>
                  <a:outerShdw blurRad="38100" dist="38100" dir="2700000" algn="tl">
                    <a:srgbClr val="000000">
                      <a:alpha val="43137"/>
                    </a:srgbClr>
                  </a:outerShdw>
                </a:effectLst>
              </a:rPr>
              <a:t> στον εξεταζόμενο πληθυσμό</a:t>
            </a:r>
          </a:p>
          <a:p>
            <a:pPr marL="342900" indent="-342900" algn="just">
              <a:buAutoNum type="arabicPeriod"/>
            </a:pPr>
            <a:r>
              <a:rPr lang="en-US" sz="1800" dirty="0">
                <a:solidFill>
                  <a:schemeClr val="accent1"/>
                </a:solidFill>
                <a:effectLst>
                  <a:outerShdw blurRad="38100" dist="38100" dir="2700000" algn="tl">
                    <a:srgbClr val="000000">
                      <a:alpha val="43137"/>
                    </a:srgbClr>
                  </a:outerShdw>
                </a:effectLst>
              </a:rPr>
              <a:t>NOEC:</a:t>
            </a:r>
            <a:r>
              <a:rPr lang="en-US" sz="1800" dirty="0">
                <a:effectLst>
                  <a:outerShdw blurRad="38100" dist="38100" dir="2700000" algn="tl">
                    <a:srgbClr val="000000">
                      <a:alpha val="43137"/>
                    </a:srgbClr>
                  </a:outerShdw>
                </a:effectLst>
              </a:rPr>
              <a:t> No Observed Effect Concentration: </a:t>
            </a:r>
            <a:r>
              <a:rPr lang="el-GR" sz="1800" dirty="0">
                <a:effectLst>
                  <a:outerShdw blurRad="38100" dist="38100" dir="2700000" algn="tl">
                    <a:srgbClr val="000000">
                      <a:alpha val="43137"/>
                    </a:srgbClr>
                  </a:outerShdw>
                </a:effectLst>
              </a:rPr>
              <a:t>η υψηλότερη συγκέντρωση της εξεταζόμενης ουσίας στην οποία </a:t>
            </a:r>
            <a:r>
              <a:rPr lang="el-GR" sz="1800" dirty="0">
                <a:solidFill>
                  <a:srgbClr val="FF0000"/>
                </a:solidFill>
                <a:effectLst>
                  <a:outerShdw blurRad="38100" dist="38100" dir="2700000" algn="tl">
                    <a:srgbClr val="000000">
                      <a:alpha val="43137"/>
                    </a:srgbClr>
                  </a:outerShdw>
                </a:effectLst>
              </a:rPr>
              <a:t>δεν παρατηρούνται</a:t>
            </a:r>
            <a:r>
              <a:rPr lang="el-GR" sz="1800" dirty="0">
                <a:effectLst>
                  <a:outerShdw blurRad="38100" dist="38100" dir="2700000" algn="tl">
                    <a:srgbClr val="000000">
                      <a:alpha val="43137"/>
                    </a:srgbClr>
                  </a:outerShdw>
                </a:effectLst>
              </a:rPr>
              <a:t> δυσμενείς επιδράσεις στον εξεταζόμενο πληθυσμό</a:t>
            </a:r>
          </a:p>
          <a:p>
            <a:pPr marL="342900" indent="-342900" algn="just">
              <a:buAutoNum type="arabicPeriod"/>
            </a:pPr>
            <a:endParaRPr lang="el-GR"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9773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808" y="157624"/>
            <a:ext cx="1040908" cy="1040908"/>
          </a:xfrm>
          <a:prstGeom prst="rect">
            <a:avLst/>
          </a:prstGeom>
        </p:spPr>
      </p:pic>
      <p:sp>
        <p:nvSpPr>
          <p:cNvPr id="4" name="Content Placeholder 3">
            <a:extLst>
              <a:ext uri="{FF2B5EF4-FFF2-40B4-BE49-F238E27FC236}">
                <a16:creationId xmlns:a16="http://schemas.microsoft.com/office/drawing/2014/main" id="{220A1CF1-F393-48A6-B10B-C00D09459A71}"/>
              </a:ext>
            </a:extLst>
          </p:cNvPr>
          <p:cNvSpPr>
            <a:spLocks noGrp="1"/>
          </p:cNvSpPr>
          <p:nvPr>
            <p:ph idx="1"/>
          </p:nvPr>
        </p:nvSpPr>
        <p:spPr>
          <a:xfrm>
            <a:off x="624021" y="1956238"/>
            <a:ext cx="11354414" cy="3734022"/>
          </a:xfrm>
        </p:spPr>
        <p:txBody>
          <a:bodyPr>
            <a:normAutofit/>
          </a:bodyPr>
          <a:lstStyle/>
          <a:p>
            <a:pPr algn="just"/>
            <a:r>
              <a:rPr lang="el-GR" sz="1800" dirty="0">
                <a:effectLst>
                  <a:outerShdw blurRad="38100" dist="38100" dir="2700000" algn="tl">
                    <a:srgbClr val="000000">
                      <a:alpha val="43137"/>
                    </a:srgbClr>
                  </a:outerShdw>
                </a:effectLst>
              </a:rPr>
              <a:t>Τύποι μελετών που χρησιμοποιούνται αποκλειστικά στον τομέα της οικοτοξικολογίας είναι οι λεπτομερείς μελέτες </a:t>
            </a:r>
            <a:r>
              <a:rPr lang="el-GR" sz="1800" dirty="0">
                <a:solidFill>
                  <a:schemeClr val="accent1"/>
                </a:solidFill>
                <a:effectLst>
                  <a:outerShdw blurRad="38100" dist="38100" dir="2700000" algn="tl">
                    <a:srgbClr val="000000">
                      <a:alpha val="43137"/>
                    </a:srgbClr>
                  </a:outerShdw>
                </a:effectLst>
              </a:rPr>
              <a:t>μικρόκοσμου</a:t>
            </a:r>
            <a:r>
              <a:rPr lang="el-GR" sz="1800" dirty="0">
                <a:effectLst>
                  <a:outerShdw blurRad="38100" dist="38100" dir="2700000" algn="tl">
                    <a:srgbClr val="000000">
                      <a:alpha val="43137"/>
                    </a:srgbClr>
                  </a:outerShdw>
                </a:effectLst>
              </a:rPr>
              <a:t>, </a:t>
            </a:r>
            <a:r>
              <a:rPr lang="el-GR" sz="1800" dirty="0">
                <a:solidFill>
                  <a:schemeClr val="accent1"/>
                </a:solidFill>
                <a:effectLst>
                  <a:outerShdw blurRad="38100" dist="38100" dir="2700000" algn="tl">
                    <a:srgbClr val="000000">
                      <a:alpha val="43137"/>
                    </a:srgbClr>
                  </a:outerShdw>
                </a:effectLst>
              </a:rPr>
              <a:t>μεσόκοσμου</a:t>
            </a:r>
            <a:r>
              <a:rPr lang="el-GR" sz="1800" dirty="0">
                <a:effectLst>
                  <a:outerShdw blurRad="38100" dist="38100" dir="2700000" algn="tl">
                    <a:srgbClr val="000000">
                      <a:alpha val="43137"/>
                    </a:srgbClr>
                  </a:outerShdw>
                </a:effectLst>
              </a:rPr>
              <a:t> και </a:t>
            </a:r>
            <a:r>
              <a:rPr lang="el-GR" sz="1800" dirty="0">
                <a:solidFill>
                  <a:schemeClr val="accent1"/>
                </a:solidFill>
                <a:effectLst>
                  <a:outerShdw blurRad="38100" dist="38100" dir="2700000" algn="tl">
                    <a:srgbClr val="000000">
                      <a:alpha val="43137"/>
                    </a:srgbClr>
                  </a:outerShdw>
                </a:effectLst>
              </a:rPr>
              <a:t>πεδίου (</a:t>
            </a:r>
            <a:r>
              <a:rPr lang="en-US" sz="1800" dirty="0">
                <a:solidFill>
                  <a:schemeClr val="accent1"/>
                </a:solidFill>
                <a:effectLst>
                  <a:outerShdw blurRad="38100" dist="38100" dir="2700000" algn="tl">
                    <a:srgbClr val="000000">
                      <a:alpha val="43137"/>
                    </a:srgbClr>
                  </a:outerShdw>
                </a:effectLst>
              </a:rPr>
              <a:t>field)</a:t>
            </a:r>
          </a:p>
          <a:p>
            <a:pPr marL="0" indent="0" algn="just">
              <a:buNone/>
            </a:pPr>
            <a:endParaRPr lang="en-US" sz="1800" dirty="0">
              <a:solidFill>
                <a:schemeClr val="accent1"/>
              </a:solidFill>
              <a:effectLst>
                <a:outerShdw blurRad="38100" dist="38100" dir="2700000" algn="tl">
                  <a:srgbClr val="000000">
                    <a:alpha val="43137"/>
                  </a:srgbClr>
                </a:outerShdw>
              </a:effectLst>
            </a:endParaRPr>
          </a:p>
          <a:p>
            <a:pPr marL="0" indent="0" algn="just">
              <a:buNone/>
            </a:pPr>
            <a:r>
              <a:rPr lang="el-GR" sz="1800" b="1" u="sng" dirty="0">
                <a:effectLst>
                  <a:outerShdw blurRad="38100" dist="38100" dir="2700000" algn="tl">
                    <a:srgbClr val="000000">
                      <a:alpha val="43137"/>
                    </a:srgbClr>
                  </a:outerShdw>
                </a:effectLst>
              </a:rPr>
              <a:t>Μικρόκοσμοι</a:t>
            </a:r>
            <a:r>
              <a:rPr lang="el-GR" sz="1800" dirty="0">
                <a:effectLst>
                  <a:outerShdw blurRad="38100" dist="38100" dir="2700000" algn="tl">
                    <a:srgbClr val="000000">
                      <a:alpha val="43137"/>
                    </a:srgbClr>
                  </a:outerShdw>
                </a:effectLst>
              </a:rPr>
              <a:t>: αντιπροσωπευτικά υδάτινα ή χερσαία οικοσυστήματα που δημιουργούνται σε εργαστηριακές συνθήκες</a:t>
            </a:r>
          </a:p>
          <a:p>
            <a:pPr marL="0" indent="0" algn="just">
              <a:buNone/>
            </a:pPr>
            <a:r>
              <a:rPr lang="el-GR" sz="1800" b="1" u="sng" dirty="0">
                <a:effectLst>
                  <a:outerShdw blurRad="38100" dist="38100" dir="2700000" algn="tl">
                    <a:srgbClr val="000000">
                      <a:alpha val="43137"/>
                    </a:srgbClr>
                  </a:outerShdw>
                </a:effectLst>
              </a:rPr>
              <a:t>Μεσόκοσμοι</a:t>
            </a:r>
            <a:r>
              <a:rPr lang="el-GR" sz="1800" dirty="0">
                <a:effectLst>
                  <a:outerShdw blurRad="38100" dist="38100" dir="2700000" algn="tl">
                    <a:srgbClr val="000000">
                      <a:alpha val="43137"/>
                    </a:srgbClr>
                  </a:outerShdw>
                </a:effectLst>
              </a:rPr>
              <a:t>: μελέτες προσομοίωσης που πραγματοποιούνται είτε στο εργαστήριο, είτε στο πεδίο ή μέσα σε περίκλειστα τμήματα ενός βιοτόπου που να περιέχει αντιπροσωπευτικά δείγματα εδάφους, νερού και οργανισμών</a:t>
            </a:r>
          </a:p>
          <a:p>
            <a:pPr marL="0" indent="0" algn="just">
              <a:buNone/>
            </a:pPr>
            <a:r>
              <a:rPr lang="el-GR" sz="1800" b="1" u="sng" dirty="0">
                <a:effectLst>
                  <a:outerShdw blurRad="38100" dist="38100" dir="2700000" algn="tl">
                    <a:srgbClr val="000000">
                      <a:alpha val="43137"/>
                    </a:srgbClr>
                  </a:outerShdw>
                </a:effectLst>
              </a:rPr>
              <a:t>Πεδίο</a:t>
            </a:r>
            <a:r>
              <a:rPr lang="el-GR" sz="1800" dirty="0">
                <a:effectLst>
                  <a:outerShdw blurRad="38100" dist="38100" dir="2700000" algn="tl">
                    <a:srgbClr val="000000">
                      <a:alpha val="43137"/>
                    </a:srgbClr>
                  </a:outerShdw>
                </a:effectLst>
              </a:rPr>
              <a:t>: μελέτες σε φυσική κλίμακα που αξιολογούν επιδράσεις μιας ουσίας πάνω στα άγρια ζώα  υπό πραγματικές συνθήκες χρήσης της ουσίας (π.χ έκταση χρήσης ενός φυτοφαρμάκου)</a:t>
            </a:r>
          </a:p>
          <a:p>
            <a:pPr algn="just">
              <a:buFont typeface="Wingdings" panose="05000000000000000000" pitchFamily="2" charset="2"/>
              <a:buChar char="ü"/>
            </a:pPr>
            <a:r>
              <a:rPr lang="el-GR" sz="1800" u="sng" dirty="0">
                <a:effectLst>
                  <a:outerShdw blurRad="38100" dist="38100" dir="2700000" algn="tl">
                    <a:srgbClr val="000000">
                      <a:alpha val="43137"/>
                    </a:srgbClr>
                  </a:outerShdw>
                </a:effectLst>
              </a:rPr>
              <a:t>Πιο πολύπλοκες</a:t>
            </a:r>
          </a:p>
          <a:p>
            <a:pPr algn="just">
              <a:buFont typeface="Wingdings" panose="05000000000000000000" pitchFamily="2" charset="2"/>
              <a:buChar char="ü"/>
            </a:pPr>
            <a:r>
              <a:rPr lang="el-GR" sz="1800" u="sng" dirty="0">
                <a:effectLst>
                  <a:outerShdw blurRad="38100" dist="38100" dir="2700000" algn="tl">
                    <a:srgbClr val="000000">
                      <a:alpha val="43137"/>
                    </a:srgbClr>
                  </a:outerShdw>
                </a:effectLst>
              </a:rPr>
              <a:t>Παρουσιάζουν σημαντική μεταβλητότητα</a:t>
            </a:r>
          </a:p>
          <a:p>
            <a:pPr algn="just">
              <a:buFont typeface="Wingdings" panose="05000000000000000000" pitchFamily="2" charset="2"/>
              <a:buChar char="ü"/>
            </a:pPr>
            <a:r>
              <a:rPr lang="el-GR" sz="1800" u="sng" dirty="0">
                <a:effectLst>
                  <a:outerShdw blurRad="38100" dist="38100" dir="2700000" algn="tl">
                    <a:srgbClr val="000000">
                      <a:alpha val="43137"/>
                    </a:srgbClr>
                  </a:outerShdw>
                </a:effectLst>
              </a:rPr>
              <a:t>Απαιτούν εκτενείς γνώσεις της δυναμικής των πληθυσμών και κοινοτήτων</a:t>
            </a:r>
          </a:p>
        </p:txBody>
      </p:sp>
      <p:sp>
        <p:nvSpPr>
          <p:cNvPr id="14" name="Title 1">
            <a:extLst>
              <a:ext uri="{FF2B5EF4-FFF2-40B4-BE49-F238E27FC236}">
                <a16:creationId xmlns:a16="http://schemas.microsoft.com/office/drawing/2014/main" id="{9223805B-0E64-463A-8D5E-4B9A3C2F0F1C}"/>
              </a:ext>
            </a:extLst>
          </p:cNvPr>
          <p:cNvSpPr txBox="1">
            <a:spLocks/>
          </p:cNvSpPr>
          <p:nvPr/>
        </p:nvSpPr>
        <p:spPr>
          <a:xfrm>
            <a:off x="1486049" y="185816"/>
            <a:ext cx="5358634"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l-GR" sz="3600" b="1" dirty="0">
                <a:effectLst>
                  <a:outerShdw blurRad="38100" dist="38100" dir="2700000" algn="tl">
                    <a:srgbClr val="000000">
                      <a:alpha val="43137"/>
                    </a:srgbClr>
                  </a:outerShdw>
                </a:effectLst>
              </a:rPr>
              <a:t>Δοκιμασίες Τοξικότητας (2)</a:t>
            </a:r>
            <a:endParaRPr lang="en-US" sz="3600" b="1" baseline="-25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589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9223805B-0E64-463A-8D5E-4B9A3C2F0F1C}"/>
              </a:ext>
            </a:extLst>
          </p:cNvPr>
          <p:cNvSpPr txBox="1">
            <a:spLocks/>
          </p:cNvSpPr>
          <p:nvPr/>
        </p:nvSpPr>
        <p:spPr>
          <a:xfrm>
            <a:off x="6513788" y="365125"/>
            <a:ext cx="4840010"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600"/>
              </a:spcAft>
              <a:buClrTx/>
              <a:buSzTx/>
              <a:tabLst/>
              <a:defRPr/>
            </a:pPr>
            <a:r>
              <a:rPr kumimoji="0" lang="en-US" b="1" i="0" u="none" strike="noStrike" cap="none" spc="0" normalizeH="0" baseline="0" noProof="0" dirty="0">
                <a:ln>
                  <a:noFill/>
                </a:ln>
                <a:effectLst>
                  <a:outerShdw blurRad="38100" dist="38100" dir="2700000" algn="tl">
                    <a:srgbClr val="000000">
                      <a:alpha val="43137"/>
                    </a:srgbClr>
                  </a:outerShdw>
                </a:effectLst>
                <a:uLnTx/>
                <a:uFillTx/>
              </a:rPr>
              <a:t>Βιολογικοί δείκτες</a:t>
            </a:r>
            <a:endParaRPr kumimoji="0" lang="en-US" b="1" i="0" u="none" strike="noStrike" cap="none" spc="0" normalizeH="0" baseline="-25000" noProof="0" dirty="0">
              <a:ln>
                <a:noFill/>
              </a:ln>
              <a:effectLst>
                <a:outerShdw blurRad="38100" dist="38100" dir="2700000" algn="tl">
                  <a:srgbClr val="000000">
                    <a:alpha val="43137"/>
                  </a:srgbClr>
                </a:outerShdw>
              </a:effectLst>
              <a:uLnTx/>
              <a:uFillTx/>
            </a:endParaRPr>
          </a:p>
        </p:txBody>
      </p:sp>
      <p:pic>
        <p:nvPicPr>
          <p:cNvPr id="2050" name="Picture 2" descr="Οικολογική καταστροφή! Χιλιάδες ψάρια νεκρά από τον καύσωνα στην Αυστραλία">
            <a:extLst>
              <a:ext uri="{FF2B5EF4-FFF2-40B4-BE49-F238E27FC236}">
                <a16:creationId xmlns:a16="http://schemas.microsoft.com/office/drawing/2014/main" id="{5DCEDC1E-E126-4724-A38B-7838F08CEA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53" r="24365"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20A1CF1-F393-48A6-B10B-C00D09459A71}"/>
              </a:ext>
            </a:extLst>
          </p:cNvPr>
          <p:cNvSpPr>
            <a:spLocks noGrp="1"/>
          </p:cNvSpPr>
          <p:nvPr>
            <p:ph idx="1"/>
          </p:nvPr>
        </p:nvSpPr>
        <p:spPr>
          <a:xfrm>
            <a:off x="6094476" y="2172430"/>
            <a:ext cx="5467903" cy="4004533"/>
          </a:xfrm>
        </p:spPr>
        <p:txBody>
          <a:bodyPr vert="horz" lIns="91440" tIns="45720" rIns="91440" bIns="45720" rtlCol="0">
            <a:normAutofit/>
          </a:bodyPr>
          <a:lstStyle/>
          <a:p>
            <a:pPr algn="just"/>
            <a:r>
              <a:rPr lang="en-US" sz="1800" u="sng" dirty="0">
                <a:effectLst>
                  <a:outerShdw blurRad="38100" dist="38100" dir="2700000" algn="tl">
                    <a:srgbClr val="000000">
                      <a:alpha val="43137"/>
                    </a:srgbClr>
                  </a:outerShdw>
                </a:effectLst>
              </a:rPr>
              <a:t>«</a:t>
            </a:r>
            <a:r>
              <a:rPr lang="en-US" sz="1800" u="sng" dirty="0" err="1">
                <a:effectLst>
                  <a:outerShdw blurRad="38100" dist="38100" dir="2700000" algn="tl">
                    <a:srgbClr val="000000">
                      <a:alpha val="43137"/>
                    </a:srgbClr>
                  </a:outerShdw>
                </a:effectLst>
              </a:rPr>
              <a:t>Βιολογικός</a:t>
            </a:r>
            <a:r>
              <a:rPr lang="en-US" sz="1800" u="sng" dirty="0">
                <a:effectLst>
                  <a:outerShdw blurRad="38100" dist="38100" dir="2700000" algn="tl">
                    <a:srgbClr val="000000">
                      <a:alpha val="43137"/>
                    </a:srgbClr>
                  </a:outerShdw>
                </a:effectLst>
              </a:rPr>
              <a:t> </a:t>
            </a:r>
            <a:r>
              <a:rPr lang="en-US" sz="1800" u="sng" dirty="0" err="1">
                <a:effectLst>
                  <a:outerShdw blurRad="38100" dist="38100" dir="2700000" algn="tl">
                    <a:srgbClr val="000000">
                      <a:alpha val="43137"/>
                    </a:srgbClr>
                  </a:outerShdw>
                </a:effectLst>
              </a:rPr>
              <a:t>δείκτης</a:t>
            </a:r>
            <a:r>
              <a:rPr lang="en-US" sz="1800" u="sng" dirty="0">
                <a:effectLst>
                  <a:outerShdw blurRad="38100" dist="38100" dir="2700000" algn="tl">
                    <a:srgbClr val="000000">
                      <a:alpha val="43137"/>
                    </a:srgbClr>
                  </a:outerShdw>
                </a:effectLst>
              </a:rPr>
              <a:t>» ή «</a:t>
            </a:r>
            <a:r>
              <a:rPr lang="en-US" sz="1800" u="sng" dirty="0" err="1">
                <a:effectLst>
                  <a:outerShdw blurRad="38100" dist="38100" dir="2700000" algn="tl">
                    <a:srgbClr val="000000">
                      <a:alpha val="43137"/>
                    </a:srgbClr>
                  </a:outerShdw>
                </a:effectLst>
              </a:rPr>
              <a:t>Βιοδείκτης</a:t>
            </a:r>
            <a:r>
              <a:rPr lang="en-US" sz="1800" u="sng" dirty="0">
                <a:effectLst>
                  <a:outerShdw blurRad="38100" dist="38100" dir="2700000" algn="tl">
                    <a:srgbClr val="000000">
                      <a:alpha val="43137"/>
                    </a:srgbClr>
                  </a:outerShdw>
                </a:effectLst>
              </a:rPr>
              <a:t>»</a:t>
            </a:r>
            <a:r>
              <a:rPr lang="en-US" sz="1800" dirty="0">
                <a:effectLst>
                  <a:outerShdw blurRad="38100" dist="38100" dir="2700000" algn="tl">
                    <a:srgbClr val="000000">
                      <a:alpha val="43137"/>
                    </a:srgbClr>
                  </a:outerShdw>
                </a:effectLst>
              </a:rPr>
              <a:t>: π</a:t>
            </a:r>
            <a:r>
              <a:rPr lang="en-US" sz="1800" dirty="0" err="1">
                <a:effectLst>
                  <a:outerShdw blurRad="38100" dist="38100" dir="2700000" algn="tl">
                    <a:srgbClr val="000000">
                      <a:alpha val="43137"/>
                    </a:srgbClr>
                  </a:outerShdw>
                </a:effectLst>
              </a:rPr>
              <a:t>εριγρ</a:t>
            </a:r>
            <a:r>
              <a:rPr lang="en-US" sz="1800" dirty="0">
                <a:effectLst>
                  <a:outerShdw blurRad="38100" dist="38100" dir="2700000" algn="tl">
                    <a:srgbClr val="000000">
                      <a:alpha val="43137"/>
                    </a:srgbClr>
                  </a:outerShdw>
                </a:effectLst>
              </a:rPr>
              <a:t>αφή μοριακών, φυσιολογικών και οργανισμικών αντιδράσεων στην έκθεση σε τοξικές ουσίες</a:t>
            </a:r>
          </a:p>
          <a:p>
            <a:pPr algn="just"/>
            <a:r>
              <a:rPr lang="en-US" sz="1800" dirty="0" err="1">
                <a:effectLst>
                  <a:outerShdw blurRad="38100" dist="38100" dir="2700000" algn="tl">
                    <a:srgbClr val="000000">
                      <a:alpha val="43137"/>
                    </a:srgbClr>
                  </a:outerShdw>
                </a:effectLst>
              </a:rPr>
              <a:t>Δεν</a:t>
            </a:r>
            <a:r>
              <a:rPr lang="en-US" sz="1800" dirty="0">
                <a:effectLst>
                  <a:outerShdw blurRad="38100" dist="38100" dir="2700000" algn="tl">
                    <a:srgbClr val="000000">
                      <a:alpha val="43137"/>
                    </a:srgbClr>
                  </a:outerShdw>
                </a:effectLst>
              </a:rPr>
              <a:t> πα</a:t>
            </a:r>
            <a:r>
              <a:rPr lang="en-US" sz="1800" dirty="0" err="1">
                <a:effectLst>
                  <a:outerShdw blurRad="38100" dist="38100" dir="2700000" algn="tl">
                    <a:srgbClr val="000000">
                      <a:alpha val="43137"/>
                    </a:srgbClr>
                  </a:outerShdw>
                </a:effectLst>
              </a:rPr>
              <a:t>ρέχουν</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άμεσ</a:t>
            </a:r>
            <a:r>
              <a:rPr lang="en-US" sz="1800" dirty="0">
                <a:effectLst>
                  <a:outerShdw blurRad="38100" dist="38100" dir="2700000" algn="tl">
                    <a:srgbClr val="000000">
                      <a:alpha val="43137"/>
                    </a:srgbClr>
                  </a:outerShdw>
                </a:effectLst>
              </a:rPr>
              <a:t>α πληροφορίες για τις επιπτώσεις στα υψηλότερα επίπεδα οργάνωσης</a:t>
            </a:r>
          </a:p>
          <a:p>
            <a:pPr algn="just"/>
            <a:r>
              <a:rPr lang="en-US" sz="1800" dirty="0" err="1">
                <a:effectLst>
                  <a:outerShdw blurRad="38100" dist="38100" dir="2700000" algn="tl">
                    <a:srgbClr val="000000">
                      <a:alpha val="43137"/>
                    </a:srgbClr>
                  </a:outerShdw>
                </a:effectLst>
              </a:rPr>
              <a:t>Συχνά</a:t>
            </a:r>
            <a:r>
              <a:rPr lang="en-US" sz="1800" dirty="0">
                <a:effectLst>
                  <a:outerShdw blurRad="38100" dist="38100" dir="2700000" algn="tl">
                    <a:srgbClr val="000000">
                      <a:alpha val="43137"/>
                    </a:srgbClr>
                  </a:outerShdw>
                </a:effectLst>
              </a:rPr>
              <a:t> απ</a:t>
            </a:r>
            <a:r>
              <a:rPr lang="en-US" sz="1800" dirty="0" err="1">
                <a:effectLst>
                  <a:outerShdw blurRad="38100" dist="38100" dir="2700000" algn="tl">
                    <a:srgbClr val="000000">
                      <a:alpha val="43137"/>
                    </a:srgbClr>
                  </a:outerShdw>
                </a:effectLst>
              </a:rPr>
              <a:t>οτελούν</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σημ</a:t>
            </a:r>
            <a:r>
              <a:rPr lang="en-US" sz="1800" dirty="0">
                <a:effectLst>
                  <a:outerShdw blurRad="38100" dist="38100" dir="2700000" algn="tl">
                    <a:srgbClr val="000000">
                      <a:alpha val="43137"/>
                    </a:srgbClr>
                  </a:outerShdw>
                </a:effectLst>
              </a:rPr>
              <a:t>αντικά βοηθητικά εργαλεία για την ανίχνευση έκθεσης των οργανισμών σε τοξικές ουσίες και τη μελέτη πιθανών επιπτώσεων με οικολογική σημασία</a:t>
            </a:r>
          </a:p>
          <a:p>
            <a:pPr algn="just"/>
            <a:r>
              <a:rPr lang="en-US" sz="1800" dirty="0">
                <a:effectLst>
                  <a:outerShdw blurRad="38100" dist="38100" dir="2700000" algn="tl">
                    <a:srgbClr val="000000">
                      <a:alpha val="43137"/>
                    </a:srgbClr>
                  </a:outerShdw>
                </a:effectLst>
              </a:rPr>
              <a:t>Μπ</a:t>
            </a:r>
            <a:r>
              <a:rPr lang="en-US" sz="1800" dirty="0" err="1">
                <a:effectLst>
                  <a:outerShdw blurRad="38100" dist="38100" dir="2700000" algn="tl">
                    <a:srgbClr val="000000">
                      <a:alpha val="43137"/>
                    </a:srgbClr>
                  </a:outerShdw>
                </a:effectLst>
              </a:rPr>
              <a:t>ορούν</a:t>
            </a:r>
            <a:r>
              <a:rPr lang="en-US" sz="1800" dirty="0">
                <a:effectLst>
                  <a:outerShdw blurRad="38100" dist="38100" dir="2700000" algn="tl">
                    <a:srgbClr val="000000">
                      <a:alpha val="43137"/>
                    </a:srgbClr>
                  </a:outerShdw>
                </a:effectLst>
              </a:rPr>
              <a:t> να απ</a:t>
            </a:r>
            <a:r>
              <a:rPr lang="en-US" sz="1800" dirty="0" err="1">
                <a:effectLst>
                  <a:outerShdw blurRad="38100" dist="38100" dir="2700000" algn="tl">
                    <a:srgbClr val="000000">
                      <a:alpha val="43137"/>
                    </a:srgbClr>
                  </a:outerShdw>
                </a:effectLst>
              </a:rPr>
              <a:t>οτελέσουν</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ευ</a:t>
            </a:r>
            <a:r>
              <a:rPr lang="en-US" sz="1800" dirty="0">
                <a:effectLst>
                  <a:outerShdw blurRad="38100" dist="38100" dir="2700000" algn="tl">
                    <a:srgbClr val="000000">
                      <a:alpha val="43137"/>
                    </a:srgbClr>
                  </a:outerShdw>
                </a:effectLst>
              </a:rPr>
              <a:t>αίσθητα σήματα προειδοποίησης για την έναρξη </a:t>
            </a:r>
            <a:r>
              <a:rPr lang="en-US" sz="1800" dirty="0">
                <a:solidFill>
                  <a:srgbClr val="FF0000"/>
                </a:solidFill>
                <a:effectLst>
                  <a:outerShdw blurRad="38100" dist="38100" dir="2700000" algn="tl">
                    <a:srgbClr val="000000">
                      <a:alpha val="43137"/>
                    </a:srgbClr>
                  </a:outerShdw>
                </a:effectLst>
              </a:rPr>
              <a:t>οικολογικών βλαβών</a:t>
            </a:r>
          </a:p>
        </p:txBody>
      </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9808" y="157624"/>
            <a:ext cx="1040908" cy="1040908"/>
          </a:xfrm>
          <a:prstGeom prst="rect">
            <a:avLst/>
          </a:prstGeom>
        </p:spPr>
      </p:pic>
    </p:spTree>
    <p:extLst>
      <p:ext uri="{BB962C8B-B14F-4D97-AF65-F5344CB8AC3E}">
        <p14:creationId xmlns:p14="http://schemas.microsoft.com/office/powerpoint/2010/main" val="391827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808" y="157624"/>
            <a:ext cx="1040908" cy="1040908"/>
          </a:xfrm>
          <a:prstGeom prst="rect">
            <a:avLst/>
          </a:prstGeom>
        </p:spPr>
      </p:pic>
      <p:sp>
        <p:nvSpPr>
          <p:cNvPr id="17" name="Title 1">
            <a:extLst>
              <a:ext uri="{FF2B5EF4-FFF2-40B4-BE49-F238E27FC236}">
                <a16:creationId xmlns:a16="http://schemas.microsoft.com/office/drawing/2014/main" id="{91AB02F8-998E-4BE4-9ABA-25C2B4C83983}"/>
              </a:ext>
            </a:extLst>
          </p:cNvPr>
          <p:cNvSpPr txBox="1">
            <a:spLocks/>
          </p:cNvSpPr>
          <p:nvPr/>
        </p:nvSpPr>
        <p:spPr>
          <a:xfrm>
            <a:off x="1248042" y="373296"/>
            <a:ext cx="10058400" cy="6947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dirty="0">
                <a:effectLst>
                  <a:outerShdw blurRad="38100" dist="38100" dir="2700000" algn="tl">
                    <a:srgbClr val="000000">
                      <a:alpha val="43137"/>
                    </a:srgbClr>
                  </a:outerShdw>
                </a:effectLst>
              </a:rPr>
              <a:t>Οικοτοξικολογία</a:t>
            </a:r>
            <a:endParaRPr lang="en-US" b="1" dirty="0">
              <a:effectLst>
                <a:outerShdw blurRad="38100" dist="38100" dir="2700000" algn="tl">
                  <a:srgbClr val="000000">
                    <a:alpha val="43137"/>
                  </a:srgbClr>
                </a:outerShdw>
              </a:effectLst>
            </a:endParaRPr>
          </a:p>
        </p:txBody>
      </p:sp>
      <p:sp>
        <p:nvSpPr>
          <p:cNvPr id="18" name="Rectangle 17">
            <a:extLst>
              <a:ext uri="{FF2B5EF4-FFF2-40B4-BE49-F238E27FC236}">
                <a16:creationId xmlns:a16="http://schemas.microsoft.com/office/drawing/2014/main" id="{40C92A47-18ED-40C5-8C84-A9DA05F14978}"/>
              </a:ext>
            </a:extLst>
          </p:cNvPr>
          <p:cNvSpPr/>
          <p:nvPr/>
        </p:nvSpPr>
        <p:spPr>
          <a:xfrm>
            <a:off x="631051" y="2104218"/>
            <a:ext cx="6367984" cy="646331"/>
          </a:xfrm>
          <a:prstGeom prst="rect">
            <a:avLst/>
          </a:prstGeom>
        </p:spPr>
        <p:txBody>
          <a:bodyPr wrap="square">
            <a:spAutoFit/>
          </a:bodyPr>
          <a:lstStyle/>
          <a:p>
            <a:pPr marL="285750" indent="-285750" algn="just">
              <a:buFont typeface="Wingdings" panose="05000000000000000000" pitchFamily="2" charset="2"/>
              <a:buChar char="Ø"/>
            </a:pPr>
            <a:r>
              <a:rPr lang="el-GR" dirty="0">
                <a:effectLst>
                  <a:outerShdw blurRad="38100" dist="38100" dir="2700000" algn="tl">
                    <a:srgbClr val="000000">
                      <a:alpha val="43137"/>
                    </a:srgbClr>
                  </a:outerShdw>
                </a:effectLst>
              </a:rPr>
              <a:t>Η μελέτη των επικίνδυνων χημικών ουσιών (</a:t>
            </a:r>
            <a:r>
              <a:rPr lang="en-US" dirty="0">
                <a:effectLst>
                  <a:outerShdw blurRad="38100" dist="38100" dir="2700000" algn="tl">
                    <a:srgbClr val="000000">
                      <a:alpha val="43137"/>
                    </a:srgbClr>
                  </a:outerShdw>
                </a:effectLst>
              </a:rPr>
              <a:t>contaminants) </a:t>
            </a:r>
            <a:r>
              <a:rPr lang="el-GR" dirty="0">
                <a:effectLst>
                  <a:outerShdw blurRad="38100" dist="38100" dir="2700000" algn="tl">
                    <a:srgbClr val="000000">
                      <a:alpha val="43137"/>
                    </a:srgbClr>
                  </a:outerShdw>
                </a:effectLst>
              </a:rPr>
              <a:t>στη βιόσφαιρα, και των επιδράσεών τους πάνω στα συστατικά της.</a:t>
            </a:r>
            <a:endParaRPr lang="en-US" dirty="0">
              <a:effectLst>
                <a:outerShdw blurRad="38100" dist="38100" dir="2700000" algn="tl">
                  <a:srgbClr val="000000">
                    <a:alpha val="43137"/>
                  </a:srgbClr>
                </a:outerShdw>
              </a:effectLst>
            </a:endParaRPr>
          </a:p>
        </p:txBody>
      </p:sp>
      <p:sp>
        <p:nvSpPr>
          <p:cNvPr id="19" name="Rectangle 18">
            <a:extLst>
              <a:ext uri="{FF2B5EF4-FFF2-40B4-BE49-F238E27FC236}">
                <a16:creationId xmlns:a16="http://schemas.microsoft.com/office/drawing/2014/main" id="{2E8DAB22-06AA-44B2-A803-11B97C096099}"/>
              </a:ext>
            </a:extLst>
          </p:cNvPr>
          <p:cNvSpPr/>
          <p:nvPr/>
        </p:nvSpPr>
        <p:spPr>
          <a:xfrm>
            <a:off x="631050" y="3967285"/>
            <a:ext cx="6367984" cy="646331"/>
          </a:xfrm>
          <a:prstGeom prst="rect">
            <a:avLst/>
          </a:prstGeom>
        </p:spPr>
        <p:txBody>
          <a:bodyPr wrap="square">
            <a:spAutoFit/>
          </a:bodyPr>
          <a:lstStyle/>
          <a:p>
            <a:pPr marL="285750" indent="-285750" algn="just">
              <a:buFont typeface="Wingdings" panose="05000000000000000000" pitchFamily="2" charset="2"/>
              <a:buChar char="Ø"/>
            </a:pPr>
            <a:r>
              <a:rPr lang="el-GR" dirty="0">
                <a:effectLst>
                  <a:outerShdw blurRad="38100" dist="38100" dir="2700000" algn="tl">
                    <a:srgbClr val="000000">
                      <a:alpha val="43137"/>
                    </a:srgbClr>
                  </a:outerShdw>
                </a:effectLst>
              </a:rPr>
              <a:t>Αντικείμενο: η </a:t>
            </a:r>
            <a:r>
              <a:rPr lang="el-GR" b="1" dirty="0">
                <a:effectLst>
                  <a:outerShdw blurRad="38100" dist="38100" dir="2700000" algn="tl">
                    <a:srgbClr val="000000">
                      <a:alpha val="43137"/>
                    </a:srgbClr>
                  </a:outerShdw>
                </a:effectLst>
              </a:rPr>
              <a:t>μεταφορά</a:t>
            </a:r>
            <a:r>
              <a:rPr lang="el-GR" dirty="0">
                <a:effectLst>
                  <a:outerShdw blurRad="38100" dist="38100" dir="2700000" algn="tl">
                    <a:srgbClr val="000000">
                      <a:alpha val="43137"/>
                    </a:srgbClr>
                  </a:outerShdw>
                </a:effectLst>
              </a:rPr>
              <a:t>, η </a:t>
            </a:r>
            <a:r>
              <a:rPr lang="el-GR" b="1" dirty="0">
                <a:effectLst>
                  <a:outerShdw blurRad="38100" dist="38100" dir="2700000" algn="tl">
                    <a:srgbClr val="000000">
                      <a:alpha val="43137"/>
                    </a:srgbClr>
                  </a:outerShdw>
                </a:effectLst>
              </a:rPr>
              <a:t>μεταβολική τύχη </a:t>
            </a:r>
            <a:r>
              <a:rPr lang="el-GR" dirty="0">
                <a:effectLst>
                  <a:outerShdw blurRad="38100" dist="38100" dir="2700000" algn="tl">
                    <a:srgbClr val="000000">
                      <a:alpha val="43137"/>
                    </a:srgbClr>
                  </a:outerShdw>
                </a:effectLst>
              </a:rPr>
              <a:t>και οι </a:t>
            </a:r>
            <a:r>
              <a:rPr lang="el-GR" b="1" dirty="0">
                <a:effectLst>
                  <a:outerShdw blurRad="38100" dist="38100" dir="2700000" algn="tl">
                    <a:srgbClr val="000000">
                      <a:alpha val="43137"/>
                    </a:srgbClr>
                  </a:outerShdw>
                </a:effectLst>
              </a:rPr>
              <a:t>αλληλεπιδράσεις</a:t>
            </a:r>
            <a:r>
              <a:rPr lang="el-GR" dirty="0">
                <a:effectLst>
                  <a:outerShdw blurRad="38100" dist="38100" dir="2700000" algn="tl">
                    <a:srgbClr val="000000">
                      <a:alpha val="43137"/>
                    </a:srgbClr>
                  </a:outerShdw>
                </a:effectLst>
              </a:rPr>
              <a:t> των τοξικών ουσιών με το περιβάλλον</a:t>
            </a:r>
            <a:endParaRPr lang="en-US" dirty="0">
              <a:effectLst>
                <a:outerShdw blurRad="38100" dist="38100" dir="2700000" algn="tl">
                  <a:srgbClr val="000000">
                    <a:alpha val="43137"/>
                  </a:srgbClr>
                </a:outerShdw>
              </a:effectLst>
            </a:endParaRPr>
          </a:p>
        </p:txBody>
      </p:sp>
      <p:sp>
        <p:nvSpPr>
          <p:cNvPr id="27" name="TextBox 26">
            <a:extLst>
              <a:ext uri="{FF2B5EF4-FFF2-40B4-BE49-F238E27FC236}">
                <a16:creationId xmlns:a16="http://schemas.microsoft.com/office/drawing/2014/main" id="{DC6F0065-E223-4ACA-8312-F20C527BD996}"/>
              </a:ext>
            </a:extLst>
          </p:cNvPr>
          <p:cNvSpPr txBox="1"/>
          <p:nvPr/>
        </p:nvSpPr>
        <p:spPr>
          <a:xfrm>
            <a:off x="631050" y="2897252"/>
            <a:ext cx="6367984" cy="923330"/>
          </a:xfrm>
          <a:prstGeom prst="rect">
            <a:avLst/>
          </a:prstGeom>
          <a:noFill/>
        </p:spPr>
        <p:txBody>
          <a:bodyPr wrap="square">
            <a:spAutoFit/>
          </a:bodyPr>
          <a:lstStyle/>
          <a:p>
            <a:pPr marL="285750" indent="-285750" algn="just">
              <a:buFont typeface="Wingdings" panose="05000000000000000000" pitchFamily="2" charset="2"/>
              <a:buChar char="Ø"/>
            </a:pPr>
            <a:r>
              <a:rPr lang="el-GR" dirty="0">
                <a:effectLst>
                  <a:outerShdw blurRad="38100" dist="38100" dir="2700000" algn="tl">
                    <a:srgbClr val="000000">
                      <a:alpha val="43137"/>
                    </a:srgbClr>
                  </a:outerShdw>
                </a:effectLst>
              </a:rPr>
              <a:t>Διερευνά τις </a:t>
            </a:r>
            <a:r>
              <a:rPr lang="el-GR" b="1" dirty="0">
                <a:effectLst>
                  <a:outerShdw blurRad="38100" dist="38100" dir="2700000" algn="tl">
                    <a:srgbClr val="000000">
                      <a:alpha val="43137"/>
                    </a:srgbClr>
                  </a:outerShdw>
                </a:effectLst>
              </a:rPr>
              <a:t>αρνητικές επιπτώσεις </a:t>
            </a:r>
            <a:r>
              <a:rPr lang="el-GR" dirty="0">
                <a:effectLst>
                  <a:outerShdw blurRad="38100" dist="38100" dir="2700000" algn="tl">
                    <a:srgbClr val="000000">
                      <a:alpha val="43137"/>
                    </a:srgbClr>
                  </a:outerShdw>
                </a:effectLst>
              </a:rPr>
              <a:t>χημικών ουσιών σε ζωντανά συστήματα (οργανισμοί, πληθυσμοί, κοινότητες και οικοσυστήματα).</a:t>
            </a:r>
          </a:p>
        </p:txBody>
      </p:sp>
      <p:sp>
        <p:nvSpPr>
          <p:cNvPr id="31" name="Rectangle 30">
            <a:extLst>
              <a:ext uri="{FF2B5EF4-FFF2-40B4-BE49-F238E27FC236}">
                <a16:creationId xmlns:a16="http://schemas.microsoft.com/office/drawing/2014/main" id="{E25FE542-8661-4F3A-9355-B3AAA9FB4B2B}"/>
              </a:ext>
            </a:extLst>
          </p:cNvPr>
          <p:cNvSpPr/>
          <p:nvPr/>
        </p:nvSpPr>
        <p:spPr>
          <a:xfrm>
            <a:off x="668408" y="4840362"/>
            <a:ext cx="6367984" cy="923330"/>
          </a:xfrm>
          <a:prstGeom prst="rect">
            <a:avLst/>
          </a:prstGeom>
        </p:spPr>
        <p:txBody>
          <a:bodyPr wrap="square">
            <a:spAutoFit/>
          </a:bodyPr>
          <a:lstStyle/>
          <a:p>
            <a:pPr marL="285750" indent="-285750" algn="just">
              <a:buFont typeface="Wingdings" panose="05000000000000000000" pitchFamily="2" charset="2"/>
              <a:buChar char="Ø"/>
            </a:pPr>
            <a:r>
              <a:rPr lang="el-GR" dirty="0">
                <a:effectLst>
                  <a:outerShdw blurRad="38100" dist="38100" dir="2700000" algn="tl">
                    <a:srgbClr val="000000">
                      <a:alpha val="43137"/>
                    </a:srgbClr>
                  </a:outerShdw>
                </a:effectLst>
              </a:rPr>
              <a:t>Είναι ένας διεπιστημονικός τομέας που «αγκαλιάζει» ερευνητικά πεδία της βιολογίας, οικολογίας, φαρμακολογίας, βιοχημείας, χημείας, και φυσιολογίας. </a:t>
            </a:r>
            <a:endParaRPr lang="en-US" dirty="0">
              <a:effectLst>
                <a:outerShdw blurRad="38100" dist="38100" dir="2700000" algn="tl">
                  <a:srgbClr val="000000">
                    <a:alpha val="43137"/>
                  </a:srgbClr>
                </a:outerShdw>
              </a:effectLst>
            </a:endParaRPr>
          </a:p>
        </p:txBody>
      </p:sp>
      <p:pic>
        <p:nvPicPr>
          <p:cNvPr id="32" name="Picture 31">
            <a:extLst>
              <a:ext uri="{FF2B5EF4-FFF2-40B4-BE49-F238E27FC236}">
                <a16:creationId xmlns:a16="http://schemas.microsoft.com/office/drawing/2014/main" id="{FE165641-03D0-4B2C-9129-91715B9EA39D}"/>
              </a:ext>
            </a:extLst>
          </p:cNvPr>
          <p:cNvPicPr>
            <a:picLocks noChangeAspect="1"/>
          </p:cNvPicPr>
          <p:nvPr/>
        </p:nvPicPr>
        <p:blipFill rotWithShape="1">
          <a:blip r:embed="rId3"/>
          <a:srcRect l="67187" t="28889" r="8750" b="18472"/>
          <a:stretch/>
        </p:blipFill>
        <p:spPr>
          <a:xfrm>
            <a:off x="7292523" y="2104724"/>
            <a:ext cx="3734725" cy="4595652"/>
          </a:xfrm>
          <a:prstGeom prst="rect">
            <a:avLst/>
          </a:prstGeom>
        </p:spPr>
      </p:pic>
      <p:pic>
        <p:nvPicPr>
          <p:cNvPr id="11" name="Picture 10">
            <a:extLst>
              <a:ext uri="{FF2B5EF4-FFF2-40B4-BE49-F238E27FC236}">
                <a16:creationId xmlns:a16="http://schemas.microsoft.com/office/drawing/2014/main" id="{EA8CB71D-F3FC-4862-861D-C4A5B75BF4F6}"/>
              </a:ext>
            </a:extLst>
          </p:cNvPr>
          <p:cNvPicPr>
            <a:picLocks noChangeAspect="1"/>
          </p:cNvPicPr>
          <p:nvPr/>
        </p:nvPicPr>
        <p:blipFill rotWithShape="1">
          <a:blip r:embed="rId4"/>
          <a:srcRect l="48479" t="42036" r="37371" b="35121"/>
          <a:stretch/>
        </p:blipFill>
        <p:spPr>
          <a:xfrm>
            <a:off x="10139884" y="184351"/>
            <a:ext cx="1725105" cy="1566606"/>
          </a:xfrm>
          <a:prstGeom prst="rect">
            <a:avLst/>
          </a:prstGeom>
        </p:spPr>
      </p:pic>
    </p:spTree>
    <p:extLst>
      <p:ext uri="{BB962C8B-B14F-4D97-AF65-F5344CB8AC3E}">
        <p14:creationId xmlns:p14="http://schemas.microsoft.com/office/powerpoint/2010/main" val="766547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808" y="157624"/>
            <a:ext cx="1040908" cy="1040908"/>
          </a:xfrm>
          <a:prstGeom prst="rect">
            <a:avLst/>
          </a:prstGeom>
        </p:spPr>
      </p:pic>
      <p:sp>
        <p:nvSpPr>
          <p:cNvPr id="4" name="Content Placeholder 3">
            <a:extLst>
              <a:ext uri="{FF2B5EF4-FFF2-40B4-BE49-F238E27FC236}">
                <a16:creationId xmlns:a16="http://schemas.microsoft.com/office/drawing/2014/main" id="{220A1CF1-F393-48A6-B10B-C00D09459A71}"/>
              </a:ext>
            </a:extLst>
          </p:cNvPr>
          <p:cNvSpPr>
            <a:spLocks noGrp="1"/>
          </p:cNvSpPr>
          <p:nvPr>
            <p:ph idx="1"/>
          </p:nvPr>
        </p:nvSpPr>
        <p:spPr>
          <a:xfrm>
            <a:off x="330556" y="1782169"/>
            <a:ext cx="11354414" cy="5264458"/>
          </a:xfrm>
        </p:spPr>
        <p:txBody>
          <a:bodyPr>
            <a:normAutofit lnSpcReduction="10000"/>
          </a:bodyPr>
          <a:lstStyle/>
          <a:p>
            <a:pPr algn="just"/>
            <a:r>
              <a:rPr lang="el-GR" sz="1800" dirty="0">
                <a:effectLst>
                  <a:outerShdw blurRad="38100" dist="38100" dir="2700000" algn="tl">
                    <a:srgbClr val="000000">
                      <a:alpha val="43137"/>
                    </a:srgbClr>
                  </a:outerShdw>
                </a:effectLst>
              </a:rPr>
              <a:t>Ποσοτική εκτίμηση επιπτώσεων χημικών ουσιών και</a:t>
            </a:r>
            <a:r>
              <a:rPr lang="en-US" sz="1800" dirty="0">
                <a:effectLst>
                  <a:outerShdw blurRad="38100" dist="38100" dir="2700000" algn="tl">
                    <a:srgbClr val="000000">
                      <a:alpha val="43137"/>
                    </a:srgbClr>
                  </a:outerShdw>
                </a:effectLst>
              </a:rPr>
              <a:t> </a:t>
            </a:r>
            <a:r>
              <a:rPr lang="el-GR" sz="1800" dirty="0">
                <a:effectLst>
                  <a:outerShdw blurRad="38100" dist="38100" dir="2700000" algn="tl">
                    <a:srgbClr val="000000">
                      <a:alpha val="43137"/>
                    </a:srgbClr>
                  </a:outerShdw>
                </a:effectLst>
              </a:rPr>
              <a:t>παρασκευασμάτων στο περιβάλλον και τα οικοσυστήματα</a:t>
            </a:r>
          </a:p>
          <a:p>
            <a:pPr algn="just"/>
            <a:endParaRPr lang="el-GR" sz="1800" dirty="0">
              <a:effectLst>
                <a:outerShdw blurRad="38100" dist="38100" dir="2700000" algn="tl">
                  <a:srgbClr val="000000">
                    <a:alpha val="43137"/>
                  </a:srgbClr>
                </a:outerShdw>
              </a:effectLst>
            </a:endParaRPr>
          </a:p>
          <a:p>
            <a:pPr algn="just"/>
            <a:r>
              <a:rPr lang="el-GR" sz="1800" dirty="0">
                <a:effectLst>
                  <a:outerShdw blurRad="38100" dist="38100" dir="2700000" algn="tl">
                    <a:srgbClr val="000000">
                      <a:alpha val="43137"/>
                    </a:srgbClr>
                  </a:outerShdw>
                </a:effectLst>
              </a:rPr>
              <a:t>Νέος όρος και η μεθοδολογία που ακολουθείται διαφέρει στις διάφορες βιομηχανικές χώρες</a:t>
            </a:r>
          </a:p>
          <a:p>
            <a:pPr marL="0" indent="0" algn="just">
              <a:buNone/>
            </a:pPr>
            <a:endParaRPr lang="el-GR" sz="1800" dirty="0">
              <a:effectLst>
                <a:outerShdw blurRad="38100" dist="38100" dir="2700000" algn="tl">
                  <a:srgbClr val="000000">
                    <a:alpha val="43137"/>
                  </a:srgbClr>
                </a:outerShdw>
              </a:effectLst>
            </a:endParaRPr>
          </a:p>
          <a:p>
            <a:pPr algn="just"/>
            <a:r>
              <a:rPr lang="el-GR" sz="1800" dirty="0">
                <a:effectLst>
                  <a:outerShdw blurRad="38100" dist="38100" dir="2700000" algn="tl">
                    <a:srgbClr val="000000">
                      <a:alpha val="43137"/>
                    </a:srgbClr>
                  </a:outerShdw>
                </a:effectLst>
              </a:rPr>
              <a:t>ΗΠΑ: πρόσφατο νομοθετικό πλαίσιο των βασικών παραμέτρων που αποτελούν την Οικολογική Εκτίμηση Κινδύνου</a:t>
            </a:r>
          </a:p>
          <a:p>
            <a:pPr algn="just"/>
            <a:endParaRPr lang="el-GR" sz="1800" dirty="0">
              <a:effectLst>
                <a:outerShdw blurRad="38100" dist="38100" dir="2700000" algn="tl">
                  <a:srgbClr val="000000">
                    <a:alpha val="43137"/>
                  </a:srgbClr>
                </a:outerShdw>
              </a:effectLst>
            </a:endParaRPr>
          </a:p>
          <a:p>
            <a:pPr algn="just"/>
            <a:r>
              <a:rPr lang="el-GR" sz="1800" dirty="0">
                <a:effectLst>
                  <a:outerShdw blurRad="38100" dist="38100" dir="2700000" algn="tl">
                    <a:srgbClr val="000000">
                      <a:alpha val="43137"/>
                    </a:srgbClr>
                  </a:outerShdw>
                </a:effectLst>
              </a:rPr>
              <a:t>Οι βασικές αρχές δημοσιεύθηκαν από την Υπηρεσία Προστασίας Περιβάλλοντος: </a:t>
            </a:r>
            <a:r>
              <a:rPr lang="el-GR" sz="1800" b="1" dirty="0">
                <a:solidFill>
                  <a:schemeClr val="accent1"/>
                </a:solidFill>
                <a:effectLst>
                  <a:outerShdw blurRad="38100" dist="38100" dir="2700000" algn="tl">
                    <a:srgbClr val="000000">
                      <a:alpha val="43137"/>
                    </a:srgbClr>
                  </a:outerShdw>
                </a:effectLst>
              </a:rPr>
              <a:t>EPA: A Framework for Ecological Risk Assessment, EPA/630/R-92/001, Φεβρουάριος, 1992. </a:t>
            </a:r>
            <a:r>
              <a:rPr lang="el-GR" sz="1800" dirty="0">
                <a:effectLst>
                  <a:outerShdw blurRad="38100" dist="38100" dir="2700000" algn="tl">
                    <a:srgbClr val="000000">
                      <a:alpha val="43137"/>
                    </a:srgbClr>
                  </a:outerShdw>
                </a:effectLst>
              </a:rPr>
              <a:t>Η οδηγία-πλαίσιο αναφέρεται στις βασικές μεθοδολογικές προσεγγίσεις που πρέπει να ακολουθήσουν οι μελέτες και το περιεχόμενο των βιοδεικτών και εκτιμήσεων.</a:t>
            </a:r>
          </a:p>
          <a:p>
            <a:pPr algn="just"/>
            <a:endParaRPr lang="el-GR" sz="1800" dirty="0">
              <a:effectLst>
                <a:outerShdw blurRad="38100" dist="38100" dir="2700000" algn="tl">
                  <a:srgbClr val="000000">
                    <a:alpha val="43137"/>
                  </a:srgbClr>
                </a:outerShdw>
              </a:effectLst>
            </a:endParaRPr>
          </a:p>
          <a:p>
            <a:pPr algn="just"/>
            <a:r>
              <a:rPr lang="el-GR" sz="1800" dirty="0">
                <a:effectLst>
                  <a:outerShdw blurRad="38100" dist="38100" dir="2700000" algn="tl">
                    <a:srgbClr val="000000">
                      <a:alpha val="43137"/>
                    </a:srgbClr>
                  </a:outerShdw>
                </a:effectLst>
              </a:rPr>
              <a:t>Εργαλείο διαχείρισης που χρησιμοποιείται για να λαμβάνονται κρίσιμες αποφάσεις κατά την εμπορία και τη χρήση νέων χημικών υλικών, παρασκευασμάτων, συσκευασιών κ.λπ, για τα οποία υπάρχουν δεν υπάρχουν τοξικολογικά και οικοτοξικολογικά δεδομένα περιβαλλοντικών επιπτώσεων</a:t>
            </a:r>
          </a:p>
          <a:p>
            <a:pPr marL="0" indent="0" algn="just">
              <a:buNone/>
            </a:pPr>
            <a:endParaRPr lang="el-GR" sz="1800" dirty="0">
              <a:effectLst>
                <a:outerShdw blurRad="38100" dist="38100" dir="2700000" algn="tl">
                  <a:srgbClr val="000000">
                    <a:alpha val="43137"/>
                  </a:srgbClr>
                </a:outerShdw>
              </a:effectLst>
            </a:endParaRPr>
          </a:p>
          <a:p>
            <a:pPr algn="just"/>
            <a:r>
              <a:rPr lang="el-GR" sz="1800" dirty="0">
                <a:effectLst>
                  <a:outerShdw blurRad="38100" dist="38100" dir="2700000" algn="tl">
                    <a:srgbClr val="000000">
                      <a:alpha val="43137"/>
                    </a:srgbClr>
                  </a:outerShdw>
                </a:effectLst>
              </a:rPr>
              <a:t>Χρησιμοποιεί γνώσεις Οικοτοξικολογίας για να υποστηρίξει τη λήψη αποφάσεων σχετικών με το περιβάλλον</a:t>
            </a:r>
          </a:p>
        </p:txBody>
      </p:sp>
      <p:sp>
        <p:nvSpPr>
          <p:cNvPr id="14" name="Title 1">
            <a:extLst>
              <a:ext uri="{FF2B5EF4-FFF2-40B4-BE49-F238E27FC236}">
                <a16:creationId xmlns:a16="http://schemas.microsoft.com/office/drawing/2014/main" id="{9223805B-0E64-463A-8D5E-4B9A3C2F0F1C}"/>
              </a:ext>
            </a:extLst>
          </p:cNvPr>
          <p:cNvSpPr txBox="1">
            <a:spLocks/>
          </p:cNvSpPr>
          <p:nvPr/>
        </p:nvSpPr>
        <p:spPr>
          <a:xfrm>
            <a:off x="1486049" y="185816"/>
            <a:ext cx="6974370" cy="13233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l-GR"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j-ea"/>
                <a:cs typeface="+mj-cs"/>
              </a:rPr>
              <a:t>Εκτίμηση Οικολογικού Κινδύνου – </a:t>
            </a: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j-ea"/>
                <a:cs typeface="+mj-cs"/>
              </a:rPr>
              <a:t>Ecological Risk Assessment</a:t>
            </a:r>
            <a:r>
              <a:rPr kumimoji="0" lang="el-GR"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j-ea"/>
                <a:cs typeface="+mj-cs"/>
              </a:rPr>
              <a:t>ERA)</a:t>
            </a:r>
            <a:endParaRPr kumimoji="0" lang="en-US" sz="3600" b="1" i="0" u="none" strike="noStrike" kern="1200" cap="none" spc="0" normalizeH="0" baseline="-2500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j-ea"/>
              <a:cs typeface="+mj-cs"/>
            </a:endParaRPr>
          </a:p>
        </p:txBody>
      </p:sp>
    </p:spTree>
    <p:extLst>
      <p:ext uri="{BB962C8B-B14F-4D97-AF65-F5344CB8AC3E}">
        <p14:creationId xmlns:p14="http://schemas.microsoft.com/office/powerpoint/2010/main" val="3673128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808" y="157624"/>
            <a:ext cx="1040908" cy="1040908"/>
          </a:xfrm>
          <a:prstGeom prst="rect">
            <a:avLst/>
          </a:prstGeom>
        </p:spPr>
      </p:pic>
      <p:sp>
        <p:nvSpPr>
          <p:cNvPr id="14" name="Title 1">
            <a:extLst>
              <a:ext uri="{FF2B5EF4-FFF2-40B4-BE49-F238E27FC236}">
                <a16:creationId xmlns:a16="http://schemas.microsoft.com/office/drawing/2014/main" id="{9223805B-0E64-463A-8D5E-4B9A3C2F0F1C}"/>
              </a:ext>
            </a:extLst>
          </p:cNvPr>
          <p:cNvSpPr txBox="1">
            <a:spLocks/>
          </p:cNvSpPr>
          <p:nvPr/>
        </p:nvSpPr>
        <p:spPr>
          <a:xfrm>
            <a:off x="1783191" y="185816"/>
            <a:ext cx="8625618" cy="13233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j-ea"/>
                <a:cs typeface="+mj-cs"/>
              </a:rPr>
              <a:t>Αλληλεπιδράσεις μεταξύ Πληρότητας Οικοσυστήματος και Υγείας του ανθρώπου</a:t>
            </a:r>
            <a:endParaRPr kumimoji="0" lang="en-US" sz="3600" b="1" i="0" u="none" strike="noStrike" kern="1200" cap="none" spc="0" normalizeH="0" baseline="-2500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1027DA87-4174-4BC0-99F5-3DB5ACD1E75A}"/>
              </a:ext>
            </a:extLst>
          </p:cNvPr>
          <p:cNvSpPr>
            <a:spLocks noGrp="1"/>
          </p:cNvSpPr>
          <p:nvPr>
            <p:ph idx="1"/>
          </p:nvPr>
        </p:nvSpPr>
        <p:spPr>
          <a:xfrm>
            <a:off x="1633491" y="2086349"/>
            <a:ext cx="2351739" cy="386747"/>
          </a:xfrm>
        </p:spPr>
        <p:txBody>
          <a:bodyPr>
            <a:noAutofit/>
          </a:bodyPr>
          <a:lstStyle/>
          <a:p>
            <a:pPr marL="0" indent="0">
              <a:buNone/>
            </a:pPr>
            <a:r>
              <a:rPr lang="el-GR" sz="2200" b="1" dirty="0">
                <a:effectLst>
                  <a:outerShdw blurRad="38100" dist="38100" dir="2700000" algn="tl">
                    <a:srgbClr val="000000">
                      <a:alpha val="43137"/>
                    </a:srgbClr>
                  </a:outerShdw>
                </a:effectLst>
              </a:rPr>
              <a:t>Ανθρώπινη υγεία </a:t>
            </a:r>
          </a:p>
        </p:txBody>
      </p:sp>
      <p:sp>
        <p:nvSpPr>
          <p:cNvPr id="2" name="Arrow: Left-Right 1">
            <a:extLst>
              <a:ext uri="{FF2B5EF4-FFF2-40B4-BE49-F238E27FC236}">
                <a16:creationId xmlns:a16="http://schemas.microsoft.com/office/drawing/2014/main" id="{E756121E-53B7-409E-B5A4-80391C25E6D6}"/>
              </a:ext>
            </a:extLst>
          </p:cNvPr>
          <p:cNvSpPr/>
          <p:nvPr/>
        </p:nvSpPr>
        <p:spPr>
          <a:xfrm>
            <a:off x="3985230" y="2153983"/>
            <a:ext cx="585926" cy="198648"/>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4BED7481-59C3-4B62-843C-C822C52CD6E3}"/>
              </a:ext>
            </a:extLst>
          </p:cNvPr>
          <p:cNvSpPr txBox="1"/>
          <p:nvPr/>
        </p:nvSpPr>
        <p:spPr>
          <a:xfrm>
            <a:off x="4674729" y="2032895"/>
            <a:ext cx="6774506" cy="430887"/>
          </a:xfrm>
          <a:prstGeom prst="rect">
            <a:avLst/>
          </a:prstGeom>
          <a:noFill/>
        </p:spPr>
        <p:txBody>
          <a:bodyPr wrap="square" rtlCol="0">
            <a:spAutoFit/>
          </a:bodyPr>
          <a:lstStyle/>
          <a:p>
            <a:r>
              <a:rPr lang="el-GR" sz="2200" b="1" dirty="0">
                <a:effectLst>
                  <a:outerShdw blurRad="38100" dist="38100" dir="2700000" algn="tl">
                    <a:srgbClr val="000000">
                      <a:alpha val="43137"/>
                    </a:srgbClr>
                  </a:outerShdw>
                </a:effectLst>
              </a:rPr>
              <a:t>Οικολογική ακεραιότητα («υγεία» του οικοσυστήματος)</a:t>
            </a:r>
          </a:p>
        </p:txBody>
      </p:sp>
      <p:pic>
        <p:nvPicPr>
          <p:cNvPr id="3074" name="Picture 2" descr="Θαυμαστικό Emoji ❗">
            <a:extLst>
              <a:ext uri="{FF2B5EF4-FFF2-40B4-BE49-F238E27FC236}">
                <a16:creationId xmlns:a16="http://schemas.microsoft.com/office/drawing/2014/main" id="{2605148A-7469-45D0-860F-3EEB49AD3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70559">
            <a:off x="741320" y="1388948"/>
            <a:ext cx="1077577" cy="10775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4EC8164-AFFA-4058-9BAE-3ECC47000BB9}"/>
              </a:ext>
            </a:extLst>
          </p:cNvPr>
          <p:cNvSpPr txBox="1"/>
          <p:nvPr/>
        </p:nvSpPr>
        <p:spPr>
          <a:xfrm>
            <a:off x="649355" y="2826434"/>
            <a:ext cx="5601990" cy="2031325"/>
          </a:xfrm>
          <a:prstGeom prst="rect">
            <a:avLst/>
          </a:prstGeom>
          <a:noFill/>
        </p:spPr>
        <p:txBody>
          <a:bodyPr wrap="square" rtlCol="0">
            <a:spAutoFit/>
          </a:bodyPr>
          <a:lstStyle/>
          <a:p>
            <a:pPr marL="285750" indent="-285750" algn="just">
              <a:buSzPct val="80000"/>
              <a:buFont typeface="Wingdings" panose="05000000000000000000" pitchFamily="2" charset="2"/>
              <a:buChar char="q"/>
            </a:pPr>
            <a:r>
              <a:rPr lang="el-GR" dirty="0">
                <a:effectLst>
                  <a:outerShdw blurRad="38100" dist="38100" dir="2700000" algn="tl">
                    <a:srgbClr val="000000">
                      <a:alpha val="43137"/>
                    </a:srgbClr>
                  </a:outerShdw>
                </a:effectLst>
              </a:rPr>
              <a:t>Εάν προσδιοριστεί ο τρόπος με τον οποίο οι τοξικές ουσίες και άλλοι ανθρωπογενείς επιβαρυντικοί παράγοντες υποβαθμίζουν τα οικοσυστήματα και επιδρούν στην ανθρώπινη υγεία και ευζωΐα και το αντίστροφο, </a:t>
            </a:r>
            <a:r>
              <a:rPr lang="el-GR" dirty="0">
                <a:solidFill>
                  <a:srgbClr val="C00000"/>
                </a:solidFill>
                <a:effectLst>
                  <a:outerShdw blurRad="38100" dist="38100" dir="2700000" algn="tl">
                    <a:srgbClr val="000000">
                      <a:alpha val="43137"/>
                    </a:srgbClr>
                  </a:outerShdw>
                </a:effectLst>
              </a:rPr>
              <a:t>θα μπορούμε να επιτύχουμε μια ολιστική κατανόηση των αποτελεσμάτων της περιβαλλοντικής ρύπανσης.</a:t>
            </a:r>
          </a:p>
        </p:txBody>
      </p:sp>
      <p:sp>
        <p:nvSpPr>
          <p:cNvPr id="17" name="TextBox 16">
            <a:extLst>
              <a:ext uri="{FF2B5EF4-FFF2-40B4-BE49-F238E27FC236}">
                <a16:creationId xmlns:a16="http://schemas.microsoft.com/office/drawing/2014/main" id="{463EB219-B7EA-43F7-B206-757C3D863D77}"/>
              </a:ext>
            </a:extLst>
          </p:cNvPr>
          <p:cNvSpPr txBox="1"/>
          <p:nvPr/>
        </p:nvSpPr>
        <p:spPr>
          <a:xfrm>
            <a:off x="5575948" y="4871622"/>
            <a:ext cx="5601990" cy="1477328"/>
          </a:xfrm>
          <a:prstGeom prst="rect">
            <a:avLst/>
          </a:prstGeom>
          <a:noFill/>
        </p:spPr>
        <p:txBody>
          <a:bodyPr wrap="square" rtlCol="0">
            <a:spAutoFit/>
          </a:bodyPr>
          <a:lstStyle/>
          <a:p>
            <a:pPr marL="285750" indent="-285750" algn="just">
              <a:buSzPct val="80000"/>
              <a:buFont typeface="Wingdings" panose="05000000000000000000" pitchFamily="2" charset="2"/>
              <a:buChar char="q"/>
            </a:pPr>
            <a:r>
              <a:rPr lang="el-GR" dirty="0">
                <a:effectLst>
                  <a:outerShdw blurRad="38100" dist="38100" dir="2700000" algn="tl">
                    <a:srgbClr val="000000">
                      <a:alpha val="43137"/>
                    </a:srgbClr>
                  </a:outerShdw>
                </a:effectLst>
              </a:rPr>
              <a:t>Η συνεργασία μεταξύ επιστημόνων των βιοϊατρικών, περιβαλλοντικών και κοινωνικών επιστημών και υπευθύνων χάραξης πολιτικής μπορεί να βοηθήσει στην παράλληλη προάσπιση της προστασίας της υγείας του ανθρώπου και του οικοσυστήματος.</a:t>
            </a:r>
            <a:endParaRPr lang="el-GR"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1498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Freeform: Shape 138">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Freeform: Shape 140">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 name="Freeform: Shape 142">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 name="Freeform: Shape 144">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rgbClr val="5C423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789743" y="2442411"/>
            <a:ext cx="4996329" cy="2024404"/>
          </a:xfrm>
        </p:spPr>
        <p:txBody>
          <a:bodyPr vert="horz" lIns="91440" tIns="45720" rIns="91440" bIns="45720" rtlCol="0" anchor="b">
            <a:normAutofit/>
          </a:bodyPr>
          <a:lstStyle/>
          <a:p>
            <a:pPr algn="ctr"/>
            <a:r>
              <a:rPr lang="en-US" b="1" kern="1200" dirty="0" err="1">
                <a:solidFill>
                  <a:srgbClr val="FFFFFF"/>
                </a:solidFill>
                <a:effectLst>
                  <a:outerShdw blurRad="38100" dist="38100" dir="2700000" algn="tl">
                    <a:srgbClr val="000000">
                      <a:alpha val="43137"/>
                    </a:srgbClr>
                  </a:outerShdw>
                </a:effectLst>
                <a:latin typeface="+mj-lt"/>
                <a:ea typeface="+mj-ea"/>
                <a:cs typeface="+mj-cs"/>
              </a:rPr>
              <a:t>Ερωτήσεις</a:t>
            </a:r>
            <a:r>
              <a:rPr lang="en-US" b="1" kern="1200" dirty="0">
                <a:solidFill>
                  <a:srgbClr val="FFFFFF"/>
                </a:solidFill>
                <a:effectLst>
                  <a:outerShdw blurRad="38100" dist="38100" dir="2700000" algn="tl">
                    <a:srgbClr val="000000">
                      <a:alpha val="43137"/>
                    </a:srgbClr>
                  </a:outerShdw>
                </a:effectLst>
                <a:latin typeface="+mj-lt"/>
                <a:ea typeface="+mj-ea"/>
                <a:cs typeface="+mj-cs"/>
              </a:rPr>
              <a:t> - Απ</a:t>
            </a:r>
            <a:r>
              <a:rPr lang="en-US" b="1" kern="1200" dirty="0" err="1">
                <a:solidFill>
                  <a:srgbClr val="FFFFFF"/>
                </a:solidFill>
                <a:effectLst>
                  <a:outerShdw blurRad="38100" dist="38100" dir="2700000" algn="tl">
                    <a:srgbClr val="000000">
                      <a:alpha val="43137"/>
                    </a:srgbClr>
                  </a:outerShdw>
                </a:effectLst>
                <a:latin typeface="+mj-lt"/>
                <a:ea typeface="+mj-ea"/>
                <a:cs typeface="+mj-cs"/>
              </a:rPr>
              <a:t>ορίες</a:t>
            </a:r>
            <a:endParaRPr lang="en-US" b="1" kern="1200" baseline="-25000" dirty="0">
              <a:solidFill>
                <a:srgbClr val="FFFFFF"/>
              </a:solidFill>
              <a:effectLst>
                <a:outerShdw blurRad="38100" dist="38100" dir="2700000" algn="tl">
                  <a:srgbClr val="000000">
                    <a:alpha val="43137"/>
                  </a:srgbClr>
                </a:outerShdw>
              </a:effectLst>
              <a:latin typeface="+mj-lt"/>
              <a:ea typeface="+mj-ea"/>
              <a:cs typeface="+mj-cs"/>
            </a:endParaRPr>
          </a:p>
        </p:txBody>
      </p:sp>
      <p:sp>
        <p:nvSpPr>
          <p:cNvPr id="3" name="Text Placeholder 2">
            <a:extLst>
              <a:ext uri="{FF2B5EF4-FFF2-40B4-BE49-F238E27FC236}">
                <a16:creationId xmlns:a16="http://schemas.microsoft.com/office/drawing/2014/main" id="{DD479276-AF96-4358-B425-E4A4E00AF2E7}"/>
              </a:ext>
            </a:extLst>
          </p:cNvPr>
          <p:cNvSpPr>
            <a:spLocks noGrp="1"/>
          </p:cNvSpPr>
          <p:nvPr>
            <p:ph type="body" idx="1"/>
          </p:nvPr>
        </p:nvSpPr>
        <p:spPr>
          <a:xfrm>
            <a:off x="6789744" y="5124871"/>
            <a:ext cx="4996328" cy="1068293"/>
          </a:xfrm>
        </p:spPr>
        <p:txBody>
          <a:bodyPr vert="horz" lIns="91440" tIns="45720" rIns="91440" bIns="45720" rtlCol="0">
            <a:normAutofit/>
          </a:bodyPr>
          <a:lstStyle/>
          <a:p>
            <a:pPr algn="ctr"/>
            <a:r>
              <a:rPr lang="en-US" b="1" kern="1200" dirty="0">
                <a:solidFill>
                  <a:srgbClr val="FFFFFF"/>
                </a:solidFill>
                <a:effectLst>
                  <a:outerShdw blurRad="38100" dist="38100" dir="2700000" algn="tl">
                    <a:srgbClr val="000000">
                      <a:alpha val="43137"/>
                    </a:srgbClr>
                  </a:outerShdw>
                </a:effectLst>
                <a:latin typeface="+mn-lt"/>
                <a:ea typeface="+mn-ea"/>
                <a:cs typeface="+mn-cs"/>
              </a:rPr>
              <a:t>Σας </a:t>
            </a:r>
            <a:r>
              <a:rPr lang="en-US" b="1" kern="1200" dirty="0" err="1">
                <a:solidFill>
                  <a:srgbClr val="FFFFFF"/>
                </a:solidFill>
                <a:effectLst>
                  <a:outerShdw blurRad="38100" dist="38100" dir="2700000" algn="tl">
                    <a:srgbClr val="000000">
                      <a:alpha val="43137"/>
                    </a:srgbClr>
                  </a:outerShdw>
                </a:effectLst>
                <a:latin typeface="+mn-lt"/>
                <a:ea typeface="+mn-ea"/>
                <a:cs typeface="+mn-cs"/>
              </a:rPr>
              <a:t>ευχ</a:t>
            </a:r>
            <a:r>
              <a:rPr lang="en-US" b="1" kern="1200" dirty="0">
                <a:solidFill>
                  <a:srgbClr val="FFFFFF"/>
                </a:solidFill>
                <a:effectLst>
                  <a:outerShdw blurRad="38100" dist="38100" dir="2700000" algn="tl">
                    <a:srgbClr val="000000">
                      <a:alpha val="43137"/>
                    </a:srgbClr>
                  </a:outerShdw>
                </a:effectLst>
                <a:latin typeface="+mn-lt"/>
                <a:ea typeface="+mn-ea"/>
                <a:cs typeface="+mn-cs"/>
              </a:rPr>
              <a:t>αριστώ πολύ για την προσοχή σας!!!</a:t>
            </a:r>
          </a:p>
        </p:txBody>
      </p:sp>
      <p:pic>
        <p:nvPicPr>
          <p:cNvPr id="1030" name="Picture 6" descr="9 Ερωτήσεις που δεν θα κάνετε ποτέ σε μια συνέντευξη! | MyInterview.GR">
            <a:extLst>
              <a:ext uri="{FF2B5EF4-FFF2-40B4-BE49-F238E27FC236}">
                <a16:creationId xmlns:a16="http://schemas.microsoft.com/office/drawing/2014/main" id="{73128E59-A234-41EB-A597-B8EFF9E17B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84"/>
          <a:stretch/>
        </p:blipFill>
        <p:spPr bwMode="auto">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Κρίση κορωνοϊού: 5 απορίες που χρειάζονται απάντηση">
            <a:extLst>
              <a:ext uri="{FF2B5EF4-FFF2-40B4-BE49-F238E27FC236}">
                <a16:creationId xmlns:a16="http://schemas.microsoft.com/office/drawing/2014/main" id="{F52D718D-ADE4-40E4-BED1-DD44B85E4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79" r="4" b="820"/>
          <a:stretch/>
        </p:blipFill>
        <p:spPr bwMode="auto">
          <a:xfrm>
            <a:off x="3" y="3124786"/>
            <a:ext cx="5001415" cy="3733214"/>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69808" y="157624"/>
            <a:ext cx="1040908" cy="1040908"/>
          </a:xfrm>
          <a:prstGeom prst="rect">
            <a:avLst/>
          </a:prstGeom>
        </p:spPr>
      </p:pic>
    </p:spTree>
    <p:extLst>
      <p:ext uri="{BB962C8B-B14F-4D97-AF65-F5344CB8AC3E}">
        <p14:creationId xmlns:p14="http://schemas.microsoft.com/office/powerpoint/2010/main" val="62948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149229" y="399785"/>
            <a:ext cx="3893543" cy="1135737"/>
          </a:xfrm>
        </p:spPr>
        <p:txBody>
          <a:bodyPr>
            <a:noAutofit/>
          </a:bodyPr>
          <a:lstStyle/>
          <a:p>
            <a:pPr algn="just"/>
            <a:r>
              <a:rPr lang="el-GR" b="1" cap="none" dirty="0">
                <a:effectLst>
                  <a:outerShdw blurRad="38100" dist="38100" dir="2700000" algn="tl">
                    <a:srgbClr val="000000">
                      <a:alpha val="43137"/>
                    </a:srgbClr>
                  </a:outerShdw>
                </a:effectLst>
              </a:rPr>
              <a:t>Οικοτοξικολογία</a:t>
            </a:r>
            <a:endParaRPr lang="en-US" b="1" cap="none"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1078234" y="1670241"/>
            <a:ext cx="10460174" cy="1040908"/>
          </a:xfrm>
        </p:spPr>
        <p:txBody>
          <a:bodyPr>
            <a:normAutofit/>
          </a:bodyPr>
          <a:lstStyle/>
          <a:p>
            <a:pPr algn="just">
              <a:buSzPct val="80000"/>
              <a:buFont typeface="Wingdings" panose="05000000000000000000" pitchFamily="2" charset="2"/>
              <a:buChar char="Ø"/>
            </a:pPr>
            <a:r>
              <a:rPr lang="el-GR" sz="2400" dirty="0">
                <a:effectLst>
                  <a:outerShdw blurRad="38100" dist="38100" dir="2700000" algn="tl">
                    <a:srgbClr val="000000">
                      <a:alpha val="43137"/>
                    </a:srgbClr>
                  </a:outerShdw>
                </a:effectLst>
              </a:rPr>
              <a:t> </a:t>
            </a:r>
            <a:r>
              <a:rPr lang="el-GR" sz="1800" dirty="0">
                <a:effectLst>
                  <a:outerShdw blurRad="38100" dist="38100" dir="2700000" algn="tl">
                    <a:srgbClr val="000000">
                      <a:alpha val="43137"/>
                    </a:srgbClr>
                  </a:outerShdw>
                </a:effectLst>
              </a:rPr>
              <a:t>Ο όρος οικοτοξικολογία εμφανίσθηκε </a:t>
            </a:r>
            <a:r>
              <a:rPr lang="el-GR" sz="1800" b="1" dirty="0">
                <a:effectLst>
                  <a:outerShdw blurRad="38100" dist="38100" dir="2700000" algn="tl">
                    <a:srgbClr val="000000">
                      <a:alpha val="43137"/>
                    </a:srgbClr>
                  </a:outerShdw>
                </a:effectLst>
              </a:rPr>
              <a:t>το 1969, </a:t>
            </a:r>
            <a:r>
              <a:rPr lang="el-GR" sz="1800" dirty="0">
                <a:effectLst>
                  <a:outerShdw blurRad="38100" dist="38100" dir="2700000" algn="tl">
                    <a:srgbClr val="000000">
                      <a:alpha val="43137"/>
                    </a:srgbClr>
                  </a:outerShdw>
                </a:effectLst>
              </a:rPr>
              <a:t>ως μία φυσική προέκταση της τοξικολογίας και της περιβαλλοντικής τοξικολογίας, που μελετά τις επιδράσεις τοξικών ουσιών σε μεμονωμένους οργανισμούς, σε συνδυασμό με τις οικολογικές επιδράσεις των ουσιών που ρυπαίνουν το φυσικό περιβάλλον</a:t>
            </a:r>
          </a:p>
          <a:p>
            <a:pPr algn="just">
              <a:buSzPct val="80000"/>
              <a:buFont typeface="Wingdings" panose="05000000000000000000" pitchFamily="2" charset="2"/>
              <a:buChar char="Ø"/>
            </a:pPr>
            <a:endParaRPr lang="el-GR" sz="2400" dirty="0">
              <a:effectLst>
                <a:outerShdw blurRad="38100" dist="38100" dir="2700000" algn="tl">
                  <a:srgbClr val="000000">
                    <a:alpha val="43137"/>
                  </a:srgbClr>
                </a:outerShdw>
              </a:effectLst>
            </a:endParaRPr>
          </a:p>
        </p:txBody>
      </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808" y="157624"/>
            <a:ext cx="1040908" cy="1040908"/>
          </a:xfrm>
          <a:prstGeom prst="rect">
            <a:avLst/>
          </a:prstGeom>
        </p:spPr>
      </p:pic>
      <p:sp>
        <p:nvSpPr>
          <p:cNvPr id="21" name="Title 1">
            <a:extLst>
              <a:ext uri="{FF2B5EF4-FFF2-40B4-BE49-F238E27FC236}">
                <a16:creationId xmlns:a16="http://schemas.microsoft.com/office/drawing/2014/main" id="{32DF485D-F735-425A-8439-8CE644B1966D}"/>
              </a:ext>
            </a:extLst>
          </p:cNvPr>
          <p:cNvSpPr txBox="1">
            <a:spLocks/>
          </p:cNvSpPr>
          <p:nvPr/>
        </p:nvSpPr>
        <p:spPr>
          <a:xfrm>
            <a:off x="2235019" y="2782653"/>
            <a:ext cx="1870354" cy="646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000" b="1" u="sng" dirty="0">
                <a:effectLst>
                  <a:outerShdw blurRad="38100" dist="38100" dir="2700000" algn="tl">
                    <a:srgbClr val="000000">
                      <a:alpha val="43137"/>
                    </a:srgbClr>
                  </a:outerShdw>
                </a:effectLst>
              </a:rPr>
              <a:t>Οικοτοξικολογία</a:t>
            </a:r>
            <a:endParaRPr lang="en-US" sz="2000" b="1" u="sng" dirty="0">
              <a:effectLst>
                <a:outerShdw blurRad="38100" dist="38100" dir="2700000" algn="tl">
                  <a:srgbClr val="000000">
                    <a:alpha val="43137"/>
                  </a:srgbClr>
                </a:outerShdw>
              </a:effectLst>
            </a:endParaRPr>
          </a:p>
        </p:txBody>
      </p:sp>
      <p:sp>
        <p:nvSpPr>
          <p:cNvPr id="23" name="Content Placeholder 5">
            <a:extLst>
              <a:ext uri="{FF2B5EF4-FFF2-40B4-BE49-F238E27FC236}">
                <a16:creationId xmlns:a16="http://schemas.microsoft.com/office/drawing/2014/main" id="{C41E6862-2F67-47D1-A09C-F397D16F549E}"/>
              </a:ext>
            </a:extLst>
          </p:cNvPr>
          <p:cNvSpPr txBox="1">
            <a:spLocks/>
          </p:cNvSpPr>
          <p:nvPr/>
        </p:nvSpPr>
        <p:spPr>
          <a:xfrm>
            <a:off x="901126" y="3344767"/>
            <a:ext cx="4538140" cy="3127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SzPct val="80000"/>
              <a:buFont typeface="Wingdings" panose="05000000000000000000" pitchFamily="2" charset="2"/>
              <a:buChar char="Ø"/>
            </a:pPr>
            <a:r>
              <a:rPr lang="el-GR" sz="1800" dirty="0">
                <a:effectLst>
                  <a:outerShdw blurRad="38100" dist="38100" dir="2700000" algn="tl">
                    <a:srgbClr val="000000">
                      <a:alpha val="43137"/>
                    </a:srgbClr>
                  </a:outerShdw>
                </a:effectLst>
              </a:rPr>
              <a:t>νεότερη επιστήμη</a:t>
            </a:r>
          </a:p>
          <a:p>
            <a:pPr algn="just">
              <a:buSzPct val="80000"/>
              <a:buFont typeface="Wingdings" panose="05000000000000000000" pitchFamily="2" charset="2"/>
              <a:buChar char="Ø"/>
            </a:pPr>
            <a:r>
              <a:rPr lang="el-GR" sz="1800" dirty="0">
                <a:effectLst>
                  <a:outerShdw blurRad="38100" dist="38100" dir="2700000" algn="tl">
                    <a:srgbClr val="000000">
                      <a:alpha val="43137"/>
                    </a:srgbClr>
                  </a:outerShdw>
                </a:effectLst>
              </a:rPr>
              <a:t>λαμβάνει υπόψη της τις οικολογικές διαστάσεις και την πολυπλοκότητα των αλληλοεπιδράσεων μεταξύ των βιολογικών οργανισμών και των οργανισμών με το φυσικό περιβάλλον μέσα στο οποίο αναπτύσσονται</a:t>
            </a:r>
            <a:endParaRPr lang="el-GR" sz="2400" dirty="0">
              <a:effectLst>
                <a:outerShdw blurRad="38100" dist="38100" dir="2700000" algn="tl">
                  <a:srgbClr val="000000">
                    <a:alpha val="43137"/>
                  </a:srgbClr>
                </a:outerShdw>
              </a:effectLst>
            </a:endParaRPr>
          </a:p>
        </p:txBody>
      </p:sp>
      <p:sp>
        <p:nvSpPr>
          <p:cNvPr id="27" name="Title 1">
            <a:extLst>
              <a:ext uri="{FF2B5EF4-FFF2-40B4-BE49-F238E27FC236}">
                <a16:creationId xmlns:a16="http://schemas.microsoft.com/office/drawing/2014/main" id="{80D9B797-885B-4500-B8E8-4D69674C84E7}"/>
              </a:ext>
            </a:extLst>
          </p:cNvPr>
          <p:cNvSpPr txBox="1">
            <a:spLocks/>
          </p:cNvSpPr>
          <p:nvPr/>
        </p:nvSpPr>
        <p:spPr>
          <a:xfrm>
            <a:off x="7316286" y="2782653"/>
            <a:ext cx="3297483" cy="646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000" b="1" u="sng" dirty="0">
                <a:effectLst>
                  <a:outerShdw blurRad="38100" dist="38100" dir="2700000" algn="tl">
                    <a:srgbClr val="000000">
                      <a:alpha val="43137"/>
                    </a:srgbClr>
                  </a:outerShdw>
                </a:effectLst>
              </a:rPr>
              <a:t>Περιβαλλοντική Τοξικολογία</a:t>
            </a:r>
            <a:endParaRPr lang="en-US" sz="2000" b="1" u="sng" dirty="0">
              <a:effectLst>
                <a:outerShdw blurRad="38100" dist="38100" dir="2700000" algn="tl">
                  <a:srgbClr val="000000">
                    <a:alpha val="43137"/>
                  </a:srgbClr>
                </a:outerShdw>
              </a:effectLst>
            </a:endParaRPr>
          </a:p>
        </p:txBody>
      </p:sp>
      <p:sp>
        <p:nvSpPr>
          <p:cNvPr id="31" name="Content Placeholder 5">
            <a:extLst>
              <a:ext uri="{FF2B5EF4-FFF2-40B4-BE49-F238E27FC236}">
                <a16:creationId xmlns:a16="http://schemas.microsoft.com/office/drawing/2014/main" id="{462F60FF-B44E-4129-B5FE-8EABE507F031}"/>
              </a:ext>
            </a:extLst>
          </p:cNvPr>
          <p:cNvSpPr txBox="1">
            <a:spLocks/>
          </p:cNvSpPr>
          <p:nvPr/>
        </p:nvSpPr>
        <p:spPr>
          <a:xfrm>
            <a:off x="6546563" y="3326476"/>
            <a:ext cx="4538140" cy="3127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SzPct val="80000"/>
              <a:buFont typeface="Wingdings" panose="05000000000000000000" pitchFamily="2" charset="2"/>
              <a:buChar char="Ø"/>
            </a:pPr>
            <a:r>
              <a:rPr lang="el-GR" sz="1800" dirty="0">
                <a:effectLst>
                  <a:outerShdw blurRad="38100" dist="38100" dir="2700000" algn="tl">
                    <a:srgbClr val="000000">
                      <a:alpha val="43137"/>
                    </a:srgbClr>
                  </a:outerShdw>
                </a:effectLst>
              </a:rPr>
              <a:t>μελετά την έκθεση,</a:t>
            </a:r>
            <a:endParaRPr lang="en-US" sz="1800" dirty="0">
              <a:effectLst>
                <a:outerShdw blurRad="38100" dist="38100" dir="2700000" algn="tl">
                  <a:srgbClr val="000000">
                    <a:alpha val="43137"/>
                  </a:srgbClr>
                </a:outerShdw>
              </a:effectLst>
            </a:endParaRPr>
          </a:p>
          <a:p>
            <a:pPr algn="just">
              <a:buSzPct val="80000"/>
              <a:buFont typeface="Wingdings" panose="05000000000000000000" pitchFamily="2" charset="2"/>
              <a:buChar char="Ø"/>
            </a:pPr>
            <a:r>
              <a:rPr lang="el-GR" sz="1800" dirty="0">
                <a:effectLst>
                  <a:outerShdw blurRad="38100" dist="38100" dir="2700000" algn="tl">
                    <a:srgbClr val="000000">
                      <a:alpha val="43137"/>
                    </a:srgbClr>
                  </a:outerShdw>
                </a:effectLst>
              </a:rPr>
              <a:t>τις</a:t>
            </a:r>
            <a:r>
              <a:rPr lang="en-US" sz="1800" dirty="0">
                <a:effectLst>
                  <a:outerShdw blurRad="38100" dist="38100" dir="2700000" algn="tl">
                    <a:srgbClr val="000000">
                      <a:alpha val="43137"/>
                    </a:srgbClr>
                  </a:outerShdw>
                </a:effectLst>
              </a:rPr>
              <a:t> </a:t>
            </a:r>
            <a:r>
              <a:rPr lang="el-GR" sz="1800" dirty="0">
                <a:effectLst>
                  <a:outerShdw blurRad="38100" dist="38100" dir="2700000" algn="tl">
                    <a:srgbClr val="000000">
                      <a:alpha val="43137"/>
                    </a:srgbClr>
                  </a:outerShdw>
                </a:effectLst>
              </a:rPr>
              <a:t>τοξικοκινητικές και τοξικοδυναμικές μεταβολές, και</a:t>
            </a:r>
            <a:endParaRPr lang="en-US" sz="1800" dirty="0">
              <a:effectLst>
                <a:outerShdw blurRad="38100" dist="38100" dir="2700000" algn="tl">
                  <a:srgbClr val="000000">
                    <a:alpha val="43137"/>
                  </a:srgbClr>
                </a:outerShdw>
              </a:effectLst>
            </a:endParaRPr>
          </a:p>
          <a:p>
            <a:pPr algn="just">
              <a:buSzPct val="80000"/>
              <a:buFont typeface="Wingdings" panose="05000000000000000000" pitchFamily="2" charset="2"/>
              <a:buChar char="Ø"/>
            </a:pPr>
            <a:r>
              <a:rPr lang="el-GR" sz="1800" dirty="0">
                <a:effectLst>
                  <a:outerShdw blurRad="38100" dist="38100" dir="2700000" algn="tl">
                    <a:srgbClr val="000000">
                      <a:alpha val="43137"/>
                    </a:srgbClr>
                  </a:outerShdw>
                </a:effectLst>
              </a:rPr>
              <a:t>τις αρνητικές επιπτώσεις</a:t>
            </a:r>
            <a:r>
              <a:rPr lang="en-US" sz="1800" dirty="0">
                <a:effectLst>
                  <a:outerShdw blurRad="38100" dist="38100" dir="2700000" algn="tl">
                    <a:srgbClr val="000000">
                      <a:alpha val="43137"/>
                    </a:srgbClr>
                  </a:outerShdw>
                </a:effectLst>
              </a:rPr>
              <a:t> </a:t>
            </a:r>
            <a:r>
              <a:rPr lang="el-GR" sz="1800" dirty="0">
                <a:effectLst>
                  <a:outerShdw blurRad="38100" dist="38100" dir="2700000" algn="tl">
                    <a:srgbClr val="000000">
                      <a:alpha val="43137"/>
                    </a:srgbClr>
                  </a:outerShdw>
                </a:effectLst>
              </a:rPr>
              <a:t>των συνθετικών και επικίνδυνων χημικών παραγόντων σε ζωντανούς</a:t>
            </a:r>
            <a:r>
              <a:rPr lang="en-US" sz="1800" dirty="0">
                <a:effectLst>
                  <a:outerShdw blurRad="38100" dist="38100" dir="2700000" algn="tl">
                    <a:srgbClr val="000000">
                      <a:alpha val="43137"/>
                    </a:srgbClr>
                  </a:outerShdw>
                </a:effectLst>
              </a:rPr>
              <a:t> </a:t>
            </a:r>
            <a:r>
              <a:rPr lang="el-GR" sz="1800" dirty="0">
                <a:effectLst>
                  <a:outerShdw blurRad="38100" dist="38100" dir="2700000" algn="tl">
                    <a:srgbClr val="000000">
                      <a:alpha val="43137"/>
                    </a:srgbClr>
                  </a:outerShdw>
                </a:effectLst>
              </a:rPr>
              <a:t>οργανισμούς στα</a:t>
            </a:r>
            <a:r>
              <a:rPr lang="en-US" sz="1800" dirty="0">
                <a:effectLst>
                  <a:outerShdw blurRad="38100" dist="38100" dir="2700000" algn="tl">
                    <a:srgbClr val="000000">
                      <a:alpha val="43137"/>
                    </a:srgbClr>
                  </a:outerShdw>
                </a:effectLst>
              </a:rPr>
              <a:t> </a:t>
            </a:r>
            <a:r>
              <a:rPr lang="el-GR" sz="1800" dirty="0">
                <a:effectLst>
                  <a:outerShdw blurRad="38100" dist="38100" dir="2700000" algn="tl">
                    <a:srgbClr val="000000">
                      <a:alpha val="43137"/>
                    </a:srgbClr>
                  </a:outerShdw>
                </a:effectLst>
              </a:rPr>
              <a:t>περιβαλλοντικά διαμερίσματα.</a:t>
            </a:r>
            <a:endParaRPr lang="el-GR" sz="2400" dirty="0">
              <a:effectLst>
                <a:outerShdw blurRad="38100" dist="38100" dir="2700000" algn="tl">
                  <a:srgbClr val="000000">
                    <a:alpha val="43137"/>
                  </a:srgbClr>
                </a:outerShdw>
              </a:effectLst>
            </a:endParaRPr>
          </a:p>
        </p:txBody>
      </p:sp>
      <p:sp>
        <p:nvSpPr>
          <p:cNvPr id="32" name="Title 1">
            <a:extLst>
              <a:ext uri="{FF2B5EF4-FFF2-40B4-BE49-F238E27FC236}">
                <a16:creationId xmlns:a16="http://schemas.microsoft.com/office/drawing/2014/main" id="{F861A23B-4651-473D-9B63-872538394B26}"/>
              </a:ext>
            </a:extLst>
          </p:cNvPr>
          <p:cNvSpPr txBox="1">
            <a:spLocks/>
          </p:cNvSpPr>
          <p:nvPr/>
        </p:nvSpPr>
        <p:spPr>
          <a:xfrm>
            <a:off x="4882382" y="2782653"/>
            <a:ext cx="1870354" cy="646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i="1" dirty="0">
                <a:effectLst>
                  <a:outerShdw blurRad="38100" dist="38100" dir="2700000" algn="tl">
                    <a:srgbClr val="000000">
                      <a:alpha val="43137"/>
                    </a:srgbClr>
                  </a:outerShdw>
                </a:effectLst>
              </a:rPr>
              <a:t>Vs</a:t>
            </a:r>
          </a:p>
        </p:txBody>
      </p:sp>
      <p:pic>
        <p:nvPicPr>
          <p:cNvPr id="33" name="Content Placeholder 5">
            <a:extLst>
              <a:ext uri="{FF2B5EF4-FFF2-40B4-BE49-F238E27FC236}">
                <a16:creationId xmlns:a16="http://schemas.microsoft.com/office/drawing/2014/main" id="{CA664054-9B42-4002-8D3F-4B22E985FA7E}"/>
              </a:ext>
            </a:extLst>
          </p:cNvPr>
          <p:cNvPicPr>
            <a:picLocks noChangeAspect="1"/>
          </p:cNvPicPr>
          <p:nvPr/>
        </p:nvPicPr>
        <p:blipFill rotWithShape="1">
          <a:blip r:embed="rId3"/>
          <a:srcRect l="23763" t="48682" r="66030" b="39091"/>
          <a:stretch/>
        </p:blipFill>
        <p:spPr>
          <a:xfrm>
            <a:off x="213800" y="5407285"/>
            <a:ext cx="1866656" cy="1257791"/>
          </a:xfrm>
          <a:prstGeom prst="rect">
            <a:avLst/>
          </a:prstGeom>
        </p:spPr>
      </p:pic>
      <p:pic>
        <p:nvPicPr>
          <p:cNvPr id="34" name="Picture 33">
            <a:extLst>
              <a:ext uri="{FF2B5EF4-FFF2-40B4-BE49-F238E27FC236}">
                <a16:creationId xmlns:a16="http://schemas.microsoft.com/office/drawing/2014/main" id="{669CD00D-C8AB-414B-A7C5-A512E1D0EB6F}"/>
              </a:ext>
            </a:extLst>
          </p:cNvPr>
          <p:cNvPicPr>
            <a:picLocks noChangeAspect="1"/>
          </p:cNvPicPr>
          <p:nvPr/>
        </p:nvPicPr>
        <p:blipFill rotWithShape="1">
          <a:blip r:embed="rId4"/>
          <a:srcRect l="56366" t="57639" r="27319" b="22611"/>
          <a:stretch/>
        </p:blipFill>
        <p:spPr>
          <a:xfrm>
            <a:off x="9554773" y="65717"/>
            <a:ext cx="2482991" cy="1690747"/>
          </a:xfrm>
          <a:prstGeom prst="rect">
            <a:avLst/>
          </a:prstGeom>
        </p:spPr>
      </p:pic>
      <p:sp>
        <p:nvSpPr>
          <p:cNvPr id="36" name="TextBox 35">
            <a:extLst>
              <a:ext uri="{FF2B5EF4-FFF2-40B4-BE49-F238E27FC236}">
                <a16:creationId xmlns:a16="http://schemas.microsoft.com/office/drawing/2014/main" id="{D7FA2DD1-B748-4FFC-A56E-E53F857623C3}"/>
              </a:ext>
            </a:extLst>
          </p:cNvPr>
          <p:cNvSpPr txBox="1"/>
          <p:nvPr/>
        </p:nvSpPr>
        <p:spPr>
          <a:xfrm>
            <a:off x="4882382" y="6257837"/>
            <a:ext cx="7831939" cy="600164"/>
          </a:xfrm>
          <a:prstGeom prst="rect">
            <a:avLst/>
          </a:prstGeom>
          <a:noFill/>
        </p:spPr>
        <p:txBody>
          <a:bodyPr wrap="square">
            <a:spAutoFit/>
          </a:bodyPr>
          <a:lstStyle/>
          <a:p>
            <a:pPr marL="171450" indent="-171450" algn="l">
              <a:buFont typeface="Courier New" panose="02070309020205020404" pitchFamily="49" charset="0"/>
              <a:buChar char="o"/>
            </a:pPr>
            <a:r>
              <a:rPr lang="en-US" sz="1100" b="0" i="0" dirty="0" err="1">
                <a:effectLst>
                  <a:outerShdw blurRad="38100" dist="38100" dir="2700000" algn="tl">
                    <a:srgbClr val="000000">
                      <a:alpha val="43137"/>
                    </a:srgbClr>
                  </a:outerShdw>
                </a:effectLst>
              </a:rPr>
              <a:t>Truhaut</a:t>
            </a:r>
            <a:r>
              <a:rPr lang="en-US" sz="1100" b="0" i="0" dirty="0">
                <a:effectLst>
                  <a:outerShdw blurRad="38100" dist="38100" dir="2700000" algn="tl">
                    <a:srgbClr val="000000">
                      <a:alpha val="43137"/>
                    </a:srgbClr>
                  </a:outerShdw>
                </a:effectLst>
              </a:rPr>
              <a:t> R. Ecotoxicology: objectives, principles and perspectives. Ecotoxicology and Environmental Safety, 1: 151-173, 1977</a:t>
            </a:r>
          </a:p>
          <a:p>
            <a:pPr marL="171450" indent="-171450" algn="l">
              <a:buFont typeface="Courier New" panose="02070309020205020404" pitchFamily="49" charset="0"/>
              <a:buChar char="o"/>
            </a:pPr>
            <a:r>
              <a:rPr lang="en-US" sz="1100" b="0" i="0" dirty="0">
                <a:effectLst>
                  <a:outerShdw blurRad="38100" dist="38100" dir="2700000" algn="tl">
                    <a:srgbClr val="000000">
                      <a:alpha val="43137"/>
                    </a:srgbClr>
                  </a:outerShdw>
                </a:effectLst>
              </a:rPr>
              <a:t>Moriarty F. Ecotoxicology. The Study of Pollutants in Ecosystems. Academic Press, London, 1983, (2nd ed) 1988.</a:t>
            </a:r>
          </a:p>
          <a:p>
            <a:pPr marL="171450" indent="-171450" algn="l">
              <a:buFont typeface="Courier New" panose="02070309020205020404" pitchFamily="49" charset="0"/>
              <a:buChar char="o"/>
            </a:pPr>
            <a:r>
              <a:rPr lang="en-US" sz="1100" b="0" i="0" dirty="0" err="1">
                <a:effectLst>
                  <a:outerShdw blurRad="38100" dist="38100" dir="2700000" algn="tl">
                    <a:srgbClr val="000000">
                      <a:alpha val="43137"/>
                    </a:srgbClr>
                  </a:outerShdw>
                </a:effectLst>
              </a:rPr>
              <a:t>Νewman</a:t>
            </a:r>
            <a:r>
              <a:rPr lang="en-US" sz="1100" b="0" i="0" dirty="0">
                <a:effectLst>
                  <a:outerShdw blurRad="38100" dist="38100" dir="2700000" algn="tl">
                    <a:srgbClr val="000000">
                      <a:alpha val="43137"/>
                    </a:srgbClr>
                  </a:outerShdw>
                </a:effectLst>
              </a:rPr>
              <a:t> MC. </a:t>
            </a:r>
            <a:r>
              <a:rPr lang="en-US" sz="1100" b="0" i="0" dirty="0" err="1">
                <a:effectLst>
                  <a:outerShdw blurRad="38100" dist="38100" dir="2700000" algn="tl">
                    <a:srgbClr val="000000">
                      <a:alpha val="43137"/>
                    </a:srgbClr>
                  </a:outerShdw>
                </a:effectLst>
              </a:rPr>
              <a:t>Funtamentals</a:t>
            </a:r>
            <a:r>
              <a:rPr lang="en-US" sz="1100" b="0" i="0" dirty="0">
                <a:effectLst>
                  <a:outerShdw blurRad="38100" dist="38100" dir="2700000" algn="tl">
                    <a:srgbClr val="000000">
                      <a:alpha val="43137"/>
                    </a:srgbClr>
                  </a:outerShdw>
                </a:effectLst>
              </a:rPr>
              <a:t> of Ecotoxicology. Lewis Publishers, Boca Raton, FL, 2001. </a:t>
            </a:r>
          </a:p>
        </p:txBody>
      </p:sp>
    </p:spTree>
    <p:extLst>
      <p:ext uri="{BB962C8B-B14F-4D97-AF65-F5344CB8AC3E}">
        <p14:creationId xmlns:p14="http://schemas.microsoft.com/office/powerpoint/2010/main" val="137452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p:cNvSpPr>
            <a:spLocks noGrp="1"/>
          </p:cNvSpPr>
          <p:nvPr>
            <p:ph type="title"/>
          </p:nvPr>
        </p:nvSpPr>
        <p:spPr>
          <a:xfrm>
            <a:off x="1248042" y="1059959"/>
            <a:ext cx="10149356" cy="1135737"/>
          </a:xfrm>
        </p:spPr>
        <p:txBody>
          <a:bodyPr>
            <a:noAutofit/>
          </a:bodyPr>
          <a:lstStyle/>
          <a:p>
            <a:pPr algn="just"/>
            <a:r>
              <a:rPr lang="el-GR" sz="2400" b="1" u="sng" dirty="0">
                <a:effectLst>
                  <a:outerShdw blurRad="38100" dist="38100" dir="2700000" algn="tl">
                    <a:srgbClr val="000000">
                      <a:alpha val="43137"/>
                    </a:srgbClr>
                  </a:outerShdw>
                </a:effectLst>
              </a:rPr>
              <a:t>Γενικός στόχος της Οικοτοξικολογίας:</a:t>
            </a:r>
            <a:r>
              <a:rPr lang="el-GR" sz="2400" b="1" dirty="0">
                <a:effectLst>
                  <a:outerShdw blurRad="38100" dist="38100" dir="2700000" algn="tl">
                    <a:srgbClr val="000000">
                      <a:alpha val="43137"/>
                    </a:srgbClr>
                  </a:outerShdw>
                </a:effectLst>
              </a:rPr>
              <a:t> η ερμηνεία και η πρόβλεψη των φαινομένων της επίδρασης ή της έκθεσης σε τοξικές χημικές ουσίες σε διαφορετικά βιολογικά επίπεδα</a:t>
            </a:r>
            <a:endParaRPr lang="en-US" sz="2400" b="1" dirty="0">
              <a:effectLst>
                <a:outerShdw blurRad="38100" dist="38100" dir="2700000" algn="tl">
                  <a:srgbClr val="000000">
                    <a:alpha val="43137"/>
                  </a:srgbClr>
                </a:outerShdw>
              </a:effectLst>
            </a:endParaRPr>
          </a:p>
        </p:txBody>
      </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808" y="157624"/>
            <a:ext cx="1040908" cy="1040908"/>
          </a:xfrm>
          <a:prstGeom prst="rect">
            <a:avLst/>
          </a:prstGeom>
        </p:spPr>
      </p:pic>
      <p:sp>
        <p:nvSpPr>
          <p:cNvPr id="4" name="Content Placeholder 3">
            <a:extLst>
              <a:ext uri="{FF2B5EF4-FFF2-40B4-BE49-F238E27FC236}">
                <a16:creationId xmlns:a16="http://schemas.microsoft.com/office/drawing/2014/main" id="{995C7FC3-AA20-41D3-AB8A-B0BF14405FEE}"/>
              </a:ext>
            </a:extLst>
          </p:cNvPr>
          <p:cNvSpPr>
            <a:spLocks noGrp="1"/>
          </p:cNvSpPr>
          <p:nvPr>
            <p:ph idx="1"/>
          </p:nvPr>
        </p:nvSpPr>
        <p:spPr>
          <a:xfrm>
            <a:off x="689913" y="2999504"/>
            <a:ext cx="4946967" cy="2480592"/>
          </a:xfrm>
        </p:spPr>
        <p:txBody>
          <a:bodyPr>
            <a:noAutofit/>
          </a:bodyPr>
          <a:lstStyle/>
          <a:p>
            <a:r>
              <a:rPr lang="el-GR" sz="2000" dirty="0">
                <a:effectLst>
                  <a:outerShdw blurRad="38100" dist="38100" dir="2700000" algn="tl">
                    <a:srgbClr val="000000">
                      <a:alpha val="43137"/>
                    </a:srgbClr>
                  </a:outerShdw>
                </a:effectLst>
              </a:rPr>
              <a:t>Θεμελιώδη ζητήματα της Οικοτοξικολογίας:</a:t>
            </a:r>
          </a:p>
          <a:p>
            <a:pPr marL="0" indent="0">
              <a:buNone/>
            </a:pPr>
            <a:endParaRPr lang="el-GR" sz="2000" dirty="0">
              <a:effectLst>
                <a:outerShdw blurRad="38100" dist="38100" dir="2700000" algn="tl">
                  <a:srgbClr val="000000">
                    <a:alpha val="43137"/>
                  </a:srgbClr>
                </a:outerShdw>
              </a:effectLst>
            </a:endParaRPr>
          </a:p>
          <a:p>
            <a:pPr>
              <a:buFont typeface="Wingdings" panose="05000000000000000000" pitchFamily="2" charset="2"/>
              <a:buChar char="ü"/>
            </a:pPr>
            <a:r>
              <a:rPr lang="el-GR" sz="2000" dirty="0">
                <a:effectLst>
                  <a:outerShdw blurRad="38100" dist="38100" dir="2700000" algn="tl">
                    <a:srgbClr val="000000">
                      <a:alpha val="43137"/>
                    </a:srgbClr>
                  </a:outerShdw>
                </a:effectLst>
              </a:rPr>
              <a:t>Χημική μορφή τοξικών ουσιών</a:t>
            </a:r>
          </a:p>
          <a:p>
            <a:pPr>
              <a:buFont typeface="Wingdings" panose="05000000000000000000" pitchFamily="2" charset="2"/>
              <a:buChar char="ü"/>
            </a:pPr>
            <a:r>
              <a:rPr lang="el-GR" sz="2000" dirty="0">
                <a:effectLst>
                  <a:outerShdw blurRad="38100" dist="38100" dir="2700000" algn="tl">
                    <a:srgbClr val="000000">
                      <a:alpha val="43137"/>
                    </a:srgbClr>
                  </a:outerShdw>
                </a:effectLst>
              </a:rPr>
              <a:t>Σύζευξη με φάσεις της ύλης</a:t>
            </a:r>
          </a:p>
          <a:p>
            <a:pPr>
              <a:buFont typeface="Wingdings" panose="05000000000000000000" pitchFamily="2" charset="2"/>
              <a:buChar char="ü"/>
            </a:pPr>
            <a:r>
              <a:rPr lang="el-GR" sz="2000" dirty="0">
                <a:effectLst>
                  <a:outerShdw blurRad="38100" dist="38100" dir="2700000" algn="tl">
                    <a:srgbClr val="000000">
                      <a:alpha val="43137"/>
                    </a:srgbClr>
                  </a:outerShdw>
                </a:effectLst>
              </a:rPr>
              <a:t>Μετακίνηση μεταξύ των συστατικών της βιόσφαιρας</a:t>
            </a:r>
          </a:p>
        </p:txBody>
      </p:sp>
      <p:sp>
        <p:nvSpPr>
          <p:cNvPr id="7" name="Arrow: Right 6">
            <a:extLst>
              <a:ext uri="{FF2B5EF4-FFF2-40B4-BE49-F238E27FC236}">
                <a16:creationId xmlns:a16="http://schemas.microsoft.com/office/drawing/2014/main" id="{5165AF4F-91C0-407D-81BB-111587B3187D}"/>
              </a:ext>
            </a:extLst>
          </p:cNvPr>
          <p:cNvSpPr/>
          <p:nvPr/>
        </p:nvSpPr>
        <p:spPr>
          <a:xfrm>
            <a:off x="6327142" y="3666680"/>
            <a:ext cx="926246" cy="47356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17" name="Content Placeholder 3">
            <a:extLst>
              <a:ext uri="{FF2B5EF4-FFF2-40B4-BE49-F238E27FC236}">
                <a16:creationId xmlns:a16="http://schemas.microsoft.com/office/drawing/2014/main" id="{10041492-CA27-47BE-9DE1-7F9A207A576B}"/>
              </a:ext>
            </a:extLst>
          </p:cNvPr>
          <p:cNvSpPr txBox="1">
            <a:spLocks/>
          </p:cNvSpPr>
          <p:nvPr/>
        </p:nvSpPr>
        <p:spPr>
          <a:xfrm>
            <a:off x="8158675" y="2999504"/>
            <a:ext cx="3613357" cy="24805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000" dirty="0">
                <a:effectLst>
                  <a:outerShdw blurRad="38100" dist="38100" dir="2700000" algn="tl">
                    <a:srgbClr val="000000">
                      <a:alpha val="43137"/>
                    </a:srgbClr>
                  </a:outerShdw>
                </a:effectLst>
              </a:rPr>
              <a:t>Καθορίζουν:</a:t>
            </a:r>
          </a:p>
          <a:p>
            <a:endParaRPr lang="el-GR" sz="2000" dirty="0">
              <a:effectLst>
                <a:outerShdw blurRad="38100" dist="38100" dir="2700000" algn="tl">
                  <a:srgbClr val="000000">
                    <a:alpha val="43137"/>
                  </a:srgbClr>
                </a:outerShdw>
              </a:effectLst>
            </a:endParaRPr>
          </a:p>
          <a:p>
            <a:pPr>
              <a:buFont typeface="Wingdings" panose="05000000000000000000" pitchFamily="2" charset="2"/>
              <a:buChar char="ü"/>
            </a:pPr>
            <a:r>
              <a:rPr lang="el-GR" sz="2000" dirty="0">
                <a:effectLst>
                  <a:outerShdw blurRad="38100" dist="38100" dir="2700000" algn="tl">
                    <a:srgbClr val="000000">
                      <a:alpha val="43137"/>
                    </a:srgbClr>
                  </a:outerShdw>
                </a:effectLst>
              </a:rPr>
              <a:t>Έκθεση </a:t>
            </a:r>
          </a:p>
          <a:p>
            <a:pPr>
              <a:buFont typeface="Wingdings" panose="05000000000000000000" pitchFamily="2" charset="2"/>
              <a:buChar char="ü"/>
            </a:pPr>
            <a:r>
              <a:rPr lang="el-GR" sz="2000" dirty="0">
                <a:effectLst>
                  <a:outerShdw blurRad="38100" dist="38100" dir="2700000" algn="tl">
                    <a:srgbClr val="000000">
                      <a:alpha val="43137"/>
                    </a:srgbClr>
                  </a:outerShdw>
                </a:effectLst>
              </a:rPr>
              <a:t>Βιοδιαθεσιμότητα </a:t>
            </a:r>
          </a:p>
          <a:p>
            <a:pPr>
              <a:buFont typeface="Wingdings" panose="05000000000000000000" pitchFamily="2" charset="2"/>
              <a:buChar char="ü"/>
            </a:pPr>
            <a:r>
              <a:rPr lang="el-GR" sz="2000" dirty="0">
                <a:effectLst>
                  <a:outerShdw blurRad="38100" dist="38100" dir="2700000" algn="tl">
                    <a:srgbClr val="000000">
                      <a:alpha val="43137"/>
                    </a:srgbClr>
                  </a:outerShdw>
                </a:effectLst>
              </a:rPr>
              <a:t>Υλοποιούμενη δόση των τοξικών χημικών ουσιών</a:t>
            </a:r>
          </a:p>
        </p:txBody>
      </p:sp>
    </p:spTree>
    <p:extLst>
      <p:ext uri="{BB962C8B-B14F-4D97-AF65-F5344CB8AC3E}">
        <p14:creationId xmlns:p14="http://schemas.microsoft.com/office/powerpoint/2010/main" val="3171341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53845" y="783999"/>
            <a:ext cx="4962114" cy="1294453"/>
          </a:xfrm>
        </p:spPr>
        <p:txBody>
          <a:bodyPr anchor="b">
            <a:noAutofit/>
          </a:bodyPr>
          <a:lstStyle/>
          <a:p>
            <a:r>
              <a:rPr lang="el-GR" b="1" dirty="0">
                <a:effectLst>
                  <a:outerShdw blurRad="38100" dist="38100" dir="2700000" algn="tl">
                    <a:srgbClr val="000000">
                      <a:alpha val="43137"/>
                    </a:srgbClr>
                  </a:outerShdw>
                </a:effectLst>
              </a:rPr>
              <a:t>Πτυχές της έκθεσης σε χημικές ουσίες</a:t>
            </a:r>
            <a:endParaRPr lang="en-US" b="1" dirty="0">
              <a:effectLst>
                <a:outerShdw blurRad="38100" dist="38100" dir="2700000" algn="tl">
                  <a:srgbClr val="000000">
                    <a:alpha val="43137"/>
                  </a:srgbClr>
                </a:outerShdw>
              </a:effectLst>
            </a:endParaRPr>
          </a:p>
        </p:txBody>
      </p:sp>
      <p:sp>
        <p:nvSpPr>
          <p:cNvPr id="3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630935" y="2807208"/>
            <a:ext cx="4349437" cy="3575304"/>
          </a:xfrm>
        </p:spPr>
        <p:txBody>
          <a:bodyPr anchor="t">
            <a:noAutofit/>
          </a:bodyPr>
          <a:lstStyle/>
          <a:p>
            <a:pPr marL="0" indent="0">
              <a:buNone/>
            </a:pPr>
            <a:r>
              <a:rPr lang="el-GR" sz="1800" b="1" u="sng" dirty="0">
                <a:effectLst>
                  <a:outerShdw blurRad="38100" dist="38100" dir="2700000" algn="tl">
                    <a:srgbClr val="000000">
                      <a:alpha val="43137"/>
                    </a:srgbClr>
                  </a:outerShdw>
                </a:effectLst>
              </a:rPr>
              <a:t>Από πού προέρχεται?</a:t>
            </a:r>
          </a:p>
          <a:p>
            <a:pPr marL="0" indent="0">
              <a:buNone/>
            </a:pPr>
            <a:endParaRPr lang="el-GR" sz="1800" b="1" u="sng" dirty="0">
              <a:effectLst>
                <a:outerShdw blurRad="38100" dist="38100" dir="2700000" algn="tl">
                  <a:srgbClr val="000000">
                    <a:alpha val="43137"/>
                  </a:srgbClr>
                </a:outerShdw>
              </a:effectLst>
            </a:endParaRPr>
          </a:p>
          <a:p>
            <a:pPr>
              <a:buFont typeface="Wingdings" panose="05000000000000000000" pitchFamily="2" charset="2"/>
              <a:buChar char="ü"/>
            </a:pPr>
            <a:r>
              <a:rPr lang="el-GR" sz="1800" dirty="0">
                <a:effectLst>
                  <a:outerShdw blurRad="38100" dist="38100" dir="2700000" algn="tl">
                    <a:srgbClr val="000000">
                      <a:alpha val="43137"/>
                    </a:srgbClr>
                  </a:outerShdw>
                </a:effectLst>
              </a:rPr>
              <a:t>Καύσεις: καπνός τσιγάρου, θέρμανση με ξύλα ή πετρέλαιο, μαγείρεμα</a:t>
            </a:r>
          </a:p>
          <a:p>
            <a:pPr>
              <a:buFont typeface="Wingdings" panose="05000000000000000000" pitchFamily="2" charset="2"/>
              <a:buChar char="ü"/>
            </a:pPr>
            <a:r>
              <a:rPr lang="el-GR" sz="1800" dirty="0">
                <a:effectLst>
                  <a:outerShdw blurRad="38100" dist="38100" dir="2700000" algn="tl">
                    <a:srgbClr val="000000">
                      <a:alpha val="43137"/>
                    </a:srgbClr>
                  </a:outerShdw>
                </a:effectLst>
              </a:rPr>
              <a:t>Κτήριο και έπιπλα: μπογιές, κόλλες, δομικά/ κατασκευαστικά υλικά</a:t>
            </a:r>
          </a:p>
          <a:p>
            <a:pPr>
              <a:buFont typeface="Wingdings" panose="05000000000000000000" pitchFamily="2" charset="2"/>
              <a:buChar char="ü"/>
            </a:pPr>
            <a:r>
              <a:rPr lang="el-GR" sz="1800" dirty="0">
                <a:effectLst>
                  <a:outerShdw blurRad="38100" dist="38100" dir="2700000" algn="tl">
                    <a:srgbClr val="000000">
                      <a:alpha val="43137"/>
                    </a:srgbClr>
                  </a:outerShdw>
                </a:effectLst>
              </a:rPr>
              <a:t>Προϊόντα οικιακης χρήσης: εντομοκτόνα, καθαριστικά, σαπούνια</a:t>
            </a:r>
          </a:p>
          <a:p>
            <a:pPr>
              <a:buFont typeface="Wingdings" panose="05000000000000000000" pitchFamily="2" charset="2"/>
              <a:buChar char="ü"/>
            </a:pPr>
            <a:r>
              <a:rPr lang="el-GR" sz="1800" dirty="0">
                <a:effectLst>
                  <a:outerShdw blurRad="38100" dist="38100" dir="2700000" algn="tl">
                    <a:srgbClr val="000000">
                      <a:alpha val="43137"/>
                    </a:srgbClr>
                  </a:outerShdw>
                </a:effectLst>
              </a:rPr>
              <a:t>Εξωτερικούς χώρους</a:t>
            </a:r>
          </a:p>
          <a:p>
            <a:pPr>
              <a:buFont typeface="Wingdings" panose="05000000000000000000" pitchFamily="2" charset="2"/>
              <a:buChar char="ü"/>
            </a:pPr>
            <a:r>
              <a:rPr lang="el-GR" sz="1800" dirty="0">
                <a:effectLst>
                  <a:outerShdw blurRad="38100" dist="38100" dir="2700000" algn="tl">
                    <a:srgbClr val="000000">
                      <a:alpha val="43137"/>
                    </a:srgbClr>
                  </a:outerShdw>
                </a:effectLst>
              </a:rPr>
              <a:t>Έδαφος</a:t>
            </a:r>
          </a:p>
          <a:p>
            <a:pPr>
              <a:buFont typeface="Wingdings" panose="05000000000000000000" pitchFamily="2" charset="2"/>
              <a:buChar char="ü"/>
            </a:pPr>
            <a:endParaRPr lang="el-GR" sz="18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808" y="157624"/>
            <a:ext cx="1040908" cy="1040908"/>
          </a:xfrm>
          <a:prstGeom prst="rect">
            <a:avLst/>
          </a:prstGeom>
        </p:spPr>
      </p:pic>
      <p:pic>
        <p:nvPicPr>
          <p:cNvPr id="7" name="Picture 6">
            <a:extLst>
              <a:ext uri="{FF2B5EF4-FFF2-40B4-BE49-F238E27FC236}">
                <a16:creationId xmlns:a16="http://schemas.microsoft.com/office/drawing/2014/main" id="{6616BA27-57DA-421C-83EF-F53A16B412B4}"/>
              </a:ext>
            </a:extLst>
          </p:cNvPr>
          <p:cNvPicPr>
            <a:picLocks noChangeAspect="1"/>
          </p:cNvPicPr>
          <p:nvPr/>
        </p:nvPicPr>
        <p:blipFill rotWithShape="1">
          <a:blip r:embed="rId3"/>
          <a:srcRect l="27032" t="23890" r="32343" b="14282"/>
          <a:stretch/>
        </p:blipFill>
        <p:spPr>
          <a:xfrm>
            <a:off x="7094653" y="2240071"/>
            <a:ext cx="4953000" cy="4240149"/>
          </a:xfrm>
          <a:prstGeom prst="rect">
            <a:avLst/>
          </a:prstGeom>
        </p:spPr>
      </p:pic>
    </p:spTree>
    <p:extLst>
      <p:ext uri="{BB962C8B-B14F-4D97-AF65-F5344CB8AC3E}">
        <p14:creationId xmlns:p14="http://schemas.microsoft.com/office/powerpoint/2010/main" val="3020112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p:cNvSpPr>
            <a:spLocks noGrp="1"/>
          </p:cNvSpPr>
          <p:nvPr>
            <p:ph type="title"/>
          </p:nvPr>
        </p:nvSpPr>
        <p:spPr>
          <a:xfrm>
            <a:off x="1388674" y="261437"/>
            <a:ext cx="10149356" cy="1135737"/>
          </a:xfrm>
        </p:spPr>
        <p:txBody>
          <a:bodyPr>
            <a:normAutofit fontScale="90000"/>
          </a:bodyPr>
          <a:lstStyle/>
          <a:p>
            <a:pPr algn="just"/>
            <a:r>
              <a:rPr lang="el-GR" b="1" dirty="0">
                <a:effectLst>
                  <a:outerShdw blurRad="38100" dist="38100" dir="2700000" algn="tl">
                    <a:srgbClr val="000000">
                      <a:alpha val="43137"/>
                    </a:srgbClr>
                  </a:outerShdw>
                </a:effectLst>
              </a:rPr>
              <a:t>Παράγοντες που σχετίζονται με τις συνθήκες έκθεσης</a:t>
            </a:r>
            <a:endParaRPr lang="en-US" b="1" dirty="0">
              <a:effectLst>
                <a:outerShdw blurRad="38100" dist="38100" dir="2700000" algn="tl">
                  <a:srgbClr val="000000">
                    <a:alpha val="43137"/>
                  </a:srgbClr>
                </a:outerShdw>
              </a:effectLst>
            </a:endParaRPr>
          </a:p>
        </p:txBody>
      </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808" y="157624"/>
            <a:ext cx="1040908" cy="1040908"/>
          </a:xfrm>
          <a:prstGeom prst="rect">
            <a:avLst/>
          </a:prstGeom>
        </p:spPr>
      </p:pic>
      <p:sp>
        <p:nvSpPr>
          <p:cNvPr id="4" name="Content Placeholder 3">
            <a:extLst>
              <a:ext uri="{FF2B5EF4-FFF2-40B4-BE49-F238E27FC236}">
                <a16:creationId xmlns:a16="http://schemas.microsoft.com/office/drawing/2014/main" id="{532236A5-FB93-4F49-A8FC-DCE3C73DCBC0}"/>
              </a:ext>
            </a:extLst>
          </p:cNvPr>
          <p:cNvSpPr>
            <a:spLocks noGrp="1"/>
          </p:cNvSpPr>
          <p:nvPr>
            <p:ph idx="1"/>
          </p:nvPr>
        </p:nvSpPr>
        <p:spPr>
          <a:xfrm>
            <a:off x="4075003" y="2007617"/>
            <a:ext cx="4041994" cy="5187758"/>
          </a:xfrm>
        </p:spPr>
        <p:txBody>
          <a:bodyPr>
            <a:noAutofit/>
          </a:bodyPr>
          <a:lstStyle/>
          <a:p>
            <a:pPr algn="ctr">
              <a:buSzPct val="80000"/>
              <a:buFont typeface="Wingdings" panose="05000000000000000000" pitchFamily="2" charset="2"/>
              <a:buChar char="v"/>
            </a:pPr>
            <a:r>
              <a:rPr lang="el-GR" sz="2000" dirty="0">
                <a:effectLst>
                  <a:outerShdw blurRad="38100" dist="38100" dir="2700000" algn="tl">
                    <a:srgbClr val="000000">
                      <a:alpha val="43137"/>
                    </a:srgbClr>
                  </a:outerShdw>
                </a:effectLst>
              </a:rPr>
              <a:t>Δόση</a:t>
            </a:r>
          </a:p>
          <a:p>
            <a:pPr algn="ctr">
              <a:buSzPct val="80000"/>
              <a:buFont typeface="Wingdings" panose="05000000000000000000" pitchFamily="2" charset="2"/>
              <a:buChar char="v"/>
            </a:pPr>
            <a:endParaRPr lang="el-GR" sz="2000" dirty="0">
              <a:effectLst>
                <a:outerShdw blurRad="38100" dist="38100" dir="2700000" algn="tl">
                  <a:srgbClr val="000000">
                    <a:alpha val="43137"/>
                  </a:srgbClr>
                </a:outerShdw>
              </a:effectLst>
            </a:endParaRPr>
          </a:p>
          <a:p>
            <a:pPr algn="ctr">
              <a:buSzPct val="80000"/>
              <a:buFont typeface="Wingdings" panose="05000000000000000000" pitchFamily="2" charset="2"/>
              <a:buChar char="v"/>
            </a:pPr>
            <a:r>
              <a:rPr lang="el-GR" sz="2000" dirty="0">
                <a:effectLst>
                  <a:outerShdw blurRad="38100" dist="38100" dir="2700000" algn="tl">
                    <a:srgbClr val="000000">
                      <a:alpha val="43137"/>
                    </a:srgbClr>
                  </a:outerShdw>
                </a:effectLst>
              </a:rPr>
              <a:t>Οδός και ταχύτητα απορρόφησης</a:t>
            </a:r>
          </a:p>
          <a:p>
            <a:pPr marL="0" indent="0" algn="ctr">
              <a:buSzPct val="80000"/>
              <a:buNone/>
            </a:pPr>
            <a:endParaRPr lang="el-GR" sz="2000" dirty="0">
              <a:effectLst>
                <a:outerShdw blurRad="38100" dist="38100" dir="2700000" algn="tl">
                  <a:srgbClr val="000000">
                    <a:alpha val="43137"/>
                  </a:srgbClr>
                </a:outerShdw>
              </a:effectLst>
            </a:endParaRPr>
          </a:p>
          <a:p>
            <a:pPr algn="ctr">
              <a:buSzPct val="80000"/>
              <a:buFont typeface="Wingdings" panose="05000000000000000000" pitchFamily="2" charset="2"/>
              <a:buChar char="v"/>
            </a:pPr>
            <a:r>
              <a:rPr lang="el-GR" sz="2000" dirty="0">
                <a:effectLst>
                  <a:outerShdw blurRad="38100" dist="38100" dir="2700000" algn="tl">
                    <a:srgbClr val="000000">
                      <a:alpha val="43137"/>
                    </a:srgbClr>
                  </a:outerShdw>
                </a:effectLst>
              </a:rPr>
              <a:t>Διάρκεια και συχνότητα έκθεσης</a:t>
            </a:r>
          </a:p>
          <a:p>
            <a:pPr marL="0" indent="0" algn="ctr">
              <a:buSzPct val="80000"/>
              <a:buNone/>
            </a:pPr>
            <a:endParaRPr lang="el-GR" sz="2000" dirty="0">
              <a:effectLst>
                <a:outerShdw blurRad="38100" dist="38100" dir="2700000" algn="tl">
                  <a:srgbClr val="000000">
                    <a:alpha val="43137"/>
                  </a:srgbClr>
                </a:outerShdw>
              </a:effectLst>
            </a:endParaRPr>
          </a:p>
          <a:p>
            <a:pPr algn="ctr">
              <a:buSzPct val="80000"/>
              <a:buFont typeface="Wingdings" panose="05000000000000000000" pitchFamily="2" charset="2"/>
              <a:buChar char="v"/>
            </a:pPr>
            <a:r>
              <a:rPr lang="el-GR" sz="2000" dirty="0">
                <a:effectLst>
                  <a:outerShdw blurRad="38100" dist="38100" dir="2700000" algn="tl">
                    <a:srgbClr val="000000">
                      <a:alpha val="43137"/>
                    </a:srgbClr>
                  </a:outerShdw>
                </a:effectLst>
              </a:rPr>
              <a:t>Απόσταση από την πηγή έκθεσης	</a:t>
            </a:r>
          </a:p>
        </p:txBody>
      </p:sp>
    </p:spTree>
    <p:extLst>
      <p:ext uri="{BB962C8B-B14F-4D97-AF65-F5344CB8AC3E}">
        <p14:creationId xmlns:p14="http://schemas.microsoft.com/office/powerpoint/2010/main" val="729312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p:cNvSpPr>
            <a:spLocks noGrp="1"/>
          </p:cNvSpPr>
          <p:nvPr>
            <p:ph type="title"/>
          </p:nvPr>
        </p:nvSpPr>
        <p:spPr>
          <a:xfrm>
            <a:off x="4158108" y="434355"/>
            <a:ext cx="3875784" cy="956915"/>
          </a:xfrm>
        </p:spPr>
        <p:txBody>
          <a:bodyPr>
            <a:normAutofit/>
          </a:bodyPr>
          <a:lstStyle/>
          <a:p>
            <a:pPr algn="ctr"/>
            <a:r>
              <a:rPr lang="el-GR" b="1" dirty="0">
                <a:effectLst>
                  <a:outerShdw blurRad="38100" dist="38100" dir="2700000" algn="tl">
                    <a:srgbClr val="000000">
                      <a:alpha val="43137"/>
                    </a:srgbClr>
                  </a:outerShdw>
                </a:effectLst>
              </a:rPr>
              <a:t>Οικοτοξικολόγος</a:t>
            </a:r>
            <a:endParaRPr lang="en-US" b="1" dirty="0">
              <a:effectLst>
                <a:outerShdw blurRad="38100" dist="38100" dir="2700000" algn="tl">
                  <a:srgbClr val="000000">
                    <a:alpha val="43137"/>
                  </a:srgbClr>
                </a:outerShdw>
              </a:effectLst>
            </a:endParaRPr>
          </a:p>
        </p:txBody>
      </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808" y="157624"/>
            <a:ext cx="1040908" cy="1040908"/>
          </a:xfrm>
          <a:prstGeom prst="rect">
            <a:avLst/>
          </a:prstGeom>
        </p:spPr>
      </p:pic>
      <p:sp>
        <p:nvSpPr>
          <p:cNvPr id="6" name="Content Placeholder 5">
            <a:extLst>
              <a:ext uri="{FF2B5EF4-FFF2-40B4-BE49-F238E27FC236}">
                <a16:creationId xmlns:a16="http://schemas.microsoft.com/office/drawing/2014/main" id="{B3A28684-180F-4BEB-B79C-6AFD328D290C}"/>
              </a:ext>
            </a:extLst>
          </p:cNvPr>
          <p:cNvSpPr>
            <a:spLocks noGrp="1"/>
          </p:cNvSpPr>
          <p:nvPr>
            <p:ph idx="1"/>
          </p:nvPr>
        </p:nvSpPr>
        <p:spPr>
          <a:xfrm>
            <a:off x="2267444" y="2340042"/>
            <a:ext cx="3781327" cy="2595942"/>
          </a:xfrm>
        </p:spPr>
        <p:txBody>
          <a:bodyPr>
            <a:normAutofit/>
          </a:bodyPr>
          <a:lstStyle/>
          <a:p>
            <a:pPr marL="0" indent="0" algn="just">
              <a:buNone/>
            </a:pPr>
            <a:r>
              <a:rPr lang="el-GR" sz="2600" dirty="0">
                <a:effectLst>
                  <a:outerShdw blurRad="38100" dist="38100" dir="2700000" algn="tl">
                    <a:srgbClr val="000000">
                      <a:alpha val="43137"/>
                    </a:srgbClr>
                  </a:outerShdw>
                </a:effectLst>
              </a:rPr>
              <a:t>Βιοδιαθεσιμότητα:</a:t>
            </a:r>
          </a:p>
          <a:p>
            <a:pPr marL="0" indent="0" algn="just">
              <a:buNone/>
            </a:pPr>
            <a:r>
              <a:rPr lang="el-GR" sz="2000" dirty="0">
                <a:effectLst>
                  <a:outerShdw blurRad="38100" dist="38100" dir="2700000" algn="tl">
                    <a:srgbClr val="000000">
                      <a:alpha val="43137"/>
                    </a:srgbClr>
                  </a:outerShdw>
                </a:effectLst>
              </a:rPr>
              <a:t>Αφορά εκείνο το ποσοστό της δόσης μιας χημικής ουσίας που φθάνει στη συστηματική κυκλοφορία, χωρίς να έχει υποστεί κάποια χημική μεταβολή, ύστερα από τη χορήγησή της μέσω οποιασδήποτε οδού.</a:t>
            </a:r>
          </a:p>
          <a:p>
            <a:pPr marL="0" indent="0" algn="just">
              <a:buNone/>
            </a:pPr>
            <a:endParaRPr lang="el-GR" dirty="0">
              <a:effectLst>
                <a:outerShdw blurRad="38100" dist="38100" dir="2700000" algn="tl">
                  <a:srgbClr val="000000">
                    <a:alpha val="43137"/>
                  </a:srgbClr>
                </a:outerShdw>
              </a:effectLst>
            </a:endParaRPr>
          </a:p>
        </p:txBody>
      </p:sp>
      <p:sp>
        <p:nvSpPr>
          <p:cNvPr id="7" name="Arrow: Right 6">
            <a:extLst>
              <a:ext uri="{FF2B5EF4-FFF2-40B4-BE49-F238E27FC236}">
                <a16:creationId xmlns:a16="http://schemas.microsoft.com/office/drawing/2014/main" id="{964CAAE6-5AC7-4CF8-A047-E3DA845F5237}"/>
              </a:ext>
            </a:extLst>
          </p:cNvPr>
          <p:cNvSpPr/>
          <p:nvPr/>
        </p:nvSpPr>
        <p:spPr>
          <a:xfrm rot="7857911">
            <a:off x="4180299" y="1526370"/>
            <a:ext cx="772357" cy="5040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l-GR"/>
          </a:p>
        </p:txBody>
      </p:sp>
      <p:sp>
        <p:nvSpPr>
          <p:cNvPr id="16" name="Arrow: Right 15">
            <a:extLst>
              <a:ext uri="{FF2B5EF4-FFF2-40B4-BE49-F238E27FC236}">
                <a16:creationId xmlns:a16="http://schemas.microsoft.com/office/drawing/2014/main" id="{D090970C-273C-4A25-8CA5-55ECCA53CA45}"/>
              </a:ext>
            </a:extLst>
          </p:cNvPr>
          <p:cNvSpPr/>
          <p:nvPr/>
        </p:nvSpPr>
        <p:spPr>
          <a:xfrm rot="13742089" flipH="1">
            <a:off x="7127693" y="1561229"/>
            <a:ext cx="772357" cy="5040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l-GR"/>
          </a:p>
        </p:txBody>
      </p:sp>
      <p:sp>
        <p:nvSpPr>
          <p:cNvPr id="17" name="Content Placeholder 5">
            <a:extLst>
              <a:ext uri="{FF2B5EF4-FFF2-40B4-BE49-F238E27FC236}">
                <a16:creationId xmlns:a16="http://schemas.microsoft.com/office/drawing/2014/main" id="{6A9D576C-2173-4E0F-BD0B-F86B25283072}"/>
              </a:ext>
            </a:extLst>
          </p:cNvPr>
          <p:cNvSpPr txBox="1">
            <a:spLocks/>
          </p:cNvSpPr>
          <p:nvPr/>
        </p:nvSpPr>
        <p:spPr>
          <a:xfrm>
            <a:off x="6905514" y="2340042"/>
            <a:ext cx="3415683" cy="280273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l-GR" dirty="0">
                <a:effectLst>
                  <a:outerShdw blurRad="38100" dist="38100" dir="2700000" algn="tl">
                    <a:srgbClr val="000000">
                      <a:alpha val="43137"/>
                    </a:srgbClr>
                  </a:outerShdw>
                </a:effectLst>
              </a:rPr>
              <a:t>Βιομεγέθυνση:</a:t>
            </a:r>
          </a:p>
          <a:p>
            <a:pPr marL="0" indent="0" algn="just">
              <a:buFont typeface="Arial" panose="020B0604020202020204" pitchFamily="34" charset="0"/>
              <a:buNone/>
            </a:pPr>
            <a:r>
              <a:rPr lang="el-GR" sz="2000" dirty="0">
                <a:effectLst>
                  <a:outerShdw blurRad="38100" dist="38100" dir="2700000" algn="tl">
                    <a:srgbClr val="000000">
                      <a:alpha val="43137"/>
                    </a:srgbClr>
                  </a:outerShdw>
                </a:effectLst>
              </a:rPr>
              <a:t>Η αύξηση της συγκέντρωσης της χημικής ουσίας κατά πορεία της δια μέσου του τροφικού ιστού.</a:t>
            </a:r>
          </a:p>
          <a:p>
            <a:pPr algn="just"/>
            <a:r>
              <a:rPr lang="el-GR" sz="2000" dirty="0">
                <a:effectLst>
                  <a:outerShdw blurRad="38100" dist="38100" dir="2700000" algn="tl">
                    <a:srgbClr val="000000">
                      <a:alpha val="43137"/>
                    </a:srgbClr>
                  </a:outerShdw>
                </a:effectLst>
              </a:rPr>
              <a:t>Μπορεί να οδηγήσει σε επιβλαβή έκθεση εκείνων των ειδών που βρίσκονται σε υψηλά επίπεδα του τροφικού ιστού</a:t>
            </a:r>
          </a:p>
          <a:p>
            <a:pPr algn="just"/>
            <a:endParaRPr lang="el-GR"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2834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p:cNvSpPr>
            <a:spLocks noGrp="1"/>
          </p:cNvSpPr>
          <p:nvPr>
            <p:ph type="title"/>
          </p:nvPr>
        </p:nvSpPr>
        <p:spPr>
          <a:xfrm>
            <a:off x="1388674" y="187673"/>
            <a:ext cx="10149356" cy="1135737"/>
          </a:xfrm>
        </p:spPr>
        <p:txBody>
          <a:bodyPr>
            <a:normAutofit/>
          </a:bodyPr>
          <a:lstStyle/>
          <a:p>
            <a:pPr algn="just"/>
            <a:r>
              <a:rPr lang="el-GR" b="1" dirty="0">
                <a:effectLst>
                  <a:outerShdw blurRad="38100" dist="38100" dir="2700000" algn="tl">
                    <a:srgbClr val="000000">
                      <a:alpha val="43137"/>
                    </a:srgbClr>
                  </a:outerShdw>
                </a:effectLst>
              </a:rPr>
              <a:t>Επιδράσεις των τοξικών προϊόντων</a:t>
            </a:r>
            <a:endParaRPr lang="en-US" b="1" dirty="0">
              <a:effectLst>
                <a:outerShdw blurRad="38100" dist="38100" dir="2700000" algn="tl">
                  <a:srgbClr val="000000">
                    <a:alpha val="43137"/>
                  </a:srgbClr>
                </a:outerShdw>
              </a:effectLst>
            </a:endParaRPr>
          </a:p>
        </p:txBody>
      </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9808" y="157624"/>
            <a:ext cx="1040908" cy="1040908"/>
          </a:xfrm>
          <a:prstGeom prst="rect">
            <a:avLst/>
          </a:prstGeom>
        </p:spPr>
      </p:pic>
      <p:sp>
        <p:nvSpPr>
          <p:cNvPr id="4" name="Content Placeholder 3">
            <a:extLst>
              <a:ext uri="{FF2B5EF4-FFF2-40B4-BE49-F238E27FC236}">
                <a16:creationId xmlns:a16="http://schemas.microsoft.com/office/drawing/2014/main" id="{220A1CF1-F393-48A6-B10B-C00D09459A71}"/>
              </a:ext>
            </a:extLst>
          </p:cNvPr>
          <p:cNvSpPr>
            <a:spLocks noGrp="1"/>
          </p:cNvSpPr>
          <p:nvPr>
            <p:ph idx="1"/>
          </p:nvPr>
        </p:nvSpPr>
        <p:spPr>
          <a:xfrm>
            <a:off x="838200" y="1700570"/>
            <a:ext cx="10515600" cy="4351338"/>
          </a:xfrm>
        </p:spPr>
        <p:txBody>
          <a:bodyPr>
            <a:normAutofit/>
          </a:bodyPr>
          <a:lstStyle/>
          <a:p>
            <a:pPr algn="just"/>
            <a:r>
              <a:rPr lang="el-GR" sz="1800" b="1" u="sng" dirty="0">
                <a:effectLst>
                  <a:outerShdw blurRad="38100" dist="38100" dir="2700000" algn="tl">
                    <a:srgbClr val="000000">
                      <a:alpha val="43137"/>
                    </a:srgbClr>
                  </a:outerShdw>
                </a:effectLst>
              </a:rPr>
              <a:t>Μοριακές και Βιοχημικές επιδράσεις</a:t>
            </a:r>
            <a:r>
              <a:rPr lang="el-GR" sz="1800" dirty="0">
                <a:effectLst>
                  <a:outerShdw blurRad="38100" dist="38100" dir="2700000" algn="tl">
                    <a:srgbClr val="000000">
                      <a:alpha val="43137"/>
                    </a:srgbClr>
                  </a:outerShdw>
                </a:effectLst>
              </a:rPr>
              <a:t>: διεργασίες που συνδέονται με τη ρύθμιση της γονιδιακής μεταγραφής/μετάφρασης, τον βιομετασχηματισμό ξενοβιοτικών ουσιών, καθώς και τις επιβλαβείς βιοχημικές δράσεις τους σε κυτταρικά συστατικά (πρωτεΐνες, λιπίδια, </a:t>
            </a:r>
            <a:r>
              <a:rPr lang="en-US" sz="1800" dirty="0">
                <a:effectLst>
                  <a:outerShdw blurRad="38100" dist="38100" dir="2700000" algn="tl">
                    <a:srgbClr val="000000">
                      <a:alpha val="43137"/>
                    </a:srgbClr>
                  </a:outerShdw>
                </a:effectLst>
              </a:rPr>
              <a:t>DNA)</a:t>
            </a:r>
            <a:r>
              <a:rPr lang="el-GR" sz="1800" dirty="0">
                <a:effectLst>
                  <a:outerShdw blurRad="38100" dist="38100" dir="2700000" algn="tl">
                    <a:srgbClr val="000000">
                      <a:alpha val="43137"/>
                    </a:srgbClr>
                  </a:outerShdw>
                </a:effectLst>
              </a:rPr>
              <a:t>.</a:t>
            </a:r>
          </a:p>
          <a:p>
            <a:pPr algn="just"/>
            <a:r>
              <a:rPr lang="el-GR" sz="1800" b="1" u="sng" dirty="0">
                <a:effectLst>
                  <a:outerShdw blurRad="38100" dist="38100" dir="2700000" algn="tl">
                    <a:srgbClr val="000000">
                      <a:alpha val="43137"/>
                    </a:srgbClr>
                  </a:outerShdw>
                </a:effectLst>
              </a:rPr>
              <a:t>Γονιδιακή έκφραση και Οικοτοξικογονιδιωματική</a:t>
            </a:r>
            <a:r>
              <a:rPr lang="el-GR" sz="1800" dirty="0">
                <a:effectLst>
                  <a:outerShdw blurRad="38100" dist="38100" dir="2700000" algn="tl">
                    <a:srgbClr val="000000">
                      <a:alpha val="43137"/>
                    </a:srgbClr>
                  </a:outerShdw>
                </a:effectLst>
              </a:rPr>
              <a:t>:</a:t>
            </a:r>
          </a:p>
          <a:p>
            <a:pPr algn="just"/>
            <a:endParaRPr lang="el-GR" sz="1800" dirty="0">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244607F4-A866-4390-AC2F-A24BF7847BAD}"/>
              </a:ext>
            </a:extLst>
          </p:cNvPr>
          <p:cNvSpPr txBox="1"/>
          <p:nvPr/>
        </p:nvSpPr>
        <p:spPr>
          <a:xfrm>
            <a:off x="2119180" y="3661217"/>
            <a:ext cx="4675465" cy="2585323"/>
          </a:xfrm>
          <a:prstGeom prst="rect">
            <a:avLst/>
          </a:prstGeom>
          <a:noFill/>
        </p:spPr>
        <p:txBody>
          <a:bodyPr wrap="square">
            <a:spAutoFit/>
          </a:bodyPr>
          <a:lstStyle/>
          <a:p>
            <a:pPr algn="just"/>
            <a:r>
              <a:rPr lang="el-GR" sz="1800" b="1" dirty="0">
                <a:effectLst>
                  <a:outerShdw blurRad="38100" dist="38100" dir="2700000" algn="tl">
                    <a:srgbClr val="000000">
                      <a:alpha val="43137"/>
                    </a:srgbClr>
                  </a:outerShdw>
                </a:effectLst>
              </a:rPr>
              <a:t>Υποδοχέας Οιστρογόνων</a:t>
            </a:r>
            <a:endParaRPr lang="en-US" sz="1800" b="1" dirty="0">
              <a:effectLst>
                <a:outerShdw blurRad="38100" dist="38100" dir="2700000" algn="tl">
                  <a:srgbClr val="000000">
                    <a:alpha val="43137"/>
                  </a:srgbClr>
                </a:outerShdw>
              </a:effectLst>
            </a:endParaRPr>
          </a:p>
          <a:p>
            <a:pPr algn="just"/>
            <a:endParaRPr lang="el-GR" sz="1800" b="1" dirty="0">
              <a:effectLst>
                <a:outerShdw blurRad="38100" dist="38100" dir="2700000" algn="tl">
                  <a:srgbClr val="000000">
                    <a:alpha val="43137"/>
                  </a:srgbClr>
                </a:outerShdw>
              </a:effectLst>
            </a:endParaRPr>
          </a:p>
          <a:p>
            <a:pPr algn="just"/>
            <a:r>
              <a:rPr lang="el-GR" sz="1800" b="1" dirty="0">
                <a:effectLst>
                  <a:outerShdw blurRad="38100" dist="38100" dir="2700000" algn="tl">
                    <a:srgbClr val="000000">
                      <a:alpha val="43137"/>
                    </a:srgbClr>
                  </a:outerShdw>
                </a:effectLst>
              </a:rPr>
              <a:t>Υποδοχέας των Αρυλ-υδρογονανθράκων</a:t>
            </a:r>
            <a:endParaRPr lang="en-US" sz="1800" b="1" dirty="0">
              <a:effectLst>
                <a:outerShdw blurRad="38100" dist="38100" dir="2700000" algn="tl">
                  <a:srgbClr val="000000">
                    <a:alpha val="43137"/>
                  </a:srgbClr>
                </a:outerShdw>
              </a:effectLst>
            </a:endParaRPr>
          </a:p>
          <a:p>
            <a:pPr algn="just"/>
            <a:endParaRPr lang="el-GR" sz="1800" b="1" dirty="0">
              <a:effectLst>
                <a:outerShdw blurRad="38100" dist="38100" dir="2700000" algn="tl">
                  <a:srgbClr val="000000">
                    <a:alpha val="43137"/>
                  </a:srgbClr>
                </a:outerShdw>
              </a:effectLst>
            </a:endParaRPr>
          </a:p>
          <a:p>
            <a:pPr algn="just"/>
            <a:r>
              <a:rPr lang="el-GR" sz="1800" b="1" dirty="0">
                <a:effectLst>
                  <a:outerShdw blurRad="38100" dist="38100" dir="2700000" algn="tl">
                    <a:srgbClr val="000000">
                      <a:alpha val="43137"/>
                    </a:srgbClr>
                  </a:outerShdw>
                </a:effectLst>
              </a:rPr>
              <a:t>Βλάβες στις πρωτεΐνες</a:t>
            </a:r>
            <a:endParaRPr lang="en-US" sz="1800" b="1" dirty="0">
              <a:effectLst>
                <a:outerShdw blurRad="38100" dist="38100" dir="2700000" algn="tl">
                  <a:srgbClr val="000000">
                    <a:alpha val="43137"/>
                  </a:srgbClr>
                </a:outerShdw>
              </a:effectLst>
            </a:endParaRPr>
          </a:p>
          <a:p>
            <a:pPr algn="just"/>
            <a:endParaRPr lang="el-GR" sz="1800" b="1" dirty="0">
              <a:effectLst>
                <a:outerShdw blurRad="38100" dist="38100" dir="2700000" algn="tl">
                  <a:srgbClr val="000000">
                    <a:alpha val="43137"/>
                  </a:srgbClr>
                </a:outerShdw>
              </a:effectLst>
            </a:endParaRPr>
          </a:p>
          <a:p>
            <a:pPr algn="just"/>
            <a:r>
              <a:rPr lang="el-GR" sz="1800" b="1" dirty="0">
                <a:effectLst>
                  <a:outerShdw blurRad="38100" dist="38100" dir="2700000" algn="tl">
                    <a:srgbClr val="000000">
                      <a:alpha val="43137"/>
                    </a:srgbClr>
                  </a:outerShdw>
                </a:effectLst>
              </a:rPr>
              <a:t>Οξειδωτικό στρες</a:t>
            </a:r>
            <a:endParaRPr lang="en-US" sz="1800" b="1" dirty="0">
              <a:effectLst>
                <a:outerShdw blurRad="38100" dist="38100" dir="2700000" algn="tl">
                  <a:srgbClr val="000000">
                    <a:alpha val="43137"/>
                  </a:srgbClr>
                </a:outerShdw>
              </a:effectLst>
            </a:endParaRPr>
          </a:p>
          <a:p>
            <a:pPr algn="just"/>
            <a:endParaRPr lang="el-GR" sz="1800" b="1" dirty="0">
              <a:effectLst>
                <a:outerShdw blurRad="38100" dist="38100" dir="2700000" algn="tl">
                  <a:srgbClr val="000000">
                    <a:alpha val="43137"/>
                  </a:srgbClr>
                </a:outerShdw>
              </a:effectLst>
            </a:endParaRPr>
          </a:p>
          <a:p>
            <a:pPr algn="just"/>
            <a:r>
              <a:rPr lang="el-GR" sz="1800" b="1" dirty="0">
                <a:effectLst>
                  <a:outerShdw blurRad="38100" dist="38100" dir="2700000" algn="tl">
                    <a:srgbClr val="000000">
                      <a:alpha val="43137"/>
                    </a:srgbClr>
                  </a:outerShdw>
                </a:effectLst>
              </a:rPr>
              <a:t>Βλάβες στο </a:t>
            </a:r>
            <a:r>
              <a:rPr lang="en-US" sz="1800" b="1" dirty="0">
                <a:effectLst>
                  <a:outerShdw blurRad="38100" dist="38100" dir="2700000" algn="tl">
                    <a:srgbClr val="000000">
                      <a:alpha val="43137"/>
                    </a:srgbClr>
                  </a:outerShdw>
                </a:effectLst>
              </a:rPr>
              <a:t>DNA</a:t>
            </a:r>
            <a:endParaRPr lang="el-GR" sz="1800" b="1" dirty="0">
              <a:effectLst>
                <a:outerShdw blurRad="38100" dist="38100" dir="2700000" algn="tl">
                  <a:srgbClr val="000000">
                    <a:alpha val="43137"/>
                  </a:srgbClr>
                </a:outerShdw>
              </a:effectLst>
            </a:endParaRPr>
          </a:p>
        </p:txBody>
      </p:sp>
      <p:sp>
        <p:nvSpPr>
          <p:cNvPr id="19" name="TextBox 18">
            <a:extLst>
              <a:ext uri="{FF2B5EF4-FFF2-40B4-BE49-F238E27FC236}">
                <a16:creationId xmlns:a16="http://schemas.microsoft.com/office/drawing/2014/main" id="{DD41B2FA-0939-478B-83C1-AAF1B5F06DDD}"/>
              </a:ext>
            </a:extLst>
          </p:cNvPr>
          <p:cNvSpPr txBox="1"/>
          <p:nvPr/>
        </p:nvSpPr>
        <p:spPr>
          <a:xfrm>
            <a:off x="5959135" y="2562315"/>
            <a:ext cx="5394665" cy="1200329"/>
          </a:xfrm>
          <a:prstGeom prst="rect">
            <a:avLst/>
          </a:prstGeom>
          <a:noFill/>
        </p:spPr>
        <p:txBody>
          <a:bodyPr wrap="square">
            <a:spAutoFit/>
          </a:bodyPr>
          <a:lstStyle/>
          <a:p>
            <a:pPr algn="just"/>
            <a:r>
              <a:rPr lang="el-GR" sz="1800" dirty="0">
                <a:effectLst>
                  <a:outerShdw blurRad="38100" dist="38100" dir="2700000" algn="tl">
                    <a:srgbClr val="000000">
                      <a:alpha val="43137"/>
                    </a:srgbClr>
                  </a:outerShdw>
                </a:effectLst>
              </a:rPr>
              <a:t>ξενοβιοτικές ουσίες επηρεάζουν τη </a:t>
            </a:r>
            <a:r>
              <a:rPr lang="el-GR" sz="1800" b="1" dirty="0">
                <a:solidFill>
                  <a:schemeClr val="accent1">
                    <a:lumMod val="75000"/>
                  </a:schemeClr>
                </a:solidFill>
                <a:effectLst>
                  <a:outerShdw blurRad="38100" dist="38100" dir="2700000" algn="tl">
                    <a:srgbClr val="000000">
                      <a:alpha val="43137"/>
                    </a:srgbClr>
                  </a:outerShdw>
                </a:effectLst>
              </a:rPr>
              <a:t>γονιδιακή</a:t>
            </a:r>
            <a:r>
              <a:rPr lang="el-GR" sz="1800" b="1" dirty="0">
                <a:effectLst>
                  <a:outerShdw blurRad="38100" dist="38100" dir="2700000" algn="tl">
                    <a:srgbClr val="000000">
                      <a:alpha val="43137"/>
                    </a:srgbClr>
                  </a:outerShdw>
                </a:effectLst>
              </a:rPr>
              <a:t> </a:t>
            </a:r>
            <a:r>
              <a:rPr lang="el-GR" sz="1800" b="1" dirty="0">
                <a:solidFill>
                  <a:schemeClr val="accent1">
                    <a:lumMod val="75000"/>
                  </a:schemeClr>
                </a:solidFill>
                <a:effectLst>
                  <a:outerShdw blurRad="38100" dist="38100" dir="2700000" algn="tl">
                    <a:srgbClr val="000000">
                      <a:alpha val="43137"/>
                    </a:srgbClr>
                  </a:outerShdw>
                </a:effectLst>
              </a:rPr>
              <a:t>μεταγραφή</a:t>
            </a:r>
            <a:r>
              <a:rPr lang="el-GR" sz="1800" dirty="0">
                <a:effectLst>
                  <a:outerShdw blurRad="38100" dist="38100" dir="2700000" algn="tl">
                    <a:srgbClr val="000000">
                      <a:alpha val="43137"/>
                    </a:srgbClr>
                  </a:outerShdw>
                </a:effectLst>
              </a:rPr>
              <a:t>, μέσω </a:t>
            </a:r>
            <a:r>
              <a:rPr lang="el-GR" sz="1800" b="1" dirty="0">
                <a:solidFill>
                  <a:schemeClr val="accent1">
                    <a:lumMod val="75000"/>
                  </a:schemeClr>
                </a:solidFill>
                <a:effectLst>
                  <a:outerShdw blurRad="38100" dist="38100" dir="2700000" algn="tl">
                    <a:srgbClr val="000000">
                      <a:alpha val="43137"/>
                    </a:srgbClr>
                  </a:outerShdw>
                </a:effectLst>
              </a:rPr>
              <a:t>αλληλεπιδράσεων</a:t>
            </a:r>
            <a:r>
              <a:rPr lang="el-GR" sz="1800" dirty="0">
                <a:effectLst>
                  <a:outerShdw blurRad="38100" dist="38100" dir="2700000" algn="tl">
                    <a:srgbClr val="000000">
                      <a:alpha val="43137"/>
                    </a:srgbClr>
                  </a:outerShdw>
                </a:effectLst>
              </a:rPr>
              <a:t> με </a:t>
            </a:r>
            <a:r>
              <a:rPr lang="el-GR" sz="1800" b="1" dirty="0">
                <a:solidFill>
                  <a:schemeClr val="accent1">
                    <a:lumMod val="75000"/>
                  </a:schemeClr>
                </a:solidFill>
                <a:effectLst>
                  <a:outerShdw blurRad="38100" dist="38100" dir="2700000" algn="tl">
                    <a:srgbClr val="000000">
                      <a:alpha val="43137"/>
                    </a:srgbClr>
                  </a:outerShdw>
                </a:effectLst>
              </a:rPr>
              <a:t>μεταγραφικούς παράγοντες</a:t>
            </a:r>
            <a:r>
              <a:rPr lang="el-GR" sz="1800" dirty="0">
                <a:solidFill>
                  <a:schemeClr val="accent1">
                    <a:lumMod val="75000"/>
                  </a:schemeClr>
                </a:solidFill>
                <a:effectLst>
                  <a:outerShdw blurRad="38100" dist="38100" dir="2700000" algn="tl">
                    <a:srgbClr val="000000">
                      <a:alpha val="43137"/>
                    </a:srgbClr>
                  </a:outerShdw>
                </a:effectLst>
              </a:rPr>
              <a:t> </a:t>
            </a:r>
            <a:r>
              <a:rPr lang="el-GR" sz="1800" dirty="0">
                <a:effectLst>
                  <a:outerShdw blurRad="38100" dist="38100" dir="2700000" algn="tl">
                    <a:srgbClr val="000000">
                      <a:alpha val="43137"/>
                    </a:srgbClr>
                  </a:outerShdw>
                </a:effectLst>
              </a:rPr>
              <a:t>ή </a:t>
            </a:r>
            <a:r>
              <a:rPr lang="el-GR" sz="1800" b="1" dirty="0">
                <a:solidFill>
                  <a:schemeClr val="accent1">
                    <a:lumMod val="75000"/>
                  </a:schemeClr>
                </a:solidFill>
                <a:effectLst>
                  <a:outerShdw blurRad="38100" dist="38100" dir="2700000" algn="tl">
                    <a:srgbClr val="000000">
                      <a:alpha val="43137"/>
                    </a:srgbClr>
                  </a:outerShdw>
                </a:effectLst>
              </a:rPr>
              <a:t>με υποκινητές</a:t>
            </a:r>
            <a:r>
              <a:rPr lang="el-GR" sz="1800" dirty="0">
                <a:effectLst>
                  <a:outerShdw blurRad="38100" dist="38100" dir="2700000" algn="tl">
                    <a:srgbClr val="000000">
                      <a:alpha val="43137"/>
                    </a:srgbClr>
                  </a:outerShdw>
                </a:effectLst>
              </a:rPr>
              <a:t> των γονιδίων. </a:t>
            </a:r>
            <a:endParaRPr lang="el-GR" dirty="0"/>
          </a:p>
        </p:txBody>
      </p:sp>
      <p:cxnSp>
        <p:nvCxnSpPr>
          <p:cNvPr id="12" name="Straight Connector 11">
            <a:extLst>
              <a:ext uri="{FF2B5EF4-FFF2-40B4-BE49-F238E27FC236}">
                <a16:creationId xmlns:a16="http://schemas.microsoft.com/office/drawing/2014/main" id="{0A6ACF97-2D5C-46C7-AA68-83A2B48411FA}"/>
              </a:ext>
            </a:extLst>
          </p:cNvPr>
          <p:cNvCxnSpPr/>
          <p:nvPr/>
        </p:nvCxnSpPr>
        <p:spPr>
          <a:xfrm>
            <a:off x="1787764" y="3026769"/>
            <a:ext cx="0" cy="302400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A731472C-EE52-4AFC-9FEF-EA2E33E7B9F8}"/>
              </a:ext>
            </a:extLst>
          </p:cNvPr>
          <p:cNvCxnSpPr/>
          <p:nvPr/>
        </p:nvCxnSpPr>
        <p:spPr>
          <a:xfrm>
            <a:off x="1775534" y="3876239"/>
            <a:ext cx="3436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D973EC-29C8-493A-82D3-060A09F60E00}"/>
              </a:ext>
            </a:extLst>
          </p:cNvPr>
          <p:cNvCxnSpPr/>
          <p:nvPr/>
        </p:nvCxnSpPr>
        <p:spPr>
          <a:xfrm>
            <a:off x="1775534" y="5511210"/>
            <a:ext cx="3436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7032A99-6599-4CA3-91A3-4380A188340A}"/>
              </a:ext>
            </a:extLst>
          </p:cNvPr>
          <p:cNvCxnSpPr/>
          <p:nvPr/>
        </p:nvCxnSpPr>
        <p:spPr>
          <a:xfrm>
            <a:off x="1787764" y="4406936"/>
            <a:ext cx="3436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75F4C52-7F55-498A-A60D-829FC5B5136E}"/>
              </a:ext>
            </a:extLst>
          </p:cNvPr>
          <p:cNvCxnSpPr/>
          <p:nvPr/>
        </p:nvCxnSpPr>
        <p:spPr>
          <a:xfrm>
            <a:off x="1775534" y="6050769"/>
            <a:ext cx="3436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35EBE45-799A-4F6B-B596-91821E7C0BCA}"/>
              </a:ext>
            </a:extLst>
          </p:cNvPr>
          <p:cNvCxnSpPr/>
          <p:nvPr/>
        </p:nvCxnSpPr>
        <p:spPr>
          <a:xfrm>
            <a:off x="1775534" y="4970769"/>
            <a:ext cx="3436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84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p:cNvSpPr>
            <a:spLocks noGrp="1"/>
          </p:cNvSpPr>
          <p:nvPr>
            <p:ph type="title"/>
          </p:nvPr>
        </p:nvSpPr>
        <p:spPr>
          <a:xfrm>
            <a:off x="1388674" y="187673"/>
            <a:ext cx="10149356" cy="1135737"/>
          </a:xfrm>
        </p:spPr>
        <p:txBody>
          <a:bodyPr>
            <a:normAutofit/>
          </a:bodyPr>
          <a:lstStyle/>
          <a:p>
            <a:pPr algn="just"/>
            <a:r>
              <a:rPr lang="el-GR" sz="3600" b="1" dirty="0">
                <a:effectLst>
                  <a:outerShdw blurRad="38100" dist="38100" dir="2700000" algn="tl">
                    <a:srgbClr val="000000">
                      <a:alpha val="43137"/>
                    </a:srgbClr>
                  </a:outerShdw>
                </a:effectLst>
              </a:rPr>
              <a:t>Υποδοχέας των Οιστρογόνων-</a:t>
            </a:r>
            <a:r>
              <a:rPr lang="en-US" sz="3600" b="1" dirty="0">
                <a:effectLst>
                  <a:outerShdw blurRad="38100" dist="38100" dir="2700000" algn="tl">
                    <a:srgbClr val="000000">
                      <a:alpha val="43137"/>
                    </a:srgbClr>
                  </a:outerShdw>
                </a:effectLst>
              </a:rPr>
              <a:t>ER</a:t>
            </a:r>
          </a:p>
        </p:txBody>
      </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6019183E-C7F8-4F59-B7F8-59D9D5F5F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808" y="157624"/>
            <a:ext cx="1040908" cy="1040908"/>
          </a:xfrm>
          <a:prstGeom prst="rect">
            <a:avLst/>
          </a:prstGeom>
        </p:spPr>
      </p:pic>
      <p:pic>
        <p:nvPicPr>
          <p:cNvPr id="3" name="Picture 2">
            <a:extLst>
              <a:ext uri="{FF2B5EF4-FFF2-40B4-BE49-F238E27FC236}">
                <a16:creationId xmlns:a16="http://schemas.microsoft.com/office/drawing/2014/main" id="{05E8583F-3602-44EE-BD4E-1FBD88652012}"/>
              </a:ext>
            </a:extLst>
          </p:cNvPr>
          <p:cNvPicPr>
            <a:picLocks noChangeAspect="1"/>
          </p:cNvPicPr>
          <p:nvPr/>
        </p:nvPicPr>
        <p:blipFill rotWithShape="1">
          <a:blip r:embed="rId3"/>
          <a:srcRect l="29982" t="24132" r="29882" b="1564"/>
          <a:stretch/>
        </p:blipFill>
        <p:spPr>
          <a:xfrm>
            <a:off x="6261426" y="1198532"/>
            <a:ext cx="5163292" cy="5376859"/>
          </a:xfrm>
          <a:prstGeom prst="rect">
            <a:avLst/>
          </a:prstGeom>
        </p:spPr>
      </p:pic>
      <p:sp>
        <p:nvSpPr>
          <p:cNvPr id="4" name="TextBox 3">
            <a:extLst>
              <a:ext uri="{FF2B5EF4-FFF2-40B4-BE49-F238E27FC236}">
                <a16:creationId xmlns:a16="http://schemas.microsoft.com/office/drawing/2014/main" id="{86A5E2A7-8D1A-4569-8D4E-FC21B7C10AC3}"/>
              </a:ext>
            </a:extLst>
          </p:cNvPr>
          <p:cNvSpPr txBox="1"/>
          <p:nvPr/>
        </p:nvSpPr>
        <p:spPr>
          <a:xfrm>
            <a:off x="1098031" y="1687972"/>
            <a:ext cx="4832545" cy="4524315"/>
          </a:xfrm>
          <a:prstGeom prst="rect">
            <a:avLst/>
          </a:prstGeom>
          <a:noFill/>
        </p:spPr>
        <p:txBody>
          <a:bodyPr wrap="square" rtlCol="0">
            <a:spAutoFit/>
          </a:bodyPr>
          <a:lstStyle/>
          <a:p>
            <a:pPr marL="285750" indent="-285750">
              <a:buFont typeface="Arial" panose="020B0604020202020204" pitchFamily="34" charset="0"/>
              <a:buChar char="•"/>
            </a:pPr>
            <a:r>
              <a:rPr lang="el-GR" b="1" dirty="0">
                <a:effectLst>
                  <a:outerShdw blurRad="38100" dist="38100" dir="2700000" algn="tl">
                    <a:srgbClr val="000000">
                      <a:alpha val="43137"/>
                    </a:srgbClr>
                  </a:outerShdw>
                </a:effectLst>
              </a:rPr>
              <a:t>Οιστραδιόλη (Ε2): </a:t>
            </a:r>
            <a:r>
              <a:rPr lang="el-GR" dirty="0">
                <a:effectLst>
                  <a:outerShdw blurRad="38100" dist="38100" dir="2700000" algn="tl">
                    <a:srgbClr val="000000">
                      <a:alpha val="43137"/>
                    </a:srgbClr>
                  </a:outerShdw>
                </a:effectLst>
              </a:rPr>
              <a:t>Το κυριότερο φυσικό πρόσδεμα του πυρηνικού υποδοχεά των οιστρογόνων</a:t>
            </a:r>
          </a:p>
          <a:p>
            <a:pPr marL="285750" indent="-285750">
              <a:buFont typeface="Arial" panose="020B0604020202020204" pitchFamily="34" charset="0"/>
              <a:buChar char="•"/>
            </a:pPr>
            <a:r>
              <a:rPr lang="el-GR" b="1" dirty="0">
                <a:effectLst>
                  <a:outerShdw blurRad="38100" dist="38100" dir="2700000" algn="tl">
                    <a:srgbClr val="000000">
                      <a:alpha val="43137"/>
                    </a:srgbClr>
                  </a:outerShdw>
                </a:effectLst>
              </a:rPr>
              <a:t>Σύνδεση Ε2-Ε</a:t>
            </a:r>
            <a:r>
              <a:rPr lang="en-US" b="1" dirty="0">
                <a:effectLst>
                  <a:outerShdw blurRad="38100" dist="38100" dir="2700000" algn="tl">
                    <a:srgbClr val="000000">
                      <a:alpha val="43137"/>
                    </a:srgbClr>
                  </a:outerShdw>
                </a:effectLst>
              </a:rPr>
              <a:t>R</a:t>
            </a:r>
            <a:endParaRPr lang="el-GR" b="1"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l-GR" b="1" dirty="0">
                <a:effectLst>
                  <a:outerShdw blurRad="38100" dist="38100" dir="2700000" algn="tl">
                    <a:srgbClr val="000000">
                      <a:alpha val="43137"/>
                    </a:srgbClr>
                  </a:outerShdw>
                </a:effectLst>
              </a:rPr>
              <a:t>«Ξενο-οιστρογόνα»: </a:t>
            </a:r>
            <a:r>
              <a:rPr lang="el-GR" dirty="0">
                <a:effectLst>
                  <a:outerShdw blurRad="38100" dist="38100" dir="2700000" algn="tl">
                    <a:srgbClr val="000000">
                      <a:alpha val="43137"/>
                    </a:srgbClr>
                  </a:outerShdw>
                </a:effectLst>
              </a:rPr>
              <a:t>διάφορες χημικές ενώσεις, συνδέονται με τον </a:t>
            </a:r>
            <a:r>
              <a:rPr lang="en-US" dirty="0">
                <a:effectLst>
                  <a:outerShdw blurRad="38100" dist="38100" dir="2700000" algn="tl">
                    <a:srgbClr val="000000">
                      <a:alpha val="43137"/>
                    </a:srgbClr>
                  </a:outerShdw>
                </a:effectLst>
              </a:rPr>
              <a:t>ER</a:t>
            </a:r>
            <a:r>
              <a:rPr lang="el-GR" dirty="0">
                <a:effectLst>
                  <a:outerShdw blurRad="38100" dist="38100" dir="2700000" algn="tl">
                    <a:srgbClr val="000000">
                      <a:alpha val="43137"/>
                    </a:srgbClr>
                  </a:outerShdw>
                </a:effectLst>
              </a:rPr>
              <a:t> και ενεργοποιούν γονιδιακή μεταγραφή δρώντας σαν ανταγωνιστές του υποδοχέα</a:t>
            </a:r>
          </a:p>
          <a:p>
            <a:pPr marL="285750" indent="-285750">
              <a:buFont typeface="Arial" panose="020B0604020202020204" pitchFamily="34" charset="0"/>
              <a:buChar char="•"/>
            </a:pPr>
            <a:r>
              <a:rPr lang="el-GR" dirty="0">
                <a:effectLst>
                  <a:outerShdw blurRad="38100" dist="38100" dir="2700000" algn="tl">
                    <a:srgbClr val="000000">
                      <a:alpha val="43137"/>
                    </a:srgbClr>
                  </a:outerShdw>
                </a:effectLst>
              </a:rPr>
              <a:t>Παραδείγματα:</a:t>
            </a:r>
          </a:p>
          <a:p>
            <a:pPr marL="285750" indent="-285750">
              <a:buFont typeface="Wingdings" panose="05000000000000000000" pitchFamily="2" charset="2"/>
              <a:buChar char="ü"/>
            </a:pPr>
            <a:r>
              <a:rPr lang="el-GR" dirty="0">
                <a:effectLst>
                  <a:outerShdw blurRad="38100" dist="38100" dir="2700000" algn="tl">
                    <a:srgbClr val="000000">
                      <a:alpha val="43137"/>
                    </a:srgbClr>
                  </a:outerShdw>
                </a:effectLst>
              </a:rPr>
              <a:t>Διαιθυλοστιλβεστρόλη </a:t>
            </a:r>
            <a:r>
              <a:rPr lang="en-US" dirty="0">
                <a:effectLst>
                  <a:outerShdw blurRad="38100" dist="38100" dir="2700000" algn="tl">
                    <a:srgbClr val="000000">
                      <a:alpha val="43137"/>
                    </a:srgbClr>
                  </a:outerShdw>
                </a:effectLst>
              </a:rPr>
              <a:t>(DES)</a:t>
            </a:r>
          </a:p>
          <a:p>
            <a:pPr marL="285750" indent="-285750">
              <a:buFont typeface="Wingdings" panose="05000000000000000000" pitchFamily="2" charset="2"/>
              <a:buChar char="ü"/>
            </a:pPr>
            <a:r>
              <a:rPr lang="en-US" dirty="0">
                <a:effectLst>
                  <a:outerShdw blurRad="38100" dist="38100" dir="2700000" algn="tl">
                    <a:srgbClr val="000000">
                      <a:alpha val="43137"/>
                    </a:srgbClr>
                  </a:outerShdw>
                </a:effectLst>
              </a:rPr>
              <a:t>DDT</a:t>
            </a:r>
          </a:p>
          <a:p>
            <a:pPr marL="285750" indent="-285750">
              <a:buFont typeface="Wingdings" panose="05000000000000000000" pitchFamily="2" charset="2"/>
              <a:buChar char="ü"/>
            </a:pPr>
            <a:r>
              <a:rPr lang="el-GR" dirty="0">
                <a:effectLst>
                  <a:outerShdw blurRad="38100" dist="38100" dir="2700000" algn="tl">
                    <a:srgbClr val="000000">
                      <a:alpha val="43137"/>
                    </a:srgbClr>
                  </a:outerShdw>
                </a:effectLst>
              </a:rPr>
              <a:t>Ενδοσουλφάνη</a:t>
            </a:r>
          </a:p>
          <a:p>
            <a:pPr marL="285750" indent="-285750">
              <a:buFont typeface="Wingdings" panose="05000000000000000000" pitchFamily="2" charset="2"/>
              <a:buChar char="ü"/>
            </a:pPr>
            <a:r>
              <a:rPr lang="en-US" dirty="0">
                <a:effectLst>
                  <a:outerShdw blurRad="38100" dist="38100" dir="2700000" algn="tl">
                    <a:srgbClr val="000000">
                      <a:alpha val="43137"/>
                    </a:srgbClr>
                  </a:outerShdw>
                </a:effectLst>
              </a:rPr>
              <a:t>PCBs</a:t>
            </a:r>
          </a:p>
          <a:p>
            <a:pPr marL="285750" indent="-285750">
              <a:buFont typeface="Wingdings" panose="05000000000000000000" pitchFamily="2" charset="2"/>
              <a:buChar char="ü"/>
            </a:pPr>
            <a:r>
              <a:rPr lang="el-GR" dirty="0">
                <a:effectLst>
                  <a:outerShdw blurRad="38100" dist="38100" dir="2700000" algn="tl">
                    <a:srgbClr val="000000">
                      <a:alpha val="43137"/>
                    </a:srgbClr>
                  </a:outerShdw>
                </a:effectLst>
              </a:rPr>
              <a:t>Δισφαινόλη Α (</a:t>
            </a:r>
            <a:r>
              <a:rPr lang="en-US" dirty="0">
                <a:effectLst>
                  <a:outerShdw blurRad="38100" dist="38100" dir="2700000" algn="tl">
                    <a:srgbClr val="000000">
                      <a:alpha val="43137"/>
                    </a:srgbClr>
                  </a:outerShdw>
                </a:effectLst>
              </a:rPr>
              <a:t>BPA)</a:t>
            </a:r>
          </a:p>
          <a:p>
            <a:pPr marL="285750" indent="-285750">
              <a:buFont typeface="Wingdings" panose="05000000000000000000" pitchFamily="2" charset="2"/>
              <a:buChar char="ü"/>
            </a:pPr>
            <a:r>
              <a:rPr lang="el-GR" dirty="0">
                <a:effectLst>
                  <a:outerShdw blurRad="38100" dist="38100" dir="2700000" algn="tl">
                    <a:srgbClr val="000000">
                      <a:alpha val="43137"/>
                    </a:srgbClr>
                  </a:outerShdw>
                </a:effectLst>
              </a:rPr>
              <a:t>Αιθινυλο-Ε2: συνθετικό οιστρογόνο σε αστικά λύματα και επιφανειακά ύδατα  </a:t>
            </a:r>
          </a:p>
        </p:txBody>
      </p:sp>
    </p:spTree>
    <p:extLst>
      <p:ext uri="{BB962C8B-B14F-4D97-AF65-F5344CB8AC3E}">
        <p14:creationId xmlns:p14="http://schemas.microsoft.com/office/powerpoint/2010/main" val="1156036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atrice template">
  <a:themeElements>
    <a:clrScheme name="Custom 347">
      <a:dk1>
        <a:srgbClr val="1D1D1B"/>
      </a:dk1>
      <a:lt1>
        <a:srgbClr val="F3EFEA"/>
      </a:lt1>
      <a:dk2>
        <a:srgbClr val="434343"/>
      </a:dk2>
      <a:lt2>
        <a:srgbClr val="FFFFFF"/>
      </a:lt2>
      <a:accent1>
        <a:srgbClr val="8F7B87"/>
      </a:accent1>
      <a:accent2>
        <a:srgbClr val="A797A1"/>
      </a:accent2>
      <a:accent3>
        <a:srgbClr val="C0B5BC"/>
      </a:accent3>
      <a:accent4>
        <a:srgbClr val="E4DDE1"/>
      </a:accent4>
      <a:accent5>
        <a:srgbClr val="EFECED"/>
      </a:accent5>
      <a:accent6>
        <a:srgbClr val="F3EFEA"/>
      </a:accent6>
      <a:hlink>
        <a:srgbClr val="1D1D1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7840</TotalTime>
  <Words>1790</Words>
  <Application>Microsoft Office PowerPoint</Application>
  <PresentationFormat>Widescreen</PresentationFormat>
  <Paragraphs>188</Paragraphs>
  <Slides>22</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Calibri</vt:lpstr>
      <vt:lpstr>Calibri Light</vt:lpstr>
      <vt:lpstr>Century Gothic</vt:lpstr>
      <vt:lpstr>Courier New</vt:lpstr>
      <vt:lpstr>Montserrat</vt:lpstr>
      <vt:lpstr>PT Serif</vt:lpstr>
      <vt:lpstr>Wingdings</vt:lpstr>
      <vt:lpstr>Office Theme</vt:lpstr>
      <vt:lpstr>Beatrice template</vt:lpstr>
      <vt:lpstr>ΟΙΚΟΤΟΞΙΚΟΛΟΓΙΑ</vt:lpstr>
      <vt:lpstr>PowerPoint Presentation</vt:lpstr>
      <vt:lpstr>Οικοτοξικολογία</vt:lpstr>
      <vt:lpstr>Γενικός στόχος της Οικοτοξικολογίας: η ερμηνεία και η πρόβλεψη των φαινομένων της επίδρασης ή της έκθεσης σε τοξικές χημικές ουσίες σε διαφορετικά βιολογικά επίπεδα</vt:lpstr>
      <vt:lpstr>Πτυχές της έκθεσης σε χημικές ουσίες</vt:lpstr>
      <vt:lpstr>Παράγοντες που σχετίζονται με τις συνθήκες έκθεσης</vt:lpstr>
      <vt:lpstr>Οικοτοξικολόγος</vt:lpstr>
      <vt:lpstr>Επιδράσεις των τοξικών προϊόντων</vt:lpstr>
      <vt:lpstr>Υποδοχέας των Οιστρογόνων-ER</vt:lpstr>
      <vt:lpstr>Υποδοχέας των Αρυλ-υδρογονανθράκων-AhR</vt:lpstr>
      <vt:lpstr>Βλάβες σε πρωτεΐνες και DNA</vt:lpstr>
      <vt:lpstr>Επιδράσεις σε κύτταρα</vt:lpstr>
      <vt:lpstr>PowerPoint Presentation</vt:lpstr>
      <vt:lpstr>PowerPoint Presentation</vt:lpstr>
      <vt:lpstr>Επιδράσεις στους Πληθυσμούς</vt:lpstr>
      <vt:lpstr>Επιδράσεις σε μια Οικολογική Κοινότητα</vt:lpstr>
      <vt:lpstr>Δοκιμασίες Τοξικότητας (1)</vt:lpstr>
      <vt:lpstr>PowerPoint Presentation</vt:lpstr>
      <vt:lpstr>PowerPoint Presentation</vt:lpstr>
      <vt:lpstr>PowerPoint Presentation</vt:lpstr>
      <vt:lpstr>PowerPoint Presentation</vt:lpstr>
      <vt:lpstr>Ερωτήσεις - Απορίες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MAKRI  SOTIRIA</dc:creator>
  <cp:lastModifiedBy>Periklis Vardakas</cp:lastModifiedBy>
  <cp:revision>143</cp:revision>
  <dcterms:created xsi:type="dcterms:W3CDTF">2021-10-03T16:16:36Z</dcterms:created>
  <dcterms:modified xsi:type="dcterms:W3CDTF">2023-11-09T10:06:54Z</dcterms:modified>
</cp:coreProperties>
</file>