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1"/>
  </p:sldMasterIdLst>
  <p:notesMasterIdLst>
    <p:notesMasterId r:id="rId73"/>
  </p:notesMasterIdLst>
  <p:sldIdLst>
    <p:sldId id="299" r:id="rId2"/>
    <p:sldId id="414" r:id="rId3"/>
    <p:sldId id="317" r:id="rId4"/>
    <p:sldId id="323" r:id="rId5"/>
    <p:sldId id="431" r:id="rId6"/>
    <p:sldId id="467" r:id="rId7"/>
    <p:sldId id="310" r:id="rId8"/>
    <p:sldId id="309" r:id="rId9"/>
    <p:sldId id="313" r:id="rId10"/>
    <p:sldId id="546" r:id="rId11"/>
    <p:sldId id="545" r:id="rId12"/>
    <p:sldId id="547" r:id="rId13"/>
    <p:sldId id="320" r:id="rId14"/>
    <p:sldId id="550" r:id="rId15"/>
    <p:sldId id="644" r:id="rId16"/>
    <p:sldId id="646" r:id="rId17"/>
    <p:sldId id="645" r:id="rId18"/>
    <p:sldId id="647" r:id="rId19"/>
    <p:sldId id="650" r:id="rId20"/>
    <p:sldId id="648" r:id="rId21"/>
    <p:sldId id="649" r:id="rId22"/>
    <p:sldId id="651" r:id="rId23"/>
    <p:sldId id="643" r:id="rId24"/>
    <p:sldId id="652" r:id="rId25"/>
    <p:sldId id="653" r:id="rId26"/>
    <p:sldId id="654" r:id="rId27"/>
    <p:sldId id="655" r:id="rId28"/>
    <p:sldId id="656" r:id="rId29"/>
    <p:sldId id="657" r:id="rId30"/>
    <p:sldId id="658" r:id="rId31"/>
    <p:sldId id="659" r:id="rId32"/>
    <p:sldId id="660" r:id="rId33"/>
    <p:sldId id="661" r:id="rId34"/>
    <p:sldId id="662" r:id="rId35"/>
    <p:sldId id="675" r:id="rId36"/>
    <p:sldId id="676" r:id="rId37"/>
    <p:sldId id="663" r:id="rId38"/>
    <p:sldId id="664" r:id="rId39"/>
    <p:sldId id="665" r:id="rId40"/>
    <p:sldId id="666" r:id="rId41"/>
    <p:sldId id="667" r:id="rId42"/>
    <p:sldId id="668" r:id="rId43"/>
    <p:sldId id="669" r:id="rId44"/>
    <p:sldId id="670" r:id="rId45"/>
    <p:sldId id="671" r:id="rId46"/>
    <p:sldId id="672" r:id="rId47"/>
    <p:sldId id="673" r:id="rId48"/>
    <p:sldId id="636" r:id="rId49"/>
    <p:sldId id="271" r:id="rId50"/>
    <p:sldId id="273" r:id="rId51"/>
    <p:sldId id="275" r:id="rId52"/>
    <p:sldId id="276" r:id="rId53"/>
    <p:sldId id="277" r:id="rId54"/>
    <p:sldId id="638" r:id="rId55"/>
    <p:sldId id="639" r:id="rId56"/>
    <p:sldId id="280" r:id="rId57"/>
    <p:sldId id="281" r:id="rId58"/>
    <p:sldId id="283" r:id="rId59"/>
    <p:sldId id="285" r:id="rId60"/>
    <p:sldId id="286" r:id="rId61"/>
    <p:sldId id="289" r:id="rId62"/>
    <p:sldId id="584" r:id="rId63"/>
    <p:sldId id="640" r:id="rId64"/>
    <p:sldId id="291" r:id="rId65"/>
    <p:sldId id="292" r:id="rId66"/>
    <p:sldId id="641" r:id="rId67"/>
    <p:sldId id="563" r:id="rId68"/>
    <p:sldId id="564" r:id="rId69"/>
    <p:sldId id="634" r:id="rId70"/>
    <p:sldId id="586" r:id="rId71"/>
    <p:sldId id="674" r:id="rId72"/>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Tw Cen MT" panose="020B0602020104020603" pitchFamily="34" charset="77"/>
        <a:ea typeface="ＭＳ Ｐゴシック" panose="020B0600070205080204" pitchFamily="34" charset="-128"/>
        <a:cs typeface="+mn-cs"/>
      </a:defRPr>
    </a:lvl1pPr>
    <a:lvl2pPr marL="457200" algn="l" rtl="0" fontAlgn="base">
      <a:spcBef>
        <a:spcPct val="0"/>
      </a:spcBef>
      <a:spcAft>
        <a:spcPct val="0"/>
      </a:spcAft>
      <a:defRPr kern="1200">
        <a:solidFill>
          <a:schemeClr val="tx1"/>
        </a:solidFill>
        <a:latin typeface="Tw Cen MT" panose="020B0602020104020603" pitchFamily="34" charset="77"/>
        <a:ea typeface="ＭＳ Ｐゴシック" panose="020B0600070205080204" pitchFamily="34" charset="-128"/>
        <a:cs typeface="+mn-cs"/>
      </a:defRPr>
    </a:lvl2pPr>
    <a:lvl3pPr marL="914400" algn="l" rtl="0" fontAlgn="base">
      <a:spcBef>
        <a:spcPct val="0"/>
      </a:spcBef>
      <a:spcAft>
        <a:spcPct val="0"/>
      </a:spcAft>
      <a:defRPr kern="1200">
        <a:solidFill>
          <a:schemeClr val="tx1"/>
        </a:solidFill>
        <a:latin typeface="Tw Cen MT" panose="020B0602020104020603" pitchFamily="34" charset="77"/>
        <a:ea typeface="ＭＳ Ｐゴシック" panose="020B0600070205080204" pitchFamily="34" charset="-128"/>
        <a:cs typeface="+mn-cs"/>
      </a:defRPr>
    </a:lvl3pPr>
    <a:lvl4pPr marL="1371600" algn="l" rtl="0" fontAlgn="base">
      <a:spcBef>
        <a:spcPct val="0"/>
      </a:spcBef>
      <a:spcAft>
        <a:spcPct val="0"/>
      </a:spcAft>
      <a:defRPr kern="1200">
        <a:solidFill>
          <a:schemeClr val="tx1"/>
        </a:solidFill>
        <a:latin typeface="Tw Cen MT" panose="020B0602020104020603" pitchFamily="34" charset="77"/>
        <a:ea typeface="ＭＳ Ｐゴシック" panose="020B0600070205080204" pitchFamily="34" charset="-128"/>
        <a:cs typeface="+mn-cs"/>
      </a:defRPr>
    </a:lvl4pPr>
    <a:lvl5pPr marL="1828800" algn="l" rtl="0" fontAlgn="base">
      <a:spcBef>
        <a:spcPct val="0"/>
      </a:spcBef>
      <a:spcAft>
        <a:spcPct val="0"/>
      </a:spcAft>
      <a:defRPr kern="1200">
        <a:solidFill>
          <a:schemeClr val="tx1"/>
        </a:solidFill>
        <a:latin typeface="Tw Cen MT" panose="020B0602020104020603" pitchFamily="34" charset="77"/>
        <a:ea typeface="ＭＳ Ｐゴシック" panose="020B0600070205080204" pitchFamily="34" charset="-128"/>
        <a:cs typeface="+mn-cs"/>
      </a:defRPr>
    </a:lvl5pPr>
    <a:lvl6pPr marL="2286000" algn="l" defTabSz="914400" rtl="0" eaLnBrk="1" latinLnBrk="0" hangingPunct="1">
      <a:defRPr kern="1200">
        <a:solidFill>
          <a:schemeClr val="tx1"/>
        </a:solidFill>
        <a:latin typeface="Tw Cen MT" panose="020B0602020104020603" pitchFamily="34" charset="77"/>
        <a:ea typeface="ＭＳ Ｐゴシック" panose="020B0600070205080204" pitchFamily="34" charset="-128"/>
        <a:cs typeface="+mn-cs"/>
      </a:defRPr>
    </a:lvl6pPr>
    <a:lvl7pPr marL="2743200" algn="l" defTabSz="914400" rtl="0" eaLnBrk="1" latinLnBrk="0" hangingPunct="1">
      <a:defRPr kern="1200">
        <a:solidFill>
          <a:schemeClr val="tx1"/>
        </a:solidFill>
        <a:latin typeface="Tw Cen MT" panose="020B0602020104020603" pitchFamily="34" charset="77"/>
        <a:ea typeface="ＭＳ Ｐゴシック" panose="020B0600070205080204" pitchFamily="34" charset="-128"/>
        <a:cs typeface="+mn-cs"/>
      </a:defRPr>
    </a:lvl7pPr>
    <a:lvl8pPr marL="3200400" algn="l" defTabSz="914400" rtl="0" eaLnBrk="1" latinLnBrk="0" hangingPunct="1">
      <a:defRPr kern="1200">
        <a:solidFill>
          <a:schemeClr val="tx1"/>
        </a:solidFill>
        <a:latin typeface="Tw Cen MT" panose="020B0602020104020603" pitchFamily="34" charset="77"/>
        <a:ea typeface="ＭＳ Ｐゴシック" panose="020B0600070205080204" pitchFamily="34" charset="-128"/>
        <a:cs typeface="+mn-cs"/>
      </a:defRPr>
    </a:lvl8pPr>
    <a:lvl9pPr marL="3657600" algn="l" defTabSz="914400" rtl="0" eaLnBrk="1" latinLnBrk="0" hangingPunct="1">
      <a:defRPr kern="1200">
        <a:solidFill>
          <a:schemeClr val="tx1"/>
        </a:solidFill>
        <a:latin typeface="Tw Cen MT" panose="020B0602020104020603" pitchFamily="34" charset="77"/>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26"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Στυλ με θέμα 1 - Έμφαση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8D230F3-CF80-4859-8CE7-A43EE81993B5}" styleName="Φωτεινό στυλ 1 - Έμφαση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84E427A-3D55-4303-BF80-6455036E1DE7}" styleName="Στυλ με θέμα 1 - Έμφαση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p:restoredTop sz="94794"/>
  </p:normalViewPr>
  <p:slideViewPr>
    <p:cSldViewPr showGuides="1">
      <p:cViewPr varScale="1">
        <p:scale>
          <a:sx n="108" d="100"/>
          <a:sy n="108" d="100"/>
        </p:scale>
        <p:origin x="1704" y="102"/>
      </p:cViewPr>
      <p:guideLst>
        <p:guide orient="horz" pos="1026"/>
        <p:guide pos="2880"/>
      </p:guideLst>
    </p:cSldViewPr>
  </p:slideViewPr>
  <p:outlineViewPr>
    <p:cViewPr>
      <p:scale>
        <a:sx n="33" d="100"/>
        <a:sy n="33" d="100"/>
      </p:scale>
      <p:origin x="0" y="-30712"/>
    </p:cViewPr>
  </p:outlineViewPr>
  <p:notesTextViewPr>
    <p:cViewPr>
      <p:scale>
        <a:sx n="100" d="100"/>
        <a:sy n="100" d="100"/>
      </p:scale>
      <p:origin x="0" y="0"/>
    </p:cViewPr>
  </p:notesTextViewPr>
  <p:sorterViewPr>
    <p:cViewPr>
      <p:scale>
        <a:sx n="55" d="100"/>
        <a:sy n="55" d="100"/>
      </p:scale>
      <p:origin x="0" y="830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914;&#953;&#946;&#955;&#943;&#959;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baseline="0">
                <a:solidFill>
                  <a:schemeClr val="dk1">
                    <a:lumMod val="75000"/>
                    <a:lumOff val="25000"/>
                  </a:schemeClr>
                </a:solidFill>
                <a:latin typeface="+mn-lt"/>
                <a:ea typeface="+mn-ea"/>
                <a:cs typeface="+mn-cs"/>
              </a:defRPr>
            </a:pPr>
            <a:r>
              <a:rPr lang="el-GR" sz="2000" b="0" i="0" u="none" strike="noStrike" baseline="0">
                <a:solidFill>
                  <a:sysClr val="windowText" lastClr="000000">
                    <a:lumMod val="65000"/>
                    <a:lumOff val="35000"/>
                  </a:sysClr>
                </a:solidFill>
                <a:effectLst/>
                <a:latin typeface="Calibri" panose="020F0502020204030204"/>
                <a:ea typeface="Calibri" panose="020F0502020204030204" pitchFamily="34" charset="0"/>
                <a:cs typeface="Calibri" panose="020F0502020204030204" pitchFamily="34" charset="0"/>
              </a:rPr>
              <a:t>Με βάση το σκορ που πετύχατε επιλέξτε την κατηγορία στην οποία ανήκει η βαθμολογία σας. </a:t>
            </a:r>
            <a:endParaRPr lang="el-GR" sz="2000" b="0" i="0" u="none" strike="noStrike" baseline="0">
              <a:solidFill>
                <a:sysClr val="windowText" lastClr="000000">
                  <a:lumMod val="65000"/>
                  <a:lumOff val="35000"/>
                </a:sysClr>
              </a:solidFill>
              <a:latin typeface="Calibri" panose="020F0502020204030204"/>
            </a:endParaRPr>
          </a:p>
        </c:rich>
      </c:tx>
      <c:overlay val="0"/>
      <c:spPr>
        <a:noFill/>
        <a:ln>
          <a:noFill/>
        </a:ln>
        <a:effectLst/>
      </c:spPr>
      <c:txPr>
        <a:bodyPr rot="0" spcFirstLastPara="1" vertOverflow="ellipsis" vert="horz" wrap="square" anchor="ctr" anchorCtr="1"/>
        <a:lstStyle/>
        <a:p>
          <a:pPr>
            <a:defRPr sz="2000" b="1" i="0" u="none" strike="noStrike" baseline="0">
              <a:solidFill>
                <a:schemeClr val="dk1">
                  <a:lumMod val="75000"/>
                  <a:lumOff val="25000"/>
                </a:schemeClr>
              </a:solidFill>
              <a:latin typeface="+mn-lt"/>
              <a:ea typeface="+mn-ea"/>
              <a:cs typeface="+mn-cs"/>
            </a:defRPr>
          </a:pPr>
          <a:endParaRPr lang="el-G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baseline="0">
                    <a:solidFill>
                      <a:schemeClr val="dk1"/>
                    </a:solidFill>
                    <a:latin typeface="+mn-lt"/>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Φύλλο1!$A$2:$A$7</c:f>
              <c:strCache>
                <c:ptCount val="6"/>
                <c:pt idx="0">
                  <c:v>Α1</c:v>
                </c:pt>
                <c:pt idx="1">
                  <c:v>Α2</c:v>
                </c:pt>
                <c:pt idx="2">
                  <c:v>Β1</c:v>
                </c:pt>
                <c:pt idx="3">
                  <c:v>Β2</c:v>
                </c:pt>
                <c:pt idx="4">
                  <c:v>Γ1</c:v>
                </c:pt>
                <c:pt idx="5">
                  <c:v>Γ2</c:v>
                </c:pt>
              </c:strCache>
            </c:strRef>
          </c:cat>
          <c:val>
            <c:numRef>
              <c:f>Φύλλο1!$B$2:$B$7</c:f>
              <c:numCache>
                <c:formatCode>General</c:formatCode>
                <c:ptCount val="6"/>
                <c:pt idx="0">
                  <c:v>0</c:v>
                </c:pt>
                <c:pt idx="1">
                  <c:v>0</c:v>
                </c:pt>
                <c:pt idx="2">
                  <c:v>4</c:v>
                </c:pt>
                <c:pt idx="3">
                  <c:v>1</c:v>
                </c:pt>
                <c:pt idx="4">
                  <c:v>0</c:v>
                </c:pt>
                <c:pt idx="5">
                  <c:v>0</c:v>
                </c:pt>
              </c:numCache>
            </c:numRef>
          </c:val>
          <c:extLst>
            <c:ext xmlns:c16="http://schemas.microsoft.com/office/drawing/2014/chart" uri="{C3380CC4-5D6E-409C-BE32-E72D297353CC}">
              <c16:uniqueId val="{00000000-8915-4547-A05B-AAF2B4D98F1C}"/>
            </c:ext>
          </c:extLst>
        </c:ser>
        <c:dLbls>
          <c:showLegendKey val="0"/>
          <c:showVal val="1"/>
          <c:showCatName val="0"/>
          <c:showSerName val="0"/>
          <c:showPercent val="0"/>
          <c:showBubbleSize val="0"/>
        </c:dLbls>
        <c:gapWidth val="15"/>
        <c:axId val="1366709775"/>
        <c:axId val="1366552527"/>
      </c:barChart>
      <c:catAx>
        <c:axId val="1366709775"/>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baseline="0">
                <a:solidFill>
                  <a:schemeClr val="dk1">
                    <a:lumMod val="75000"/>
                    <a:lumOff val="25000"/>
                  </a:schemeClr>
                </a:solidFill>
                <a:latin typeface="+mn-lt"/>
                <a:ea typeface="+mn-ea"/>
                <a:cs typeface="+mn-cs"/>
              </a:defRPr>
            </a:pPr>
            <a:endParaRPr lang="el-GR"/>
          </a:p>
        </c:txPr>
        <c:crossAx val="1366552527"/>
        <c:crosses val="autoZero"/>
        <c:auto val="1"/>
        <c:lblAlgn val="ctr"/>
        <c:lblOffset val="100"/>
        <c:noMultiLvlLbl val="0"/>
      </c:catAx>
      <c:valAx>
        <c:axId val="1366552527"/>
        <c:scaling>
          <c:orientation val="minMax"/>
        </c:scaling>
        <c:delete val="1"/>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3667097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24">
  <cs:axisTitle>
    <cs:lnRef idx="0"/>
    <cs:fillRef idx="0"/>
    <cs:effectRef idx="0"/>
    <cs:fontRef idx="minor">
      <a:schemeClr val="dk1">
        <a:lumMod val="75000"/>
        <a:lumOff val="25000"/>
      </a:schemeClr>
    </cs:fontRef>
    <cs:defRPr sz="9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cs:chartArea>
  <cs:dataLabel>
    <cs:lnRef idx="0"/>
    <cs:fillRef idx="0"/>
    <cs:effectRef idx="0"/>
    <cs:fontRef idx="minor">
      <a:schemeClr val="dk1"/>
    </cs:fontRef>
    <cs:defRPr sz="900"/>
  </cs:dataLabel>
  <cs:dataLabelCallout>
    <cs:lnRef idx="0"/>
    <cs:fillRef idx="0"/>
    <cs:effectRef idx="0"/>
    <cs:fontRef idx="minor">
      <a:schemeClr val="lt1"/>
    </cs:fontRef>
    <cs:spPr>
      <a:solidFill>
        <a:schemeClr val="dk1">
          <a:lumMod val="65000"/>
          <a:lumOff val="35000"/>
          <a:alpha val="75000"/>
        </a:schemeClr>
      </a:solidFill>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2857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75000"/>
            <a:lumOff val="25000"/>
          </a:schemeClr>
        </a:solidFill>
      </a:ln>
    </cs:spPr>
    <cs:defRPr sz="9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lumOff val="10000"/>
              </a:schemeClr>
            </a:gs>
            <a:gs pos="0">
              <a:schemeClr val="lt1">
                <a:lumMod val="75000"/>
                <a:alpha val="36000"/>
                <a:lumOff val="10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cs:seriesAxis>
  <cs:seriesLine>
    <cs:lnRef idx="0"/>
    <cs:fillRef idx="0"/>
    <cs:effectRef idx="0"/>
    <cs:fontRef idx="minor">
      <a:schemeClr val="dk1"/>
    </cs:fontRef>
    <cs:spPr>
      <a:ln w="9525" cap="flat">
        <a:solidFill>
          <a:schemeClr val="bg1">
            <a:lumMod val="50000"/>
          </a:schemeClr>
        </a:solidFill>
        <a:round/>
      </a:ln>
    </cs:spPr>
  </cs:seriesLine>
  <cs:title>
    <cs:lnRef idx="0"/>
    <cs:fillRef idx="0"/>
    <cs:effectRef idx="0"/>
    <cs:fontRef idx="minor">
      <a:schemeClr val="dk1">
        <a:lumMod val="75000"/>
        <a:lumOff val="25000"/>
      </a:schemeClr>
    </cs:fontRef>
    <cs:defRPr sz="1800" b="1"/>
  </cs:title>
  <cs:trendline>
    <cs:lnRef idx="0"/>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75000"/>
        <a:lumOff val="25000"/>
      </a:schemeClr>
    </cs:fontRef>
    <cs:defRPr sz="9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defRPr sz="9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 Θέση κεφαλίδας">
            <a:extLst>
              <a:ext uri="{FF2B5EF4-FFF2-40B4-BE49-F238E27FC236}">
                <a16:creationId xmlns:a16="http://schemas.microsoft.com/office/drawing/2014/main" id="{0393DDA1-389F-9A49-ABF3-42187015BE1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l-GR"/>
          </a:p>
        </p:txBody>
      </p:sp>
      <p:sp>
        <p:nvSpPr>
          <p:cNvPr id="3" name="2 - Θέση ημερομηνίας">
            <a:extLst>
              <a:ext uri="{FF2B5EF4-FFF2-40B4-BE49-F238E27FC236}">
                <a16:creationId xmlns:a16="http://schemas.microsoft.com/office/drawing/2014/main" id="{823E41E7-36D4-9C4C-B03E-0117B393EAD9}"/>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DC61897F-13C7-DE4D-8975-86B490FCFF5A}" type="datetimeFigureOut">
              <a:rPr lang="el-GR" altLang="en-US"/>
              <a:pPr/>
              <a:t>3/12/2022</a:t>
            </a:fld>
            <a:endParaRPr lang="el-GR" altLang="en-US"/>
          </a:p>
        </p:txBody>
      </p:sp>
      <p:sp>
        <p:nvSpPr>
          <p:cNvPr id="4" name="3 - Θέση εικόνας διαφάνειας">
            <a:extLst>
              <a:ext uri="{FF2B5EF4-FFF2-40B4-BE49-F238E27FC236}">
                <a16:creationId xmlns:a16="http://schemas.microsoft.com/office/drawing/2014/main" id="{B83CFFDC-2E8F-A546-A0F2-44EFD874EA16}"/>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4 - Θέση σημειώσεων">
            <a:extLst>
              <a:ext uri="{FF2B5EF4-FFF2-40B4-BE49-F238E27FC236}">
                <a16:creationId xmlns:a16="http://schemas.microsoft.com/office/drawing/2014/main" id="{1E7BABCA-4EC8-F14F-B971-35D19A4F5F37}"/>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l-GR" altLang="en-US"/>
              <a:t>Kλικ για επεξεργασία των στυλ του υποδείγματος</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p>
        </p:txBody>
      </p:sp>
      <p:sp>
        <p:nvSpPr>
          <p:cNvPr id="6" name="5 - Θέση υποσέλιδου">
            <a:extLst>
              <a:ext uri="{FF2B5EF4-FFF2-40B4-BE49-F238E27FC236}">
                <a16:creationId xmlns:a16="http://schemas.microsoft.com/office/drawing/2014/main" id="{6DDB4C6E-DC5E-E949-8BF2-E978E315DE0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l-GR"/>
          </a:p>
        </p:txBody>
      </p:sp>
      <p:sp>
        <p:nvSpPr>
          <p:cNvPr id="7" name="6 - Θέση αριθμού διαφάνειας">
            <a:extLst>
              <a:ext uri="{FF2B5EF4-FFF2-40B4-BE49-F238E27FC236}">
                <a16:creationId xmlns:a16="http://schemas.microsoft.com/office/drawing/2014/main" id="{EF2B3A29-B37E-B445-8206-FBCFC73F527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8C85C03B-CD49-974A-9018-A56BD9FE9E75}" type="slidenum">
              <a:rPr lang="el-GR" altLang="en-US"/>
              <a:pPr/>
              <a:t>‹#›</a:t>
            </a:fld>
            <a:endParaRPr lang="el-G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lasscentral.com/report/coursera-2020-year-review/"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classcentral.com/report/mooc-providers-response-to-the-pandemic/"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5C03B-CD49-974A-9018-A56BD9FE9E75}" type="slidenum">
              <a:rPr lang="el-GR" altLang="en-US" smtClean="0"/>
              <a:pPr/>
              <a:t>1</a:t>
            </a:fld>
            <a:endParaRPr lang="el-GR" altLang="en-US"/>
          </a:p>
        </p:txBody>
      </p:sp>
    </p:spTree>
    <p:extLst>
      <p:ext uri="{BB962C8B-B14F-4D97-AF65-F5344CB8AC3E}">
        <p14:creationId xmlns:p14="http://schemas.microsoft.com/office/powerpoint/2010/main" val="3195927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buClr>
                <a:srgbClr val="DD8047"/>
              </a:buClr>
              <a:defRPr/>
            </a:pP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Αύξηση της δημοτικότητας των </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 </a:t>
            </a: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στην τριτοβάθμια </a:t>
            </a:r>
            <a:r>
              <a:rPr lang="el-GR" altLang="en-US" sz="22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εκπ</a:t>
            </a: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a:t>
            </a:r>
            <a:r>
              <a:rPr lang="el-GR" altLang="en-US" sz="22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ση</a:t>
            </a:r>
            <a:endPar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Περίπου 19.000 μαθήματα προσφέρονται από 950 πανεπιστήμια σε όλον τον κόσμο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Shah, 2019)</a:t>
            </a:r>
          </a:p>
        </p:txBody>
      </p:sp>
      <p:sp>
        <p:nvSpPr>
          <p:cNvPr id="4" name="Θέση αριθμού διαφάνειας 3"/>
          <p:cNvSpPr>
            <a:spLocks noGrp="1"/>
          </p:cNvSpPr>
          <p:nvPr>
            <p:ph type="sldNum" sz="quarter" idx="5"/>
          </p:nvPr>
        </p:nvSpPr>
        <p:spPr/>
        <p:txBody>
          <a:bodyPr/>
          <a:lstStyle/>
          <a:p>
            <a:fld id="{8C85C03B-CD49-974A-9018-A56BD9FE9E75}" type="slidenum">
              <a:rPr lang="el-GR" altLang="en-US" smtClean="0"/>
              <a:pPr/>
              <a:t>21</a:t>
            </a:fld>
            <a:endParaRPr lang="el-GR" altLang="en-US"/>
          </a:p>
        </p:txBody>
      </p:sp>
    </p:spTree>
    <p:extLst>
      <p:ext uri="{BB962C8B-B14F-4D97-AF65-F5344CB8AC3E}">
        <p14:creationId xmlns:p14="http://schemas.microsoft.com/office/powerpoint/2010/main" val="145147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85C03B-CD49-974A-9018-A56BD9FE9E75}" type="slidenum">
              <a:rPr kumimoji="0" lang="el-GR"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l-GR"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910449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85C03B-CD49-974A-9018-A56BD9FE9E75}" type="slidenum">
              <a:rPr kumimoji="0" lang="el-GR"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l-GR"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14612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046F77A3-7CF8-4B5E-B263-2DD3BB3235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E8FCCE01-6F07-47CF-832D-6691F8354F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Slide Number Placeholder 3">
            <a:extLst>
              <a:ext uri="{FF2B5EF4-FFF2-40B4-BE49-F238E27FC236}">
                <a16:creationId xmlns:a16="http://schemas.microsoft.com/office/drawing/2014/main" id="{4165D8F6-0F3D-4C04-AABA-398615BCB0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A64DEC-AFA9-4059-BBB0-995B0E3CED27}" type="slidenum">
              <a:rPr lang="el-GR" altLang="el-GR" smtClean="0">
                <a:latin typeface="Calibri" panose="020F0502020204030204" pitchFamily="34" charset="0"/>
              </a:rPr>
              <a:pPr/>
              <a:t>62</a:t>
            </a:fld>
            <a:endParaRPr lang="el-GR" altLang="el-GR">
              <a:latin typeface="Calibri" panose="020F0502020204030204" pitchFamily="34" charset="0"/>
            </a:endParaRPr>
          </a:p>
        </p:txBody>
      </p:sp>
    </p:spTree>
    <p:extLst>
      <p:ext uri="{BB962C8B-B14F-4D97-AF65-F5344CB8AC3E}">
        <p14:creationId xmlns:p14="http://schemas.microsoft.com/office/powerpoint/2010/main" val="1840075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85C03B-CD49-974A-9018-A56BD9FE9E75}" type="slidenum">
              <a:rPr kumimoji="0" lang="el-GR"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l-GR"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88708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5C03B-CD49-974A-9018-A56BD9FE9E75}" type="slidenum">
              <a:rPr lang="el-GR" altLang="en-US" smtClean="0"/>
              <a:pPr/>
              <a:t>2</a:t>
            </a:fld>
            <a:endParaRPr lang="el-GR" altLang="en-US"/>
          </a:p>
        </p:txBody>
      </p:sp>
    </p:spTree>
    <p:extLst>
      <p:ext uri="{BB962C8B-B14F-4D97-AF65-F5344CB8AC3E}">
        <p14:creationId xmlns:p14="http://schemas.microsoft.com/office/powerpoint/2010/main" val="1943780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5C03B-CD49-974A-9018-A56BD9FE9E75}" type="slidenum">
              <a:rPr lang="el-GR" altLang="en-US" smtClean="0"/>
              <a:pPr/>
              <a:t>3</a:t>
            </a:fld>
            <a:endParaRPr lang="el-GR" altLang="en-US"/>
          </a:p>
        </p:txBody>
      </p:sp>
    </p:spTree>
    <p:extLst>
      <p:ext uri="{BB962C8B-B14F-4D97-AF65-F5344CB8AC3E}">
        <p14:creationId xmlns:p14="http://schemas.microsoft.com/office/powerpoint/2010/main" val="42862113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5C03B-CD49-974A-9018-A56BD9FE9E75}" type="slidenum">
              <a:rPr lang="el-GR" altLang="en-US" smtClean="0"/>
              <a:pPr/>
              <a:t>4</a:t>
            </a:fld>
            <a:endParaRPr lang="el-GR" altLang="en-US"/>
          </a:p>
        </p:txBody>
      </p:sp>
    </p:spTree>
    <p:extLst>
      <p:ext uri="{BB962C8B-B14F-4D97-AF65-F5344CB8AC3E}">
        <p14:creationId xmlns:p14="http://schemas.microsoft.com/office/powerpoint/2010/main" val="404107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5C03B-CD49-974A-9018-A56BD9FE9E75}" type="slidenum">
              <a:rPr lang="el-GR" altLang="en-US" smtClean="0"/>
              <a:pPr/>
              <a:t>5</a:t>
            </a:fld>
            <a:endParaRPr lang="el-GR" altLang="en-US"/>
          </a:p>
        </p:txBody>
      </p:sp>
    </p:spTree>
    <p:extLst>
      <p:ext uri="{BB962C8B-B14F-4D97-AF65-F5344CB8AC3E}">
        <p14:creationId xmlns:p14="http://schemas.microsoft.com/office/powerpoint/2010/main" val="2695741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85C03B-CD49-974A-9018-A56BD9FE9E75}" type="slidenum">
              <a:rPr lang="el-GR" altLang="en-US" smtClean="0"/>
              <a:pPr/>
              <a:t>6</a:t>
            </a:fld>
            <a:endParaRPr lang="el-GR" altLang="en-US"/>
          </a:p>
        </p:txBody>
      </p:sp>
    </p:spTree>
    <p:extLst>
      <p:ext uri="{BB962C8B-B14F-4D97-AF65-F5344CB8AC3E}">
        <p14:creationId xmlns:p14="http://schemas.microsoft.com/office/powerpoint/2010/main" val="2709765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85C03B-CD49-974A-9018-A56BD9FE9E75}" type="slidenum">
              <a:rPr kumimoji="0" lang="el-GR" alt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l-GR" alt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4183475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altLang="en-US" dirty="0">
                <a:solidFill>
                  <a:schemeClr val="tx1"/>
                </a:solidFill>
                <a:latin typeface="Calibri" panose="020F0502020204030204" pitchFamily="34" charset="0"/>
                <a:cs typeface="Calibri" panose="020F0502020204030204" pitchFamily="34" charset="0"/>
              </a:rPr>
              <a:t>Μαζικά Ανοιχτά Διαδικτυακά Μαθήματα </a:t>
            </a:r>
            <a:r>
              <a:rPr lang="en-US" altLang="en-US" dirty="0">
                <a:solidFill>
                  <a:schemeClr val="tx1"/>
                </a:solidFill>
                <a:latin typeface="Calibri" panose="020F0502020204030204" pitchFamily="34" charset="0"/>
                <a:cs typeface="Calibri" panose="020F0502020204030204" pitchFamily="34" charset="0"/>
              </a:rPr>
              <a:t>(Massive Open Online Courses) </a:t>
            </a:r>
            <a:endParaRPr lang="el-GR" altLang="en-US" dirty="0">
              <a:solidFill>
                <a:schemeClr val="tx1"/>
              </a:solidFill>
              <a:latin typeface="Calibri" panose="020F0502020204030204" pitchFamily="34" charset="0"/>
              <a:cs typeface="Calibri" panose="020F0502020204030204" pitchFamily="34" charset="0"/>
            </a:endParaRPr>
          </a:p>
          <a:p>
            <a:r>
              <a:rPr lang="el-GR" altLang="el-GR" dirty="0">
                <a:latin typeface="Calibri" panose="020F0502020204030204" pitchFamily="34" charset="0"/>
                <a:cs typeface="Calibri" panose="020F0502020204030204" pitchFamily="34" charset="0"/>
              </a:rPr>
              <a:t>Εντάσσονται στο πεδίο της </a:t>
            </a:r>
            <a:r>
              <a:rPr lang="el-GR" altLang="el-GR" dirty="0">
                <a:solidFill>
                  <a:srgbClr val="FF0000"/>
                </a:solidFill>
                <a:latin typeface="Calibri" panose="020F0502020204030204" pitchFamily="34" charset="0"/>
                <a:cs typeface="Calibri" panose="020F0502020204030204" pitchFamily="34" charset="0"/>
              </a:rPr>
              <a:t>ηλεκτρονικής μάθησης </a:t>
            </a:r>
            <a:r>
              <a:rPr lang="el-GR" altLang="el-GR" dirty="0">
                <a:latin typeface="Calibri" panose="020F0502020204030204" pitchFamily="34" charset="0"/>
                <a:cs typeface="Calibri" panose="020F0502020204030204" pitchFamily="34" charset="0"/>
              </a:rPr>
              <a:t>και της </a:t>
            </a:r>
            <a:r>
              <a:rPr lang="el-GR" altLang="el-GR" dirty="0">
                <a:solidFill>
                  <a:srgbClr val="FF0000"/>
                </a:solidFill>
                <a:latin typeface="Calibri" panose="020F0502020204030204" pitchFamily="34" charset="0"/>
                <a:cs typeface="Calibri" panose="020F0502020204030204" pitchFamily="34" charset="0"/>
              </a:rPr>
              <a:t>εξ αποστάσεως εκπαίδευσης</a:t>
            </a:r>
          </a:p>
          <a:p>
            <a:r>
              <a:rPr lang="el-GR" altLang="el-GR" dirty="0">
                <a:latin typeface="Calibri" panose="020F0502020204030204" pitchFamily="34" charset="0"/>
                <a:cs typeface="Calibri" panose="020F0502020204030204" pitchFamily="34" charset="0"/>
              </a:rPr>
              <a:t>Συνδέονται με το κίνημα της </a:t>
            </a:r>
            <a:r>
              <a:rPr lang="el-GR" altLang="el-GR" dirty="0">
                <a:solidFill>
                  <a:srgbClr val="FF0000"/>
                </a:solidFill>
                <a:latin typeface="Calibri" panose="020F0502020204030204" pitchFamily="34" charset="0"/>
                <a:cs typeface="Calibri" panose="020F0502020204030204" pitchFamily="34" charset="0"/>
              </a:rPr>
              <a:t>ανοιχτής εκπαίδευσης</a:t>
            </a:r>
            <a:r>
              <a:rPr lang="el-GR" altLang="el-GR" dirty="0">
                <a:latin typeface="Calibri" panose="020F0502020204030204" pitchFamily="34" charset="0"/>
                <a:cs typeface="Calibri" panose="020F0502020204030204" pitchFamily="34" charset="0"/>
              </a:rPr>
              <a:t> (</a:t>
            </a:r>
            <a:r>
              <a:rPr lang="en-US" altLang="el-GR" dirty="0">
                <a:latin typeface="Calibri" panose="020F0502020204030204" pitchFamily="34" charset="0"/>
                <a:cs typeface="Calibri" panose="020F0502020204030204" pitchFamily="34" charset="0"/>
              </a:rPr>
              <a:t>open education) </a:t>
            </a:r>
            <a:r>
              <a:rPr lang="el-GR" altLang="el-GR" dirty="0">
                <a:latin typeface="Calibri" panose="020F0502020204030204" pitchFamily="34" charset="0"/>
                <a:cs typeface="Calibri" panose="020F0502020204030204" pitchFamily="34" charset="0"/>
              </a:rPr>
              <a:t>και με το κίνημα των </a:t>
            </a:r>
            <a:r>
              <a:rPr lang="el-GR" altLang="el-GR" dirty="0">
                <a:solidFill>
                  <a:srgbClr val="FF0000"/>
                </a:solidFill>
                <a:latin typeface="Calibri" panose="020F0502020204030204" pitchFamily="34" charset="0"/>
                <a:cs typeface="Calibri" panose="020F0502020204030204" pitchFamily="34" charset="0"/>
              </a:rPr>
              <a:t>Ανοιχτών Εκπαιδευτικών Πόρων </a:t>
            </a:r>
            <a:r>
              <a:rPr lang="el-GR" altLang="el-GR" dirty="0">
                <a:latin typeface="Calibri" panose="020F0502020204030204" pitchFamily="34" charset="0"/>
                <a:cs typeface="Calibri" panose="020F0502020204030204" pitchFamily="34" charset="0"/>
              </a:rPr>
              <a:t>(ΑΕΠ) </a:t>
            </a:r>
          </a:p>
          <a:p>
            <a:r>
              <a:rPr lang="el-GR" altLang="en-US" dirty="0">
                <a:solidFill>
                  <a:srgbClr val="000000"/>
                </a:solidFill>
                <a:latin typeface="Calibri" panose="020F0502020204030204" pitchFamily="34" charset="0"/>
                <a:cs typeface="Calibri" panose="020F0502020204030204" pitchFamily="34" charset="0"/>
              </a:rPr>
              <a:t>Τα </a:t>
            </a:r>
            <a:r>
              <a:rPr lang="en-US" altLang="en-US" dirty="0">
                <a:solidFill>
                  <a:srgbClr val="000000"/>
                </a:solidFill>
                <a:latin typeface="Calibri" panose="020F0502020204030204" pitchFamily="34" charset="0"/>
                <a:cs typeface="Calibri" panose="020F0502020204030204" pitchFamily="34" charset="0"/>
              </a:rPr>
              <a:t>MOOC </a:t>
            </a:r>
            <a:r>
              <a:rPr lang="el-GR" altLang="en-US" dirty="0">
                <a:solidFill>
                  <a:srgbClr val="000000"/>
                </a:solidFill>
                <a:latin typeface="Calibri" panose="020F0502020204030204" pitchFamily="34" charset="0"/>
                <a:cs typeface="Calibri" panose="020F0502020204030204" pitchFamily="34" charset="0"/>
              </a:rPr>
              <a:t>δεν εμφανίστηκαν ξαφνικά, αλλά αποτελούν </a:t>
            </a:r>
            <a:r>
              <a:rPr lang="el-GR" altLang="en-US" dirty="0">
                <a:latin typeface="Calibri" panose="020F0502020204030204" pitchFamily="34" charset="0"/>
                <a:cs typeface="Calibri" panose="020F0502020204030204" pitchFamily="34" charset="0"/>
              </a:rPr>
              <a:t>συνέχεια </a:t>
            </a:r>
            <a:r>
              <a:rPr lang="el-GR" altLang="en-US" dirty="0">
                <a:solidFill>
                  <a:srgbClr val="000000"/>
                </a:solidFill>
                <a:latin typeface="Calibri" panose="020F0502020204030204" pitchFamily="34" charset="0"/>
                <a:cs typeface="Calibri" panose="020F0502020204030204" pitchFamily="34" charset="0"/>
              </a:rPr>
              <a:t>και </a:t>
            </a:r>
            <a:r>
              <a:rPr lang="el-GR" altLang="en-US" dirty="0">
                <a:latin typeface="Calibri" panose="020F0502020204030204" pitchFamily="34" charset="0"/>
                <a:cs typeface="Calibri" panose="020F0502020204030204" pitchFamily="34" charset="0"/>
              </a:rPr>
              <a:t>εξέλιξη</a:t>
            </a:r>
            <a:r>
              <a:rPr lang="el-GR" altLang="en-US" dirty="0">
                <a:solidFill>
                  <a:srgbClr val="000000"/>
                </a:solidFill>
                <a:latin typeface="Calibri" panose="020F0502020204030204" pitchFamily="34" charset="0"/>
                <a:cs typeface="Calibri" panose="020F0502020204030204" pitchFamily="34" charset="0"/>
              </a:rPr>
              <a:t> του κινήματος των ΑΕΠ</a:t>
            </a:r>
            <a:endParaRPr lang="en-US" altLang="en-US" dirty="0">
              <a:solidFill>
                <a:srgbClr val="000000"/>
              </a:solidFill>
              <a:latin typeface="Calibri" panose="020F0502020204030204" pitchFamily="34" charset="0"/>
              <a:cs typeface="Calibri" panose="020F0502020204030204" pitchFamily="34" charset="0"/>
            </a:endParaRPr>
          </a:p>
        </p:txBody>
      </p:sp>
      <p:sp>
        <p:nvSpPr>
          <p:cNvPr id="4" name="Θέση αριθμού διαφάνειας 3"/>
          <p:cNvSpPr>
            <a:spLocks noGrp="1"/>
          </p:cNvSpPr>
          <p:nvPr>
            <p:ph type="sldNum" sz="quarter" idx="5"/>
          </p:nvPr>
        </p:nvSpPr>
        <p:spPr/>
        <p:txBody>
          <a:bodyPr/>
          <a:lstStyle/>
          <a:p>
            <a:fld id="{8C85C03B-CD49-974A-9018-A56BD9FE9E75}" type="slidenum">
              <a:rPr lang="el-GR" altLang="en-US" smtClean="0"/>
              <a:pPr/>
              <a:t>15</a:t>
            </a:fld>
            <a:endParaRPr lang="el-GR" altLang="en-US"/>
          </a:p>
        </p:txBody>
      </p:sp>
    </p:spTree>
    <p:extLst>
      <p:ext uri="{BB962C8B-B14F-4D97-AF65-F5344CB8AC3E}">
        <p14:creationId xmlns:p14="http://schemas.microsoft.com/office/powerpoint/2010/main" val="1953041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i="0" dirty="0">
                <a:solidFill>
                  <a:srgbClr val="0A2540"/>
                </a:solidFill>
                <a:effectLst/>
                <a:latin typeface="Source Sans Pro" panose="020F0502020204030204" pitchFamily="34" charset="0"/>
              </a:rPr>
              <a:t>This is more than twice the number of people who visited Class Central in 2019. We also found that these users were more engaged than before, possibly due to many people finding themselves with extra time during quarantine.</a:t>
            </a:r>
          </a:p>
          <a:p>
            <a:r>
              <a:rPr lang="en-US" b="0" i="0" dirty="0">
                <a:solidFill>
                  <a:srgbClr val="0A2540"/>
                </a:solidFill>
                <a:effectLst/>
                <a:latin typeface="Source Sans Pro" panose="020B0503030403020204" pitchFamily="34" charset="0"/>
              </a:rPr>
              <a:t>2U might help edX in some aspects. As I’ve </a:t>
            </a:r>
            <a:r>
              <a:rPr lang="en-US" b="0" i="0" u="none" strike="noStrike" dirty="0">
                <a:solidFill>
                  <a:srgbClr val="0A2540"/>
                </a:solidFill>
                <a:effectLst/>
                <a:latin typeface="Source Sans Pro" panose="020B0503030403020204" pitchFamily="34" charset="0"/>
                <a:hlinkClick r:id="rId3"/>
              </a:rPr>
              <a:t>mentioned before</a:t>
            </a:r>
            <a:r>
              <a:rPr lang="en-US" b="0" i="0" dirty="0">
                <a:solidFill>
                  <a:srgbClr val="0A2540"/>
                </a:solidFill>
                <a:effectLst/>
                <a:latin typeface="Source Sans Pro" panose="020B0503030403020204" pitchFamily="34" charset="0"/>
              </a:rPr>
              <a:t>, Coursera’s </a:t>
            </a:r>
            <a:r>
              <a:rPr lang="en-US" b="0" i="0" u="none" strike="noStrike" dirty="0">
                <a:solidFill>
                  <a:srgbClr val="0A2540"/>
                </a:solidFill>
                <a:effectLst/>
                <a:latin typeface="Source Sans Pro" panose="020B0503030403020204" pitchFamily="34" charset="0"/>
                <a:hlinkClick r:id="rId4"/>
              </a:rPr>
              <a:t>pandemic response</a:t>
            </a:r>
            <a:r>
              <a:rPr lang="en-US" b="0" i="0" dirty="0">
                <a:solidFill>
                  <a:srgbClr val="0A2540"/>
                </a:solidFill>
                <a:effectLst/>
                <a:latin typeface="Source Sans Pro" panose="020B0503030403020204" pitchFamily="34" charset="0"/>
              </a:rPr>
              <a:t> has been the best I’ve seen amongst course providers, and it has put them way ahead of the pack: Coursera gained almost as many learners in 2020 alone as edX did since its launch 9 years ago.</a:t>
            </a:r>
            <a:endParaRPr lang="el-GR" dirty="0"/>
          </a:p>
        </p:txBody>
      </p:sp>
      <p:sp>
        <p:nvSpPr>
          <p:cNvPr id="4" name="Θέση αριθμού διαφάνειας 3"/>
          <p:cNvSpPr>
            <a:spLocks noGrp="1"/>
          </p:cNvSpPr>
          <p:nvPr>
            <p:ph type="sldNum" sz="quarter" idx="5"/>
          </p:nvPr>
        </p:nvSpPr>
        <p:spPr/>
        <p:txBody>
          <a:bodyPr/>
          <a:lstStyle/>
          <a:p>
            <a:fld id="{8C85C03B-CD49-974A-9018-A56BD9FE9E75}" type="slidenum">
              <a:rPr lang="el-GR" altLang="en-US" smtClean="0"/>
              <a:pPr/>
              <a:t>20</a:t>
            </a:fld>
            <a:endParaRPr lang="el-GR" altLang="en-US"/>
          </a:p>
        </p:txBody>
      </p:sp>
    </p:spTree>
    <p:extLst>
      <p:ext uri="{BB962C8B-B14F-4D97-AF65-F5344CB8AC3E}">
        <p14:creationId xmlns:p14="http://schemas.microsoft.com/office/powerpoint/2010/main" val="340242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Pr>
        <a:solidFill>
          <a:schemeClr val="bg2"/>
        </a:solidFill>
        <a:effectLst/>
      </p:bgPr>
    </p:bg>
    <p:spTree>
      <p:nvGrpSpPr>
        <p:cNvPr id="1" name=""/>
        <p:cNvGrpSpPr/>
        <p:nvPr/>
      </p:nvGrpSpPr>
      <p:grpSpPr>
        <a:xfrm>
          <a:off x="0" y="0"/>
          <a:ext cx="0" cy="0"/>
          <a:chOff x="0" y="0"/>
          <a:chExt cx="0" cy="0"/>
        </a:xfrm>
      </p:grpSpPr>
      <p:sp>
        <p:nvSpPr>
          <p:cNvPr id="4" name="6 - Ορθογώνιο">
            <a:extLst>
              <a:ext uri="{FF2B5EF4-FFF2-40B4-BE49-F238E27FC236}">
                <a16:creationId xmlns:a16="http://schemas.microsoft.com/office/drawing/2014/main" id="{933E8F0A-E39C-AB4F-833D-A6525911DD16}"/>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Calibri"/>
              <a:cs typeface="Calibri"/>
            </a:endParaRPr>
          </a:p>
        </p:txBody>
      </p:sp>
      <p:sp>
        <p:nvSpPr>
          <p:cNvPr id="5" name="9 - Ορθογώνιο">
            <a:extLst>
              <a:ext uri="{FF2B5EF4-FFF2-40B4-BE49-F238E27FC236}">
                <a16:creationId xmlns:a16="http://schemas.microsoft.com/office/drawing/2014/main" id="{5CA10689-3310-EC4C-8A5E-21D5CC96B978}"/>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Calibri"/>
              <a:cs typeface="Calibri"/>
            </a:endParaRPr>
          </a:p>
        </p:txBody>
      </p:sp>
      <p:sp>
        <p:nvSpPr>
          <p:cNvPr id="6" name="10 - Ορθογώνιο">
            <a:extLst>
              <a:ext uri="{FF2B5EF4-FFF2-40B4-BE49-F238E27FC236}">
                <a16:creationId xmlns:a16="http://schemas.microsoft.com/office/drawing/2014/main" id="{EA6BEC89-B0AE-0D45-B0DB-A434D85A191A}"/>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Calibri"/>
              <a:cs typeface="Calibri"/>
            </a:endParaRPr>
          </a:p>
        </p:txBody>
      </p:sp>
      <p:sp>
        <p:nvSpPr>
          <p:cNvPr id="8" name="7 - Τίτλος"/>
          <p:cNvSpPr>
            <a:spLocks noGrp="1"/>
          </p:cNvSpPr>
          <p:nvPr>
            <p:ph type="ctrTitle"/>
          </p:nvPr>
        </p:nvSpPr>
        <p:spPr>
          <a:xfrm>
            <a:off x="2362200" y="4038600"/>
            <a:ext cx="6477000" cy="1828800"/>
          </a:xfrm>
        </p:spPr>
        <p:txBody>
          <a:bodyPr anchor="b"/>
          <a:lstStyle>
            <a:lvl1pPr>
              <a:defRPr cap="all" baseline="0">
                <a:latin typeface="Calibri"/>
                <a:cs typeface="Calibri"/>
              </a:defRPr>
            </a:lvl1pPr>
          </a:lstStyle>
          <a:p>
            <a:r>
              <a:rPr lang="el-GR"/>
              <a:t>Kλικ για επεξεργασία του τίτλου</a:t>
            </a:r>
            <a:endParaRPr lang="en-US"/>
          </a:p>
        </p:txBody>
      </p:sp>
      <p:sp>
        <p:nvSpPr>
          <p:cNvPr id="9" name="8 - Υπότιτλος"/>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latin typeface="Calibri"/>
                <a:cs typeface="Calibri"/>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l-GR"/>
              <a:t>Κάντε κλικ για να επεξεργαστείτε τον υπότιτλο του υποδείγματος</a:t>
            </a:r>
            <a:endParaRPr lang="en-US"/>
          </a:p>
        </p:txBody>
      </p:sp>
      <p:sp>
        <p:nvSpPr>
          <p:cNvPr id="7" name="27 - Θέση ημερομηνίας">
            <a:extLst>
              <a:ext uri="{FF2B5EF4-FFF2-40B4-BE49-F238E27FC236}">
                <a16:creationId xmlns:a16="http://schemas.microsoft.com/office/drawing/2014/main" id="{39940C7D-6DFA-B147-AB1B-EA753A51024A}"/>
              </a:ext>
            </a:extLst>
          </p:cNvPr>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fld id="{279FE1FB-8B1B-854B-8BA2-9E6EA4369F65}" type="datetime1">
              <a:rPr lang="el-GR" altLang="en-US"/>
              <a:pPr/>
              <a:t>3/12/2022</a:t>
            </a:fld>
            <a:endParaRPr lang="el-GR" altLang="en-US"/>
          </a:p>
        </p:txBody>
      </p:sp>
      <p:sp>
        <p:nvSpPr>
          <p:cNvPr id="10" name="16 - Θέση υποσέλιδου">
            <a:extLst>
              <a:ext uri="{FF2B5EF4-FFF2-40B4-BE49-F238E27FC236}">
                <a16:creationId xmlns:a16="http://schemas.microsoft.com/office/drawing/2014/main" id="{FF4B67EE-760F-0E4A-8CD9-B81123259396}"/>
              </a:ext>
            </a:extLst>
          </p:cNvPr>
          <p:cNvSpPr>
            <a:spLocks noGrp="1"/>
          </p:cNvSpPr>
          <p:nvPr>
            <p:ph type="ftr" sz="quarter" idx="11"/>
          </p:nvPr>
        </p:nvSpPr>
        <p:spPr>
          <a:xfrm>
            <a:off x="2085975" y="236538"/>
            <a:ext cx="5867400" cy="365125"/>
          </a:xfrm>
        </p:spPr>
        <p:txBody>
          <a:bodyPr/>
          <a:lstStyle>
            <a:lvl1pPr algn="r">
              <a:defRPr>
                <a:solidFill>
                  <a:schemeClr val="tx2"/>
                </a:solidFill>
                <a:latin typeface="Calibri"/>
                <a:cs typeface="Calibri"/>
              </a:defRPr>
            </a:lvl1pPr>
          </a:lstStyle>
          <a:p>
            <a:pPr>
              <a:defRPr/>
            </a:pPr>
            <a:endParaRPr lang="el-GR"/>
          </a:p>
        </p:txBody>
      </p:sp>
      <p:sp>
        <p:nvSpPr>
          <p:cNvPr id="11" name="28 - Θέση αριθμού διαφάνειας">
            <a:extLst>
              <a:ext uri="{FF2B5EF4-FFF2-40B4-BE49-F238E27FC236}">
                <a16:creationId xmlns:a16="http://schemas.microsoft.com/office/drawing/2014/main" id="{8A3D67D1-F47C-0144-943E-EBE0F2B6760A}"/>
              </a:ext>
            </a:extLst>
          </p:cNvPr>
          <p:cNvSpPr>
            <a:spLocks noGrp="1"/>
          </p:cNvSpPr>
          <p:nvPr>
            <p:ph type="sldNum" sz="quarter" idx="12"/>
          </p:nvPr>
        </p:nvSpPr>
        <p:spPr>
          <a:xfrm>
            <a:off x="8001000" y="228600"/>
            <a:ext cx="838200" cy="381000"/>
          </a:xfrm>
        </p:spPr>
        <p:txBody>
          <a:bodyPr/>
          <a:lstStyle>
            <a:lvl1pPr>
              <a:defRPr>
                <a:solidFill>
                  <a:schemeClr val="tx2"/>
                </a:solidFill>
              </a:defRPr>
            </a:lvl1pPr>
          </a:lstStyle>
          <a:p>
            <a:fld id="{A710B861-231E-2A49-B125-F934BAFC7857}" type="slidenum">
              <a:rPr lang="el-GR" altLang="en-US"/>
              <a:pPr/>
              <a:t>‹#›</a:t>
            </a:fld>
            <a:endParaRPr lang="el-GR" altLang="en-US"/>
          </a:p>
        </p:txBody>
      </p:sp>
    </p:spTree>
    <p:extLst>
      <p:ext uri="{BB962C8B-B14F-4D97-AF65-F5344CB8AC3E}">
        <p14:creationId xmlns:p14="http://schemas.microsoft.com/office/powerpoint/2010/main" val="281201793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13 - Θέση ημερομηνίας">
            <a:extLst>
              <a:ext uri="{FF2B5EF4-FFF2-40B4-BE49-F238E27FC236}">
                <a16:creationId xmlns:a16="http://schemas.microsoft.com/office/drawing/2014/main" id="{847F96FC-9EAE-214C-A5F4-9B64303C7760}"/>
              </a:ext>
            </a:extLst>
          </p:cNvPr>
          <p:cNvSpPr>
            <a:spLocks noGrp="1"/>
          </p:cNvSpPr>
          <p:nvPr>
            <p:ph type="dt" sz="half" idx="10"/>
          </p:nvPr>
        </p:nvSpPr>
        <p:spPr/>
        <p:txBody>
          <a:bodyPr/>
          <a:lstStyle>
            <a:lvl1pPr>
              <a:defRPr/>
            </a:lvl1pPr>
          </a:lstStyle>
          <a:p>
            <a:fld id="{8F92B721-9492-9F46-9F18-6D22C00285AB}" type="datetime1">
              <a:rPr lang="el-GR" altLang="en-US"/>
              <a:pPr/>
              <a:t>3/12/2022</a:t>
            </a:fld>
            <a:endParaRPr lang="el-GR" altLang="en-US"/>
          </a:p>
        </p:txBody>
      </p:sp>
      <p:sp>
        <p:nvSpPr>
          <p:cNvPr id="5" name="2 - Θέση υποσέλιδου">
            <a:extLst>
              <a:ext uri="{FF2B5EF4-FFF2-40B4-BE49-F238E27FC236}">
                <a16:creationId xmlns:a16="http://schemas.microsoft.com/office/drawing/2014/main" id="{02ECF59B-2FC4-C145-BA7F-BB556C7C6458}"/>
              </a:ext>
            </a:extLst>
          </p:cNvPr>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a:extLst>
              <a:ext uri="{FF2B5EF4-FFF2-40B4-BE49-F238E27FC236}">
                <a16:creationId xmlns:a16="http://schemas.microsoft.com/office/drawing/2014/main" id="{F145DA68-75F6-0D47-BB0F-8A7963471582}"/>
              </a:ext>
            </a:extLst>
          </p:cNvPr>
          <p:cNvSpPr>
            <a:spLocks noGrp="1"/>
          </p:cNvSpPr>
          <p:nvPr>
            <p:ph type="sldNum" sz="quarter" idx="12"/>
          </p:nvPr>
        </p:nvSpPr>
        <p:spPr/>
        <p:txBody>
          <a:bodyPr/>
          <a:lstStyle>
            <a:lvl1pPr>
              <a:defRPr/>
            </a:lvl1pPr>
          </a:lstStyle>
          <a:p>
            <a:fld id="{10562B2A-29BA-FB42-941D-F09C76D14911}" type="slidenum">
              <a:rPr lang="el-GR" altLang="en-US"/>
              <a:pPr/>
              <a:t>‹#›</a:t>
            </a:fld>
            <a:endParaRPr lang="el-GR" altLang="en-US"/>
          </a:p>
        </p:txBody>
      </p:sp>
    </p:spTree>
    <p:extLst>
      <p:ext uri="{BB962C8B-B14F-4D97-AF65-F5344CB8AC3E}">
        <p14:creationId xmlns:p14="http://schemas.microsoft.com/office/powerpoint/2010/main" val="4023990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4" name="6 - Ορθογώνιο">
            <a:extLst>
              <a:ext uri="{FF2B5EF4-FFF2-40B4-BE49-F238E27FC236}">
                <a16:creationId xmlns:a16="http://schemas.microsoft.com/office/drawing/2014/main" id="{117AD7F3-5CE5-684A-B279-FA176FF7B112}"/>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7 - Ορθογώνιο">
            <a:extLst>
              <a:ext uri="{FF2B5EF4-FFF2-40B4-BE49-F238E27FC236}">
                <a16:creationId xmlns:a16="http://schemas.microsoft.com/office/drawing/2014/main" id="{0A7590D3-3C0B-AF40-A058-014F54815654}"/>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8 - Ορθογώνιο">
            <a:extLst>
              <a:ext uri="{FF2B5EF4-FFF2-40B4-BE49-F238E27FC236}">
                <a16:creationId xmlns:a16="http://schemas.microsoft.com/office/drawing/2014/main" id="{4D8A1C3C-0BB0-DC48-90F9-B71F37186C6A}"/>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1 - Κατακόρυφος τίτλος"/>
          <p:cNvSpPr>
            <a:spLocks noGrp="1"/>
          </p:cNvSpPr>
          <p:nvPr>
            <p:ph type="title" orient="vert"/>
          </p:nvPr>
        </p:nvSpPr>
        <p:spPr>
          <a:xfrm>
            <a:off x="6553200" y="609600"/>
            <a:ext cx="2057400" cy="5516563"/>
          </a:xfrm>
        </p:spPr>
        <p:txBody>
          <a:bodyPr vert="eaVert"/>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609600"/>
            <a:ext cx="5562600" cy="5516564"/>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3 - Θέση ημερομηνίας">
            <a:extLst>
              <a:ext uri="{FF2B5EF4-FFF2-40B4-BE49-F238E27FC236}">
                <a16:creationId xmlns:a16="http://schemas.microsoft.com/office/drawing/2014/main" id="{8D4339B5-2E16-3E40-9090-301228D85546}"/>
              </a:ext>
            </a:extLst>
          </p:cNvPr>
          <p:cNvSpPr>
            <a:spLocks noGrp="1"/>
          </p:cNvSpPr>
          <p:nvPr>
            <p:ph type="dt" sz="half" idx="10"/>
          </p:nvPr>
        </p:nvSpPr>
        <p:spPr>
          <a:xfrm>
            <a:off x="6553200" y="6248400"/>
            <a:ext cx="2209800" cy="365125"/>
          </a:xfrm>
        </p:spPr>
        <p:txBody>
          <a:bodyPr/>
          <a:lstStyle>
            <a:lvl1pPr>
              <a:defRPr/>
            </a:lvl1pPr>
          </a:lstStyle>
          <a:p>
            <a:fld id="{EDD4EA2B-8B16-AD46-A646-2872165975EB}" type="datetime1">
              <a:rPr lang="el-GR" altLang="en-US"/>
              <a:pPr/>
              <a:t>3/12/2022</a:t>
            </a:fld>
            <a:endParaRPr lang="el-GR" altLang="en-US"/>
          </a:p>
        </p:txBody>
      </p:sp>
      <p:sp>
        <p:nvSpPr>
          <p:cNvPr id="8" name="4 - Θέση υποσέλιδου">
            <a:extLst>
              <a:ext uri="{FF2B5EF4-FFF2-40B4-BE49-F238E27FC236}">
                <a16:creationId xmlns:a16="http://schemas.microsoft.com/office/drawing/2014/main" id="{48A9B077-55E0-CE44-BAC1-18D7D6390134}"/>
              </a:ext>
            </a:extLst>
          </p:cNvPr>
          <p:cNvSpPr>
            <a:spLocks noGrp="1"/>
          </p:cNvSpPr>
          <p:nvPr>
            <p:ph type="ftr" sz="quarter" idx="11"/>
          </p:nvPr>
        </p:nvSpPr>
        <p:spPr>
          <a:xfrm>
            <a:off x="457200" y="6248400"/>
            <a:ext cx="5573713" cy="365125"/>
          </a:xfrm>
        </p:spPr>
        <p:txBody>
          <a:bodyPr/>
          <a:lstStyle>
            <a:lvl1pPr>
              <a:defRPr/>
            </a:lvl1pPr>
          </a:lstStyle>
          <a:p>
            <a:pPr>
              <a:defRPr/>
            </a:pPr>
            <a:endParaRPr lang="el-GR"/>
          </a:p>
        </p:txBody>
      </p:sp>
      <p:sp>
        <p:nvSpPr>
          <p:cNvPr id="9" name="5 - Θέση αριθμού διαφάνειας">
            <a:extLst>
              <a:ext uri="{FF2B5EF4-FFF2-40B4-BE49-F238E27FC236}">
                <a16:creationId xmlns:a16="http://schemas.microsoft.com/office/drawing/2014/main" id="{D08487C6-137A-1342-B0FF-C0A3D4D3D361}"/>
              </a:ext>
            </a:extLst>
          </p:cNvPr>
          <p:cNvSpPr>
            <a:spLocks noGrp="1"/>
          </p:cNvSpPr>
          <p:nvPr>
            <p:ph type="sldNum" sz="quarter" idx="12"/>
          </p:nvPr>
        </p:nvSpPr>
        <p:spPr>
          <a:xfrm rot="5400000">
            <a:off x="5989638" y="144462"/>
            <a:ext cx="533400" cy="244475"/>
          </a:xfrm>
        </p:spPr>
        <p:txBody>
          <a:bodyPr/>
          <a:lstStyle>
            <a:lvl1pPr>
              <a:defRPr/>
            </a:lvl1pPr>
          </a:lstStyle>
          <a:p>
            <a:fld id="{2B146F97-D0BE-7B45-A571-04B2E4AEDB33}" type="slidenum">
              <a:rPr lang="el-GR" altLang="en-US"/>
              <a:pPr/>
              <a:t>‹#›</a:t>
            </a:fld>
            <a:endParaRPr lang="el-GR" altLang="en-US"/>
          </a:p>
        </p:txBody>
      </p:sp>
    </p:spTree>
    <p:extLst>
      <p:ext uri="{BB962C8B-B14F-4D97-AF65-F5344CB8AC3E}">
        <p14:creationId xmlns:p14="http://schemas.microsoft.com/office/powerpoint/2010/main" val="66519551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12648" y="228600"/>
            <a:ext cx="8153400" cy="990600"/>
          </a:xfrm>
        </p:spPr>
        <p:txBody>
          <a:bodyPr/>
          <a:lstStyle/>
          <a:p>
            <a:r>
              <a:rPr lang="el-GR" dirty="0" err="1"/>
              <a:t>Kλικ</a:t>
            </a:r>
            <a:r>
              <a:rPr lang="el-GR" dirty="0"/>
              <a:t> για επεξεργασία του τίτλου</a:t>
            </a:r>
            <a:endParaRPr lang="en-US" dirty="0"/>
          </a:p>
        </p:txBody>
      </p:sp>
      <p:sp>
        <p:nvSpPr>
          <p:cNvPr id="8" name="7 - Θέση περιεχομένου"/>
          <p:cNvSpPr>
            <a:spLocks noGrp="1"/>
          </p:cNvSpPr>
          <p:nvPr>
            <p:ph sz="quarter" idx="1"/>
          </p:nvPr>
        </p:nvSpPr>
        <p:spPr>
          <a:xfrm>
            <a:off x="612648" y="1600200"/>
            <a:ext cx="8153400" cy="4495800"/>
          </a:xfrm>
        </p:spPr>
        <p:txBody>
          <a:bodyPr/>
          <a:lstStyle/>
          <a:p>
            <a:pPr lvl="0"/>
            <a:r>
              <a:rPr lang="el-GR" dirty="0" err="1"/>
              <a:t>Kλικ</a:t>
            </a:r>
            <a:r>
              <a:rPr lang="el-GR" dirty="0"/>
              <a:t> για επεξεργασία των στυλ του υποδείγματος</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endParaRPr lang="en-US" dirty="0"/>
          </a:p>
        </p:txBody>
      </p:sp>
      <p:sp>
        <p:nvSpPr>
          <p:cNvPr id="4" name="13 - Θέση ημερομηνίας">
            <a:extLst>
              <a:ext uri="{FF2B5EF4-FFF2-40B4-BE49-F238E27FC236}">
                <a16:creationId xmlns:a16="http://schemas.microsoft.com/office/drawing/2014/main" id="{9026377A-D10C-F545-974C-8F49BEA815A9}"/>
              </a:ext>
            </a:extLst>
          </p:cNvPr>
          <p:cNvSpPr>
            <a:spLocks noGrp="1"/>
          </p:cNvSpPr>
          <p:nvPr>
            <p:ph type="dt" sz="half" idx="10"/>
          </p:nvPr>
        </p:nvSpPr>
        <p:spPr/>
        <p:txBody>
          <a:bodyPr/>
          <a:lstStyle>
            <a:lvl1pPr>
              <a:defRPr/>
            </a:lvl1pPr>
          </a:lstStyle>
          <a:p>
            <a:fld id="{BCFF4D64-8C6B-8F46-ADE2-E94F2AFF9EDF}" type="datetime1">
              <a:rPr lang="el-GR" altLang="en-US"/>
              <a:pPr/>
              <a:t>3/12/2022</a:t>
            </a:fld>
            <a:endParaRPr lang="el-GR" altLang="en-US"/>
          </a:p>
        </p:txBody>
      </p:sp>
      <p:sp>
        <p:nvSpPr>
          <p:cNvPr id="5" name="2 - Θέση υποσέλιδου">
            <a:extLst>
              <a:ext uri="{FF2B5EF4-FFF2-40B4-BE49-F238E27FC236}">
                <a16:creationId xmlns:a16="http://schemas.microsoft.com/office/drawing/2014/main" id="{271311E9-4A84-D745-B27E-E4F062134C21}"/>
              </a:ext>
            </a:extLst>
          </p:cNvPr>
          <p:cNvSpPr>
            <a:spLocks noGrp="1"/>
          </p:cNvSpPr>
          <p:nvPr>
            <p:ph type="ftr" sz="quarter" idx="11"/>
          </p:nvPr>
        </p:nvSpPr>
        <p:spPr/>
        <p:txBody>
          <a:bodyPr/>
          <a:lstStyle>
            <a:lvl1pPr>
              <a:defRPr/>
            </a:lvl1pPr>
          </a:lstStyle>
          <a:p>
            <a:pPr>
              <a:defRPr/>
            </a:pPr>
            <a:endParaRPr lang="el-GR"/>
          </a:p>
        </p:txBody>
      </p:sp>
      <p:sp>
        <p:nvSpPr>
          <p:cNvPr id="6" name="22 - Θέση αριθμού διαφάνειας">
            <a:extLst>
              <a:ext uri="{FF2B5EF4-FFF2-40B4-BE49-F238E27FC236}">
                <a16:creationId xmlns:a16="http://schemas.microsoft.com/office/drawing/2014/main" id="{23DBFAC8-53F6-6147-AE0D-46300B578BE9}"/>
              </a:ext>
            </a:extLst>
          </p:cNvPr>
          <p:cNvSpPr>
            <a:spLocks noGrp="1"/>
          </p:cNvSpPr>
          <p:nvPr>
            <p:ph type="sldNum" sz="quarter" idx="12"/>
          </p:nvPr>
        </p:nvSpPr>
        <p:spPr/>
        <p:txBody>
          <a:bodyPr/>
          <a:lstStyle>
            <a:lvl1pPr>
              <a:defRPr/>
            </a:lvl1pPr>
          </a:lstStyle>
          <a:p>
            <a:fld id="{6D68CB73-DECB-3A40-9ED1-531EEDAEE7B6}" type="slidenum">
              <a:rPr lang="el-GR" altLang="en-US"/>
              <a:pPr/>
              <a:t>‹#›</a:t>
            </a:fld>
            <a:endParaRPr lang="el-GR" altLang="en-US"/>
          </a:p>
        </p:txBody>
      </p:sp>
    </p:spTree>
    <p:extLst>
      <p:ext uri="{BB962C8B-B14F-4D97-AF65-F5344CB8AC3E}">
        <p14:creationId xmlns:p14="http://schemas.microsoft.com/office/powerpoint/2010/main" val="1776907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6 - Ορθογώνιο">
            <a:extLst>
              <a:ext uri="{FF2B5EF4-FFF2-40B4-BE49-F238E27FC236}">
                <a16:creationId xmlns:a16="http://schemas.microsoft.com/office/drawing/2014/main" id="{F8381B5C-D8EE-454B-A360-F66952B6797F}"/>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7 - Ορθογώνιο">
            <a:extLst>
              <a:ext uri="{FF2B5EF4-FFF2-40B4-BE49-F238E27FC236}">
                <a16:creationId xmlns:a16="http://schemas.microsoft.com/office/drawing/2014/main" id="{4EE696B0-5D99-B744-9913-1CE446AA4578}"/>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8 - Ορθογώνιο">
            <a:extLst>
              <a:ext uri="{FF2B5EF4-FFF2-40B4-BE49-F238E27FC236}">
                <a16:creationId xmlns:a16="http://schemas.microsoft.com/office/drawing/2014/main" id="{B75156B9-56AD-A04A-82CA-41216CD7F368}"/>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2 - Θέση κειμένου"/>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l-GR"/>
              <a:t>Kλικ για επεξεργασία των στυλ του υποδείγματος</a:t>
            </a:r>
          </a:p>
        </p:txBody>
      </p:sp>
      <p:sp>
        <p:nvSpPr>
          <p:cNvPr id="2" name="1 - Τίτλος"/>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l-GR"/>
              <a:t>Kλικ για επεξεργασία του τίτλου</a:t>
            </a:r>
            <a:endParaRPr lang="en-US"/>
          </a:p>
        </p:txBody>
      </p:sp>
      <p:sp>
        <p:nvSpPr>
          <p:cNvPr id="7" name="11 - Θέση ημερομηνίας">
            <a:extLst>
              <a:ext uri="{FF2B5EF4-FFF2-40B4-BE49-F238E27FC236}">
                <a16:creationId xmlns:a16="http://schemas.microsoft.com/office/drawing/2014/main" id="{530183A7-D188-4448-BE9C-42CC64D0E44C}"/>
              </a:ext>
            </a:extLst>
          </p:cNvPr>
          <p:cNvSpPr>
            <a:spLocks noGrp="1"/>
          </p:cNvSpPr>
          <p:nvPr>
            <p:ph type="dt" sz="half" idx="10"/>
          </p:nvPr>
        </p:nvSpPr>
        <p:spPr/>
        <p:txBody>
          <a:bodyPr/>
          <a:lstStyle>
            <a:lvl1pPr>
              <a:defRPr/>
            </a:lvl1pPr>
          </a:lstStyle>
          <a:p>
            <a:fld id="{18632B5D-75E2-154E-973F-8DED23250723}" type="datetime1">
              <a:rPr lang="el-GR" altLang="en-US"/>
              <a:pPr/>
              <a:t>3/12/2022</a:t>
            </a:fld>
            <a:endParaRPr lang="el-GR" altLang="en-US"/>
          </a:p>
        </p:txBody>
      </p:sp>
      <p:sp>
        <p:nvSpPr>
          <p:cNvPr id="8" name="12 - Θέση αριθμού διαφάνειας">
            <a:extLst>
              <a:ext uri="{FF2B5EF4-FFF2-40B4-BE49-F238E27FC236}">
                <a16:creationId xmlns:a16="http://schemas.microsoft.com/office/drawing/2014/main" id="{886427CB-9052-4C42-9D34-8DCD475B59D5}"/>
              </a:ext>
            </a:extLst>
          </p:cNvPr>
          <p:cNvSpPr>
            <a:spLocks noGrp="1"/>
          </p:cNvSpPr>
          <p:nvPr>
            <p:ph type="sldNum" sz="quarter" idx="11"/>
          </p:nvPr>
        </p:nvSpPr>
        <p:spPr>
          <a:xfrm>
            <a:off x="0" y="1752600"/>
            <a:ext cx="1295400" cy="701675"/>
          </a:xfrm>
        </p:spPr>
        <p:txBody>
          <a:bodyPr>
            <a:noAutofit/>
          </a:bodyPr>
          <a:lstStyle>
            <a:lvl1pPr>
              <a:defRPr sz="2400"/>
            </a:lvl1pPr>
          </a:lstStyle>
          <a:p>
            <a:fld id="{805E7CA2-945D-934B-B41A-EF87B8A59A04}" type="slidenum">
              <a:rPr lang="el-GR" altLang="en-US"/>
              <a:pPr/>
              <a:t>‹#›</a:t>
            </a:fld>
            <a:endParaRPr lang="el-GR" altLang="en-US"/>
          </a:p>
        </p:txBody>
      </p:sp>
      <p:sp>
        <p:nvSpPr>
          <p:cNvPr id="9" name="13 - Θέση υποσέλιδου">
            <a:extLst>
              <a:ext uri="{FF2B5EF4-FFF2-40B4-BE49-F238E27FC236}">
                <a16:creationId xmlns:a16="http://schemas.microsoft.com/office/drawing/2014/main" id="{BC3342C3-BA90-5441-BA8D-BA7FF9275EDD}"/>
              </a:ext>
            </a:extLst>
          </p:cNvPr>
          <p:cNvSpPr>
            <a:spLocks noGrp="1"/>
          </p:cNvSpPr>
          <p:nvPr>
            <p:ph type="ftr" sz="quarter" idx="12"/>
          </p:nvPr>
        </p:nvSpPr>
        <p:spPr/>
        <p:txBody>
          <a:bodyPr/>
          <a:lstStyle>
            <a:lvl1pPr>
              <a:defRPr/>
            </a:lvl1pPr>
          </a:lstStyle>
          <a:p>
            <a:pPr>
              <a:defRPr/>
            </a:pPr>
            <a:endParaRPr lang="el-GR"/>
          </a:p>
        </p:txBody>
      </p:sp>
    </p:spTree>
    <p:extLst>
      <p:ext uri="{BB962C8B-B14F-4D97-AF65-F5344CB8AC3E}">
        <p14:creationId xmlns:p14="http://schemas.microsoft.com/office/powerpoint/2010/main" val="86072542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9" name="8 - Θέση περιεχομένου"/>
          <p:cNvSpPr>
            <a:spLocks noGrp="1"/>
          </p:cNvSpPr>
          <p:nvPr>
            <p:ph sz="quarter" idx="1"/>
          </p:nvPr>
        </p:nvSpPr>
        <p:spPr>
          <a:xfrm>
            <a:off x="609600" y="1589567"/>
            <a:ext cx="3886200" cy="4572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1" name="10 - Θέση περιεχομένου"/>
          <p:cNvSpPr>
            <a:spLocks noGrp="1"/>
          </p:cNvSpPr>
          <p:nvPr>
            <p:ph sz="quarter" idx="2"/>
          </p:nvPr>
        </p:nvSpPr>
        <p:spPr>
          <a:xfrm>
            <a:off x="4844901" y="1589567"/>
            <a:ext cx="3886200" cy="45720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7 - Θέση ημερομηνίας">
            <a:extLst>
              <a:ext uri="{FF2B5EF4-FFF2-40B4-BE49-F238E27FC236}">
                <a16:creationId xmlns:a16="http://schemas.microsoft.com/office/drawing/2014/main" id="{432A67EE-D2B9-2248-8F44-B1A2DD4CC1BA}"/>
              </a:ext>
            </a:extLst>
          </p:cNvPr>
          <p:cNvSpPr>
            <a:spLocks noGrp="1"/>
          </p:cNvSpPr>
          <p:nvPr>
            <p:ph type="dt" sz="half" idx="10"/>
          </p:nvPr>
        </p:nvSpPr>
        <p:spPr/>
        <p:txBody>
          <a:bodyPr/>
          <a:lstStyle>
            <a:lvl1pPr>
              <a:defRPr/>
            </a:lvl1pPr>
          </a:lstStyle>
          <a:p>
            <a:fld id="{ED6663EE-14E1-5148-9A1D-A584576F8B64}" type="datetime1">
              <a:rPr lang="el-GR" altLang="en-US"/>
              <a:pPr/>
              <a:t>3/12/2022</a:t>
            </a:fld>
            <a:endParaRPr lang="el-GR" altLang="en-US"/>
          </a:p>
        </p:txBody>
      </p:sp>
      <p:sp>
        <p:nvSpPr>
          <p:cNvPr id="6" name="9 - Θέση αριθμού διαφάνειας">
            <a:extLst>
              <a:ext uri="{FF2B5EF4-FFF2-40B4-BE49-F238E27FC236}">
                <a16:creationId xmlns:a16="http://schemas.microsoft.com/office/drawing/2014/main" id="{B829E20A-BD70-E640-9F0B-C5B73CB0858C}"/>
              </a:ext>
            </a:extLst>
          </p:cNvPr>
          <p:cNvSpPr>
            <a:spLocks noGrp="1"/>
          </p:cNvSpPr>
          <p:nvPr>
            <p:ph type="sldNum" sz="quarter" idx="11"/>
          </p:nvPr>
        </p:nvSpPr>
        <p:spPr/>
        <p:txBody>
          <a:bodyPr/>
          <a:lstStyle>
            <a:lvl1pPr>
              <a:defRPr/>
            </a:lvl1pPr>
          </a:lstStyle>
          <a:p>
            <a:fld id="{B380EC56-A3F9-2F49-8BCF-929CBDEF58CD}" type="slidenum">
              <a:rPr lang="el-GR" altLang="en-US"/>
              <a:pPr/>
              <a:t>‹#›</a:t>
            </a:fld>
            <a:endParaRPr lang="el-GR" altLang="en-US"/>
          </a:p>
        </p:txBody>
      </p:sp>
      <p:sp>
        <p:nvSpPr>
          <p:cNvPr id="7" name="11 - Θέση υποσέλιδου">
            <a:extLst>
              <a:ext uri="{FF2B5EF4-FFF2-40B4-BE49-F238E27FC236}">
                <a16:creationId xmlns:a16="http://schemas.microsoft.com/office/drawing/2014/main" id="{63F62B3B-D304-1242-A1DB-E0E209E148A3}"/>
              </a:ext>
            </a:extLst>
          </p:cNvPr>
          <p:cNvSpPr>
            <a:spLocks noGrp="1"/>
          </p:cNvSpPr>
          <p:nvPr>
            <p:ph type="ftr" sz="quarter" idx="12"/>
          </p:nvPr>
        </p:nvSpPr>
        <p:spPr/>
        <p:txBody>
          <a:bodyPr rtlCol="0"/>
          <a:lstStyle>
            <a:lvl1pPr>
              <a:defRPr/>
            </a:lvl1pPr>
          </a:lstStyle>
          <a:p>
            <a:pPr>
              <a:defRPr/>
            </a:pPr>
            <a:endParaRPr lang="el-GR"/>
          </a:p>
        </p:txBody>
      </p:sp>
    </p:spTree>
    <p:extLst>
      <p:ext uri="{BB962C8B-B14F-4D97-AF65-F5344CB8AC3E}">
        <p14:creationId xmlns:p14="http://schemas.microsoft.com/office/powerpoint/2010/main" val="1880906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533400" y="273050"/>
            <a:ext cx="8153400" cy="869950"/>
          </a:xfrm>
        </p:spPr>
        <p:txBody>
          <a:bodyPr/>
          <a:lstStyle>
            <a:lvl1pPr>
              <a:defRPr/>
            </a:lvl1pPr>
          </a:lstStyle>
          <a:p>
            <a:r>
              <a:rPr lang="el-GR"/>
              <a:t>Kλικ για επεξεργασία του τίτλου</a:t>
            </a:r>
            <a:endParaRPr lang="en-US"/>
          </a:p>
        </p:txBody>
      </p:sp>
      <p:sp>
        <p:nvSpPr>
          <p:cNvPr id="11" name="10 - Θέση περιεχομένου"/>
          <p:cNvSpPr>
            <a:spLocks noGrp="1"/>
          </p:cNvSpPr>
          <p:nvPr>
            <p:ph sz="quarter" idx="2"/>
          </p:nvPr>
        </p:nvSpPr>
        <p:spPr>
          <a:xfrm>
            <a:off x="609600" y="2438400"/>
            <a:ext cx="3886200" cy="3581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3" name="12 - Θέση περιεχομένου"/>
          <p:cNvSpPr>
            <a:spLocks noGrp="1"/>
          </p:cNvSpPr>
          <p:nvPr>
            <p:ph sz="quarter" idx="4"/>
          </p:nvPr>
        </p:nvSpPr>
        <p:spPr>
          <a:xfrm>
            <a:off x="4800600" y="2438400"/>
            <a:ext cx="3886200" cy="35814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16" name="15 - Θέση κειμένου"/>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l-GR"/>
              <a:t>Kλικ για επεξεργασία των στυλ του υποδείγματος</a:t>
            </a:r>
          </a:p>
        </p:txBody>
      </p:sp>
      <p:sp>
        <p:nvSpPr>
          <p:cNvPr id="15" name="14 - Θέση κειμένου"/>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l-GR"/>
              <a:t>Kλικ για επεξεργασία των στυλ του υποδείγματος</a:t>
            </a:r>
          </a:p>
        </p:txBody>
      </p:sp>
      <p:sp>
        <p:nvSpPr>
          <p:cNvPr id="7" name="9 - Θέση ημερομηνίας">
            <a:extLst>
              <a:ext uri="{FF2B5EF4-FFF2-40B4-BE49-F238E27FC236}">
                <a16:creationId xmlns:a16="http://schemas.microsoft.com/office/drawing/2014/main" id="{E707334E-3D35-C44F-98E6-84BDAB053EA4}"/>
              </a:ext>
            </a:extLst>
          </p:cNvPr>
          <p:cNvSpPr>
            <a:spLocks noGrp="1"/>
          </p:cNvSpPr>
          <p:nvPr>
            <p:ph type="dt" sz="half" idx="10"/>
          </p:nvPr>
        </p:nvSpPr>
        <p:spPr/>
        <p:txBody>
          <a:bodyPr/>
          <a:lstStyle>
            <a:lvl1pPr>
              <a:defRPr/>
            </a:lvl1pPr>
          </a:lstStyle>
          <a:p>
            <a:fld id="{B1E4C7F0-1207-1642-8848-787772D5D2D6}" type="datetime1">
              <a:rPr lang="el-GR" altLang="en-US"/>
              <a:pPr/>
              <a:t>3/12/2022</a:t>
            </a:fld>
            <a:endParaRPr lang="el-GR" altLang="en-US"/>
          </a:p>
        </p:txBody>
      </p:sp>
      <p:sp>
        <p:nvSpPr>
          <p:cNvPr id="8" name="11 - Θέση αριθμού διαφάνειας">
            <a:extLst>
              <a:ext uri="{FF2B5EF4-FFF2-40B4-BE49-F238E27FC236}">
                <a16:creationId xmlns:a16="http://schemas.microsoft.com/office/drawing/2014/main" id="{2A6770DD-D0B6-6842-B601-40E6F68EE4C5}"/>
              </a:ext>
            </a:extLst>
          </p:cNvPr>
          <p:cNvSpPr>
            <a:spLocks noGrp="1"/>
          </p:cNvSpPr>
          <p:nvPr>
            <p:ph type="sldNum" sz="quarter" idx="11"/>
          </p:nvPr>
        </p:nvSpPr>
        <p:spPr/>
        <p:txBody>
          <a:bodyPr/>
          <a:lstStyle>
            <a:lvl1pPr>
              <a:defRPr/>
            </a:lvl1pPr>
          </a:lstStyle>
          <a:p>
            <a:fld id="{9BBD7630-37CD-AE4C-9E7C-1755E69AE0F3}" type="slidenum">
              <a:rPr lang="el-GR" altLang="en-US"/>
              <a:pPr/>
              <a:t>‹#›</a:t>
            </a:fld>
            <a:endParaRPr lang="el-GR" altLang="en-US"/>
          </a:p>
        </p:txBody>
      </p:sp>
      <p:sp>
        <p:nvSpPr>
          <p:cNvPr id="9" name="13 - Θέση υποσέλιδου">
            <a:extLst>
              <a:ext uri="{FF2B5EF4-FFF2-40B4-BE49-F238E27FC236}">
                <a16:creationId xmlns:a16="http://schemas.microsoft.com/office/drawing/2014/main" id="{D5DFB58B-D1D1-0146-B5D2-3DB96943B1C2}"/>
              </a:ext>
            </a:extLst>
          </p:cNvPr>
          <p:cNvSpPr>
            <a:spLocks noGrp="1"/>
          </p:cNvSpPr>
          <p:nvPr>
            <p:ph type="ftr" sz="quarter" idx="12"/>
          </p:nvPr>
        </p:nvSpPr>
        <p:spPr/>
        <p:txBody>
          <a:bodyPr rtlCol="0"/>
          <a:lstStyle>
            <a:lvl1pPr>
              <a:defRPr/>
            </a:lvl1pPr>
          </a:lstStyle>
          <a:p>
            <a:pPr>
              <a:defRPr/>
            </a:pPr>
            <a:endParaRPr lang="el-GR"/>
          </a:p>
        </p:txBody>
      </p:sp>
    </p:spTree>
    <p:extLst>
      <p:ext uri="{BB962C8B-B14F-4D97-AF65-F5344CB8AC3E}">
        <p14:creationId xmlns:p14="http://schemas.microsoft.com/office/powerpoint/2010/main" val="1713151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13 - Θέση ημερομηνίας">
            <a:extLst>
              <a:ext uri="{FF2B5EF4-FFF2-40B4-BE49-F238E27FC236}">
                <a16:creationId xmlns:a16="http://schemas.microsoft.com/office/drawing/2014/main" id="{47715011-4749-B24D-8D8D-2F1783DD5BA4}"/>
              </a:ext>
            </a:extLst>
          </p:cNvPr>
          <p:cNvSpPr>
            <a:spLocks noGrp="1"/>
          </p:cNvSpPr>
          <p:nvPr>
            <p:ph type="dt" sz="half" idx="10"/>
          </p:nvPr>
        </p:nvSpPr>
        <p:spPr/>
        <p:txBody>
          <a:bodyPr/>
          <a:lstStyle>
            <a:lvl1pPr>
              <a:defRPr/>
            </a:lvl1pPr>
          </a:lstStyle>
          <a:p>
            <a:fld id="{7A479B2B-9971-5945-8370-0972764D2021}" type="datetime1">
              <a:rPr lang="el-GR" altLang="en-US"/>
              <a:pPr/>
              <a:t>3/12/2022</a:t>
            </a:fld>
            <a:endParaRPr lang="el-GR" altLang="en-US"/>
          </a:p>
        </p:txBody>
      </p:sp>
      <p:sp>
        <p:nvSpPr>
          <p:cNvPr id="4" name="2 - Θέση υποσέλιδου">
            <a:extLst>
              <a:ext uri="{FF2B5EF4-FFF2-40B4-BE49-F238E27FC236}">
                <a16:creationId xmlns:a16="http://schemas.microsoft.com/office/drawing/2014/main" id="{0A39B806-898A-8C42-AD3E-396AF9878D5E}"/>
              </a:ext>
            </a:extLst>
          </p:cNvPr>
          <p:cNvSpPr>
            <a:spLocks noGrp="1"/>
          </p:cNvSpPr>
          <p:nvPr>
            <p:ph type="ftr" sz="quarter" idx="11"/>
          </p:nvPr>
        </p:nvSpPr>
        <p:spPr/>
        <p:txBody>
          <a:bodyPr/>
          <a:lstStyle>
            <a:lvl1pPr>
              <a:defRPr/>
            </a:lvl1pPr>
          </a:lstStyle>
          <a:p>
            <a:pPr>
              <a:defRPr/>
            </a:pPr>
            <a:endParaRPr lang="el-GR"/>
          </a:p>
        </p:txBody>
      </p:sp>
      <p:sp>
        <p:nvSpPr>
          <p:cNvPr id="5" name="22 - Θέση αριθμού διαφάνειας">
            <a:extLst>
              <a:ext uri="{FF2B5EF4-FFF2-40B4-BE49-F238E27FC236}">
                <a16:creationId xmlns:a16="http://schemas.microsoft.com/office/drawing/2014/main" id="{1AA386D2-E85C-F54A-A30A-625D0A38A4DB}"/>
              </a:ext>
            </a:extLst>
          </p:cNvPr>
          <p:cNvSpPr>
            <a:spLocks noGrp="1"/>
          </p:cNvSpPr>
          <p:nvPr>
            <p:ph type="sldNum" sz="quarter" idx="12"/>
          </p:nvPr>
        </p:nvSpPr>
        <p:spPr/>
        <p:txBody>
          <a:bodyPr/>
          <a:lstStyle>
            <a:lvl1pPr>
              <a:defRPr/>
            </a:lvl1pPr>
          </a:lstStyle>
          <a:p>
            <a:fld id="{B5A9B37A-B5EB-7648-9AEC-43FFD8544E27}" type="slidenum">
              <a:rPr lang="el-GR" altLang="en-US"/>
              <a:pPr/>
              <a:t>‹#›</a:t>
            </a:fld>
            <a:endParaRPr lang="el-GR" altLang="en-US"/>
          </a:p>
        </p:txBody>
      </p:sp>
    </p:spTree>
    <p:extLst>
      <p:ext uri="{BB962C8B-B14F-4D97-AF65-F5344CB8AC3E}">
        <p14:creationId xmlns:p14="http://schemas.microsoft.com/office/powerpoint/2010/main" val="3214652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1 - Θέση ημερομηνίας">
            <a:extLst>
              <a:ext uri="{FF2B5EF4-FFF2-40B4-BE49-F238E27FC236}">
                <a16:creationId xmlns:a16="http://schemas.microsoft.com/office/drawing/2014/main" id="{1CB29DA5-8CF5-E946-BF21-1D84AAD17E58}"/>
              </a:ext>
            </a:extLst>
          </p:cNvPr>
          <p:cNvSpPr>
            <a:spLocks noGrp="1"/>
          </p:cNvSpPr>
          <p:nvPr>
            <p:ph type="dt" sz="half" idx="10"/>
          </p:nvPr>
        </p:nvSpPr>
        <p:spPr/>
        <p:txBody>
          <a:bodyPr/>
          <a:lstStyle>
            <a:lvl1pPr>
              <a:defRPr/>
            </a:lvl1pPr>
          </a:lstStyle>
          <a:p>
            <a:fld id="{1312BC5A-511E-4A46-9AC7-DE3AD66664A1}" type="datetime1">
              <a:rPr lang="el-GR" altLang="en-US"/>
              <a:pPr/>
              <a:t>3/12/2022</a:t>
            </a:fld>
            <a:endParaRPr lang="el-GR" altLang="en-US"/>
          </a:p>
        </p:txBody>
      </p:sp>
      <p:sp>
        <p:nvSpPr>
          <p:cNvPr id="3" name="2 - Θέση υποσέλιδου">
            <a:extLst>
              <a:ext uri="{FF2B5EF4-FFF2-40B4-BE49-F238E27FC236}">
                <a16:creationId xmlns:a16="http://schemas.microsoft.com/office/drawing/2014/main" id="{DCF3ECA8-29AB-8E44-AC73-579D021BCC57}"/>
              </a:ext>
            </a:extLst>
          </p:cNvPr>
          <p:cNvSpPr>
            <a:spLocks noGrp="1"/>
          </p:cNvSpPr>
          <p:nvPr>
            <p:ph type="ftr" sz="quarter" idx="11"/>
          </p:nvPr>
        </p:nvSpPr>
        <p:spPr/>
        <p:txBody>
          <a:bodyPr/>
          <a:lstStyle>
            <a:lvl1pPr>
              <a:defRPr/>
            </a:lvl1pPr>
          </a:lstStyle>
          <a:p>
            <a:pPr>
              <a:defRPr/>
            </a:pPr>
            <a:endParaRPr lang="el-GR"/>
          </a:p>
        </p:txBody>
      </p:sp>
      <p:sp>
        <p:nvSpPr>
          <p:cNvPr id="4" name="3 - Θέση αριθμού διαφάνειας">
            <a:extLst>
              <a:ext uri="{FF2B5EF4-FFF2-40B4-BE49-F238E27FC236}">
                <a16:creationId xmlns:a16="http://schemas.microsoft.com/office/drawing/2014/main" id="{8FFCAFFD-3738-B643-B766-A26C0F30F48F}"/>
              </a:ext>
            </a:extLst>
          </p:cNvPr>
          <p:cNvSpPr>
            <a:spLocks noGrp="1"/>
          </p:cNvSpPr>
          <p:nvPr>
            <p:ph type="sldNum" sz="quarter" idx="12"/>
          </p:nvPr>
        </p:nvSpPr>
        <p:spPr>
          <a:xfrm>
            <a:off x="0" y="6248400"/>
            <a:ext cx="533400" cy="381000"/>
          </a:xfrm>
        </p:spPr>
        <p:txBody>
          <a:bodyPr/>
          <a:lstStyle>
            <a:lvl1pPr>
              <a:defRPr>
                <a:solidFill>
                  <a:schemeClr val="tx2"/>
                </a:solidFill>
              </a:defRPr>
            </a:lvl1pPr>
          </a:lstStyle>
          <a:p>
            <a:fld id="{0FE9D95E-4E44-A948-94A4-5D6929805DB1}" type="slidenum">
              <a:rPr lang="el-GR" altLang="en-US"/>
              <a:pPr/>
              <a:t>‹#›</a:t>
            </a:fld>
            <a:endParaRPr lang="el-GR" altLang="en-US"/>
          </a:p>
        </p:txBody>
      </p:sp>
    </p:spTree>
    <p:extLst>
      <p:ext uri="{BB962C8B-B14F-4D97-AF65-F5344CB8AC3E}">
        <p14:creationId xmlns:p14="http://schemas.microsoft.com/office/powerpoint/2010/main" val="117764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3050"/>
            <a:ext cx="8077200" cy="869950"/>
          </a:xfrm>
        </p:spPr>
        <p:txBody>
          <a:bodyPr/>
          <a:lstStyle>
            <a:lvl1pPr algn="l">
              <a:buNone/>
              <a:defRPr sz="4400" b="0"/>
            </a:lvl1pPr>
          </a:lstStyle>
          <a:p>
            <a:r>
              <a:rPr lang="el-GR"/>
              <a:t>Kλικ για επεξεργασία του τίτλου</a:t>
            </a:r>
            <a:endParaRPr lang="en-US"/>
          </a:p>
        </p:txBody>
      </p:sp>
      <p:sp>
        <p:nvSpPr>
          <p:cNvPr id="3" name="2 - Θέση κειμένου"/>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l-GR"/>
              <a:t>Kλικ για επεξεργασία των στυλ του υποδείγματος</a:t>
            </a:r>
          </a:p>
        </p:txBody>
      </p:sp>
      <p:sp>
        <p:nvSpPr>
          <p:cNvPr id="9" name="8 - Θέση περιεχομένου"/>
          <p:cNvSpPr>
            <a:spLocks noGrp="1"/>
          </p:cNvSpPr>
          <p:nvPr>
            <p:ph sz="quarter" idx="1"/>
          </p:nvPr>
        </p:nvSpPr>
        <p:spPr>
          <a:xfrm>
            <a:off x="2362200" y="1752600"/>
            <a:ext cx="6400800" cy="44196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13 - Θέση ημερομηνίας">
            <a:extLst>
              <a:ext uri="{FF2B5EF4-FFF2-40B4-BE49-F238E27FC236}">
                <a16:creationId xmlns:a16="http://schemas.microsoft.com/office/drawing/2014/main" id="{0C5F3E34-94B8-B146-A4B1-1296FE16D572}"/>
              </a:ext>
            </a:extLst>
          </p:cNvPr>
          <p:cNvSpPr>
            <a:spLocks noGrp="1"/>
          </p:cNvSpPr>
          <p:nvPr>
            <p:ph type="dt" sz="half" idx="10"/>
          </p:nvPr>
        </p:nvSpPr>
        <p:spPr/>
        <p:txBody>
          <a:bodyPr/>
          <a:lstStyle>
            <a:lvl1pPr>
              <a:defRPr/>
            </a:lvl1pPr>
          </a:lstStyle>
          <a:p>
            <a:fld id="{57A8B987-2AAD-C841-8EBB-6AF560E5CF8C}" type="datetime1">
              <a:rPr lang="el-GR" altLang="en-US"/>
              <a:pPr/>
              <a:t>3/12/2022</a:t>
            </a:fld>
            <a:endParaRPr lang="el-GR" altLang="en-US"/>
          </a:p>
        </p:txBody>
      </p:sp>
      <p:sp>
        <p:nvSpPr>
          <p:cNvPr id="6" name="2 - Θέση υποσέλιδου">
            <a:extLst>
              <a:ext uri="{FF2B5EF4-FFF2-40B4-BE49-F238E27FC236}">
                <a16:creationId xmlns:a16="http://schemas.microsoft.com/office/drawing/2014/main" id="{407C42F7-19DA-ED4B-846A-2C1246762C3D}"/>
              </a:ext>
            </a:extLst>
          </p:cNvPr>
          <p:cNvSpPr>
            <a:spLocks noGrp="1"/>
          </p:cNvSpPr>
          <p:nvPr>
            <p:ph type="ftr" sz="quarter" idx="11"/>
          </p:nvPr>
        </p:nvSpPr>
        <p:spPr/>
        <p:txBody>
          <a:bodyPr/>
          <a:lstStyle>
            <a:lvl1pPr>
              <a:defRPr/>
            </a:lvl1pPr>
          </a:lstStyle>
          <a:p>
            <a:pPr>
              <a:defRPr/>
            </a:pPr>
            <a:endParaRPr lang="el-GR"/>
          </a:p>
        </p:txBody>
      </p:sp>
      <p:sp>
        <p:nvSpPr>
          <p:cNvPr id="7" name="22 - Θέση αριθμού διαφάνειας">
            <a:extLst>
              <a:ext uri="{FF2B5EF4-FFF2-40B4-BE49-F238E27FC236}">
                <a16:creationId xmlns:a16="http://schemas.microsoft.com/office/drawing/2014/main" id="{39E6F568-F701-4B4E-9562-084C02375F8A}"/>
              </a:ext>
            </a:extLst>
          </p:cNvPr>
          <p:cNvSpPr>
            <a:spLocks noGrp="1"/>
          </p:cNvSpPr>
          <p:nvPr>
            <p:ph type="sldNum" sz="quarter" idx="12"/>
          </p:nvPr>
        </p:nvSpPr>
        <p:spPr/>
        <p:txBody>
          <a:bodyPr/>
          <a:lstStyle>
            <a:lvl1pPr>
              <a:defRPr/>
            </a:lvl1pPr>
          </a:lstStyle>
          <a:p>
            <a:fld id="{3D95B235-AA66-3D4E-AB61-1F39524A152B}" type="slidenum">
              <a:rPr lang="el-GR" altLang="en-US"/>
              <a:pPr/>
              <a:t>‹#›</a:t>
            </a:fld>
            <a:endParaRPr lang="el-GR" altLang="en-US"/>
          </a:p>
        </p:txBody>
      </p:sp>
    </p:spTree>
    <p:extLst>
      <p:ext uri="{BB962C8B-B14F-4D97-AF65-F5344CB8AC3E}">
        <p14:creationId xmlns:p14="http://schemas.microsoft.com/office/powerpoint/2010/main" val="3343576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7 - Ορθογώνιο">
            <a:extLst>
              <a:ext uri="{FF2B5EF4-FFF2-40B4-BE49-F238E27FC236}">
                <a16:creationId xmlns:a16="http://schemas.microsoft.com/office/drawing/2014/main" id="{9CD4E833-1B75-2243-BC05-CD00795C3DEF}"/>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8 - Ορθογώνιο">
            <a:extLst>
              <a:ext uri="{FF2B5EF4-FFF2-40B4-BE49-F238E27FC236}">
                <a16:creationId xmlns:a16="http://schemas.microsoft.com/office/drawing/2014/main" id="{D67B05C8-D372-3847-89E7-7528D6B41C9A}"/>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9 - Ορθογώνιο">
            <a:extLst>
              <a:ext uri="{FF2B5EF4-FFF2-40B4-BE49-F238E27FC236}">
                <a16:creationId xmlns:a16="http://schemas.microsoft.com/office/drawing/2014/main" id="{E37BD476-6508-6B42-AA53-160426A37766}"/>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10 - Ορθογώνιο">
            <a:extLst>
              <a:ext uri="{FF2B5EF4-FFF2-40B4-BE49-F238E27FC236}">
                <a16:creationId xmlns:a16="http://schemas.microsoft.com/office/drawing/2014/main" id="{C8D2D26A-C1DA-EE41-917D-2E5698A6F705}"/>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3 - Θέση κειμένου"/>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l-GR"/>
              <a:t>Kλικ για επεξεργασία των στυλ του υποδείγματος</a:t>
            </a:r>
          </a:p>
        </p:txBody>
      </p:sp>
      <p:sp>
        <p:nvSpPr>
          <p:cNvPr id="2" name="1 - Τίτλος"/>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l-GR"/>
              <a:t>Kλικ για επεξεργασία του τίτλου</a:t>
            </a:r>
            <a:endParaRPr lang="en-US"/>
          </a:p>
        </p:txBody>
      </p:sp>
      <p:sp>
        <p:nvSpPr>
          <p:cNvPr id="3" name="2 - Θέση εικόνας"/>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l-GR" noProof="0"/>
              <a:t>Κάντε κλικ στο εικονίδιο για να προσθέσετε μια εικόνα</a:t>
            </a:r>
            <a:endParaRPr lang="en-US" noProof="0" dirty="0"/>
          </a:p>
        </p:txBody>
      </p:sp>
      <p:sp>
        <p:nvSpPr>
          <p:cNvPr id="9" name="11 - Θέση ημερομηνίας">
            <a:extLst>
              <a:ext uri="{FF2B5EF4-FFF2-40B4-BE49-F238E27FC236}">
                <a16:creationId xmlns:a16="http://schemas.microsoft.com/office/drawing/2014/main" id="{8F601E47-8C9D-9C49-AF74-7740C53EB2B1}"/>
              </a:ext>
            </a:extLst>
          </p:cNvPr>
          <p:cNvSpPr>
            <a:spLocks noGrp="1"/>
          </p:cNvSpPr>
          <p:nvPr>
            <p:ph type="dt" sz="half" idx="10"/>
          </p:nvPr>
        </p:nvSpPr>
        <p:spPr>
          <a:xfrm>
            <a:off x="6248400" y="6248400"/>
            <a:ext cx="2667000" cy="365125"/>
          </a:xfrm>
        </p:spPr>
        <p:txBody>
          <a:bodyPr/>
          <a:lstStyle>
            <a:lvl1pPr>
              <a:defRPr/>
            </a:lvl1pPr>
          </a:lstStyle>
          <a:p>
            <a:fld id="{11125F9F-C4AB-B24A-A52F-A7433BF1D77C}" type="datetime1">
              <a:rPr lang="el-GR" altLang="en-US"/>
              <a:pPr/>
              <a:t>3/12/2022</a:t>
            </a:fld>
            <a:endParaRPr lang="el-GR" altLang="en-US"/>
          </a:p>
        </p:txBody>
      </p:sp>
      <p:sp>
        <p:nvSpPr>
          <p:cNvPr id="10" name="12 - Θέση αριθμού διαφάνειας">
            <a:extLst>
              <a:ext uri="{FF2B5EF4-FFF2-40B4-BE49-F238E27FC236}">
                <a16:creationId xmlns:a16="http://schemas.microsoft.com/office/drawing/2014/main" id="{4B08B517-D548-5F43-A30D-8B4321C19C82}"/>
              </a:ext>
            </a:extLst>
          </p:cNvPr>
          <p:cNvSpPr>
            <a:spLocks noGrp="1"/>
          </p:cNvSpPr>
          <p:nvPr>
            <p:ph type="sldNum" sz="quarter" idx="11"/>
          </p:nvPr>
        </p:nvSpPr>
        <p:spPr>
          <a:xfrm>
            <a:off x="0" y="4667250"/>
            <a:ext cx="1447800" cy="663575"/>
          </a:xfrm>
        </p:spPr>
        <p:txBody>
          <a:bodyPr/>
          <a:lstStyle>
            <a:lvl1pPr>
              <a:defRPr sz="2800"/>
            </a:lvl1pPr>
          </a:lstStyle>
          <a:p>
            <a:fld id="{C2DFB550-D4EC-584B-AED4-3D13171C8243}" type="slidenum">
              <a:rPr lang="el-GR" altLang="en-US"/>
              <a:pPr/>
              <a:t>‹#›</a:t>
            </a:fld>
            <a:endParaRPr lang="el-GR" altLang="en-US"/>
          </a:p>
        </p:txBody>
      </p:sp>
      <p:sp>
        <p:nvSpPr>
          <p:cNvPr id="11" name="13 - Θέση υποσέλιδου">
            <a:extLst>
              <a:ext uri="{FF2B5EF4-FFF2-40B4-BE49-F238E27FC236}">
                <a16:creationId xmlns:a16="http://schemas.microsoft.com/office/drawing/2014/main" id="{CE262D10-035A-B64A-BB03-7096969DB04E}"/>
              </a:ext>
            </a:extLst>
          </p:cNvPr>
          <p:cNvSpPr>
            <a:spLocks noGrp="1"/>
          </p:cNvSpPr>
          <p:nvPr>
            <p:ph type="ftr" sz="quarter" idx="12"/>
          </p:nvPr>
        </p:nvSpPr>
        <p:spPr>
          <a:xfrm>
            <a:off x="1600200" y="6248400"/>
            <a:ext cx="4572000" cy="365125"/>
          </a:xfrm>
        </p:spPr>
        <p:txBody>
          <a:bodyPr rtlCol="0"/>
          <a:lstStyle>
            <a:lvl1pPr>
              <a:defRPr/>
            </a:lvl1pPr>
          </a:lstStyle>
          <a:p>
            <a:pPr>
              <a:defRPr/>
            </a:pPr>
            <a:endParaRPr lang="el-GR"/>
          </a:p>
        </p:txBody>
      </p:sp>
    </p:spTree>
    <p:extLst>
      <p:ext uri="{BB962C8B-B14F-4D97-AF65-F5344CB8AC3E}">
        <p14:creationId xmlns:p14="http://schemas.microsoft.com/office/powerpoint/2010/main" val="3505280115"/>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21 - Θέση τίτλου">
            <a:extLst>
              <a:ext uri="{FF2B5EF4-FFF2-40B4-BE49-F238E27FC236}">
                <a16:creationId xmlns:a16="http://schemas.microsoft.com/office/drawing/2014/main" id="{60205121-3BCE-F841-8326-8078CEF83A8D}"/>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n-US"/>
              <a:t>Kλικ για επεξεργασία του τίτλου</a:t>
            </a:r>
            <a:endParaRPr lang="en-US" altLang="en-US"/>
          </a:p>
        </p:txBody>
      </p:sp>
      <p:sp>
        <p:nvSpPr>
          <p:cNvPr id="1027" name="12 - Θέση κειμένου">
            <a:extLst>
              <a:ext uri="{FF2B5EF4-FFF2-40B4-BE49-F238E27FC236}">
                <a16:creationId xmlns:a16="http://schemas.microsoft.com/office/drawing/2014/main" id="{93AF4E6B-A91A-3549-91F6-67A085DBB2BF}"/>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n-US"/>
              <a:t>Kλικ για επεξεργασία των στυλ του υποδείγματος</a:t>
            </a:r>
          </a:p>
          <a:p>
            <a:pPr lvl="1"/>
            <a:r>
              <a:rPr lang="el-GR" altLang="en-US"/>
              <a:t>Δεύτερου επιπέδου</a:t>
            </a:r>
          </a:p>
          <a:p>
            <a:pPr lvl="2"/>
            <a:r>
              <a:rPr lang="el-GR" altLang="en-US"/>
              <a:t>Τρίτου επιπέδου</a:t>
            </a:r>
          </a:p>
          <a:p>
            <a:pPr lvl="3"/>
            <a:r>
              <a:rPr lang="el-GR" altLang="en-US"/>
              <a:t>Τέταρτου επιπέδου</a:t>
            </a:r>
          </a:p>
          <a:p>
            <a:pPr lvl="4"/>
            <a:r>
              <a:rPr lang="el-GR" altLang="en-US"/>
              <a:t>Πέμπτου επιπέδου</a:t>
            </a:r>
            <a:endParaRPr lang="en-US" altLang="en-US"/>
          </a:p>
        </p:txBody>
      </p:sp>
      <p:sp>
        <p:nvSpPr>
          <p:cNvPr id="14" name="13 - Θέση ημερομηνίας">
            <a:extLst>
              <a:ext uri="{FF2B5EF4-FFF2-40B4-BE49-F238E27FC236}">
                <a16:creationId xmlns:a16="http://schemas.microsoft.com/office/drawing/2014/main" id="{2DD26142-4578-9940-83BF-D9B4D39091DE}"/>
              </a:ext>
            </a:extLst>
          </p:cNvPr>
          <p:cNvSpPr>
            <a:spLocks noGrp="1"/>
          </p:cNvSpPr>
          <p:nvPr>
            <p:ph type="dt" sz="half" idx="2"/>
          </p:nvPr>
        </p:nvSpPr>
        <p:spPr>
          <a:xfrm>
            <a:off x="6096000" y="6248400"/>
            <a:ext cx="2667000" cy="365125"/>
          </a:xfrm>
          <a:prstGeom prst="rect">
            <a:avLst/>
          </a:prstGeom>
        </p:spPr>
        <p:txBody>
          <a:bodyPr vert="horz" wrap="square" lIns="91440" tIns="45720" rIns="91440" bIns="45720" numCol="1" anchor="ctr" anchorCtr="0" compatLnSpc="1">
            <a:prstTxWarp prst="textNoShape">
              <a:avLst/>
            </a:prstTxWarp>
          </a:bodyPr>
          <a:lstStyle>
            <a:lvl1pPr>
              <a:defRPr sz="1400">
                <a:solidFill>
                  <a:schemeClr val="tx2"/>
                </a:solidFill>
                <a:latin typeface="Calibri" panose="020F0502020204030204" pitchFamily="34" charset="0"/>
              </a:defRPr>
            </a:lvl1pPr>
          </a:lstStyle>
          <a:p>
            <a:fld id="{5EB665E8-07A8-2E44-8F74-573DB4BACD23}" type="datetime1">
              <a:rPr lang="el-GR" altLang="en-US"/>
              <a:pPr/>
              <a:t>3/12/2022</a:t>
            </a:fld>
            <a:endParaRPr lang="el-GR" altLang="en-US"/>
          </a:p>
        </p:txBody>
      </p:sp>
      <p:sp>
        <p:nvSpPr>
          <p:cNvPr id="3" name="2 - Θέση υποσέλιδου">
            <a:extLst>
              <a:ext uri="{FF2B5EF4-FFF2-40B4-BE49-F238E27FC236}">
                <a16:creationId xmlns:a16="http://schemas.microsoft.com/office/drawing/2014/main" id="{23898DA9-F047-424A-B77D-30F215E8E5ED}"/>
              </a:ext>
            </a:extLst>
          </p:cNvPr>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Calibri"/>
                <a:ea typeface="+mn-ea"/>
                <a:cs typeface="Calibri"/>
              </a:defRPr>
            </a:lvl1pPr>
          </a:lstStyle>
          <a:p>
            <a:pPr>
              <a:defRPr/>
            </a:pPr>
            <a:endParaRPr lang="el-GR"/>
          </a:p>
        </p:txBody>
      </p:sp>
      <p:sp>
        <p:nvSpPr>
          <p:cNvPr id="7" name="6 - Ορθογώνιο">
            <a:extLst>
              <a:ext uri="{FF2B5EF4-FFF2-40B4-BE49-F238E27FC236}">
                <a16:creationId xmlns:a16="http://schemas.microsoft.com/office/drawing/2014/main" id="{E0015529-FD19-174F-B342-8BCDA7C3CF5F}"/>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Calibri"/>
              <a:cs typeface="Calibri"/>
            </a:endParaRPr>
          </a:p>
        </p:txBody>
      </p:sp>
      <p:sp>
        <p:nvSpPr>
          <p:cNvPr id="8" name="7 - Ορθογώνιο">
            <a:extLst>
              <a:ext uri="{FF2B5EF4-FFF2-40B4-BE49-F238E27FC236}">
                <a16:creationId xmlns:a16="http://schemas.microsoft.com/office/drawing/2014/main" id="{DA308D01-460F-4941-A4FA-BBDFB957E243}"/>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Calibri"/>
              <a:cs typeface="Calibri"/>
            </a:endParaRPr>
          </a:p>
        </p:txBody>
      </p:sp>
      <p:sp>
        <p:nvSpPr>
          <p:cNvPr id="9" name="8 - Ορθογώνιο">
            <a:extLst>
              <a:ext uri="{FF2B5EF4-FFF2-40B4-BE49-F238E27FC236}">
                <a16:creationId xmlns:a16="http://schemas.microsoft.com/office/drawing/2014/main" id="{53009431-9CBE-534B-9A21-AD76D12DB67D}"/>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latin typeface="Calibri"/>
              <a:cs typeface="Calibri"/>
            </a:endParaRPr>
          </a:p>
        </p:txBody>
      </p:sp>
      <p:sp>
        <p:nvSpPr>
          <p:cNvPr id="23" name="22 - Θέση αριθμού διαφάνειας">
            <a:extLst>
              <a:ext uri="{FF2B5EF4-FFF2-40B4-BE49-F238E27FC236}">
                <a16:creationId xmlns:a16="http://schemas.microsoft.com/office/drawing/2014/main" id="{534BFE2F-9A35-AD49-83E4-1B5C06394AF7}"/>
              </a:ext>
            </a:extLst>
          </p:cNvPr>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a:defRPr sz="1400" b="1">
                <a:solidFill>
                  <a:srgbClr val="FFFFFF"/>
                </a:solidFill>
                <a:latin typeface="Calibri" panose="020F0502020204030204" pitchFamily="34" charset="0"/>
              </a:defRPr>
            </a:lvl1pPr>
          </a:lstStyle>
          <a:p>
            <a:fld id="{65F9F6B7-5C34-434A-9334-2CC10E064A89}" type="slidenum">
              <a:rPr lang="el-GR" altLang="en-US"/>
              <a:pPr/>
              <a:t>‹#›</a:t>
            </a:fld>
            <a:endParaRPr lang="el-GR" altLang="en-US"/>
          </a:p>
        </p:txBody>
      </p:sp>
    </p:spTree>
  </p:cSld>
  <p:clrMap bg1="lt1" tx1="dk1" bg2="lt2" tx2="dk2" accent1="accent1" accent2="accent2" accent3="accent3" accent4="accent4" accent5="accent5" accent6="accent6" hlink="hlink" folHlink="folHlink"/>
  <p:sldLayoutIdLst>
    <p:sldLayoutId id="2147484637" r:id="rId1"/>
    <p:sldLayoutId id="2147484633" r:id="rId2"/>
    <p:sldLayoutId id="2147484638" r:id="rId3"/>
    <p:sldLayoutId id="2147484639" r:id="rId4"/>
    <p:sldLayoutId id="2147484640" r:id="rId5"/>
    <p:sldLayoutId id="2147484634" r:id="rId6"/>
    <p:sldLayoutId id="2147484641" r:id="rId7"/>
    <p:sldLayoutId id="2147484635" r:id="rId8"/>
    <p:sldLayoutId id="2147484642" r:id="rId9"/>
    <p:sldLayoutId id="2147484636" r:id="rId10"/>
    <p:sldLayoutId id="2147484643" r:id="rId11"/>
  </p:sldLayoutIdLst>
  <p:hf hdr="0" ftr="0" dt="0"/>
  <p:txStyles>
    <p:titleStyle>
      <a:lvl1pPr algn="l" rtl="0" eaLnBrk="0" fontAlgn="base" hangingPunct="0">
        <a:spcBef>
          <a:spcPct val="0"/>
        </a:spcBef>
        <a:spcAft>
          <a:spcPct val="0"/>
        </a:spcAft>
        <a:defRPr sz="3200" kern="1200">
          <a:solidFill>
            <a:schemeClr val="tx2"/>
          </a:solidFill>
          <a:latin typeface="Calibri"/>
          <a:ea typeface="ＭＳ Ｐゴシック" charset="0"/>
          <a:cs typeface="Calibri"/>
        </a:defRPr>
      </a:lvl1pPr>
      <a:lvl2pPr algn="l" rtl="0" eaLnBrk="0" fontAlgn="base" hangingPunct="0">
        <a:spcBef>
          <a:spcPct val="0"/>
        </a:spcBef>
        <a:spcAft>
          <a:spcPct val="0"/>
        </a:spcAft>
        <a:defRPr sz="3200">
          <a:solidFill>
            <a:schemeClr val="tx2"/>
          </a:solidFill>
          <a:latin typeface="Calibri" charset="0"/>
          <a:ea typeface="ＭＳ Ｐゴシック" charset="0"/>
          <a:cs typeface="ＭＳ Ｐゴシック" charset="0"/>
        </a:defRPr>
      </a:lvl2pPr>
      <a:lvl3pPr algn="l" rtl="0" eaLnBrk="0" fontAlgn="base" hangingPunct="0">
        <a:spcBef>
          <a:spcPct val="0"/>
        </a:spcBef>
        <a:spcAft>
          <a:spcPct val="0"/>
        </a:spcAft>
        <a:defRPr sz="3200">
          <a:solidFill>
            <a:schemeClr val="tx2"/>
          </a:solidFill>
          <a:latin typeface="Calibri" charset="0"/>
          <a:ea typeface="ＭＳ Ｐゴシック" charset="0"/>
          <a:cs typeface="ＭＳ Ｐゴシック" charset="0"/>
        </a:defRPr>
      </a:lvl3pPr>
      <a:lvl4pPr algn="l" rtl="0" eaLnBrk="0" fontAlgn="base" hangingPunct="0">
        <a:spcBef>
          <a:spcPct val="0"/>
        </a:spcBef>
        <a:spcAft>
          <a:spcPct val="0"/>
        </a:spcAft>
        <a:defRPr sz="3200">
          <a:solidFill>
            <a:schemeClr val="tx2"/>
          </a:solidFill>
          <a:latin typeface="Calibri" charset="0"/>
          <a:ea typeface="ＭＳ Ｐゴシック" charset="0"/>
          <a:cs typeface="ＭＳ Ｐゴシック" charset="0"/>
        </a:defRPr>
      </a:lvl4pPr>
      <a:lvl5pPr algn="l" rtl="0" eaLnBrk="0" fontAlgn="base" hangingPunct="0">
        <a:spcBef>
          <a:spcPct val="0"/>
        </a:spcBef>
        <a:spcAft>
          <a:spcPct val="0"/>
        </a:spcAft>
        <a:defRPr sz="3200">
          <a:solidFill>
            <a:schemeClr val="tx2"/>
          </a:solidFill>
          <a:latin typeface="Calibri" charset="0"/>
          <a:ea typeface="ＭＳ Ｐゴシック" charset="0"/>
          <a:cs typeface="ＭＳ Ｐゴシック" charset="0"/>
        </a:defRPr>
      </a:lvl5pPr>
      <a:lvl6pPr marL="457200" algn="l" rtl="0" fontAlgn="base">
        <a:spcBef>
          <a:spcPct val="0"/>
        </a:spcBef>
        <a:spcAft>
          <a:spcPct val="0"/>
        </a:spcAft>
        <a:defRPr sz="3200">
          <a:solidFill>
            <a:schemeClr val="tx2"/>
          </a:solidFill>
          <a:latin typeface="Calibri" charset="0"/>
          <a:ea typeface="ＭＳ Ｐゴシック" charset="0"/>
          <a:cs typeface="ＭＳ Ｐゴシック" charset="0"/>
        </a:defRPr>
      </a:lvl6pPr>
      <a:lvl7pPr marL="914400" algn="l" rtl="0" fontAlgn="base">
        <a:spcBef>
          <a:spcPct val="0"/>
        </a:spcBef>
        <a:spcAft>
          <a:spcPct val="0"/>
        </a:spcAft>
        <a:defRPr sz="3200">
          <a:solidFill>
            <a:schemeClr val="tx2"/>
          </a:solidFill>
          <a:latin typeface="Calibri" charset="0"/>
          <a:ea typeface="ＭＳ Ｐゴシック" charset="0"/>
          <a:cs typeface="ＭＳ Ｐゴシック" charset="0"/>
        </a:defRPr>
      </a:lvl7pPr>
      <a:lvl8pPr marL="1371600" algn="l" rtl="0" fontAlgn="base">
        <a:spcBef>
          <a:spcPct val="0"/>
        </a:spcBef>
        <a:spcAft>
          <a:spcPct val="0"/>
        </a:spcAft>
        <a:defRPr sz="3200">
          <a:solidFill>
            <a:schemeClr val="tx2"/>
          </a:solidFill>
          <a:latin typeface="Calibri" charset="0"/>
          <a:ea typeface="ＭＳ Ｐゴシック" charset="0"/>
          <a:cs typeface="ＭＳ Ｐゴシック" charset="0"/>
        </a:defRPr>
      </a:lvl8pPr>
      <a:lvl9pPr marL="1828800" algn="l" rtl="0" fontAlgn="base">
        <a:spcBef>
          <a:spcPct val="0"/>
        </a:spcBef>
        <a:spcAft>
          <a:spcPct val="0"/>
        </a:spcAft>
        <a:defRPr sz="3200">
          <a:solidFill>
            <a:schemeClr val="tx2"/>
          </a:solidFill>
          <a:latin typeface="Calibri" charset="0"/>
          <a:ea typeface="ＭＳ Ｐゴシック" charset="0"/>
          <a:cs typeface="ＭＳ Ｐゴシック"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400" kern="1200">
          <a:solidFill>
            <a:schemeClr val="tx1"/>
          </a:solidFill>
          <a:latin typeface="Calibri"/>
          <a:ea typeface="ＭＳ Ｐゴシック" charset="0"/>
          <a:cs typeface="Calibri"/>
        </a:defRPr>
      </a:lvl1pPr>
      <a:lvl2pPr marL="639763" indent="-273050" algn="l" rtl="0" eaLnBrk="0" fontAlgn="base" hangingPunct="0">
        <a:spcBef>
          <a:spcPts val="550"/>
        </a:spcBef>
        <a:spcAft>
          <a:spcPct val="0"/>
        </a:spcAft>
        <a:buClr>
          <a:schemeClr val="accent1"/>
        </a:buClr>
        <a:buSzPct val="70000"/>
        <a:buFont typeface="Wingdings 2" pitchFamily="2" charset="2"/>
        <a:buChar char=""/>
        <a:defRPr sz="2000" kern="1200">
          <a:solidFill>
            <a:schemeClr val="tx1"/>
          </a:solidFill>
          <a:latin typeface="Calibri"/>
          <a:ea typeface="ＭＳ Ｐゴシック" charset="0"/>
          <a:cs typeface="Calibri"/>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Calibri"/>
          <a:ea typeface="ＭＳ Ｐゴシック" charset="0"/>
          <a:cs typeface="Calibri"/>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Calibri"/>
          <a:ea typeface="ＭＳ Ｐゴシック" charset="0"/>
          <a:cs typeface="Calibri"/>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Calibri"/>
          <a:ea typeface="ＭＳ Ｐゴシック"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bit.ly/HyperMOOC" TargetMode="External"/><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classcentral.com/report/2u-edx-acquisition-analysis/#v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coursera.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udemy.com/" TargetMode="External"/><Relationship Id="rId2" Type="http://schemas.openxmlformats.org/officeDocument/2006/relationships/hyperlink" Target="https://teach.udemy.com/changes-free-courses/"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udacity.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edx.org/"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hyperlink" Target="mailto:gchorozidis@uth.gr"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mathesis.cup.gr/"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coursity.gr/"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eeyem.eap.gr/moocs/"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mooc.edu.gr/"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answergarden.ch/289799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3" Type="http://schemas.openxmlformats.org/officeDocument/2006/relationships/hyperlink" Target="https://mooc4edu.eu/" TargetMode="External"/><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hyperlink" Target="https://www.facebook.com/groups/domprogepal/" TargetMode="External"/><Relationship Id="rId7" Type="http://schemas.openxmlformats.org/officeDocument/2006/relationships/image" Target="../media/image60.png"/><Relationship Id="rId2" Type="http://schemas.openxmlformats.org/officeDocument/2006/relationships/hyperlink" Target="https://www.udemy.com/course/domprogepal/"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padlet.com/g_k_chorozidis/mooc_ptde" TargetMode="External"/><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jpeg"/></Relationships>
</file>

<file path=ppt/slides/_rels/slide7.xml.rels><?xml version="1.0" encoding="UTF-8" standalone="yes"?>
<Relationships xmlns="http://schemas.openxmlformats.org/package/2006/relationships"><Relationship Id="rId3" Type="http://schemas.openxmlformats.org/officeDocument/2006/relationships/hyperlink" Target="https://ec.europa.eu/education/sites/default/files/document-library-docs/deap-factsheet-sept2020_en.pdf" TargetMode="External"/><Relationship Id="rId2" Type="http://schemas.openxmlformats.org/officeDocument/2006/relationships/hyperlink" Target="https://digital-strategy.ec.europa.eu/en/policies/desi-human-capita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4D6E4-6CBB-D141-9F58-51C34902312F}"/>
              </a:ext>
            </a:extLst>
          </p:cNvPr>
          <p:cNvSpPr>
            <a:spLocks noGrp="1"/>
          </p:cNvSpPr>
          <p:nvPr>
            <p:ph type="ctrTitle"/>
          </p:nvPr>
        </p:nvSpPr>
        <p:spPr>
          <a:xfrm>
            <a:off x="685800" y="878855"/>
            <a:ext cx="7772400" cy="1470025"/>
          </a:xfrm>
        </p:spPr>
        <p:txBody>
          <a:bodyPr>
            <a:noAutofit/>
          </a:bodyPr>
          <a:lstStyle/>
          <a:p>
            <a:pPr algn="ctr" eaLnBrk="1" hangingPunct="1"/>
            <a:r>
              <a:rPr lang="el-GR" altLang="en-US" sz="4000" cap="none" dirty="0">
                <a:solidFill>
                  <a:srgbClr val="CCFFCC"/>
                </a:solidFill>
                <a:latin typeface="Calibri" panose="020F0502020204030204" pitchFamily="34" charset="0"/>
                <a:ea typeface="ＭＳ Ｐゴシック" panose="020B0600070205080204" pitchFamily="34" charset="-128"/>
              </a:rPr>
              <a:t>Παρ</a:t>
            </a:r>
            <a:r>
              <a:rPr lang="en-US" altLang="en-US" sz="4000" cap="none" dirty="0">
                <a:solidFill>
                  <a:srgbClr val="CCFFCC"/>
                </a:solidFill>
                <a:latin typeface="Calibri" panose="020F0502020204030204" pitchFamily="34" charset="0"/>
                <a:ea typeface="ＭＳ Ｐゴシック" panose="020B0600070205080204" pitchFamily="34" charset="-128"/>
              </a:rPr>
              <a:t>ά</a:t>
            </a:r>
            <a:r>
              <a:rPr lang="el-GR" altLang="en-US" sz="4000" cap="none" dirty="0">
                <a:solidFill>
                  <a:srgbClr val="CCFFCC"/>
                </a:solidFill>
                <a:latin typeface="Calibri" panose="020F0502020204030204" pitchFamily="34" charset="0"/>
                <a:ea typeface="ＭＳ Ｐゴシック" panose="020B0600070205080204" pitchFamily="34" charset="-128"/>
              </a:rPr>
              <a:t>γοντες σχεδιασμού σε Μαζικά Ανοιχτά Διαδικτυακά Μαθήματα </a:t>
            </a:r>
            <a:r>
              <a:rPr lang="en-US" altLang="en-US" sz="4000" cap="none" dirty="0">
                <a:solidFill>
                  <a:srgbClr val="CCFFCC"/>
                </a:solidFill>
                <a:latin typeface="Calibri" panose="020F0502020204030204" pitchFamily="34" charset="0"/>
                <a:ea typeface="ＭＳ Ｐゴシック" panose="020B0600070205080204" pitchFamily="34" charset="-128"/>
              </a:rPr>
              <a:t>(MOOC)</a:t>
            </a:r>
          </a:p>
        </p:txBody>
      </p:sp>
      <p:sp>
        <p:nvSpPr>
          <p:cNvPr id="14338" name="Subtitle 2">
            <a:extLst>
              <a:ext uri="{FF2B5EF4-FFF2-40B4-BE49-F238E27FC236}">
                <a16:creationId xmlns:a16="http://schemas.microsoft.com/office/drawing/2014/main" id="{22C077EB-B4E8-054B-8CC8-C5E5B726FAE4}"/>
              </a:ext>
            </a:extLst>
          </p:cNvPr>
          <p:cNvSpPr>
            <a:spLocks noGrp="1"/>
          </p:cNvSpPr>
          <p:nvPr>
            <p:ph type="subTitle" idx="1"/>
          </p:nvPr>
        </p:nvSpPr>
        <p:spPr>
          <a:xfrm>
            <a:off x="1371599" y="4655629"/>
            <a:ext cx="6400800" cy="859210"/>
          </a:xfrm>
        </p:spPr>
        <p:txBody>
          <a:bodyPr>
            <a:spAutoFit/>
          </a:bodyPr>
          <a:lstStyle/>
          <a:p>
            <a:pPr algn="ctr" eaLnBrk="1" hangingPunct="1"/>
            <a:r>
              <a:rPr lang="el-GR" altLang="en-US" sz="2400" dirty="0">
                <a:solidFill>
                  <a:schemeClr val="tx1"/>
                </a:solidFill>
                <a:latin typeface="Calibri" panose="020F0502020204030204" pitchFamily="34" charset="0"/>
                <a:ea typeface="ＭＳ Ｐゴシック" panose="020B0600070205080204" pitchFamily="34" charset="-128"/>
              </a:rPr>
              <a:t>Γιώργος Χοροζίδης</a:t>
            </a:r>
            <a:endParaRPr lang="en-US" altLang="en-US" sz="2400" dirty="0">
              <a:solidFill>
                <a:schemeClr val="tx1"/>
              </a:solidFill>
              <a:latin typeface="Calibri" panose="020F0502020204030204" pitchFamily="34" charset="0"/>
              <a:ea typeface="ＭＳ Ｐゴシック" panose="020B0600070205080204" pitchFamily="34" charset="-128"/>
            </a:endParaRPr>
          </a:p>
          <a:p>
            <a:pPr algn="ctr" eaLnBrk="1" hangingPunct="1"/>
            <a:r>
              <a:rPr lang="el-GR" altLang="en-US" sz="1800" dirty="0">
                <a:solidFill>
                  <a:schemeClr val="tx1"/>
                </a:solidFill>
                <a:latin typeface="Calibri" panose="020F0502020204030204" pitchFamily="34" charset="0"/>
                <a:ea typeface="ＭＳ Ｐゴシック" panose="020B0600070205080204" pitchFamily="34" charset="-128"/>
              </a:rPr>
              <a:t>Υποψ</a:t>
            </a:r>
            <a:r>
              <a:rPr lang="en-US" altLang="en-US" sz="1800" dirty="0">
                <a:solidFill>
                  <a:schemeClr val="tx1"/>
                </a:solidFill>
                <a:latin typeface="Calibri" panose="020F0502020204030204" pitchFamily="34" charset="0"/>
                <a:ea typeface="ＭＳ Ｐゴシック" panose="020B0600070205080204" pitchFamily="34" charset="-128"/>
              </a:rPr>
              <a:t>ή</a:t>
            </a:r>
            <a:r>
              <a:rPr lang="el-GR" altLang="en-US" sz="1800" dirty="0">
                <a:solidFill>
                  <a:schemeClr val="tx1"/>
                </a:solidFill>
                <a:latin typeface="Calibri" panose="020F0502020204030204" pitchFamily="34" charset="0"/>
                <a:ea typeface="ＭＳ Ｐゴシック" panose="020B0600070205080204" pitchFamily="34" charset="-128"/>
              </a:rPr>
              <a:t>φιος Διδάκτορας ΠΤΕΑ – ΠΘ </a:t>
            </a:r>
            <a:endParaRPr lang="en-US" altLang="en-US" sz="1800" dirty="0">
              <a:solidFill>
                <a:schemeClr val="tx1"/>
              </a:solidFill>
              <a:latin typeface="Calibri" panose="020F0502020204030204" pitchFamily="34" charset="0"/>
              <a:ea typeface="ＭＳ Ｐゴシック" panose="020B0600070205080204" pitchFamily="34" charset="-128"/>
            </a:endParaRPr>
          </a:p>
        </p:txBody>
      </p:sp>
      <p:sp>
        <p:nvSpPr>
          <p:cNvPr id="5" name="Rectangle 4">
            <a:extLst>
              <a:ext uri="{FF2B5EF4-FFF2-40B4-BE49-F238E27FC236}">
                <a16:creationId xmlns:a16="http://schemas.microsoft.com/office/drawing/2014/main" id="{E5236B4C-47A6-7A4A-863E-D38D8E07AD3C}"/>
              </a:ext>
            </a:extLst>
          </p:cNvPr>
          <p:cNvSpPr>
            <a:spLocks noChangeArrowheads="1"/>
          </p:cNvSpPr>
          <p:nvPr/>
        </p:nvSpPr>
        <p:spPr bwMode="auto">
          <a:xfrm>
            <a:off x="2339975" y="6021388"/>
            <a:ext cx="6804025" cy="720725"/>
          </a:xfrm>
          <a:prstGeom prst="rect">
            <a:avLst/>
          </a:prstGeom>
          <a:noFill/>
          <a:ln>
            <a:noFill/>
          </a:ln>
          <a:effectLst>
            <a:outerShdw blurRad="38100" dist="30000" dir="5400000" rotWithShape="0">
              <a:srgbClr val="808080">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000">
                <a:solidFill>
                  <a:srgbClr val="000000"/>
                </a:solidFill>
                <a:miter lim="800000"/>
                <a:headEnd/>
                <a:tailEnd/>
              </a14:hiddenLine>
            </a:ext>
          </a:extLst>
        </p:spPr>
        <p:txBody>
          <a:bodyPr anchor="ct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algn="ctr" eaLnBrk="1" hangingPunct="1"/>
            <a:r>
              <a:rPr lang="el-GR" altLang="en-US" sz="1800" dirty="0">
                <a:latin typeface="Calibri" panose="020F0502020204030204" pitchFamily="34" charset="0"/>
              </a:rPr>
              <a:t>ΠΜΣ ΠΤΔΕ-ΠΘ</a:t>
            </a:r>
          </a:p>
          <a:p>
            <a:pPr algn="ctr" eaLnBrk="1" hangingPunct="1"/>
            <a:r>
              <a:rPr lang="el-GR" altLang="en-US" sz="1800" dirty="0">
                <a:latin typeface="Calibri" panose="020F0502020204030204" pitchFamily="34" charset="0"/>
              </a:rPr>
              <a:t>30/11/2022</a:t>
            </a:r>
          </a:p>
        </p:txBody>
      </p:sp>
      <p:pic>
        <p:nvPicPr>
          <p:cNvPr id="14340" name="Picture 2" descr="Panepistimio Thessalias logo 01.jpg">
            <a:extLst>
              <a:ext uri="{FF2B5EF4-FFF2-40B4-BE49-F238E27FC236}">
                <a16:creationId xmlns:a16="http://schemas.microsoft.com/office/drawing/2014/main" id="{0EE2B704-0758-8F4B-81F5-30C7E3F1390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0643" y="6048375"/>
            <a:ext cx="735013"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a:extLst>
              <a:ext uri="{FF2B5EF4-FFF2-40B4-BE49-F238E27FC236}">
                <a16:creationId xmlns:a16="http://schemas.microsoft.com/office/drawing/2014/main" id="{EC66AD9F-C3B9-BACB-9980-E80059252A3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53459" y="2600988"/>
            <a:ext cx="2438400" cy="16383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12551-16C1-DF43-94C5-3F594286D85F}"/>
              </a:ext>
            </a:extLst>
          </p:cNvPr>
          <p:cNvSpPr>
            <a:spLocks noGrp="1"/>
          </p:cNvSpPr>
          <p:nvPr>
            <p:ph type="title"/>
          </p:nvPr>
        </p:nvSpPr>
        <p:spPr/>
        <p:txBody>
          <a:bodyPr/>
          <a:lstStyle/>
          <a:p>
            <a:r>
              <a:rPr lang="en-US" dirty="0" err="1"/>
              <a:t>DigCompEdu</a:t>
            </a:r>
            <a:r>
              <a:rPr lang="en-US" dirty="0"/>
              <a:t> </a:t>
            </a:r>
            <a:r>
              <a:rPr lang="el-GR" dirty="0"/>
              <a:t>εξέλιξη</a:t>
            </a:r>
            <a:endParaRPr lang="en-US" dirty="0"/>
          </a:p>
        </p:txBody>
      </p:sp>
      <p:sp>
        <p:nvSpPr>
          <p:cNvPr id="4" name="Slide Number Placeholder 3">
            <a:extLst>
              <a:ext uri="{FF2B5EF4-FFF2-40B4-BE49-F238E27FC236}">
                <a16:creationId xmlns:a16="http://schemas.microsoft.com/office/drawing/2014/main" id="{D1EEAC71-0882-D34F-A01E-9285E886956A}"/>
              </a:ext>
            </a:extLst>
          </p:cNvPr>
          <p:cNvSpPr>
            <a:spLocks noGrp="1"/>
          </p:cNvSpPr>
          <p:nvPr>
            <p:ph type="sldNum" sz="quarter" idx="12"/>
          </p:nvPr>
        </p:nvSpPr>
        <p:spPr/>
        <p:txBody>
          <a:bodyPr>
            <a:normAutofit fontScale="85000" lnSpcReduction="20000"/>
          </a:bodyPr>
          <a:lstStyle/>
          <a:p>
            <a:pPr>
              <a:defRPr/>
            </a:pPr>
            <a:fld id="{730A7835-1968-9841-B125-124143A1A837}" type="slidenum">
              <a:rPr lang="el-GR" altLang="en-US" smtClean="0"/>
              <a:pPr>
                <a:defRPr/>
              </a:pPr>
              <a:t>10</a:t>
            </a:fld>
            <a:endParaRPr lang="el-GR" altLang="en-US"/>
          </a:p>
        </p:txBody>
      </p:sp>
      <p:sp>
        <p:nvSpPr>
          <p:cNvPr id="5" name="Θέση περιεχομένου 2">
            <a:extLst>
              <a:ext uri="{FF2B5EF4-FFF2-40B4-BE49-F238E27FC236}">
                <a16:creationId xmlns:a16="http://schemas.microsoft.com/office/drawing/2014/main" id="{8CCB8730-8749-D440-96CA-BE93778D2A36}"/>
              </a:ext>
            </a:extLst>
          </p:cNvPr>
          <p:cNvSpPr>
            <a:spLocks noGrp="1"/>
          </p:cNvSpPr>
          <p:nvPr>
            <p:ph sz="quarter" idx="1"/>
          </p:nvPr>
        </p:nvSpPr>
        <p:spPr>
          <a:xfrm>
            <a:off x="612648" y="1600200"/>
            <a:ext cx="3959352" cy="4495800"/>
          </a:xfrm>
        </p:spPr>
        <p:txBody>
          <a:bodyPr/>
          <a:lstStyle/>
          <a:p>
            <a:r>
              <a:rPr lang="el-GR" sz="2000" dirty="0"/>
              <a:t>Α1: Νεοεισερχόμενος </a:t>
            </a:r>
            <a:endParaRPr lang="en-US" sz="2000" dirty="0"/>
          </a:p>
          <a:p>
            <a:pPr lvl="1">
              <a:buClr>
                <a:srgbClr val="94B6D2"/>
              </a:buClr>
              <a:buFont typeface="Wingdings 2" panose="05020102010507070707" pitchFamily="18" charset="2"/>
              <a:buChar char=""/>
              <a:defRPr/>
            </a:pPr>
            <a:r>
              <a:rPr lang="en-US" sz="18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Έ</a:t>
            </a:r>
            <a:r>
              <a:rPr lang="el-GR" sz="18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χει περιορισμένη επαφή με τις ΝΤ, χρειάζεται καθοδήγηση </a:t>
            </a:r>
            <a:endParaRPr lang="el-GR" sz="1800" dirty="0"/>
          </a:p>
          <a:p>
            <a:r>
              <a:rPr lang="el-GR" sz="2000" dirty="0"/>
              <a:t>Α2: Εξερευνητής </a:t>
            </a:r>
          </a:p>
          <a:p>
            <a:pPr lvl="1">
              <a:buClr>
                <a:srgbClr val="94B6D2"/>
              </a:buClr>
              <a:buFont typeface="Wingdings 2" panose="05020102010507070707" pitchFamily="18" charset="2"/>
              <a:buChar char=""/>
              <a:defRPr/>
            </a:pPr>
            <a:r>
              <a:rPr lang="el-GR" sz="18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Γνωρίζει τη δυναμική των ΝΤ, πειραματίζεται </a:t>
            </a:r>
            <a:endParaRPr lang="el-GR" sz="1800" dirty="0"/>
          </a:p>
          <a:p>
            <a:r>
              <a:rPr lang="el-GR" sz="2000" dirty="0"/>
              <a:t>Β1: Αυτός που ενσωματώνει τις ΝΤ (</a:t>
            </a:r>
            <a:r>
              <a:rPr lang="en-US" sz="2000" dirty="0"/>
              <a:t>integrator)</a:t>
            </a:r>
          </a:p>
          <a:p>
            <a:pPr lvl="1">
              <a:buClr>
                <a:srgbClr val="94B6D2"/>
              </a:buClr>
              <a:buFont typeface="Wingdings 2" panose="05020102010507070707" pitchFamily="18" charset="2"/>
              <a:buChar char=""/>
              <a:defRPr/>
            </a:pPr>
            <a:r>
              <a:rPr lang="el-GR" sz="18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Χρησιμοποιεί δημιουργικά τις ΝΤ, χρειάζεται χρόνο για </a:t>
            </a:r>
            <a:r>
              <a:rPr lang="el-GR" sz="18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αναστοχασμό</a:t>
            </a:r>
            <a:r>
              <a:rPr lang="el-GR" sz="18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p>
        </p:txBody>
      </p:sp>
      <p:sp>
        <p:nvSpPr>
          <p:cNvPr id="6" name="Θέση περιεχομένου 2">
            <a:extLst>
              <a:ext uri="{FF2B5EF4-FFF2-40B4-BE49-F238E27FC236}">
                <a16:creationId xmlns:a16="http://schemas.microsoft.com/office/drawing/2014/main" id="{144D5CD1-3B9F-ED4A-B7BC-23138838B9D2}"/>
              </a:ext>
            </a:extLst>
          </p:cNvPr>
          <p:cNvSpPr txBox="1">
            <a:spLocks/>
          </p:cNvSpPr>
          <p:nvPr/>
        </p:nvSpPr>
        <p:spPr bwMode="auto">
          <a:xfrm>
            <a:off x="4572000" y="1650054"/>
            <a:ext cx="419404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1800"/>
              </a:spcBef>
              <a:spcAft>
                <a:spcPct val="0"/>
              </a:spcAft>
              <a:buClr>
                <a:schemeClr val="accent2"/>
              </a:buClr>
              <a:buSzPct val="60000"/>
              <a:buFont typeface="Wingdings" pitchFamily="2" charset="2"/>
              <a:buChar char=""/>
              <a:defRPr sz="2400" kern="1200">
                <a:solidFill>
                  <a:schemeClr val="tx1"/>
                </a:solidFill>
                <a:latin typeface="Calibri"/>
                <a:ea typeface="ＭＳ Ｐゴシック" charset="0"/>
                <a:cs typeface="Calibri"/>
              </a:defRPr>
            </a:lvl1pPr>
            <a:lvl2pPr marL="639763" indent="-273050" algn="l" rtl="0" eaLnBrk="0" fontAlgn="base" hangingPunct="0">
              <a:spcBef>
                <a:spcPts val="550"/>
              </a:spcBef>
              <a:spcAft>
                <a:spcPct val="0"/>
              </a:spcAft>
              <a:buClr>
                <a:schemeClr val="accent1"/>
              </a:buClr>
              <a:buSzPct val="70000"/>
              <a:buFont typeface="Wingdings 2" pitchFamily="2" charset="2"/>
              <a:buChar char=""/>
              <a:defRPr sz="2000" kern="1200">
                <a:solidFill>
                  <a:schemeClr val="tx1"/>
                </a:solidFill>
                <a:latin typeface="Calibri"/>
                <a:ea typeface="ＭＳ Ｐゴシック" charset="0"/>
                <a:cs typeface="Calibri"/>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kern="1200">
                <a:solidFill>
                  <a:schemeClr val="tx1"/>
                </a:solidFill>
                <a:latin typeface="Calibri"/>
                <a:ea typeface="ＭＳ Ｐゴシック" charset="0"/>
                <a:cs typeface="Calibri"/>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Calibri"/>
                <a:ea typeface="ＭＳ Ｐゴシック" charset="0"/>
                <a:cs typeface="Calibri"/>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Calibri"/>
                <a:ea typeface="ＭＳ Ｐゴシック"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a:buClr>
                <a:srgbClr val="DD8047"/>
              </a:buClr>
            </a:pPr>
            <a:r>
              <a:rPr lang="el-GR" sz="2000" dirty="0">
                <a:solidFill>
                  <a:prstClr val="black"/>
                </a:solidFill>
              </a:rPr>
              <a:t>Β2: Ειδικός </a:t>
            </a:r>
          </a:p>
          <a:p>
            <a:pPr lvl="1">
              <a:buClr>
                <a:srgbClr val="94B6D2"/>
              </a:buClr>
              <a:buFont typeface="Wingdings 2" panose="05020102010507070707" pitchFamily="18" charset="2"/>
              <a:buChar char=""/>
              <a:defRPr/>
            </a:pPr>
            <a:r>
              <a:rPr lang="el-GR" sz="18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Χρησιμοποιεί ποικιλία ΝΤ, δημιουργικά και με σιγουριά </a:t>
            </a:r>
          </a:p>
          <a:p>
            <a:pPr>
              <a:buClr>
                <a:srgbClr val="DD8047"/>
              </a:buClr>
            </a:pPr>
            <a:r>
              <a:rPr lang="el-GR" sz="2000" dirty="0">
                <a:solidFill>
                  <a:prstClr val="black"/>
                </a:solidFill>
              </a:rPr>
              <a:t>Γ1: Ηγέτης</a:t>
            </a:r>
          </a:p>
          <a:p>
            <a:pPr lvl="1">
              <a:buClr>
                <a:srgbClr val="94B6D2"/>
              </a:buClr>
              <a:buFont typeface="Wingdings 2" panose="05020102010507070707" pitchFamily="18" charset="2"/>
              <a:buChar char=""/>
              <a:defRPr/>
            </a:pPr>
            <a:r>
              <a:rPr lang="el-GR" sz="18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Χρησιμοποιεί ποικίλες ΝΤ, </a:t>
            </a:r>
            <a:r>
              <a:rPr lang="el-GR" sz="18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αναστοχάζεται</a:t>
            </a:r>
            <a:r>
              <a:rPr lang="el-GR" sz="18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p>
          <a:p>
            <a:pPr>
              <a:buClr>
                <a:srgbClr val="DD8047"/>
              </a:buClr>
            </a:pPr>
            <a:r>
              <a:rPr lang="el-GR" sz="2000" dirty="0">
                <a:solidFill>
                  <a:prstClr val="black"/>
                </a:solidFill>
              </a:rPr>
              <a:t>Γ2: Πρωτοπόρος </a:t>
            </a:r>
          </a:p>
          <a:p>
            <a:pPr lvl="1">
              <a:buClr>
                <a:srgbClr val="94B6D2"/>
              </a:buClr>
              <a:buFont typeface="Wingdings 2" panose="05020102010507070707" pitchFamily="18" charset="2"/>
              <a:buChar char=""/>
              <a:defRPr/>
            </a:pPr>
            <a:r>
              <a:rPr lang="el-GR" sz="18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Αμφισβητεί την πληρότητα των ΝΤ, αναπτύσσει νέες παιδαγωγικές προσεγγίσεις </a:t>
            </a:r>
          </a:p>
        </p:txBody>
      </p:sp>
      <p:pic>
        <p:nvPicPr>
          <p:cNvPr id="3" name="Εικόνα 2">
            <a:extLst>
              <a:ext uri="{FF2B5EF4-FFF2-40B4-BE49-F238E27FC236}">
                <a16:creationId xmlns:a16="http://schemas.microsoft.com/office/drawing/2014/main" id="{AD84E8BC-E3E8-4C0F-9806-32ED83A212F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8344" y="116632"/>
            <a:ext cx="1224136" cy="1137424"/>
          </a:xfrm>
          <a:prstGeom prst="rect">
            <a:avLst/>
          </a:prstGeom>
        </p:spPr>
      </p:pic>
    </p:spTree>
    <p:extLst>
      <p:ext uri="{BB962C8B-B14F-4D97-AF65-F5344CB8AC3E}">
        <p14:creationId xmlns:p14="http://schemas.microsoft.com/office/powerpoint/2010/main" val="3958229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8B312-E10A-7E45-B147-2C355C8AB146}"/>
              </a:ext>
            </a:extLst>
          </p:cNvPr>
          <p:cNvSpPr>
            <a:spLocks noGrp="1"/>
          </p:cNvSpPr>
          <p:nvPr>
            <p:ph type="title"/>
          </p:nvPr>
        </p:nvSpPr>
        <p:spPr/>
        <p:txBody>
          <a:bodyPr/>
          <a:lstStyle/>
          <a:p>
            <a:r>
              <a:rPr lang="en-US" dirty="0" err="1"/>
              <a:t>DigCompEdu</a:t>
            </a:r>
            <a:r>
              <a:rPr lang="en-US" dirty="0"/>
              <a:t> Check In</a:t>
            </a:r>
          </a:p>
        </p:txBody>
      </p:sp>
      <p:sp>
        <p:nvSpPr>
          <p:cNvPr id="3" name="Content Placeholder 2">
            <a:extLst>
              <a:ext uri="{FF2B5EF4-FFF2-40B4-BE49-F238E27FC236}">
                <a16:creationId xmlns:a16="http://schemas.microsoft.com/office/drawing/2014/main" id="{4AF419E6-334B-2E47-AFAE-E17EBF69131F}"/>
              </a:ext>
            </a:extLst>
          </p:cNvPr>
          <p:cNvSpPr>
            <a:spLocks noGrp="1"/>
          </p:cNvSpPr>
          <p:nvPr>
            <p:ph sz="quarter" idx="1"/>
          </p:nvPr>
        </p:nvSpPr>
        <p:spPr>
          <a:xfrm>
            <a:off x="612648" y="1600200"/>
            <a:ext cx="5543528" cy="4495800"/>
          </a:xfrm>
        </p:spPr>
        <p:txBody>
          <a:bodyPr/>
          <a:lstStyle/>
          <a:p>
            <a:r>
              <a:rPr lang="el-GR" dirty="0" err="1"/>
              <a:t>Αναστοχαστικ</a:t>
            </a:r>
            <a:r>
              <a:rPr lang="en-US" dirty="0"/>
              <a:t>ό</a:t>
            </a:r>
            <a:r>
              <a:rPr lang="el-GR" dirty="0"/>
              <a:t> ερωτηματολόγιο</a:t>
            </a:r>
          </a:p>
          <a:p>
            <a:pPr lvl="1"/>
            <a:r>
              <a:rPr lang="el-GR" dirty="0"/>
              <a:t>Εστιάζει στην παιδαγωγική διάσταση των ΝΤ</a:t>
            </a:r>
          </a:p>
          <a:p>
            <a:pPr lvl="1"/>
            <a:r>
              <a:rPr lang="el-GR" dirty="0"/>
              <a:t>Αναδεικνύει τα δυνατά σημεία των εκπαιδευτικών &amp; που πρέπει να δώσουν περαιτέρω έμφαση </a:t>
            </a:r>
          </a:p>
          <a:p>
            <a:pPr lvl="1"/>
            <a:r>
              <a:rPr lang="el-GR" dirty="0"/>
              <a:t>Παρέχει </a:t>
            </a:r>
            <a:r>
              <a:rPr lang="el-GR" dirty="0">
                <a:solidFill>
                  <a:srgbClr val="FF0000"/>
                </a:solidFill>
              </a:rPr>
              <a:t>ανατροφοδότηση</a:t>
            </a:r>
            <a:r>
              <a:rPr lang="el-GR" dirty="0"/>
              <a:t> &amp; προτείνει τρόπους βελτίωσης </a:t>
            </a:r>
          </a:p>
          <a:p>
            <a:pPr lvl="1"/>
            <a:r>
              <a:rPr lang="el-GR" dirty="0"/>
              <a:t>Έχει μεταφραστεί σε 8 γλώσσες &amp; στα Ελληνικά σε πιλοτικό στάδιο </a:t>
            </a:r>
          </a:p>
          <a:p>
            <a:pPr lvl="1"/>
            <a:r>
              <a:rPr lang="el-GR" dirty="0"/>
              <a:t>Έχει απαντηθεί από ~26.000 εκπαιδευτικούς </a:t>
            </a:r>
          </a:p>
        </p:txBody>
      </p:sp>
      <p:sp>
        <p:nvSpPr>
          <p:cNvPr id="4" name="Slide Number Placeholder 3">
            <a:extLst>
              <a:ext uri="{FF2B5EF4-FFF2-40B4-BE49-F238E27FC236}">
                <a16:creationId xmlns:a16="http://schemas.microsoft.com/office/drawing/2014/main" id="{8BD2D8C3-BB28-844D-B651-93BECEF3B060}"/>
              </a:ext>
            </a:extLst>
          </p:cNvPr>
          <p:cNvSpPr>
            <a:spLocks noGrp="1"/>
          </p:cNvSpPr>
          <p:nvPr>
            <p:ph type="sldNum" sz="quarter" idx="12"/>
          </p:nvPr>
        </p:nvSpPr>
        <p:spPr/>
        <p:txBody>
          <a:bodyPr>
            <a:normAutofit fontScale="85000" lnSpcReduction="20000"/>
          </a:bodyPr>
          <a:lstStyle/>
          <a:p>
            <a:pPr>
              <a:defRPr/>
            </a:pPr>
            <a:fld id="{730A7835-1968-9841-B125-124143A1A837}" type="slidenum">
              <a:rPr lang="el-GR" altLang="en-US" smtClean="0"/>
              <a:pPr>
                <a:defRPr/>
              </a:pPr>
              <a:t>11</a:t>
            </a:fld>
            <a:endParaRPr lang="el-GR" altLang="en-US"/>
          </a:p>
        </p:txBody>
      </p:sp>
      <p:sp>
        <p:nvSpPr>
          <p:cNvPr id="5" name="object 11">
            <a:extLst>
              <a:ext uri="{FF2B5EF4-FFF2-40B4-BE49-F238E27FC236}">
                <a16:creationId xmlns:a16="http://schemas.microsoft.com/office/drawing/2014/main" id="{CBFC66DE-20B9-DB46-8847-B05D98F087C7}"/>
              </a:ext>
            </a:extLst>
          </p:cNvPr>
          <p:cNvSpPr/>
          <p:nvPr/>
        </p:nvSpPr>
        <p:spPr>
          <a:xfrm>
            <a:off x="6372200" y="1638368"/>
            <a:ext cx="2393848" cy="301476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6" name="Εικόνα 5">
            <a:extLst>
              <a:ext uri="{FF2B5EF4-FFF2-40B4-BE49-F238E27FC236}">
                <a16:creationId xmlns:a16="http://schemas.microsoft.com/office/drawing/2014/main" id="{AB3D910D-001A-BAF0-E87E-181A932DBE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68344" y="116632"/>
            <a:ext cx="1224136" cy="1137424"/>
          </a:xfrm>
          <a:prstGeom prst="rect">
            <a:avLst/>
          </a:prstGeom>
        </p:spPr>
      </p:pic>
    </p:spTree>
    <p:extLst>
      <p:ext uri="{BB962C8B-B14F-4D97-AF65-F5344CB8AC3E}">
        <p14:creationId xmlns:p14="http://schemas.microsoft.com/office/powerpoint/2010/main" val="2457562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EDD6901-D35B-3F31-4FBE-94481E85352E}"/>
              </a:ext>
            </a:extLst>
          </p:cNvPr>
          <p:cNvSpPr>
            <a:spLocks noGrp="1"/>
          </p:cNvSpPr>
          <p:nvPr>
            <p:ph type="title"/>
          </p:nvPr>
        </p:nvSpPr>
        <p:spPr/>
        <p:txBody>
          <a:bodyPr/>
          <a:lstStyle/>
          <a:p>
            <a:r>
              <a:rPr lang="el-GR" dirty="0"/>
              <a:t>Μερικά στατιστικά … </a:t>
            </a:r>
          </a:p>
        </p:txBody>
      </p:sp>
      <p:pic>
        <p:nvPicPr>
          <p:cNvPr id="6" name="Θέση περιεχομένου 5">
            <a:extLst>
              <a:ext uri="{FF2B5EF4-FFF2-40B4-BE49-F238E27FC236}">
                <a16:creationId xmlns:a16="http://schemas.microsoft.com/office/drawing/2014/main" id="{E7906809-1362-5944-2CA0-CA2E5C8D0289}"/>
              </a:ext>
            </a:extLst>
          </p:cNvPr>
          <p:cNvPicPr>
            <a:picLocks noGrp="1" noChangeAspect="1"/>
          </p:cNvPicPr>
          <p:nvPr>
            <p:ph sz="quarter" idx="1"/>
          </p:nvPr>
        </p:nvPicPr>
        <p:blipFill rotWithShape="1">
          <a:blip r:embed="rId2" cstate="email">
            <a:extLst>
              <a:ext uri="{28A0092B-C50C-407E-A947-70E740481C1C}">
                <a14:useLocalDpi xmlns:a14="http://schemas.microsoft.com/office/drawing/2010/main"/>
              </a:ext>
            </a:extLst>
          </a:blip>
          <a:srcRect/>
          <a:stretch/>
        </p:blipFill>
        <p:spPr>
          <a:xfrm>
            <a:off x="7668344" y="116632"/>
            <a:ext cx="1368152" cy="1114195"/>
          </a:xfrm>
        </p:spPr>
      </p:pic>
      <p:sp>
        <p:nvSpPr>
          <p:cNvPr id="4" name="Θέση αριθμού διαφάνειας 3">
            <a:extLst>
              <a:ext uri="{FF2B5EF4-FFF2-40B4-BE49-F238E27FC236}">
                <a16:creationId xmlns:a16="http://schemas.microsoft.com/office/drawing/2014/main" id="{81768D21-4E59-685C-A0FE-DAFDD47A9A3D}"/>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12</a:t>
            </a:fld>
            <a:endParaRPr lang="el-GR" altLang="en-US"/>
          </a:p>
        </p:txBody>
      </p:sp>
      <p:graphicFrame>
        <p:nvGraphicFramePr>
          <p:cNvPr id="7" name="Γράφημα 6">
            <a:extLst>
              <a:ext uri="{FF2B5EF4-FFF2-40B4-BE49-F238E27FC236}">
                <a16:creationId xmlns:a16="http://schemas.microsoft.com/office/drawing/2014/main" id="{B4A8F169-A314-28BE-4FDD-90D195C84738}"/>
              </a:ext>
            </a:extLst>
          </p:cNvPr>
          <p:cNvGraphicFramePr>
            <a:graphicFrameLocks/>
          </p:cNvGraphicFramePr>
          <p:nvPr>
            <p:extLst>
              <p:ext uri="{D42A27DB-BD31-4B8C-83A1-F6EECF244321}">
                <p14:modId xmlns:p14="http://schemas.microsoft.com/office/powerpoint/2010/main" val="199968985"/>
              </p:ext>
            </p:extLst>
          </p:nvPr>
        </p:nvGraphicFramePr>
        <p:xfrm>
          <a:off x="899592" y="1916832"/>
          <a:ext cx="7344816" cy="420417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7390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55BA5-1946-F84D-B28B-BF5DE543A6AD}"/>
              </a:ext>
            </a:extLst>
          </p:cNvPr>
          <p:cNvSpPr>
            <a:spLocks noGrp="1"/>
          </p:cNvSpPr>
          <p:nvPr>
            <p:ph type="title"/>
          </p:nvPr>
        </p:nvSpPr>
        <p:spPr/>
        <p:txBody>
          <a:bodyPr/>
          <a:lstStyle/>
          <a:p>
            <a:r>
              <a:rPr lang="en-US" dirty="0" err="1"/>
              <a:t>DigCompEdu</a:t>
            </a:r>
            <a:r>
              <a:rPr lang="en-US" dirty="0"/>
              <a:t> @ future</a:t>
            </a:r>
          </a:p>
        </p:txBody>
      </p:sp>
      <p:sp>
        <p:nvSpPr>
          <p:cNvPr id="3" name="Content Placeholder 2">
            <a:extLst>
              <a:ext uri="{FF2B5EF4-FFF2-40B4-BE49-F238E27FC236}">
                <a16:creationId xmlns:a16="http://schemas.microsoft.com/office/drawing/2014/main" id="{D0EACC4D-BD4B-8B4F-B397-BB081639AA31}"/>
              </a:ext>
            </a:extLst>
          </p:cNvPr>
          <p:cNvSpPr>
            <a:spLocks noGrp="1"/>
          </p:cNvSpPr>
          <p:nvPr>
            <p:ph sz="quarter" idx="1"/>
          </p:nvPr>
        </p:nvSpPr>
        <p:spPr/>
        <p:txBody>
          <a:bodyPr lIns="90000"/>
          <a:lstStyle/>
          <a:p>
            <a:r>
              <a:rPr lang="en-US" dirty="0">
                <a:solidFill>
                  <a:srgbClr val="FF0000"/>
                </a:solidFill>
              </a:rPr>
              <a:t>MOOC</a:t>
            </a:r>
            <a:r>
              <a:rPr lang="en-US" dirty="0"/>
              <a:t> </a:t>
            </a:r>
            <a:r>
              <a:rPr lang="el-GR" dirty="0"/>
              <a:t>για την επαγγελματική ανάπτυξη των εκπαιδευτικών στις ψηφιακές δεξιότητες</a:t>
            </a:r>
          </a:p>
          <a:p>
            <a:pPr lvl="1"/>
            <a:r>
              <a:rPr lang="el-GR" dirty="0">
                <a:solidFill>
                  <a:srgbClr val="FF0000"/>
                </a:solidFill>
              </a:rPr>
              <a:t>Δωρεάν</a:t>
            </a:r>
            <a:r>
              <a:rPr lang="el-GR" dirty="0"/>
              <a:t> για υποψήφιους και εν ενεργεία Εκπαιδευτικούς Γενικής &amp; Ειδικής Αγωγής </a:t>
            </a:r>
            <a:endParaRPr lang="en-US" dirty="0"/>
          </a:p>
          <a:p>
            <a:pPr lvl="1"/>
            <a:r>
              <a:rPr lang="el-GR" dirty="0">
                <a:solidFill>
                  <a:srgbClr val="FF0000"/>
                </a:solidFill>
              </a:rPr>
              <a:t>Δηλώστε συμμετοχή </a:t>
            </a:r>
            <a:r>
              <a:rPr lang="el-GR" dirty="0"/>
              <a:t>στο δωρεάν </a:t>
            </a:r>
            <a:r>
              <a:rPr lang="en-US" dirty="0"/>
              <a:t>MOOC </a:t>
            </a:r>
            <a:r>
              <a:rPr lang="el-GR" dirty="0"/>
              <a:t>του Πανεπιστημίου Θεσσαλίας </a:t>
            </a:r>
            <a:endParaRPr lang="en-US" dirty="0"/>
          </a:p>
          <a:p>
            <a:pPr lvl="1"/>
            <a:endParaRPr lang="el-GR" dirty="0"/>
          </a:p>
        </p:txBody>
      </p:sp>
      <p:sp>
        <p:nvSpPr>
          <p:cNvPr id="4" name="Slide Number Placeholder 3">
            <a:extLst>
              <a:ext uri="{FF2B5EF4-FFF2-40B4-BE49-F238E27FC236}">
                <a16:creationId xmlns:a16="http://schemas.microsoft.com/office/drawing/2014/main" id="{04B3D4B7-EDF0-4F4E-823B-289DA459047B}"/>
              </a:ext>
            </a:extLst>
          </p:cNvPr>
          <p:cNvSpPr>
            <a:spLocks noGrp="1"/>
          </p:cNvSpPr>
          <p:nvPr>
            <p:ph type="sldNum" sz="quarter" idx="12"/>
          </p:nvPr>
        </p:nvSpPr>
        <p:spPr/>
        <p:txBody>
          <a:bodyPr>
            <a:normAutofit fontScale="85000" lnSpcReduction="20000"/>
          </a:bodyPr>
          <a:lstStyle/>
          <a:p>
            <a:pPr>
              <a:defRPr/>
            </a:pPr>
            <a:fld id="{730A7835-1968-9841-B125-124143A1A837}" type="slidenum">
              <a:rPr lang="el-GR" altLang="en-US" smtClean="0"/>
              <a:pPr>
                <a:defRPr/>
              </a:pPr>
              <a:t>13</a:t>
            </a:fld>
            <a:endParaRPr lang="el-GR" altLang="en-US"/>
          </a:p>
        </p:txBody>
      </p:sp>
      <p:pic>
        <p:nvPicPr>
          <p:cNvPr id="6" name="Εικόνα 5">
            <a:extLst>
              <a:ext uri="{FF2B5EF4-FFF2-40B4-BE49-F238E27FC236}">
                <a16:creationId xmlns:a16="http://schemas.microsoft.com/office/drawing/2014/main" id="{226FF21B-4F83-4541-A20E-C2F76C386B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7864" y="3645024"/>
            <a:ext cx="2448272" cy="2322850"/>
          </a:xfrm>
          <a:prstGeom prst="rect">
            <a:avLst/>
          </a:prstGeom>
        </p:spPr>
      </p:pic>
      <p:sp>
        <p:nvSpPr>
          <p:cNvPr id="7" name="Ορθογώνιο 6">
            <a:extLst>
              <a:ext uri="{FF2B5EF4-FFF2-40B4-BE49-F238E27FC236}">
                <a16:creationId xmlns:a16="http://schemas.microsoft.com/office/drawing/2014/main" id="{D72B4E59-E7C7-5B41-8B18-9D525A88AF5C}"/>
              </a:ext>
            </a:extLst>
          </p:cNvPr>
          <p:cNvSpPr/>
          <p:nvPr/>
        </p:nvSpPr>
        <p:spPr>
          <a:xfrm>
            <a:off x="3282552" y="5895945"/>
            <a:ext cx="2813591" cy="400110"/>
          </a:xfrm>
          <a:prstGeom prst="rect">
            <a:avLst/>
          </a:prstGeom>
        </p:spPr>
        <p:txBody>
          <a:bodyPr wrap="none">
            <a:spAutoFit/>
          </a:bodyPr>
          <a:lstStyle/>
          <a:p>
            <a:pPr marL="0" indent="0" algn="ctr">
              <a:buNone/>
            </a:pPr>
            <a:r>
              <a:rPr lang="en-US" dirty="0">
                <a:solidFill>
                  <a:prstClr val="black"/>
                </a:solidFill>
                <a:hlinkClick r:id="rId3"/>
              </a:rPr>
              <a:t>https://bit.ly/HyperMOOC</a:t>
            </a:r>
            <a:r>
              <a:rPr lang="en-US" dirty="0">
                <a:solidFill>
                  <a:prstClr val="black"/>
                </a:solidFill>
              </a:rPr>
              <a:t> </a:t>
            </a:r>
            <a:endParaRPr lang="el-GR" sz="2000" dirty="0"/>
          </a:p>
        </p:txBody>
      </p:sp>
      <p:pic>
        <p:nvPicPr>
          <p:cNvPr id="8" name="Εικόνα 7">
            <a:extLst>
              <a:ext uri="{FF2B5EF4-FFF2-40B4-BE49-F238E27FC236}">
                <a16:creationId xmlns:a16="http://schemas.microsoft.com/office/drawing/2014/main" id="{F874216E-CBB6-1663-E046-F2E3324B7C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86109" y="44624"/>
            <a:ext cx="1594403" cy="1224586"/>
          </a:xfrm>
          <a:prstGeom prst="rect">
            <a:avLst/>
          </a:prstGeom>
        </p:spPr>
      </p:pic>
    </p:spTree>
    <p:extLst>
      <p:ext uri="{BB962C8B-B14F-4D97-AF65-F5344CB8AC3E}">
        <p14:creationId xmlns:p14="http://schemas.microsoft.com/office/powerpoint/2010/main" val="1353045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385F2F5E-9240-A248-90AB-288CC98DE6F1}"/>
              </a:ext>
            </a:extLst>
          </p:cNvPr>
          <p:cNvSpPr>
            <a:spLocks noGrp="1"/>
          </p:cNvSpPr>
          <p:nvPr>
            <p:ph type="title"/>
          </p:nvPr>
        </p:nvSpPr>
        <p:spPr>
          <a:xfrm>
            <a:off x="612775" y="228600"/>
            <a:ext cx="8153400" cy="990600"/>
          </a:xfrm>
        </p:spPr>
        <p:txBody>
          <a:bodyPr/>
          <a:lstStyle/>
          <a:p>
            <a:r>
              <a:rPr lang="el-GR" altLang="en-US" dirty="0">
                <a:latin typeface="Calibri" panose="020F0502020204030204" pitchFamily="34" charset="0"/>
                <a:ea typeface="ＭＳ Ｐゴシック" panose="020B0600070205080204" pitchFamily="34" charset="-128"/>
              </a:rPr>
              <a:t>Σύνοψη</a:t>
            </a:r>
            <a:endParaRPr lang="en-US" altLang="en-US" dirty="0">
              <a:latin typeface="Calibri" panose="020F0502020204030204" pitchFamily="34" charset="0"/>
              <a:ea typeface="ＭＳ Ｐゴシック" panose="020B0600070205080204" pitchFamily="34" charset="-128"/>
            </a:endParaRPr>
          </a:p>
        </p:txBody>
      </p:sp>
      <p:sp>
        <p:nvSpPr>
          <p:cNvPr id="19458" name="Content Placeholder 2">
            <a:extLst>
              <a:ext uri="{FF2B5EF4-FFF2-40B4-BE49-F238E27FC236}">
                <a16:creationId xmlns:a16="http://schemas.microsoft.com/office/drawing/2014/main" id="{8E0723EC-1B2B-BA4D-9E07-E2CC747EE2FF}"/>
              </a:ext>
            </a:extLst>
          </p:cNvPr>
          <p:cNvSpPr>
            <a:spLocks noGrp="1"/>
          </p:cNvSpPr>
          <p:nvPr>
            <p:ph sz="quarter" idx="1"/>
          </p:nvPr>
        </p:nvSpPr>
        <p:spPr>
          <a:xfrm>
            <a:off x="612775" y="1600200"/>
            <a:ext cx="8153400" cy="4495800"/>
          </a:xfrm>
        </p:spPr>
        <p:txBody>
          <a:bodyPr/>
          <a:lstStyle/>
          <a:p>
            <a:r>
              <a:rPr lang="el-GR" altLang="en-US" dirty="0">
                <a:latin typeface="Calibri" panose="020F0502020204030204" pitchFamily="34" charset="0"/>
                <a:ea typeface="ＭＳ Ｐゴシック" panose="020B0600070205080204" pitchFamily="34" charset="-128"/>
              </a:rPr>
              <a:t>Γνωριμία</a:t>
            </a:r>
          </a:p>
          <a:p>
            <a:r>
              <a:rPr lang="el-GR" altLang="en-US" dirty="0">
                <a:latin typeface="Calibri" panose="020F0502020204030204" pitchFamily="34" charset="0"/>
                <a:ea typeface="ＭＳ Ｐゴシック" panose="020B0600070205080204" pitchFamily="34" charset="-128"/>
              </a:rPr>
              <a:t>Ψηφιακές Δεξιότητες</a:t>
            </a:r>
          </a:p>
          <a:p>
            <a:r>
              <a:rPr lang="el-GR" altLang="en-US" dirty="0">
                <a:latin typeface="Calibri" panose="020F0502020204030204" pitchFamily="34" charset="0"/>
                <a:ea typeface="ＭＳ Ｐゴシック" panose="020B0600070205080204" pitchFamily="34" charset="-128"/>
              </a:rPr>
              <a:t>Γνωριμία με τα </a:t>
            </a:r>
            <a:r>
              <a:rPr lang="en-US" altLang="en-US" dirty="0">
                <a:latin typeface="Calibri" panose="020F0502020204030204" pitchFamily="34" charset="0"/>
                <a:ea typeface="ＭＳ Ｐゴシック" panose="020B0600070205080204" pitchFamily="34" charset="-128"/>
              </a:rPr>
              <a:t>MOOCs</a:t>
            </a:r>
          </a:p>
          <a:p>
            <a:r>
              <a:rPr lang="el-GR" altLang="en-US" dirty="0">
                <a:latin typeface="Calibri" panose="020F0502020204030204" pitchFamily="34" charset="0"/>
                <a:ea typeface="ＭＳ Ｐゴシック" panose="020B0600070205080204" pitchFamily="34" charset="-128"/>
              </a:rPr>
              <a:t>Βασικές αρχές σχεδιασμού </a:t>
            </a:r>
            <a:r>
              <a:rPr lang="en-US" altLang="en-US" dirty="0">
                <a:latin typeface="Calibri" panose="020F0502020204030204" pitchFamily="34" charset="0"/>
                <a:ea typeface="ＭＳ Ｐゴシック" panose="020B0600070205080204" pitchFamily="34" charset="-128"/>
              </a:rPr>
              <a:t>MOOCs </a:t>
            </a:r>
          </a:p>
          <a:p>
            <a:r>
              <a:rPr lang="en-US" altLang="en-US" dirty="0">
                <a:latin typeface="Calibri" panose="020F0502020204030204" pitchFamily="34" charset="0"/>
                <a:ea typeface="ＭＳ Ｐゴシック" panose="020B0600070205080204" pitchFamily="34" charset="-128"/>
              </a:rPr>
              <a:t>MOOCs </a:t>
            </a:r>
            <a:r>
              <a:rPr lang="el-GR" altLang="en-US" dirty="0">
                <a:latin typeface="Calibri" panose="020F0502020204030204" pitchFamily="34" charset="0"/>
                <a:ea typeface="ＭＳ Ｐゴシック" panose="020B0600070205080204" pitchFamily="34" charset="-128"/>
              </a:rPr>
              <a:t>στη σχολικ</a:t>
            </a:r>
            <a:r>
              <a:rPr lang="en-US" altLang="en-US" dirty="0">
                <a:latin typeface="Calibri" panose="020F0502020204030204" pitchFamily="34" charset="0"/>
                <a:ea typeface="ＭＳ Ｐゴシック" panose="020B0600070205080204" pitchFamily="34" charset="-128"/>
              </a:rPr>
              <a:t>ή</a:t>
            </a:r>
            <a:r>
              <a:rPr lang="el-GR" altLang="en-US" dirty="0">
                <a:latin typeface="Calibri" panose="020F0502020204030204" pitchFamily="34" charset="0"/>
                <a:ea typeface="ＭＳ Ｐゴシック" panose="020B0600070205080204" pitchFamily="34" charset="-128"/>
              </a:rPr>
              <a:t> εκπαίδευση </a:t>
            </a:r>
          </a:p>
          <a:p>
            <a:r>
              <a:rPr lang="el-GR" altLang="en-US" dirty="0">
                <a:latin typeface="Calibri" panose="020F0502020204030204" pitchFamily="34" charset="0"/>
                <a:ea typeface="ＭＳ Ｐゴシック" panose="020B0600070205080204" pitchFamily="34" charset="-128"/>
              </a:rPr>
              <a:t>Καλ</a:t>
            </a:r>
            <a:r>
              <a:rPr lang="en-US" altLang="en-US" dirty="0">
                <a:latin typeface="Calibri" panose="020F0502020204030204" pitchFamily="34" charset="0"/>
                <a:ea typeface="ＭＳ Ｐゴシック" panose="020B0600070205080204" pitchFamily="34" charset="-128"/>
              </a:rPr>
              <a:t>έ</a:t>
            </a:r>
            <a:r>
              <a:rPr lang="el-GR" altLang="en-US" dirty="0">
                <a:latin typeface="Calibri" panose="020F0502020204030204" pitchFamily="34" charset="0"/>
                <a:ea typeface="ＭＳ Ｐゴシック" panose="020B0600070205080204" pitchFamily="34" charset="-128"/>
              </a:rPr>
              <a:t>ς πρακτικές για τον σχεδιασμό, την ανάπτυξη, την εφαρμογή, την παροχή και την αξιολόγηση ενός Κ-12 </a:t>
            </a:r>
            <a:r>
              <a:rPr lang="en-US" altLang="en-US" dirty="0">
                <a:latin typeface="Calibri" panose="020F0502020204030204" pitchFamily="34" charset="0"/>
                <a:ea typeface="ＭＳ Ｐゴシック" panose="020B0600070205080204" pitchFamily="34" charset="-128"/>
              </a:rPr>
              <a:t>MOOC </a:t>
            </a:r>
          </a:p>
        </p:txBody>
      </p:sp>
      <p:sp>
        <p:nvSpPr>
          <p:cNvPr id="4" name="Slide Number Placeholder 3">
            <a:extLst>
              <a:ext uri="{FF2B5EF4-FFF2-40B4-BE49-F238E27FC236}">
                <a16:creationId xmlns:a16="http://schemas.microsoft.com/office/drawing/2014/main" id="{725D1CBA-4AB4-E945-BF39-272CC9DFEF97}"/>
              </a:ext>
            </a:extLst>
          </p:cNvPr>
          <p:cNvSpPr>
            <a:spLocks noGrp="1"/>
          </p:cNvSpPr>
          <p:nvPr>
            <p:ph type="sldNum" sz="quarter" idx="12"/>
          </p:nvPr>
        </p:nvSpPr>
        <p:spPr/>
        <p:txBody>
          <a:bodyP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82BB54CB-C7E1-2741-81DF-5521F2E0B072}" type="slidenum">
              <a:rPr kumimoji="0" lang="el-GR" altLang="en-US" sz="1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base" latinLnBrk="0" hangingPunct="1">
                <a:lnSpc>
                  <a:spcPct val="80000"/>
                </a:lnSpc>
                <a:spcBef>
                  <a:spcPct val="0"/>
                </a:spcBef>
                <a:spcAft>
                  <a:spcPct val="0"/>
                </a:spcAft>
                <a:buClrTx/>
                <a:buSzTx/>
                <a:buFontTx/>
                <a:buNone/>
                <a:tabLst/>
                <a:defRPr/>
              </a:pPr>
              <a:t>14</a:t>
            </a:fld>
            <a:endParaRPr kumimoji="0" lang="el-GR" altLang="en-US" sz="1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 name="Rectangle 8">
            <a:extLst>
              <a:ext uri="{FF2B5EF4-FFF2-40B4-BE49-F238E27FC236}">
                <a16:creationId xmlns:a16="http://schemas.microsoft.com/office/drawing/2014/main" id="{C3B27ED4-93C1-3345-85D4-BB2340D9BE46}"/>
              </a:ext>
            </a:extLst>
          </p:cNvPr>
          <p:cNvSpPr/>
          <p:nvPr/>
        </p:nvSpPr>
        <p:spPr>
          <a:xfrm>
            <a:off x="599956" y="2492896"/>
            <a:ext cx="3995737" cy="532656"/>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2" name="Εικόνα 1">
            <a:extLst>
              <a:ext uri="{FF2B5EF4-FFF2-40B4-BE49-F238E27FC236}">
                <a16:creationId xmlns:a16="http://schemas.microsoft.com/office/drawing/2014/main" id="{4021A4D0-B2A8-922B-0FE6-BE112050D2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713" b="11547"/>
          <a:stretch/>
        </p:blipFill>
        <p:spPr>
          <a:xfrm>
            <a:off x="6732240" y="44624"/>
            <a:ext cx="2411760" cy="1193406"/>
          </a:xfrm>
          <a:prstGeom prst="rect">
            <a:avLst/>
          </a:prstGeom>
        </p:spPr>
      </p:pic>
    </p:spTree>
    <p:extLst>
      <p:ext uri="{BB962C8B-B14F-4D97-AF65-F5344CB8AC3E}">
        <p14:creationId xmlns:p14="http://schemas.microsoft.com/office/powerpoint/2010/main" val="2823913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93D806-7E1B-96ED-60CB-0045B1935CAB}"/>
              </a:ext>
            </a:extLst>
          </p:cNvPr>
          <p:cNvSpPr>
            <a:spLocks noGrp="1"/>
          </p:cNvSpPr>
          <p:nvPr>
            <p:ph type="title"/>
          </p:nvPr>
        </p:nvSpPr>
        <p:spPr/>
        <p:txBody>
          <a:bodyPr/>
          <a:lstStyle/>
          <a:p>
            <a:r>
              <a:rPr lang="el-GR" dirty="0"/>
              <a:t>Θεωρητικ</a:t>
            </a:r>
            <a:r>
              <a:rPr lang="en-US" dirty="0"/>
              <a:t>ό</a:t>
            </a:r>
            <a:r>
              <a:rPr lang="el-GR" dirty="0"/>
              <a:t> πλαίσιο </a:t>
            </a:r>
          </a:p>
        </p:txBody>
      </p:sp>
      <p:sp>
        <p:nvSpPr>
          <p:cNvPr id="4" name="Θέση αριθμού διαφάνειας 3">
            <a:extLst>
              <a:ext uri="{FF2B5EF4-FFF2-40B4-BE49-F238E27FC236}">
                <a16:creationId xmlns:a16="http://schemas.microsoft.com/office/drawing/2014/main" id="{F40D129C-E11C-8050-FDBD-BC7E7241BBFE}"/>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15</a:t>
            </a:fld>
            <a:endParaRPr lang="el-GR" altLang="en-US"/>
          </a:p>
        </p:txBody>
      </p:sp>
      <p:pic>
        <p:nvPicPr>
          <p:cNvPr id="6" name="Εικόνα 5">
            <a:extLst>
              <a:ext uri="{FF2B5EF4-FFF2-40B4-BE49-F238E27FC236}">
                <a16:creationId xmlns:a16="http://schemas.microsoft.com/office/drawing/2014/main" id="{B2F5281C-CE5E-70DD-682F-E60A256857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8680" y="1988840"/>
            <a:ext cx="7846640" cy="4320480"/>
          </a:xfrm>
          <a:prstGeom prst="rect">
            <a:avLst/>
          </a:prstGeom>
        </p:spPr>
      </p:pic>
    </p:spTree>
    <p:extLst>
      <p:ext uri="{BB962C8B-B14F-4D97-AF65-F5344CB8AC3E}">
        <p14:creationId xmlns:p14="http://schemas.microsoft.com/office/powerpoint/2010/main" val="365971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53CF47-09EF-B517-C7C3-2B7F2524B892}"/>
              </a:ext>
            </a:extLst>
          </p:cNvPr>
          <p:cNvSpPr>
            <a:spLocks noGrp="1"/>
          </p:cNvSpPr>
          <p:nvPr>
            <p:ph type="title"/>
          </p:nvPr>
        </p:nvSpPr>
        <p:spPr/>
        <p:txBody>
          <a:bodyPr/>
          <a:lstStyle/>
          <a:p>
            <a:r>
              <a:rPr lang="el-GR" dirty="0"/>
              <a:t>Εισαγωγή  </a:t>
            </a:r>
          </a:p>
        </p:txBody>
      </p:sp>
      <p:sp>
        <p:nvSpPr>
          <p:cNvPr id="3" name="Θέση περιεχομένου 2">
            <a:extLst>
              <a:ext uri="{FF2B5EF4-FFF2-40B4-BE49-F238E27FC236}">
                <a16:creationId xmlns:a16="http://schemas.microsoft.com/office/drawing/2014/main" id="{851C2735-F41B-6093-6FF1-ECC2C58E1B2B}"/>
              </a:ext>
            </a:extLst>
          </p:cNvPr>
          <p:cNvSpPr>
            <a:spLocks noGrp="1"/>
          </p:cNvSpPr>
          <p:nvPr>
            <p:ph sz="quarter" idx="1"/>
          </p:nvPr>
        </p:nvSpPr>
        <p:spPr/>
        <p:txBody>
          <a:bodyPr/>
          <a:lstStyle/>
          <a:p>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Διαδικτυακές σειρές μαθημάτων που στηρίζονται στη </a:t>
            </a:r>
            <a:r>
              <a:rPr lang="el-GR" altLang="en-US"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μαζική</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r>
              <a:rPr lang="el-GR" altLang="en-US"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συμμετοχή</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των εκπαιδευόμενων και στην </a:t>
            </a:r>
            <a:r>
              <a:rPr lang="el-GR" altLang="en-US"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ανοιχτή πρόσβαση </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στη γνώση, μέσω του διαδικτύου </a:t>
            </a:r>
            <a:endPar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r>
              <a:rPr lang="el-GR" dirty="0"/>
              <a:t>Στηρίζονται στο μοντέλο μάθησης </a:t>
            </a:r>
            <a:r>
              <a:rPr lang="en-US" dirty="0"/>
              <a:t>anytime, anything, anywhere</a:t>
            </a:r>
            <a:r>
              <a:rPr lang="el-GR" dirty="0"/>
              <a:t> </a:t>
            </a: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r>
              <a:rPr lang="el-GR" dirty="0"/>
              <a:t>Αναπτύσσονται από ιδρύματα, οργανισμούς και από μεμονωμένους ερευνητές</a:t>
            </a: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r>
              <a:rPr lang="el-GR" dirty="0"/>
              <a:t>Καλύπτουν  ένα ευρύ φάσμα γνωστικών αντικειμένων</a:t>
            </a:r>
          </a:p>
          <a:p>
            <a:pPr marL="319088" marR="0" lvl="0" indent="-319088" algn="l" defTabSz="914400" rtl="0" eaLnBrk="0" fontAlgn="base" latinLnBrk="0" hangingPunct="0">
              <a:lnSpc>
                <a:spcPct val="100000"/>
              </a:lnSpc>
              <a:spcBef>
                <a:spcPts val="700"/>
              </a:spcBef>
              <a:spcAft>
                <a:spcPct val="0"/>
              </a:spcAft>
              <a:buClr>
                <a:srgbClr val="C0504D"/>
              </a:buClr>
              <a:buSzPct val="60000"/>
              <a:buFont typeface="Wingdings" pitchFamily="2" charset="2"/>
              <a:buChar char=""/>
              <a:tabLst/>
              <a:defRPr/>
            </a:pPr>
            <a:r>
              <a:rPr kumimoji="0" lang="el-GR"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Αδυναμία εύρεσης ενός </a:t>
            </a:r>
            <a:r>
              <a:rPr kumimoji="0" lang="el-GR" altLang="en-US" sz="2400" b="0" i="0" u="none" strike="noStrike" kern="1200" cap="none" spc="0" normalizeH="0" baseline="0" noProof="0" dirty="0">
                <a:ln>
                  <a:noFill/>
                </a:ln>
                <a:solidFill>
                  <a:srgbClr val="FF0000"/>
                </a:solidFill>
                <a:effectLst/>
                <a:uLnTx/>
                <a:uFillTx/>
                <a:latin typeface="Calibri" panose="020F0502020204030204" pitchFamily="34" charset="0"/>
                <a:ea typeface="ＭＳ Ｐゴシック" panose="020B0600070205080204" pitchFamily="34" charset="-128"/>
                <a:cs typeface="Calibri" panose="020F0502020204030204" pitchFamily="34" charset="0"/>
              </a:rPr>
              <a:t>καθολικά αποδεκτού ορισμού </a:t>
            </a:r>
          </a:p>
          <a:p>
            <a:pPr lvl="1">
              <a:buClr>
                <a:srgbClr val="4F81BD"/>
              </a:buClr>
              <a:defRPr/>
            </a:pPr>
            <a:r>
              <a:rPr lang="el-GR" altLang="en-US" dirty="0"/>
              <a:t>Εμφάνιση διαφορετικών ειδών </a:t>
            </a:r>
            <a:r>
              <a:rPr lang="en-US" altLang="en-US" dirty="0"/>
              <a:t>MOOCs </a:t>
            </a:r>
          </a:p>
          <a:p>
            <a:pPr lvl="1">
              <a:buClr>
                <a:srgbClr val="4F81BD"/>
              </a:buClr>
              <a:defRPr/>
            </a:pPr>
            <a:r>
              <a:rPr lang="el-GR" altLang="en-US" dirty="0"/>
              <a:t>Μείωση της σαφήνειας γύρω από τους διαφορετικούς τύπους των προσφερόμενων </a:t>
            </a:r>
            <a:r>
              <a:rPr lang="en-US" altLang="en-US" dirty="0"/>
              <a:t>MOOCs</a:t>
            </a:r>
          </a:p>
          <a:p>
            <a:pPr marL="0" marR="0" lvl="0" indent="0" algn="l" defTabSz="914400" rtl="0" eaLnBrk="0" fontAlgn="base" latinLnBrk="0" hangingPunct="0">
              <a:lnSpc>
                <a:spcPct val="100000"/>
              </a:lnSpc>
              <a:spcBef>
                <a:spcPts val="700"/>
              </a:spcBef>
              <a:spcAft>
                <a:spcPct val="0"/>
              </a:spcAft>
              <a:buClr>
                <a:srgbClr val="C0504D"/>
              </a:buClr>
              <a:buSzPct val="60000"/>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366713" marR="0" lvl="1" indent="0" algn="l" defTabSz="914400" rtl="0" eaLnBrk="0" fontAlgn="base" latinLnBrk="0" hangingPunct="0">
              <a:lnSpc>
                <a:spcPct val="100000"/>
              </a:lnSpc>
              <a:spcBef>
                <a:spcPts val="550"/>
              </a:spcBef>
              <a:spcAft>
                <a:spcPct val="0"/>
              </a:spcAft>
              <a:buClr>
                <a:srgbClr val="4F81BD"/>
              </a:buClr>
              <a:buSzPct val="70000"/>
              <a:buNone/>
              <a:tabLst/>
              <a:defRPr/>
            </a:pPr>
            <a:endParaRPr lang="el-GR" dirty="0"/>
          </a:p>
          <a:p>
            <a:pPr marL="366713" marR="0" lvl="1" indent="0" algn="l" defTabSz="914400" rtl="0" eaLnBrk="0" fontAlgn="base" latinLnBrk="0" hangingPunct="0">
              <a:lnSpc>
                <a:spcPct val="100000"/>
              </a:lnSpc>
              <a:spcBef>
                <a:spcPts val="550"/>
              </a:spcBef>
              <a:spcAft>
                <a:spcPct val="0"/>
              </a:spcAft>
              <a:buClr>
                <a:srgbClr val="4F81BD"/>
              </a:buClr>
              <a:buSzPct val="70000"/>
              <a:buNone/>
              <a:tabLst/>
              <a:defRPr/>
            </a:pPr>
            <a:endParaRPr lang="el-GR" dirty="0"/>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endParaRPr lang="en-US" dirty="0"/>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endParaRPr lang="en-US" dirty="0">
              <a:solidFill>
                <a:srgbClr val="FF0000"/>
              </a:solidFill>
            </a:endParaRP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Calibri"/>
            </a:endParaRPr>
          </a:p>
          <a:p>
            <a:pPr marL="0" indent="0">
              <a:buNone/>
            </a:pPr>
            <a:endParaRPr lang="el-GR" altLang="en-US"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endParaRPr>
          </a:p>
          <a:p>
            <a:endParaRPr lang="el-GR" dirty="0"/>
          </a:p>
        </p:txBody>
      </p:sp>
      <p:sp>
        <p:nvSpPr>
          <p:cNvPr id="4" name="Θέση αριθμού διαφάνειας 3">
            <a:extLst>
              <a:ext uri="{FF2B5EF4-FFF2-40B4-BE49-F238E27FC236}">
                <a16:creationId xmlns:a16="http://schemas.microsoft.com/office/drawing/2014/main" id="{93865A7A-37D6-2CA4-CF68-4D67DCFBBB7C}"/>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16</a:t>
            </a:fld>
            <a:endParaRPr lang="el-GR" altLang="en-US"/>
          </a:p>
        </p:txBody>
      </p:sp>
      <p:pic>
        <p:nvPicPr>
          <p:cNvPr id="5" name="Picture 2" descr="Αποτέλεσμα εικόνας για mooc">
            <a:extLst>
              <a:ext uri="{FF2B5EF4-FFF2-40B4-BE49-F238E27FC236}">
                <a16:creationId xmlns:a16="http://schemas.microsoft.com/office/drawing/2014/main" id="{D4905E2D-F1DA-8B0E-7A20-7FF16CA13EF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73105" y="205581"/>
            <a:ext cx="2619375"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047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69DFFA-D6DB-C2FF-A5DF-4E60DD36C2AB}"/>
              </a:ext>
            </a:extLst>
          </p:cNvPr>
          <p:cNvSpPr>
            <a:spLocks noGrp="1"/>
          </p:cNvSpPr>
          <p:nvPr>
            <p:ph type="title"/>
          </p:nvPr>
        </p:nvSpPr>
        <p:spPr/>
        <p:txBody>
          <a:bodyPr/>
          <a:lstStyle/>
          <a:p>
            <a:r>
              <a:rPr lang="en-US" dirty="0"/>
              <a:t>MOOC vs Online Courses</a:t>
            </a:r>
            <a:endParaRPr lang="el-GR" dirty="0"/>
          </a:p>
        </p:txBody>
      </p:sp>
      <p:sp>
        <p:nvSpPr>
          <p:cNvPr id="4" name="Θέση αριθμού διαφάνειας 3">
            <a:extLst>
              <a:ext uri="{FF2B5EF4-FFF2-40B4-BE49-F238E27FC236}">
                <a16:creationId xmlns:a16="http://schemas.microsoft.com/office/drawing/2014/main" id="{72A8CAAF-5ACF-658C-B68D-46C438E5B768}"/>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17</a:t>
            </a:fld>
            <a:endParaRPr lang="el-GR" altLang="en-US"/>
          </a:p>
        </p:txBody>
      </p:sp>
      <p:graphicFrame>
        <p:nvGraphicFramePr>
          <p:cNvPr id="5" name="Πίνακας 4">
            <a:extLst>
              <a:ext uri="{FF2B5EF4-FFF2-40B4-BE49-F238E27FC236}">
                <a16:creationId xmlns:a16="http://schemas.microsoft.com/office/drawing/2014/main" id="{C7ED3919-4CE7-00DA-EB59-DD886DE04A1C}"/>
              </a:ext>
            </a:extLst>
          </p:cNvPr>
          <p:cNvGraphicFramePr>
            <a:graphicFrameLocks noGrp="1"/>
          </p:cNvGraphicFramePr>
          <p:nvPr>
            <p:extLst>
              <p:ext uri="{D42A27DB-BD31-4B8C-83A1-F6EECF244321}">
                <p14:modId xmlns:p14="http://schemas.microsoft.com/office/powerpoint/2010/main" val="2020250238"/>
              </p:ext>
            </p:extLst>
          </p:nvPr>
        </p:nvGraphicFramePr>
        <p:xfrm>
          <a:off x="677673" y="1988840"/>
          <a:ext cx="8023350" cy="4303308"/>
        </p:xfrm>
        <a:graphic>
          <a:graphicData uri="http://schemas.openxmlformats.org/drawingml/2006/table">
            <a:tbl>
              <a:tblPr firstRow="1" bandRow="1"/>
              <a:tblGrid>
                <a:gridCol w="2674450">
                  <a:extLst>
                    <a:ext uri="{9D8B030D-6E8A-4147-A177-3AD203B41FA5}">
                      <a16:colId xmlns:a16="http://schemas.microsoft.com/office/drawing/2014/main" val="20000"/>
                    </a:ext>
                  </a:extLst>
                </a:gridCol>
                <a:gridCol w="2674450">
                  <a:extLst>
                    <a:ext uri="{9D8B030D-6E8A-4147-A177-3AD203B41FA5}">
                      <a16:colId xmlns:a16="http://schemas.microsoft.com/office/drawing/2014/main" val="20001"/>
                    </a:ext>
                  </a:extLst>
                </a:gridCol>
                <a:gridCol w="2674450">
                  <a:extLst>
                    <a:ext uri="{9D8B030D-6E8A-4147-A177-3AD203B41FA5}">
                      <a16:colId xmlns:a16="http://schemas.microsoft.com/office/drawing/2014/main" val="20002"/>
                    </a:ext>
                  </a:extLst>
                </a:gridCol>
              </a:tblGrid>
              <a:tr h="37089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t>Traditional Online Courses</a:t>
                      </a:r>
                      <a:endParaRPr lang="el-GR" sz="1800"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t>Differences</a:t>
                      </a:r>
                      <a:endParaRPr lang="el-GR" sz="1800"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dirty="0"/>
                        <a:t>MOOC </a:t>
                      </a:r>
                      <a:endParaRPr lang="el-GR" sz="1800"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ED7D31"/>
                    </a:solidFill>
                  </a:tcPr>
                </a:tc>
                <a:extLst>
                  <a:ext uri="{0D108BD9-81ED-4DB2-BD59-A6C34878D82A}">
                    <a16:rowId xmlns:a16="http://schemas.microsoft.com/office/drawing/2014/main" val="10000"/>
                  </a:ext>
                </a:extLst>
              </a:tr>
              <a:tr h="91454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t>Require Fees </a:t>
                      </a:r>
                      <a:endParaRPr lang="el-GR" sz="1800" dirty="0"/>
                    </a:p>
                  </a:txBody>
                  <a:tcPr marT="45727" marB="4572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Cost </a:t>
                      </a:r>
                      <a:endParaRPr lang="el-GR" sz="1800" b="1" dirty="0"/>
                    </a:p>
                  </a:txBody>
                  <a:tcPr marT="45727" marB="4572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t>No fees for enrolment; maybe some fees for certification </a:t>
                      </a:r>
                      <a:endParaRPr lang="el-GR" sz="1800" dirty="0"/>
                    </a:p>
                  </a:txBody>
                  <a:tcPr marT="45727" marB="45727">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1"/>
                  </a:ext>
                </a:extLst>
              </a:tr>
              <a:tr h="6401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t>Yes, as per all formal courses with pre-requisites </a:t>
                      </a:r>
                      <a:endParaRPr lang="el-GR" sz="1800"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Entrance requirements </a:t>
                      </a:r>
                      <a:endParaRPr lang="el-GR" sz="1800" b="1"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t>None, open enrollment, no prior requisites </a:t>
                      </a:r>
                      <a:endParaRPr lang="el-GR" sz="1800"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2"/>
                  </a:ext>
                </a:extLst>
              </a:tr>
              <a:tr h="64018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t>Limited number of participants</a:t>
                      </a:r>
                      <a:endParaRPr lang="el-GR" sz="1800"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Scale</a:t>
                      </a:r>
                      <a:r>
                        <a:rPr lang="en-US" sz="1800" dirty="0"/>
                        <a:t> </a:t>
                      </a:r>
                      <a:endParaRPr lang="el-GR" sz="1800"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t>Unlimited number of participants </a:t>
                      </a:r>
                      <a:endParaRPr lang="el-GR" sz="1800"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0003"/>
                  </a:ext>
                </a:extLst>
              </a:tr>
              <a:tr h="1463271">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t>Interaction only between students and teachers. (Individual learning) </a:t>
                      </a:r>
                      <a:endParaRPr lang="el-GR" sz="1800"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b="1" dirty="0"/>
                        <a:t>Collaboration </a:t>
                      </a:r>
                      <a:endParaRPr lang="el-GR" sz="1800" b="1"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800" dirty="0"/>
                        <a:t>Students can communicate and interact with their peers, through learning communities. </a:t>
                      </a:r>
                    </a:p>
                    <a:p>
                      <a:pPr algn="ctr"/>
                      <a:r>
                        <a:rPr lang="en-US" sz="1800" dirty="0"/>
                        <a:t>(Group learning) </a:t>
                      </a:r>
                      <a:endParaRPr lang="el-GR" sz="1800" dirty="0"/>
                    </a:p>
                  </a:txBody>
                  <a:tcPr marT="45727" marB="45727">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115742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93373D-CCBB-C71B-752B-D115C2A845B6}"/>
              </a:ext>
            </a:extLst>
          </p:cNvPr>
          <p:cNvSpPr>
            <a:spLocks noGrp="1"/>
          </p:cNvSpPr>
          <p:nvPr>
            <p:ph type="title"/>
          </p:nvPr>
        </p:nvSpPr>
        <p:spPr/>
        <p:txBody>
          <a:bodyPr/>
          <a:lstStyle/>
          <a:p>
            <a:r>
              <a:rPr lang="el-GR" dirty="0"/>
              <a:t>Ιστορία </a:t>
            </a:r>
          </a:p>
        </p:txBody>
      </p:sp>
      <p:sp>
        <p:nvSpPr>
          <p:cNvPr id="4" name="Θέση αριθμού διαφάνειας 3">
            <a:extLst>
              <a:ext uri="{FF2B5EF4-FFF2-40B4-BE49-F238E27FC236}">
                <a16:creationId xmlns:a16="http://schemas.microsoft.com/office/drawing/2014/main" id="{F73A7E1B-462B-8FDE-A261-5160F79D6CB8}"/>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18</a:t>
            </a:fld>
            <a:endParaRPr lang="el-GR" altLang="en-US"/>
          </a:p>
        </p:txBody>
      </p:sp>
      <p:pic>
        <p:nvPicPr>
          <p:cNvPr id="7" name="Εικόνα 6">
            <a:extLst>
              <a:ext uri="{FF2B5EF4-FFF2-40B4-BE49-F238E27FC236}">
                <a16:creationId xmlns:a16="http://schemas.microsoft.com/office/drawing/2014/main" id="{9B8D1ABE-C292-3013-EAA7-452AB9E01B3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148" y="1844824"/>
            <a:ext cx="7772400" cy="4694105"/>
          </a:xfrm>
          <a:prstGeom prst="rect">
            <a:avLst/>
          </a:prstGeom>
        </p:spPr>
      </p:pic>
    </p:spTree>
    <p:extLst>
      <p:ext uri="{BB962C8B-B14F-4D97-AF65-F5344CB8AC3E}">
        <p14:creationId xmlns:p14="http://schemas.microsoft.com/office/powerpoint/2010/main" val="2796799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25ED74-4518-20F8-6596-D0D422D9D9AA}"/>
              </a:ext>
            </a:extLst>
          </p:cNvPr>
          <p:cNvSpPr>
            <a:spLocks noGrp="1"/>
          </p:cNvSpPr>
          <p:nvPr>
            <p:ph type="title"/>
          </p:nvPr>
        </p:nvSpPr>
        <p:spPr/>
        <p:txBody>
          <a:bodyPr/>
          <a:lstStyle/>
          <a:p>
            <a:r>
              <a:rPr lang="el-GR" dirty="0"/>
              <a:t>Εξ</a:t>
            </a:r>
            <a:r>
              <a:rPr lang="en-US" dirty="0"/>
              <a:t>έ</a:t>
            </a:r>
            <a:r>
              <a:rPr lang="el-GR" dirty="0"/>
              <a:t>λιξη </a:t>
            </a:r>
          </a:p>
        </p:txBody>
      </p:sp>
      <p:sp>
        <p:nvSpPr>
          <p:cNvPr id="4" name="Θέση αριθμού διαφάνειας 3">
            <a:extLst>
              <a:ext uri="{FF2B5EF4-FFF2-40B4-BE49-F238E27FC236}">
                <a16:creationId xmlns:a16="http://schemas.microsoft.com/office/drawing/2014/main" id="{2DF74B35-BA52-0E89-4769-8A01355E0D78}"/>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19</a:t>
            </a:fld>
            <a:endParaRPr lang="el-GR" altLang="en-US"/>
          </a:p>
        </p:txBody>
      </p:sp>
      <p:pic>
        <p:nvPicPr>
          <p:cNvPr id="5" name="Εικόνα 4">
            <a:extLst>
              <a:ext uri="{FF2B5EF4-FFF2-40B4-BE49-F238E27FC236}">
                <a16:creationId xmlns:a16="http://schemas.microsoft.com/office/drawing/2014/main" id="{A24B36C6-AD15-2F31-FF09-CB835D452B86}"/>
              </a:ext>
            </a:extLst>
          </p:cNvPr>
          <p:cNvPicPr>
            <a:picLocks noChangeAspect="1"/>
          </p:cNvPicPr>
          <p:nvPr/>
        </p:nvPicPr>
        <p:blipFill>
          <a:blip r:embed="rId2" cstate="email">
            <a:clrChange>
              <a:clrFrom>
                <a:srgbClr val="FFFCF7"/>
              </a:clrFrom>
              <a:clrTo>
                <a:srgbClr val="FFFCF7">
                  <a:alpha val="0"/>
                </a:srgbClr>
              </a:clrTo>
            </a:clrChange>
            <a:extLst>
              <a:ext uri="{28A0092B-C50C-407E-A947-70E740481C1C}">
                <a14:useLocalDpi xmlns:a14="http://schemas.microsoft.com/office/drawing/2010/main"/>
              </a:ext>
            </a:extLst>
          </a:blip>
          <a:stretch>
            <a:fillRect/>
          </a:stretch>
        </p:blipFill>
        <p:spPr>
          <a:xfrm>
            <a:off x="475875" y="1844824"/>
            <a:ext cx="8426945" cy="4436616"/>
          </a:xfrm>
          <a:prstGeom prst="rect">
            <a:avLst/>
          </a:prstGeom>
        </p:spPr>
      </p:pic>
    </p:spTree>
    <p:extLst>
      <p:ext uri="{BB962C8B-B14F-4D97-AF65-F5344CB8AC3E}">
        <p14:creationId xmlns:p14="http://schemas.microsoft.com/office/powerpoint/2010/main" val="71791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CFF9DF37-E2B7-A140-993D-45FE9EF7D835}"/>
              </a:ext>
            </a:extLst>
          </p:cNvPr>
          <p:cNvSpPr>
            <a:spLocks noGrp="1"/>
          </p:cNvSpPr>
          <p:nvPr>
            <p:ph type="title"/>
          </p:nvPr>
        </p:nvSpPr>
        <p:spPr>
          <a:xfrm>
            <a:off x="612775" y="228600"/>
            <a:ext cx="8153400" cy="990600"/>
          </a:xfrm>
        </p:spPr>
        <p:txBody>
          <a:bodyPr/>
          <a:lstStyle/>
          <a:p>
            <a:r>
              <a:rPr lang="el-GR" altLang="en-US" dirty="0">
                <a:latin typeface="Calibri" panose="020F0502020204030204" pitchFamily="34" charset="0"/>
                <a:ea typeface="ＭＳ Ｐゴシック" panose="020B0600070205080204" pitchFamily="34" charset="-128"/>
              </a:rPr>
              <a:t>Σύνοψη</a:t>
            </a:r>
            <a:endParaRPr lang="en-US" altLang="en-US" dirty="0">
              <a:latin typeface="Calibri" panose="020F0502020204030204" pitchFamily="34" charset="0"/>
              <a:ea typeface="ＭＳ Ｐゴシック" panose="020B0600070205080204" pitchFamily="34" charset="-128"/>
            </a:endParaRPr>
          </a:p>
        </p:txBody>
      </p:sp>
      <p:sp>
        <p:nvSpPr>
          <p:cNvPr id="15362" name="Content Placeholder 2">
            <a:extLst>
              <a:ext uri="{FF2B5EF4-FFF2-40B4-BE49-F238E27FC236}">
                <a16:creationId xmlns:a16="http://schemas.microsoft.com/office/drawing/2014/main" id="{405690BE-D7CE-B547-B7C8-A6AEF4A8FBE6}"/>
              </a:ext>
            </a:extLst>
          </p:cNvPr>
          <p:cNvSpPr>
            <a:spLocks noGrp="1"/>
          </p:cNvSpPr>
          <p:nvPr>
            <p:ph sz="quarter" idx="1"/>
          </p:nvPr>
        </p:nvSpPr>
        <p:spPr>
          <a:xfrm>
            <a:off x="612775" y="1600200"/>
            <a:ext cx="8153400" cy="4495800"/>
          </a:xfrm>
        </p:spPr>
        <p:txBody>
          <a:bodyPr/>
          <a:lstStyle/>
          <a:p>
            <a:r>
              <a:rPr lang="el-GR" altLang="en-US" dirty="0">
                <a:latin typeface="Calibri" panose="020F0502020204030204" pitchFamily="34" charset="0"/>
                <a:ea typeface="ＭＳ Ｐゴシック" panose="020B0600070205080204" pitchFamily="34" charset="-128"/>
              </a:rPr>
              <a:t>Γνωριμία</a:t>
            </a:r>
          </a:p>
          <a:p>
            <a:r>
              <a:rPr lang="el-GR" altLang="en-US" dirty="0">
                <a:latin typeface="Calibri" panose="020F0502020204030204" pitchFamily="34" charset="0"/>
                <a:ea typeface="ＭＳ Ｐゴシック" panose="020B0600070205080204" pitchFamily="34" charset="-128"/>
              </a:rPr>
              <a:t>Ψηφιακές Δεξιότητες</a:t>
            </a:r>
          </a:p>
          <a:p>
            <a:r>
              <a:rPr lang="el-GR" altLang="en-US" dirty="0">
                <a:latin typeface="Calibri" panose="020F0502020204030204" pitchFamily="34" charset="0"/>
                <a:ea typeface="ＭＳ Ｐゴシック" panose="020B0600070205080204" pitchFamily="34" charset="-128"/>
              </a:rPr>
              <a:t>Εισαγωγ</a:t>
            </a:r>
            <a:r>
              <a:rPr lang="en-US" altLang="en-US" dirty="0">
                <a:latin typeface="Calibri" panose="020F0502020204030204" pitchFamily="34" charset="0"/>
                <a:ea typeface="ＭＳ Ｐゴシック" panose="020B0600070205080204" pitchFamily="34" charset="-128"/>
              </a:rPr>
              <a:t>ή</a:t>
            </a:r>
            <a:r>
              <a:rPr lang="el-GR" altLang="en-US" dirty="0">
                <a:latin typeface="Calibri" panose="020F0502020204030204" pitchFamily="34" charset="0"/>
                <a:ea typeface="ＭＳ Ｐゴシック" panose="020B0600070205080204" pitchFamily="34" charset="-128"/>
              </a:rPr>
              <a:t> στα </a:t>
            </a:r>
            <a:r>
              <a:rPr lang="en-US" altLang="en-US" dirty="0">
                <a:latin typeface="Calibri" panose="020F0502020204030204" pitchFamily="34" charset="0"/>
                <a:ea typeface="ＭＳ Ｐゴシック" panose="020B0600070205080204" pitchFamily="34" charset="-128"/>
              </a:rPr>
              <a:t>MOOCs </a:t>
            </a:r>
          </a:p>
          <a:p>
            <a:r>
              <a:rPr lang="el-GR" altLang="en-US" dirty="0">
                <a:latin typeface="Calibri" panose="020F0502020204030204" pitchFamily="34" charset="0"/>
                <a:ea typeface="ＭＳ Ｐゴシック" panose="020B0600070205080204" pitchFamily="34" charset="-128"/>
              </a:rPr>
              <a:t>Βασικές αρχές σχεδιασμού </a:t>
            </a:r>
            <a:r>
              <a:rPr lang="en-US" altLang="en-US" dirty="0">
                <a:latin typeface="Calibri" panose="020F0502020204030204" pitchFamily="34" charset="0"/>
                <a:ea typeface="ＭＳ Ｐゴシック" panose="020B0600070205080204" pitchFamily="34" charset="-128"/>
              </a:rPr>
              <a:t>MOOCs </a:t>
            </a:r>
          </a:p>
          <a:p>
            <a:r>
              <a:rPr lang="en-US" altLang="en-US" dirty="0">
                <a:latin typeface="Calibri" panose="020F0502020204030204" pitchFamily="34" charset="0"/>
                <a:ea typeface="ＭＳ Ｐゴシック" panose="020B0600070205080204" pitchFamily="34" charset="-128"/>
              </a:rPr>
              <a:t>MOOCs </a:t>
            </a:r>
            <a:r>
              <a:rPr lang="el-GR" altLang="en-US" dirty="0">
                <a:latin typeface="Calibri" panose="020F0502020204030204" pitchFamily="34" charset="0"/>
                <a:ea typeface="ＭＳ Ｐゴシック" panose="020B0600070205080204" pitchFamily="34" charset="-128"/>
              </a:rPr>
              <a:t>στη σχολικ</a:t>
            </a:r>
            <a:r>
              <a:rPr lang="en-US" altLang="en-US" dirty="0">
                <a:latin typeface="Calibri" panose="020F0502020204030204" pitchFamily="34" charset="0"/>
                <a:ea typeface="ＭＳ Ｐゴシック" panose="020B0600070205080204" pitchFamily="34" charset="-128"/>
              </a:rPr>
              <a:t>ή</a:t>
            </a:r>
            <a:r>
              <a:rPr lang="el-GR" altLang="en-US" dirty="0">
                <a:latin typeface="Calibri" panose="020F0502020204030204" pitchFamily="34" charset="0"/>
                <a:ea typeface="ＭＳ Ｐゴシック" panose="020B0600070205080204" pitchFamily="34" charset="-128"/>
              </a:rPr>
              <a:t> εκπαίδευση </a:t>
            </a:r>
          </a:p>
          <a:p>
            <a:r>
              <a:rPr lang="el-GR" altLang="en-US" dirty="0">
                <a:latin typeface="Calibri" panose="020F0502020204030204" pitchFamily="34" charset="0"/>
                <a:ea typeface="ＭＳ Ｐゴシック" panose="020B0600070205080204" pitchFamily="34" charset="-128"/>
              </a:rPr>
              <a:t>Καλ</a:t>
            </a:r>
            <a:r>
              <a:rPr lang="en-US" altLang="en-US" dirty="0">
                <a:latin typeface="Calibri" panose="020F0502020204030204" pitchFamily="34" charset="0"/>
                <a:ea typeface="ＭＳ Ｐゴシック" panose="020B0600070205080204" pitchFamily="34" charset="-128"/>
              </a:rPr>
              <a:t>έ</a:t>
            </a:r>
            <a:r>
              <a:rPr lang="el-GR" altLang="en-US" dirty="0">
                <a:latin typeface="Calibri" panose="020F0502020204030204" pitchFamily="34" charset="0"/>
                <a:ea typeface="ＭＳ Ｐゴシック" panose="020B0600070205080204" pitchFamily="34" charset="-128"/>
              </a:rPr>
              <a:t>ς πρακτικές για τον σχεδιασμό, την ανάπτυξη, την εφαρμογή, την παροχή και την αξιολόγηση ενός Κ-12 </a:t>
            </a:r>
            <a:r>
              <a:rPr lang="en-US" altLang="en-US" dirty="0">
                <a:latin typeface="Calibri" panose="020F0502020204030204" pitchFamily="34" charset="0"/>
                <a:ea typeface="ＭＳ Ｐゴシック" panose="020B0600070205080204" pitchFamily="34" charset="-128"/>
              </a:rPr>
              <a:t>MOOC </a:t>
            </a:r>
          </a:p>
        </p:txBody>
      </p:sp>
      <p:sp>
        <p:nvSpPr>
          <p:cNvPr id="4" name="Slide Number Placeholder 3">
            <a:extLst>
              <a:ext uri="{FF2B5EF4-FFF2-40B4-BE49-F238E27FC236}">
                <a16:creationId xmlns:a16="http://schemas.microsoft.com/office/drawing/2014/main" id="{71DE2C65-0427-3E4C-82BB-1F6B035CBFD0}"/>
              </a:ext>
            </a:extLst>
          </p:cNvPr>
          <p:cNvSpPr>
            <a:spLocks noGrp="1"/>
          </p:cNvSpPr>
          <p:nvPr>
            <p:ph type="sldNum" sz="quarter" idx="12"/>
          </p:nvPr>
        </p:nvSpPr>
        <p:spPr/>
        <p:txBody>
          <a:bodyP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eaLnBrk="1" hangingPunct="1">
              <a:lnSpc>
                <a:spcPct val="80000"/>
              </a:lnSpc>
            </a:pPr>
            <a:fld id="{B382D776-67A0-4A41-9F95-9512BF22B153}" type="slidenum">
              <a:rPr lang="el-GR" altLang="en-US" sz="1200">
                <a:solidFill>
                  <a:srgbClr val="FFFFFF"/>
                </a:solidFill>
                <a:latin typeface="Calibri" panose="020F0502020204030204" pitchFamily="34" charset="0"/>
              </a:rPr>
              <a:pPr eaLnBrk="1" hangingPunct="1">
                <a:lnSpc>
                  <a:spcPct val="80000"/>
                </a:lnSpc>
              </a:pPr>
              <a:t>2</a:t>
            </a:fld>
            <a:endParaRPr lang="el-GR" altLang="en-US" sz="1200">
              <a:solidFill>
                <a:srgbClr val="FFFFFF"/>
              </a:solidFill>
              <a:latin typeface="Calibri" panose="020F0502020204030204" pitchFamily="34" charset="0"/>
            </a:endParaRPr>
          </a:p>
        </p:txBody>
      </p:sp>
      <p:sp>
        <p:nvSpPr>
          <p:cNvPr id="6" name="Rectangle 5">
            <a:extLst>
              <a:ext uri="{FF2B5EF4-FFF2-40B4-BE49-F238E27FC236}">
                <a16:creationId xmlns:a16="http://schemas.microsoft.com/office/drawing/2014/main" id="{4145C6FB-D048-0049-A280-B2678BA30896}"/>
              </a:ext>
            </a:extLst>
          </p:cNvPr>
          <p:cNvSpPr/>
          <p:nvPr/>
        </p:nvSpPr>
        <p:spPr>
          <a:xfrm>
            <a:off x="599956" y="1600200"/>
            <a:ext cx="3995737" cy="532656"/>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Εικόνα 2">
            <a:extLst>
              <a:ext uri="{FF2B5EF4-FFF2-40B4-BE49-F238E27FC236}">
                <a16:creationId xmlns:a16="http://schemas.microsoft.com/office/drawing/2014/main" id="{C236A1EE-9782-194E-1772-A7A35D5204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713" b="11547"/>
          <a:stretch/>
        </p:blipFill>
        <p:spPr>
          <a:xfrm>
            <a:off x="6732240" y="44624"/>
            <a:ext cx="2411760" cy="11934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9B6005-FB9A-E4A0-DB22-2D5437514ADA}"/>
              </a:ext>
            </a:extLst>
          </p:cNvPr>
          <p:cNvSpPr>
            <a:spLocks noGrp="1"/>
          </p:cNvSpPr>
          <p:nvPr>
            <p:ph type="title"/>
          </p:nvPr>
        </p:nvSpPr>
        <p:spPr/>
        <p:txBody>
          <a:bodyPr/>
          <a:lstStyle/>
          <a:p>
            <a:r>
              <a:rPr lang="en-US" dirty="0"/>
              <a:t>MOOC @ COVID-19 </a:t>
            </a:r>
            <a:endParaRPr lang="el-GR" dirty="0"/>
          </a:p>
        </p:txBody>
      </p:sp>
      <p:sp>
        <p:nvSpPr>
          <p:cNvPr id="3" name="Θέση περιεχομένου 2">
            <a:extLst>
              <a:ext uri="{FF2B5EF4-FFF2-40B4-BE49-F238E27FC236}">
                <a16:creationId xmlns:a16="http://schemas.microsoft.com/office/drawing/2014/main" id="{0320F439-76DC-8651-A86E-C8D205B72A0F}"/>
              </a:ext>
            </a:extLst>
          </p:cNvPr>
          <p:cNvSpPr>
            <a:spLocks noGrp="1"/>
          </p:cNvSpPr>
          <p:nvPr>
            <p:ph sz="quarter" idx="1"/>
          </p:nvPr>
        </p:nvSpPr>
        <p:spPr/>
        <p:txBody>
          <a:bodyPr/>
          <a:lstStyle/>
          <a:p>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Ο αριθμός των εγγεγραμμένων χρηστών σε γνωστές πλατφόρμες παροχής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 </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αυξήθηκε σημαντικά, έπειτα από την πανδημία του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COVID 19</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Shah, 2020)</a:t>
            </a:r>
          </a:p>
          <a:p>
            <a:pPr marL="0" indent="0">
              <a:buNone/>
            </a:pPr>
            <a:endParaRPr lang="el-GR" dirty="0"/>
          </a:p>
        </p:txBody>
      </p:sp>
      <p:sp>
        <p:nvSpPr>
          <p:cNvPr id="4" name="Θέση αριθμού διαφάνειας 3">
            <a:extLst>
              <a:ext uri="{FF2B5EF4-FFF2-40B4-BE49-F238E27FC236}">
                <a16:creationId xmlns:a16="http://schemas.microsoft.com/office/drawing/2014/main" id="{112424F3-0251-24CF-0045-EFAD7A40A64E}"/>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20</a:t>
            </a:fld>
            <a:endParaRPr lang="el-GR" altLang="en-US"/>
          </a:p>
        </p:txBody>
      </p:sp>
      <p:pic>
        <p:nvPicPr>
          <p:cNvPr id="6" name="Picture 4" descr="Registered Users in 2019, 2020 , and Total for Top MOOC Providers">
            <a:extLst>
              <a:ext uri="{FF2B5EF4-FFF2-40B4-BE49-F238E27FC236}">
                <a16:creationId xmlns:a16="http://schemas.microsoft.com/office/drawing/2014/main" id="{322E7E5D-38CD-DA23-B45E-905198453A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7724" y="3118803"/>
            <a:ext cx="4968552" cy="336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835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9C587B-6225-AC77-0BA7-B1DE13DE5CC7}"/>
              </a:ext>
            </a:extLst>
          </p:cNvPr>
          <p:cNvSpPr>
            <a:spLocks noGrp="1"/>
          </p:cNvSpPr>
          <p:nvPr>
            <p:ph type="title"/>
          </p:nvPr>
        </p:nvSpPr>
        <p:spPr/>
        <p:txBody>
          <a:bodyPr/>
          <a:lstStyle/>
          <a:p>
            <a:r>
              <a:rPr lang="el-GR" dirty="0"/>
              <a:t>Πραγματικ</a:t>
            </a:r>
            <a:r>
              <a:rPr lang="en-US" dirty="0"/>
              <a:t>ό</a:t>
            </a:r>
            <a:r>
              <a:rPr lang="el-GR" dirty="0"/>
              <a:t>τητα </a:t>
            </a:r>
          </a:p>
        </p:txBody>
      </p:sp>
      <p:sp>
        <p:nvSpPr>
          <p:cNvPr id="4" name="Θέση αριθμού διαφάνειας 3">
            <a:extLst>
              <a:ext uri="{FF2B5EF4-FFF2-40B4-BE49-F238E27FC236}">
                <a16:creationId xmlns:a16="http://schemas.microsoft.com/office/drawing/2014/main" id="{8353C131-F8C4-A2C9-EE1C-209384DCC05A}"/>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21</a:t>
            </a:fld>
            <a:endParaRPr lang="el-GR" altLang="en-US"/>
          </a:p>
        </p:txBody>
      </p:sp>
      <p:pic>
        <p:nvPicPr>
          <p:cNvPr id="5" name="Εικόνα 4">
            <a:extLst>
              <a:ext uri="{FF2B5EF4-FFF2-40B4-BE49-F238E27FC236}">
                <a16:creationId xmlns:a16="http://schemas.microsoft.com/office/drawing/2014/main" id="{3744E27C-8A98-0BF3-9125-2DBA171DDC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9782" y="1772815"/>
            <a:ext cx="6444586" cy="4470427"/>
          </a:xfrm>
          <a:prstGeom prst="rect">
            <a:avLst/>
          </a:prstGeom>
        </p:spPr>
      </p:pic>
    </p:spTree>
    <p:extLst>
      <p:ext uri="{BB962C8B-B14F-4D97-AF65-F5344CB8AC3E}">
        <p14:creationId xmlns:p14="http://schemas.microsoft.com/office/powerpoint/2010/main" val="2784571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1353C7F-99E6-92E9-B9B0-289E9900154C}"/>
              </a:ext>
            </a:extLst>
          </p:cNvPr>
          <p:cNvSpPr>
            <a:spLocks noGrp="1"/>
          </p:cNvSpPr>
          <p:nvPr>
            <p:ph type="title"/>
          </p:nvPr>
        </p:nvSpPr>
        <p:spPr/>
        <p:txBody>
          <a:bodyPr/>
          <a:lstStyle/>
          <a:p>
            <a:r>
              <a:rPr lang="el-GR" dirty="0"/>
              <a:t>Θεματικά πεδία </a:t>
            </a:r>
          </a:p>
        </p:txBody>
      </p:sp>
      <p:sp>
        <p:nvSpPr>
          <p:cNvPr id="4" name="Θέση αριθμού διαφάνειας 3">
            <a:extLst>
              <a:ext uri="{FF2B5EF4-FFF2-40B4-BE49-F238E27FC236}">
                <a16:creationId xmlns:a16="http://schemas.microsoft.com/office/drawing/2014/main" id="{796151A4-03B8-19C7-2277-6B2B3D581DD8}"/>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22</a:t>
            </a:fld>
            <a:endParaRPr lang="el-GR" altLang="en-US"/>
          </a:p>
        </p:txBody>
      </p:sp>
      <p:pic>
        <p:nvPicPr>
          <p:cNvPr id="5" name="Picture 2" descr="2021 Course Distribution by Subject">
            <a:extLst>
              <a:ext uri="{FF2B5EF4-FFF2-40B4-BE49-F238E27FC236}">
                <a16:creationId xmlns:a16="http://schemas.microsoft.com/office/drawing/2014/main" id="{218F5D80-21D5-F686-B823-C658DC898509}"/>
              </a:ext>
            </a:extLst>
          </p:cNvPr>
          <p:cNvPicPr>
            <a:picLocks noGrp="1" noChangeAspect="1" noChangeArrowheads="1"/>
          </p:cNvPicPr>
          <p:nvPr>
            <p:ph idx="1"/>
          </p:nvPr>
        </p:nvPicPr>
        <p:blipFill rotWithShape="1">
          <a:blip r:embed="rId2" cstate="email">
            <a:clrChange>
              <a:clrFrom>
                <a:srgbClr val="FFFCF6"/>
              </a:clrFrom>
              <a:clrTo>
                <a:srgbClr val="FFFCF6">
                  <a:alpha val="0"/>
                </a:srgbClr>
              </a:clrTo>
            </a:clrChange>
            <a:extLst>
              <a:ext uri="{28A0092B-C50C-407E-A947-70E740481C1C}">
                <a14:useLocalDpi xmlns:a14="http://schemas.microsoft.com/office/drawing/2010/main"/>
              </a:ext>
            </a:extLst>
          </a:blip>
          <a:srcRect t="22419"/>
          <a:stretch/>
        </p:blipFill>
        <p:spPr bwMode="auto">
          <a:xfrm>
            <a:off x="1007604" y="1776200"/>
            <a:ext cx="7128792" cy="50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494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C252DE-E30B-6157-420C-B66BFCB884CF}"/>
              </a:ext>
            </a:extLst>
          </p:cNvPr>
          <p:cNvSpPr>
            <a:spLocks noGrp="1"/>
          </p:cNvSpPr>
          <p:nvPr>
            <p:ph type="title"/>
          </p:nvPr>
        </p:nvSpPr>
        <p:spPr/>
        <p:txBody>
          <a:bodyPr/>
          <a:lstStyle/>
          <a:p>
            <a:r>
              <a:rPr lang="el-GR" dirty="0"/>
              <a:t>Πλατφ</a:t>
            </a:r>
            <a:r>
              <a:rPr lang="en-US" dirty="0"/>
              <a:t>ό</a:t>
            </a:r>
            <a:r>
              <a:rPr lang="el-GR" dirty="0"/>
              <a:t>ρμες </a:t>
            </a:r>
            <a:r>
              <a:rPr lang="en-US" dirty="0"/>
              <a:t>MOOC</a:t>
            </a:r>
            <a:endParaRPr lang="el-GR" dirty="0"/>
          </a:p>
        </p:txBody>
      </p:sp>
      <p:sp>
        <p:nvSpPr>
          <p:cNvPr id="4" name="Θέση αριθμού διαφάνειας 3">
            <a:extLst>
              <a:ext uri="{FF2B5EF4-FFF2-40B4-BE49-F238E27FC236}">
                <a16:creationId xmlns:a16="http://schemas.microsoft.com/office/drawing/2014/main" id="{729896AE-FAE0-6BAD-ACB8-30B37885D0B3}"/>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23</a:t>
            </a:fld>
            <a:endParaRPr lang="el-GR" altLang="en-US"/>
          </a:p>
        </p:txBody>
      </p:sp>
      <p:pic>
        <p:nvPicPr>
          <p:cNvPr id="5" name="Picture 2" descr="Headline for MOOC Development Platforms">
            <a:extLst>
              <a:ext uri="{FF2B5EF4-FFF2-40B4-BE49-F238E27FC236}">
                <a16:creationId xmlns:a16="http://schemas.microsoft.com/office/drawing/2014/main" id="{6FC4566E-5361-52D9-35BE-ADA4FC030C8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8287" y="2132856"/>
            <a:ext cx="8607425" cy="3603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127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C92472-B35C-EC3F-42A7-A7A51E0C4E9C}"/>
              </a:ext>
            </a:extLst>
          </p:cNvPr>
          <p:cNvSpPr>
            <a:spLocks noGrp="1"/>
          </p:cNvSpPr>
          <p:nvPr>
            <p:ph type="title"/>
          </p:nvPr>
        </p:nvSpPr>
        <p:spPr/>
        <p:txBody>
          <a:bodyPr/>
          <a:lstStyle/>
          <a:p>
            <a:r>
              <a:rPr lang="el-GR" dirty="0"/>
              <a:t>Οι </a:t>
            </a:r>
            <a:r>
              <a:rPr lang="el-GR" dirty="0" err="1"/>
              <a:t>βασικο</a:t>
            </a:r>
            <a:r>
              <a:rPr lang="en-US" dirty="0" err="1"/>
              <a:t>ί</a:t>
            </a:r>
            <a:r>
              <a:rPr lang="el-GR" dirty="0"/>
              <a:t> </a:t>
            </a:r>
            <a:r>
              <a:rPr lang="el-GR" dirty="0" err="1"/>
              <a:t>πάροχοι</a:t>
            </a:r>
            <a:r>
              <a:rPr lang="el-GR" dirty="0"/>
              <a:t> </a:t>
            </a:r>
          </a:p>
        </p:txBody>
      </p:sp>
      <p:sp>
        <p:nvSpPr>
          <p:cNvPr id="4" name="Θέση αριθμού διαφάνειας 3">
            <a:extLst>
              <a:ext uri="{FF2B5EF4-FFF2-40B4-BE49-F238E27FC236}">
                <a16:creationId xmlns:a16="http://schemas.microsoft.com/office/drawing/2014/main" id="{554DEB05-E424-B268-A887-4098CF57F1E7}"/>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24</a:t>
            </a:fld>
            <a:endParaRPr lang="el-GR" altLang="en-US"/>
          </a:p>
        </p:txBody>
      </p:sp>
      <p:sp>
        <p:nvSpPr>
          <p:cNvPr id="5" name="Ορθογώνιο 4">
            <a:extLst>
              <a:ext uri="{FF2B5EF4-FFF2-40B4-BE49-F238E27FC236}">
                <a16:creationId xmlns:a16="http://schemas.microsoft.com/office/drawing/2014/main" id="{3C1248C2-77E6-375B-B461-980DB565EB80}"/>
              </a:ext>
            </a:extLst>
          </p:cNvPr>
          <p:cNvSpPr/>
          <p:nvPr/>
        </p:nvSpPr>
        <p:spPr>
          <a:xfrm>
            <a:off x="5004048" y="1772816"/>
            <a:ext cx="3483052" cy="5760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sz="3200" dirty="0"/>
              <a:t>Κερδοσκοπικ</a:t>
            </a:r>
            <a:r>
              <a:rPr lang="en-US" sz="3200" dirty="0"/>
              <a:t>έ</a:t>
            </a:r>
            <a:r>
              <a:rPr lang="el-GR" sz="3200" dirty="0"/>
              <a:t>ς </a:t>
            </a:r>
          </a:p>
        </p:txBody>
      </p:sp>
      <p:sp>
        <p:nvSpPr>
          <p:cNvPr id="6" name="Ορθογώνιο 5">
            <a:extLst>
              <a:ext uri="{FF2B5EF4-FFF2-40B4-BE49-F238E27FC236}">
                <a16:creationId xmlns:a16="http://schemas.microsoft.com/office/drawing/2014/main" id="{8157A64F-A7D9-C40C-7F17-D086E1A19F4C}"/>
              </a:ext>
            </a:extLst>
          </p:cNvPr>
          <p:cNvSpPr/>
          <p:nvPr/>
        </p:nvSpPr>
        <p:spPr>
          <a:xfrm>
            <a:off x="5004048" y="5733256"/>
            <a:ext cx="3483052" cy="5760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l-GR" sz="3200" dirty="0"/>
              <a:t>Μη Κερδοσκοπικ</a:t>
            </a:r>
            <a:r>
              <a:rPr lang="en-US" sz="3200" dirty="0"/>
              <a:t>έ</a:t>
            </a:r>
            <a:r>
              <a:rPr lang="el-GR" sz="3200" dirty="0"/>
              <a:t>ς </a:t>
            </a:r>
          </a:p>
        </p:txBody>
      </p:sp>
      <p:cxnSp>
        <p:nvCxnSpPr>
          <p:cNvPr id="8" name="Ευθύγραμμο βέλος σύνδεσης 7">
            <a:extLst>
              <a:ext uri="{FF2B5EF4-FFF2-40B4-BE49-F238E27FC236}">
                <a16:creationId xmlns:a16="http://schemas.microsoft.com/office/drawing/2014/main" id="{12D21893-6516-3140-2B08-3805E1BBE48A}"/>
              </a:ext>
            </a:extLst>
          </p:cNvPr>
          <p:cNvCxnSpPr>
            <a:stCxn id="5" idx="2"/>
            <a:endCxn id="6" idx="0"/>
          </p:cNvCxnSpPr>
          <p:nvPr/>
        </p:nvCxnSpPr>
        <p:spPr>
          <a:xfrm>
            <a:off x="6745574" y="2348880"/>
            <a:ext cx="0" cy="3384376"/>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pic>
        <p:nvPicPr>
          <p:cNvPr id="9" name="Εικόνα 8">
            <a:extLst>
              <a:ext uri="{FF2B5EF4-FFF2-40B4-BE49-F238E27FC236}">
                <a16:creationId xmlns:a16="http://schemas.microsoft.com/office/drawing/2014/main" id="{5FFCEAC2-F15A-5C1B-B9A4-4E6143AAF1E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29930" y="1677096"/>
            <a:ext cx="2444374" cy="955738"/>
          </a:xfrm>
          <a:prstGeom prst="rect">
            <a:avLst/>
          </a:prstGeom>
        </p:spPr>
      </p:pic>
      <p:pic>
        <p:nvPicPr>
          <p:cNvPr id="24580" name="Picture 4" descr="Udacity Review 2022: Nanodegrees, Pricing, Pros&amp;Cons">
            <a:extLst>
              <a:ext uri="{FF2B5EF4-FFF2-40B4-BE49-F238E27FC236}">
                <a16:creationId xmlns:a16="http://schemas.microsoft.com/office/drawing/2014/main" id="{9446D38F-A647-1B9F-BBD2-FF89BEC5CBB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29930" y="4147924"/>
            <a:ext cx="2388775" cy="1193506"/>
          </a:xfrm>
          <a:prstGeom prst="rect">
            <a:avLst/>
          </a:prstGeom>
          <a:noFill/>
          <a:extLst>
            <a:ext uri="{909E8E84-426E-40DD-AFC4-6F175D3DCCD1}">
              <a14:hiddenFill xmlns:a14="http://schemas.microsoft.com/office/drawing/2010/main">
                <a:solidFill>
                  <a:srgbClr val="FFFFFF"/>
                </a:solidFill>
              </a14:hiddenFill>
            </a:ext>
          </a:extLst>
        </p:spPr>
      </p:pic>
      <p:pic>
        <p:nvPicPr>
          <p:cNvPr id="10" name="Εικόνα 9">
            <a:extLst>
              <a:ext uri="{FF2B5EF4-FFF2-40B4-BE49-F238E27FC236}">
                <a16:creationId xmlns:a16="http://schemas.microsoft.com/office/drawing/2014/main" id="{CE261774-CC23-9EFD-2ECA-0CE4EA96047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52368" y="2740029"/>
            <a:ext cx="2388775" cy="1193505"/>
          </a:xfrm>
          <a:prstGeom prst="rect">
            <a:avLst/>
          </a:prstGeom>
        </p:spPr>
      </p:pic>
      <p:pic>
        <p:nvPicPr>
          <p:cNvPr id="11" name="Εικόνα 10">
            <a:extLst>
              <a:ext uri="{FF2B5EF4-FFF2-40B4-BE49-F238E27FC236}">
                <a16:creationId xmlns:a16="http://schemas.microsoft.com/office/drawing/2014/main" id="{E0C92C33-2E8C-E936-08CE-4790986705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52368" y="5555820"/>
            <a:ext cx="2371427" cy="955738"/>
          </a:xfrm>
          <a:prstGeom prst="rect">
            <a:avLst/>
          </a:prstGeom>
        </p:spPr>
      </p:pic>
    </p:spTree>
    <p:extLst>
      <p:ext uri="{BB962C8B-B14F-4D97-AF65-F5344CB8AC3E}">
        <p14:creationId xmlns:p14="http://schemas.microsoft.com/office/powerpoint/2010/main" val="549357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F84CE4-259F-4F64-8E45-9F99342C2AEA}"/>
              </a:ext>
            </a:extLst>
          </p:cNvPr>
          <p:cNvSpPr>
            <a:spLocks noGrp="1"/>
          </p:cNvSpPr>
          <p:nvPr>
            <p:ph type="title"/>
          </p:nvPr>
        </p:nvSpPr>
        <p:spPr/>
        <p:txBody>
          <a:bodyPr/>
          <a:lstStyle/>
          <a:p>
            <a:r>
              <a:rPr lang="el-GR" dirty="0" err="1"/>
              <a:t>Πάροχοι</a:t>
            </a:r>
            <a:r>
              <a:rPr lang="el-GR" dirty="0"/>
              <a:t> </a:t>
            </a:r>
            <a:r>
              <a:rPr lang="en-US" dirty="0"/>
              <a:t>MOOCs </a:t>
            </a:r>
            <a:r>
              <a:rPr lang="el-GR" dirty="0"/>
              <a:t>@</a:t>
            </a:r>
            <a:r>
              <a:rPr lang="en-US" dirty="0"/>
              <a:t> </a:t>
            </a:r>
            <a:r>
              <a:rPr lang="el-GR" dirty="0"/>
              <a:t>αλλαγές </a:t>
            </a:r>
          </a:p>
        </p:txBody>
      </p:sp>
      <p:sp>
        <p:nvSpPr>
          <p:cNvPr id="4" name="Θέση αριθμού διαφάνειας 3">
            <a:extLst>
              <a:ext uri="{FF2B5EF4-FFF2-40B4-BE49-F238E27FC236}">
                <a16:creationId xmlns:a16="http://schemas.microsoft.com/office/drawing/2014/main" id="{5CC459C7-95E7-584F-9336-C8F8CEFD6418}"/>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25</a:t>
            </a:fld>
            <a:endParaRPr lang="el-GR" altLang="en-US"/>
          </a:p>
        </p:txBody>
      </p:sp>
      <p:pic>
        <p:nvPicPr>
          <p:cNvPr id="5" name="Εικόνα 4">
            <a:hlinkClick r:id="rId2"/>
            <a:extLst>
              <a:ext uri="{FF2B5EF4-FFF2-40B4-BE49-F238E27FC236}">
                <a16:creationId xmlns:a16="http://schemas.microsoft.com/office/drawing/2014/main" id="{7BF0ECB7-8724-AB59-2470-844473413E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3148" y="1867930"/>
            <a:ext cx="7772400" cy="4761470"/>
          </a:xfrm>
          <a:prstGeom prst="rect">
            <a:avLst/>
          </a:prstGeom>
        </p:spPr>
      </p:pic>
      <p:sp>
        <p:nvSpPr>
          <p:cNvPr id="6" name="Rectangle 8">
            <a:extLst>
              <a:ext uri="{FF2B5EF4-FFF2-40B4-BE49-F238E27FC236}">
                <a16:creationId xmlns:a16="http://schemas.microsoft.com/office/drawing/2014/main" id="{E10D0AE7-B11D-FB88-580C-164E7F51F799}"/>
              </a:ext>
            </a:extLst>
          </p:cNvPr>
          <p:cNvSpPr/>
          <p:nvPr/>
        </p:nvSpPr>
        <p:spPr>
          <a:xfrm>
            <a:off x="899592" y="2708920"/>
            <a:ext cx="4824536" cy="288032"/>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3548343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6A9034-D7B7-572E-A2D2-8221B405AD9D}"/>
              </a:ext>
            </a:extLst>
          </p:cNvPr>
          <p:cNvSpPr>
            <a:spLocks noGrp="1"/>
          </p:cNvSpPr>
          <p:nvPr>
            <p:ph type="title"/>
          </p:nvPr>
        </p:nvSpPr>
        <p:spPr/>
        <p:txBody>
          <a:bodyPr/>
          <a:lstStyle/>
          <a:p>
            <a:r>
              <a:rPr lang="en-US" dirty="0"/>
              <a:t>Coursera</a:t>
            </a:r>
            <a:endParaRPr lang="el-GR" dirty="0"/>
          </a:p>
        </p:txBody>
      </p:sp>
      <p:sp>
        <p:nvSpPr>
          <p:cNvPr id="3" name="Θέση περιεχομένου 2">
            <a:extLst>
              <a:ext uri="{FF2B5EF4-FFF2-40B4-BE49-F238E27FC236}">
                <a16:creationId xmlns:a16="http://schemas.microsoft.com/office/drawing/2014/main" id="{D150A43F-DE50-1B59-80D1-2FCA283A6BD7}"/>
              </a:ext>
            </a:extLst>
          </p:cNvPr>
          <p:cNvSpPr>
            <a:spLocks noGrp="1"/>
          </p:cNvSpPr>
          <p:nvPr>
            <p:ph sz="quarter" idx="1"/>
          </p:nvPr>
        </p:nvSpPr>
        <p:spPr>
          <a:xfrm>
            <a:off x="612648" y="1600200"/>
            <a:ext cx="4391400" cy="4495800"/>
          </a:xfrm>
        </p:spPr>
        <p:txBody>
          <a:bodyPr/>
          <a:lstStyle/>
          <a:p>
            <a:r>
              <a:rPr lang="en-US" dirty="0"/>
              <a:t>K</a:t>
            </a:r>
            <a:r>
              <a:rPr lang="el-GR" dirty="0"/>
              <a:t>ερδοσκοπική πλατφόρμα, ιδρύθηκε το 2012 από δύο ακαδημαϊκούς από το Πανεπιστήμιο του </a:t>
            </a:r>
            <a:r>
              <a:rPr lang="en-US" dirty="0"/>
              <a:t>Stanford</a:t>
            </a:r>
          </a:p>
          <a:p>
            <a:r>
              <a:rPr lang="el-GR" dirty="0"/>
              <a:t>Σύμφωνα με πρόσφατα στοιχεία, η πλατφόρμα αυτή προσφέρει πάνω από 3600 μαθήματα, από περισσότερα από </a:t>
            </a:r>
            <a:r>
              <a:rPr lang="en-US" dirty="0"/>
              <a:t>270</a:t>
            </a:r>
            <a:r>
              <a:rPr lang="el-GR" dirty="0"/>
              <a:t> Πανεπιστημιακά ιδρύματα και ο αριθμός των εγγεγραμμένων χρηστών είναι πάνω από </a:t>
            </a:r>
            <a:r>
              <a:rPr lang="en-US" dirty="0"/>
              <a:t>80</a:t>
            </a:r>
            <a:r>
              <a:rPr lang="el-GR" dirty="0"/>
              <a:t> εκατομμύρια </a:t>
            </a:r>
          </a:p>
          <a:p>
            <a:pPr marL="0" indent="0">
              <a:buNone/>
            </a:pPr>
            <a:endParaRPr lang="el-GR" dirty="0"/>
          </a:p>
        </p:txBody>
      </p:sp>
      <p:sp>
        <p:nvSpPr>
          <p:cNvPr id="4" name="Θέση αριθμού διαφάνειας 3">
            <a:extLst>
              <a:ext uri="{FF2B5EF4-FFF2-40B4-BE49-F238E27FC236}">
                <a16:creationId xmlns:a16="http://schemas.microsoft.com/office/drawing/2014/main" id="{4CE8ED97-84D5-64EE-E0E3-7E99B3F4AB5B}"/>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26</a:t>
            </a:fld>
            <a:endParaRPr lang="el-GR" altLang="en-US"/>
          </a:p>
        </p:txBody>
      </p:sp>
      <p:pic>
        <p:nvPicPr>
          <p:cNvPr id="5" name="Εικόνα 4">
            <a:hlinkClick r:id="rId2"/>
            <a:extLst>
              <a:ext uri="{FF2B5EF4-FFF2-40B4-BE49-F238E27FC236}">
                <a16:creationId xmlns:a16="http://schemas.microsoft.com/office/drawing/2014/main" id="{D63513CA-4B92-741A-264B-BD913FD1D8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7771" y="1700808"/>
            <a:ext cx="3821851" cy="2520000"/>
          </a:xfrm>
          <a:prstGeom prst="rect">
            <a:avLst/>
          </a:prstGeom>
        </p:spPr>
      </p:pic>
    </p:spTree>
    <p:extLst>
      <p:ext uri="{BB962C8B-B14F-4D97-AF65-F5344CB8AC3E}">
        <p14:creationId xmlns:p14="http://schemas.microsoft.com/office/powerpoint/2010/main" val="5473541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6A9034-D7B7-572E-A2D2-8221B405AD9D}"/>
              </a:ext>
            </a:extLst>
          </p:cNvPr>
          <p:cNvSpPr>
            <a:spLocks noGrp="1"/>
          </p:cNvSpPr>
          <p:nvPr>
            <p:ph type="title"/>
          </p:nvPr>
        </p:nvSpPr>
        <p:spPr/>
        <p:txBody>
          <a:bodyPr/>
          <a:lstStyle/>
          <a:p>
            <a:r>
              <a:rPr lang="en-US" dirty="0"/>
              <a:t>Udemy</a:t>
            </a:r>
            <a:endParaRPr lang="el-GR" dirty="0"/>
          </a:p>
        </p:txBody>
      </p:sp>
      <p:sp>
        <p:nvSpPr>
          <p:cNvPr id="3" name="Θέση περιεχομένου 2">
            <a:extLst>
              <a:ext uri="{FF2B5EF4-FFF2-40B4-BE49-F238E27FC236}">
                <a16:creationId xmlns:a16="http://schemas.microsoft.com/office/drawing/2014/main" id="{D150A43F-DE50-1B59-80D1-2FCA283A6BD7}"/>
              </a:ext>
            </a:extLst>
          </p:cNvPr>
          <p:cNvSpPr>
            <a:spLocks noGrp="1"/>
          </p:cNvSpPr>
          <p:nvPr>
            <p:ph sz="quarter" idx="1"/>
          </p:nvPr>
        </p:nvSpPr>
        <p:spPr>
          <a:xfrm>
            <a:off x="612648" y="1600200"/>
            <a:ext cx="4391400" cy="4495800"/>
          </a:xfrm>
        </p:spPr>
        <p:txBody>
          <a:bodyPr/>
          <a:lstStyle/>
          <a:p>
            <a:r>
              <a:rPr lang="el-GR" sz="2200" dirty="0"/>
              <a:t>Κερδοσκοπικ</a:t>
            </a:r>
            <a:r>
              <a:rPr lang="en-US" sz="2200" dirty="0"/>
              <a:t>ή</a:t>
            </a:r>
            <a:r>
              <a:rPr lang="el-GR" sz="2200" dirty="0"/>
              <a:t> πλατφόρμα, ιδρύθηκε το 2010 και δίνει τη δυνατότητα σε ειδικούς κάθε είδους να γίνουν εκπαιδευτές και να κατασκευάσουν μαθήματα </a:t>
            </a:r>
            <a:r>
              <a:rPr lang="el-GR" sz="2200" dirty="0">
                <a:hlinkClick r:id="rId2"/>
              </a:rPr>
              <a:t>δωρεάν</a:t>
            </a:r>
            <a:r>
              <a:rPr lang="el-GR" sz="2200" dirty="0"/>
              <a:t> ή </a:t>
            </a:r>
            <a:r>
              <a:rPr lang="el-GR" sz="2200" dirty="0" err="1"/>
              <a:t>επ</a:t>
            </a:r>
            <a:r>
              <a:rPr lang="en-US" sz="2200" dirty="0" err="1"/>
              <a:t>ί</a:t>
            </a:r>
            <a:r>
              <a:rPr lang="el-GR" sz="2200" dirty="0"/>
              <a:t> πληρωμή</a:t>
            </a:r>
          </a:p>
          <a:p>
            <a:r>
              <a:rPr lang="el-GR" sz="2200" dirty="0"/>
              <a:t>Σύμφωνα με πρόσφατα στοιχεία, η πλατφόρμα αυτή προσφέρει 155,000 μαθήματα, από περίπου 56,000 εκπαιδευτές και ο αριθμός των εγγεγραμμένων χρηστών είναι 40 εκατομμύρια </a:t>
            </a:r>
          </a:p>
          <a:p>
            <a:r>
              <a:rPr lang="el-GR" sz="2200" dirty="0"/>
              <a:t>Το 90% των μαθημάτων είναι επί πληρωμή </a:t>
            </a:r>
          </a:p>
          <a:p>
            <a:pPr marL="0" indent="0">
              <a:buNone/>
            </a:pPr>
            <a:endParaRPr lang="el-GR" sz="2000" dirty="0"/>
          </a:p>
        </p:txBody>
      </p:sp>
      <p:sp>
        <p:nvSpPr>
          <p:cNvPr id="4" name="Θέση αριθμού διαφάνειας 3">
            <a:extLst>
              <a:ext uri="{FF2B5EF4-FFF2-40B4-BE49-F238E27FC236}">
                <a16:creationId xmlns:a16="http://schemas.microsoft.com/office/drawing/2014/main" id="{4CE8ED97-84D5-64EE-E0E3-7E99B3F4AB5B}"/>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27</a:t>
            </a:fld>
            <a:endParaRPr lang="el-GR" altLang="en-US"/>
          </a:p>
        </p:txBody>
      </p:sp>
      <p:pic>
        <p:nvPicPr>
          <p:cNvPr id="7" name="Εικόνα 6">
            <a:hlinkClick r:id="rId3"/>
            <a:extLst>
              <a:ext uri="{FF2B5EF4-FFF2-40B4-BE49-F238E27FC236}">
                <a16:creationId xmlns:a16="http://schemas.microsoft.com/office/drawing/2014/main" id="{69E44572-67B0-485F-EEE3-97343E505B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70630" y="1600200"/>
            <a:ext cx="3821850" cy="2520000"/>
          </a:xfrm>
          <a:prstGeom prst="rect">
            <a:avLst/>
          </a:prstGeom>
        </p:spPr>
      </p:pic>
    </p:spTree>
    <p:extLst>
      <p:ext uri="{BB962C8B-B14F-4D97-AF65-F5344CB8AC3E}">
        <p14:creationId xmlns:p14="http://schemas.microsoft.com/office/powerpoint/2010/main" val="4261646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6A9034-D7B7-572E-A2D2-8221B405AD9D}"/>
              </a:ext>
            </a:extLst>
          </p:cNvPr>
          <p:cNvSpPr>
            <a:spLocks noGrp="1"/>
          </p:cNvSpPr>
          <p:nvPr>
            <p:ph type="title"/>
          </p:nvPr>
        </p:nvSpPr>
        <p:spPr/>
        <p:txBody>
          <a:bodyPr/>
          <a:lstStyle/>
          <a:p>
            <a:r>
              <a:rPr lang="en-US" dirty="0"/>
              <a:t>Udacity</a:t>
            </a:r>
            <a:endParaRPr lang="el-GR" dirty="0"/>
          </a:p>
        </p:txBody>
      </p:sp>
      <p:sp>
        <p:nvSpPr>
          <p:cNvPr id="3" name="Θέση περιεχομένου 2">
            <a:extLst>
              <a:ext uri="{FF2B5EF4-FFF2-40B4-BE49-F238E27FC236}">
                <a16:creationId xmlns:a16="http://schemas.microsoft.com/office/drawing/2014/main" id="{D150A43F-DE50-1B59-80D1-2FCA283A6BD7}"/>
              </a:ext>
            </a:extLst>
          </p:cNvPr>
          <p:cNvSpPr>
            <a:spLocks noGrp="1"/>
          </p:cNvSpPr>
          <p:nvPr>
            <p:ph sz="quarter" idx="1"/>
          </p:nvPr>
        </p:nvSpPr>
        <p:spPr>
          <a:xfrm>
            <a:off x="612648" y="1600200"/>
            <a:ext cx="4391400" cy="4495800"/>
          </a:xfrm>
        </p:spPr>
        <p:txBody>
          <a:bodyPr/>
          <a:lstStyle/>
          <a:p>
            <a:r>
              <a:rPr lang="el-GR" dirty="0"/>
              <a:t>Κερδοσκοπική πλατφόρμα, ιδρύθηκε το 201</a:t>
            </a:r>
            <a:r>
              <a:rPr lang="en-US" dirty="0"/>
              <a:t>1</a:t>
            </a:r>
            <a:r>
              <a:rPr lang="el-GR" dirty="0"/>
              <a:t> από καθηγητές του πανεπιστημίου του </a:t>
            </a:r>
            <a:r>
              <a:rPr lang="en-US" dirty="0"/>
              <a:t>Stanford</a:t>
            </a:r>
          </a:p>
          <a:p>
            <a:r>
              <a:rPr lang="el-GR" dirty="0"/>
              <a:t>Σύμφωνα με πρόσφατα στοιχεία, στην πλατφόρμα υπάρχουν εγγεγραμμένοι </a:t>
            </a:r>
            <a:r>
              <a:rPr lang="en-US" dirty="0"/>
              <a:t>17 </a:t>
            </a:r>
            <a:r>
              <a:rPr lang="el-GR" dirty="0"/>
              <a:t>εκατομμύρια χρήστες</a:t>
            </a:r>
            <a:r>
              <a:rPr lang="en-US" dirty="0"/>
              <a:t> </a:t>
            </a:r>
            <a:r>
              <a:rPr lang="el-GR" dirty="0"/>
              <a:t>και προσφέρονται περίπου 200 μαθήματα δωρεάν</a:t>
            </a:r>
            <a:r>
              <a:rPr lang="en-US" dirty="0"/>
              <a:t>, </a:t>
            </a:r>
            <a:r>
              <a:rPr lang="el-GR" dirty="0"/>
              <a:t>χωρίς πιστοποίηση. </a:t>
            </a:r>
          </a:p>
        </p:txBody>
      </p:sp>
      <p:sp>
        <p:nvSpPr>
          <p:cNvPr id="4" name="Θέση αριθμού διαφάνειας 3">
            <a:extLst>
              <a:ext uri="{FF2B5EF4-FFF2-40B4-BE49-F238E27FC236}">
                <a16:creationId xmlns:a16="http://schemas.microsoft.com/office/drawing/2014/main" id="{4CE8ED97-84D5-64EE-E0E3-7E99B3F4AB5B}"/>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28</a:t>
            </a:fld>
            <a:endParaRPr lang="el-GR" altLang="en-US"/>
          </a:p>
        </p:txBody>
      </p:sp>
      <p:pic>
        <p:nvPicPr>
          <p:cNvPr id="6" name="Εικόνα 5">
            <a:hlinkClick r:id="rId2"/>
            <a:extLst>
              <a:ext uri="{FF2B5EF4-FFF2-40B4-BE49-F238E27FC236}">
                <a16:creationId xmlns:a16="http://schemas.microsoft.com/office/drawing/2014/main" id="{6AFF7239-AB9E-01C1-B234-B8D51E90F2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3864" y="1700808"/>
            <a:ext cx="3868616" cy="2467577"/>
          </a:xfrm>
          <a:prstGeom prst="rect">
            <a:avLst/>
          </a:prstGeom>
        </p:spPr>
      </p:pic>
    </p:spTree>
    <p:extLst>
      <p:ext uri="{BB962C8B-B14F-4D97-AF65-F5344CB8AC3E}">
        <p14:creationId xmlns:p14="http://schemas.microsoft.com/office/powerpoint/2010/main" val="4075414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6A9034-D7B7-572E-A2D2-8221B405AD9D}"/>
              </a:ext>
            </a:extLst>
          </p:cNvPr>
          <p:cNvSpPr>
            <a:spLocks noGrp="1"/>
          </p:cNvSpPr>
          <p:nvPr>
            <p:ph type="title"/>
          </p:nvPr>
        </p:nvSpPr>
        <p:spPr/>
        <p:txBody>
          <a:bodyPr/>
          <a:lstStyle/>
          <a:p>
            <a:r>
              <a:rPr lang="en-US" dirty="0"/>
              <a:t>edX</a:t>
            </a:r>
            <a:endParaRPr lang="el-GR" dirty="0"/>
          </a:p>
        </p:txBody>
      </p:sp>
      <p:sp>
        <p:nvSpPr>
          <p:cNvPr id="3" name="Θέση περιεχομένου 2">
            <a:extLst>
              <a:ext uri="{FF2B5EF4-FFF2-40B4-BE49-F238E27FC236}">
                <a16:creationId xmlns:a16="http://schemas.microsoft.com/office/drawing/2014/main" id="{D150A43F-DE50-1B59-80D1-2FCA283A6BD7}"/>
              </a:ext>
            </a:extLst>
          </p:cNvPr>
          <p:cNvSpPr>
            <a:spLocks noGrp="1"/>
          </p:cNvSpPr>
          <p:nvPr>
            <p:ph sz="quarter" idx="1"/>
          </p:nvPr>
        </p:nvSpPr>
        <p:spPr>
          <a:xfrm>
            <a:off x="612648" y="1600200"/>
            <a:ext cx="4391400" cy="4495800"/>
          </a:xfrm>
        </p:spPr>
        <p:txBody>
          <a:bodyPr/>
          <a:lstStyle/>
          <a:p>
            <a:pPr>
              <a:buFontTx/>
              <a:buBlip>
                <a:blip r:embed="rId2"/>
              </a:buBlip>
            </a:pPr>
            <a:r>
              <a:rPr lang="en-US" altLang="el-GR" sz="2400" dirty="0">
                <a:solidFill>
                  <a:srgbClr val="000000"/>
                </a:solidFill>
              </a:rPr>
              <a:t>(</a:t>
            </a:r>
            <a:r>
              <a:rPr lang="el-GR" altLang="el-GR" sz="2400" dirty="0">
                <a:solidFill>
                  <a:srgbClr val="000000"/>
                </a:solidFill>
              </a:rPr>
              <a:t>Μη</a:t>
            </a:r>
            <a:r>
              <a:rPr lang="en-US" altLang="el-GR" sz="2400" dirty="0">
                <a:solidFill>
                  <a:srgbClr val="000000"/>
                </a:solidFill>
              </a:rPr>
              <a:t>)</a:t>
            </a:r>
            <a:r>
              <a:rPr lang="el-GR" altLang="el-GR" sz="2400" dirty="0">
                <a:solidFill>
                  <a:srgbClr val="000000"/>
                </a:solidFill>
              </a:rPr>
              <a:t> κερδοσκοπική πλατφόρμα, ιδρύθηκε από το πανεπιστήμιο του </a:t>
            </a:r>
            <a:r>
              <a:rPr lang="en-US" altLang="el-GR" sz="2400" dirty="0">
                <a:solidFill>
                  <a:srgbClr val="000000"/>
                </a:solidFill>
              </a:rPr>
              <a:t>Harvard </a:t>
            </a:r>
            <a:r>
              <a:rPr lang="el-GR" altLang="el-GR" sz="2400" dirty="0">
                <a:solidFill>
                  <a:srgbClr val="000000"/>
                </a:solidFill>
              </a:rPr>
              <a:t>και του </a:t>
            </a:r>
            <a:r>
              <a:rPr lang="en-US" altLang="el-GR" sz="2400" dirty="0">
                <a:solidFill>
                  <a:srgbClr val="000000"/>
                </a:solidFill>
              </a:rPr>
              <a:t>MIT</a:t>
            </a:r>
          </a:p>
          <a:p>
            <a:pPr>
              <a:buFontTx/>
              <a:buBlip>
                <a:blip r:embed="rId2"/>
              </a:buBlip>
            </a:pPr>
            <a:r>
              <a:rPr lang="el-GR" altLang="el-GR" sz="2400" dirty="0">
                <a:solidFill>
                  <a:srgbClr val="000000"/>
                </a:solidFill>
              </a:rPr>
              <a:t>Σύμφωνα με πρόσφατα στοιχεία, η πλατφόρμα αυτή προσφέρει πάνω από </a:t>
            </a:r>
            <a:r>
              <a:rPr lang="en-US" altLang="el-GR" sz="2400" dirty="0">
                <a:solidFill>
                  <a:srgbClr val="000000"/>
                </a:solidFill>
              </a:rPr>
              <a:t>3600</a:t>
            </a:r>
            <a:r>
              <a:rPr lang="el-GR" altLang="el-GR" sz="2400" dirty="0">
                <a:solidFill>
                  <a:srgbClr val="000000"/>
                </a:solidFill>
              </a:rPr>
              <a:t> μαθήματα, από περισσότερα από 1</a:t>
            </a:r>
            <a:r>
              <a:rPr lang="en-US" altLang="el-GR" sz="2400" dirty="0">
                <a:solidFill>
                  <a:srgbClr val="000000"/>
                </a:solidFill>
              </a:rPr>
              <a:t>60 </a:t>
            </a:r>
            <a:r>
              <a:rPr lang="el-GR" altLang="el-GR" sz="2400" dirty="0">
                <a:solidFill>
                  <a:srgbClr val="000000"/>
                </a:solidFill>
              </a:rPr>
              <a:t>Πανεπιστημιακά ιδρύματα και ο αριθμός των εγγεγραμμένων χρηστών είναι πάνω από </a:t>
            </a:r>
            <a:r>
              <a:rPr lang="en-US" altLang="el-GR" sz="2400" dirty="0">
                <a:solidFill>
                  <a:srgbClr val="000000"/>
                </a:solidFill>
              </a:rPr>
              <a:t>40</a:t>
            </a:r>
            <a:r>
              <a:rPr lang="el-GR" altLang="el-GR" sz="2400" dirty="0">
                <a:solidFill>
                  <a:srgbClr val="000000"/>
                </a:solidFill>
              </a:rPr>
              <a:t> εκατομμύρια </a:t>
            </a:r>
          </a:p>
          <a:p>
            <a:pPr marL="0" indent="0">
              <a:buNone/>
            </a:pPr>
            <a:endParaRPr lang="el-GR" dirty="0"/>
          </a:p>
        </p:txBody>
      </p:sp>
      <p:sp>
        <p:nvSpPr>
          <p:cNvPr id="4" name="Θέση αριθμού διαφάνειας 3">
            <a:extLst>
              <a:ext uri="{FF2B5EF4-FFF2-40B4-BE49-F238E27FC236}">
                <a16:creationId xmlns:a16="http://schemas.microsoft.com/office/drawing/2014/main" id="{4CE8ED97-84D5-64EE-E0E3-7E99B3F4AB5B}"/>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29</a:t>
            </a:fld>
            <a:endParaRPr lang="el-GR" altLang="en-US"/>
          </a:p>
        </p:txBody>
      </p:sp>
      <p:pic>
        <p:nvPicPr>
          <p:cNvPr id="6" name="Εικόνα 5">
            <a:hlinkClick r:id="rId3"/>
            <a:extLst>
              <a:ext uri="{FF2B5EF4-FFF2-40B4-BE49-F238E27FC236}">
                <a16:creationId xmlns:a16="http://schemas.microsoft.com/office/drawing/2014/main" id="{B58BE372-6B8A-892B-922C-A49981E2A8A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7799" y="1722578"/>
            <a:ext cx="3854681" cy="2786542"/>
          </a:xfrm>
          <a:prstGeom prst="rect">
            <a:avLst/>
          </a:prstGeom>
        </p:spPr>
      </p:pic>
    </p:spTree>
    <p:extLst>
      <p:ext uri="{BB962C8B-B14F-4D97-AF65-F5344CB8AC3E}">
        <p14:creationId xmlns:p14="http://schemas.microsoft.com/office/powerpoint/2010/main" val="1622624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2FA12B99-85EC-1E4B-9133-0CE0F6E2D997}"/>
              </a:ext>
            </a:extLst>
          </p:cNvPr>
          <p:cNvSpPr>
            <a:spLocks noGrp="1"/>
          </p:cNvSpPr>
          <p:nvPr>
            <p:ph type="title"/>
          </p:nvPr>
        </p:nvSpPr>
        <p:spPr>
          <a:xfrm>
            <a:off x="612775" y="228600"/>
            <a:ext cx="8153400" cy="990600"/>
          </a:xfrm>
        </p:spPr>
        <p:txBody>
          <a:bodyPr/>
          <a:lstStyle/>
          <a:p>
            <a:r>
              <a:rPr lang="el-GR" altLang="en-US" dirty="0">
                <a:latin typeface="Calibri" panose="020F0502020204030204" pitchFamily="34" charset="0"/>
                <a:ea typeface="ＭＳ Ｐゴシック" panose="020B0600070205080204" pitchFamily="34" charset="-128"/>
              </a:rPr>
              <a:t>Εγώ...</a:t>
            </a:r>
            <a:endParaRPr lang="en-US" altLang="en-US" dirty="0">
              <a:latin typeface="Calibri" panose="020F0502020204030204" pitchFamily="34" charset="0"/>
              <a:ea typeface="ＭＳ Ｐゴシック" panose="020B0600070205080204" pitchFamily="34" charset="-128"/>
            </a:endParaRPr>
          </a:p>
        </p:txBody>
      </p:sp>
      <p:sp>
        <p:nvSpPr>
          <p:cNvPr id="16386" name="Content Placeholder 2">
            <a:extLst>
              <a:ext uri="{FF2B5EF4-FFF2-40B4-BE49-F238E27FC236}">
                <a16:creationId xmlns:a16="http://schemas.microsoft.com/office/drawing/2014/main" id="{DED22B85-7081-6F4C-9A75-F6B2FA28EB0D}"/>
              </a:ext>
            </a:extLst>
          </p:cNvPr>
          <p:cNvSpPr>
            <a:spLocks noGrp="1"/>
          </p:cNvSpPr>
          <p:nvPr>
            <p:ph sz="quarter" idx="1"/>
          </p:nvPr>
        </p:nvSpPr>
        <p:spPr>
          <a:xfrm>
            <a:off x="612775" y="1600200"/>
            <a:ext cx="8153400" cy="4495800"/>
          </a:xfrm>
        </p:spPr>
        <p:txBody>
          <a:bodyPr/>
          <a:lstStyle/>
          <a:p>
            <a:r>
              <a:rPr lang="el-GR" altLang="en-US" dirty="0" err="1">
                <a:latin typeface="Calibri" panose="020F0502020204030204" pitchFamily="34" charset="0"/>
                <a:ea typeface="ＭＳ Ｐゴシック" panose="020B0600070205080204" pitchFamily="34" charset="-128"/>
              </a:rPr>
              <a:t>Γι</a:t>
            </a:r>
            <a:r>
              <a:rPr lang="en-US" altLang="en-US" dirty="0" err="1">
                <a:latin typeface="Calibri" panose="020F0502020204030204" pitchFamily="34" charset="0"/>
                <a:ea typeface="ＭＳ Ｐゴシック" panose="020B0600070205080204" pitchFamily="34" charset="-128"/>
              </a:rPr>
              <a:t>ώ</a:t>
            </a:r>
            <a:r>
              <a:rPr lang="el-GR" altLang="en-US" dirty="0">
                <a:latin typeface="Calibri" panose="020F0502020204030204" pitchFamily="34" charset="0"/>
                <a:ea typeface="ＭＳ Ｐゴシック" panose="020B0600070205080204" pitchFamily="34" charset="-128"/>
              </a:rPr>
              <a:t>ργος Χοροζίδης </a:t>
            </a:r>
            <a:endParaRPr lang="en-US" altLang="en-US" sz="2300" dirty="0">
              <a:latin typeface="Calibri" panose="020F0502020204030204" pitchFamily="34" charset="0"/>
              <a:ea typeface="ＭＳ Ｐゴシック" panose="020B0600070205080204" pitchFamily="34" charset="-128"/>
            </a:endParaRPr>
          </a:p>
          <a:p>
            <a:pPr lvl="1"/>
            <a:r>
              <a:rPr lang="el-GR" altLang="en-US" dirty="0">
                <a:latin typeface="Calibri" panose="020F0502020204030204" pitchFamily="34" charset="0"/>
                <a:ea typeface="ＭＳ Ｐゴシック" panose="020B0600070205080204" pitchFamily="34" charset="-128"/>
              </a:rPr>
              <a:t>Υποψήφιος Διδάκτορας ΠΤΕΑ – ΠΘ (&gt;2019)</a:t>
            </a:r>
            <a:endParaRPr lang="en-US" altLang="en-US" dirty="0">
              <a:latin typeface="Calibri" panose="020F0502020204030204" pitchFamily="34" charset="0"/>
              <a:ea typeface="ＭＳ Ｐゴシック" panose="020B0600070205080204" pitchFamily="34" charset="-128"/>
            </a:endParaRPr>
          </a:p>
          <a:p>
            <a:pPr lvl="1"/>
            <a:r>
              <a:rPr lang="en-US" altLang="en-US" dirty="0">
                <a:latin typeface="Calibri" panose="020F0502020204030204" pitchFamily="34" charset="0"/>
                <a:ea typeface="ＭＳ Ｐゴシック" panose="020B0600070205080204" pitchFamily="34" charset="-128"/>
              </a:rPr>
              <a:t>MOOC: </a:t>
            </a:r>
            <a:r>
              <a:rPr lang="el-GR" altLang="en-US" dirty="0">
                <a:latin typeface="Calibri" panose="020F0502020204030204" pitchFamily="34" charset="0"/>
                <a:ea typeface="ＭＳ Ｐゴシック" panose="020B0600070205080204" pitchFamily="34" charset="-128"/>
              </a:rPr>
              <a:t>Καλλιέργεια Ψηφιακών Δεξιοτήτων σε υποψήφιους και εν ενεργεία εκπαιδευτικούς Γενικής και Ειδικής Αγωγής στο πλαίσιο της συνεκπαίδευσης</a:t>
            </a:r>
          </a:p>
          <a:p>
            <a:pPr lvl="1"/>
            <a:r>
              <a:rPr lang="en-US" altLang="en-US" dirty="0">
                <a:latin typeface="Calibri" panose="020F0502020204030204" pitchFamily="34" charset="0"/>
                <a:ea typeface="ＭＳ Ｐゴシック" panose="020B0600070205080204" pitchFamily="34" charset="-128"/>
                <a:hlinkClick r:id="rId3"/>
              </a:rPr>
              <a:t>gchorozidis@uth.gr</a:t>
            </a:r>
            <a:r>
              <a:rPr lang="en-US" altLang="en-US" dirty="0">
                <a:latin typeface="Calibri" panose="020F0502020204030204" pitchFamily="34" charset="0"/>
                <a:ea typeface="ＭＳ Ｐゴシック" panose="020B0600070205080204" pitchFamily="34" charset="-128"/>
              </a:rPr>
              <a:t> </a:t>
            </a:r>
          </a:p>
          <a:p>
            <a:pPr marL="319088" lvl="1" indent="-319088">
              <a:spcBef>
                <a:spcPts val="700"/>
              </a:spcBef>
              <a:buClr>
                <a:schemeClr val="accent2"/>
              </a:buClr>
              <a:buSzPct val="60000"/>
              <a:buFont typeface="Wingdings" pitchFamily="2" charset="2"/>
              <a:buChar char=""/>
            </a:pPr>
            <a:r>
              <a:rPr lang="el-GR" altLang="en-US" sz="2400" dirty="0">
                <a:latin typeface="Calibri" panose="020F0502020204030204" pitchFamily="34" charset="0"/>
                <a:ea typeface="ＭＳ Ｐゴシック" panose="020B0600070205080204" pitchFamily="34" charset="-128"/>
              </a:rPr>
              <a:t>Παρελθόν</a:t>
            </a:r>
          </a:p>
          <a:p>
            <a:pPr lvl="1"/>
            <a:r>
              <a:rPr lang="el-GR" altLang="en-US" dirty="0">
                <a:latin typeface="Calibri" panose="020F0502020204030204" pitchFamily="34" charset="0"/>
                <a:ea typeface="ＭＳ Ｐゴシック" panose="020B0600070205080204" pitchFamily="34" charset="-128"/>
              </a:rPr>
              <a:t>ΑΠΘ, Φιλοσοφική Σχολή, Τμήμα Φιλοσοφίας &amp; Παιδαγωγικής</a:t>
            </a:r>
          </a:p>
          <a:p>
            <a:pPr lvl="1"/>
            <a:r>
              <a:rPr lang="el-GR" altLang="en-US" dirty="0">
                <a:latin typeface="Calibri" panose="020F0502020204030204" pitchFamily="34" charset="0"/>
                <a:ea typeface="ＭＳ Ｐゴシック" panose="020B0600070205080204" pitchFamily="34" charset="-128"/>
              </a:rPr>
              <a:t>Πανεπιστήμιο Μακεδονίας, </a:t>
            </a:r>
            <a:r>
              <a:rPr lang="en-US" altLang="en-US" dirty="0">
                <a:latin typeface="Calibri" panose="020F0502020204030204" pitchFamily="34" charset="0"/>
                <a:ea typeface="ＭＳ Ｐゴシック" panose="020B0600070205080204" pitchFamily="34" charset="-128"/>
              </a:rPr>
              <a:t>MSc: ICT in Education </a:t>
            </a:r>
            <a:endParaRPr lang="el-GR" altLang="en-US" dirty="0">
              <a:latin typeface="Calibri" panose="020F0502020204030204" pitchFamily="34" charset="0"/>
              <a:ea typeface="ＭＳ Ｐゴシック" panose="020B0600070205080204" pitchFamily="34" charset="-128"/>
            </a:endParaRPr>
          </a:p>
          <a:p>
            <a:pPr lvl="1"/>
            <a:r>
              <a:rPr lang="el-GR" altLang="en-US" dirty="0">
                <a:latin typeface="Calibri" panose="020F0502020204030204" pitchFamily="34" charset="0"/>
                <a:ea typeface="ＭＳ Ｐゴシック" panose="020B0600070205080204" pitchFamily="34" charset="-128"/>
              </a:rPr>
              <a:t>Πανεπιστήμιο Δυτικής Μακεδονίας, </a:t>
            </a:r>
            <a:r>
              <a:rPr lang="en-US" altLang="en-US" dirty="0">
                <a:latin typeface="Calibri" panose="020F0502020204030204" pitchFamily="34" charset="0"/>
                <a:ea typeface="ＭＳ Ｐゴシック" panose="020B0600070205080204" pitchFamily="34" charset="-128"/>
              </a:rPr>
              <a:t>MEd: Teacher Training in Innovative Approaches to Teaching and Learning</a:t>
            </a:r>
          </a:p>
          <a:p>
            <a:pPr lvl="1"/>
            <a:r>
              <a:rPr lang="el-GR" altLang="en-US" dirty="0">
                <a:latin typeface="Calibri" panose="020F0502020204030204" pitchFamily="34" charset="0"/>
                <a:ea typeface="ＭＳ Ｐゴシック" panose="020B0600070205080204" pitchFamily="34" charset="-128"/>
              </a:rPr>
              <a:t>ΑΣΠΑΙΤΕ</a:t>
            </a:r>
            <a:r>
              <a:rPr lang="en-US" altLang="en-US" dirty="0">
                <a:latin typeface="Calibri" panose="020F0502020204030204" pitchFamily="34" charset="0"/>
                <a:ea typeface="ＭＳ Ｐゴシック" panose="020B0600070205080204" pitchFamily="34" charset="-128"/>
              </a:rPr>
              <a:t>,</a:t>
            </a:r>
            <a:r>
              <a:rPr lang="el-GR" altLang="en-US" dirty="0">
                <a:latin typeface="Calibri" panose="020F0502020204030204" pitchFamily="34" charset="0"/>
                <a:ea typeface="ＭＳ Ｐゴシック" panose="020B0600070205080204" pitchFamily="34" charset="-128"/>
              </a:rPr>
              <a:t> Πρ</a:t>
            </a:r>
            <a:r>
              <a:rPr lang="en-US" altLang="en-US" dirty="0">
                <a:latin typeface="Calibri" panose="020F0502020204030204" pitchFamily="34" charset="0"/>
                <a:ea typeface="ＭＳ Ｐゴシック" panose="020B0600070205080204" pitchFamily="34" charset="-128"/>
              </a:rPr>
              <a:t>ό</a:t>
            </a:r>
            <a:r>
              <a:rPr lang="el-GR" altLang="en-US" dirty="0">
                <a:latin typeface="Calibri" panose="020F0502020204030204" pitchFamily="34" charset="0"/>
                <a:ea typeface="ＭＳ Ｐゴシック" panose="020B0600070205080204" pitchFamily="34" charset="-128"/>
              </a:rPr>
              <a:t>γραμμα Ειδίκευσης στη Συμβουλευτική και τον Προσανατολισμό (ΠΕΣΥΠ)</a:t>
            </a:r>
          </a:p>
        </p:txBody>
      </p:sp>
      <p:sp>
        <p:nvSpPr>
          <p:cNvPr id="4" name="Slide Number Placeholder 3">
            <a:extLst>
              <a:ext uri="{FF2B5EF4-FFF2-40B4-BE49-F238E27FC236}">
                <a16:creationId xmlns:a16="http://schemas.microsoft.com/office/drawing/2014/main" id="{805D52CA-B212-8F44-AF6A-5396D6A65004}"/>
              </a:ext>
            </a:extLst>
          </p:cNvPr>
          <p:cNvSpPr>
            <a:spLocks noGrp="1"/>
          </p:cNvSpPr>
          <p:nvPr>
            <p:ph type="sldNum" sz="quarter" idx="12"/>
          </p:nvPr>
        </p:nvSpPr>
        <p:spPr/>
        <p:txBody>
          <a:bodyP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eaLnBrk="1" hangingPunct="1">
              <a:lnSpc>
                <a:spcPct val="80000"/>
              </a:lnSpc>
            </a:pPr>
            <a:fld id="{94E35180-2B18-CE4A-BD94-B35CED0700AE}" type="slidenum">
              <a:rPr lang="el-GR" altLang="en-US" sz="1200">
                <a:solidFill>
                  <a:srgbClr val="FFFFFF"/>
                </a:solidFill>
                <a:latin typeface="Calibri" panose="020F0502020204030204" pitchFamily="34" charset="0"/>
              </a:rPr>
              <a:pPr eaLnBrk="1" hangingPunct="1">
                <a:lnSpc>
                  <a:spcPct val="80000"/>
                </a:lnSpc>
              </a:pPr>
              <a:t>3</a:t>
            </a:fld>
            <a:endParaRPr lang="el-GR" altLang="en-US" sz="1200">
              <a:solidFill>
                <a:srgbClr val="FFFFFF"/>
              </a:solidFill>
              <a:latin typeface="Calibri" panose="020F0502020204030204" pitchFamily="34" charset="0"/>
            </a:endParaRPr>
          </a:p>
        </p:txBody>
      </p:sp>
      <p:pic>
        <p:nvPicPr>
          <p:cNvPr id="10" name="Εικόνα 9">
            <a:extLst>
              <a:ext uri="{FF2B5EF4-FFF2-40B4-BE49-F238E27FC236}">
                <a16:creationId xmlns:a16="http://schemas.microsoft.com/office/drawing/2014/main" id="{80524874-1520-7B19-A276-28F9A1D274D4}"/>
              </a:ext>
            </a:extLst>
          </p:cNvPr>
          <p:cNvPicPr>
            <a:picLocks noChangeAspect="1"/>
          </p:cNvPicPr>
          <p:nvPr/>
        </p:nvPicPr>
        <p:blipFill>
          <a:blip r:embed="rId4" cstate="email">
            <a:clrChange>
              <a:clrFrom>
                <a:srgbClr val="FCFCFF"/>
              </a:clrFrom>
              <a:clrTo>
                <a:srgbClr val="FCFCFF">
                  <a:alpha val="0"/>
                </a:srgbClr>
              </a:clrTo>
            </a:clrChange>
            <a:extLst>
              <a:ext uri="{28A0092B-C50C-407E-A947-70E740481C1C}">
                <a14:useLocalDpi xmlns:a14="http://schemas.microsoft.com/office/drawing/2010/main"/>
              </a:ext>
            </a:extLst>
          </a:blip>
          <a:stretch>
            <a:fillRect/>
          </a:stretch>
        </p:blipFill>
        <p:spPr>
          <a:xfrm>
            <a:off x="7053938" y="113066"/>
            <a:ext cx="2054566" cy="1155694"/>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5F9465E-91F3-AB63-897B-A5656B408FC4}"/>
              </a:ext>
            </a:extLst>
          </p:cNvPr>
          <p:cNvSpPr>
            <a:spLocks noGrp="1"/>
          </p:cNvSpPr>
          <p:nvPr>
            <p:ph type="title"/>
          </p:nvPr>
        </p:nvSpPr>
        <p:spPr/>
        <p:txBody>
          <a:bodyPr/>
          <a:lstStyle/>
          <a:p>
            <a:r>
              <a:rPr lang="el-GR" dirty="0"/>
              <a:t>Πλατφ</a:t>
            </a:r>
            <a:r>
              <a:rPr lang="en-US" dirty="0"/>
              <a:t>ό</a:t>
            </a:r>
            <a:r>
              <a:rPr lang="el-GR" dirty="0"/>
              <a:t>ρμες </a:t>
            </a:r>
            <a:r>
              <a:rPr lang="en-US" dirty="0"/>
              <a:t>MOOC @ </a:t>
            </a:r>
            <a:r>
              <a:rPr lang="el-GR" dirty="0"/>
              <a:t>Ελλάδα </a:t>
            </a:r>
          </a:p>
        </p:txBody>
      </p:sp>
      <p:sp>
        <p:nvSpPr>
          <p:cNvPr id="4" name="Θέση αριθμού διαφάνειας 3">
            <a:extLst>
              <a:ext uri="{FF2B5EF4-FFF2-40B4-BE49-F238E27FC236}">
                <a16:creationId xmlns:a16="http://schemas.microsoft.com/office/drawing/2014/main" id="{06C9B3D9-4B3A-A93E-3902-CF10D161780B}"/>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30</a:t>
            </a:fld>
            <a:endParaRPr lang="el-GR" altLang="en-US"/>
          </a:p>
        </p:txBody>
      </p:sp>
      <p:pic>
        <p:nvPicPr>
          <p:cNvPr id="7" name="Εικόνα 6">
            <a:extLst>
              <a:ext uri="{FF2B5EF4-FFF2-40B4-BE49-F238E27FC236}">
                <a16:creationId xmlns:a16="http://schemas.microsoft.com/office/drawing/2014/main" id="{DF18B832-9F57-B528-D107-796931E3A1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998" y="1937269"/>
            <a:ext cx="8722003" cy="4156027"/>
          </a:xfrm>
          <a:prstGeom prst="rect">
            <a:avLst/>
          </a:prstGeom>
        </p:spPr>
      </p:pic>
    </p:spTree>
    <p:extLst>
      <p:ext uri="{BB962C8B-B14F-4D97-AF65-F5344CB8AC3E}">
        <p14:creationId xmlns:p14="http://schemas.microsoft.com/office/powerpoint/2010/main" val="2897795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BC8655-B42F-9A78-A32F-2186D252BB4F}"/>
              </a:ext>
            </a:extLst>
          </p:cNvPr>
          <p:cNvSpPr>
            <a:spLocks noGrp="1"/>
          </p:cNvSpPr>
          <p:nvPr>
            <p:ph type="title"/>
          </p:nvPr>
        </p:nvSpPr>
        <p:spPr/>
        <p:txBody>
          <a:bodyPr/>
          <a:lstStyle/>
          <a:p>
            <a:r>
              <a:rPr lang="en-US" dirty="0"/>
              <a:t>Mathesis</a:t>
            </a:r>
            <a:endParaRPr lang="el-GR" dirty="0"/>
          </a:p>
        </p:txBody>
      </p:sp>
      <p:sp>
        <p:nvSpPr>
          <p:cNvPr id="4" name="Θέση αριθμού διαφάνειας 3">
            <a:extLst>
              <a:ext uri="{FF2B5EF4-FFF2-40B4-BE49-F238E27FC236}">
                <a16:creationId xmlns:a16="http://schemas.microsoft.com/office/drawing/2014/main" id="{093CE3D2-6F57-0457-3505-6216E0647C0F}"/>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31</a:t>
            </a:fld>
            <a:endParaRPr lang="el-GR" altLang="en-US"/>
          </a:p>
        </p:txBody>
      </p:sp>
      <p:pic>
        <p:nvPicPr>
          <p:cNvPr id="5" name="Εικόνα 4">
            <a:hlinkClick r:id="rId2"/>
            <a:extLst>
              <a:ext uri="{FF2B5EF4-FFF2-40B4-BE49-F238E27FC236}">
                <a16:creationId xmlns:a16="http://schemas.microsoft.com/office/drawing/2014/main" id="{4C76EFBA-F0FF-F0E6-8E4F-77C48A750D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605" y="1772816"/>
            <a:ext cx="7701486" cy="4392488"/>
          </a:xfrm>
          <a:prstGeom prst="rect">
            <a:avLst/>
          </a:prstGeom>
        </p:spPr>
      </p:pic>
    </p:spTree>
    <p:extLst>
      <p:ext uri="{BB962C8B-B14F-4D97-AF65-F5344CB8AC3E}">
        <p14:creationId xmlns:p14="http://schemas.microsoft.com/office/powerpoint/2010/main" val="402457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DC56BE-F99F-60C4-C3FC-D14BB7023015}"/>
              </a:ext>
            </a:extLst>
          </p:cNvPr>
          <p:cNvSpPr>
            <a:spLocks noGrp="1"/>
          </p:cNvSpPr>
          <p:nvPr>
            <p:ph type="title"/>
          </p:nvPr>
        </p:nvSpPr>
        <p:spPr/>
        <p:txBody>
          <a:bodyPr/>
          <a:lstStyle/>
          <a:p>
            <a:r>
              <a:rPr lang="en-US" dirty="0"/>
              <a:t>Coursity</a:t>
            </a:r>
            <a:endParaRPr lang="el-GR" dirty="0"/>
          </a:p>
        </p:txBody>
      </p:sp>
      <p:sp>
        <p:nvSpPr>
          <p:cNvPr id="4" name="Θέση αριθμού διαφάνειας 3">
            <a:extLst>
              <a:ext uri="{FF2B5EF4-FFF2-40B4-BE49-F238E27FC236}">
                <a16:creationId xmlns:a16="http://schemas.microsoft.com/office/drawing/2014/main" id="{894F455A-2CE1-F678-3AD2-DE75B51AFB90}"/>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32</a:t>
            </a:fld>
            <a:endParaRPr lang="el-GR" altLang="en-US"/>
          </a:p>
        </p:txBody>
      </p:sp>
      <p:pic>
        <p:nvPicPr>
          <p:cNvPr id="5" name="Εικόνα 4">
            <a:hlinkClick r:id="rId2"/>
            <a:extLst>
              <a:ext uri="{FF2B5EF4-FFF2-40B4-BE49-F238E27FC236}">
                <a16:creationId xmlns:a16="http://schemas.microsoft.com/office/drawing/2014/main" id="{159A903E-F31A-1E68-B7C7-36AB70912E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924" y="1700808"/>
            <a:ext cx="7632848" cy="4455052"/>
          </a:xfrm>
          <a:prstGeom prst="rect">
            <a:avLst/>
          </a:prstGeom>
        </p:spPr>
      </p:pic>
    </p:spTree>
    <p:extLst>
      <p:ext uri="{BB962C8B-B14F-4D97-AF65-F5344CB8AC3E}">
        <p14:creationId xmlns:p14="http://schemas.microsoft.com/office/powerpoint/2010/main" val="28127201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787EA6F-1691-6EDC-E2B7-C841E098C213}"/>
              </a:ext>
            </a:extLst>
          </p:cNvPr>
          <p:cNvSpPr>
            <a:spLocks noGrp="1"/>
          </p:cNvSpPr>
          <p:nvPr>
            <p:ph type="title"/>
          </p:nvPr>
        </p:nvSpPr>
        <p:spPr/>
        <p:txBody>
          <a:bodyPr/>
          <a:lstStyle/>
          <a:p>
            <a:r>
              <a:rPr lang="en-US" dirty="0"/>
              <a:t>Learn</a:t>
            </a:r>
            <a:endParaRPr lang="el-GR" dirty="0"/>
          </a:p>
        </p:txBody>
      </p:sp>
      <p:sp>
        <p:nvSpPr>
          <p:cNvPr id="4" name="Θέση αριθμού διαφάνειας 3">
            <a:extLst>
              <a:ext uri="{FF2B5EF4-FFF2-40B4-BE49-F238E27FC236}">
                <a16:creationId xmlns:a16="http://schemas.microsoft.com/office/drawing/2014/main" id="{5E9F425A-3822-0975-3C5D-541A2AB2B85F}"/>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33</a:t>
            </a:fld>
            <a:endParaRPr lang="el-GR" altLang="en-US"/>
          </a:p>
        </p:txBody>
      </p:sp>
      <p:pic>
        <p:nvPicPr>
          <p:cNvPr id="5" name="Εικόνα 2">
            <a:hlinkClick r:id="rId2"/>
            <a:extLst>
              <a:ext uri="{FF2B5EF4-FFF2-40B4-BE49-F238E27FC236}">
                <a16:creationId xmlns:a16="http://schemas.microsoft.com/office/drawing/2014/main" id="{730C3574-10D4-7919-9EBC-99BBD7D3B50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5584" y="1916832"/>
            <a:ext cx="7767528" cy="417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507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5835D9-1779-C518-491A-25CBBA4C7DFD}"/>
              </a:ext>
            </a:extLst>
          </p:cNvPr>
          <p:cNvSpPr>
            <a:spLocks noGrp="1"/>
          </p:cNvSpPr>
          <p:nvPr>
            <p:ph type="title"/>
          </p:nvPr>
        </p:nvSpPr>
        <p:spPr/>
        <p:txBody>
          <a:bodyPr/>
          <a:lstStyle/>
          <a:p>
            <a:r>
              <a:rPr lang="en-US" dirty="0"/>
              <a:t>MOOC.edu.gr</a:t>
            </a:r>
            <a:endParaRPr lang="el-GR" dirty="0"/>
          </a:p>
        </p:txBody>
      </p:sp>
      <p:sp>
        <p:nvSpPr>
          <p:cNvPr id="4" name="Θέση αριθμού διαφάνειας 3">
            <a:extLst>
              <a:ext uri="{FF2B5EF4-FFF2-40B4-BE49-F238E27FC236}">
                <a16:creationId xmlns:a16="http://schemas.microsoft.com/office/drawing/2014/main" id="{004BCE06-8233-65A4-3795-7270B0955377}"/>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34</a:t>
            </a:fld>
            <a:endParaRPr lang="el-GR" altLang="en-US"/>
          </a:p>
        </p:txBody>
      </p:sp>
      <p:pic>
        <p:nvPicPr>
          <p:cNvPr id="5" name="Εικόνα 4">
            <a:hlinkClick r:id="rId2"/>
            <a:extLst>
              <a:ext uri="{FF2B5EF4-FFF2-40B4-BE49-F238E27FC236}">
                <a16:creationId xmlns:a16="http://schemas.microsoft.com/office/drawing/2014/main" id="{6123AA6A-6B09-A22F-B35A-D79EF6E0FC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27584" y="1916832"/>
            <a:ext cx="7821116" cy="4320480"/>
          </a:xfrm>
          <a:prstGeom prst="rect">
            <a:avLst/>
          </a:prstGeom>
        </p:spPr>
      </p:pic>
    </p:spTree>
    <p:extLst>
      <p:ext uri="{BB962C8B-B14F-4D97-AF65-F5344CB8AC3E}">
        <p14:creationId xmlns:p14="http://schemas.microsoft.com/office/powerpoint/2010/main" val="3466057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909F1D-574A-D744-8126-8E3EF1209518}"/>
              </a:ext>
            </a:extLst>
          </p:cNvPr>
          <p:cNvSpPr>
            <a:spLocks noGrp="1"/>
          </p:cNvSpPr>
          <p:nvPr>
            <p:ph type="title"/>
          </p:nvPr>
        </p:nvSpPr>
        <p:spPr/>
        <p:txBody>
          <a:bodyPr/>
          <a:lstStyle/>
          <a:p>
            <a:r>
              <a:rPr lang="el-GR" dirty="0"/>
              <a:t>Πλεονεκτήματα </a:t>
            </a:r>
            <a:r>
              <a:rPr lang="en-US" dirty="0"/>
              <a:t>MOOCs </a:t>
            </a:r>
            <a:endParaRPr lang="el-GR" dirty="0"/>
          </a:p>
        </p:txBody>
      </p:sp>
      <p:sp>
        <p:nvSpPr>
          <p:cNvPr id="3" name="Θέση περιεχομένου 2">
            <a:extLst>
              <a:ext uri="{FF2B5EF4-FFF2-40B4-BE49-F238E27FC236}">
                <a16:creationId xmlns:a16="http://schemas.microsoft.com/office/drawing/2014/main" id="{AC4B6459-51FC-6681-8A35-D3A0CDC5A4B1}"/>
              </a:ext>
            </a:extLst>
          </p:cNvPr>
          <p:cNvSpPr>
            <a:spLocks noGrp="1"/>
          </p:cNvSpPr>
          <p:nvPr>
            <p:ph sz="quarter" idx="1"/>
          </p:nvPr>
        </p:nvSpPr>
        <p:spPr/>
        <p:txBody>
          <a:bodyPr/>
          <a:lstStyle/>
          <a:p>
            <a:r>
              <a:rPr lang="el-GR" altLang="el-GR" sz="2400" dirty="0">
                <a:solidFill>
                  <a:schemeClr val="tx1"/>
                </a:solidFill>
                <a:latin typeface="Calibri" panose="020F0502020204030204" pitchFamily="34" charset="0"/>
                <a:cs typeface="Calibri" panose="020F0502020204030204" pitchFamily="34" charset="0"/>
              </a:rPr>
              <a:t>Απαιτεί μόνο σύνδεση στο </a:t>
            </a:r>
            <a:r>
              <a:rPr lang="en-US" altLang="el-GR" sz="2400" dirty="0">
                <a:solidFill>
                  <a:schemeClr val="tx1"/>
                </a:solidFill>
                <a:latin typeface="Calibri" panose="020F0502020204030204" pitchFamily="34" charset="0"/>
                <a:cs typeface="Calibri" panose="020F0502020204030204" pitchFamily="34" charset="0"/>
              </a:rPr>
              <a:t>Internet</a:t>
            </a:r>
          </a:p>
          <a:p>
            <a:r>
              <a:rPr lang="el-GR" altLang="el-GR" sz="2400" dirty="0">
                <a:solidFill>
                  <a:schemeClr val="tx1"/>
                </a:solidFill>
                <a:latin typeface="Calibri" panose="020F0502020204030204" pitchFamily="34" charset="0"/>
                <a:cs typeface="Calibri" panose="020F0502020204030204" pitchFamily="34" charset="0"/>
              </a:rPr>
              <a:t>Υποστηρίζει πολλές γλώσσες και εργαλεία</a:t>
            </a:r>
          </a:p>
          <a:p>
            <a:r>
              <a:rPr lang="el-GR" altLang="el-GR" sz="2400" dirty="0">
                <a:solidFill>
                  <a:schemeClr val="tx1"/>
                </a:solidFill>
                <a:latin typeface="Calibri" panose="020F0502020204030204" pitchFamily="34" charset="0"/>
                <a:cs typeface="Calibri" panose="020F0502020204030204" pitchFamily="34" charset="0"/>
              </a:rPr>
              <a:t>Ευελιξία χρόνου</a:t>
            </a:r>
          </a:p>
          <a:p>
            <a:r>
              <a:rPr lang="el-GR" altLang="el-GR" sz="2400" dirty="0">
                <a:solidFill>
                  <a:schemeClr val="tx1"/>
                </a:solidFill>
                <a:latin typeface="Calibri" panose="020F0502020204030204" pitchFamily="34" charset="0"/>
                <a:cs typeface="Calibri" panose="020F0502020204030204" pitchFamily="34" charset="0"/>
              </a:rPr>
              <a:t>Άμεση προσφορά σε μικρό χρονικό διάστημα</a:t>
            </a:r>
          </a:p>
          <a:p>
            <a:r>
              <a:rPr lang="el-GR" altLang="el-GR" sz="2400" dirty="0">
                <a:solidFill>
                  <a:schemeClr val="tx1"/>
                </a:solidFill>
                <a:latin typeface="Calibri" panose="020F0502020204030204" pitchFamily="34" charset="0"/>
                <a:cs typeface="Calibri" panose="020F0502020204030204" pitchFamily="34" charset="0"/>
              </a:rPr>
              <a:t>Το περιεχόμενο μπορούν να το μοιραστούν όλοι</a:t>
            </a:r>
          </a:p>
          <a:p>
            <a:r>
              <a:rPr lang="el-GR" altLang="el-GR" sz="2400" dirty="0">
                <a:solidFill>
                  <a:schemeClr val="tx1"/>
                </a:solidFill>
                <a:latin typeface="Calibri" panose="020F0502020204030204" pitchFamily="34" charset="0"/>
                <a:cs typeface="Calibri" panose="020F0502020204030204" pitchFamily="34" charset="0"/>
              </a:rPr>
              <a:t>Υποστηρίζει την άτυπη εκπαίδευση</a:t>
            </a:r>
            <a:r>
              <a:rPr lang="en-US" altLang="el-GR" sz="2400" dirty="0">
                <a:solidFill>
                  <a:schemeClr val="tx1"/>
                </a:solidFill>
                <a:latin typeface="Calibri" panose="020F0502020204030204" pitchFamily="34" charset="0"/>
                <a:cs typeface="Calibri" panose="020F0502020204030204" pitchFamily="34" charset="0"/>
              </a:rPr>
              <a:t> </a:t>
            </a:r>
            <a:r>
              <a:rPr lang="el-GR" altLang="el-GR" sz="2400" dirty="0">
                <a:solidFill>
                  <a:schemeClr val="tx1"/>
                </a:solidFill>
                <a:latin typeface="Calibri" panose="020F0502020204030204" pitchFamily="34" charset="0"/>
                <a:cs typeface="Calibri" panose="020F0502020204030204" pitchFamily="34" charset="0"/>
              </a:rPr>
              <a:t>και τη μάθηση </a:t>
            </a:r>
            <a:r>
              <a:rPr lang="en-US" altLang="el-GR" sz="2400" dirty="0">
                <a:solidFill>
                  <a:schemeClr val="tx1"/>
                </a:solidFill>
                <a:latin typeface="Calibri" panose="020F0502020204030204" pitchFamily="34" charset="0"/>
                <a:cs typeface="Calibri" panose="020F0502020204030204" pitchFamily="34" charset="0"/>
              </a:rPr>
              <a:t>peer-to-peer</a:t>
            </a:r>
            <a:endParaRPr lang="el-GR" altLang="el-GR" sz="2400" dirty="0">
              <a:solidFill>
                <a:schemeClr val="tx1"/>
              </a:solidFill>
              <a:latin typeface="Calibri" panose="020F0502020204030204" pitchFamily="34" charset="0"/>
              <a:cs typeface="Calibri" panose="020F0502020204030204" pitchFamily="34" charset="0"/>
            </a:endParaRPr>
          </a:p>
          <a:p>
            <a:r>
              <a:rPr lang="el-GR" altLang="el-GR" sz="2400" dirty="0">
                <a:solidFill>
                  <a:schemeClr val="tx1"/>
                </a:solidFill>
                <a:latin typeface="Calibri" panose="020F0502020204030204" pitchFamily="34" charset="0"/>
                <a:cs typeface="Calibri" panose="020F0502020204030204" pitchFamily="34" charset="0"/>
              </a:rPr>
              <a:t>Δεν παρουσιάζει εμπόδια προσβασιμότητας</a:t>
            </a:r>
            <a:endParaRPr lang="en-US" altLang="el-GR" sz="2400" dirty="0">
              <a:solidFill>
                <a:schemeClr val="tx1"/>
              </a:solidFill>
              <a:latin typeface="Calibri" panose="020F0502020204030204" pitchFamily="34" charset="0"/>
              <a:cs typeface="Calibri" panose="020F0502020204030204" pitchFamily="34" charset="0"/>
            </a:endParaRPr>
          </a:p>
          <a:p>
            <a:r>
              <a:rPr lang="el-GR" altLang="el-GR" sz="2400" dirty="0">
                <a:solidFill>
                  <a:schemeClr val="tx1"/>
                </a:solidFill>
                <a:latin typeface="Calibri" panose="020F0502020204030204" pitchFamily="34" charset="0"/>
                <a:cs typeface="Calibri" panose="020F0502020204030204" pitchFamily="34" charset="0"/>
              </a:rPr>
              <a:t>Δίνει τη δυνατότητα για εξατομικευμένη μάθηση</a:t>
            </a:r>
            <a:endParaRPr lang="en-US" altLang="el-GR" sz="2400" dirty="0">
              <a:solidFill>
                <a:schemeClr val="tx1"/>
              </a:solidFill>
              <a:latin typeface="Calibri" panose="020F0502020204030204" pitchFamily="34" charset="0"/>
              <a:cs typeface="Calibri" panose="020F0502020204030204" pitchFamily="34" charset="0"/>
            </a:endParaRPr>
          </a:p>
          <a:p>
            <a:r>
              <a:rPr lang="el-GR" altLang="el-GR" sz="2400" dirty="0">
                <a:solidFill>
                  <a:schemeClr val="tx1"/>
                </a:solidFill>
                <a:latin typeface="Calibri" panose="020F0502020204030204" pitchFamily="34" charset="0"/>
                <a:cs typeface="Calibri" panose="020F0502020204030204" pitchFamily="34" charset="0"/>
              </a:rPr>
              <a:t>Βελτιώνει τις δεξιότητες μάθησης από απόσταση</a:t>
            </a:r>
            <a:endParaRPr lang="en-US" altLang="el-GR" sz="2400" dirty="0">
              <a:solidFill>
                <a:schemeClr val="tx1"/>
              </a:solidFill>
              <a:latin typeface="Calibri" panose="020F0502020204030204" pitchFamily="34" charset="0"/>
              <a:cs typeface="Calibri" panose="020F0502020204030204" pitchFamily="34" charset="0"/>
            </a:endParaRPr>
          </a:p>
          <a:p>
            <a:pPr marL="0" indent="0">
              <a:buNone/>
            </a:pPr>
            <a:endParaRPr lang="el-GR" dirty="0"/>
          </a:p>
        </p:txBody>
      </p:sp>
      <p:sp>
        <p:nvSpPr>
          <p:cNvPr id="4" name="Θέση αριθμού διαφάνειας 3">
            <a:extLst>
              <a:ext uri="{FF2B5EF4-FFF2-40B4-BE49-F238E27FC236}">
                <a16:creationId xmlns:a16="http://schemas.microsoft.com/office/drawing/2014/main" id="{C5A8D5F8-9956-8D14-CA49-A5659F5A0FD3}"/>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35</a:t>
            </a:fld>
            <a:endParaRPr lang="el-GR" altLang="en-US"/>
          </a:p>
        </p:txBody>
      </p:sp>
    </p:spTree>
    <p:extLst>
      <p:ext uri="{BB962C8B-B14F-4D97-AF65-F5344CB8AC3E}">
        <p14:creationId xmlns:p14="http://schemas.microsoft.com/office/powerpoint/2010/main" val="3528696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6EB18E-A1B3-B368-6762-4B74FE6EE4FB}"/>
              </a:ext>
            </a:extLst>
          </p:cNvPr>
          <p:cNvSpPr>
            <a:spLocks noGrp="1"/>
          </p:cNvSpPr>
          <p:nvPr>
            <p:ph type="title"/>
          </p:nvPr>
        </p:nvSpPr>
        <p:spPr/>
        <p:txBody>
          <a:bodyPr/>
          <a:lstStyle/>
          <a:p>
            <a:r>
              <a:rPr lang="el-GR" dirty="0" err="1"/>
              <a:t>Μειονεκτ</a:t>
            </a:r>
            <a:r>
              <a:rPr lang="en-US" dirty="0"/>
              <a:t>ή</a:t>
            </a:r>
            <a:r>
              <a:rPr lang="el-GR" dirty="0" err="1"/>
              <a:t>ματα</a:t>
            </a:r>
            <a:r>
              <a:rPr lang="el-GR" dirty="0"/>
              <a:t> </a:t>
            </a:r>
            <a:r>
              <a:rPr lang="en-US" dirty="0"/>
              <a:t>MOOCs </a:t>
            </a:r>
            <a:endParaRPr lang="el-GR" dirty="0"/>
          </a:p>
        </p:txBody>
      </p:sp>
      <p:sp>
        <p:nvSpPr>
          <p:cNvPr id="3" name="Θέση περιεχομένου 2">
            <a:extLst>
              <a:ext uri="{FF2B5EF4-FFF2-40B4-BE49-F238E27FC236}">
                <a16:creationId xmlns:a16="http://schemas.microsoft.com/office/drawing/2014/main" id="{03BAB916-1B24-812C-7314-08761AF41A31}"/>
              </a:ext>
            </a:extLst>
          </p:cNvPr>
          <p:cNvSpPr>
            <a:spLocks noGrp="1"/>
          </p:cNvSpPr>
          <p:nvPr>
            <p:ph sz="quarter" idx="1"/>
          </p:nvPr>
        </p:nvSpPr>
        <p:spPr/>
        <p:txBody>
          <a:bodyPr/>
          <a:lstStyle/>
          <a:p>
            <a:r>
              <a:rPr lang="el-GR" altLang="el-GR" sz="2400" dirty="0">
                <a:solidFill>
                  <a:schemeClr val="tx1"/>
                </a:solidFill>
                <a:latin typeface="Calibri" panose="020F0502020204030204" pitchFamily="34" charset="0"/>
                <a:cs typeface="Calibri" panose="020F0502020204030204" pitchFamily="34" charset="0"/>
              </a:rPr>
              <a:t>Τα υψηλά ποσοστά εγγραφών είναι παραπλανητικά. Λιγότερο από το 50% των εγγεγραμμένων χρηστών συμμετέχουν στη μαθησιακή διαδικασία </a:t>
            </a:r>
          </a:p>
          <a:p>
            <a:r>
              <a:rPr lang="el-GR" altLang="el-GR" sz="2400" dirty="0">
                <a:solidFill>
                  <a:srgbClr val="000000"/>
                </a:solidFill>
                <a:latin typeface="Calibri" panose="020F0502020204030204" pitchFamily="34" charset="0"/>
                <a:cs typeface="Calibri" panose="020F0502020204030204" pitchFamily="34" charset="0"/>
              </a:rPr>
              <a:t>Χαμηλά ποσοστά ολοκλήρωσης </a:t>
            </a:r>
            <a:endParaRPr lang="el-GR" altLang="el-GR" sz="2400" dirty="0">
              <a:solidFill>
                <a:schemeClr val="tx1"/>
              </a:solidFill>
              <a:latin typeface="Calibri" panose="020F0502020204030204" pitchFamily="34" charset="0"/>
              <a:cs typeface="Calibri" panose="020F0502020204030204" pitchFamily="34" charset="0"/>
            </a:endParaRPr>
          </a:p>
          <a:p>
            <a:r>
              <a:rPr lang="el-GR" altLang="el-GR" sz="2400" dirty="0">
                <a:solidFill>
                  <a:schemeClr val="tx1"/>
                </a:solidFill>
                <a:latin typeface="Calibri" panose="020F0502020204030204" pitchFamily="34" charset="0"/>
                <a:cs typeface="Calibri" panose="020F0502020204030204" pitchFamily="34" charset="0"/>
              </a:rPr>
              <a:t>Απαιτούν υψηλό κόστος κατασκευής και τα πανεπιστημιακά ιδρύματα είναι δύσκολο να ανταποκριθούν σε αυτό </a:t>
            </a:r>
          </a:p>
          <a:p>
            <a:r>
              <a:rPr lang="el-GR" altLang="el-GR" sz="2400" dirty="0">
                <a:solidFill>
                  <a:schemeClr val="tx1"/>
                </a:solidFill>
                <a:latin typeface="Calibri" panose="020F0502020204030204" pitchFamily="34" charset="0"/>
                <a:cs typeface="Calibri" panose="020F0502020204030204" pitchFamily="34" charset="0"/>
              </a:rPr>
              <a:t>Προσελκύουν άτομα με ήδη υψηλό επίπεδο εκπαίδευσης, αντί να διευρύνουν την πρόσβαση σε άλλο κοινό </a:t>
            </a:r>
          </a:p>
          <a:p>
            <a:r>
              <a:rPr lang="el-GR" altLang="el-GR" sz="2400" dirty="0">
                <a:solidFill>
                  <a:schemeClr val="tx1"/>
                </a:solidFill>
                <a:latin typeface="Calibri" panose="020F0502020204030204" pitchFamily="34" charset="0"/>
                <a:cs typeface="Calibri" panose="020F0502020204030204" pitchFamily="34" charset="0"/>
              </a:rPr>
              <a:t>Τα μοντέλα πιστοποίησης δεν έχουν ακόμη οριστικοποιηθεί και δεν αναγνωρίζονται επισήμως </a:t>
            </a:r>
            <a:endParaRPr lang="en-US" altLang="el-GR" sz="2400" dirty="0">
              <a:solidFill>
                <a:schemeClr val="tx1"/>
              </a:solidFill>
              <a:latin typeface="Calibri" panose="020F0502020204030204" pitchFamily="34" charset="0"/>
              <a:cs typeface="Calibri" panose="020F0502020204030204" pitchFamily="34" charset="0"/>
            </a:endParaRPr>
          </a:p>
        </p:txBody>
      </p:sp>
      <p:sp>
        <p:nvSpPr>
          <p:cNvPr id="4" name="Θέση αριθμού διαφάνειας 3">
            <a:extLst>
              <a:ext uri="{FF2B5EF4-FFF2-40B4-BE49-F238E27FC236}">
                <a16:creationId xmlns:a16="http://schemas.microsoft.com/office/drawing/2014/main" id="{19AD7769-23FF-4326-F61A-286C3ED4BC6C}"/>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36</a:t>
            </a:fld>
            <a:endParaRPr lang="el-GR" altLang="en-US"/>
          </a:p>
        </p:txBody>
      </p:sp>
    </p:spTree>
    <p:extLst>
      <p:ext uri="{BB962C8B-B14F-4D97-AF65-F5344CB8AC3E}">
        <p14:creationId xmlns:p14="http://schemas.microsoft.com/office/powerpoint/2010/main" val="32832820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385F2F5E-9240-A248-90AB-288CC98DE6F1}"/>
              </a:ext>
            </a:extLst>
          </p:cNvPr>
          <p:cNvSpPr>
            <a:spLocks noGrp="1"/>
          </p:cNvSpPr>
          <p:nvPr>
            <p:ph type="title"/>
          </p:nvPr>
        </p:nvSpPr>
        <p:spPr>
          <a:xfrm>
            <a:off x="612775" y="228600"/>
            <a:ext cx="8153400" cy="990600"/>
          </a:xfrm>
        </p:spPr>
        <p:txBody>
          <a:bodyPr/>
          <a:lstStyle/>
          <a:p>
            <a:r>
              <a:rPr lang="el-GR" altLang="en-US" dirty="0">
                <a:latin typeface="Calibri" panose="020F0502020204030204" pitchFamily="34" charset="0"/>
                <a:ea typeface="ＭＳ Ｐゴシック" panose="020B0600070205080204" pitchFamily="34" charset="-128"/>
              </a:rPr>
              <a:t>Σύνοψη</a:t>
            </a:r>
            <a:endParaRPr lang="en-US" altLang="en-US" dirty="0">
              <a:latin typeface="Calibri" panose="020F0502020204030204" pitchFamily="34" charset="0"/>
              <a:ea typeface="ＭＳ Ｐゴシック" panose="020B0600070205080204" pitchFamily="34" charset="-128"/>
            </a:endParaRPr>
          </a:p>
        </p:txBody>
      </p:sp>
      <p:sp>
        <p:nvSpPr>
          <p:cNvPr id="19458" name="Content Placeholder 2">
            <a:extLst>
              <a:ext uri="{FF2B5EF4-FFF2-40B4-BE49-F238E27FC236}">
                <a16:creationId xmlns:a16="http://schemas.microsoft.com/office/drawing/2014/main" id="{8E0723EC-1B2B-BA4D-9E07-E2CC747EE2FF}"/>
              </a:ext>
            </a:extLst>
          </p:cNvPr>
          <p:cNvSpPr>
            <a:spLocks noGrp="1"/>
          </p:cNvSpPr>
          <p:nvPr>
            <p:ph sz="quarter" idx="1"/>
          </p:nvPr>
        </p:nvSpPr>
        <p:spPr>
          <a:xfrm>
            <a:off x="612775" y="1600200"/>
            <a:ext cx="8153400" cy="4495800"/>
          </a:xfrm>
        </p:spPr>
        <p:txBody>
          <a:bodyPr/>
          <a:lstStyle/>
          <a:p>
            <a:r>
              <a:rPr lang="el-GR" altLang="en-US" dirty="0">
                <a:latin typeface="Calibri" panose="020F0502020204030204" pitchFamily="34" charset="0"/>
                <a:ea typeface="ＭＳ Ｐゴシック" panose="020B0600070205080204" pitchFamily="34" charset="-128"/>
              </a:rPr>
              <a:t>Γνωριμία</a:t>
            </a:r>
          </a:p>
          <a:p>
            <a:r>
              <a:rPr lang="el-GR" altLang="en-US" dirty="0">
                <a:latin typeface="Calibri" panose="020F0502020204030204" pitchFamily="34" charset="0"/>
                <a:ea typeface="ＭＳ Ｐゴシック" panose="020B0600070205080204" pitchFamily="34" charset="-128"/>
              </a:rPr>
              <a:t>Ψηφιακές Δεξιότητες</a:t>
            </a:r>
          </a:p>
          <a:p>
            <a:r>
              <a:rPr lang="el-GR" altLang="en-US" dirty="0">
                <a:latin typeface="Calibri" panose="020F0502020204030204" pitchFamily="34" charset="0"/>
                <a:ea typeface="ＭＳ Ｐゴシック" panose="020B0600070205080204" pitchFamily="34" charset="-128"/>
              </a:rPr>
              <a:t>Γνωριμία με τα </a:t>
            </a:r>
            <a:r>
              <a:rPr lang="en-US" altLang="en-US" dirty="0">
                <a:latin typeface="Calibri" panose="020F0502020204030204" pitchFamily="34" charset="0"/>
                <a:ea typeface="ＭＳ Ｐゴシック" panose="020B0600070205080204" pitchFamily="34" charset="-128"/>
              </a:rPr>
              <a:t>MOOCs</a:t>
            </a:r>
          </a:p>
          <a:p>
            <a:r>
              <a:rPr lang="el-GR" altLang="en-US" dirty="0">
                <a:latin typeface="Calibri" panose="020F0502020204030204" pitchFamily="34" charset="0"/>
                <a:ea typeface="ＭＳ Ｐゴシック" panose="020B0600070205080204" pitchFamily="34" charset="-128"/>
              </a:rPr>
              <a:t>Βασικές αρχές σχεδιασμού </a:t>
            </a:r>
            <a:r>
              <a:rPr lang="en-US" altLang="en-US" dirty="0">
                <a:latin typeface="Calibri" panose="020F0502020204030204" pitchFamily="34" charset="0"/>
                <a:ea typeface="ＭＳ Ｐゴシック" panose="020B0600070205080204" pitchFamily="34" charset="-128"/>
              </a:rPr>
              <a:t>MOOCs </a:t>
            </a:r>
          </a:p>
          <a:p>
            <a:r>
              <a:rPr lang="en-US" altLang="en-US" dirty="0">
                <a:latin typeface="Calibri" panose="020F0502020204030204" pitchFamily="34" charset="0"/>
                <a:ea typeface="ＭＳ Ｐゴシック" panose="020B0600070205080204" pitchFamily="34" charset="-128"/>
              </a:rPr>
              <a:t>MOOCs </a:t>
            </a:r>
            <a:r>
              <a:rPr lang="el-GR" altLang="en-US" dirty="0">
                <a:latin typeface="Calibri" panose="020F0502020204030204" pitchFamily="34" charset="0"/>
                <a:ea typeface="ＭＳ Ｐゴシック" panose="020B0600070205080204" pitchFamily="34" charset="-128"/>
              </a:rPr>
              <a:t>στη σχολικ</a:t>
            </a:r>
            <a:r>
              <a:rPr lang="en-US" altLang="en-US" dirty="0">
                <a:latin typeface="Calibri" panose="020F0502020204030204" pitchFamily="34" charset="0"/>
                <a:ea typeface="ＭＳ Ｐゴシック" panose="020B0600070205080204" pitchFamily="34" charset="-128"/>
              </a:rPr>
              <a:t>ή</a:t>
            </a:r>
            <a:r>
              <a:rPr lang="el-GR" altLang="en-US" dirty="0">
                <a:latin typeface="Calibri" panose="020F0502020204030204" pitchFamily="34" charset="0"/>
                <a:ea typeface="ＭＳ Ｐゴシック" panose="020B0600070205080204" pitchFamily="34" charset="-128"/>
              </a:rPr>
              <a:t> εκπαίδευση </a:t>
            </a:r>
          </a:p>
          <a:p>
            <a:r>
              <a:rPr lang="el-GR" altLang="en-US" dirty="0">
                <a:latin typeface="Calibri" panose="020F0502020204030204" pitchFamily="34" charset="0"/>
                <a:ea typeface="ＭＳ Ｐゴシック" panose="020B0600070205080204" pitchFamily="34" charset="-128"/>
              </a:rPr>
              <a:t>Καλ</a:t>
            </a:r>
            <a:r>
              <a:rPr lang="en-US" altLang="en-US" dirty="0">
                <a:latin typeface="Calibri" panose="020F0502020204030204" pitchFamily="34" charset="0"/>
                <a:ea typeface="ＭＳ Ｐゴシック" panose="020B0600070205080204" pitchFamily="34" charset="-128"/>
              </a:rPr>
              <a:t>έ</a:t>
            </a:r>
            <a:r>
              <a:rPr lang="el-GR" altLang="en-US" dirty="0">
                <a:latin typeface="Calibri" panose="020F0502020204030204" pitchFamily="34" charset="0"/>
                <a:ea typeface="ＭＳ Ｐゴシック" panose="020B0600070205080204" pitchFamily="34" charset="-128"/>
              </a:rPr>
              <a:t>ς πρακτικές για τον σχεδιασμό, την ανάπτυξη, την εφαρμογή, την παροχή και την αξιολόγηση ενός Κ-12 </a:t>
            </a:r>
            <a:r>
              <a:rPr lang="en-US" altLang="en-US" dirty="0">
                <a:latin typeface="Calibri" panose="020F0502020204030204" pitchFamily="34" charset="0"/>
                <a:ea typeface="ＭＳ Ｐゴシック" panose="020B0600070205080204" pitchFamily="34" charset="-128"/>
              </a:rPr>
              <a:t>MOOC </a:t>
            </a:r>
          </a:p>
        </p:txBody>
      </p:sp>
      <p:sp>
        <p:nvSpPr>
          <p:cNvPr id="4" name="Slide Number Placeholder 3">
            <a:extLst>
              <a:ext uri="{FF2B5EF4-FFF2-40B4-BE49-F238E27FC236}">
                <a16:creationId xmlns:a16="http://schemas.microsoft.com/office/drawing/2014/main" id="{725D1CBA-4AB4-E945-BF39-272CC9DFEF97}"/>
              </a:ext>
            </a:extLst>
          </p:cNvPr>
          <p:cNvSpPr>
            <a:spLocks noGrp="1"/>
          </p:cNvSpPr>
          <p:nvPr>
            <p:ph type="sldNum" sz="quarter" idx="12"/>
          </p:nvPr>
        </p:nvSpPr>
        <p:spPr/>
        <p:txBody>
          <a:bodyP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82BB54CB-C7E1-2741-81DF-5521F2E0B072}" type="slidenum">
              <a:rPr kumimoji="0" lang="el-GR" altLang="en-US" sz="1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base" latinLnBrk="0" hangingPunct="1">
                <a:lnSpc>
                  <a:spcPct val="80000"/>
                </a:lnSpc>
                <a:spcBef>
                  <a:spcPct val="0"/>
                </a:spcBef>
                <a:spcAft>
                  <a:spcPct val="0"/>
                </a:spcAft>
                <a:buClrTx/>
                <a:buSzTx/>
                <a:buFontTx/>
                <a:buNone/>
                <a:tabLst/>
                <a:defRPr/>
              </a:pPr>
              <a:t>37</a:t>
            </a:fld>
            <a:endParaRPr kumimoji="0" lang="el-GR" altLang="en-US" sz="1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 name="Rectangle 8">
            <a:extLst>
              <a:ext uri="{FF2B5EF4-FFF2-40B4-BE49-F238E27FC236}">
                <a16:creationId xmlns:a16="http://schemas.microsoft.com/office/drawing/2014/main" id="{C3B27ED4-93C1-3345-85D4-BB2340D9BE46}"/>
              </a:ext>
            </a:extLst>
          </p:cNvPr>
          <p:cNvSpPr/>
          <p:nvPr/>
        </p:nvSpPr>
        <p:spPr>
          <a:xfrm>
            <a:off x="599956" y="2968352"/>
            <a:ext cx="4908148" cy="532656"/>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2" name="Εικόνα 1">
            <a:extLst>
              <a:ext uri="{FF2B5EF4-FFF2-40B4-BE49-F238E27FC236}">
                <a16:creationId xmlns:a16="http://schemas.microsoft.com/office/drawing/2014/main" id="{4021A4D0-B2A8-922B-0FE6-BE112050D2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713" b="11547"/>
          <a:stretch/>
        </p:blipFill>
        <p:spPr>
          <a:xfrm>
            <a:off x="6732240" y="44624"/>
            <a:ext cx="2411760" cy="1193406"/>
          </a:xfrm>
          <a:prstGeom prst="rect">
            <a:avLst/>
          </a:prstGeom>
        </p:spPr>
      </p:pic>
    </p:spTree>
    <p:extLst>
      <p:ext uri="{BB962C8B-B14F-4D97-AF65-F5344CB8AC3E}">
        <p14:creationId xmlns:p14="http://schemas.microsoft.com/office/powerpoint/2010/main" val="13854308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DFCDF1-F8A7-1220-80C3-8760AB72E278}"/>
              </a:ext>
            </a:extLst>
          </p:cNvPr>
          <p:cNvSpPr>
            <a:spLocks noGrp="1"/>
          </p:cNvSpPr>
          <p:nvPr>
            <p:ph type="title"/>
          </p:nvPr>
        </p:nvSpPr>
        <p:spPr/>
        <p:txBody>
          <a:bodyPr/>
          <a:lstStyle/>
          <a:p>
            <a:r>
              <a:rPr lang="en-US" dirty="0"/>
              <a:t>E-learning MOOC Framework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(1/</a:t>
            </a:r>
            <a:r>
              <a:rPr lang="en-US" altLang="el-GR" baseline="30000" dirty="0">
                <a:latin typeface="Calibri" panose="020F0502020204030204" pitchFamily="34" charset="0"/>
                <a:ea typeface="ＭＳ Ｐゴシック" panose="020B0600070205080204" pitchFamily="34" charset="-128"/>
                <a:cs typeface="Calibri" panose="020F0502020204030204" pitchFamily="34" charset="0"/>
              </a:rPr>
              <a:t>3</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endParaRPr lang="el-GR" dirty="0"/>
          </a:p>
        </p:txBody>
      </p:sp>
      <p:sp>
        <p:nvSpPr>
          <p:cNvPr id="3" name="Θέση περιεχομένου 2">
            <a:extLst>
              <a:ext uri="{FF2B5EF4-FFF2-40B4-BE49-F238E27FC236}">
                <a16:creationId xmlns:a16="http://schemas.microsoft.com/office/drawing/2014/main" id="{60EDE640-6F5A-FA9B-130F-CE2D52AD266E}"/>
              </a:ext>
            </a:extLst>
          </p:cNvPr>
          <p:cNvSpPr>
            <a:spLocks noGrp="1"/>
          </p:cNvSpPr>
          <p:nvPr>
            <p:ph sz="quarter" idx="1"/>
          </p:nvPr>
        </p:nvSpPr>
        <p:spPr>
          <a:xfrm>
            <a:off x="612648" y="1600200"/>
            <a:ext cx="3959352" cy="4637112"/>
          </a:xfrm>
        </p:spPr>
        <p:txBody>
          <a:bodyPr/>
          <a:lstStyle/>
          <a:p>
            <a:r>
              <a:rPr lang="el-GR" dirty="0"/>
              <a:t>Παρ</a:t>
            </a:r>
            <a:r>
              <a:rPr lang="en-US" dirty="0"/>
              <a:t>έ</a:t>
            </a:r>
            <a:r>
              <a:rPr lang="el-GR" dirty="0"/>
              <a:t>χει βοήθεια στους παρόχους και στους εκπαιδευτικούς όσον αφορά: </a:t>
            </a:r>
          </a:p>
          <a:p>
            <a:pPr lvl="1">
              <a:buClr>
                <a:srgbClr val="4F81BD"/>
              </a:buClr>
              <a:defRPr/>
            </a:pPr>
            <a:r>
              <a:rPr lang="el-GR" dirty="0">
                <a:solidFill>
                  <a:prstClr val="black"/>
                </a:solidFill>
              </a:rPr>
              <a:t>τον σχεδιασμό εν</a:t>
            </a:r>
            <a:r>
              <a:rPr lang="en-US" dirty="0">
                <a:solidFill>
                  <a:prstClr val="black"/>
                </a:solidFill>
              </a:rPr>
              <a:t>ό</a:t>
            </a:r>
            <a:r>
              <a:rPr lang="el-GR" dirty="0">
                <a:solidFill>
                  <a:prstClr val="black"/>
                </a:solidFill>
              </a:rPr>
              <a:t>ς </a:t>
            </a:r>
            <a:r>
              <a:rPr lang="en-US" dirty="0">
                <a:solidFill>
                  <a:prstClr val="black"/>
                </a:solidFill>
              </a:rPr>
              <a:t>MOOC</a:t>
            </a:r>
            <a:endParaRPr lang="el-GR" dirty="0">
              <a:solidFill>
                <a:prstClr val="black"/>
              </a:solidFill>
            </a:endParaRP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r>
              <a:rPr lang="el-GR" dirty="0">
                <a:solidFill>
                  <a:prstClr val="black"/>
                </a:solidFill>
              </a:rPr>
              <a:t>την ανάπτυξη εν</a:t>
            </a:r>
            <a:r>
              <a:rPr lang="en-US" dirty="0">
                <a:solidFill>
                  <a:prstClr val="black"/>
                </a:solidFill>
              </a:rPr>
              <a:t>ό</a:t>
            </a:r>
            <a:r>
              <a:rPr lang="el-GR" dirty="0">
                <a:solidFill>
                  <a:prstClr val="black"/>
                </a:solidFill>
              </a:rPr>
              <a:t>ς </a:t>
            </a:r>
            <a:r>
              <a:rPr lang="en-US" dirty="0">
                <a:solidFill>
                  <a:prstClr val="black"/>
                </a:solidFill>
              </a:rPr>
              <a:t>MOOC </a:t>
            </a:r>
            <a:endParaRPr lang="el-GR" dirty="0">
              <a:solidFill>
                <a:prstClr val="black"/>
              </a:solidFill>
            </a:endParaRP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r>
              <a:rPr lang="el-GR" dirty="0">
                <a:solidFill>
                  <a:prstClr val="black"/>
                </a:solidFill>
              </a:rPr>
              <a:t>την εφαρμογή</a:t>
            </a:r>
            <a:r>
              <a:rPr lang="en-US" dirty="0">
                <a:solidFill>
                  <a:prstClr val="black"/>
                </a:solidFill>
              </a:rPr>
              <a:t> </a:t>
            </a:r>
            <a:r>
              <a:rPr lang="el-GR" dirty="0">
                <a:solidFill>
                  <a:prstClr val="black"/>
                </a:solidFill>
              </a:rPr>
              <a:t>εν</a:t>
            </a:r>
            <a:r>
              <a:rPr lang="en-US" dirty="0">
                <a:solidFill>
                  <a:prstClr val="black"/>
                </a:solidFill>
              </a:rPr>
              <a:t>ό</a:t>
            </a:r>
            <a:r>
              <a:rPr lang="el-GR" dirty="0">
                <a:solidFill>
                  <a:prstClr val="black"/>
                </a:solidFill>
              </a:rPr>
              <a:t>ς </a:t>
            </a:r>
            <a:r>
              <a:rPr lang="en-US" dirty="0">
                <a:solidFill>
                  <a:prstClr val="black"/>
                </a:solidFill>
              </a:rPr>
              <a:t>MOOC </a:t>
            </a:r>
            <a:endParaRPr lang="el-GR" dirty="0">
              <a:solidFill>
                <a:prstClr val="black"/>
              </a:solidFill>
            </a:endParaRP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r>
              <a:rPr lang="el-GR" dirty="0">
                <a:solidFill>
                  <a:prstClr val="black"/>
                </a:solidFill>
              </a:rPr>
              <a:t>την παροχή εν</a:t>
            </a:r>
            <a:r>
              <a:rPr lang="en-US" dirty="0">
                <a:solidFill>
                  <a:prstClr val="black"/>
                </a:solidFill>
              </a:rPr>
              <a:t>ό</a:t>
            </a:r>
            <a:r>
              <a:rPr lang="el-GR" dirty="0">
                <a:solidFill>
                  <a:prstClr val="black"/>
                </a:solidFill>
              </a:rPr>
              <a:t>ς </a:t>
            </a:r>
            <a:r>
              <a:rPr lang="en-US" dirty="0">
                <a:solidFill>
                  <a:prstClr val="black"/>
                </a:solidFill>
              </a:rPr>
              <a:t>MOOC</a:t>
            </a:r>
            <a:endParaRPr lang="el-GR" dirty="0">
              <a:solidFill>
                <a:prstClr val="black"/>
              </a:solidFill>
            </a:endParaRP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r>
              <a:rPr lang="el-GR" dirty="0">
                <a:solidFill>
                  <a:prstClr val="black"/>
                </a:solidFill>
              </a:rPr>
              <a:t>την αξιολόγηση ενός </a:t>
            </a:r>
            <a:r>
              <a:rPr lang="en-US" dirty="0">
                <a:solidFill>
                  <a:prstClr val="black"/>
                </a:solidFill>
              </a:rPr>
              <a:t>MOOC</a:t>
            </a:r>
          </a:p>
          <a:p>
            <a:pPr marL="319088" marR="0" lvl="1" indent="-319088" defTabSz="914400" latinLnBrk="0">
              <a:lnSpc>
                <a:spcPct val="100000"/>
              </a:lnSpc>
              <a:spcBef>
                <a:spcPts val="700"/>
              </a:spcBef>
              <a:buClr>
                <a:schemeClr val="accent2"/>
              </a:buClr>
              <a:buSzPct val="60000"/>
              <a:buFont typeface="Wingdings" pitchFamily="2" charset="2"/>
              <a:buChar char=""/>
              <a:tabLst/>
              <a:defRPr/>
            </a:pPr>
            <a:r>
              <a:rPr lang="el-GR" sz="2400" dirty="0"/>
              <a:t>Περιλαμβ</a:t>
            </a:r>
            <a:r>
              <a:rPr lang="en-US" sz="2400" dirty="0"/>
              <a:t>ά</a:t>
            </a:r>
            <a:r>
              <a:rPr lang="el-GR" sz="2400" dirty="0"/>
              <a:t>νει 8 επιμέρους διαστάσεις </a:t>
            </a:r>
          </a:p>
          <a:p>
            <a:pPr marL="0" indent="0">
              <a:buNone/>
            </a:pPr>
            <a:endParaRPr lang="el-GR" dirty="0"/>
          </a:p>
          <a:p>
            <a:pPr marL="0" indent="0">
              <a:buNone/>
            </a:pPr>
            <a:r>
              <a:rPr lang="el-GR" dirty="0"/>
              <a:t> </a:t>
            </a:r>
          </a:p>
        </p:txBody>
      </p:sp>
      <p:sp>
        <p:nvSpPr>
          <p:cNvPr id="4" name="Θέση αριθμού διαφάνειας 3">
            <a:extLst>
              <a:ext uri="{FF2B5EF4-FFF2-40B4-BE49-F238E27FC236}">
                <a16:creationId xmlns:a16="http://schemas.microsoft.com/office/drawing/2014/main" id="{AB16ABB3-C025-0D26-DD92-00641639AE75}"/>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38</a:t>
            </a:fld>
            <a:endParaRPr lang="el-GR" altLang="en-US"/>
          </a:p>
        </p:txBody>
      </p:sp>
      <p:pic>
        <p:nvPicPr>
          <p:cNvPr id="5" name="Εικόνα 4">
            <a:extLst>
              <a:ext uri="{FF2B5EF4-FFF2-40B4-BE49-F238E27FC236}">
                <a16:creationId xmlns:a16="http://schemas.microsoft.com/office/drawing/2014/main" id="{E44342FF-0089-CF3A-36ED-FA155497FB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32644" y="1837557"/>
            <a:ext cx="4431844" cy="4191000"/>
          </a:xfrm>
          <a:prstGeom prst="rect">
            <a:avLst/>
          </a:prstGeom>
        </p:spPr>
      </p:pic>
      <p:sp>
        <p:nvSpPr>
          <p:cNvPr id="6" name="Rectangle 8">
            <a:extLst>
              <a:ext uri="{FF2B5EF4-FFF2-40B4-BE49-F238E27FC236}">
                <a16:creationId xmlns:a16="http://schemas.microsoft.com/office/drawing/2014/main" id="{9302CDBA-9D64-C98D-F970-9AB8AE2EAD67}"/>
              </a:ext>
            </a:extLst>
          </p:cNvPr>
          <p:cNvSpPr/>
          <p:nvPr/>
        </p:nvSpPr>
        <p:spPr>
          <a:xfrm>
            <a:off x="6012161" y="2060848"/>
            <a:ext cx="1368152" cy="532656"/>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Tree>
    <p:extLst>
      <p:ext uri="{BB962C8B-B14F-4D97-AF65-F5344CB8AC3E}">
        <p14:creationId xmlns:p14="http://schemas.microsoft.com/office/powerpoint/2010/main" val="3996140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611288-3D92-C500-F650-A02123EB3715}"/>
              </a:ext>
            </a:extLst>
          </p:cNvPr>
          <p:cNvSpPr>
            <a:spLocks noGrp="1"/>
          </p:cNvSpPr>
          <p:nvPr>
            <p:ph type="title"/>
          </p:nvPr>
        </p:nvSpPr>
        <p:spPr/>
        <p:txBody>
          <a:bodyPr/>
          <a:lstStyle/>
          <a:p>
            <a:r>
              <a:rPr lang="en-US" dirty="0"/>
              <a:t>E-learning MOOC Framework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a:t>
            </a:r>
            <a:r>
              <a:rPr lang="en-US" altLang="el-GR" baseline="30000" dirty="0">
                <a:latin typeface="Calibri" panose="020F0502020204030204" pitchFamily="34" charset="0"/>
                <a:ea typeface="ＭＳ Ｐゴシック" panose="020B0600070205080204" pitchFamily="34" charset="-128"/>
                <a:cs typeface="Calibri" panose="020F0502020204030204" pitchFamily="34" charset="0"/>
              </a:rPr>
              <a:t>2</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a:t>
            </a:r>
            <a:r>
              <a:rPr lang="en-US" altLang="el-GR" baseline="30000" dirty="0">
                <a:latin typeface="Calibri" panose="020F0502020204030204" pitchFamily="34" charset="0"/>
                <a:ea typeface="ＭＳ Ｐゴシック" panose="020B0600070205080204" pitchFamily="34" charset="-128"/>
                <a:cs typeface="Calibri" panose="020F0502020204030204" pitchFamily="34" charset="0"/>
              </a:rPr>
              <a:t>3</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endParaRPr lang="el-GR" dirty="0"/>
          </a:p>
        </p:txBody>
      </p:sp>
      <p:sp>
        <p:nvSpPr>
          <p:cNvPr id="3" name="Θέση περιεχομένου 2">
            <a:extLst>
              <a:ext uri="{FF2B5EF4-FFF2-40B4-BE49-F238E27FC236}">
                <a16:creationId xmlns:a16="http://schemas.microsoft.com/office/drawing/2014/main" id="{BD46F77E-3769-4378-72C6-F5A93F13C99D}"/>
              </a:ext>
            </a:extLst>
          </p:cNvPr>
          <p:cNvSpPr>
            <a:spLocks noGrp="1"/>
          </p:cNvSpPr>
          <p:nvPr>
            <p:ph sz="quarter" idx="1"/>
          </p:nvPr>
        </p:nvSpPr>
        <p:spPr/>
        <p:txBody>
          <a:bodyPr/>
          <a:lstStyle/>
          <a:p>
            <a:r>
              <a:rPr lang="en-US" dirty="0"/>
              <a:t>Pedagogical dimension </a:t>
            </a: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r>
              <a:rPr lang="en-US" dirty="0">
                <a:solidFill>
                  <a:prstClr val="black"/>
                </a:solidFill>
              </a:rPr>
              <a:t>r</a:t>
            </a:r>
            <a:r>
              <a:rPr kumimoji="0" lang="en-US" sz="2000" b="0" i="0" u="none" strike="noStrike" kern="1200" cap="none" spc="0" normalizeH="0" baseline="0" noProof="0" dirty="0" err="1">
                <a:ln>
                  <a:noFill/>
                </a:ln>
                <a:solidFill>
                  <a:prstClr val="black"/>
                </a:solidFill>
                <a:effectLst/>
                <a:uLnTx/>
                <a:uFillTx/>
                <a:latin typeface="Calibri"/>
                <a:ea typeface="ＭＳ Ｐゴシック" charset="0"/>
                <a:cs typeface="Calibri"/>
              </a:rPr>
              <a:t>efers</a:t>
            </a: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Calibri"/>
              </a:rPr>
              <a:t> to teaching and learning </a:t>
            </a:r>
          </a:p>
          <a:p>
            <a:pPr marL="319088" marR="0" lvl="0" indent="-319088" algn="l" defTabSz="914400" rtl="0" eaLnBrk="0" fontAlgn="base" latinLnBrk="0" hangingPunct="0">
              <a:lnSpc>
                <a:spcPct val="100000"/>
              </a:lnSpc>
              <a:spcBef>
                <a:spcPts val="700"/>
              </a:spcBef>
              <a:spcAft>
                <a:spcPct val="0"/>
              </a:spcAft>
              <a:buClr>
                <a:srgbClr val="C0504D"/>
              </a:buClr>
              <a:buSzPct val="60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Calibri"/>
              </a:rPr>
              <a:t>Technological dimension </a:t>
            </a:r>
          </a:p>
          <a:p>
            <a:pPr marR="0" lvl="1" algn="l" defTabSz="914400" rtl="0" eaLnBrk="0" fontAlgn="base" latinLnBrk="0" hangingPunct="0">
              <a:lnSpc>
                <a:spcPct val="100000"/>
              </a:lnSpc>
              <a:spcBef>
                <a:spcPts val="550"/>
              </a:spcBef>
              <a:spcAft>
                <a:spcPct val="0"/>
              </a:spcAft>
              <a:buClr>
                <a:srgbClr val="4F81BD"/>
              </a:buClr>
              <a:buSzPct val="70000"/>
              <a:buFont typeface="Wingdings" pitchFamily="2" charset="2"/>
              <a:buChar char="q"/>
              <a:tabLst/>
              <a:defRPr/>
            </a:pPr>
            <a:r>
              <a:rPr lang="en-US" dirty="0">
                <a:solidFill>
                  <a:prstClr val="black"/>
                </a:solidFill>
              </a:rPr>
              <a:t>e</a:t>
            </a:r>
            <a:r>
              <a:rPr kumimoji="0" lang="en-US" sz="2000" b="0" i="0" u="none" strike="noStrike" kern="1200" cap="none" spc="0" normalizeH="0" baseline="0" noProof="0" dirty="0" err="1">
                <a:ln>
                  <a:noFill/>
                </a:ln>
                <a:solidFill>
                  <a:prstClr val="black"/>
                </a:solidFill>
                <a:effectLst/>
                <a:uLnTx/>
                <a:uFillTx/>
                <a:latin typeface="Calibri"/>
                <a:ea typeface="ＭＳ Ｐゴシック" charset="0"/>
                <a:cs typeface="Calibri"/>
              </a:rPr>
              <a:t>xamines</a:t>
            </a: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Calibri"/>
              </a:rPr>
              <a:t> issues of MOOCs’ technology infrastructure, hardware, and software  </a:t>
            </a:r>
          </a:p>
          <a:p>
            <a:pPr marL="319088" marR="0" lvl="0" indent="-319088" algn="l" defTabSz="914400" rtl="0" eaLnBrk="0" fontAlgn="base" latinLnBrk="0" hangingPunct="0">
              <a:lnSpc>
                <a:spcPct val="100000"/>
              </a:lnSpc>
              <a:spcBef>
                <a:spcPts val="700"/>
              </a:spcBef>
              <a:spcAft>
                <a:spcPct val="0"/>
              </a:spcAft>
              <a:buClr>
                <a:srgbClr val="C0504D"/>
              </a:buClr>
              <a:buSzPct val="60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Calibri"/>
              </a:rPr>
              <a:t>Institutional dimension </a:t>
            </a: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r>
              <a:rPr lang="en-US" dirty="0">
                <a:solidFill>
                  <a:prstClr val="black"/>
                </a:solidFill>
              </a:rPr>
              <a:t>refers to issues of administrative and academic affairs and student services related to e-learning </a:t>
            </a:r>
          </a:p>
          <a:p>
            <a:pPr marL="319088" marR="0" lvl="0" indent="-319088" algn="l" defTabSz="914400" rtl="0" eaLnBrk="0" fontAlgn="base" latinLnBrk="0" hangingPunct="0">
              <a:lnSpc>
                <a:spcPct val="100000"/>
              </a:lnSpc>
              <a:spcBef>
                <a:spcPts val="700"/>
              </a:spcBef>
              <a:spcAft>
                <a:spcPct val="0"/>
              </a:spcAft>
              <a:buClr>
                <a:srgbClr val="C0504D"/>
              </a:buClr>
              <a:buSzPct val="60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Calibri"/>
              </a:rPr>
              <a:t>Management dimension </a:t>
            </a:r>
          </a:p>
          <a:p>
            <a:pPr lvl="1">
              <a:buClr>
                <a:srgbClr val="4F81BD"/>
              </a:buClr>
              <a:defRPr/>
            </a:pPr>
            <a:r>
              <a:rPr lang="en-US" dirty="0">
                <a:solidFill>
                  <a:prstClr val="black"/>
                </a:solidFill>
              </a:rPr>
              <a:t>refers to the maintenance of learning environment and distribution of information.</a:t>
            </a:r>
          </a:p>
          <a:p>
            <a:pPr marL="366713" marR="0" lvl="1" indent="0" algn="l" defTabSz="914400" rtl="0" eaLnBrk="0" fontAlgn="base" latinLnBrk="0" hangingPunct="0">
              <a:lnSpc>
                <a:spcPct val="100000"/>
              </a:lnSpc>
              <a:spcBef>
                <a:spcPts val="550"/>
              </a:spcBef>
              <a:spcAft>
                <a:spcPct val="0"/>
              </a:spcAft>
              <a:buClr>
                <a:srgbClr val="4F81BD"/>
              </a:buClr>
              <a:buSzPct val="70000"/>
              <a:buNone/>
              <a:tabLst/>
              <a:defRPr/>
            </a:pPr>
            <a:endPar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Calibri"/>
            </a:endParaRPr>
          </a:p>
          <a:p>
            <a:pPr marL="0" marR="0" lvl="0" indent="0" algn="l" defTabSz="914400" rtl="0" eaLnBrk="0" fontAlgn="base" latinLnBrk="0" hangingPunct="0">
              <a:lnSpc>
                <a:spcPct val="100000"/>
              </a:lnSpc>
              <a:spcBef>
                <a:spcPts val="700"/>
              </a:spcBef>
              <a:spcAft>
                <a:spcPct val="0"/>
              </a:spcAft>
              <a:buClr>
                <a:srgbClr val="C0504D"/>
              </a:buClr>
              <a:buSzPct val="60000"/>
              <a:buNone/>
              <a:tabLst/>
              <a:defRPr/>
            </a:pPr>
            <a:endPar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Calibri"/>
            </a:endParaRP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Calibri"/>
            </a:endParaRPr>
          </a:p>
          <a:p>
            <a:pPr marL="0" indent="0">
              <a:buNone/>
            </a:pPr>
            <a:endParaRPr lang="el-GR" dirty="0"/>
          </a:p>
        </p:txBody>
      </p:sp>
      <p:sp>
        <p:nvSpPr>
          <p:cNvPr id="4" name="Θέση αριθμού διαφάνειας 3">
            <a:extLst>
              <a:ext uri="{FF2B5EF4-FFF2-40B4-BE49-F238E27FC236}">
                <a16:creationId xmlns:a16="http://schemas.microsoft.com/office/drawing/2014/main" id="{DF6D68E1-D6A0-4777-1E49-DD1DDFDAEDCB}"/>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39</a:t>
            </a:fld>
            <a:endParaRPr lang="el-GR" altLang="en-US"/>
          </a:p>
        </p:txBody>
      </p:sp>
    </p:spTree>
    <p:extLst>
      <p:ext uri="{BB962C8B-B14F-4D97-AF65-F5344CB8AC3E}">
        <p14:creationId xmlns:p14="http://schemas.microsoft.com/office/powerpoint/2010/main" val="4218408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7E1EDDE3-BFDA-184F-8BE5-9B672C051C0D}"/>
              </a:ext>
            </a:extLst>
          </p:cNvPr>
          <p:cNvSpPr>
            <a:spLocks noGrp="1"/>
          </p:cNvSpPr>
          <p:nvPr>
            <p:ph type="title"/>
          </p:nvPr>
        </p:nvSpPr>
        <p:spPr>
          <a:xfrm>
            <a:off x="612775" y="228600"/>
            <a:ext cx="8153400" cy="990600"/>
          </a:xfrm>
        </p:spPr>
        <p:txBody>
          <a:bodyPr/>
          <a:lstStyle/>
          <a:p>
            <a:r>
              <a:rPr lang="el-GR" altLang="en-US" dirty="0">
                <a:latin typeface="Calibri" panose="020F0502020204030204" pitchFamily="34" charset="0"/>
                <a:ea typeface="ＭＳ Ｐゴシック" panose="020B0600070205080204" pitchFamily="34" charset="-128"/>
              </a:rPr>
              <a:t>Εσείς???</a:t>
            </a:r>
            <a:endParaRPr lang="en-US" altLang="en-US" dirty="0">
              <a:latin typeface="Calibri" panose="020F0502020204030204" pitchFamily="34" charset="0"/>
              <a:ea typeface="ＭＳ Ｐゴシック" panose="020B0600070205080204" pitchFamily="34" charset="-128"/>
            </a:endParaRPr>
          </a:p>
        </p:txBody>
      </p:sp>
      <p:sp>
        <p:nvSpPr>
          <p:cNvPr id="4" name="Slide Number Placeholder 3">
            <a:extLst>
              <a:ext uri="{FF2B5EF4-FFF2-40B4-BE49-F238E27FC236}">
                <a16:creationId xmlns:a16="http://schemas.microsoft.com/office/drawing/2014/main" id="{CA0BD718-F89F-7A4D-AB18-24AA070A1A8D}"/>
              </a:ext>
            </a:extLst>
          </p:cNvPr>
          <p:cNvSpPr>
            <a:spLocks noGrp="1"/>
          </p:cNvSpPr>
          <p:nvPr>
            <p:ph type="sldNum" sz="quarter" idx="12"/>
          </p:nvPr>
        </p:nvSpPr>
        <p:spPr/>
        <p:txBody>
          <a:bodyP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eaLnBrk="1" hangingPunct="1">
              <a:lnSpc>
                <a:spcPct val="80000"/>
              </a:lnSpc>
            </a:pPr>
            <a:fld id="{976A3ABA-9170-874C-B77D-9654644924B1}" type="slidenum">
              <a:rPr lang="el-GR" altLang="en-US" sz="1200">
                <a:solidFill>
                  <a:srgbClr val="FFFFFF"/>
                </a:solidFill>
                <a:latin typeface="Calibri" panose="020F0502020204030204" pitchFamily="34" charset="0"/>
              </a:rPr>
              <a:pPr eaLnBrk="1" hangingPunct="1">
                <a:lnSpc>
                  <a:spcPct val="80000"/>
                </a:lnSpc>
              </a:pPr>
              <a:t>4</a:t>
            </a:fld>
            <a:endParaRPr lang="el-GR" altLang="en-US" sz="1200">
              <a:solidFill>
                <a:srgbClr val="FFFFFF"/>
              </a:solidFill>
              <a:latin typeface="Calibri" panose="020F0502020204030204" pitchFamily="34" charset="0"/>
            </a:endParaRPr>
          </a:p>
        </p:txBody>
      </p:sp>
      <p:pic>
        <p:nvPicPr>
          <p:cNvPr id="9" name="Εικόνα 8">
            <a:hlinkClick r:id="rId3"/>
            <a:extLst>
              <a:ext uri="{FF2B5EF4-FFF2-40B4-BE49-F238E27FC236}">
                <a16:creationId xmlns:a16="http://schemas.microsoft.com/office/drawing/2014/main" id="{657B8ECC-CB7D-7BD5-1C2A-6F56C701CB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399" y="1596752"/>
            <a:ext cx="8232454" cy="4928400"/>
          </a:xfrm>
          <a:prstGeom prst="rect">
            <a:avLst/>
          </a:prstGeom>
        </p:spPr>
      </p:pic>
      <p:sp>
        <p:nvSpPr>
          <p:cNvPr id="11" name="Rectangle 5">
            <a:extLst>
              <a:ext uri="{FF2B5EF4-FFF2-40B4-BE49-F238E27FC236}">
                <a16:creationId xmlns:a16="http://schemas.microsoft.com/office/drawing/2014/main" id="{79009993-C496-F108-76F5-D47BE6DAC892}"/>
              </a:ext>
            </a:extLst>
          </p:cNvPr>
          <p:cNvSpPr/>
          <p:nvPr/>
        </p:nvSpPr>
        <p:spPr>
          <a:xfrm>
            <a:off x="3491879" y="3861048"/>
            <a:ext cx="2304257" cy="1584176"/>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5">
            <a:extLst>
              <a:ext uri="{FF2B5EF4-FFF2-40B4-BE49-F238E27FC236}">
                <a16:creationId xmlns:a16="http://schemas.microsoft.com/office/drawing/2014/main" id="{D3AD4231-ED5E-2285-CDEF-CDDBE6981E8F}"/>
              </a:ext>
            </a:extLst>
          </p:cNvPr>
          <p:cNvSpPr/>
          <p:nvPr/>
        </p:nvSpPr>
        <p:spPr>
          <a:xfrm>
            <a:off x="2411256" y="5481228"/>
            <a:ext cx="2520784" cy="540060"/>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5">
            <a:extLst>
              <a:ext uri="{FF2B5EF4-FFF2-40B4-BE49-F238E27FC236}">
                <a16:creationId xmlns:a16="http://schemas.microsoft.com/office/drawing/2014/main" id="{2D1DC491-A0DE-9CC1-084E-14B68BB2F4C0}"/>
              </a:ext>
            </a:extLst>
          </p:cNvPr>
          <p:cNvSpPr/>
          <p:nvPr/>
        </p:nvSpPr>
        <p:spPr>
          <a:xfrm>
            <a:off x="5156667" y="5445224"/>
            <a:ext cx="1503565" cy="540060"/>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Rectangle 5">
            <a:extLst>
              <a:ext uri="{FF2B5EF4-FFF2-40B4-BE49-F238E27FC236}">
                <a16:creationId xmlns:a16="http://schemas.microsoft.com/office/drawing/2014/main" id="{6FF8FAF0-6FE6-F4B1-6E74-867211144EA3}"/>
              </a:ext>
            </a:extLst>
          </p:cNvPr>
          <p:cNvSpPr/>
          <p:nvPr/>
        </p:nvSpPr>
        <p:spPr>
          <a:xfrm>
            <a:off x="3059832" y="3320988"/>
            <a:ext cx="2592288" cy="540060"/>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Rectangle 5">
            <a:extLst>
              <a:ext uri="{FF2B5EF4-FFF2-40B4-BE49-F238E27FC236}">
                <a16:creationId xmlns:a16="http://schemas.microsoft.com/office/drawing/2014/main" id="{EFC1B161-2CA5-7350-1709-D4B6DC0329C0}"/>
              </a:ext>
            </a:extLst>
          </p:cNvPr>
          <p:cNvSpPr/>
          <p:nvPr/>
        </p:nvSpPr>
        <p:spPr>
          <a:xfrm>
            <a:off x="5705581" y="3250958"/>
            <a:ext cx="1503565" cy="610090"/>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0" name="Picture 2" descr="Ww3 Is About to Start My Granddad NOW IT'S YOUR TURN Memegene It's Starting  Boys | Boys Meme on ME.ME">
            <a:extLst>
              <a:ext uri="{FF2B5EF4-FFF2-40B4-BE49-F238E27FC236}">
                <a16:creationId xmlns:a16="http://schemas.microsoft.com/office/drawing/2014/main" id="{BBC88F46-9021-0FF1-CA14-CB180F6A4F1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508603" y="161376"/>
            <a:ext cx="1383877" cy="990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611288-3D92-C500-F650-A02123EB3715}"/>
              </a:ext>
            </a:extLst>
          </p:cNvPr>
          <p:cNvSpPr>
            <a:spLocks noGrp="1"/>
          </p:cNvSpPr>
          <p:nvPr>
            <p:ph type="title"/>
          </p:nvPr>
        </p:nvSpPr>
        <p:spPr/>
        <p:txBody>
          <a:bodyPr/>
          <a:lstStyle/>
          <a:p>
            <a:r>
              <a:rPr lang="en-US" dirty="0"/>
              <a:t>E-learning MOOC Framework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a:t>
            </a:r>
            <a:r>
              <a:rPr lang="en-US" altLang="el-GR" baseline="30000" dirty="0">
                <a:latin typeface="Calibri" panose="020F0502020204030204" pitchFamily="34" charset="0"/>
                <a:ea typeface="ＭＳ Ｐゴシック" panose="020B0600070205080204" pitchFamily="34" charset="-128"/>
                <a:cs typeface="Calibri" panose="020F0502020204030204" pitchFamily="34" charset="0"/>
              </a:rPr>
              <a:t>3</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a:t>
            </a:r>
            <a:r>
              <a:rPr lang="en-US" altLang="el-GR" baseline="30000" dirty="0">
                <a:latin typeface="Calibri" panose="020F0502020204030204" pitchFamily="34" charset="0"/>
                <a:ea typeface="ＭＳ Ｐゴシック" panose="020B0600070205080204" pitchFamily="34" charset="-128"/>
                <a:cs typeface="Calibri" panose="020F0502020204030204" pitchFamily="34" charset="0"/>
              </a:rPr>
              <a:t>3</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a:t>
            </a:r>
            <a:r>
              <a:rPr lang="en-US" dirty="0"/>
              <a:t> </a:t>
            </a:r>
            <a:endParaRPr lang="el-GR" dirty="0"/>
          </a:p>
        </p:txBody>
      </p:sp>
      <p:sp>
        <p:nvSpPr>
          <p:cNvPr id="3" name="Θέση περιεχομένου 2">
            <a:extLst>
              <a:ext uri="{FF2B5EF4-FFF2-40B4-BE49-F238E27FC236}">
                <a16:creationId xmlns:a16="http://schemas.microsoft.com/office/drawing/2014/main" id="{BD46F77E-3769-4378-72C6-F5A93F13C99D}"/>
              </a:ext>
            </a:extLst>
          </p:cNvPr>
          <p:cNvSpPr>
            <a:spLocks noGrp="1"/>
          </p:cNvSpPr>
          <p:nvPr>
            <p:ph sz="quarter" idx="1"/>
          </p:nvPr>
        </p:nvSpPr>
        <p:spPr/>
        <p:txBody>
          <a:bodyPr/>
          <a:lstStyle/>
          <a:p>
            <a:r>
              <a:rPr lang="en-US" dirty="0"/>
              <a:t>Resource support dimension </a:t>
            </a: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Calibri"/>
              </a:rPr>
              <a:t>examines the online support and resources required to foster meaningful learning environments</a:t>
            </a:r>
          </a:p>
          <a:p>
            <a:pPr marL="319088" marR="0" lvl="1" indent="-319088" defTabSz="914400" latinLnBrk="0">
              <a:lnSpc>
                <a:spcPct val="100000"/>
              </a:lnSpc>
              <a:spcBef>
                <a:spcPts val="700"/>
              </a:spcBef>
              <a:buClr>
                <a:schemeClr val="accent2"/>
              </a:buClr>
              <a:buSzPct val="60000"/>
              <a:buFont typeface="Wingdings" pitchFamily="2" charset="2"/>
              <a:buChar char=""/>
              <a:tabLst/>
              <a:defRPr/>
            </a:pPr>
            <a:r>
              <a:rPr lang="en-US" sz="2400" dirty="0"/>
              <a:t>Ethical dimension </a:t>
            </a:r>
          </a:p>
          <a:p>
            <a:pPr lvl="1">
              <a:buClr>
                <a:srgbClr val="4F81BD"/>
              </a:buClr>
              <a:defRPr/>
            </a:pPr>
            <a:r>
              <a:rPr lang="en-US" dirty="0">
                <a:solidFill>
                  <a:prstClr val="black"/>
                </a:solidFill>
              </a:rPr>
              <a:t>e</a:t>
            </a:r>
            <a:r>
              <a:rPr kumimoji="0" lang="en-US" sz="2000" b="0" i="0" u="none" strike="noStrike" kern="1200" cap="none" spc="0" normalizeH="0" baseline="0" noProof="0" dirty="0" err="1">
                <a:ln>
                  <a:noFill/>
                </a:ln>
                <a:solidFill>
                  <a:prstClr val="black"/>
                </a:solidFill>
                <a:effectLst/>
                <a:uLnTx/>
                <a:uFillTx/>
                <a:latin typeface="Calibri"/>
                <a:ea typeface="ＭＳ Ｐゴシック" charset="0"/>
                <a:cs typeface="Calibri"/>
              </a:rPr>
              <a:t>xamines</a:t>
            </a:r>
            <a:r>
              <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Calibri"/>
              </a:rPr>
              <a:t> issues related to social and political influence, cultural diversity, bias, geographical diversity, learner diversity, information accessibility, etiquette, and the legal issues.</a:t>
            </a:r>
          </a:p>
          <a:p>
            <a:pPr marL="319088" marR="0" lvl="0" indent="-319088" algn="l" defTabSz="914400" rtl="0" eaLnBrk="0" fontAlgn="base" latinLnBrk="0" hangingPunct="0">
              <a:lnSpc>
                <a:spcPct val="100000"/>
              </a:lnSpc>
              <a:spcBef>
                <a:spcPts val="700"/>
              </a:spcBef>
              <a:spcAft>
                <a:spcPct val="0"/>
              </a:spcAft>
              <a:buClr>
                <a:srgbClr val="C0504D"/>
              </a:buClr>
              <a:buSzPct val="60000"/>
              <a:buFont typeface="Wingdings"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Calibri"/>
              </a:rPr>
              <a:t>Interface design dimension </a:t>
            </a:r>
          </a:p>
          <a:p>
            <a:pPr marR="0" lvl="1" defTabSz="914400" latinLnBrk="0">
              <a:lnSpc>
                <a:spcPct val="100000"/>
              </a:lnSpc>
              <a:buClr>
                <a:srgbClr val="4F81BD"/>
              </a:buClr>
              <a:tabLst/>
              <a:defRPr/>
            </a:pPr>
            <a:r>
              <a:rPr lang="en-US" dirty="0">
                <a:solidFill>
                  <a:prstClr val="black"/>
                </a:solidFill>
              </a:rPr>
              <a:t>refers to the overall look and feel of e-learning programs (e.g., page and site design, content design, navigation, and usability testing) </a:t>
            </a:r>
          </a:p>
          <a:p>
            <a:pPr>
              <a:buClr>
                <a:srgbClr val="C0504D"/>
              </a:buClr>
              <a:defRPr/>
            </a:pPr>
            <a:r>
              <a:rPr lang="en-US" dirty="0">
                <a:solidFill>
                  <a:prstClr val="black"/>
                </a:solidFill>
              </a:rPr>
              <a:t>Evaluation dimension </a:t>
            </a:r>
          </a:p>
          <a:p>
            <a:pPr lvl="1">
              <a:buClr>
                <a:srgbClr val="4F81BD"/>
              </a:buClr>
              <a:defRPr/>
            </a:pPr>
            <a:r>
              <a:rPr lang="en-US" dirty="0">
                <a:solidFill>
                  <a:prstClr val="black"/>
                </a:solidFill>
              </a:rPr>
              <a:t>refers to both assessments of learners and evaluation of MOOC environments </a:t>
            </a:r>
          </a:p>
          <a:p>
            <a:pPr marL="366713" marR="0" lvl="1" indent="0" algn="l" defTabSz="914400" rtl="0" eaLnBrk="0" fontAlgn="base" latinLnBrk="0" hangingPunct="0">
              <a:lnSpc>
                <a:spcPct val="100000"/>
              </a:lnSpc>
              <a:spcBef>
                <a:spcPts val="550"/>
              </a:spcBef>
              <a:spcAft>
                <a:spcPct val="0"/>
              </a:spcAft>
              <a:buClr>
                <a:srgbClr val="4F81BD"/>
              </a:buClr>
              <a:buSzPct val="70000"/>
              <a:buNone/>
              <a:tabLst/>
              <a:defRPr/>
            </a:pPr>
            <a:endPar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Calibri"/>
            </a:endParaRPr>
          </a:p>
          <a:p>
            <a:pPr marL="0" marR="0" lvl="0" indent="0" algn="l" defTabSz="914400" rtl="0" eaLnBrk="0" fontAlgn="base" latinLnBrk="0" hangingPunct="0">
              <a:lnSpc>
                <a:spcPct val="100000"/>
              </a:lnSpc>
              <a:spcBef>
                <a:spcPts val="700"/>
              </a:spcBef>
              <a:spcAft>
                <a:spcPct val="0"/>
              </a:spcAft>
              <a:buClr>
                <a:srgbClr val="C0504D"/>
              </a:buClr>
              <a:buSzPct val="60000"/>
              <a:buNone/>
              <a:tabLst/>
              <a:defRPr/>
            </a:pPr>
            <a:endPar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Calibri"/>
            </a:endParaRPr>
          </a:p>
          <a:p>
            <a:pPr marL="639763" marR="0" lvl="1" indent="-273050" algn="l" defTabSz="914400" rtl="0" eaLnBrk="0" fontAlgn="base" latinLnBrk="0" hangingPunct="0">
              <a:lnSpc>
                <a:spcPct val="100000"/>
              </a:lnSpc>
              <a:spcBef>
                <a:spcPts val="550"/>
              </a:spcBef>
              <a:spcAft>
                <a:spcPct val="0"/>
              </a:spcAft>
              <a:buClr>
                <a:srgbClr val="4F81BD"/>
              </a:buClr>
              <a:buSzPct val="70000"/>
              <a:buFont typeface="Wingdings 2" pitchFamily="2" charset="2"/>
              <a:buChar char=""/>
              <a:tabLst/>
              <a:defRPr/>
            </a:pPr>
            <a:endParaRPr kumimoji="0" lang="en-US" sz="2000" b="0" i="0" u="none" strike="noStrike" kern="1200" cap="none" spc="0" normalizeH="0" baseline="0" noProof="0" dirty="0">
              <a:ln>
                <a:noFill/>
              </a:ln>
              <a:solidFill>
                <a:prstClr val="black"/>
              </a:solidFill>
              <a:effectLst/>
              <a:uLnTx/>
              <a:uFillTx/>
              <a:latin typeface="Calibri"/>
              <a:ea typeface="ＭＳ Ｐゴシック" charset="0"/>
              <a:cs typeface="Calibri"/>
            </a:endParaRPr>
          </a:p>
          <a:p>
            <a:pPr marL="0" indent="0">
              <a:buNone/>
            </a:pPr>
            <a:endParaRPr lang="el-GR" dirty="0"/>
          </a:p>
        </p:txBody>
      </p:sp>
      <p:sp>
        <p:nvSpPr>
          <p:cNvPr id="4" name="Θέση αριθμού διαφάνειας 3">
            <a:extLst>
              <a:ext uri="{FF2B5EF4-FFF2-40B4-BE49-F238E27FC236}">
                <a16:creationId xmlns:a16="http://schemas.microsoft.com/office/drawing/2014/main" id="{DF6D68E1-D6A0-4777-1E49-DD1DDFDAEDCB}"/>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40</a:t>
            </a:fld>
            <a:endParaRPr lang="el-GR" altLang="en-US"/>
          </a:p>
        </p:txBody>
      </p:sp>
    </p:spTree>
    <p:extLst>
      <p:ext uri="{BB962C8B-B14F-4D97-AF65-F5344CB8AC3E}">
        <p14:creationId xmlns:p14="http://schemas.microsoft.com/office/powerpoint/2010/main" val="1258492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60D91B-7284-884A-0BA5-7538E11013FB}"/>
              </a:ext>
            </a:extLst>
          </p:cNvPr>
          <p:cNvSpPr>
            <a:spLocks noGrp="1"/>
          </p:cNvSpPr>
          <p:nvPr>
            <p:ph type="title"/>
          </p:nvPr>
        </p:nvSpPr>
        <p:spPr/>
        <p:txBody>
          <a:bodyPr/>
          <a:lstStyle/>
          <a:p>
            <a:r>
              <a:rPr lang="el-GR" dirty="0" err="1"/>
              <a:t>Παιδαγωγικ</a:t>
            </a:r>
            <a:r>
              <a:rPr lang="en-US" dirty="0"/>
              <a:t>ή</a:t>
            </a:r>
            <a:r>
              <a:rPr lang="el-GR" dirty="0"/>
              <a:t> διάσταση των </a:t>
            </a:r>
            <a:r>
              <a:rPr lang="en-US" dirty="0"/>
              <a:t>MOOCs</a:t>
            </a:r>
            <a:endParaRPr lang="el-GR" dirty="0"/>
          </a:p>
        </p:txBody>
      </p:sp>
      <p:sp>
        <p:nvSpPr>
          <p:cNvPr id="3" name="Θέση περιεχομένου 2">
            <a:extLst>
              <a:ext uri="{FF2B5EF4-FFF2-40B4-BE49-F238E27FC236}">
                <a16:creationId xmlns:a16="http://schemas.microsoft.com/office/drawing/2014/main" id="{D1DEB7A9-2F84-E66F-28C7-78DB0A92D5D1}"/>
              </a:ext>
            </a:extLst>
          </p:cNvPr>
          <p:cNvSpPr>
            <a:spLocks noGrp="1"/>
          </p:cNvSpPr>
          <p:nvPr>
            <p:ph sz="quarter" idx="1"/>
          </p:nvPr>
        </p:nvSpPr>
        <p:spPr/>
        <p:txBody>
          <a:bodyPr/>
          <a:lstStyle/>
          <a:p>
            <a:r>
              <a:rPr lang="el-GR" altLang="en-US" dirty="0">
                <a:solidFill>
                  <a:schemeClr val="tx1"/>
                </a:solidFill>
                <a:latin typeface="Calibri" panose="020F0502020204030204" pitchFamily="34" charset="0"/>
                <a:cs typeface="Calibri" panose="020F0502020204030204" pitchFamily="34" charset="0"/>
              </a:rPr>
              <a:t>Με βάση την </a:t>
            </a:r>
            <a:r>
              <a:rPr lang="el-GR" altLang="en-US" dirty="0">
                <a:solidFill>
                  <a:srgbClr val="FF0000"/>
                </a:solidFill>
                <a:latin typeface="Calibri" panose="020F0502020204030204" pitchFamily="34" charset="0"/>
                <a:cs typeface="Calibri" panose="020F0502020204030204" pitchFamily="34" charset="0"/>
              </a:rPr>
              <a:t>παιδαγωγική προσέγγιση</a:t>
            </a:r>
            <a:r>
              <a:rPr lang="en-US" altLang="en-US" dirty="0">
                <a:solidFill>
                  <a:schemeClr val="tx1"/>
                </a:solidFill>
                <a:latin typeface="Calibri" panose="020F0502020204030204" pitchFamily="34" charset="0"/>
                <a:cs typeface="Calibri" panose="020F0502020204030204" pitchFamily="34" charset="0"/>
              </a:rPr>
              <a:t>, </a:t>
            </a:r>
            <a:r>
              <a:rPr lang="el-GR" altLang="en-US" dirty="0">
                <a:solidFill>
                  <a:schemeClr val="tx1"/>
                </a:solidFill>
                <a:latin typeface="Calibri" panose="020F0502020204030204" pitchFamily="34" charset="0"/>
                <a:cs typeface="Calibri" panose="020F0502020204030204" pitchFamily="34" charset="0"/>
              </a:rPr>
              <a:t>τα </a:t>
            </a:r>
            <a:r>
              <a:rPr lang="en-US" altLang="en-US" dirty="0">
                <a:solidFill>
                  <a:schemeClr val="tx1"/>
                </a:solidFill>
                <a:latin typeface="Calibri" panose="020F0502020204030204" pitchFamily="34" charset="0"/>
                <a:cs typeface="Calibri" panose="020F0502020204030204" pitchFamily="34" charset="0"/>
              </a:rPr>
              <a:t>MOOC </a:t>
            </a:r>
            <a:r>
              <a:rPr lang="el-GR" altLang="en-US" dirty="0">
                <a:solidFill>
                  <a:schemeClr val="tx1"/>
                </a:solidFill>
                <a:latin typeface="Calibri" panose="020F0502020204030204" pitchFamily="34" charset="0"/>
                <a:cs typeface="Calibri" panose="020F0502020204030204" pitchFamily="34" charset="0"/>
              </a:rPr>
              <a:t>διακρίνονται σε δύο βασικές κατηγορίες, που προτάθηκαν από τον </a:t>
            </a:r>
            <a:r>
              <a:rPr lang="en-US" altLang="en-US" dirty="0">
                <a:solidFill>
                  <a:schemeClr val="tx1"/>
                </a:solidFill>
                <a:latin typeface="Calibri" panose="020F0502020204030204" pitchFamily="34" charset="0"/>
                <a:cs typeface="Calibri" panose="020F0502020204030204" pitchFamily="34" charset="0"/>
              </a:rPr>
              <a:t>Steven Downes</a:t>
            </a:r>
            <a:endParaRPr lang="el-GR" altLang="en-US" dirty="0">
              <a:solidFill>
                <a:schemeClr val="tx1"/>
              </a:solidFill>
              <a:latin typeface="Calibri" panose="020F0502020204030204" pitchFamily="34" charset="0"/>
              <a:cs typeface="Calibri" panose="020F0502020204030204" pitchFamily="34" charset="0"/>
            </a:endParaRPr>
          </a:p>
          <a:p>
            <a:pPr lvl="1"/>
            <a:r>
              <a:rPr lang="en-US" altLang="el-GR" dirty="0" err="1">
                <a:solidFill>
                  <a:srgbClr val="000000"/>
                </a:solidFill>
                <a:latin typeface="Calibri" panose="020F0502020204030204" pitchFamily="34" charset="0"/>
                <a:cs typeface="Calibri" panose="020F0502020204030204" pitchFamily="34" charset="0"/>
              </a:rPr>
              <a:t>cMOOC</a:t>
            </a:r>
            <a:r>
              <a:rPr lang="en-US" altLang="el-GR" dirty="0">
                <a:solidFill>
                  <a:srgbClr val="000000"/>
                </a:solidFill>
                <a:latin typeface="Calibri" panose="020F0502020204030204" pitchFamily="34" charset="0"/>
                <a:cs typeface="Calibri" panose="020F0502020204030204" pitchFamily="34" charset="0"/>
              </a:rPr>
              <a:t> (</a:t>
            </a:r>
            <a:r>
              <a:rPr lang="el-GR" altLang="el-GR" dirty="0">
                <a:solidFill>
                  <a:srgbClr val="000000"/>
                </a:solidFill>
                <a:latin typeface="Calibri" panose="020F0502020204030204" pitchFamily="34" charset="0"/>
                <a:cs typeface="Calibri" panose="020F0502020204030204" pitchFamily="34" charset="0"/>
              </a:rPr>
              <a:t>το </a:t>
            </a:r>
            <a:r>
              <a:rPr lang="en-US" altLang="el-GR" dirty="0">
                <a:solidFill>
                  <a:srgbClr val="000000"/>
                </a:solidFill>
                <a:latin typeface="Calibri" panose="020F0502020204030204" pitchFamily="34" charset="0"/>
                <a:cs typeface="Calibri" panose="020F0502020204030204" pitchFamily="34" charset="0"/>
              </a:rPr>
              <a:t>c </a:t>
            </a:r>
            <a:r>
              <a:rPr lang="el-GR" altLang="el-GR" dirty="0">
                <a:solidFill>
                  <a:srgbClr val="000000"/>
                </a:solidFill>
                <a:latin typeface="Calibri" panose="020F0502020204030204" pitchFamily="34" charset="0"/>
                <a:cs typeface="Calibri" panose="020F0502020204030204" pitchFamily="34" charset="0"/>
              </a:rPr>
              <a:t>προέρχεται από τη λέξη </a:t>
            </a:r>
            <a:r>
              <a:rPr lang="en-US" altLang="el-GR" dirty="0" err="1">
                <a:solidFill>
                  <a:srgbClr val="000000"/>
                </a:solidFill>
                <a:latin typeface="Calibri" panose="020F0502020204030204" pitchFamily="34" charset="0"/>
                <a:cs typeface="Calibri" panose="020F0502020204030204" pitchFamily="34" charset="0"/>
              </a:rPr>
              <a:t>connectivist</a:t>
            </a:r>
            <a:r>
              <a:rPr lang="en-US" altLang="el-GR" dirty="0">
                <a:solidFill>
                  <a:srgbClr val="000000"/>
                </a:solidFill>
                <a:latin typeface="Calibri" panose="020F0502020204030204" pitchFamily="34" charset="0"/>
                <a:cs typeface="Calibri" panose="020F0502020204030204" pitchFamily="34" charset="0"/>
              </a:rPr>
              <a:t>) </a:t>
            </a:r>
          </a:p>
          <a:p>
            <a:pPr lvl="1"/>
            <a:r>
              <a:rPr lang="en-US" altLang="el-GR" dirty="0" err="1">
                <a:solidFill>
                  <a:srgbClr val="000000"/>
                </a:solidFill>
                <a:latin typeface="Calibri" panose="020F0502020204030204" pitchFamily="34" charset="0"/>
                <a:cs typeface="Calibri" panose="020F0502020204030204" pitchFamily="34" charset="0"/>
              </a:rPr>
              <a:t>xMOOC</a:t>
            </a:r>
            <a:r>
              <a:rPr lang="en-US" altLang="el-GR" dirty="0">
                <a:solidFill>
                  <a:srgbClr val="000000"/>
                </a:solidFill>
                <a:latin typeface="Calibri" panose="020F0502020204030204" pitchFamily="34" charset="0"/>
                <a:cs typeface="Calibri" panose="020F0502020204030204" pitchFamily="34" charset="0"/>
              </a:rPr>
              <a:t> (</a:t>
            </a:r>
            <a:r>
              <a:rPr lang="el-GR" altLang="el-GR" dirty="0">
                <a:solidFill>
                  <a:srgbClr val="000000"/>
                </a:solidFill>
                <a:latin typeface="Calibri" panose="020F0502020204030204" pitchFamily="34" charset="0"/>
                <a:cs typeface="Calibri" panose="020F0502020204030204" pitchFamily="34" charset="0"/>
              </a:rPr>
              <a:t>το </a:t>
            </a:r>
            <a:r>
              <a:rPr lang="en-US" altLang="el-GR" dirty="0">
                <a:solidFill>
                  <a:srgbClr val="000000"/>
                </a:solidFill>
                <a:latin typeface="Calibri" panose="020F0502020204030204" pitchFamily="34" charset="0"/>
                <a:cs typeface="Calibri" panose="020F0502020204030204" pitchFamily="34" charset="0"/>
              </a:rPr>
              <a:t>x </a:t>
            </a:r>
            <a:r>
              <a:rPr lang="el-GR" altLang="el-GR" dirty="0">
                <a:solidFill>
                  <a:srgbClr val="000000"/>
                </a:solidFill>
                <a:latin typeface="Calibri" panose="020F0502020204030204" pitchFamily="34" charset="0"/>
                <a:cs typeface="Calibri" panose="020F0502020204030204" pitchFamily="34" charset="0"/>
              </a:rPr>
              <a:t>προέρχεται από τη λέξη </a:t>
            </a:r>
            <a:r>
              <a:rPr lang="en-US" altLang="el-GR" dirty="0">
                <a:solidFill>
                  <a:srgbClr val="000000"/>
                </a:solidFill>
                <a:latin typeface="Calibri" panose="020F0502020204030204" pitchFamily="34" charset="0"/>
                <a:cs typeface="Calibri" panose="020F0502020204030204" pitchFamily="34" charset="0"/>
              </a:rPr>
              <a:t>extended) </a:t>
            </a:r>
            <a:endParaRPr lang="el-GR" altLang="el-GR" dirty="0">
              <a:solidFill>
                <a:srgbClr val="000000"/>
              </a:solidFill>
              <a:latin typeface="Calibri" panose="020F0502020204030204" pitchFamily="34" charset="0"/>
              <a:cs typeface="Calibri" panose="020F0502020204030204" pitchFamily="34" charset="0"/>
            </a:endParaRPr>
          </a:p>
          <a:p>
            <a:r>
              <a:rPr lang="el-GR" altLang="en-US" dirty="0">
                <a:solidFill>
                  <a:srgbClr val="000000"/>
                </a:solidFill>
                <a:latin typeface="Calibri" panose="020F0502020204030204" pitchFamily="34" charset="0"/>
                <a:cs typeface="Calibri" panose="020F0502020204030204" pitchFamily="34" charset="0"/>
              </a:rPr>
              <a:t>Εκτός από αυτή τη βασική διάκριση, πολλοί ερευνητές προτείνουν και μια </a:t>
            </a:r>
            <a:r>
              <a:rPr lang="el-GR" altLang="en-US" dirty="0">
                <a:solidFill>
                  <a:srgbClr val="FF0000"/>
                </a:solidFill>
                <a:latin typeface="Calibri" panose="020F0502020204030204" pitchFamily="34" charset="0"/>
                <a:cs typeface="Calibri" panose="020F0502020204030204" pitchFamily="34" charset="0"/>
              </a:rPr>
              <a:t>νέα κατηγορία</a:t>
            </a:r>
          </a:p>
          <a:p>
            <a:pPr marR="0" lvl="1" defTabSz="914400" latinLnBrk="0">
              <a:lnSpc>
                <a:spcPct val="100000"/>
              </a:lnSpc>
              <a:tabLst/>
              <a:defRPr/>
            </a:pPr>
            <a:r>
              <a:rPr lang="en-US" altLang="el-GR" dirty="0" err="1">
                <a:solidFill>
                  <a:srgbClr val="000000"/>
                </a:solidFill>
                <a:latin typeface="Calibri" panose="020F0502020204030204" pitchFamily="34" charset="0"/>
                <a:cs typeface="Calibri" panose="020F0502020204030204" pitchFamily="34" charset="0"/>
              </a:rPr>
              <a:t>hMOOC</a:t>
            </a:r>
            <a:r>
              <a:rPr lang="en-US" altLang="el-GR" dirty="0">
                <a:solidFill>
                  <a:srgbClr val="000000"/>
                </a:solidFill>
                <a:latin typeface="Calibri" panose="020F0502020204030204" pitchFamily="34" charset="0"/>
                <a:cs typeface="Calibri" panose="020F0502020204030204" pitchFamily="34" charset="0"/>
              </a:rPr>
              <a:t> (</a:t>
            </a:r>
            <a:r>
              <a:rPr lang="el-GR" altLang="el-GR" dirty="0">
                <a:solidFill>
                  <a:srgbClr val="000000"/>
                </a:solidFill>
                <a:latin typeface="Calibri" panose="020F0502020204030204" pitchFamily="34" charset="0"/>
                <a:cs typeface="Calibri" panose="020F0502020204030204" pitchFamily="34" charset="0"/>
              </a:rPr>
              <a:t>το </a:t>
            </a:r>
            <a:r>
              <a:rPr lang="en-US" altLang="el-GR" dirty="0">
                <a:solidFill>
                  <a:srgbClr val="000000"/>
                </a:solidFill>
                <a:latin typeface="Calibri" panose="020F0502020204030204" pitchFamily="34" charset="0"/>
                <a:cs typeface="Calibri" panose="020F0502020204030204" pitchFamily="34" charset="0"/>
              </a:rPr>
              <a:t>h </a:t>
            </a:r>
            <a:r>
              <a:rPr lang="el-GR" altLang="el-GR" dirty="0">
                <a:solidFill>
                  <a:srgbClr val="000000"/>
                </a:solidFill>
                <a:latin typeface="Calibri" panose="020F0502020204030204" pitchFamily="34" charset="0"/>
                <a:cs typeface="Calibri" panose="020F0502020204030204" pitchFamily="34" charset="0"/>
              </a:rPr>
              <a:t>προέρχεται από τη λέξη </a:t>
            </a:r>
            <a:r>
              <a:rPr lang="en-US" altLang="el-GR" dirty="0">
                <a:solidFill>
                  <a:srgbClr val="000000"/>
                </a:solidFill>
                <a:latin typeface="Calibri" panose="020F0502020204030204" pitchFamily="34" charset="0"/>
                <a:cs typeface="Calibri" panose="020F0502020204030204" pitchFamily="34" charset="0"/>
              </a:rPr>
              <a:t>hybrid) </a:t>
            </a:r>
            <a:endParaRPr lang="el-GR" altLang="el-GR" dirty="0">
              <a:solidFill>
                <a:srgbClr val="000000"/>
              </a:solidFill>
              <a:latin typeface="Calibri" panose="020F0502020204030204" pitchFamily="34" charset="0"/>
              <a:cs typeface="Calibri" panose="020F0502020204030204" pitchFamily="34" charset="0"/>
            </a:endParaRPr>
          </a:p>
          <a:p>
            <a:endParaRPr lang="el-GR" dirty="0"/>
          </a:p>
        </p:txBody>
      </p:sp>
      <p:sp>
        <p:nvSpPr>
          <p:cNvPr id="4" name="Θέση αριθμού διαφάνειας 3">
            <a:extLst>
              <a:ext uri="{FF2B5EF4-FFF2-40B4-BE49-F238E27FC236}">
                <a16:creationId xmlns:a16="http://schemas.microsoft.com/office/drawing/2014/main" id="{38208A7D-62DB-86D4-EA52-E445127EB2E4}"/>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41</a:t>
            </a:fld>
            <a:endParaRPr lang="el-GR" altLang="en-US"/>
          </a:p>
        </p:txBody>
      </p:sp>
    </p:spTree>
    <p:extLst>
      <p:ext uri="{BB962C8B-B14F-4D97-AF65-F5344CB8AC3E}">
        <p14:creationId xmlns:p14="http://schemas.microsoft.com/office/powerpoint/2010/main" val="724856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7E8532-D44A-1941-1FA7-54E53D7EA91F}"/>
              </a:ext>
            </a:extLst>
          </p:cNvPr>
          <p:cNvSpPr>
            <a:spLocks noGrp="1"/>
          </p:cNvSpPr>
          <p:nvPr>
            <p:ph type="title"/>
          </p:nvPr>
        </p:nvSpPr>
        <p:spPr/>
        <p:txBody>
          <a:bodyPr/>
          <a:lstStyle/>
          <a:p>
            <a:r>
              <a:rPr lang="en-US" dirty="0" err="1"/>
              <a:t>cMOOC</a:t>
            </a:r>
            <a:endParaRPr lang="el-GR" dirty="0"/>
          </a:p>
        </p:txBody>
      </p:sp>
      <p:sp>
        <p:nvSpPr>
          <p:cNvPr id="4" name="Θέση αριθμού διαφάνειας 3">
            <a:extLst>
              <a:ext uri="{FF2B5EF4-FFF2-40B4-BE49-F238E27FC236}">
                <a16:creationId xmlns:a16="http://schemas.microsoft.com/office/drawing/2014/main" id="{E9223963-342A-2561-E892-EAA628F388CA}"/>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42</a:t>
            </a:fld>
            <a:endParaRPr lang="el-GR" altLang="en-US"/>
          </a:p>
        </p:txBody>
      </p:sp>
      <p:pic>
        <p:nvPicPr>
          <p:cNvPr id="5" name="Εικόνα 4">
            <a:extLst>
              <a:ext uri="{FF2B5EF4-FFF2-40B4-BE49-F238E27FC236}">
                <a16:creationId xmlns:a16="http://schemas.microsoft.com/office/drawing/2014/main" id="{F595511A-1EEE-96E5-6D62-AFD36806441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2648" y="1772816"/>
            <a:ext cx="8153400" cy="4536504"/>
          </a:xfrm>
          <a:prstGeom prst="rect">
            <a:avLst/>
          </a:prstGeom>
        </p:spPr>
      </p:pic>
    </p:spTree>
    <p:extLst>
      <p:ext uri="{BB962C8B-B14F-4D97-AF65-F5344CB8AC3E}">
        <p14:creationId xmlns:p14="http://schemas.microsoft.com/office/powerpoint/2010/main" val="1956869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534AB12-8FE5-95A3-9817-9667C735C139}"/>
              </a:ext>
            </a:extLst>
          </p:cNvPr>
          <p:cNvSpPr>
            <a:spLocks noGrp="1"/>
          </p:cNvSpPr>
          <p:nvPr>
            <p:ph type="title"/>
          </p:nvPr>
        </p:nvSpPr>
        <p:spPr/>
        <p:txBody>
          <a:bodyPr/>
          <a:lstStyle/>
          <a:p>
            <a:r>
              <a:rPr lang="en-US" dirty="0" err="1"/>
              <a:t>xMOOC</a:t>
            </a:r>
            <a:endParaRPr lang="el-GR" dirty="0"/>
          </a:p>
        </p:txBody>
      </p:sp>
      <p:sp>
        <p:nvSpPr>
          <p:cNvPr id="4" name="Θέση αριθμού διαφάνειας 3">
            <a:extLst>
              <a:ext uri="{FF2B5EF4-FFF2-40B4-BE49-F238E27FC236}">
                <a16:creationId xmlns:a16="http://schemas.microsoft.com/office/drawing/2014/main" id="{8DEDA6EF-D877-5316-3993-332D9607F5C3}"/>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43</a:t>
            </a:fld>
            <a:endParaRPr lang="el-GR" altLang="en-US"/>
          </a:p>
        </p:txBody>
      </p:sp>
      <p:pic>
        <p:nvPicPr>
          <p:cNvPr id="5" name="Εικόνα 4">
            <a:extLst>
              <a:ext uri="{FF2B5EF4-FFF2-40B4-BE49-F238E27FC236}">
                <a16:creationId xmlns:a16="http://schemas.microsoft.com/office/drawing/2014/main" id="{E5768FFF-89C5-14FE-E969-B06DB1C520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2648" y="1772816"/>
            <a:ext cx="8153400" cy="4640560"/>
          </a:xfrm>
          <a:prstGeom prst="rect">
            <a:avLst/>
          </a:prstGeom>
        </p:spPr>
      </p:pic>
    </p:spTree>
    <p:extLst>
      <p:ext uri="{BB962C8B-B14F-4D97-AF65-F5344CB8AC3E}">
        <p14:creationId xmlns:p14="http://schemas.microsoft.com/office/powerpoint/2010/main" val="915810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6AE50F-6A9B-C04D-5C0D-9B53DFEC6DD1}"/>
              </a:ext>
            </a:extLst>
          </p:cNvPr>
          <p:cNvSpPr>
            <a:spLocks noGrp="1"/>
          </p:cNvSpPr>
          <p:nvPr>
            <p:ph type="title"/>
          </p:nvPr>
        </p:nvSpPr>
        <p:spPr/>
        <p:txBody>
          <a:bodyPr/>
          <a:lstStyle/>
          <a:p>
            <a:r>
              <a:rPr lang="en-US" dirty="0" err="1"/>
              <a:t>hMOOC</a:t>
            </a:r>
            <a:endParaRPr lang="el-GR" dirty="0"/>
          </a:p>
        </p:txBody>
      </p:sp>
      <p:sp>
        <p:nvSpPr>
          <p:cNvPr id="4" name="Θέση αριθμού διαφάνειας 3">
            <a:extLst>
              <a:ext uri="{FF2B5EF4-FFF2-40B4-BE49-F238E27FC236}">
                <a16:creationId xmlns:a16="http://schemas.microsoft.com/office/drawing/2014/main" id="{4C018939-58F2-0068-78E0-ABB6C4B8EDBC}"/>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44</a:t>
            </a:fld>
            <a:endParaRPr lang="el-GR" altLang="en-US"/>
          </a:p>
        </p:txBody>
      </p:sp>
      <p:pic>
        <p:nvPicPr>
          <p:cNvPr id="5" name="Εικόνα 4">
            <a:extLst>
              <a:ext uri="{FF2B5EF4-FFF2-40B4-BE49-F238E27FC236}">
                <a16:creationId xmlns:a16="http://schemas.microsoft.com/office/drawing/2014/main" id="{69268BD1-AE44-1289-61F2-579DC5527FC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27584" y="1844824"/>
            <a:ext cx="8153400" cy="4608512"/>
          </a:xfrm>
          <a:prstGeom prst="rect">
            <a:avLst/>
          </a:prstGeom>
        </p:spPr>
      </p:pic>
    </p:spTree>
    <p:extLst>
      <p:ext uri="{BB962C8B-B14F-4D97-AF65-F5344CB8AC3E}">
        <p14:creationId xmlns:p14="http://schemas.microsoft.com/office/powerpoint/2010/main" val="1843375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16DDBC-BB18-4D84-7E22-97A6C37266F1}"/>
              </a:ext>
            </a:extLst>
          </p:cNvPr>
          <p:cNvSpPr>
            <a:spLocks noGrp="1"/>
          </p:cNvSpPr>
          <p:nvPr>
            <p:ph type="title"/>
          </p:nvPr>
        </p:nvSpPr>
        <p:spPr/>
        <p:txBody>
          <a:bodyPr/>
          <a:lstStyle/>
          <a:p>
            <a:r>
              <a:rPr lang="el-GR" dirty="0"/>
              <a:t>Μια ολιστικ</a:t>
            </a:r>
            <a:r>
              <a:rPr lang="en-US" dirty="0"/>
              <a:t>ή</a:t>
            </a:r>
            <a:r>
              <a:rPr lang="el-GR" dirty="0"/>
              <a:t> πρόταση ταξινόμησης …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(1/2)</a:t>
            </a:r>
            <a:r>
              <a:rPr lang="el-GR" dirty="0"/>
              <a:t> </a:t>
            </a:r>
          </a:p>
        </p:txBody>
      </p:sp>
      <p:sp>
        <p:nvSpPr>
          <p:cNvPr id="3" name="Θέση περιεχομένου 2">
            <a:extLst>
              <a:ext uri="{FF2B5EF4-FFF2-40B4-BE49-F238E27FC236}">
                <a16:creationId xmlns:a16="http://schemas.microsoft.com/office/drawing/2014/main" id="{EFE34DB0-662D-DCDA-7C9A-E175F7559097}"/>
              </a:ext>
            </a:extLst>
          </p:cNvPr>
          <p:cNvSpPr>
            <a:spLocks noGrp="1"/>
          </p:cNvSpPr>
          <p:nvPr>
            <p:ph sz="quarter" idx="1"/>
          </p:nvPr>
        </p:nvSpPr>
        <p:spPr/>
        <p:txBody>
          <a:bodyPr/>
          <a:lstStyle/>
          <a:p>
            <a:r>
              <a:rPr lang="el-GR" sz="2400" dirty="0"/>
              <a:t>Ταξινόμηση των </a:t>
            </a:r>
            <a:r>
              <a:rPr lang="en-US" sz="2400" dirty="0"/>
              <a:t>MOOCs </a:t>
            </a:r>
            <a:r>
              <a:rPr lang="el-GR" sz="2400" dirty="0"/>
              <a:t>με βάση </a:t>
            </a:r>
            <a:r>
              <a:rPr lang="en-US" sz="2400" dirty="0">
                <a:solidFill>
                  <a:srgbClr val="FF0000"/>
                </a:solidFill>
              </a:rPr>
              <a:t>13 </a:t>
            </a:r>
            <a:r>
              <a:rPr lang="el-GR" sz="2400" dirty="0">
                <a:solidFill>
                  <a:srgbClr val="FF0000"/>
                </a:solidFill>
              </a:rPr>
              <a:t>διαφορετικές κατηγορίες</a:t>
            </a:r>
            <a:r>
              <a:rPr lang="el-GR" sz="2400" dirty="0"/>
              <a:t>, οι οποίες καλύπτουν τις πληροφορίες που παρέχονται στους εκπαιδευόμενους πριν από την έναρξη των μαθημάτων:</a:t>
            </a:r>
          </a:p>
          <a:p>
            <a:endParaRPr lang="el-GR" dirty="0"/>
          </a:p>
        </p:txBody>
      </p:sp>
      <p:sp>
        <p:nvSpPr>
          <p:cNvPr id="4" name="Θέση αριθμού διαφάνειας 3">
            <a:extLst>
              <a:ext uri="{FF2B5EF4-FFF2-40B4-BE49-F238E27FC236}">
                <a16:creationId xmlns:a16="http://schemas.microsoft.com/office/drawing/2014/main" id="{A75D2B94-9FDB-2030-7FA2-98A1B96B20D8}"/>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45</a:t>
            </a:fld>
            <a:endParaRPr lang="el-GR" altLang="en-US"/>
          </a:p>
        </p:txBody>
      </p:sp>
      <p:sp>
        <p:nvSpPr>
          <p:cNvPr id="5" name="Θέση περιεχομένου 2">
            <a:extLst>
              <a:ext uri="{FF2B5EF4-FFF2-40B4-BE49-F238E27FC236}">
                <a16:creationId xmlns:a16="http://schemas.microsoft.com/office/drawing/2014/main" id="{B70CED24-8B1F-DC14-4183-D2C1C35E0B0F}"/>
              </a:ext>
            </a:extLst>
          </p:cNvPr>
          <p:cNvSpPr txBox="1">
            <a:spLocks/>
          </p:cNvSpPr>
          <p:nvPr/>
        </p:nvSpPr>
        <p:spPr bwMode="auto">
          <a:xfrm>
            <a:off x="612648" y="3212976"/>
            <a:ext cx="3959352"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400" kern="1200">
                <a:solidFill>
                  <a:schemeClr val="tx1"/>
                </a:solidFill>
                <a:latin typeface="Calibri"/>
                <a:ea typeface="ＭＳ Ｐゴシック" charset="0"/>
                <a:cs typeface="Calibri"/>
              </a:defRPr>
            </a:lvl1pPr>
            <a:lvl2pPr marL="639763" indent="-273050" algn="l" rtl="0" eaLnBrk="0" fontAlgn="base" hangingPunct="0">
              <a:spcBef>
                <a:spcPts val="550"/>
              </a:spcBef>
              <a:spcAft>
                <a:spcPct val="0"/>
              </a:spcAft>
              <a:buClr>
                <a:schemeClr val="accent1"/>
              </a:buClr>
              <a:buSzPct val="70000"/>
              <a:buFont typeface="Wingdings 2" pitchFamily="2" charset="2"/>
              <a:buChar char=""/>
              <a:defRPr sz="2000" kern="1200">
                <a:solidFill>
                  <a:schemeClr val="tx1"/>
                </a:solidFill>
                <a:latin typeface="Calibri"/>
                <a:ea typeface="ＭＳ Ｐゴシック" charset="0"/>
                <a:cs typeface="Calibri"/>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Calibri"/>
                <a:ea typeface="ＭＳ Ｐゴシック" charset="0"/>
                <a:cs typeface="Calibri"/>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Calibri"/>
                <a:ea typeface="ＭＳ Ｐゴシック" charset="0"/>
                <a:cs typeface="Calibri"/>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Calibri"/>
                <a:ea typeface="ＭＳ Ｐゴシック"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a:t>
            </a:r>
            <a:r>
              <a:rPr lang="en-US" altLang="el-GR"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ύ</a:t>
            </a:r>
            <a:r>
              <a:rPr lang="el-GR" altLang="el-GR"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ντομη</a:t>
            </a: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περιγραφή </a:t>
            </a:r>
          </a:p>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Πρόγραμμα σπουδών </a:t>
            </a:r>
          </a:p>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Θεματική ενότητα </a:t>
            </a:r>
          </a:p>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Εκπαιδευτές </a:t>
            </a:r>
          </a:p>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Ίδρυμα </a:t>
            </a:r>
          </a:p>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Υποστηριχτές </a:t>
            </a:r>
          </a:p>
          <a:p>
            <a:pPr lvl="1">
              <a:buClr>
                <a:srgbClr val="94B6D2"/>
              </a:buClr>
              <a:buFont typeface="Wingdings 2" panose="05020102010507070707" pitchFamily="18" charset="2"/>
              <a:buChar char=""/>
              <a:defRPr/>
            </a:pPr>
            <a:r>
              <a:rPr lang="el-GR" altLang="el-GR"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Πάροχοι</a:t>
            </a:r>
            <a:endPar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 name="Θέση περιεχομένου 2">
            <a:extLst>
              <a:ext uri="{FF2B5EF4-FFF2-40B4-BE49-F238E27FC236}">
                <a16:creationId xmlns:a16="http://schemas.microsoft.com/office/drawing/2014/main" id="{25CFD9BB-DC0F-06FD-AD44-30D77D37DDAF}"/>
              </a:ext>
            </a:extLst>
          </p:cNvPr>
          <p:cNvSpPr txBox="1">
            <a:spLocks/>
          </p:cNvSpPr>
          <p:nvPr/>
        </p:nvSpPr>
        <p:spPr bwMode="auto">
          <a:xfrm>
            <a:off x="4427984" y="3212976"/>
            <a:ext cx="3959352"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400" kern="1200">
                <a:solidFill>
                  <a:schemeClr val="tx1"/>
                </a:solidFill>
                <a:latin typeface="Calibri"/>
                <a:ea typeface="ＭＳ Ｐゴシック" charset="0"/>
                <a:cs typeface="Calibri"/>
              </a:defRPr>
            </a:lvl1pPr>
            <a:lvl2pPr marL="639763" indent="-273050" algn="l" rtl="0" eaLnBrk="0" fontAlgn="base" hangingPunct="0">
              <a:spcBef>
                <a:spcPts val="550"/>
              </a:spcBef>
              <a:spcAft>
                <a:spcPct val="0"/>
              </a:spcAft>
              <a:buClr>
                <a:schemeClr val="accent1"/>
              </a:buClr>
              <a:buSzPct val="70000"/>
              <a:buFont typeface="Wingdings 2" pitchFamily="2" charset="2"/>
              <a:buChar char=""/>
              <a:defRPr sz="2000" kern="1200">
                <a:solidFill>
                  <a:schemeClr val="tx1"/>
                </a:solidFill>
                <a:latin typeface="Calibri"/>
                <a:ea typeface="ＭＳ Ｐゴシック" charset="0"/>
                <a:cs typeface="Calibri"/>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Calibri"/>
                <a:ea typeface="ＭＳ Ｐゴシック" charset="0"/>
                <a:cs typeface="Calibri"/>
              </a:defRPr>
            </a:lvl3pPr>
            <a:lvl4pPr marL="1371600" indent="-228600" algn="l" rtl="0" eaLnBrk="0" fontAlgn="base" hangingPunct="0">
              <a:spcBef>
                <a:spcPts val="400"/>
              </a:spcBef>
              <a:spcAft>
                <a:spcPct val="0"/>
              </a:spcAft>
              <a:buClr>
                <a:srgbClr val="A5AB81"/>
              </a:buClr>
              <a:buSzPct val="75000"/>
              <a:buFont typeface="Wingdings" pitchFamily="2" charset="2"/>
              <a:buChar char=""/>
              <a:defRPr sz="2000" kern="1200">
                <a:solidFill>
                  <a:schemeClr val="tx1"/>
                </a:solidFill>
                <a:latin typeface="Calibri"/>
                <a:ea typeface="ＭＳ Ｐゴシック" charset="0"/>
                <a:cs typeface="Calibri"/>
              </a:defRPr>
            </a:lvl4pPr>
            <a:lvl5pPr marL="1828800" indent="-228600" algn="l" rtl="0" eaLnBrk="0" fontAlgn="base" hangingPunct="0">
              <a:spcBef>
                <a:spcPts val="400"/>
              </a:spcBef>
              <a:spcAft>
                <a:spcPct val="0"/>
              </a:spcAft>
              <a:buClr>
                <a:srgbClr val="D8B25C"/>
              </a:buClr>
              <a:buSzPct val="65000"/>
              <a:buFont typeface="Wingdings" pitchFamily="2" charset="2"/>
              <a:buChar char=""/>
              <a:defRPr sz="2000" kern="1200">
                <a:solidFill>
                  <a:schemeClr val="tx1"/>
                </a:solidFill>
                <a:latin typeface="Calibri"/>
                <a:ea typeface="ＭＳ Ｐゴシック" charset="0"/>
                <a:cs typeface="Calibri"/>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Χρονοδιάγραμμα</a:t>
            </a:r>
          </a:p>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Προϋποθέσεις </a:t>
            </a:r>
          </a:p>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Πιστοποίηση </a:t>
            </a:r>
          </a:p>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Πληρωμή  </a:t>
            </a:r>
          </a:p>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Σχόλια  </a:t>
            </a:r>
          </a:p>
          <a:p>
            <a:pPr lvl="1">
              <a:buClr>
                <a:srgbClr val="94B6D2"/>
              </a:buClr>
              <a:buFont typeface="Wingdings 2" panose="05020102010507070707" pitchFamily="18" charset="2"/>
              <a:buChar char=""/>
              <a:defRPr/>
            </a:pPr>
            <a:r>
              <a:rPr lang="el-GR" alt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Γλώσσα διδασκαλίας</a:t>
            </a:r>
            <a:endPar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p:txBody>
      </p:sp>
      <p:sp>
        <p:nvSpPr>
          <p:cNvPr id="8" name="TextBox 7">
            <a:extLst>
              <a:ext uri="{FF2B5EF4-FFF2-40B4-BE49-F238E27FC236}">
                <a16:creationId xmlns:a16="http://schemas.microsoft.com/office/drawing/2014/main" id="{60617603-0E2A-11AF-A1F0-C0BA11B14031}"/>
              </a:ext>
            </a:extLst>
          </p:cNvPr>
          <p:cNvSpPr txBox="1"/>
          <p:nvPr/>
        </p:nvSpPr>
        <p:spPr>
          <a:xfrm>
            <a:off x="5436096" y="6212413"/>
            <a:ext cx="3456384" cy="369332"/>
          </a:xfrm>
          <a:prstGeom prst="rect">
            <a:avLst/>
          </a:prstGeom>
          <a:noFill/>
        </p:spPr>
        <p:txBody>
          <a:bodyPr wrap="square">
            <a:spAutoFit/>
          </a:bodyPr>
          <a:lstStyle/>
          <a:p>
            <a:r>
              <a:rPr lang="en-US" sz="1800" dirty="0" err="1">
                <a:latin typeface="Calibri" panose="020F0502020204030204" pitchFamily="34" charset="0"/>
                <a:cs typeface="Calibri" panose="020F0502020204030204" pitchFamily="34" charset="0"/>
              </a:rPr>
              <a:t>Liyanagunawardena</a:t>
            </a:r>
            <a:r>
              <a:rPr lang="en-US" sz="1800" dirty="0">
                <a:latin typeface="Calibri" panose="020F0502020204030204" pitchFamily="34" charset="0"/>
                <a:cs typeface="Calibri" panose="020F0502020204030204" pitchFamily="34" charset="0"/>
              </a:rPr>
              <a:t> et al. (2019)</a:t>
            </a:r>
            <a:r>
              <a:rPr lang="el-GR" altLang="el-GR" sz="1800" baseline="30000" dirty="0">
                <a:latin typeface="Calibri" panose="020F0502020204030204" pitchFamily="34" charset="0"/>
                <a:cs typeface="Calibri" panose="020F0502020204030204" pitchFamily="34" charset="0"/>
              </a:rPr>
              <a:t> </a:t>
            </a:r>
            <a:endParaRPr lang="el-G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9180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E507D8-E890-BD0C-3DF3-7615857B6688}"/>
              </a:ext>
            </a:extLst>
          </p:cNvPr>
          <p:cNvSpPr>
            <a:spLocks noGrp="1"/>
          </p:cNvSpPr>
          <p:nvPr>
            <p:ph type="title"/>
          </p:nvPr>
        </p:nvSpPr>
        <p:spPr/>
        <p:txBody>
          <a:bodyPr/>
          <a:lstStyle/>
          <a:p>
            <a:r>
              <a:rPr lang="el-GR" dirty="0"/>
              <a:t>Μια ολιστική πρόταση ταξινόμησης …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(2/2)</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endParaRPr lang="el-GR" dirty="0"/>
          </a:p>
        </p:txBody>
      </p:sp>
      <p:sp>
        <p:nvSpPr>
          <p:cNvPr id="3" name="Θέση περιεχομένου 2">
            <a:extLst>
              <a:ext uri="{FF2B5EF4-FFF2-40B4-BE49-F238E27FC236}">
                <a16:creationId xmlns:a16="http://schemas.microsoft.com/office/drawing/2014/main" id="{F293001E-DB70-6CC5-11F0-63249FED0929}"/>
              </a:ext>
            </a:extLst>
          </p:cNvPr>
          <p:cNvSpPr>
            <a:spLocks noGrp="1"/>
          </p:cNvSpPr>
          <p:nvPr>
            <p:ph sz="quarter" idx="1"/>
          </p:nvPr>
        </p:nvSpPr>
        <p:spPr/>
        <p:txBody>
          <a:bodyPr/>
          <a:lstStyle/>
          <a:p>
            <a:r>
              <a:rPr lang="el-GR" sz="2200" dirty="0"/>
              <a:t>Οι κατηγορίες αυτές συγκρίνονται και συνδυάζονται με ταξινομήσεις από την ευρύτερη βιβλιογραφία και δημιουργείται μια νέα ταξινομία κεντροθετημένη γύρω από 8 όρους: </a:t>
            </a:r>
          </a:p>
          <a:p>
            <a:pPr marL="0" indent="0">
              <a:buNone/>
            </a:pPr>
            <a:endParaRPr lang="el-GR" dirty="0"/>
          </a:p>
        </p:txBody>
      </p:sp>
      <p:sp>
        <p:nvSpPr>
          <p:cNvPr id="4" name="Θέση αριθμού διαφάνειας 3">
            <a:extLst>
              <a:ext uri="{FF2B5EF4-FFF2-40B4-BE49-F238E27FC236}">
                <a16:creationId xmlns:a16="http://schemas.microsoft.com/office/drawing/2014/main" id="{DB80988A-F191-5800-666D-DF978F7465B2}"/>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46</a:t>
            </a:fld>
            <a:endParaRPr lang="el-GR" altLang="en-US"/>
          </a:p>
        </p:txBody>
      </p:sp>
      <p:pic>
        <p:nvPicPr>
          <p:cNvPr id="5" name="Εικόνα 4">
            <a:extLst>
              <a:ext uri="{FF2B5EF4-FFF2-40B4-BE49-F238E27FC236}">
                <a16:creationId xmlns:a16="http://schemas.microsoft.com/office/drawing/2014/main" id="{FEC107F4-97F8-79BD-68DE-A54924C20A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6238" y="2708920"/>
            <a:ext cx="8029810" cy="3885676"/>
          </a:xfrm>
          <a:prstGeom prst="rect">
            <a:avLst/>
          </a:prstGeom>
        </p:spPr>
      </p:pic>
    </p:spTree>
    <p:extLst>
      <p:ext uri="{BB962C8B-B14F-4D97-AF65-F5344CB8AC3E}">
        <p14:creationId xmlns:p14="http://schemas.microsoft.com/office/powerpoint/2010/main" val="2787008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0E3D96-D154-E949-AD83-F3C938ECE7F7}"/>
              </a:ext>
            </a:extLst>
          </p:cNvPr>
          <p:cNvSpPr>
            <a:spLocks noGrp="1"/>
          </p:cNvSpPr>
          <p:nvPr>
            <p:ph type="title"/>
          </p:nvPr>
        </p:nvSpPr>
        <p:spPr/>
        <p:txBody>
          <a:bodyPr/>
          <a:lstStyle/>
          <a:p>
            <a:r>
              <a:rPr lang="el-GR" dirty="0"/>
              <a:t>Συμπερ</a:t>
            </a:r>
            <a:r>
              <a:rPr lang="en-US" dirty="0"/>
              <a:t>ά</a:t>
            </a:r>
            <a:r>
              <a:rPr lang="el-GR" dirty="0"/>
              <a:t>σματα </a:t>
            </a:r>
          </a:p>
        </p:txBody>
      </p:sp>
      <p:sp>
        <p:nvSpPr>
          <p:cNvPr id="3" name="Θέση περιεχομένου 2">
            <a:extLst>
              <a:ext uri="{FF2B5EF4-FFF2-40B4-BE49-F238E27FC236}">
                <a16:creationId xmlns:a16="http://schemas.microsoft.com/office/drawing/2014/main" id="{C0C7A1F4-704F-9DD9-E890-459675E665E8}"/>
              </a:ext>
            </a:extLst>
          </p:cNvPr>
          <p:cNvSpPr>
            <a:spLocks noGrp="1"/>
          </p:cNvSpPr>
          <p:nvPr>
            <p:ph sz="quarter" idx="1"/>
          </p:nvPr>
        </p:nvSpPr>
        <p:spPr/>
        <p:txBody>
          <a:bodyPr/>
          <a:lstStyle/>
          <a:p>
            <a:r>
              <a:rPr lang="el-GR" dirty="0"/>
              <a:t>Εναλλακτικές προτάσεις ταξινόμησης </a:t>
            </a:r>
            <a:r>
              <a:rPr lang="en-US" dirty="0"/>
              <a:t>MOOCs </a:t>
            </a:r>
          </a:p>
          <a:p>
            <a:pPr lvl="1">
              <a:buClr>
                <a:srgbClr val="4F81BD"/>
              </a:buClr>
              <a:defRPr/>
            </a:pPr>
            <a:r>
              <a:rPr lang="el-GR" altLang="el-GR" dirty="0">
                <a:solidFill>
                  <a:prstClr val="black"/>
                </a:solidFill>
              </a:rPr>
              <a:t>Επιτρέπουν την ομαδοποίηση και τον ακριβή προσδιορισμό της φύσης των μαθημάτων αυτών</a:t>
            </a:r>
          </a:p>
          <a:p>
            <a:pPr lvl="1">
              <a:buClr>
                <a:srgbClr val="4F81BD"/>
              </a:buClr>
              <a:defRPr/>
            </a:pPr>
            <a:r>
              <a:rPr lang="el-GR" altLang="el-GR" dirty="0">
                <a:solidFill>
                  <a:prstClr val="black"/>
                </a:solidFill>
              </a:rPr>
              <a:t>Παρέχουν πληροφορίες σχετικά με τα διακριτά χαρακτηριστικά των διαφορετικών τύπων </a:t>
            </a:r>
            <a:r>
              <a:rPr lang="en-US" altLang="el-GR" dirty="0">
                <a:solidFill>
                  <a:prstClr val="black"/>
                </a:solidFill>
              </a:rPr>
              <a:t>MOOCs</a:t>
            </a:r>
            <a:endParaRPr lang="el-GR" altLang="el-GR" dirty="0">
              <a:solidFill>
                <a:prstClr val="black"/>
              </a:solidFill>
            </a:endParaRPr>
          </a:p>
          <a:p>
            <a:pPr lvl="1">
              <a:buClr>
                <a:srgbClr val="4F81BD"/>
              </a:buClr>
              <a:defRPr/>
            </a:pPr>
            <a:r>
              <a:rPr lang="el-GR" altLang="el-GR" dirty="0">
                <a:solidFill>
                  <a:prstClr val="black"/>
                </a:solidFill>
              </a:rPr>
              <a:t>Πρακτική αξία: βοηθο</a:t>
            </a:r>
            <a:r>
              <a:rPr lang="en-US" altLang="el-GR" dirty="0" err="1">
                <a:solidFill>
                  <a:prstClr val="black"/>
                </a:solidFill>
              </a:rPr>
              <a:t>ύ</a:t>
            </a:r>
            <a:r>
              <a:rPr lang="el-GR" altLang="el-GR" dirty="0">
                <a:solidFill>
                  <a:prstClr val="black"/>
                </a:solidFill>
              </a:rPr>
              <a:t>ν στη διαμόρφωση των κατάλληλων σχεδιαστικών αρχών, βελτιώνοντας τη μαθησιακή εμπειρία των συμμετεχόντων</a:t>
            </a:r>
          </a:p>
          <a:p>
            <a:pPr marL="319088" lvl="1" indent="-319088">
              <a:spcBef>
                <a:spcPts val="700"/>
              </a:spcBef>
              <a:buClr>
                <a:schemeClr val="accent2"/>
              </a:buClr>
              <a:buSzPct val="60000"/>
              <a:buFont typeface="Wingdings" pitchFamily="2" charset="2"/>
              <a:buChar char=""/>
            </a:pPr>
            <a:r>
              <a:rPr lang="el-GR" altLang="el-GR" sz="2400" dirty="0"/>
              <a:t>Αναλυτική περιγραφή των ιδιαίτερων χαρακτηριστικών των</a:t>
            </a:r>
            <a:r>
              <a:rPr lang="en-US" altLang="el-GR" sz="2400" dirty="0"/>
              <a:t> </a:t>
            </a:r>
            <a:r>
              <a:rPr lang="el-GR" altLang="el-GR" sz="2400" dirty="0"/>
              <a:t>διαφορετικών τύπων </a:t>
            </a:r>
            <a:r>
              <a:rPr lang="en-US" altLang="el-GR" sz="2400" dirty="0"/>
              <a:t>MOOCs </a:t>
            </a:r>
            <a:r>
              <a:rPr lang="el-GR" altLang="el-GR" sz="2400" dirty="0"/>
              <a:t>που κυριαρχούν</a:t>
            </a:r>
          </a:p>
          <a:p>
            <a:pPr lvl="1">
              <a:buClr>
                <a:srgbClr val="4F81BD"/>
              </a:buClr>
              <a:defRPr/>
            </a:pPr>
            <a:r>
              <a:rPr lang="el-GR" altLang="el-GR" dirty="0">
                <a:solidFill>
                  <a:prstClr val="black"/>
                </a:solidFill>
              </a:rPr>
              <a:t>Οι ενδιαφερόμενοι καθοδηγούνται σε διαφορετικές επιλογές, σχεδιαστικές αρχές και αξιολογήσεις </a:t>
            </a:r>
          </a:p>
          <a:p>
            <a:pPr marL="366713" lvl="1" indent="0">
              <a:buClr>
                <a:srgbClr val="4F81BD"/>
              </a:buClr>
              <a:buNone/>
              <a:defRPr/>
            </a:pPr>
            <a:endParaRPr lang="el-GR" altLang="el-GR" dirty="0">
              <a:solidFill>
                <a:prstClr val="black"/>
              </a:solidFill>
            </a:endParaRPr>
          </a:p>
          <a:p>
            <a:pPr marL="0" indent="0">
              <a:buNone/>
            </a:pPr>
            <a:endParaRPr lang="el-GR" dirty="0"/>
          </a:p>
        </p:txBody>
      </p:sp>
      <p:sp>
        <p:nvSpPr>
          <p:cNvPr id="4" name="Θέση αριθμού διαφάνειας 3">
            <a:extLst>
              <a:ext uri="{FF2B5EF4-FFF2-40B4-BE49-F238E27FC236}">
                <a16:creationId xmlns:a16="http://schemas.microsoft.com/office/drawing/2014/main" id="{4CDD60B9-EFDD-E67A-CC1F-1BDF928209DA}"/>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47</a:t>
            </a:fld>
            <a:endParaRPr lang="el-GR" altLang="en-US"/>
          </a:p>
        </p:txBody>
      </p:sp>
    </p:spTree>
    <p:extLst>
      <p:ext uri="{BB962C8B-B14F-4D97-AF65-F5344CB8AC3E}">
        <p14:creationId xmlns:p14="http://schemas.microsoft.com/office/powerpoint/2010/main" val="33219629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385F2F5E-9240-A248-90AB-288CC98DE6F1}"/>
              </a:ext>
            </a:extLst>
          </p:cNvPr>
          <p:cNvSpPr>
            <a:spLocks noGrp="1"/>
          </p:cNvSpPr>
          <p:nvPr>
            <p:ph type="title"/>
          </p:nvPr>
        </p:nvSpPr>
        <p:spPr>
          <a:xfrm>
            <a:off x="612775" y="228600"/>
            <a:ext cx="8153400" cy="990600"/>
          </a:xfrm>
        </p:spPr>
        <p:txBody>
          <a:bodyPr/>
          <a:lstStyle/>
          <a:p>
            <a:r>
              <a:rPr lang="el-GR" altLang="en-US" dirty="0">
                <a:latin typeface="Calibri" panose="020F0502020204030204" pitchFamily="34" charset="0"/>
                <a:ea typeface="ＭＳ Ｐゴシック" panose="020B0600070205080204" pitchFamily="34" charset="-128"/>
              </a:rPr>
              <a:t>Σύνοψη</a:t>
            </a:r>
            <a:endParaRPr lang="en-US" altLang="en-US" dirty="0">
              <a:latin typeface="Calibri" panose="020F0502020204030204" pitchFamily="34" charset="0"/>
              <a:ea typeface="ＭＳ Ｐゴシック" panose="020B0600070205080204" pitchFamily="34" charset="-128"/>
            </a:endParaRPr>
          </a:p>
        </p:txBody>
      </p:sp>
      <p:sp>
        <p:nvSpPr>
          <p:cNvPr id="19458" name="Content Placeholder 2">
            <a:extLst>
              <a:ext uri="{FF2B5EF4-FFF2-40B4-BE49-F238E27FC236}">
                <a16:creationId xmlns:a16="http://schemas.microsoft.com/office/drawing/2014/main" id="{8E0723EC-1B2B-BA4D-9E07-E2CC747EE2FF}"/>
              </a:ext>
            </a:extLst>
          </p:cNvPr>
          <p:cNvSpPr>
            <a:spLocks noGrp="1"/>
          </p:cNvSpPr>
          <p:nvPr>
            <p:ph sz="quarter" idx="1"/>
          </p:nvPr>
        </p:nvSpPr>
        <p:spPr>
          <a:xfrm>
            <a:off x="612775" y="1600200"/>
            <a:ext cx="8153400" cy="4495800"/>
          </a:xfrm>
        </p:spPr>
        <p:txBody>
          <a:bodyPr/>
          <a:lstStyle/>
          <a:p>
            <a:r>
              <a:rPr lang="el-GR" altLang="en-US" dirty="0">
                <a:latin typeface="Calibri" panose="020F0502020204030204" pitchFamily="34" charset="0"/>
                <a:ea typeface="ＭＳ Ｐゴシック" panose="020B0600070205080204" pitchFamily="34" charset="-128"/>
              </a:rPr>
              <a:t>Γνωριμία</a:t>
            </a:r>
          </a:p>
          <a:p>
            <a:r>
              <a:rPr lang="el-GR" altLang="en-US" dirty="0">
                <a:latin typeface="Calibri" panose="020F0502020204030204" pitchFamily="34" charset="0"/>
                <a:ea typeface="ＭＳ Ｐゴシック" panose="020B0600070205080204" pitchFamily="34" charset="-128"/>
              </a:rPr>
              <a:t>Ψηφιακές Δεξιότητες</a:t>
            </a:r>
          </a:p>
          <a:p>
            <a:r>
              <a:rPr lang="el-GR" altLang="en-US" dirty="0">
                <a:latin typeface="Calibri" panose="020F0502020204030204" pitchFamily="34" charset="0"/>
                <a:ea typeface="ＭＳ Ｐゴシック" panose="020B0600070205080204" pitchFamily="34" charset="-128"/>
              </a:rPr>
              <a:t>Εισαγωγ</a:t>
            </a:r>
            <a:r>
              <a:rPr lang="en-US" altLang="en-US" dirty="0">
                <a:latin typeface="Calibri" panose="020F0502020204030204" pitchFamily="34" charset="0"/>
                <a:ea typeface="ＭＳ Ｐゴシック" panose="020B0600070205080204" pitchFamily="34" charset="-128"/>
              </a:rPr>
              <a:t>ή</a:t>
            </a:r>
            <a:r>
              <a:rPr lang="el-GR" altLang="en-US" dirty="0">
                <a:latin typeface="Calibri" panose="020F0502020204030204" pitchFamily="34" charset="0"/>
                <a:ea typeface="ＭＳ Ｐゴシック" panose="020B0600070205080204" pitchFamily="34" charset="-128"/>
              </a:rPr>
              <a:t> στα </a:t>
            </a:r>
            <a:r>
              <a:rPr lang="en-US" altLang="en-US" dirty="0">
                <a:latin typeface="Calibri" panose="020F0502020204030204" pitchFamily="34" charset="0"/>
                <a:ea typeface="ＭＳ Ｐゴシック" panose="020B0600070205080204" pitchFamily="34" charset="-128"/>
              </a:rPr>
              <a:t>MOOCs </a:t>
            </a:r>
          </a:p>
          <a:p>
            <a:r>
              <a:rPr lang="el-GR" altLang="en-US" dirty="0">
                <a:latin typeface="Calibri" panose="020F0502020204030204" pitchFamily="34" charset="0"/>
                <a:ea typeface="ＭＳ Ｐゴシック" panose="020B0600070205080204" pitchFamily="34" charset="-128"/>
              </a:rPr>
              <a:t>Βασικές αρχές σχεδιασμού </a:t>
            </a:r>
            <a:r>
              <a:rPr lang="en-US" altLang="en-US" dirty="0">
                <a:latin typeface="Calibri" panose="020F0502020204030204" pitchFamily="34" charset="0"/>
                <a:ea typeface="ＭＳ Ｐゴシック" panose="020B0600070205080204" pitchFamily="34" charset="-128"/>
              </a:rPr>
              <a:t>MOOCs </a:t>
            </a:r>
          </a:p>
          <a:p>
            <a:r>
              <a:rPr lang="en-US" altLang="en-US" dirty="0">
                <a:latin typeface="Calibri" panose="020F0502020204030204" pitchFamily="34" charset="0"/>
                <a:ea typeface="ＭＳ Ｐゴシック" panose="020B0600070205080204" pitchFamily="34" charset="-128"/>
              </a:rPr>
              <a:t>MOOCs </a:t>
            </a:r>
            <a:r>
              <a:rPr lang="el-GR" altLang="en-US" dirty="0">
                <a:latin typeface="Calibri" panose="020F0502020204030204" pitchFamily="34" charset="0"/>
                <a:ea typeface="ＭＳ Ｐゴシック" panose="020B0600070205080204" pitchFamily="34" charset="-128"/>
              </a:rPr>
              <a:t>στη σχολικ</a:t>
            </a:r>
            <a:r>
              <a:rPr lang="en-US" altLang="en-US" dirty="0">
                <a:latin typeface="Calibri" panose="020F0502020204030204" pitchFamily="34" charset="0"/>
                <a:ea typeface="ＭＳ Ｐゴシック" panose="020B0600070205080204" pitchFamily="34" charset="-128"/>
              </a:rPr>
              <a:t>ή</a:t>
            </a:r>
            <a:r>
              <a:rPr lang="el-GR" altLang="en-US" dirty="0">
                <a:latin typeface="Calibri" panose="020F0502020204030204" pitchFamily="34" charset="0"/>
                <a:ea typeface="ＭＳ Ｐゴシック" panose="020B0600070205080204" pitchFamily="34" charset="-128"/>
              </a:rPr>
              <a:t> εκπαίδευση </a:t>
            </a:r>
          </a:p>
          <a:p>
            <a:r>
              <a:rPr lang="el-GR" altLang="en-US" dirty="0">
                <a:latin typeface="Calibri" panose="020F0502020204030204" pitchFamily="34" charset="0"/>
                <a:ea typeface="ＭＳ Ｐゴシック" panose="020B0600070205080204" pitchFamily="34" charset="-128"/>
              </a:rPr>
              <a:t>Καλ</a:t>
            </a:r>
            <a:r>
              <a:rPr lang="en-US" altLang="en-US" dirty="0">
                <a:latin typeface="Calibri" panose="020F0502020204030204" pitchFamily="34" charset="0"/>
                <a:ea typeface="ＭＳ Ｐゴシック" panose="020B0600070205080204" pitchFamily="34" charset="-128"/>
              </a:rPr>
              <a:t>έ</a:t>
            </a:r>
            <a:r>
              <a:rPr lang="el-GR" altLang="en-US" dirty="0">
                <a:latin typeface="Calibri" panose="020F0502020204030204" pitchFamily="34" charset="0"/>
                <a:ea typeface="ＭＳ Ｐゴシック" panose="020B0600070205080204" pitchFamily="34" charset="-128"/>
              </a:rPr>
              <a:t>ς πρακτικές για τον σχεδιασμό, την ανάπτυξη, την εφαρμογή, την παροχή και την αξιολόγηση ενός Κ-12 </a:t>
            </a:r>
            <a:r>
              <a:rPr lang="en-US" altLang="en-US" dirty="0">
                <a:latin typeface="Calibri" panose="020F0502020204030204" pitchFamily="34" charset="0"/>
                <a:ea typeface="ＭＳ Ｐゴシック" panose="020B0600070205080204" pitchFamily="34" charset="-128"/>
              </a:rPr>
              <a:t>MOOC </a:t>
            </a:r>
          </a:p>
        </p:txBody>
      </p:sp>
      <p:sp>
        <p:nvSpPr>
          <p:cNvPr id="4" name="Slide Number Placeholder 3">
            <a:extLst>
              <a:ext uri="{FF2B5EF4-FFF2-40B4-BE49-F238E27FC236}">
                <a16:creationId xmlns:a16="http://schemas.microsoft.com/office/drawing/2014/main" id="{725D1CBA-4AB4-E945-BF39-272CC9DFEF97}"/>
              </a:ext>
            </a:extLst>
          </p:cNvPr>
          <p:cNvSpPr>
            <a:spLocks noGrp="1"/>
          </p:cNvSpPr>
          <p:nvPr>
            <p:ph type="sldNum" sz="quarter" idx="12"/>
          </p:nvPr>
        </p:nvSpPr>
        <p:spPr/>
        <p:txBody>
          <a:bodyP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82BB54CB-C7E1-2741-81DF-5521F2E0B072}" type="slidenum">
              <a:rPr kumimoji="0" lang="el-GR" altLang="en-US" sz="1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base" latinLnBrk="0" hangingPunct="1">
                <a:lnSpc>
                  <a:spcPct val="80000"/>
                </a:lnSpc>
                <a:spcBef>
                  <a:spcPct val="0"/>
                </a:spcBef>
                <a:spcAft>
                  <a:spcPct val="0"/>
                </a:spcAft>
                <a:buClrTx/>
                <a:buSzTx/>
                <a:buFontTx/>
                <a:buNone/>
                <a:tabLst/>
                <a:defRPr/>
              </a:pPr>
              <a:t>48</a:t>
            </a:fld>
            <a:endParaRPr kumimoji="0" lang="el-GR" altLang="en-US" sz="1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 name="Rectangle 8">
            <a:extLst>
              <a:ext uri="{FF2B5EF4-FFF2-40B4-BE49-F238E27FC236}">
                <a16:creationId xmlns:a16="http://schemas.microsoft.com/office/drawing/2014/main" id="{C3B27ED4-93C1-3345-85D4-BB2340D9BE46}"/>
              </a:ext>
            </a:extLst>
          </p:cNvPr>
          <p:cNvSpPr/>
          <p:nvPr/>
        </p:nvSpPr>
        <p:spPr>
          <a:xfrm>
            <a:off x="599956" y="3400400"/>
            <a:ext cx="4620116" cy="532656"/>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5" name="Εικόνα 4">
            <a:extLst>
              <a:ext uri="{FF2B5EF4-FFF2-40B4-BE49-F238E27FC236}">
                <a16:creationId xmlns:a16="http://schemas.microsoft.com/office/drawing/2014/main" id="{A2BF70D3-5A33-CCD9-9A8C-23ABECF83D6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713" b="11547"/>
          <a:stretch/>
        </p:blipFill>
        <p:spPr>
          <a:xfrm>
            <a:off x="6732240" y="44624"/>
            <a:ext cx="2411760" cy="1193406"/>
          </a:xfrm>
          <a:prstGeom prst="rect">
            <a:avLst/>
          </a:prstGeom>
        </p:spPr>
      </p:pic>
    </p:spTree>
    <p:extLst>
      <p:ext uri="{BB962C8B-B14F-4D97-AF65-F5344CB8AC3E}">
        <p14:creationId xmlns:p14="http://schemas.microsoft.com/office/powerpoint/2010/main" val="28612148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Τίτλος 1">
            <a:extLst>
              <a:ext uri="{FF2B5EF4-FFF2-40B4-BE49-F238E27FC236}">
                <a16:creationId xmlns:a16="http://schemas.microsoft.com/office/drawing/2014/main" id="{2EEDE008-7605-2467-ED74-1A1F484A4F08}"/>
              </a:ext>
            </a:extLst>
          </p:cNvPr>
          <p:cNvSpPr>
            <a:spLocks noGrp="1"/>
          </p:cNvSpPr>
          <p:nvPr>
            <p:ph type="title"/>
          </p:nvPr>
        </p:nvSpPr>
        <p:spPr>
          <a:xfrm>
            <a:off x="612775" y="228600"/>
            <a:ext cx="8153400" cy="990600"/>
          </a:xfrm>
        </p:spPr>
        <p:txBody>
          <a:bodyPr/>
          <a:lstStyle/>
          <a:p>
            <a:r>
              <a:rPr lang="en-US" altLang="el-GR" dirty="0">
                <a:latin typeface="Calibri" panose="020F0502020204030204" pitchFamily="34" charset="0"/>
                <a:ea typeface="ＭＳ Ｐゴシック" panose="020B0600070205080204" pitchFamily="34" charset="-128"/>
                <a:cs typeface="Calibri" panose="020F0502020204030204" pitchFamily="34" charset="0"/>
              </a:rPr>
              <a:t>MOOCs &amp; </a:t>
            </a:r>
            <a:r>
              <a:rPr lang="el-GR" altLang="el-GR" dirty="0">
                <a:latin typeface="Calibri" panose="020F0502020204030204" pitchFamily="34" charset="0"/>
                <a:ea typeface="ＭＳ Ｐゴシック" panose="020B0600070205080204" pitchFamily="34" charset="-128"/>
                <a:cs typeface="Calibri" panose="020F0502020204030204" pitchFamily="34" charset="0"/>
              </a:rPr>
              <a:t>Σχολική εκπαίδευση </a:t>
            </a:r>
          </a:p>
        </p:txBody>
      </p:sp>
      <p:sp>
        <p:nvSpPr>
          <p:cNvPr id="4" name="Θέση αριθμού διαφάνειας 3">
            <a:extLst>
              <a:ext uri="{FF2B5EF4-FFF2-40B4-BE49-F238E27FC236}">
                <a16:creationId xmlns:a16="http://schemas.microsoft.com/office/drawing/2014/main" id="{1AC9C4EB-F585-0433-3A4A-477B0EB9B4AD}"/>
              </a:ext>
            </a:extLst>
          </p:cNvPr>
          <p:cNvSpPr>
            <a:spLocks noGrp="1"/>
          </p:cNvSpPr>
          <p:nvPr>
            <p:ph type="sldNum" sz="quarter" idx="12"/>
          </p:nvPr>
        </p:nvSpPr>
        <p:spPr/>
        <p:txBody>
          <a:bodyPr>
            <a:normAutofit fontScale="85000" lnSpcReduction="20000"/>
          </a:bodyPr>
          <a:lstStyle/>
          <a:p>
            <a:pPr>
              <a:defRPr/>
            </a:pPr>
            <a:fld id="{091F1861-B21E-3C43-8A03-CB8A9296A452}" type="slidenum">
              <a:rPr lang="el-GR" altLang="en-US" smtClean="0"/>
              <a:pPr>
                <a:defRPr/>
              </a:pPr>
              <a:t>49</a:t>
            </a:fld>
            <a:endParaRPr lang="el-GR" altLang="en-US"/>
          </a:p>
        </p:txBody>
      </p:sp>
      <p:sp>
        <p:nvSpPr>
          <p:cNvPr id="5" name="Content Placeholder 2">
            <a:extLst>
              <a:ext uri="{FF2B5EF4-FFF2-40B4-BE49-F238E27FC236}">
                <a16:creationId xmlns:a16="http://schemas.microsoft.com/office/drawing/2014/main" id="{77B38F34-9230-E7FA-0B70-9F4C5EDF312F}"/>
              </a:ext>
            </a:extLst>
          </p:cNvPr>
          <p:cNvSpPr>
            <a:spLocks noGrp="1"/>
          </p:cNvSpPr>
          <p:nvPr>
            <p:ph sz="quarter" idx="1"/>
          </p:nvPr>
        </p:nvSpPr>
        <p:spPr>
          <a:xfrm>
            <a:off x="612775" y="1600200"/>
            <a:ext cx="8153400" cy="4495800"/>
          </a:xfrm>
        </p:spPr>
        <p:txBody>
          <a:bodyPr/>
          <a:lstStyle/>
          <a:p>
            <a:pPr>
              <a:defRPr/>
            </a:pP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Ανάπτυξη και εξελικτική πορεία των </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a:t>
            </a: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στην τριτοβάθμια εκπαίδευση </a:t>
            </a:r>
            <a:endPar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Έστρεψε το ερευνητικό ενδιαφέρον στην πιθανότητα της εφαρμογής των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 </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σε μαθητές σχολικής ηλικίας </a:t>
            </a:r>
            <a:endParaRPr lang="el-GR" altLang="en-US"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endParaRPr>
          </a:p>
          <a:p>
            <a:pPr>
              <a:buClr>
                <a:srgbClr val="DD8047"/>
              </a:buClr>
              <a:defRPr/>
            </a:pP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Η μάθηση μέσω των </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a:t>
            </a: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Υποστηρίζει τις ανάγκες των μαθητών για πρόσβαση σε πολλούς και διαφορετικούς εκπαιδευτικούς πόρους </a:t>
            </a:r>
            <a:endPar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Προσφέρει μια εμπλουτισμένη ευκαιρία μάθησης στους συμμετέχοντες </a:t>
            </a:r>
            <a:endPar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Ανταποκρίνεται στις ανάγκες της σύγχρονης κοινωνίας για τη γνώση του πώς να μαθαίνει κανείς </a:t>
            </a:r>
            <a:endParaRPr lang="el-GR" altLang="en-US"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endParaRPr>
          </a:p>
          <a:p>
            <a:pPr>
              <a:buClr>
                <a:srgbClr val="DD8047"/>
              </a:buClr>
              <a:defRPr/>
            </a:pP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Αυξανόμενο ερευνητικό ενδιαφέρον σχετικά με τις δυνατότητες και τις προοπτικές αξιοποίησης των </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 </a:t>
            </a: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στη σχολική </a:t>
            </a:r>
            <a:r>
              <a:rPr lang="el-GR" altLang="en-US" sz="22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εκπ</a:t>
            </a: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/ση</a:t>
            </a:r>
          </a:p>
          <a:p>
            <a:pPr marL="0" indent="0">
              <a:buClr>
                <a:srgbClr val="DD8047"/>
              </a:buClr>
              <a:buFont typeface="Wingdings" pitchFamily="2" charset="2"/>
              <a:buNone/>
              <a:defRPr/>
            </a:pPr>
            <a:endPar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366713" lvl="1" indent="0">
              <a:buClr>
                <a:srgbClr val="94B6D2"/>
              </a:buClr>
              <a:buFont typeface="Wingdings 2" panose="05020102010507070707" pitchFamily="18" charset="2"/>
              <a:buNone/>
              <a:defRPr/>
            </a:pPr>
            <a:endPar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buFont typeface="Wingdings" pitchFamily="2" charset="2"/>
              <a:buNone/>
              <a:defRPr/>
            </a:pPr>
            <a:endParaRPr lang="en-US" altLang="en-US" dirty="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3" name="Εικόνα 2" descr="Εικόνα που περιέχει κείμενο&#10;&#10;Περιγραφή που δημιουργήθηκε αυτόματα">
            <a:extLst>
              <a:ext uri="{FF2B5EF4-FFF2-40B4-BE49-F238E27FC236}">
                <a16:creationId xmlns:a16="http://schemas.microsoft.com/office/drawing/2014/main" id="{3ED241B9-507C-F8E4-AAC1-3F69E46D65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596336" y="99501"/>
            <a:ext cx="1368152" cy="124879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648DDC60-1212-4345-9242-8D84F4C911C0}"/>
              </a:ext>
            </a:extLst>
          </p:cNvPr>
          <p:cNvSpPr>
            <a:spLocks noGrp="1"/>
          </p:cNvSpPr>
          <p:nvPr>
            <p:ph type="title"/>
          </p:nvPr>
        </p:nvSpPr>
        <p:spPr>
          <a:xfrm>
            <a:off x="612775" y="228600"/>
            <a:ext cx="8153400" cy="990600"/>
          </a:xfrm>
        </p:spPr>
        <p:txBody>
          <a:bodyPr/>
          <a:lstStyle/>
          <a:p>
            <a:r>
              <a:rPr lang="el-GR" altLang="en-US" dirty="0">
                <a:latin typeface="Calibri" panose="020F0502020204030204" pitchFamily="34" charset="0"/>
                <a:ea typeface="ＭＳ Ｐゴシック" panose="020B0600070205080204" pitchFamily="34" charset="-128"/>
              </a:rPr>
              <a:t>Εμείς</a:t>
            </a:r>
            <a:endParaRPr lang="en-US" altLang="en-US" dirty="0">
              <a:latin typeface="Calibri" panose="020F0502020204030204" pitchFamily="34" charset="0"/>
              <a:ea typeface="ＭＳ Ｐゴシック" panose="020B0600070205080204" pitchFamily="34" charset="-128"/>
            </a:endParaRPr>
          </a:p>
        </p:txBody>
      </p:sp>
      <p:sp>
        <p:nvSpPr>
          <p:cNvPr id="18434" name="Content Placeholder 2">
            <a:extLst>
              <a:ext uri="{FF2B5EF4-FFF2-40B4-BE49-F238E27FC236}">
                <a16:creationId xmlns:a16="http://schemas.microsoft.com/office/drawing/2014/main" id="{05D5FBCB-EA0C-1D4D-B380-67A10CD092C7}"/>
              </a:ext>
            </a:extLst>
          </p:cNvPr>
          <p:cNvSpPr>
            <a:spLocks noGrp="1"/>
          </p:cNvSpPr>
          <p:nvPr>
            <p:ph sz="quarter" idx="1"/>
          </p:nvPr>
        </p:nvSpPr>
        <p:spPr>
          <a:xfrm>
            <a:off x="612775" y="1600200"/>
            <a:ext cx="4535488" cy="4495800"/>
          </a:xfrm>
        </p:spPr>
        <p:txBody>
          <a:bodyPr/>
          <a:lstStyle/>
          <a:p>
            <a:r>
              <a:rPr lang="el-GR" altLang="en-US" dirty="0">
                <a:latin typeface="Calibri" panose="020F0502020204030204" pitchFamily="34" charset="0"/>
                <a:ea typeface="ＭＳ Ｐゴシック" panose="020B0600070205080204" pitchFamily="34" charset="-128"/>
              </a:rPr>
              <a:t>Στόχος</a:t>
            </a:r>
          </a:p>
          <a:p>
            <a:pPr lvl="1"/>
            <a:r>
              <a:rPr lang="el-GR" altLang="en-US" dirty="0">
                <a:latin typeface="Calibri" panose="020F0502020204030204" pitchFamily="34" charset="0"/>
                <a:ea typeface="ＭＳ Ｐゴシック" panose="020B0600070205080204" pitchFamily="34" charset="-128"/>
              </a:rPr>
              <a:t>Παρουσίαση των </a:t>
            </a:r>
            <a:r>
              <a:rPr lang="en-US" altLang="en-US" dirty="0">
                <a:latin typeface="Calibri" panose="020F0502020204030204" pitchFamily="34" charset="0"/>
                <a:ea typeface="ＭＳ Ｐゴシック" panose="020B0600070205080204" pitchFamily="34" charset="-128"/>
              </a:rPr>
              <a:t>MOOCs </a:t>
            </a:r>
            <a:r>
              <a:rPr lang="el-GR" altLang="en-US" dirty="0">
                <a:latin typeface="Calibri" panose="020F0502020204030204" pitchFamily="34" charset="0"/>
                <a:ea typeface="ＭＳ Ｐゴシック" panose="020B0600070205080204" pitchFamily="34" charset="-128"/>
              </a:rPr>
              <a:t>ως συνέχεια και εξέλιξη του κινήματος των ΑΕΠ στο πεδίο της ηλεκτρονικής μάθησης και της </a:t>
            </a:r>
            <a:r>
              <a:rPr lang="el-GR" altLang="en-US" dirty="0" err="1">
                <a:latin typeface="Calibri" panose="020F0502020204030204" pitchFamily="34" charset="0"/>
                <a:ea typeface="ＭＳ Ｐゴシック" panose="020B0600070205080204" pitchFamily="34" charset="-128"/>
              </a:rPr>
              <a:t>ΑεξΑΕ</a:t>
            </a:r>
            <a:r>
              <a:rPr lang="el-GR" altLang="en-US" dirty="0">
                <a:latin typeface="Calibri" panose="020F0502020204030204" pitchFamily="34" charset="0"/>
                <a:ea typeface="ＭＳ Ｐゴシック" panose="020B0600070205080204" pitchFamily="34" charset="-128"/>
              </a:rPr>
              <a:t> </a:t>
            </a:r>
            <a:endParaRPr lang="en-US" altLang="en-US" dirty="0">
              <a:latin typeface="Calibri" panose="020F0502020204030204" pitchFamily="34" charset="0"/>
              <a:ea typeface="ＭＳ Ｐゴシック" panose="020B0600070205080204" pitchFamily="34" charset="-128"/>
            </a:endParaRPr>
          </a:p>
          <a:p>
            <a:pPr lvl="1"/>
            <a:r>
              <a:rPr lang="el-GR" altLang="en-US" dirty="0">
                <a:latin typeface="Calibri" panose="020F0502020204030204" pitchFamily="34" charset="0"/>
                <a:ea typeface="ＭＳ Ｐゴシック" panose="020B0600070205080204" pitchFamily="34" charset="-128"/>
              </a:rPr>
              <a:t>Ρόλος των </a:t>
            </a:r>
            <a:r>
              <a:rPr lang="en-US" altLang="en-US" dirty="0">
                <a:latin typeface="Calibri" panose="020F0502020204030204" pitchFamily="34" charset="0"/>
                <a:ea typeface="ＭＳ Ｐゴシック" panose="020B0600070205080204" pitchFamily="34" charset="-128"/>
              </a:rPr>
              <a:t>MOOCs </a:t>
            </a:r>
            <a:r>
              <a:rPr lang="el-GR" altLang="en-US" dirty="0">
                <a:latin typeface="Calibri" panose="020F0502020204030204" pitchFamily="34" charset="0"/>
                <a:ea typeface="ＭＳ Ｐゴシック" panose="020B0600070205080204" pitchFamily="34" charset="-128"/>
              </a:rPr>
              <a:t>στη σχολική εκπαίδευση</a:t>
            </a:r>
          </a:p>
          <a:p>
            <a:pPr lvl="1"/>
            <a:r>
              <a:rPr lang="el-GR" altLang="en-US" dirty="0">
                <a:latin typeface="Calibri" panose="020F0502020204030204" pitchFamily="34" charset="0"/>
                <a:ea typeface="ＭＳ Ｐゴシック" panose="020B0600070205080204" pitchFamily="34" charset="-128"/>
              </a:rPr>
              <a:t>Βασικές αρχές σχεδιασμού και καλές πρακτικές για την αξιοποίηση των </a:t>
            </a:r>
            <a:r>
              <a:rPr lang="en-US" altLang="en-US" dirty="0">
                <a:latin typeface="Calibri" panose="020F0502020204030204" pitchFamily="34" charset="0"/>
                <a:ea typeface="ＭＳ Ｐゴシック" panose="020B0600070205080204" pitchFamily="34" charset="-128"/>
              </a:rPr>
              <a:t>MOOCs </a:t>
            </a:r>
            <a:r>
              <a:rPr lang="el-GR" altLang="en-US" dirty="0">
                <a:latin typeface="Calibri" panose="020F0502020204030204" pitchFamily="34" charset="0"/>
                <a:ea typeface="ＭＳ Ｐゴシック" panose="020B0600070205080204" pitchFamily="34" charset="-128"/>
              </a:rPr>
              <a:t>στη διδακτική πράξη</a:t>
            </a:r>
          </a:p>
          <a:p>
            <a:pPr lvl="1"/>
            <a:r>
              <a:rPr lang="el-GR" altLang="en-US" dirty="0">
                <a:latin typeface="Calibri" panose="020F0502020204030204" pitchFamily="34" charset="0"/>
                <a:ea typeface="ＭＳ Ｐゴシック" panose="020B0600070205080204" pitchFamily="34" charset="-128"/>
              </a:rPr>
              <a:t>Ιδέες για εργασίες &amp; έρευνα</a:t>
            </a:r>
          </a:p>
        </p:txBody>
      </p:sp>
      <p:sp>
        <p:nvSpPr>
          <p:cNvPr id="4" name="Slide Number Placeholder 3">
            <a:extLst>
              <a:ext uri="{FF2B5EF4-FFF2-40B4-BE49-F238E27FC236}">
                <a16:creationId xmlns:a16="http://schemas.microsoft.com/office/drawing/2014/main" id="{7BA42E6E-0FA7-1D4D-A650-9E584FFAB9C6}"/>
              </a:ext>
            </a:extLst>
          </p:cNvPr>
          <p:cNvSpPr>
            <a:spLocks noGrp="1"/>
          </p:cNvSpPr>
          <p:nvPr>
            <p:ph type="sldNum" sz="quarter" idx="12"/>
          </p:nvPr>
        </p:nvSpPr>
        <p:spPr/>
        <p:txBody>
          <a:bodyP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eaLnBrk="1" hangingPunct="1">
              <a:lnSpc>
                <a:spcPct val="80000"/>
              </a:lnSpc>
            </a:pPr>
            <a:fld id="{2E866FFB-3205-1C49-B1FD-34018CDFF5E4}" type="slidenum">
              <a:rPr lang="el-GR" altLang="en-US" sz="1200">
                <a:solidFill>
                  <a:srgbClr val="FFFFFF"/>
                </a:solidFill>
                <a:latin typeface="Calibri" panose="020F0502020204030204" pitchFamily="34" charset="0"/>
              </a:rPr>
              <a:pPr eaLnBrk="1" hangingPunct="1">
                <a:lnSpc>
                  <a:spcPct val="80000"/>
                </a:lnSpc>
              </a:pPr>
              <a:t>5</a:t>
            </a:fld>
            <a:endParaRPr lang="el-GR" altLang="en-US" sz="1200">
              <a:solidFill>
                <a:srgbClr val="FFFFFF"/>
              </a:solidFill>
              <a:latin typeface="Calibri" panose="020F0502020204030204" pitchFamily="34" charset="0"/>
            </a:endParaRPr>
          </a:p>
        </p:txBody>
      </p:sp>
      <p:pic>
        <p:nvPicPr>
          <p:cNvPr id="18436" name="Picture 4">
            <a:extLst>
              <a:ext uri="{FF2B5EF4-FFF2-40B4-BE49-F238E27FC236}">
                <a16:creationId xmlns:a16="http://schemas.microsoft.com/office/drawing/2014/main" id="{71A6DB06-DAEB-1B4D-A926-9F6FB93CC7E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18675" y="363900"/>
            <a:ext cx="1347500"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a:extLst>
              <a:ext uri="{FF2B5EF4-FFF2-40B4-BE49-F238E27FC236}">
                <a16:creationId xmlns:a16="http://schemas.microsoft.com/office/drawing/2014/main" id="{4AF0F60D-6ED6-9E3F-0846-B1B95445E49F}"/>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48263" y="1600200"/>
            <a:ext cx="3995736" cy="459581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D409B8C1-1CD2-B06A-C74A-B06CE86ADE49}"/>
              </a:ext>
            </a:extLst>
          </p:cNvPr>
          <p:cNvSpPr>
            <a:spLocks noGrp="1"/>
          </p:cNvSpPr>
          <p:nvPr>
            <p:ph type="title"/>
          </p:nvPr>
        </p:nvSpPr>
        <p:spPr>
          <a:xfrm>
            <a:off x="612775" y="228600"/>
            <a:ext cx="8153400" cy="990600"/>
          </a:xfrm>
        </p:spPr>
        <p:txBody>
          <a:bodyPr/>
          <a:lstStyle/>
          <a:p>
            <a:r>
              <a:rPr lang="el-GR" altLang="en-US" dirty="0" err="1">
                <a:latin typeface="Calibri" panose="020F0502020204030204" pitchFamily="34" charset="0"/>
                <a:ea typeface="ＭＳ Ｐゴシック" panose="020B0600070205080204" pitchFamily="34" charset="-128"/>
                <a:cs typeface="Calibri" panose="020F0502020204030204" pitchFamily="34" charset="0"/>
              </a:rPr>
              <a:t>Βιβλιογραφικ</a:t>
            </a:r>
            <a:r>
              <a:rPr lang="en-US" altLang="en-US" dirty="0">
                <a:latin typeface="Calibri" panose="020F0502020204030204" pitchFamily="34" charset="0"/>
                <a:ea typeface="ＭＳ Ｐゴシック" panose="020B0600070205080204" pitchFamily="34" charset="-128"/>
                <a:cs typeface="Calibri" panose="020F0502020204030204" pitchFamily="34" charset="0"/>
              </a:rPr>
              <a:t>ή</a:t>
            </a:r>
            <a:r>
              <a:rPr lang="el-GR" altLang="en-US" dirty="0">
                <a:latin typeface="Calibri" panose="020F0502020204030204" pitchFamily="34" charset="0"/>
                <a:ea typeface="ＭＳ Ｐゴシック" panose="020B0600070205080204" pitchFamily="34" charset="-128"/>
                <a:cs typeface="Calibri" panose="020F0502020204030204" pitchFamily="34" charset="0"/>
              </a:rPr>
              <a:t> επισκόπηση</a:t>
            </a:r>
            <a:endParaRPr lang="en-US" altLang="en-US"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8434" name="Content Placeholder 2">
            <a:extLst>
              <a:ext uri="{FF2B5EF4-FFF2-40B4-BE49-F238E27FC236}">
                <a16:creationId xmlns:a16="http://schemas.microsoft.com/office/drawing/2014/main" id="{486F5173-7915-96CB-525D-959D06DDD0A4}"/>
              </a:ext>
            </a:extLst>
          </p:cNvPr>
          <p:cNvSpPr>
            <a:spLocks noGrp="1"/>
          </p:cNvSpPr>
          <p:nvPr>
            <p:ph sz="quarter" idx="1"/>
          </p:nvPr>
        </p:nvSpPr>
        <p:spPr>
          <a:xfrm>
            <a:off x="612775" y="1600200"/>
            <a:ext cx="8153400" cy="4495800"/>
          </a:xfrm>
        </p:spPr>
        <p:txBody>
          <a:bodyPr/>
          <a:lstStyle/>
          <a:p>
            <a:pPr marL="319088" lvl="1" indent="-319088">
              <a:spcBef>
                <a:spcPts val="700"/>
              </a:spcBef>
              <a:buClr>
                <a:srgbClr val="DD8047"/>
              </a:buClr>
              <a:buSzPct val="60000"/>
              <a:buFont typeface="Wingdings" pitchFamily="2" charset="2"/>
              <a:buChar char=""/>
              <a:defRPr/>
            </a:pPr>
            <a:r>
              <a:rPr lang="en-US" altLang="en-US" sz="22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Koutsakas</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P., </a:t>
            </a:r>
            <a:r>
              <a:rPr lang="en-US" altLang="en-US" sz="22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Chorozidis</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G., </a:t>
            </a:r>
            <a:r>
              <a:rPr lang="en-US" altLang="en-US" sz="22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Karamatsouki</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 &amp; </a:t>
            </a:r>
            <a:r>
              <a:rPr lang="en-US" altLang="en-US" sz="22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Karagiannidis</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C. (2020). Research Trends in K–12 MOOCs: A Review of the Published Literature . </a:t>
            </a:r>
            <a:r>
              <a:rPr lang="en-US" altLang="en-US" sz="2200" i="1"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The International Review of Research in Open and Distributed Learning</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r>
              <a:rPr lang="en-US" altLang="en-US" sz="2200" i="1"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21</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(3). </a:t>
            </a:r>
            <a:endPar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buFont typeface="Wingdings 2" panose="05020102010507070707" pitchFamily="18" charset="2"/>
              <a:buChar char=""/>
              <a:defRPr/>
            </a:pPr>
            <a:r>
              <a:rPr lang="el-GR" altLang="en-US" dirty="0">
                <a:latin typeface="Calibri" panose="020F0502020204030204" pitchFamily="34" charset="0"/>
                <a:ea typeface="ＭＳ Ｐゴシック" panose="020B0600070205080204" pitchFamily="34" charset="-128"/>
                <a:cs typeface="Calibri" panose="020F0502020204030204" pitchFamily="34" charset="0"/>
              </a:rPr>
              <a:t>Ανάλυση της </a:t>
            </a:r>
            <a:r>
              <a:rPr lang="el-GR" altLang="en-US" dirty="0">
                <a:solidFill>
                  <a:srgbClr val="C00000"/>
                </a:solidFill>
                <a:latin typeface="Calibri" panose="020F0502020204030204" pitchFamily="34" charset="0"/>
                <a:ea typeface="ＭＳ Ｐゴシック" panose="020B0600070205080204" pitchFamily="34" charset="-128"/>
                <a:cs typeface="Calibri" panose="020F0502020204030204" pitchFamily="34" charset="0"/>
              </a:rPr>
              <a:t>διεθνούς εμπειρίας </a:t>
            </a:r>
            <a:r>
              <a:rPr lang="el-GR" altLang="en-US" dirty="0">
                <a:latin typeface="Calibri" panose="020F0502020204030204" pitchFamily="34" charset="0"/>
                <a:ea typeface="ＭＳ Ｐゴシック" panose="020B0600070205080204" pitchFamily="34" charset="-128"/>
                <a:cs typeface="Calibri" panose="020F0502020204030204" pitchFamily="34" charset="0"/>
              </a:rPr>
              <a:t>σχετικά με την ενσωμάτωση και αξιοποίηση των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MOOCs </a:t>
            </a:r>
            <a:r>
              <a:rPr lang="el-GR" altLang="en-US" dirty="0">
                <a:latin typeface="Calibri" panose="020F0502020204030204" pitchFamily="34" charset="0"/>
                <a:ea typeface="ＭＳ Ｐゴシック" panose="020B0600070205080204" pitchFamily="34" charset="-128"/>
                <a:cs typeface="Calibri" panose="020F0502020204030204" pitchFamily="34" charset="0"/>
              </a:rPr>
              <a:t>στη σχολική εκπαίδευση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 </a:t>
            </a:r>
          </a:p>
          <a:p>
            <a:pPr lvl="2">
              <a:defRPr/>
            </a:pPr>
            <a:r>
              <a:rPr lang="el-GR" altLang="en-US" sz="1800" dirty="0"/>
              <a:t>21 δημοσιεύσεις σε πρακτικά συνεδρίων και σε επιστημονικά περιοδικά (2013 – 2020) στην Αγγλική γλώσσα </a:t>
            </a:r>
          </a:p>
          <a:p>
            <a:pPr lvl="2">
              <a:defRPr/>
            </a:pPr>
            <a:r>
              <a:rPr lang="el-GR" altLang="en-US" sz="1800" dirty="0">
                <a:latin typeface="Calibri" panose="020F0502020204030204" pitchFamily="34" charset="0"/>
                <a:ea typeface="ＭＳ Ｐゴシック" panose="020B0600070205080204" pitchFamily="34" charset="-128"/>
                <a:cs typeface="Calibri" panose="020F0502020204030204" pitchFamily="34" charset="0"/>
              </a:rPr>
              <a:t>4 δημοσιεύσεις στην Ελληνική γλώσσα (πρακτικά συνεδρίων, διπλωματικές εργασίες)</a:t>
            </a:r>
            <a:endParaRPr lang="en-US" altLang="en-US" sz="1800" dirty="0">
              <a:latin typeface="Calibri" panose="020F0502020204030204" pitchFamily="34" charset="0"/>
              <a:ea typeface="ＭＳ Ｐゴシック" panose="020B0600070205080204" pitchFamily="34" charset="-128"/>
              <a:cs typeface="Calibri" panose="020F0502020204030204" pitchFamily="34" charset="0"/>
            </a:endParaRPr>
          </a:p>
          <a:p>
            <a:pPr lvl="1">
              <a:buFont typeface="Wingdings 2" panose="05020102010507070707" pitchFamily="18" charset="2"/>
              <a:buChar char=""/>
              <a:defRPr/>
            </a:pPr>
            <a:r>
              <a:rPr lang="el-GR" altLang="en-US" dirty="0">
                <a:latin typeface="Calibri" panose="020F0502020204030204" pitchFamily="34" charset="0"/>
                <a:ea typeface="ＭＳ Ｐゴシック" panose="020B0600070205080204" pitchFamily="34" charset="-128"/>
                <a:cs typeface="Calibri" panose="020F0502020204030204" pitchFamily="34" charset="0"/>
              </a:rPr>
              <a:t>Ερωτήματα </a:t>
            </a:r>
          </a:p>
          <a:p>
            <a:pPr lvl="2">
              <a:defRPr/>
            </a:pPr>
            <a:r>
              <a:rPr lang="el-GR" altLang="en-US" sz="1800" dirty="0"/>
              <a:t>Με ποιους τρόπους μπορούν να χρησιμοποιηθούν τα </a:t>
            </a:r>
            <a:r>
              <a:rPr lang="en-US" altLang="en-US" sz="1800" dirty="0"/>
              <a:t>MOOCs </a:t>
            </a:r>
            <a:r>
              <a:rPr lang="el-GR" altLang="en-US" sz="1800" dirty="0"/>
              <a:t>στη σχολική εκπαίδευση; </a:t>
            </a:r>
          </a:p>
          <a:p>
            <a:pPr lvl="2">
              <a:defRPr/>
            </a:pPr>
            <a:r>
              <a:rPr lang="el-GR" altLang="en-US" sz="1800" dirty="0"/>
              <a:t>Ποια αποτελέσματα καταγράφει η διεθνής βιβλιογραφία για την μέχρι τώρα χρήση τους στη σχολική εκπαίδευση; </a:t>
            </a:r>
          </a:p>
          <a:p>
            <a:pPr marL="366713" lvl="1" indent="0">
              <a:buNone/>
              <a:defRPr/>
            </a:pPr>
            <a:endParaRPr lang="el-GR" altLang="en-US"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4" name="Slide Number Placeholder 3">
            <a:extLst>
              <a:ext uri="{FF2B5EF4-FFF2-40B4-BE49-F238E27FC236}">
                <a16:creationId xmlns:a16="http://schemas.microsoft.com/office/drawing/2014/main" id="{41A25A02-80CE-8CA8-DCE1-A2CFADD5DCC9}"/>
              </a:ext>
            </a:extLst>
          </p:cNvPr>
          <p:cNvSpPr>
            <a:spLocks noGrp="1"/>
          </p:cNvSpPr>
          <p:nvPr>
            <p:ph type="sldNum" sz="quarter" idx="12"/>
          </p:nvPr>
        </p:nvSpPr>
        <p:spPr/>
        <p:txBody>
          <a:bodyPr>
            <a:normAutofit fontScale="85000" lnSpcReduction="20000"/>
          </a:bodyPr>
          <a:lstStyle/>
          <a:p>
            <a:pPr>
              <a:defRPr/>
            </a:pPr>
            <a:fld id="{ABA5DC88-B3E0-F64D-BAF4-83FEC08C5161}" type="slidenum">
              <a:rPr lang="el-GR" altLang="en-US"/>
              <a:pPr>
                <a:defRPr/>
              </a:pPr>
              <a:t>50</a:t>
            </a:fld>
            <a:endParaRPr lang="el-GR" altLang="en-US"/>
          </a:p>
        </p:txBody>
      </p:sp>
      <p:pic>
        <p:nvPicPr>
          <p:cNvPr id="16389" name="Picture 8" descr="News - Online Education - Trinity College Dublin">
            <a:extLst>
              <a:ext uri="{FF2B5EF4-FFF2-40B4-BE49-F238E27FC236}">
                <a16:creationId xmlns:a16="http://schemas.microsoft.com/office/drawing/2014/main" id="{DD513778-BCD6-BA15-F064-E41D91ECA9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854700" y="144463"/>
            <a:ext cx="2879725"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Τίτλος 1">
            <a:extLst>
              <a:ext uri="{FF2B5EF4-FFF2-40B4-BE49-F238E27FC236}">
                <a16:creationId xmlns:a16="http://schemas.microsoft.com/office/drawing/2014/main" id="{2EC6D0C5-8640-29BB-6C31-5BE19B5B9143}"/>
              </a:ext>
            </a:extLst>
          </p:cNvPr>
          <p:cNvSpPr>
            <a:spLocks noGrp="1"/>
          </p:cNvSpPr>
          <p:nvPr>
            <p:ph type="title"/>
          </p:nvPr>
        </p:nvSpPr>
        <p:spPr>
          <a:xfrm>
            <a:off x="612775" y="228600"/>
            <a:ext cx="8153400" cy="990600"/>
          </a:xfrm>
        </p:spPr>
        <p:txBody>
          <a:bodyPr/>
          <a:lstStyle/>
          <a:p>
            <a:r>
              <a:rPr lang="el-GR" altLang="el-GR">
                <a:latin typeface="Calibri" panose="020F0502020204030204" pitchFamily="34" charset="0"/>
                <a:ea typeface="ＭＳ Ｐゴシック" panose="020B0600070205080204" pitchFamily="34" charset="-128"/>
                <a:cs typeface="Calibri" panose="020F0502020204030204" pitchFamily="34" charset="0"/>
              </a:rPr>
              <a:t>Ανάπτυξη των Κ-12 </a:t>
            </a:r>
            <a:r>
              <a:rPr lang="en-US" altLang="el-GR">
                <a:latin typeface="Calibri" panose="020F0502020204030204" pitchFamily="34" charset="0"/>
                <a:ea typeface="ＭＳ Ｐゴシック" panose="020B0600070205080204" pitchFamily="34" charset="-128"/>
                <a:cs typeface="Calibri" panose="020F0502020204030204" pitchFamily="34" charset="0"/>
              </a:rPr>
              <a:t>MOOCs </a:t>
            </a:r>
            <a:endParaRPr lang="el-GR" altLang="el-GR">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Θέση περιεχομένου 2">
            <a:extLst>
              <a:ext uri="{FF2B5EF4-FFF2-40B4-BE49-F238E27FC236}">
                <a16:creationId xmlns:a16="http://schemas.microsoft.com/office/drawing/2014/main" id="{29A52A6D-404D-3F44-BCBE-B681D9796E40}"/>
              </a:ext>
            </a:extLst>
          </p:cNvPr>
          <p:cNvSpPr>
            <a:spLocks noGrp="1"/>
          </p:cNvSpPr>
          <p:nvPr>
            <p:ph sz="quarter" idx="1"/>
          </p:nvPr>
        </p:nvSpPr>
        <p:spPr>
          <a:xfrm>
            <a:off x="612775" y="1600200"/>
            <a:ext cx="8153400" cy="4495800"/>
          </a:xfrm>
        </p:spPr>
        <p:txBody>
          <a:bodyPr/>
          <a:lstStyle/>
          <a:p>
            <a:pPr>
              <a:defRPr/>
            </a:pPr>
            <a:r>
              <a:rPr lang="en-US" sz="2200" dirty="0"/>
              <a:t>MOOCs </a:t>
            </a:r>
            <a:r>
              <a:rPr lang="el-GR" sz="2200" dirty="0"/>
              <a:t>για τη σχολική εκπαίδευση αναπτύσσονται διεθνώς από:</a:t>
            </a: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Δημοφιλείς πλατφόρμες παροχής</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MOOC (edX, </a:t>
            </a:r>
            <a:r>
              <a:rPr lang="en-US"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Globaloria</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Khan Academy, </a:t>
            </a:r>
            <a:r>
              <a:rPr lang="en-US"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FutureLearn</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ClassCentral</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etc.) </a:t>
            </a: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Πανεπιστημιακά ιδρύματα</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και εκπαιδευτικούς οργανισμούς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Brown University, Cambridge University Press, Peer2Peer University etc.)</a:t>
            </a:r>
            <a:endPar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Διάφορες εκπαιδευτικές πρωτοβουλίες (είτε μεμονωμένα είτε σε συνεργασία με άλλους φορείς)</a:t>
            </a:r>
            <a:endPar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a:buClr>
                <a:srgbClr val="DD8047"/>
              </a:buClr>
              <a:defRPr/>
            </a:pPr>
            <a:r>
              <a:rPr lang="el-GR" sz="2200" dirty="0">
                <a:solidFill>
                  <a:prstClr val="black"/>
                </a:solidFill>
              </a:rPr>
              <a:t>Θεματικά πεδία – Γνωστικά αντικείμενα των </a:t>
            </a:r>
            <a:r>
              <a:rPr lang="en-US" sz="2200" dirty="0">
                <a:solidFill>
                  <a:prstClr val="black"/>
                </a:solidFill>
              </a:rPr>
              <a:t>MOOCs: </a:t>
            </a:r>
            <a:endParaRPr lang="el-GR" sz="2200" dirty="0">
              <a:solidFill>
                <a:prstClr val="black"/>
              </a:solidFill>
            </a:endParaRP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Πεδίο των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STEM (</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φυσική, μαθηματικά, προγραμματισμός Η/Υ …)</a:t>
            </a: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Άλλα γνωστικά αντικείμενα (ιστορία, οικονομικά κ.λπ.) </a:t>
            </a:r>
            <a:endPar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a:buClr>
                <a:srgbClr val="DD8047"/>
              </a:buClr>
              <a:defRPr/>
            </a:pPr>
            <a:r>
              <a:rPr lang="en-US" sz="2200" dirty="0">
                <a:solidFill>
                  <a:prstClr val="black"/>
                </a:solidFill>
              </a:rPr>
              <a:t>MOOC </a:t>
            </a:r>
            <a:r>
              <a:rPr lang="el-GR" sz="2200" dirty="0">
                <a:solidFill>
                  <a:prstClr val="black"/>
                </a:solidFill>
              </a:rPr>
              <a:t>για τη σχολική εκπαίδευση στην Ελλάδα:</a:t>
            </a: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Ελάχιστες προσπάθειες που αναπτύσσονται από μεμονωμένους εκπαιδευτικούς ή ερευνητές </a:t>
            </a:r>
          </a:p>
          <a:p>
            <a:pPr marL="366713" lvl="1" indent="0">
              <a:buClr>
                <a:srgbClr val="94B6D2"/>
              </a:buClr>
              <a:buFont typeface="Wingdings 2" panose="05020102010507070707" pitchFamily="18" charset="2"/>
              <a:buNone/>
              <a:defRPr/>
            </a:pPr>
            <a:endPar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endPar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buFont typeface="Wingdings" pitchFamily="2" charset="2"/>
              <a:buNone/>
              <a:defRPr/>
            </a:pPr>
            <a:r>
              <a:rPr lang="el-GR" sz="2200" dirty="0"/>
              <a:t> </a:t>
            </a:r>
          </a:p>
        </p:txBody>
      </p:sp>
      <p:sp>
        <p:nvSpPr>
          <p:cNvPr id="4" name="Θέση αριθμού διαφάνειας 3">
            <a:extLst>
              <a:ext uri="{FF2B5EF4-FFF2-40B4-BE49-F238E27FC236}">
                <a16:creationId xmlns:a16="http://schemas.microsoft.com/office/drawing/2014/main" id="{1DC1C0ED-5D53-0DE6-DA7D-CA7CFD7DA93B}"/>
              </a:ext>
            </a:extLst>
          </p:cNvPr>
          <p:cNvSpPr>
            <a:spLocks noGrp="1"/>
          </p:cNvSpPr>
          <p:nvPr>
            <p:ph type="sldNum" sz="quarter" idx="12"/>
          </p:nvPr>
        </p:nvSpPr>
        <p:spPr/>
        <p:txBody>
          <a:bodyPr>
            <a:normAutofit fontScale="85000" lnSpcReduction="20000"/>
          </a:bodyPr>
          <a:lstStyle/>
          <a:p>
            <a:pPr>
              <a:defRPr/>
            </a:pPr>
            <a:fld id="{258DAD6D-09C3-C84A-AD0A-1C2BD9A201B4}" type="slidenum">
              <a:rPr lang="el-GR" altLang="en-US" smtClean="0"/>
              <a:pPr>
                <a:defRPr/>
              </a:pPr>
              <a:t>51</a:t>
            </a:fld>
            <a:endParaRPr lang="el-GR" altLang="en-US"/>
          </a:p>
        </p:txBody>
      </p:sp>
      <p:pic>
        <p:nvPicPr>
          <p:cNvPr id="5" name="Εικόνα 4">
            <a:extLst>
              <a:ext uri="{FF2B5EF4-FFF2-40B4-BE49-F238E27FC236}">
                <a16:creationId xmlns:a16="http://schemas.microsoft.com/office/drawing/2014/main" id="{F6F37408-1153-B76C-8812-91F68B3D8D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452320" y="35838"/>
            <a:ext cx="1440160" cy="12357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Τίτλος 1">
            <a:extLst>
              <a:ext uri="{FF2B5EF4-FFF2-40B4-BE49-F238E27FC236}">
                <a16:creationId xmlns:a16="http://schemas.microsoft.com/office/drawing/2014/main" id="{7744544D-4125-74D5-A68F-80407BF32000}"/>
              </a:ext>
            </a:extLst>
          </p:cNvPr>
          <p:cNvSpPr>
            <a:spLocks noGrp="1"/>
          </p:cNvSpPr>
          <p:nvPr>
            <p:ph type="title"/>
          </p:nvPr>
        </p:nvSpPr>
        <p:spPr>
          <a:xfrm>
            <a:off x="612775" y="228600"/>
            <a:ext cx="8153400" cy="990600"/>
          </a:xfrm>
        </p:spPr>
        <p:txBody>
          <a:bodyPr/>
          <a:lstStyle/>
          <a:p>
            <a:r>
              <a:rPr lang="el-GR" altLang="el-GR">
                <a:latin typeface="Calibri" panose="020F0502020204030204" pitchFamily="34" charset="0"/>
                <a:ea typeface="ＭＳ Ｐゴシック" panose="020B0600070205080204" pitchFamily="34" charset="-128"/>
                <a:cs typeface="Calibri" panose="020F0502020204030204" pitchFamily="34" charset="0"/>
              </a:rPr>
              <a:t>Κ-12 </a:t>
            </a:r>
            <a:r>
              <a:rPr lang="en-US" altLang="el-GR">
                <a:latin typeface="Calibri" panose="020F0502020204030204" pitchFamily="34" charset="0"/>
                <a:ea typeface="ＭＳ Ｐゴシック" panose="020B0600070205080204" pitchFamily="34" charset="-128"/>
                <a:cs typeface="Calibri" panose="020F0502020204030204" pitchFamily="34" charset="0"/>
              </a:rPr>
              <a:t>MOOCs </a:t>
            </a:r>
            <a:r>
              <a:rPr lang="el-GR" altLang="el-GR">
                <a:latin typeface="Calibri" panose="020F0502020204030204" pitchFamily="34" charset="0"/>
                <a:ea typeface="ＭＳ Ｐゴシック" panose="020B0600070205080204" pitchFamily="34" charset="-128"/>
                <a:cs typeface="Calibri" panose="020F0502020204030204" pitchFamily="34" charset="0"/>
              </a:rPr>
              <a:t>στην Ελλάδα </a:t>
            </a:r>
            <a:r>
              <a:rPr lang="el-GR" altLang="el-GR" baseline="30000">
                <a:latin typeface="Calibri" panose="020F0502020204030204" pitchFamily="34" charset="0"/>
                <a:ea typeface="ＭＳ Ｐゴシック" panose="020B0600070205080204" pitchFamily="34" charset="-128"/>
                <a:cs typeface="Calibri" panose="020F0502020204030204" pitchFamily="34" charset="0"/>
              </a:rPr>
              <a:t>(1/2) </a:t>
            </a:r>
          </a:p>
        </p:txBody>
      </p:sp>
      <p:sp>
        <p:nvSpPr>
          <p:cNvPr id="4" name="Θέση αριθμού διαφάνειας 3">
            <a:extLst>
              <a:ext uri="{FF2B5EF4-FFF2-40B4-BE49-F238E27FC236}">
                <a16:creationId xmlns:a16="http://schemas.microsoft.com/office/drawing/2014/main" id="{68E877D5-9507-CAF4-44AF-C63056C04731}"/>
              </a:ext>
            </a:extLst>
          </p:cNvPr>
          <p:cNvSpPr>
            <a:spLocks noGrp="1"/>
          </p:cNvSpPr>
          <p:nvPr>
            <p:ph type="sldNum" sz="quarter" idx="12"/>
          </p:nvPr>
        </p:nvSpPr>
        <p:spPr/>
        <p:txBody>
          <a:bodyPr>
            <a:normAutofit fontScale="85000" lnSpcReduction="20000"/>
          </a:bodyPr>
          <a:lstStyle/>
          <a:p>
            <a:pPr>
              <a:defRPr/>
            </a:pPr>
            <a:fld id="{528728D0-6F3F-AF41-90CD-A5FBDC6A9693}" type="slidenum">
              <a:rPr lang="el-GR" altLang="en-US" smtClean="0"/>
              <a:pPr>
                <a:defRPr/>
              </a:pPr>
              <a:t>52</a:t>
            </a:fld>
            <a:endParaRPr lang="el-GR" altLang="en-US"/>
          </a:p>
        </p:txBody>
      </p:sp>
      <p:pic>
        <p:nvPicPr>
          <p:cNvPr id="18436" name="Εικόνα 6">
            <a:extLst>
              <a:ext uri="{FF2B5EF4-FFF2-40B4-BE49-F238E27FC236}">
                <a16:creationId xmlns:a16="http://schemas.microsoft.com/office/drawing/2014/main" id="{B8B585B8-3891-9403-DFD0-A2CBF18D89C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775" y="1700213"/>
            <a:ext cx="7596188"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Εικόνα 7">
            <a:extLst>
              <a:ext uri="{FF2B5EF4-FFF2-40B4-BE49-F238E27FC236}">
                <a16:creationId xmlns:a16="http://schemas.microsoft.com/office/drawing/2014/main" id="{DFEC8241-36BF-5AB3-3C05-5694A9DBD5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2775" y="4192588"/>
            <a:ext cx="759618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Εικόνα 2" descr="Εικόνα που περιέχει κείμενο&#10;&#10;Περιγραφή που δημιουργήθηκε αυτόματα">
            <a:extLst>
              <a:ext uri="{FF2B5EF4-FFF2-40B4-BE49-F238E27FC236}">
                <a16:creationId xmlns:a16="http://schemas.microsoft.com/office/drawing/2014/main" id="{5161E7C9-F069-E2D8-CE3B-848E56614E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84368" y="188640"/>
            <a:ext cx="1042104" cy="99060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1">
            <a:extLst>
              <a:ext uri="{FF2B5EF4-FFF2-40B4-BE49-F238E27FC236}">
                <a16:creationId xmlns:a16="http://schemas.microsoft.com/office/drawing/2014/main" id="{C45F8651-A023-A3B9-D0B1-E46209D96145}"/>
              </a:ext>
            </a:extLst>
          </p:cNvPr>
          <p:cNvSpPr>
            <a:spLocks noGrp="1"/>
          </p:cNvSpPr>
          <p:nvPr>
            <p:ph type="title"/>
          </p:nvPr>
        </p:nvSpPr>
        <p:spPr>
          <a:xfrm>
            <a:off x="612775" y="228600"/>
            <a:ext cx="8153400" cy="990600"/>
          </a:xfrm>
        </p:spPr>
        <p:txBody>
          <a:bodyPr/>
          <a:lstStyle/>
          <a:p>
            <a:r>
              <a:rPr lang="el-GR" altLang="el-GR" dirty="0">
                <a:latin typeface="Calibri" panose="020F0502020204030204" pitchFamily="34" charset="0"/>
                <a:ea typeface="ＭＳ Ｐゴシック" panose="020B0600070205080204" pitchFamily="34" charset="-128"/>
                <a:cs typeface="Calibri" panose="020F0502020204030204" pitchFamily="34" charset="0"/>
              </a:rPr>
              <a:t>Κ-12 </a:t>
            </a:r>
            <a:r>
              <a:rPr lang="en-US" altLang="el-GR" dirty="0">
                <a:latin typeface="Calibri" panose="020F0502020204030204" pitchFamily="34" charset="0"/>
                <a:ea typeface="ＭＳ Ｐゴシック" panose="020B0600070205080204" pitchFamily="34" charset="-128"/>
                <a:cs typeface="Calibri" panose="020F0502020204030204" pitchFamily="34" charset="0"/>
              </a:rPr>
              <a:t>MOOCs </a:t>
            </a:r>
            <a:r>
              <a:rPr lang="el-GR" altLang="el-GR" dirty="0">
                <a:latin typeface="Calibri" panose="020F0502020204030204" pitchFamily="34" charset="0"/>
                <a:ea typeface="ＭＳ Ｐゴシック" panose="020B0600070205080204" pitchFamily="34" charset="-128"/>
                <a:cs typeface="Calibri" panose="020F0502020204030204" pitchFamily="34" charset="0"/>
              </a:rPr>
              <a:t>στην Ελλάδα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a:t>
            </a:r>
            <a:r>
              <a:rPr lang="en-US" altLang="el-GR" baseline="30000" dirty="0">
                <a:latin typeface="Calibri" panose="020F0502020204030204" pitchFamily="34" charset="0"/>
                <a:ea typeface="ＭＳ Ｐゴシック" panose="020B0600070205080204" pitchFamily="34" charset="-128"/>
                <a:cs typeface="Calibri" panose="020F0502020204030204" pitchFamily="34" charset="0"/>
              </a:rPr>
              <a:t>2</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/2)</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p>
        </p:txBody>
      </p:sp>
      <p:sp>
        <p:nvSpPr>
          <p:cNvPr id="4" name="Θέση αριθμού διαφάνειας 3">
            <a:extLst>
              <a:ext uri="{FF2B5EF4-FFF2-40B4-BE49-F238E27FC236}">
                <a16:creationId xmlns:a16="http://schemas.microsoft.com/office/drawing/2014/main" id="{5B42CCB4-3F46-36BE-D5CC-92C0ADB69F6A}"/>
              </a:ext>
            </a:extLst>
          </p:cNvPr>
          <p:cNvSpPr>
            <a:spLocks noGrp="1"/>
          </p:cNvSpPr>
          <p:nvPr>
            <p:ph type="sldNum" sz="quarter" idx="12"/>
          </p:nvPr>
        </p:nvSpPr>
        <p:spPr/>
        <p:txBody>
          <a:bodyPr>
            <a:normAutofit fontScale="85000" lnSpcReduction="20000"/>
          </a:bodyPr>
          <a:lstStyle/>
          <a:p>
            <a:pPr>
              <a:defRPr/>
            </a:pPr>
            <a:fld id="{A1DB4EB4-203B-1840-83C4-5AAC39FAC3E5}" type="slidenum">
              <a:rPr lang="el-GR" altLang="en-US" smtClean="0"/>
              <a:pPr>
                <a:defRPr/>
              </a:pPr>
              <a:t>53</a:t>
            </a:fld>
            <a:endParaRPr lang="el-GR" altLang="en-US"/>
          </a:p>
        </p:txBody>
      </p:sp>
      <p:pic>
        <p:nvPicPr>
          <p:cNvPr id="19460" name="Εικόνα 4">
            <a:extLst>
              <a:ext uri="{FF2B5EF4-FFF2-40B4-BE49-F238E27FC236}">
                <a16:creationId xmlns:a16="http://schemas.microsoft.com/office/drawing/2014/main" id="{C00D93D8-5A00-A66F-7FEC-FDE9C0E1A9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2775" y="1700213"/>
            <a:ext cx="7596188"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Εικόνα 3">
            <a:hlinkClick r:id="rId3"/>
            <a:extLst>
              <a:ext uri="{FF2B5EF4-FFF2-40B4-BE49-F238E27FC236}">
                <a16:creationId xmlns:a16="http://schemas.microsoft.com/office/drawing/2014/main" id="{95615714-06D6-08BE-BA8A-276E4E1CD79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03500" y="4116388"/>
            <a:ext cx="41719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Εικόνα 1" descr="Εικόνα που περιέχει κείμενο&#10;&#10;Περιγραφή που δημιουργήθηκε αυτόματα">
            <a:extLst>
              <a:ext uri="{FF2B5EF4-FFF2-40B4-BE49-F238E27FC236}">
                <a16:creationId xmlns:a16="http://schemas.microsoft.com/office/drawing/2014/main" id="{45E87B94-9F19-E915-9D9D-46687A046B5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84368" y="188640"/>
            <a:ext cx="1042104" cy="990601"/>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5686C6-31D7-3DE5-844B-33F6B2B33A76}"/>
              </a:ext>
            </a:extLst>
          </p:cNvPr>
          <p:cNvSpPr>
            <a:spLocks noGrp="1"/>
          </p:cNvSpPr>
          <p:nvPr>
            <p:ph type="title"/>
          </p:nvPr>
        </p:nvSpPr>
        <p:spPr/>
        <p:txBody>
          <a:bodyPr/>
          <a:lstStyle/>
          <a:p>
            <a:r>
              <a:rPr lang="en-US" dirty="0"/>
              <a:t>MOOC in practice … </a:t>
            </a:r>
            <a:endParaRPr lang="el-GR" dirty="0"/>
          </a:p>
        </p:txBody>
      </p:sp>
      <p:sp>
        <p:nvSpPr>
          <p:cNvPr id="3" name="Θέση περιεχομένου 2">
            <a:extLst>
              <a:ext uri="{FF2B5EF4-FFF2-40B4-BE49-F238E27FC236}">
                <a16:creationId xmlns:a16="http://schemas.microsoft.com/office/drawing/2014/main" id="{95C526FF-B676-9571-A34A-3CF4727D2CD8}"/>
              </a:ext>
            </a:extLst>
          </p:cNvPr>
          <p:cNvSpPr>
            <a:spLocks noGrp="1"/>
          </p:cNvSpPr>
          <p:nvPr>
            <p:ph sz="quarter" idx="1"/>
          </p:nvPr>
        </p:nvSpPr>
        <p:spPr/>
        <p:txBody>
          <a:bodyPr/>
          <a:lstStyle/>
          <a:p>
            <a:r>
              <a:rPr lang="el-GR" dirty="0"/>
              <a:t>Επισκεφθείτε το </a:t>
            </a:r>
            <a:r>
              <a:rPr lang="en-US" dirty="0"/>
              <a:t>PROG MOOC </a:t>
            </a:r>
            <a:r>
              <a:rPr lang="el-GR" dirty="0"/>
              <a:t>«Ο Προγραμματισμός των Υπολογιστών στις Πανελλαδικές των ΕΠΑΛ»</a:t>
            </a:r>
            <a:endParaRPr lang="en-US" dirty="0"/>
          </a:p>
          <a:p>
            <a:pPr marL="0" indent="0">
              <a:buNone/>
            </a:pPr>
            <a:endParaRPr lang="en-US" dirty="0"/>
          </a:p>
          <a:p>
            <a:pPr marL="0" indent="0">
              <a:buNone/>
            </a:pPr>
            <a:endParaRPr lang="en-US" dirty="0"/>
          </a:p>
          <a:p>
            <a:pPr marL="639763" marR="0" lvl="1" indent="-273050" algn="l" defTabSz="914400" rtl="0" eaLnBrk="0" fontAlgn="base" latinLnBrk="0" hangingPunct="0">
              <a:lnSpc>
                <a:spcPct val="100000"/>
              </a:lnSpc>
              <a:spcBef>
                <a:spcPts val="550"/>
              </a:spcBef>
              <a:spcAft>
                <a:spcPct val="0"/>
              </a:spcAft>
              <a:buClr>
                <a:srgbClr val="94B6D2"/>
              </a:buClr>
              <a:buSzPct val="70000"/>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2">
                  <a:extLst>
                    <a:ext uri="{A12FA001-AC4F-418D-AE19-62706E023703}">
                      <ahyp:hlinkClr xmlns:ahyp="http://schemas.microsoft.com/office/drawing/2018/hyperlinkcolor" val="tx"/>
                    </a:ext>
                  </a:extLst>
                </a:hlinkClick>
              </a:rPr>
              <a:t>https://www.udemy.com/course/domprogepal/</a:t>
            </a:r>
            <a:r>
              <a:rPr kumimoji="0" lang="el-GR"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endParaRPr 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639763" marR="0" lvl="1" indent="-273050" algn="l" defTabSz="914400" rtl="0" eaLnBrk="0" fontAlgn="base" latinLnBrk="0" hangingPunct="0">
              <a:lnSpc>
                <a:spcPct val="100000"/>
              </a:lnSpc>
              <a:spcBef>
                <a:spcPts val="550"/>
              </a:spcBef>
              <a:spcAft>
                <a:spcPct val="0"/>
              </a:spcAft>
              <a:buClr>
                <a:srgbClr val="94B6D2"/>
              </a:buClr>
              <a:buSzPct val="70000"/>
              <a:buFont typeface="Wingdings 2" panose="05020102010507070707" pitchFamily="18" charset="2"/>
              <a:buChar char=""/>
              <a:tabLst/>
              <a:defRPr/>
            </a:pPr>
            <a:endParaRPr kumimoji="0" lang="el-GR"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a:buClr>
                <a:srgbClr val="C0504D"/>
              </a:buClr>
              <a:defRPr/>
            </a:pPr>
            <a:r>
              <a:rPr lang="el-GR" dirty="0">
                <a:solidFill>
                  <a:prstClr val="black"/>
                </a:solidFill>
              </a:rPr>
              <a:t>Επισκεφθε</a:t>
            </a:r>
            <a:r>
              <a:rPr lang="en-US" dirty="0" err="1">
                <a:solidFill>
                  <a:prstClr val="black"/>
                </a:solidFill>
              </a:rPr>
              <a:t>ί</a:t>
            </a:r>
            <a:r>
              <a:rPr lang="el-GR" dirty="0">
                <a:solidFill>
                  <a:prstClr val="black"/>
                </a:solidFill>
              </a:rPr>
              <a:t>τε την ομάδα συζητήσεων του </a:t>
            </a:r>
            <a:r>
              <a:rPr lang="en-US" dirty="0">
                <a:solidFill>
                  <a:prstClr val="black"/>
                </a:solidFill>
              </a:rPr>
              <a:t>PROG MOOC </a:t>
            </a:r>
            <a:r>
              <a:rPr lang="el-GR" dirty="0">
                <a:solidFill>
                  <a:prstClr val="black"/>
                </a:solidFill>
              </a:rPr>
              <a:t>στο </a:t>
            </a:r>
            <a:r>
              <a:rPr lang="en-US" dirty="0">
                <a:solidFill>
                  <a:prstClr val="black"/>
                </a:solidFill>
              </a:rPr>
              <a:t>Facebook </a:t>
            </a:r>
          </a:p>
          <a:p>
            <a:pPr marL="639763" marR="0" lvl="1" indent="-273050" algn="l" defTabSz="914400" rtl="0" eaLnBrk="0" fontAlgn="base" latinLnBrk="0" hangingPunct="0">
              <a:lnSpc>
                <a:spcPct val="100000"/>
              </a:lnSpc>
              <a:spcBef>
                <a:spcPts val="550"/>
              </a:spcBef>
              <a:spcAft>
                <a:spcPct val="0"/>
              </a:spcAft>
              <a:buClr>
                <a:srgbClr val="94B6D2"/>
              </a:buClr>
              <a:buSzPct val="70000"/>
              <a:buFont typeface="Wingdings 2" panose="05020102010507070707" pitchFamily="18" charset="2"/>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hlinkClick r:id="rId3">
                  <a:extLst>
                    <a:ext uri="{A12FA001-AC4F-418D-AE19-62706E023703}">
                      <ahyp:hlinkClr xmlns:ahyp="http://schemas.microsoft.com/office/drawing/2018/hyperlinkcolor" val="tx"/>
                    </a:ext>
                  </a:extLst>
                </a:hlinkClick>
              </a:rPr>
              <a:t>https://www.facebook.com/groups/domprogepal/</a:t>
            </a:r>
            <a:r>
              <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endParaRPr kumimoji="0" lang="el-GR" sz="2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a:p>
            <a:pPr marL="0" indent="0">
              <a:buClr>
                <a:srgbClr val="C0504D"/>
              </a:buClr>
              <a:buNone/>
              <a:defRPr/>
            </a:pPr>
            <a:endParaRPr lang="en-US" dirty="0">
              <a:solidFill>
                <a:prstClr val="black"/>
              </a:solidFill>
            </a:endParaRPr>
          </a:p>
          <a:p>
            <a:pPr marL="0" indent="0">
              <a:buClr>
                <a:srgbClr val="C0504D"/>
              </a:buClr>
              <a:buNone/>
              <a:defRPr/>
            </a:pPr>
            <a:endPar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Calibri"/>
            </a:endParaRPr>
          </a:p>
          <a:p>
            <a:pPr marL="0" indent="0">
              <a:buNone/>
            </a:pPr>
            <a:endParaRPr lang="en-US" dirty="0"/>
          </a:p>
          <a:p>
            <a:endParaRPr lang="el-GR" dirty="0"/>
          </a:p>
        </p:txBody>
      </p:sp>
      <p:sp>
        <p:nvSpPr>
          <p:cNvPr id="4" name="Θέση αριθμού διαφάνειας 3">
            <a:extLst>
              <a:ext uri="{FF2B5EF4-FFF2-40B4-BE49-F238E27FC236}">
                <a16:creationId xmlns:a16="http://schemas.microsoft.com/office/drawing/2014/main" id="{FD17A186-6A8D-D2E9-B9E7-BBD08B39EF54}"/>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54</a:t>
            </a:fld>
            <a:endParaRPr lang="el-GR" altLang="en-US"/>
          </a:p>
        </p:txBody>
      </p:sp>
      <p:pic>
        <p:nvPicPr>
          <p:cNvPr id="5" name="Εικόνα 4">
            <a:extLst>
              <a:ext uri="{FF2B5EF4-FFF2-40B4-BE49-F238E27FC236}">
                <a16:creationId xmlns:a16="http://schemas.microsoft.com/office/drawing/2014/main" id="{D16DEA65-425C-7155-3414-22FA8D9C13D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59086" y="2395841"/>
            <a:ext cx="1528834" cy="817135"/>
          </a:xfrm>
          <a:prstGeom prst="rect">
            <a:avLst/>
          </a:prstGeom>
        </p:spPr>
      </p:pic>
      <p:pic>
        <p:nvPicPr>
          <p:cNvPr id="8" name="Εικόνα 7">
            <a:extLst>
              <a:ext uri="{FF2B5EF4-FFF2-40B4-BE49-F238E27FC236}">
                <a16:creationId xmlns:a16="http://schemas.microsoft.com/office/drawing/2014/main" id="{4079239E-92A6-0D06-7C82-AE63D9357AD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60756" y="5517232"/>
            <a:ext cx="1528835" cy="720080"/>
          </a:xfrm>
          <a:prstGeom prst="rect">
            <a:avLst/>
          </a:prstGeom>
        </p:spPr>
      </p:pic>
      <p:pic>
        <p:nvPicPr>
          <p:cNvPr id="10" name="Εικόνα 9">
            <a:extLst>
              <a:ext uri="{FF2B5EF4-FFF2-40B4-BE49-F238E27FC236}">
                <a16:creationId xmlns:a16="http://schemas.microsoft.com/office/drawing/2014/main" id="{FDFF3F75-6F53-1532-6799-9ADE225DA90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59590" y="2117278"/>
            <a:ext cx="1528835" cy="1599754"/>
          </a:xfrm>
          <a:prstGeom prst="rect">
            <a:avLst/>
          </a:prstGeom>
        </p:spPr>
      </p:pic>
      <p:pic>
        <p:nvPicPr>
          <p:cNvPr id="12" name="Εικόνα 11">
            <a:extLst>
              <a:ext uri="{FF2B5EF4-FFF2-40B4-BE49-F238E27FC236}">
                <a16:creationId xmlns:a16="http://schemas.microsoft.com/office/drawing/2014/main" id="{B0DEDA3A-D2B7-267C-A619-E45830A4448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59590" y="4725144"/>
            <a:ext cx="1528834" cy="1599754"/>
          </a:xfrm>
          <a:prstGeom prst="rect">
            <a:avLst/>
          </a:prstGeom>
        </p:spPr>
      </p:pic>
      <p:pic>
        <p:nvPicPr>
          <p:cNvPr id="13" name="Εικόνα 12" descr="Εικόνα που περιέχει κείμενο&#10;&#10;Περιγραφή που δημιουργήθηκε αυτόματα">
            <a:extLst>
              <a:ext uri="{FF2B5EF4-FFF2-40B4-BE49-F238E27FC236}">
                <a16:creationId xmlns:a16="http://schemas.microsoft.com/office/drawing/2014/main" id="{F1CB7789-E155-C16E-FCB9-CE9B756E0D6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884368" y="188640"/>
            <a:ext cx="1042104" cy="990601"/>
          </a:xfrm>
          <a:prstGeom prst="rect">
            <a:avLst/>
          </a:prstGeom>
        </p:spPr>
      </p:pic>
    </p:spTree>
    <p:extLst>
      <p:ext uri="{BB962C8B-B14F-4D97-AF65-F5344CB8AC3E}">
        <p14:creationId xmlns:p14="http://schemas.microsoft.com/office/powerpoint/2010/main" val="6308562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8FC21-76D1-025B-8494-D28BDFC49009}"/>
              </a:ext>
            </a:extLst>
          </p:cNvPr>
          <p:cNvSpPr>
            <a:spLocks noGrp="1"/>
          </p:cNvSpPr>
          <p:nvPr>
            <p:ph type="title"/>
          </p:nvPr>
        </p:nvSpPr>
        <p:spPr/>
        <p:txBody>
          <a:bodyPr/>
          <a:lstStyle/>
          <a:p>
            <a:r>
              <a:rPr lang="el-GR" dirty="0"/>
              <a:t>Η δομ</a:t>
            </a:r>
            <a:r>
              <a:rPr lang="en-US" dirty="0"/>
              <a:t>ή</a:t>
            </a:r>
            <a:r>
              <a:rPr lang="el-GR" dirty="0"/>
              <a:t> του </a:t>
            </a:r>
            <a:r>
              <a:rPr lang="en-US" dirty="0"/>
              <a:t>PROG MOOC</a:t>
            </a:r>
            <a:endParaRPr lang="el-GR" dirty="0"/>
          </a:p>
        </p:txBody>
      </p:sp>
      <p:sp>
        <p:nvSpPr>
          <p:cNvPr id="4" name="Θέση αριθμού διαφάνειας 3">
            <a:extLst>
              <a:ext uri="{FF2B5EF4-FFF2-40B4-BE49-F238E27FC236}">
                <a16:creationId xmlns:a16="http://schemas.microsoft.com/office/drawing/2014/main" id="{F4EF879D-AE2B-4046-3BCE-6D9E4A16F5E9}"/>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55</a:t>
            </a:fld>
            <a:endParaRPr lang="el-GR" altLang="en-US"/>
          </a:p>
        </p:txBody>
      </p:sp>
      <p:pic>
        <p:nvPicPr>
          <p:cNvPr id="8" name="Εικόνα 7">
            <a:extLst>
              <a:ext uri="{FF2B5EF4-FFF2-40B4-BE49-F238E27FC236}">
                <a16:creationId xmlns:a16="http://schemas.microsoft.com/office/drawing/2014/main" id="{64E4511A-550E-67B3-724B-C1BAF3EE3A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82231" y="1719104"/>
            <a:ext cx="7814234" cy="4910296"/>
          </a:xfrm>
          <a:prstGeom prst="rect">
            <a:avLst/>
          </a:prstGeom>
        </p:spPr>
      </p:pic>
      <p:pic>
        <p:nvPicPr>
          <p:cNvPr id="10" name="Εικόνα 9" descr="Εικόνα που περιέχει κείμενο&#10;&#10;Περιγραφή που δημιουργήθηκε αυτόματα">
            <a:extLst>
              <a:ext uri="{FF2B5EF4-FFF2-40B4-BE49-F238E27FC236}">
                <a16:creationId xmlns:a16="http://schemas.microsoft.com/office/drawing/2014/main" id="{42C3BFEA-6FFF-049F-FB47-3C468CB21D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24328" y="0"/>
            <a:ext cx="1241720" cy="1267341"/>
          </a:xfrm>
          <a:prstGeom prst="rect">
            <a:avLst/>
          </a:prstGeom>
        </p:spPr>
      </p:pic>
    </p:spTree>
    <p:extLst>
      <p:ext uri="{BB962C8B-B14F-4D97-AF65-F5344CB8AC3E}">
        <p14:creationId xmlns:p14="http://schemas.microsoft.com/office/powerpoint/2010/main" val="30398096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Τίτλος 1">
            <a:extLst>
              <a:ext uri="{FF2B5EF4-FFF2-40B4-BE49-F238E27FC236}">
                <a16:creationId xmlns:a16="http://schemas.microsoft.com/office/drawing/2014/main" id="{E308F945-44B6-AA3A-2E51-27C26628E98C}"/>
              </a:ext>
            </a:extLst>
          </p:cNvPr>
          <p:cNvSpPr>
            <a:spLocks noGrp="1"/>
          </p:cNvSpPr>
          <p:nvPr>
            <p:ph type="title"/>
          </p:nvPr>
        </p:nvSpPr>
        <p:spPr>
          <a:xfrm>
            <a:off x="612775" y="228600"/>
            <a:ext cx="8153400" cy="990600"/>
          </a:xfrm>
        </p:spPr>
        <p:txBody>
          <a:bodyPr/>
          <a:lstStyle/>
          <a:p>
            <a:r>
              <a:rPr lang="el-GR" altLang="el-GR" dirty="0">
                <a:latin typeface="Calibri" panose="020F0502020204030204" pitchFamily="34" charset="0"/>
                <a:ea typeface="ＭＳ Ｐゴシック" panose="020B0600070205080204" pitchFamily="34" charset="-128"/>
                <a:cs typeface="Calibri" panose="020F0502020204030204" pitchFamily="34" charset="0"/>
              </a:rPr>
              <a:t>Ρόλος των </a:t>
            </a:r>
            <a:r>
              <a:rPr lang="en-US" altLang="el-GR" dirty="0">
                <a:latin typeface="Calibri" panose="020F0502020204030204" pitchFamily="34" charset="0"/>
                <a:ea typeface="ＭＳ Ｐゴシック" panose="020B0600070205080204" pitchFamily="34" charset="-128"/>
                <a:cs typeface="Calibri" panose="020F0502020204030204" pitchFamily="34" charset="0"/>
              </a:rPr>
              <a:t>K-12 MOOCs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(1/2)</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p>
        </p:txBody>
      </p:sp>
      <p:sp>
        <p:nvSpPr>
          <p:cNvPr id="3" name="Θέση περιεχομένου 2">
            <a:extLst>
              <a:ext uri="{FF2B5EF4-FFF2-40B4-BE49-F238E27FC236}">
                <a16:creationId xmlns:a16="http://schemas.microsoft.com/office/drawing/2014/main" id="{00B8EAB1-21D5-5035-5A12-8D5FD13D76A9}"/>
              </a:ext>
            </a:extLst>
          </p:cNvPr>
          <p:cNvSpPr>
            <a:spLocks noGrp="1"/>
          </p:cNvSpPr>
          <p:nvPr>
            <p:ph sz="quarter" idx="1"/>
          </p:nvPr>
        </p:nvSpPr>
        <p:spPr>
          <a:xfrm>
            <a:off x="612775" y="1600200"/>
            <a:ext cx="8153400" cy="4495800"/>
          </a:xfrm>
        </p:spPr>
        <p:txBody>
          <a:bodyPr/>
          <a:lstStyle/>
          <a:p>
            <a:pPr algn="just">
              <a:defRPr/>
            </a:pPr>
            <a:r>
              <a:rPr lang="el-GR" sz="2200" dirty="0"/>
              <a:t>Τα </a:t>
            </a:r>
            <a:r>
              <a:rPr lang="en-US" sz="2200" dirty="0"/>
              <a:t>MOOCs </a:t>
            </a:r>
            <a:r>
              <a:rPr lang="el-GR" sz="2200" dirty="0"/>
              <a:t>δεν έχουν ως στόχο να αντικαταστήσουν τη συμβατική δια ζώσης διδασκαλία στη σχολική τάξη </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Μπορούν να αποτελέσουν ένα εργαλείο για την παροχή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συμπληρωματικής εξ αποστάσεως σχολικής εκπαίδευσης </a:t>
            </a:r>
            <a:endParaRPr lang="en-US"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endParaRPr>
          </a:p>
          <a:p>
            <a:pPr algn="just">
              <a:defRPr/>
            </a:pPr>
            <a:r>
              <a:rPr lang="el-GR" sz="2200" dirty="0"/>
              <a:t>Πώς μπορούν τα </a:t>
            </a:r>
            <a:r>
              <a:rPr lang="en-US" sz="2200" dirty="0"/>
              <a:t>MOOCs </a:t>
            </a:r>
            <a:r>
              <a:rPr lang="el-GR" sz="2200" dirty="0"/>
              <a:t>να ενταχθούν ουσιαστικά στη σχολική διδασκαλία; </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Συνδυασμός των </a:t>
            </a:r>
            <a:r>
              <a:rPr 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 </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με τη συμβατική δια ζώσης διδασκαλία με τη μορφή της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μεικτής μάθησης </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a:t>
            </a:r>
            <a:r>
              <a:rPr 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blended learning)</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Εφαρμογή του μοντέλου της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ανεστραμμένης τάξης </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a:t>
            </a:r>
            <a:r>
              <a:rPr 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flipped classroom)</a:t>
            </a:r>
            <a:endPar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366713" lvl="1" indent="0">
              <a:buClr>
                <a:srgbClr val="94B6D2"/>
              </a:buClr>
              <a:buFont typeface="Wingdings 2" panose="05020102010507070707" pitchFamily="18" charset="2"/>
              <a:buNone/>
              <a:defRPr/>
            </a:pPr>
            <a:endPar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lgn="just">
              <a:buFont typeface="Wingdings" pitchFamily="2" charset="2"/>
              <a:buNone/>
              <a:defRPr/>
            </a:pPr>
            <a:endParaRPr lang="el-GR" dirty="0"/>
          </a:p>
          <a:p>
            <a:pPr marL="0" indent="0" algn="just">
              <a:buFont typeface="Wingdings" pitchFamily="2" charset="2"/>
              <a:buNone/>
              <a:defRPr/>
            </a:pPr>
            <a:endParaRPr lang="el-GR" dirty="0"/>
          </a:p>
          <a:p>
            <a:pPr marL="0" indent="0">
              <a:buClr>
                <a:srgbClr val="DD8047"/>
              </a:buClr>
              <a:buFont typeface="Wingdings" pitchFamily="2" charset="2"/>
              <a:buNone/>
              <a:defRPr/>
            </a:pPr>
            <a:endParaRPr lang="el-GR" dirty="0"/>
          </a:p>
        </p:txBody>
      </p:sp>
      <p:sp>
        <p:nvSpPr>
          <p:cNvPr id="4" name="Θέση αριθμού διαφάνειας 3">
            <a:extLst>
              <a:ext uri="{FF2B5EF4-FFF2-40B4-BE49-F238E27FC236}">
                <a16:creationId xmlns:a16="http://schemas.microsoft.com/office/drawing/2014/main" id="{111A2B14-E84B-CD1F-1ADE-ACE9457D8BF2}"/>
              </a:ext>
            </a:extLst>
          </p:cNvPr>
          <p:cNvSpPr>
            <a:spLocks noGrp="1"/>
          </p:cNvSpPr>
          <p:nvPr>
            <p:ph type="sldNum" sz="quarter" idx="12"/>
          </p:nvPr>
        </p:nvSpPr>
        <p:spPr/>
        <p:txBody>
          <a:bodyPr>
            <a:normAutofit fontScale="85000" lnSpcReduction="20000"/>
          </a:bodyPr>
          <a:lstStyle/>
          <a:p>
            <a:pPr>
              <a:defRPr/>
            </a:pPr>
            <a:fld id="{42BA3016-C0BB-4B40-8100-5FBBE156F8AE}" type="slidenum">
              <a:rPr lang="el-GR" altLang="en-US" smtClean="0"/>
              <a:pPr>
                <a:defRPr/>
              </a:pPr>
              <a:t>56</a:t>
            </a:fld>
            <a:endParaRPr lang="el-GR" altLang="en-US"/>
          </a:p>
        </p:txBody>
      </p:sp>
      <p:pic>
        <p:nvPicPr>
          <p:cNvPr id="5" name="Εικόνα 4">
            <a:extLst>
              <a:ext uri="{FF2B5EF4-FFF2-40B4-BE49-F238E27FC236}">
                <a16:creationId xmlns:a16="http://schemas.microsoft.com/office/drawing/2014/main" id="{73747ED1-E2C1-7A2A-1F79-A8B179C044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80312" y="88025"/>
            <a:ext cx="1512168" cy="118356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Τίτλος 1">
            <a:extLst>
              <a:ext uri="{FF2B5EF4-FFF2-40B4-BE49-F238E27FC236}">
                <a16:creationId xmlns:a16="http://schemas.microsoft.com/office/drawing/2014/main" id="{C30F397E-5E96-5035-B645-9F71C27B1468}"/>
              </a:ext>
            </a:extLst>
          </p:cNvPr>
          <p:cNvSpPr>
            <a:spLocks noGrp="1"/>
          </p:cNvSpPr>
          <p:nvPr>
            <p:ph type="title"/>
          </p:nvPr>
        </p:nvSpPr>
        <p:spPr>
          <a:xfrm>
            <a:off x="612775" y="228600"/>
            <a:ext cx="8153400" cy="990600"/>
          </a:xfrm>
        </p:spPr>
        <p:txBody>
          <a:bodyPr/>
          <a:lstStyle/>
          <a:p>
            <a:r>
              <a:rPr lang="el-GR" altLang="el-GR" dirty="0">
                <a:latin typeface="Calibri" panose="020F0502020204030204" pitchFamily="34" charset="0"/>
                <a:ea typeface="ＭＳ Ｐゴシック" panose="020B0600070205080204" pitchFamily="34" charset="-128"/>
                <a:cs typeface="Calibri" panose="020F0502020204030204" pitchFamily="34" charset="0"/>
              </a:rPr>
              <a:t>Ρόλος των </a:t>
            </a:r>
            <a:r>
              <a:rPr lang="en-US" altLang="el-GR" dirty="0">
                <a:latin typeface="Calibri" panose="020F0502020204030204" pitchFamily="34" charset="0"/>
                <a:ea typeface="ＭＳ Ｐゴシック" panose="020B0600070205080204" pitchFamily="34" charset="-128"/>
                <a:cs typeface="Calibri" panose="020F0502020204030204" pitchFamily="34" charset="0"/>
              </a:rPr>
              <a:t>K-12 MOOCs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(2/2)</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p>
        </p:txBody>
      </p:sp>
      <p:sp>
        <p:nvSpPr>
          <p:cNvPr id="3" name="Θέση περιεχομένου 2">
            <a:extLst>
              <a:ext uri="{FF2B5EF4-FFF2-40B4-BE49-F238E27FC236}">
                <a16:creationId xmlns:a16="http://schemas.microsoft.com/office/drawing/2014/main" id="{7746F923-615F-E744-5E4F-7EDDD6E0A461}"/>
              </a:ext>
            </a:extLst>
          </p:cNvPr>
          <p:cNvSpPr>
            <a:spLocks noGrp="1"/>
          </p:cNvSpPr>
          <p:nvPr>
            <p:ph sz="quarter" idx="1"/>
          </p:nvPr>
        </p:nvSpPr>
        <p:spPr>
          <a:xfrm>
            <a:off x="612775" y="1600200"/>
            <a:ext cx="8153400" cy="4495800"/>
          </a:xfrm>
        </p:spPr>
        <p:txBody>
          <a:bodyPr/>
          <a:lstStyle/>
          <a:p>
            <a:pPr algn="just">
              <a:buClr>
                <a:srgbClr val="DD8047"/>
              </a:buClr>
              <a:defRPr/>
            </a:pPr>
            <a:r>
              <a:rPr lang="el-GR" sz="2200" dirty="0">
                <a:solidFill>
                  <a:prstClr val="black"/>
                </a:solidFill>
              </a:rPr>
              <a:t>Πώς μπορούν να λειτουργήσουν τα </a:t>
            </a:r>
            <a:r>
              <a:rPr lang="en-US" sz="2200" dirty="0">
                <a:solidFill>
                  <a:prstClr val="black"/>
                </a:solidFill>
              </a:rPr>
              <a:t>MOOCs</a:t>
            </a:r>
            <a:r>
              <a:rPr lang="el-GR" sz="2200" dirty="0">
                <a:solidFill>
                  <a:prstClr val="black"/>
                </a:solidFill>
              </a:rPr>
              <a:t> στο πλαίσιο της σχολικής εκπαίδευσης;</a:t>
            </a:r>
          </a:p>
          <a:p>
            <a:pPr lvl="1">
              <a:buClr>
                <a:srgbClr val="94B6D2"/>
              </a:buClr>
              <a:buFont typeface="Wingdings 2" panose="05020102010507070707" pitchFamily="18" charset="2"/>
              <a:buChar char=""/>
              <a:defRPr/>
            </a:pPr>
            <a:r>
              <a:rPr lang="el-GR" dirty="0">
                <a:latin typeface="Calibri" panose="020F0502020204030204" pitchFamily="34" charset="0"/>
                <a:ea typeface="ＭＳ Ｐゴシック" panose="020B0600070205080204" pitchFamily="34" charset="-128"/>
                <a:cs typeface="Calibri" panose="020F0502020204030204" pitchFamily="34" charset="0"/>
              </a:rPr>
              <a:t>Χρήση των </a:t>
            </a:r>
            <a:r>
              <a:rPr lang="en-US" dirty="0">
                <a:latin typeface="Calibri" panose="020F0502020204030204" pitchFamily="34" charset="0"/>
                <a:ea typeface="ＭＳ Ｐゴシック" panose="020B0600070205080204" pitchFamily="34" charset="-128"/>
                <a:cs typeface="Calibri" panose="020F0502020204030204" pitchFamily="34" charset="0"/>
              </a:rPr>
              <a:t>MOOCs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ενισχυτικά </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και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συμπληρωματικά</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στα επίσημα Αναλυτικά προγράμματα της τυπικής εκπαίδευσης </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Χρήση των </a:t>
            </a:r>
            <a:r>
              <a:rPr 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 </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για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την προετοιμασία των μαθητών/τριών για τις Πανελλαδικές εξετάσεις </a:t>
            </a:r>
            <a:endParaRPr lang="en-US"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r>
              <a:rPr lang="el-GR" dirty="0">
                <a:latin typeface="Calibri" panose="020F0502020204030204" pitchFamily="34" charset="0"/>
                <a:ea typeface="ＭＳ Ｐゴシック" panose="020B0600070205080204" pitchFamily="34" charset="-128"/>
                <a:cs typeface="Calibri" panose="020F0502020204030204" pitchFamily="34" charset="0"/>
              </a:rPr>
              <a:t>Χρήση των </a:t>
            </a:r>
            <a:r>
              <a:rPr lang="en-US" dirty="0">
                <a:latin typeface="Calibri" panose="020F0502020204030204" pitchFamily="34" charset="0"/>
                <a:ea typeface="ＭＳ Ｐゴシック" panose="020B0600070205080204" pitchFamily="34" charset="-128"/>
                <a:cs typeface="Calibri" panose="020F0502020204030204" pitchFamily="34" charset="0"/>
              </a:rPr>
              <a:t>MOOCs </a:t>
            </a:r>
            <a:r>
              <a:rPr lang="el-GR" dirty="0">
                <a:latin typeface="Calibri" panose="020F0502020204030204" pitchFamily="34" charset="0"/>
                <a:ea typeface="ＭＳ Ｐゴシック" panose="020B0600070205080204" pitchFamily="34" charset="-128"/>
                <a:cs typeface="Calibri" panose="020F0502020204030204" pitchFamily="34" charset="0"/>
              </a:rPr>
              <a:t>για την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παροχή μαθημάτων εκτός</a:t>
            </a:r>
            <a:r>
              <a:rPr lang="el-GR" dirty="0">
                <a:latin typeface="Calibri" panose="020F0502020204030204" pitchFamily="34" charset="0"/>
                <a:ea typeface="ＭＳ Ｐゴシック" panose="020B0600070205080204" pitchFamily="34" charset="-128"/>
                <a:cs typeface="Calibri" panose="020F0502020204030204" pitchFamily="34" charset="0"/>
              </a:rPr>
              <a:t> των επίσημων Αναλυτικών προγραμμάτων της τυπικής εκπαίδευσης </a:t>
            </a:r>
          </a:p>
          <a:p>
            <a:pPr lvl="1">
              <a:buClr>
                <a:srgbClr val="94B6D2"/>
              </a:buClr>
              <a:buFont typeface="Wingdings 2" panose="05020102010507070707" pitchFamily="18" charset="2"/>
              <a:buChar char=""/>
              <a:defRPr/>
            </a:pPr>
            <a:endParaRPr lang="el-GR" dirty="0">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endParaRPr 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lgn="just">
              <a:buClr>
                <a:srgbClr val="DD8047"/>
              </a:buClr>
              <a:buFont typeface="Wingdings" pitchFamily="2" charset="2"/>
              <a:buNone/>
              <a:defRPr/>
            </a:pPr>
            <a:endParaRPr lang="el-GR" dirty="0">
              <a:solidFill>
                <a:prstClr val="black"/>
              </a:solidFill>
            </a:endParaRPr>
          </a:p>
          <a:p>
            <a:pPr>
              <a:defRPr/>
            </a:pPr>
            <a:endParaRPr lang="el-GR" dirty="0"/>
          </a:p>
        </p:txBody>
      </p:sp>
      <p:sp>
        <p:nvSpPr>
          <p:cNvPr id="4" name="Θέση αριθμού διαφάνειας 3">
            <a:extLst>
              <a:ext uri="{FF2B5EF4-FFF2-40B4-BE49-F238E27FC236}">
                <a16:creationId xmlns:a16="http://schemas.microsoft.com/office/drawing/2014/main" id="{69248A1E-B094-C506-A85F-E877DEFBB2FA}"/>
              </a:ext>
            </a:extLst>
          </p:cNvPr>
          <p:cNvSpPr>
            <a:spLocks noGrp="1"/>
          </p:cNvSpPr>
          <p:nvPr>
            <p:ph type="sldNum" sz="quarter" idx="12"/>
          </p:nvPr>
        </p:nvSpPr>
        <p:spPr/>
        <p:txBody>
          <a:bodyPr>
            <a:normAutofit fontScale="85000" lnSpcReduction="20000"/>
          </a:bodyPr>
          <a:lstStyle/>
          <a:p>
            <a:pPr>
              <a:defRPr/>
            </a:pPr>
            <a:fld id="{2C892F48-C5B3-ED4D-B787-6801772331AA}" type="slidenum">
              <a:rPr lang="el-GR" altLang="en-US" smtClean="0"/>
              <a:pPr>
                <a:defRPr/>
              </a:pPr>
              <a:t>57</a:t>
            </a:fld>
            <a:endParaRPr lang="el-GR" altLang="en-US"/>
          </a:p>
        </p:txBody>
      </p:sp>
      <p:pic>
        <p:nvPicPr>
          <p:cNvPr id="2" name="Εικόνα 1">
            <a:extLst>
              <a:ext uri="{FF2B5EF4-FFF2-40B4-BE49-F238E27FC236}">
                <a16:creationId xmlns:a16="http://schemas.microsoft.com/office/drawing/2014/main" id="{FD70605B-2C9A-C64E-7EDC-81A81F73133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80312" y="88025"/>
            <a:ext cx="1512168" cy="1183563"/>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a:extLst>
              <a:ext uri="{FF2B5EF4-FFF2-40B4-BE49-F238E27FC236}">
                <a16:creationId xmlns:a16="http://schemas.microsoft.com/office/drawing/2014/main" id="{0C5FDE82-468C-1502-314F-DA0E6BA60B75}"/>
              </a:ext>
            </a:extLst>
          </p:cNvPr>
          <p:cNvSpPr>
            <a:spLocks noGrp="1"/>
          </p:cNvSpPr>
          <p:nvPr>
            <p:ph type="title"/>
          </p:nvPr>
        </p:nvSpPr>
        <p:spPr>
          <a:xfrm>
            <a:off x="612775" y="228600"/>
            <a:ext cx="8153400" cy="990600"/>
          </a:xfrm>
        </p:spPr>
        <p:txBody>
          <a:bodyPr/>
          <a:lstStyle/>
          <a:p>
            <a:r>
              <a:rPr lang="el-GR" altLang="el-GR">
                <a:latin typeface="Calibri" panose="020F0502020204030204" pitchFamily="34" charset="0"/>
                <a:ea typeface="ＭＳ Ｐゴシック" panose="020B0600070205080204" pitchFamily="34" charset="-128"/>
                <a:cs typeface="Calibri" panose="020F0502020204030204" pitchFamily="34" charset="0"/>
              </a:rPr>
              <a:t>Οφέλη των </a:t>
            </a:r>
            <a:r>
              <a:rPr lang="en-US" altLang="el-GR">
                <a:latin typeface="Calibri" panose="020F0502020204030204" pitchFamily="34" charset="0"/>
                <a:ea typeface="ＭＳ Ｐゴシック" panose="020B0600070205080204" pitchFamily="34" charset="-128"/>
                <a:cs typeface="Calibri" panose="020F0502020204030204" pitchFamily="34" charset="0"/>
              </a:rPr>
              <a:t>K-12 MOOCs</a:t>
            </a:r>
            <a:endParaRPr lang="el-GR" altLang="el-GR">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Θέση περιεχομένου 2">
            <a:extLst>
              <a:ext uri="{FF2B5EF4-FFF2-40B4-BE49-F238E27FC236}">
                <a16:creationId xmlns:a16="http://schemas.microsoft.com/office/drawing/2014/main" id="{17C95F23-AA7A-D729-9093-818BD7A3FA19}"/>
              </a:ext>
            </a:extLst>
          </p:cNvPr>
          <p:cNvSpPr>
            <a:spLocks noGrp="1"/>
          </p:cNvSpPr>
          <p:nvPr>
            <p:ph sz="quarter" idx="1"/>
          </p:nvPr>
        </p:nvSpPr>
        <p:spPr>
          <a:xfrm>
            <a:off x="612775" y="1600200"/>
            <a:ext cx="8153400" cy="4495800"/>
          </a:xfrm>
        </p:spPr>
        <p:txBody>
          <a:bodyPr/>
          <a:lstStyle/>
          <a:p>
            <a:pPr>
              <a:defRPr/>
            </a:pPr>
            <a:r>
              <a:rPr lang="el-GR" sz="20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Ποικίλα οφέλη </a:t>
            </a:r>
            <a:r>
              <a:rPr lang="el-GR" sz="2000" dirty="0">
                <a:latin typeface="Calibri" panose="020F0502020204030204" pitchFamily="34" charset="0"/>
                <a:ea typeface="ＭＳ Ｐゴシック" panose="020B0600070205080204" pitchFamily="34" charset="-128"/>
                <a:cs typeface="Calibri" panose="020F0502020204030204" pitchFamily="34" charset="0"/>
              </a:rPr>
              <a:t>σε μαθησιακό επίπεδο, </a:t>
            </a:r>
            <a:r>
              <a:rPr lang="el-GR" sz="20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ανάλογα με τον τρόπο που αξιοποιούνται στο σχολικό πλαίσιο</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Τόσο οι μαθητές με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καλές επιδόσεις </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όσο και οι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αδύναμοι</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μαθητές μπορούν να ωφεληθούν σε μεγάλο βαθμό </a:t>
            </a:r>
          </a:p>
          <a:p>
            <a:pPr>
              <a:defRPr/>
            </a:pPr>
            <a:r>
              <a:rPr lang="el-GR" sz="20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Προσφέρουν μια εμπλουτισμένη εμπειρία μάθησης</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Οι μαθητές/</a:t>
            </a:r>
            <a:r>
              <a:rPr lang="el-GR"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τριες</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έρχονται σε επαφή με πλούσιο </a:t>
            </a:r>
            <a:r>
              <a:rPr lang="el-GR" dirty="0" err="1">
                <a:solidFill>
                  <a:srgbClr val="FF0000"/>
                </a:solidFill>
                <a:latin typeface="Calibri" panose="020F0502020204030204" pitchFamily="34" charset="0"/>
                <a:ea typeface="ＭＳ Ｐゴシック" panose="020B0600070205080204" pitchFamily="34" charset="-128"/>
                <a:cs typeface="Calibri" panose="020F0502020204030204" pitchFamily="34" charset="0"/>
              </a:rPr>
              <a:t>διαδραστικό</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 εκπαιδευτικό υλικό </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Ενισχύουν την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αυτονομία</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και την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αίσθηση της ευθύνης </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των συμμετεχόντων για μάθηση </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Φέρνουν σε επαφή τους μαθητές/</a:t>
            </a:r>
            <a:r>
              <a:rPr lang="el-GR"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τριες</a:t>
            </a: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μεταξύ τους διαμέσου των </a:t>
            </a:r>
            <a:r>
              <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συνεργατικών κοινοτήτων μάθησης </a:t>
            </a:r>
            <a:endParaRPr lang="en-US"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endParaRPr>
          </a:p>
          <a:p>
            <a:pPr>
              <a:buClr>
                <a:srgbClr val="DD8047"/>
              </a:buClr>
              <a:defRPr/>
            </a:pPr>
            <a:r>
              <a:rPr lang="el-GR" sz="20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Προσφέρουν </a:t>
            </a:r>
            <a:r>
              <a:rPr lang="en-US" sz="20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data analytics </a:t>
            </a:r>
            <a:r>
              <a:rPr lang="el-GR" sz="20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στους εκπαιδευτικούς για την πρόοδο των μαθητών/τριών </a:t>
            </a:r>
          </a:p>
          <a:p>
            <a:pPr marL="366713" lvl="1" indent="0">
              <a:buClr>
                <a:srgbClr val="94B6D2"/>
              </a:buClr>
              <a:buFont typeface="Wingdings 2" panose="05020102010507070707" pitchFamily="18" charset="2"/>
              <a:buNone/>
              <a:defRPr/>
            </a:pPr>
            <a:endParaRPr lang="el-GR"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buFont typeface="Wingdings" pitchFamily="2" charset="2"/>
              <a:buNone/>
              <a:defRPr/>
            </a:pPr>
            <a:endParaRPr lang="el-GR" sz="20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endParaRPr 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buFont typeface="Wingdings" pitchFamily="2" charset="2"/>
              <a:buNone/>
              <a:defRPr/>
            </a:pPr>
            <a:r>
              <a:rPr lang="el-GR" dirty="0"/>
              <a:t> </a:t>
            </a:r>
          </a:p>
        </p:txBody>
      </p:sp>
      <p:sp>
        <p:nvSpPr>
          <p:cNvPr id="4" name="Θέση αριθμού διαφάνειας 3">
            <a:extLst>
              <a:ext uri="{FF2B5EF4-FFF2-40B4-BE49-F238E27FC236}">
                <a16:creationId xmlns:a16="http://schemas.microsoft.com/office/drawing/2014/main" id="{6A61239E-E607-6C0B-706D-87A0F5C29E78}"/>
              </a:ext>
            </a:extLst>
          </p:cNvPr>
          <p:cNvSpPr>
            <a:spLocks noGrp="1"/>
          </p:cNvSpPr>
          <p:nvPr>
            <p:ph type="sldNum" sz="quarter" idx="12"/>
          </p:nvPr>
        </p:nvSpPr>
        <p:spPr/>
        <p:txBody>
          <a:bodyPr>
            <a:normAutofit fontScale="85000" lnSpcReduction="20000"/>
          </a:bodyPr>
          <a:lstStyle/>
          <a:p>
            <a:pPr>
              <a:defRPr/>
            </a:pPr>
            <a:fld id="{779C430C-EA11-6F4B-AB48-3DF7C89449E1}" type="slidenum">
              <a:rPr lang="el-GR" altLang="en-US" smtClean="0"/>
              <a:pPr>
                <a:defRPr/>
              </a:pPr>
              <a:t>58</a:t>
            </a:fld>
            <a:endParaRPr lang="el-GR" altLang="en-US"/>
          </a:p>
        </p:txBody>
      </p:sp>
      <p:pic>
        <p:nvPicPr>
          <p:cNvPr id="6" name="Εικόνα 5">
            <a:extLst>
              <a:ext uri="{FF2B5EF4-FFF2-40B4-BE49-F238E27FC236}">
                <a16:creationId xmlns:a16="http://schemas.microsoft.com/office/drawing/2014/main" id="{1AAB7861-4EAD-F530-0C32-D402F047343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64288" y="64749"/>
            <a:ext cx="1656184" cy="120449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Τίτλος 1">
            <a:extLst>
              <a:ext uri="{FF2B5EF4-FFF2-40B4-BE49-F238E27FC236}">
                <a16:creationId xmlns:a16="http://schemas.microsoft.com/office/drawing/2014/main" id="{0CC437F3-39EA-23CE-6E54-FF8C854F486B}"/>
              </a:ext>
            </a:extLst>
          </p:cNvPr>
          <p:cNvSpPr>
            <a:spLocks noGrp="1"/>
          </p:cNvSpPr>
          <p:nvPr>
            <p:ph type="title"/>
          </p:nvPr>
        </p:nvSpPr>
        <p:spPr>
          <a:xfrm>
            <a:off x="612775" y="228600"/>
            <a:ext cx="8153400" cy="990600"/>
          </a:xfrm>
        </p:spPr>
        <p:txBody>
          <a:bodyPr/>
          <a:lstStyle/>
          <a:p>
            <a:r>
              <a:rPr lang="el-GR" altLang="el-GR">
                <a:latin typeface="Calibri" panose="020F0502020204030204" pitchFamily="34" charset="0"/>
                <a:ea typeface="ＭＳ Ｐゴシック" panose="020B0600070205080204" pitchFamily="34" charset="-128"/>
                <a:cs typeface="Calibri" panose="020F0502020204030204" pitchFamily="34" charset="0"/>
              </a:rPr>
              <a:t>Προκλήσεις των Κ-12 </a:t>
            </a:r>
            <a:r>
              <a:rPr lang="en-US" altLang="el-GR">
                <a:latin typeface="Calibri" panose="020F0502020204030204" pitchFamily="34" charset="0"/>
                <a:ea typeface="ＭＳ Ｐゴシック" panose="020B0600070205080204" pitchFamily="34" charset="-128"/>
                <a:cs typeface="Calibri" panose="020F0502020204030204" pitchFamily="34" charset="0"/>
              </a:rPr>
              <a:t>MOOCs </a:t>
            </a:r>
            <a:endParaRPr lang="el-GR" altLang="el-GR">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 name="Θέση περιεχομένου 2">
            <a:extLst>
              <a:ext uri="{FF2B5EF4-FFF2-40B4-BE49-F238E27FC236}">
                <a16:creationId xmlns:a16="http://schemas.microsoft.com/office/drawing/2014/main" id="{9EF585DF-4308-BAB3-CEED-0400E4158BE4}"/>
              </a:ext>
            </a:extLst>
          </p:cNvPr>
          <p:cNvSpPr>
            <a:spLocks noGrp="1"/>
          </p:cNvSpPr>
          <p:nvPr>
            <p:ph sz="quarter" idx="1"/>
          </p:nvPr>
        </p:nvSpPr>
        <p:spPr>
          <a:xfrm>
            <a:off x="612775" y="1600200"/>
            <a:ext cx="8153400" cy="4495800"/>
          </a:xfrm>
        </p:spPr>
        <p:txBody>
          <a:bodyPr/>
          <a:lstStyle/>
          <a:p>
            <a:pPr>
              <a:defRPr/>
            </a:pPr>
            <a:r>
              <a:rPr lang="el-GR" sz="2200" dirty="0"/>
              <a:t>Ετοιμότητα των μαθητών για μάθηση μέσω των </a:t>
            </a:r>
            <a:r>
              <a:rPr lang="en-US" sz="2200" dirty="0"/>
              <a:t>MOOCs </a:t>
            </a:r>
          </a:p>
          <a:p>
            <a:pPr>
              <a:defRPr/>
            </a:pPr>
            <a:r>
              <a:rPr lang="el-GR" sz="2200" dirty="0"/>
              <a:t>Ετοιμότητα των εκπαιδευτικών για διδασκαλία σε ένα μεικτό περιβάλλον μάθησης</a:t>
            </a:r>
          </a:p>
          <a:p>
            <a:pPr>
              <a:defRPr/>
            </a:pPr>
            <a:r>
              <a:rPr lang="el-GR" sz="2200" dirty="0"/>
              <a:t>Παιδαγωγικό υπόβαθρο των </a:t>
            </a:r>
            <a:r>
              <a:rPr lang="en-US" sz="2200" dirty="0"/>
              <a:t>MOOC </a:t>
            </a:r>
          </a:p>
          <a:p>
            <a:pPr>
              <a:defRPr/>
            </a:pPr>
            <a:r>
              <a:rPr lang="el-GR" sz="2200" dirty="0"/>
              <a:t>Τεχνικές υποδομές, οικονομικό κόστος και απαιτούμενος χρόνος </a:t>
            </a:r>
          </a:p>
          <a:p>
            <a:pPr>
              <a:defRPr/>
            </a:pPr>
            <a:r>
              <a:rPr lang="el-GR" sz="2200" dirty="0"/>
              <a:t>Αυτονομία των συμμετεχόντων </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Δεν έχουν αναπτύξει όλοι οι μαθητές σχολικής ηλικίας τις δεξιότητες που απαιτούνται για να λειτουργήσουν αποτελεσματικά σε ένα περιβάλλον αυτόνομης μάθησης </a:t>
            </a:r>
          </a:p>
          <a:p>
            <a:pPr>
              <a:buClr>
                <a:srgbClr val="DD8047"/>
              </a:buClr>
              <a:defRPr/>
            </a:pPr>
            <a:r>
              <a:rPr lang="el-GR" sz="2200" dirty="0">
                <a:solidFill>
                  <a:prstClr val="black"/>
                </a:solidFill>
              </a:rPr>
              <a:t>Επικοινωνία και αλληλεπίδραση </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Δεν παρέχουν άμεση ανατροφοδότηση στους συμμετέχοντες </a:t>
            </a:r>
          </a:p>
          <a:p>
            <a:pPr lvl="1">
              <a:buClr>
                <a:srgbClr val="94B6D2"/>
              </a:buClr>
              <a:buFont typeface="Wingdings 2" panose="05020102010507070707" pitchFamily="18" charset="2"/>
              <a:buChar char=""/>
              <a:defRPr/>
            </a:pPr>
            <a:r>
              <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Δεν υπάρχει η δυνατότητα αναπροσαρμογής και κατάλληλης διαμόρφωσης της ύλης ανάλογα με τις ανάγκες των μαθητών/τριών</a:t>
            </a:r>
          </a:p>
          <a:p>
            <a:pPr marL="0" indent="0">
              <a:buClr>
                <a:srgbClr val="DD8047"/>
              </a:buClr>
              <a:buFont typeface="Wingdings" pitchFamily="2" charset="2"/>
              <a:buNone/>
              <a:defRPr/>
            </a:pPr>
            <a:endParaRPr lang="el-GR" sz="2200" dirty="0">
              <a:solidFill>
                <a:prstClr val="black"/>
              </a:solidFill>
            </a:endParaRPr>
          </a:p>
          <a:p>
            <a:pPr marL="366713" lvl="1" indent="0">
              <a:buClr>
                <a:srgbClr val="94B6D2"/>
              </a:buClr>
              <a:buFont typeface="Wingdings 2" panose="05020102010507070707" pitchFamily="18" charset="2"/>
              <a:buNone/>
              <a:defRPr/>
            </a:pPr>
            <a:endParaRPr lang="el-GR"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buFont typeface="Wingdings" pitchFamily="2" charset="2"/>
              <a:buNone/>
              <a:defRPr/>
            </a:pPr>
            <a:endParaRPr lang="el-GR" dirty="0"/>
          </a:p>
        </p:txBody>
      </p:sp>
      <p:sp>
        <p:nvSpPr>
          <p:cNvPr id="23556" name="Θέση αριθμού διαφάνειας 3">
            <a:extLst>
              <a:ext uri="{FF2B5EF4-FFF2-40B4-BE49-F238E27FC236}">
                <a16:creationId xmlns:a16="http://schemas.microsoft.com/office/drawing/2014/main" id="{B1FFB943-ECA5-90BD-B47E-232352E5A233}"/>
              </a:ext>
            </a:extLst>
          </p:cNvPr>
          <p:cNvSpPr>
            <a:spLocks noGrp="1" noChangeArrowheads="1"/>
          </p:cNvSpPr>
          <p:nvPr>
            <p:ph type="sldNum" sz="quarter" idx="12"/>
          </p:nvPr>
        </p:nvSpPr>
        <p:spPr bwMode="auto"/>
        <p:txBody>
          <a:bodyPr>
            <a:normAutofit fontScale="85000" lnSpcReduction="20000"/>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2B76222D-1AFC-A742-83B3-51E3958C2D80}" type="slidenum">
              <a:rPr lang="el-GR" altLang="en-US" smtClean="0">
                <a:solidFill>
                  <a:srgbClr val="FFFFFF"/>
                </a:solidFill>
                <a:latin typeface="Calibri" panose="020F0502020204030204" pitchFamily="34" charset="0"/>
              </a:rPr>
              <a:pPr>
                <a:defRPr/>
              </a:pPr>
              <a:t>59</a:t>
            </a:fld>
            <a:endParaRPr lang="el-GR" altLang="en-US">
              <a:solidFill>
                <a:srgbClr val="FFFFFF"/>
              </a:solidFill>
              <a:latin typeface="Calibri" panose="020F0502020204030204" pitchFamily="34" charset="0"/>
            </a:endParaRPr>
          </a:p>
        </p:txBody>
      </p:sp>
      <p:pic>
        <p:nvPicPr>
          <p:cNvPr id="2" name="Εικόνα 1">
            <a:extLst>
              <a:ext uri="{FF2B5EF4-FFF2-40B4-BE49-F238E27FC236}">
                <a16:creationId xmlns:a16="http://schemas.microsoft.com/office/drawing/2014/main" id="{CF5999D4-22C4-6D90-C57D-DFE98B6EA5F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164288" y="64749"/>
            <a:ext cx="1656184" cy="12044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385F2F5E-9240-A248-90AB-288CC98DE6F1}"/>
              </a:ext>
            </a:extLst>
          </p:cNvPr>
          <p:cNvSpPr>
            <a:spLocks noGrp="1"/>
          </p:cNvSpPr>
          <p:nvPr>
            <p:ph type="title"/>
          </p:nvPr>
        </p:nvSpPr>
        <p:spPr>
          <a:xfrm>
            <a:off x="612775" y="228600"/>
            <a:ext cx="8153400" cy="990600"/>
          </a:xfrm>
        </p:spPr>
        <p:txBody>
          <a:bodyPr/>
          <a:lstStyle/>
          <a:p>
            <a:r>
              <a:rPr lang="el-GR" altLang="en-US" dirty="0">
                <a:latin typeface="Calibri" panose="020F0502020204030204" pitchFamily="34" charset="0"/>
                <a:ea typeface="ＭＳ Ｐゴシック" panose="020B0600070205080204" pitchFamily="34" charset="-128"/>
              </a:rPr>
              <a:t>Σύνοψη</a:t>
            </a:r>
            <a:endParaRPr lang="en-US" altLang="en-US" dirty="0">
              <a:latin typeface="Calibri" panose="020F0502020204030204" pitchFamily="34" charset="0"/>
              <a:ea typeface="ＭＳ Ｐゴシック" panose="020B0600070205080204" pitchFamily="34" charset="-128"/>
            </a:endParaRPr>
          </a:p>
        </p:txBody>
      </p:sp>
      <p:sp>
        <p:nvSpPr>
          <p:cNvPr id="19458" name="Content Placeholder 2">
            <a:extLst>
              <a:ext uri="{FF2B5EF4-FFF2-40B4-BE49-F238E27FC236}">
                <a16:creationId xmlns:a16="http://schemas.microsoft.com/office/drawing/2014/main" id="{8E0723EC-1B2B-BA4D-9E07-E2CC747EE2FF}"/>
              </a:ext>
            </a:extLst>
          </p:cNvPr>
          <p:cNvSpPr>
            <a:spLocks noGrp="1"/>
          </p:cNvSpPr>
          <p:nvPr>
            <p:ph sz="quarter" idx="1"/>
          </p:nvPr>
        </p:nvSpPr>
        <p:spPr>
          <a:xfrm>
            <a:off x="612775" y="1600200"/>
            <a:ext cx="8153400" cy="4495800"/>
          </a:xfrm>
        </p:spPr>
        <p:txBody>
          <a:bodyPr/>
          <a:lstStyle/>
          <a:p>
            <a:r>
              <a:rPr lang="el-GR" altLang="en-US" dirty="0">
                <a:latin typeface="Calibri" panose="020F0502020204030204" pitchFamily="34" charset="0"/>
                <a:ea typeface="ＭＳ Ｐゴシック" panose="020B0600070205080204" pitchFamily="34" charset="-128"/>
              </a:rPr>
              <a:t>Γνωριμία</a:t>
            </a:r>
          </a:p>
          <a:p>
            <a:r>
              <a:rPr lang="el-GR" altLang="en-US" dirty="0">
                <a:latin typeface="Calibri" panose="020F0502020204030204" pitchFamily="34" charset="0"/>
                <a:ea typeface="ＭＳ Ｐゴシック" panose="020B0600070205080204" pitchFamily="34" charset="-128"/>
              </a:rPr>
              <a:t>Ψηφιακές Δεξιότητες</a:t>
            </a:r>
          </a:p>
          <a:p>
            <a:r>
              <a:rPr lang="el-GR" altLang="en-US" dirty="0">
                <a:latin typeface="Calibri" panose="020F0502020204030204" pitchFamily="34" charset="0"/>
                <a:ea typeface="ＭＳ Ｐゴシック" panose="020B0600070205080204" pitchFamily="34" charset="-128"/>
              </a:rPr>
              <a:t>Εισαγωγ</a:t>
            </a:r>
            <a:r>
              <a:rPr lang="en-US" altLang="en-US" dirty="0">
                <a:latin typeface="Calibri" panose="020F0502020204030204" pitchFamily="34" charset="0"/>
                <a:ea typeface="ＭＳ Ｐゴシック" panose="020B0600070205080204" pitchFamily="34" charset="-128"/>
              </a:rPr>
              <a:t>ή</a:t>
            </a:r>
            <a:r>
              <a:rPr lang="el-GR" altLang="en-US" dirty="0">
                <a:latin typeface="Calibri" panose="020F0502020204030204" pitchFamily="34" charset="0"/>
                <a:ea typeface="ＭＳ Ｐゴシック" panose="020B0600070205080204" pitchFamily="34" charset="-128"/>
              </a:rPr>
              <a:t> στα </a:t>
            </a:r>
            <a:r>
              <a:rPr lang="en-US" altLang="en-US" dirty="0">
                <a:latin typeface="Calibri" panose="020F0502020204030204" pitchFamily="34" charset="0"/>
                <a:ea typeface="ＭＳ Ｐゴシック" panose="020B0600070205080204" pitchFamily="34" charset="-128"/>
              </a:rPr>
              <a:t>MOOCs </a:t>
            </a:r>
          </a:p>
          <a:p>
            <a:r>
              <a:rPr lang="el-GR" altLang="en-US" dirty="0">
                <a:latin typeface="Calibri" panose="020F0502020204030204" pitchFamily="34" charset="0"/>
                <a:ea typeface="ＭＳ Ｐゴシック" panose="020B0600070205080204" pitchFamily="34" charset="-128"/>
              </a:rPr>
              <a:t>Βασικές αρχές σχεδιασμού </a:t>
            </a:r>
            <a:r>
              <a:rPr lang="en-US" altLang="en-US" dirty="0">
                <a:latin typeface="Calibri" panose="020F0502020204030204" pitchFamily="34" charset="0"/>
                <a:ea typeface="ＭＳ Ｐゴシック" panose="020B0600070205080204" pitchFamily="34" charset="-128"/>
              </a:rPr>
              <a:t>MOOCs </a:t>
            </a:r>
          </a:p>
          <a:p>
            <a:r>
              <a:rPr lang="en-US" altLang="en-US" dirty="0">
                <a:latin typeface="Calibri" panose="020F0502020204030204" pitchFamily="34" charset="0"/>
                <a:ea typeface="ＭＳ Ｐゴシック" panose="020B0600070205080204" pitchFamily="34" charset="-128"/>
              </a:rPr>
              <a:t>MOOCs </a:t>
            </a:r>
            <a:r>
              <a:rPr lang="el-GR" altLang="en-US" dirty="0">
                <a:latin typeface="Calibri" panose="020F0502020204030204" pitchFamily="34" charset="0"/>
                <a:ea typeface="ＭＳ Ｐゴシック" panose="020B0600070205080204" pitchFamily="34" charset="-128"/>
              </a:rPr>
              <a:t>στη σχολικ</a:t>
            </a:r>
            <a:r>
              <a:rPr lang="en-US" altLang="en-US" dirty="0">
                <a:latin typeface="Calibri" panose="020F0502020204030204" pitchFamily="34" charset="0"/>
                <a:ea typeface="ＭＳ Ｐゴシック" panose="020B0600070205080204" pitchFamily="34" charset="-128"/>
              </a:rPr>
              <a:t>ή</a:t>
            </a:r>
            <a:r>
              <a:rPr lang="el-GR" altLang="en-US" dirty="0">
                <a:latin typeface="Calibri" panose="020F0502020204030204" pitchFamily="34" charset="0"/>
                <a:ea typeface="ＭＳ Ｐゴシック" panose="020B0600070205080204" pitchFamily="34" charset="-128"/>
              </a:rPr>
              <a:t> εκπαίδευση </a:t>
            </a:r>
          </a:p>
          <a:p>
            <a:r>
              <a:rPr lang="el-GR" altLang="en-US" dirty="0">
                <a:latin typeface="Calibri" panose="020F0502020204030204" pitchFamily="34" charset="0"/>
                <a:ea typeface="ＭＳ Ｐゴシック" panose="020B0600070205080204" pitchFamily="34" charset="-128"/>
              </a:rPr>
              <a:t>Καλ</a:t>
            </a:r>
            <a:r>
              <a:rPr lang="en-US" altLang="en-US" dirty="0">
                <a:latin typeface="Calibri" panose="020F0502020204030204" pitchFamily="34" charset="0"/>
                <a:ea typeface="ＭＳ Ｐゴシック" panose="020B0600070205080204" pitchFamily="34" charset="-128"/>
              </a:rPr>
              <a:t>έ</a:t>
            </a:r>
            <a:r>
              <a:rPr lang="el-GR" altLang="en-US" dirty="0">
                <a:latin typeface="Calibri" panose="020F0502020204030204" pitchFamily="34" charset="0"/>
                <a:ea typeface="ＭＳ Ｐゴシック" panose="020B0600070205080204" pitchFamily="34" charset="-128"/>
              </a:rPr>
              <a:t>ς πρακτικές για τον σχεδιασμό, την ανάπτυξη, την εφαρμογή, την παροχή και την αξιολόγηση ενός Κ-12 </a:t>
            </a:r>
            <a:r>
              <a:rPr lang="en-US" altLang="en-US" dirty="0">
                <a:latin typeface="Calibri" panose="020F0502020204030204" pitchFamily="34" charset="0"/>
                <a:ea typeface="ＭＳ Ｐゴシック" panose="020B0600070205080204" pitchFamily="34" charset="-128"/>
              </a:rPr>
              <a:t>MOOC </a:t>
            </a:r>
          </a:p>
        </p:txBody>
      </p:sp>
      <p:sp>
        <p:nvSpPr>
          <p:cNvPr id="4" name="Slide Number Placeholder 3">
            <a:extLst>
              <a:ext uri="{FF2B5EF4-FFF2-40B4-BE49-F238E27FC236}">
                <a16:creationId xmlns:a16="http://schemas.microsoft.com/office/drawing/2014/main" id="{725D1CBA-4AB4-E945-BF39-272CC9DFEF97}"/>
              </a:ext>
            </a:extLst>
          </p:cNvPr>
          <p:cNvSpPr>
            <a:spLocks noGrp="1"/>
          </p:cNvSpPr>
          <p:nvPr>
            <p:ph type="sldNum" sz="quarter" idx="12"/>
          </p:nvPr>
        </p:nvSpPr>
        <p:spPr/>
        <p:txBody>
          <a:bodyP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eaLnBrk="1" hangingPunct="1">
              <a:lnSpc>
                <a:spcPct val="80000"/>
              </a:lnSpc>
            </a:pPr>
            <a:fld id="{82BB54CB-C7E1-2741-81DF-5521F2E0B072}" type="slidenum">
              <a:rPr lang="el-GR" altLang="en-US" sz="1200">
                <a:solidFill>
                  <a:srgbClr val="FFFFFF"/>
                </a:solidFill>
                <a:latin typeface="Calibri" panose="020F0502020204030204" pitchFamily="34" charset="0"/>
              </a:rPr>
              <a:pPr eaLnBrk="1" hangingPunct="1">
                <a:lnSpc>
                  <a:spcPct val="80000"/>
                </a:lnSpc>
              </a:pPr>
              <a:t>6</a:t>
            </a:fld>
            <a:endParaRPr lang="el-GR" altLang="en-US" sz="1200">
              <a:solidFill>
                <a:srgbClr val="FFFFFF"/>
              </a:solidFill>
              <a:latin typeface="Calibri" panose="020F0502020204030204" pitchFamily="34" charset="0"/>
            </a:endParaRPr>
          </a:p>
        </p:txBody>
      </p:sp>
      <p:sp>
        <p:nvSpPr>
          <p:cNvPr id="9" name="Rectangle 8">
            <a:extLst>
              <a:ext uri="{FF2B5EF4-FFF2-40B4-BE49-F238E27FC236}">
                <a16:creationId xmlns:a16="http://schemas.microsoft.com/office/drawing/2014/main" id="{C3B27ED4-93C1-3345-85D4-BB2340D9BE46}"/>
              </a:ext>
            </a:extLst>
          </p:cNvPr>
          <p:cNvSpPr/>
          <p:nvPr/>
        </p:nvSpPr>
        <p:spPr>
          <a:xfrm>
            <a:off x="599956" y="2060848"/>
            <a:ext cx="3995737" cy="532656"/>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2" name="Εικόνα 1">
            <a:extLst>
              <a:ext uri="{FF2B5EF4-FFF2-40B4-BE49-F238E27FC236}">
                <a16:creationId xmlns:a16="http://schemas.microsoft.com/office/drawing/2014/main" id="{4021A4D0-B2A8-922B-0FE6-BE112050D23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713" b="11547"/>
          <a:stretch/>
        </p:blipFill>
        <p:spPr>
          <a:xfrm>
            <a:off x="6732240" y="44624"/>
            <a:ext cx="2411760" cy="1193406"/>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Τίτλος 1">
            <a:extLst>
              <a:ext uri="{FF2B5EF4-FFF2-40B4-BE49-F238E27FC236}">
                <a16:creationId xmlns:a16="http://schemas.microsoft.com/office/drawing/2014/main" id="{A1049249-CC4E-885C-35F2-47FED45333B4}"/>
              </a:ext>
            </a:extLst>
          </p:cNvPr>
          <p:cNvSpPr>
            <a:spLocks noGrp="1"/>
          </p:cNvSpPr>
          <p:nvPr>
            <p:ph type="title"/>
          </p:nvPr>
        </p:nvSpPr>
        <p:spPr>
          <a:xfrm>
            <a:off x="612775" y="228600"/>
            <a:ext cx="8153400" cy="990600"/>
          </a:xfrm>
        </p:spPr>
        <p:txBody>
          <a:bodyPr/>
          <a:lstStyle/>
          <a:p>
            <a:r>
              <a:rPr lang="el-GR" altLang="el-GR" dirty="0">
                <a:latin typeface="Calibri" panose="020F0502020204030204" pitchFamily="34" charset="0"/>
                <a:ea typeface="ＭＳ Ｐゴシック" panose="020B0600070205080204" pitchFamily="34" charset="-128"/>
                <a:cs typeface="Calibri" panose="020F0502020204030204" pitchFamily="34" charset="0"/>
              </a:rPr>
              <a:t>Εμπειρίες από τα </a:t>
            </a:r>
            <a:r>
              <a:rPr lang="en-US" altLang="el-GR" dirty="0">
                <a:latin typeface="Calibri" panose="020F0502020204030204" pitchFamily="34" charset="0"/>
                <a:ea typeface="ＭＳ Ｐゴシック" panose="020B0600070205080204" pitchFamily="34" charset="-128"/>
                <a:cs typeface="Calibri" panose="020F0502020204030204" pitchFamily="34" charset="0"/>
              </a:rPr>
              <a:t>K-12 MOOCs</a:t>
            </a:r>
            <a:r>
              <a:rPr lang="el-GR" altLang="el-GR" baseline="30000" dirty="0">
                <a:solidFill>
                  <a:srgbClr val="775F55"/>
                </a:solidFill>
                <a:latin typeface="Calibri" panose="020F0502020204030204" pitchFamily="34" charset="0"/>
                <a:ea typeface="ＭＳ Ｐゴシック" panose="020B0600070205080204" pitchFamily="34" charset="-128"/>
                <a:cs typeface="Calibri" panose="020F0502020204030204" pitchFamily="34" charset="0"/>
              </a:rPr>
              <a:t>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(1/2)</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p>
        </p:txBody>
      </p:sp>
      <p:sp>
        <p:nvSpPr>
          <p:cNvPr id="24579" name="Θέση περιεχομένου 2">
            <a:extLst>
              <a:ext uri="{FF2B5EF4-FFF2-40B4-BE49-F238E27FC236}">
                <a16:creationId xmlns:a16="http://schemas.microsoft.com/office/drawing/2014/main" id="{974E6DB5-FB04-F59D-6AF7-6F0BFF6FF108}"/>
              </a:ext>
            </a:extLst>
          </p:cNvPr>
          <p:cNvSpPr>
            <a:spLocks noGrp="1"/>
          </p:cNvSpPr>
          <p:nvPr>
            <p:ph sz="quarter" idx="1"/>
          </p:nvPr>
        </p:nvSpPr>
        <p:spPr>
          <a:xfrm>
            <a:off x="584200" y="1525588"/>
            <a:ext cx="8153400" cy="4495800"/>
          </a:xfrm>
        </p:spPr>
        <p:txBody>
          <a:bodyPr/>
          <a:lstStyle/>
          <a:p>
            <a:pPr algn="just">
              <a:buClr>
                <a:srgbClr val="DD8047"/>
              </a:buClr>
              <a:defRPr/>
            </a:pP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Η πλειοψηφία των μαθητών/τριών δηλώνουν πολύ θετικές εμπειρίες από τη συμμετοχή τους σε </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 (Koutsakas et al., 2020; </a:t>
            </a:r>
            <a:r>
              <a:rPr lang="en-US" altLang="en-US" sz="22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Staubitz</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et al., 2019)</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Βελτίωσαν τις γνώσεις τους στο αντικείμενο μάθησης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(Grover</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et al., 2016; Najafi et al., 2014)</a:t>
            </a:r>
            <a:endPar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Βελτίωσαν την επίδοσή τους και είχαν καλύτερα αποτελέσματα στις εξετάσεις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a:t>
            </a:r>
            <a:r>
              <a:rPr lang="en-US"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Canessa</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&amp; Pisani, 2013; Najafi et al., 2014)</a:t>
            </a:r>
            <a:endPar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algn="just">
              <a:buClr>
                <a:srgbClr val="DD8047"/>
              </a:buClr>
              <a:defRPr/>
            </a:pP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Τα </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 </a:t>
            </a: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μπορούν να είναι ένα χρήσιμο εργαλείο που υποστηρίζει τους μαθητές στις σπουδές τους </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a:t>
            </a:r>
            <a:r>
              <a:rPr lang="en-US" altLang="en-US" sz="22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Canessa</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&amp; Pisani, 2013; Koutsakas et al., 2020)</a:t>
            </a:r>
            <a:endPar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lgn="just">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Μόνο οι μαθητές/</a:t>
            </a:r>
            <a:r>
              <a:rPr lang="el-GR"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τριες</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με υψηλά κίνητρα μάθησης μπορούν να συμμετέχουν ενεργά στα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 </a:t>
            </a:r>
          </a:p>
          <a:p>
            <a:pPr lvl="1" algn="just">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Χαμηλό ποσοστό ολοκλήρωσης των μαθημάτων αυτών </a:t>
            </a:r>
            <a:endPar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366713" lvl="1" indent="0">
              <a:buClr>
                <a:srgbClr val="94B6D2"/>
              </a:buClr>
              <a:buFont typeface="Wingdings 2" panose="05020102010507070707" pitchFamily="18" charset="2"/>
              <a:buNone/>
              <a:defRPr/>
            </a:pPr>
            <a:endPar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buClr>
                <a:srgbClr val="DD8047"/>
              </a:buClr>
              <a:buFont typeface="Wingdings" pitchFamily="2" charset="2"/>
              <a:buNone/>
              <a:defRPr/>
            </a:pPr>
            <a:endPar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buFont typeface="Wingdings" pitchFamily="2" charset="2"/>
              <a:buNone/>
              <a:defRPr/>
            </a:pPr>
            <a:endParaRPr lang="el-GR" altLang="el-GR"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4580" name="Θέση αριθμού διαφάνειας 3">
            <a:extLst>
              <a:ext uri="{FF2B5EF4-FFF2-40B4-BE49-F238E27FC236}">
                <a16:creationId xmlns:a16="http://schemas.microsoft.com/office/drawing/2014/main" id="{4B28A1D3-1131-6B76-E34A-5C227B2C60A5}"/>
              </a:ext>
            </a:extLst>
          </p:cNvPr>
          <p:cNvSpPr>
            <a:spLocks noGrp="1" noChangeArrowheads="1"/>
          </p:cNvSpPr>
          <p:nvPr>
            <p:ph type="sldNum" sz="quarter" idx="12"/>
          </p:nvPr>
        </p:nvSpPr>
        <p:spPr bwMode="auto"/>
        <p:txBody>
          <a:bodyPr>
            <a:normAutofit fontScale="85000" lnSpcReduction="20000"/>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defRPr/>
            </a:pPr>
            <a:fld id="{08CAF438-30F2-014A-AD61-769EC51D8D28}" type="slidenum">
              <a:rPr lang="el-GR" altLang="en-US" smtClean="0">
                <a:solidFill>
                  <a:srgbClr val="FFFFFF"/>
                </a:solidFill>
                <a:latin typeface="Calibri" panose="020F0502020204030204" pitchFamily="34" charset="0"/>
              </a:rPr>
              <a:pPr>
                <a:defRPr/>
              </a:pPr>
              <a:t>60</a:t>
            </a:fld>
            <a:endParaRPr lang="el-GR" altLang="en-US">
              <a:solidFill>
                <a:srgbClr val="FFFFFF"/>
              </a:solidFill>
              <a:latin typeface="Calibri" panose="020F0502020204030204" pitchFamily="34" charset="0"/>
            </a:endParaRPr>
          </a:p>
        </p:txBody>
      </p:sp>
      <p:pic>
        <p:nvPicPr>
          <p:cNvPr id="3" name="Εικόνα 2">
            <a:extLst>
              <a:ext uri="{FF2B5EF4-FFF2-40B4-BE49-F238E27FC236}">
                <a16:creationId xmlns:a16="http://schemas.microsoft.com/office/drawing/2014/main" id="{A13BB51A-7BB1-9597-A9E6-D70316B4039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8344" y="116632"/>
            <a:ext cx="1296144" cy="119094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Τίτλος 1">
            <a:extLst>
              <a:ext uri="{FF2B5EF4-FFF2-40B4-BE49-F238E27FC236}">
                <a16:creationId xmlns:a16="http://schemas.microsoft.com/office/drawing/2014/main" id="{7BC70D44-4593-D5AD-7232-1A1772823097}"/>
              </a:ext>
            </a:extLst>
          </p:cNvPr>
          <p:cNvSpPr>
            <a:spLocks noGrp="1"/>
          </p:cNvSpPr>
          <p:nvPr>
            <p:ph type="title"/>
          </p:nvPr>
        </p:nvSpPr>
        <p:spPr>
          <a:xfrm>
            <a:off x="612775" y="228600"/>
            <a:ext cx="8153400" cy="990600"/>
          </a:xfrm>
        </p:spPr>
        <p:txBody>
          <a:bodyPr/>
          <a:lstStyle/>
          <a:p>
            <a:r>
              <a:rPr lang="el-GR" altLang="el-GR" dirty="0">
                <a:latin typeface="Calibri" panose="020F0502020204030204" pitchFamily="34" charset="0"/>
                <a:ea typeface="ＭＳ Ｐゴシック" panose="020B0600070205080204" pitchFamily="34" charset="-128"/>
                <a:cs typeface="Calibri" panose="020F0502020204030204" pitchFamily="34" charset="0"/>
              </a:rPr>
              <a:t>Εμπειρίες από τα </a:t>
            </a:r>
            <a:r>
              <a:rPr lang="en-US" altLang="el-GR" dirty="0">
                <a:latin typeface="Calibri" panose="020F0502020204030204" pitchFamily="34" charset="0"/>
                <a:ea typeface="ＭＳ Ｐゴシック" panose="020B0600070205080204" pitchFamily="34" charset="-128"/>
                <a:cs typeface="Calibri" panose="020F0502020204030204" pitchFamily="34" charset="0"/>
              </a:rPr>
              <a:t>K-12 MOOCs</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 (</a:t>
            </a:r>
            <a:r>
              <a:rPr lang="en-US" altLang="el-GR" baseline="30000" dirty="0">
                <a:latin typeface="Calibri" panose="020F0502020204030204" pitchFamily="34" charset="0"/>
                <a:ea typeface="ＭＳ Ｐゴシック" panose="020B0600070205080204" pitchFamily="34" charset="-128"/>
                <a:cs typeface="Calibri" panose="020F0502020204030204" pitchFamily="34" charset="0"/>
              </a:rPr>
              <a:t>2</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/2)</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p>
        </p:txBody>
      </p:sp>
      <p:sp>
        <p:nvSpPr>
          <p:cNvPr id="3" name="Θέση περιεχομένου 2">
            <a:extLst>
              <a:ext uri="{FF2B5EF4-FFF2-40B4-BE49-F238E27FC236}">
                <a16:creationId xmlns:a16="http://schemas.microsoft.com/office/drawing/2014/main" id="{691236F7-7926-FF5B-06CE-6873338B4A77}"/>
              </a:ext>
            </a:extLst>
          </p:cNvPr>
          <p:cNvSpPr>
            <a:spLocks noGrp="1"/>
          </p:cNvSpPr>
          <p:nvPr>
            <p:ph sz="quarter" idx="1"/>
          </p:nvPr>
        </p:nvSpPr>
        <p:spPr>
          <a:xfrm>
            <a:off x="612775" y="1600200"/>
            <a:ext cx="8153400" cy="4495800"/>
          </a:xfrm>
        </p:spPr>
        <p:txBody>
          <a:bodyPr/>
          <a:lstStyle/>
          <a:p>
            <a:pPr>
              <a:defRPr/>
            </a:pPr>
            <a:r>
              <a:rPr lang="el-GR" sz="2200" dirty="0"/>
              <a:t>Αύξηση των κινήτρων των μαθητών/τριών για συμμετοχή στα </a:t>
            </a:r>
            <a:r>
              <a:rPr lang="en-US" sz="2200" dirty="0"/>
              <a:t>MOOCs (</a:t>
            </a:r>
            <a:r>
              <a:rPr lang="en-US" sz="2200" dirty="0" err="1"/>
              <a:t>Blazquez</a:t>
            </a:r>
            <a:r>
              <a:rPr lang="en-US" sz="2200" dirty="0"/>
              <a:t>-Merino et al., 2018; Khalil &amp; Ebner, 2015</a:t>
            </a:r>
            <a:r>
              <a:rPr lang="el-GR" sz="2200" dirty="0"/>
              <a:t>; </a:t>
            </a:r>
            <a:r>
              <a:rPr lang="da-DK" sz="2200" dirty="0"/>
              <a:t>Najafi et al., 2014; Tomkins et al., 2016)</a:t>
            </a:r>
            <a:endParaRPr lang="el-GR" sz="2200" dirty="0"/>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Ενσωμάτωση των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στη σχολική εκπαίδευση με τη χρήση διδακτικών στρατηγικών (π.χ. </a:t>
            </a:r>
            <a:r>
              <a:rPr lang="el-GR"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blended</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learning </a:t>
            </a:r>
            <a:r>
              <a:rPr lang="el-GR"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or</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r>
              <a:rPr lang="el-GR"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flipped</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r>
              <a:rPr lang="el-GR"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classroom</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r>
              <a:rPr lang="el-GR"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model</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a:t>
            </a: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Διαφορετικός σχεδιαστικός μηχανισμός των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που λαμβάνει υπόψη του τα ιδιαίτερα χαρακτηριστικά του μαθητικού πληθυσμού </a:t>
            </a: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Ενίσχυση του ρόλου του ρόλου του εκπαιδευτικού στα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a:t>
            </a:r>
          </a:p>
          <a:p>
            <a:pPr lvl="1">
              <a:buClr>
                <a:srgbClr val="94B6D2"/>
              </a:buClr>
              <a:buFont typeface="Wingdings 2" panose="05020102010507070707" pitchFamily="18" charset="2"/>
              <a:buChar char=""/>
              <a:defRPr/>
            </a:pP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 </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μικρότερης διάρκειας, ώστε να αυξηθεί το ποσοστό ολοκλήρωσης των μαθημάτων αυτών</a:t>
            </a:r>
          </a:p>
          <a:p>
            <a:pPr>
              <a:buClr>
                <a:srgbClr val="DD8047"/>
              </a:buClr>
              <a:defRPr/>
            </a:pPr>
            <a:r>
              <a:rPr lang="el-GR"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Η αξιοποίηση των κοινωνικών δικτύων μπορεί να βελτιώσει την αλληλεπίδραση, συνεργασία και συνεισφορά των μαθητών στα </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 (Koutsakas et al., 2018; </a:t>
            </a:r>
            <a:r>
              <a:rPr lang="en-US" altLang="en-US" sz="2200"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Panyajamorn</a:t>
            </a:r>
            <a:r>
              <a:rPr lang="en-US" altLang="en-US" sz="2200"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et al., 2016).</a:t>
            </a:r>
          </a:p>
          <a:p>
            <a:pPr>
              <a:buClr>
                <a:srgbClr val="DD8047"/>
              </a:buClr>
              <a:defRPr/>
            </a:pPr>
            <a:endParaRPr lang="el-GR" sz="2200" dirty="0">
              <a:solidFill>
                <a:prstClr val="black"/>
              </a:solidFill>
            </a:endParaRPr>
          </a:p>
          <a:p>
            <a:pPr marL="366713" lvl="1" indent="0">
              <a:buClr>
                <a:srgbClr val="94B6D2"/>
              </a:buClr>
              <a:buFont typeface="Wingdings 2" panose="05020102010507070707" pitchFamily="18" charset="2"/>
              <a:buNone/>
              <a:defRPr/>
            </a:pPr>
            <a:endPar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buFont typeface="Wingdings 2" panose="05020102010507070707" pitchFamily="18" charset="2"/>
              <a:buChar char=""/>
              <a:defRPr/>
            </a:pPr>
            <a:endPar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buFont typeface="Wingdings" pitchFamily="2" charset="2"/>
              <a:buNone/>
              <a:defRPr/>
            </a:pPr>
            <a:endParaRPr lang="el-GR" dirty="0"/>
          </a:p>
        </p:txBody>
      </p:sp>
      <p:sp>
        <p:nvSpPr>
          <p:cNvPr id="4" name="Θέση αριθμού διαφάνειας 3">
            <a:extLst>
              <a:ext uri="{FF2B5EF4-FFF2-40B4-BE49-F238E27FC236}">
                <a16:creationId xmlns:a16="http://schemas.microsoft.com/office/drawing/2014/main" id="{4EA97891-F2B1-A97A-2D7F-C38A0B15C366}"/>
              </a:ext>
            </a:extLst>
          </p:cNvPr>
          <p:cNvSpPr>
            <a:spLocks noGrp="1"/>
          </p:cNvSpPr>
          <p:nvPr>
            <p:ph type="sldNum" sz="quarter" idx="12"/>
          </p:nvPr>
        </p:nvSpPr>
        <p:spPr/>
        <p:txBody>
          <a:bodyPr>
            <a:normAutofit fontScale="85000" lnSpcReduction="20000"/>
          </a:bodyPr>
          <a:lstStyle/>
          <a:p>
            <a:pPr>
              <a:defRPr/>
            </a:pPr>
            <a:fld id="{07F980FD-8DCE-9840-A933-1B04DB60DBDD}" type="slidenum">
              <a:rPr lang="el-GR" altLang="en-US" smtClean="0"/>
              <a:pPr>
                <a:defRPr/>
              </a:pPr>
              <a:t>61</a:t>
            </a:fld>
            <a:endParaRPr lang="el-GR" altLang="en-US"/>
          </a:p>
        </p:txBody>
      </p:sp>
      <p:pic>
        <p:nvPicPr>
          <p:cNvPr id="2" name="Εικόνα 1">
            <a:extLst>
              <a:ext uri="{FF2B5EF4-FFF2-40B4-BE49-F238E27FC236}">
                <a16:creationId xmlns:a16="http://schemas.microsoft.com/office/drawing/2014/main" id="{AD340844-658C-599D-1BCA-E4E5F94D7DB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68344" y="116632"/>
            <a:ext cx="1296144" cy="119094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FD98A4-AC9F-4246-BA8D-BC05BFD4F460}"/>
              </a:ext>
            </a:extLst>
          </p:cNvPr>
          <p:cNvSpPr>
            <a:spLocks noGrp="1"/>
          </p:cNvSpPr>
          <p:nvPr>
            <p:ph sz="quarter" idx="1"/>
          </p:nvPr>
        </p:nvSpPr>
        <p:spPr>
          <a:xfrm>
            <a:off x="612775" y="1600200"/>
            <a:ext cx="8153400" cy="4495800"/>
          </a:xfrm>
        </p:spPr>
        <p:txBody>
          <a:bodyPr/>
          <a:lstStyle/>
          <a:p>
            <a:r>
              <a:rPr lang="el-GR" altLang="en-US" sz="2400" dirty="0">
                <a:latin typeface="Calibri" panose="020F0502020204030204" pitchFamily="34" charset="0"/>
                <a:cs typeface="Calibri" panose="020F0502020204030204" pitchFamily="34" charset="0"/>
              </a:rPr>
              <a:t>Η βιβλιογραφία έχει αναδείξει ότι…</a:t>
            </a:r>
            <a:r>
              <a:rPr lang="en-US" altLang="en-US" sz="2400" dirty="0">
                <a:latin typeface="Calibri" panose="020F0502020204030204" pitchFamily="34" charset="0"/>
                <a:cs typeface="Calibri" panose="020F0502020204030204" pitchFamily="34" charset="0"/>
              </a:rPr>
              <a:t>*</a:t>
            </a:r>
          </a:p>
          <a:p>
            <a:pPr lvl="1"/>
            <a:r>
              <a:rPr lang="el-GR" altLang="en-US" sz="2000" dirty="0">
                <a:latin typeface="Calibri" panose="020F0502020204030204" pitchFamily="34" charset="0"/>
                <a:cs typeface="Calibri" panose="020F0502020204030204" pitchFamily="34" charset="0"/>
              </a:rPr>
              <a:t>πολύ συχνά οι </a:t>
            </a:r>
            <a:r>
              <a:rPr lang="en-US" altLang="en-US" sz="2000" dirty="0">
                <a:latin typeface="Calibri" panose="020F0502020204030204" pitchFamily="34" charset="0"/>
                <a:cs typeface="Calibri" panose="020F0502020204030204" pitchFamily="34" charset="0"/>
              </a:rPr>
              <a:t>MOOC</a:t>
            </a:r>
            <a:r>
              <a:rPr lang="el-GR" altLang="en-US" sz="2000" dirty="0">
                <a:latin typeface="Calibri" panose="020F0502020204030204" pitchFamily="34" charset="0"/>
                <a:cs typeface="Calibri" panose="020F0502020204030204" pitchFamily="34" charset="0"/>
              </a:rPr>
              <a:t> </a:t>
            </a:r>
            <a:r>
              <a:rPr lang="en-US" altLang="en-US" sz="2000" dirty="0">
                <a:latin typeface="Calibri" panose="020F0502020204030204" pitchFamily="34" charset="0"/>
                <a:cs typeface="Calibri" panose="020F0502020204030204" pitchFamily="34" charset="0"/>
              </a:rPr>
              <a:t>instructors </a:t>
            </a:r>
            <a:r>
              <a:rPr lang="el-GR" altLang="en-US" sz="2000" dirty="0">
                <a:latin typeface="Calibri" panose="020F0502020204030204" pitchFamily="34" charset="0"/>
                <a:cs typeface="Calibri" panose="020F0502020204030204" pitchFamily="34" charset="0"/>
              </a:rPr>
              <a:t>χρησιμοποιούν τα μέσα κοινωνικής δικτύωσης ως ένα </a:t>
            </a:r>
            <a:r>
              <a:rPr lang="el-GR" altLang="en-US" sz="2000" b="1" dirty="0">
                <a:solidFill>
                  <a:srgbClr val="B95B22"/>
                </a:solidFill>
                <a:latin typeface="Calibri" panose="020F0502020204030204" pitchFamily="34" charset="0"/>
                <a:cs typeface="Calibri" panose="020F0502020204030204" pitchFamily="34" charset="0"/>
              </a:rPr>
              <a:t>δεύτερο</a:t>
            </a:r>
            <a:r>
              <a:rPr lang="el-GR" altLang="en-US" sz="2000" dirty="0">
                <a:latin typeface="Calibri" panose="020F0502020204030204" pitchFamily="34" charset="0"/>
                <a:cs typeface="Calibri" panose="020F0502020204030204" pitchFamily="34" charset="0"/>
              </a:rPr>
              <a:t> (αμεσότερο) </a:t>
            </a:r>
            <a:r>
              <a:rPr lang="el-GR" altLang="en-US" sz="2000" b="1" dirty="0">
                <a:solidFill>
                  <a:srgbClr val="B95B22"/>
                </a:solidFill>
                <a:latin typeface="Calibri" panose="020F0502020204030204" pitchFamily="34" charset="0"/>
                <a:cs typeface="Calibri" panose="020F0502020204030204" pitchFamily="34" charset="0"/>
              </a:rPr>
              <a:t>κανάλι επικοινωνίας </a:t>
            </a:r>
            <a:r>
              <a:rPr lang="el-GR" altLang="en-US" sz="2000" dirty="0">
                <a:latin typeface="Calibri" panose="020F0502020204030204" pitchFamily="34" charset="0"/>
                <a:cs typeface="Calibri" panose="020F0502020204030204" pitchFamily="34" charset="0"/>
              </a:rPr>
              <a:t>με τους μαθητές τους </a:t>
            </a:r>
          </a:p>
          <a:p>
            <a:pPr lvl="1"/>
            <a:r>
              <a:rPr lang="el-GR" altLang="en-US" sz="2000" dirty="0">
                <a:latin typeface="Calibri" panose="020F0502020204030204" pitchFamily="34" charset="0"/>
                <a:cs typeface="Calibri" panose="020F0502020204030204" pitchFamily="34" charset="0"/>
              </a:rPr>
              <a:t>τα μέσα κοινωνικής δικτύωσης είναι δυνατόν να ενισχύσουν την </a:t>
            </a:r>
            <a:r>
              <a:rPr lang="el-GR" altLang="en-US" sz="2000" b="1" dirty="0">
                <a:solidFill>
                  <a:srgbClr val="B95B22"/>
                </a:solidFill>
                <a:latin typeface="Calibri" panose="020F0502020204030204" pitchFamily="34" charset="0"/>
                <a:cs typeface="Calibri" panose="020F0502020204030204" pitchFamily="34" charset="0"/>
              </a:rPr>
              <a:t>αίσθηση της κοινότητας</a:t>
            </a:r>
            <a:r>
              <a:rPr lang="el-GR" altLang="en-US" sz="2000" dirty="0">
                <a:latin typeface="Calibri" panose="020F0502020204030204" pitchFamily="34" charset="0"/>
                <a:cs typeface="Calibri" panose="020F0502020204030204" pitchFamily="34" charset="0"/>
              </a:rPr>
              <a:t> σε ένα </a:t>
            </a:r>
            <a:r>
              <a:rPr lang="en-US" altLang="en-US" sz="2000" dirty="0">
                <a:latin typeface="Calibri" panose="020F0502020204030204" pitchFamily="34" charset="0"/>
                <a:cs typeface="Calibri" panose="020F0502020204030204" pitchFamily="34" charset="0"/>
              </a:rPr>
              <a:t>MOOC</a:t>
            </a:r>
            <a:endParaRPr lang="el-GR" altLang="en-US" sz="2000" dirty="0">
              <a:latin typeface="Calibri" panose="020F0502020204030204" pitchFamily="34" charset="0"/>
              <a:cs typeface="Calibri" panose="020F0502020204030204" pitchFamily="34" charset="0"/>
            </a:endParaRPr>
          </a:p>
          <a:p>
            <a:pPr lvl="1"/>
            <a:r>
              <a:rPr lang="el-GR" altLang="en-US" sz="2000" dirty="0">
                <a:latin typeface="Calibri" panose="020F0502020204030204" pitchFamily="34" charset="0"/>
                <a:cs typeface="Calibri" panose="020F0502020204030204" pitchFamily="34" charset="0"/>
              </a:rPr>
              <a:t>η υιοθέτηση των κατάλληλων εργαλείων κοινωνικής δικτύωσης σε ένα </a:t>
            </a:r>
            <a:r>
              <a:rPr lang="en-US" altLang="en-US" sz="2000" dirty="0">
                <a:latin typeface="Calibri" panose="020F0502020204030204" pitchFamily="34" charset="0"/>
                <a:cs typeface="Calibri" panose="020F0502020204030204" pitchFamily="34" charset="0"/>
              </a:rPr>
              <a:t>MOOC </a:t>
            </a:r>
            <a:r>
              <a:rPr lang="el-GR" altLang="en-US" sz="2000" dirty="0">
                <a:latin typeface="Calibri" panose="020F0502020204030204" pitchFamily="34" charset="0"/>
                <a:cs typeface="Calibri" panose="020F0502020204030204" pitchFamily="34" charset="0"/>
              </a:rPr>
              <a:t>είναι δυνατόν να επιδράσει θετικά στο </a:t>
            </a:r>
            <a:r>
              <a:rPr lang="el-GR" altLang="en-US" sz="2000" b="1" dirty="0">
                <a:solidFill>
                  <a:srgbClr val="B95B22"/>
                </a:solidFill>
                <a:latin typeface="Calibri" panose="020F0502020204030204" pitchFamily="34" charset="0"/>
                <a:cs typeface="Calibri" panose="020F0502020204030204" pitchFamily="34" charset="0"/>
              </a:rPr>
              <a:t>βαθμό εμπλοκής</a:t>
            </a:r>
            <a:r>
              <a:rPr lang="el-GR" altLang="en-US" sz="2000" dirty="0">
                <a:latin typeface="Calibri" panose="020F0502020204030204" pitchFamily="34" charset="0"/>
                <a:cs typeface="Calibri" panose="020F0502020204030204" pitchFamily="34" charset="0"/>
              </a:rPr>
              <a:t> και </a:t>
            </a:r>
            <a:r>
              <a:rPr lang="el-GR" altLang="en-US" sz="2000" b="1" dirty="0">
                <a:solidFill>
                  <a:srgbClr val="B95B22"/>
                </a:solidFill>
                <a:latin typeface="Calibri" panose="020F0502020204030204" pitchFamily="34" charset="0"/>
                <a:cs typeface="Calibri" panose="020F0502020204030204" pitchFamily="34" charset="0"/>
              </a:rPr>
              <a:t>παραμονής </a:t>
            </a:r>
            <a:r>
              <a:rPr lang="el-GR" altLang="en-US" sz="2000" dirty="0">
                <a:latin typeface="Calibri" panose="020F0502020204030204" pitchFamily="34" charset="0"/>
                <a:cs typeface="Calibri" panose="020F0502020204030204" pitchFamily="34" charset="0"/>
              </a:rPr>
              <a:t>των μαθητών στο </a:t>
            </a:r>
            <a:r>
              <a:rPr lang="en-US" altLang="en-US" sz="2000" dirty="0">
                <a:latin typeface="Calibri" panose="020F0502020204030204" pitchFamily="34" charset="0"/>
                <a:cs typeface="Calibri" panose="020F0502020204030204" pitchFamily="34" charset="0"/>
              </a:rPr>
              <a:t>MOOC </a:t>
            </a:r>
            <a:r>
              <a:rPr lang="el-GR" altLang="en-US" sz="2000" dirty="0">
                <a:latin typeface="Calibri" panose="020F0502020204030204" pitchFamily="34" charset="0"/>
                <a:cs typeface="Calibri" panose="020F0502020204030204" pitchFamily="34" charset="0"/>
              </a:rPr>
              <a:t>αυτό</a:t>
            </a:r>
            <a:endParaRPr lang="en-US" altLang="en-US" sz="20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7C0AD0A5-75EC-4DEA-AA9B-369AD1D2035E}"/>
              </a:ext>
            </a:extLst>
          </p:cNvPr>
          <p:cNvSpPr>
            <a:spLocks noGrp="1"/>
          </p:cNvSpPr>
          <p:nvPr>
            <p:ph type="sldNum" sz="quarter" idx="12"/>
          </p:nvPr>
        </p:nvSpPr>
        <p:spPr/>
        <p:txBody>
          <a:bodyPr>
            <a:normAutofit fontScale="85000" lnSpcReduction="20000"/>
          </a:bodyPr>
          <a:lstStyle/>
          <a:p>
            <a:pPr>
              <a:defRPr/>
            </a:pPr>
            <a:fld id="{1B223948-70ED-40B7-9474-7053272A8FF5}" type="slidenum">
              <a:rPr lang="el-GR" altLang="el-GR" smtClean="0"/>
              <a:pPr>
                <a:defRPr/>
              </a:pPr>
              <a:t>62</a:t>
            </a:fld>
            <a:endParaRPr lang="el-GR" altLang="el-GR"/>
          </a:p>
        </p:txBody>
      </p:sp>
      <p:pic>
        <p:nvPicPr>
          <p:cNvPr id="29701" name="Picture 2" descr="Image result for why facebook icon">
            <a:extLst>
              <a:ext uri="{FF2B5EF4-FFF2-40B4-BE49-F238E27FC236}">
                <a16:creationId xmlns:a16="http://schemas.microsoft.com/office/drawing/2014/main" id="{4B6BB266-92C4-48D9-9898-5FA23F0929D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72179" y="188640"/>
            <a:ext cx="920301" cy="92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6AF8C02-6067-4011-B730-1B9A2137EDE0}"/>
              </a:ext>
            </a:extLst>
          </p:cNvPr>
          <p:cNvSpPr/>
          <p:nvPr/>
        </p:nvSpPr>
        <p:spPr>
          <a:xfrm>
            <a:off x="4507346" y="5919778"/>
            <a:ext cx="4636654" cy="830997"/>
          </a:xfrm>
          <a:prstGeom prst="rect">
            <a:avLst/>
          </a:prstGeom>
        </p:spPr>
        <p:txBody>
          <a:bodyPr wrap="square">
            <a:spAutoFit/>
          </a:bodyPr>
          <a:lstStyle/>
          <a:p>
            <a:r>
              <a:rPr lang="en-US" sz="1600" dirty="0">
                <a:latin typeface="Calibri" panose="020F0502020204030204" pitchFamily="34" charset="0"/>
                <a:cs typeface="Calibri" panose="020F0502020204030204" pitchFamily="34" charset="0"/>
              </a:rPr>
              <a:t>* H. Khalil, M. Ebner, 2013</a:t>
            </a:r>
          </a:p>
          <a:p>
            <a:r>
              <a:rPr lang="en-US" sz="1600" dirty="0">
                <a:latin typeface="Calibri" panose="020F0502020204030204" pitchFamily="34" charset="0"/>
                <a:cs typeface="Calibri" panose="020F0502020204030204" pitchFamily="34" charset="0"/>
              </a:rPr>
              <a:t>   A. Carlos, C. M. Pérez, M. Muñoz, 2013</a:t>
            </a:r>
          </a:p>
          <a:p>
            <a:r>
              <a:rPr lang="en-US" sz="1600" dirty="0">
                <a:latin typeface="Calibri" panose="020F0502020204030204" pitchFamily="34" charset="0"/>
                <a:cs typeface="Calibri" panose="020F0502020204030204" pitchFamily="34" charset="0"/>
              </a:rPr>
              <a:t>   S. Zheng, M. B. Rosson, P. C. Shih, J. M. Carroll, 2015</a:t>
            </a:r>
          </a:p>
        </p:txBody>
      </p:sp>
      <p:sp>
        <p:nvSpPr>
          <p:cNvPr id="5" name="Τίτλος 4">
            <a:extLst>
              <a:ext uri="{FF2B5EF4-FFF2-40B4-BE49-F238E27FC236}">
                <a16:creationId xmlns:a16="http://schemas.microsoft.com/office/drawing/2014/main" id="{8B122A95-9D1E-1F0D-3145-048EDFEFD662}"/>
              </a:ext>
            </a:extLst>
          </p:cNvPr>
          <p:cNvSpPr>
            <a:spLocks noGrp="1"/>
          </p:cNvSpPr>
          <p:nvPr>
            <p:ph type="title"/>
          </p:nvPr>
        </p:nvSpPr>
        <p:spPr/>
        <p:txBody>
          <a:bodyPr/>
          <a:lstStyle/>
          <a:p>
            <a:r>
              <a:rPr lang="el-GR" dirty="0"/>
              <a:t>Κοινωνικά δίκτυα στα </a:t>
            </a:r>
            <a:r>
              <a:rPr lang="en-US" dirty="0"/>
              <a:t>K-12 MOOCs </a:t>
            </a:r>
            <a:endParaRPr lang="el-GR" dirty="0"/>
          </a:p>
        </p:txBody>
      </p:sp>
    </p:spTree>
    <p:extLst>
      <p:ext uri="{BB962C8B-B14F-4D97-AF65-F5344CB8AC3E}">
        <p14:creationId xmlns:p14="http://schemas.microsoft.com/office/powerpoint/2010/main" val="120527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607A84-13D3-DC97-CDDC-3AC0145CCF73}"/>
              </a:ext>
            </a:extLst>
          </p:cNvPr>
          <p:cNvSpPr>
            <a:spLocks noGrp="1"/>
          </p:cNvSpPr>
          <p:nvPr>
            <p:ph type="title"/>
          </p:nvPr>
        </p:nvSpPr>
        <p:spPr/>
        <p:txBody>
          <a:bodyPr/>
          <a:lstStyle/>
          <a:p>
            <a:r>
              <a:rPr lang="el-GR" dirty="0"/>
              <a:t>Η άποψή σας … </a:t>
            </a:r>
          </a:p>
        </p:txBody>
      </p:sp>
      <p:sp>
        <p:nvSpPr>
          <p:cNvPr id="3" name="Θέση περιεχομένου 2">
            <a:extLst>
              <a:ext uri="{FF2B5EF4-FFF2-40B4-BE49-F238E27FC236}">
                <a16:creationId xmlns:a16="http://schemas.microsoft.com/office/drawing/2014/main" id="{B4A8E16C-65D0-F17B-9EED-FED1F5389323}"/>
              </a:ext>
            </a:extLst>
          </p:cNvPr>
          <p:cNvSpPr>
            <a:spLocks noGrp="1"/>
          </p:cNvSpPr>
          <p:nvPr>
            <p:ph sz="quarter" idx="1"/>
          </p:nvPr>
        </p:nvSpPr>
        <p:spPr/>
        <p:txBody>
          <a:bodyPr/>
          <a:lstStyle/>
          <a:p>
            <a:r>
              <a:rPr lang="el-GR" dirty="0"/>
              <a:t>Ποιες είναι οι δυνατότητες και οι προοπτικές αξιοποίησης των </a:t>
            </a:r>
            <a:r>
              <a:rPr lang="en-US" dirty="0"/>
              <a:t>MOOCs </a:t>
            </a:r>
            <a:r>
              <a:rPr lang="el-GR" dirty="0"/>
              <a:t>στο πεδίο της σχολικής εκπαίδευσης; </a:t>
            </a:r>
          </a:p>
        </p:txBody>
      </p:sp>
      <p:sp>
        <p:nvSpPr>
          <p:cNvPr id="4" name="Θέση αριθμού διαφάνειας 3">
            <a:extLst>
              <a:ext uri="{FF2B5EF4-FFF2-40B4-BE49-F238E27FC236}">
                <a16:creationId xmlns:a16="http://schemas.microsoft.com/office/drawing/2014/main" id="{F71DC3BB-9D8D-D0C3-3C6C-B4D7158784AB}"/>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63</a:t>
            </a:fld>
            <a:endParaRPr lang="el-GR" altLang="en-US"/>
          </a:p>
        </p:txBody>
      </p:sp>
      <p:pic>
        <p:nvPicPr>
          <p:cNvPr id="5" name="Εικόνα 4">
            <a:hlinkClick r:id="rId2"/>
            <a:extLst>
              <a:ext uri="{FF2B5EF4-FFF2-40B4-BE49-F238E27FC236}">
                <a16:creationId xmlns:a16="http://schemas.microsoft.com/office/drawing/2014/main" id="{7B4AB538-BAB8-8C57-3D33-5ED35366B4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9605" y="2564904"/>
            <a:ext cx="6204790" cy="3912096"/>
          </a:xfrm>
          <a:prstGeom prst="rect">
            <a:avLst/>
          </a:prstGeom>
        </p:spPr>
      </p:pic>
      <p:pic>
        <p:nvPicPr>
          <p:cNvPr id="8" name="Εικόνα 7">
            <a:extLst>
              <a:ext uri="{FF2B5EF4-FFF2-40B4-BE49-F238E27FC236}">
                <a16:creationId xmlns:a16="http://schemas.microsoft.com/office/drawing/2014/main" id="{DFE3756C-A1F8-C09E-BCF1-895A29B93BC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5154" t="16193" r="24592" b="11926"/>
          <a:stretch/>
        </p:blipFill>
        <p:spPr>
          <a:xfrm>
            <a:off x="7596336" y="188640"/>
            <a:ext cx="1368152" cy="990600"/>
          </a:xfrm>
          <a:prstGeom prst="rect">
            <a:avLst/>
          </a:prstGeom>
        </p:spPr>
      </p:pic>
    </p:spTree>
    <p:extLst>
      <p:ext uri="{BB962C8B-B14F-4D97-AF65-F5344CB8AC3E}">
        <p14:creationId xmlns:p14="http://schemas.microsoft.com/office/powerpoint/2010/main" val="2130188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Τίτλος 1">
            <a:extLst>
              <a:ext uri="{FF2B5EF4-FFF2-40B4-BE49-F238E27FC236}">
                <a16:creationId xmlns:a16="http://schemas.microsoft.com/office/drawing/2014/main" id="{089A920E-B770-AF66-C8BF-20D6DC7B70C6}"/>
              </a:ext>
            </a:extLst>
          </p:cNvPr>
          <p:cNvSpPr>
            <a:spLocks noGrp="1"/>
          </p:cNvSpPr>
          <p:nvPr>
            <p:ph type="title"/>
          </p:nvPr>
        </p:nvSpPr>
        <p:spPr>
          <a:xfrm>
            <a:off x="612775" y="228600"/>
            <a:ext cx="8153400" cy="990600"/>
          </a:xfrm>
        </p:spPr>
        <p:txBody>
          <a:bodyPr/>
          <a:lstStyle/>
          <a:p>
            <a:r>
              <a:rPr lang="el-GR" altLang="el-GR" dirty="0">
                <a:latin typeface="Calibri" panose="020F0502020204030204" pitchFamily="34" charset="0"/>
                <a:ea typeface="ＭＳ Ｐゴシック" panose="020B0600070205080204" pitchFamily="34" charset="-128"/>
                <a:cs typeface="Calibri" panose="020F0502020204030204" pitchFamily="34" charset="0"/>
              </a:rPr>
              <a:t>Συμπεράσματα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(1/2)</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p>
        </p:txBody>
      </p:sp>
      <p:sp>
        <p:nvSpPr>
          <p:cNvPr id="3" name="Θέση περιεχομένου 2">
            <a:extLst>
              <a:ext uri="{FF2B5EF4-FFF2-40B4-BE49-F238E27FC236}">
                <a16:creationId xmlns:a16="http://schemas.microsoft.com/office/drawing/2014/main" id="{61AFE362-AD3F-B829-C6C7-766BC893D78A}"/>
              </a:ext>
            </a:extLst>
          </p:cNvPr>
          <p:cNvSpPr>
            <a:spLocks noGrp="1"/>
          </p:cNvSpPr>
          <p:nvPr>
            <p:ph sz="quarter" idx="1"/>
          </p:nvPr>
        </p:nvSpPr>
        <p:spPr>
          <a:xfrm>
            <a:off x="612775" y="1600200"/>
            <a:ext cx="8153400" cy="4495800"/>
          </a:xfrm>
        </p:spPr>
        <p:txBody>
          <a:bodyPr/>
          <a:lstStyle/>
          <a:p>
            <a:pPr>
              <a:buClr>
                <a:srgbClr val="DD8047"/>
              </a:buClr>
              <a:defRPr/>
            </a:pPr>
            <a:r>
              <a:rPr lang="el-GR" sz="2200" dirty="0">
                <a:solidFill>
                  <a:prstClr val="black"/>
                </a:solidFill>
              </a:rPr>
              <a:t>Τα </a:t>
            </a:r>
            <a:r>
              <a:rPr lang="el-GR" sz="2200" dirty="0" err="1">
                <a:solidFill>
                  <a:prstClr val="black"/>
                </a:solidFill>
              </a:rPr>
              <a:t>MOOCs</a:t>
            </a:r>
            <a:r>
              <a:rPr lang="el-GR" sz="2200" dirty="0">
                <a:solidFill>
                  <a:prstClr val="black"/>
                </a:solidFill>
              </a:rPr>
              <a:t> μπορούν να αποτελέσουν ένα χρήσιμο εργαλείο για την παροχή συμπληρωματικής εξ αποστάσεως σχολικής </a:t>
            </a:r>
            <a:r>
              <a:rPr lang="el-GR" sz="2200" dirty="0" err="1">
                <a:solidFill>
                  <a:prstClr val="black"/>
                </a:solidFill>
              </a:rPr>
              <a:t>εκπ</a:t>
            </a:r>
            <a:r>
              <a:rPr lang="el-GR" sz="2200" dirty="0">
                <a:solidFill>
                  <a:prstClr val="black"/>
                </a:solidFill>
              </a:rPr>
              <a:t>/</a:t>
            </a:r>
            <a:r>
              <a:rPr lang="el-GR" sz="2200" dirty="0" err="1">
                <a:solidFill>
                  <a:prstClr val="black"/>
                </a:solidFill>
              </a:rPr>
              <a:t>σης</a:t>
            </a:r>
            <a:endParaRPr lang="el-GR" sz="2200" dirty="0">
              <a:solidFill>
                <a:prstClr val="black"/>
              </a:solidFill>
            </a:endParaRP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Τα ερευνητικά δεδομένα από την ενσωμάτωση των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 </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στη σχολική εκπαίδευση είναι ιδιαιτέρως ενθαρρυντικά και εστιάζουν στη θετική επίδραση και στα πολλαπλά οφέλη που προσφέρουν τα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MOOCs </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τόσο στους μαθητές/</a:t>
            </a:r>
            <a:r>
              <a:rPr lang="el-GR" altLang="en-US" dirty="0" err="1">
                <a:solidFill>
                  <a:prstClr val="black"/>
                </a:solidFill>
                <a:latin typeface="Calibri" panose="020F0502020204030204" pitchFamily="34" charset="0"/>
                <a:ea typeface="ＭＳ Ｐゴシック" panose="020B0600070205080204" pitchFamily="34" charset="-128"/>
                <a:cs typeface="Calibri" panose="020F0502020204030204" pitchFamily="34" charset="0"/>
              </a:rPr>
              <a:t>τριες</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 όσο και στους εκπαιδευτικούς </a:t>
            </a:r>
          </a:p>
          <a:p>
            <a:pPr>
              <a:buClr>
                <a:srgbClr val="DD8047"/>
              </a:buClr>
              <a:defRPr/>
            </a:pPr>
            <a:r>
              <a:rPr lang="el-GR" sz="2200" dirty="0">
                <a:solidFill>
                  <a:prstClr val="black"/>
                </a:solidFill>
              </a:rPr>
              <a:t>Εγείρονται ορισμένα ζητήματα σχετικά με τις πραγματικές λειτουργίες και τις μορφές που μπορούν να λάβουν τα μαθήματα αυτά στο πλαίσιο της σχολικής εκπαίδευσης </a:t>
            </a:r>
          </a:p>
          <a:p>
            <a:pPr lvl="1">
              <a:buClr>
                <a:srgbClr val="94B6D2"/>
              </a:buClr>
              <a:buFont typeface="Wingdings 2" panose="05020102010507070707" pitchFamily="18" charset="2"/>
              <a:buChar char=""/>
              <a:defRPr/>
            </a:pP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Ο σχεδιασμός των </a:t>
            </a:r>
            <a:r>
              <a:rPr lang="en-US"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MOOC </a:t>
            </a:r>
            <a:r>
              <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rPr>
              <a:t>πρέπει να λαμβάνει υπόψη τις ανάγκες, τον τρόπο σκέψης και τα χαρακτηριστικά γνωρίσματα του μαθητικού πληθυσμού </a:t>
            </a:r>
          </a:p>
          <a:p>
            <a:pPr>
              <a:buClr>
                <a:srgbClr val="DD8047"/>
              </a:buClr>
              <a:defRPr/>
            </a:pPr>
            <a:endParaRPr lang="el-GR" sz="2200" dirty="0">
              <a:solidFill>
                <a:prstClr val="black"/>
              </a:solidFill>
            </a:endParaRPr>
          </a:p>
          <a:p>
            <a:pPr marL="0" indent="0">
              <a:buClr>
                <a:srgbClr val="DD8047"/>
              </a:buClr>
              <a:buFont typeface="Wingdings" pitchFamily="2" charset="2"/>
              <a:buNone/>
              <a:defRPr/>
            </a:pPr>
            <a:endParaRPr lang="en-US" sz="2200" dirty="0">
              <a:solidFill>
                <a:prstClr val="black"/>
              </a:solidFill>
            </a:endParaRPr>
          </a:p>
          <a:p>
            <a:pPr marL="366713" lvl="1" indent="0">
              <a:buClr>
                <a:srgbClr val="94B6D2"/>
              </a:buClr>
              <a:buFont typeface="Wingdings 2" panose="05020102010507070707" pitchFamily="18" charset="2"/>
              <a:buNone/>
              <a:defRPr/>
            </a:pPr>
            <a:endPar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366713" lvl="1" indent="0">
              <a:buClr>
                <a:srgbClr val="94B6D2"/>
              </a:buClr>
              <a:buFont typeface="Wingdings 2" panose="05020102010507070707" pitchFamily="18" charset="2"/>
              <a:buNone/>
              <a:defRPr/>
            </a:pPr>
            <a:endParaRPr lang="el-GR" altLang="en-US" dirty="0">
              <a:solidFill>
                <a:prstClr val="black"/>
              </a:solidFill>
              <a:latin typeface="Calibri" panose="020F0502020204030204" pitchFamily="34" charset="0"/>
              <a:ea typeface="ＭＳ Ｐゴシック" panose="020B0600070205080204" pitchFamily="34" charset="-128"/>
              <a:cs typeface="Calibri" panose="020F0502020204030204" pitchFamily="34" charset="0"/>
            </a:endParaRPr>
          </a:p>
          <a:p>
            <a:pPr marL="0" indent="0">
              <a:buClr>
                <a:srgbClr val="DD8047"/>
              </a:buClr>
              <a:buFont typeface="Wingdings" pitchFamily="2" charset="2"/>
              <a:buNone/>
              <a:defRPr/>
            </a:pPr>
            <a:endParaRPr lang="en-US" dirty="0">
              <a:solidFill>
                <a:prstClr val="black"/>
              </a:solidFill>
            </a:endParaRPr>
          </a:p>
          <a:p>
            <a:pPr marL="0" indent="0">
              <a:buClr>
                <a:srgbClr val="DD8047"/>
              </a:buClr>
              <a:buFont typeface="Wingdings" pitchFamily="2" charset="2"/>
              <a:buNone/>
              <a:defRPr/>
            </a:pPr>
            <a:endParaRPr lang="el-GR" dirty="0"/>
          </a:p>
        </p:txBody>
      </p:sp>
      <p:sp>
        <p:nvSpPr>
          <p:cNvPr id="4" name="Θέση αριθμού διαφάνειας 3">
            <a:extLst>
              <a:ext uri="{FF2B5EF4-FFF2-40B4-BE49-F238E27FC236}">
                <a16:creationId xmlns:a16="http://schemas.microsoft.com/office/drawing/2014/main" id="{C14397C9-432E-52A3-A5B2-021BB44A0D8D}"/>
              </a:ext>
            </a:extLst>
          </p:cNvPr>
          <p:cNvSpPr>
            <a:spLocks noGrp="1"/>
          </p:cNvSpPr>
          <p:nvPr>
            <p:ph type="sldNum" sz="quarter" idx="12"/>
          </p:nvPr>
        </p:nvSpPr>
        <p:spPr/>
        <p:txBody>
          <a:bodyPr>
            <a:normAutofit fontScale="85000" lnSpcReduction="20000"/>
          </a:bodyPr>
          <a:lstStyle/>
          <a:p>
            <a:pPr>
              <a:defRPr/>
            </a:pPr>
            <a:fld id="{504BF59C-0781-BF40-AF9E-0312013996E3}" type="slidenum">
              <a:rPr lang="el-GR" altLang="en-US" smtClean="0"/>
              <a:pPr>
                <a:defRPr/>
              </a:pPr>
              <a:t>64</a:t>
            </a:fld>
            <a:endParaRPr lang="el-GR" altLang="en-US"/>
          </a:p>
        </p:txBody>
      </p:sp>
      <p:pic>
        <p:nvPicPr>
          <p:cNvPr id="5" name="Εικόνα 4" descr="Εικόνα που περιέχει κείμενο, ανυσματικά γραφικά&#10;&#10;Περιγραφή που δημιουργήθηκε αυτόματα">
            <a:extLst>
              <a:ext uri="{FF2B5EF4-FFF2-40B4-BE49-F238E27FC236}">
                <a16:creationId xmlns:a16="http://schemas.microsoft.com/office/drawing/2014/main" id="{C0734AEA-5F84-3CEC-AB28-D86A1B3B960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84368" y="84584"/>
            <a:ext cx="1152128" cy="1187004"/>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Τίτλος 1">
            <a:extLst>
              <a:ext uri="{FF2B5EF4-FFF2-40B4-BE49-F238E27FC236}">
                <a16:creationId xmlns:a16="http://schemas.microsoft.com/office/drawing/2014/main" id="{E9C7954E-9C9A-DE32-3849-53FB50C0CC78}"/>
              </a:ext>
            </a:extLst>
          </p:cNvPr>
          <p:cNvSpPr>
            <a:spLocks noGrp="1"/>
          </p:cNvSpPr>
          <p:nvPr>
            <p:ph type="title"/>
          </p:nvPr>
        </p:nvSpPr>
        <p:spPr>
          <a:xfrm>
            <a:off x="612775" y="228600"/>
            <a:ext cx="8153400" cy="990600"/>
          </a:xfrm>
        </p:spPr>
        <p:txBody>
          <a:bodyPr/>
          <a:lstStyle/>
          <a:p>
            <a:r>
              <a:rPr lang="el-GR" altLang="el-GR" dirty="0">
                <a:latin typeface="Calibri" panose="020F0502020204030204" pitchFamily="34" charset="0"/>
                <a:ea typeface="ＭＳ Ｐゴシック" panose="020B0600070205080204" pitchFamily="34" charset="-128"/>
                <a:cs typeface="Calibri" panose="020F0502020204030204" pitchFamily="34" charset="0"/>
              </a:rPr>
              <a:t>Συμπεράσματα</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 (2/2)</a:t>
            </a:r>
            <a:r>
              <a:rPr lang="el-GR" altLang="el-GR" dirty="0">
                <a:latin typeface="Calibri" panose="020F0502020204030204" pitchFamily="34" charset="0"/>
                <a:ea typeface="ＭＳ Ｐゴシック" panose="020B0600070205080204" pitchFamily="34" charset="-128"/>
                <a:cs typeface="Calibri" panose="020F0502020204030204" pitchFamily="34" charset="0"/>
              </a:rPr>
              <a:t> </a:t>
            </a:r>
          </a:p>
        </p:txBody>
      </p:sp>
      <p:sp>
        <p:nvSpPr>
          <p:cNvPr id="27651" name="Θέση περιεχομένου 2">
            <a:extLst>
              <a:ext uri="{FF2B5EF4-FFF2-40B4-BE49-F238E27FC236}">
                <a16:creationId xmlns:a16="http://schemas.microsoft.com/office/drawing/2014/main" id="{937DA643-5F23-83CA-5E57-7702AD241FFD}"/>
              </a:ext>
            </a:extLst>
          </p:cNvPr>
          <p:cNvSpPr>
            <a:spLocks noGrp="1"/>
          </p:cNvSpPr>
          <p:nvPr>
            <p:ph sz="quarter" idx="1"/>
          </p:nvPr>
        </p:nvSpPr>
        <p:spPr>
          <a:xfrm>
            <a:off x="612775" y="1600200"/>
            <a:ext cx="8153400" cy="4495800"/>
          </a:xfrm>
        </p:spPr>
        <p:txBody>
          <a:bodyPr/>
          <a:lstStyle/>
          <a:p>
            <a:pPr>
              <a:buClr>
                <a:srgbClr val="DD8047"/>
              </a:buClr>
            </a:pPr>
            <a:r>
              <a:rPr lang="el-GR" altLang="el-GR"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Τα </a:t>
            </a:r>
            <a:r>
              <a:rPr lang="en-US" altLang="el-GR"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MOOCs</a:t>
            </a:r>
            <a:r>
              <a:rPr lang="el-GR" altLang="el-GR"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 υπό ορισμένες προϋποθέσεις, μπορούν να ενσωματωθούν αποτελεσματικά και να μετασχηματίσουν το πεδίο της σχολικής εκπαίδευσης </a:t>
            </a:r>
            <a:endParaRPr lang="en-US" altLang="el-GR"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endParaRPr>
          </a:p>
          <a:p>
            <a:pPr lvl="1">
              <a:buClr>
                <a:srgbClr val="94B6D2"/>
              </a:buClr>
            </a:pPr>
            <a:r>
              <a:rPr lang="el-GR" altLang="el-GR"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Ιδίως σε κρίσιμες περιόδους, όπως είναι η πρόσφατη υγειονομική κρίση του </a:t>
            </a:r>
            <a:r>
              <a:rPr lang="en-US" altLang="el-GR"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COVID19, </a:t>
            </a:r>
            <a:r>
              <a:rPr lang="el-GR" altLang="el-GR"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τα </a:t>
            </a:r>
            <a:r>
              <a:rPr lang="en-US" altLang="el-GR"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MOOCs </a:t>
            </a:r>
            <a:r>
              <a:rPr lang="el-GR" altLang="el-GR"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μπορούν να συνεισφέρουν θετικά και να υποστηρίξουν τη σχολική εκπαίδευση </a:t>
            </a:r>
          </a:p>
          <a:p>
            <a:pPr lvl="1">
              <a:buClr>
                <a:srgbClr val="94B6D2"/>
              </a:buClr>
            </a:pPr>
            <a:r>
              <a:rPr lang="el-GR" altLang="en-US"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Ανάγκη για περισσότερη έρευνα στο πεδίο αυτό προκειμένου να φωτιστεί το τοπίο σχετικά με τις πραγματικές λειτουργίες και τις μορφές που μπορούν να λάβουν τα </a:t>
            </a:r>
            <a:r>
              <a:rPr lang="en-US" altLang="en-US"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MOOCs </a:t>
            </a:r>
            <a:r>
              <a:rPr lang="el-GR" altLang="en-US" dirty="0">
                <a:solidFill>
                  <a:srgbClr val="000000"/>
                </a:solidFill>
                <a:latin typeface="Calibri" panose="020F0502020204030204" pitchFamily="34" charset="0"/>
                <a:ea typeface="ＭＳ Ｐゴシック" panose="020B0600070205080204" pitchFamily="34" charset="-128"/>
                <a:cs typeface="Calibri" panose="020F0502020204030204" pitchFamily="34" charset="0"/>
              </a:rPr>
              <a:t>στο πλαίσιο της σχολικής εκπαίδευσης </a:t>
            </a:r>
          </a:p>
          <a:p>
            <a:endParaRPr lang="el-GR" altLang="el-GR" dirty="0">
              <a:latin typeface="Calibri" panose="020F0502020204030204" pitchFamily="34" charset="0"/>
              <a:ea typeface="ＭＳ Ｐゴシック" panose="020B0600070205080204" pitchFamily="34" charset="-128"/>
              <a:cs typeface="Calibri" panose="020F0502020204030204" pitchFamily="34" charset="0"/>
            </a:endParaRPr>
          </a:p>
        </p:txBody>
      </p:sp>
      <p:sp>
        <p:nvSpPr>
          <p:cNvPr id="4" name="Θέση αριθμού διαφάνειας 3">
            <a:extLst>
              <a:ext uri="{FF2B5EF4-FFF2-40B4-BE49-F238E27FC236}">
                <a16:creationId xmlns:a16="http://schemas.microsoft.com/office/drawing/2014/main" id="{304E21E2-204B-351E-E6A9-DC001342A772}"/>
              </a:ext>
            </a:extLst>
          </p:cNvPr>
          <p:cNvSpPr>
            <a:spLocks noGrp="1"/>
          </p:cNvSpPr>
          <p:nvPr>
            <p:ph type="sldNum" sz="quarter" idx="12"/>
          </p:nvPr>
        </p:nvSpPr>
        <p:spPr/>
        <p:txBody>
          <a:bodyPr>
            <a:normAutofit fontScale="85000" lnSpcReduction="20000"/>
          </a:bodyPr>
          <a:lstStyle/>
          <a:p>
            <a:pPr>
              <a:defRPr/>
            </a:pPr>
            <a:fld id="{468F1079-6375-1541-9798-268CB3922140}" type="slidenum">
              <a:rPr lang="el-GR" altLang="en-US" smtClean="0"/>
              <a:pPr>
                <a:defRPr/>
              </a:pPr>
              <a:t>65</a:t>
            </a:fld>
            <a:endParaRPr lang="el-GR" altLang="en-US"/>
          </a:p>
        </p:txBody>
      </p:sp>
      <p:pic>
        <p:nvPicPr>
          <p:cNvPr id="2" name="Εικόνα 1" descr="Εικόνα που περιέχει κείμενο, ανυσματικά γραφικά&#10;&#10;Περιγραφή που δημιουργήθηκε αυτόματα">
            <a:extLst>
              <a:ext uri="{FF2B5EF4-FFF2-40B4-BE49-F238E27FC236}">
                <a16:creationId xmlns:a16="http://schemas.microsoft.com/office/drawing/2014/main" id="{37E64F29-8090-5D8A-CBC6-DE9FCD831A8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84368" y="84584"/>
            <a:ext cx="1152128" cy="1187004"/>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385F2F5E-9240-A248-90AB-288CC98DE6F1}"/>
              </a:ext>
            </a:extLst>
          </p:cNvPr>
          <p:cNvSpPr>
            <a:spLocks noGrp="1"/>
          </p:cNvSpPr>
          <p:nvPr>
            <p:ph type="title"/>
          </p:nvPr>
        </p:nvSpPr>
        <p:spPr>
          <a:xfrm>
            <a:off x="612775" y="228600"/>
            <a:ext cx="8153400" cy="990600"/>
          </a:xfrm>
        </p:spPr>
        <p:txBody>
          <a:bodyPr/>
          <a:lstStyle/>
          <a:p>
            <a:r>
              <a:rPr lang="el-GR" altLang="en-US" dirty="0">
                <a:latin typeface="Calibri" panose="020F0502020204030204" pitchFamily="34" charset="0"/>
                <a:ea typeface="ＭＳ Ｐゴシック" panose="020B0600070205080204" pitchFamily="34" charset="-128"/>
              </a:rPr>
              <a:t>Σύνοψη</a:t>
            </a:r>
            <a:endParaRPr lang="en-US" altLang="en-US" dirty="0">
              <a:latin typeface="Calibri" panose="020F0502020204030204" pitchFamily="34" charset="0"/>
              <a:ea typeface="ＭＳ Ｐゴシック" panose="020B0600070205080204" pitchFamily="34" charset="-128"/>
            </a:endParaRPr>
          </a:p>
        </p:txBody>
      </p:sp>
      <p:sp>
        <p:nvSpPr>
          <p:cNvPr id="19458" name="Content Placeholder 2">
            <a:extLst>
              <a:ext uri="{FF2B5EF4-FFF2-40B4-BE49-F238E27FC236}">
                <a16:creationId xmlns:a16="http://schemas.microsoft.com/office/drawing/2014/main" id="{8E0723EC-1B2B-BA4D-9E07-E2CC747EE2FF}"/>
              </a:ext>
            </a:extLst>
          </p:cNvPr>
          <p:cNvSpPr>
            <a:spLocks noGrp="1"/>
          </p:cNvSpPr>
          <p:nvPr>
            <p:ph sz="quarter" idx="1"/>
          </p:nvPr>
        </p:nvSpPr>
        <p:spPr>
          <a:xfrm>
            <a:off x="612775" y="1600200"/>
            <a:ext cx="8153400" cy="4495800"/>
          </a:xfrm>
        </p:spPr>
        <p:txBody>
          <a:bodyPr/>
          <a:lstStyle/>
          <a:p>
            <a:r>
              <a:rPr lang="el-GR" altLang="en-US" dirty="0">
                <a:latin typeface="Calibri" panose="020F0502020204030204" pitchFamily="34" charset="0"/>
                <a:ea typeface="ＭＳ Ｐゴシック" panose="020B0600070205080204" pitchFamily="34" charset="-128"/>
              </a:rPr>
              <a:t>Γνωριμία</a:t>
            </a:r>
          </a:p>
          <a:p>
            <a:r>
              <a:rPr lang="el-GR" altLang="en-US" dirty="0">
                <a:latin typeface="Calibri" panose="020F0502020204030204" pitchFamily="34" charset="0"/>
                <a:ea typeface="ＭＳ Ｐゴシック" panose="020B0600070205080204" pitchFamily="34" charset="-128"/>
              </a:rPr>
              <a:t>Ψηφιακές Δεξιότητες</a:t>
            </a:r>
          </a:p>
          <a:p>
            <a:r>
              <a:rPr lang="el-GR" altLang="en-US" dirty="0">
                <a:latin typeface="Calibri" panose="020F0502020204030204" pitchFamily="34" charset="0"/>
                <a:ea typeface="ＭＳ Ｐゴシック" panose="020B0600070205080204" pitchFamily="34" charset="-128"/>
              </a:rPr>
              <a:t>Εισαγωγ</a:t>
            </a:r>
            <a:r>
              <a:rPr lang="en-US" altLang="en-US" dirty="0">
                <a:latin typeface="Calibri" panose="020F0502020204030204" pitchFamily="34" charset="0"/>
                <a:ea typeface="ＭＳ Ｐゴシック" panose="020B0600070205080204" pitchFamily="34" charset="-128"/>
              </a:rPr>
              <a:t>ή</a:t>
            </a:r>
            <a:r>
              <a:rPr lang="el-GR" altLang="en-US" dirty="0">
                <a:latin typeface="Calibri" panose="020F0502020204030204" pitchFamily="34" charset="0"/>
                <a:ea typeface="ＭＳ Ｐゴシック" panose="020B0600070205080204" pitchFamily="34" charset="-128"/>
              </a:rPr>
              <a:t> στα </a:t>
            </a:r>
            <a:r>
              <a:rPr lang="en-US" altLang="en-US" dirty="0">
                <a:latin typeface="Calibri" panose="020F0502020204030204" pitchFamily="34" charset="0"/>
                <a:ea typeface="ＭＳ Ｐゴシック" panose="020B0600070205080204" pitchFamily="34" charset="-128"/>
              </a:rPr>
              <a:t>MOOCs </a:t>
            </a:r>
          </a:p>
          <a:p>
            <a:r>
              <a:rPr lang="el-GR" altLang="en-US" dirty="0">
                <a:latin typeface="Calibri" panose="020F0502020204030204" pitchFamily="34" charset="0"/>
                <a:ea typeface="ＭＳ Ｐゴシック" panose="020B0600070205080204" pitchFamily="34" charset="-128"/>
              </a:rPr>
              <a:t>Βασικές αρχές σχεδιασμού </a:t>
            </a:r>
            <a:r>
              <a:rPr lang="en-US" altLang="en-US" dirty="0">
                <a:latin typeface="Calibri" panose="020F0502020204030204" pitchFamily="34" charset="0"/>
                <a:ea typeface="ＭＳ Ｐゴシック" panose="020B0600070205080204" pitchFamily="34" charset="-128"/>
              </a:rPr>
              <a:t>MOOCs </a:t>
            </a:r>
          </a:p>
          <a:p>
            <a:r>
              <a:rPr lang="en-US" altLang="en-US" dirty="0">
                <a:latin typeface="Calibri" panose="020F0502020204030204" pitchFamily="34" charset="0"/>
                <a:ea typeface="ＭＳ Ｐゴシック" panose="020B0600070205080204" pitchFamily="34" charset="-128"/>
              </a:rPr>
              <a:t>MOOCs </a:t>
            </a:r>
            <a:r>
              <a:rPr lang="el-GR" altLang="en-US" dirty="0">
                <a:latin typeface="Calibri" panose="020F0502020204030204" pitchFamily="34" charset="0"/>
                <a:ea typeface="ＭＳ Ｐゴシック" panose="020B0600070205080204" pitchFamily="34" charset="-128"/>
              </a:rPr>
              <a:t>στη σχολικ</a:t>
            </a:r>
            <a:r>
              <a:rPr lang="en-US" altLang="en-US" dirty="0">
                <a:latin typeface="Calibri" panose="020F0502020204030204" pitchFamily="34" charset="0"/>
                <a:ea typeface="ＭＳ Ｐゴシック" panose="020B0600070205080204" pitchFamily="34" charset="-128"/>
              </a:rPr>
              <a:t>ή</a:t>
            </a:r>
            <a:r>
              <a:rPr lang="el-GR" altLang="en-US" dirty="0">
                <a:latin typeface="Calibri" panose="020F0502020204030204" pitchFamily="34" charset="0"/>
                <a:ea typeface="ＭＳ Ｐゴシック" panose="020B0600070205080204" pitchFamily="34" charset="-128"/>
              </a:rPr>
              <a:t> εκπαίδευση </a:t>
            </a:r>
          </a:p>
          <a:p>
            <a:r>
              <a:rPr lang="el-GR" altLang="en-US" dirty="0">
                <a:latin typeface="Calibri" panose="020F0502020204030204" pitchFamily="34" charset="0"/>
                <a:ea typeface="ＭＳ Ｐゴシック" panose="020B0600070205080204" pitchFamily="34" charset="-128"/>
              </a:rPr>
              <a:t>Καλ</a:t>
            </a:r>
            <a:r>
              <a:rPr lang="en-US" altLang="en-US" dirty="0">
                <a:latin typeface="Calibri" panose="020F0502020204030204" pitchFamily="34" charset="0"/>
                <a:ea typeface="ＭＳ Ｐゴシック" panose="020B0600070205080204" pitchFamily="34" charset="-128"/>
              </a:rPr>
              <a:t>έ</a:t>
            </a:r>
            <a:r>
              <a:rPr lang="el-GR" altLang="en-US" dirty="0">
                <a:latin typeface="Calibri" panose="020F0502020204030204" pitchFamily="34" charset="0"/>
                <a:ea typeface="ＭＳ Ｐゴシック" panose="020B0600070205080204" pitchFamily="34" charset="-128"/>
              </a:rPr>
              <a:t>ς πρακτικές για τον σχεδιασμό, την ανάπτυξη, την εφαρμογή, την παροχή και την αξιολόγηση ενός Κ-12 </a:t>
            </a:r>
            <a:r>
              <a:rPr lang="en-US" altLang="en-US" dirty="0">
                <a:latin typeface="Calibri" panose="020F0502020204030204" pitchFamily="34" charset="0"/>
                <a:ea typeface="ＭＳ Ｐゴシック" panose="020B0600070205080204" pitchFamily="34" charset="-128"/>
              </a:rPr>
              <a:t>MOOC </a:t>
            </a:r>
          </a:p>
        </p:txBody>
      </p:sp>
      <p:sp>
        <p:nvSpPr>
          <p:cNvPr id="4" name="Slide Number Placeholder 3">
            <a:extLst>
              <a:ext uri="{FF2B5EF4-FFF2-40B4-BE49-F238E27FC236}">
                <a16:creationId xmlns:a16="http://schemas.microsoft.com/office/drawing/2014/main" id="{725D1CBA-4AB4-E945-BF39-272CC9DFEF97}"/>
              </a:ext>
            </a:extLst>
          </p:cNvPr>
          <p:cNvSpPr>
            <a:spLocks noGrp="1"/>
          </p:cNvSpPr>
          <p:nvPr>
            <p:ph type="sldNum" sz="quarter" idx="12"/>
          </p:nvPr>
        </p:nvSpPr>
        <p:spPr/>
        <p:txBody>
          <a:bodyPr/>
          <a:lstStyle>
            <a:lvl1pPr eaLnBrk="0" hangingPunct="0">
              <a:defRPr sz="2400">
                <a:solidFill>
                  <a:schemeClr val="tx1"/>
                </a:solidFill>
                <a:latin typeface="Tw Cen MT" panose="020B0602020104020603" pitchFamily="34" charset="77"/>
                <a:ea typeface="ＭＳ Ｐゴシック" panose="020B0600070205080204" pitchFamily="34" charset="-128"/>
              </a:defRPr>
            </a:lvl1pPr>
            <a:lvl2pPr marL="742950" indent="-285750" eaLnBrk="0" hangingPunct="0">
              <a:defRPr sz="2400">
                <a:solidFill>
                  <a:schemeClr val="tx1"/>
                </a:solidFill>
                <a:latin typeface="Tw Cen MT" panose="020B0602020104020603" pitchFamily="34" charset="77"/>
                <a:ea typeface="ＭＳ Ｐゴシック" panose="020B0600070205080204" pitchFamily="34" charset="-128"/>
              </a:defRPr>
            </a:lvl2pPr>
            <a:lvl3pPr marL="1143000" indent="-228600" eaLnBrk="0" hangingPunct="0">
              <a:defRPr sz="2400">
                <a:solidFill>
                  <a:schemeClr val="tx1"/>
                </a:solidFill>
                <a:latin typeface="Tw Cen MT" panose="020B0602020104020603" pitchFamily="34" charset="77"/>
                <a:ea typeface="ＭＳ Ｐゴシック" panose="020B0600070205080204" pitchFamily="34" charset="-128"/>
              </a:defRPr>
            </a:lvl3pPr>
            <a:lvl4pPr marL="1600200" indent="-228600" eaLnBrk="0" hangingPunct="0">
              <a:defRPr sz="2400">
                <a:solidFill>
                  <a:schemeClr val="tx1"/>
                </a:solidFill>
                <a:latin typeface="Tw Cen MT" panose="020B0602020104020603" pitchFamily="34" charset="77"/>
                <a:ea typeface="ＭＳ Ｐゴシック" panose="020B0600070205080204" pitchFamily="34" charset="-128"/>
              </a:defRPr>
            </a:lvl4pPr>
            <a:lvl5pPr marL="2057400" indent="-228600" eaLnBrk="0" hangingPunct="0">
              <a:defRPr sz="2400">
                <a:solidFill>
                  <a:schemeClr val="tx1"/>
                </a:solidFill>
                <a:latin typeface="Tw Cen MT" panose="020B0602020104020603" pitchFamily="34" charset="77"/>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w Cen MT" panose="020B0602020104020603" pitchFamily="34" charset="77"/>
                <a:ea typeface="ＭＳ Ｐゴシック" panose="020B0600070205080204" pitchFamily="34"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fld id="{82BB54CB-C7E1-2741-81DF-5521F2E0B072}" type="slidenum">
              <a:rPr kumimoji="0" lang="el-GR" altLang="en-US" sz="1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rPr>
              <a:pPr marL="0" marR="0" lvl="0" indent="0" algn="ctr" defTabSz="914400" rtl="0" eaLnBrk="1" fontAlgn="base" latinLnBrk="0" hangingPunct="1">
                <a:lnSpc>
                  <a:spcPct val="80000"/>
                </a:lnSpc>
                <a:spcBef>
                  <a:spcPct val="0"/>
                </a:spcBef>
                <a:spcAft>
                  <a:spcPct val="0"/>
                </a:spcAft>
                <a:buClrTx/>
                <a:buSzTx/>
                <a:buFontTx/>
                <a:buNone/>
                <a:tabLst/>
                <a:defRPr/>
              </a:pPr>
              <a:t>66</a:t>
            </a:fld>
            <a:endParaRPr kumimoji="0" lang="el-GR" altLang="en-US" sz="1200" b="1"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sp>
        <p:nvSpPr>
          <p:cNvPr id="9" name="Rectangle 8">
            <a:extLst>
              <a:ext uri="{FF2B5EF4-FFF2-40B4-BE49-F238E27FC236}">
                <a16:creationId xmlns:a16="http://schemas.microsoft.com/office/drawing/2014/main" id="{C3B27ED4-93C1-3345-85D4-BB2340D9BE46}"/>
              </a:ext>
            </a:extLst>
          </p:cNvPr>
          <p:cNvSpPr/>
          <p:nvPr/>
        </p:nvSpPr>
        <p:spPr>
          <a:xfrm>
            <a:off x="599956" y="3933056"/>
            <a:ext cx="8004492" cy="792088"/>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3" name="Picture 2" descr="Î£ÏÎµÏÎ¹ÎºÎ® ÎµÎ¹ÎºÏÎ½Î±">
            <a:extLst>
              <a:ext uri="{FF2B5EF4-FFF2-40B4-BE49-F238E27FC236}">
                <a16:creationId xmlns:a16="http://schemas.microsoft.com/office/drawing/2014/main" id="{0592B05C-4095-E066-C661-D59B4227E87B}"/>
              </a:ext>
            </a:extLst>
          </p:cNvPr>
          <p:cNvPicPr>
            <a:picLocks noChangeAspect="1" noChangeArrowheads="1"/>
          </p:cNvPicPr>
          <p:nvPr/>
        </p:nvPicPr>
        <p:blipFill>
          <a:blip r:embed="rId3" cstate="email">
            <a:clrChange>
              <a:clrFrom>
                <a:srgbClr val="FFFFFF">
                  <a:alpha val="0"/>
                </a:srgbClr>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46099" y="188640"/>
            <a:ext cx="1318389" cy="99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0844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Content Placeholder 2">
            <a:extLst>
              <a:ext uri="{FF2B5EF4-FFF2-40B4-BE49-F238E27FC236}">
                <a16:creationId xmlns:a16="http://schemas.microsoft.com/office/drawing/2014/main" id="{44914D0E-82ED-493A-B51B-EC41195F93CB}"/>
              </a:ext>
            </a:extLst>
          </p:cNvPr>
          <p:cNvSpPr>
            <a:spLocks noGrp="1"/>
          </p:cNvSpPr>
          <p:nvPr>
            <p:ph sz="quarter" idx="1"/>
          </p:nvPr>
        </p:nvSpPr>
        <p:spPr>
          <a:xfrm>
            <a:off x="612775" y="1600200"/>
            <a:ext cx="8153400" cy="4495800"/>
          </a:xfrm>
        </p:spPr>
        <p:txBody>
          <a:bodyPr/>
          <a:lstStyle/>
          <a:p>
            <a:r>
              <a:rPr lang="el-GR" altLang="en-US" sz="2400" dirty="0"/>
              <a:t>Σαφείς στόχοι συμβατοί με </a:t>
            </a:r>
            <a:r>
              <a:rPr lang="el-GR" altLang="en-US" dirty="0"/>
              <a:t>τη σχολική εκπαίδευση</a:t>
            </a:r>
            <a:endParaRPr lang="el-GR" altLang="en-US" sz="2400" dirty="0"/>
          </a:p>
          <a:p>
            <a:r>
              <a:rPr lang="el-GR" altLang="en-US" sz="2400" dirty="0"/>
              <a:t>Επιλογή διδακτικού αντικειμένου από την περιοχή ενδιαφερόντων του εκπαιδευτικού</a:t>
            </a:r>
          </a:p>
          <a:p>
            <a:pPr lvl="1"/>
            <a:r>
              <a:rPr lang="el-GR" altLang="en-US" sz="2100" dirty="0"/>
              <a:t>κάτι που ήδη διδάσκει</a:t>
            </a:r>
          </a:p>
          <a:p>
            <a:pPr lvl="1"/>
            <a:r>
              <a:rPr lang="el-GR" altLang="en-US" sz="2100" dirty="0"/>
              <a:t>Μαθήματα προετοιμασίας για πανελλαδικές</a:t>
            </a:r>
          </a:p>
          <a:p>
            <a:r>
              <a:rPr lang="el-GR" altLang="en-US" sz="2400" dirty="0"/>
              <a:t>Προσεκτική επιλογή πλατφόρμας φιλοξενίας (</a:t>
            </a:r>
            <a:r>
              <a:rPr lang="en-US" altLang="en-US" sz="2400" dirty="0"/>
              <a:t>all-in-one)</a:t>
            </a:r>
            <a:endParaRPr lang="el-GR" altLang="en-US" sz="2400" dirty="0"/>
          </a:p>
          <a:p>
            <a:pPr lvl="1"/>
            <a:r>
              <a:rPr lang="el-GR" altLang="en-US" sz="2000" dirty="0"/>
              <a:t>Τεχνικά χαρακτηριστικά και δυνατότητες</a:t>
            </a:r>
          </a:p>
          <a:p>
            <a:pPr lvl="1"/>
            <a:r>
              <a:rPr lang="el-GR" altLang="en-US" sz="2000" dirty="0"/>
              <a:t>Πρόσβαση στα </a:t>
            </a:r>
            <a:r>
              <a:rPr lang="en-US" altLang="en-US" sz="2000" dirty="0"/>
              <a:t>learning analytics</a:t>
            </a:r>
            <a:r>
              <a:rPr lang="el-GR" altLang="en-US" sz="2000" dirty="0"/>
              <a:t> των μαθητών + ερωτηματολόγια</a:t>
            </a:r>
          </a:p>
          <a:p>
            <a:pPr lvl="1"/>
            <a:r>
              <a:rPr lang="en-US" altLang="en-US" sz="2000" dirty="0"/>
              <a:t>Mobile-friendly</a:t>
            </a:r>
            <a:endParaRPr lang="el-GR" sz="2000" dirty="0"/>
          </a:p>
          <a:p>
            <a:pPr lvl="1"/>
            <a:r>
              <a:rPr lang="el-GR" sz="2000" dirty="0"/>
              <a:t>Σύγχρονα και ασύγχρονα κανάλια επικοινωνίας</a:t>
            </a:r>
          </a:p>
          <a:p>
            <a:r>
              <a:rPr lang="el-GR" altLang="en-US" sz="2400" dirty="0"/>
              <a:t>Ναι στα </a:t>
            </a:r>
            <a:r>
              <a:rPr lang="en-US" altLang="en-US" sz="2400" dirty="0"/>
              <a:t>Social Media (Facebook, twitter, Instagram, </a:t>
            </a:r>
            <a:r>
              <a:rPr lang="el-GR" altLang="en-US" sz="2400" dirty="0" err="1"/>
              <a:t>κλπ</a:t>
            </a:r>
            <a:r>
              <a:rPr lang="en-US" altLang="en-US" sz="2400" dirty="0"/>
              <a:t>)</a:t>
            </a:r>
            <a:endParaRPr lang="el-GR" altLang="en-US" sz="2400" dirty="0"/>
          </a:p>
          <a:p>
            <a:pPr lvl="1"/>
            <a:r>
              <a:rPr lang="el-GR" altLang="en-US" sz="2100" dirty="0"/>
              <a:t>ως συμπληρωματική πλατφόρμα επικοινωνίας και συνεργασίας</a:t>
            </a:r>
          </a:p>
          <a:p>
            <a:endParaRPr lang="en-US" altLang="en-US" sz="2400" dirty="0"/>
          </a:p>
        </p:txBody>
      </p:sp>
      <p:sp>
        <p:nvSpPr>
          <p:cNvPr id="4" name="Slide Number Placeholder 3">
            <a:extLst>
              <a:ext uri="{FF2B5EF4-FFF2-40B4-BE49-F238E27FC236}">
                <a16:creationId xmlns:a16="http://schemas.microsoft.com/office/drawing/2014/main" id="{228792C3-8F78-48CE-AE43-E2752B826D2E}"/>
              </a:ext>
            </a:extLst>
          </p:cNvPr>
          <p:cNvSpPr>
            <a:spLocks noGrp="1"/>
          </p:cNvSpPr>
          <p:nvPr>
            <p:ph type="sldNum" sz="quarter" idx="12"/>
          </p:nvPr>
        </p:nvSpPr>
        <p:spPr/>
        <p:txBody>
          <a:bodyPr>
            <a:normAutofit fontScale="85000" lnSpcReduction="20000"/>
          </a:bodyPr>
          <a:lstStyle/>
          <a:p>
            <a:pPr>
              <a:defRPr/>
            </a:pPr>
            <a:fld id="{29DBEB7B-B5EF-4926-B424-430590B05DF4}" type="slidenum">
              <a:rPr lang="el-GR" altLang="el-GR" smtClean="0"/>
              <a:pPr>
                <a:defRPr/>
              </a:pPr>
              <a:t>67</a:t>
            </a:fld>
            <a:endParaRPr lang="el-GR" altLang="el-GR"/>
          </a:p>
        </p:txBody>
      </p:sp>
      <p:sp>
        <p:nvSpPr>
          <p:cNvPr id="3" name="Τίτλος 1">
            <a:extLst>
              <a:ext uri="{FF2B5EF4-FFF2-40B4-BE49-F238E27FC236}">
                <a16:creationId xmlns:a16="http://schemas.microsoft.com/office/drawing/2014/main" id="{960A3373-8A4A-CBEF-16C6-BF4A82DF7301}"/>
              </a:ext>
            </a:extLst>
          </p:cNvPr>
          <p:cNvSpPr>
            <a:spLocks noGrp="1"/>
          </p:cNvSpPr>
          <p:nvPr>
            <p:ph type="title"/>
          </p:nvPr>
        </p:nvSpPr>
        <p:spPr/>
        <p:txBody>
          <a:bodyPr/>
          <a:lstStyle/>
          <a:p>
            <a:r>
              <a:rPr lang="el-GR" dirty="0"/>
              <a:t>Καλές Πρακτικές</a:t>
            </a:r>
            <a:r>
              <a:rPr lang="en-US" dirty="0"/>
              <a:t> @ </a:t>
            </a:r>
            <a:r>
              <a:rPr lang="el-GR" dirty="0"/>
              <a:t>Κ-12 </a:t>
            </a:r>
            <a:r>
              <a:rPr lang="en-US" dirty="0"/>
              <a:t>MOOCs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(1/3)</a:t>
            </a:r>
            <a:r>
              <a:rPr lang="el-GR" dirty="0"/>
              <a:t> </a:t>
            </a:r>
          </a:p>
        </p:txBody>
      </p:sp>
    </p:spTree>
    <p:extLst>
      <p:ext uri="{BB962C8B-B14F-4D97-AF65-F5344CB8AC3E}">
        <p14:creationId xmlns:p14="http://schemas.microsoft.com/office/powerpoint/2010/main" val="132694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91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91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91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91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891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91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91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91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50BAA2-A730-4512-959F-91DEB553901D}"/>
              </a:ext>
            </a:extLst>
          </p:cNvPr>
          <p:cNvSpPr>
            <a:spLocks noGrp="1"/>
          </p:cNvSpPr>
          <p:nvPr>
            <p:ph sz="quarter" idx="1"/>
          </p:nvPr>
        </p:nvSpPr>
        <p:spPr/>
        <p:txBody>
          <a:bodyPr/>
          <a:lstStyle/>
          <a:p>
            <a:r>
              <a:rPr lang="el-GR" sz="2400" dirty="0"/>
              <a:t>Προβολή/προώθηση του </a:t>
            </a:r>
            <a:r>
              <a:rPr lang="en-US" sz="2400" dirty="0"/>
              <a:t>MOOC </a:t>
            </a:r>
            <a:r>
              <a:rPr lang="el-GR" sz="2400" dirty="0"/>
              <a:t>(σε 2-3 «κύματα»)</a:t>
            </a:r>
          </a:p>
          <a:p>
            <a:r>
              <a:rPr lang="el-GR" altLang="en-US" sz="2400" dirty="0"/>
              <a:t>Απαιτεί πραγματικά (</a:t>
            </a:r>
            <a:r>
              <a:rPr lang="el-GR" altLang="en-US" sz="2400" dirty="0" err="1"/>
              <a:t>παρα</a:t>
            </a:r>
            <a:r>
              <a:rPr lang="el-GR" altLang="en-US" sz="2400" dirty="0"/>
              <a:t>) πολύ χρόνο</a:t>
            </a:r>
          </a:p>
          <a:p>
            <a:r>
              <a:rPr lang="el-GR" altLang="en-US" sz="2400" dirty="0"/>
              <a:t>Για την υλοποίηση</a:t>
            </a:r>
          </a:p>
          <a:p>
            <a:pPr lvl="1"/>
            <a:r>
              <a:rPr lang="el-GR" altLang="en-US" sz="1800" dirty="0"/>
              <a:t>Εκπαιδευτική + Τεχνική Ομάδα</a:t>
            </a:r>
          </a:p>
          <a:p>
            <a:r>
              <a:rPr lang="el-GR" sz="2400" dirty="0"/>
              <a:t>Για παρακολούθηση/υποστήριξη</a:t>
            </a:r>
          </a:p>
          <a:p>
            <a:pPr lvl="1"/>
            <a:r>
              <a:rPr lang="el-GR" sz="1800" dirty="0"/>
              <a:t>Εμπλοκή και άλλων εκπαιδευτικών ή παλιών μαθητών</a:t>
            </a:r>
            <a:r>
              <a:rPr lang="el-GR" altLang="en-US" sz="1800" dirty="0"/>
              <a:t> </a:t>
            </a:r>
          </a:p>
          <a:p>
            <a:pPr lvl="1"/>
            <a:r>
              <a:rPr lang="el-GR" sz="1900" dirty="0"/>
              <a:t>Η παρουσία του εκπαιδευτικού επιδρά θετικά στην δυναμική της ομάδας (ενεργός αλλά όχι κυριαρχικός)</a:t>
            </a:r>
            <a:endParaRPr lang="el-GR" altLang="en-US" sz="1500" dirty="0"/>
          </a:p>
          <a:p>
            <a:r>
              <a:rPr lang="el-GR" altLang="en-US" sz="2400" dirty="0"/>
              <a:t>Προγραμματισμός/διάρθρωση ύλη και εκπαιδευτικών δραστηριοτήτων λαμβάνοντας υπόψη εξωτερικές παραμέτρους</a:t>
            </a:r>
            <a:endParaRPr lang="en-US" sz="2000" dirty="0"/>
          </a:p>
          <a:p>
            <a:endParaRPr lang="el-GR" altLang="en-US" sz="2100" dirty="0"/>
          </a:p>
        </p:txBody>
      </p:sp>
      <p:sp>
        <p:nvSpPr>
          <p:cNvPr id="4" name="Slide Number Placeholder 3">
            <a:extLst>
              <a:ext uri="{FF2B5EF4-FFF2-40B4-BE49-F238E27FC236}">
                <a16:creationId xmlns:a16="http://schemas.microsoft.com/office/drawing/2014/main" id="{0827FBCC-0C27-42B0-854D-64229C317A29}"/>
              </a:ext>
            </a:extLst>
          </p:cNvPr>
          <p:cNvSpPr>
            <a:spLocks noGrp="1"/>
          </p:cNvSpPr>
          <p:nvPr>
            <p:ph type="sldNum" sz="quarter" idx="12"/>
          </p:nvPr>
        </p:nvSpPr>
        <p:spPr/>
        <p:txBody>
          <a:bodyPr>
            <a:normAutofit fontScale="85000" lnSpcReduction="20000"/>
          </a:bodyPr>
          <a:lstStyle/>
          <a:p>
            <a:pPr>
              <a:defRPr/>
            </a:pPr>
            <a:fld id="{BD30022F-3ABB-4CDE-B4FC-3BFF63E8C231}" type="slidenum">
              <a:rPr lang="el-GR" altLang="el-GR" smtClean="0"/>
              <a:pPr>
                <a:defRPr/>
              </a:pPr>
              <a:t>68</a:t>
            </a:fld>
            <a:endParaRPr lang="el-GR" altLang="el-GR"/>
          </a:p>
        </p:txBody>
      </p:sp>
      <p:sp>
        <p:nvSpPr>
          <p:cNvPr id="5" name="Τίτλος 4">
            <a:extLst>
              <a:ext uri="{FF2B5EF4-FFF2-40B4-BE49-F238E27FC236}">
                <a16:creationId xmlns:a16="http://schemas.microsoft.com/office/drawing/2014/main" id="{383AA00E-1BF8-93D4-3DAC-358994DF7590}"/>
              </a:ext>
            </a:extLst>
          </p:cNvPr>
          <p:cNvSpPr>
            <a:spLocks noGrp="1"/>
          </p:cNvSpPr>
          <p:nvPr>
            <p:ph type="title"/>
          </p:nvPr>
        </p:nvSpPr>
        <p:spPr/>
        <p:txBody>
          <a:bodyPr/>
          <a:lstStyle/>
          <a:p>
            <a:r>
              <a:rPr lang="el-GR" dirty="0"/>
              <a:t>Καλές Πρακτικές</a:t>
            </a:r>
            <a:r>
              <a:rPr lang="en-US" dirty="0"/>
              <a:t> @ </a:t>
            </a:r>
            <a:r>
              <a:rPr lang="el-GR" dirty="0"/>
              <a:t>Κ-12 </a:t>
            </a:r>
            <a:r>
              <a:rPr lang="en-US" dirty="0"/>
              <a:t>MOOCs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a:t>
            </a:r>
            <a:r>
              <a:rPr lang="en-US" altLang="el-GR" baseline="30000" dirty="0">
                <a:latin typeface="Calibri" panose="020F0502020204030204" pitchFamily="34" charset="0"/>
                <a:ea typeface="ＭＳ Ｐゴシック" panose="020B0600070205080204" pitchFamily="34" charset="-128"/>
                <a:cs typeface="Calibri" panose="020F0502020204030204" pitchFamily="34" charset="0"/>
              </a:rPr>
              <a:t>2</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/3)</a:t>
            </a:r>
            <a:r>
              <a:rPr lang="el-GR" dirty="0"/>
              <a:t> </a:t>
            </a:r>
          </a:p>
        </p:txBody>
      </p:sp>
    </p:spTree>
    <p:extLst>
      <p:ext uri="{BB962C8B-B14F-4D97-AF65-F5344CB8AC3E}">
        <p14:creationId xmlns:p14="http://schemas.microsoft.com/office/powerpoint/2010/main" val="27224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a:extLst>
              <a:ext uri="{FF2B5EF4-FFF2-40B4-BE49-F238E27FC236}">
                <a16:creationId xmlns:a16="http://schemas.microsoft.com/office/drawing/2014/main" id="{D0E9871A-4810-40E2-9555-E288576B2697}"/>
              </a:ext>
            </a:extLst>
          </p:cNvPr>
          <p:cNvSpPr>
            <a:spLocks noGrp="1"/>
          </p:cNvSpPr>
          <p:nvPr>
            <p:ph type="title"/>
          </p:nvPr>
        </p:nvSpPr>
        <p:spPr/>
        <p:txBody>
          <a:bodyPr/>
          <a:lstStyle/>
          <a:p>
            <a:r>
              <a:rPr lang="el-GR" altLang="el-GR" dirty="0">
                <a:effectLst/>
                <a:latin typeface="Calibri" panose="020F0502020204030204" pitchFamily="34" charset="0"/>
                <a:ea typeface="ＭＳ Ｐゴシック" panose="020B0600070205080204" pitchFamily="34" charset="-128"/>
                <a:cs typeface="Calibri" panose="020F0502020204030204" pitchFamily="34" charset="0"/>
              </a:rPr>
              <a:t>Καλ</a:t>
            </a:r>
            <a:r>
              <a:rPr lang="en-US" altLang="el-GR" dirty="0">
                <a:effectLst/>
                <a:latin typeface="Calibri" panose="020F0502020204030204" pitchFamily="34" charset="0"/>
                <a:ea typeface="ＭＳ Ｐゴシック" panose="020B0600070205080204" pitchFamily="34" charset="-128"/>
                <a:cs typeface="Calibri" panose="020F0502020204030204" pitchFamily="34" charset="0"/>
              </a:rPr>
              <a:t>έ</a:t>
            </a:r>
            <a:r>
              <a:rPr lang="el-GR" altLang="el-GR" dirty="0">
                <a:effectLst/>
                <a:latin typeface="Calibri" panose="020F0502020204030204" pitchFamily="34" charset="0"/>
                <a:ea typeface="ＭＳ Ｐゴシック" panose="020B0600070205080204" pitchFamily="34" charset="-128"/>
                <a:cs typeface="Calibri" panose="020F0502020204030204" pitchFamily="34" charset="0"/>
              </a:rPr>
              <a:t>ς Πρακτικές @ </a:t>
            </a:r>
            <a:r>
              <a:rPr lang="en-US" altLang="el-GR" dirty="0">
                <a:effectLst/>
                <a:latin typeface="Calibri" panose="020F0502020204030204" pitchFamily="34" charset="0"/>
                <a:ea typeface="ＭＳ Ｐゴシック" panose="020B0600070205080204" pitchFamily="34" charset="-128"/>
                <a:cs typeface="Calibri" panose="020F0502020204030204" pitchFamily="34" charset="0"/>
              </a:rPr>
              <a:t>K-12 MOOCs </a:t>
            </a:r>
            <a:r>
              <a:rPr lang="el-GR" altLang="el-GR" baseline="30000" dirty="0">
                <a:latin typeface="Calibri" panose="020F0502020204030204" pitchFamily="34" charset="0"/>
                <a:ea typeface="ＭＳ Ｐゴシック" panose="020B0600070205080204" pitchFamily="34" charset="-128"/>
                <a:cs typeface="Calibri" panose="020F0502020204030204" pitchFamily="34" charset="0"/>
              </a:rPr>
              <a:t>(3/3)</a:t>
            </a:r>
            <a:r>
              <a:rPr lang="el-GR" dirty="0"/>
              <a:t> </a:t>
            </a:r>
            <a:br>
              <a:rPr lang="en-US" altLang="el-GR" dirty="0">
                <a:effectLst/>
                <a:latin typeface="Calibri" panose="020F0502020204030204" pitchFamily="34" charset="0"/>
                <a:ea typeface="ＭＳ Ｐゴシック" panose="020B0600070205080204" pitchFamily="34" charset="-128"/>
                <a:cs typeface="Calibri" panose="020F0502020204030204" pitchFamily="34" charset="0"/>
              </a:rPr>
            </a:br>
            <a:r>
              <a:rPr lang="el-GR" altLang="el-GR" sz="2800" dirty="0">
                <a:effectLst/>
                <a:latin typeface="Calibri" panose="020F0502020204030204" pitchFamily="34" charset="0"/>
                <a:ea typeface="ＭＳ Ｐゴシック" panose="020B0600070205080204" pitchFamily="34" charset="-128"/>
                <a:cs typeface="Calibri" panose="020F0502020204030204" pitchFamily="34" charset="0"/>
              </a:rPr>
              <a:t>Τεχνικός εξοπλισμός</a:t>
            </a:r>
          </a:p>
        </p:txBody>
      </p:sp>
      <p:sp>
        <p:nvSpPr>
          <p:cNvPr id="27651" name="Θέση περιεχομένου 2">
            <a:extLst>
              <a:ext uri="{FF2B5EF4-FFF2-40B4-BE49-F238E27FC236}">
                <a16:creationId xmlns:a16="http://schemas.microsoft.com/office/drawing/2014/main" id="{21597E79-3AF2-46E5-BDE9-462031E781BD}"/>
              </a:ext>
            </a:extLst>
          </p:cNvPr>
          <p:cNvSpPr>
            <a:spLocks noGrp="1"/>
          </p:cNvSpPr>
          <p:nvPr>
            <p:ph idx="1"/>
          </p:nvPr>
        </p:nvSpPr>
        <p:spPr/>
        <p:txBody>
          <a:bodyPr/>
          <a:lstStyle/>
          <a:p>
            <a:pPr>
              <a:defRPr/>
            </a:pPr>
            <a:r>
              <a:rPr lang="el-GR" altLang="el-GR" sz="2100" dirty="0">
                <a:latin typeface="Calibri" pitchFamily="34" charset="0"/>
                <a:ea typeface="ＭＳ Ｐゴシック" pitchFamily="34" charset="-128"/>
                <a:cs typeface="Calibri" pitchFamily="34" charset="0"/>
              </a:rPr>
              <a:t>Περιεχόμενο</a:t>
            </a:r>
          </a:p>
          <a:p>
            <a:pPr lvl="1">
              <a:defRPr/>
            </a:pPr>
            <a:r>
              <a:rPr lang="en-US" altLang="el-GR" sz="1900" dirty="0">
                <a:latin typeface="Calibri" pitchFamily="34" charset="0"/>
                <a:ea typeface="ＭＳ Ｐゴシック" pitchFamily="34" charset="-128"/>
                <a:cs typeface="Calibri" pitchFamily="34" charset="0"/>
              </a:rPr>
              <a:t>Video Editing: Camtasia Studio 8</a:t>
            </a:r>
            <a:endParaRPr lang="el-GR" altLang="el-GR" sz="1900" dirty="0">
              <a:latin typeface="Calibri" pitchFamily="34" charset="0"/>
              <a:ea typeface="ＭＳ Ｐゴシック" pitchFamily="34" charset="-128"/>
              <a:cs typeface="Calibri" pitchFamily="34" charset="0"/>
            </a:endParaRPr>
          </a:p>
          <a:p>
            <a:pPr lvl="1">
              <a:defRPr/>
            </a:pPr>
            <a:r>
              <a:rPr lang="en-US" altLang="el-GR" sz="1900" dirty="0">
                <a:latin typeface="Calibri" pitchFamily="34" charset="0"/>
                <a:ea typeface="ＭＳ Ｐゴシック" pitchFamily="34" charset="-128"/>
                <a:cs typeface="Calibri" pitchFamily="34" charset="0"/>
              </a:rPr>
              <a:t>Extra audio processing: Audacity</a:t>
            </a:r>
            <a:endParaRPr lang="el-GR" altLang="el-GR" sz="1900" dirty="0">
              <a:latin typeface="Calibri" pitchFamily="34" charset="0"/>
              <a:ea typeface="ＭＳ Ｐゴシック" pitchFamily="34" charset="-128"/>
              <a:cs typeface="Calibri" pitchFamily="34" charset="0"/>
            </a:endParaRPr>
          </a:p>
          <a:p>
            <a:pPr lvl="1">
              <a:defRPr/>
            </a:pPr>
            <a:r>
              <a:rPr lang="en-US" altLang="el-GR" sz="1900" dirty="0">
                <a:latin typeface="Calibri" pitchFamily="34" charset="0"/>
                <a:ea typeface="ＭＳ Ｐゴシック" pitchFamily="34" charset="-128"/>
                <a:cs typeface="Calibri" pitchFamily="34" charset="0"/>
              </a:rPr>
              <a:t>Presentations: Google Slides</a:t>
            </a:r>
            <a:endParaRPr lang="el-GR" altLang="el-GR" sz="1900" dirty="0">
              <a:latin typeface="Calibri" pitchFamily="34" charset="0"/>
              <a:ea typeface="ＭＳ Ｐゴシック" pitchFamily="34" charset="-128"/>
              <a:cs typeface="Calibri" pitchFamily="34" charset="0"/>
            </a:endParaRPr>
          </a:p>
          <a:p>
            <a:pPr>
              <a:defRPr/>
            </a:pPr>
            <a:r>
              <a:rPr lang="el-GR" altLang="el-GR" sz="2100" dirty="0">
                <a:latin typeface="Calibri" pitchFamily="34" charset="0"/>
                <a:ea typeface="ＭＳ Ｐゴシック" pitchFamily="34" charset="-128"/>
                <a:cs typeface="Calibri" pitchFamily="34" charset="0"/>
              </a:rPr>
              <a:t>Ήχος</a:t>
            </a:r>
          </a:p>
          <a:p>
            <a:pPr lvl="1">
              <a:defRPr/>
            </a:pPr>
            <a:r>
              <a:rPr lang="el-GR" altLang="el-GR" sz="1900" dirty="0">
                <a:latin typeface="Calibri" pitchFamily="34" charset="0"/>
                <a:ea typeface="ＭＳ Ｐゴシック" pitchFamily="34" charset="-128"/>
                <a:cs typeface="Calibri" pitchFamily="34" charset="0"/>
              </a:rPr>
              <a:t>Το καλό μικρόφωνο κάνει τον </a:t>
            </a:r>
            <a:r>
              <a:rPr lang="en-US" altLang="el-GR" sz="1900" dirty="0" err="1">
                <a:latin typeface="Calibri" pitchFamily="34" charset="0"/>
                <a:ea typeface="ＭＳ Ｐゴシック" pitchFamily="34" charset="-128"/>
                <a:cs typeface="Calibri" pitchFamily="34" charset="0"/>
              </a:rPr>
              <a:t>MOOCer</a:t>
            </a:r>
            <a:endParaRPr lang="el-GR" altLang="el-GR" sz="1900" dirty="0">
              <a:latin typeface="Calibri" pitchFamily="34" charset="0"/>
              <a:ea typeface="ＭＳ Ｐゴシック" pitchFamily="34" charset="-128"/>
              <a:cs typeface="Calibri" pitchFamily="34" charset="0"/>
            </a:endParaRPr>
          </a:p>
          <a:p>
            <a:pPr lvl="1">
              <a:defRPr/>
            </a:pPr>
            <a:r>
              <a:rPr lang="el-GR" altLang="el-GR" sz="1900" dirty="0">
                <a:latin typeface="Calibri" pitchFamily="34" charset="0"/>
                <a:ea typeface="ＭＳ Ｐゴシック" pitchFamily="34" charset="-128"/>
                <a:cs typeface="Calibri" pitchFamily="34" charset="0"/>
              </a:rPr>
              <a:t>Το </a:t>
            </a:r>
            <a:r>
              <a:rPr lang="en-US" altLang="el-GR" sz="1900" dirty="0">
                <a:latin typeface="Calibri" pitchFamily="34" charset="0"/>
                <a:ea typeface="ＭＳ Ｐゴシック" pitchFamily="34" charset="-128"/>
                <a:cs typeface="Calibri" pitchFamily="34" charset="0"/>
              </a:rPr>
              <a:t>audacity </a:t>
            </a:r>
            <a:r>
              <a:rPr lang="el-GR" altLang="el-GR" sz="1900" dirty="0">
                <a:latin typeface="Calibri" pitchFamily="34" charset="0"/>
                <a:ea typeface="ＭＳ Ｐゴシック" pitchFamily="34" charset="-128"/>
                <a:cs typeface="Calibri" pitchFamily="34" charset="0"/>
              </a:rPr>
              <a:t>μπορεί να κόψει τα ανεπιθύμητα φυσήματα </a:t>
            </a:r>
          </a:p>
          <a:p>
            <a:pPr>
              <a:defRPr/>
            </a:pPr>
            <a:r>
              <a:rPr lang="en-US" altLang="el-GR" sz="2000" dirty="0">
                <a:latin typeface="Calibri" pitchFamily="34" charset="0"/>
                <a:ea typeface="ＭＳ Ｐゴシック" pitchFamily="34" charset="-128"/>
                <a:cs typeface="Calibri" pitchFamily="34" charset="0"/>
              </a:rPr>
              <a:t>Video (talking head + overhead camera)</a:t>
            </a:r>
            <a:endParaRPr lang="el-GR" altLang="el-GR" sz="2000" dirty="0">
              <a:latin typeface="Calibri" pitchFamily="34" charset="0"/>
              <a:ea typeface="ＭＳ Ｐゴシック" pitchFamily="34" charset="-128"/>
              <a:cs typeface="Calibri" pitchFamily="34" charset="0"/>
            </a:endParaRPr>
          </a:p>
          <a:p>
            <a:pPr lvl="1">
              <a:defRPr/>
            </a:pPr>
            <a:r>
              <a:rPr lang="el-GR" altLang="el-GR" sz="1900" dirty="0">
                <a:latin typeface="Calibri" pitchFamily="34" charset="0"/>
                <a:ea typeface="ＭＳ Ｐゴシック" pitchFamily="34" charset="-128"/>
                <a:cs typeface="Calibri" pitchFamily="34" charset="0"/>
              </a:rPr>
              <a:t>ο φωτισμός είναι το παν (μετά έρχεται το χαμόγελο ;-))</a:t>
            </a:r>
          </a:p>
          <a:p>
            <a:pPr lvl="1">
              <a:defRPr/>
            </a:pPr>
            <a:r>
              <a:rPr lang="el-GR" altLang="el-GR" sz="1900" dirty="0">
                <a:latin typeface="Calibri" pitchFamily="34" charset="0"/>
                <a:ea typeface="ＭＳ Ｐゴシック" pitchFamily="34" charset="-128"/>
                <a:cs typeface="Calibri" pitchFamily="34" charset="0"/>
              </a:rPr>
              <a:t>αρκεί μια </a:t>
            </a:r>
            <a:r>
              <a:rPr lang="en-US" altLang="el-GR" sz="1900" dirty="0">
                <a:latin typeface="Calibri" pitchFamily="34" charset="0"/>
                <a:ea typeface="ＭＳ Ｐゴシック" pitchFamily="34" charset="-128"/>
                <a:cs typeface="Calibri" pitchFamily="34" charset="0"/>
              </a:rPr>
              <a:t>HD </a:t>
            </a:r>
            <a:r>
              <a:rPr lang="el-GR" altLang="el-GR" sz="1900" dirty="0">
                <a:latin typeface="Calibri" pitchFamily="34" charset="0"/>
                <a:ea typeface="ＭＳ Ｐゴシック" pitchFamily="34" charset="-128"/>
                <a:cs typeface="Calibri" pitchFamily="34" charset="0"/>
              </a:rPr>
              <a:t>κάμερα κινητού τηλεφώνου </a:t>
            </a:r>
          </a:p>
          <a:p>
            <a:pPr lvl="1">
              <a:defRPr/>
            </a:pPr>
            <a:r>
              <a:rPr lang="el-GR" altLang="el-GR" sz="1900" dirty="0">
                <a:latin typeface="Calibri" pitchFamily="34" charset="0"/>
                <a:ea typeface="ＭＳ Ｐゴシック" pitchFamily="34" charset="-128"/>
                <a:cs typeface="Calibri" pitchFamily="34" charset="0"/>
              </a:rPr>
              <a:t>καταγραφή ήχου από διαφορετικό μικρόφωνο (κλακέτα και πάμε…)</a:t>
            </a:r>
          </a:p>
          <a:p>
            <a:pPr>
              <a:defRPr/>
            </a:pPr>
            <a:r>
              <a:rPr lang="en-US" altLang="el-GR" sz="2000" dirty="0">
                <a:latin typeface="Calibri" pitchFamily="34" charset="0"/>
                <a:ea typeface="ＭＳ Ｐゴシック" pitchFamily="34" charset="-128"/>
                <a:cs typeface="Calibri" pitchFamily="34" charset="0"/>
              </a:rPr>
              <a:t>Video (screen capture)</a:t>
            </a:r>
          </a:p>
          <a:p>
            <a:pPr lvl="1">
              <a:defRPr/>
            </a:pPr>
            <a:r>
              <a:rPr lang="en-US" altLang="el-GR" sz="1900" dirty="0">
                <a:latin typeface="Calibri" pitchFamily="34" charset="0"/>
                <a:ea typeface="ＭＳ Ｐゴシック" pitchFamily="34" charset="-128"/>
                <a:cs typeface="Calibri" pitchFamily="34" charset="0"/>
              </a:rPr>
              <a:t>Video Capturing / Editing: Camtasia Studio 8</a:t>
            </a:r>
            <a:endParaRPr lang="el-GR" altLang="el-GR" sz="1900" dirty="0">
              <a:latin typeface="Calibri" pitchFamily="34" charset="0"/>
              <a:ea typeface="ＭＳ Ｐゴシック" pitchFamily="34" charset="-128"/>
              <a:cs typeface="Calibri" pitchFamily="34" charset="0"/>
            </a:endParaRPr>
          </a:p>
        </p:txBody>
      </p:sp>
      <p:pic>
        <p:nvPicPr>
          <p:cNvPr id="36868" name="Picture 2" descr="http://www.samsontech.com/site_media/legacy_docs/Go_Mic-open-white.jpg">
            <a:extLst>
              <a:ext uri="{FF2B5EF4-FFF2-40B4-BE49-F238E27FC236}">
                <a16:creationId xmlns:a16="http://schemas.microsoft.com/office/drawing/2014/main" id="{CEC879DF-2CB1-46F5-919C-6433C02A989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4174" y="3861049"/>
            <a:ext cx="1999502" cy="1504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7">
            <a:extLst>
              <a:ext uri="{FF2B5EF4-FFF2-40B4-BE49-F238E27FC236}">
                <a16:creationId xmlns:a16="http://schemas.microsoft.com/office/drawing/2014/main" id="{3B031021-2E17-47A6-82E1-E46B3858379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1294" y="1714249"/>
            <a:ext cx="2322880" cy="458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70" name="Picture 9" descr="http://manual.audacityteam.org/o/m/images/4/48/audacity_logo_r_450wide_whitebg.jpg">
            <a:extLst>
              <a:ext uri="{FF2B5EF4-FFF2-40B4-BE49-F238E27FC236}">
                <a16:creationId xmlns:a16="http://schemas.microsoft.com/office/drawing/2014/main" id="{85E6C584-ABD8-4F19-9294-91E5EBBEF71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2179" y="2231410"/>
            <a:ext cx="1628254" cy="55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1" descr="http://cliparts.co/cliparts/8cx/n5n/8cxn5nbzi.gif">
            <a:extLst>
              <a:ext uri="{FF2B5EF4-FFF2-40B4-BE49-F238E27FC236}">
                <a16:creationId xmlns:a16="http://schemas.microsoft.com/office/drawing/2014/main" id="{BABA61FB-8D96-4916-8B0B-557DDD9EF30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24328" y="51602"/>
            <a:ext cx="1518750" cy="1217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5" descr="http://www.droid-life.com/wp-content/uploads/2014/01/lg-g2-widescreen.jpg">
            <a:extLst>
              <a:ext uri="{FF2B5EF4-FFF2-40B4-BE49-F238E27FC236}">
                <a16:creationId xmlns:a16="http://schemas.microsoft.com/office/drawing/2014/main" id="{939895E1-568B-4A13-84B1-2872FBD8ED32}"/>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58943" y="5877272"/>
            <a:ext cx="1685058" cy="93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ÎÏÎ¿ÏÎ­Î»ÎµÏÎ¼Î± ÎµÎ¹ÎºÏÎ½Î±Ï Î³Î¹Î± slides google icon">
            <a:extLst>
              <a:ext uri="{FF2B5EF4-FFF2-40B4-BE49-F238E27FC236}">
                <a16:creationId xmlns:a16="http://schemas.microsoft.com/office/drawing/2014/main" id="{FF504B3E-02C6-4BEA-8E99-DB52EC7BA13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563690" y="2562051"/>
            <a:ext cx="2677270" cy="100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101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B6E0-66A3-3E45-A22E-02C81FC4CA15}"/>
              </a:ext>
            </a:extLst>
          </p:cNvPr>
          <p:cNvSpPr>
            <a:spLocks noGrp="1"/>
          </p:cNvSpPr>
          <p:nvPr>
            <p:ph type="title"/>
          </p:nvPr>
        </p:nvSpPr>
        <p:spPr/>
        <p:txBody>
          <a:bodyPr/>
          <a:lstStyle/>
          <a:p>
            <a:r>
              <a:rPr lang="el-GR" dirty="0" err="1"/>
              <a:t>Ψηφιακ</a:t>
            </a:r>
            <a:r>
              <a:rPr lang="en-US" dirty="0"/>
              <a:t>ή</a:t>
            </a:r>
            <a:r>
              <a:rPr lang="el-GR" dirty="0"/>
              <a:t> ικανότητα (</a:t>
            </a:r>
            <a:r>
              <a:rPr lang="en-US" dirty="0" err="1"/>
              <a:t>DigComp</a:t>
            </a:r>
            <a:r>
              <a:rPr lang="en-US" dirty="0"/>
              <a:t>)</a:t>
            </a:r>
          </a:p>
        </p:txBody>
      </p:sp>
      <p:sp>
        <p:nvSpPr>
          <p:cNvPr id="3" name="Content Placeholder 2">
            <a:extLst>
              <a:ext uri="{FF2B5EF4-FFF2-40B4-BE49-F238E27FC236}">
                <a16:creationId xmlns:a16="http://schemas.microsoft.com/office/drawing/2014/main" id="{87E852C7-B77A-D541-9461-FC01FB6623AD}"/>
              </a:ext>
            </a:extLst>
          </p:cNvPr>
          <p:cNvSpPr>
            <a:spLocks noGrp="1"/>
          </p:cNvSpPr>
          <p:nvPr>
            <p:ph sz="quarter" idx="1"/>
          </p:nvPr>
        </p:nvSpPr>
        <p:spPr/>
        <p:txBody>
          <a:bodyPr/>
          <a:lstStyle/>
          <a:p>
            <a:r>
              <a:rPr lang="el-GR" dirty="0"/>
              <a:t>Βασική δεξιότητα του </a:t>
            </a:r>
            <a:r>
              <a:rPr lang="el-GR" dirty="0">
                <a:solidFill>
                  <a:srgbClr val="FF0000"/>
                </a:solidFill>
              </a:rPr>
              <a:t>21</a:t>
            </a:r>
            <a:r>
              <a:rPr lang="el-GR" baseline="30000" dirty="0">
                <a:solidFill>
                  <a:srgbClr val="FF0000"/>
                </a:solidFill>
              </a:rPr>
              <a:t>ου</a:t>
            </a:r>
            <a:r>
              <a:rPr lang="en-US" dirty="0">
                <a:solidFill>
                  <a:srgbClr val="FF0000"/>
                </a:solidFill>
              </a:rPr>
              <a:t> </a:t>
            </a:r>
            <a:r>
              <a:rPr lang="el-GR" dirty="0">
                <a:solidFill>
                  <a:srgbClr val="FF0000"/>
                </a:solidFill>
              </a:rPr>
              <a:t>αιώνα</a:t>
            </a:r>
          </a:p>
          <a:p>
            <a:pPr lvl="1"/>
            <a:r>
              <a:rPr lang="el-GR" dirty="0"/>
              <a:t>Για τη μάθηση, την εργασία &amp; την ενεργό συμμετοχή στην κοινωνία</a:t>
            </a:r>
          </a:p>
          <a:p>
            <a:r>
              <a:rPr lang="el-GR" dirty="0"/>
              <a:t>Πρόκληση: Να αποκτήσουν </a:t>
            </a:r>
            <a:r>
              <a:rPr lang="el-GR" dirty="0">
                <a:solidFill>
                  <a:srgbClr val="FF0000"/>
                </a:solidFill>
              </a:rPr>
              <a:t>όλοι</a:t>
            </a:r>
            <a:r>
              <a:rPr lang="el-GR" dirty="0"/>
              <a:t> τις βασικές ψηφιακές δεξιότητες</a:t>
            </a:r>
          </a:p>
          <a:p>
            <a:pPr lvl="1"/>
            <a:r>
              <a:rPr lang="el-GR" dirty="0"/>
              <a:t>42% των </a:t>
            </a:r>
            <a:r>
              <a:rPr lang="el-GR" dirty="0">
                <a:solidFill>
                  <a:srgbClr val="FF0000"/>
                </a:solidFill>
              </a:rPr>
              <a:t>Ευρωπαίων</a:t>
            </a:r>
            <a:r>
              <a:rPr lang="el-GR" dirty="0"/>
              <a:t> δεν έχουν αναπτυγμένες βασικές ψηφιακές δεξιότητες</a:t>
            </a:r>
            <a:r>
              <a:rPr lang="el-GR" baseline="30000" dirty="0"/>
              <a:t>1</a:t>
            </a:r>
          </a:p>
          <a:p>
            <a:pPr lvl="1"/>
            <a:r>
              <a:rPr lang="el-GR" dirty="0"/>
              <a:t>20% των </a:t>
            </a:r>
            <a:r>
              <a:rPr lang="el-GR" dirty="0">
                <a:solidFill>
                  <a:srgbClr val="FF0000"/>
                </a:solidFill>
              </a:rPr>
              <a:t>νέων</a:t>
            </a:r>
            <a:r>
              <a:rPr lang="el-GR" dirty="0"/>
              <a:t> δεν έχουν αναπτυγμένες βασικές ψηφιακές δεξιότητες</a:t>
            </a:r>
            <a:r>
              <a:rPr lang="el-GR" baseline="30000" dirty="0"/>
              <a:t>1</a:t>
            </a:r>
            <a:r>
              <a:rPr lang="el-GR" dirty="0"/>
              <a:t> </a:t>
            </a:r>
          </a:p>
          <a:p>
            <a:pPr lvl="1"/>
            <a:r>
              <a:rPr lang="el-GR" dirty="0">
                <a:solidFill>
                  <a:srgbClr val="FF0000"/>
                </a:solidFill>
              </a:rPr>
              <a:t>39% των Εκπαιδευτικών δεν νιώθουν έτοιμοι να χρησιμοποιήσουν τις Νέες Τεχνολογίες στη διδασκαλία τους</a:t>
            </a:r>
            <a:r>
              <a:rPr lang="el-GR" baseline="30000" dirty="0">
                <a:solidFill>
                  <a:srgbClr val="FF0000"/>
                </a:solidFill>
              </a:rPr>
              <a:t>2</a:t>
            </a:r>
            <a:r>
              <a:rPr lang="el-GR" dirty="0">
                <a:solidFill>
                  <a:srgbClr val="FF0000"/>
                </a:solidFill>
              </a:rPr>
              <a:t> </a:t>
            </a:r>
          </a:p>
          <a:p>
            <a:r>
              <a:rPr lang="el-GR" dirty="0"/>
              <a:t>Ανάγκη καλλιέργειας των ψηφιακών δεξιοτήτων</a:t>
            </a:r>
          </a:p>
          <a:p>
            <a:pPr lvl="1"/>
            <a:r>
              <a:rPr lang="el-GR" dirty="0"/>
              <a:t>Των </a:t>
            </a:r>
            <a:r>
              <a:rPr lang="el-GR" dirty="0">
                <a:solidFill>
                  <a:srgbClr val="FF0000"/>
                </a:solidFill>
              </a:rPr>
              <a:t>εκπαιδευτικών</a:t>
            </a:r>
            <a:r>
              <a:rPr lang="el-GR" dirty="0"/>
              <a:t> &amp; των </a:t>
            </a:r>
            <a:r>
              <a:rPr lang="el-GR" dirty="0">
                <a:solidFill>
                  <a:srgbClr val="FF0000"/>
                </a:solidFill>
              </a:rPr>
              <a:t>μαθητών</a:t>
            </a:r>
          </a:p>
        </p:txBody>
      </p:sp>
      <p:sp>
        <p:nvSpPr>
          <p:cNvPr id="4" name="Slide Number Placeholder 3">
            <a:extLst>
              <a:ext uri="{FF2B5EF4-FFF2-40B4-BE49-F238E27FC236}">
                <a16:creationId xmlns:a16="http://schemas.microsoft.com/office/drawing/2014/main" id="{97CF7020-F881-7042-9629-6F3220792B4C}"/>
              </a:ext>
            </a:extLst>
          </p:cNvPr>
          <p:cNvSpPr>
            <a:spLocks noGrp="1"/>
          </p:cNvSpPr>
          <p:nvPr>
            <p:ph type="sldNum" sz="quarter" idx="12"/>
          </p:nvPr>
        </p:nvSpPr>
        <p:spPr/>
        <p:txBody>
          <a:bodyPr>
            <a:normAutofit fontScale="85000" lnSpcReduction="20000"/>
          </a:bodyPr>
          <a:lstStyle/>
          <a:p>
            <a:pPr>
              <a:defRPr/>
            </a:pPr>
            <a:fld id="{730A7835-1968-9841-B125-124143A1A837}" type="slidenum">
              <a:rPr lang="el-GR" altLang="en-US" smtClean="0"/>
              <a:pPr>
                <a:defRPr/>
              </a:pPr>
              <a:t>7</a:t>
            </a:fld>
            <a:endParaRPr lang="el-GR" altLang="en-US"/>
          </a:p>
        </p:txBody>
      </p:sp>
      <p:sp>
        <p:nvSpPr>
          <p:cNvPr id="5" name="TextBox 4">
            <a:extLst>
              <a:ext uri="{FF2B5EF4-FFF2-40B4-BE49-F238E27FC236}">
                <a16:creationId xmlns:a16="http://schemas.microsoft.com/office/drawing/2014/main" id="{D58A84CA-0039-6845-819A-E01579045475}"/>
              </a:ext>
            </a:extLst>
          </p:cNvPr>
          <p:cNvSpPr txBox="1"/>
          <p:nvPr/>
        </p:nvSpPr>
        <p:spPr>
          <a:xfrm>
            <a:off x="5399584" y="6246167"/>
            <a:ext cx="3744416" cy="461665"/>
          </a:xfrm>
          <a:prstGeom prst="rect">
            <a:avLst/>
          </a:prstGeom>
          <a:noFill/>
        </p:spPr>
        <p:txBody>
          <a:bodyPr wrap="square" rtlCol="0">
            <a:spAutoFit/>
          </a:bodyPr>
          <a:lstStyle/>
          <a:p>
            <a:r>
              <a:rPr lang="el-GR" baseline="30000" dirty="0">
                <a:latin typeface="Calibri" panose="020F0502020204030204" pitchFamily="34" charset="0"/>
                <a:cs typeface="Calibri" panose="020F0502020204030204" pitchFamily="34" charset="0"/>
                <a:hlinkClick r:id="rId2"/>
              </a:rPr>
              <a:t>1 </a:t>
            </a:r>
            <a:r>
              <a:rPr lang="en-US" baseline="30000" dirty="0">
                <a:latin typeface="Calibri" panose="020F0502020204030204" pitchFamily="34" charset="0"/>
                <a:cs typeface="Calibri" panose="020F0502020204030204" pitchFamily="34" charset="0"/>
                <a:hlinkClick r:id="rId2"/>
              </a:rPr>
              <a:t>Digital Economy and Society Index Report 2020 </a:t>
            </a:r>
            <a:endParaRPr lang="el-GR" baseline="30000" dirty="0">
              <a:latin typeface="Calibri" panose="020F0502020204030204" pitchFamily="34" charset="0"/>
              <a:cs typeface="Calibri" panose="020F0502020204030204" pitchFamily="34" charset="0"/>
            </a:endParaRPr>
          </a:p>
          <a:p>
            <a:r>
              <a:rPr lang="el-GR" baseline="30000" dirty="0">
                <a:latin typeface="Calibri" panose="020F0502020204030204" pitchFamily="34" charset="0"/>
                <a:cs typeface="Calibri" panose="020F0502020204030204" pitchFamily="34" charset="0"/>
                <a:hlinkClick r:id="rId3"/>
              </a:rPr>
              <a:t>2 </a:t>
            </a:r>
            <a:r>
              <a:rPr lang="en-US" baseline="30000" dirty="0">
                <a:latin typeface="Calibri" panose="020F0502020204030204" pitchFamily="34" charset="0"/>
                <a:cs typeface="Calibri" panose="020F0502020204030204" pitchFamily="34" charset="0"/>
                <a:hlinkClick r:id="rId3"/>
              </a:rPr>
              <a:t>Digital Education Action Plan Factsheet</a:t>
            </a:r>
            <a:endParaRPr lang="el-GR" baseline="30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075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BDB9B8-41F6-3BD4-76EE-7813CCD86D7A}"/>
              </a:ext>
            </a:extLst>
          </p:cNvPr>
          <p:cNvSpPr>
            <a:spLocks noGrp="1"/>
          </p:cNvSpPr>
          <p:nvPr>
            <p:ph type="title"/>
          </p:nvPr>
        </p:nvSpPr>
        <p:spPr/>
        <p:txBody>
          <a:bodyPr/>
          <a:lstStyle/>
          <a:p>
            <a:r>
              <a:rPr lang="en-US" dirty="0"/>
              <a:t>MOOC in action … </a:t>
            </a:r>
            <a:endParaRPr lang="el-GR" dirty="0"/>
          </a:p>
        </p:txBody>
      </p:sp>
      <p:sp>
        <p:nvSpPr>
          <p:cNvPr id="4" name="Θέση αριθμού διαφάνειας 3">
            <a:extLst>
              <a:ext uri="{FF2B5EF4-FFF2-40B4-BE49-F238E27FC236}">
                <a16:creationId xmlns:a16="http://schemas.microsoft.com/office/drawing/2014/main" id="{95242B22-6F1E-52CC-2708-806C249470E5}"/>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70</a:t>
            </a:fld>
            <a:endParaRPr lang="el-GR" altLang="en-US"/>
          </a:p>
        </p:txBody>
      </p:sp>
      <p:sp>
        <p:nvSpPr>
          <p:cNvPr id="6" name="Ορθογώνιο 5">
            <a:extLst>
              <a:ext uri="{FF2B5EF4-FFF2-40B4-BE49-F238E27FC236}">
                <a16:creationId xmlns:a16="http://schemas.microsoft.com/office/drawing/2014/main" id="{D6E828DF-9619-47D7-654F-3B3AD959F4C8}"/>
              </a:ext>
            </a:extLst>
          </p:cNvPr>
          <p:cNvSpPr/>
          <p:nvPr/>
        </p:nvSpPr>
        <p:spPr>
          <a:xfrm>
            <a:off x="1619672" y="1772816"/>
            <a:ext cx="1944216" cy="57606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l-GR"/>
          </a:p>
        </p:txBody>
      </p:sp>
      <p:pic>
        <p:nvPicPr>
          <p:cNvPr id="9" name="Εικόνα 8">
            <a:extLst>
              <a:ext uri="{FF2B5EF4-FFF2-40B4-BE49-F238E27FC236}">
                <a16:creationId xmlns:a16="http://schemas.microsoft.com/office/drawing/2014/main" id="{EB4D2B86-EFA0-52F5-97EF-43E87336C9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9310" y="1725636"/>
            <a:ext cx="7140076" cy="4903764"/>
          </a:xfrm>
          <a:prstGeom prst="rect">
            <a:avLst/>
          </a:prstGeom>
        </p:spPr>
      </p:pic>
    </p:spTree>
    <p:extLst>
      <p:ext uri="{BB962C8B-B14F-4D97-AF65-F5344CB8AC3E}">
        <p14:creationId xmlns:p14="http://schemas.microsoft.com/office/powerpoint/2010/main" val="1101917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8137FB-9C47-3501-4DE2-1B83C4CBADDF}"/>
              </a:ext>
            </a:extLst>
          </p:cNvPr>
          <p:cNvSpPr>
            <a:spLocks noGrp="1"/>
          </p:cNvSpPr>
          <p:nvPr>
            <p:ph type="title"/>
          </p:nvPr>
        </p:nvSpPr>
        <p:spPr/>
        <p:txBody>
          <a:bodyPr/>
          <a:lstStyle/>
          <a:p>
            <a:r>
              <a:rPr lang="el-GR" dirty="0"/>
              <a:t>Σας </a:t>
            </a:r>
            <a:r>
              <a:rPr lang="el-GR" dirty="0" err="1"/>
              <a:t>ευχαριστ</a:t>
            </a:r>
            <a:r>
              <a:rPr lang="en-US" dirty="0" err="1"/>
              <a:t>ώ</a:t>
            </a:r>
            <a:r>
              <a:rPr lang="en-US" dirty="0"/>
              <a:t> </a:t>
            </a:r>
            <a:r>
              <a:rPr lang="el-GR" dirty="0"/>
              <a:t>πολύ </a:t>
            </a:r>
            <a:r>
              <a:rPr lang="el-GR" dirty="0">
                <a:sym typeface="Wingdings" pitchFamily="2" charset="2"/>
              </a:rPr>
              <a:t> </a:t>
            </a:r>
            <a:endParaRPr lang="el-GR" dirty="0"/>
          </a:p>
        </p:txBody>
      </p:sp>
      <p:sp>
        <p:nvSpPr>
          <p:cNvPr id="4" name="Θέση αριθμού διαφάνειας 3">
            <a:extLst>
              <a:ext uri="{FF2B5EF4-FFF2-40B4-BE49-F238E27FC236}">
                <a16:creationId xmlns:a16="http://schemas.microsoft.com/office/drawing/2014/main" id="{B9ECA788-0084-91B1-4057-38A5938029B5}"/>
              </a:ext>
            </a:extLst>
          </p:cNvPr>
          <p:cNvSpPr>
            <a:spLocks noGrp="1"/>
          </p:cNvSpPr>
          <p:nvPr>
            <p:ph type="sldNum" sz="quarter" idx="12"/>
          </p:nvPr>
        </p:nvSpPr>
        <p:spPr/>
        <p:txBody>
          <a:bodyPr>
            <a:normAutofit fontScale="85000" lnSpcReduction="20000"/>
          </a:bodyPr>
          <a:lstStyle/>
          <a:p>
            <a:fld id="{6D68CB73-DECB-3A40-9ED1-531EEDAEE7B6}" type="slidenum">
              <a:rPr lang="el-GR" altLang="en-US" smtClean="0"/>
              <a:pPr/>
              <a:t>71</a:t>
            </a:fld>
            <a:endParaRPr lang="el-GR" altLang="en-US"/>
          </a:p>
        </p:txBody>
      </p:sp>
      <p:pic>
        <p:nvPicPr>
          <p:cNvPr id="7" name="Εικόνα 6">
            <a:extLst>
              <a:ext uri="{FF2B5EF4-FFF2-40B4-BE49-F238E27FC236}">
                <a16:creationId xmlns:a16="http://schemas.microsoft.com/office/drawing/2014/main" id="{D3244A51-BC30-0765-2A8F-790DC51B54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 y="2552834"/>
            <a:ext cx="4210694" cy="3192194"/>
          </a:xfrm>
          <a:prstGeom prst="rect">
            <a:avLst/>
          </a:prstGeom>
        </p:spPr>
      </p:pic>
      <p:pic>
        <p:nvPicPr>
          <p:cNvPr id="8" name="Picture 1" descr="mooc-cartoon.jpg">
            <a:extLst>
              <a:ext uri="{FF2B5EF4-FFF2-40B4-BE49-F238E27FC236}">
                <a16:creationId xmlns:a16="http://schemas.microsoft.com/office/drawing/2014/main" id="{A8D2880B-A042-B29B-79E0-A962544430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4843351" y="2060575"/>
            <a:ext cx="3926110" cy="41767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721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E763-B372-3A4F-A7A8-C5FC5CA41320}"/>
              </a:ext>
            </a:extLst>
          </p:cNvPr>
          <p:cNvSpPr>
            <a:spLocks noGrp="1"/>
          </p:cNvSpPr>
          <p:nvPr>
            <p:ph type="title"/>
          </p:nvPr>
        </p:nvSpPr>
        <p:spPr/>
        <p:txBody>
          <a:bodyPr/>
          <a:lstStyle/>
          <a:p>
            <a:r>
              <a:rPr lang="en-US" dirty="0" err="1"/>
              <a:t>DigCompEdu</a:t>
            </a:r>
            <a:endParaRPr lang="en-US" dirty="0"/>
          </a:p>
        </p:txBody>
      </p:sp>
      <p:sp>
        <p:nvSpPr>
          <p:cNvPr id="3" name="Content Placeholder 2">
            <a:extLst>
              <a:ext uri="{FF2B5EF4-FFF2-40B4-BE49-F238E27FC236}">
                <a16:creationId xmlns:a16="http://schemas.microsoft.com/office/drawing/2014/main" id="{1636B35A-747E-4F43-96EF-57B8A553154D}"/>
              </a:ext>
            </a:extLst>
          </p:cNvPr>
          <p:cNvSpPr>
            <a:spLocks noGrp="1"/>
          </p:cNvSpPr>
          <p:nvPr>
            <p:ph sz="quarter" idx="1"/>
          </p:nvPr>
        </p:nvSpPr>
        <p:spPr>
          <a:xfrm>
            <a:off x="612648" y="1600200"/>
            <a:ext cx="5759552" cy="4495800"/>
          </a:xfrm>
        </p:spPr>
        <p:txBody>
          <a:bodyPr/>
          <a:lstStyle/>
          <a:p>
            <a:r>
              <a:rPr lang="el-GR" dirty="0"/>
              <a:t>Ευρωπαϊκό Πλαίσιο Αναφοράς Ψηφιακών Δεξιοτήτων των Εκπαιδευτικών </a:t>
            </a:r>
          </a:p>
          <a:p>
            <a:pPr lvl="1"/>
            <a:r>
              <a:rPr lang="el-GR" dirty="0"/>
              <a:t>Εστιάζει στην </a:t>
            </a:r>
            <a:r>
              <a:rPr lang="el-GR" dirty="0">
                <a:solidFill>
                  <a:srgbClr val="FF0000"/>
                </a:solidFill>
              </a:rPr>
              <a:t>παιδαγωγική</a:t>
            </a:r>
            <a:r>
              <a:rPr lang="el-GR" dirty="0"/>
              <a:t> διάσταση των Νέων Τεχνολογιών </a:t>
            </a:r>
          </a:p>
          <a:p>
            <a:pPr lvl="1"/>
            <a:r>
              <a:rPr lang="el-GR" dirty="0"/>
              <a:t>Περιγράφει τι σημαίνει για τους εκπαιδευτικούς να είναι </a:t>
            </a:r>
            <a:r>
              <a:rPr lang="el-GR" dirty="0">
                <a:solidFill>
                  <a:srgbClr val="FF0000"/>
                </a:solidFill>
              </a:rPr>
              <a:t>ψηφιακά επαρκείς </a:t>
            </a:r>
          </a:p>
          <a:p>
            <a:pPr lvl="1"/>
            <a:r>
              <a:rPr lang="el-GR" dirty="0"/>
              <a:t>Απευθύνεται σε εκπαιδευτικούς </a:t>
            </a:r>
            <a:r>
              <a:rPr lang="el-GR" dirty="0">
                <a:solidFill>
                  <a:srgbClr val="FF0000"/>
                </a:solidFill>
              </a:rPr>
              <a:t>όλων</a:t>
            </a:r>
            <a:r>
              <a:rPr lang="el-GR" dirty="0"/>
              <a:t> των βαθμίδων </a:t>
            </a:r>
          </a:p>
          <a:p>
            <a:pPr lvl="1"/>
            <a:r>
              <a:rPr lang="el-GR" dirty="0"/>
              <a:t>Εκτείνεται σε 6 τομείς </a:t>
            </a:r>
            <a:r>
              <a:rPr lang="el-GR" dirty="0">
                <a:solidFill>
                  <a:srgbClr val="FF0000"/>
                </a:solidFill>
              </a:rPr>
              <a:t>δεξιοτήτων</a:t>
            </a:r>
            <a:r>
              <a:rPr lang="el-GR" dirty="0"/>
              <a:t> &amp; καλύπτει 6 επίπεδα προοδευτικής </a:t>
            </a:r>
            <a:r>
              <a:rPr lang="el-GR" dirty="0">
                <a:solidFill>
                  <a:srgbClr val="FF0000"/>
                </a:solidFill>
              </a:rPr>
              <a:t>εξέλιξης</a:t>
            </a:r>
            <a:r>
              <a:rPr lang="el-GR" dirty="0"/>
              <a:t> </a:t>
            </a:r>
          </a:p>
        </p:txBody>
      </p:sp>
      <p:sp>
        <p:nvSpPr>
          <p:cNvPr id="4" name="Slide Number Placeholder 3">
            <a:extLst>
              <a:ext uri="{FF2B5EF4-FFF2-40B4-BE49-F238E27FC236}">
                <a16:creationId xmlns:a16="http://schemas.microsoft.com/office/drawing/2014/main" id="{123306DB-9DDD-8D4D-ACDB-737B30339ED8}"/>
              </a:ext>
            </a:extLst>
          </p:cNvPr>
          <p:cNvSpPr>
            <a:spLocks noGrp="1"/>
          </p:cNvSpPr>
          <p:nvPr>
            <p:ph type="sldNum" sz="quarter" idx="12"/>
          </p:nvPr>
        </p:nvSpPr>
        <p:spPr/>
        <p:txBody>
          <a:bodyPr>
            <a:normAutofit fontScale="85000" lnSpcReduction="20000"/>
          </a:bodyPr>
          <a:lstStyle/>
          <a:p>
            <a:pPr>
              <a:defRPr/>
            </a:pPr>
            <a:fld id="{730A7835-1968-9841-B125-124143A1A837}" type="slidenum">
              <a:rPr lang="el-GR" altLang="en-US" smtClean="0"/>
              <a:pPr>
                <a:defRPr/>
              </a:pPr>
              <a:t>8</a:t>
            </a:fld>
            <a:endParaRPr lang="el-GR" altLang="en-US"/>
          </a:p>
        </p:txBody>
      </p:sp>
      <p:sp>
        <p:nvSpPr>
          <p:cNvPr id="5" name="object 8">
            <a:extLst>
              <a:ext uri="{FF2B5EF4-FFF2-40B4-BE49-F238E27FC236}">
                <a16:creationId xmlns:a16="http://schemas.microsoft.com/office/drawing/2014/main" id="{E8CB1FA0-7EE4-D94D-BAC8-DDA8F4297E9E}"/>
              </a:ext>
            </a:extLst>
          </p:cNvPr>
          <p:cNvSpPr/>
          <p:nvPr/>
        </p:nvSpPr>
        <p:spPr>
          <a:xfrm>
            <a:off x="6588224" y="1628775"/>
            <a:ext cx="2177824" cy="316837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6" name="Εικόνα 5">
            <a:extLst>
              <a:ext uri="{FF2B5EF4-FFF2-40B4-BE49-F238E27FC236}">
                <a16:creationId xmlns:a16="http://schemas.microsoft.com/office/drawing/2014/main" id="{7F3CBBBA-795D-04CF-8B67-EB438FEF54E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68344" y="116632"/>
            <a:ext cx="1224136" cy="1137424"/>
          </a:xfrm>
          <a:prstGeom prst="rect">
            <a:avLst/>
          </a:prstGeom>
        </p:spPr>
      </p:pic>
    </p:spTree>
    <p:extLst>
      <p:ext uri="{BB962C8B-B14F-4D97-AF65-F5344CB8AC3E}">
        <p14:creationId xmlns:p14="http://schemas.microsoft.com/office/powerpoint/2010/main" val="801543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25729-1775-AD48-8082-E0B470E62391}"/>
              </a:ext>
            </a:extLst>
          </p:cNvPr>
          <p:cNvSpPr>
            <a:spLocks noGrp="1"/>
          </p:cNvSpPr>
          <p:nvPr>
            <p:ph type="title"/>
          </p:nvPr>
        </p:nvSpPr>
        <p:spPr/>
        <p:txBody>
          <a:bodyPr/>
          <a:lstStyle/>
          <a:p>
            <a:r>
              <a:rPr lang="en-US" dirty="0" err="1"/>
              <a:t>DigCompEdu</a:t>
            </a:r>
            <a:r>
              <a:rPr lang="en-US" dirty="0"/>
              <a:t> </a:t>
            </a:r>
            <a:r>
              <a:rPr lang="el-GR" dirty="0"/>
              <a:t>δεξιότητες</a:t>
            </a:r>
            <a:endParaRPr lang="en-US" dirty="0"/>
          </a:p>
        </p:txBody>
      </p:sp>
      <p:sp>
        <p:nvSpPr>
          <p:cNvPr id="4" name="Slide Number Placeholder 3">
            <a:extLst>
              <a:ext uri="{FF2B5EF4-FFF2-40B4-BE49-F238E27FC236}">
                <a16:creationId xmlns:a16="http://schemas.microsoft.com/office/drawing/2014/main" id="{78ED010C-0F07-5242-A3E5-A258FE477EF4}"/>
              </a:ext>
            </a:extLst>
          </p:cNvPr>
          <p:cNvSpPr>
            <a:spLocks noGrp="1"/>
          </p:cNvSpPr>
          <p:nvPr>
            <p:ph type="sldNum" sz="quarter" idx="12"/>
          </p:nvPr>
        </p:nvSpPr>
        <p:spPr/>
        <p:txBody>
          <a:bodyPr>
            <a:normAutofit fontScale="85000" lnSpcReduction="20000"/>
          </a:bodyPr>
          <a:lstStyle/>
          <a:p>
            <a:pPr>
              <a:defRPr/>
            </a:pPr>
            <a:fld id="{730A7835-1968-9841-B125-124143A1A837}" type="slidenum">
              <a:rPr lang="el-GR" altLang="en-US" smtClean="0"/>
              <a:pPr>
                <a:defRPr/>
              </a:pPr>
              <a:t>9</a:t>
            </a:fld>
            <a:endParaRPr lang="el-GR" altLang="en-US"/>
          </a:p>
        </p:txBody>
      </p:sp>
      <p:pic>
        <p:nvPicPr>
          <p:cNvPr id="5" name="Θέση περιεχομένου 8">
            <a:extLst>
              <a:ext uri="{FF2B5EF4-FFF2-40B4-BE49-F238E27FC236}">
                <a16:creationId xmlns:a16="http://schemas.microsoft.com/office/drawing/2014/main" id="{6612559C-F458-F34A-BE4F-C083500A7A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bwMode="auto">
          <a:xfrm>
            <a:off x="179512" y="1804864"/>
            <a:ext cx="8784975"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5">
            <a:extLst>
              <a:ext uri="{FF2B5EF4-FFF2-40B4-BE49-F238E27FC236}">
                <a16:creationId xmlns:a16="http://schemas.microsoft.com/office/drawing/2014/main" id="{600D0669-C187-8BC0-6D6F-211D6D99DEE5}"/>
              </a:ext>
            </a:extLst>
          </p:cNvPr>
          <p:cNvSpPr/>
          <p:nvPr/>
        </p:nvSpPr>
        <p:spPr>
          <a:xfrm>
            <a:off x="266701" y="4581128"/>
            <a:ext cx="1857028" cy="532656"/>
          </a:xfrm>
          <a:prstGeom prst="rect">
            <a:avLst/>
          </a:prstGeom>
          <a:noFill/>
          <a:ln w="28575"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Picture 9">
            <a:extLst>
              <a:ext uri="{FF2B5EF4-FFF2-40B4-BE49-F238E27FC236}">
                <a16:creationId xmlns:a16="http://schemas.microsoft.com/office/drawing/2014/main" id="{BA42515F-244A-0A20-90B7-5527E4528AB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2237" y="5332545"/>
            <a:ext cx="1728192" cy="1268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Ευθύγραμμο βέλος σύνδεσης 9">
            <a:extLst>
              <a:ext uri="{FF2B5EF4-FFF2-40B4-BE49-F238E27FC236}">
                <a16:creationId xmlns:a16="http://schemas.microsoft.com/office/drawing/2014/main" id="{12DE0A0E-6E08-9C9D-452A-02C37078E6D1}"/>
              </a:ext>
            </a:extLst>
          </p:cNvPr>
          <p:cNvCxnSpPr/>
          <p:nvPr/>
        </p:nvCxnSpPr>
        <p:spPr>
          <a:xfrm>
            <a:off x="1195215" y="5113784"/>
            <a:ext cx="0" cy="619472"/>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1" name="Εικόνα 10">
            <a:extLst>
              <a:ext uri="{FF2B5EF4-FFF2-40B4-BE49-F238E27FC236}">
                <a16:creationId xmlns:a16="http://schemas.microsoft.com/office/drawing/2014/main" id="{2AE78030-6B76-711A-8724-5EADEA6E45D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68344" y="116632"/>
            <a:ext cx="1224136" cy="1137424"/>
          </a:xfrm>
          <a:prstGeom prst="rect">
            <a:avLst/>
          </a:prstGeom>
        </p:spPr>
      </p:pic>
    </p:spTree>
    <p:extLst>
      <p:ext uri="{BB962C8B-B14F-4D97-AF65-F5344CB8AC3E}">
        <p14:creationId xmlns:p14="http://schemas.microsoft.com/office/powerpoint/2010/main" val="358465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ιάμεσος">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Διάμεσος">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Διάμεσος">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{30A75A79-7527-9C49-B06F-5C9A096DEF27}tf10001119</Template>
  <TotalTime>18852</TotalTime>
  <Words>3493</Words>
  <Application>Microsoft Office PowerPoint</Application>
  <PresentationFormat>Προβολή στην οθόνη (4:3)</PresentationFormat>
  <Paragraphs>501</Paragraphs>
  <Slides>71</Slides>
  <Notes>14</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71</vt:i4>
      </vt:variant>
    </vt:vector>
  </HeadingPairs>
  <TitlesOfParts>
    <vt:vector size="77" baseType="lpstr">
      <vt:lpstr>Calibri</vt:lpstr>
      <vt:lpstr>Source Sans Pro</vt:lpstr>
      <vt:lpstr>Tw Cen MT</vt:lpstr>
      <vt:lpstr>Wingdings</vt:lpstr>
      <vt:lpstr>Wingdings 2</vt:lpstr>
      <vt:lpstr>Διάμεσος</vt:lpstr>
      <vt:lpstr>Παράγοντες σχεδιασμού σε Μαζικά Ανοιχτά Διαδικτυακά Μαθήματα (MOOC)</vt:lpstr>
      <vt:lpstr>Σύνοψη</vt:lpstr>
      <vt:lpstr>Εγώ...</vt:lpstr>
      <vt:lpstr>Εσείς???</vt:lpstr>
      <vt:lpstr>Εμείς</vt:lpstr>
      <vt:lpstr>Σύνοψη</vt:lpstr>
      <vt:lpstr>Ψηφιακή ικανότητα (DigComp)</vt:lpstr>
      <vt:lpstr>DigCompEdu</vt:lpstr>
      <vt:lpstr>DigCompEdu δεξιότητες</vt:lpstr>
      <vt:lpstr>DigCompEdu εξέλιξη</vt:lpstr>
      <vt:lpstr>DigCompEdu Check In</vt:lpstr>
      <vt:lpstr>Μερικά στατιστικά … </vt:lpstr>
      <vt:lpstr>DigCompEdu @ future</vt:lpstr>
      <vt:lpstr>Σύνοψη</vt:lpstr>
      <vt:lpstr>Θεωρητικό πλαίσιο </vt:lpstr>
      <vt:lpstr>Εισαγωγή  </vt:lpstr>
      <vt:lpstr>MOOC vs Online Courses</vt:lpstr>
      <vt:lpstr>Ιστορία </vt:lpstr>
      <vt:lpstr>Εξέλιξη </vt:lpstr>
      <vt:lpstr>MOOC @ COVID-19 </vt:lpstr>
      <vt:lpstr>Πραγματικότητα </vt:lpstr>
      <vt:lpstr>Θεματικά πεδία </vt:lpstr>
      <vt:lpstr>Πλατφόρμες MOOC</vt:lpstr>
      <vt:lpstr>Οι βασικοί πάροχοι </vt:lpstr>
      <vt:lpstr>Πάροχοι MOOCs @ αλλαγές </vt:lpstr>
      <vt:lpstr>Coursera</vt:lpstr>
      <vt:lpstr>Udemy</vt:lpstr>
      <vt:lpstr>Udacity</vt:lpstr>
      <vt:lpstr>edX</vt:lpstr>
      <vt:lpstr>Πλατφόρμες MOOC @ Ελλάδα </vt:lpstr>
      <vt:lpstr>Mathesis</vt:lpstr>
      <vt:lpstr>Coursity</vt:lpstr>
      <vt:lpstr>Learn</vt:lpstr>
      <vt:lpstr>MOOC.edu.gr</vt:lpstr>
      <vt:lpstr>Πλεονεκτήματα MOOCs </vt:lpstr>
      <vt:lpstr>Μειονεκτήματα MOOCs </vt:lpstr>
      <vt:lpstr>Σύνοψη</vt:lpstr>
      <vt:lpstr>E-learning MOOC Framework (1/3) </vt:lpstr>
      <vt:lpstr>E-learning MOOC Framework (2/3) </vt:lpstr>
      <vt:lpstr>E-learning MOOC Framework (3/3) </vt:lpstr>
      <vt:lpstr>Παιδαγωγική διάσταση των MOOCs</vt:lpstr>
      <vt:lpstr>cMOOC</vt:lpstr>
      <vt:lpstr>xMOOC</vt:lpstr>
      <vt:lpstr>hMOOC</vt:lpstr>
      <vt:lpstr>Μια ολιστική πρόταση ταξινόμησης … (1/2) </vt:lpstr>
      <vt:lpstr>Μια ολιστική πρόταση ταξινόμησης … (2/2) </vt:lpstr>
      <vt:lpstr>Συμπεράσματα </vt:lpstr>
      <vt:lpstr>Σύνοψη</vt:lpstr>
      <vt:lpstr>MOOCs &amp; Σχολική εκπαίδευση </vt:lpstr>
      <vt:lpstr>Βιβλιογραφική επισκόπηση</vt:lpstr>
      <vt:lpstr>Ανάπτυξη των Κ-12 MOOCs </vt:lpstr>
      <vt:lpstr>Κ-12 MOOCs στην Ελλάδα (1/2) </vt:lpstr>
      <vt:lpstr>Κ-12 MOOCs στην Ελλάδα (2/2) </vt:lpstr>
      <vt:lpstr>MOOC in practice … </vt:lpstr>
      <vt:lpstr>Η δομή του PROG MOOC</vt:lpstr>
      <vt:lpstr>Ρόλος των K-12 MOOCs (1/2) </vt:lpstr>
      <vt:lpstr>Ρόλος των K-12 MOOCs (2/2) </vt:lpstr>
      <vt:lpstr>Οφέλη των K-12 MOOCs</vt:lpstr>
      <vt:lpstr>Προκλήσεις των Κ-12 MOOCs </vt:lpstr>
      <vt:lpstr>Εμπειρίες από τα K-12 MOOCs (1/2) </vt:lpstr>
      <vt:lpstr>Εμπειρίες από τα K-12 MOOCs (2/2) </vt:lpstr>
      <vt:lpstr>Κοινωνικά δίκτυα στα K-12 MOOCs </vt:lpstr>
      <vt:lpstr>Η άποψή σας … </vt:lpstr>
      <vt:lpstr>Συμπεράσματα (1/2) </vt:lpstr>
      <vt:lpstr>Συμπεράσματα (2/2) </vt:lpstr>
      <vt:lpstr>Σύνοψη</vt:lpstr>
      <vt:lpstr>Καλές Πρακτικές @ Κ-12 MOOCs (1/3) </vt:lpstr>
      <vt:lpstr>Καλές Πρακτικές @ Κ-12 MOOCs (2/3) </vt:lpstr>
      <vt:lpstr>Καλές Πρακτικές @ K-12 MOOCs (3/3)  Τεχνικός εξοπλισμός</vt:lpstr>
      <vt:lpstr>MOOC in action … </vt:lpstr>
      <vt:lpstr>Σας ευχαριστώ πολύ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Παιδαγωγικό Τμήμα Ειδικής Αγωγής</dc:title>
  <dc:creator>Mimi</dc:creator>
  <cp:lastModifiedBy>user</cp:lastModifiedBy>
  <cp:revision>673</cp:revision>
  <dcterms:created xsi:type="dcterms:W3CDTF">2013-05-15T15:37:43Z</dcterms:created>
  <dcterms:modified xsi:type="dcterms:W3CDTF">2022-12-03T11:47:36Z</dcterms:modified>
</cp:coreProperties>
</file>