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E5D197B-8515-4E4C-BAC8-B02B6CC9698B}" type="datetimeFigureOut">
              <a:rPr lang="el-GR" smtClean="0"/>
              <a:t>28/2/2021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38680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5D197B-8515-4E4C-BAC8-B02B6CC9698B}" type="datetimeFigureOut">
              <a:rPr lang="el-GR" smtClean="0"/>
              <a:t>28/2/2021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201310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5D197B-8515-4E4C-BAC8-B02B6CC9698B}" type="datetimeFigureOut">
              <a:rPr lang="el-GR" smtClean="0"/>
              <a:t>28/2/2021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2530538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E5D197B-8515-4E4C-BAC8-B02B6CC9698B}" type="datetimeFigureOut">
              <a:rPr lang="el-GR" smtClean="0"/>
              <a:t>28/2/2021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343398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E5D197B-8515-4E4C-BAC8-B02B6CC9698B}" type="datetimeFigureOut">
              <a:rPr lang="el-GR" smtClean="0"/>
              <a:t>28/2/2021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2763883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E5D197B-8515-4E4C-BAC8-B02B6CC9698B}" type="datetimeFigureOut">
              <a:rPr lang="el-GR" smtClean="0"/>
              <a:t>28/2/2021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64687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E5D197B-8515-4E4C-BAC8-B02B6CC9698B}" type="datetimeFigureOut">
              <a:rPr lang="el-GR" smtClean="0"/>
              <a:t>28/2/2021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3428856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E5D197B-8515-4E4C-BAC8-B02B6CC9698B}" type="datetimeFigureOut">
              <a:rPr lang="el-GR" smtClean="0"/>
              <a:t>28/2/2021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43509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E5D197B-8515-4E4C-BAC8-B02B6CC9698B}" type="datetimeFigureOut">
              <a:rPr lang="el-GR" smtClean="0"/>
              <a:t>28/2/2021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4092074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E5D197B-8515-4E4C-BAC8-B02B6CC9698B}" type="datetimeFigureOut">
              <a:rPr lang="el-GR" smtClean="0"/>
              <a:t>28/2/2021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2120463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E5D197B-8515-4E4C-BAC8-B02B6CC9698B}" type="datetimeFigureOut">
              <a:rPr lang="el-GR" smtClean="0"/>
              <a:t>28/2/2021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2475A9-7223-41E2-A683-9B1C24D95752}" type="slidenum">
              <a:rPr lang="el-GR" smtClean="0"/>
              <a:t>‹#›</a:t>
            </a:fld>
            <a:endParaRPr lang="el-GR"/>
          </a:p>
        </p:txBody>
      </p:sp>
    </p:spTree>
    <p:extLst>
      <p:ext uri="{BB962C8B-B14F-4D97-AF65-F5344CB8AC3E}">
        <p14:creationId xmlns:p14="http://schemas.microsoft.com/office/powerpoint/2010/main" val="143917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5D197B-8515-4E4C-BAC8-B02B6CC9698B}" type="datetimeFigureOut">
              <a:rPr lang="el-GR" smtClean="0"/>
              <a:t>28/2/2021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475A9-7223-41E2-A683-9B1C24D95752}" type="slidenum">
              <a:rPr lang="el-GR" smtClean="0"/>
              <a:t>‹#›</a:t>
            </a:fld>
            <a:endParaRPr lang="el-GR"/>
          </a:p>
        </p:txBody>
      </p:sp>
    </p:spTree>
    <p:extLst>
      <p:ext uri="{BB962C8B-B14F-4D97-AF65-F5344CB8AC3E}">
        <p14:creationId xmlns:p14="http://schemas.microsoft.com/office/powerpoint/2010/main" val="1765429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19256" cy="1301006"/>
          </a:xfrm>
        </p:spPr>
        <p:txBody>
          <a:bodyPr>
            <a:normAutofit fontScale="90000"/>
          </a:bodyPr>
          <a:lstStyle/>
          <a:p>
            <a:r>
              <a:rPr lang="el-GR" sz="3200" dirty="0" smtClean="0">
                <a:solidFill>
                  <a:prstClr val="black"/>
                </a:solidFill>
                <a:latin typeface="Arial" panose="020B0604020202020204" pitchFamily="34" charset="0"/>
                <a:cs typeface="Arial" panose="020B0604020202020204" pitchFamily="34" charset="0"/>
              </a:rPr>
              <a:t/>
            </a:r>
            <a:br>
              <a:rPr lang="el-GR" sz="3200" dirty="0" smtClean="0">
                <a:solidFill>
                  <a:prstClr val="black"/>
                </a:solidFill>
                <a:latin typeface="Arial" panose="020B0604020202020204" pitchFamily="34" charset="0"/>
                <a:cs typeface="Arial" panose="020B0604020202020204" pitchFamily="34" charset="0"/>
              </a:rPr>
            </a:br>
            <a:r>
              <a:rPr lang="el-GR" sz="3200" b="1" dirty="0" smtClean="0">
                <a:solidFill>
                  <a:prstClr val="black"/>
                </a:solidFill>
                <a:latin typeface="Arial" panose="020B0604020202020204" pitchFamily="34" charset="0"/>
                <a:cs typeface="Arial" panose="020B0604020202020204" pitchFamily="34" charset="0"/>
              </a:rPr>
              <a:t>Βασικές </a:t>
            </a:r>
            <a:r>
              <a:rPr lang="el-GR" sz="3200" b="1" dirty="0">
                <a:solidFill>
                  <a:prstClr val="black"/>
                </a:solidFill>
                <a:latin typeface="Arial" panose="020B0604020202020204" pitchFamily="34" charset="0"/>
                <a:cs typeface="Arial" panose="020B0604020202020204" pitchFamily="34" charset="0"/>
              </a:rPr>
              <a:t>αρχές οργάνωσης επαγγελματικής κουζίνας</a:t>
            </a:r>
            <a:r>
              <a:rPr lang="el-GR" sz="3200" dirty="0">
                <a:solidFill>
                  <a:prstClr val="black"/>
                </a:solidFill>
                <a:latin typeface="Arial" panose="020B0604020202020204" pitchFamily="34" charset="0"/>
                <a:cs typeface="Arial" panose="020B0604020202020204" pitchFamily="34" charset="0"/>
              </a:rPr>
              <a:t> </a:t>
            </a:r>
            <a:br>
              <a:rPr lang="el-GR" sz="3200"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a:bodyPr>
          <a:lstStyle/>
          <a:p>
            <a:pPr marL="0" indent="0" algn="just">
              <a:buNone/>
            </a:pPr>
            <a:r>
              <a:rPr lang="el-GR" sz="2400" b="1" dirty="0">
                <a:latin typeface="Arial" panose="020B0604020202020204" pitchFamily="34" charset="0"/>
                <a:cs typeface="Arial" panose="020B0604020202020204" pitchFamily="34" charset="0"/>
              </a:rPr>
              <a:t>Αναλύστε</a:t>
            </a:r>
            <a:r>
              <a:rPr lang="el-GR" sz="2400" dirty="0">
                <a:latin typeface="Arial" panose="020B0604020202020204" pitchFamily="34" charset="0"/>
                <a:cs typeface="Arial" panose="020B0604020202020204" pitchFamily="34" charset="0"/>
              </a:rPr>
              <a:t> </a:t>
            </a:r>
            <a:r>
              <a:rPr lang="el-GR" sz="2400" b="1" dirty="0">
                <a:latin typeface="Arial" panose="020B0604020202020204" pitchFamily="34" charset="0"/>
                <a:cs typeface="Arial" panose="020B0604020202020204" pitchFamily="34" charset="0"/>
              </a:rPr>
              <a:t>τις δυνατότητες του χώρου και τις ανάγκες </a:t>
            </a:r>
            <a:r>
              <a:rPr lang="el-GR" sz="2400" b="1" dirty="0" smtClean="0">
                <a:latin typeface="Arial" panose="020B0604020202020204" pitchFamily="34" charset="0"/>
                <a:cs typeface="Arial" panose="020B0604020202020204" pitchFamily="34" charset="0"/>
              </a:rPr>
              <a:t>σας:</a:t>
            </a:r>
          </a:p>
          <a:p>
            <a:pPr marL="0" indent="0" algn="just">
              <a:buNone/>
            </a:pPr>
            <a:endParaRPr lang="el-GR" sz="2400" b="1" dirty="0">
              <a:latin typeface="Arial" panose="020B0604020202020204" pitchFamily="34" charset="0"/>
              <a:cs typeface="Arial" panose="020B0604020202020204" pitchFamily="34" charset="0"/>
            </a:endParaRPr>
          </a:p>
          <a:p>
            <a:pPr marL="0" indent="0" algn="just">
              <a:buNone/>
            </a:pPr>
            <a:r>
              <a:rPr lang="el-GR" sz="2400" dirty="0">
                <a:latin typeface="Arial" panose="020B0604020202020204" pitchFamily="34" charset="0"/>
                <a:cs typeface="Arial" panose="020B0604020202020204" pitchFamily="34" charset="0"/>
              </a:rPr>
              <a:t> Αυτή η </a:t>
            </a:r>
            <a:r>
              <a:rPr lang="el-GR" sz="2400" b="1" dirty="0">
                <a:latin typeface="Arial" panose="020B0604020202020204" pitchFamily="34" charset="0"/>
                <a:cs typeface="Arial" panose="020B0604020202020204" pitchFamily="34" charset="0"/>
              </a:rPr>
              <a:t>προκαταρκτική μελέτη θα φανερώσει ποια είδη συσκευών μπορούν να εγκατασταθούν</a:t>
            </a:r>
            <a:r>
              <a:rPr lang="el-GR" sz="2400" dirty="0">
                <a:latin typeface="Arial" panose="020B0604020202020204" pitchFamily="34" charset="0"/>
                <a:cs typeface="Arial" panose="020B0604020202020204" pitchFamily="34" charset="0"/>
              </a:rPr>
              <a:t>, πως να οργανωθούν οι διάφορες περιοχές της κουζίνας, που θα υπάρχουν σημεία πρόσβασης, που θα τοποθετηθούν οι εξαγωγές και οι συνδέσεις αερίου/ηλεκτρικού κλπ.</a:t>
            </a:r>
          </a:p>
          <a:p>
            <a:pPr algn="just"/>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551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normAutofit/>
          </a:bodyPr>
          <a:lstStyle/>
          <a:p>
            <a:pPr marL="0" indent="0" fontAlgn="base">
              <a:buNone/>
            </a:pPr>
            <a:endParaRPr lang="el-GR" sz="2400" b="1" i="0" dirty="0" smtClean="0">
              <a:effectLst/>
              <a:latin typeface="Arial" panose="020B0604020202020204" pitchFamily="34" charset="0"/>
              <a:cs typeface="Arial" panose="020B0604020202020204" pitchFamily="34" charset="0"/>
            </a:endParaRPr>
          </a:p>
          <a:p>
            <a:pPr marL="0" indent="0" algn="just" fontAlgn="base">
              <a:buNone/>
            </a:pPr>
            <a:r>
              <a:rPr lang="el-GR" sz="2400" b="1" i="0" dirty="0" smtClean="0">
                <a:effectLst/>
                <a:latin typeface="Arial" panose="020B0604020202020204" pitchFamily="34" charset="0"/>
                <a:cs typeface="Arial" panose="020B0604020202020204" pitchFamily="34" charset="0"/>
              </a:rPr>
              <a:t>Επωφεληθείτε του διαθέσιμου χώρου:</a:t>
            </a:r>
            <a:r>
              <a:rPr lang="el-GR" sz="2400" b="0" i="0" dirty="0" smtClean="0">
                <a:effectLst/>
                <a:latin typeface="Arial" panose="020B0604020202020204" pitchFamily="34" charset="0"/>
                <a:cs typeface="Arial" panose="020B0604020202020204" pitchFamily="34" charset="0"/>
              </a:rPr>
              <a:t> </a:t>
            </a:r>
          </a:p>
          <a:p>
            <a:pPr marL="0" indent="0" algn="just" fontAlgn="base">
              <a:buNone/>
            </a:pPr>
            <a:endParaRPr lang="el-GR" sz="2400" dirty="0">
              <a:latin typeface="Arial" panose="020B0604020202020204" pitchFamily="34" charset="0"/>
              <a:cs typeface="Arial" panose="020B0604020202020204" pitchFamily="34" charset="0"/>
            </a:endParaRPr>
          </a:p>
          <a:p>
            <a:pPr marL="0" indent="0" algn="just" fontAlgn="base">
              <a:buNone/>
            </a:pPr>
            <a:endParaRPr lang="el-GR" sz="2400" b="0" i="0" dirty="0" smtClean="0">
              <a:effectLst/>
              <a:latin typeface="Arial" panose="020B0604020202020204" pitchFamily="34" charset="0"/>
              <a:cs typeface="Arial" panose="020B0604020202020204" pitchFamily="34" charset="0"/>
            </a:endParaRPr>
          </a:p>
          <a:p>
            <a:pPr marL="0" indent="0" algn="just" fontAlgn="base">
              <a:buNone/>
            </a:pPr>
            <a:r>
              <a:rPr lang="el-GR" sz="2400" b="0" i="0" dirty="0" smtClean="0">
                <a:effectLst/>
                <a:latin typeface="Arial" panose="020B0604020202020204" pitchFamily="34" charset="0"/>
                <a:cs typeface="Arial" panose="020B0604020202020204" pitchFamily="34" charset="0"/>
              </a:rPr>
              <a:t>μόλις αναλυθούν οι δυνατότητες και οι ανάγκες της εγκατάστασης, λάβετε υπόψη το διαθέσιμο χώρο, ο οποίος θα καθορίσει τον </a:t>
            </a:r>
            <a:r>
              <a:rPr lang="el-GR" sz="2400" b="1" i="0" dirty="0" smtClean="0">
                <a:effectLst/>
                <a:latin typeface="Arial" panose="020B0604020202020204" pitchFamily="34" charset="0"/>
                <a:cs typeface="Arial" panose="020B0604020202020204" pitchFamily="34" charset="0"/>
              </a:rPr>
              <a:t>σχεδιασμό του χώρου και το μέγεθος των μηχανημάτων που θα εγκατασταθούν.</a:t>
            </a:r>
          </a:p>
          <a:p>
            <a:pPr algn="just"/>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0208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lstStyle/>
          <a:p>
            <a:pPr marL="0" indent="0" fontAlgn="base">
              <a:buNone/>
            </a:pPr>
            <a:r>
              <a:rPr lang="el-GR" sz="2400" b="1" i="0" dirty="0" smtClean="0">
                <a:effectLst/>
                <a:latin typeface="Arial" panose="020B0604020202020204" pitchFamily="34" charset="0"/>
                <a:cs typeface="Arial" panose="020B0604020202020204" pitchFamily="34" charset="0"/>
              </a:rPr>
              <a:t>Σκεφτείτε τη διάταξη:</a:t>
            </a:r>
          </a:p>
          <a:p>
            <a:pPr marL="0" indent="0" fontAlgn="base">
              <a:buNone/>
            </a:pPr>
            <a:endParaRPr lang="el-GR" sz="2400" b="1" i="0" dirty="0" smtClean="0">
              <a:effectLst/>
              <a:latin typeface="Arial" panose="020B0604020202020204" pitchFamily="34" charset="0"/>
              <a:cs typeface="Arial" panose="020B0604020202020204" pitchFamily="34" charset="0"/>
            </a:endParaRPr>
          </a:p>
          <a:p>
            <a:pPr marL="0" indent="0" algn="just" fontAlgn="base">
              <a:buNone/>
            </a:pPr>
            <a:r>
              <a:rPr lang="el-GR" sz="2400" b="0" i="0" dirty="0" smtClean="0">
                <a:effectLst/>
                <a:latin typeface="Arial" panose="020B0604020202020204" pitchFamily="34" charset="0"/>
                <a:cs typeface="Arial" panose="020B0604020202020204" pitchFamily="34" charset="0"/>
              </a:rPr>
              <a:t>είναι απαραίτητο να προτείνετε μια </a:t>
            </a:r>
            <a:r>
              <a:rPr lang="el-GR" sz="2400" b="1" i="0" dirty="0" smtClean="0">
                <a:effectLst/>
                <a:latin typeface="Arial" panose="020B0604020202020204" pitchFamily="34" charset="0"/>
                <a:cs typeface="Arial" panose="020B0604020202020204" pitchFamily="34" charset="0"/>
              </a:rPr>
              <a:t>διάταξη που διευκολύνει την οργάνωση και τη ροή της εργασίας</a:t>
            </a:r>
            <a:r>
              <a:rPr lang="el-GR" sz="2400" b="0" i="0" dirty="0" smtClean="0">
                <a:effectLst/>
                <a:latin typeface="Arial" panose="020B0604020202020204" pitchFamily="34" charset="0"/>
                <a:cs typeface="Arial" panose="020B0604020202020204" pitchFamily="34" charset="0"/>
              </a:rPr>
              <a:t>, καθορίζοντας τα τμήματα ή τις περιοχές που θα απαρτίζουν την κουζίνα: υποδοχή, αποθήκη, προετοιμασία, μαγείρεμα, διανομή και παράδοση, πλύσιμο, σκεύη και πιατικά, κλπ.</a:t>
            </a:r>
          </a:p>
          <a:p>
            <a:pPr marL="0" indent="0" algn="just">
              <a:buNone/>
            </a:pPr>
            <a:endParaRPr lang="el-GR" dirty="0"/>
          </a:p>
        </p:txBody>
      </p:sp>
    </p:spTree>
    <p:extLst>
      <p:ext uri="{BB962C8B-B14F-4D97-AF65-F5344CB8AC3E}">
        <p14:creationId xmlns:p14="http://schemas.microsoft.com/office/powerpoint/2010/main" val="3726139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19256" cy="1163528"/>
          </a:xfrm>
        </p:spPr>
        <p:txBody>
          <a:bodyPr>
            <a:normAutofit fontScale="90000"/>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a:t>
            </a:r>
            <a:r>
              <a:rPr lang="el-GR" sz="2900" b="1" dirty="0" smtClean="0">
                <a:solidFill>
                  <a:prstClr val="black"/>
                </a:solidFill>
                <a:latin typeface="Arial" panose="020B0604020202020204" pitchFamily="34" charset="0"/>
                <a:cs typeface="Arial" panose="020B0604020202020204" pitchFamily="34" charset="0"/>
              </a:rPr>
              <a:t>κουζίνας</a:t>
            </a:r>
            <a:br>
              <a:rPr lang="el-GR" sz="2900" b="1" dirty="0" smtClean="0">
                <a:solidFill>
                  <a:prstClr val="black"/>
                </a:solidFill>
                <a:latin typeface="Arial" panose="020B0604020202020204" pitchFamily="34" charset="0"/>
                <a:cs typeface="Arial" panose="020B0604020202020204" pitchFamily="34" charset="0"/>
              </a:rPr>
            </a:br>
            <a:endParaRPr lang="el-GR" b="1" dirty="0"/>
          </a:p>
        </p:txBody>
      </p:sp>
      <p:sp>
        <p:nvSpPr>
          <p:cNvPr id="3" name="Θέση περιεχομένου 2"/>
          <p:cNvSpPr>
            <a:spLocks noGrp="1"/>
          </p:cNvSpPr>
          <p:nvPr>
            <p:ph idx="1"/>
          </p:nvPr>
        </p:nvSpPr>
        <p:spPr>
          <a:xfrm>
            <a:off x="395536" y="1196752"/>
            <a:ext cx="8291264" cy="5328592"/>
          </a:xfrm>
        </p:spPr>
        <p:txBody>
          <a:bodyPr>
            <a:noAutofit/>
          </a:bodyPr>
          <a:lstStyle/>
          <a:p>
            <a:pPr marL="0" indent="0" fontAlgn="base">
              <a:buNone/>
            </a:pPr>
            <a:r>
              <a:rPr lang="el-GR" sz="2400" b="1" i="0" dirty="0" smtClean="0">
                <a:effectLst/>
                <a:latin typeface="Arial" panose="020B0604020202020204" pitchFamily="34" charset="0"/>
                <a:cs typeface="Arial" panose="020B0604020202020204" pitchFamily="34" charset="0"/>
              </a:rPr>
              <a:t>Εξοπλίστε την κουζίνα με τις κατάλληλες συσκευές:</a:t>
            </a:r>
          </a:p>
          <a:p>
            <a:pPr marL="0" indent="0" algn="just" fontAlgn="base">
              <a:buNone/>
            </a:pPr>
            <a:r>
              <a:rPr lang="el-GR" sz="2400" b="0" i="0" dirty="0" smtClean="0">
                <a:effectLst/>
                <a:latin typeface="Arial" panose="020B0604020202020204" pitchFamily="34" charset="0"/>
                <a:cs typeface="Arial" panose="020B0604020202020204" pitchFamily="34" charset="0"/>
              </a:rPr>
              <a:t>ανάλογα </a:t>
            </a:r>
            <a:r>
              <a:rPr lang="el-GR" sz="2400" b="0" i="0" dirty="0" smtClean="0">
                <a:effectLst/>
                <a:latin typeface="Arial" panose="020B0604020202020204" pitchFamily="34" charset="0"/>
                <a:cs typeface="Arial" panose="020B0604020202020204" pitchFamily="34" charset="0"/>
              </a:rPr>
              <a:t>με την εγκατάσταση, τα κριτήρια για την εγκατάσταση ενός ή άλλου τύπου εξοπλισμού ποικίλλουν σημαντικά. Εάν πρόκειται για ένα </a:t>
            </a:r>
            <a:r>
              <a:rPr lang="el-GR" sz="2400" b="1" i="0" dirty="0" smtClean="0">
                <a:effectLst/>
                <a:latin typeface="Arial" panose="020B0604020202020204" pitchFamily="34" charset="0"/>
                <a:cs typeface="Arial" panose="020B0604020202020204" pitchFamily="34" charset="0"/>
              </a:rPr>
              <a:t>συμβατικό εστιατόριο </a:t>
            </a:r>
            <a:r>
              <a:rPr lang="el-GR" sz="2400" b="0" i="0" dirty="0" smtClean="0">
                <a:effectLst/>
                <a:latin typeface="Arial" panose="020B0604020202020204" pitchFamily="34" charset="0"/>
                <a:cs typeface="Arial" panose="020B0604020202020204" pitchFamily="34" charset="0"/>
              </a:rPr>
              <a:t>στο οποίο μαγειρεύεται κάθε μέρα μια μεγάλη ποικιλία πιάτων, συσκευές όπως εστίες και φούρνοι είναι απαραίτητα. Αντιθέτως, αν πρόκειται για μια </a:t>
            </a:r>
            <a:r>
              <a:rPr lang="el-GR" sz="2400" b="1" i="0" dirty="0" smtClean="0">
                <a:effectLst/>
                <a:latin typeface="Arial" panose="020B0604020202020204" pitchFamily="34" charset="0"/>
                <a:cs typeface="Arial" panose="020B0604020202020204" pitchFamily="34" charset="0"/>
              </a:rPr>
              <a:t>επαγγελματική κουζίνα</a:t>
            </a:r>
            <a:r>
              <a:rPr lang="el-GR" sz="2400" b="0" i="0" dirty="0" smtClean="0">
                <a:effectLst/>
                <a:latin typeface="Arial" panose="020B0604020202020204" pitchFamily="34" charset="0"/>
                <a:cs typeface="Arial" panose="020B0604020202020204" pitchFamily="34" charset="0"/>
              </a:rPr>
              <a:t> που προορίζεται για μαζική παραγωγή, θα πρέπει να σκεφτούμε κατσαρόλες, φριτέζες και τηγάνια μεγάλης χωρητικότητας, μεγάλους φούρνους, καθώς και ένα σύστημα πλυσίματος με χρήση τραίνου ή ζώνης, πράγμα που θα επιτρέψει την πλύση μεγάλων ποσοτήτων αντικειμένων.</a:t>
            </a:r>
          </a:p>
          <a:p>
            <a:pPr marL="0" indent="0">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624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normAutofit fontScale="77500" lnSpcReduction="20000"/>
          </a:bodyPr>
          <a:lstStyle/>
          <a:p>
            <a:pPr marL="0" indent="0" fontAlgn="base">
              <a:buNone/>
            </a:pPr>
            <a:r>
              <a:rPr lang="el-GR" sz="3100" b="1" i="0" dirty="0" smtClean="0">
                <a:effectLst/>
                <a:latin typeface="Arial" panose="020B0604020202020204" pitchFamily="34" charset="0"/>
                <a:cs typeface="Arial" panose="020B0604020202020204" pitchFamily="34" charset="0"/>
              </a:rPr>
              <a:t>Επιλέξτε τα κατάλληλα υλικά για κάθε περίπτωση:</a:t>
            </a:r>
          </a:p>
          <a:p>
            <a:pPr marL="0" indent="0" fontAlgn="base">
              <a:buNone/>
            </a:pPr>
            <a:endParaRPr lang="el-GR" sz="3100" b="1" dirty="0" smtClean="0">
              <a:latin typeface="Arial" panose="020B0604020202020204" pitchFamily="34" charset="0"/>
              <a:cs typeface="Arial" panose="020B0604020202020204" pitchFamily="34" charset="0"/>
            </a:endParaRPr>
          </a:p>
          <a:p>
            <a:pPr marL="0" indent="0" algn="just" fontAlgn="base">
              <a:buNone/>
            </a:pPr>
            <a:r>
              <a:rPr lang="el-GR" sz="3100" b="0" i="0" dirty="0" smtClean="0">
                <a:effectLst/>
                <a:latin typeface="Arial" panose="020B0604020202020204" pitchFamily="34" charset="0"/>
                <a:cs typeface="Arial" panose="020B0604020202020204" pitchFamily="34" charset="0"/>
              </a:rPr>
              <a:t>ο ανοξείδωτος χάλυβας είναι το απόλυτο υλικό. Η στιβαρότητα και η ποιότητά του εξασφαλίζουν την πολυετή διάρκεια ζωής του εξοπλισμού. Αυτός είναι ένας πολύ σημαντικός παράγοντας δεδομένου ότι αυτοί οι τύποι εγκαταστάσεων αντιπροσωπεύουν πάντα μια σημαντική επένδυση. Επιπλέον, ο ανοξείδωτος χάλυβας προσφέρει βέλτιστες συνθήκες υγιεινής και καθαριότητας. Πρέπει επίσης να λάβουμε υπόψη άλλα είδη υλικών για πολύ συγκεκριμένες χρήσεις σε διάφορα στοιχεία, όπως ο ορείχαλκος (στους καυστήρες), ο χυτοσίδηρος (σε σχάρες και πλάκες), ο χάλυβας με χρώμιο (σε πλάκες ψησίματος) κ.λπ.</a:t>
            </a:r>
          </a:p>
          <a:p>
            <a:pPr marL="0" indent="0">
              <a:buNone/>
            </a:pPr>
            <a:endParaRPr lang="el-GR" dirty="0"/>
          </a:p>
        </p:txBody>
      </p:sp>
    </p:spTree>
    <p:extLst>
      <p:ext uri="{BB962C8B-B14F-4D97-AF65-F5344CB8AC3E}">
        <p14:creationId xmlns:p14="http://schemas.microsoft.com/office/powerpoint/2010/main" val="153347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lstStyle/>
          <a:p>
            <a:pPr marL="0" indent="0" algn="just" fontAlgn="base">
              <a:buNone/>
            </a:pPr>
            <a:r>
              <a:rPr lang="el-GR" sz="2400" b="1" i="0" dirty="0" smtClean="0">
                <a:effectLst/>
                <a:latin typeface="Arial" panose="020B0604020202020204" pitchFamily="34" charset="0"/>
                <a:cs typeface="Arial" panose="020B0604020202020204" pitchFamily="34" charset="0"/>
              </a:rPr>
              <a:t>Επιλέξτε τον σχεδιασμό με βάση τα εξαρτήματα:</a:t>
            </a:r>
          </a:p>
          <a:p>
            <a:pPr marL="0" indent="0" algn="just" fontAlgn="base">
              <a:buNone/>
            </a:pPr>
            <a:endParaRPr lang="el-GR" sz="2400" b="1" dirty="0">
              <a:latin typeface="Arial" panose="020B0604020202020204" pitchFamily="34" charset="0"/>
              <a:cs typeface="Arial" panose="020B0604020202020204" pitchFamily="34" charset="0"/>
            </a:endParaRPr>
          </a:p>
          <a:p>
            <a:pPr marL="0" indent="0" algn="just" fontAlgn="base">
              <a:buNone/>
            </a:pPr>
            <a:r>
              <a:rPr lang="el-GR" sz="2400" b="0" i="0" dirty="0" smtClean="0">
                <a:effectLst/>
                <a:latin typeface="Arial" panose="020B0604020202020204" pitchFamily="34" charset="0"/>
                <a:cs typeface="Arial" panose="020B0604020202020204" pitchFamily="34" charset="0"/>
              </a:rPr>
              <a:t>αυτός ο τύπος σχεδίασης διευκολύνει την συντήρηση των εξαρτημάτων, έτσι ώστε </a:t>
            </a:r>
            <a:r>
              <a:rPr lang="el-GR" sz="2400" b="1" i="0" dirty="0" smtClean="0">
                <a:effectLst/>
                <a:latin typeface="Arial" panose="020B0604020202020204" pitchFamily="34" charset="0"/>
                <a:cs typeface="Arial" panose="020B0604020202020204" pitchFamily="34" charset="0"/>
              </a:rPr>
              <a:t>σε περίπτωση βλάβης</a:t>
            </a:r>
            <a:r>
              <a:rPr lang="el-GR" sz="2400" b="0" i="0" dirty="0" smtClean="0">
                <a:effectLst/>
                <a:latin typeface="Arial" panose="020B0604020202020204" pitchFamily="34" charset="0"/>
                <a:cs typeface="Arial" panose="020B0604020202020204" pitchFamily="34" charset="0"/>
              </a:rPr>
              <a:t>, η αφαίρεση και η αντικατάσταση ενός αντικειμένου να είναι ευκολότερη, ώστε να </a:t>
            </a:r>
            <a:r>
              <a:rPr lang="el-GR" sz="2400" b="1" i="0" dirty="0" smtClean="0">
                <a:effectLst/>
                <a:latin typeface="Arial" panose="020B0604020202020204" pitchFamily="34" charset="0"/>
                <a:cs typeface="Arial" panose="020B0604020202020204" pitchFamily="34" charset="0"/>
              </a:rPr>
              <a:t>μην σταματάει η παραγωγική διαδικασία </a:t>
            </a:r>
            <a:r>
              <a:rPr lang="el-GR" sz="2400" b="0" i="0" dirty="0" smtClean="0">
                <a:effectLst/>
                <a:latin typeface="Arial" panose="020B0604020202020204" pitchFamily="34" charset="0"/>
                <a:cs typeface="Arial" panose="020B0604020202020204" pitchFamily="34" charset="0"/>
              </a:rPr>
              <a:t>και να μην επηρεάζεται ή καθυστερεί η διεργασία στην κουζίνα.</a:t>
            </a:r>
          </a:p>
          <a:p>
            <a:pPr algn="just"/>
            <a:endParaRPr lang="el-GR" dirty="0"/>
          </a:p>
        </p:txBody>
      </p:sp>
    </p:spTree>
    <p:extLst>
      <p:ext uri="{BB962C8B-B14F-4D97-AF65-F5344CB8AC3E}">
        <p14:creationId xmlns:p14="http://schemas.microsoft.com/office/powerpoint/2010/main" val="2413786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normAutofit lnSpcReduction="10000"/>
          </a:bodyPr>
          <a:lstStyle/>
          <a:p>
            <a:pPr marL="0" indent="0" algn="just" fontAlgn="base">
              <a:buNone/>
            </a:pPr>
            <a:r>
              <a:rPr lang="el-GR" sz="2400" b="1" i="0" dirty="0" smtClean="0">
                <a:effectLst/>
                <a:latin typeface="Arial" panose="020B0604020202020204" pitchFamily="34" charset="0"/>
                <a:cs typeface="Arial" panose="020B0604020202020204" pitchFamily="34" charset="0"/>
              </a:rPr>
              <a:t>Αυξήστε την υγιεινή και την καθαριότητα: </a:t>
            </a:r>
          </a:p>
          <a:p>
            <a:pPr marL="0" indent="0" algn="just" fontAlgn="base">
              <a:buNone/>
            </a:pPr>
            <a:endParaRPr lang="el-GR" sz="2400" b="1" i="0" dirty="0" smtClean="0">
              <a:effectLst/>
              <a:latin typeface="Arial" panose="020B0604020202020204" pitchFamily="34" charset="0"/>
              <a:cs typeface="Arial" panose="020B0604020202020204" pitchFamily="34" charset="0"/>
            </a:endParaRPr>
          </a:p>
          <a:p>
            <a:pPr marL="0" indent="0" algn="just" fontAlgn="base">
              <a:buNone/>
            </a:pPr>
            <a:r>
              <a:rPr lang="el-GR" sz="2400" b="0" i="0" dirty="0" smtClean="0">
                <a:effectLst/>
                <a:latin typeface="Arial" panose="020B0604020202020204" pitchFamily="34" charset="0"/>
                <a:cs typeface="Arial" panose="020B0604020202020204" pitchFamily="34" charset="0"/>
              </a:rPr>
              <a:t>η υγιεινή είναι απαραίτητη σε κάθε επιχείρηση ξενοδοχείων/τροφοδοσίας/εστίασης, αλλά στην περίπτωση μιας επαγγελματικής κουζίνας αποκτά ιδιαίτερο ρόλο. Σε εργασίες καθαρισμού, εκτός από την αφαίρεση των υπολειμμάτων φαγητού και βρωμιάς που είναι ορατά στους υπαλλήλους, είναι απαραίτητο να αφαιρεθούν τα υπολείμματα που δεν είναι ορατά μέσα στην κουζίνα, όπως οι </a:t>
            </a:r>
            <a:r>
              <a:rPr lang="el-GR" sz="2400" b="1" i="0" dirty="0" smtClean="0">
                <a:effectLst/>
                <a:latin typeface="Arial" panose="020B0604020202020204" pitchFamily="34" charset="0"/>
                <a:cs typeface="Arial" panose="020B0604020202020204" pitchFamily="34" charset="0"/>
              </a:rPr>
              <a:t>βρωμιές που συσσωρεύονται στους απορροφητήρες, στους αγωγούς εξαγωγής, σε σχισμές και οπές, κλπ.</a:t>
            </a:r>
          </a:p>
          <a:p>
            <a:pPr marL="0" indent="0" algn="just">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0565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normAutofit/>
          </a:bodyPr>
          <a:lstStyle/>
          <a:p>
            <a:pPr marL="0" indent="0" algn="just" fontAlgn="base">
              <a:buNone/>
            </a:pPr>
            <a:r>
              <a:rPr lang="el-GR" sz="2400" b="1" i="0" dirty="0" smtClean="0">
                <a:effectLst/>
                <a:latin typeface="Arial" panose="020B0604020202020204" pitchFamily="34" charset="0"/>
                <a:cs typeface="Arial" panose="020B0604020202020204" pitchFamily="34" charset="0"/>
              </a:rPr>
              <a:t>Επιλέξτε τεχνολογία αιχμής:</a:t>
            </a:r>
            <a:r>
              <a:rPr lang="el-GR" sz="2400" b="0" i="0" dirty="0" smtClean="0">
                <a:effectLst/>
                <a:latin typeface="Arial" panose="020B0604020202020204" pitchFamily="34" charset="0"/>
                <a:cs typeface="Arial" panose="020B0604020202020204" pitchFamily="34" charset="0"/>
              </a:rPr>
              <a:t> </a:t>
            </a:r>
          </a:p>
          <a:p>
            <a:pPr marL="0" indent="0" algn="just" fontAlgn="base">
              <a:buNone/>
            </a:pPr>
            <a:endParaRPr lang="el-GR" sz="2400" dirty="0">
              <a:latin typeface="Arial" panose="020B0604020202020204" pitchFamily="34" charset="0"/>
              <a:cs typeface="Arial" panose="020B0604020202020204" pitchFamily="34" charset="0"/>
            </a:endParaRPr>
          </a:p>
          <a:p>
            <a:pPr marL="0" indent="0" algn="just" fontAlgn="base">
              <a:buNone/>
            </a:pPr>
            <a:r>
              <a:rPr lang="el-GR" sz="2400" b="0" i="0" dirty="0" smtClean="0">
                <a:effectLst/>
                <a:latin typeface="Arial" panose="020B0604020202020204" pitchFamily="34" charset="0"/>
                <a:cs typeface="Arial" panose="020B0604020202020204" pitchFamily="34" charset="0"/>
              </a:rPr>
              <a:t>είναι σημαντικό, όπου είναι δυνατόν, τα </a:t>
            </a:r>
            <a:r>
              <a:rPr lang="el-GR" sz="2400" b="1" i="0" dirty="0" smtClean="0">
                <a:effectLst/>
                <a:latin typeface="Arial" panose="020B0604020202020204" pitchFamily="34" charset="0"/>
                <a:cs typeface="Arial" panose="020B0604020202020204" pitchFamily="34" charset="0"/>
              </a:rPr>
              <a:t>καθήκοντα</a:t>
            </a:r>
            <a:r>
              <a:rPr lang="el-GR" sz="2400" b="0" i="0" dirty="0" smtClean="0">
                <a:effectLst/>
                <a:latin typeface="Arial" panose="020B0604020202020204" pitchFamily="34" charset="0"/>
                <a:cs typeface="Arial" panose="020B0604020202020204" pitchFamily="34" charset="0"/>
              </a:rPr>
              <a:t> να είναι </a:t>
            </a:r>
            <a:r>
              <a:rPr lang="el-GR" sz="2400" b="1" i="0" dirty="0" smtClean="0">
                <a:effectLst/>
                <a:latin typeface="Arial" panose="020B0604020202020204" pitchFamily="34" charset="0"/>
                <a:cs typeface="Arial" panose="020B0604020202020204" pitchFamily="34" charset="0"/>
              </a:rPr>
              <a:t>αυτοματοποιημένα ή μηχανογραφημένα</a:t>
            </a:r>
            <a:r>
              <a:rPr lang="el-GR" sz="2400" b="0" i="0" dirty="0" smtClean="0">
                <a:effectLst/>
                <a:latin typeface="Arial" panose="020B0604020202020204" pitchFamily="34" charset="0"/>
                <a:cs typeface="Arial" panose="020B0604020202020204" pitchFamily="34" charset="0"/>
              </a:rPr>
              <a:t>, δεδομένου ότι μπορείτε να προγραμματίσετε και να βελτιστοποιήσετε μεγάλο μέρος της καθημερινής εργασίας. Η χρήση προγραμμάτων, </a:t>
            </a:r>
            <a:r>
              <a:rPr lang="el-GR" sz="2400" b="0" i="0" dirty="0" smtClean="0">
                <a:effectLst/>
                <a:latin typeface="Arial" panose="020B0604020202020204" pitchFamily="34" charset="0"/>
                <a:cs typeface="Arial" panose="020B0604020202020204" pitchFamily="34" charset="0"/>
              </a:rPr>
              <a:t>ή </a:t>
            </a:r>
            <a:r>
              <a:rPr lang="el-GR" sz="2400" b="0" i="0" dirty="0" smtClean="0">
                <a:effectLst/>
                <a:latin typeface="Arial" panose="020B0604020202020204" pitchFamily="34" charset="0"/>
                <a:cs typeface="Arial" panose="020B0604020202020204" pitchFamily="34" charset="0"/>
              </a:rPr>
              <a:t>στα μηχανήματα που το επιτρέπουν, το </a:t>
            </a:r>
            <a:r>
              <a:rPr lang="el-GR" sz="2400" b="1" i="0" dirty="0" smtClean="0">
                <a:effectLst/>
                <a:latin typeface="Arial" panose="020B0604020202020204" pitchFamily="34" charset="0"/>
                <a:cs typeface="Arial" panose="020B0604020202020204" pitchFamily="34" charset="0"/>
              </a:rPr>
              <a:t>χρονοδιάγραμμα </a:t>
            </a:r>
            <a:r>
              <a:rPr lang="el-GR" sz="2400" b="1" i="0" dirty="0" err="1" smtClean="0">
                <a:effectLst/>
                <a:latin typeface="Arial" panose="020B0604020202020204" pitchFamily="34" charset="0"/>
                <a:cs typeface="Arial" panose="020B0604020202020204" pitchFamily="34" charset="0"/>
              </a:rPr>
              <a:t>on</a:t>
            </a:r>
            <a:r>
              <a:rPr lang="el-GR" sz="2400" b="1" i="0" dirty="0" smtClean="0">
                <a:effectLst/>
                <a:latin typeface="Arial" panose="020B0604020202020204" pitchFamily="34" charset="0"/>
                <a:cs typeface="Arial" panose="020B0604020202020204" pitchFamily="34" charset="0"/>
              </a:rPr>
              <a:t> και </a:t>
            </a:r>
            <a:r>
              <a:rPr lang="el-GR" sz="2400" b="1" i="0" dirty="0" err="1" smtClean="0">
                <a:effectLst/>
                <a:latin typeface="Arial" panose="020B0604020202020204" pitchFamily="34" charset="0"/>
                <a:cs typeface="Arial" panose="020B0604020202020204" pitchFamily="34" charset="0"/>
              </a:rPr>
              <a:t>off</a:t>
            </a:r>
            <a:r>
              <a:rPr lang="el-GR" sz="2400" b="1" i="0" dirty="0" smtClean="0">
                <a:effectLst/>
                <a:latin typeface="Arial" panose="020B0604020202020204" pitchFamily="34" charset="0"/>
                <a:cs typeface="Arial" panose="020B0604020202020204" pitchFamily="34" charset="0"/>
              </a:rPr>
              <a:t> </a:t>
            </a:r>
            <a:r>
              <a:rPr lang="el-GR" sz="2400" b="0" i="0" dirty="0" smtClean="0">
                <a:effectLst/>
                <a:latin typeface="Arial" panose="020B0604020202020204" pitchFamily="34" charset="0"/>
                <a:cs typeface="Arial" panose="020B0604020202020204" pitchFamily="34" charset="0"/>
              </a:rPr>
              <a:t>ή ακόμα και η </a:t>
            </a:r>
            <a:r>
              <a:rPr lang="el-GR" sz="2400" b="1" i="0" dirty="0" smtClean="0">
                <a:effectLst/>
                <a:latin typeface="Arial" panose="020B0604020202020204" pitchFamily="34" charset="0"/>
                <a:cs typeface="Arial" panose="020B0604020202020204" pitchFamily="34" charset="0"/>
              </a:rPr>
              <a:t>μηχανοργάνωση των καθηκόντων </a:t>
            </a:r>
            <a:r>
              <a:rPr lang="el-GR" sz="2400" b="0" i="0" dirty="0" smtClean="0">
                <a:effectLst/>
                <a:latin typeface="Arial" panose="020B0604020202020204" pitchFamily="34" charset="0"/>
                <a:cs typeface="Arial" panose="020B0604020202020204" pitchFamily="34" charset="0"/>
              </a:rPr>
              <a:t>του εστιατορίου, πάντα βοηθούν στην αποτελεσματικότητα του συστήματος και οδηγούν σε καλύτερη επιχειρηματική κερδοφορία.</a:t>
            </a:r>
          </a:p>
          <a:p>
            <a:pPr marL="0" indent="0" algn="just">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1472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b="1" dirty="0">
                <a:solidFill>
                  <a:prstClr val="black"/>
                </a:solidFill>
                <a:latin typeface="Arial" panose="020B0604020202020204" pitchFamily="34" charset="0"/>
                <a:cs typeface="Arial" panose="020B0604020202020204" pitchFamily="34" charset="0"/>
              </a:rPr>
              <a:t>Βασικές αρχές οργάνωσης επαγγελματικής κουζίνας</a:t>
            </a:r>
            <a:endParaRPr lang="el-GR" b="1" dirty="0"/>
          </a:p>
        </p:txBody>
      </p:sp>
      <p:sp>
        <p:nvSpPr>
          <p:cNvPr id="3" name="Θέση περιεχομένου 2"/>
          <p:cNvSpPr>
            <a:spLocks noGrp="1"/>
          </p:cNvSpPr>
          <p:nvPr>
            <p:ph idx="1"/>
          </p:nvPr>
        </p:nvSpPr>
        <p:spPr/>
        <p:txBody>
          <a:bodyPr>
            <a:normAutofit/>
          </a:bodyPr>
          <a:lstStyle/>
          <a:p>
            <a:pPr marL="0" indent="0" fontAlgn="base">
              <a:buNone/>
            </a:pPr>
            <a:r>
              <a:rPr lang="el-GR" sz="2400" b="1" dirty="0" smtClean="0">
                <a:effectLst/>
                <a:latin typeface="Arial" panose="020B0604020202020204" pitchFamily="34" charset="0"/>
                <a:cs typeface="Arial" panose="020B0604020202020204" pitchFamily="34" charset="0"/>
              </a:rPr>
              <a:t>Λάβετε υπόψη την ενεργειακή απόδοση:</a:t>
            </a:r>
          </a:p>
          <a:p>
            <a:pPr marL="0" indent="0" fontAlgn="base">
              <a:buNone/>
            </a:pPr>
            <a:endParaRPr lang="el-GR" sz="2400" b="1" dirty="0" smtClean="0">
              <a:effectLst/>
              <a:latin typeface="Arial" panose="020B0604020202020204" pitchFamily="34" charset="0"/>
              <a:cs typeface="Arial" panose="020B0604020202020204" pitchFamily="34" charset="0"/>
            </a:endParaRPr>
          </a:p>
          <a:p>
            <a:pPr marL="0" indent="0" fontAlgn="base">
              <a:buNone/>
            </a:pPr>
            <a:r>
              <a:rPr lang="el-GR" sz="2400" dirty="0" smtClean="0">
                <a:effectLst/>
                <a:latin typeface="Arial" panose="020B0604020202020204" pitchFamily="34" charset="0"/>
                <a:cs typeface="Arial" panose="020B0604020202020204" pitchFamily="34" charset="0"/>
              </a:rPr>
              <a:t> Σήμερα, οι επαγγελματικές συσκευές, για όλες τις περιοχές της κουζίνας, προσφέρουν τη δυνατότητα εργασίας με μεγαλύτερη αποδοτικότητα, αλλά και την επίτευξη σημαντικής εξοικονόμησης χρημάτων ή σεβασμό στο περιβάλλον χάρη στον </a:t>
            </a:r>
            <a:r>
              <a:rPr lang="el-GR" sz="2400" b="1" dirty="0" smtClean="0">
                <a:effectLst/>
                <a:latin typeface="Arial" panose="020B0604020202020204" pitchFamily="34" charset="0"/>
                <a:cs typeface="Arial" panose="020B0604020202020204" pitchFamily="34" charset="0"/>
              </a:rPr>
              <a:t>οικολογικό σχεδιασμό</a:t>
            </a:r>
            <a:r>
              <a:rPr lang="el-GR" sz="2400" dirty="0" smtClean="0">
                <a:effectLst/>
                <a:latin typeface="Arial" panose="020B0604020202020204" pitchFamily="34" charset="0"/>
                <a:cs typeface="Arial" panose="020B0604020202020204" pitchFamily="34" charset="0"/>
              </a:rPr>
              <a:t> τους.</a:t>
            </a:r>
          </a:p>
          <a:p>
            <a:pPr marL="0" indent="0">
              <a:buNone/>
            </a:pPr>
            <a:r>
              <a:rPr lang="el-GR" sz="2400" dirty="0" smtClean="0">
                <a:latin typeface="Arial" panose="020B0604020202020204" pitchFamily="34" charset="0"/>
                <a:cs typeface="Arial" panose="020B0604020202020204" pitchFamily="34" charset="0"/>
              </a:rPr>
              <a:t/>
            </a:r>
            <a:br>
              <a:rPr lang="el-GR" sz="2400" dirty="0" smtClean="0">
                <a:latin typeface="Arial" panose="020B0604020202020204" pitchFamily="34" charset="0"/>
                <a:cs typeface="Arial" panose="020B0604020202020204" pitchFamily="34" charset="0"/>
              </a:rPr>
            </a:b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15588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370</Words>
  <Application>Microsoft Office PowerPoint</Application>
  <PresentationFormat>Προβολή στην οθόνη (4:3)</PresentationFormat>
  <Paragraphs>38</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Θέμα του Office</vt:lpstr>
      <vt:lpstr> Βασικές αρχές οργάνωσης επαγγελματικής κουζίνας  </vt:lpstr>
      <vt:lpstr>Βασικές αρχές οργάνωσης επαγγελματικής κουζίνας</vt:lpstr>
      <vt:lpstr>Βασικές αρχές οργάνωσης επαγγελματικής κουζίνας</vt:lpstr>
      <vt:lpstr>Βασικές αρχές οργάνωσης επαγγελματικής κουζίνας </vt:lpstr>
      <vt:lpstr>Βασικές αρχές οργάνωσης επαγγελματικής κουζίνας</vt:lpstr>
      <vt:lpstr>Βασικές αρχές οργάνωσης επαγγελματικής κουζίνας</vt:lpstr>
      <vt:lpstr>Βασικές αρχές οργάνωσης επαγγελματικής κουζίνας</vt:lpstr>
      <vt:lpstr>Βασικές αρχές οργάνωσης επαγγελματικής κουζίνας</vt:lpstr>
      <vt:lpstr>Βασικές αρχές οργάνωσης επαγγελματικής κουζίνας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Βασικές αρχές οργάνωσης επαγγελματικής κουζίνας  </dc:title>
  <dc:creator>user</dc:creator>
  <cp:lastModifiedBy>user</cp:lastModifiedBy>
  <cp:revision>25</cp:revision>
  <dcterms:created xsi:type="dcterms:W3CDTF">2021-02-21T09:11:10Z</dcterms:created>
  <dcterms:modified xsi:type="dcterms:W3CDTF">2021-02-28T11:11:44Z</dcterms:modified>
</cp:coreProperties>
</file>