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1"/>
  </p:notesMasterIdLst>
  <p:handoutMasterIdLst>
    <p:handoutMasterId r:id="rId22"/>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306"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5" autoAdjust="0"/>
    <p:restoredTop sz="96327" autoAdjust="0"/>
  </p:normalViewPr>
  <p:slideViewPr>
    <p:cSldViewPr snapToGrid="0" snapToObjects="1">
      <p:cViewPr varScale="1">
        <p:scale>
          <a:sx n="101" d="100"/>
          <a:sy n="101" d="100"/>
        </p:scale>
        <p:origin x="1192"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9/15/23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538098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22</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Δευτερογενή Δεδομένα και Έρευνα</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Πηγές</a:t>
            </a:r>
            <a:r>
              <a:rPr lang="en-GB" sz="3600" dirty="0"/>
              <a:t>: </a:t>
            </a:r>
            <a:r>
              <a:rPr lang="el-GR" sz="3600" dirty="0"/>
              <a:t>Πολιτικές και δικαστικές καταγραφές</a:t>
            </a:r>
            <a:endParaRPr lang="en-US" sz="3600" dirty="0"/>
          </a:p>
        </p:txBody>
      </p:sp>
      <p:sp>
        <p:nvSpPr>
          <p:cNvPr id="3" name="Content Placeholder 2"/>
          <p:cNvSpPr>
            <a:spLocks noGrp="1"/>
          </p:cNvSpPr>
          <p:nvPr>
            <p:ph type="body" idx="1"/>
          </p:nvPr>
        </p:nvSpPr>
        <p:spPr/>
        <p:txBody>
          <a:bodyPr>
            <a:normAutofit lnSpcReduction="10000"/>
          </a:bodyPr>
          <a:lstStyle/>
          <a:p>
            <a:r>
              <a:rPr lang="el-GR" sz="2400" dirty="0"/>
              <a:t>Η εκλογική συμπεριφορά μελετάται επειδή θεωρείται από κάποιους ως ένα «παράθυρο» στις καρδιές και στο μυαλό των ανθρώπων ως εκλεκτόρων, πολιτών, εργατών, και καταναλωτών</a:t>
            </a:r>
            <a:r>
              <a:rPr lang="en-US" sz="2400" dirty="0"/>
              <a:t> </a:t>
            </a:r>
            <a:endParaRPr lang="el-GR" sz="2400" dirty="0"/>
          </a:p>
          <a:p>
            <a:r>
              <a:rPr lang="el-GR" sz="2400" dirty="0"/>
              <a:t>Χρειάζεται μεγάλη προσοχή σχετικά με την των άρθρων λόγω ύπαρξης προκατειλημμένων στοιχείων, ή ακόμη και την ύπαρξη κρυφής ατζέντας </a:t>
            </a:r>
          </a:p>
          <a:p>
            <a:r>
              <a:rPr lang="el-GR" sz="2400" dirty="0"/>
              <a:t>Η χρήση στοιχείων από νομικές και δικαστικές έρευνες</a:t>
            </a:r>
            <a:r>
              <a:rPr lang="en-US" sz="2400" dirty="0"/>
              <a:t> </a:t>
            </a:r>
            <a:r>
              <a:rPr lang="el-GR" sz="2400" dirty="0"/>
              <a:t> βοηθούν να ανακαλυφθεί τι αποκαλύπτει ο διάλογος και η αντιμαχία για τους ρόλους των οργανισμών, των ιδρυμάτων, και των ομάδων πίεσης που προσπαθούν να επηρεάσουν το κράτος</a:t>
            </a:r>
            <a:r>
              <a:rPr lang="en-US" sz="2400" dirty="0"/>
              <a:t> </a:t>
            </a:r>
            <a:endParaRPr lang="en-GB" sz="2400" dirty="0"/>
          </a:p>
          <a:p>
            <a:endParaRPr lang="en-US" sz="2400" dirty="0"/>
          </a:p>
        </p:txBody>
      </p:sp>
    </p:spTree>
    <p:extLst>
      <p:ext uri="{BB962C8B-B14F-4D97-AF65-F5344CB8AC3E}">
        <p14:creationId xmlns:p14="http://schemas.microsoft.com/office/powerpoint/2010/main" val="1595258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Πηγές</a:t>
            </a:r>
            <a:r>
              <a:rPr lang="en-GB" sz="3600" dirty="0"/>
              <a:t>: </a:t>
            </a:r>
            <a:r>
              <a:rPr lang="el-GR" sz="3600" dirty="0"/>
              <a:t>Αρχεία μέσων μαζικής ενημέρωσης</a:t>
            </a:r>
          </a:p>
        </p:txBody>
      </p:sp>
      <p:sp>
        <p:nvSpPr>
          <p:cNvPr id="3" name="Content Placeholder 2"/>
          <p:cNvSpPr>
            <a:spLocks noGrp="1"/>
          </p:cNvSpPr>
          <p:nvPr>
            <p:ph type="body" idx="1"/>
          </p:nvPr>
        </p:nvSpPr>
        <p:spPr/>
        <p:txBody>
          <a:bodyPr>
            <a:normAutofit/>
          </a:bodyPr>
          <a:lstStyle/>
          <a:p>
            <a:r>
              <a:rPr lang="el-GR" sz="2400" dirty="0"/>
              <a:t>Διαφημίσεις, φωτογραφίες εφημερίδων, εγχειρίδια, εικονογραφήσεις και περιοδικά, κάρτες και προϊόντα συσκευασίας</a:t>
            </a:r>
            <a:r>
              <a:rPr lang="en-US" sz="2400" dirty="0"/>
              <a:t> </a:t>
            </a:r>
            <a:endParaRPr lang="el-GR" sz="2400" dirty="0"/>
          </a:p>
          <a:p>
            <a:r>
              <a:rPr lang="el-GR" sz="2400" dirty="0"/>
              <a:t>Μπορεί να ερευνήσει πως οι ομάδες παρουσιάζονται με τρόπους οι οποίοι είναι προφανώς διαφορετικοί</a:t>
            </a:r>
            <a:r>
              <a:rPr lang="en-US" sz="2400" dirty="0"/>
              <a:t> </a:t>
            </a:r>
            <a:r>
              <a:rPr lang="el-GR" sz="2400" dirty="0"/>
              <a:t>στα μέσα</a:t>
            </a:r>
            <a:endParaRPr lang="en-GB" sz="2400" dirty="0"/>
          </a:p>
        </p:txBody>
      </p:sp>
    </p:spTree>
    <p:extLst>
      <p:ext uri="{BB962C8B-B14F-4D97-AF65-F5344CB8AC3E}">
        <p14:creationId xmlns:p14="http://schemas.microsoft.com/office/powerpoint/2010/main" val="2872257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Πηγές</a:t>
            </a:r>
            <a:r>
              <a:rPr lang="en-GB" sz="3600" dirty="0"/>
              <a:t>: </a:t>
            </a:r>
            <a:r>
              <a:rPr lang="el-GR" sz="3600" dirty="0"/>
              <a:t>Επίσημα στατιστικά δεδομένα</a:t>
            </a:r>
            <a:endParaRPr lang="en-US" sz="3600" dirty="0"/>
          </a:p>
        </p:txBody>
      </p:sp>
      <p:sp>
        <p:nvSpPr>
          <p:cNvPr id="3" name="Content Placeholder 2"/>
          <p:cNvSpPr>
            <a:spLocks noGrp="1"/>
          </p:cNvSpPr>
          <p:nvPr>
            <p:ph type="body" idx="1"/>
          </p:nvPr>
        </p:nvSpPr>
        <p:spPr/>
        <p:txBody>
          <a:bodyPr>
            <a:normAutofit/>
          </a:bodyPr>
          <a:lstStyle/>
          <a:p>
            <a:r>
              <a:rPr lang="el-GR" sz="2400" dirty="0"/>
              <a:t>Συλλέγονται επί μακρές χρονικές περιόδους </a:t>
            </a:r>
            <a:r>
              <a:rPr lang="en-US" sz="2400" dirty="0">
                <a:sym typeface="Wingdings" panose="05000000000000000000" pitchFamily="2" charset="2"/>
              </a:rPr>
              <a:t> </a:t>
            </a:r>
            <a:r>
              <a:rPr lang="el-GR" sz="2400" dirty="0"/>
              <a:t>πλούσια πηγή για διαχρονικά δεδομένα</a:t>
            </a:r>
          </a:p>
          <a:p>
            <a:r>
              <a:rPr lang="el-GR" sz="2400" dirty="0">
                <a:sym typeface="Wingdings" panose="05000000000000000000" pitchFamily="2" charset="2"/>
              </a:rPr>
              <a:t>Μειονεκτήματα </a:t>
            </a:r>
            <a:r>
              <a:rPr lang="en-US" sz="2400" dirty="0">
                <a:sym typeface="Wingdings" panose="05000000000000000000" pitchFamily="2" charset="2"/>
              </a:rPr>
              <a:t>:</a:t>
            </a:r>
          </a:p>
          <a:p>
            <a:pPr lvl="1"/>
            <a:r>
              <a:rPr lang="el-GR" sz="2400" dirty="0"/>
              <a:t>Η κλίμακα των κυβερνητικών δημοσκοπήσεων απαιτεί μεγάλο αριθμό από </a:t>
            </a:r>
            <a:r>
              <a:rPr lang="el-GR" sz="2400" dirty="0" err="1"/>
              <a:t>συνεντεύκτες</a:t>
            </a:r>
            <a:r>
              <a:rPr lang="el-GR" sz="2400" dirty="0"/>
              <a:t>, οι οποίοι μπορεί να μην είναι επαρκώς εκπαιδευμένοι </a:t>
            </a:r>
            <a:r>
              <a:rPr lang="en-US" sz="2400" dirty="0">
                <a:sym typeface="Wingdings" panose="05000000000000000000" pitchFamily="2" charset="2"/>
              </a:rPr>
              <a:t> </a:t>
            </a:r>
            <a:r>
              <a:rPr lang="el-GR" sz="2400" dirty="0"/>
              <a:t>μπορεί να οδηγήσει σε έλλειψη τυποποίησης και προκατάληψη των </a:t>
            </a:r>
            <a:r>
              <a:rPr lang="el-GR" sz="2400" dirty="0" err="1"/>
              <a:t>συνεντευκτών</a:t>
            </a:r>
            <a:r>
              <a:rPr lang="el-GR" sz="2400" dirty="0"/>
              <a:t>.</a:t>
            </a:r>
          </a:p>
          <a:p>
            <a:pPr lvl="1"/>
            <a:r>
              <a:rPr lang="el-GR" sz="2400" dirty="0"/>
              <a:t>Οι περιορισμοί πόρων μπορεί να εμποδίσουν την έγκαιρη και ακριβή αναφορά των αποτελεσμάτων.</a:t>
            </a:r>
            <a:endParaRPr lang="en-US" sz="2400" dirty="0"/>
          </a:p>
        </p:txBody>
      </p:sp>
    </p:spTree>
    <p:extLst>
      <p:ext uri="{BB962C8B-B14F-4D97-AF65-F5344CB8AC3E}">
        <p14:creationId xmlns:p14="http://schemas.microsoft.com/office/powerpoint/2010/main" val="3914366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Προσεγγίσεις για την Ανάλυση Δευτερογενών Ποιοτικών Δεδομένων </a:t>
            </a:r>
            <a:endParaRPr lang="en-US" sz="3600" dirty="0"/>
          </a:p>
        </p:txBody>
      </p:sp>
      <p:sp>
        <p:nvSpPr>
          <p:cNvPr id="3" name="Content Placeholder 2"/>
          <p:cNvSpPr>
            <a:spLocks noGrp="1"/>
          </p:cNvSpPr>
          <p:nvPr>
            <p:ph type="body" idx="1"/>
          </p:nvPr>
        </p:nvSpPr>
        <p:spPr/>
        <p:txBody>
          <a:bodyPr>
            <a:normAutofit fontScale="92500" lnSpcReduction="10000"/>
          </a:bodyPr>
          <a:lstStyle/>
          <a:p>
            <a:pPr marL="857250" lvl="0" indent="-514350">
              <a:lnSpc>
                <a:spcPct val="140000"/>
              </a:lnSpc>
              <a:buFont typeface="+mj-lt"/>
              <a:buAutoNum type="arabicPeriod"/>
            </a:pPr>
            <a:r>
              <a:rPr lang="el-GR" b="1" i="1" dirty="0"/>
              <a:t>Επανάληψη ανάλυσης</a:t>
            </a:r>
            <a:r>
              <a:rPr lang="el-GR" i="1" dirty="0"/>
              <a:t>.</a:t>
            </a:r>
            <a:r>
              <a:rPr lang="el-GR" dirty="0"/>
              <a:t> Τα δεδομένα από προηγούμενη μελέτη επανεξετάζονται για την επιβεβαίωση και την επαλήθευση των αρχικών ευρημάτων.</a:t>
            </a:r>
          </a:p>
          <a:p>
            <a:pPr marL="857250" lvl="0" indent="-514350">
              <a:lnSpc>
                <a:spcPct val="140000"/>
              </a:lnSpc>
              <a:buFont typeface="+mj-lt"/>
              <a:buAutoNum type="arabicPeriod"/>
            </a:pPr>
            <a:r>
              <a:rPr lang="el-GR" i="1" dirty="0"/>
              <a:t>	</a:t>
            </a:r>
            <a:r>
              <a:rPr lang="el-GR" b="1" i="1" dirty="0"/>
              <a:t>Συμπληρωματική ανάλυση</a:t>
            </a:r>
            <a:r>
              <a:rPr lang="el-GR" i="1" dirty="0"/>
              <a:t>.</a:t>
            </a:r>
            <a:r>
              <a:rPr lang="el-GR" dirty="0"/>
              <a:t> Πραγματοποιείται μία πιο βαθιά έρευνα στα ζητήματα που προκύπτουν ή σε στοιχεία των δεδομένων που δεν εξερευνήθηκαν κατά την αρχική μελέτη</a:t>
            </a:r>
            <a:r>
              <a:rPr lang="en-US" dirty="0"/>
              <a:t> </a:t>
            </a:r>
            <a:endParaRPr lang="en-GB" dirty="0"/>
          </a:p>
          <a:p>
            <a:pPr marL="857250" lvl="0" indent="-514350">
              <a:lnSpc>
                <a:spcPct val="140000"/>
              </a:lnSpc>
              <a:buFont typeface="+mj-lt"/>
              <a:buAutoNum type="arabicPeriod"/>
            </a:pPr>
            <a:r>
              <a:rPr lang="el-GR" b="1" i="1" dirty="0"/>
              <a:t>Υπέρ ανάλυση</a:t>
            </a:r>
            <a:r>
              <a:rPr lang="el-GR" i="1" dirty="0"/>
              <a:t>. </a:t>
            </a:r>
            <a:r>
              <a:rPr lang="el-GR" dirty="0"/>
              <a:t>Οι στόχοι και η εστίαση της δευτερογενούς μελέτης υπερβαίνουν αυτούς της αρχικής μελέτης.</a:t>
            </a:r>
            <a:endParaRPr lang="en-US" i="1" dirty="0"/>
          </a:p>
          <a:p>
            <a:pPr marL="857250" lvl="0" indent="-514350">
              <a:lnSpc>
                <a:spcPct val="140000"/>
              </a:lnSpc>
              <a:buFont typeface="+mj-lt"/>
              <a:buAutoNum type="arabicPeriod"/>
            </a:pPr>
            <a:r>
              <a:rPr lang="el-GR" b="1" i="1" dirty="0"/>
              <a:t>Ενισχυμένη μελέτη</a:t>
            </a:r>
            <a:r>
              <a:rPr lang="el-GR" i="1" dirty="0"/>
              <a:t>.</a:t>
            </a:r>
            <a:r>
              <a:rPr lang="el-GR" dirty="0"/>
              <a:t> Δύο ή περισσότερα σύνολα ποιοτικών δεδομένων συγκρίνονται και αντιπαραβάλλονται.</a:t>
            </a:r>
            <a:endParaRPr lang="en-US" i="1" dirty="0"/>
          </a:p>
          <a:p>
            <a:pPr marL="857250" lvl="0" indent="-514350">
              <a:lnSpc>
                <a:spcPct val="140000"/>
              </a:lnSpc>
              <a:buFont typeface="+mj-lt"/>
              <a:buAutoNum type="arabicPeriod"/>
            </a:pPr>
            <a:r>
              <a:rPr lang="el-GR" b="1" i="1" dirty="0"/>
              <a:t>Εναρμονισμένη ανάλυση</a:t>
            </a:r>
            <a:r>
              <a:rPr lang="el-GR" i="1" dirty="0"/>
              <a:t>. </a:t>
            </a:r>
            <a:r>
              <a:rPr lang="el-GR" dirty="0"/>
              <a:t>Η επαναχρησιμοποίηση των υπαρχόντων ποιοτικών δεδομένων διεξάγεται παράλληλα με τη συλλογή και την ανάλυση πρωτογενών δεδομένων για την ίδια μελέτη.</a:t>
            </a:r>
            <a:endParaRPr lang="en-US" dirty="0"/>
          </a:p>
          <a:p>
            <a:pPr marL="342900" indent="0">
              <a:buNone/>
            </a:pPr>
            <a:endParaRPr lang="en-US" dirty="0"/>
          </a:p>
        </p:txBody>
      </p:sp>
    </p:spTree>
    <p:extLst>
      <p:ext uri="{BB962C8B-B14F-4D97-AF65-F5344CB8AC3E}">
        <p14:creationId xmlns:p14="http://schemas.microsoft.com/office/powerpoint/2010/main" val="2968147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Κριτήρια Επιλογής ενός Συνόλου Δεδομένων</a:t>
            </a:r>
            <a:endParaRPr lang="en-US" sz="3600" dirty="0"/>
          </a:p>
        </p:txBody>
      </p:sp>
      <p:sp>
        <p:nvSpPr>
          <p:cNvPr id="3" name="Content Placeholder 2"/>
          <p:cNvSpPr>
            <a:spLocks noGrp="1"/>
          </p:cNvSpPr>
          <p:nvPr>
            <p:ph type="body" idx="1"/>
          </p:nvPr>
        </p:nvSpPr>
        <p:spPr/>
        <p:txBody>
          <a:bodyPr>
            <a:normAutofit fontScale="92500" lnSpcReduction="10000"/>
          </a:bodyPr>
          <a:lstStyle/>
          <a:p>
            <a:pPr lvl="0">
              <a:lnSpc>
                <a:spcPct val="120000"/>
              </a:lnSpc>
            </a:pPr>
            <a:r>
              <a:rPr lang="el-GR" sz="2400" dirty="0"/>
              <a:t>Ταιριάζει ο σχεδιασμός της μελέτης στα ερευνητικά ερωτήματα; </a:t>
            </a:r>
            <a:endParaRPr lang="en-US" sz="4000" dirty="0"/>
          </a:p>
          <a:p>
            <a:pPr lvl="0">
              <a:lnSpc>
                <a:spcPct val="120000"/>
              </a:lnSpc>
            </a:pPr>
            <a:r>
              <a:rPr lang="el-GR" sz="2400" dirty="0"/>
              <a:t>Είναι τα μεγέθη των δειγμάτων για τις υπό-ομάδες που μας ενδιαφέρουν αρκετά μεγάλα; </a:t>
            </a:r>
            <a:endParaRPr lang="en-US" sz="4000" dirty="0"/>
          </a:p>
          <a:p>
            <a:pPr lvl="0">
              <a:lnSpc>
                <a:spcPct val="120000"/>
              </a:lnSpc>
            </a:pPr>
            <a:r>
              <a:rPr lang="el-GR" sz="2400" dirty="0"/>
              <a:t>Είναι οι μέθοδοι και τα ερευνητικά εργαλεία που χρησιμοποιήθηκαν στη μελέτη τα κατάλληλα; </a:t>
            </a:r>
            <a:endParaRPr lang="en-US" sz="4000" dirty="0"/>
          </a:p>
          <a:p>
            <a:pPr lvl="0">
              <a:lnSpc>
                <a:spcPct val="120000"/>
              </a:lnSpc>
            </a:pPr>
            <a:r>
              <a:rPr lang="el-GR" sz="2400" dirty="0"/>
              <a:t>Μπορούν να εξηγηθούν και να αντιμετωπιστούν τα ελλιπή δεδομένα; </a:t>
            </a:r>
            <a:endParaRPr lang="en-US" sz="4000" dirty="0"/>
          </a:p>
          <a:p>
            <a:pPr lvl="0">
              <a:lnSpc>
                <a:spcPct val="120000"/>
              </a:lnSpc>
            </a:pPr>
            <a:r>
              <a:rPr lang="el-GR" sz="2400" dirty="0"/>
              <a:t>Περιέχει το σύνολο δεδομένων τα απαιτούμενα μέτρα; </a:t>
            </a:r>
            <a:endParaRPr lang="en-US" sz="2400" dirty="0"/>
          </a:p>
        </p:txBody>
      </p:sp>
    </p:spTree>
    <p:extLst>
      <p:ext uri="{BB962C8B-B14F-4D97-AF65-F5344CB8AC3E}">
        <p14:creationId xmlns:p14="http://schemas.microsoft.com/office/powerpoint/2010/main" val="2386939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Μία Συστημική Προσέγγιση για τη Χρήση Δευτερογενών Δεδομένων</a:t>
            </a:r>
            <a:endParaRPr lang="en-US" dirty="0"/>
          </a:p>
        </p:txBody>
      </p:sp>
      <p:sp>
        <p:nvSpPr>
          <p:cNvPr id="3" name="Content Placeholder 2"/>
          <p:cNvSpPr>
            <a:spLocks noGrp="1"/>
          </p:cNvSpPr>
          <p:nvPr>
            <p:ph type="body" idx="1"/>
          </p:nvPr>
        </p:nvSpPr>
        <p:spPr/>
        <p:txBody>
          <a:bodyPr>
            <a:normAutofit fontScale="92500" lnSpcReduction="20000"/>
          </a:bodyPr>
          <a:lstStyle/>
          <a:p>
            <a:pPr marL="0" lvl="0" indent="0">
              <a:lnSpc>
                <a:spcPct val="140000"/>
              </a:lnSpc>
              <a:buNone/>
            </a:pPr>
            <a:r>
              <a:rPr lang="el-GR" sz="2000" dirty="0"/>
              <a:t>Ο ερευνητής πρέπει:</a:t>
            </a:r>
          </a:p>
          <a:p>
            <a:pPr lvl="0">
              <a:lnSpc>
                <a:spcPct val="140000"/>
              </a:lnSpc>
            </a:pPr>
            <a:r>
              <a:rPr lang="el-GR" sz="2000" dirty="0"/>
              <a:t>Να καθορίσει το επίκεντρο της έρευνας.</a:t>
            </a:r>
            <a:endParaRPr lang="en-US" sz="2000" dirty="0"/>
          </a:p>
          <a:p>
            <a:pPr lvl="0">
              <a:lnSpc>
                <a:spcPct val="140000"/>
              </a:lnSpc>
            </a:pPr>
            <a:r>
              <a:rPr lang="el-GR" sz="2000" dirty="0"/>
              <a:t>Να προσδιορίσει τον πληθυσμό που θα μελετηθεί.</a:t>
            </a:r>
            <a:endParaRPr lang="en-US" sz="2000" dirty="0"/>
          </a:p>
          <a:p>
            <a:pPr lvl="0">
              <a:lnSpc>
                <a:spcPct val="140000"/>
              </a:lnSpc>
            </a:pPr>
            <a:r>
              <a:rPr lang="el-GR" sz="2000" dirty="0"/>
              <a:t>Να προσδιορίσει τις μεταβλητές που θα συμπεριληφθούν στην ανάλυση</a:t>
            </a:r>
          </a:p>
          <a:p>
            <a:pPr lvl="0">
              <a:lnSpc>
                <a:spcPct val="140000"/>
              </a:lnSpc>
            </a:pPr>
            <a:r>
              <a:rPr lang="el-GR" sz="2000" dirty="0"/>
              <a:t>Να αποφασίσει ποια είδη καταγραφών είναι κατάλληλα για τη μελέτη</a:t>
            </a:r>
          </a:p>
          <a:p>
            <a:pPr lvl="0">
              <a:lnSpc>
                <a:spcPct val="140000"/>
              </a:lnSpc>
            </a:pPr>
            <a:r>
              <a:rPr lang="el-GR" sz="2000" dirty="0"/>
              <a:t>Να αξιολογήσει το σύνολο δεδομένων για να αναγνωρίσει διάφορα προβλήματα</a:t>
            </a:r>
          </a:p>
          <a:p>
            <a:pPr lvl="0">
              <a:lnSpc>
                <a:spcPct val="140000"/>
              </a:lnSpc>
            </a:pPr>
            <a:r>
              <a:rPr lang="el-GR" sz="2000" dirty="0"/>
              <a:t>Αν τα προβλήματα δεν μπορούν να εξαλειφθούν, να αναζητήσει κάποιο άλλο σύνολο δεδομένων.</a:t>
            </a:r>
            <a:endParaRPr lang="en-US" sz="2000" dirty="0"/>
          </a:p>
        </p:txBody>
      </p:sp>
    </p:spTree>
    <p:extLst>
      <p:ext uri="{BB962C8B-B14F-4D97-AF65-F5344CB8AC3E}">
        <p14:creationId xmlns:p14="http://schemas.microsoft.com/office/powerpoint/2010/main" val="1531091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Μεθοδολογίες Δευτερογενών Δεδομένων</a:t>
            </a:r>
            <a:endParaRPr lang="en-US" sz="3600" dirty="0"/>
          </a:p>
        </p:txBody>
      </p:sp>
      <p:sp>
        <p:nvSpPr>
          <p:cNvPr id="3" name="Content Placeholder 2"/>
          <p:cNvSpPr>
            <a:spLocks noGrp="1"/>
          </p:cNvSpPr>
          <p:nvPr>
            <p:ph type="body" idx="1"/>
          </p:nvPr>
        </p:nvSpPr>
        <p:spPr/>
        <p:txBody>
          <a:bodyPr>
            <a:normAutofit/>
          </a:bodyPr>
          <a:lstStyle/>
          <a:p>
            <a:r>
              <a:rPr lang="el-GR" sz="2400" b="1" i="1" dirty="0"/>
              <a:t>Μέτα-ανάλυση</a:t>
            </a:r>
            <a:r>
              <a:rPr lang="en-GB" sz="2400" i="1" dirty="0"/>
              <a:t>: </a:t>
            </a:r>
            <a:r>
              <a:rPr lang="el-GR" sz="2400" dirty="0"/>
              <a:t>ο σκοπός της είναι να υποβάλλει αυτές τις μελέτες σε αυστηρούς στατιστικούς ελέγχους</a:t>
            </a:r>
            <a:r>
              <a:rPr lang="en-US" sz="2400" dirty="0"/>
              <a:t> </a:t>
            </a:r>
            <a:r>
              <a:rPr lang="el-GR" sz="2400" dirty="0"/>
              <a:t> </a:t>
            </a:r>
          </a:p>
          <a:p>
            <a:r>
              <a:rPr lang="el-GR" sz="2400" b="1" i="1" dirty="0"/>
              <a:t>Μελέτες γεγονότων</a:t>
            </a:r>
            <a:r>
              <a:rPr lang="en-US" sz="2400" dirty="0"/>
              <a:t>: </a:t>
            </a:r>
            <a:r>
              <a:rPr lang="el-GR" sz="2400" dirty="0"/>
              <a:t>αξιολογούν τις επιπτώσεις που προκαλούνται από την πραγματοποίηση γεγονότων σε εξαρτημένες εννοιολογικές κατασκευές. </a:t>
            </a:r>
            <a:endParaRPr lang="en-US" sz="2400" dirty="0"/>
          </a:p>
          <a:p>
            <a:pPr lvl="0"/>
            <a:r>
              <a:rPr lang="el-GR" sz="2400" b="1" i="1" dirty="0"/>
              <a:t>Μικτές μεθοδολογίες</a:t>
            </a:r>
            <a:r>
              <a:rPr lang="en-US" sz="2400" b="1" i="1" dirty="0"/>
              <a:t> </a:t>
            </a:r>
            <a:r>
              <a:rPr lang="en-US" sz="2400" dirty="0"/>
              <a:t>: </a:t>
            </a:r>
            <a:r>
              <a:rPr lang="el-GR" sz="2400" dirty="0"/>
              <a:t>η ανάλυση δευτερογενών δεδομένων μπορεί να διεξαχθεί πριν, πρόσθετα με, ή μετά από άλλες ερευνητικές προσεγγίσεις</a:t>
            </a:r>
            <a:r>
              <a:rPr lang="en-US" sz="2400" dirty="0"/>
              <a:t> </a:t>
            </a:r>
          </a:p>
        </p:txBody>
      </p:sp>
    </p:spTree>
    <p:extLst>
      <p:ext uri="{BB962C8B-B14F-4D97-AF65-F5344CB8AC3E}">
        <p14:creationId xmlns:p14="http://schemas.microsoft.com/office/powerpoint/2010/main" val="1340525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Δεοντολογικοί Προβληματισμοί </a:t>
            </a:r>
            <a:endParaRPr lang="en-US" dirty="0"/>
          </a:p>
        </p:txBody>
      </p:sp>
      <p:sp>
        <p:nvSpPr>
          <p:cNvPr id="3" name="Content Placeholder 2"/>
          <p:cNvSpPr>
            <a:spLocks noGrp="1"/>
          </p:cNvSpPr>
          <p:nvPr>
            <p:ph type="body" idx="1"/>
          </p:nvPr>
        </p:nvSpPr>
        <p:spPr/>
        <p:txBody>
          <a:bodyPr>
            <a:normAutofit/>
          </a:bodyPr>
          <a:lstStyle/>
          <a:p>
            <a:r>
              <a:rPr lang="el-GR" sz="2400" dirty="0"/>
              <a:t>Η διατύπωση νέων ερωτημάτων σε δεδομένα που έχουν συλλεχθεί σε προηγούμενες μελέτες ίσως να παραβιάζει την συναίνεση που είχε αποκτηθεί όταν διεξήχθη η αρχική μελέτη.</a:t>
            </a:r>
            <a:r>
              <a:rPr lang="en-US" sz="2400" dirty="0"/>
              <a:t> </a:t>
            </a:r>
            <a:endParaRPr lang="el-GR" sz="2400" dirty="0"/>
          </a:p>
          <a:p>
            <a:r>
              <a:rPr lang="el-GR" sz="2400" dirty="0"/>
              <a:t>Οι δευτερογενείς αναλυτές πρέπει να εξοικειώνονται με τις πραγματικές και τις πιθανές ανάγκες για προστασία της </a:t>
            </a:r>
            <a:r>
              <a:rPr lang="el-GR" sz="2400" dirty="0" err="1"/>
              <a:t>ιδιωτικότητας</a:t>
            </a:r>
            <a:r>
              <a:rPr lang="el-GR" sz="2400" dirty="0"/>
              <a:t> των ατόμων και των πληθυσμών στις βάσεις δεδομένων που μεταχειρίζονται.</a:t>
            </a:r>
          </a:p>
          <a:p>
            <a:r>
              <a:rPr lang="el-GR" sz="2400" dirty="0"/>
              <a:t>Απλά επειδή τα δεδομένα είναι προσβάσιμα, δεν σημαίνει πως η πρόσβαση είναι δεοντολογική.</a:t>
            </a:r>
            <a:r>
              <a:rPr lang="en-US" sz="2400" dirty="0"/>
              <a:t> </a:t>
            </a:r>
          </a:p>
          <a:p>
            <a:endParaRPr lang="en-US" sz="2400" dirty="0"/>
          </a:p>
        </p:txBody>
      </p:sp>
    </p:spTree>
    <p:extLst>
      <p:ext uri="{BB962C8B-B14F-4D97-AF65-F5344CB8AC3E}">
        <p14:creationId xmlns:p14="http://schemas.microsoft.com/office/powerpoint/2010/main" val="3162350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70000" lnSpcReduction="20000"/>
          </a:bodyPr>
          <a:lstStyle/>
          <a:p>
            <a:pPr marL="0" indent="0">
              <a:buNone/>
            </a:pPr>
            <a:r>
              <a:rPr lang="el-GR" sz="2400" dirty="0"/>
              <a:t>Έχοντας μελετήσει αυτό το κεφάλαιο θα είστε σε θέση να:</a:t>
            </a:r>
          </a:p>
          <a:p>
            <a:pPr lvl="0"/>
            <a:r>
              <a:rPr lang="el-GR" sz="2400" dirty="0"/>
              <a:t>Ορίσετε τι εννοούμε με τον όρο δευτερογενή δεδομένα.</a:t>
            </a:r>
            <a:endParaRPr lang="en-US" sz="2400" dirty="0"/>
          </a:p>
          <a:p>
            <a:pPr lvl="0"/>
            <a:r>
              <a:rPr lang="el-GR" sz="2400" dirty="0"/>
              <a:t>Αξιολογείτε τα πλεονεκτήματα και τα μειονεκτήματα της χρήσης δευτερογενών δεδομένων.</a:t>
            </a:r>
            <a:endParaRPr lang="en-US" sz="2400" dirty="0"/>
          </a:p>
          <a:p>
            <a:pPr lvl="0"/>
            <a:r>
              <a:rPr lang="el-GR" sz="2400" dirty="0"/>
              <a:t>Περιγράφετε τις πηγές των δευτερογενών δεδομένων, όπως είναι τα αρχεία της κυβέρνησης και της αυτοδιοίκησης, αλλά και τα αρχεία των δημόσιων και ιδιωτικών οργανισμών και επιχειρήσεων, κλπ.</a:t>
            </a:r>
            <a:endParaRPr lang="en-US" sz="2400" dirty="0"/>
          </a:p>
          <a:p>
            <a:pPr lvl="0"/>
            <a:r>
              <a:rPr lang="el-GR" sz="2400" dirty="0"/>
              <a:t>Περιγράφετε τα είδη των διαθέσιμων δευτερογενών πηγών, όπως απογραφές, οικονομικά αρχεία, ετήσιες εκθέσεις, έγγραφα πολιτικών, άρθρα εφημερίδων, ημερολόγια, βιογραφίες, κλπ.</a:t>
            </a:r>
            <a:endParaRPr lang="en-US" sz="2400" dirty="0"/>
          </a:p>
          <a:p>
            <a:pPr lvl="0"/>
            <a:r>
              <a:rPr lang="el-GR" sz="2400" dirty="0"/>
              <a:t>Υλοποιείτε μία συστημική προσέγγιση για τη χρήση δευτερογενών πηγών</a:t>
            </a:r>
            <a:endParaRPr lang="en-US" sz="2400" dirty="0"/>
          </a:p>
          <a:p>
            <a:pPr lvl="0"/>
            <a:r>
              <a:rPr lang="el-GR" sz="2400" dirty="0"/>
              <a:t>Διεξάγετε με δεοντολογικό τρόπο την ανάλυση δευτερογενών δεδομένων.</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Τί</a:t>
            </a:r>
            <a:r>
              <a:rPr lang="el-GR" dirty="0"/>
              <a:t> είναι τα Δευτερογενή Δεδομένα</a:t>
            </a:r>
            <a:endParaRPr lang="en-US" dirty="0"/>
          </a:p>
        </p:txBody>
      </p:sp>
      <p:sp>
        <p:nvSpPr>
          <p:cNvPr id="3" name="Content Placeholder 2"/>
          <p:cNvSpPr>
            <a:spLocks noGrp="1"/>
          </p:cNvSpPr>
          <p:nvPr>
            <p:ph type="body" idx="1"/>
          </p:nvPr>
        </p:nvSpPr>
        <p:spPr/>
        <p:txBody>
          <a:bodyPr>
            <a:normAutofit lnSpcReduction="10000"/>
          </a:bodyPr>
          <a:lstStyle/>
          <a:p>
            <a:r>
              <a:rPr lang="el-GR" sz="2400" i="1" u="sng" dirty="0"/>
              <a:t>Η δευτερογενής ανάλυση </a:t>
            </a:r>
            <a:r>
              <a:rPr lang="en-GB" sz="2400" dirty="0"/>
              <a:t>: </a:t>
            </a:r>
            <a:r>
              <a:rPr lang="el-GR" sz="2400" dirty="0"/>
              <a:t>αφορά στη χρήση υφιστάμενων δεδομένων, που έχουν συλλεχθεί για το σκοπό μιας προγενέστερης μελέτης, προκειμένου να ασχοληθούμε με ένα ερευνητικό θέμα το οποίο είναι διαφορετικό από αυτό της αρχικής δουλειάς.</a:t>
            </a:r>
            <a:r>
              <a:rPr lang="en-US" sz="2400" dirty="0"/>
              <a:t> </a:t>
            </a:r>
          </a:p>
          <a:p>
            <a:r>
              <a:rPr lang="el-GR" sz="2400" dirty="0"/>
              <a:t>Οι δευτερογενείς πηγές μπορούν να αναλυθούν σε συνδυασμό με πηγές πρωτογενών δεδομένων ή αντί για πρωτογενή δεδομένα. </a:t>
            </a:r>
          </a:p>
          <a:p>
            <a:r>
              <a:rPr lang="el-GR" sz="2400" dirty="0"/>
              <a:t>Πηγές</a:t>
            </a:r>
            <a:r>
              <a:rPr lang="en-US" sz="2400" dirty="0"/>
              <a:t>: </a:t>
            </a:r>
            <a:r>
              <a:rPr lang="el-GR" sz="2400" dirty="0"/>
              <a:t>απογραφές, κυβερνητικά αρχεία σε εθνικό ή τοπικό επίπεδο, από επιχειρήσεις, επιστημονικά άρθρα, έγγραφα σχετικά με τους ανθρώπινους πόρους, άρθρα εφημερίδων, ιστοσελίδες ή κοινωνικά μέσα</a:t>
            </a:r>
            <a:r>
              <a:rPr lang="en-US" sz="2400" dirty="0"/>
              <a:t> </a:t>
            </a:r>
          </a:p>
        </p:txBody>
      </p:sp>
    </p:spTree>
    <p:extLst>
      <p:ext uri="{BB962C8B-B14F-4D97-AF65-F5344CB8AC3E}">
        <p14:creationId xmlns:p14="http://schemas.microsoft.com/office/powerpoint/2010/main" val="2237090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Πλεονεκτήματα της </a:t>
            </a:r>
            <a:br>
              <a:rPr lang="el-GR" dirty="0"/>
            </a:br>
            <a:r>
              <a:rPr lang="el-GR" dirty="0"/>
              <a:t>Χρήσης Δευτερογενών Δεδομένων</a:t>
            </a:r>
            <a:endParaRPr lang="en-US" dirty="0"/>
          </a:p>
        </p:txBody>
      </p:sp>
      <p:sp>
        <p:nvSpPr>
          <p:cNvPr id="3" name="Content Placeholder 2"/>
          <p:cNvSpPr>
            <a:spLocks noGrp="1"/>
          </p:cNvSpPr>
          <p:nvPr>
            <p:ph type="body" idx="1"/>
          </p:nvPr>
        </p:nvSpPr>
        <p:spPr/>
        <p:txBody>
          <a:bodyPr numCol="2">
            <a:normAutofit/>
          </a:bodyPr>
          <a:lstStyle/>
          <a:p>
            <a:r>
              <a:rPr lang="el-GR" sz="2400" dirty="0"/>
              <a:t>Κόστος </a:t>
            </a:r>
            <a:r>
              <a:rPr lang="en-US" sz="2400" dirty="0"/>
              <a:t>	</a:t>
            </a:r>
            <a:endParaRPr lang="el-GR" sz="2400" dirty="0"/>
          </a:p>
          <a:p>
            <a:r>
              <a:rPr lang="el-GR" sz="2400" dirty="0"/>
              <a:t>Χρόνος </a:t>
            </a:r>
          </a:p>
          <a:p>
            <a:r>
              <a:rPr lang="el-GR" sz="2400" dirty="0"/>
              <a:t>Εύρος και κλίμακα των διαθέσιμων συνόλων δεδομένων </a:t>
            </a:r>
          </a:p>
          <a:p>
            <a:pPr lvl="0"/>
            <a:r>
              <a:rPr lang="el-GR" sz="2400" dirty="0"/>
              <a:t>Αναπαραγωγή </a:t>
            </a:r>
            <a:r>
              <a:rPr lang="en-US" sz="2400" dirty="0"/>
              <a:t>	</a:t>
            </a:r>
            <a:endParaRPr lang="el-GR" sz="2400" dirty="0"/>
          </a:p>
          <a:p>
            <a:pPr lvl="0"/>
            <a:r>
              <a:rPr lang="el-GR" sz="2400" dirty="0"/>
              <a:t>Κοινωνικά οφέλη </a:t>
            </a:r>
          </a:p>
          <a:p>
            <a:r>
              <a:rPr lang="el-GR" sz="2400" dirty="0"/>
              <a:t>Εξήγηση αλλαγών και εξέλιξης </a:t>
            </a:r>
          </a:p>
          <a:p>
            <a:r>
              <a:rPr lang="el-GR" sz="2400" dirty="0"/>
              <a:t>Επαγγελματισμός </a:t>
            </a:r>
            <a:endParaRPr lang="en-US" sz="2400" dirty="0"/>
          </a:p>
          <a:p>
            <a:r>
              <a:rPr lang="el-GR" sz="2400" dirty="0"/>
              <a:t>Αποστασιοποίηση </a:t>
            </a:r>
          </a:p>
          <a:p>
            <a:r>
              <a:rPr lang="el-GR" sz="2400" dirty="0"/>
              <a:t>Ευκολία </a:t>
            </a:r>
          </a:p>
          <a:p>
            <a:endParaRPr lang="en-US" sz="2400" dirty="0"/>
          </a:p>
        </p:txBody>
      </p:sp>
    </p:spTree>
    <p:extLst>
      <p:ext uri="{BB962C8B-B14F-4D97-AF65-F5344CB8AC3E}">
        <p14:creationId xmlns:p14="http://schemas.microsoft.com/office/powerpoint/2010/main" val="3324867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Μειονεκτήματα της </a:t>
            </a:r>
            <a:br>
              <a:rPr lang="el-GR" sz="3600" dirty="0"/>
            </a:br>
            <a:r>
              <a:rPr lang="el-GR" sz="3600" dirty="0"/>
              <a:t>Χρήσης Δευτερογενών Δεδομένων</a:t>
            </a:r>
            <a:endParaRPr lang="en-US" sz="3600" dirty="0"/>
          </a:p>
        </p:txBody>
      </p:sp>
      <p:sp>
        <p:nvSpPr>
          <p:cNvPr id="3" name="Content Placeholder 2"/>
          <p:cNvSpPr>
            <a:spLocks noGrp="1"/>
          </p:cNvSpPr>
          <p:nvPr>
            <p:ph type="body" idx="1"/>
          </p:nvPr>
        </p:nvSpPr>
        <p:spPr/>
        <p:txBody>
          <a:bodyPr>
            <a:normAutofit/>
          </a:bodyPr>
          <a:lstStyle/>
          <a:p>
            <a:r>
              <a:rPr lang="el-GR" sz="2400" dirty="0"/>
              <a:t>Τα δεδομένα μπορεί να είναι ατελή, απαρχαιωμένα, ανακριβή, ή με προκαταλήψεις </a:t>
            </a:r>
          </a:p>
          <a:p>
            <a:r>
              <a:rPr lang="el-GR" sz="2400" dirty="0"/>
              <a:t>Τα δευτερογενή δεδομένα έχουν συλλεχθεί έχοντας υπόψη συγκεκριμένα ερευνητικά ερωτήματα, τα οποία μπορεί να μην είναι αυτά που επιζητά η ερευνητική ομάδα που κάνει τη δευτερογενή ανάλυση</a:t>
            </a:r>
            <a:r>
              <a:rPr lang="en-US" sz="2400" dirty="0"/>
              <a:t> </a:t>
            </a:r>
          </a:p>
          <a:p>
            <a:r>
              <a:rPr lang="el-GR" sz="2400" dirty="0"/>
              <a:t>Ο ερευνητής δεν γνωρίζει πως ή πόσο καλά συλλέχθηκαν τα δεδομένα</a:t>
            </a:r>
            <a:r>
              <a:rPr lang="en-US" sz="2400" dirty="0"/>
              <a:t> </a:t>
            </a:r>
          </a:p>
          <a:p>
            <a:r>
              <a:rPr lang="el-GR" sz="2400" dirty="0"/>
              <a:t>Το κόστος μάθησης ενός νέου συνόλου δεδομένων </a:t>
            </a:r>
            <a:endParaRPr lang="en-US" sz="2400" dirty="0"/>
          </a:p>
          <a:p>
            <a:endParaRPr lang="en-US" sz="2400" dirty="0"/>
          </a:p>
        </p:txBody>
      </p:sp>
    </p:spTree>
    <p:extLst>
      <p:ext uri="{BB962C8B-B14F-4D97-AF65-F5344CB8AC3E}">
        <p14:creationId xmlns:p14="http://schemas.microsoft.com/office/powerpoint/2010/main" val="171647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Πηγές</a:t>
            </a:r>
            <a:r>
              <a:rPr lang="en-GB" dirty="0"/>
              <a:t>: </a:t>
            </a:r>
            <a:r>
              <a:rPr lang="el-GR" dirty="0"/>
              <a:t>Αρχεία και Πύλες</a:t>
            </a:r>
            <a:endParaRPr lang="en-US" dirty="0"/>
          </a:p>
        </p:txBody>
      </p:sp>
      <p:sp>
        <p:nvSpPr>
          <p:cNvPr id="3" name="Content Placeholder 2"/>
          <p:cNvSpPr>
            <a:spLocks noGrp="1"/>
          </p:cNvSpPr>
          <p:nvPr>
            <p:ph type="body" idx="1"/>
          </p:nvPr>
        </p:nvSpPr>
        <p:spPr/>
        <p:txBody>
          <a:bodyPr>
            <a:normAutofit fontScale="92500"/>
          </a:bodyPr>
          <a:lstStyle/>
          <a:p>
            <a:pPr marL="457200" indent="-457200">
              <a:lnSpc>
                <a:spcPct val="130000"/>
              </a:lnSpc>
              <a:buFont typeface="Arial"/>
              <a:buAutoNum type="arabicPeriod"/>
            </a:pPr>
            <a:r>
              <a:rPr lang="el-GR" sz="2400" dirty="0"/>
              <a:t>Ανακάλυψη</a:t>
            </a:r>
            <a:r>
              <a:rPr lang="en-US" sz="2400" dirty="0"/>
              <a:t>: </a:t>
            </a:r>
            <a:r>
              <a:rPr lang="el-GR" sz="2400" dirty="0"/>
              <a:t>εξακρίβωση του μέρους για μία κατάλληλη συλλογή δεδομένων </a:t>
            </a:r>
            <a:endParaRPr lang="en-US" sz="2400" dirty="0"/>
          </a:p>
          <a:p>
            <a:pPr marL="457200" indent="-457200">
              <a:lnSpc>
                <a:spcPct val="130000"/>
              </a:lnSpc>
              <a:buFont typeface="Arial"/>
              <a:buAutoNum type="arabicPeriod"/>
            </a:pPr>
            <a:r>
              <a:rPr lang="el-GR" sz="2400" dirty="0"/>
              <a:t>Πρόσβαση</a:t>
            </a:r>
            <a:r>
              <a:rPr lang="en-US" sz="2400" dirty="0"/>
              <a:t>: </a:t>
            </a:r>
            <a:r>
              <a:rPr lang="el-GR" sz="2400" dirty="0"/>
              <a:t>ελεγχόμενη ή ιδιωτική πρόσβαση στις συλλογές</a:t>
            </a:r>
            <a:endParaRPr lang="en-US" sz="2400" dirty="0"/>
          </a:p>
          <a:p>
            <a:pPr marL="457200" indent="-457200">
              <a:lnSpc>
                <a:spcPct val="130000"/>
              </a:lnSpc>
              <a:buFont typeface="Arial"/>
              <a:buAutoNum type="arabicPeriod"/>
            </a:pPr>
            <a:r>
              <a:rPr lang="el-GR" sz="2400" dirty="0"/>
              <a:t>Εκτίμηση</a:t>
            </a:r>
            <a:r>
              <a:rPr lang="en-US" sz="2400" dirty="0"/>
              <a:t>: </a:t>
            </a:r>
            <a:r>
              <a:rPr lang="el-GR" sz="2400" dirty="0"/>
              <a:t>αξιολόγηση της ποιότητας των πηγών</a:t>
            </a:r>
            <a:r>
              <a:rPr lang="en-US" sz="2400" dirty="0"/>
              <a:t> </a:t>
            </a:r>
          </a:p>
          <a:p>
            <a:pPr marL="457200" indent="-457200">
              <a:lnSpc>
                <a:spcPct val="130000"/>
              </a:lnSpc>
              <a:buFont typeface="Arial"/>
              <a:buAutoNum type="arabicPeriod"/>
            </a:pPr>
            <a:r>
              <a:rPr lang="el-GR" sz="2400" dirty="0"/>
              <a:t>Κοσκίνισμα</a:t>
            </a:r>
            <a:r>
              <a:rPr lang="en-US" sz="2400" dirty="0"/>
              <a:t>: </a:t>
            </a:r>
            <a:r>
              <a:rPr lang="el-GR" sz="2400" dirty="0"/>
              <a:t>ταξινόμηση των εγγράφων με ένα ουσιαστικό ή συστηματικό τρόπο, παραδείγματος χάρη,  διατεταγμένα ανά χρονολογική σειρά ή κατά θεματική κατηγορία</a:t>
            </a:r>
            <a:r>
              <a:rPr lang="en-US" sz="2400" dirty="0"/>
              <a:t> </a:t>
            </a:r>
          </a:p>
          <a:p>
            <a:pPr marL="457200" indent="-457200">
              <a:lnSpc>
                <a:spcPct val="130000"/>
              </a:lnSpc>
              <a:buFont typeface="Arial"/>
              <a:buAutoNum type="arabicPeriod"/>
            </a:pPr>
            <a:r>
              <a:rPr lang="el-GR" sz="2400" dirty="0"/>
              <a:t>Διασταύρωση</a:t>
            </a:r>
            <a:r>
              <a:rPr lang="en-US" sz="2400" dirty="0"/>
              <a:t>: </a:t>
            </a:r>
            <a:r>
              <a:rPr lang="el-GR" sz="2400" dirty="0"/>
              <a:t>τριγωνοποίηση των δεδομένων</a:t>
            </a:r>
            <a:r>
              <a:rPr lang="en-US" sz="2400" dirty="0"/>
              <a:t> </a:t>
            </a:r>
          </a:p>
        </p:txBody>
      </p:sp>
    </p:spTree>
    <p:extLst>
      <p:ext uri="{BB962C8B-B14F-4D97-AF65-F5344CB8AC3E}">
        <p14:creationId xmlns:p14="http://schemas.microsoft.com/office/powerpoint/2010/main" val="2269530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Πηγές: Προσωπικά έγγραφα</a:t>
            </a:r>
            <a:endParaRPr lang="en-US" dirty="0"/>
          </a:p>
        </p:txBody>
      </p:sp>
      <p:sp>
        <p:nvSpPr>
          <p:cNvPr id="3" name="Content Placeholder 2"/>
          <p:cNvSpPr>
            <a:spLocks noGrp="1"/>
          </p:cNvSpPr>
          <p:nvPr>
            <p:ph type="body" idx="1"/>
          </p:nvPr>
        </p:nvSpPr>
        <p:spPr/>
        <p:txBody>
          <a:bodyPr>
            <a:normAutofit/>
          </a:bodyPr>
          <a:lstStyle/>
          <a:p>
            <a:pPr>
              <a:lnSpc>
                <a:spcPct val="130000"/>
              </a:lnSpc>
            </a:pPr>
            <a:r>
              <a:rPr lang="el-GR" sz="2400" dirty="0"/>
              <a:t>Επιστολές, ημερολόγια, αυτοβιογραφίες, βιογραφίες, και προφορικές ιστορίες.</a:t>
            </a:r>
            <a:r>
              <a:rPr lang="en-US" sz="2400" dirty="0"/>
              <a:t> </a:t>
            </a:r>
          </a:p>
          <a:p>
            <a:pPr>
              <a:lnSpc>
                <a:spcPct val="130000"/>
              </a:lnSpc>
            </a:pPr>
            <a:r>
              <a:rPr lang="el-GR" sz="2400" dirty="0"/>
              <a:t>Πρωτογενείς (συντάχθηκαν από τον συγγραφέα), ή δευτερογενείς (περιέχουν δεδομένα που αποκτήθηκαν από τα πρωτογενή έγγραφα κάποιου άλλου)</a:t>
            </a:r>
            <a:r>
              <a:rPr lang="en-US" sz="2400" dirty="0"/>
              <a:t> </a:t>
            </a:r>
            <a:endParaRPr lang="el-GR" sz="2400" dirty="0"/>
          </a:p>
          <a:p>
            <a:pPr>
              <a:lnSpc>
                <a:spcPct val="130000"/>
              </a:lnSpc>
            </a:pPr>
            <a:r>
              <a:rPr lang="el-GR" sz="2400" dirty="0"/>
              <a:t>Σύγχρονη (συντάχθηκε ως σύγχρονο έγγραφο), ή αναδρομική (παράχθηκε ως έγγραφο κατόπιν του γεγονότος)</a:t>
            </a:r>
            <a:r>
              <a:rPr lang="en-US" sz="2400" dirty="0"/>
              <a:t> </a:t>
            </a:r>
          </a:p>
        </p:txBody>
      </p:sp>
    </p:spTree>
    <p:extLst>
      <p:ext uri="{BB962C8B-B14F-4D97-AF65-F5344CB8AC3E}">
        <p14:creationId xmlns:p14="http://schemas.microsoft.com/office/powerpoint/2010/main" val="263114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Πηγές</a:t>
            </a:r>
            <a:r>
              <a:rPr lang="en-GB" dirty="0"/>
              <a:t>: </a:t>
            </a:r>
            <a:r>
              <a:rPr lang="el-GR" dirty="0"/>
              <a:t>Έγγραφα οργανισμών</a:t>
            </a:r>
          </a:p>
        </p:txBody>
      </p:sp>
      <p:sp>
        <p:nvSpPr>
          <p:cNvPr id="3" name="Content Placeholder 2"/>
          <p:cNvSpPr>
            <a:spLocks noGrp="1"/>
          </p:cNvSpPr>
          <p:nvPr>
            <p:ph type="body" idx="1"/>
          </p:nvPr>
        </p:nvSpPr>
        <p:spPr/>
        <p:txBody>
          <a:bodyPr>
            <a:normAutofit lnSpcReduction="10000"/>
          </a:bodyPr>
          <a:lstStyle/>
          <a:p>
            <a:r>
              <a:rPr lang="el-GR" sz="2400" dirty="0"/>
              <a:t>Πρακτικά διοικητικού συμβουλίου, πρακτικά ετήσιων γενικών συνελεύσεων, εταιρικές ετήσιες εκθέσεις, τα αρχεία αλληλογραφίας, τα αρχεία προσωπικού, χρηματοοικονομικές δηλώσεις, δελτία τύπου, διαφημίσεις, άρθρα σε περιοδικά, βαθμολογίες σε ιστοσελίδες, κλπ.</a:t>
            </a:r>
            <a:r>
              <a:rPr lang="en-US" sz="2400" dirty="0"/>
              <a:t> </a:t>
            </a:r>
          </a:p>
          <a:p>
            <a:r>
              <a:rPr lang="el-GR" sz="2400" dirty="0"/>
              <a:t>Ενώ η πληροφορία μπορεί κάποιες φορές να είναι ανακριβής ή ατελής, συνήθως δεν χειραγωγείται από αυτόν που παράγει τα δεδομένα</a:t>
            </a:r>
            <a:endParaRPr lang="en-US" sz="2400" dirty="0"/>
          </a:p>
          <a:p>
            <a:r>
              <a:rPr lang="el-GR" sz="2400" dirty="0"/>
              <a:t>Δύο πηγές πιθανών προκαταλήψεων: η επιλεκτική απόθεση και η επιλεκτική επιβίωση.</a:t>
            </a:r>
            <a:r>
              <a:rPr lang="en-US" sz="2400" dirty="0"/>
              <a:t> </a:t>
            </a:r>
            <a:endParaRPr lang="en-GB" sz="2400" dirty="0"/>
          </a:p>
        </p:txBody>
      </p:sp>
    </p:spTree>
    <p:extLst>
      <p:ext uri="{BB962C8B-B14F-4D97-AF65-F5344CB8AC3E}">
        <p14:creationId xmlns:p14="http://schemas.microsoft.com/office/powerpoint/2010/main" val="4148611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Πηγές: Επαγγελματικές και τεχνικές αναφορές</a:t>
            </a:r>
            <a:endParaRPr lang="en-US" sz="3600" dirty="0"/>
          </a:p>
        </p:txBody>
      </p:sp>
      <p:sp>
        <p:nvSpPr>
          <p:cNvPr id="3" name="Content Placeholder 2"/>
          <p:cNvSpPr>
            <a:spLocks noGrp="1"/>
          </p:cNvSpPr>
          <p:nvPr>
            <p:ph type="body" idx="1"/>
          </p:nvPr>
        </p:nvSpPr>
        <p:spPr/>
        <p:txBody>
          <a:bodyPr>
            <a:normAutofit/>
          </a:bodyPr>
          <a:lstStyle/>
          <a:p>
            <a:r>
              <a:rPr lang="el-GR" sz="2400" dirty="0"/>
              <a:t>Χρησιμοποιούνται για τη συλλογή πληροφοριών οι οποίες είναι χρήσιμες για το κοινό που σχετίζεται με το κάθε επάγγελμα. </a:t>
            </a:r>
          </a:p>
          <a:p>
            <a:r>
              <a:rPr lang="el-GR" sz="2400" dirty="0"/>
              <a:t>Μπορεί να έχουν παραγγελθεί από επαγγελματικές ενώσεις, κυβερνήσεις, ή μεγάλες εταιρείες, και μπορούν να συμπληρώνονται από σύμβουλους, ακαδημαϊκά ερευνητικά ιδρύματα, ή κυβερνητικούς οργανισμούς</a:t>
            </a:r>
            <a:r>
              <a:rPr lang="en-US" sz="2400" dirty="0"/>
              <a:t> </a:t>
            </a:r>
            <a:endParaRPr lang="el-GR" sz="2400" dirty="0"/>
          </a:p>
          <a:p>
            <a:r>
              <a:rPr lang="el-GR" sz="2400" dirty="0"/>
              <a:t>Επιτρέπουν στον ερευνητή μία εσωτερική γνώση για τις προσδοκίες, τις αξίες και τις ανησυχίες ενός οργανισμού ή μιας κυβέρνησης </a:t>
            </a:r>
            <a:endParaRPr lang="en-US" sz="2400" dirty="0"/>
          </a:p>
        </p:txBody>
      </p:sp>
    </p:spTree>
    <p:extLst>
      <p:ext uri="{BB962C8B-B14F-4D97-AF65-F5344CB8AC3E}">
        <p14:creationId xmlns:p14="http://schemas.microsoft.com/office/powerpoint/2010/main" val="3378750861"/>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13</TotalTime>
  <Words>1450</Words>
  <Application>Microsoft Macintosh PowerPoint</Application>
  <PresentationFormat>On-screen Show (4:3)</PresentationFormat>
  <Paragraphs>97</Paragraphs>
  <Slides>18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Τί είναι τα Δευτερογενή Δεδομένα</vt:lpstr>
      <vt:lpstr>Πλεονεκτήματα της  Χρήσης Δευτερογενών Δεδομένων</vt:lpstr>
      <vt:lpstr>Μειονεκτήματα της  Χρήσης Δευτερογενών Δεδομένων</vt:lpstr>
      <vt:lpstr>Πηγές: Αρχεία και Πύλες</vt:lpstr>
      <vt:lpstr>Πηγές: Προσωπικά έγγραφα</vt:lpstr>
      <vt:lpstr>Πηγές: Έγγραφα οργανισμών</vt:lpstr>
      <vt:lpstr>Πηγές: Επαγγελματικές και τεχνικές αναφορές</vt:lpstr>
      <vt:lpstr>Πηγές: Πολιτικές και δικαστικές καταγραφές</vt:lpstr>
      <vt:lpstr>Πηγές: Αρχεία μέσων μαζικής ενημέρωσης</vt:lpstr>
      <vt:lpstr>Πηγές: Επίσημα στατιστικά δεδομένα</vt:lpstr>
      <vt:lpstr>Προσεγγίσεις για την Ανάλυση Δευτερογενών Ποιοτικών Δεδομένων </vt:lpstr>
      <vt:lpstr>Κριτήρια Επιλογής ενός Συνόλου Δεδομένων</vt:lpstr>
      <vt:lpstr>Μία Συστημική Προσέγγιση για τη Χρήση Δευτερογενών Δεδομένων</vt:lpstr>
      <vt:lpstr>Μεθοδολογίες Δευτερογενών Δεδομένων</vt:lpstr>
      <vt:lpstr>Δεοντολογικοί Προβληματισμοί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3</cp:revision>
  <dcterms:created xsi:type="dcterms:W3CDTF">2023-09-15T06:32:38Z</dcterms:created>
  <dcterms:modified xsi:type="dcterms:W3CDTF">2023-09-15T06:45:54Z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