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6" r:id="rId2"/>
    <p:sldId id="282" r:id="rId3"/>
    <p:sldId id="283" r:id="rId4"/>
    <p:sldId id="257" r:id="rId5"/>
    <p:sldId id="276" r:id="rId6"/>
    <p:sldId id="286" r:id="rId7"/>
    <p:sldId id="272" r:id="rId8"/>
    <p:sldId id="258" r:id="rId9"/>
    <p:sldId id="285" r:id="rId10"/>
    <p:sldId id="284" r:id="rId11"/>
    <p:sldId id="27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033" autoAdjust="0"/>
  </p:normalViewPr>
  <p:slideViewPr>
    <p:cSldViewPr snapToGrid="0">
      <p:cViewPr>
        <p:scale>
          <a:sx n="80" d="100"/>
          <a:sy n="80" d="100"/>
        </p:scale>
        <p:origin x="710" y="-163"/>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9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DDEC1-2C9B-4B95-BAC3-046240C761C4}" type="datetimeFigureOut">
              <a:rPr lang="en-GB" smtClean="0"/>
              <a:t>09/02/2024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9DCA7-4CA0-4D39-8322-82E87587A13A}" type="slidenum">
              <a:rPr lang="en-GB" smtClean="0"/>
              <a:t>‹#›</a:t>
            </a:fld>
            <a:endParaRPr lang="en-GB"/>
          </a:p>
        </p:txBody>
      </p:sp>
    </p:spTree>
    <p:extLst>
      <p:ext uri="{BB962C8B-B14F-4D97-AF65-F5344CB8AC3E}">
        <p14:creationId xmlns:p14="http://schemas.microsoft.com/office/powerpoint/2010/main" val="1583313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2/9/2024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GlowEdges/>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2/9/2024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255B3E-64B5-9F4F-F218-8B48B931BB66}"/>
              </a:ext>
            </a:extLst>
          </p:cNvPr>
          <p:cNvSpPr>
            <a:spLocks noGrp="1"/>
          </p:cNvSpPr>
          <p:nvPr>
            <p:ph type="ctrTitle"/>
          </p:nvPr>
        </p:nvSpPr>
        <p:spPr>
          <a:xfrm>
            <a:off x="1876424" y="1122364"/>
            <a:ext cx="8791575" cy="1144586"/>
          </a:xfrm>
        </p:spPr>
        <p:txBody>
          <a:bodyPr>
            <a:normAutofit/>
          </a:bodyPr>
          <a:lstStyle/>
          <a:p>
            <a:pPr algn="ctr"/>
            <a:r>
              <a:rPr lang="el-GR" sz="2200" b="1" dirty="0">
                <a:solidFill>
                  <a:schemeClr val="bg1"/>
                </a:solidFill>
                <a:latin typeface="Calibri" panose="020F0502020204030204" pitchFamily="34" charset="0"/>
                <a:ea typeface="Calibri" panose="020F0502020204030204" pitchFamily="34" charset="0"/>
                <a:cs typeface="Calibri" panose="020F0502020204030204" pitchFamily="34" charset="0"/>
              </a:rPr>
              <a:t>ΔΙΚΑΙΟ ΠΟΛΕΟΔΟΜΙΑΣ ΧΩΡΟΤΑΞΙΑΣ &amp;</a:t>
            </a:r>
            <a:r>
              <a:rPr lang="en-US" sz="22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l-GR" sz="2200" b="1" dirty="0">
                <a:solidFill>
                  <a:schemeClr val="bg1"/>
                </a:solidFill>
                <a:latin typeface="Calibri" panose="020F0502020204030204" pitchFamily="34" charset="0"/>
                <a:ea typeface="Calibri" panose="020F0502020204030204" pitchFamily="34" charset="0"/>
                <a:cs typeface="Calibri" panose="020F0502020204030204" pitchFamily="34" charset="0"/>
              </a:rPr>
              <a:t>ΠΕΡΙΒΑΛΛΟΝΤΟΣ ΙΙ</a:t>
            </a:r>
            <a:br>
              <a:rPr lang="el-GR" sz="2200" b="1" dirty="0">
                <a:solidFill>
                  <a:schemeClr val="bg1"/>
                </a:solidFill>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Υπότιτλος 2">
            <a:extLst>
              <a:ext uri="{FF2B5EF4-FFF2-40B4-BE49-F238E27FC236}">
                <a16:creationId xmlns:a16="http://schemas.microsoft.com/office/drawing/2014/main" id="{CCE2F7C7-99E6-A920-DA43-5D3324F80772}"/>
              </a:ext>
            </a:extLst>
          </p:cNvPr>
          <p:cNvSpPr>
            <a:spLocks noGrp="1"/>
          </p:cNvSpPr>
          <p:nvPr>
            <p:ph type="subTitle" idx="1"/>
          </p:nvPr>
        </p:nvSpPr>
        <p:spPr>
          <a:xfrm>
            <a:off x="1876424" y="3602037"/>
            <a:ext cx="8791575" cy="1964261"/>
          </a:xfrm>
        </p:spPr>
        <p:txBody>
          <a:bodyPr>
            <a:normAutofit fontScale="70000" lnSpcReduction="20000"/>
          </a:bodyPr>
          <a:lstStyle/>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22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Μάριος </a:t>
            </a:r>
            <a:r>
              <a:rPr lang="el-GR" sz="2200" b="1" cap="none" dirty="0" err="1">
                <a:solidFill>
                  <a:schemeClr val="bg1"/>
                </a:solidFill>
                <a:latin typeface="Calibri" panose="020F0502020204030204" pitchFamily="34" charset="0"/>
                <a:ea typeface="Calibri" panose="020F0502020204030204" pitchFamily="34" charset="0"/>
                <a:cs typeface="Calibri" panose="020F0502020204030204" pitchFamily="34" charset="0"/>
              </a:rPr>
              <a:t>Χαϊνταρλής</a:t>
            </a:r>
            <a:r>
              <a:rPr lang="el-GR" sz="22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 Αναπληρωτής Καθηγητής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2200"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Κωνσταντίνα Σταματίου, εντεταλμένη διδασκαλίας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2200" b="1" cap="none" dirty="0">
                <a:solidFill>
                  <a:schemeClr val="bg1"/>
                </a:solidFill>
                <a:latin typeface="Calibri" panose="020F0502020204030204" pitchFamily="34" charset="0"/>
                <a:ea typeface="Calibri" panose="020F0502020204030204" pitchFamily="34" charset="0"/>
                <a:cs typeface="Calibri" panose="020F0502020204030204" pitchFamily="34" charset="0"/>
              </a:rPr>
              <a:t>Ακαδημαϊκό έτος 2023-2024</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l-GR" sz="2200" b="1" cap="none"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2200" i="0" u="sng"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Μάθημα </a:t>
            </a:r>
            <a:r>
              <a:rPr kumimoji="0" lang="en-US" sz="2200" i="0" u="sng"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0</a:t>
            </a:r>
            <a:r>
              <a:rPr lang="el-GR" sz="2200" u="sng" cap="none" dirty="0">
                <a:solidFill>
                  <a:schemeClr val="bg1"/>
                </a:solidFill>
                <a:latin typeface="Calibri" panose="020F0502020204030204" pitchFamily="34" charset="0"/>
                <a:ea typeface="Calibri" panose="020F0502020204030204" pitchFamily="34" charset="0"/>
                <a:cs typeface="Calibri" panose="020F0502020204030204" pitchFamily="34" charset="0"/>
              </a:rPr>
              <a:t>9</a:t>
            </a:r>
            <a:endParaRPr kumimoji="0" lang="el-GR" sz="2200" i="0" u="sng"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2200" cap="none" dirty="0">
                <a:solidFill>
                  <a:schemeClr val="bg1"/>
                </a:solidFill>
                <a:latin typeface="Calibri" panose="020F0502020204030204" pitchFamily="34" charset="0"/>
                <a:ea typeface="Calibri" panose="020F0502020204030204" pitchFamily="34" charset="0"/>
                <a:cs typeface="Calibri" panose="020F0502020204030204" pitchFamily="34" charset="0"/>
              </a:rPr>
              <a:t>Το δίκαιο των υδατορεμάτων</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n-US" dirty="0">
              <a:solidFill>
                <a:schemeClr val="bg1"/>
              </a:solidFill>
            </a:endParaRPr>
          </a:p>
        </p:txBody>
      </p:sp>
      <p:sp>
        <p:nvSpPr>
          <p:cNvPr id="5" name="Βέλος: Δεξιό 4">
            <a:extLst>
              <a:ext uri="{FF2B5EF4-FFF2-40B4-BE49-F238E27FC236}">
                <a16:creationId xmlns:a16="http://schemas.microsoft.com/office/drawing/2014/main" id="{B3F62D14-D5A9-7900-7316-C27200AEF6E7}"/>
              </a:ext>
            </a:extLst>
          </p:cNvPr>
          <p:cNvSpPr/>
          <p:nvPr/>
        </p:nvSpPr>
        <p:spPr>
          <a:xfrm>
            <a:off x="0" y="1482863"/>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a:t>
            </a:r>
            <a:endParaRPr lang="en-US" dirty="0">
              <a:solidFill>
                <a:schemeClr val="bg1"/>
              </a:solidFill>
            </a:endParaRPr>
          </a:p>
        </p:txBody>
      </p:sp>
    </p:spTree>
    <p:extLst>
      <p:ext uri="{BB962C8B-B14F-4D97-AF65-F5344CB8AC3E}">
        <p14:creationId xmlns:p14="http://schemas.microsoft.com/office/powerpoint/2010/main" val="1889489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0533D-EF1F-12DB-CBE3-D02D83792F7D}"/>
              </a:ext>
            </a:extLst>
          </p:cNvPr>
          <p:cNvSpPr>
            <a:spLocks noGrp="1"/>
          </p:cNvSpPr>
          <p:nvPr>
            <p:ph type="title"/>
          </p:nvPr>
        </p:nvSpPr>
        <p:spPr>
          <a:xfrm>
            <a:off x="1141413" y="618518"/>
            <a:ext cx="9905998" cy="924532"/>
          </a:xfrm>
        </p:spPr>
        <p:txBody>
          <a:bodyPr>
            <a:normAutofit/>
          </a:bodyPr>
          <a:lstStyle/>
          <a:p>
            <a:pPr algn="ctr"/>
            <a:r>
              <a:rPr kumimoji="0" lang="el-GR" sz="2000" b="1"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t>Δόμηση πλησίον ρεμάτων</a:t>
            </a:r>
            <a:endParaRPr lang="en-GB" sz="2000" dirty="0">
              <a:solidFill>
                <a:schemeClr val="bg1"/>
              </a:solidFill>
            </a:endParaRPr>
          </a:p>
        </p:txBody>
      </p:sp>
      <p:sp>
        <p:nvSpPr>
          <p:cNvPr id="3" name="Content Placeholder 2">
            <a:extLst>
              <a:ext uri="{FF2B5EF4-FFF2-40B4-BE49-F238E27FC236}">
                <a16:creationId xmlns:a16="http://schemas.microsoft.com/office/drawing/2014/main" id="{DEECD872-0E44-BAB4-083B-7C6C58CC6084}"/>
              </a:ext>
            </a:extLst>
          </p:cNvPr>
          <p:cNvSpPr>
            <a:spLocks noGrp="1"/>
          </p:cNvSpPr>
          <p:nvPr>
            <p:ph idx="1"/>
          </p:nvPr>
        </p:nvSpPr>
        <p:spPr>
          <a:xfrm>
            <a:off x="1141412" y="1457324"/>
            <a:ext cx="9905999" cy="5038725"/>
          </a:xfrm>
        </p:spPr>
        <p:txBody>
          <a:bodyPr>
            <a:normAutofit fontScale="85000" lnSpcReduction="20000"/>
          </a:bodyPr>
          <a:lstStyle/>
          <a:p>
            <a:pPr algn="just"/>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Απαγορεύεται η δόμηση εντός της ζώνης </a:t>
            </a:r>
            <a:r>
              <a:rPr lang="el-GR" sz="2000" dirty="0" err="1">
                <a:solidFill>
                  <a:schemeClr val="bg1"/>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 Απαγορεύεται επίσης η εξαίρεση από κατεδάφιση και εν γένη αυθαίρετων κατασκευών σε ζώνη </a:t>
            </a:r>
            <a:r>
              <a:rPr lang="el-GR" sz="2000" dirty="0" err="1">
                <a:solidFill>
                  <a:schemeClr val="bg1"/>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algn="just"/>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ΟΙ όροι και προϋποθέσεις δόμησης θα καθορισθούν με Π.Δ. που προβλέπεται από το άρθρο 28 παρ. 1 του ν. 4067/2012. Δεν έχει ακόμη εκδοθεί. Μέχρι τότε ισχύον οι μεταβατικές διατάξεις του ν. 4258/2014 και ο </a:t>
            </a:r>
            <a:r>
              <a:rPr lang="el-GR" sz="2000" dirty="0" err="1">
                <a:solidFill>
                  <a:schemeClr val="bg1"/>
                </a:solidFill>
                <a:latin typeface="Calibri" panose="020F0502020204030204" pitchFamily="34" charset="0"/>
                <a:ea typeface="Calibri" panose="020F0502020204030204" pitchFamily="34" charset="0"/>
                <a:cs typeface="Calibri" panose="020F0502020204030204" pitchFamily="34" charset="0"/>
              </a:rPr>
              <a:t>Κτιριοδομικός</a:t>
            </a: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 Κανονισμός (άρθρο 6).</a:t>
            </a:r>
          </a:p>
          <a:p>
            <a:pPr algn="just"/>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Μεταβατική διάταξη άρθρου 9 παρ. 4 ν. 4258/2014:</a:t>
            </a:r>
          </a:p>
          <a:p>
            <a:pPr marL="171450" indent="0" algn="just">
              <a:buNone/>
            </a:pP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 για τις </a:t>
            </a:r>
            <a:r>
              <a:rPr lang="el-GR" sz="2000" b="1" dirty="0">
                <a:solidFill>
                  <a:schemeClr val="bg1"/>
                </a:solidFill>
                <a:latin typeface="Calibri" panose="020F0502020204030204" pitchFamily="34" charset="0"/>
                <a:ea typeface="Calibri" panose="020F0502020204030204" pitchFamily="34" charset="0"/>
                <a:cs typeface="Calibri" panose="020F0502020204030204" pitchFamily="34" charset="0"/>
              </a:rPr>
              <a:t>εντός σχεδίου και εντός ορίων οικισμών </a:t>
            </a: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περιοχές, </a:t>
            </a:r>
            <a:r>
              <a:rPr lang="el-GR" sz="2000" b="1" u="sng" dirty="0">
                <a:solidFill>
                  <a:schemeClr val="bg1"/>
                </a:solidFill>
                <a:latin typeface="Calibri" panose="020F0502020204030204" pitchFamily="34" charset="0"/>
                <a:ea typeface="Calibri" panose="020F0502020204030204" pitchFamily="34" charset="0"/>
                <a:cs typeface="Calibri" panose="020F0502020204030204" pitchFamily="34" charset="0"/>
              </a:rPr>
              <a:t>απόσταση 10 μέτρων από κάθε μία των γραμμών πλημμύρας </a:t>
            </a:r>
            <a:endPar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171450" indent="0" algn="just">
              <a:buNone/>
            </a:pP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 για τις </a:t>
            </a:r>
            <a:r>
              <a:rPr lang="el-GR" sz="2000" b="1" dirty="0">
                <a:solidFill>
                  <a:schemeClr val="bg1"/>
                </a:solidFill>
                <a:latin typeface="Calibri" panose="020F0502020204030204" pitchFamily="34" charset="0"/>
                <a:ea typeface="Calibri" panose="020F0502020204030204" pitchFamily="34" charset="0"/>
                <a:cs typeface="Calibri" panose="020F0502020204030204" pitchFamily="34" charset="0"/>
              </a:rPr>
              <a:t>εκτός σχεδίου </a:t>
            </a: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περιοχές, </a:t>
            </a:r>
            <a:r>
              <a:rPr lang="el-GR" sz="2000" b="1" u="sng" dirty="0">
                <a:solidFill>
                  <a:schemeClr val="bg1"/>
                </a:solidFill>
                <a:latin typeface="Calibri" panose="020F0502020204030204" pitchFamily="34" charset="0"/>
                <a:ea typeface="Calibri" panose="020F0502020204030204" pitchFamily="34" charset="0"/>
                <a:cs typeface="Calibri" panose="020F0502020204030204" pitchFamily="34" charset="0"/>
              </a:rPr>
              <a:t>απόσταση 20 μέτρων από κάθε μία των γραμμών πλημμύρας</a:t>
            </a:r>
            <a:endParaRPr lang="el-GR" sz="2000" u="sng"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just"/>
            <a:r>
              <a:rPr lang="el-GR" sz="2100" dirty="0">
                <a:solidFill>
                  <a:schemeClr val="bg1"/>
                </a:solidFill>
                <a:latin typeface="Calibri" panose="020F0502020204030204" pitchFamily="34" charset="0"/>
                <a:ea typeface="Calibri" panose="020F0502020204030204" pitchFamily="34" charset="0"/>
                <a:cs typeface="Calibri" panose="020F0502020204030204" pitchFamily="34" charset="0"/>
              </a:rPr>
              <a:t>Ρέματα που διαπιστώνεται ότι έχουν καταργηθεί αλλά απεικονίζονται στα εγκεκριμένα ρυμοτομικά σχέδια, η δόμηση επιτρέπεται ύστερα από σχετική βεβαίωση της Δ/</a:t>
            </a:r>
            <a:r>
              <a:rPr lang="el-GR" sz="2100" dirty="0" err="1">
                <a:solidFill>
                  <a:schemeClr val="bg1"/>
                </a:solidFill>
                <a:latin typeface="Calibri" panose="020F0502020204030204" pitchFamily="34" charset="0"/>
                <a:ea typeface="Calibri" panose="020F0502020204030204" pitchFamily="34" charset="0"/>
                <a:cs typeface="Calibri" panose="020F0502020204030204" pitchFamily="34" charset="0"/>
              </a:rPr>
              <a:t>νσης</a:t>
            </a:r>
            <a:r>
              <a:rPr lang="el-GR" sz="2100" dirty="0">
                <a:solidFill>
                  <a:schemeClr val="bg1"/>
                </a:solidFill>
                <a:latin typeface="Calibri" panose="020F0502020204030204" pitchFamily="34" charset="0"/>
                <a:ea typeface="Calibri" panose="020F0502020204030204" pitchFamily="34" charset="0"/>
                <a:cs typeface="Calibri" panose="020F0502020204030204" pitchFamily="34" charset="0"/>
              </a:rPr>
              <a:t> Περιβάλλοντος και Υδάτων της οικείας Αποκεντρωμένης Διοίκησης για την κατάργηση του ρέματος.</a:t>
            </a:r>
          </a:p>
          <a:p>
            <a:pPr algn="just"/>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Αν το ρέμα έχει αντικατασταθεί με άλλον αποδέκτη (αγωγό αποχέτευσης ή απορροής των νερών), η δόμηση επιτρέπεται μόνο εφόσον διαπιστωθεί ότι δεν παραβλάπτονται οι κοινόχρηστοι αγωγοί, σύμφωνα με τις σχετικές οδηγίες της αρμόδιας για την κατασκευή του αποδέκτη υπηρεσίας (π.χ. ΕΥΔΑΠ).</a:t>
            </a:r>
            <a:endParaRPr lang="en-GB"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3A096276-ADC0-1ECC-AE74-2E88FD0D394E}"/>
              </a:ext>
            </a:extLst>
          </p:cNvPr>
          <p:cNvSpPr/>
          <p:nvPr/>
        </p:nvSpPr>
        <p:spPr>
          <a:xfrm>
            <a:off x="-14897" y="599359"/>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10</a:t>
            </a:r>
            <a:endParaRPr lang="en-US" dirty="0">
              <a:solidFill>
                <a:schemeClr val="bg1"/>
              </a:solidFill>
            </a:endParaRPr>
          </a:p>
        </p:txBody>
      </p:sp>
    </p:spTree>
    <p:extLst>
      <p:ext uri="{BB962C8B-B14F-4D97-AF65-F5344CB8AC3E}">
        <p14:creationId xmlns:p14="http://schemas.microsoft.com/office/powerpoint/2010/main" val="111160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60C18F-D02A-B906-3464-FB487067F207}"/>
              </a:ext>
            </a:extLst>
          </p:cNvPr>
          <p:cNvSpPr>
            <a:spLocks noGrp="1"/>
          </p:cNvSpPr>
          <p:nvPr>
            <p:ph idx="1"/>
          </p:nvPr>
        </p:nvSpPr>
        <p:spPr/>
        <p:txBody>
          <a:bodyPr>
            <a:normAutofit/>
          </a:bodyPr>
          <a:lstStyle/>
          <a:p>
            <a:pPr marL="0" indent="0">
              <a:buNone/>
            </a:pPr>
            <a:r>
              <a:rPr lang="el-GR" sz="2000" b="1" dirty="0">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rPr>
              <a:t>ΕΥΧΑΡΙΣΤΩ ΓΙΑ ΤΗΝ ΠΡΟΣΟΧΗ ΣΑΣ</a:t>
            </a:r>
            <a:endParaRPr lang="en-US" sz="2000" b="1" dirty="0">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5" name="Βέλος: Δεξιό 4">
            <a:extLst>
              <a:ext uri="{FF2B5EF4-FFF2-40B4-BE49-F238E27FC236}">
                <a16:creationId xmlns:a16="http://schemas.microsoft.com/office/drawing/2014/main" id="{81BE0C88-4D32-1615-DC92-1D44426605C3}"/>
              </a:ext>
            </a:extLst>
          </p:cNvPr>
          <p:cNvSpPr/>
          <p:nvPr/>
        </p:nvSpPr>
        <p:spPr>
          <a:xfrm>
            <a:off x="0" y="627629"/>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11</a:t>
            </a:r>
            <a:endParaRPr lang="en-US" dirty="0">
              <a:solidFill>
                <a:schemeClr val="bg1"/>
              </a:solidFill>
            </a:endParaRPr>
          </a:p>
        </p:txBody>
      </p:sp>
    </p:spTree>
    <p:extLst>
      <p:ext uri="{BB962C8B-B14F-4D97-AF65-F5344CB8AC3E}">
        <p14:creationId xmlns:p14="http://schemas.microsoft.com/office/powerpoint/2010/main" val="1099999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CBDEA-9A60-0954-CBF0-5052926797E8}"/>
              </a:ext>
            </a:extLst>
          </p:cNvPr>
          <p:cNvSpPr>
            <a:spLocks noGrp="1"/>
          </p:cNvSpPr>
          <p:nvPr>
            <p:ph type="title"/>
          </p:nvPr>
        </p:nvSpPr>
        <p:spPr>
          <a:xfrm>
            <a:off x="1141413" y="618518"/>
            <a:ext cx="9905998" cy="642111"/>
          </a:xfrm>
        </p:spPr>
        <p:txBody>
          <a:bodyPr>
            <a:normAutofit/>
          </a:bodyPr>
          <a:lstStyle/>
          <a:p>
            <a:pPr algn="ctr"/>
            <a:r>
              <a:rPr kumimoji="0" lang="el-GR" sz="2000" b="1" i="0" u="none" strike="noStrike" kern="1200" cap="none" spc="0" normalizeH="0" baseline="0" noProof="0" dirty="0">
                <a:ln>
                  <a:noFill/>
                </a:ln>
                <a:solidFill>
                  <a:schemeClr val="bg1"/>
                </a:solidFill>
                <a:effectLst/>
                <a:uLnTx/>
                <a:uFillTx/>
                <a:latin typeface="Calibri" panose="020F0502020204030204" pitchFamily="34" charset="0"/>
                <a:ea typeface="+mn-ea"/>
                <a:cs typeface="Calibri" panose="020F0502020204030204" pitchFamily="34" charset="0"/>
              </a:rPr>
              <a:t>Βασικές έννοιες- ορισμοί (ν. 4258/2014)</a:t>
            </a:r>
            <a:endParaRPr lang="en-GB" sz="2000" dirty="0"/>
          </a:p>
        </p:txBody>
      </p:sp>
      <p:sp>
        <p:nvSpPr>
          <p:cNvPr id="3" name="Content Placeholder 2">
            <a:extLst>
              <a:ext uri="{FF2B5EF4-FFF2-40B4-BE49-F238E27FC236}">
                <a16:creationId xmlns:a16="http://schemas.microsoft.com/office/drawing/2014/main" id="{8D81BA46-C528-8CB7-5865-F7FACB15E3EA}"/>
              </a:ext>
            </a:extLst>
          </p:cNvPr>
          <p:cNvSpPr>
            <a:spLocks noGrp="1"/>
          </p:cNvSpPr>
          <p:nvPr>
            <p:ph idx="1"/>
          </p:nvPr>
        </p:nvSpPr>
        <p:spPr>
          <a:xfrm>
            <a:off x="1141412" y="1198486"/>
            <a:ext cx="9905999" cy="5504155"/>
          </a:xfrm>
        </p:spPr>
        <p:txBody>
          <a:bodyPr>
            <a:normAutofit lnSpcReduction="10000"/>
          </a:bodyPr>
          <a:lstStyle/>
          <a:p>
            <a:pPr algn="just"/>
            <a:r>
              <a:rPr lang="el-GR" sz="1400" b="1" dirty="0" err="1">
                <a:solidFill>
                  <a:schemeClr val="bg1"/>
                </a:solidFill>
                <a:latin typeface="Calibri" panose="020F0502020204030204" pitchFamily="34" charset="0"/>
                <a:cs typeface="Calibri" panose="020F0502020204030204" pitchFamily="34" charset="0"/>
              </a:rPr>
              <a:t>Υδατορέματα</a:t>
            </a:r>
            <a:r>
              <a:rPr lang="el-GR" sz="1400" b="1" dirty="0">
                <a:solidFill>
                  <a:schemeClr val="bg1"/>
                </a:solidFill>
                <a:latin typeface="Calibri" panose="020F0502020204030204" pitchFamily="34" charset="0"/>
                <a:cs typeface="Calibri" panose="020F0502020204030204" pitchFamily="34" charset="0"/>
              </a:rPr>
              <a:t> ή </a:t>
            </a:r>
            <a:r>
              <a:rPr lang="el-GR" sz="1400" b="1" dirty="0" err="1">
                <a:solidFill>
                  <a:schemeClr val="bg1"/>
                </a:solidFill>
                <a:latin typeface="Calibri" panose="020F0502020204030204" pitchFamily="34" charset="0"/>
                <a:cs typeface="Calibri" panose="020F0502020204030204" pitchFamily="34" charset="0"/>
              </a:rPr>
              <a:t>υδατορεύματα</a:t>
            </a:r>
            <a:r>
              <a:rPr lang="el-GR" sz="1400" b="1" dirty="0">
                <a:solidFill>
                  <a:schemeClr val="bg1"/>
                </a:solidFill>
                <a:latin typeface="Calibri" panose="020F0502020204030204" pitchFamily="34" charset="0"/>
                <a:cs typeface="Calibri" panose="020F0502020204030204" pitchFamily="34" charset="0"/>
              </a:rPr>
              <a:t> ή ρέματα (μη πλεύσιμοι ποταμοί, </a:t>
            </a:r>
            <a:r>
              <a:rPr lang="el-GR" sz="1400" b="1" dirty="0" err="1">
                <a:solidFill>
                  <a:schemeClr val="bg1"/>
                </a:solidFill>
                <a:latin typeface="Calibri" panose="020F0502020204030204" pitchFamily="34" charset="0"/>
                <a:cs typeface="Calibri" panose="020F0502020204030204" pitchFamily="34" charset="0"/>
              </a:rPr>
              <a:t>χείμαροι</a:t>
            </a:r>
            <a:r>
              <a:rPr lang="el-GR" sz="1400" b="1" dirty="0">
                <a:solidFill>
                  <a:schemeClr val="bg1"/>
                </a:solidFill>
                <a:latin typeface="Calibri" panose="020F0502020204030204" pitchFamily="34" charset="0"/>
                <a:cs typeface="Calibri" panose="020F0502020204030204" pitchFamily="34" charset="0"/>
              </a:rPr>
              <a:t>, ρέματα και ρυάκια): </a:t>
            </a:r>
            <a:r>
              <a:rPr lang="el-GR" sz="1400" dirty="0">
                <a:solidFill>
                  <a:schemeClr val="bg1"/>
                </a:solidFill>
                <a:latin typeface="Calibri" panose="020F0502020204030204" pitchFamily="34" charset="0"/>
                <a:cs typeface="Calibri" panose="020F0502020204030204" pitchFamily="34" charset="0"/>
              </a:rPr>
              <a:t>οι φυσικές ή διευθετημένες διαμορφώσεις της επιφάνειας του εδάφους που είναι κύριοι αποδέκτες των υδάτων της επιφανειακής απορροής και διασφαλίζουν τη </a:t>
            </a:r>
            <a:r>
              <a:rPr lang="el-GR" sz="1400" dirty="0" err="1">
                <a:solidFill>
                  <a:schemeClr val="bg1"/>
                </a:solidFill>
                <a:latin typeface="Calibri" panose="020F0502020204030204" pitchFamily="34" charset="0"/>
                <a:cs typeface="Calibri" panose="020F0502020204030204" pitchFamily="34" charset="0"/>
              </a:rPr>
              <a:t>διόδευσή</a:t>
            </a:r>
            <a:r>
              <a:rPr lang="el-GR" sz="1400" dirty="0">
                <a:solidFill>
                  <a:schemeClr val="bg1"/>
                </a:solidFill>
                <a:latin typeface="Calibri" panose="020F0502020204030204" pitchFamily="34" charset="0"/>
                <a:cs typeface="Calibri" panose="020F0502020204030204" pitchFamily="34" charset="0"/>
              </a:rPr>
              <a:t> τους προς άλλους υδάτινους αποδέκτες σε χαμηλότερες στάθμες. Στην έννοια του </a:t>
            </a:r>
            <a:r>
              <a:rPr lang="el-GR" sz="1400" dirty="0" err="1">
                <a:solidFill>
                  <a:schemeClr val="bg1"/>
                </a:solidFill>
                <a:latin typeface="Calibri" panose="020F0502020204030204" pitchFamily="34" charset="0"/>
                <a:cs typeface="Calibri" panose="020F0502020204030204" pitchFamily="34" charset="0"/>
              </a:rPr>
              <a:t>υδατορέματος</a:t>
            </a:r>
            <a:r>
              <a:rPr lang="el-GR" sz="1400" dirty="0">
                <a:solidFill>
                  <a:schemeClr val="bg1"/>
                </a:solidFill>
                <a:latin typeface="Calibri" panose="020F0502020204030204" pitchFamily="34" charset="0"/>
                <a:cs typeface="Calibri" panose="020F0502020204030204" pitchFamily="34" charset="0"/>
              </a:rPr>
              <a:t> δεν περιλαμβάνονται τα εγγειοβελτιωτικά έργα, όπως αρδευτικές και αποστραγγιστικές τάφροι.</a:t>
            </a:r>
          </a:p>
          <a:p>
            <a:pPr algn="just"/>
            <a:r>
              <a:rPr lang="el-GR" sz="1400" b="1" u="sng" dirty="0">
                <a:solidFill>
                  <a:schemeClr val="bg1"/>
                </a:solidFill>
                <a:latin typeface="Calibri" panose="020F0502020204030204" pitchFamily="34" charset="0"/>
                <a:cs typeface="Calibri" panose="020F0502020204030204" pitchFamily="34" charset="0"/>
              </a:rPr>
              <a:t>Κοίτη: </a:t>
            </a:r>
            <a:r>
              <a:rPr lang="el-GR" sz="1400" dirty="0">
                <a:solidFill>
                  <a:schemeClr val="bg1"/>
                </a:solidFill>
                <a:latin typeface="Calibri" panose="020F0502020204030204" pitchFamily="34" charset="0"/>
                <a:cs typeface="Calibri" panose="020F0502020204030204" pitchFamily="34" charset="0"/>
              </a:rPr>
              <a:t>η φυσική ή διευθετημένη διαμόρφωση του εδάφους στην οποία ρέει μόνιμα ή περιοδικά το νερό του </a:t>
            </a:r>
            <a:r>
              <a:rPr lang="el-GR" sz="1400" dirty="0" err="1">
                <a:solidFill>
                  <a:schemeClr val="bg1"/>
                </a:solidFill>
                <a:latin typeface="Calibri" panose="020F0502020204030204" pitchFamily="34" charset="0"/>
                <a:cs typeface="Calibri" panose="020F0502020204030204" pitchFamily="34" charset="0"/>
              </a:rPr>
              <a:t>υδατορέματος</a:t>
            </a:r>
            <a:r>
              <a:rPr lang="el-GR" sz="1400" dirty="0">
                <a:solidFill>
                  <a:schemeClr val="bg1"/>
                </a:solidFill>
                <a:latin typeface="Calibri" panose="020F0502020204030204" pitchFamily="34" charset="0"/>
                <a:cs typeface="Calibri" panose="020F0502020204030204" pitchFamily="34" charset="0"/>
              </a:rPr>
              <a:t>. Δεν περιλαμβάνονται στην έννοια αυτή οι περιοχές μόνιμης ή περιοδικής </a:t>
            </a:r>
            <a:r>
              <a:rPr lang="el-GR" sz="1400" dirty="0" err="1">
                <a:solidFill>
                  <a:schemeClr val="bg1"/>
                </a:solidFill>
                <a:latin typeface="Calibri" panose="020F0502020204030204" pitchFamily="34" charset="0"/>
                <a:cs typeface="Calibri" panose="020F0502020204030204" pitchFamily="34" charset="0"/>
              </a:rPr>
              <a:t>κατάκλυσης</a:t>
            </a:r>
            <a:r>
              <a:rPr lang="el-GR" sz="1400" dirty="0">
                <a:solidFill>
                  <a:schemeClr val="bg1"/>
                </a:solidFill>
                <a:latin typeface="Calibri" panose="020F0502020204030204" pitchFamily="34" charset="0"/>
                <a:cs typeface="Calibri" panose="020F0502020204030204" pitchFamily="34" charset="0"/>
              </a:rPr>
              <a:t> των υγροτόπων.</a:t>
            </a:r>
          </a:p>
          <a:p>
            <a:pPr algn="just"/>
            <a:r>
              <a:rPr lang="el-GR" sz="1400" b="1" u="sng" dirty="0" err="1">
                <a:solidFill>
                  <a:schemeClr val="bg1"/>
                </a:solidFill>
                <a:latin typeface="Calibri" panose="020F0502020204030204" pitchFamily="34" charset="0"/>
                <a:cs typeface="Calibri" panose="020F0502020204030204" pitchFamily="34" charset="0"/>
              </a:rPr>
              <a:t>Οχθη</a:t>
            </a:r>
            <a:r>
              <a:rPr lang="el-GR" sz="1400" b="1" u="sng" dirty="0">
                <a:solidFill>
                  <a:schemeClr val="bg1"/>
                </a:solidFill>
                <a:latin typeface="Calibri" panose="020F0502020204030204" pitchFamily="34" charset="0"/>
                <a:cs typeface="Calibri" panose="020F0502020204030204" pitchFamily="34" charset="0"/>
              </a:rPr>
              <a:t> (</a:t>
            </a:r>
            <a:r>
              <a:rPr lang="el-GR" sz="1400" b="1" u="sng" dirty="0" err="1">
                <a:solidFill>
                  <a:schemeClr val="bg1"/>
                </a:solidFill>
                <a:latin typeface="Calibri" panose="020F0502020204030204" pitchFamily="34" charset="0"/>
                <a:cs typeface="Calibri" panose="020F0502020204030204" pitchFamily="34" charset="0"/>
              </a:rPr>
              <a:t>οχθιογραμμή</a:t>
            </a:r>
            <a:r>
              <a:rPr lang="el-GR" sz="1400" b="1" u="sng" dirty="0">
                <a:solidFill>
                  <a:schemeClr val="bg1"/>
                </a:solidFill>
                <a:latin typeface="Calibri" panose="020F0502020204030204" pitchFamily="34" charset="0"/>
                <a:cs typeface="Calibri" panose="020F0502020204030204" pitchFamily="34" charset="0"/>
              </a:rPr>
              <a:t>): </a:t>
            </a:r>
            <a:r>
              <a:rPr lang="el-GR" sz="1400" dirty="0">
                <a:solidFill>
                  <a:schemeClr val="bg1"/>
                </a:solidFill>
                <a:latin typeface="Calibri" panose="020F0502020204030204" pitchFamily="34" charset="0"/>
                <a:cs typeface="Calibri" panose="020F0502020204030204" pitchFamily="34" charset="0"/>
              </a:rPr>
              <a:t>η γραμμή που ενώνει τα άνω άκρα κάθε πρανούς της κοίτης (φρύδι), όπου αυτή αποτελεί διακριτό μορφολογικό στοιχείο του περιβάλλοντος χώρου του </a:t>
            </a:r>
            <a:r>
              <a:rPr lang="el-GR" sz="1400" dirty="0" err="1">
                <a:solidFill>
                  <a:schemeClr val="bg1"/>
                </a:solidFill>
                <a:latin typeface="Calibri" panose="020F0502020204030204" pitchFamily="34" charset="0"/>
                <a:cs typeface="Calibri" panose="020F0502020204030204" pitchFamily="34" charset="0"/>
              </a:rPr>
              <a:t>υδατορέματος</a:t>
            </a:r>
            <a:r>
              <a:rPr lang="el-GR" sz="1400" dirty="0">
                <a:solidFill>
                  <a:schemeClr val="bg1"/>
                </a:solidFill>
                <a:latin typeface="Calibri" panose="020F0502020204030204" pitchFamily="34" charset="0"/>
                <a:cs typeface="Calibri" panose="020F0502020204030204" pitchFamily="34" charset="0"/>
              </a:rPr>
              <a:t>.</a:t>
            </a:r>
          </a:p>
          <a:p>
            <a:pPr algn="just"/>
            <a:r>
              <a:rPr lang="el-GR" sz="1400" b="1" u="sng" dirty="0">
                <a:solidFill>
                  <a:schemeClr val="bg1"/>
                </a:solidFill>
                <a:latin typeface="Calibri" panose="020F0502020204030204" pitchFamily="34" charset="0"/>
                <a:cs typeface="Calibri" panose="020F0502020204030204" pitchFamily="34" charset="0"/>
              </a:rPr>
              <a:t>Βαθιά γραμμή ή άξονας:</a:t>
            </a:r>
            <a:r>
              <a:rPr lang="el-GR" sz="1400" dirty="0">
                <a:solidFill>
                  <a:schemeClr val="bg1"/>
                </a:solidFill>
                <a:latin typeface="Calibri" panose="020F0502020204030204" pitchFamily="34" charset="0"/>
                <a:cs typeface="Calibri" panose="020F0502020204030204" pitchFamily="34" charset="0"/>
              </a:rPr>
              <a:t> η γραμμή που ενώνει, τα βαθύτερα σημεία της κοίτης του </a:t>
            </a:r>
            <a:r>
              <a:rPr lang="el-GR" sz="1400" dirty="0" err="1">
                <a:solidFill>
                  <a:schemeClr val="bg1"/>
                </a:solidFill>
                <a:latin typeface="Calibri" panose="020F0502020204030204" pitchFamily="34" charset="0"/>
                <a:cs typeface="Calibri" panose="020F0502020204030204" pitchFamily="34" charset="0"/>
              </a:rPr>
              <a:t>υδατορέματος</a:t>
            </a:r>
            <a:r>
              <a:rPr lang="el-GR" sz="1400" dirty="0">
                <a:solidFill>
                  <a:schemeClr val="bg1"/>
                </a:solidFill>
                <a:latin typeface="Calibri" panose="020F0502020204030204" pitchFamily="34" charset="0"/>
                <a:cs typeface="Calibri" panose="020F0502020204030204" pitchFamily="34" charset="0"/>
              </a:rPr>
              <a:t>. Αν η φυσική κοίτη έχει αντικατασταθεί με τεχνικό έργο, βαθιά γραμμή νοείται ο άξονας του τεχνικού έργου.</a:t>
            </a:r>
          </a:p>
          <a:p>
            <a:pPr algn="just"/>
            <a:r>
              <a:rPr lang="el-GR" sz="1400" b="1" u="sng" dirty="0">
                <a:solidFill>
                  <a:schemeClr val="bg1"/>
                </a:solidFill>
                <a:latin typeface="Calibri" panose="020F0502020204030204" pitchFamily="34" charset="0"/>
                <a:cs typeface="Calibri" panose="020F0502020204030204" pitchFamily="34" charset="0"/>
              </a:rPr>
              <a:t>Γραμμές πλημμύρας: </a:t>
            </a:r>
            <a:r>
              <a:rPr lang="el-GR" sz="1400" dirty="0">
                <a:solidFill>
                  <a:schemeClr val="bg1"/>
                </a:solidFill>
                <a:latin typeface="Calibri" panose="020F0502020204030204" pitchFamily="34" charset="0"/>
                <a:cs typeface="Calibri" panose="020F0502020204030204" pitchFamily="34" charset="0"/>
              </a:rPr>
              <a:t>οι γραμμές και από τις δύο πλευρές της βαθιάς γραμμής του </a:t>
            </a:r>
            <a:r>
              <a:rPr lang="el-GR" sz="1400" dirty="0" err="1">
                <a:solidFill>
                  <a:schemeClr val="bg1"/>
                </a:solidFill>
                <a:latin typeface="Calibri" panose="020F0502020204030204" pitchFamily="34" charset="0"/>
                <a:cs typeface="Calibri" panose="020F0502020204030204" pitchFamily="34" charset="0"/>
              </a:rPr>
              <a:t>υδατορέματος</a:t>
            </a:r>
            <a:r>
              <a:rPr lang="el-GR" sz="1400" dirty="0">
                <a:solidFill>
                  <a:schemeClr val="bg1"/>
                </a:solidFill>
                <a:latin typeface="Calibri" panose="020F0502020204030204" pitchFamily="34" charset="0"/>
                <a:cs typeface="Calibri" panose="020F0502020204030204" pitchFamily="34" charset="0"/>
              </a:rPr>
              <a:t>, που προκύπτουν ύστερα από την υδραυλική μελέτη και περικλείουν τη ζώνη πλημμύρας.</a:t>
            </a:r>
          </a:p>
          <a:p>
            <a:pPr algn="just"/>
            <a:r>
              <a:rPr lang="el-GR" sz="1400" b="1" u="sng" dirty="0" err="1">
                <a:solidFill>
                  <a:schemeClr val="bg1"/>
                </a:solidFill>
                <a:latin typeface="Calibri" panose="020F0502020204030204" pitchFamily="34" charset="0"/>
                <a:cs typeface="Calibri" panose="020F0502020204030204" pitchFamily="34" charset="0"/>
              </a:rPr>
              <a:t>Οριογραμμές</a:t>
            </a:r>
            <a:r>
              <a:rPr lang="el-GR" sz="1400" b="1" u="sng" dirty="0">
                <a:solidFill>
                  <a:schemeClr val="bg1"/>
                </a:solidFill>
                <a:latin typeface="Calibri" panose="020F0502020204030204" pitchFamily="34" charset="0"/>
                <a:cs typeface="Calibri" panose="020F0502020204030204" pitchFamily="34" charset="0"/>
              </a:rPr>
              <a:t> </a:t>
            </a:r>
            <a:r>
              <a:rPr lang="el-GR" sz="1400" b="1" u="sng" dirty="0" err="1">
                <a:solidFill>
                  <a:schemeClr val="bg1"/>
                </a:solidFill>
                <a:latin typeface="Calibri" panose="020F0502020204030204" pitchFamily="34" charset="0"/>
                <a:cs typeface="Calibri" panose="020F0502020204030204" pitchFamily="34" charset="0"/>
              </a:rPr>
              <a:t>υδατορέματος</a:t>
            </a:r>
            <a:r>
              <a:rPr lang="el-GR" sz="1400" b="1" u="sng" dirty="0">
                <a:solidFill>
                  <a:schemeClr val="bg1"/>
                </a:solidFill>
                <a:latin typeface="Calibri" panose="020F0502020204030204" pitchFamily="34" charset="0"/>
                <a:cs typeface="Calibri" panose="020F0502020204030204" pitchFamily="34" charset="0"/>
              </a:rPr>
              <a:t>: </a:t>
            </a:r>
            <a:r>
              <a:rPr lang="el-GR" sz="1400" dirty="0">
                <a:solidFill>
                  <a:schemeClr val="bg1"/>
                </a:solidFill>
                <a:latin typeface="Calibri" panose="020F0502020204030204" pitchFamily="34" charset="0"/>
                <a:cs typeface="Calibri" panose="020F0502020204030204" pitchFamily="34" charset="0"/>
              </a:rPr>
              <a:t>οι πολυγωνικές γραμμές και από τις δύο πλευρές της βαθιάς γραμμής του </a:t>
            </a:r>
            <a:r>
              <a:rPr lang="el-GR" sz="1400" dirty="0" err="1">
                <a:solidFill>
                  <a:schemeClr val="bg1"/>
                </a:solidFill>
                <a:latin typeface="Calibri" panose="020F0502020204030204" pitchFamily="34" charset="0"/>
                <a:cs typeface="Calibri" panose="020F0502020204030204" pitchFamily="34" charset="0"/>
              </a:rPr>
              <a:t>υδατορέματος</a:t>
            </a:r>
            <a:r>
              <a:rPr lang="el-GR" sz="1400" dirty="0">
                <a:solidFill>
                  <a:schemeClr val="bg1"/>
                </a:solidFill>
                <a:latin typeface="Calibri" panose="020F0502020204030204" pitchFamily="34" charset="0"/>
                <a:cs typeface="Calibri" panose="020F0502020204030204" pitchFamily="34" charset="0"/>
              </a:rPr>
              <a:t>, που περιβάλλουν σωρευτικά: α) τις όχθες του </a:t>
            </a:r>
            <a:r>
              <a:rPr lang="el-GR" sz="1400" dirty="0" err="1">
                <a:solidFill>
                  <a:schemeClr val="bg1"/>
                </a:solidFill>
                <a:latin typeface="Calibri" panose="020F0502020204030204" pitchFamily="34" charset="0"/>
                <a:cs typeface="Calibri" panose="020F0502020204030204" pitchFamily="34" charset="0"/>
              </a:rPr>
              <a:t>υδατορέματος</a:t>
            </a:r>
            <a:r>
              <a:rPr lang="el-GR" sz="1400" dirty="0">
                <a:solidFill>
                  <a:schemeClr val="bg1"/>
                </a:solidFill>
                <a:latin typeface="Calibri" panose="020F0502020204030204" pitchFamily="34" charset="0"/>
                <a:cs typeface="Calibri" panose="020F0502020204030204" pitchFamily="34" charset="0"/>
              </a:rPr>
              <a:t>, β) τις γραμμές πλημμύρας και γ) οποιοδήποτε φυσικό ή τεχνητό στοιχείο, που αποτελεί αναπόσπαστο μέρος του </a:t>
            </a:r>
            <a:r>
              <a:rPr lang="el-GR" sz="1400" dirty="0" err="1">
                <a:solidFill>
                  <a:schemeClr val="bg1"/>
                </a:solidFill>
                <a:latin typeface="Calibri" panose="020F0502020204030204" pitchFamily="34" charset="0"/>
                <a:cs typeface="Calibri" panose="020F0502020204030204" pitchFamily="34" charset="0"/>
              </a:rPr>
              <a:t>υδατορέματος</a:t>
            </a:r>
            <a:r>
              <a:rPr lang="el-GR" sz="1400" dirty="0">
                <a:solidFill>
                  <a:schemeClr val="bg1"/>
                </a:solidFill>
                <a:latin typeface="Calibri" panose="020F0502020204030204" pitchFamily="34" charset="0"/>
                <a:cs typeface="Calibri" panose="020F0502020204030204" pitchFamily="34" charset="0"/>
              </a:rPr>
              <a:t>, το οποίο έχει περιβαλλοντική αξία και χρήζει προστασίας.</a:t>
            </a:r>
          </a:p>
          <a:p>
            <a:pPr algn="just"/>
            <a:r>
              <a:rPr lang="el-GR" sz="1400" b="1" u="sng" dirty="0">
                <a:solidFill>
                  <a:schemeClr val="bg1"/>
                </a:solidFill>
                <a:latin typeface="Calibri" panose="020F0502020204030204" pitchFamily="34" charset="0"/>
                <a:cs typeface="Calibri" panose="020F0502020204030204" pitchFamily="34" charset="0"/>
              </a:rPr>
              <a:t>Διευθέτηση </a:t>
            </a:r>
            <a:r>
              <a:rPr lang="el-GR" sz="1400" b="1" u="sng" dirty="0" err="1">
                <a:solidFill>
                  <a:schemeClr val="bg1"/>
                </a:solidFill>
                <a:latin typeface="Calibri" panose="020F0502020204030204" pitchFamily="34" charset="0"/>
                <a:cs typeface="Calibri" panose="020F0502020204030204" pitchFamily="34" charset="0"/>
              </a:rPr>
              <a:t>υδατορέματος</a:t>
            </a:r>
            <a:r>
              <a:rPr lang="el-GR" sz="1400" b="1" u="sng" dirty="0">
                <a:solidFill>
                  <a:schemeClr val="bg1"/>
                </a:solidFill>
                <a:latin typeface="Calibri" panose="020F0502020204030204" pitchFamily="34" charset="0"/>
                <a:cs typeface="Calibri" panose="020F0502020204030204" pitchFamily="34" charset="0"/>
              </a:rPr>
              <a:t>: </a:t>
            </a:r>
            <a:r>
              <a:rPr lang="el-GR" sz="1400" dirty="0">
                <a:solidFill>
                  <a:schemeClr val="bg1"/>
                </a:solidFill>
                <a:latin typeface="Calibri" panose="020F0502020204030204" pitchFamily="34" charset="0"/>
                <a:cs typeface="Calibri" panose="020F0502020204030204" pitchFamily="34" charset="0"/>
              </a:rPr>
              <a:t>η επέμβαση στο </a:t>
            </a:r>
            <a:r>
              <a:rPr lang="el-GR" sz="1400" dirty="0" err="1">
                <a:solidFill>
                  <a:schemeClr val="bg1"/>
                </a:solidFill>
                <a:latin typeface="Calibri" panose="020F0502020204030204" pitchFamily="34" charset="0"/>
                <a:cs typeface="Calibri" panose="020F0502020204030204" pitchFamily="34" charset="0"/>
              </a:rPr>
              <a:t>υδατόρεμα</a:t>
            </a:r>
            <a:r>
              <a:rPr lang="el-GR" sz="1400" dirty="0">
                <a:solidFill>
                  <a:schemeClr val="bg1"/>
                </a:solidFill>
                <a:latin typeface="Calibri" panose="020F0502020204030204" pitchFamily="34" charset="0"/>
                <a:cs typeface="Calibri" panose="020F0502020204030204" pitchFamily="34" charset="0"/>
              </a:rPr>
              <a:t>, με την εκτέλεση των αναγκαίων έργων με σκοπό τη βελτίωση των συνθηκών ροής, τη μείωση των κινδύνων από πλημμύρες και τον έλεγχο των διαβρώσεων και των αποθέσεων φερτών υλικών. Στα έργα αυτά περιλαμβάνεται και η εκτροπή του </a:t>
            </a:r>
            <a:r>
              <a:rPr lang="el-GR" sz="1400" dirty="0" err="1">
                <a:solidFill>
                  <a:schemeClr val="bg1"/>
                </a:solidFill>
                <a:latin typeface="Calibri" panose="020F0502020204030204" pitchFamily="34" charset="0"/>
                <a:cs typeface="Calibri" panose="020F0502020204030204" pitchFamily="34" charset="0"/>
              </a:rPr>
              <a:t>υδατορέματος</a:t>
            </a:r>
            <a:r>
              <a:rPr lang="el-GR" sz="1400" dirty="0">
                <a:solidFill>
                  <a:schemeClr val="bg1"/>
                </a:solidFill>
                <a:latin typeface="Calibri" panose="020F0502020204030204" pitchFamily="34" charset="0"/>
                <a:cs typeface="Calibri" panose="020F0502020204030204" pitchFamily="34" charset="0"/>
              </a:rPr>
              <a:t>, καθώς και η υποκατάσταση του με κλειστό ή ανοιχτό τεχνικό έργο στην ίδια ή διαφορετική θέση.</a:t>
            </a:r>
          </a:p>
          <a:p>
            <a:pPr algn="just"/>
            <a:endParaRPr lang="el-GR" sz="1400" dirty="0">
              <a:solidFill>
                <a:schemeClr val="bg1"/>
              </a:solidFill>
              <a:latin typeface="Calibri" panose="020F0502020204030204" pitchFamily="34" charset="0"/>
              <a:cs typeface="Calibri" panose="020F0502020204030204" pitchFamily="34" charset="0"/>
            </a:endParaRPr>
          </a:p>
          <a:p>
            <a:pPr algn="just"/>
            <a:endParaRPr lang="el-GR" sz="1400" dirty="0">
              <a:solidFill>
                <a:schemeClr val="bg1"/>
              </a:solidFill>
              <a:latin typeface="Calibri" panose="020F0502020204030204" pitchFamily="34" charset="0"/>
              <a:cs typeface="Calibri" panose="020F0502020204030204" pitchFamily="34" charset="0"/>
            </a:endParaRPr>
          </a:p>
        </p:txBody>
      </p:sp>
      <p:sp>
        <p:nvSpPr>
          <p:cNvPr id="6" name="Βέλος: Δεξιό 5">
            <a:extLst>
              <a:ext uri="{FF2B5EF4-FFF2-40B4-BE49-F238E27FC236}">
                <a16:creationId xmlns:a16="http://schemas.microsoft.com/office/drawing/2014/main" id="{18A469E8-2118-0970-262F-12D0690C8EB7}"/>
              </a:ext>
            </a:extLst>
          </p:cNvPr>
          <p:cNvSpPr/>
          <p:nvPr/>
        </p:nvSpPr>
        <p:spPr>
          <a:xfrm>
            <a:off x="0" y="584742"/>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2</a:t>
            </a:r>
            <a:endParaRPr lang="en-US" dirty="0">
              <a:solidFill>
                <a:schemeClr val="bg1"/>
              </a:solidFill>
            </a:endParaRPr>
          </a:p>
        </p:txBody>
      </p:sp>
    </p:spTree>
    <p:extLst>
      <p:ext uri="{BB962C8B-B14F-4D97-AF65-F5344CB8AC3E}">
        <p14:creationId xmlns:p14="http://schemas.microsoft.com/office/powerpoint/2010/main" val="655748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F247A-EBEC-F05D-6E2B-78033D54477C}"/>
              </a:ext>
            </a:extLst>
          </p:cNvPr>
          <p:cNvSpPr>
            <a:spLocks noGrp="1"/>
          </p:cNvSpPr>
          <p:nvPr>
            <p:ph type="title"/>
          </p:nvPr>
        </p:nvSpPr>
        <p:spPr>
          <a:xfrm>
            <a:off x="1141413" y="618518"/>
            <a:ext cx="9905998" cy="757521"/>
          </a:xfrm>
        </p:spPr>
        <p:txBody>
          <a:bodyPr>
            <a:normAutofit/>
          </a:bodyPr>
          <a:lstStyle/>
          <a:p>
            <a:pPr algn="ctr"/>
            <a:r>
              <a:rPr lang="el-GR" sz="2000" b="1" cap="none" dirty="0">
                <a:solidFill>
                  <a:schemeClr val="bg1"/>
                </a:solidFill>
                <a:latin typeface="Calibri" panose="020F0502020204030204" pitchFamily="34" charset="0"/>
                <a:ea typeface="+mn-ea"/>
                <a:cs typeface="Calibri" panose="020F0502020204030204" pitchFamily="34" charset="0"/>
              </a:rPr>
              <a:t>Ισχύον θεσμικό πλαίσιο</a:t>
            </a:r>
            <a:endParaRPr lang="en-GB" sz="2000" dirty="0"/>
          </a:p>
        </p:txBody>
      </p:sp>
      <p:sp>
        <p:nvSpPr>
          <p:cNvPr id="3" name="Content Placeholder 2">
            <a:extLst>
              <a:ext uri="{FF2B5EF4-FFF2-40B4-BE49-F238E27FC236}">
                <a16:creationId xmlns:a16="http://schemas.microsoft.com/office/drawing/2014/main" id="{A9E8078D-8D78-3A5D-F150-D0F3DF59CE59}"/>
              </a:ext>
            </a:extLst>
          </p:cNvPr>
          <p:cNvSpPr>
            <a:spLocks noGrp="1"/>
          </p:cNvSpPr>
          <p:nvPr>
            <p:ph idx="1"/>
          </p:nvPr>
        </p:nvSpPr>
        <p:spPr>
          <a:xfrm>
            <a:off x="1141412" y="1447060"/>
            <a:ext cx="9905999" cy="4344141"/>
          </a:xfrm>
        </p:spPr>
        <p:txBody>
          <a:bodyPr>
            <a:normAutofit/>
          </a:bodyPr>
          <a:lstStyle/>
          <a:p>
            <a:endParaRPr lang="en-GB" sz="1400" dirty="0">
              <a:solidFill>
                <a:schemeClr val="bg1"/>
              </a:solidFill>
              <a:latin typeface="Calibri" panose="020F0502020204030204" pitchFamily="34" charset="0"/>
              <a:cs typeface="Calibri" panose="020F0502020204030204" pitchFamily="34" charset="0"/>
            </a:endParaRPr>
          </a:p>
        </p:txBody>
      </p:sp>
      <p:sp>
        <p:nvSpPr>
          <p:cNvPr id="4" name="Ορθογώνιο: Στρογγύλεμα γωνιών 3">
            <a:extLst>
              <a:ext uri="{FF2B5EF4-FFF2-40B4-BE49-F238E27FC236}">
                <a16:creationId xmlns:a16="http://schemas.microsoft.com/office/drawing/2014/main" id="{4FFD5966-AE27-FDC0-536C-620D982082CF}"/>
              </a:ext>
            </a:extLst>
          </p:cNvPr>
          <p:cNvSpPr/>
          <p:nvPr/>
        </p:nvSpPr>
        <p:spPr>
          <a:xfrm>
            <a:off x="1141412" y="1447061"/>
            <a:ext cx="9640888" cy="434414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marL="285750" indent="-285750">
              <a:buFont typeface="Wingdings" panose="05000000000000000000" pitchFamily="2" charset="2"/>
              <a:buChar char="§"/>
            </a:pPr>
            <a:r>
              <a:rPr lang="el-GR" b="1" dirty="0">
                <a:solidFill>
                  <a:schemeClr val="bg1"/>
                </a:solidFill>
                <a:latin typeface="Calibri" panose="020F0502020204030204" pitchFamily="34" charset="0"/>
                <a:cs typeface="Calibri" panose="020F0502020204030204" pitchFamily="34" charset="0"/>
              </a:rPr>
              <a:t>Ν. 4258/2014 </a:t>
            </a:r>
            <a:r>
              <a:rPr lang="el-GR" dirty="0">
                <a:solidFill>
                  <a:schemeClr val="bg1"/>
                </a:solidFill>
                <a:latin typeface="Calibri" panose="020F0502020204030204" pitchFamily="34" charset="0"/>
                <a:cs typeface="Calibri" panose="020F0502020204030204" pitchFamily="34" charset="0"/>
              </a:rPr>
              <a:t>«Διαδικασία οριοθέτησης και ρυθμίσεις θεμάτων για </a:t>
            </a:r>
            <a:r>
              <a:rPr lang="el-GR" dirty="0" err="1">
                <a:solidFill>
                  <a:schemeClr val="bg1"/>
                </a:solidFill>
                <a:latin typeface="Calibri" panose="020F0502020204030204" pitchFamily="34" charset="0"/>
                <a:cs typeface="Calibri" panose="020F0502020204030204" pitchFamily="34" charset="0"/>
              </a:rPr>
              <a:t>υδατορέματα</a:t>
            </a:r>
            <a:r>
              <a:rPr lang="el-GR" dirty="0">
                <a:solidFill>
                  <a:schemeClr val="bg1"/>
                </a:solidFill>
                <a:latin typeface="Calibri" panose="020F0502020204030204" pitchFamily="34" charset="0"/>
                <a:cs typeface="Calibri" panose="020F0502020204030204" pitchFamily="34" charset="0"/>
              </a:rPr>
              <a:t> κ.λπ.» (ΦΕΚ Α’ 94/2014)</a:t>
            </a:r>
          </a:p>
          <a:p>
            <a:pPr marL="285750" indent="-285750">
              <a:buFont typeface="Wingdings" panose="05000000000000000000" pitchFamily="2" charset="2"/>
              <a:buChar char="§"/>
            </a:pPr>
            <a:endParaRPr lang="el-GR" dirty="0">
              <a:solidFill>
                <a:schemeClr val="bg1"/>
              </a:solidFill>
              <a:latin typeface="Calibri" panose="020F0502020204030204" pitchFamily="34" charset="0"/>
              <a:cs typeface="Calibri" panose="020F0502020204030204" pitchFamily="34" charset="0"/>
            </a:endParaRPr>
          </a:p>
          <a:p>
            <a:pPr marL="285750" indent="-285750">
              <a:buFont typeface="Wingdings" panose="05000000000000000000" pitchFamily="2" charset="2"/>
              <a:buChar char="§"/>
            </a:pPr>
            <a:r>
              <a:rPr lang="el-GR" b="1" dirty="0" err="1">
                <a:solidFill>
                  <a:schemeClr val="bg1"/>
                </a:solidFill>
                <a:latin typeface="Calibri" panose="020F0502020204030204" pitchFamily="34" charset="0"/>
                <a:cs typeface="Calibri" panose="020F0502020204030204" pitchFamily="34" charset="0"/>
              </a:rPr>
              <a:t>Κτιριοδομικός</a:t>
            </a:r>
            <a:r>
              <a:rPr lang="el-GR" b="1" dirty="0">
                <a:solidFill>
                  <a:schemeClr val="bg1"/>
                </a:solidFill>
                <a:latin typeface="Calibri" panose="020F0502020204030204" pitchFamily="34" charset="0"/>
                <a:cs typeface="Calibri" panose="020F0502020204030204" pitchFamily="34" charset="0"/>
              </a:rPr>
              <a:t> Κανονισμός </a:t>
            </a:r>
            <a:r>
              <a:rPr lang="el-GR" dirty="0">
                <a:solidFill>
                  <a:schemeClr val="bg1"/>
                </a:solidFill>
                <a:latin typeface="Calibri" panose="020F0502020204030204" pitchFamily="34" charset="0"/>
                <a:cs typeface="Calibri" panose="020F0502020204030204" pitchFamily="34" charset="0"/>
              </a:rPr>
              <a:t>ΥΠΕΝ/ΔΑΟΚΑ/66006/2360/2023 (ΦΕΚ Β' 3985/22.06.2023)</a:t>
            </a:r>
          </a:p>
          <a:p>
            <a:pPr marL="285750" indent="-285750">
              <a:buFont typeface="Wingdings" panose="05000000000000000000" pitchFamily="2" charset="2"/>
              <a:buChar char="§"/>
            </a:pPr>
            <a:endParaRPr lang="el-GR" dirty="0">
              <a:solidFill>
                <a:schemeClr val="bg1"/>
              </a:solidFill>
              <a:latin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
            </a:pPr>
            <a:r>
              <a:rPr lang="el-GR" b="1" dirty="0">
                <a:solidFill>
                  <a:schemeClr val="bg1"/>
                </a:solidFill>
                <a:latin typeface="Calibri" panose="020F0502020204030204" pitchFamily="34" charset="0"/>
                <a:cs typeface="Calibri" panose="020F0502020204030204" pitchFamily="34" charset="0"/>
              </a:rPr>
              <a:t>ΚΥΑ Αριθμ. οικ. 140055/2017 </a:t>
            </a:r>
            <a:r>
              <a:rPr lang="el-GR" dirty="0">
                <a:solidFill>
                  <a:schemeClr val="bg1"/>
                </a:solidFill>
                <a:latin typeface="Calibri" panose="020F0502020204030204" pitchFamily="34" charset="0"/>
                <a:cs typeface="Calibri" panose="020F0502020204030204" pitchFamily="34" charset="0"/>
              </a:rPr>
              <a:t>(ΦΕΚ Β΄ 428/15.02.2017) «Τεχνικές προδιαγραφές σύνταξης του περιεχομένου του φακέλου οριοθέτησης κατ' εφαρμογή της παραγράφου 5 του άρθρου 2 του ν. 4258/2014 - Διευκρινίσεις για την εφαρμογή της διαδικασίας οριοθέτησης.»</a:t>
            </a:r>
          </a:p>
          <a:p>
            <a:pPr marL="285750" indent="-285750" algn="just">
              <a:buFont typeface="Wingdings" panose="05000000000000000000" pitchFamily="2" charset="2"/>
              <a:buChar char="§"/>
            </a:pPr>
            <a:endParaRPr lang="el-GR" dirty="0">
              <a:solidFill>
                <a:schemeClr val="bg1"/>
              </a:solidFill>
              <a:latin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
            </a:pPr>
            <a:r>
              <a:rPr lang="el-GR" dirty="0">
                <a:solidFill>
                  <a:schemeClr val="bg1"/>
                </a:solidFill>
                <a:latin typeface="Calibri" panose="020F0502020204030204" pitchFamily="34" charset="0"/>
                <a:cs typeface="Calibri" panose="020F0502020204030204" pitchFamily="34" charset="0"/>
              </a:rPr>
              <a:t>Προγενέστερες διατάξεις: </a:t>
            </a:r>
            <a:r>
              <a:rPr lang="el-GR" b="1" dirty="0">
                <a:solidFill>
                  <a:schemeClr val="bg1"/>
                </a:solidFill>
                <a:latin typeface="Calibri" panose="020F0502020204030204" pitchFamily="34" charset="0"/>
                <a:cs typeface="Calibri" panose="020F0502020204030204" pitchFamily="34" charset="0"/>
              </a:rPr>
              <a:t>ν. 880/1979 άρθρο 6 </a:t>
            </a:r>
            <a:r>
              <a:rPr lang="el-GR" dirty="0">
                <a:solidFill>
                  <a:schemeClr val="bg1"/>
                </a:solidFill>
                <a:latin typeface="Calibri" panose="020F0502020204030204" pitchFamily="34" charset="0"/>
                <a:cs typeface="Calibri" panose="020F0502020204030204" pitchFamily="34" charset="0"/>
              </a:rPr>
              <a:t>, όπως είχε αντικατασταθεί με το άρθρο 5 του ν. 3010/2002</a:t>
            </a:r>
          </a:p>
          <a:p>
            <a:pPr algn="ctr"/>
            <a:endParaRPr lang="en-US" dirty="0"/>
          </a:p>
        </p:txBody>
      </p:sp>
      <p:sp>
        <p:nvSpPr>
          <p:cNvPr id="5" name="Βέλος: Δεξιό 4">
            <a:extLst>
              <a:ext uri="{FF2B5EF4-FFF2-40B4-BE49-F238E27FC236}">
                <a16:creationId xmlns:a16="http://schemas.microsoft.com/office/drawing/2014/main" id="{94A29DBF-3839-EB55-C750-0BEA767BBD4C}"/>
              </a:ext>
            </a:extLst>
          </p:cNvPr>
          <p:cNvSpPr/>
          <p:nvPr/>
        </p:nvSpPr>
        <p:spPr>
          <a:xfrm>
            <a:off x="0" y="618517"/>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3</a:t>
            </a:r>
            <a:endParaRPr lang="en-US" dirty="0">
              <a:solidFill>
                <a:schemeClr val="bg1"/>
              </a:solidFill>
            </a:endParaRPr>
          </a:p>
        </p:txBody>
      </p:sp>
    </p:spTree>
    <p:extLst>
      <p:ext uri="{BB962C8B-B14F-4D97-AF65-F5344CB8AC3E}">
        <p14:creationId xmlns:p14="http://schemas.microsoft.com/office/powerpoint/2010/main" val="900865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FE9781-373F-858A-2A3C-EB9F65185FDB}"/>
              </a:ext>
            </a:extLst>
          </p:cNvPr>
          <p:cNvSpPr>
            <a:spLocks noGrp="1"/>
          </p:cNvSpPr>
          <p:nvPr>
            <p:ph type="title"/>
          </p:nvPr>
        </p:nvSpPr>
        <p:spPr>
          <a:xfrm>
            <a:off x="1141413" y="303124"/>
            <a:ext cx="9905998" cy="886483"/>
          </a:xfrm>
        </p:spPr>
        <p:txBody>
          <a:bodyPr>
            <a:normAutofit/>
          </a:bodyPr>
          <a:lstStyle/>
          <a:p>
            <a:pPr marL="0" marR="0" lvl="0" indent="0" algn="ctr" defTabSz="457200" rtl="0" eaLnBrk="1" fontAlgn="auto" latinLnBrk="0" hangingPunct="1">
              <a:lnSpc>
                <a:spcPct val="100000"/>
              </a:lnSpc>
              <a:spcBef>
                <a:spcPts val="1000"/>
              </a:spcBef>
              <a:spcAft>
                <a:spcPts val="0"/>
              </a:spcAft>
              <a:tabLst/>
              <a:defRPr/>
            </a:pPr>
            <a:br>
              <a:rPr kumimoji="0" lang="el-GR" sz="2000" b="1" i="0" u="none" strike="noStrike" kern="1200" cap="none" spc="0" normalizeH="0" baseline="0" noProof="0" dirty="0">
                <a:ln>
                  <a:noFill/>
                </a:ln>
                <a:solidFill>
                  <a:schemeClr val="bg1"/>
                </a:solidFill>
                <a:effectLst/>
                <a:uLnTx/>
                <a:uFillTx/>
                <a:latin typeface="Century Gothic" panose="020B0502020202020204"/>
                <a:ea typeface="+mn-ea"/>
                <a:cs typeface="+mn-cs"/>
              </a:rPr>
            </a:br>
            <a:r>
              <a:rPr kumimoji="0" lang="el-GR" sz="2000" b="1" i="0" u="none" strike="noStrike" kern="1200" cap="none" spc="0" normalizeH="0" baseline="0" noProof="0" dirty="0">
                <a:ln>
                  <a:noFill/>
                </a:ln>
                <a:solidFill>
                  <a:schemeClr val="bg1"/>
                </a:solidFill>
                <a:effectLst/>
                <a:uLnTx/>
                <a:uFillTx/>
                <a:latin typeface="Calibri" panose="020F0502020204030204" pitchFamily="34" charset="0"/>
                <a:ea typeface="+mn-ea"/>
                <a:cs typeface="Calibri" panose="020F0502020204030204" pitchFamily="34" charset="0"/>
              </a:rPr>
              <a:t>Τα </a:t>
            </a:r>
            <a:r>
              <a:rPr lang="el-GR" sz="2000" b="1" cap="none" dirty="0">
                <a:solidFill>
                  <a:schemeClr val="bg1"/>
                </a:solidFill>
                <a:latin typeface="Calibri" panose="020F0502020204030204" pitchFamily="34" charset="0"/>
                <a:ea typeface="+mn-ea"/>
                <a:cs typeface="Calibri" panose="020F0502020204030204" pitchFamily="34" charset="0"/>
              </a:rPr>
              <a:t>πορίσματα και οι θέσεις της νομολογίας</a:t>
            </a:r>
            <a:endParaRPr lang="en-US" sz="2000" b="1" dirty="0">
              <a:solidFill>
                <a:schemeClr val="bg1"/>
              </a:solidFill>
              <a:latin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80EDCEB6-367B-4876-467F-2F1F962EC97B}"/>
              </a:ext>
            </a:extLst>
          </p:cNvPr>
          <p:cNvSpPr>
            <a:spLocks noGrp="1"/>
          </p:cNvSpPr>
          <p:nvPr>
            <p:ph idx="1"/>
          </p:nvPr>
        </p:nvSpPr>
        <p:spPr>
          <a:xfrm>
            <a:off x="1141412" y="1313894"/>
            <a:ext cx="9905999" cy="5544106"/>
          </a:xfrm>
        </p:spPr>
        <p:txBody>
          <a:bodyPr>
            <a:noAutofit/>
          </a:bodyPr>
          <a:lstStyle/>
          <a:p>
            <a:pPr algn="just"/>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Τα </a:t>
            </a:r>
            <a:r>
              <a:rPr lang="el-GR" sz="1400" b="1" dirty="0" err="1">
                <a:solidFill>
                  <a:schemeClr val="bg1"/>
                </a:solidFill>
                <a:latin typeface="Calibri" panose="020F0502020204030204" pitchFamily="34" charset="0"/>
                <a:ea typeface="Calibri" panose="020F0502020204030204" pitchFamily="34" charset="0"/>
                <a:cs typeface="Calibri" panose="020F0502020204030204" pitchFamily="34" charset="0"/>
              </a:rPr>
              <a:t>υδατορέματα</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 συνιστούν ουσιώδες στοιχείο του φυσικού περιβάλλοντος</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που τίθεται υπό την προστασία του άρθρου 24 του Συντάγματος. Αποτελούν πτυχώσεις της επιφάνειας της γης, μέσω των οποίων συντελείται κυρίως η απορροή των πλεοναζόντων υδάτων της ξηράς προς τη θάλασσα. Παράλληλα όμως αποτελούν </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φυσικούς αεραγωγούς, που, μαζί με την χλωρίδα και πανίδα τους, συνιστούν οικοσυστήματα με ιδιαίτερο </a:t>
            </a:r>
            <a:r>
              <a:rPr lang="el-GR" sz="1400" b="1" dirty="0" err="1">
                <a:solidFill>
                  <a:schemeClr val="bg1"/>
                </a:solidFill>
                <a:latin typeface="Calibri" panose="020F0502020204030204" pitchFamily="34" charset="0"/>
                <a:ea typeface="Calibri" panose="020F0502020204030204" pitchFamily="34" charset="0"/>
                <a:cs typeface="Calibri" panose="020F0502020204030204" pitchFamily="34" charset="0"/>
              </a:rPr>
              <a:t>μικροκλίμα</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(ΣτΕ 2890/2006, 2656/1999, 1127/2011)</a:t>
            </a:r>
          </a:p>
          <a:p>
            <a:pPr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Το Κράτος οφείλει να μεριμνά για τη </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διατήρηση των υδατορεμάτων στη φυσική τους κατάσταση</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προκειμένου να διασφαλίζεται η </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ελεύθερη ροή των υδάτων</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Για το λόγο αυτό </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αποκλείεται κατ’ αρχάς η αλλοίωση της φυσικής τους κατάστασης, η </a:t>
            </a:r>
            <a:r>
              <a:rPr lang="el-GR" sz="1400" b="1" dirty="0" err="1">
                <a:solidFill>
                  <a:schemeClr val="bg1"/>
                </a:solidFill>
                <a:latin typeface="Calibri" panose="020F0502020204030204" pitchFamily="34" charset="0"/>
                <a:ea typeface="Calibri" panose="020F0502020204030204" pitchFamily="34" charset="0"/>
                <a:cs typeface="Calibri" panose="020F0502020204030204" pitchFamily="34" charset="0"/>
              </a:rPr>
              <a:t>επίχωση</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 ή η κάλυψη της κοίτης τους. Η </a:t>
            </a:r>
            <a:r>
              <a:rPr lang="el-GR" sz="1400" b="1" u="sng" dirty="0">
                <a:solidFill>
                  <a:schemeClr val="bg1"/>
                </a:solidFill>
                <a:latin typeface="Calibri" panose="020F0502020204030204" pitchFamily="34" charset="0"/>
                <a:ea typeface="Calibri" panose="020F0502020204030204" pitchFamily="34" charset="0"/>
                <a:cs typeface="Calibri" panose="020F0502020204030204" pitchFamily="34" charset="0"/>
              </a:rPr>
              <a:t>εκτέλεση τεχνικών έργων πλησίον του </a:t>
            </a:r>
            <a:r>
              <a:rPr lang="el-GR" sz="1400" b="1" u="sng" dirty="0" err="1">
                <a:solidFill>
                  <a:schemeClr val="bg1"/>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1400" b="1" u="sng" dirty="0">
                <a:solidFill>
                  <a:schemeClr val="bg1"/>
                </a:solidFill>
                <a:latin typeface="Calibri" panose="020F0502020204030204" pitchFamily="34" charset="0"/>
                <a:ea typeface="Calibri" panose="020F0502020204030204" pitchFamily="34" charset="0"/>
                <a:cs typeface="Calibri" panose="020F0502020204030204" pitchFamily="34" charset="0"/>
              </a:rPr>
              <a:t> επιτρέπεται μόνον εφόσον διασφαλίζεται η ανεμπόδιστη επιτέλεση της φυσικής του λειτουργίας</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Περαιτέρω, </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προϋπόθεση </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για την επίτευξη του συνταγματικού αυτού σκοπού</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 είναι ο καθορισμός της οριογραμμής τους και μάλιστα σε χρονικό σημείο πριν την εκτέλεση των τεχνικών έργων </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πλησίον του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ώστε η μελετώμενη επέμβαση να γίνεται σε συσχέτιση με αυτό κατά το χρόνο ύπαρξής τους (ΣτΕ 463/2010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Ολ</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2752/2013 7μ.)</a:t>
            </a:r>
          </a:p>
          <a:p>
            <a:pPr algn="just"/>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Ο καθορισμός των οριογραμμών των υδατορεμάτων αποτελεί προϋπόθεση για την έκδοση των πράξεων </a:t>
            </a:r>
            <a:r>
              <a:rPr lang="el-GR" sz="1400" b="1" dirty="0" err="1">
                <a:solidFill>
                  <a:schemeClr val="bg1"/>
                </a:solidFill>
                <a:latin typeface="Calibri" panose="020F0502020204030204" pitchFamily="34" charset="0"/>
                <a:ea typeface="Calibri" panose="020F0502020204030204" pitchFamily="34" charset="0"/>
                <a:cs typeface="Calibri" panose="020F0502020204030204" pitchFamily="34" charset="0"/>
              </a:rPr>
              <a:t>χωροθέτησης</a:t>
            </a:r>
            <a:r>
              <a:rPr lang="el-GR" sz="1400" b="1" dirty="0">
                <a:solidFill>
                  <a:schemeClr val="bg1"/>
                </a:solidFill>
                <a:latin typeface="Calibri" panose="020F0502020204030204" pitchFamily="34" charset="0"/>
                <a:ea typeface="Calibri" panose="020F0502020204030204" pitchFamily="34" charset="0"/>
                <a:cs typeface="Calibri" panose="020F0502020204030204" pitchFamily="34" charset="0"/>
              </a:rPr>
              <a:t> και έγκρισης περιβαλλοντικών όρων έργου ή δραστηριότητας που βρίσκεται πλησίον αυτών </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(ΣτΕ 463/2010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Ολ</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ΣτΕ 2752/2013 7μ., 4494/2009 7μ.). Σκοπός της οριοθέτησης είναι η αποτύπωση της φυσικής κοίτης του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λαμβανομένου υπόψη του χαρακτήρα του αφενός ως υδρογεωλογικού στοιχείου και αφετέρου ως οικοσυστήματος (ΣτΕ 1127/2011, 1151/2007, 2890/2006, 1644/2006, 2873/2004, 1125/2004, 2215/2002, 2669/2001, 2656/1999, 4728/1997, 5930/1996, 1801/1995).</a:t>
            </a:r>
          </a:p>
          <a:p>
            <a:pPr algn="just"/>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Στην περίπτωση που δεν έχει γίνει οριοθέτηση  είναι υποχρεωτική η μελέτη και η κατασκευή του έργου κατά τρόπο, που να μην επηρεάζει τη φυσική λειτουργία του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όπως αυτή προκύπτει από τα μέχρι τότε νόμιμα στοιχεία για την οριοθέτησή του. Εφόσον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πληρούται</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αυτή η προϋπόθεση, η παράλειψη οριοθέτησης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πριν από την έγκριση περιβαλλοντικών όρων του έργου δεν συνιστά πλημμέλεια της έγκρισης (ΣτΕ 463/2010 </a:t>
            </a:r>
            <a:r>
              <a:rPr lang="el-GR" sz="1400" dirty="0" err="1">
                <a:solidFill>
                  <a:schemeClr val="bg1"/>
                </a:solidFill>
                <a:latin typeface="Calibri" panose="020F0502020204030204" pitchFamily="34" charset="0"/>
                <a:ea typeface="Calibri" panose="020F0502020204030204" pitchFamily="34" charset="0"/>
                <a:cs typeface="Calibri" panose="020F0502020204030204" pitchFamily="34" charset="0"/>
              </a:rPr>
              <a:t>Ολ</a:t>
            </a:r>
            <a:r>
              <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rPr>
              <a:t>., 2752/2013 7μ., 856/2018, 3430/2006)</a:t>
            </a:r>
          </a:p>
          <a:p>
            <a:pPr algn="just"/>
            <a:endPar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Βέλος: Δεξιό 4">
            <a:extLst>
              <a:ext uri="{FF2B5EF4-FFF2-40B4-BE49-F238E27FC236}">
                <a16:creationId xmlns:a16="http://schemas.microsoft.com/office/drawing/2014/main" id="{038E3823-C0E9-C03C-A557-C337F967B260}"/>
              </a:ext>
            </a:extLst>
          </p:cNvPr>
          <p:cNvSpPr/>
          <p:nvPr/>
        </p:nvSpPr>
        <p:spPr>
          <a:xfrm>
            <a:off x="0" y="616971"/>
            <a:ext cx="1234131" cy="634779"/>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4</a:t>
            </a:r>
            <a:endParaRPr lang="en-US" dirty="0">
              <a:solidFill>
                <a:schemeClr val="bg1"/>
              </a:solidFill>
            </a:endParaRPr>
          </a:p>
        </p:txBody>
      </p:sp>
    </p:spTree>
    <p:extLst>
      <p:ext uri="{BB962C8B-B14F-4D97-AF65-F5344CB8AC3E}">
        <p14:creationId xmlns:p14="http://schemas.microsoft.com/office/powerpoint/2010/main" val="919536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406B5-6CBF-1F9E-9B83-EAE17A4420D3}"/>
              </a:ext>
            </a:extLst>
          </p:cNvPr>
          <p:cNvSpPr>
            <a:spLocks noGrp="1"/>
          </p:cNvSpPr>
          <p:nvPr>
            <p:ph type="title"/>
          </p:nvPr>
        </p:nvSpPr>
        <p:spPr>
          <a:xfrm>
            <a:off x="1141413" y="489764"/>
            <a:ext cx="9905998" cy="812349"/>
          </a:xfrm>
        </p:spPr>
        <p:txBody>
          <a:bodyPr>
            <a:normAutofit/>
          </a:bodyPr>
          <a:lstStyle/>
          <a:p>
            <a:pPr algn="ctr"/>
            <a:r>
              <a:rPr lang="el-GR" sz="2000" b="1" cap="none" dirty="0">
                <a:solidFill>
                  <a:schemeClr val="bg1"/>
                </a:solidFill>
                <a:latin typeface="Calibri" panose="020F0502020204030204" pitchFamily="34" charset="0"/>
                <a:ea typeface="+mn-ea"/>
                <a:cs typeface="Calibri" panose="020F0502020204030204" pitchFamily="34" charset="0"/>
              </a:rPr>
              <a:t>Φάκελος Οριοθέτησης υδατορεμάτων</a:t>
            </a:r>
            <a:endParaRPr lang="en-GB" sz="2000" b="1" cap="none" dirty="0">
              <a:solidFill>
                <a:schemeClr val="bg1"/>
              </a:solidFill>
              <a:latin typeface="Calibri" panose="020F0502020204030204" pitchFamily="34" charset="0"/>
              <a:ea typeface="+mn-ea"/>
              <a:cs typeface="Calibri" panose="020F0502020204030204" pitchFamily="34" charset="0"/>
            </a:endParaRPr>
          </a:p>
        </p:txBody>
      </p:sp>
      <p:sp>
        <p:nvSpPr>
          <p:cNvPr id="3" name="Content Placeholder 2">
            <a:extLst>
              <a:ext uri="{FF2B5EF4-FFF2-40B4-BE49-F238E27FC236}">
                <a16:creationId xmlns:a16="http://schemas.microsoft.com/office/drawing/2014/main" id="{D5EAFA72-9EA3-7BB8-E800-1B66287EE736}"/>
              </a:ext>
            </a:extLst>
          </p:cNvPr>
          <p:cNvSpPr>
            <a:spLocks noGrp="1"/>
          </p:cNvSpPr>
          <p:nvPr>
            <p:ph idx="1"/>
          </p:nvPr>
        </p:nvSpPr>
        <p:spPr>
          <a:xfrm>
            <a:off x="1141412" y="1430867"/>
            <a:ext cx="9905999" cy="5266266"/>
          </a:xfrm>
        </p:spPr>
        <p:txBody>
          <a:bodyPr>
            <a:normAutofit fontScale="70000" lnSpcReduction="20000"/>
          </a:bodyPr>
          <a:lstStyle/>
          <a:p>
            <a:pPr marL="0" indent="0">
              <a:buNone/>
            </a:pPr>
            <a:r>
              <a:rPr lang="el-GR" b="1" u="sng" dirty="0">
                <a:solidFill>
                  <a:schemeClr val="bg1"/>
                </a:solidFill>
              </a:rPr>
              <a:t>Περιεχόμενο φακέλου οριοθέτησης </a:t>
            </a:r>
            <a:r>
              <a:rPr lang="el-GR" b="1" u="sng" dirty="0" err="1">
                <a:solidFill>
                  <a:schemeClr val="bg1"/>
                </a:solidFill>
              </a:rPr>
              <a:t>υδατορέματος</a:t>
            </a:r>
            <a:r>
              <a:rPr lang="el-GR" b="1" u="sng" dirty="0">
                <a:solidFill>
                  <a:schemeClr val="bg1"/>
                </a:solidFill>
              </a:rPr>
              <a:t>:</a:t>
            </a:r>
          </a:p>
          <a:p>
            <a:r>
              <a:rPr lang="el-GR" dirty="0">
                <a:solidFill>
                  <a:schemeClr val="bg1"/>
                </a:solidFill>
              </a:rPr>
              <a:t>Τοπογραφικά διαγράμματα</a:t>
            </a:r>
          </a:p>
          <a:p>
            <a:r>
              <a:rPr lang="el-GR" dirty="0">
                <a:solidFill>
                  <a:schemeClr val="bg1"/>
                </a:solidFill>
              </a:rPr>
              <a:t>Υδρολογική και Υδραυλική μελέτη (για το σύνολο του ρέματος)</a:t>
            </a:r>
          </a:p>
          <a:p>
            <a:r>
              <a:rPr lang="el-GR" dirty="0">
                <a:solidFill>
                  <a:schemeClr val="bg1"/>
                </a:solidFill>
              </a:rPr>
              <a:t> Γεωλογική έκθεση (για το σύνολο του ρέματος)</a:t>
            </a:r>
          </a:p>
          <a:p>
            <a:pPr algn="just"/>
            <a:r>
              <a:rPr lang="el-GR" dirty="0">
                <a:solidFill>
                  <a:schemeClr val="bg1"/>
                </a:solidFill>
              </a:rPr>
              <a:t>Περιβαλλοντική έκθεση για το σύνολο του ρέματος. Η διαδικασία οριοθέτησης δεν υπάγεται σε διαδικασία περιβαλλοντικής </a:t>
            </a:r>
            <a:r>
              <a:rPr lang="el-GR" dirty="0" err="1">
                <a:solidFill>
                  <a:schemeClr val="bg1"/>
                </a:solidFill>
              </a:rPr>
              <a:t>αδειοδότησης</a:t>
            </a:r>
            <a:r>
              <a:rPr lang="el-GR" dirty="0">
                <a:solidFill>
                  <a:schemeClr val="bg1"/>
                </a:solidFill>
              </a:rPr>
              <a:t>. Για την </a:t>
            </a:r>
            <a:r>
              <a:rPr lang="el-GR" dirty="0" err="1">
                <a:solidFill>
                  <a:schemeClr val="bg1"/>
                </a:solidFill>
              </a:rPr>
              <a:t>αδειοδότηση</a:t>
            </a:r>
            <a:r>
              <a:rPr lang="el-GR" dirty="0">
                <a:solidFill>
                  <a:schemeClr val="bg1"/>
                </a:solidFill>
              </a:rPr>
              <a:t> και κατασκευή έργων απαιτείται η έγκριση ΑΕΠΟ η υπαγωγή σε ΠΠΔ.</a:t>
            </a:r>
          </a:p>
          <a:p>
            <a:pPr algn="just"/>
            <a:r>
              <a:rPr lang="el-GR" dirty="0">
                <a:solidFill>
                  <a:schemeClr val="bg1"/>
                </a:solidFill>
              </a:rPr>
              <a:t>Πρόταση οριοθέτησης με βάση τις μελέτες και τα στοιχεία και προτάσεις για τυχόν έργα διευθέτησης. Η πρόταση αυτή απεικονίζεται στο τοπογραφικό διάγραμμα και περιλαμβάνει για συγκεκριμένη περίοδο επαναφοράς:</a:t>
            </a:r>
          </a:p>
          <a:p>
            <a:pPr indent="0">
              <a:buNone/>
            </a:pPr>
            <a:r>
              <a:rPr lang="el-GR" dirty="0">
                <a:solidFill>
                  <a:schemeClr val="bg1"/>
                </a:solidFill>
              </a:rPr>
              <a:t>- τις γραμμές πλημμύρας, χωρίς την κατασκευή έργων διευθέτησης</a:t>
            </a:r>
          </a:p>
          <a:p>
            <a:pPr indent="0">
              <a:buNone/>
            </a:pPr>
            <a:r>
              <a:rPr lang="el-GR" dirty="0">
                <a:solidFill>
                  <a:schemeClr val="bg1"/>
                </a:solidFill>
              </a:rPr>
              <a:t>- τις γραμμές πλημμύρας με την κατασκευή τυχόν έργων διευθέτησης</a:t>
            </a:r>
          </a:p>
          <a:p>
            <a:pPr indent="0">
              <a:buNone/>
            </a:pPr>
            <a:r>
              <a:rPr lang="el-GR" dirty="0">
                <a:solidFill>
                  <a:schemeClr val="bg1"/>
                </a:solidFill>
              </a:rPr>
              <a:t>- τις </a:t>
            </a:r>
            <a:r>
              <a:rPr lang="el-GR" dirty="0" err="1">
                <a:solidFill>
                  <a:schemeClr val="bg1"/>
                </a:solidFill>
              </a:rPr>
              <a:t>οριογραμμές</a:t>
            </a:r>
            <a:r>
              <a:rPr lang="el-GR" dirty="0">
                <a:solidFill>
                  <a:schemeClr val="bg1"/>
                </a:solidFill>
              </a:rPr>
              <a:t> του </a:t>
            </a:r>
            <a:r>
              <a:rPr lang="el-GR" dirty="0" err="1">
                <a:solidFill>
                  <a:schemeClr val="bg1"/>
                </a:solidFill>
              </a:rPr>
              <a:t>υδατορέματος</a:t>
            </a:r>
            <a:r>
              <a:rPr lang="el-GR" dirty="0">
                <a:solidFill>
                  <a:schemeClr val="bg1"/>
                </a:solidFill>
              </a:rPr>
              <a:t> χωρίς την κατασκευή έργων διευθέτησης</a:t>
            </a:r>
          </a:p>
          <a:p>
            <a:pPr indent="0">
              <a:buNone/>
            </a:pPr>
            <a:r>
              <a:rPr lang="el-GR" dirty="0">
                <a:solidFill>
                  <a:schemeClr val="bg1"/>
                </a:solidFill>
              </a:rPr>
              <a:t>- τις </a:t>
            </a:r>
            <a:r>
              <a:rPr lang="el-GR" dirty="0" err="1">
                <a:solidFill>
                  <a:schemeClr val="bg1"/>
                </a:solidFill>
              </a:rPr>
              <a:t>οριογραμμές</a:t>
            </a:r>
            <a:r>
              <a:rPr lang="el-GR" dirty="0">
                <a:solidFill>
                  <a:schemeClr val="bg1"/>
                </a:solidFill>
              </a:rPr>
              <a:t> του </a:t>
            </a:r>
            <a:r>
              <a:rPr lang="el-GR" dirty="0" err="1">
                <a:solidFill>
                  <a:schemeClr val="bg1"/>
                </a:solidFill>
              </a:rPr>
              <a:t>υδατορέματος</a:t>
            </a:r>
            <a:r>
              <a:rPr lang="el-GR" dirty="0">
                <a:solidFill>
                  <a:schemeClr val="bg1"/>
                </a:solidFill>
              </a:rPr>
              <a:t> με τυχόν έργα διευθέτησης</a:t>
            </a:r>
          </a:p>
          <a:p>
            <a:endParaRPr lang="en-GB" dirty="0">
              <a:solidFill>
                <a:schemeClr val="bg1"/>
              </a:solidFill>
            </a:endParaRPr>
          </a:p>
        </p:txBody>
      </p:sp>
      <p:sp>
        <p:nvSpPr>
          <p:cNvPr id="5" name="Βέλος: Δεξιό 4">
            <a:extLst>
              <a:ext uri="{FF2B5EF4-FFF2-40B4-BE49-F238E27FC236}">
                <a16:creationId xmlns:a16="http://schemas.microsoft.com/office/drawing/2014/main" id="{C60B5816-7EF5-8408-41A7-7CE40ED620FA}"/>
              </a:ext>
            </a:extLst>
          </p:cNvPr>
          <p:cNvSpPr/>
          <p:nvPr/>
        </p:nvSpPr>
        <p:spPr>
          <a:xfrm>
            <a:off x="0" y="618518"/>
            <a:ext cx="1234131" cy="610207"/>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5</a:t>
            </a:r>
            <a:endParaRPr lang="en-US" dirty="0">
              <a:solidFill>
                <a:schemeClr val="bg1"/>
              </a:solidFill>
            </a:endParaRPr>
          </a:p>
        </p:txBody>
      </p:sp>
    </p:spTree>
    <p:extLst>
      <p:ext uri="{BB962C8B-B14F-4D97-AF65-F5344CB8AC3E}">
        <p14:creationId xmlns:p14="http://schemas.microsoft.com/office/powerpoint/2010/main" val="3743292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CD25E5-7965-CD77-36D6-88D94F19D983}"/>
              </a:ext>
            </a:extLst>
          </p:cNvPr>
          <p:cNvSpPr>
            <a:spLocks noGrp="1"/>
          </p:cNvSpPr>
          <p:nvPr>
            <p:ph type="title"/>
          </p:nvPr>
        </p:nvSpPr>
        <p:spPr>
          <a:xfrm>
            <a:off x="1141413" y="618518"/>
            <a:ext cx="9905998" cy="905482"/>
          </a:xfrm>
        </p:spPr>
        <p:txBody>
          <a:bodyPr/>
          <a:lstStyle/>
          <a:p>
            <a:pPr algn="ctr"/>
            <a:r>
              <a:rPr kumimoji="0" lang="el-GR" sz="2000" b="1"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t>Τμηματική οριοθέτησης </a:t>
            </a:r>
            <a:r>
              <a:rPr kumimoji="0" lang="el-GR" sz="2000" b="1" i="0" u="none" strike="noStrike" kern="1200" cap="none" spc="0" normalizeH="0" baseline="0" noProof="0" dirty="0" err="1">
                <a:ln>
                  <a:noFill/>
                </a:ln>
                <a:solidFill>
                  <a:prstClr val="black"/>
                </a:solidFill>
                <a:effectLst/>
                <a:uLnTx/>
                <a:uFillTx/>
                <a:latin typeface="Calibri" panose="020F0502020204030204" pitchFamily="34" charset="0"/>
                <a:ea typeface="+mj-ea"/>
                <a:cs typeface="Calibri" panose="020F0502020204030204" pitchFamily="34" charset="0"/>
              </a:rPr>
              <a:t>υδατορεμάτων</a:t>
            </a:r>
            <a:endParaRPr lang="en-US" dirty="0"/>
          </a:p>
        </p:txBody>
      </p:sp>
      <p:sp>
        <p:nvSpPr>
          <p:cNvPr id="3" name="Θέση περιεχομένου 2">
            <a:extLst>
              <a:ext uri="{FF2B5EF4-FFF2-40B4-BE49-F238E27FC236}">
                <a16:creationId xmlns:a16="http://schemas.microsoft.com/office/drawing/2014/main" id="{88A4DAE3-A4FF-4B48-B044-A824160BC282}"/>
              </a:ext>
            </a:extLst>
          </p:cNvPr>
          <p:cNvSpPr>
            <a:spLocks noGrp="1"/>
          </p:cNvSpPr>
          <p:nvPr>
            <p:ph idx="1"/>
          </p:nvPr>
        </p:nvSpPr>
        <p:spPr>
          <a:xfrm>
            <a:off x="1141412" y="1704975"/>
            <a:ext cx="9905999" cy="4086226"/>
          </a:xfrm>
        </p:spPr>
        <p:txBody>
          <a:bodyPr/>
          <a:lstStyle/>
          <a:p>
            <a:pPr marL="0" indent="0">
              <a:buNone/>
            </a:pPr>
            <a:endParaRPr lang="en-US" dirty="0">
              <a:solidFill>
                <a:schemeClr val="bg1"/>
              </a:solidFill>
            </a:endParaRPr>
          </a:p>
        </p:txBody>
      </p:sp>
      <p:sp>
        <p:nvSpPr>
          <p:cNvPr id="5" name="Ορθογώνιο: Ψαλίδισμα επάνω γωνιών 4">
            <a:extLst>
              <a:ext uri="{FF2B5EF4-FFF2-40B4-BE49-F238E27FC236}">
                <a16:creationId xmlns:a16="http://schemas.microsoft.com/office/drawing/2014/main" id="{9C376DDA-73BE-547D-DF82-3AB950522945}"/>
              </a:ext>
            </a:extLst>
          </p:cNvPr>
          <p:cNvSpPr/>
          <p:nvPr/>
        </p:nvSpPr>
        <p:spPr>
          <a:xfrm>
            <a:off x="1141412" y="1704975"/>
            <a:ext cx="10058400" cy="4086226"/>
          </a:xfrm>
          <a:prstGeom prst="snip2SameRect">
            <a:avLst/>
          </a:prstGeom>
          <a:ln>
            <a:solidFill>
              <a:schemeClr val="bg2"/>
            </a:solidFill>
          </a:ln>
        </p:spPr>
        <p:style>
          <a:lnRef idx="1">
            <a:schemeClr val="accent5"/>
          </a:lnRef>
          <a:fillRef idx="2">
            <a:schemeClr val="accent5"/>
          </a:fillRef>
          <a:effectRef idx="1">
            <a:schemeClr val="accent5"/>
          </a:effectRef>
          <a:fontRef idx="minor">
            <a:schemeClr val="dk1"/>
          </a:fontRef>
        </p:style>
        <p:txBody>
          <a:bodyPr rtlCol="0" anchor="ctr"/>
          <a:lstStyle/>
          <a:p>
            <a:pPr algn="just"/>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Η οριοθέτηση μπορεί να γίνεται και σε τμήματα των </a:t>
            </a:r>
            <a:r>
              <a:rPr lang="el-GR" sz="2000" dirty="0" err="1">
                <a:solidFill>
                  <a:schemeClr val="bg1"/>
                </a:solidFill>
                <a:latin typeface="Calibri" panose="020F0502020204030204" pitchFamily="34" charset="0"/>
                <a:ea typeface="Calibri" panose="020F0502020204030204" pitchFamily="34" charset="0"/>
                <a:cs typeface="Calibri" panose="020F0502020204030204" pitchFamily="34" charset="0"/>
              </a:rPr>
              <a:t>υδατορεμάτων</a:t>
            </a: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 (τμηματική οριοθέτηση). Στην περίπτωση αυτή ο Φάκελος Οριοθέτησης, συνοδεύεται από:</a:t>
            </a:r>
          </a:p>
          <a:p>
            <a:pPr algn="just"/>
            <a:endPar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342900" indent="-342900" algn="just">
              <a:buFont typeface="Wingdings" panose="05000000000000000000" pitchFamily="2" charset="2"/>
              <a:buChar char="Ø"/>
            </a:pP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 υδρολογική μελέτη για το σύνολο του </a:t>
            </a:r>
            <a:r>
              <a:rPr lang="el-GR" sz="2000" dirty="0" err="1">
                <a:solidFill>
                  <a:schemeClr val="bg1"/>
                </a:solidFill>
                <a:latin typeface="Calibri" panose="020F0502020204030204" pitchFamily="34" charset="0"/>
                <a:ea typeface="Calibri" panose="020F0502020204030204" pitchFamily="34" charset="0"/>
                <a:cs typeface="Calibri" panose="020F0502020204030204" pitchFamily="34" charset="0"/>
              </a:rPr>
              <a:t>ανάντη</a:t>
            </a: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 τμήματος του </a:t>
            </a:r>
            <a:r>
              <a:rPr lang="el-GR" sz="2000" dirty="0" err="1">
                <a:solidFill>
                  <a:schemeClr val="bg1"/>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 </a:t>
            </a:r>
          </a:p>
          <a:p>
            <a:pPr marL="342900" indent="-342900" algn="just">
              <a:buFont typeface="Wingdings" panose="05000000000000000000" pitchFamily="2" charset="2"/>
              <a:buChar char="Ø"/>
            </a:pP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υδραυλική μελέτη στην οποία λαμβάνεται υπόψη το σύνολο της λεκάνης απορροής του </a:t>
            </a:r>
            <a:r>
              <a:rPr lang="el-GR" sz="2000" dirty="0" err="1">
                <a:solidFill>
                  <a:schemeClr val="bg1"/>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 μέχρι το σημείο οριοθέτησης, για τον ασφαλή προσδιορισμό των γραμμών πλημμύρας,</a:t>
            </a:r>
          </a:p>
          <a:p>
            <a:pPr marL="342900" indent="-342900" algn="just">
              <a:buFont typeface="Wingdings" panose="05000000000000000000" pitchFamily="2" charset="2"/>
              <a:buChar char="Ø"/>
            </a:pP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έκθεση περιβάλλοντος για την προς οριοθέτηση περιοχή</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6" name="Βέλος: Δεξιό 5">
            <a:extLst>
              <a:ext uri="{FF2B5EF4-FFF2-40B4-BE49-F238E27FC236}">
                <a16:creationId xmlns:a16="http://schemas.microsoft.com/office/drawing/2014/main" id="{6FFE1554-73F2-E282-704C-BCE7BF654095}"/>
              </a:ext>
            </a:extLst>
          </p:cNvPr>
          <p:cNvSpPr/>
          <p:nvPr/>
        </p:nvSpPr>
        <p:spPr>
          <a:xfrm>
            <a:off x="0" y="618518"/>
            <a:ext cx="1234131" cy="610207"/>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6</a:t>
            </a:r>
            <a:endParaRPr lang="en-US" dirty="0">
              <a:solidFill>
                <a:schemeClr val="bg1"/>
              </a:solidFill>
            </a:endParaRPr>
          </a:p>
        </p:txBody>
      </p:sp>
    </p:spTree>
    <p:extLst>
      <p:ext uri="{BB962C8B-B14F-4D97-AF65-F5344CB8AC3E}">
        <p14:creationId xmlns:p14="http://schemas.microsoft.com/office/powerpoint/2010/main" val="1493662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F05C2D-F116-5C12-27C8-C02889CA1932}"/>
              </a:ext>
            </a:extLst>
          </p:cNvPr>
          <p:cNvSpPr>
            <a:spLocks noGrp="1"/>
          </p:cNvSpPr>
          <p:nvPr>
            <p:ph type="title"/>
          </p:nvPr>
        </p:nvSpPr>
        <p:spPr>
          <a:xfrm>
            <a:off x="1017588" y="580609"/>
            <a:ext cx="9905998" cy="895350"/>
          </a:xfrm>
        </p:spPr>
        <p:txBody>
          <a:bodyPr>
            <a:normAutofit/>
          </a:bodyPr>
          <a:lstStyle/>
          <a:p>
            <a:pPr algn="ctr"/>
            <a:br>
              <a:rPr kumimoji="0" lang="el-GR" sz="2000" b="1" i="0" u="none" strike="noStrike" kern="1200" cap="none" spc="0" normalizeH="0" baseline="0" noProof="0" dirty="0">
                <a:ln>
                  <a:noFill/>
                </a:ln>
                <a:solidFill>
                  <a:prstClr val="black"/>
                </a:solidFill>
                <a:effectLst/>
                <a:uLnTx/>
                <a:uFillTx/>
                <a:latin typeface="Century Gothic" panose="020B0502020202020204"/>
                <a:ea typeface="+mj-ea"/>
                <a:cs typeface="+mj-cs"/>
              </a:rPr>
            </a:br>
            <a:r>
              <a:rPr kumimoji="0" lang="el-GR"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Διαδικασία οριοθέτησης </a:t>
            </a:r>
            <a:r>
              <a:rPr kumimoji="0" lang="el-GR" sz="2000" b="1"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υδατορέματος</a:t>
            </a:r>
            <a:endParaRPr lang="en-US" sz="18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4D723141-8430-2755-3057-7D2B7F307800}"/>
              </a:ext>
            </a:extLst>
          </p:cNvPr>
          <p:cNvSpPr>
            <a:spLocks noGrp="1"/>
          </p:cNvSpPr>
          <p:nvPr>
            <p:ph type="body" idx="1"/>
          </p:nvPr>
        </p:nvSpPr>
        <p:spPr>
          <a:xfrm>
            <a:off x="1141413" y="1545978"/>
            <a:ext cx="3196899" cy="567737"/>
          </a:xfrm>
        </p:spPr>
        <p:txBody>
          <a:bodyPr>
            <a:normAutofit fontScale="25000" lnSpcReduction="20000"/>
          </a:bodyPr>
          <a:lstStyle/>
          <a:p>
            <a:pPr marR="0" lvl="0" indent="-1588"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endParaRPr lang="el-GR" sz="1100" dirty="0">
              <a:solidFill>
                <a:schemeClr val="bg1"/>
              </a:solidFill>
              <a:latin typeface="Calibri" panose="020F0502020204030204" pitchFamily="34" charset="0"/>
              <a:cs typeface="Calibri" panose="020F0502020204030204" pitchFamily="34" charset="0"/>
            </a:endParaRPr>
          </a:p>
          <a:p>
            <a:pPr marL="228600" marR="0" lvl="0" indent="-22860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endParaRPr kumimoji="0" lang="el-GR"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R="0" lvl="0" algn="ctr" defTabSz="914400" rtl="0" eaLnBrk="1" fontAlgn="auto" latinLnBrk="0" hangingPunct="1">
              <a:lnSpc>
                <a:spcPct val="120000"/>
              </a:lnSpc>
              <a:spcBef>
                <a:spcPts val="1000"/>
              </a:spcBef>
              <a:spcAft>
                <a:spcPts val="0"/>
              </a:spcAft>
              <a:buClrTx/>
              <a:buSzPct val="125000"/>
              <a:tabLst/>
              <a:defRPr/>
            </a:pPr>
            <a:endParaRPr kumimoji="0" lang="el-GR" sz="64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R="0" lvl="0" algn="ctr" defTabSz="914400" rtl="0" eaLnBrk="1" fontAlgn="auto" latinLnBrk="0" hangingPunct="1">
              <a:lnSpc>
                <a:spcPct val="120000"/>
              </a:lnSpc>
              <a:spcBef>
                <a:spcPts val="1000"/>
              </a:spcBef>
              <a:spcAft>
                <a:spcPts val="0"/>
              </a:spcAft>
              <a:buClrTx/>
              <a:buSzPct val="125000"/>
              <a:tabLst/>
              <a:defRPr/>
            </a:pPr>
            <a:r>
              <a:rPr kumimoji="0" lang="el-GR" sz="64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Σύνταξη φακέλου οριοθέτησης</a:t>
            </a:r>
          </a:p>
          <a:p>
            <a:pPr algn="just">
              <a:buFont typeface="Wingdings" panose="05000000000000000000" pitchFamily="2" charset="2"/>
              <a:buChar char="Ø"/>
              <a:defRPr/>
            </a:pPr>
            <a:endParaRPr lang="el-GR" sz="1400" dirty="0">
              <a:solidFill>
                <a:schemeClr val="bg1"/>
              </a:solidFill>
              <a:latin typeface="Calibri" panose="020F0502020204030204" pitchFamily="34" charset="0"/>
              <a:cs typeface="Calibri" panose="020F0502020204030204" pitchFamily="34" charset="0"/>
            </a:endParaRPr>
          </a:p>
        </p:txBody>
      </p:sp>
      <p:sp>
        <p:nvSpPr>
          <p:cNvPr id="7" name="Θέση κειμένου 6">
            <a:extLst>
              <a:ext uri="{FF2B5EF4-FFF2-40B4-BE49-F238E27FC236}">
                <a16:creationId xmlns:a16="http://schemas.microsoft.com/office/drawing/2014/main" id="{C479AD21-BCBF-317B-CC13-62B62B372F55}"/>
              </a:ext>
            </a:extLst>
          </p:cNvPr>
          <p:cNvSpPr>
            <a:spLocks noGrp="1"/>
          </p:cNvSpPr>
          <p:nvPr>
            <p:ph type="body" sz="half" idx="15"/>
          </p:nvPr>
        </p:nvSpPr>
        <p:spPr>
          <a:xfrm>
            <a:off x="1127918" y="2171700"/>
            <a:ext cx="3208735" cy="3619499"/>
          </a:xfrm>
        </p:spPr>
        <p:txBody>
          <a:bodyPr>
            <a:normAutofit/>
          </a:bodyPr>
          <a:lstStyle/>
          <a:p>
            <a:endParaRPr lang="en-US" dirty="0"/>
          </a:p>
        </p:txBody>
      </p:sp>
      <p:sp>
        <p:nvSpPr>
          <p:cNvPr id="5" name="Θέση κειμένου 4">
            <a:extLst>
              <a:ext uri="{FF2B5EF4-FFF2-40B4-BE49-F238E27FC236}">
                <a16:creationId xmlns:a16="http://schemas.microsoft.com/office/drawing/2014/main" id="{03793FDA-B328-2375-98F1-15C472CFEA70}"/>
              </a:ext>
            </a:extLst>
          </p:cNvPr>
          <p:cNvSpPr>
            <a:spLocks noGrp="1"/>
          </p:cNvSpPr>
          <p:nvPr>
            <p:ph type="body" sz="quarter" idx="3"/>
          </p:nvPr>
        </p:nvSpPr>
        <p:spPr>
          <a:xfrm>
            <a:off x="4303718" y="1528960"/>
            <a:ext cx="3184385" cy="584756"/>
          </a:xfrm>
        </p:spPr>
        <p:txBody>
          <a:bodyPr/>
          <a:lstStyle/>
          <a:p>
            <a:pPr marL="0" marR="0" lvl="0" indent="0" algn="ctr"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endParaRPr lang="el-GR" sz="1600" b="1" cap="none" dirty="0">
              <a:solidFill>
                <a:prstClr val="black"/>
              </a:solidFill>
              <a:latin typeface="Calibri" panose="020F0502020204030204" pitchFamily="34" charset="0"/>
              <a:cs typeface="Calibri" panose="020F0502020204030204" pitchFamily="34" charset="0"/>
            </a:endParaRPr>
          </a:p>
          <a:p>
            <a:pPr marL="0" marR="0" lvl="0" indent="0" algn="ctr"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endParaRPr lang="el-GR" sz="1600" b="1" cap="none" dirty="0">
              <a:solidFill>
                <a:prstClr val="black"/>
              </a:solidFill>
              <a:latin typeface="Calibri" panose="020F0502020204030204" pitchFamily="34" charset="0"/>
              <a:cs typeface="Calibri" panose="020F0502020204030204" pitchFamily="34" charset="0"/>
            </a:endParaRPr>
          </a:p>
          <a:p>
            <a:pPr marL="0" marR="0" lvl="0" indent="0" algn="ctr"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endParaRPr lang="el-GR" sz="1600" b="1" cap="none" dirty="0">
              <a:solidFill>
                <a:prstClr val="black"/>
              </a:solidFill>
              <a:latin typeface="Calibri" panose="020F0502020204030204" pitchFamily="34" charset="0"/>
              <a:cs typeface="Calibri" panose="020F0502020204030204" pitchFamily="34" charset="0"/>
            </a:endParaRPr>
          </a:p>
          <a:p>
            <a:pPr marL="0" marR="0" lvl="0" indent="0" algn="ctr"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endParaRPr lang="el-GR" sz="1600" b="1" cap="none" dirty="0">
              <a:solidFill>
                <a:prstClr val="black"/>
              </a:solidFill>
              <a:latin typeface="Calibri" panose="020F0502020204030204" pitchFamily="34" charset="0"/>
              <a:cs typeface="Calibri" panose="020F0502020204030204" pitchFamily="34" charset="0"/>
            </a:endParaRPr>
          </a:p>
          <a:p>
            <a:pPr algn="ctr"/>
            <a:r>
              <a:rPr lang="el-GR" sz="1600" b="1" cap="none" dirty="0">
                <a:solidFill>
                  <a:prstClr val="black"/>
                </a:solidFill>
                <a:latin typeface="Calibri" panose="020F0502020204030204" pitchFamily="34" charset="0"/>
                <a:cs typeface="Calibri" panose="020F0502020204030204" pitchFamily="34" charset="0"/>
              </a:rPr>
              <a:t>Έλεγχος, θεώρηση, ανάρτηση</a:t>
            </a:r>
            <a:endParaRPr lang="en-US" sz="1600" b="1" cap="none" dirty="0">
              <a:solidFill>
                <a:prstClr val="black"/>
              </a:solidFill>
              <a:latin typeface="Calibri" panose="020F0502020204030204" pitchFamily="34" charset="0"/>
              <a:cs typeface="Calibri" panose="020F0502020204030204" pitchFamily="34" charset="0"/>
            </a:endParaRPr>
          </a:p>
        </p:txBody>
      </p:sp>
      <p:sp>
        <p:nvSpPr>
          <p:cNvPr id="8" name="Θέση κειμένου 7">
            <a:extLst>
              <a:ext uri="{FF2B5EF4-FFF2-40B4-BE49-F238E27FC236}">
                <a16:creationId xmlns:a16="http://schemas.microsoft.com/office/drawing/2014/main" id="{50C730FB-0DA7-E47F-D72D-3E28E77E06B9}"/>
              </a:ext>
            </a:extLst>
          </p:cNvPr>
          <p:cNvSpPr>
            <a:spLocks noGrp="1"/>
          </p:cNvSpPr>
          <p:nvPr>
            <p:ph type="body" sz="half" idx="16"/>
          </p:nvPr>
        </p:nvSpPr>
        <p:spPr>
          <a:xfrm>
            <a:off x="4409991" y="2205676"/>
            <a:ext cx="3290052" cy="4071715"/>
          </a:xfrm>
          <a:prstGeom prst="roundRect">
            <a:avLst/>
          </a:prstGeom>
        </p:spPr>
        <p:style>
          <a:lnRef idx="1">
            <a:schemeClr val="accent5"/>
          </a:lnRef>
          <a:fillRef idx="2">
            <a:schemeClr val="accent5"/>
          </a:fillRef>
          <a:effectRef idx="1">
            <a:schemeClr val="accent5"/>
          </a:effectRef>
          <a:fontRef idx="minor">
            <a:schemeClr val="dk1"/>
          </a:fontRef>
        </p:style>
        <p:txBody>
          <a:bodyPr>
            <a:normAutofit/>
          </a:bodyPr>
          <a:lstStyle/>
          <a:p>
            <a:pPr algn="just"/>
            <a:r>
              <a:rPr lang="el-GR" dirty="0">
                <a:solidFill>
                  <a:schemeClr val="bg1"/>
                </a:solidFill>
                <a:latin typeface="Calibri" panose="020F0502020204030204" pitchFamily="34" charset="0"/>
                <a:cs typeface="Calibri" panose="020F0502020204030204" pitchFamily="34" charset="0"/>
              </a:rPr>
              <a:t>Ο Φάκελος Οριοθέτησης ελέγχεται και θεωρείται από τις ως αναφερόμενες αρχές. </a:t>
            </a:r>
          </a:p>
          <a:p>
            <a:pPr algn="just"/>
            <a:r>
              <a:rPr lang="el-GR" dirty="0">
                <a:solidFill>
                  <a:schemeClr val="bg1"/>
                </a:solidFill>
                <a:latin typeface="Calibri" panose="020F0502020204030204" pitchFamily="34" charset="0"/>
                <a:cs typeface="Calibri" panose="020F0502020204030204" pitchFamily="34" charset="0"/>
              </a:rPr>
              <a:t>Εάν ο φάκελος έχει υποβληθεί από ΟΤΑ ή ιδιώτη, ελέγχεται και θεωρείται από της Δ/</a:t>
            </a:r>
            <a:r>
              <a:rPr lang="el-GR" dirty="0" err="1">
                <a:solidFill>
                  <a:schemeClr val="bg1"/>
                </a:solidFill>
                <a:latin typeface="Calibri" panose="020F0502020204030204" pitchFamily="34" charset="0"/>
                <a:cs typeface="Calibri" panose="020F0502020204030204" pitchFamily="34" charset="0"/>
              </a:rPr>
              <a:t>νση</a:t>
            </a:r>
            <a:r>
              <a:rPr lang="el-GR" dirty="0">
                <a:solidFill>
                  <a:schemeClr val="bg1"/>
                </a:solidFill>
                <a:latin typeface="Calibri" panose="020F0502020204030204" pitchFamily="34" charset="0"/>
                <a:cs typeface="Calibri" panose="020F0502020204030204" pitchFamily="34" charset="0"/>
              </a:rPr>
              <a:t> Τεχνικών </a:t>
            </a:r>
            <a:r>
              <a:rPr lang="el-GR" dirty="0" err="1">
                <a:solidFill>
                  <a:schemeClr val="bg1"/>
                </a:solidFill>
                <a:latin typeface="Calibri" panose="020F0502020204030204" pitchFamily="34" charset="0"/>
                <a:cs typeface="Calibri" panose="020F0502020204030204" pitchFamily="34" charset="0"/>
              </a:rPr>
              <a:t>Εργων</a:t>
            </a:r>
            <a:r>
              <a:rPr lang="el-GR" dirty="0">
                <a:solidFill>
                  <a:schemeClr val="bg1"/>
                </a:solidFill>
                <a:latin typeface="Calibri" panose="020F0502020204030204" pitchFamily="34" charset="0"/>
                <a:cs typeface="Calibri" panose="020F0502020204030204" pitchFamily="34" charset="0"/>
              </a:rPr>
              <a:t> της οικείας Περιφέρειας.</a:t>
            </a:r>
          </a:p>
          <a:p>
            <a:pPr algn="just"/>
            <a:r>
              <a:rPr lang="el-GR" dirty="0">
                <a:solidFill>
                  <a:prstClr val="black"/>
                </a:solidFill>
                <a:latin typeface="Calibri" panose="020F0502020204030204" pitchFamily="34" charset="0"/>
                <a:cs typeface="Calibri" panose="020F0502020204030204" pitchFamily="34" charset="0"/>
              </a:rPr>
              <a:t>Σε όλες τις περιπτώσεις απαιτείται η γνωμοδότηση του οικείου ΟΤΑ. Ο ΟΤΑ αναρτά το τοπογραφικό διάγραμμα και διατυπώνει γνώμη εντός ημερών.</a:t>
            </a:r>
          </a:p>
          <a:p>
            <a:endParaRPr lang="en-US" dirty="0"/>
          </a:p>
        </p:txBody>
      </p:sp>
      <p:sp>
        <p:nvSpPr>
          <p:cNvPr id="6" name="Θέση κειμένου 5">
            <a:extLst>
              <a:ext uri="{FF2B5EF4-FFF2-40B4-BE49-F238E27FC236}">
                <a16:creationId xmlns:a16="http://schemas.microsoft.com/office/drawing/2014/main" id="{A64AE963-1406-FD99-BFA6-62577CF25D90}"/>
              </a:ext>
            </a:extLst>
          </p:cNvPr>
          <p:cNvSpPr>
            <a:spLocks noGrp="1"/>
          </p:cNvSpPr>
          <p:nvPr>
            <p:ph type="body" sz="quarter" idx="13"/>
          </p:nvPr>
        </p:nvSpPr>
        <p:spPr>
          <a:xfrm>
            <a:off x="7888283" y="1479076"/>
            <a:ext cx="3194968" cy="610631"/>
          </a:xfrm>
        </p:spPr>
        <p:txBody>
          <a:bodyPr/>
          <a:lstStyle/>
          <a:p>
            <a:pPr algn="ctr"/>
            <a:r>
              <a:rPr kumimoji="0" lang="el-GR" sz="14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Καθορισμός </a:t>
            </a:r>
            <a:r>
              <a:rPr kumimoji="0" lang="el-GR" sz="1400" b="1" i="0" u="none" strike="noStrike" kern="120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οριογραμμών</a:t>
            </a:r>
            <a:r>
              <a:rPr kumimoji="0" lang="el-GR" sz="14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t>
            </a:r>
            <a:endParaRPr lang="en-US" sz="1400" b="1" dirty="0"/>
          </a:p>
        </p:txBody>
      </p:sp>
      <p:sp>
        <p:nvSpPr>
          <p:cNvPr id="9" name="Θέση κειμένου 8">
            <a:extLst>
              <a:ext uri="{FF2B5EF4-FFF2-40B4-BE49-F238E27FC236}">
                <a16:creationId xmlns:a16="http://schemas.microsoft.com/office/drawing/2014/main" id="{3C5394E7-CFB3-7D10-19D0-A1B98D738646}"/>
              </a:ext>
            </a:extLst>
          </p:cNvPr>
          <p:cNvSpPr>
            <a:spLocks noGrp="1"/>
          </p:cNvSpPr>
          <p:nvPr>
            <p:ph type="body" sz="half" idx="17"/>
          </p:nvPr>
        </p:nvSpPr>
        <p:spPr>
          <a:xfrm>
            <a:off x="7852442" y="2250601"/>
            <a:ext cx="3194968" cy="4026790"/>
          </a:xfrm>
          <a:prstGeom prst="roundRect">
            <a:avLst/>
          </a:prstGeom>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marL="285750" indent="-285750" algn="just">
              <a:buFont typeface="Wingdings" panose="05000000000000000000" pitchFamily="2" charset="2"/>
              <a:buChar char="§"/>
              <a:defRPr/>
            </a:pPr>
            <a:r>
              <a:rPr lang="el-GR" b="1" dirty="0">
                <a:solidFill>
                  <a:schemeClr val="bg1"/>
                </a:solidFill>
                <a:latin typeface="Calibri" panose="020F0502020204030204" pitchFamily="34" charset="0"/>
                <a:cs typeface="Calibri" panose="020F0502020204030204" pitchFamily="34" charset="0"/>
              </a:rPr>
              <a:t>Δ/</a:t>
            </a:r>
            <a:r>
              <a:rPr lang="el-GR" b="1" dirty="0" err="1">
                <a:solidFill>
                  <a:schemeClr val="bg1"/>
                </a:solidFill>
                <a:latin typeface="Calibri" panose="020F0502020204030204" pitchFamily="34" charset="0"/>
                <a:cs typeface="Calibri" panose="020F0502020204030204" pitchFamily="34" charset="0"/>
              </a:rPr>
              <a:t>νση</a:t>
            </a:r>
            <a:r>
              <a:rPr lang="el-GR" b="1" dirty="0">
                <a:solidFill>
                  <a:schemeClr val="bg1"/>
                </a:solidFill>
                <a:latin typeface="Calibri" panose="020F0502020204030204" pitchFamily="34" charset="0"/>
                <a:cs typeface="Calibri" panose="020F0502020204030204" pitchFamily="34" charset="0"/>
              </a:rPr>
              <a:t> ΠΕΧΩ </a:t>
            </a:r>
            <a:r>
              <a:rPr lang="el-GR" dirty="0">
                <a:solidFill>
                  <a:schemeClr val="bg1"/>
                </a:solidFill>
                <a:latin typeface="Calibri" panose="020F0502020204030204" pitchFamily="34" charset="0"/>
                <a:cs typeface="Calibri" panose="020F0502020204030204" pitchFamily="34" charset="0"/>
              </a:rPr>
              <a:t>Αποκεντρωμένης Διοίκησης, όταν ο φάκελος έχει υποβληθεί από την Αποκεντρωμένη Διοίκηση, την Περιφέρεια, ΟΤΑ ή ιδιώτη, ύστερα από γνώμη της Δ/</a:t>
            </a:r>
            <a:r>
              <a:rPr lang="el-GR" dirty="0" err="1">
                <a:solidFill>
                  <a:schemeClr val="bg1"/>
                </a:solidFill>
                <a:latin typeface="Calibri" panose="020F0502020204030204" pitchFamily="34" charset="0"/>
                <a:cs typeface="Calibri" panose="020F0502020204030204" pitchFamily="34" charset="0"/>
              </a:rPr>
              <a:t>νσης</a:t>
            </a:r>
            <a:r>
              <a:rPr lang="el-GR" dirty="0">
                <a:solidFill>
                  <a:schemeClr val="bg1"/>
                </a:solidFill>
                <a:latin typeface="Calibri" panose="020F0502020204030204" pitchFamily="34" charset="0"/>
                <a:cs typeface="Calibri" panose="020F0502020204030204" pitchFamily="34" charset="0"/>
              </a:rPr>
              <a:t> Υδάτων της Αποκεντρωμένης Διοίκησης, αρχαιολογικών και δασικών υπηρεσιών, ΟΦΥΠΕΚΑ, Τμήμα Διαχείρισης Φυσικού Περιβάλλοντος κλπ. </a:t>
            </a:r>
          </a:p>
          <a:p>
            <a:pPr marL="285750" lvl="0" indent="-285750" algn="just">
              <a:buFont typeface="Wingdings" panose="05000000000000000000" pitchFamily="2" charset="2"/>
              <a:buChar char="§"/>
              <a:defRPr/>
            </a:pPr>
            <a:r>
              <a:rPr lang="el-GR" b="1" dirty="0">
                <a:solidFill>
                  <a:schemeClr val="bg1"/>
                </a:solidFill>
                <a:latin typeface="Calibri" panose="020F0502020204030204" pitchFamily="34" charset="0"/>
                <a:cs typeface="Calibri" panose="020F0502020204030204" pitchFamily="34" charset="0"/>
              </a:rPr>
              <a:t>Δ/</a:t>
            </a:r>
            <a:r>
              <a:rPr lang="el-GR" b="1" dirty="0" err="1">
                <a:solidFill>
                  <a:schemeClr val="bg1"/>
                </a:solidFill>
                <a:latin typeface="Calibri" panose="020F0502020204030204" pitchFamily="34" charset="0"/>
                <a:cs typeface="Calibri" panose="020F0502020204030204" pitchFamily="34" charset="0"/>
              </a:rPr>
              <a:t>νση</a:t>
            </a:r>
            <a:r>
              <a:rPr lang="el-GR" b="1" dirty="0">
                <a:solidFill>
                  <a:schemeClr val="bg1"/>
                </a:solidFill>
                <a:latin typeface="Calibri" panose="020F0502020204030204" pitchFamily="34" charset="0"/>
                <a:cs typeface="Calibri" panose="020F0502020204030204" pitchFamily="34" charset="0"/>
              </a:rPr>
              <a:t> Πολεοδομικού Σχεδιασμού  </a:t>
            </a:r>
            <a:r>
              <a:rPr lang="el-GR" dirty="0">
                <a:solidFill>
                  <a:schemeClr val="bg1"/>
                </a:solidFill>
                <a:latin typeface="Calibri" panose="020F0502020204030204" pitchFamily="34" charset="0"/>
                <a:cs typeface="Calibri" panose="020F0502020204030204" pitchFamily="34" charset="0"/>
              </a:rPr>
              <a:t>του ΥΠΕΝ όταν ο φάκελος έχει υποβληθεί από το ΥΠΕΝ, </a:t>
            </a:r>
            <a:r>
              <a:rPr lang="el-GR" dirty="0">
                <a:solidFill>
                  <a:prstClr val="black"/>
                </a:solidFill>
                <a:latin typeface="Calibri" panose="020F0502020204030204" pitchFamily="34" charset="0"/>
                <a:cs typeface="Calibri" panose="020F0502020204030204" pitchFamily="34" charset="0"/>
              </a:rPr>
              <a:t>ύστερα από γνώμη της Δ/</a:t>
            </a:r>
            <a:r>
              <a:rPr lang="el-GR" dirty="0" err="1">
                <a:solidFill>
                  <a:prstClr val="black"/>
                </a:solidFill>
                <a:latin typeface="Calibri" panose="020F0502020204030204" pitchFamily="34" charset="0"/>
                <a:cs typeface="Calibri" panose="020F0502020204030204" pitchFamily="34" charset="0"/>
              </a:rPr>
              <a:t>νσης</a:t>
            </a:r>
            <a:r>
              <a:rPr lang="el-GR" dirty="0">
                <a:solidFill>
                  <a:prstClr val="black"/>
                </a:solidFill>
                <a:latin typeface="Calibri" panose="020F0502020204030204" pitchFamily="34" charset="0"/>
                <a:cs typeface="Calibri" panose="020F0502020204030204" pitchFamily="34" charset="0"/>
              </a:rPr>
              <a:t> Υδάτων της Αποκεντρωμένης Διοίκησης, αρχαιολογικών και δασικών υπηρεσιών, ΟΦΥΠΕΚΑ, Τμήμα διαχείρισης φυσικού περιβάλλοντος. </a:t>
            </a:r>
          </a:p>
          <a:p>
            <a:pPr marL="285750" lvl="0" indent="-285750" algn="just">
              <a:buFont typeface="Wingdings" panose="05000000000000000000" pitchFamily="2" charset="2"/>
              <a:buChar char="§"/>
              <a:defRPr/>
            </a:pPr>
            <a:r>
              <a:rPr lang="el-GR" dirty="0">
                <a:solidFill>
                  <a:prstClr val="black"/>
                </a:solidFill>
                <a:latin typeface="Calibri" panose="020F0502020204030204" pitchFamily="34" charset="0"/>
                <a:cs typeface="Calibri" panose="020F0502020204030204" pitchFamily="34" charset="0"/>
              </a:rPr>
              <a:t>Δ/</a:t>
            </a:r>
            <a:r>
              <a:rPr lang="el-GR" dirty="0" err="1">
                <a:solidFill>
                  <a:prstClr val="black"/>
                </a:solidFill>
                <a:latin typeface="Calibri" panose="020F0502020204030204" pitchFamily="34" charset="0"/>
                <a:cs typeface="Calibri" panose="020F0502020204030204" pitchFamily="34" charset="0"/>
              </a:rPr>
              <a:t>νση</a:t>
            </a:r>
            <a:r>
              <a:rPr lang="el-GR" dirty="0">
                <a:solidFill>
                  <a:prstClr val="black"/>
                </a:solidFill>
                <a:latin typeface="Calibri" panose="020F0502020204030204" pitchFamily="34" charset="0"/>
                <a:cs typeface="Calibri" panose="020F0502020204030204" pitchFamily="34" charset="0"/>
              </a:rPr>
              <a:t> Εγγειοβελτιωτικών Έργων της ΓΓ Δημοσίων Έργων του Υπουργείου Μεταφορών και Υποδομών</a:t>
            </a:r>
          </a:p>
          <a:p>
            <a:endParaRPr lang="en-US" dirty="0"/>
          </a:p>
        </p:txBody>
      </p:sp>
      <p:sp>
        <p:nvSpPr>
          <p:cNvPr id="4" name="Βέλος: Δεξιό 3">
            <a:extLst>
              <a:ext uri="{FF2B5EF4-FFF2-40B4-BE49-F238E27FC236}">
                <a16:creationId xmlns:a16="http://schemas.microsoft.com/office/drawing/2014/main" id="{08F376F3-6416-4B01-8D6F-C4DCD9733670}"/>
              </a:ext>
            </a:extLst>
          </p:cNvPr>
          <p:cNvSpPr/>
          <p:nvPr/>
        </p:nvSpPr>
        <p:spPr>
          <a:xfrm>
            <a:off x="0" y="510590"/>
            <a:ext cx="1234131" cy="634779"/>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7</a:t>
            </a:r>
            <a:endParaRPr lang="en-US" dirty="0">
              <a:solidFill>
                <a:schemeClr val="bg1"/>
              </a:solidFill>
            </a:endParaRPr>
          </a:p>
        </p:txBody>
      </p:sp>
      <p:sp>
        <p:nvSpPr>
          <p:cNvPr id="10" name="Ορθογώνιο: Στρογγύλεμα γωνιών 9">
            <a:extLst>
              <a:ext uri="{FF2B5EF4-FFF2-40B4-BE49-F238E27FC236}">
                <a16:creationId xmlns:a16="http://schemas.microsoft.com/office/drawing/2014/main" id="{9EA46150-5F09-C92B-A414-994FCC7C831E}"/>
              </a:ext>
            </a:extLst>
          </p:cNvPr>
          <p:cNvSpPr/>
          <p:nvPr/>
        </p:nvSpPr>
        <p:spPr>
          <a:xfrm>
            <a:off x="1054580" y="2183734"/>
            <a:ext cx="3249138" cy="4093657"/>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buFont typeface="Wingdings" panose="05000000000000000000" pitchFamily="2" charset="2"/>
              <a:buChar char="§"/>
              <a:defRPr/>
            </a:pPr>
            <a:r>
              <a:rPr lang="el-GR" sz="1400" dirty="0">
                <a:solidFill>
                  <a:schemeClr val="bg1"/>
                </a:solidFill>
                <a:latin typeface="Calibri" panose="020F0502020204030204" pitchFamily="34" charset="0"/>
                <a:cs typeface="Calibri" panose="020F0502020204030204" pitchFamily="34" charset="0"/>
              </a:rPr>
              <a:t>Υπουργείο Περιβάλλοντος και Ενέργειας</a:t>
            </a:r>
          </a:p>
          <a:p>
            <a:pPr algn="just">
              <a:defRPr/>
            </a:pPr>
            <a:endParaRPr lang="el-GR" sz="1400" dirty="0">
              <a:solidFill>
                <a:schemeClr val="bg1"/>
              </a:solidFill>
              <a:latin typeface="Calibri" panose="020F0502020204030204" pitchFamily="34" charset="0"/>
              <a:cs typeface="Calibri" panose="020F0502020204030204" pitchFamily="34" charset="0"/>
            </a:endParaRPr>
          </a:p>
          <a:p>
            <a:pPr algn="just">
              <a:buFont typeface="Wingdings" panose="05000000000000000000" pitchFamily="2" charset="2"/>
              <a:buChar char="§"/>
              <a:defRPr/>
            </a:pPr>
            <a:r>
              <a:rPr lang="el-GR" sz="1400" dirty="0">
                <a:solidFill>
                  <a:schemeClr val="bg1"/>
                </a:solidFill>
                <a:latin typeface="Calibri" panose="020F0502020204030204" pitchFamily="34" charset="0"/>
                <a:cs typeface="Calibri" panose="020F0502020204030204" pitchFamily="34" charset="0"/>
              </a:rPr>
              <a:t>Γενική Γραμματεία Δημοσίων Έργων του Υπουργείου Υποδομών και Μεταφορών</a:t>
            </a:r>
          </a:p>
          <a:p>
            <a:pPr algn="just">
              <a:defRPr/>
            </a:pPr>
            <a:endParaRPr lang="el-GR" sz="1400" dirty="0">
              <a:solidFill>
                <a:schemeClr val="bg1"/>
              </a:solidFill>
              <a:latin typeface="Calibri" panose="020F0502020204030204" pitchFamily="34" charset="0"/>
              <a:cs typeface="Calibri" panose="020F0502020204030204" pitchFamily="34" charset="0"/>
            </a:endParaRPr>
          </a:p>
          <a:p>
            <a:pPr algn="just">
              <a:buFont typeface="Wingdings" panose="05000000000000000000" pitchFamily="2" charset="2"/>
              <a:buChar char="§"/>
              <a:defRPr/>
            </a:pPr>
            <a:r>
              <a:rPr lang="el-GR" sz="1400" dirty="0">
                <a:solidFill>
                  <a:schemeClr val="bg1"/>
                </a:solidFill>
                <a:latin typeface="Calibri" panose="020F0502020204030204" pitchFamily="34" charset="0"/>
                <a:cs typeface="Calibri" panose="020F0502020204030204" pitchFamily="34" charset="0"/>
              </a:rPr>
              <a:t> Αποκεντρωμένη Διοίκηση</a:t>
            </a:r>
          </a:p>
          <a:p>
            <a:pPr algn="just">
              <a:defRPr/>
            </a:pPr>
            <a:endParaRPr lang="el-GR" sz="1400" dirty="0">
              <a:solidFill>
                <a:schemeClr val="bg1"/>
              </a:solidFill>
              <a:latin typeface="Calibri" panose="020F0502020204030204" pitchFamily="34" charset="0"/>
              <a:cs typeface="Calibri" panose="020F0502020204030204" pitchFamily="34" charset="0"/>
            </a:endParaRPr>
          </a:p>
          <a:p>
            <a:pPr algn="just">
              <a:buFont typeface="Wingdings" panose="05000000000000000000" pitchFamily="2" charset="2"/>
              <a:buChar char="§"/>
              <a:defRPr/>
            </a:pPr>
            <a:r>
              <a:rPr lang="el-GR" sz="1400" dirty="0">
                <a:solidFill>
                  <a:schemeClr val="bg1"/>
                </a:solidFill>
                <a:latin typeface="Calibri" panose="020F0502020204030204" pitchFamily="34" charset="0"/>
                <a:cs typeface="Calibri" panose="020F0502020204030204" pitchFamily="34" charset="0"/>
              </a:rPr>
              <a:t> Περιφέρεια</a:t>
            </a:r>
          </a:p>
          <a:p>
            <a:pPr algn="just">
              <a:defRPr/>
            </a:pPr>
            <a:endParaRPr lang="el-GR" sz="1400" dirty="0">
              <a:solidFill>
                <a:schemeClr val="bg1"/>
              </a:solidFill>
              <a:latin typeface="Calibri" panose="020F0502020204030204" pitchFamily="34" charset="0"/>
              <a:cs typeface="Calibri" panose="020F0502020204030204" pitchFamily="34" charset="0"/>
            </a:endParaRPr>
          </a:p>
          <a:p>
            <a:pPr algn="just">
              <a:buFont typeface="Wingdings" panose="05000000000000000000" pitchFamily="2" charset="2"/>
              <a:buChar char="§"/>
              <a:defRPr/>
            </a:pPr>
            <a:r>
              <a:rPr lang="el-GR" sz="1400" dirty="0">
                <a:solidFill>
                  <a:schemeClr val="bg1"/>
                </a:solidFill>
                <a:latin typeface="Calibri" panose="020F0502020204030204" pitchFamily="34" charset="0"/>
                <a:cs typeface="Calibri" panose="020F0502020204030204" pitchFamily="34" charset="0"/>
              </a:rPr>
              <a:t> Ο.Τ.Α.</a:t>
            </a:r>
          </a:p>
          <a:p>
            <a:pPr algn="just">
              <a:defRPr/>
            </a:pPr>
            <a:endParaRPr lang="el-GR" sz="1400" dirty="0">
              <a:solidFill>
                <a:schemeClr val="bg1"/>
              </a:solidFill>
              <a:latin typeface="Calibri" panose="020F0502020204030204" pitchFamily="34" charset="0"/>
              <a:cs typeface="Calibri" panose="020F0502020204030204" pitchFamily="34" charset="0"/>
            </a:endParaRPr>
          </a:p>
          <a:p>
            <a:pPr algn="just">
              <a:buFont typeface="Wingdings" panose="05000000000000000000" pitchFamily="2" charset="2"/>
              <a:buChar char="§"/>
              <a:defRPr/>
            </a:pPr>
            <a:r>
              <a:rPr lang="el-GR" sz="1400" dirty="0">
                <a:solidFill>
                  <a:schemeClr val="bg1"/>
                </a:solidFill>
                <a:latin typeface="Calibri" panose="020F0502020204030204" pitchFamily="34" charset="0"/>
                <a:cs typeface="Calibri" panose="020F0502020204030204" pitchFamily="34" charset="0"/>
              </a:rPr>
              <a:t> Φυσικά ή νομικά πρόσωπα</a:t>
            </a:r>
          </a:p>
          <a:p>
            <a:pPr algn="ctr"/>
            <a:endParaRPr lang="en-US" dirty="0"/>
          </a:p>
        </p:txBody>
      </p:sp>
    </p:spTree>
    <p:extLst>
      <p:ext uri="{BB962C8B-B14F-4D97-AF65-F5344CB8AC3E}">
        <p14:creationId xmlns:p14="http://schemas.microsoft.com/office/powerpoint/2010/main" val="2584086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a:extLst>
              <a:ext uri="{FF2B5EF4-FFF2-40B4-BE49-F238E27FC236}">
                <a16:creationId xmlns:a16="http://schemas.microsoft.com/office/drawing/2014/main" id="{ED262906-959E-3924-036A-CE41F27B01D1}"/>
              </a:ext>
            </a:extLst>
          </p:cNvPr>
          <p:cNvSpPr>
            <a:spLocks noGrp="1"/>
          </p:cNvSpPr>
          <p:nvPr>
            <p:ph type="title"/>
          </p:nvPr>
        </p:nvSpPr>
        <p:spPr>
          <a:xfrm>
            <a:off x="1141413" y="493303"/>
            <a:ext cx="9831353" cy="936002"/>
          </a:xfrm>
        </p:spPr>
        <p:txBody>
          <a:bodyPr>
            <a:normAutofit/>
          </a:bodyPr>
          <a:lstStyle/>
          <a:p>
            <a:pPr marL="228600" marR="0" lvl="0" indent="-228600" algn="ctr" defTabSz="914400" rtl="0" eaLnBrk="1" fontAlgn="auto" latinLnBrk="0" hangingPunct="1">
              <a:lnSpc>
                <a:spcPct val="120000"/>
              </a:lnSpc>
              <a:spcBef>
                <a:spcPts val="1000"/>
              </a:spcBef>
              <a:spcAft>
                <a:spcPts val="0"/>
              </a:spcAft>
              <a:tabLst/>
              <a:defRPr/>
            </a:pPr>
            <a:br>
              <a:rPr kumimoji="0" lang="el-GR" sz="1600" b="1" i="0" u="none" strike="noStrike" kern="1200" cap="none" spc="0" normalizeH="0" baseline="0" noProof="0" dirty="0">
                <a:ln>
                  <a:noFill/>
                </a:ln>
                <a:solidFill>
                  <a:schemeClr val="bg1"/>
                </a:solidFill>
                <a:effectLst/>
                <a:uLnTx/>
                <a:uFillTx/>
                <a:latin typeface="Calibri" panose="020F0502020204030204" pitchFamily="34" charset="0"/>
                <a:ea typeface="+mn-ea"/>
                <a:cs typeface="Calibri" panose="020F0502020204030204" pitchFamily="34" charset="0"/>
              </a:rPr>
            </a:br>
            <a:r>
              <a:rPr kumimoji="0" lang="el-GR" sz="1600" b="1" i="0" u="none" strike="noStrike" kern="1200" cap="none" spc="0" normalizeH="0" baseline="0" noProof="0" dirty="0">
                <a:ln>
                  <a:noFill/>
                </a:ln>
                <a:solidFill>
                  <a:schemeClr val="bg1"/>
                </a:solidFill>
                <a:effectLst/>
                <a:uLnTx/>
                <a:uFillTx/>
                <a:latin typeface="Calibri" panose="020F0502020204030204" pitchFamily="34" charset="0"/>
                <a:ea typeface="+mn-ea"/>
                <a:cs typeface="Calibri" panose="020F0502020204030204" pitchFamily="34" charset="0"/>
              </a:rPr>
              <a:t>Διοικητική πράξη επικύρωσης του καθορισμού των οριογραμμών του </a:t>
            </a:r>
            <a:r>
              <a:rPr kumimoji="0" lang="el-GR" sz="1600" b="1" i="0" u="none" strike="noStrike" kern="1200" cap="none" spc="0" normalizeH="0" baseline="0" noProof="0" dirty="0" err="1">
                <a:ln>
                  <a:noFill/>
                </a:ln>
                <a:solidFill>
                  <a:schemeClr val="bg1"/>
                </a:solidFill>
                <a:effectLst/>
                <a:uLnTx/>
                <a:uFillTx/>
                <a:latin typeface="Calibri" panose="020F0502020204030204" pitchFamily="34" charset="0"/>
                <a:ea typeface="+mn-ea"/>
                <a:cs typeface="Calibri" panose="020F0502020204030204" pitchFamily="34" charset="0"/>
              </a:rPr>
              <a:t>υδατορέματος</a:t>
            </a:r>
            <a:r>
              <a:rPr kumimoji="0" lang="el-GR" sz="1600" b="1" i="0" u="none" strike="noStrike" kern="1200" cap="none" spc="0" normalizeH="0" baseline="0" noProof="0" dirty="0">
                <a:ln>
                  <a:noFill/>
                </a:ln>
                <a:solidFill>
                  <a:schemeClr val="bg1"/>
                </a:solidFill>
                <a:effectLst/>
                <a:uLnTx/>
                <a:uFillTx/>
                <a:latin typeface="Calibri" panose="020F0502020204030204" pitchFamily="34" charset="0"/>
                <a:ea typeface="+mn-ea"/>
                <a:cs typeface="Calibri" panose="020F0502020204030204" pitchFamily="34" charset="0"/>
              </a:rPr>
              <a:t> (οριοθέτηση) </a:t>
            </a:r>
            <a:endParaRPr lang="en-US" sz="2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Θέση περιεχομένου 6">
            <a:extLst>
              <a:ext uri="{FF2B5EF4-FFF2-40B4-BE49-F238E27FC236}">
                <a16:creationId xmlns:a16="http://schemas.microsoft.com/office/drawing/2014/main" id="{8D60EFF0-85F3-5B18-0638-43AA9E62F18F}"/>
              </a:ext>
            </a:extLst>
          </p:cNvPr>
          <p:cNvSpPr>
            <a:spLocks noGrp="1"/>
          </p:cNvSpPr>
          <p:nvPr>
            <p:ph idx="1"/>
          </p:nvPr>
        </p:nvSpPr>
        <p:spPr>
          <a:xfrm>
            <a:off x="1066767" y="1535361"/>
            <a:ext cx="9905999" cy="4704121"/>
          </a:xfrm>
          <a:prstGeom prst="snip2SameRect">
            <a:avLst/>
          </a:prstGeom>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lvl="1" algn="just"/>
            <a:r>
              <a:rPr lang="el-GR" sz="1600" b="1" u="sng" dirty="0">
                <a:solidFill>
                  <a:schemeClr val="bg1"/>
                </a:solidFill>
                <a:latin typeface="Calibri" panose="020F0502020204030204" pitchFamily="34" charset="0"/>
                <a:ea typeface="Calibri" panose="020F0502020204030204" pitchFamily="34" charset="0"/>
                <a:cs typeface="Calibri" panose="020F0502020204030204" pitchFamily="34" charset="0"/>
              </a:rPr>
              <a:t>Γενικός Γραμματέας Αποκεντρωμένης Διοίκησης </a:t>
            </a:r>
            <a:r>
              <a:rPr lang="el-GR" sz="1600" dirty="0">
                <a:solidFill>
                  <a:schemeClr val="bg1"/>
                </a:solidFill>
                <a:latin typeface="Calibri" panose="020F0502020204030204" pitchFamily="34" charset="0"/>
                <a:ea typeface="Calibri" panose="020F0502020204030204" pitchFamily="34" charset="0"/>
                <a:cs typeface="Calibri" panose="020F0502020204030204" pitchFamily="34" charset="0"/>
              </a:rPr>
              <a:t>μετά από εισήγηση της Δ/</a:t>
            </a:r>
            <a:r>
              <a:rPr lang="el-GR" sz="1600" dirty="0" err="1">
                <a:solidFill>
                  <a:schemeClr val="bg1"/>
                </a:solidFill>
                <a:latin typeface="Calibri" panose="020F0502020204030204" pitchFamily="34" charset="0"/>
                <a:ea typeface="Calibri" panose="020F0502020204030204" pitchFamily="34" charset="0"/>
                <a:cs typeface="Calibri" panose="020F0502020204030204" pitchFamily="34" charset="0"/>
              </a:rPr>
              <a:t>νσης</a:t>
            </a:r>
            <a:r>
              <a:rPr lang="el-GR" sz="1600" dirty="0">
                <a:solidFill>
                  <a:schemeClr val="bg1"/>
                </a:solidFill>
                <a:latin typeface="Calibri" panose="020F0502020204030204" pitchFamily="34" charset="0"/>
                <a:ea typeface="Calibri" panose="020F0502020204030204" pitchFamily="34" charset="0"/>
                <a:cs typeface="Calibri" panose="020F0502020204030204" pitchFamily="34" charset="0"/>
              </a:rPr>
              <a:t> ΠΕΧΩ της Αποκεντρωμένης Διοίκησης (όταν ο φάκελος έχει υποβληθεί από την Αποκεντρωμένη Διοίκηση, την Περιφέρεια, ΟΤΑ ή ιδιώτη)</a:t>
            </a:r>
          </a:p>
          <a:p>
            <a:pPr lvl="1" algn="just"/>
            <a:r>
              <a:rPr lang="el-GR" sz="1600" b="1" u="sng" dirty="0">
                <a:solidFill>
                  <a:schemeClr val="bg1"/>
                </a:solidFill>
                <a:latin typeface="Calibri" panose="020F0502020204030204" pitchFamily="34" charset="0"/>
                <a:ea typeface="Calibri" panose="020F0502020204030204" pitchFamily="34" charset="0"/>
                <a:cs typeface="Calibri" panose="020F0502020204030204" pitchFamily="34" charset="0"/>
              </a:rPr>
              <a:t>Υπουργός Περιβάλλοντος και Ενέργειας</a:t>
            </a:r>
            <a:r>
              <a:rPr lang="el-GR" sz="1600" dirty="0">
                <a:solidFill>
                  <a:schemeClr val="bg1"/>
                </a:solidFill>
                <a:latin typeface="Calibri" panose="020F0502020204030204" pitchFamily="34" charset="0"/>
                <a:ea typeface="Calibri" panose="020F0502020204030204" pitchFamily="34" charset="0"/>
                <a:cs typeface="Calibri" panose="020F0502020204030204" pitchFamily="34" charset="0"/>
              </a:rPr>
              <a:t>, μετά από εισήγηση της Δ/</a:t>
            </a:r>
            <a:r>
              <a:rPr lang="el-GR" sz="1600" dirty="0" err="1">
                <a:solidFill>
                  <a:schemeClr val="bg1"/>
                </a:solidFill>
                <a:latin typeface="Calibri" panose="020F0502020204030204" pitchFamily="34" charset="0"/>
                <a:ea typeface="Calibri" panose="020F0502020204030204" pitchFamily="34" charset="0"/>
                <a:cs typeface="Calibri" panose="020F0502020204030204" pitchFamily="34" charset="0"/>
              </a:rPr>
              <a:t>νσης</a:t>
            </a:r>
            <a:r>
              <a:rPr lang="el-GR" sz="1600" dirty="0">
                <a:solidFill>
                  <a:schemeClr val="bg1"/>
                </a:solidFill>
                <a:latin typeface="Calibri" panose="020F0502020204030204" pitchFamily="34" charset="0"/>
                <a:ea typeface="Calibri" panose="020F0502020204030204" pitchFamily="34" charset="0"/>
                <a:cs typeface="Calibri" panose="020F0502020204030204" pitchFamily="34" charset="0"/>
              </a:rPr>
              <a:t> Πολεοδομικού Σχεδιασμού (όταν ο φάκελος έχει υποβληθεί από ΥΠΕΝ)</a:t>
            </a:r>
          </a:p>
          <a:p>
            <a:pPr lvl="1" algn="just"/>
            <a:r>
              <a:rPr lang="el-GR" sz="1600" b="1" u="sng" dirty="0">
                <a:solidFill>
                  <a:schemeClr val="bg1"/>
                </a:solidFill>
                <a:latin typeface="Calibri" panose="020F0502020204030204" pitchFamily="34" charset="0"/>
                <a:ea typeface="Calibri" panose="020F0502020204030204" pitchFamily="34" charset="0"/>
                <a:cs typeface="Calibri" panose="020F0502020204030204" pitchFamily="34" charset="0"/>
              </a:rPr>
              <a:t>Υπουργός Μεταφορών και Υποδομών</a:t>
            </a:r>
            <a:r>
              <a:rPr lang="el-GR" sz="1600" dirty="0">
                <a:solidFill>
                  <a:schemeClr val="bg1"/>
                </a:solidFill>
                <a:latin typeface="Calibri" panose="020F0502020204030204" pitchFamily="34" charset="0"/>
                <a:ea typeface="Calibri" panose="020F0502020204030204" pitchFamily="34" charset="0"/>
                <a:cs typeface="Calibri" panose="020F0502020204030204" pitchFamily="34" charset="0"/>
              </a:rPr>
              <a:t>, μετά από εισήγηση της Δ/</a:t>
            </a:r>
            <a:r>
              <a:rPr lang="el-GR" sz="1600" dirty="0" err="1">
                <a:solidFill>
                  <a:schemeClr val="bg1"/>
                </a:solidFill>
                <a:latin typeface="Calibri" panose="020F0502020204030204" pitchFamily="34" charset="0"/>
                <a:ea typeface="Calibri" panose="020F0502020204030204" pitchFamily="34" charset="0"/>
                <a:cs typeface="Calibri" panose="020F0502020204030204" pitchFamily="34" charset="0"/>
              </a:rPr>
              <a:t>νσης</a:t>
            </a:r>
            <a:r>
              <a:rPr lang="el-GR" sz="1600" dirty="0">
                <a:solidFill>
                  <a:schemeClr val="bg1"/>
                </a:solidFill>
                <a:latin typeface="Calibri" panose="020F0502020204030204" pitchFamily="34" charset="0"/>
                <a:ea typeface="Calibri" panose="020F0502020204030204" pitchFamily="34" charset="0"/>
                <a:cs typeface="Calibri" panose="020F0502020204030204" pitchFamily="34" charset="0"/>
              </a:rPr>
              <a:t> Εγγειοβελτιωτικών Έργων της Γενικής Γραμματείας Δημοσίων Έργων του Υπουργείου Μεταφορών και Υποδομών (όταν ο φάκελος έχει υποβληθεί από ΥΠΜΕΥ)</a:t>
            </a:r>
          </a:p>
          <a:p>
            <a:pPr lvl="1" algn="just"/>
            <a:r>
              <a:rPr lang="el-GR" sz="1600" b="1" u="sng" dirty="0">
                <a:solidFill>
                  <a:schemeClr val="bg1"/>
                </a:solidFill>
                <a:latin typeface="Calibri" panose="020F0502020204030204" pitchFamily="34" charset="0"/>
                <a:ea typeface="Calibri" panose="020F0502020204030204" pitchFamily="34" charset="0"/>
                <a:cs typeface="Calibri" panose="020F0502020204030204" pitchFamily="34" charset="0"/>
              </a:rPr>
              <a:t>Πρόεδρος της Δημοκρατίας</a:t>
            </a:r>
            <a:r>
              <a:rPr lang="el-GR" sz="1600" dirty="0">
                <a:solidFill>
                  <a:schemeClr val="bg1"/>
                </a:solidFill>
                <a:latin typeface="Calibri" panose="020F0502020204030204" pitchFamily="34" charset="0"/>
                <a:ea typeface="Calibri" panose="020F0502020204030204" pitchFamily="34" charset="0"/>
                <a:cs typeface="Calibri" panose="020F0502020204030204" pitchFamily="34" charset="0"/>
              </a:rPr>
              <a:t>, όταν τα ρέματα βρίσκονται σε περιοχές που χρήζουν ιδιαίτερης προστασίας (όπως αρχαιολογικοί χώροι, αρχιτεκτονικά ή παραδοσιακά σύνολα,  παραδοσιακοί οικισμοί, παραλιακές περιοχές ή οικισμοί, τουριστικοί τόποι, δάση, δασικές εκτάσεις, τοπία ιδιαιτέρου φυσικού κάλλους,  ευαίσθητα οικοσυστήματα, περιοχές ιδιαίτερου περιβαλλοντικού ενδιαφέροντος, περιοχές </a:t>
            </a:r>
            <a:r>
              <a:rPr lang="en-US" sz="1600" dirty="0">
                <a:solidFill>
                  <a:schemeClr val="bg1"/>
                </a:solidFill>
                <a:latin typeface="Calibri" panose="020F0502020204030204" pitchFamily="34" charset="0"/>
                <a:ea typeface="Calibri" panose="020F0502020204030204" pitchFamily="34" charset="0"/>
                <a:cs typeface="Calibri" panose="020F0502020204030204" pitchFamily="34" charset="0"/>
              </a:rPr>
              <a:t>Natura</a:t>
            </a:r>
            <a:r>
              <a:rPr lang="el-GR" sz="1600" dirty="0">
                <a:effectLst/>
                <a:latin typeface="Calibri" panose="020F0502020204030204" pitchFamily="34" charset="0"/>
                <a:ea typeface="Calibri" panose="020F0502020204030204" pitchFamily="34" charset="0"/>
                <a:cs typeface="Times New Roman" panose="02020603050405020304" pitchFamily="18" charset="0"/>
              </a:rPr>
              <a:t> (</a:t>
            </a:r>
            <a:r>
              <a:rPr lang="el-GR" sz="1600" dirty="0" err="1">
                <a:effectLst/>
                <a:latin typeface="Calibri" panose="020F0502020204030204" pitchFamily="34" charset="0"/>
                <a:ea typeface="Calibri" panose="020F0502020204030204" pitchFamily="34" charset="0"/>
                <a:cs typeface="Times New Roman" panose="02020603050405020304" pitchFamily="18" charset="0"/>
              </a:rPr>
              <a:t>ΣτΕ</a:t>
            </a:r>
            <a:r>
              <a:rPr lang="el-GR" sz="1600" dirty="0">
                <a:effectLst/>
                <a:latin typeface="Calibri" panose="020F0502020204030204" pitchFamily="34" charset="0"/>
                <a:ea typeface="Calibri" panose="020F0502020204030204" pitchFamily="34" charset="0"/>
                <a:cs typeface="Times New Roman" panose="02020603050405020304" pitchFamily="18" charset="0"/>
              </a:rPr>
              <a:t> 4081/2014, 4992/2013, 1843/2011, 2470/2009, 1242/2008 7μ., 3849/2006, 2957/2006).</a:t>
            </a:r>
          </a:p>
          <a:p>
            <a:pPr lvl="1" algn="just"/>
            <a:r>
              <a:rPr lang="el-GR" sz="1600" dirty="0">
                <a:effectLst/>
                <a:latin typeface="Calibri" panose="020F0502020204030204" pitchFamily="34" charset="0"/>
                <a:ea typeface="Calibri" panose="020F0502020204030204" pitchFamily="34" charset="0"/>
                <a:cs typeface="Times New Roman" panose="02020603050405020304" pitchFamily="18" charset="0"/>
              </a:rPr>
              <a:t>Σε περιπτώσεις </a:t>
            </a:r>
            <a:r>
              <a:rPr lang="el-GR" sz="1600" b="1" dirty="0">
                <a:effectLst/>
                <a:latin typeface="Calibri" panose="020F0502020204030204" pitchFamily="34" charset="0"/>
                <a:ea typeface="Calibri" panose="020F0502020204030204" pitchFamily="34" charset="0"/>
                <a:cs typeface="Times New Roman" panose="02020603050405020304" pitchFamily="18" charset="0"/>
              </a:rPr>
              <a:t>έγκρισης ή τροποποίησης σχεδίου πόλης και οικισμών ή έγκρισης πολεοδομικής μελέτης Οικοδομικών Συνεταιρισμών και Ιδιωτικών Πολεοδομήσεων</a:t>
            </a:r>
            <a:r>
              <a:rPr lang="el-GR" sz="1600" dirty="0">
                <a:effectLst/>
                <a:latin typeface="Calibri" panose="020F0502020204030204" pitchFamily="34" charset="0"/>
                <a:ea typeface="Calibri" panose="020F0502020204030204" pitchFamily="34" charset="0"/>
                <a:cs typeface="Times New Roman" panose="02020603050405020304" pitchFamily="18" charset="0"/>
              </a:rPr>
              <a:t>, η οριοθέτηση των </a:t>
            </a:r>
            <a:r>
              <a:rPr lang="el-GR" sz="1600" dirty="0" err="1">
                <a:effectLst/>
                <a:latin typeface="Calibri" panose="020F0502020204030204" pitchFamily="34" charset="0"/>
                <a:ea typeface="Calibri" panose="020F0502020204030204" pitchFamily="34" charset="0"/>
                <a:cs typeface="Times New Roman" panose="02020603050405020304" pitchFamily="18" charset="0"/>
              </a:rPr>
              <a:t>υδατορεμάτων</a:t>
            </a:r>
            <a:r>
              <a:rPr lang="el-GR" sz="1600" dirty="0">
                <a:effectLst/>
                <a:latin typeface="Calibri" panose="020F0502020204030204" pitchFamily="34" charset="0"/>
                <a:ea typeface="Calibri" panose="020F0502020204030204" pitchFamily="34" charset="0"/>
                <a:cs typeface="Times New Roman" panose="02020603050405020304" pitchFamily="18" charset="0"/>
              </a:rPr>
              <a:t> που εμπίπτουν σε αυτά, μπορεί να γίνεται με </a:t>
            </a:r>
            <a:r>
              <a:rPr lang="el-GR" sz="1600" b="1" u="sng" dirty="0">
                <a:effectLst/>
                <a:latin typeface="Calibri" panose="020F0502020204030204" pitchFamily="34" charset="0"/>
                <a:ea typeface="Calibri" panose="020F0502020204030204" pitchFamily="34" charset="0"/>
                <a:cs typeface="Times New Roman" panose="02020603050405020304" pitchFamily="18" charset="0"/>
              </a:rPr>
              <a:t>τη διοικητική πράξη έγκρισης ή τροποποίησης του σχεδίου ή της έγκρισης της πολεοδομικής μελέτης</a:t>
            </a:r>
            <a:r>
              <a:rPr lang="el-GR" sz="1600" b="1" u="sng" dirty="0">
                <a:latin typeface="Calibri" panose="020F0502020204030204" pitchFamily="34" charset="0"/>
                <a:ea typeface="Calibri" panose="020F0502020204030204" pitchFamily="34" charset="0"/>
                <a:cs typeface="Times New Roman" panose="02020603050405020304" pitchFamily="18" charset="0"/>
              </a:rPr>
              <a:t>.</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r>
              <a:rPr lang="el-GR" sz="1600" b="1" u="sng" dirty="0">
                <a:solidFill>
                  <a:schemeClr val="bg1"/>
                </a:solidFill>
                <a:latin typeface="Calibri" panose="020F0502020204030204" pitchFamily="34" charset="0"/>
                <a:ea typeface="Calibri" panose="020F0502020204030204" pitchFamily="34" charset="0"/>
                <a:cs typeface="Calibri" panose="020F0502020204030204" pitchFamily="34" charset="0"/>
              </a:rPr>
              <a:t>Η πράξη επικύρωσης του καθορισμού των </a:t>
            </a:r>
            <a:r>
              <a:rPr lang="el-GR" sz="1600" b="1" u="sng" dirty="0" err="1">
                <a:solidFill>
                  <a:schemeClr val="bg1"/>
                </a:solidFill>
                <a:latin typeface="Calibri" panose="020F0502020204030204" pitchFamily="34" charset="0"/>
                <a:ea typeface="Calibri" panose="020F0502020204030204" pitchFamily="34" charset="0"/>
                <a:cs typeface="Calibri" panose="020F0502020204030204" pitchFamily="34" charset="0"/>
              </a:rPr>
              <a:t>οριογραμμών</a:t>
            </a:r>
            <a:r>
              <a:rPr lang="el-GR" sz="1600" b="1" u="sng" dirty="0">
                <a:solidFill>
                  <a:schemeClr val="bg1"/>
                </a:solidFill>
                <a:latin typeface="Calibri" panose="020F0502020204030204" pitchFamily="34" charset="0"/>
                <a:ea typeface="Calibri" panose="020F0502020204030204" pitchFamily="34" charset="0"/>
                <a:cs typeface="Calibri" panose="020F0502020204030204" pitchFamily="34" charset="0"/>
              </a:rPr>
              <a:t> του </a:t>
            </a:r>
            <a:r>
              <a:rPr lang="el-GR" sz="1600" b="1" u="sng" dirty="0" err="1">
                <a:solidFill>
                  <a:schemeClr val="bg1"/>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1600" b="1" u="sng" dirty="0">
                <a:solidFill>
                  <a:schemeClr val="bg1"/>
                </a:solidFill>
                <a:latin typeface="Calibri" panose="020F0502020204030204" pitchFamily="34" charset="0"/>
                <a:ea typeface="Calibri" panose="020F0502020204030204" pitchFamily="34" charset="0"/>
                <a:cs typeface="Calibri" panose="020F0502020204030204" pitchFamily="34" charset="0"/>
              </a:rPr>
              <a:t> συνοδεύεται από τοπογραφικό διάγραμμα και δημοσιεύεται στην Εφημερίδα της Κυβερνήσεως</a:t>
            </a:r>
            <a:r>
              <a:rPr lang="el-GR" sz="1600" dirty="0">
                <a:solidFill>
                  <a:schemeClr val="bg1"/>
                </a:solidFill>
                <a:latin typeface="Calibri" panose="020F0502020204030204" pitchFamily="34" charset="0"/>
                <a:ea typeface="Calibri" panose="020F0502020204030204" pitchFamily="34" charset="0"/>
                <a:cs typeface="Calibri" panose="020F0502020204030204" pitchFamily="34" charset="0"/>
              </a:rPr>
              <a:t>.</a:t>
            </a:r>
            <a:endParaRPr lang="en-US"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lvl="1" algn="just"/>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endParaRPr lang="en-US"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D7DC6B0A-8465-C7D0-85BF-9B5BD72C669D}"/>
              </a:ext>
            </a:extLst>
          </p:cNvPr>
          <p:cNvSpPr/>
          <p:nvPr/>
        </p:nvSpPr>
        <p:spPr>
          <a:xfrm>
            <a:off x="-14897" y="599359"/>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8</a:t>
            </a:r>
            <a:endParaRPr lang="en-US" dirty="0">
              <a:solidFill>
                <a:schemeClr val="bg1"/>
              </a:solidFill>
            </a:endParaRPr>
          </a:p>
        </p:txBody>
      </p:sp>
    </p:spTree>
    <p:extLst>
      <p:ext uri="{BB962C8B-B14F-4D97-AF65-F5344CB8AC3E}">
        <p14:creationId xmlns:p14="http://schemas.microsoft.com/office/powerpoint/2010/main" val="3488550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F8145-BDBB-7D70-302D-F05C43FCEA50}"/>
              </a:ext>
            </a:extLst>
          </p:cNvPr>
          <p:cNvSpPr>
            <a:spLocks noGrp="1"/>
          </p:cNvSpPr>
          <p:nvPr>
            <p:ph type="title"/>
          </p:nvPr>
        </p:nvSpPr>
        <p:spPr>
          <a:xfrm>
            <a:off x="1141413" y="618518"/>
            <a:ext cx="9905998" cy="1086457"/>
          </a:xfrm>
        </p:spPr>
        <p:txBody>
          <a:bodyPr/>
          <a:lstStyle/>
          <a:p>
            <a:pPr algn="ctr"/>
            <a:r>
              <a:rPr kumimoji="0" lang="el-GR" sz="2000" b="1" i="0" u="none" strike="noStrike" kern="1200" cap="none" spc="0" normalizeH="0" baseline="0" noProof="0" dirty="0" err="1">
                <a:ln>
                  <a:noFill/>
                </a:ln>
                <a:solidFill>
                  <a:prstClr val="black"/>
                </a:solidFill>
                <a:effectLst/>
                <a:uLnTx/>
                <a:uFillTx/>
                <a:latin typeface="Calibri" panose="020F0502020204030204" pitchFamily="34" charset="0"/>
                <a:ea typeface="+mj-ea"/>
                <a:cs typeface="Calibri" panose="020F0502020204030204" pitchFamily="34" charset="0"/>
              </a:rPr>
              <a:t>Προσωριν</a:t>
            </a:r>
            <a:r>
              <a:rPr lang="el-GR" sz="2000" b="1" cap="none" dirty="0">
                <a:solidFill>
                  <a:prstClr val="black"/>
                </a:solidFill>
                <a:latin typeface="Calibri" panose="020F0502020204030204" pitchFamily="34" charset="0"/>
                <a:cs typeface="Calibri" panose="020F0502020204030204" pitchFamily="34" charset="0"/>
              </a:rPr>
              <a:t>ή οριοθέτηση </a:t>
            </a:r>
            <a:r>
              <a:rPr lang="el-GR" sz="2000" b="1" cap="none" dirty="0" err="1">
                <a:solidFill>
                  <a:prstClr val="black"/>
                </a:solidFill>
                <a:latin typeface="Calibri" panose="020F0502020204030204" pitchFamily="34" charset="0"/>
                <a:cs typeface="Calibri" panose="020F0502020204030204" pitchFamily="34" charset="0"/>
              </a:rPr>
              <a:t>υδατορεμάτων</a:t>
            </a:r>
            <a:endParaRPr lang="en-GB" dirty="0"/>
          </a:p>
        </p:txBody>
      </p:sp>
      <p:sp>
        <p:nvSpPr>
          <p:cNvPr id="3" name="Content Placeholder 2">
            <a:extLst>
              <a:ext uri="{FF2B5EF4-FFF2-40B4-BE49-F238E27FC236}">
                <a16:creationId xmlns:a16="http://schemas.microsoft.com/office/drawing/2014/main" id="{A7E02740-4D6B-06A1-B6CB-8EEEF20DE96F}"/>
              </a:ext>
            </a:extLst>
          </p:cNvPr>
          <p:cNvSpPr>
            <a:spLocks noGrp="1"/>
          </p:cNvSpPr>
          <p:nvPr>
            <p:ph idx="1"/>
          </p:nvPr>
        </p:nvSpPr>
        <p:spPr>
          <a:xfrm>
            <a:off x="1141412" y="1552575"/>
            <a:ext cx="9905999" cy="4238626"/>
          </a:xfrm>
        </p:spPr>
        <p:txBody>
          <a:bodyPr>
            <a:normAutofit fontScale="77500" lnSpcReduction="20000"/>
          </a:bodyPr>
          <a:lstStyle/>
          <a:p>
            <a:pPr algn="just"/>
            <a:r>
              <a:rPr lang="el-GR" dirty="0">
                <a:solidFill>
                  <a:schemeClr val="bg1"/>
                </a:solidFill>
              </a:rPr>
              <a:t>Σε </a:t>
            </a:r>
            <a:r>
              <a:rPr lang="el-GR" dirty="0" err="1">
                <a:solidFill>
                  <a:schemeClr val="bg1"/>
                </a:solidFill>
              </a:rPr>
              <a:t>υδατορέματα</a:t>
            </a:r>
            <a:r>
              <a:rPr lang="el-GR" dirty="0">
                <a:solidFill>
                  <a:schemeClr val="bg1"/>
                </a:solidFill>
              </a:rPr>
              <a:t> που οι </a:t>
            </a:r>
            <a:r>
              <a:rPr lang="el-GR" dirty="0" err="1">
                <a:solidFill>
                  <a:schemeClr val="bg1"/>
                </a:solidFill>
              </a:rPr>
              <a:t>οριογραμμές</a:t>
            </a:r>
            <a:r>
              <a:rPr lang="el-GR" dirty="0">
                <a:solidFill>
                  <a:schemeClr val="bg1"/>
                </a:solidFill>
              </a:rPr>
              <a:t> τους δεν έχουν ακόμη καθορισθεί,, κατ` εξαίρεση, ύστερα από αίτημα του ενδιαφερόμενου για έκδοση οικοδομικής άδειας δόμησης πλησίον αυτών, να γίνει προσωρινή οριοθέτηση αυτών από την αρμόδια Υπηρεσία Δόμησης υπό τις εξής προϋποθέσεις:</a:t>
            </a:r>
          </a:p>
          <a:p>
            <a:pPr marL="285750" indent="0" algn="just">
              <a:buNone/>
            </a:pPr>
            <a:r>
              <a:rPr lang="el-GR" dirty="0">
                <a:solidFill>
                  <a:schemeClr val="bg1"/>
                </a:solidFill>
              </a:rPr>
              <a:t>- Υποβολή υδραυλικής μελέτης για το σύνολο της λεκάνης απορροής του </a:t>
            </a:r>
            <a:r>
              <a:rPr lang="el-GR" dirty="0" err="1">
                <a:solidFill>
                  <a:schemeClr val="bg1"/>
                </a:solidFill>
              </a:rPr>
              <a:t>υδατορέματος</a:t>
            </a:r>
            <a:r>
              <a:rPr lang="el-GR" dirty="0">
                <a:solidFill>
                  <a:schemeClr val="bg1"/>
                </a:solidFill>
              </a:rPr>
              <a:t> μέχρι του σημείου της προσωρινής οριοθέτησης</a:t>
            </a:r>
          </a:p>
          <a:p>
            <a:pPr marL="285750" indent="0" algn="just">
              <a:buNone/>
            </a:pPr>
            <a:r>
              <a:rPr lang="el-GR" dirty="0">
                <a:solidFill>
                  <a:schemeClr val="bg1"/>
                </a:solidFill>
              </a:rPr>
              <a:t>- Ορισμός σε τοπογραφικό διάγραμμα, με βάση την υδραυλική μελέτη και τη φυσική διαμόρφωση του </a:t>
            </a:r>
            <a:r>
              <a:rPr lang="el-GR" dirty="0" err="1">
                <a:solidFill>
                  <a:schemeClr val="bg1"/>
                </a:solidFill>
              </a:rPr>
              <a:t>υδατορέματος</a:t>
            </a:r>
            <a:r>
              <a:rPr lang="el-GR" dirty="0">
                <a:solidFill>
                  <a:schemeClr val="bg1"/>
                </a:solidFill>
              </a:rPr>
              <a:t>, χωρίς έργα διευθέτησης, των γραμμών πλημμύρας για περίοδο επαναφοράς πενήντα ετών</a:t>
            </a:r>
          </a:p>
          <a:p>
            <a:pPr marL="285750" indent="0" algn="just">
              <a:buNone/>
            </a:pPr>
            <a:r>
              <a:rPr lang="el-GR" dirty="0">
                <a:solidFill>
                  <a:schemeClr val="bg1"/>
                </a:solidFill>
              </a:rPr>
              <a:t>- έλεγχος και θεώρηση </a:t>
            </a:r>
            <a:r>
              <a:rPr lang="el-GR">
                <a:solidFill>
                  <a:schemeClr val="bg1"/>
                </a:solidFill>
              </a:rPr>
              <a:t>της υδραυλικής μελέτης και του </a:t>
            </a:r>
            <a:r>
              <a:rPr lang="el-GR" dirty="0">
                <a:solidFill>
                  <a:schemeClr val="bg1"/>
                </a:solidFill>
              </a:rPr>
              <a:t>τοπογραφικού διαγράμματος με τις προτεινόμενες γραμμές πλημμύρας, από την Τεχνική Υπηρεσία της οικείας Περιφέρειας, η οποία και ενημερώνει και τη Διεύθυνση Υδάτων της οικείας Αποκεντρωμένης Διοίκησης.</a:t>
            </a:r>
            <a:endParaRPr lang="en-GB" dirty="0">
              <a:solidFill>
                <a:schemeClr val="bg1"/>
              </a:solidFill>
            </a:endParaRPr>
          </a:p>
        </p:txBody>
      </p:sp>
      <p:sp>
        <p:nvSpPr>
          <p:cNvPr id="4" name="Βέλος: Δεξιό 3">
            <a:extLst>
              <a:ext uri="{FF2B5EF4-FFF2-40B4-BE49-F238E27FC236}">
                <a16:creationId xmlns:a16="http://schemas.microsoft.com/office/drawing/2014/main" id="{FCF82BC3-9EEC-7FDC-FBE8-83F2D94ACEF0}"/>
              </a:ext>
            </a:extLst>
          </p:cNvPr>
          <p:cNvSpPr/>
          <p:nvPr/>
        </p:nvSpPr>
        <p:spPr>
          <a:xfrm>
            <a:off x="-14897" y="599359"/>
            <a:ext cx="1234131" cy="647521"/>
          </a:xfrm>
          <a:prstGeom prst="rightArrow">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bg1"/>
                </a:solidFill>
              </a:rPr>
              <a:t>9</a:t>
            </a:r>
            <a:endParaRPr lang="en-US" dirty="0">
              <a:solidFill>
                <a:schemeClr val="bg1"/>
              </a:solidFill>
            </a:endParaRPr>
          </a:p>
        </p:txBody>
      </p:sp>
    </p:spTree>
    <p:extLst>
      <p:ext uri="{BB962C8B-B14F-4D97-AF65-F5344CB8AC3E}">
        <p14:creationId xmlns:p14="http://schemas.microsoft.com/office/powerpoint/2010/main" val="10062166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TM04033919[[fn=Κύκλωμα]]</Template>
  <TotalTime>2311</TotalTime>
  <Words>1832</Words>
  <Application>Microsoft Office PowerPoint</Application>
  <PresentationFormat>Ευρεία οθόνη</PresentationFormat>
  <Paragraphs>105</Paragraphs>
  <Slides>11</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11</vt:i4>
      </vt:variant>
    </vt:vector>
  </HeadingPairs>
  <TitlesOfParts>
    <vt:vector size="18" baseType="lpstr">
      <vt:lpstr>Arial</vt:lpstr>
      <vt:lpstr>Calibri</vt:lpstr>
      <vt:lpstr>Century Gothic</vt:lpstr>
      <vt:lpstr>Tw Cen MT</vt:lpstr>
      <vt:lpstr>Wingdings</vt:lpstr>
      <vt:lpstr>Wingdings 3</vt:lpstr>
      <vt:lpstr>Κύκλωμα</vt:lpstr>
      <vt:lpstr>ΔΙΚΑΙΟ ΠΟΛΕΟΔΟΜΙΑΣ ΧΩΡΟΤΑΞΙΑΣ &amp; ΠΕΡΙΒΑΛΛΟΝΤΟΣ ΙΙ </vt:lpstr>
      <vt:lpstr>Βασικές έννοιες- ορισμοί (ν. 4258/2014)</vt:lpstr>
      <vt:lpstr>Ισχύον θεσμικό πλαίσιο</vt:lpstr>
      <vt:lpstr> Τα πορίσματα και οι θέσεις της νομολογίας</vt:lpstr>
      <vt:lpstr>Φάκελος Οριοθέτησης υδατορεμάτων</vt:lpstr>
      <vt:lpstr>Τμηματική οριοθέτησης υδατορεμάτων</vt:lpstr>
      <vt:lpstr> Διαδικασία οριοθέτησης υδατορέματος</vt:lpstr>
      <vt:lpstr> Διοικητική πράξη επικύρωσης του καθορισμού των οριογραμμών του υδατορέματος (οριοθέτηση) </vt:lpstr>
      <vt:lpstr>Προσωρινή οριοθέτηση υδατορεμάτων</vt:lpstr>
      <vt:lpstr>Δόμηση πλησίον ρεμάτων</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 ΠΟΛΕΟΔΟΜΙΑΣ ΧΩΡΟΤΑΞΙΑΣ &amp;ΠΕΡΙΒΑΛΛΟΝΤΟΣ ΙΙ</dc:title>
  <dc:creator>Stamatiou Konstantina</dc:creator>
  <cp:lastModifiedBy>κωνσταντινα σταματιου</cp:lastModifiedBy>
  <cp:revision>232</cp:revision>
  <dcterms:created xsi:type="dcterms:W3CDTF">2023-11-01T21:01:17Z</dcterms:created>
  <dcterms:modified xsi:type="dcterms:W3CDTF">2024-02-09T10:56:05Z</dcterms:modified>
</cp:coreProperties>
</file>