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8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97" autoAdjust="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14" y="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869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77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40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0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95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128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408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06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82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44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6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27250"/>
            <a:ext cx="7772400" cy="1470025"/>
          </a:xfrm>
        </p:spPr>
        <p:txBody>
          <a:bodyPr/>
          <a:lstStyle/>
          <a:p>
            <a:r>
              <a:rPr dirty="0" smtClean="0"/>
              <a:t>Διατροφή</a:t>
            </a:r>
            <a:r>
              <a:rPr lang="el-GR" dirty="0" smtClean="0"/>
              <a:t> – Εργαστήριο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/>
          <a:p>
            <a:r>
              <a:rPr lang="el-GR" dirty="0" smtClean="0"/>
              <a:t>Η διατροφική αγωγή στην παιδική και εφηβική ηλικία</a:t>
            </a:r>
            <a:endParaRPr dirty="0"/>
          </a:p>
        </p:txBody>
      </p:sp>
      <p:pic>
        <p:nvPicPr>
          <p:cNvPr id="1026" name="Picture 2" descr="C:\Users\DeliDiet\Pictures\tdu-logo-greek_14996670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21" y="614363"/>
            <a:ext cx="1760836" cy="130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liDiet\Pictures\UTH-logo-gree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67531"/>
            <a:ext cx="1473200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Νικόλαος Ι Ντελής </a:t>
            </a:r>
            <a:r>
              <a:rPr lang="en-US" dirty="0" smtClean="0"/>
              <a:t>RD, MSc, PhDc</a:t>
            </a:r>
          </a:p>
          <a:p>
            <a:pPr algn="ctr"/>
            <a:r>
              <a:rPr lang="el-GR" dirty="0" smtClean="0"/>
              <a:t>Διαιτολόγος – Διατροφολόγος</a:t>
            </a:r>
          </a:p>
          <a:p>
            <a:pPr algn="ctr"/>
            <a:r>
              <a:rPr lang="el-GR" dirty="0" smtClean="0"/>
              <a:t>Υποψήφιος διδάκτωρ Πανεπιστημίου Θεσσαλίας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διατροφική αγωγή στα σχολεία στην </a:t>
            </a:r>
            <a:r>
              <a:rPr lang="el-GR" dirty="0"/>
              <a:t>Ε</a:t>
            </a:r>
            <a:r>
              <a:rPr lang="el-GR" dirty="0" smtClean="0"/>
              <a:t>λλάδα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 στήριξη του Υπουργείου </a:t>
            </a:r>
            <a:r>
              <a:rPr lang="el-GR" dirty="0" smtClean="0"/>
              <a:t>Παιδείας</a:t>
            </a:r>
          </a:p>
          <a:p>
            <a:r>
              <a:rPr lang="el-GR" dirty="0" smtClean="0"/>
              <a:t>δημόσιοι φορείς υγείας</a:t>
            </a:r>
          </a:p>
          <a:p>
            <a:r>
              <a:rPr lang="el-GR" dirty="0"/>
              <a:t> </a:t>
            </a:r>
            <a:r>
              <a:rPr lang="el-GR" dirty="0" err="1" smtClean="0"/>
              <a:t>πολυσυστατικά</a:t>
            </a:r>
            <a:r>
              <a:rPr lang="el-GR" dirty="0" smtClean="0"/>
              <a:t> προγράμματα</a:t>
            </a:r>
          </a:p>
          <a:p>
            <a:r>
              <a:rPr lang="el-GR" dirty="0"/>
              <a:t>συνδέονται με την καθημερινή ζωή των </a:t>
            </a:r>
            <a:r>
              <a:rPr lang="el-GR" dirty="0" smtClean="0"/>
              <a:t>παιδιών</a:t>
            </a:r>
          </a:p>
          <a:p>
            <a:r>
              <a:rPr lang="el-GR" dirty="0"/>
              <a:t>βελτιώνουν τόσο τη διατροφή όσο και τη γενικότερη ποιότητα </a:t>
            </a:r>
            <a:r>
              <a:rPr lang="el-GR" dirty="0" smtClean="0"/>
              <a:t>ζωής</a:t>
            </a:r>
          </a:p>
          <a:p>
            <a:r>
              <a:rPr lang="el-GR" dirty="0" smtClean="0"/>
              <a:t>τα </a:t>
            </a:r>
            <a:r>
              <a:rPr lang="el-GR" dirty="0"/>
              <a:t>πιο αποδοτικά μοντέλα </a:t>
            </a:r>
            <a:r>
              <a:rPr lang="el-GR" dirty="0" smtClean="0"/>
              <a:t>συνδυάζουν:</a:t>
            </a:r>
          </a:p>
          <a:p>
            <a:pPr marL="514350" indent="-514350">
              <a:buAutoNum type="arabicPeriod"/>
            </a:pPr>
            <a:r>
              <a:rPr lang="el-GR" dirty="0" smtClean="0"/>
              <a:t>Εκπαίδευση</a:t>
            </a:r>
          </a:p>
          <a:p>
            <a:pPr marL="514350" indent="-514350">
              <a:buAutoNum type="arabicPeriod"/>
            </a:pPr>
            <a:r>
              <a:rPr lang="el-GR" dirty="0" smtClean="0"/>
              <a:t>πρακτικές δραστηριότητες</a:t>
            </a:r>
          </a:p>
          <a:p>
            <a:pPr marL="514350" indent="-514350">
              <a:buAutoNum type="arabicPeriod"/>
            </a:pPr>
            <a:r>
              <a:rPr lang="el-GR" dirty="0" smtClean="0"/>
              <a:t>αλλαγές </a:t>
            </a:r>
            <a:r>
              <a:rPr lang="el-GR" dirty="0"/>
              <a:t>στο σχολικό περιβάλλον (κυλικείο, γεύματα, σχολικοί κήποι)</a:t>
            </a:r>
          </a:p>
        </p:txBody>
      </p:sp>
    </p:spTree>
    <p:extLst>
      <p:ext uri="{BB962C8B-B14F-4D97-AF65-F5344CB8AC3E}">
        <p14:creationId xmlns:p14="http://schemas.microsoft.com/office/powerpoint/2010/main" val="1756697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«</a:t>
            </a:r>
            <a:r>
              <a:rPr lang="el-GR" dirty="0" err="1"/>
              <a:t>Διατροφοπεριπέτειες</a:t>
            </a:r>
            <a:r>
              <a:rPr lang="el-GR" dirty="0"/>
              <a:t>» (</a:t>
            </a:r>
            <a:r>
              <a:rPr lang="en-US" dirty="0"/>
              <a:t>Nutritional Adventures)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Υλοποιήθηκε διαδικτυακά σε 84 δημοτικά σχολεία </a:t>
            </a:r>
            <a:r>
              <a:rPr lang="el-GR" dirty="0" smtClean="0"/>
              <a:t>πανελλαδικά</a:t>
            </a:r>
          </a:p>
          <a:p>
            <a:r>
              <a:rPr lang="el-GR" dirty="0"/>
              <a:t>Δ</a:t>
            </a:r>
            <a:r>
              <a:rPr lang="el-GR" dirty="0" smtClean="0"/>
              <a:t>ύο </a:t>
            </a:r>
            <a:r>
              <a:rPr lang="el-GR" dirty="0"/>
              <a:t>ώρες σύγχρονης διαδικτυακής διδασκαλίας από διαιτολόγους και συμπληρωματικές δραστηριότητες στο σπίτι ή στην </a:t>
            </a:r>
            <a:r>
              <a:rPr lang="el-GR" dirty="0" smtClean="0"/>
              <a:t>τάξη</a:t>
            </a:r>
            <a:endParaRPr lang="el-GR" dirty="0"/>
          </a:p>
          <a:p>
            <a:r>
              <a:rPr lang="el-GR" dirty="0"/>
              <a:t>Χρησιμοποιεί τις Εθνικές Διατροφικές Οδηγίες για παιδιά και εφήβους ως επιστημονική </a:t>
            </a:r>
            <a:r>
              <a:rPr lang="el-GR" dirty="0" smtClean="0"/>
              <a:t>βάση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Μετά την παρέμβαση:</a:t>
            </a:r>
          </a:p>
          <a:p>
            <a:r>
              <a:rPr lang="el-GR" dirty="0"/>
              <a:t>αυξήθηκε η προσκόλληση στη Μεσογειακή δίαιτα και η κατανάλωση φρούτων/λαχανικών</a:t>
            </a:r>
          </a:p>
          <a:p>
            <a:r>
              <a:rPr lang="el-GR" dirty="0"/>
              <a:t>αυξήθηκε η φυσική δραστηριότητα και μειώθηκε ο χρόνος οθόνης</a:t>
            </a:r>
          </a:p>
          <a:p>
            <a:r>
              <a:rPr lang="el-GR" dirty="0"/>
              <a:t>βελτιώθηκε η συνολική ποιότητα ζωής των παιδιών (σωματική, συναισθηματική, κοινωνική, σχολική λειτουργία</a:t>
            </a:r>
            <a:r>
              <a:rPr lang="el-GR" dirty="0" smtClean="0"/>
              <a:t>)</a:t>
            </a:r>
            <a:endParaRPr lang="el-GR" dirty="0"/>
          </a:p>
          <a:p>
            <a:r>
              <a:rPr lang="el-GR" dirty="0"/>
              <a:t>Οι επιπλέον δραστηριότητες που γίνονταν με την υποστήριξη εκπαιδευτικών στην τάξη είχαν καλύτερα αποτελέσματα από εκείνες με υποστήριξη γονέων</a:t>
            </a:r>
          </a:p>
        </p:txBody>
      </p:sp>
    </p:spTree>
    <p:extLst>
      <p:ext uri="{BB962C8B-B14F-4D97-AF65-F5344CB8AC3E}">
        <p14:creationId xmlns:p14="http://schemas.microsoft.com/office/powerpoint/2010/main" val="2769753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«ΔΙΑΤΡΟΦΗ» (</a:t>
            </a:r>
            <a:r>
              <a:rPr lang="en-US" dirty="0"/>
              <a:t>DIATROFI)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Μεγάλης κλίμακας πρόγραμμα σε δημόσια σχολεία χαμηλού κοινωνικοοικονομικού </a:t>
            </a:r>
            <a:r>
              <a:rPr lang="el-GR" dirty="0" smtClean="0"/>
              <a:t>επιπέδου</a:t>
            </a:r>
          </a:p>
          <a:p>
            <a:r>
              <a:rPr lang="el-GR" dirty="0" smtClean="0"/>
              <a:t>Συνδυάζει </a:t>
            </a:r>
            <a:r>
              <a:rPr lang="el-GR" dirty="0"/>
              <a:t>καθημερινό υγιεινό γεύμα στο σχολείο με δράσεις διατροφικής αγωγής (υλικό, δραστηριότητες, ενημέρωση</a:t>
            </a:r>
            <a:r>
              <a:rPr lang="el-GR" dirty="0" smtClean="0"/>
              <a:t>)</a:t>
            </a:r>
            <a:endParaRPr lang="el-GR" dirty="0"/>
          </a:p>
          <a:p>
            <a:r>
              <a:rPr lang="el-GR" dirty="0"/>
              <a:t>Σε κλαδική τυχαιοποιημένη μελέτη, τα σχολεία με γεύμα + εκπαίδευση είχαν σημαντικά μεγαλύτερη μείωση της επισιτιστικής ανασφάλειας στα νοικοκυριά των μαθητών σε σχέση με σχολεία που είχαν μόνο εκπαιδευτικές </a:t>
            </a:r>
            <a:r>
              <a:rPr lang="el-GR" dirty="0" smtClean="0"/>
              <a:t>δράσεις</a:t>
            </a:r>
          </a:p>
          <a:p>
            <a:r>
              <a:rPr lang="el-GR" dirty="0" smtClean="0"/>
              <a:t>Το </a:t>
            </a:r>
            <a:r>
              <a:rPr lang="el-GR" dirty="0"/>
              <a:t>όφελος ήταν ιδιαίτερα μεγάλο για παιδιά από οικογένειες με πείνα και για υπέρβαρα/παχύσαρκα παιδιά </a:t>
            </a:r>
          </a:p>
        </p:txBody>
      </p:sp>
    </p:spTree>
    <p:extLst>
      <p:ext uri="{BB962C8B-B14F-4D97-AF65-F5344CB8AC3E}">
        <p14:creationId xmlns:p14="http://schemas.microsoft.com/office/powerpoint/2010/main" val="2520249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«Αγαπώ τα Φρούτα»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Πρόγραμμα για Β΄ Δημοτικού με τη μέθοδο </a:t>
            </a:r>
            <a:r>
              <a:rPr lang="el-GR" dirty="0" err="1" smtClean="0"/>
              <a:t>ARTiT</a:t>
            </a:r>
            <a:endParaRPr lang="el-GR" dirty="0" smtClean="0"/>
          </a:p>
          <a:p>
            <a:r>
              <a:rPr lang="el-GR" dirty="0" smtClean="0"/>
              <a:t>εστιάζει </a:t>
            </a:r>
            <a:r>
              <a:rPr lang="el-GR" dirty="0"/>
              <a:t>στην ενεργή συμμετοχή, βιωματικές </a:t>
            </a:r>
            <a:r>
              <a:rPr lang="el-GR" dirty="0" smtClean="0"/>
              <a:t>δραστηριότητες</a:t>
            </a:r>
          </a:p>
          <a:p>
            <a:r>
              <a:rPr lang="el-GR" dirty="0" smtClean="0"/>
              <a:t>Στόχο έχει </a:t>
            </a:r>
            <a:r>
              <a:rPr lang="el-GR" dirty="0"/>
              <a:t>να ενταχθούν τα φρούτα στην καθημερινή διατροφή των </a:t>
            </a:r>
            <a:r>
              <a:rPr lang="el-GR" dirty="0" smtClean="0"/>
              <a:t>παιδιών</a:t>
            </a:r>
          </a:p>
          <a:p>
            <a:r>
              <a:rPr lang="el-GR" dirty="0" smtClean="0"/>
              <a:t>τα </a:t>
            </a:r>
            <a:r>
              <a:rPr lang="el-GR" dirty="0"/>
              <a:t>παιδιά συμμετέχουν ενεργά, δείχνουν ενδιαφέρον και βελτιώνουν τις γνώσεις τους για τα φρούτα</a:t>
            </a:r>
          </a:p>
        </p:txBody>
      </p:sp>
    </p:spTree>
    <p:extLst>
      <p:ext uri="{BB962C8B-B14F-4D97-AF65-F5344CB8AC3E}">
        <p14:creationId xmlns:p14="http://schemas.microsoft.com/office/powerpoint/2010/main" val="3004345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Παραδείγματα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ουράνιο τόξο της διατροφής</a:t>
            </a:r>
          </a:p>
          <a:p>
            <a:r>
              <a:rPr lang="el-GR" dirty="0" smtClean="0"/>
              <a:t>Εφηβική παχυσαρκία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47916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Δραστηριότητα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Καλείστε να εκπαιδεύσετε κοινό σε σχέση με το υγιεινό πιάτο </a:t>
            </a:r>
            <a:r>
              <a:rPr lang="en-US" dirty="0" smtClean="0"/>
              <a:t>My Plate. </a:t>
            </a:r>
            <a:r>
              <a:rPr lang="el-GR" dirty="0" smtClean="0"/>
              <a:t>Περιγράψτε τα εργαλεία που θα χρησιμοποιήσετε αν το κοινό αποτελεί:</a:t>
            </a:r>
          </a:p>
          <a:p>
            <a:pPr marL="514350" indent="-514350">
              <a:buAutoNum type="arabicPeriod"/>
            </a:pPr>
            <a:r>
              <a:rPr lang="el-GR" dirty="0" smtClean="0"/>
              <a:t>Νήπια</a:t>
            </a:r>
          </a:p>
          <a:p>
            <a:pPr marL="514350" indent="-514350">
              <a:buAutoNum type="arabicPeriod"/>
            </a:pPr>
            <a:r>
              <a:rPr lang="el-GR" dirty="0" smtClean="0"/>
              <a:t>Παιδιά 10 ετών</a:t>
            </a:r>
          </a:p>
          <a:p>
            <a:pPr marL="514350" indent="-514350">
              <a:buAutoNum type="arabicPeriod"/>
            </a:pPr>
            <a:r>
              <a:rPr lang="el-GR" dirty="0" smtClean="0"/>
              <a:t>Παιδιά 16 ετών</a:t>
            </a:r>
          </a:p>
          <a:p>
            <a:pPr marL="514350" indent="-514350">
              <a:buAutoNum type="arabicPeriod"/>
            </a:pPr>
            <a:r>
              <a:rPr lang="el-GR" dirty="0" smtClean="0"/>
              <a:t>Παιδιά από 7 έως 15 ετών σε κατηχητικό</a:t>
            </a:r>
          </a:p>
          <a:p>
            <a:pPr marL="514350" indent="-514350">
              <a:buAutoNum type="arabicPeriod"/>
            </a:pPr>
            <a:r>
              <a:rPr lang="el-GR" dirty="0" smtClean="0"/>
              <a:t>Εφήβους σε αναμορφωτήριο</a:t>
            </a:r>
          </a:p>
          <a:p>
            <a:pPr marL="514350" indent="-514350">
              <a:buAutoNum type="arabicPeriod"/>
            </a:pPr>
            <a:r>
              <a:rPr lang="el-GR" dirty="0" smtClean="0"/>
              <a:t>Παιδιά 10 ετών με αυτισμό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2541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Συζήτηση και ερωτήσεις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8" y="2369738"/>
            <a:ext cx="2720501" cy="2720501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50" y="2583179"/>
            <a:ext cx="3103134" cy="229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76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Θεματολογία διάλεξης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σημασία της διατροφικής αγωγής</a:t>
            </a:r>
          </a:p>
          <a:p>
            <a:r>
              <a:rPr lang="el-GR" dirty="0" smtClean="0"/>
              <a:t>Μέθοδοι διατροφικής αγωγής</a:t>
            </a:r>
          </a:p>
          <a:p>
            <a:r>
              <a:rPr lang="el-GR" dirty="0" smtClean="0"/>
              <a:t>Η διατροφική αγωγή στην Ελλάδα</a:t>
            </a:r>
          </a:p>
          <a:p>
            <a:r>
              <a:rPr lang="el-GR" dirty="0" smtClean="0"/>
              <a:t>Παραδείγματα</a:t>
            </a:r>
          </a:p>
          <a:p>
            <a:r>
              <a:rPr lang="el-GR" dirty="0" smtClean="0"/>
              <a:t>Δραστηριότητα</a:t>
            </a:r>
          </a:p>
        </p:txBody>
      </p:sp>
    </p:spTree>
    <p:extLst>
      <p:ext uri="{BB962C8B-B14F-4D97-AF65-F5344CB8AC3E}">
        <p14:creationId xmlns:p14="http://schemas.microsoft.com/office/powerpoint/2010/main" val="1328846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σημασία της διατροφικής αγωγής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Πρωτογενής πρόληψη</a:t>
            </a:r>
          </a:p>
          <a:p>
            <a:r>
              <a:rPr lang="el-GR" dirty="0" smtClean="0"/>
              <a:t>Σωματική και ψυχική υγεία</a:t>
            </a:r>
          </a:p>
          <a:p>
            <a:r>
              <a:rPr lang="el-GR" dirty="0" smtClean="0"/>
              <a:t>Πρόληψη χρόνιων νοσημάτων</a:t>
            </a:r>
          </a:p>
          <a:p>
            <a:r>
              <a:rPr lang="el-GR" dirty="0"/>
              <a:t>Θεμέλιο υγείας δια </a:t>
            </a:r>
            <a:r>
              <a:rPr lang="el-GR" dirty="0" smtClean="0"/>
              <a:t>βίου</a:t>
            </a:r>
          </a:p>
          <a:p>
            <a:r>
              <a:rPr lang="el-GR" dirty="0" smtClean="0"/>
              <a:t>Ειδικές κατηγορίες παιδιών</a:t>
            </a:r>
          </a:p>
          <a:p>
            <a:r>
              <a:rPr lang="el-GR" dirty="0" smtClean="0"/>
              <a:t>Ανάγκη για εξατομίκευση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4606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Φορείς διατροφικής αγωγής στα παιδιά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Οικογένεια:</a:t>
            </a:r>
          </a:p>
          <a:p>
            <a:pPr marL="514350" indent="-514350">
              <a:buAutoNum type="arabicPeriod"/>
            </a:pPr>
            <a:r>
              <a:rPr lang="el-GR" dirty="0" smtClean="0"/>
              <a:t>Παράδειγμα προς μίμηση</a:t>
            </a:r>
          </a:p>
          <a:p>
            <a:pPr marL="514350" indent="-514350">
              <a:buAutoNum type="arabicPeriod"/>
            </a:pPr>
            <a:r>
              <a:rPr lang="el-GR" dirty="0" smtClean="0"/>
              <a:t>Το φαγητό ως επιβράβευση και τιμωρία</a:t>
            </a:r>
          </a:p>
          <a:p>
            <a:pPr marL="514350" indent="-514350">
              <a:buAutoNum type="arabicPeriod"/>
            </a:pPr>
            <a:r>
              <a:rPr lang="el-GR" dirty="0" smtClean="0"/>
              <a:t>Συμμετοχή σε δράσεις διατροφικής αγωγής</a:t>
            </a:r>
          </a:p>
          <a:p>
            <a:r>
              <a:rPr lang="el-GR" dirty="0" smtClean="0"/>
              <a:t>Σχολείο</a:t>
            </a:r>
          </a:p>
          <a:p>
            <a:pPr marL="514350" indent="-514350">
              <a:buAutoNum type="arabicPeriod"/>
            </a:pPr>
            <a:r>
              <a:rPr lang="el-GR" dirty="0" smtClean="0"/>
              <a:t>Εκπαίδευση</a:t>
            </a:r>
          </a:p>
          <a:p>
            <a:pPr marL="514350" indent="-514350">
              <a:buAutoNum type="arabicPeriod"/>
            </a:pPr>
            <a:r>
              <a:rPr lang="el-GR" dirty="0" smtClean="0"/>
              <a:t>Κυλικεία</a:t>
            </a:r>
          </a:p>
          <a:p>
            <a:pPr marL="514350" indent="-514350">
              <a:buAutoNum type="arabicPeriod"/>
            </a:pPr>
            <a:r>
              <a:rPr lang="el-GR" dirty="0" smtClean="0"/>
              <a:t>Σχολικές δράσεις</a:t>
            </a:r>
          </a:p>
          <a:p>
            <a:pPr marL="514350" indent="-514350">
              <a:buAutoNum type="arabicPeriod"/>
            </a:pPr>
            <a:r>
              <a:rPr lang="el-GR" dirty="0" smtClean="0"/>
              <a:t>Εκπαιδευτικές ημερίδες</a:t>
            </a:r>
          </a:p>
        </p:txBody>
      </p:sp>
    </p:spTree>
    <p:extLst>
      <p:ext uri="{BB962C8B-B14F-4D97-AF65-F5344CB8AC3E}">
        <p14:creationId xmlns:p14="http://schemas.microsoft.com/office/powerpoint/2010/main" val="4045423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Φορείς διατροφικής αγωγής στους εφήβους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smtClean="0"/>
              <a:t>Η οικογένεια χάνει την επιρροή της</a:t>
            </a:r>
          </a:p>
          <a:p>
            <a:r>
              <a:rPr lang="el-GR" b="1" dirty="0" smtClean="0"/>
              <a:t>Αντικατάσταση από κοινωνικό περίγυρο</a:t>
            </a:r>
          </a:p>
          <a:p>
            <a:r>
              <a:rPr lang="el-GR" b="1" dirty="0" smtClean="0"/>
              <a:t>Μεγάλη επίδραση η μόδα, η τηλεόραση και τα κοινωνικά δίκτυα</a:t>
            </a:r>
          </a:p>
          <a:p>
            <a:r>
              <a:rPr lang="el-GR" b="1" dirty="0" smtClean="0"/>
              <a:t>Σημαντικός ο ρόλος του κοινωνικού μάρκετινγκ</a:t>
            </a:r>
          </a:p>
          <a:p>
            <a:r>
              <a:rPr lang="el-GR" b="1" dirty="0" smtClean="0"/>
              <a:t>Καθοδήγηση του παιδιού από φροντιστές για υγιή πρότυπα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387520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Μέθοδοι διατροφικής αγωγής στα παιδιά και τους εφήβους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Πολυσυστατικές</a:t>
            </a:r>
            <a:r>
              <a:rPr lang="el-GR" dirty="0"/>
              <a:t> – όχι μόνο </a:t>
            </a:r>
            <a:r>
              <a:rPr lang="el-GR" dirty="0" smtClean="0"/>
              <a:t>μάθημα</a:t>
            </a:r>
          </a:p>
          <a:p>
            <a:r>
              <a:rPr lang="el-GR" dirty="0"/>
              <a:t>Επαρκής διάρκεια &amp; </a:t>
            </a:r>
            <a:r>
              <a:rPr lang="el-GR" dirty="0" smtClean="0"/>
              <a:t>συχνότητα</a:t>
            </a:r>
          </a:p>
          <a:p>
            <a:r>
              <a:rPr lang="el-GR" dirty="0"/>
              <a:t>Εκπαιδευμένοι </a:t>
            </a:r>
            <a:r>
              <a:rPr lang="el-GR" dirty="0" smtClean="0"/>
              <a:t>εκπαιδευτές</a:t>
            </a:r>
          </a:p>
          <a:p>
            <a:r>
              <a:rPr lang="el-GR" dirty="0"/>
              <a:t>Εμπλοκή </a:t>
            </a:r>
            <a:r>
              <a:rPr lang="el-GR" dirty="0" smtClean="0"/>
              <a:t>γονέων</a:t>
            </a:r>
          </a:p>
          <a:p>
            <a:r>
              <a:rPr lang="el-GR" dirty="0"/>
              <a:t>Τροποποίηση σχολικού </a:t>
            </a:r>
            <a:r>
              <a:rPr lang="el-GR" dirty="0" smtClean="0"/>
              <a:t>περιβάλλοντος</a:t>
            </a:r>
          </a:p>
          <a:p>
            <a:r>
              <a:rPr lang="el-GR" dirty="0"/>
              <a:t>Οικογενειακές παρεμβάσεις</a:t>
            </a:r>
          </a:p>
        </p:txBody>
      </p:sp>
    </p:spTree>
    <p:extLst>
      <p:ext uri="{BB962C8B-B14F-4D97-AF65-F5344CB8AC3E}">
        <p14:creationId xmlns:p14="http://schemas.microsoft.com/office/powerpoint/2010/main" val="2515542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Προσχολική αγωγή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Παιγνιώδεις </a:t>
            </a:r>
            <a:r>
              <a:rPr lang="el-GR" b="1" dirty="0" smtClean="0"/>
              <a:t>δραστηριότητες</a:t>
            </a:r>
          </a:p>
          <a:p>
            <a:r>
              <a:rPr lang="el-GR" b="1" dirty="0" smtClean="0"/>
              <a:t>Τραγούδια</a:t>
            </a:r>
          </a:p>
          <a:p>
            <a:r>
              <a:rPr lang="el-GR" b="1" dirty="0"/>
              <a:t>λαχανόκηπος</a:t>
            </a:r>
          </a:p>
        </p:txBody>
      </p:sp>
    </p:spTree>
    <p:extLst>
      <p:ext uri="{BB962C8B-B14F-4D97-AF65-F5344CB8AC3E}">
        <p14:creationId xmlns:p14="http://schemas.microsoft.com/office/powerpoint/2010/main" val="2530299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Σχολική αγωγή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Διαθεματικά </a:t>
            </a:r>
            <a:r>
              <a:rPr lang="el-GR" b="1" dirty="0" smtClean="0"/>
              <a:t>μαθήματα</a:t>
            </a:r>
          </a:p>
          <a:p>
            <a:r>
              <a:rPr lang="el-GR" b="1" dirty="0"/>
              <a:t>γευστικές </a:t>
            </a:r>
            <a:r>
              <a:rPr lang="el-GR" b="1" dirty="0" smtClean="0"/>
              <a:t>δοκιμές</a:t>
            </a:r>
          </a:p>
          <a:p>
            <a:r>
              <a:rPr lang="el-GR" b="1" dirty="0"/>
              <a:t>σχολικός </a:t>
            </a:r>
            <a:r>
              <a:rPr lang="el-GR" b="1" dirty="0" smtClean="0"/>
              <a:t>κήπος</a:t>
            </a:r>
          </a:p>
          <a:p>
            <a:r>
              <a:rPr lang="el-GR" b="1" dirty="0"/>
              <a:t>εκπαιδευτικά </a:t>
            </a:r>
            <a:r>
              <a:rPr lang="el-GR" b="1" dirty="0" smtClean="0"/>
              <a:t>παιχνίδια</a:t>
            </a:r>
          </a:p>
          <a:p>
            <a:r>
              <a:rPr lang="en-US" b="1" dirty="0"/>
              <a:t>online </a:t>
            </a:r>
            <a:r>
              <a:rPr lang="el-GR" b="1" dirty="0"/>
              <a:t>προγράμματα</a:t>
            </a:r>
          </a:p>
        </p:txBody>
      </p:sp>
    </p:spTree>
    <p:extLst>
      <p:ext uri="{BB962C8B-B14F-4D97-AF65-F5344CB8AC3E}">
        <p14:creationId xmlns:p14="http://schemas.microsoft.com/office/powerpoint/2010/main" val="2445407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Εφηβική αγωγή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smtClean="0"/>
              <a:t>Συζητήσεις</a:t>
            </a:r>
          </a:p>
          <a:p>
            <a:r>
              <a:rPr lang="el-GR" b="1" dirty="0" err="1" smtClean="0"/>
              <a:t>Αυτοπαρακολούθηση</a:t>
            </a:r>
            <a:endParaRPr lang="el-GR" b="1" dirty="0" smtClean="0"/>
          </a:p>
          <a:p>
            <a:r>
              <a:rPr lang="el-GR" b="1" dirty="0" smtClean="0"/>
              <a:t>ανάλυση </a:t>
            </a:r>
            <a:r>
              <a:rPr lang="el-GR" b="1" dirty="0"/>
              <a:t>διαφημίσεων &amp; </a:t>
            </a:r>
            <a:r>
              <a:rPr lang="el-GR" b="1" dirty="0" smtClean="0"/>
              <a:t>ετικετών</a:t>
            </a:r>
          </a:p>
          <a:p>
            <a:r>
              <a:rPr lang="el-GR" b="1" dirty="0" smtClean="0"/>
              <a:t>ενδυνάμωση </a:t>
            </a:r>
            <a:r>
              <a:rPr lang="el-GR" b="1" dirty="0"/>
              <a:t>(</a:t>
            </a:r>
            <a:r>
              <a:rPr lang="el-GR" b="1" dirty="0" err="1" smtClean="0"/>
              <a:t>self-efficacy</a:t>
            </a:r>
            <a:r>
              <a:rPr lang="el-GR" b="1" dirty="0" smtClean="0"/>
              <a:t>)</a:t>
            </a:r>
          </a:p>
          <a:p>
            <a:r>
              <a:rPr lang="el-GR" b="1" dirty="0" smtClean="0"/>
              <a:t>σύνδεση </a:t>
            </a:r>
            <a:r>
              <a:rPr lang="el-GR" b="1" dirty="0"/>
              <a:t>με άσκηση</a:t>
            </a:r>
          </a:p>
        </p:txBody>
      </p:sp>
    </p:spTree>
    <p:extLst>
      <p:ext uri="{BB962C8B-B14F-4D97-AF65-F5344CB8AC3E}">
        <p14:creationId xmlns:p14="http://schemas.microsoft.com/office/powerpoint/2010/main" val="273412562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1625</TotalTime>
  <Words>534</Words>
  <Application>Microsoft Office PowerPoint</Application>
  <PresentationFormat>Προβολή στην οθόνη (4:3)</PresentationFormat>
  <Paragraphs>98</Paragraphs>
  <Slides>16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9" baseType="lpstr">
      <vt:lpstr>Arial</vt:lpstr>
      <vt:lpstr>Calibri</vt:lpstr>
      <vt:lpstr>Θέμα του Office</vt:lpstr>
      <vt:lpstr>Διατροφή – Εργαστήριο</vt:lpstr>
      <vt:lpstr>Θεματολογία διάλεξης</vt:lpstr>
      <vt:lpstr>Η σημασία της διατροφικής αγωγής</vt:lpstr>
      <vt:lpstr>Φορείς διατροφικής αγωγής στα παιδιά</vt:lpstr>
      <vt:lpstr>Φορείς διατροφικής αγωγής στους εφήβους</vt:lpstr>
      <vt:lpstr>Μέθοδοι διατροφικής αγωγής στα παιδιά και τους εφήβους</vt:lpstr>
      <vt:lpstr>Προσχολική αγωγή</vt:lpstr>
      <vt:lpstr>Σχολική αγωγή</vt:lpstr>
      <vt:lpstr>Εφηβική αγωγή</vt:lpstr>
      <vt:lpstr>Η διατροφική αγωγή στα σχολεία στην Ελλάδα</vt:lpstr>
      <vt:lpstr>«Διατροφοπεριπέτειες» (Nutritional Adventures)</vt:lpstr>
      <vt:lpstr>«ΔΙΑΤΡΟΦΗ» (DIATROFI)</vt:lpstr>
      <vt:lpstr>«Αγαπώ τα Φρούτα»</vt:lpstr>
      <vt:lpstr>Παραδείγματα</vt:lpstr>
      <vt:lpstr>Δραστηριότητα</vt:lpstr>
      <vt:lpstr>Συζήτηση και ερωτήσεις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</dc:title>
  <dc:subject/>
  <dc:creator>user</dc:creator>
  <cp:keywords/>
  <dc:description>generated using python-pptx</dc:description>
  <cp:lastModifiedBy>user</cp:lastModifiedBy>
  <cp:revision>77</cp:revision>
  <dcterms:created xsi:type="dcterms:W3CDTF">2013-01-27T09:14:16Z</dcterms:created>
  <dcterms:modified xsi:type="dcterms:W3CDTF">2026-01-16T12:01:29Z</dcterms:modified>
  <cp:category/>
</cp:coreProperties>
</file>