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6" r:id="rId7"/>
    <p:sldId id="260" r:id="rId8"/>
    <p:sldId id="261" r:id="rId9"/>
    <p:sldId id="262" r:id="rId10"/>
    <p:sldId id="263" r:id="rId11"/>
    <p:sldId id="264" r:id="rId12"/>
    <p:sldId id="267" r:id="rId13"/>
    <p:sldId id="268" r:id="rId14"/>
    <p:sldId id="272"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3" r:id="rId36"/>
    <p:sldId id="290" r:id="rId37"/>
    <p:sldId id="291" r:id="rId38"/>
    <p:sldId id="292" r:id="rId39"/>
    <p:sldId id="299" r:id="rId40"/>
    <p:sldId id="294" r:id="rId41"/>
    <p:sldId id="295" r:id="rId42"/>
    <p:sldId id="296" r:id="rId43"/>
    <p:sldId id="297" r:id="rId44"/>
    <p:sldId id="298"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4" r:id="rId69"/>
    <p:sldId id="323"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5AB24-8725-0ED9-BEF4-0A5D3273BF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325FBF7A-E8AA-4374-7066-BBA244824B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3AE9BE5F-E6BC-C16F-A30B-99A232994845}"/>
              </a:ext>
            </a:extLst>
          </p:cNvPr>
          <p:cNvSpPr>
            <a:spLocks noGrp="1"/>
          </p:cNvSpPr>
          <p:nvPr>
            <p:ph type="dt" sz="half" idx="10"/>
          </p:nvPr>
        </p:nvSpPr>
        <p:spPr/>
        <p:txBody>
          <a:bodyPr/>
          <a:lstStyle/>
          <a:p>
            <a:fld id="{093A3F72-649D-4A60-B689-0FC027A44CD4}" type="datetimeFigureOut">
              <a:rPr lang="el-GR" smtClean="0"/>
              <a:t>23/11/2023</a:t>
            </a:fld>
            <a:endParaRPr lang="el-GR"/>
          </a:p>
        </p:txBody>
      </p:sp>
      <p:sp>
        <p:nvSpPr>
          <p:cNvPr id="5" name="Footer Placeholder 4">
            <a:extLst>
              <a:ext uri="{FF2B5EF4-FFF2-40B4-BE49-F238E27FC236}">
                <a16:creationId xmlns:a16="http://schemas.microsoft.com/office/drawing/2014/main" id="{A4112238-2B25-E3EE-9AC3-812F11B8B4F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7777EA7-5DEE-2DF0-5E97-6761C6038037}"/>
              </a:ext>
            </a:extLst>
          </p:cNvPr>
          <p:cNvSpPr>
            <a:spLocks noGrp="1"/>
          </p:cNvSpPr>
          <p:nvPr>
            <p:ph type="sldNum" sz="quarter" idx="12"/>
          </p:nvPr>
        </p:nvSpPr>
        <p:spPr/>
        <p:txBody>
          <a:bodyPr/>
          <a:lstStyle/>
          <a:p>
            <a:fld id="{5E77ED1A-5C9D-4AE9-BC60-CAD7B9FDC1AE}" type="slidenum">
              <a:rPr lang="el-GR" smtClean="0"/>
              <a:t>‹#›</a:t>
            </a:fld>
            <a:endParaRPr lang="el-GR"/>
          </a:p>
        </p:txBody>
      </p:sp>
    </p:spTree>
    <p:extLst>
      <p:ext uri="{BB962C8B-B14F-4D97-AF65-F5344CB8AC3E}">
        <p14:creationId xmlns:p14="http://schemas.microsoft.com/office/powerpoint/2010/main" val="141317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C274-9261-7DC6-4DF6-59ED33DD8E2C}"/>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D93A4021-B51D-87B6-2DFF-B9757F41F5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51D86AB-0C59-4AC7-9D4C-C5DFCFBC1EF6}"/>
              </a:ext>
            </a:extLst>
          </p:cNvPr>
          <p:cNvSpPr>
            <a:spLocks noGrp="1"/>
          </p:cNvSpPr>
          <p:nvPr>
            <p:ph type="dt" sz="half" idx="10"/>
          </p:nvPr>
        </p:nvSpPr>
        <p:spPr/>
        <p:txBody>
          <a:bodyPr/>
          <a:lstStyle/>
          <a:p>
            <a:fld id="{093A3F72-649D-4A60-B689-0FC027A44CD4}" type="datetimeFigureOut">
              <a:rPr lang="el-GR" smtClean="0"/>
              <a:t>23/11/2023</a:t>
            </a:fld>
            <a:endParaRPr lang="el-GR"/>
          </a:p>
        </p:txBody>
      </p:sp>
      <p:sp>
        <p:nvSpPr>
          <p:cNvPr id="5" name="Footer Placeholder 4">
            <a:extLst>
              <a:ext uri="{FF2B5EF4-FFF2-40B4-BE49-F238E27FC236}">
                <a16:creationId xmlns:a16="http://schemas.microsoft.com/office/drawing/2014/main" id="{A5B140F7-526E-3391-2990-6872F2CDAF2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FC1DD41-A85D-3C1A-5229-6759E4D9F326}"/>
              </a:ext>
            </a:extLst>
          </p:cNvPr>
          <p:cNvSpPr>
            <a:spLocks noGrp="1"/>
          </p:cNvSpPr>
          <p:nvPr>
            <p:ph type="sldNum" sz="quarter" idx="12"/>
          </p:nvPr>
        </p:nvSpPr>
        <p:spPr/>
        <p:txBody>
          <a:bodyPr/>
          <a:lstStyle/>
          <a:p>
            <a:fld id="{5E77ED1A-5C9D-4AE9-BC60-CAD7B9FDC1AE}" type="slidenum">
              <a:rPr lang="el-GR" smtClean="0"/>
              <a:t>‹#›</a:t>
            </a:fld>
            <a:endParaRPr lang="el-GR"/>
          </a:p>
        </p:txBody>
      </p:sp>
    </p:spTree>
    <p:extLst>
      <p:ext uri="{BB962C8B-B14F-4D97-AF65-F5344CB8AC3E}">
        <p14:creationId xmlns:p14="http://schemas.microsoft.com/office/powerpoint/2010/main" val="3053311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2B60DB-848E-2505-EA6E-A1E6098F24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50A0DDF-A320-8511-FA6D-92913EFB47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3ED57C2-1DB6-2A9A-E38D-F7F7D257E103}"/>
              </a:ext>
            </a:extLst>
          </p:cNvPr>
          <p:cNvSpPr>
            <a:spLocks noGrp="1"/>
          </p:cNvSpPr>
          <p:nvPr>
            <p:ph type="dt" sz="half" idx="10"/>
          </p:nvPr>
        </p:nvSpPr>
        <p:spPr/>
        <p:txBody>
          <a:bodyPr/>
          <a:lstStyle/>
          <a:p>
            <a:fld id="{093A3F72-649D-4A60-B689-0FC027A44CD4}" type="datetimeFigureOut">
              <a:rPr lang="el-GR" smtClean="0"/>
              <a:t>23/11/2023</a:t>
            </a:fld>
            <a:endParaRPr lang="el-GR"/>
          </a:p>
        </p:txBody>
      </p:sp>
      <p:sp>
        <p:nvSpPr>
          <p:cNvPr id="5" name="Footer Placeholder 4">
            <a:extLst>
              <a:ext uri="{FF2B5EF4-FFF2-40B4-BE49-F238E27FC236}">
                <a16:creationId xmlns:a16="http://schemas.microsoft.com/office/drawing/2014/main" id="{5FF94821-151C-C883-9C9C-05E01628B3C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76B61E3-7B25-EF72-106C-519536FF1F05}"/>
              </a:ext>
            </a:extLst>
          </p:cNvPr>
          <p:cNvSpPr>
            <a:spLocks noGrp="1"/>
          </p:cNvSpPr>
          <p:nvPr>
            <p:ph type="sldNum" sz="quarter" idx="12"/>
          </p:nvPr>
        </p:nvSpPr>
        <p:spPr/>
        <p:txBody>
          <a:bodyPr/>
          <a:lstStyle/>
          <a:p>
            <a:fld id="{5E77ED1A-5C9D-4AE9-BC60-CAD7B9FDC1AE}" type="slidenum">
              <a:rPr lang="el-GR" smtClean="0"/>
              <a:t>‹#›</a:t>
            </a:fld>
            <a:endParaRPr lang="el-GR"/>
          </a:p>
        </p:txBody>
      </p:sp>
    </p:spTree>
    <p:extLst>
      <p:ext uri="{BB962C8B-B14F-4D97-AF65-F5344CB8AC3E}">
        <p14:creationId xmlns:p14="http://schemas.microsoft.com/office/powerpoint/2010/main" val="202121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1593-A2C6-337F-F7C3-F7E3A6575DAC}"/>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BB7EE6C4-C016-E093-641D-C56AB1AAA7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52211012-5385-5E4B-37F5-4520403EDFEC}"/>
              </a:ext>
            </a:extLst>
          </p:cNvPr>
          <p:cNvSpPr>
            <a:spLocks noGrp="1"/>
          </p:cNvSpPr>
          <p:nvPr>
            <p:ph type="dt" sz="half" idx="10"/>
          </p:nvPr>
        </p:nvSpPr>
        <p:spPr/>
        <p:txBody>
          <a:bodyPr/>
          <a:lstStyle/>
          <a:p>
            <a:fld id="{093A3F72-649D-4A60-B689-0FC027A44CD4}" type="datetimeFigureOut">
              <a:rPr lang="el-GR" smtClean="0"/>
              <a:t>23/11/2023</a:t>
            </a:fld>
            <a:endParaRPr lang="el-GR"/>
          </a:p>
        </p:txBody>
      </p:sp>
      <p:sp>
        <p:nvSpPr>
          <p:cNvPr id="5" name="Footer Placeholder 4">
            <a:extLst>
              <a:ext uri="{FF2B5EF4-FFF2-40B4-BE49-F238E27FC236}">
                <a16:creationId xmlns:a16="http://schemas.microsoft.com/office/drawing/2014/main" id="{5B4C4832-2664-6540-9164-62AC1DB5CF9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26A4DF6-2DCB-21B2-D3A2-5A3F24C9904E}"/>
              </a:ext>
            </a:extLst>
          </p:cNvPr>
          <p:cNvSpPr>
            <a:spLocks noGrp="1"/>
          </p:cNvSpPr>
          <p:nvPr>
            <p:ph type="sldNum" sz="quarter" idx="12"/>
          </p:nvPr>
        </p:nvSpPr>
        <p:spPr/>
        <p:txBody>
          <a:bodyPr/>
          <a:lstStyle/>
          <a:p>
            <a:fld id="{5E77ED1A-5C9D-4AE9-BC60-CAD7B9FDC1AE}" type="slidenum">
              <a:rPr lang="el-GR" smtClean="0"/>
              <a:t>‹#›</a:t>
            </a:fld>
            <a:endParaRPr lang="el-GR"/>
          </a:p>
        </p:txBody>
      </p:sp>
    </p:spTree>
    <p:extLst>
      <p:ext uri="{BB962C8B-B14F-4D97-AF65-F5344CB8AC3E}">
        <p14:creationId xmlns:p14="http://schemas.microsoft.com/office/powerpoint/2010/main" val="409881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DCD3E-D0DF-4D3C-728D-FA0021BBDD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C6A84340-C788-DBB5-3CA8-8D0A625502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DF14F7-113B-435A-B5C1-B7442DC0FC93}"/>
              </a:ext>
            </a:extLst>
          </p:cNvPr>
          <p:cNvSpPr>
            <a:spLocks noGrp="1"/>
          </p:cNvSpPr>
          <p:nvPr>
            <p:ph type="dt" sz="half" idx="10"/>
          </p:nvPr>
        </p:nvSpPr>
        <p:spPr/>
        <p:txBody>
          <a:bodyPr/>
          <a:lstStyle/>
          <a:p>
            <a:fld id="{093A3F72-649D-4A60-B689-0FC027A44CD4}" type="datetimeFigureOut">
              <a:rPr lang="el-GR" smtClean="0"/>
              <a:t>23/11/2023</a:t>
            </a:fld>
            <a:endParaRPr lang="el-GR"/>
          </a:p>
        </p:txBody>
      </p:sp>
      <p:sp>
        <p:nvSpPr>
          <p:cNvPr id="5" name="Footer Placeholder 4">
            <a:extLst>
              <a:ext uri="{FF2B5EF4-FFF2-40B4-BE49-F238E27FC236}">
                <a16:creationId xmlns:a16="http://schemas.microsoft.com/office/drawing/2014/main" id="{296A0DC0-4271-DA49-2883-DA6C8F31532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2A368C7E-9DC8-95F4-17E0-F37B11BFC8FF}"/>
              </a:ext>
            </a:extLst>
          </p:cNvPr>
          <p:cNvSpPr>
            <a:spLocks noGrp="1"/>
          </p:cNvSpPr>
          <p:nvPr>
            <p:ph type="sldNum" sz="quarter" idx="12"/>
          </p:nvPr>
        </p:nvSpPr>
        <p:spPr/>
        <p:txBody>
          <a:bodyPr/>
          <a:lstStyle/>
          <a:p>
            <a:fld id="{5E77ED1A-5C9D-4AE9-BC60-CAD7B9FDC1AE}" type="slidenum">
              <a:rPr lang="el-GR" smtClean="0"/>
              <a:t>‹#›</a:t>
            </a:fld>
            <a:endParaRPr lang="el-GR"/>
          </a:p>
        </p:txBody>
      </p:sp>
    </p:spTree>
    <p:extLst>
      <p:ext uri="{BB962C8B-B14F-4D97-AF65-F5344CB8AC3E}">
        <p14:creationId xmlns:p14="http://schemas.microsoft.com/office/powerpoint/2010/main" val="149206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2FE7D-0683-7368-27B6-0F86C0270884}"/>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22755A3-5AF0-D2F7-9427-1090DFAA0D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4BB9B2B0-1FBE-4C9F-CE16-DC1F402B7A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A99E330F-4590-0CE3-D27F-A7A1868B2534}"/>
              </a:ext>
            </a:extLst>
          </p:cNvPr>
          <p:cNvSpPr>
            <a:spLocks noGrp="1"/>
          </p:cNvSpPr>
          <p:nvPr>
            <p:ph type="dt" sz="half" idx="10"/>
          </p:nvPr>
        </p:nvSpPr>
        <p:spPr/>
        <p:txBody>
          <a:bodyPr/>
          <a:lstStyle/>
          <a:p>
            <a:fld id="{093A3F72-649D-4A60-B689-0FC027A44CD4}" type="datetimeFigureOut">
              <a:rPr lang="el-GR" smtClean="0"/>
              <a:t>23/11/2023</a:t>
            </a:fld>
            <a:endParaRPr lang="el-GR"/>
          </a:p>
        </p:txBody>
      </p:sp>
      <p:sp>
        <p:nvSpPr>
          <p:cNvPr id="6" name="Footer Placeholder 5">
            <a:extLst>
              <a:ext uri="{FF2B5EF4-FFF2-40B4-BE49-F238E27FC236}">
                <a16:creationId xmlns:a16="http://schemas.microsoft.com/office/drawing/2014/main" id="{22BF4BFB-F115-A74A-01E8-C1997462AEA7}"/>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B0647C1-2E36-723E-36B5-E370811A1234}"/>
              </a:ext>
            </a:extLst>
          </p:cNvPr>
          <p:cNvSpPr>
            <a:spLocks noGrp="1"/>
          </p:cNvSpPr>
          <p:nvPr>
            <p:ph type="sldNum" sz="quarter" idx="12"/>
          </p:nvPr>
        </p:nvSpPr>
        <p:spPr/>
        <p:txBody>
          <a:bodyPr/>
          <a:lstStyle/>
          <a:p>
            <a:fld id="{5E77ED1A-5C9D-4AE9-BC60-CAD7B9FDC1AE}" type="slidenum">
              <a:rPr lang="el-GR" smtClean="0"/>
              <a:t>‹#›</a:t>
            </a:fld>
            <a:endParaRPr lang="el-GR"/>
          </a:p>
        </p:txBody>
      </p:sp>
    </p:spTree>
    <p:extLst>
      <p:ext uri="{BB962C8B-B14F-4D97-AF65-F5344CB8AC3E}">
        <p14:creationId xmlns:p14="http://schemas.microsoft.com/office/powerpoint/2010/main" val="4011916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3F26-BBA8-F8E6-FB85-216D88C4AFAC}"/>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2E26AE89-5AD0-6A8E-6991-29F66E83C0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6F41D-66D4-9BF2-EA83-7B419E0836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5844BFBB-E5EA-F0C3-4D08-F5C98518F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C5B94B-6047-ED2A-89AD-6D539CF7E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4007D926-FDF2-6DEA-72AD-AAACE407C707}"/>
              </a:ext>
            </a:extLst>
          </p:cNvPr>
          <p:cNvSpPr>
            <a:spLocks noGrp="1"/>
          </p:cNvSpPr>
          <p:nvPr>
            <p:ph type="dt" sz="half" idx="10"/>
          </p:nvPr>
        </p:nvSpPr>
        <p:spPr/>
        <p:txBody>
          <a:bodyPr/>
          <a:lstStyle/>
          <a:p>
            <a:fld id="{093A3F72-649D-4A60-B689-0FC027A44CD4}" type="datetimeFigureOut">
              <a:rPr lang="el-GR" smtClean="0"/>
              <a:t>23/11/2023</a:t>
            </a:fld>
            <a:endParaRPr lang="el-GR"/>
          </a:p>
        </p:txBody>
      </p:sp>
      <p:sp>
        <p:nvSpPr>
          <p:cNvPr id="8" name="Footer Placeholder 7">
            <a:extLst>
              <a:ext uri="{FF2B5EF4-FFF2-40B4-BE49-F238E27FC236}">
                <a16:creationId xmlns:a16="http://schemas.microsoft.com/office/drawing/2014/main" id="{D5922275-EFA0-6180-D5CD-58571F2AAD0C}"/>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F9B13440-5CA8-5AEC-7767-DDFBA3C66261}"/>
              </a:ext>
            </a:extLst>
          </p:cNvPr>
          <p:cNvSpPr>
            <a:spLocks noGrp="1"/>
          </p:cNvSpPr>
          <p:nvPr>
            <p:ph type="sldNum" sz="quarter" idx="12"/>
          </p:nvPr>
        </p:nvSpPr>
        <p:spPr/>
        <p:txBody>
          <a:bodyPr/>
          <a:lstStyle/>
          <a:p>
            <a:fld id="{5E77ED1A-5C9D-4AE9-BC60-CAD7B9FDC1AE}" type="slidenum">
              <a:rPr lang="el-GR" smtClean="0"/>
              <a:t>‹#›</a:t>
            </a:fld>
            <a:endParaRPr lang="el-GR"/>
          </a:p>
        </p:txBody>
      </p:sp>
    </p:spTree>
    <p:extLst>
      <p:ext uri="{BB962C8B-B14F-4D97-AF65-F5344CB8AC3E}">
        <p14:creationId xmlns:p14="http://schemas.microsoft.com/office/powerpoint/2010/main" val="178903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263A-D7E9-D9F2-2DBF-C09E8A128759}"/>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51296ADE-1FA8-A928-31C3-FD7A103873B6}"/>
              </a:ext>
            </a:extLst>
          </p:cNvPr>
          <p:cNvSpPr>
            <a:spLocks noGrp="1"/>
          </p:cNvSpPr>
          <p:nvPr>
            <p:ph type="dt" sz="half" idx="10"/>
          </p:nvPr>
        </p:nvSpPr>
        <p:spPr/>
        <p:txBody>
          <a:bodyPr/>
          <a:lstStyle/>
          <a:p>
            <a:fld id="{093A3F72-649D-4A60-B689-0FC027A44CD4}" type="datetimeFigureOut">
              <a:rPr lang="el-GR" smtClean="0"/>
              <a:t>23/11/2023</a:t>
            </a:fld>
            <a:endParaRPr lang="el-GR"/>
          </a:p>
        </p:txBody>
      </p:sp>
      <p:sp>
        <p:nvSpPr>
          <p:cNvPr id="4" name="Footer Placeholder 3">
            <a:extLst>
              <a:ext uri="{FF2B5EF4-FFF2-40B4-BE49-F238E27FC236}">
                <a16:creationId xmlns:a16="http://schemas.microsoft.com/office/drawing/2014/main" id="{7B668525-1D03-A6DA-D716-CE2EF6DCEF9B}"/>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01345ABF-B919-75CD-3FD1-7893C87413B7}"/>
              </a:ext>
            </a:extLst>
          </p:cNvPr>
          <p:cNvSpPr>
            <a:spLocks noGrp="1"/>
          </p:cNvSpPr>
          <p:nvPr>
            <p:ph type="sldNum" sz="quarter" idx="12"/>
          </p:nvPr>
        </p:nvSpPr>
        <p:spPr/>
        <p:txBody>
          <a:bodyPr/>
          <a:lstStyle/>
          <a:p>
            <a:fld id="{5E77ED1A-5C9D-4AE9-BC60-CAD7B9FDC1AE}" type="slidenum">
              <a:rPr lang="el-GR" smtClean="0"/>
              <a:t>‹#›</a:t>
            </a:fld>
            <a:endParaRPr lang="el-GR"/>
          </a:p>
        </p:txBody>
      </p:sp>
    </p:spTree>
    <p:extLst>
      <p:ext uri="{BB962C8B-B14F-4D97-AF65-F5344CB8AC3E}">
        <p14:creationId xmlns:p14="http://schemas.microsoft.com/office/powerpoint/2010/main" val="89675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C94DA4-E22D-6FA0-B2D8-43D2F00B7C98}"/>
              </a:ext>
            </a:extLst>
          </p:cNvPr>
          <p:cNvSpPr>
            <a:spLocks noGrp="1"/>
          </p:cNvSpPr>
          <p:nvPr>
            <p:ph type="dt" sz="half" idx="10"/>
          </p:nvPr>
        </p:nvSpPr>
        <p:spPr/>
        <p:txBody>
          <a:bodyPr/>
          <a:lstStyle/>
          <a:p>
            <a:fld id="{093A3F72-649D-4A60-B689-0FC027A44CD4}" type="datetimeFigureOut">
              <a:rPr lang="el-GR" smtClean="0"/>
              <a:t>23/11/2023</a:t>
            </a:fld>
            <a:endParaRPr lang="el-GR"/>
          </a:p>
        </p:txBody>
      </p:sp>
      <p:sp>
        <p:nvSpPr>
          <p:cNvPr id="3" name="Footer Placeholder 2">
            <a:extLst>
              <a:ext uri="{FF2B5EF4-FFF2-40B4-BE49-F238E27FC236}">
                <a16:creationId xmlns:a16="http://schemas.microsoft.com/office/drawing/2014/main" id="{36E5CD01-CE13-F349-721E-1EA94FD29BD0}"/>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6B699040-AFA2-E88F-EAD2-160E5C63DB37}"/>
              </a:ext>
            </a:extLst>
          </p:cNvPr>
          <p:cNvSpPr>
            <a:spLocks noGrp="1"/>
          </p:cNvSpPr>
          <p:nvPr>
            <p:ph type="sldNum" sz="quarter" idx="12"/>
          </p:nvPr>
        </p:nvSpPr>
        <p:spPr/>
        <p:txBody>
          <a:bodyPr/>
          <a:lstStyle/>
          <a:p>
            <a:fld id="{5E77ED1A-5C9D-4AE9-BC60-CAD7B9FDC1AE}" type="slidenum">
              <a:rPr lang="el-GR" smtClean="0"/>
              <a:t>‹#›</a:t>
            </a:fld>
            <a:endParaRPr lang="el-GR"/>
          </a:p>
        </p:txBody>
      </p:sp>
    </p:spTree>
    <p:extLst>
      <p:ext uri="{BB962C8B-B14F-4D97-AF65-F5344CB8AC3E}">
        <p14:creationId xmlns:p14="http://schemas.microsoft.com/office/powerpoint/2010/main" val="239896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33962-47BA-0057-E065-946B6AC75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203E4A70-DF7E-DF96-3F37-B30CBBD986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47C66674-F6FD-31D2-6B4D-33CE96672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5AEAA5-A358-69B5-555A-2BE474DD4B46}"/>
              </a:ext>
            </a:extLst>
          </p:cNvPr>
          <p:cNvSpPr>
            <a:spLocks noGrp="1"/>
          </p:cNvSpPr>
          <p:nvPr>
            <p:ph type="dt" sz="half" idx="10"/>
          </p:nvPr>
        </p:nvSpPr>
        <p:spPr/>
        <p:txBody>
          <a:bodyPr/>
          <a:lstStyle/>
          <a:p>
            <a:fld id="{093A3F72-649D-4A60-B689-0FC027A44CD4}" type="datetimeFigureOut">
              <a:rPr lang="el-GR" smtClean="0"/>
              <a:t>23/11/2023</a:t>
            </a:fld>
            <a:endParaRPr lang="el-GR"/>
          </a:p>
        </p:txBody>
      </p:sp>
      <p:sp>
        <p:nvSpPr>
          <p:cNvPr id="6" name="Footer Placeholder 5">
            <a:extLst>
              <a:ext uri="{FF2B5EF4-FFF2-40B4-BE49-F238E27FC236}">
                <a16:creationId xmlns:a16="http://schemas.microsoft.com/office/drawing/2014/main" id="{D6FC10FF-6F46-8D34-BFE0-7999FA5F67DF}"/>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C8A9F6A6-40DC-1CCD-7876-F3E5AA772D36}"/>
              </a:ext>
            </a:extLst>
          </p:cNvPr>
          <p:cNvSpPr>
            <a:spLocks noGrp="1"/>
          </p:cNvSpPr>
          <p:nvPr>
            <p:ph type="sldNum" sz="quarter" idx="12"/>
          </p:nvPr>
        </p:nvSpPr>
        <p:spPr/>
        <p:txBody>
          <a:bodyPr/>
          <a:lstStyle/>
          <a:p>
            <a:fld id="{5E77ED1A-5C9D-4AE9-BC60-CAD7B9FDC1AE}" type="slidenum">
              <a:rPr lang="el-GR" smtClean="0"/>
              <a:t>‹#›</a:t>
            </a:fld>
            <a:endParaRPr lang="el-GR"/>
          </a:p>
        </p:txBody>
      </p:sp>
    </p:spTree>
    <p:extLst>
      <p:ext uri="{BB962C8B-B14F-4D97-AF65-F5344CB8AC3E}">
        <p14:creationId xmlns:p14="http://schemas.microsoft.com/office/powerpoint/2010/main" val="499566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68614-CE88-1BA2-31D5-05C64F47B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7BD063D2-5F51-94B7-7125-63BC278FF6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26A1A83A-61C7-4D04-BE59-A3345500C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4173C4-7D76-6EFC-E488-63E7BBDEF35D}"/>
              </a:ext>
            </a:extLst>
          </p:cNvPr>
          <p:cNvSpPr>
            <a:spLocks noGrp="1"/>
          </p:cNvSpPr>
          <p:nvPr>
            <p:ph type="dt" sz="half" idx="10"/>
          </p:nvPr>
        </p:nvSpPr>
        <p:spPr/>
        <p:txBody>
          <a:bodyPr/>
          <a:lstStyle/>
          <a:p>
            <a:fld id="{093A3F72-649D-4A60-B689-0FC027A44CD4}" type="datetimeFigureOut">
              <a:rPr lang="el-GR" smtClean="0"/>
              <a:t>23/11/2023</a:t>
            </a:fld>
            <a:endParaRPr lang="el-GR"/>
          </a:p>
        </p:txBody>
      </p:sp>
      <p:sp>
        <p:nvSpPr>
          <p:cNvPr id="6" name="Footer Placeholder 5">
            <a:extLst>
              <a:ext uri="{FF2B5EF4-FFF2-40B4-BE49-F238E27FC236}">
                <a16:creationId xmlns:a16="http://schemas.microsoft.com/office/drawing/2014/main" id="{A1BCB974-2CAF-627A-F88B-55B0B506352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BBD5B77-5CC6-0099-5D81-8966C61A7BCC}"/>
              </a:ext>
            </a:extLst>
          </p:cNvPr>
          <p:cNvSpPr>
            <a:spLocks noGrp="1"/>
          </p:cNvSpPr>
          <p:nvPr>
            <p:ph type="sldNum" sz="quarter" idx="12"/>
          </p:nvPr>
        </p:nvSpPr>
        <p:spPr/>
        <p:txBody>
          <a:bodyPr/>
          <a:lstStyle/>
          <a:p>
            <a:fld id="{5E77ED1A-5C9D-4AE9-BC60-CAD7B9FDC1AE}" type="slidenum">
              <a:rPr lang="el-GR" smtClean="0"/>
              <a:t>‹#›</a:t>
            </a:fld>
            <a:endParaRPr lang="el-GR"/>
          </a:p>
        </p:txBody>
      </p:sp>
    </p:spTree>
    <p:extLst>
      <p:ext uri="{BB962C8B-B14F-4D97-AF65-F5344CB8AC3E}">
        <p14:creationId xmlns:p14="http://schemas.microsoft.com/office/powerpoint/2010/main" val="305199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A9B8B6-39D1-97BD-2C22-27DBEB23AC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542655B5-12ED-5F15-AB68-4F33205A6C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A3C11623-338A-B015-F930-413A32365B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A3F72-649D-4A60-B689-0FC027A44CD4}" type="datetimeFigureOut">
              <a:rPr lang="el-GR" smtClean="0"/>
              <a:t>23/11/2023</a:t>
            </a:fld>
            <a:endParaRPr lang="el-GR"/>
          </a:p>
        </p:txBody>
      </p:sp>
      <p:sp>
        <p:nvSpPr>
          <p:cNvPr id="5" name="Footer Placeholder 4">
            <a:extLst>
              <a:ext uri="{FF2B5EF4-FFF2-40B4-BE49-F238E27FC236}">
                <a16:creationId xmlns:a16="http://schemas.microsoft.com/office/drawing/2014/main" id="{2E5D9600-E037-2CC2-9B4C-ED3D16799C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D4629109-A6F8-53AD-7055-1B94701CBD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7ED1A-5C9D-4AE9-BC60-CAD7B9FDC1AE}" type="slidenum">
              <a:rPr lang="el-GR" smtClean="0"/>
              <a:t>‹#›</a:t>
            </a:fld>
            <a:endParaRPr lang="el-GR"/>
          </a:p>
        </p:txBody>
      </p:sp>
    </p:spTree>
    <p:extLst>
      <p:ext uri="{BB962C8B-B14F-4D97-AF65-F5344CB8AC3E}">
        <p14:creationId xmlns:p14="http://schemas.microsoft.com/office/powerpoint/2010/main" val="4133971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1ED60-5550-A77E-3F8F-50A8BE4DCF8F}"/>
              </a:ext>
            </a:extLst>
          </p:cNvPr>
          <p:cNvSpPr>
            <a:spLocks noGrp="1"/>
          </p:cNvSpPr>
          <p:nvPr>
            <p:ph type="ctrTitle"/>
          </p:nvPr>
        </p:nvSpPr>
        <p:spPr/>
        <p:txBody>
          <a:bodyPr/>
          <a:lstStyle/>
          <a:p>
            <a:r>
              <a:rPr lang="el-GR" dirty="0"/>
              <a:t>Ηλεκτρολυτικές Διαταραχές</a:t>
            </a:r>
          </a:p>
        </p:txBody>
      </p:sp>
      <p:sp>
        <p:nvSpPr>
          <p:cNvPr id="3" name="Subtitle 2">
            <a:extLst>
              <a:ext uri="{FF2B5EF4-FFF2-40B4-BE49-F238E27FC236}">
                <a16:creationId xmlns:a16="http://schemas.microsoft.com/office/drawing/2014/main" id="{18A271EC-22BC-2328-3CFB-586432143E0C}"/>
              </a:ext>
            </a:extLst>
          </p:cNvPr>
          <p:cNvSpPr>
            <a:spLocks noGrp="1"/>
          </p:cNvSpPr>
          <p:nvPr>
            <p:ph type="subTitle" idx="1"/>
          </p:nvPr>
        </p:nvSpPr>
        <p:spPr/>
        <p:txBody>
          <a:bodyPr/>
          <a:lstStyle/>
          <a:p>
            <a:r>
              <a:rPr lang="el-GR" dirty="0"/>
              <a:t>Χαράλαμπος Κωστάκης, </a:t>
            </a:r>
            <a:r>
              <a:rPr lang="en-US" dirty="0"/>
              <a:t>DVM, PhD </a:t>
            </a:r>
            <a:r>
              <a:rPr lang="el-GR" dirty="0"/>
              <a:t>ΑΠΘ</a:t>
            </a:r>
          </a:p>
        </p:txBody>
      </p:sp>
    </p:spTree>
    <p:extLst>
      <p:ext uri="{BB962C8B-B14F-4D97-AF65-F5344CB8AC3E}">
        <p14:creationId xmlns:p14="http://schemas.microsoft.com/office/powerpoint/2010/main" val="119812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7FB2-9721-8EEE-2661-F732C33C98FD}"/>
              </a:ext>
            </a:extLst>
          </p:cNvPr>
          <p:cNvSpPr>
            <a:spLocks noGrp="1"/>
          </p:cNvSpPr>
          <p:nvPr>
            <p:ph type="title"/>
          </p:nvPr>
        </p:nvSpPr>
        <p:spPr/>
        <p:txBody>
          <a:bodyPr/>
          <a:lstStyle/>
          <a:p>
            <a:r>
              <a:rPr lang="el-GR" dirty="0"/>
              <a:t>ΓΙΑΤΙ ΤΟΣΕΣ ΠΡΑΞΕΙΣ ΜΕ </a:t>
            </a:r>
            <a:r>
              <a:rPr lang="en-US" dirty="0" err="1"/>
              <a:t>mEq</a:t>
            </a:r>
            <a:r>
              <a:rPr lang="en-US" dirty="0"/>
              <a:t>???!</a:t>
            </a:r>
            <a:endParaRPr lang="el-GR" dirty="0"/>
          </a:p>
        </p:txBody>
      </p:sp>
      <p:sp>
        <p:nvSpPr>
          <p:cNvPr id="3" name="Content Placeholder 2">
            <a:extLst>
              <a:ext uri="{FF2B5EF4-FFF2-40B4-BE49-F238E27FC236}">
                <a16:creationId xmlns:a16="http://schemas.microsoft.com/office/drawing/2014/main" id="{5F95C058-CC11-ED3C-6945-213CFA38AF18}"/>
              </a:ext>
            </a:extLst>
          </p:cNvPr>
          <p:cNvSpPr>
            <a:spLocks noGrp="1"/>
          </p:cNvSpPr>
          <p:nvPr>
            <p:ph idx="1"/>
          </p:nvPr>
        </p:nvSpPr>
        <p:spPr/>
        <p:txBody>
          <a:bodyPr/>
          <a:lstStyle/>
          <a:p>
            <a:r>
              <a:rPr lang="el-GR" dirty="0"/>
              <a:t>Γιατί έχεις ένα ζώο με υποκαλιαιμία στο νοσηλευτήριο και θέλεις να προσθέσεις </a:t>
            </a:r>
            <a:r>
              <a:rPr lang="en-US" dirty="0"/>
              <a:t>K</a:t>
            </a:r>
            <a:r>
              <a:rPr lang="en-US" baseline="30000" dirty="0"/>
              <a:t>+</a:t>
            </a:r>
            <a:r>
              <a:rPr lang="el-GR" dirty="0"/>
              <a:t> στα υγρά του για να την αντιμετωπίσεις…</a:t>
            </a:r>
          </a:p>
          <a:p>
            <a:r>
              <a:rPr lang="el-GR" dirty="0"/>
              <a:t>Ανοίγεις ένα κίτρινο βιβλίο εντατικής να βρεις πόσο πρέπει να προσθέσεις στα υγρά και σου λέει, για ζώο με </a:t>
            </a:r>
            <a:r>
              <a:rPr lang="en-US" dirty="0"/>
              <a:t>K</a:t>
            </a:r>
            <a:r>
              <a:rPr lang="en-US" baseline="30000" dirty="0"/>
              <a:t>+</a:t>
            </a:r>
            <a:r>
              <a:rPr lang="el-GR" dirty="0"/>
              <a:t> 3.0-3.5 </a:t>
            </a:r>
            <a:r>
              <a:rPr lang="en-US" dirty="0" err="1"/>
              <a:t>mEq</a:t>
            </a:r>
            <a:r>
              <a:rPr lang="en-US" dirty="0"/>
              <a:t>/L </a:t>
            </a:r>
            <a:r>
              <a:rPr lang="el-GR" dirty="0"/>
              <a:t>πρέπει να προσθέσεις 30 </a:t>
            </a:r>
            <a:r>
              <a:rPr lang="en-US" dirty="0" err="1"/>
              <a:t>mEq</a:t>
            </a:r>
            <a:r>
              <a:rPr lang="en-US" dirty="0"/>
              <a:t> KCl </a:t>
            </a:r>
            <a:r>
              <a:rPr lang="el-GR" dirty="0"/>
              <a:t>σε </a:t>
            </a:r>
            <a:r>
              <a:rPr lang="en-US" dirty="0"/>
              <a:t>1 L NS 0.9%...</a:t>
            </a:r>
          </a:p>
          <a:p>
            <a:r>
              <a:rPr lang="el-GR" dirty="0"/>
              <a:t>Παίρνεις τον ορό σου, πας στο ντουλαπάκι να πάρεις τις αμπούλες με το </a:t>
            </a:r>
            <a:r>
              <a:rPr lang="en-US" dirty="0"/>
              <a:t>KCl</a:t>
            </a:r>
            <a:r>
              <a:rPr lang="el-GR" dirty="0"/>
              <a:t>, διαβάζεις την ετικέτα και τί γράφει?</a:t>
            </a:r>
            <a:r>
              <a:rPr lang="en-US" dirty="0"/>
              <a:t> 100mg/ml (</a:t>
            </a:r>
            <a:r>
              <a:rPr lang="el-GR" dirty="0"/>
              <a:t>ή 10%)</a:t>
            </a:r>
            <a:r>
              <a:rPr lang="en-US" dirty="0"/>
              <a:t>!</a:t>
            </a:r>
            <a:endParaRPr lang="el-GR" dirty="0"/>
          </a:p>
          <a:p>
            <a:r>
              <a:rPr lang="el-GR" dirty="0"/>
              <a:t>(100 </a:t>
            </a:r>
            <a:r>
              <a:rPr lang="en-US" dirty="0"/>
              <a:t>x 2)/74.5 = </a:t>
            </a:r>
            <a:r>
              <a:rPr lang="el-GR" dirty="0"/>
              <a:t>2.7 </a:t>
            </a:r>
            <a:r>
              <a:rPr lang="en-US" dirty="0" err="1"/>
              <a:t>mEq</a:t>
            </a:r>
            <a:endParaRPr lang="en-US" dirty="0"/>
          </a:p>
          <a:p>
            <a:r>
              <a:rPr lang="en-US" dirty="0"/>
              <a:t>30/2.7 = 11ml </a:t>
            </a:r>
            <a:r>
              <a:rPr lang="el-GR" dirty="0"/>
              <a:t>στο </a:t>
            </a:r>
            <a:r>
              <a:rPr lang="en-US" dirty="0"/>
              <a:t>L  ;)</a:t>
            </a:r>
            <a:endParaRPr lang="el-GR" dirty="0"/>
          </a:p>
        </p:txBody>
      </p:sp>
    </p:spTree>
    <p:extLst>
      <p:ext uri="{BB962C8B-B14F-4D97-AF65-F5344CB8AC3E}">
        <p14:creationId xmlns:p14="http://schemas.microsoft.com/office/powerpoint/2010/main" val="1342693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C21A1-BE6F-22BD-0706-C58FCF1F49A6}"/>
              </a:ext>
            </a:extLst>
          </p:cNvPr>
          <p:cNvSpPr>
            <a:spLocks noGrp="1"/>
          </p:cNvSpPr>
          <p:nvPr>
            <p:ph type="title"/>
          </p:nvPr>
        </p:nvSpPr>
        <p:spPr/>
        <p:txBody>
          <a:bodyPr/>
          <a:lstStyle/>
          <a:p>
            <a:endParaRPr lang="el-GR"/>
          </a:p>
        </p:txBody>
      </p:sp>
      <p:graphicFrame>
        <p:nvGraphicFramePr>
          <p:cNvPr id="4" name="Content Placeholder 3">
            <a:extLst>
              <a:ext uri="{FF2B5EF4-FFF2-40B4-BE49-F238E27FC236}">
                <a16:creationId xmlns:a16="http://schemas.microsoft.com/office/drawing/2014/main" id="{456D5B70-A035-6BC4-4C85-A72B9A402DBC}"/>
              </a:ext>
            </a:extLst>
          </p:cNvPr>
          <p:cNvGraphicFramePr>
            <a:graphicFrameLocks noGrp="1"/>
          </p:cNvGraphicFramePr>
          <p:nvPr>
            <p:ph idx="1"/>
            <p:extLst>
              <p:ext uri="{D42A27DB-BD31-4B8C-83A1-F6EECF244321}">
                <p14:modId xmlns:p14="http://schemas.microsoft.com/office/powerpoint/2010/main" val="907609403"/>
              </p:ext>
            </p:extLst>
          </p:nvPr>
        </p:nvGraphicFramePr>
        <p:xfrm>
          <a:off x="838200" y="365125"/>
          <a:ext cx="10515597" cy="5539743"/>
        </p:xfrm>
        <a:graphic>
          <a:graphicData uri="http://schemas.openxmlformats.org/drawingml/2006/table">
            <a:tbl>
              <a:tblPr firstRow="1" bandRow="1">
                <a:tableStyleId>{F5AB1C69-6EDB-4FF4-983F-18BD219EF322}</a:tableStyleId>
              </a:tblPr>
              <a:tblGrid>
                <a:gridCol w="3505199">
                  <a:extLst>
                    <a:ext uri="{9D8B030D-6E8A-4147-A177-3AD203B41FA5}">
                      <a16:colId xmlns:a16="http://schemas.microsoft.com/office/drawing/2014/main" val="3647145312"/>
                    </a:ext>
                  </a:extLst>
                </a:gridCol>
                <a:gridCol w="3505199">
                  <a:extLst>
                    <a:ext uri="{9D8B030D-6E8A-4147-A177-3AD203B41FA5}">
                      <a16:colId xmlns:a16="http://schemas.microsoft.com/office/drawing/2014/main" val="818900573"/>
                    </a:ext>
                  </a:extLst>
                </a:gridCol>
                <a:gridCol w="3505199">
                  <a:extLst>
                    <a:ext uri="{9D8B030D-6E8A-4147-A177-3AD203B41FA5}">
                      <a16:colId xmlns:a16="http://schemas.microsoft.com/office/drawing/2014/main" val="3037455713"/>
                    </a:ext>
                  </a:extLst>
                </a:gridCol>
              </a:tblGrid>
              <a:tr h="503613">
                <a:tc>
                  <a:txBody>
                    <a:bodyPr/>
                    <a:lstStyle/>
                    <a:p>
                      <a:r>
                        <a:rPr lang="el-GR" dirty="0"/>
                        <a:t>Ιόν</a:t>
                      </a:r>
                    </a:p>
                  </a:txBody>
                  <a:tcPr/>
                </a:tc>
                <a:tc>
                  <a:txBody>
                    <a:bodyPr/>
                    <a:lstStyle/>
                    <a:p>
                      <a:r>
                        <a:rPr lang="el-GR" dirty="0"/>
                        <a:t>Ατομικό βάρος</a:t>
                      </a:r>
                    </a:p>
                  </a:txBody>
                  <a:tcPr/>
                </a:tc>
                <a:tc>
                  <a:txBody>
                    <a:bodyPr/>
                    <a:lstStyle/>
                    <a:p>
                      <a:r>
                        <a:rPr lang="el-GR" dirty="0"/>
                        <a:t>Σθένος</a:t>
                      </a:r>
                    </a:p>
                  </a:txBody>
                  <a:tcPr/>
                </a:tc>
                <a:extLst>
                  <a:ext uri="{0D108BD9-81ED-4DB2-BD59-A6C34878D82A}">
                    <a16:rowId xmlns:a16="http://schemas.microsoft.com/office/drawing/2014/main" val="2356307302"/>
                  </a:ext>
                </a:extLst>
              </a:tr>
              <a:tr h="503613">
                <a:tc>
                  <a:txBody>
                    <a:bodyPr/>
                    <a:lstStyle/>
                    <a:p>
                      <a:r>
                        <a:rPr lang="el-GR" dirty="0"/>
                        <a:t>Υδρογόνο (Η)</a:t>
                      </a:r>
                    </a:p>
                  </a:txBody>
                  <a:tcPr/>
                </a:tc>
                <a:tc>
                  <a:txBody>
                    <a:bodyPr/>
                    <a:lstStyle/>
                    <a:p>
                      <a:r>
                        <a:rPr lang="el-GR" dirty="0"/>
                        <a:t>1</a:t>
                      </a:r>
                    </a:p>
                  </a:txBody>
                  <a:tcPr/>
                </a:tc>
                <a:tc>
                  <a:txBody>
                    <a:bodyPr/>
                    <a:lstStyle/>
                    <a:p>
                      <a:r>
                        <a:rPr lang="el-GR" dirty="0"/>
                        <a:t>1</a:t>
                      </a:r>
                    </a:p>
                  </a:txBody>
                  <a:tcPr/>
                </a:tc>
                <a:extLst>
                  <a:ext uri="{0D108BD9-81ED-4DB2-BD59-A6C34878D82A}">
                    <a16:rowId xmlns:a16="http://schemas.microsoft.com/office/drawing/2014/main" val="830107294"/>
                  </a:ext>
                </a:extLst>
              </a:tr>
              <a:tr h="503613">
                <a:tc>
                  <a:txBody>
                    <a:bodyPr/>
                    <a:lstStyle/>
                    <a:p>
                      <a:r>
                        <a:rPr lang="el-GR" dirty="0"/>
                        <a:t>Άνθρακας (</a:t>
                      </a:r>
                      <a:r>
                        <a:rPr lang="en-US" dirty="0"/>
                        <a:t>C)</a:t>
                      </a:r>
                      <a:endParaRPr lang="el-GR" dirty="0"/>
                    </a:p>
                  </a:txBody>
                  <a:tcPr/>
                </a:tc>
                <a:tc>
                  <a:txBody>
                    <a:bodyPr/>
                    <a:lstStyle/>
                    <a:p>
                      <a:r>
                        <a:rPr lang="en-US" dirty="0"/>
                        <a:t>12</a:t>
                      </a:r>
                      <a:endParaRPr lang="el-GR" dirty="0"/>
                    </a:p>
                  </a:txBody>
                  <a:tcPr/>
                </a:tc>
                <a:tc>
                  <a:txBody>
                    <a:bodyPr/>
                    <a:lstStyle/>
                    <a:p>
                      <a:r>
                        <a:rPr lang="en-US" dirty="0"/>
                        <a:t>4</a:t>
                      </a:r>
                      <a:endParaRPr lang="el-GR" dirty="0"/>
                    </a:p>
                  </a:txBody>
                  <a:tcPr/>
                </a:tc>
                <a:extLst>
                  <a:ext uri="{0D108BD9-81ED-4DB2-BD59-A6C34878D82A}">
                    <a16:rowId xmlns:a16="http://schemas.microsoft.com/office/drawing/2014/main" val="3463181855"/>
                  </a:ext>
                </a:extLst>
              </a:tr>
              <a:tr h="503613">
                <a:tc>
                  <a:txBody>
                    <a:bodyPr/>
                    <a:lstStyle/>
                    <a:p>
                      <a:r>
                        <a:rPr lang="el-GR" dirty="0"/>
                        <a:t>Άζωτο (Ν)</a:t>
                      </a:r>
                    </a:p>
                  </a:txBody>
                  <a:tcPr/>
                </a:tc>
                <a:tc>
                  <a:txBody>
                    <a:bodyPr/>
                    <a:lstStyle/>
                    <a:p>
                      <a:r>
                        <a:rPr lang="el-GR" dirty="0"/>
                        <a:t>14</a:t>
                      </a:r>
                    </a:p>
                  </a:txBody>
                  <a:tcPr/>
                </a:tc>
                <a:tc>
                  <a:txBody>
                    <a:bodyPr/>
                    <a:lstStyle/>
                    <a:p>
                      <a:r>
                        <a:rPr lang="el-GR" dirty="0"/>
                        <a:t>3</a:t>
                      </a:r>
                    </a:p>
                  </a:txBody>
                  <a:tcPr/>
                </a:tc>
                <a:extLst>
                  <a:ext uri="{0D108BD9-81ED-4DB2-BD59-A6C34878D82A}">
                    <a16:rowId xmlns:a16="http://schemas.microsoft.com/office/drawing/2014/main" val="783316541"/>
                  </a:ext>
                </a:extLst>
              </a:tr>
              <a:tr h="503613">
                <a:tc>
                  <a:txBody>
                    <a:bodyPr/>
                    <a:lstStyle/>
                    <a:p>
                      <a:r>
                        <a:rPr lang="el-GR" dirty="0"/>
                        <a:t>Οξυγόνο (Ο)</a:t>
                      </a:r>
                    </a:p>
                  </a:txBody>
                  <a:tcPr/>
                </a:tc>
                <a:tc>
                  <a:txBody>
                    <a:bodyPr/>
                    <a:lstStyle/>
                    <a:p>
                      <a:r>
                        <a:rPr lang="el-GR" dirty="0"/>
                        <a:t>16</a:t>
                      </a:r>
                    </a:p>
                  </a:txBody>
                  <a:tcPr/>
                </a:tc>
                <a:tc>
                  <a:txBody>
                    <a:bodyPr/>
                    <a:lstStyle/>
                    <a:p>
                      <a:r>
                        <a:rPr lang="el-GR" dirty="0"/>
                        <a:t>2</a:t>
                      </a:r>
                    </a:p>
                  </a:txBody>
                  <a:tcPr/>
                </a:tc>
                <a:extLst>
                  <a:ext uri="{0D108BD9-81ED-4DB2-BD59-A6C34878D82A}">
                    <a16:rowId xmlns:a16="http://schemas.microsoft.com/office/drawing/2014/main" val="932740666"/>
                  </a:ext>
                </a:extLst>
              </a:tr>
              <a:tr h="503613">
                <a:tc>
                  <a:txBody>
                    <a:bodyPr/>
                    <a:lstStyle/>
                    <a:p>
                      <a:r>
                        <a:rPr lang="el-GR" dirty="0"/>
                        <a:t>Νάτριο (</a:t>
                      </a:r>
                      <a:r>
                        <a:rPr lang="en-US" dirty="0"/>
                        <a:t>Na)</a:t>
                      </a:r>
                      <a:endParaRPr lang="el-GR" dirty="0"/>
                    </a:p>
                  </a:txBody>
                  <a:tcPr/>
                </a:tc>
                <a:tc>
                  <a:txBody>
                    <a:bodyPr/>
                    <a:lstStyle/>
                    <a:p>
                      <a:r>
                        <a:rPr lang="el-GR" dirty="0"/>
                        <a:t>23</a:t>
                      </a:r>
                    </a:p>
                  </a:txBody>
                  <a:tcPr/>
                </a:tc>
                <a:tc>
                  <a:txBody>
                    <a:bodyPr/>
                    <a:lstStyle/>
                    <a:p>
                      <a:r>
                        <a:rPr lang="el-GR" dirty="0"/>
                        <a:t>1</a:t>
                      </a:r>
                    </a:p>
                  </a:txBody>
                  <a:tcPr/>
                </a:tc>
                <a:extLst>
                  <a:ext uri="{0D108BD9-81ED-4DB2-BD59-A6C34878D82A}">
                    <a16:rowId xmlns:a16="http://schemas.microsoft.com/office/drawing/2014/main" val="3756814255"/>
                  </a:ext>
                </a:extLst>
              </a:tr>
              <a:tr h="503613">
                <a:tc>
                  <a:txBody>
                    <a:bodyPr/>
                    <a:lstStyle/>
                    <a:p>
                      <a:r>
                        <a:rPr lang="el-GR" dirty="0"/>
                        <a:t>Μαγνήσιο (</a:t>
                      </a:r>
                      <a:r>
                        <a:rPr lang="en-US" dirty="0"/>
                        <a:t>Mg)</a:t>
                      </a:r>
                      <a:endParaRPr lang="el-GR" dirty="0"/>
                    </a:p>
                  </a:txBody>
                  <a:tcPr/>
                </a:tc>
                <a:tc>
                  <a:txBody>
                    <a:bodyPr/>
                    <a:lstStyle/>
                    <a:p>
                      <a:r>
                        <a:rPr lang="en-US" dirty="0"/>
                        <a:t>24</a:t>
                      </a:r>
                      <a:endParaRPr lang="el-GR" dirty="0"/>
                    </a:p>
                  </a:txBody>
                  <a:tcPr/>
                </a:tc>
                <a:tc>
                  <a:txBody>
                    <a:bodyPr/>
                    <a:lstStyle/>
                    <a:p>
                      <a:r>
                        <a:rPr lang="en-US" dirty="0"/>
                        <a:t>2</a:t>
                      </a:r>
                      <a:endParaRPr lang="el-GR" dirty="0"/>
                    </a:p>
                  </a:txBody>
                  <a:tcPr/>
                </a:tc>
                <a:extLst>
                  <a:ext uri="{0D108BD9-81ED-4DB2-BD59-A6C34878D82A}">
                    <a16:rowId xmlns:a16="http://schemas.microsoft.com/office/drawing/2014/main" val="4113407116"/>
                  </a:ext>
                </a:extLst>
              </a:tr>
              <a:tr h="503613">
                <a:tc>
                  <a:txBody>
                    <a:bodyPr/>
                    <a:lstStyle/>
                    <a:p>
                      <a:r>
                        <a:rPr lang="el-GR" dirty="0"/>
                        <a:t>Φώσφορος (Ρ)</a:t>
                      </a:r>
                    </a:p>
                  </a:txBody>
                  <a:tcPr/>
                </a:tc>
                <a:tc>
                  <a:txBody>
                    <a:bodyPr/>
                    <a:lstStyle/>
                    <a:p>
                      <a:r>
                        <a:rPr lang="el-GR" dirty="0"/>
                        <a:t>31</a:t>
                      </a:r>
                    </a:p>
                  </a:txBody>
                  <a:tcPr/>
                </a:tc>
                <a:tc>
                  <a:txBody>
                    <a:bodyPr/>
                    <a:lstStyle/>
                    <a:p>
                      <a:r>
                        <a:rPr lang="el-GR" dirty="0"/>
                        <a:t>3.5</a:t>
                      </a:r>
                    </a:p>
                  </a:txBody>
                  <a:tcPr/>
                </a:tc>
                <a:extLst>
                  <a:ext uri="{0D108BD9-81ED-4DB2-BD59-A6C34878D82A}">
                    <a16:rowId xmlns:a16="http://schemas.microsoft.com/office/drawing/2014/main" val="197602541"/>
                  </a:ext>
                </a:extLst>
              </a:tr>
              <a:tr h="503613">
                <a:tc>
                  <a:txBody>
                    <a:bodyPr/>
                    <a:lstStyle/>
                    <a:p>
                      <a:r>
                        <a:rPr lang="el-GR" dirty="0"/>
                        <a:t>Χλώριο (</a:t>
                      </a:r>
                      <a:r>
                        <a:rPr lang="en-US" dirty="0"/>
                        <a:t>Cl)</a:t>
                      </a:r>
                      <a:endParaRPr lang="el-GR" dirty="0"/>
                    </a:p>
                  </a:txBody>
                  <a:tcPr/>
                </a:tc>
                <a:tc>
                  <a:txBody>
                    <a:bodyPr/>
                    <a:lstStyle/>
                    <a:p>
                      <a:r>
                        <a:rPr lang="en-US" dirty="0"/>
                        <a:t>35.5</a:t>
                      </a:r>
                      <a:endParaRPr lang="el-GR" dirty="0"/>
                    </a:p>
                  </a:txBody>
                  <a:tcPr/>
                </a:tc>
                <a:tc>
                  <a:txBody>
                    <a:bodyPr/>
                    <a:lstStyle/>
                    <a:p>
                      <a:r>
                        <a:rPr lang="en-US" dirty="0"/>
                        <a:t>1</a:t>
                      </a:r>
                      <a:endParaRPr lang="el-GR" dirty="0"/>
                    </a:p>
                  </a:txBody>
                  <a:tcPr/>
                </a:tc>
                <a:extLst>
                  <a:ext uri="{0D108BD9-81ED-4DB2-BD59-A6C34878D82A}">
                    <a16:rowId xmlns:a16="http://schemas.microsoft.com/office/drawing/2014/main" val="2049727670"/>
                  </a:ext>
                </a:extLst>
              </a:tr>
              <a:tr h="503613">
                <a:tc>
                  <a:txBody>
                    <a:bodyPr/>
                    <a:lstStyle/>
                    <a:p>
                      <a:r>
                        <a:rPr lang="el-GR" dirty="0"/>
                        <a:t>Κάλιο (Κ)</a:t>
                      </a:r>
                    </a:p>
                  </a:txBody>
                  <a:tcPr/>
                </a:tc>
                <a:tc>
                  <a:txBody>
                    <a:bodyPr/>
                    <a:lstStyle/>
                    <a:p>
                      <a:r>
                        <a:rPr lang="el-GR" dirty="0"/>
                        <a:t>39</a:t>
                      </a:r>
                    </a:p>
                  </a:txBody>
                  <a:tcPr/>
                </a:tc>
                <a:tc>
                  <a:txBody>
                    <a:bodyPr/>
                    <a:lstStyle/>
                    <a:p>
                      <a:r>
                        <a:rPr lang="el-GR" dirty="0"/>
                        <a:t>1</a:t>
                      </a:r>
                    </a:p>
                  </a:txBody>
                  <a:tcPr/>
                </a:tc>
                <a:extLst>
                  <a:ext uri="{0D108BD9-81ED-4DB2-BD59-A6C34878D82A}">
                    <a16:rowId xmlns:a16="http://schemas.microsoft.com/office/drawing/2014/main" val="1714607158"/>
                  </a:ext>
                </a:extLst>
              </a:tr>
              <a:tr h="503613">
                <a:tc>
                  <a:txBody>
                    <a:bodyPr/>
                    <a:lstStyle/>
                    <a:p>
                      <a:r>
                        <a:rPr lang="el-GR" dirty="0"/>
                        <a:t>Ασβέστιο (</a:t>
                      </a:r>
                      <a:r>
                        <a:rPr lang="en-US" dirty="0"/>
                        <a:t>Ca)</a:t>
                      </a:r>
                      <a:endParaRPr lang="el-GR" dirty="0"/>
                    </a:p>
                  </a:txBody>
                  <a:tcPr/>
                </a:tc>
                <a:tc>
                  <a:txBody>
                    <a:bodyPr/>
                    <a:lstStyle/>
                    <a:p>
                      <a:r>
                        <a:rPr lang="en-US" dirty="0"/>
                        <a:t>40</a:t>
                      </a:r>
                      <a:endParaRPr lang="el-GR" dirty="0"/>
                    </a:p>
                  </a:txBody>
                  <a:tcPr/>
                </a:tc>
                <a:tc>
                  <a:txBody>
                    <a:bodyPr/>
                    <a:lstStyle/>
                    <a:p>
                      <a:r>
                        <a:rPr lang="en-US" dirty="0"/>
                        <a:t>2</a:t>
                      </a:r>
                      <a:endParaRPr lang="el-GR" dirty="0"/>
                    </a:p>
                  </a:txBody>
                  <a:tcPr/>
                </a:tc>
                <a:extLst>
                  <a:ext uri="{0D108BD9-81ED-4DB2-BD59-A6C34878D82A}">
                    <a16:rowId xmlns:a16="http://schemas.microsoft.com/office/drawing/2014/main" val="1092059712"/>
                  </a:ext>
                </a:extLst>
              </a:tr>
            </a:tbl>
          </a:graphicData>
        </a:graphic>
      </p:graphicFrame>
    </p:spTree>
    <p:extLst>
      <p:ext uri="{BB962C8B-B14F-4D97-AF65-F5344CB8AC3E}">
        <p14:creationId xmlns:p14="http://schemas.microsoft.com/office/powerpoint/2010/main" val="493907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57DC1-F767-9DEC-EE5D-29966F86D7C5}"/>
              </a:ext>
            </a:extLst>
          </p:cNvPr>
          <p:cNvSpPr>
            <a:spLocks noGrp="1"/>
          </p:cNvSpPr>
          <p:nvPr>
            <p:ph type="title"/>
          </p:nvPr>
        </p:nvSpPr>
        <p:spPr/>
        <p:txBody>
          <a:bodyPr/>
          <a:lstStyle/>
          <a:p>
            <a:r>
              <a:rPr lang="el-GR" dirty="0" err="1"/>
              <a:t>Όσμωση</a:t>
            </a:r>
            <a:r>
              <a:rPr lang="el-GR" dirty="0"/>
              <a:t>, </a:t>
            </a:r>
            <a:r>
              <a:rPr lang="el-GR" dirty="0" err="1"/>
              <a:t>οσμωτικότητα</a:t>
            </a:r>
            <a:endParaRPr lang="el-GR" dirty="0"/>
          </a:p>
        </p:txBody>
      </p:sp>
      <p:sp>
        <p:nvSpPr>
          <p:cNvPr id="3" name="Content Placeholder 2">
            <a:extLst>
              <a:ext uri="{FF2B5EF4-FFF2-40B4-BE49-F238E27FC236}">
                <a16:creationId xmlns:a16="http://schemas.microsoft.com/office/drawing/2014/main" id="{CBA6B11D-0F5D-AF4E-BD12-E37C9477862C}"/>
              </a:ext>
            </a:extLst>
          </p:cNvPr>
          <p:cNvSpPr>
            <a:spLocks noGrp="1"/>
          </p:cNvSpPr>
          <p:nvPr>
            <p:ph idx="1"/>
          </p:nvPr>
        </p:nvSpPr>
        <p:spPr/>
        <p:txBody>
          <a:bodyPr>
            <a:normAutofit fontScale="92500" lnSpcReduction="20000"/>
          </a:bodyPr>
          <a:lstStyle/>
          <a:p>
            <a:r>
              <a:rPr lang="el-GR" dirty="0"/>
              <a:t>Όταν δύο διαλύματα με διαφορετική συγκέντρωση διαλυμένης ουσίας χωρίζονται από </a:t>
            </a:r>
            <a:r>
              <a:rPr lang="el-GR" dirty="0" err="1"/>
              <a:t>ημιδιαπερατή</a:t>
            </a:r>
            <a:r>
              <a:rPr lang="el-GR" dirty="0"/>
              <a:t> μεμβράνη (περνάει ο διαλύτης αλλά όχι η διαλυμένη ουσία) μετακινείται διαλύτης από τ</a:t>
            </a:r>
            <a:r>
              <a:rPr lang="en-US" dirty="0"/>
              <a:t>o</a:t>
            </a:r>
            <a:r>
              <a:rPr lang="el-GR" dirty="0"/>
              <a:t> πυκνότερο στο αραιότερο διάλυμα έως ότου εξισωθούν οι συγκεντρώσεις (</a:t>
            </a:r>
            <a:r>
              <a:rPr lang="el-GR" dirty="0" err="1"/>
              <a:t>οσμωτικές</a:t>
            </a:r>
            <a:r>
              <a:rPr lang="el-GR" dirty="0"/>
              <a:t> πιέσεις) στα δύο διαλύματα. Αυτό είναι το φαινόμενο της </a:t>
            </a:r>
            <a:r>
              <a:rPr lang="el-GR" dirty="0" err="1"/>
              <a:t>όσμωσης</a:t>
            </a:r>
            <a:endParaRPr lang="el-GR" dirty="0"/>
          </a:p>
          <a:p>
            <a:r>
              <a:rPr lang="el-GR" dirty="0"/>
              <a:t>Το τ</a:t>
            </a:r>
            <a:r>
              <a:rPr lang="en-US" dirty="0"/>
              <a:t>o</a:t>
            </a:r>
            <a:r>
              <a:rPr lang="el-GR" dirty="0" err="1"/>
              <a:t>ίχωμα</a:t>
            </a:r>
            <a:r>
              <a:rPr lang="el-GR" dirty="0"/>
              <a:t> των αγγείων και η κυτταρική μεμβράνη είναι </a:t>
            </a:r>
            <a:r>
              <a:rPr lang="el-GR" dirty="0" err="1"/>
              <a:t>ημιδιαπερατές</a:t>
            </a:r>
            <a:r>
              <a:rPr lang="el-GR" dirty="0"/>
              <a:t> μεμβράνες</a:t>
            </a:r>
          </a:p>
          <a:p>
            <a:r>
              <a:rPr lang="el-GR" dirty="0"/>
              <a:t>Όταν μία ουσία διαλύεται στο νερό 1 </a:t>
            </a:r>
            <a:r>
              <a:rPr lang="en-US" dirty="0"/>
              <a:t>mol </a:t>
            </a:r>
            <a:r>
              <a:rPr lang="el-GR" dirty="0"/>
              <a:t>δίνει 1 </a:t>
            </a:r>
            <a:r>
              <a:rPr lang="en-US" dirty="0"/>
              <a:t>osmol (</a:t>
            </a:r>
            <a:r>
              <a:rPr lang="en-US" dirty="0" err="1"/>
              <a:t>Osm</a:t>
            </a:r>
            <a:r>
              <a:rPr lang="en-US" dirty="0"/>
              <a:t>)</a:t>
            </a:r>
          </a:p>
          <a:p>
            <a:r>
              <a:rPr lang="el-GR" dirty="0"/>
              <a:t>Όταν μία ουσία διίσταται σε 2 ιόντα (πχ </a:t>
            </a:r>
            <a:r>
              <a:rPr lang="en-US" dirty="0"/>
              <a:t>NaCl) 1 mol </a:t>
            </a:r>
            <a:r>
              <a:rPr lang="el-GR" dirty="0"/>
              <a:t>δίνει 2 </a:t>
            </a:r>
            <a:r>
              <a:rPr lang="en-US" dirty="0" err="1"/>
              <a:t>Osm</a:t>
            </a:r>
            <a:r>
              <a:rPr lang="en-US" dirty="0"/>
              <a:t> (1 </a:t>
            </a:r>
            <a:r>
              <a:rPr lang="en-US" dirty="0" err="1"/>
              <a:t>Osm</a:t>
            </a:r>
            <a:r>
              <a:rPr lang="en-US" dirty="0"/>
              <a:t> Na</a:t>
            </a:r>
            <a:r>
              <a:rPr lang="en-US" baseline="30000" dirty="0"/>
              <a:t>+</a:t>
            </a:r>
            <a:r>
              <a:rPr lang="en-US" dirty="0"/>
              <a:t> </a:t>
            </a:r>
            <a:r>
              <a:rPr lang="el-GR" dirty="0"/>
              <a:t>και </a:t>
            </a:r>
            <a:r>
              <a:rPr lang="en-US" dirty="0"/>
              <a:t>1 </a:t>
            </a:r>
            <a:r>
              <a:rPr lang="en-US" dirty="0" err="1"/>
              <a:t>Osm</a:t>
            </a:r>
            <a:r>
              <a:rPr lang="en-US" dirty="0"/>
              <a:t> Cl</a:t>
            </a:r>
            <a:r>
              <a:rPr lang="en-US" baseline="30000" dirty="0"/>
              <a:t>-</a:t>
            </a:r>
            <a:r>
              <a:rPr lang="en-US" dirty="0"/>
              <a:t>)</a:t>
            </a:r>
          </a:p>
          <a:p>
            <a:r>
              <a:rPr lang="el-GR" dirty="0" err="1"/>
              <a:t>Οσμωτικότητα</a:t>
            </a:r>
            <a:r>
              <a:rPr lang="el-GR" dirty="0"/>
              <a:t> (</a:t>
            </a:r>
            <a:r>
              <a:rPr lang="en-US" dirty="0"/>
              <a:t>osmolality </a:t>
            </a:r>
            <a:r>
              <a:rPr lang="el-GR" dirty="0"/>
              <a:t>ή </a:t>
            </a:r>
            <a:r>
              <a:rPr lang="en-US" dirty="0"/>
              <a:t>osmolarity) </a:t>
            </a:r>
            <a:r>
              <a:rPr lang="el-GR" dirty="0"/>
              <a:t>ενός διαλύματος λέγεται ο αριθμός των </a:t>
            </a:r>
            <a:r>
              <a:rPr lang="en-US" dirty="0" err="1"/>
              <a:t>Osm</a:t>
            </a:r>
            <a:r>
              <a:rPr lang="en-US" dirty="0"/>
              <a:t>/kg </a:t>
            </a:r>
            <a:r>
              <a:rPr lang="el-GR" dirty="0"/>
              <a:t>ή </a:t>
            </a:r>
            <a:r>
              <a:rPr lang="en-US" dirty="0"/>
              <a:t>L</a:t>
            </a:r>
            <a:endParaRPr lang="el-GR" dirty="0"/>
          </a:p>
        </p:txBody>
      </p:sp>
    </p:spTree>
    <p:extLst>
      <p:ext uri="{BB962C8B-B14F-4D97-AF65-F5344CB8AC3E}">
        <p14:creationId xmlns:p14="http://schemas.microsoft.com/office/powerpoint/2010/main" val="3444274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BA08-6CA7-376E-FF8E-007EBD3505DE}"/>
              </a:ext>
            </a:extLst>
          </p:cNvPr>
          <p:cNvSpPr>
            <a:spLocks noGrp="1"/>
          </p:cNvSpPr>
          <p:nvPr>
            <p:ph type="title"/>
          </p:nvPr>
        </p:nvSpPr>
        <p:spPr/>
        <p:txBody>
          <a:bodyPr/>
          <a:lstStyle/>
          <a:p>
            <a:r>
              <a:rPr lang="el-GR" dirty="0"/>
              <a:t>Τονικότητα</a:t>
            </a:r>
          </a:p>
        </p:txBody>
      </p:sp>
      <p:sp>
        <p:nvSpPr>
          <p:cNvPr id="3" name="Content Placeholder 2">
            <a:extLst>
              <a:ext uri="{FF2B5EF4-FFF2-40B4-BE49-F238E27FC236}">
                <a16:creationId xmlns:a16="http://schemas.microsoft.com/office/drawing/2014/main" id="{5A12E972-109A-76AC-8BDB-B63CEC65A1EA}"/>
              </a:ext>
            </a:extLst>
          </p:cNvPr>
          <p:cNvSpPr>
            <a:spLocks noGrp="1"/>
          </p:cNvSpPr>
          <p:nvPr>
            <p:ph idx="1"/>
          </p:nvPr>
        </p:nvSpPr>
        <p:spPr/>
        <p:txBody>
          <a:bodyPr>
            <a:normAutofit fontScale="85000" lnSpcReduction="20000"/>
          </a:bodyPr>
          <a:lstStyle/>
          <a:p>
            <a:r>
              <a:rPr lang="el-GR" dirty="0"/>
              <a:t>Είναι πρακτικά το ίδιο με την </a:t>
            </a:r>
            <a:r>
              <a:rPr lang="el-GR" dirty="0" err="1"/>
              <a:t>οσμωτικότητα</a:t>
            </a:r>
            <a:endParaRPr lang="el-GR" dirty="0"/>
          </a:p>
          <a:p>
            <a:r>
              <a:rPr lang="el-GR" dirty="0"/>
              <a:t>Όταν ένα διάλυμα έχει μεγαλύτερη τονικότητα από ένα άλλο χαρακτηρίζεται υπέρτονο, μικρότερη </a:t>
            </a:r>
            <a:r>
              <a:rPr lang="el-GR" dirty="0" err="1"/>
              <a:t>υπότονο</a:t>
            </a:r>
            <a:r>
              <a:rPr lang="el-GR" dirty="0"/>
              <a:t> και ίση ισότονο</a:t>
            </a:r>
          </a:p>
          <a:p>
            <a:r>
              <a:rPr lang="el-GR" dirty="0"/>
              <a:t>Τα κρυσταλλοειδή διαλύματα που χορηγούμε ενδοφλεβίως χαρακτηρίζονται ως προς την τονικότητα του αίματος (πλάσμα)</a:t>
            </a:r>
          </a:p>
          <a:p>
            <a:r>
              <a:rPr lang="el-GR" dirty="0"/>
              <a:t>Τα ισότονα δεν προκαλούν μετακίνηση νερού</a:t>
            </a:r>
          </a:p>
          <a:p>
            <a:r>
              <a:rPr lang="el-GR" dirty="0"/>
              <a:t>Τα υπότονα προκαλούν μετακίνηση νερού από τα αγγεία (προς το διάμεσο χώρο)</a:t>
            </a:r>
          </a:p>
          <a:p>
            <a:r>
              <a:rPr lang="el-GR" dirty="0"/>
              <a:t>Τα υπέρτονα προκαλούν μετακίνηση νερού προς τα αγγεία (από το διάμεσο χώρο)</a:t>
            </a:r>
            <a:endParaRPr lang="en-US" dirty="0"/>
          </a:p>
          <a:p>
            <a:r>
              <a:rPr lang="el-GR" dirty="0"/>
              <a:t>Αντίστοιχη ταξινόμηση υπάρχει για το ούρο, ως προς την </a:t>
            </a:r>
            <a:r>
              <a:rPr lang="el-GR" dirty="0" err="1"/>
              <a:t>οσμωτικότητα</a:t>
            </a:r>
            <a:r>
              <a:rPr lang="el-GR" dirty="0"/>
              <a:t> του αίματος, </a:t>
            </a:r>
            <a:r>
              <a:rPr lang="el-GR" dirty="0" err="1"/>
              <a:t>ισοσθενουρία</a:t>
            </a:r>
            <a:r>
              <a:rPr lang="el-GR" dirty="0"/>
              <a:t>, </a:t>
            </a:r>
            <a:r>
              <a:rPr lang="el-GR" dirty="0" err="1"/>
              <a:t>υπερσθενουρία</a:t>
            </a:r>
            <a:r>
              <a:rPr lang="el-GR" dirty="0"/>
              <a:t> και </a:t>
            </a:r>
            <a:r>
              <a:rPr lang="el-GR" dirty="0" err="1"/>
              <a:t>υποσθενουρία</a:t>
            </a:r>
            <a:endParaRPr lang="el-GR" dirty="0"/>
          </a:p>
        </p:txBody>
      </p:sp>
    </p:spTree>
    <p:extLst>
      <p:ext uri="{BB962C8B-B14F-4D97-AF65-F5344CB8AC3E}">
        <p14:creationId xmlns:p14="http://schemas.microsoft.com/office/powerpoint/2010/main" val="1018836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245C-03DD-1BCE-1349-C78739429ACE}"/>
              </a:ext>
            </a:extLst>
          </p:cNvPr>
          <p:cNvSpPr>
            <a:spLocks noGrp="1"/>
          </p:cNvSpPr>
          <p:nvPr>
            <p:ph type="title"/>
          </p:nvPr>
        </p:nvSpPr>
        <p:spPr/>
        <p:txBody>
          <a:bodyPr/>
          <a:lstStyle/>
          <a:p>
            <a:r>
              <a:rPr lang="el-GR" dirty="0"/>
              <a:t>Κ.Ο.Κ. νερού και ηλεκτρολυτών</a:t>
            </a:r>
          </a:p>
        </p:txBody>
      </p:sp>
      <p:sp>
        <p:nvSpPr>
          <p:cNvPr id="3" name="Content Placeholder 2">
            <a:extLst>
              <a:ext uri="{FF2B5EF4-FFF2-40B4-BE49-F238E27FC236}">
                <a16:creationId xmlns:a16="http://schemas.microsoft.com/office/drawing/2014/main" id="{3D05CD73-B6FB-A0A7-63A0-8303DD44C336}"/>
              </a:ext>
            </a:extLst>
          </p:cNvPr>
          <p:cNvSpPr>
            <a:spLocks noGrp="1"/>
          </p:cNvSpPr>
          <p:nvPr>
            <p:ph idx="1"/>
          </p:nvPr>
        </p:nvSpPr>
        <p:spPr/>
        <p:txBody>
          <a:bodyPr>
            <a:normAutofit fontScale="92500" lnSpcReduction="10000"/>
          </a:bodyPr>
          <a:lstStyle/>
          <a:p>
            <a:r>
              <a:rPr lang="el-GR" dirty="0"/>
              <a:t>Το νερό μετακινείται ελεύθερα στα 3 διαμερίσματα (ενδοκυτταρικά, διάμεσο χώρο, αγγεία) λόγω </a:t>
            </a:r>
            <a:r>
              <a:rPr lang="el-GR" dirty="0" err="1"/>
              <a:t>όσμωσης</a:t>
            </a:r>
            <a:r>
              <a:rPr lang="el-GR" dirty="0"/>
              <a:t> ώστε τα 3 διαμερίσματα να έχουν την ίδια </a:t>
            </a:r>
            <a:r>
              <a:rPr lang="el-GR" dirty="0" err="1"/>
              <a:t>οσμωτικότητα</a:t>
            </a:r>
            <a:endParaRPr lang="el-GR" dirty="0"/>
          </a:p>
          <a:p>
            <a:r>
              <a:rPr lang="el-GR" dirty="0"/>
              <a:t>Οι ηλεκτρολύτες δεν περνάνε την κυτταρική μεμβράνη και η </a:t>
            </a:r>
            <a:r>
              <a:rPr lang="el-GR" dirty="0" err="1"/>
              <a:t>οσμωτικότητα</a:t>
            </a:r>
            <a:r>
              <a:rPr lang="el-GR" dirty="0"/>
              <a:t> ρυθμίζεται ενεργητικά κυρίως με την αντλία </a:t>
            </a:r>
            <a:r>
              <a:rPr lang="en-US" dirty="0"/>
              <a:t>Na</a:t>
            </a:r>
            <a:r>
              <a:rPr lang="en-US" baseline="30000" dirty="0"/>
              <a:t>+</a:t>
            </a:r>
            <a:r>
              <a:rPr lang="en-US" dirty="0"/>
              <a:t>/K</a:t>
            </a:r>
            <a:r>
              <a:rPr lang="en-US" baseline="30000" dirty="0"/>
              <a:t>+</a:t>
            </a:r>
            <a:r>
              <a:rPr lang="el-GR" baseline="30000" dirty="0"/>
              <a:t> </a:t>
            </a:r>
          </a:p>
          <a:p>
            <a:r>
              <a:rPr lang="el-GR" dirty="0"/>
              <a:t>Οι ηλεκτρολύτες περνάνε το τοίχωμα των τριχοειδών και η </a:t>
            </a:r>
            <a:r>
              <a:rPr lang="el-GR" dirty="0" err="1"/>
              <a:t>οσμωτικότητα</a:t>
            </a:r>
            <a:r>
              <a:rPr lang="el-GR" dirty="0"/>
              <a:t> ρυθμίζεται κυρίως μέσω των </a:t>
            </a:r>
            <a:r>
              <a:rPr lang="el-GR" dirty="0" err="1"/>
              <a:t>αλβουμινών</a:t>
            </a:r>
            <a:r>
              <a:rPr lang="el-GR" dirty="0"/>
              <a:t>, οι οποίες φυσιολογικά δεν περνάνε το τοίχωμα των τριχοειδών</a:t>
            </a:r>
          </a:p>
          <a:p>
            <a:r>
              <a:rPr lang="el-GR" dirty="0"/>
              <a:t>Ειδικά για την </a:t>
            </a:r>
            <a:r>
              <a:rPr lang="el-GR" dirty="0" err="1"/>
              <a:t>εξαγγείωση</a:t>
            </a:r>
            <a:r>
              <a:rPr lang="el-GR" dirty="0"/>
              <a:t> νερού, εκτός από την </a:t>
            </a:r>
            <a:r>
              <a:rPr lang="el-GR" dirty="0" err="1"/>
              <a:t>οσμωτική</a:t>
            </a:r>
            <a:r>
              <a:rPr lang="el-GR" dirty="0"/>
              <a:t> πίεση έχει σημασία και η υδροστατική πίεση εντός των αγγείων. Όσο αυξάνει η υδροστατική πίεση στα αγγεία «σπρώχνει» νερό προς το διάμεσο χώρο ενώ όσο αυξάνει η </a:t>
            </a:r>
            <a:r>
              <a:rPr lang="el-GR" dirty="0" err="1"/>
              <a:t>οσμωτική</a:t>
            </a:r>
            <a:r>
              <a:rPr lang="el-GR" dirty="0"/>
              <a:t> πίεση «τραβάει» νερό</a:t>
            </a:r>
          </a:p>
        </p:txBody>
      </p:sp>
    </p:spTree>
    <p:extLst>
      <p:ext uri="{BB962C8B-B14F-4D97-AF65-F5344CB8AC3E}">
        <p14:creationId xmlns:p14="http://schemas.microsoft.com/office/powerpoint/2010/main" val="4087608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62CB-B472-55B1-B242-5BFBFB228040}"/>
              </a:ext>
            </a:extLst>
          </p:cNvPr>
          <p:cNvSpPr>
            <a:spLocks noGrp="1"/>
          </p:cNvSpPr>
          <p:nvPr>
            <p:ph type="title"/>
          </p:nvPr>
        </p:nvSpPr>
        <p:spPr/>
        <p:txBody>
          <a:bodyPr/>
          <a:lstStyle/>
          <a:p>
            <a:r>
              <a:rPr lang="el-GR" dirty="0"/>
              <a:t>Διαταραχές του Νατρίου</a:t>
            </a:r>
          </a:p>
        </p:txBody>
      </p:sp>
      <p:sp>
        <p:nvSpPr>
          <p:cNvPr id="3" name="Text Placeholder 2">
            <a:extLst>
              <a:ext uri="{FF2B5EF4-FFF2-40B4-BE49-F238E27FC236}">
                <a16:creationId xmlns:a16="http://schemas.microsoft.com/office/drawing/2014/main" id="{F2060713-3F41-63E6-D51C-8C241A155E76}"/>
              </a:ext>
            </a:extLst>
          </p:cNvPr>
          <p:cNvSpPr>
            <a:spLocks noGrp="1"/>
          </p:cNvSpPr>
          <p:nvPr>
            <p:ph type="body" idx="1"/>
          </p:nvPr>
        </p:nvSpPr>
        <p:spPr/>
        <p:txBody>
          <a:bodyPr/>
          <a:lstStyle/>
          <a:p>
            <a:r>
              <a:rPr lang="el-GR" dirty="0"/>
              <a:t>≈</a:t>
            </a:r>
            <a:r>
              <a:rPr lang="en-US" dirty="0"/>
              <a:t>145 </a:t>
            </a:r>
            <a:r>
              <a:rPr lang="en-US" dirty="0" err="1"/>
              <a:t>mEq</a:t>
            </a:r>
            <a:r>
              <a:rPr lang="en-US" dirty="0"/>
              <a:t>/L </a:t>
            </a:r>
            <a:r>
              <a:rPr lang="el-GR" dirty="0"/>
              <a:t>(Σ), ≈ 150 </a:t>
            </a:r>
            <a:r>
              <a:rPr lang="en-US" dirty="0" err="1"/>
              <a:t>mEq</a:t>
            </a:r>
            <a:r>
              <a:rPr lang="en-US" dirty="0"/>
              <a:t>/L (</a:t>
            </a:r>
            <a:r>
              <a:rPr lang="el-GR" dirty="0"/>
              <a:t>Γ)</a:t>
            </a:r>
          </a:p>
        </p:txBody>
      </p:sp>
    </p:spTree>
    <p:extLst>
      <p:ext uri="{BB962C8B-B14F-4D97-AF65-F5344CB8AC3E}">
        <p14:creationId xmlns:p14="http://schemas.microsoft.com/office/powerpoint/2010/main" val="1449696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3106-1C4A-D3D3-44EE-4785AA55DB76}"/>
              </a:ext>
            </a:extLst>
          </p:cNvPr>
          <p:cNvSpPr>
            <a:spLocks noGrp="1"/>
          </p:cNvSpPr>
          <p:nvPr>
            <p:ph type="title"/>
          </p:nvPr>
        </p:nvSpPr>
        <p:spPr/>
        <p:txBody>
          <a:bodyPr/>
          <a:lstStyle/>
          <a:p>
            <a:r>
              <a:rPr lang="el-GR" dirty="0"/>
              <a:t>Τί κάνει το </a:t>
            </a:r>
            <a:r>
              <a:rPr lang="en-US" dirty="0"/>
              <a:t>Na</a:t>
            </a:r>
            <a:r>
              <a:rPr lang="en-US" baseline="30000" dirty="0"/>
              <a:t>+</a:t>
            </a:r>
            <a:r>
              <a:rPr lang="en-US" dirty="0"/>
              <a:t>…</a:t>
            </a:r>
            <a:endParaRPr lang="el-GR" dirty="0"/>
          </a:p>
        </p:txBody>
      </p:sp>
      <p:sp>
        <p:nvSpPr>
          <p:cNvPr id="3" name="Content Placeholder 2">
            <a:extLst>
              <a:ext uri="{FF2B5EF4-FFF2-40B4-BE49-F238E27FC236}">
                <a16:creationId xmlns:a16="http://schemas.microsoft.com/office/drawing/2014/main" id="{7F7E405D-C0D4-73E0-79EB-1A488908E36D}"/>
              </a:ext>
            </a:extLst>
          </p:cNvPr>
          <p:cNvSpPr>
            <a:spLocks noGrp="1"/>
          </p:cNvSpPr>
          <p:nvPr>
            <p:ph idx="1"/>
          </p:nvPr>
        </p:nvSpPr>
        <p:spPr/>
        <p:txBody>
          <a:bodyPr>
            <a:normAutofit lnSpcReduction="10000"/>
          </a:bodyPr>
          <a:lstStyle/>
          <a:p>
            <a:r>
              <a:rPr lang="el-GR" dirty="0"/>
              <a:t>Ως το κύριο </a:t>
            </a:r>
            <a:r>
              <a:rPr lang="el-GR" dirty="0" err="1"/>
              <a:t>οσμωτικά</a:t>
            </a:r>
            <a:r>
              <a:rPr lang="el-GR" dirty="0"/>
              <a:t> ενεργό εξωκυτταρικό </a:t>
            </a:r>
            <a:r>
              <a:rPr lang="el-GR" dirty="0" err="1"/>
              <a:t>κατιόν</a:t>
            </a:r>
            <a:r>
              <a:rPr lang="el-GR" dirty="0"/>
              <a:t>, παίζει τον μεγαλύτερο ρόλο στην ισορροπία του νερού στο σώμα και στη διατήρηση της </a:t>
            </a:r>
            <a:r>
              <a:rPr lang="el-GR" dirty="0" err="1"/>
              <a:t>οσμωτικότητας</a:t>
            </a:r>
            <a:endParaRPr lang="en-US" dirty="0"/>
          </a:p>
          <a:p>
            <a:r>
              <a:rPr lang="el-GR" dirty="0"/>
              <a:t>Μαζί με το Κ+ διατηρεί την κυτταρική μεμβράνη ηλεκτρικά ουδέτερη, προκαλεί </a:t>
            </a:r>
            <a:r>
              <a:rPr lang="el-GR" dirty="0" err="1"/>
              <a:t>δλδ</a:t>
            </a:r>
            <a:r>
              <a:rPr lang="el-GR" dirty="0"/>
              <a:t> το δυναμικό ηρεμίας της κυτταρικής μεμβράνης (</a:t>
            </a:r>
            <a:r>
              <a:rPr lang="en-US" dirty="0"/>
              <a:t>resting membrane potential), </a:t>
            </a:r>
            <a:r>
              <a:rPr lang="el-GR" dirty="0"/>
              <a:t>το οποίο είναι προϋπόθεση για τη δημιουργία δυναμικού ενέργειας (</a:t>
            </a:r>
            <a:r>
              <a:rPr lang="en-US" dirty="0"/>
              <a:t>action potential)</a:t>
            </a:r>
            <a:r>
              <a:rPr lang="el-GR" dirty="0"/>
              <a:t> αλλά και απαραίτητο για τη μεταφορά άλλων ουσιών εντός/εκτός του κυττάρου</a:t>
            </a:r>
          </a:p>
          <a:p>
            <a:r>
              <a:rPr lang="el-GR" dirty="0"/>
              <a:t>Συμμετέχει, άρα, στη δημιουργία και μετάδοση της νευρικής ώσης και τη σύσπαση των μυϊκών ινών</a:t>
            </a:r>
          </a:p>
        </p:txBody>
      </p:sp>
    </p:spTree>
    <p:extLst>
      <p:ext uri="{BB962C8B-B14F-4D97-AF65-F5344CB8AC3E}">
        <p14:creationId xmlns:p14="http://schemas.microsoft.com/office/powerpoint/2010/main" val="2311118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C0BCC-B7C5-A3BF-90C4-BC053C393BFA}"/>
              </a:ext>
            </a:extLst>
          </p:cNvPr>
          <p:cNvSpPr>
            <a:spLocks noGrp="1"/>
          </p:cNvSpPr>
          <p:nvPr>
            <p:ph type="title"/>
          </p:nvPr>
        </p:nvSpPr>
        <p:spPr/>
        <p:txBody>
          <a:bodyPr/>
          <a:lstStyle/>
          <a:p>
            <a:r>
              <a:rPr lang="el-GR" dirty="0"/>
              <a:t>Ρύθμιση του </a:t>
            </a:r>
            <a:r>
              <a:rPr lang="en-US" dirty="0"/>
              <a:t>Na</a:t>
            </a:r>
            <a:r>
              <a:rPr lang="en-US" baseline="30000" dirty="0"/>
              <a:t>+</a:t>
            </a:r>
            <a:endParaRPr lang="el-GR" baseline="30000" dirty="0"/>
          </a:p>
        </p:txBody>
      </p:sp>
      <p:sp>
        <p:nvSpPr>
          <p:cNvPr id="3" name="Content Placeholder 2">
            <a:extLst>
              <a:ext uri="{FF2B5EF4-FFF2-40B4-BE49-F238E27FC236}">
                <a16:creationId xmlns:a16="http://schemas.microsoft.com/office/drawing/2014/main" id="{74CBFB68-0232-B2DF-768B-FBDFED3349BF}"/>
              </a:ext>
            </a:extLst>
          </p:cNvPr>
          <p:cNvSpPr>
            <a:spLocks noGrp="1"/>
          </p:cNvSpPr>
          <p:nvPr>
            <p:ph idx="1"/>
          </p:nvPr>
        </p:nvSpPr>
        <p:spPr/>
        <p:txBody>
          <a:bodyPr>
            <a:normAutofit/>
          </a:bodyPr>
          <a:lstStyle/>
          <a:p>
            <a:r>
              <a:rPr lang="el-GR" dirty="0"/>
              <a:t>Το </a:t>
            </a:r>
            <a:r>
              <a:rPr lang="en-US" dirty="0"/>
              <a:t>Na</a:t>
            </a:r>
            <a:r>
              <a:rPr lang="en-US" baseline="30000" dirty="0"/>
              <a:t>+</a:t>
            </a:r>
            <a:r>
              <a:rPr lang="en-US" dirty="0"/>
              <a:t> </a:t>
            </a:r>
            <a:r>
              <a:rPr lang="el-GR" dirty="0"/>
              <a:t>προσλαμβάνεται με την τροφή και απεκκρίνεται από τους νεφρούς</a:t>
            </a:r>
          </a:p>
          <a:p>
            <a:r>
              <a:rPr lang="el-GR" dirty="0"/>
              <a:t>Ο νεφρός ιδανικά </a:t>
            </a:r>
            <a:r>
              <a:rPr lang="el-GR" dirty="0" err="1"/>
              <a:t>επαναρροφάει</a:t>
            </a:r>
            <a:r>
              <a:rPr lang="el-GR" dirty="0"/>
              <a:t>  το </a:t>
            </a:r>
            <a:r>
              <a:rPr lang="en-US" dirty="0"/>
              <a:t>Na</a:t>
            </a:r>
            <a:r>
              <a:rPr lang="en-US" baseline="30000" dirty="0"/>
              <a:t>+ </a:t>
            </a:r>
            <a:r>
              <a:rPr lang="el-GR" baseline="30000" dirty="0"/>
              <a:t> </a:t>
            </a:r>
            <a:r>
              <a:rPr lang="el-GR" dirty="0"/>
              <a:t>που χρειάζεται ο οργανισμός για τη διατήρηση της ισορροπίας του νερού και αποβάλει με το ούρο το πλεόνασμα, αυτό που προσλήφθηκε με την τροφή</a:t>
            </a:r>
          </a:p>
          <a:p>
            <a:r>
              <a:rPr lang="el-GR" dirty="0"/>
              <a:t>Σε περίπτωση διαταραχής του </a:t>
            </a:r>
            <a:r>
              <a:rPr lang="en-US" dirty="0"/>
              <a:t>Na</a:t>
            </a:r>
            <a:r>
              <a:rPr lang="en-US" baseline="30000" dirty="0"/>
              <a:t>+</a:t>
            </a:r>
            <a:r>
              <a:rPr lang="el-GR" baseline="30000" dirty="0"/>
              <a:t> </a:t>
            </a:r>
            <a:r>
              <a:rPr lang="el-GR" dirty="0"/>
              <a:t>ο οργανισμός διαθέτει 4 ρυθμιστικούς μηχανισμούς, το αντανακλαστικό της δίψας, την </a:t>
            </a:r>
            <a:r>
              <a:rPr lang="el-GR" dirty="0" err="1"/>
              <a:t>αντιδιουρητική</a:t>
            </a:r>
            <a:r>
              <a:rPr lang="el-GR" dirty="0"/>
              <a:t> ορμόνη, το σύστημα </a:t>
            </a:r>
            <a:r>
              <a:rPr lang="el-GR" dirty="0" err="1"/>
              <a:t>ρενίνης-αγγειοτενσίνης</a:t>
            </a:r>
            <a:r>
              <a:rPr lang="el-GR" dirty="0"/>
              <a:t> </a:t>
            </a:r>
            <a:r>
              <a:rPr lang="el-GR" dirty="0" err="1"/>
              <a:t>αλδοστερόνης</a:t>
            </a:r>
            <a:r>
              <a:rPr lang="el-GR" dirty="0"/>
              <a:t> (</a:t>
            </a:r>
            <a:r>
              <a:rPr lang="en-US" dirty="0"/>
              <a:t>RAAS</a:t>
            </a:r>
            <a:r>
              <a:rPr lang="el-GR" dirty="0"/>
              <a:t>)</a:t>
            </a:r>
            <a:r>
              <a:rPr lang="en-US" dirty="0"/>
              <a:t> </a:t>
            </a:r>
            <a:r>
              <a:rPr lang="el-GR" dirty="0"/>
              <a:t>και το </a:t>
            </a:r>
            <a:r>
              <a:rPr lang="el-GR" dirty="0" err="1"/>
              <a:t>νατριοδιουρητικό</a:t>
            </a:r>
            <a:r>
              <a:rPr lang="el-GR" dirty="0"/>
              <a:t> πεπτίδιο των κόλπων</a:t>
            </a:r>
          </a:p>
        </p:txBody>
      </p:sp>
    </p:spTree>
    <p:extLst>
      <p:ext uri="{BB962C8B-B14F-4D97-AF65-F5344CB8AC3E}">
        <p14:creationId xmlns:p14="http://schemas.microsoft.com/office/powerpoint/2010/main" val="189522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FEDC-2468-1744-1020-EB29535AF29D}"/>
              </a:ext>
            </a:extLst>
          </p:cNvPr>
          <p:cNvSpPr>
            <a:spLocks noGrp="1"/>
          </p:cNvSpPr>
          <p:nvPr>
            <p:ph type="title"/>
          </p:nvPr>
        </p:nvSpPr>
        <p:spPr/>
        <p:txBody>
          <a:bodyPr/>
          <a:lstStyle/>
          <a:p>
            <a:r>
              <a:rPr lang="el-GR" dirty="0"/>
              <a:t>Ρύθμιση του </a:t>
            </a:r>
            <a:r>
              <a:rPr lang="en-US" dirty="0"/>
              <a:t>Na</a:t>
            </a:r>
            <a:r>
              <a:rPr lang="en-US" baseline="30000" dirty="0"/>
              <a:t>+</a:t>
            </a:r>
            <a:endParaRPr lang="el-GR" dirty="0"/>
          </a:p>
        </p:txBody>
      </p:sp>
      <p:sp>
        <p:nvSpPr>
          <p:cNvPr id="3" name="Content Placeholder 2">
            <a:extLst>
              <a:ext uri="{FF2B5EF4-FFF2-40B4-BE49-F238E27FC236}">
                <a16:creationId xmlns:a16="http://schemas.microsoft.com/office/drawing/2014/main" id="{A3CA2800-4D41-C7D2-E0AB-833EB88D870B}"/>
              </a:ext>
            </a:extLst>
          </p:cNvPr>
          <p:cNvSpPr>
            <a:spLocks noGrp="1"/>
          </p:cNvSpPr>
          <p:nvPr>
            <p:ph idx="1"/>
          </p:nvPr>
        </p:nvSpPr>
        <p:spPr/>
        <p:txBody>
          <a:bodyPr/>
          <a:lstStyle/>
          <a:p>
            <a:r>
              <a:rPr lang="el-GR" b="1" dirty="0"/>
              <a:t>Αντανακλαστικό της δίψας </a:t>
            </a:r>
            <a:r>
              <a:rPr lang="el-GR" dirty="0"/>
              <a:t>: ειδικοί υποδοχείς στον υποθάλαμο του εγκεφάλου ανιχνεύουν της αύξηση της </a:t>
            </a:r>
            <a:r>
              <a:rPr lang="el-GR" dirty="0" err="1"/>
              <a:t>οσμωτικής</a:t>
            </a:r>
            <a:r>
              <a:rPr lang="el-GR" dirty="0"/>
              <a:t> πίεσης στο αίμα και δημιουργούν την επιθυμία για πρόσληψη νερού</a:t>
            </a:r>
          </a:p>
          <a:p>
            <a:endParaRPr lang="el-GR" dirty="0"/>
          </a:p>
          <a:p>
            <a:r>
              <a:rPr lang="el-GR" b="1" dirty="0" err="1"/>
              <a:t>Αντιδιουρητική</a:t>
            </a:r>
            <a:r>
              <a:rPr lang="el-GR" b="1" dirty="0"/>
              <a:t> ορμόνη ή </a:t>
            </a:r>
            <a:r>
              <a:rPr lang="el-GR" b="1" dirty="0" err="1"/>
              <a:t>βασοπρεσίνη</a:t>
            </a:r>
            <a:r>
              <a:rPr lang="el-GR" b="1" dirty="0"/>
              <a:t> (</a:t>
            </a:r>
            <a:r>
              <a:rPr lang="en-US" b="1" dirty="0"/>
              <a:t>ADH</a:t>
            </a:r>
            <a:r>
              <a:rPr lang="el-GR" b="1" dirty="0"/>
              <a:t>) </a:t>
            </a:r>
            <a:r>
              <a:rPr lang="el-GR" dirty="0"/>
              <a:t>: παράγεται στον υποθάλαμο και εκκρίνεται από την υπόφυση. Η έκκρισή της διεγείρεται και από αύξηση της </a:t>
            </a:r>
            <a:r>
              <a:rPr lang="el-GR" dirty="0" err="1"/>
              <a:t>οσμωτικότητας</a:t>
            </a:r>
            <a:r>
              <a:rPr lang="el-GR" dirty="0"/>
              <a:t> του αίματος (δίψα) και από πτώση της αρτηριακής πίεσης (</a:t>
            </a:r>
            <a:r>
              <a:rPr lang="el-GR" dirty="0" err="1"/>
              <a:t>πιεσοϋποδοχείς</a:t>
            </a:r>
            <a:r>
              <a:rPr lang="el-GR" dirty="0"/>
              <a:t> στην αορτή και την καρωτίδα). Αυξάνει την </a:t>
            </a:r>
            <a:r>
              <a:rPr lang="el-GR" dirty="0" err="1"/>
              <a:t>επαναρρόφηση</a:t>
            </a:r>
            <a:r>
              <a:rPr lang="el-GR" dirty="0"/>
              <a:t> νερού από το νεφρό</a:t>
            </a:r>
          </a:p>
          <a:p>
            <a:endParaRPr lang="el-GR" dirty="0"/>
          </a:p>
        </p:txBody>
      </p:sp>
    </p:spTree>
    <p:extLst>
      <p:ext uri="{BB962C8B-B14F-4D97-AF65-F5344CB8AC3E}">
        <p14:creationId xmlns:p14="http://schemas.microsoft.com/office/powerpoint/2010/main" val="1531959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AF16F-0004-4F03-0F34-88F3784B8E58}"/>
              </a:ext>
            </a:extLst>
          </p:cNvPr>
          <p:cNvSpPr>
            <a:spLocks noGrp="1"/>
          </p:cNvSpPr>
          <p:nvPr>
            <p:ph type="title"/>
          </p:nvPr>
        </p:nvSpPr>
        <p:spPr/>
        <p:txBody>
          <a:bodyPr/>
          <a:lstStyle/>
          <a:p>
            <a:r>
              <a:rPr lang="el-GR" dirty="0"/>
              <a:t>Ρύθμιση του </a:t>
            </a:r>
            <a:r>
              <a:rPr lang="en-US" dirty="0"/>
              <a:t>Na</a:t>
            </a:r>
            <a:r>
              <a:rPr lang="en-US" baseline="30000" dirty="0"/>
              <a:t>+</a:t>
            </a:r>
            <a:endParaRPr lang="el-GR" dirty="0"/>
          </a:p>
        </p:txBody>
      </p:sp>
      <p:sp>
        <p:nvSpPr>
          <p:cNvPr id="3" name="Content Placeholder 2">
            <a:extLst>
              <a:ext uri="{FF2B5EF4-FFF2-40B4-BE49-F238E27FC236}">
                <a16:creationId xmlns:a16="http://schemas.microsoft.com/office/drawing/2014/main" id="{1976BD61-97C9-A08C-94D0-AD91291BC8DA}"/>
              </a:ext>
            </a:extLst>
          </p:cNvPr>
          <p:cNvSpPr>
            <a:spLocks noGrp="1"/>
          </p:cNvSpPr>
          <p:nvPr>
            <p:ph idx="1"/>
          </p:nvPr>
        </p:nvSpPr>
        <p:spPr/>
        <p:txBody>
          <a:bodyPr>
            <a:normAutofit lnSpcReduction="10000"/>
          </a:bodyPr>
          <a:lstStyle/>
          <a:p>
            <a:r>
              <a:rPr lang="el-GR" b="1" dirty="0"/>
              <a:t>Σύστημα </a:t>
            </a:r>
            <a:r>
              <a:rPr lang="en-US" b="1" dirty="0"/>
              <a:t>RAAS</a:t>
            </a:r>
            <a:r>
              <a:rPr lang="en-US" dirty="0"/>
              <a:t> </a:t>
            </a:r>
            <a:r>
              <a:rPr lang="el-GR" dirty="0"/>
              <a:t>: Πτώση της αρτηριακής πίεσης προκαλεί έκκριση </a:t>
            </a:r>
            <a:r>
              <a:rPr lang="el-GR" u="sng" dirty="0" err="1"/>
              <a:t>ρενίνης</a:t>
            </a:r>
            <a:r>
              <a:rPr lang="el-GR" u="sng" dirty="0"/>
              <a:t> </a:t>
            </a:r>
            <a:r>
              <a:rPr lang="el-GR" dirty="0"/>
              <a:t>από τα </a:t>
            </a:r>
            <a:r>
              <a:rPr lang="el-GR" dirty="0" err="1"/>
              <a:t>παρασπειραματικά</a:t>
            </a:r>
            <a:r>
              <a:rPr lang="el-GR" dirty="0"/>
              <a:t> κύτταρα του νεφρού (απευθείας διέγερση, διέγερση του συμπαθητικού και παραγωγή </a:t>
            </a:r>
            <a:r>
              <a:rPr lang="el-GR" dirty="0" err="1"/>
              <a:t>προσταγλανδινών</a:t>
            </a:r>
            <a:r>
              <a:rPr lang="el-GR" dirty="0"/>
              <a:t> από το νεφρό λόγω μείωσης </a:t>
            </a:r>
            <a:r>
              <a:rPr lang="en-US" dirty="0"/>
              <a:t>GFR). </a:t>
            </a:r>
            <a:r>
              <a:rPr lang="el-GR" dirty="0"/>
              <a:t>Η </a:t>
            </a:r>
            <a:r>
              <a:rPr lang="el-GR" dirty="0" err="1"/>
              <a:t>ρενίνη</a:t>
            </a:r>
            <a:r>
              <a:rPr lang="el-GR" dirty="0"/>
              <a:t> μετατρέπει το </a:t>
            </a:r>
            <a:r>
              <a:rPr lang="el-GR" u="sng" dirty="0" err="1"/>
              <a:t>αγγειοτενσινογόνο</a:t>
            </a:r>
            <a:r>
              <a:rPr lang="el-GR" dirty="0"/>
              <a:t> (που παράγεται στο ήπαρ) σε </a:t>
            </a:r>
            <a:r>
              <a:rPr lang="el-GR" u="sng" dirty="0" err="1"/>
              <a:t>αγγειοτενσίνη</a:t>
            </a:r>
            <a:r>
              <a:rPr lang="el-GR" u="sng" dirty="0"/>
              <a:t> Ι</a:t>
            </a:r>
            <a:r>
              <a:rPr lang="el-GR" dirty="0"/>
              <a:t>. Αυτή, στους πνεύμονες, με τη δράση του </a:t>
            </a:r>
            <a:r>
              <a:rPr lang="el-GR" dirty="0" err="1"/>
              <a:t>μετατρεπτικού</a:t>
            </a:r>
            <a:r>
              <a:rPr lang="el-GR" dirty="0"/>
              <a:t> ενζύμου της </a:t>
            </a:r>
            <a:r>
              <a:rPr lang="el-GR" dirty="0" err="1"/>
              <a:t>αγγειοτενσίνης</a:t>
            </a:r>
            <a:r>
              <a:rPr lang="el-GR" dirty="0"/>
              <a:t> (</a:t>
            </a:r>
            <a:r>
              <a:rPr lang="en-US" dirty="0"/>
              <a:t>ACE) </a:t>
            </a:r>
            <a:r>
              <a:rPr lang="el-GR" dirty="0"/>
              <a:t>μετατρέπεται σε </a:t>
            </a:r>
            <a:r>
              <a:rPr lang="el-GR" u="sng" dirty="0" err="1"/>
              <a:t>αγγειοτενσίνη</a:t>
            </a:r>
            <a:r>
              <a:rPr lang="el-GR" u="sng" dirty="0"/>
              <a:t> ΙΙ</a:t>
            </a:r>
            <a:endParaRPr lang="en-US" u="sng" dirty="0"/>
          </a:p>
          <a:p>
            <a:r>
              <a:rPr lang="el-GR" dirty="0"/>
              <a:t>Η </a:t>
            </a:r>
            <a:r>
              <a:rPr lang="el-GR" dirty="0" err="1"/>
              <a:t>αγγειοτενσίνη</a:t>
            </a:r>
            <a:r>
              <a:rPr lang="el-GR" dirty="0"/>
              <a:t> ΙΙ προκαλεί αγγειοσύσπαση, </a:t>
            </a:r>
            <a:r>
              <a:rPr lang="el-GR" dirty="0" err="1"/>
              <a:t>επαναρρόφηση</a:t>
            </a:r>
            <a:r>
              <a:rPr lang="el-GR" dirty="0"/>
              <a:t> </a:t>
            </a:r>
            <a:r>
              <a:rPr lang="en-US" dirty="0"/>
              <a:t>Na</a:t>
            </a:r>
            <a:r>
              <a:rPr lang="en-US" baseline="30000" dirty="0"/>
              <a:t>+</a:t>
            </a:r>
            <a:r>
              <a:rPr lang="en-US" dirty="0"/>
              <a:t> </a:t>
            </a:r>
            <a:r>
              <a:rPr lang="el-GR" dirty="0"/>
              <a:t>και έκκριση </a:t>
            </a:r>
            <a:r>
              <a:rPr lang="el-GR" u="sng" dirty="0" err="1"/>
              <a:t>αλδοστερόνης</a:t>
            </a:r>
            <a:r>
              <a:rPr lang="el-GR" dirty="0"/>
              <a:t> από το φλοιό των επινεφριδίων, η οποία επίσης αυξάνει την </a:t>
            </a:r>
            <a:r>
              <a:rPr lang="el-GR" dirty="0" err="1"/>
              <a:t>επαναρρόφηση</a:t>
            </a:r>
            <a:r>
              <a:rPr lang="el-GR" dirty="0"/>
              <a:t> </a:t>
            </a:r>
            <a:r>
              <a:rPr lang="en-US" dirty="0"/>
              <a:t>Na</a:t>
            </a:r>
            <a:r>
              <a:rPr lang="en-US" baseline="30000" dirty="0"/>
              <a:t>+</a:t>
            </a:r>
            <a:r>
              <a:rPr lang="en-US" dirty="0"/>
              <a:t> </a:t>
            </a:r>
            <a:r>
              <a:rPr lang="el-GR" dirty="0"/>
              <a:t>και νερού</a:t>
            </a:r>
          </a:p>
          <a:p>
            <a:endParaRPr lang="el-G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9132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ECB54-27E6-5CAE-1B1E-162259347D45}"/>
              </a:ext>
            </a:extLst>
          </p:cNvPr>
          <p:cNvSpPr>
            <a:spLocks noGrp="1"/>
          </p:cNvSpPr>
          <p:nvPr>
            <p:ph type="title"/>
          </p:nvPr>
        </p:nvSpPr>
        <p:spPr/>
        <p:txBody>
          <a:bodyPr/>
          <a:lstStyle/>
          <a:p>
            <a:r>
              <a:rPr lang="el-GR" dirty="0"/>
              <a:t>Το νερό στο σώμα</a:t>
            </a:r>
          </a:p>
        </p:txBody>
      </p:sp>
      <p:sp>
        <p:nvSpPr>
          <p:cNvPr id="3" name="Content Placeholder 2">
            <a:extLst>
              <a:ext uri="{FF2B5EF4-FFF2-40B4-BE49-F238E27FC236}">
                <a16:creationId xmlns:a16="http://schemas.microsoft.com/office/drawing/2014/main" id="{4EF87BA0-35C8-FF74-DC5A-67A17FA7A49D}"/>
              </a:ext>
            </a:extLst>
          </p:cNvPr>
          <p:cNvSpPr>
            <a:spLocks noGrp="1"/>
          </p:cNvSpPr>
          <p:nvPr>
            <p:ph idx="1"/>
          </p:nvPr>
        </p:nvSpPr>
        <p:spPr/>
        <p:txBody>
          <a:bodyPr>
            <a:normAutofit fontScale="85000" lnSpcReduction="20000"/>
          </a:bodyPr>
          <a:lstStyle/>
          <a:p>
            <a:r>
              <a:rPr lang="el-GR" dirty="0"/>
              <a:t>Το σώμα του σκύλου και της γάτας αποτελείται από 60% νερό </a:t>
            </a:r>
            <a:r>
              <a:rPr lang="el-GR" dirty="0" err="1"/>
              <a:t>δλδ</a:t>
            </a:r>
            <a:r>
              <a:rPr lang="el-GR" dirty="0"/>
              <a:t>. το νερό είναι το 60% του ΣΒ</a:t>
            </a:r>
          </a:p>
          <a:p>
            <a:r>
              <a:rPr lang="el-GR" dirty="0"/>
              <a:t>Εάν θέλουμε όντως να υπολογίσουμε το νερό στο σώμα (πχ για να αναπληρώσουμε υγρά σε αφυδάτωση) χρησιμοποιούμε την </a:t>
            </a:r>
            <a:r>
              <a:rPr lang="el-GR" dirty="0" err="1"/>
              <a:t>άλιπη</a:t>
            </a:r>
            <a:r>
              <a:rPr lang="el-GR" dirty="0"/>
              <a:t> μάζα σώματος (</a:t>
            </a:r>
            <a:r>
              <a:rPr lang="en-US" dirty="0"/>
              <a:t>lean body mass)</a:t>
            </a:r>
            <a:r>
              <a:rPr lang="el-GR" dirty="0"/>
              <a:t>(το λίπος έχει πολύ λιγότερο νερό από τους άλλους ιστούς  ̴10%)</a:t>
            </a:r>
            <a:r>
              <a:rPr lang="en-US" dirty="0"/>
              <a:t> </a:t>
            </a:r>
            <a:r>
              <a:rPr lang="el-GR" dirty="0" err="1"/>
              <a:t>δλδ</a:t>
            </a:r>
            <a:r>
              <a:rPr lang="el-GR" dirty="0"/>
              <a:t>. το ΣΒ σε λιπόσαρκα ζώα, το 80% ΣΒ στα ζώα σε ιδανική θρεπτική κατάσταση και το 70% ΣΒ στα παχύσαρκα</a:t>
            </a:r>
          </a:p>
          <a:p>
            <a:r>
              <a:rPr lang="el-GR" dirty="0"/>
              <a:t>2/3 του νερού του σώματος βρίσκεται μέσα στα κύτταρα (ενδοκυτταρικό υγρό, </a:t>
            </a:r>
            <a:r>
              <a:rPr lang="en-US" dirty="0"/>
              <a:t>ICF</a:t>
            </a:r>
            <a:r>
              <a:rPr lang="el-GR" dirty="0"/>
              <a:t>) και 1/3 εκτός των κυττάρων (εξωκυτταρικό υγρό</a:t>
            </a:r>
            <a:r>
              <a:rPr lang="en-US" dirty="0"/>
              <a:t>, ECF</a:t>
            </a:r>
            <a:r>
              <a:rPr lang="el-GR" dirty="0"/>
              <a:t>)</a:t>
            </a:r>
          </a:p>
          <a:p>
            <a:r>
              <a:rPr lang="el-GR" dirty="0"/>
              <a:t>1/4 του </a:t>
            </a:r>
            <a:r>
              <a:rPr lang="el-GR" dirty="0" err="1"/>
              <a:t>εξωκυτταρικού</a:t>
            </a:r>
            <a:r>
              <a:rPr lang="el-GR" dirty="0"/>
              <a:t> υγρού βρίσκεται μέσα στα αγγεία (ενδοαγγειακό υγρό</a:t>
            </a:r>
            <a:r>
              <a:rPr lang="en-US" dirty="0"/>
              <a:t>, IVF</a:t>
            </a:r>
            <a:r>
              <a:rPr lang="el-GR" dirty="0"/>
              <a:t>) και 3/4  στο διάμεσο χώρο μεταξύ των κυττάρων (διάμεσο υγρό</a:t>
            </a:r>
            <a:r>
              <a:rPr lang="en-US" dirty="0"/>
              <a:t>, ISF</a:t>
            </a:r>
            <a:r>
              <a:rPr lang="el-GR" dirty="0"/>
              <a:t>)</a:t>
            </a:r>
            <a:endParaRPr lang="en-US" dirty="0"/>
          </a:p>
          <a:p>
            <a:r>
              <a:rPr lang="el-GR" dirty="0"/>
              <a:t>Το νερό δεν είναι πουθενά εγκλωβισμένο, όλοι αυτοί οι «χώροι» επικοινωνούν μεταξύ τους</a:t>
            </a:r>
          </a:p>
        </p:txBody>
      </p:sp>
    </p:spTree>
    <p:extLst>
      <p:ext uri="{BB962C8B-B14F-4D97-AF65-F5344CB8AC3E}">
        <p14:creationId xmlns:p14="http://schemas.microsoft.com/office/powerpoint/2010/main" val="599341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17595-9FE1-DFF7-F1E6-E685EC539623}"/>
              </a:ext>
            </a:extLst>
          </p:cNvPr>
          <p:cNvSpPr>
            <a:spLocks noGrp="1"/>
          </p:cNvSpPr>
          <p:nvPr>
            <p:ph type="title"/>
          </p:nvPr>
        </p:nvSpPr>
        <p:spPr/>
        <p:txBody>
          <a:bodyPr/>
          <a:lstStyle/>
          <a:p>
            <a:r>
              <a:rPr lang="el-GR" dirty="0"/>
              <a:t>Ρύθμιση του </a:t>
            </a:r>
            <a:r>
              <a:rPr lang="en-US" dirty="0"/>
              <a:t>Na</a:t>
            </a:r>
            <a:r>
              <a:rPr lang="en-US" baseline="30000" dirty="0"/>
              <a:t>+</a:t>
            </a:r>
            <a:endParaRPr lang="el-GR" dirty="0"/>
          </a:p>
        </p:txBody>
      </p:sp>
      <p:sp>
        <p:nvSpPr>
          <p:cNvPr id="3" name="Content Placeholder 2">
            <a:extLst>
              <a:ext uri="{FF2B5EF4-FFF2-40B4-BE49-F238E27FC236}">
                <a16:creationId xmlns:a16="http://schemas.microsoft.com/office/drawing/2014/main" id="{40DB9999-626E-F551-8E1F-D168CC5A7921}"/>
              </a:ext>
            </a:extLst>
          </p:cNvPr>
          <p:cNvSpPr>
            <a:spLocks noGrp="1"/>
          </p:cNvSpPr>
          <p:nvPr>
            <p:ph idx="1"/>
          </p:nvPr>
        </p:nvSpPr>
        <p:spPr/>
        <p:txBody>
          <a:bodyPr/>
          <a:lstStyle/>
          <a:p>
            <a:r>
              <a:rPr lang="el-GR" b="1" dirty="0" err="1"/>
              <a:t>Νατριοδιουρητικό</a:t>
            </a:r>
            <a:r>
              <a:rPr lang="el-GR" b="1" dirty="0"/>
              <a:t> πεπτίδιο </a:t>
            </a:r>
            <a:r>
              <a:rPr lang="el-GR" dirty="0"/>
              <a:t>: παράγεται και αποθηκεύεται στους κόλπους της καρδιάς και εκκρίνεται όταν διεγείρονται </a:t>
            </a:r>
            <a:r>
              <a:rPr lang="el-GR" dirty="0" err="1"/>
              <a:t>πιεσοϋποδοχείς</a:t>
            </a:r>
            <a:r>
              <a:rPr lang="el-GR" dirty="0"/>
              <a:t> των κόλπων και των αγγείων του πνεύμονα (διάταση</a:t>
            </a:r>
            <a:r>
              <a:rPr lang="en-US" dirty="0"/>
              <a:t> </a:t>
            </a:r>
            <a:r>
              <a:rPr lang="el-GR" dirty="0"/>
              <a:t>λόγω υπέρτασης). Αυξάνει την απέκκριση </a:t>
            </a:r>
            <a:r>
              <a:rPr lang="el-GR" u="sng" dirty="0"/>
              <a:t>και</a:t>
            </a:r>
            <a:r>
              <a:rPr lang="el-GR" dirty="0"/>
              <a:t> μειώνει την </a:t>
            </a:r>
            <a:r>
              <a:rPr lang="el-GR" dirty="0" err="1"/>
              <a:t>επαναρρόφηση</a:t>
            </a:r>
            <a:r>
              <a:rPr lang="el-GR" dirty="0"/>
              <a:t> </a:t>
            </a:r>
            <a:r>
              <a:rPr lang="en-US" dirty="0"/>
              <a:t>Na</a:t>
            </a:r>
            <a:r>
              <a:rPr lang="en-US" baseline="30000" dirty="0"/>
              <a:t>+</a:t>
            </a:r>
            <a:r>
              <a:rPr lang="en-US" dirty="0"/>
              <a:t> </a:t>
            </a:r>
            <a:r>
              <a:rPr lang="el-GR" dirty="0"/>
              <a:t>και νερού από το νεφρό και αναστέλλει την έκκριση </a:t>
            </a:r>
            <a:r>
              <a:rPr lang="el-GR" dirty="0" err="1"/>
              <a:t>ρενίνης</a:t>
            </a:r>
            <a:r>
              <a:rPr lang="el-GR" dirty="0"/>
              <a:t> και </a:t>
            </a:r>
            <a:r>
              <a:rPr lang="el-GR" dirty="0" err="1"/>
              <a:t>αλδοστερόνης</a:t>
            </a:r>
            <a:r>
              <a:rPr lang="el-GR" dirty="0"/>
              <a:t> (</a:t>
            </a:r>
            <a:r>
              <a:rPr lang="en-US" dirty="0"/>
              <a:t>RAAS) </a:t>
            </a:r>
            <a:endParaRPr lang="el-GR" dirty="0"/>
          </a:p>
        </p:txBody>
      </p:sp>
    </p:spTree>
    <p:extLst>
      <p:ext uri="{BB962C8B-B14F-4D97-AF65-F5344CB8AC3E}">
        <p14:creationId xmlns:p14="http://schemas.microsoft.com/office/powerpoint/2010/main" val="1094580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789BD-F5D2-A52A-48CA-8995FFFF9BB8}"/>
              </a:ext>
            </a:extLst>
          </p:cNvPr>
          <p:cNvSpPr>
            <a:spLocks noGrp="1"/>
          </p:cNvSpPr>
          <p:nvPr>
            <p:ph type="title"/>
          </p:nvPr>
        </p:nvSpPr>
        <p:spPr/>
        <p:txBody>
          <a:bodyPr/>
          <a:lstStyle/>
          <a:p>
            <a:r>
              <a:rPr lang="el-GR" dirty="0"/>
              <a:t>Διαταραχές του </a:t>
            </a:r>
            <a:r>
              <a:rPr lang="en-US" dirty="0"/>
              <a:t>Na</a:t>
            </a:r>
            <a:r>
              <a:rPr lang="en-US" baseline="30000" dirty="0"/>
              <a:t>+</a:t>
            </a:r>
            <a:endParaRPr lang="el-GR" baseline="30000" dirty="0"/>
          </a:p>
        </p:txBody>
      </p:sp>
      <p:sp>
        <p:nvSpPr>
          <p:cNvPr id="3" name="Content Placeholder 2">
            <a:extLst>
              <a:ext uri="{FF2B5EF4-FFF2-40B4-BE49-F238E27FC236}">
                <a16:creationId xmlns:a16="http://schemas.microsoft.com/office/drawing/2014/main" id="{7286FF3E-764A-CCDF-EF88-57C4EFAEFF2F}"/>
              </a:ext>
            </a:extLst>
          </p:cNvPr>
          <p:cNvSpPr>
            <a:spLocks noGrp="1"/>
          </p:cNvSpPr>
          <p:nvPr>
            <p:ph idx="1"/>
          </p:nvPr>
        </p:nvSpPr>
        <p:spPr/>
        <p:txBody>
          <a:bodyPr/>
          <a:lstStyle/>
          <a:p>
            <a:r>
              <a:rPr lang="el-GR" dirty="0"/>
              <a:t>Ακριβώς επειδή το </a:t>
            </a:r>
            <a:r>
              <a:rPr lang="en-US" dirty="0"/>
              <a:t>Na</a:t>
            </a:r>
            <a:r>
              <a:rPr lang="en-US" baseline="30000" dirty="0"/>
              <a:t>+</a:t>
            </a:r>
            <a:r>
              <a:rPr lang="en-US" dirty="0"/>
              <a:t> </a:t>
            </a:r>
            <a:r>
              <a:rPr lang="el-GR" dirty="0"/>
              <a:t>είναι στενά συνδεδεμένο με το νερό, σε κάθε διαταραχή του θα πρέπει να εξετάζουμε και την κατάσταση ενυδάτωσης του ζώου</a:t>
            </a:r>
            <a:r>
              <a:rPr lang="en-US" dirty="0"/>
              <a:t> </a:t>
            </a:r>
            <a:r>
              <a:rPr lang="el-GR" dirty="0"/>
              <a:t>(</a:t>
            </a:r>
            <a:r>
              <a:rPr lang="en-US" dirty="0"/>
              <a:t>IVF </a:t>
            </a:r>
            <a:r>
              <a:rPr lang="el-GR" dirty="0"/>
              <a:t>και </a:t>
            </a:r>
            <a:r>
              <a:rPr lang="en-US" dirty="0"/>
              <a:t>ISF)</a:t>
            </a:r>
            <a:endParaRPr lang="el-GR" dirty="0"/>
          </a:p>
          <a:p>
            <a:r>
              <a:rPr lang="el-GR" dirty="0"/>
              <a:t>Ιστορικό : διατροφή και κατανάλωση νερού, αλλαγές στην κατανάλωση νερού ή την ούρηση, εμετούς, διάρροιες ή άλλες γνωστές παθολογικές καταστάσεις</a:t>
            </a:r>
          </a:p>
          <a:p>
            <a:r>
              <a:rPr lang="el-GR" dirty="0"/>
              <a:t>Κλινική εξέταση : </a:t>
            </a:r>
            <a:r>
              <a:rPr lang="en-US" dirty="0"/>
              <a:t>HR, RR, </a:t>
            </a:r>
            <a:r>
              <a:rPr lang="el-GR" dirty="0"/>
              <a:t>ποιότητα σφυγμού, αρτηριακή πίεση,</a:t>
            </a:r>
            <a:r>
              <a:rPr lang="en-US" dirty="0"/>
              <a:t> </a:t>
            </a:r>
            <a:r>
              <a:rPr lang="el-GR" dirty="0"/>
              <a:t>ΧΑΤ,  υγρασία βλεννογόνων, ελαστικότητα δέρματος, επίπεδο συνείδησης</a:t>
            </a:r>
            <a:endParaRPr lang="en-US" dirty="0"/>
          </a:p>
          <a:p>
            <a:r>
              <a:rPr lang="el-GR" dirty="0"/>
              <a:t>Εργαστηριακά : </a:t>
            </a:r>
            <a:r>
              <a:rPr lang="en-US" dirty="0"/>
              <a:t>HCT, TS, </a:t>
            </a:r>
            <a:r>
              <a:rPr lang="el-GR" dirty="0"/>
              <a:t>ειδικό βάρος ούρου (</a:t>
            </a:r>
            <a:r>
              <a:rPr lang="en-US" dirty="0"/>
              <a:t>USG</a:t>
            </a:r>
            <a:r>
              <a:rPr lang="el-GR" dirty="0"/>
              <a:t>)</a:t>
            </a:r>
          </a:p>
        </p:txBody>
      </p:sp>
    </p:spTree>
    <p:extLst>
      <p:ext uri="{BB962C8B-B14F-4D97-AF65-F5344CB8AC3E}">
        <p14:creationId xmlns:p14="http://schemas.microsoft.com/office/powerpoint/2010/main" val="3102170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2A162-6A3F-1890-FFC0-E7DDEF627BFC}"/>
              </a:ext>
            </a:extLst>
          </p:cNvPr>
          <p:cNvSpPr>
            <a:spLocks noGrp="1"/>
          </p:cNvSpPr>
          <p:nvPr>
            <p:ph type="title"/>
          </p:nvPr>
        </p:nvSpPr>
        <p:spPr/>
        <p:txBody>
          <a:bodyPr/>
          <a:lstStyle/>
          <a:p>
            <a:r>
              <a:rPr lang="el-GR" dirty="0"/>
              <a:t>Υπονατριαιμία (&lt;140 </a:t>
            </a:r>
            <a:r>
              <a:rPr lang="en-US" dirty="0" err="1"/>
              <a:t>mEq</a:t>
            </a:r>
            <a:r>
              <a:rPr lang="en-US" dirty="0"/>
              <a:t>/L)</a:t>
            </a:r>
            <a:endParaRPr lang="el-GR" dirty="0"/>
          </a:p>
        </p:txBody>
      </p:sp>
      <p:sp>
        <p:nvSpPr>
          <p:cNvPr id="3" name="Content Placeholder 2">
            <a:extLst>
              <a:ext uri="{FF2B5EF4-FFF2-40B4-BE49-F238E27FC236}">
                <a16:creationId xmlns:a16="http://schemas.microsoft.com/office/drawing/2014/main" id="{61AF33B7-D70C-2D7E-35E4-62628E3C3808}"/>
              </a:ext>
            </a:extLst>
          </p:cNvPr>
          <p:cNvSpPr>
            <a:spLocks noGrp="1"/>
          </p:cNvSpPr>
          <p:nvPr>
            <p:ph idx="1"/>
          </p:nvPr>
        </p:nvSpPr>
        <p:spPr/>
        <p:txBody>
          <a:bodyPr>
            <a:normAutofit lnSpcReduction="10000"/>
          </a:bodyPr>
          <a:lstStyle/>
          <a:p>
            <a:r>
              <a:rPr lang="el-GR" dirty="0"/>
              <a:t>Παρότι η λογική λέει ότι σε υπονατριαιμία θα έχουμε και χαμηλή </a:t>
            </a:r>
            <a:r>
              <a:rPr lang="el-GR" dirty="0" err="1"/>
              <a:t>οσμωτικότητα</a:t>
            </a:r>
            <a:r>
              <a:rPr lang="el-GR" dirty="0"/>
              <a:t>, περιγράφεται και </a:t>
            </a:r>
            <a:r>
              <a:rPr lang="el-GR" dirty="0" err="1"/>
              <a:t>υπεροσμωτική</a:t>
            </a:r>
            <a:r>
              <a:rPr lang="el-GR" dirty="0"/>
              <a:t> και </a:t>
            </a:r>
            <a:r>
              <a:rPr lang="el-GR" dirty="0" err="1"/>
              <a:t>νορμοοσμωτική</a:t>
            </a:r>
            <a:r>
              <a:rPr lang="el-GR" dirty="0"/>
              <a:t> </a:t>
            </a:r>
            <a:r>
              <a:rPr lang="el-GR" dirty="0" err="1"/>
              <a:t>υπονατριαμία</a:t>
            </a:r>
            <a:endParaRPr lang="el-GR" dirty="0"/>
          </a:p>
          <a:p>
            <a:r>
              <a:rPr lang="el-GR" dirty="0"/>
              <a:t>Στις διαταραχές του νατρίου καλό είναι να μετράμε ή να υπολογίζουμε την </a:t>
            </a:r>
            <a:r>
              <a:rPr lang="el-GR" dirty="0" err="1"/>
              <a:t>οσμωτικότητα</a:t>
            </a:r>
            <a:r>
              <a:rPr lang="el-GR" dirty="0"/>
              <a:t> του αίματος, η οποία φυσιολογικά είναι  ̴300 </a:t>
            </a:r>
            <a:r>
              <a:rPr lang="en-US" dirty="0" err="1"/>
              <a:t>mOsm</a:t>
            </a:r>
            <a:r>
              <a:rPr lang="en-US" dirty="0"/>
              <a:t>/kg </a:t>
            </a:r>
            <a:r>
              <a:rPr lang="el-GR" dirty="0"/>
              <a:t>στο σκύλο και  ̴310 στη γάτα</a:t>
            </a:r>
          </a:p>
          <a:p>
            <a:r>
              <a:rPr lang="el-GR" dirty="0"/>
              <a:t>Υπολογίζεται χοντρικά με τον τύπο</a:t>
            </a:r>
          </a:p>
          <a:p>
            <a:r>
              <a:rPr lang="el-GR" dirty="0"/>
              <a:t>2</a:t>
            </a:r>
            <a:r>
              <a:rPr lang="en-US" dirty="0"/>
              <a:t>x [Na+] + [BUN/2.8] + [GLU/18]</a:t>
            </a:r>
          </a:p>
          <a:p>
            <a:r>
              <a:rPr lang="el-GR" dirty="0"/>
              <a:t>όπου τα 2.8 και 18 είναι συντελεστές που μετατρέπουν τα </a:t>
            </a:r>
            <a:r>
              <a:rPr lang="en-US" dirty="0"/>
              <a:t>mg/dl </a:t>
            </a:r>
            <a:r>
              <a:rPr lang="el-GR" dirty="0"/>
              <a:t>σε </a:t>
            </a:r>
            <a:r>
              <a:rPr lang="en-US" dirty="0"/>
              <a:t>mmol/L</a:t>
            </a:r>
            <a:endParaRPr lang="el-GR" dirty="0"/>
          </a:p>
        </p:txBody>
      </p:sp>
    </p:spTree>
    <p:extLst>
      <p:ext uri="{BB962C8B-B14F-4D97-AF65-F5344CB8AC3E}">
        <p14:creationId xmlns:p14="http://schemas.microsoft.com/office/powerpoint/2010/main" val="4040023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7E643-0133-900A-881C-FAEEB1715C2D}"/>
              </a:ext>
            </a:extLst>
          </p:cNvPr>
          <p:cNvSpPr>
            <a:spLocks noGrp="1"/>
          </p:cNvSpPr>
          <p:nvPr>
            <p:ph type="title"/>
          </p:nvPr>
        </p:nvSpPr>
        <p:spPr/>
        <p:txBody>
          <a:bodyPr/>
          <a:lstStyle/>
          <a:p>
            <a:r>
              <a:rPr lang="el-GR" dirty="0" err="1"/>
              <a:t>Νορμοοσμωτική</a:t>
            </a:r>
            <a:r>
              <a:rPr lang="el-GR" dirty="0"/>
              <a:t> υπονατριαιμία</a:t>
            </a:r>
          </a:p>
        </p:txBody>
      </p:sp>
      <p:sp>
        <p:nvSpPr>
          <p:cNvPr id="3" name="Content Placeholder 2">
            <a:extLst>
              <a:ext uri="{FF2B5EF4-FFF2-40B4-BE49-F238E27FC236}">
                <a16:creationId xmlns:a16="http://schemas.microsoft.com/office/drawing/2014/main" id="{E21B8D81-BAA4-DF06-958D-A6B9B508D1DF}"/>
              </a:ext>
            </a:extLst>
          </p:cNvPr>
          <p:cNvSpPr>
            <a:spLocks noGrp="1"/>
          </p:cNvSpPr>
          <p:nvPr>
            <p:ph idx="1"/>
          </p:nvPr>
        </p:nvSpPr>
        <p:spPr/>
        <p:txBody>
          <a:bodyPr/>
          <a:lstStyle/>
          <a:p>
            <a:r>
              <a:rPr lang="el-GR" dirty="0"/>
              <a:t>Λέγεται και </a:t>
            </a:r>
            <a:r>
              <a:rPr lang="el-GR" dirty="0" err="1"/>
              <a:t>ψευδοϋπονατριαιμία</a:t>
            </a:r>
            <a:r>
              <a:rPr lang="el-GR" dirty="0"/>
              <a:t> γιατί πρόκειται για τεχνικό σφάλμα αναλυτών παρουσία υψηλής συγκέντρωσης λιπιδίων ή/και πρωτεϊνών </a:t>
            </a:r>
          </a:p>
          <a:p>
            <a:r>
              <a:rPr lang="el-GR" dirty="0"/>
              <a:t>Δεν έχει συμπτώματα </a:t>
            </a:r>
            <a:r>
              <a:rPr lang="el-GR" dirty="0" err="1"/>
              <a:t>υπονατριαιμίας</a:t>
            </a:r>
            <a:r>
              <a:rPr lang="el-GR" dirty="0"/>
              <a:t>, η κλινική εικόνα και η αντιμετώπιση εξαρτώνται από τις συγκεντρώσεις των λιπιδίων και των πρωτεϊνών</a:t>
            </a:r>
          </a:p>
        </p:txBody>
      </p:sp>
    </p:spTree>
    <p:extLst>
      <p:ext uri="{BB962C8B-B14F-4D97-AF65-F5344CB8AC3E}">
        <p14:creationId xmlns:p14="http://schemas.microsoft.com/office/powerpoint/2010/main" val="3808045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52D-43CA-6865-A1A4-22B92771767B}"/>
              </a:ext>
            </a:extLst>
          </p:cNvPr>
          <p:cNvSpPr>
            <a:spLocks noGrp="1"/>
          </p:cNvSpPr>
          <p:nvPr>
            <p:ph type="title"/>
          </p:nvPr>
        </p:nvSpPr>
        <p:spPr/>
        <p:txBody>
          <a:bodyPr/>
          <a:lstStyle/>
          <a:p>
            <a:r>
              <a:rPr lang="el-GR" dirty="0" err="1"/>
              <a:t>Υπεροσμωτική</a:t>
            </a:r>
            <a:r>
              <a:rPr lang="el-GR" dirty="0"/>
              <a:t> υπονατριαιμία</a:t>
            </a:r>
          </a:p>
        </p:txBody>
      </p:sp>
      <p:sp>
        <p:nvSpPr>
          <p:cNvPr id="3" name="Content Placeholder 2">
            <a:extLst>
              <a:ext uri="{FF2B5EF4-FFF2-40B4-BE49-F238E27FC236}">
                <a16:creationId xmlns:a16="http://schemas.microsoft.com/office/drawing/2014/main" id="{630A8F66-7BC7-F10F-B0A2-B39B3AB78209}"/>
              </a:ext>
            </a:extLst>
          </p:cNvPr>
          <p:cNvSpPr>
            <a:spLocks noGrp="1"/>
          </p:cNvSpPr>
          <p:nvPr>
            <p:ph idx="1"/>
          </p:nvPr>
        </p:nvSpPr>
        <p:spPr/>
        <p:txBody>
          <a:bodyPr/>
          <a:lstStyle/>
          <a:p>
            <a:r>
              <a:rPr lang="el-GR" b="1" dirty="0"/>
              <a:t>Αιτιολογία</a:t>
            </a:r>
            <a:r>
              <a:rPr lang="el-GR" dirty="0"/>
              <a:t> : Προκαλείται από τη συγκέντρωση άλλων </a:t>
            </a:r>
            <a:r>
              <a:rPr lang="el-GR" dirty="0" err="1"/>
              <a:t>οσμωτικά</a:t>
            </a:r>
            <a:r>
              <a:rPr lang="el-GR" dirty="0"/>
              <a:t> ενεργών διαλυμένων ουσιών που προκαλούν μετακίνηση νερού </a:t>
            </a:r>
            <a:r>
              <a:rPr lang="el-GR" dirty="0" err="1"/>
              <a:t>εξωκυτταρικά</a:t>
            </a:r>
            <a:r>
              <a:rPr lang="el-GR" dirty="0"/>
              <a:t>, με αποτέλεσμα την αραίωση του </a:t>
            </a:r>
            <a:r>
              <a:rPr lang="en-US" dirty="0"/>
              <a:t>Na</a:t>
            </a:r>
            <a:r>
              <a:rPr lang="en-US" baseline="30000" dirty="0"/>
              <a:t>+</a:t>
            </a:r>
          </a:p>
          <a:p>
            <a:r>
              <a:rPr lang="el-GR" dirty="0"/>
              <a:t>Η κλασική περίπτωση είναι η γλυκόζη (στο σακχαρώδη διαβήτη), οπότε και συστήνεται διόρθωση της τιμής του </a:t>
            </a:r>
            <a:r>
              <a:rPr lang="en-US" dirty="0"/>
              <a:t>Na</a:t>
            </a:r>
            <a:r>
              <a:rPr lang="en-US" baseline="30000" dirty="0"/>
              <a:t>+</a:t>
            </a:r>
            <a:r>
              <a:rPr lang="en-US" dirty="0"/>
              <a:t> </a:t>
            </a:r>
            <a:r>
              <a:rPr lang="el-GR" dirty="0"/>
              <a:t>με τον τύπο</a:t>
            </a:r>
          </a:p>
          <a:p>
            <a:pPr marL="0" indent="0">
              <a:buNone/>
            </a:pPr>
            <a:r>
              <a:rPr lang="en-US" dirty="0"/>
              <a:t>   </a:t>
            </a:r>
            <a:r>
              <a:rPr lang="en-US" dirty="0" err="1"/>
              <a:t>Na</a:t>
            </a:r>
            <a:r>
              <a:rPr lang="en-US" baseline="30000" dirty="0" err="1"/>
              <a:t>+</a:t>
            </a:r>
            <a:r>
              <a:rPr lang="en-US" baseline="-25000" dirty="0" err="1"/>
              <a:t>cor</a:t>
            </a:r>
            <a:r>
              <a:rPr lang="en-US" dirty="0"/>
              <a:t> = Na</a:t>
            </a:r>
            <a:r>
              <a:rPr lang="en-US" baseline="30000" dirty="0"/>
              <a:t>+</a:t>
            </a:r>
            <a:r>
              <a:rPr lang="en-US" baseline="-25000" dirty="0"/>
              <a:t>pl </a:t>
            </a:r>
            <a:r>
              <a:rPr lang="en-US" dirty="0"/>
              <a:t>+ 1.6* [(Glu</a:t>
            </a:r>
            <a:r>
              <a:rPr lang="en-US" baseline="-25000" dirty="0"/>
              <a:t>pl</a:t>
            </a:r>
            <a:r>
              <a:rPr lang="en-US" dirty="0"/>
              <a:t> – Glu</a:t>
            </a:r>
            <a:r>
              <a:rPr lang="en-US" baseline="-25000" dirty="0"/>
              <a:t>norm</a:t>
            </a:r>
            <a:r>
              <a:rPr lang="en-US" dirty="0"/>
              <a:t>)/100]</a:t>
            </a:r>
          </a:p>
          <a:p>
            <a:pPr marL="0" indent="0">
              <a:buNone/>
            </a:pPr>
            <a:r>
              <a:rPr lang="en-US" dirty="0"/>
              <a:t>   * 1.6 </a:t>
            </a:r>
            <a:r>
              <a:rPr lang="el-GR" dirty="0"/>
              <a:t>όταν </a:t>
            </a:r>
            <a:r>
              <a:rPr lang="en-US" dirty="0"/>
              <a:t>Glu≤440 mg/dl, 2.4 </a:t>
            </a:r>
            <a:r>
              <a:rPr lang="el-GR" dirty="0"/>
              <a:t>για μεγαλύτερες τιμές</a:t>
            </a:r>
          </a:p>
          <a:p>
            <a:r>
              <a:rPr lang="el-GR" dirty="0"/>
              <a:t>Επίσης προκαλείται μετά από χορήγηση </a:t>
            </a:r>
            <a:r>
              <a:rPr lang="el-GR" dirty="0" err="1"/>
              <a:t>μαννιτόλης</a:t>
            </a:r>
            <a:endParaRPr lang="el-GR" dirty="0"/>
          </a:p>
        </p:txBody>
      </p:sp>
    </p:spTree>
    <p:extLst>
      <p:ext uri="{BB962C8B-B14F-4D97-AF65-F5344CB8AC3E}">
        <p14:creationId xmlns:p14="http://schemas.microsoft.com/office/powerpoint/2010/main" val="4134487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93C3E-CDB9-5E83-3207-80774E7C69A9}"/>
              </a:ext>
            </a:extLst>
          </p:cNvPr>
          <p:cNvSpPr>
            <a:spLocks noGrp="1"/>
          </p:cNvSpPr>
          <p:nvPr>
            <p:ph type="title"/>
          </p:nvPr>
        </p:nvSpPr>
        <p:spPr/>
        <p:txBody>
          <a:bodyPr/>
          <a:lstStyle/>
          <a:p>
            <a:r>
              <a:rPr lang="el-GR" dirty="0" err="1"/>
              <a:t>Υπεροσμωτική</a:t>
            </a:r>
            <a:r>
              <a:rPr lang="el-GR" dirty="0"/>
              <a:t> υπονατριαιμία</a:t>
            </a:r>
          </a:p>
        </p:txBody>
      </p:sp>
      <p:sp>
        <p:nvSpPr>
          <p:cNvPr id="3" name="Content Placeholder 2">
            <a:extLst>
              <a:ext uri="{FF2B5EF4-FFF2-40B4-BE49-F238E27FC236}">
                <a16:creationId xmlns:a16="http://schemas.microsoft.com/office/drawing/2014/main" id="{08E802E1-F17E-121E-F99A-472CB4ADE5D6}"/>
              </a:ext>
            </a:extLst>
          </p:cNvPr>
          <p:cNvSpPr>
            <a:spLocks noGrp="1"/>
          </p:cNvSpPr>
          <p:nvPr>
            <p:ph idx="1"/>
          </p:nvPr>
        </p:nvSpPr>
        <p:spPr/>
        <p:txBody>
          <a:bodyPr/>
          <a:lstStyle/>
          <a:p>
            <a:r>
              <a:rPr lang="el-GR" b="1" dirty="0"/>
              <a:t>Συμπτώματα</a:t>
            </a:r>
            <a:r>
              <a:rPr lang="el-GR" dirty="0"/>
              <a:t> : εκτός από τα συμπτώματα του πρωτογενούς αιτίου, η </a:t>
            </a:r>
            <a:r>
              <a:rPr lang="el-GR" dirty="0" err="1"/>
              <a:t>υπεροσμωτικότητα</a:t>
            </a:r>
            <a:r>
              <a:rPr lang="el-GR" dirty="0"/>
              <a:t> (&gt;340 </a:t>
            </a:r>
            <a:r>
              <a:rPr lang="en-US" dirty="0" err="1"/>
              <a:t>mOsm</a:t>
            </a:r>
            <a:r>
              <a:rPr lang="en-US" dirty="0"/>
              <a:t>/Kg)</a:t>
            </a:r>
            <a:r>
              <a:rPr lang="el-GR" dirty="0"/>
              <a:t> προκαλεί νευρολογικά συμπτώματα λόγω αφυδάτωσης/συρρίκνωσης των νευρικών κυττάρων στον εγκέφαλο</a:t>
            </a:r>
          </a:p>
          <a:p>
            <a:r>
              <a:rPr lang="el-GR" dirty="0"/>
              <a:t>Αλλαγή στο επίπεδο συνείδησης, κυκλικές κινήσεις, κινήσεις προώθησης και επιληπτικές κρίσεις</a:t>
            </a:r>
            <a:endParaRPr lang="en-US" dirty="0"/>
          </a:p>
          <a:p>
            <a:r>
              <a:rPr lang="el-GR" dirty="0"/>
              <a:t>Εάν είναι σταδιακή η αύξηση ο εγκέφαλος προσαρμόζεται, συνήθως εμφανίζονται συμπτώματα σε απότομη αυξομείωση της </a:t>
            </a:r>
            <a:r>
              <a:rPr lang="el-GR" dirty="0" err="1"/>
              <a:t>οσμωτικότητας</a:t>
            </a:r>
            <a:endParaRPr lang="el-GR" dirty="0"/>
          </a:p>
        </p:txBody>
      </p:sp>
    </p:spTree>
    <p:extLst>
      <p:ext uri="{BB962C8B-B14F-4D97-AF65-F5344CB8AC3E}">
        <p14:creationId xmlns:p14="http://schemas.microsoft.com/office/powerpoint/2010/main" val="3002945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281E-D1E9-7E99-8181-41F3BA5CB097}"/>
              </a:ext>
            </a:extLst>
          </p:cNvPr>
          <p:cNvSpPr>
            <a:spLocks noGrp="1"/>
          </p:cNvSpPr>
          <p:nvPr>
            <p:ph type="title"/>
          </p:nvPr>
        </p:nvSpPr>
        <p:spPr/>
        <p:txBody>
          <a:bodyPr/>
          <a:lstStyle/>
          <a:p>
            <a:r>
              <a:rPr lang="el-GR" dirty="0" err="1"/>
              <a:t>Υπεροσμωτική</a:t>
            </a:r>
            <a:r>
              <a:rPr lang="el-GR" dirty="0"/>
              <a:t> υπονατριαιμία</a:t>
            </a:r>
          </a:p>
        </p:txBody>
      </p:sp>
      <p:sp>
        <p:nvSpPr>
          <p:cNvPr id="3" name="Content Placeholder 2">
            <a:extLst>
              <a:ext uri="{FF2B5EF4-FFF2-40B4-BE49-F238E27FC236}">
                <a16:creationId xmlns:a16="http://schemas.microsoft.com/office/drawing/2014/main" id="{F8DE9504-0B2C-F2FE-E7F8-D064284EA3FE}"/>
              </a:ext>
            </a:extLst>
          </p:cNvPr>
          <p:cNvSpPr>
            <a:spLocks noGrp="1"/>
          </p:cNvSpPr>
          <p:nvPr>
            <p:ph idx="1"/>
          </p:nvPr>
        </p:nvSpPr>
        <p:spPr/>
        <p:txBody>
          <a:bodyPr>
            <a:normAutofit fontScale="92500" lnSpcReduction="20000"/>
          </a:bodyPr>
          <a:lstStyle/>
          <a:p>
            <a:r>
              <a:rPr lang="el-GR" b="1" dirty="0"/>
              <a:t>Αντιμετώπιση</a:t>
            </a:r>
            <a:r>
              <a:rPr lang="el-GR" dirty="0"/>
              <a:t> : Αντιμετώπιση πρωτογενούς αιτίου (ρύθμιση γλυκόζης)</a:t>
            </a:r>
          </a:p>
          <a:p>
            <a:r>
              <a:rPr lang="el-GR" dirty="0"/>
              <a:t>Διόρθωση </a:t>
            </a:r>
            <a:r>
              <a:rPr lang="el-GR" dirty="0" err="1"/>
              <a:t>υπεροσμωτικότητας</a:t>
            </a:r>
            <a:r>
              <a:rPr lang="el-GR" dirty="0"/>
              <a:t> και </a:t>
            </a:r>
            <a:r>
              <a:rPr lang="el-GR" dirty="0" err="1"/>
              <a:t>υπονατριαιμίας</a:t>
            </a:r>
            <a:r>
              <a:rPr lang="el-GR" dirty="0"/>
              <a:t> με ισότονα κρυσταλλοειδή ισορροπημένα ηλεκτρολυτικά διαλύματα (</a:t>
            </a:r>
            <a:r>
              <a:rPr lang="en-US" b="1" dirty="0"/>
              <a:t>LR’s</a:t>
            </a:r>
            <a:r>
              <a:rPr lang="en-US" dirty="0"/>
              <a:t>)</a:t>
            </a:r>
            <a:endParaRPr lang="el-GR" dirty="0"/>
          </a:p>
          <a:p>
            <a:r>
              <a:rPr lang="el-GR" i="1" dirty="0"/>
              <a:t>Σε κάθε περίπτωση που διορθώνουμε </a:t>
            </a:r>
            <a:r>
              <a:rPr lang="en-US" i="1" dirty="0"/>
              <a:t>Na</a:t>
            </a:r>
            <a:r>
              <a:rPr lang="en-US" i="1" baseline="30000" dirty="0"/>
              <a:t>+</a:t>
            </a:r>
            <a:r>
              <a:rPr lang="en-US" i="1" dirty="0"/>
              <a:t> </a:t>
            </a:r>
            <a:r>
              <a:rPr lang="el-GR" i="1" dirty="0"/>
              <a:t>θέλουμε τα υγρά που χορηγούμε να έχουν παραπλήσια συγκέντρωση με το πλάσμα του ασθενούς ώστε να αποφύγουμε απότομες αλλαγές στη συγκέντρωση </a:t>
            </a:r>
            <a:r>
              <a:rPr lang="en-US" i="1" dirty="0"/>
              <a:t>Na</a:t>
            </a:r>
            <a:r>
              <a:rPr lang="en-US" i="1" baseline="30000" dirty="0"/>
              <a:t>+</a:t>
            </a:r>
          </a:p>
          <a:p>
            <a:r>
              <a:rPr lang="el-GR" dirty="0"/>
              <a:t>Η διόρθωση πρέπει να είναι αργή και σταδιακή γιατί ο εγκέφαλος δεν αντέχει απότομες αλλαγές στην </a:t>
            </a:r>
            <a:r>
              <a:rPr lang="el-GR" dirty="0" err="1"/>
              <a:t>οσμωτικότητα</a:t>
            </a:r>
            <a:r>
              <a:rPr lang="el-GR" dirty="0"/>
              <a:t>, με επιθετική χορήγηση υγρών μπορεί να προκληθεί εγκεφαλικό οίδημα!</a:t>
            </a:r>
          </a:p>
          <a:p>
            <a:r>
              <a:rPr lang="el-GR" dirty="0"/>
              <a:t>Διόρθωση </a:t>
            </a:r>
            <a:r>
              <a:rPr lang="en-US" dirty="0"/>
              <a:t>Na</a:t>
            </a:r>
            <a:r>
              <a:rPr lang="en-US" baseline="30000" dirty="0"/>
              <a:t>+</a:t>
            </a:r>
            <a:r>
              <a:rPr lang="en-US" dirty="0"/>
              <a:t> ≤ 0.5 </a:t>
            </a:r>
            <a:r>
              <a:rPr lang="en-US" dirty="0" err="1"/>
              <a:t>mEq</a:t>
            </a:r>
            <a:r>
              <a:rPr lang="en-US" dirty="0"/>
              <a:t>/L/h</a:t>
            </a:r>
            <a:r>
              <a:rPr lang="el-GR" dirty="0"/>
              <a:t>, συχνές μετρήσεις! (/2</a:t>
            </a:r>
            <a:r>
              <a:rPr lang="en-US" dirty="0"/>
              <a:t>h)</a:t>
            </a:r>
            <a:r>
              <a:rPr lang="el-GR" dirty="0"/>
              <a:t>, προσαρμογή των υγρών στο </a:t>
            </a:r>
            <a:r>
              <a:rPr lang="en-US" dirty="0"/>
              <a:t>Na</a:t>
            </a:r>
            <a:r>
              <a:rPr lang="en-US" baseline="30000" dirty="0"/>
              <a:t>+</a:t>
            </a:r>
            <a:r>
              <a:rPr lang="en-US" dirty="0"/>
              <a:t> </a:t>
            </a:r>
            <a:r>
              <a:rPr lang="el-GR" dirty="0"/>
              <a:t>του πλάσματος και συνεχής παρακολούθηση για νευρολογικά συμπτώματα</a:t>
            </a:r>
          </a:p>
          <a:p>
            <a:endParaRPr lang="el-GR" dirty="0"/>
          </a:p>
        </p:txBody>
      </p:sp>
    </p:spTree>
    <p:extLst>
      <p:ext uri="{BB962C8B-B14F-4D97-AF65-F5344CB8AC3E}">
        <p14:creationId xmlns:p14="http://schemas.microsoft.com/office/powerpoint/2010/main" val="99375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9A4F1-B7EE-56E2-1434-37186D825312}"/>
              </a:ext>
            </a:extLst>
          </p:cNvPr>
          <p:cNvSpPr>
            <a:spLocks noGrp="1"/>
          </p:cNvSpPr>
          <p:nvPr>
            <p:ph type="title"/>
          </p:nvPr>
        </p:nvSpPr>
        <p:spPr/>
        <p:txBody>
          <a:bodyPr/>
          <a:lstStyle/>
          <a:p>
            <a:r>
              <a:rPr lang="el-GR" dirty="0"/>
              <a:t>Τυπική, </a:t>
            </a:r>
            <a:r>
              <a:rPr lang="el-GR" dirty="0" err="1"/>
              <a:t>υποοσμωτική</a:t>
            </a:r>
            <a:r>
              <a:rPr lang="el-GR" dirty="0"/>
              <a:t> υπονατριαιμία</a:t>
            </a:r>
          </a:p>
        </p:txBody>
      </p:sp>
      <p:sp>
        <p:nvSpPr>
          <p:cNvPr id="3" name="Content Placeholder 2">
            <a:extLst>
              <a:ext uri="{FF2B5EF4-FFF2-40B4-BE49-F238E27FC236}">
                <a16:creationId xmlns:a16="http://schemas.microsoft.com/office/drawing/2014/main" id="{7033CF09-BAE9-A364-CA48-F48CC396F6FE}"/>
              </a:ext>
            </a:extLst>
          </p:cNvPr>
          <p:cNvSpPr>
            <a:spLocks noGrp="1"/>
          </p:cNvSpPr>
          <p:nvPr>
            <p:ph idx="1"/>
          </p:nvPr>
        </p:nvSpPr>
        <p:spPr/>
        <p:txBody>
          <a:bodyPr>
            <a:normAutofit fontScale="92500" lnSpcReduction="20000"/>
          </a:bodyPr>
          <a:lstStyle/>
          <a:p>
            <a:r>
              <a:rPr lang="el-GR" dirty="0"/>
              <a:t>Η πιο συχνή διαταραχή του </a:t>
            </a:r>
            <a:r>
              <a:rPr lang="en-US" dirty="0"/>
              <a:t>Na</a:t>
            </a:r>
            <a:r>
              <a:rPr lang="en-US" baseline="30000" dirty="0"/>
              <a:t>+</a:t>
            </a:r>
          </a:p>
          <a:p>
            <a:r>
              <a:rPr lang="el-GR" dirty="0"/>
              <a:t>Ανάλογα με τον ενδοαγγειακό όγκο ταξινομείται σε </a:t>
            </a:r>
            <a:r>
              <a:rPr lang="el-GR" dirty="0" err="1"/>
              <a:t>υποβολαιμική</a:t>
            </a:r>
            <a:r>
              <a:rPr lang="el-GR" dirty="0"/>
              <a:t>, </a:t>
            </a:r>
            <a:r>
              <a:rPr lang="el-GR" dirty="0" err="1"/>
              <a:t>νορμοβολαιμική</a:t>
            </a:r>
            <a:r>
              <a:rPr lang="el-GR" dirty="0"/>
              <a:t> (ή </a:t>
            </a:r>
            <a:r>
              <a:rPr lang="el-GR" dirty="0" err="1"/>
              <a:t>ευβολαιμική</a:t>
            </a:r>
            <a:r>
              <a:rPr lang="el-GR" dirty="0"/>
              <a:t>) και </a:t>
            </a:r>
            <a:r>
              <a:rPr lang="el-GR" dirty="0" err="1"/>
              <a:t>υπερβολαιμική</a:t>
            </a:r>
            <a:endParaRPr lang="el-GR" dirty="0"/>
          </a:p>
          <a:p>
            <a:r>
              <a:rPr lang="el-GR" b="1" dirty="0" err="1"/>
              <a:t>Υποβολαιμική</a:t>
            </a:r>
            <a:r>
              <a:rPr lang="el-GR" b="1" dirty="0"/>
              <a:t> υπονατριαιμία </a:t>
            </a:r>
            <a:r>
              <a:rPr lang="el-GR" dirty="0"/>
              <a:t>προκαλείται όταν υπάρχουν απώλειες και νερού και </a:t>
            </a:r>
            <a:r>
              <a:rPr lang="en-US" dirty="0"/>
              <a:t>Na</a:t>
            </a:r>
            <a:r>
              <a:rPr lang="en-US" baseline="30000" dirty="0"/>
              <a:t>+</a:t>
            </a:r>
            <a:r>
              <a:rPr lang="en-US" dirty="0"/>
              <a:t>, </a:t>
            </a:r>
            <a:r>
              <a:rPr lang="el-GR" dirty="0"/>
              <a:t>και οι απώλεια </a:t>
            </a:r>
            <a:r>
              <a:rPr lang="en-US" dirty="0"/>
              <a:t>Na</a:t>
            </a:r>
            <a:r>
              <a:rPr lang="en-US" baseline="30000" dirty="0"/>
              <a:t>+</a:t>
            </a:r>
            <a:r>
              <a:rPr lang="en-US" dirty="0"/>
              <a:t> </a:t>
            </a:r>
            <a:r>
              <a:rPr lang="el-GR" dirty="0"/>
              <a:t>είναι μεγαλύτερη από του νερού (υπέρτονη απώλεια)</a:t>
            </a:r>
          </a:p>
          <a:p>
            <a:r>
              <a:rPr lang="el-GR" dirty="0"/>
              <a:t>Προκαλείται από νεφρικά και μη-νεφρικά αίτια</a:t>
            </a:r>
          </a:p>
          <a:p>
            <a:r>
              <a:rPr lang="el-GR" dirty="0"/>
              <a:t>Τα συχνότερα νεφρικά αίτια είναι η νόσος του </a:t>
            </a:r>
            <a:r>
              <a:rPr lang="en-US" dirty="0" err="1"/>
              <a:t>Adisson</a:t>
            </a:r>
            <a:r>
              <a:rPr lang="en-US" dirty="0"/>
              <a:t> </a:t>
            </a:r>
            <a:r>
              <a:rPr lang="el-GR" dirty="0"/>
              <a:t>(ανεπάρκεια </a:t>
            </a:r>
            <a:r>
              <a:rPr lang="el-GR" dirty="0" err="1"/>
              <a:t>αλδοστερόνης</a:t>
            </a:r>
            <a:r>
              <a:rPr lang="el-GR" dirty="0"/>
              <a:t>) και η χορήγηση διουρητικών (ειδικά της αγκύλης όπως η </a:t>
            </a:r>
            <a:r>
              <a:rPr lang="el-GR" dirty="0" err="1"/>
              <a:t>φουροσεμίδη</a:t>
            </a:r>
            <a:r>
              <a:rPr lang="el-GR" dirty="0"/>
              <a:t>)</a:t>
            </a:r>
          </a:p>
          <a:p>
            <a:r>
              <a:rPr lang="el-GR" dirty="0"/>
              <a:t>Τα συχνότερα μη-νεφρικά αίτια είναι απώλειες από το πεπτικό (έμετος, διάρροια) και απώλειες τρίτου χώρου (πλευριτική συλλογή, περιτοναϊκή συλλογή, περιτονίτιδα)</a:t>
            </a:r>
          </a:p>
        </p:txBody>
      </p:sp>
    </p:spTree>
    <p:extLst>
      <p:ext uri="{BB962C8B-B14F-4D97-AF65-F5344CB8AC3E}">
        <p14:creationId xmlns:p14="http://schemas.microsoft.com/office/powerpoint/2010/main" val="2632186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0CC2C-FB07-7DE9-87C7-ECCA0382BFDD}"/>
              </a:ext>
            </a:extLst>
          </p:cNvPr>
          <p:cNvSpPr>
            <a:spLocks noGrp="1"/>
          </p:cNvSpPr>
          <p:nvPr>
            <p:ph type="title"/>
          </p:nvPr>
        </p:nvSpPr>
        <p:spPr/>
        <p:txBody>
          <a:bodyPr/>
          <a:lstStyle/>
          <a:p>
            <a:r>
              <a:rPr lang="el-GR" dirty="0"/>
              <a:t>Τυπική, </a:t>
            </a:r>
            <a:r>
              <a:rPr lang="el-GR" dirty="0" err="1"/>
              <a:t>υποοσμωτική</a:t>
            </a:r>
            <a:r>
              <a:rPr lang="el-GR" dirty="0"/>
              <a:t> υπονατριαιμία</a:t>
            </a:r>
          </a:p>
        </p:txBody>
      </p:sp>
      <p:sp>
        <p:nvSpPr>
          <p:cNvPr id="3" name="Content Placeholder 2">
            <a:extLst>
              <a:ext uri="{FF2B5EF4-FFF2-40B4-BE49-F238E27FC236}">
                <a16:creationId xmlns:a16="http://schemas.microsoft.com/office/drawing/2014/main" id="{D9863427-3E8D-04C8-14C5-39229493E866}"/>
              </a:ext>
            </a:extLst>
          </p:cNvPr>
          <p:cNvSpPr>
            <a:spLocks noGrp="1"/>
          </p:cNvSpPr>
          <p:nvPr>
            <p:ph idx="1"/>
          </p:nvPr>
        </p:nvSpPr>
        <p:spPr/>
        <p:txBody>
          <a:bodyPr>
            <a:normAutofit fontScale="92500" lnSpcReduction="10000"/>
          </a:bodyPr>
          <a:lstStyle/>
          <a:p>
            <a:r>
              <a:rPr lang="el-GR" b="1" dirty="0"/>
              <a:t>Υπερβολαιμική υπονατριαιμία </a:t>
            </a:r>
            <a:r>
              <a:rPr lang="el-GR" dirty="0"/>
              <a:t>προκαλείται όταν ο οργανισμός νομίζει ότι έχει </a:t>
            </a:r>
            <a:r>
              <a:rPr lang="el-GR" dirty="0" err="1"/>
              <a:t>υποογκαιμία</a:t>
            </a:r>
            <a:r>
              <a:rPr lang="el-GR" dirty="0"/>
              <a:t> ενώ δεν έχει, συγκεκριμένα σε συμφορητική καρδιακή ανεπάρκεια, σοβαρή ηπατική ανεπάρκεια και </a:t>
            </a:r>
            <a:r>
              <a:rPr lang="el-GR" dirty="0" err="1"/>
              <a:t>νεφρωσικό</a:t>
            </a:r>
            <a:r>
              <a:rPr lang="el-GR" dirty="0"/>
              <a:t> σύνδρομο</a:t>
            </a:r>
          </a:p>
          <a:p>
            <a:r>
              <a:rPr lang="el-GR" dirty="0"/>
              <a:t>Στη ΣΚΑ η μειωμένη καρδιακή παροχή προκαλεί υπόταση με αποτέλεσμα να εκκρίνεται </a:t>
            </a:r>
            <a:r>
              <a:rPr lang="el-GR" dirty="0" err="1"/>
              <a:t>βασοπρεσίνη</a:t>
            </a:r>
            <a:r>
              <a:rPr lang="el-GR" dirty="0"/>
              <a:t> και να ενεργοποιείται το </a:t>
            </a:r>
            <a:r>
              <a:rPr lang="en-US" dirty="0"/>
              <a:t>RASS. </a:t>
            </a:r>
            <a:r>
              <a:rPr lang="el-GR" dirty="0" err="1"/>
              <a:t>Επαναρροφάται</a:t>
            </a:r>
            <a:r>
              <a:rPr lang="el-GR" dirty="0"/>
              <a:t> νερό και αραιώνει η συγκέντρωση του </a:t>
            </a:r>
            <a:r>
              <a:rPr lang="en-US" dirty="0"/>
              <a:t>Na</a:t>
            </a:r>
            <a:r>
              <a:rPr lang="en-US" baseline="30000" dirty="0"/>
              <a:t>+</a:t>
            </a:r>
          </a:p>
          <a:p>
            <a:r>
              <a:rPr lang="el-GR" dirty="0"/>
              <a:t>Στην ηπατική ανεπάρκεια προκαλείται </a:t>
            </a:r>
            <a:r>
              <a:rPr lang="el-GR" dirty="0" err="1"/>
              <a:t>ασκίτης</a:t>
            </a:r>
            <a:r>
              <a:rPr lang="el-GR" dirty="0"/>
              <a:t> (εάν υπάρχει πυλαία υπέρταση) και μειώνεται η </a:t>
            </a:r>
            <a:r>
              <a:rPr lang="el-GR" dirty="0" err="1"/>
              <a:t>οσμωτική</a:t>
            </a:r>
            <a:r>
              <a:rPr lang="el-GR" dirty="0"/>
              <a:t> πίεση του αίματος λόγω </a:t>
            </a:r>
            <a:r>
              <a:rPr lang="el-GR" dirty="0" err="1"/>
              <a:t>υπαλβουμιναιμίας</a:t>
            </a:r>
            <a:r>
              <a:rPr lang="el-GR" dirty="0"/>
              <a:t> (μειωμένη σύνθεση)→</a:t>
            </a:r>
            <a:r>
              <a:rPr lang="el-GR" dirty="0" err="1"/>
              <a:t>βασοπρεσίνη</a:t>
            </a:r>
            <a:r>
              <a:rPr lang="el-GR" dirty="0"/>
              <a:t>→</a:t>
            </a:r>
            <a:r>
              <a:rPr lang="en-US" dirty="0"/>
              <a:t>RAAS </a:t>
            </a:r>
            <a:r>
              <a:rPr lang="el-GR" dirty="0" err="1"/>
              <a:t>κ.ο.κ.</a:t>
            </a:r>
            <a:endParaRPr lang="el-GR" dirty="0"/>
          </a:p>
          <a:p>
            <a:r>
              <a:rPr lang="el-GR" dirty="0"/>
              <a:t>Στο </a:t>
            </a:r>
            <a:r>
              <a:rPr lang="el-GR" dirty="0" err="1"/>
              <a:t>νεφρωσικό</a:t>
            </a:r>
            <a:r>
              <a:rPr lang="el-GR" dirty="0"/>
              <a:t> σύνδρομο έχουμε υπαλβουμιναιμία λόγω </a:t>
            </a:r>
            <a:r>
              <a:rPr lang="el-GR" dirty="0" err="1"/>
              <a:t>πρωτεϊνουρίας</a:t>
            </a:r>
            <a:r>
              <a:rPr lang="el-GR" dirty="0"/>
              <a:t>…</a:t>
            </a:r>
            <a:r>
              <a:rPr lang="el-GR" dirty="0" err="1"/>
              <a:t>κολλοειδοσμωτική</a:t>
            </a:r>
            <a:r>
              <a:rPr lang="el-GR" dirty="0"/>
              <a:t>..</a:t>
            </a:r>
            <a:r>
              <a:rPr lang="en-US" dirty="0"/>
              <a:t>RAAS…</a:t>
            </a:r>
            <a:endParaRPr lang="el-GR" dirty="0"/>
          </a:p>
          <a:p>
            <a:endParaRPr lang="el-GR" dirty="0"/>
          </a:p>
        </p:txBody>
      </p:sp>
    </p:spTree>
    <p:extLst>
      <p:ext uri="{BB962C8B-B14F-4D97-AF65-F5344CB8AC3E}">
        <p14:creationId xmlns:p14="http://schemas.microsoft.com/office/powerpoint/2010/main" val="1085978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A73DB-C670-1B97-F134-95906437890C}"/>
              </a:ext>
            </a:extLst>
          </p:cNvPr>
          <p:cNvSpPr>
            <a:spLocks noGrp="1"/>
          </p:cNvSpPr>
          <p:nvPr>
            <p:ph type="title"/>
          </p:nvPr>
        </p:nvSpPr>
        <p:spPr/>
        <p:txBody>
          <a:bodyPr/>
          <a:lstStyle/>
          <a:p>
            <a:r>
              <a:rPr lang="el-GR" dirty="0"/>
              <a:t>Τυπική, </a:t>
            </a:r>
            <a:r>
              <a:rPr lang="el-GR" dirty="0" err="1"/>
              <a:t>υποοσμωτική</a:t>
            </a:r>
            <a:r>
              <a:rPr lang="el-GR" dirty="0"/>
              <a:t> υπονατριαιμία</a:t>
            </a:r>
          </a:p>
        </p:txBody>
      </p:sp>
      <p:sp>
        <p:nvSpPr>
          <p:cNvPr id="3" name="Content Placeholder 2">
            <a:extLst>
              <a:ext uri="{FF2B5EF4-FFF2-40B4-BE49-F238E27FC236}">
                <a16:creationId xmlns:a16="http://schemas.microsoft.com/office/drawing/2014/main" id="{7D48E21F-3315-4E21-DA9D-EB2D60C658A1}"/>
              </a:ext>
            </a:extLst>
          </p:cNvPr>
          <p:cNvSpPr>
            <a:spLocks noGrp="1"/>
          </p:cNvSpPr>
          <p:nvPr>
            <p:ph idx="1"/>
          </p:nvPr>
        </p:nvSpPr>
        <p:spPr/>
        <p:txBody>
          <a:bodyPr/>
          <a:lstStyle/>
          <a:p>
            <a:r>
              <a:rPr lang="el-GR" b="1" dirty="0"/>
              <a:t>Νορμοβολαιμική υπονατριαιμία </a:t>
            </a:r>
            <a:r>
              <a:rPr lang="el-GR" dirty="0"/>
              <a:t>προκαλείται όταν </a:t>
            </a:r>
            <a:r>
              <a:rPr lang="el-GR" dirty="0" err="1"/>
              <a:t>ύπαρχει</a:t>
            </a:r>
            <a:r>
              <a:rPr lang="el-GR" dirty="0"/>
              <a:t> διαρκής έκκριση </a:t>
            </a:r>
            <a:r>
              <a:rPr lang="el-GR" dirty="0" err="1"/>
              <a:t>βασοπρεσίνης</a:t>
            </a:r>
            <a:r>
              <a:rPr lang="el-GR" dirty="0"/>
              <a:t> ή αυξημένη πρόσληψη νερού, οπότε αυξάνεται η απέκκριση </a:t>
            </a:r>
            <a:r>
              <a:rPr lang="en-US" dirty="0"/>
              <a:t>Na</a:t>
            </a:r>
            <a:r>
              <a:rPr lang="en-US" baseline="30000" dirty="0"/>
              <a:t>+</a:t>
            </a:r>
            <a:r>
              <a:rPr lang="en-US" dirty="0"/>
              <a:t> </a:t>
            </a:r>
            <a:r>
              <a:rPr lang="el-GR" dirty="0"/>
              <a:t>από το νεφρό και μειώνεται η </a:t>
            </a:r>
            <a:r>
              <a:rPr lang="el-GR" dirty="0" err="1"/>
              <a:t>επαναρρόφηση</a:t>
            </a:r>
            <a:r>
              <a:rPr lang="el-GR" dirty="0"/>
              <a:t> νερού και </a:t>
            </a:r>
            <a:r>
              <a:rPr lang="en-US" dirty="0"/>
              <a:t>Na</a:t>
            </a:r>
            <a:r>
              <a:rPr lang="en-US" baseline="30000" dirty="0"/>
              <a:t>+</a:t>
            </a:r>
          </a:p>
          <a:p>
            <a:r>
              <a:rPr lang="el-GR" dirty="0"/>
              <a:t>Τα αίτια περιλαμβάνουν την ψυχογενή πολυδιψία, την επιθετική χορήγηση </a:t>
            </a:r>
            <a:r>
              <a:rPr lang="el-GR" dirty="0" err="1"/>
              <a:t>υπότονων</a:t>
            </a:r>
            <a:r>
              <a:rPr lang="el-GR" dirty="0"/>
              <a:t> υγρών ενδοφλεβίως, το </a:t>
            </a:r>
            <a:r>
              <a:rPr lang="el-GR" dirty="0" err="1"/>
              <a:t>μυξοιδηματικό</a:t>
            </a:r>
            <a:r>
              <a:rPr lang="el-GR" dirty="0"/>
              <a:t> κώμα και τη χορήγηση φαρμάκων με </a:t>
            </a:r>
            <a:r>
              <a:rPr lang="el-GR" dirty="0" err="1"/>
              <a:t>αντιδιουρητική</a:t>
            </a:r>
            <a:r>
              <a:rPr lang="el-GR" dirty="0"/>
              <a:t> δράση, όπως τα βαρβιτουρικά, η </a:t>
            </a:r>
            <a:r>
              <a:rPr lang="el-GR" dirty="0" err="1"/>
              <a:t>βινκριστίνη</a:t>
            </a:r>
            <a:r>
              <a:rPr lang="el-GR" dirty="0"/>
              <a:t> και η </a:t>
            </a:r>
            <a:r>
              <a:rPr lang="el-GR" dirty="0" err="1"/>
              <a:t>κυκλοφωσφαμίδη</a:t>
            </a:r>
            <a:endParaRPr lang="el-GR" dirty="0"/>
          </a:p>
        </p:txBody>
      </p:sp>
    </p:spTree>
    <p:extLst>
      <p:ext uri="{BB962C8B-B14F-4D97-AF65-F5344CB8AC3E}">
        <p14:creationId xmlns:p14="http://schemas.microsoft.com/office/powerpoint/2010/main" val="3024398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216C-E7FA-9963-AA9F-E4D11F54D0C6}"/>
              </a:ext>
            </a:extLst>
          </p:cNvPr>
          <p:cNvSpPr>
            <a:spLocks noGrp="1"/>
          </p:cNvSpPr>
          <p:nvPr>
            <p:ph type="title"/>
          </p:nvPr>
        </p:nvSpPr>
        <p:spPr/>
        <p:txBody>
          <a:bodyPr/>
          <a:lstStyle/>
          <a:p>
            <a:r>
              <a:rPr lang="el-GR" dirty="0"/>
              <a:t>Το νερό στο σώμα</a:t>
            </a:r>
          </a:p>
        </p:txBody>
      </p:sp>
      <p:pic>
        <p:nvPicPr>
          <p:cNvPr id="5" name="Content Placeholder 4" descr="Diagram of a diagram showing a dog body weight and body weight&#10;&#10;Description automatically generated">
            <a:extLst>
              <a:ext uri="{FF2B5EF4-FFF2-40B4-BE49-F238E27FC236}">
                <a16:creationId xmlns:a16="http://schemas.microsoft.com/office/drawing/2014/main" id="{43AD4AA3-6E52-3C18-48E9-9D0342D8E6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9799" y="1355022"/>
            <a:ext cx="7332402" cy="5358294"/>
          </a:xfrm>
        </p:spPr>
      </p:pic>
    </p:spTree>
    <p:extLst>
      <p:ext uri="{BB962C8B-B14F-4D97-AF65-F5344CB8AC3E}">
        <p14:creationId xmlns:p14="http://schemas.microsoft.com/office/powerpoint/2010/main" val="350482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EF95D-C046-CC2B-046D-C4F8A4E750ED}"/>
              </a:ext>
            </a:extLst>
          </p:cNvPr>
          <p:cNvSpPr>
            <a:spLocks noGrp="1"/>
          </p:cNvSpPr>
          <p:nvPr>
            <p:ph type="title"/>
          </p:nvPr>
        </p:nvSpPr>
        <p:spPr/>
        <p:txBody>
          <a:bodyPr/>
          <a:lstStyle/>
          <a:p>
            <a:r>
              <a:rPr lang="el-GR" dirty="0"/>
              <a:t>Τυπική, </a:t>
            </a:r>
            <a:r>
              <a:rPr lang="el-GR" dirty="0" err="1"/>
              <a:t>υποοσμωτική</a:t>
            </a:r>
            <a:r>
              <a:rPr lang="el-GR" dirty="0"/>
              <a:t> υπονατριαιμία</a:t>
            </a:r>
          </a:p>
        </p:txBody>
      </p:sp>
      <p:sp>
        <p:nvSpPr>
          <p:cNvPr id="3" name="Content Placeholder 2">
            <a:extLst>
              <a:ext uri="{FF2B5EF4-FFF2-40B4-BE49-F238E27FC236}">
                <a16:creationId xmlns:a16="http://schemas.microsoft.com/office/drawing/2014/main" id="{E9BF1369-0447-0E45-5B6F-FA87B977D1C3}"/>
              </a:ext>
            </a:extLst>
          </p:cNvPr>
          <p:cNvSpPr>
            <a:spLocks noGrp="1"/>
          </p:cNvSpPr>
          <p:nvPr>
            <p:ph idx="1"/>
          </p:nvPr>
        </p:nvSpPr>
        <p:spPr/>
        <p:txBody>
          <a:bodyPr/>
          <a:lstStyle/>
          <a:p>
            <a:r>
              <a:rPr lang="el-GR" b="1" dirty="0"/>
              <a:t>Συμπτώματα</a:t>
            </a:r>
            <a:r>
              <a:rPr lang="el-GR" dirty="0"/>
              <a:t> : εμφανίζονται σε σημαντική μείωση του </a:t>
            </a:r>
            <a:r>
              <a:rPr lang="en-US" dirty="0"/>
              <a:t>Na</a:t>
            </a:r>
            <a:r>
              <a:rPr lang="en-US" baseline="30000" dirty="0"/>
              <a:t>+</a:t>
            </a:r>
            <a:r>
              <a:rPr lang="en-US" dirty="0"/>
              <a:t> (&lt;120 </a:t>
            </a:r>
            <a:r>
              <a:rPr lang="en-US" dirty="0" err="1"/>
              <a:t>mEq</a:t>
            </a:r>
            <a:r>
              <a:rPr lang="en-US" dirty="0"/>
              <a:t>/L) </a:t>
            </a:r>
            <a:r>
              <a:rPr lang="el-GR" dirty="0"/>
              <a:t>ή σε πολύ γρήγορη μείωση (&gt; 0.5 </a:t>
            </a:r>
            <a:r>
              <a:rPr lang="en-US" dirty="0" err="1"/>
              <a:t>mEq</a:t>
            </a:r>
            <a:r>
              <a:rPr lang="en-US" dirty="0"/>
              <a:t>/L/h)</a:t>
            </a:r>
          </a:p>
          <a:p>
            <a:r>
              <a:rPr lang="el-GR" dirty="0"/>
              <a:t>Μετακίνηση νερού ενδοκυτταρικά και οίδημα των κυττάρων, </a:t>
            </a:r>
            <a:r>
              <a:rPr lang="el-GR" dirty="0" err="1"/>
              <a:t>δλδ</a:t>
            </a:r>
            <a:r>
              <a:rPr lang="el-GR" dirty="0"/>
              <a:t> εγκεφαλικό οίδημα και «</a:t>
            </a:r>
            <a:r>
              <a:rPr lang="el-GR" dirty="0" err="1"/>
              <a:t>τοξίκωση</a:t>
            </a:r>
            <a:r>
              <a:rPr lang="el-GR" dirty="0"/>
              <a:t> από νερό»</a:t>
            </a:r>
          </a:p>
          <a:p>
            <a:r>
              <a:rPr lang="el-GR" dirty="0"/>
              <a:t>Οξεία </a:t>
            </a:r>
            <a:r>
              <a:rPr lang="el-GR" dirty="0" err="1"/>
              <a:t>τοξίκωση</a:t>
            </a:r>
            <a:r>
              <a:rPr lang="el-GR" dirty="0"/>
              <a:t> από νερό προκαλείται μόνο εάν υπάρχει πρόβλημα στην απέκκριση νερού</a:t>
            </a:r>
          </a:p>
          <a:p>
            <a:r>
              <a:rPr lang="el-GR" dirty="0"/>
              <a:t>Πρώιμα συμπτώματα είναι κατάπτωση, ναυτία και ήπια αύξηση βάρους και στη συνέχεια έμετοι, σοβαρή αύξηση βάρους και κώμα</a:t>
            </a:r>
            <a:endParaRPr lang="en-US" dirty="0"/>
          </a:p>
        </p:txBody>
      </p:sp>
    </p:spTree>
    <p:extLst>
      <p:ext uri="{BB962C8B-B14F-4D97-AF65-F5344CB8AC3E}">
        <p14:creationId xmlns:p14="http://schemas.microsoft.com/office/powerpoint/2010/main" val="1765749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4D74-D789-71C8-49E4-E34EA9502991}"/>
              </a:ext>
            </a:extLst>
          </p:cNvPr>
          <p:cNvSpPr>
            <a:spLocks noGrp="1"/>
          </p:cNvSpPr>
          <p:nvPr>
            <p:ph type="title"/>
          </p:nvPr>
        </p:nvSpPr>
        <p:spPr/>
        <p:txBody>
          <a:bodyPr/>
          <a:lstStyle/>
          <a:p>
            <a:r>
              <a:rPr lang="el-GR" dirty="0"/>
              <a:t>Τυπική, </a:t>
            </a:r>
            <a:r>
              <a:rPr lang="el-GR" dirty="0" err="1"/>
              <a:t>υποοσμωτική</a:t>
            </a:r>
            <a:r>
              <a:rPr lang="el-GR" dirty="0"/>
              <a:t> υπονατριαιμία</a:t>
            </a:r>
          </a:p>
        </p:txBody>
      </p:sp>
      <p:sp>
        <p:nvSpPr>
          <p:cNvPr id="3" name="Content Placeholder 2">
            <a:extLst>
              <a:ext uri="{FF2B5EF4-FFF2-40B4-BE49-F238E27FC236}">
                <a16:creationId xmlns:a16="http://schemas.microsoft.com/office/drawing/2014/main" id="{76DE020A-D93D-535E-52F5-64BD167A1237}"/>
              </a:ext>
            </a:extLst>
          </p:cNvPr>
          <p:cNvSpPr>
            <a:spLocks noGrp="1"/>
          </p:cNvSpPr>
          <p:nvPr>
            <p:ph idx="1"/>
          </p:nvPr>
        </p:nvSpPr>
        <p:spPr/>
        <p:txBody>
          <a:bodyPr/>
          <a:lstStyle/>
          <a:p>
            <a:r>
              <a:rPr lang="el-GR" b="1" dirty="0"/>
              <a:t>Αντιμετώπιση</a:t>
            </a:r>
            <a:r>
              <a:rPr lang="el-GR" dirty="0"/>
              <a:t> : Αντιμετώπιση πρωτογενούς αιτίου όπου είναι δυνατόν</a:t>
            </a:r>
          </a:p>
          <a:p>
            <a:r>
              <a:rPr lang="el-GR" dirty="0"/>
              <a:t>Εάν δεν υπάρχουν συμπτώματα ή είναι πολύ ήπια ίσως αρκεί η παρακολούθηση με έλεγχο πρόσληψης νερού και περιορισμό κατανάλωσης </a:t>
            </a:r>
            <a:r>
              <a:rPr lang="en-US" dirty="0"/>
              <a:t>Na</a:t>
            </a:r>
            <a:r>
              <a:rPr lang="en-US" baseline="30000" dirty="0"/>
              <a:t>+</a:t>
            </a:r>
            <a:r>
              <a:rPr lang="en-US" dirty="0"/>
              <a:t> </a:t>
            </a:r>
            <a:r>
              <a:rPr lang="el-GR" dirty="0"/>
              <a:t>στους </a:t>
            </a:r>
            <a:r>
              <a:rPr lang="el-GR" dirty="0" err="1"/>
              <a:t>υπερβολαιμικούς</a:t>
            </a:r>
            <a:r>
              <a:rPr lang="el-GR" dirty="0"/>
              <a:t> ασθενείς</a:t>
            </a:r>
          </a:p>
          <a:p>
            <a:r>
              <a:rPr lang="el-GR" dirty="0"/>
              <a:t>Σε σοβαρή υπονατριαιμία με συμπτώματα γίνεται σταδιακή αποκατάσταση της συγκέντρωσης του </a:t>
            </a:r>
            <a:r>
              <a:rPr lang="en-US" dirty="0"/>
              <a:t>Na</a:t>
            </a:r>
            <a:r>
              <a:rPr lang="en-US" baseline="30000" dirty="0"/>
              <a:t>+ </a:t>
            </a:r>
            <a:r>
              <a:rPr lang="el-GR" dirty="0"/>
              <a:t>με ισότονο κρυσταλλοειδές με ρυθμό ≤ 0.5 </a:t>
            </a:r>
            <a:r>
              <a:rPr lang="en-US" dirty="0" err="1"/>
              <a:t>mEq</a:t>
            </a:r>
            <a:r>
              <a:rPr lang="en-US" dirty="0"/>
              <a:t>/L/h </a:t>
            </a:r>
            <a:r>
              <a:rPr lang="el-GR" dirty="0"/>
              <a:t>και αποκατάσταση του ενδοαγγειακού όγκου αναλόγως (υγρά και προσθήκη ή αφαίρεση διουρητικών</a:t>
            </a:r>
          </a:p>
        </p:txBody>
      </p:sp>
    </p:spTree>
    <p:extLst>
      <p:ext uri="{BB962C8B-B14F-4D97-AF65-F5344CB8AC3E}">
        <p14:creationId xmlns:p14="http://schemas.microsoft.com/office/powerpoint/2010/main" val="3462307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F5868-68F8-8FF1-FA71-5D470B2AEED5}"/>
              </a:ext>
            </a:extLst>
          </p:cNvPr>
          <p:cNvSpPr>
            <a:spLocks noGrp="1"/>
          </p:cNvSpPr>
          <p:nvPr>
            <p:ph type="title"/>
          </p:nvPr>
        </p:nvSpPr>
        <p:spPr/>
        <p:txBody>
          <a:bodyPr/>
          <a:lstStyle/>
          <a:p>
            <a:r>
              <a:rPr lang="el-GR" dirty="0"/>
              <a:t>Τυπική, </a:t>
            </a:r>
            <a:r>
              <a:rPr lang="el-GR" dirty="0" err="1"/>
              <a:t>υποοσμωτική</a:t>
            </a:r>
            <a:r>
              <a:rPr lang="el-GR" dirty="0"/>
              <a:t> υπονατριαιμία</a:t>
            </a:r>
          </a:p>
        </p:txBody>
      </p:sp>
      <p:sp>
        <p:nvSpPr>
          <p:cNvPr id="3" name="Content Placeholder 2">
            <a:extLst>
              <a:ext uri="{FF2B5EF4-FFF2-40B4-BE49-F238E27FC236}">
                <a16:creationId xmlns:a16="http://schemas.microsoft.com/office/drawing/2014/main" id="{406BFFB0-77DC-137B-878B-932397DCAE32}"/>
              </a:ext>
            </a:extLst>
          </p:cNvPr>
          <p:cNvSpPr>
            <a:spLocks noGrp="1"/>
          </p:cNvSpPr>
          <p:nvPr>
            <p:ph idx="1"/>
          </p:nvPr>
        </p:nvSpPr>
        <p:spPr/>
        <p:txBody>
          <a:bodyPr/>
          <a:lstStyle/>
          <a:p>
            <a:r>
              <a:rPr lang="el-GR" b="1" dirty="0"/>
              <a:t>Παρενέργειες θεραπείας </a:t>
            </a:r>
            <a:r>
              <a:rPr lang="el-GR" dirty="0"/>
              <a:t>: </a:t>
            </a:r>
            <a:r>
              <a:rPr lang="el-GR" dirty="0" err="1"/>
              <a:t>Οσμωτικό</a:t>
            </a:r>
            <a:r>
              <a:rPr lang="el-GR" dirty="0"/>
              <a:t> σύνδρομο </a:t>
            </a:r>
            <a:r>
              <a:rPr lang="el-GR" dirty="0" err="1"/>
              <a:t>απομυελίνωσης</a:t>
            </a:r>
            <a:r>
              <a:rPr lang="el-GR" dirty="0"/>
              <a:t> (</a:t>
            </a:r>
            <a:r>
              <a:rPr lang="en-US" dirty="0"/>
              <a:t>osmotic demyelination syndrome, ODS)</a:t>
            </a:r>
          </a:p>
          <a:p>
            <a:r>
              <a:rPr lang="el-GR" dirty="0"/>
              <a:t>Εάν αυξηθεί απότομα η συγκέντρωση </a:t>
            </a:r>
            <a:r>
              <a:rPr lang="en-US" dirty="0"/>
              <a:t>Na</a:t>
            </a:r>
            <a:r>
              <a:rPr lang="en-US" baseline="30000" dirty="0"/>
              <a:t>+</a:t>
            </a:r>
            <a:r>
              <a:rPr lang="en-US" dirty="0"/>
              <a:t> </a:t>
            </a:r>
            <a:r>
              <a:rPr lang="el-GR" dirty="0"/>
              <a:t>στο αίμα βλάπτεται το έλυτρο </a:t>
            </a:r>
            <a:r>
              <a:rPr lang="el-GR" dirty="0" err="1"/>
              <a:t>μυελίνης</a:t>
            </a:r>
            <a:r>
              <a:rPr lang="el-GR" dirty="0"/>
              <a:t> των νευρικών κυττάρων, τα κύτταρα αφυδατώνονται και χάνεται ο </a:t>
            </a:r>
            <a:r>
              <a:rPr lang="el-GR" dirty="0" err="1"/>
              <a:t>αιματοεγκεφαλικός</a:t>
            </a:r>
            <a:r>
              <a:rPr lang="el-GR" dirty="0"/>
              <a:t> φραγμός</a:t>
            </a:r>
          </a:p>
          <a:p>
            <a:r>
              <a:rPr lang="el-GR" dirty="0"/>
              <a:t>Το σύνδρομο εκδηλώνεται σε 3-4 ημέρες και εμφανίζεται με κατάπτωση, αδυναμία, απώλεια αντανακλαστικών θέσης/ ιδιοδεκτικής αισθητικότητας και αντανακλαστικού απειλής, αταξία, δυσφαγία, </a:t>
            </a:r>
            <a:r>
              <a:rPr lang="el-GR" dirty="0" err="1"/>
              <a:t>υπερμετρία</a:t>
            </a:r>
            <a:r>
              <a:rPr lang="el-GR" dirty="0"/>
              <a:t> και </a:t>
            </a:r>
            <a:r>
              <a:rPr lang="el-GR" dirty="0" err="1"/>
              <a:t>τετραπάρεση</a:t>
            </a:r>
            <a:endParaRPr lang="el-GR" dirty="0"/>
          </a:p>
        </p:txBody>
      </p:sp>
    </p:spTree>
    <p:extLst>
      <p:ext uri="{BB962C8B-B14F-4D97-AF65-F5344CB8AC3E}">
        <p14:creationId xmlns:p14="http://schemas.microsoft.com/office/powerpoint/2010/main" val="3149428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AB5C-FCB7-8D19-52DC-A1C607697700}"/>
              </a:ext>
            </a:extLst>
          </p:cNvPr>
          <p:cNvSpPr>
            <a:spLocks noGrp="1"/>
          </p:cNvSpPr>
          <p:nvPr>
            <p:ph type="title"/>
          </p:nvPr>
        </p:nvSpPr>
        <p:spPr/>
        <p:txBody>
          <a:bodyPr/>
          <a:lstStyle/>
          <a:p>
            <a:r>
              <a:rPr lang="el-GR" dirty="0" err="1"/>
              <a:t>Υπερνατριαιμία</a:t>
            </a:r>
            <a:r>
              <a:rPr lang="en-US" dirty="0"/>
              <a:t> (&gt;160 </a:t>
            </a:r>
            <a:r>
              <a:rPr lang="en-US" dirty="0" err="1"/>
              <a:t>mEq</a:t>
            </a:r>
            <a:r>
              <a:rPr lang="en-US" dirty="0"/>
              <a:t>/L)</a:t>
            </a:r>
            <a:endParaRPr lang="el-GR" dirty="0"/>
          </a:p>
        </p:txBody>
      </p:sp>
      <p:sp>
        <p:nvSpPr>
          <p:cNvPr id="3" name="Content Placeholder 2">
            <a:extLst>
              <a:ext uri="{FF2B5EF4-FFF2-40B4-BE49-F238E27FC236}">
                <a16:creationId xmlns:a16="http://schemas.microsoft.com/office/drawing/2014/main" id="{5495E61B-AF5F-FD1A-DA76-A94FDACCDBDF}"/>
              </a:ext>
            </a:extLst>
          </p:cNvPr>
          <p:cNvSpPr>
            <a:spLocks noGrp="1"/>
          </p:cNvSpPr>
          <p:nvPr>
            <p:ph idx="1"/>
          </p:nvPr>
        </p:nvSpPr>
        <p:spPr/>
        <p:txBody>
          <a:bodyPr>
            <a:normAutofit lnSpcReduction="10000"/>
          </a:bodyPr>
          <a:lstStyle/>
          <a:p>
            <a:r>
              <a:rPr lang="el-GR" dirty="0"/>
              <a:t>Είναι πιο σπάνια από την υπονατριαιμία και ταξινομείται επίσης ανάλογα με τον ενδοαγγειακό όγκο σε </a:t>
            </a:r>
            <a:r>
              <a:rPr lang="el-GR" dirty="0" err="1"/>
              <a:t>υποβολαιμική</a:t>
            </a:r>
            <a:r>
              <a:rPr lang="el-GR" dirty="0"/>
              <a:t>, </a:t>
            </a:r>
            <a:r>
              <a:rPr lang="el-GR" dirty="0" err="1"/>
              <a:t>νορμοβολαιμική</a:t>
            </a:r>
            <a:r>
              <a:rPr lang="el-GR" dirty="0"/>
              <a:t> και </a:t>
            </a:r>
            <a:r>
              <a:rPr lang="el-GR" dirty="0" err="1"/>
              <a:t>υπερβολαιμική</a:t>
            </a:r>
            <a:endParaRPr lang="el-GR" dirty="0"/>
          </a:p>
          <a:p>
            <a:r>
              <a:rPr lang="el-GR" b="1" dirty="0"/>
              <a:t>Υπερβολαιμική </a:t>
            </a:r>
            <a:r>
              <a:rPr lang="el-GR" b="1" dirty="0" err="1"/>
              <a:t>υπερνατριαιμία</a:t>
            </a:r>
            <a:r>
              <a:rPr lang="el-GR" b="1" dirty="0"/>
              <a:t> </a:t>
            </a:r>
            <a:r>
              <a:rPr lang="el-GR" dirty="0"/>
              <a:t>είναι η πιο σπάνια μορφή και προκαλείται είτε από αύξηση της συγκέντρωσης μίας </a:t>
            </a:r>
            <a:r>
              <a:rPr lang="el-GR" dirty="0" err="1"/>
              <a:t>οσμωτικά</a:t>
            </a:r>
            <a:r>
              <a:rPr lang="el-GR" dirty="0"/>
              <a:t> ενεργής ουσίας (υπερβολική κατανάλωση αλατιού, γλυκόζη ή </a:t>
            </a:r>
            <a:r>
              <a:rPr lang="el-GR" dirty="0" err="1"/>
              <a:t>μαννιτόλη</a:t>
            </a:r>
            <a:r>
              <a:rPr lang="el-GR" dirty="0"/>
              <a:t>) είτε από ενδοκρινοπάθειες όπως ο </a:t>
            </a:r>
            <a:r>
              <a:rPr lang="el-GR" dirty="0" err="1"/>
              <a:t>υπεραλδοστερονισμός</a:t>
            </a:r>
            <a:r>
              <a:rPr lang="el-GR" dirty="0"/>
              <a:t> και ο </a:t>
            </a:r>
            <a:r>
              <a:rPr lang="el-GR" dirty="0" err="1"/>
              <a:t>υπερφλοιοεπινεφριδισμός</a:t>
            </a:r>
            <a:r>
              <a:rPr lang="el-GR" dirty="0"/>
              <a:t> (</a:t>
            </a:r>
            <a:r>
              <a:rPr lang="en-US" dirty="0"/>
              <a:t>Cushing’s)</a:t>
            </a:r>
            <a:endParaRPr lang="el-GR" dirty="0"/>
          </a:p>
          <a:p>
            <a:r>
              <a:rPr lang="el-GR" dirty="0"/>
              <a:t>Η χορήγηση </a:t>
            </a:r>
            <a:r>
              <a:rPr lang="el-GR" dirty="0" err="1"/>
              <a:t>μαννιτόλης</a:t>
            </a:r>
            <a:r>
              <a:rPr lang="el-GR" dirty="0"/>
              <a:t> (ή δεξτρόζης ή …) αρχικά προκαλεί </a:t>
            </a:r>
            <a:r>
              <a:rPr lang="el-GR" dirty="0" err="1"/>
              <a:t>υπερβολαιμική</a:t>
            </a:r>
            <a:r>
              <a:rPr lang="el-GR" dirty="0"/>
              <a:t> </a:t>
            </a:r>
            <a:r>
              <a:rPr lang="el-GR" u="sng" dirty="0"/>
              <a:t>υπο</a:t>
            </a:r>
            <a:r>
              <a:rPr lang="el-GR" dirty="0"/>
              <a:t>νατριαιμία αλλά μόλις αρχίσει να </a:t>
            </a:r>
            <a:r>
              <a:rPr lang="el-GR" dirty="0" err="1"/>
              <a:t>αποβάλεται</a:t>
            </a:r>
            <a:r>
              <a:rPr lang="el-GR" dirty="0"/>
              <a:t> με τα ούρα (</a:t>
            </a:r>
            <a:r>
              <a:rPr lang="el-GR" dirty="0" err="1"/>
              <a:t>οσμωτική</a:t>
            </a:r>
            <a:r>
              <a:rPr lang="el-GR" dirty="0"/>
              <a:t> διούρηση) γίνεται </a:t>
            </a:r>
            <a:r>
              <a:rPr lang="el-GR" dirty="0" err="1"/>
              <a:t>επαναρρόφηση</a:t>
            </a:r>
            <a:r>
              <a:rPr lang="el-GR" dirty="0"/>
              <a:t> </a:t>
            </a:r>
            <a:r>
              <a:rPr lang="en-US" dirty="0"/>
              <a:t>Na</a:t>
            </a:r>
            <a:r>
              <a:rPr lang="en-US" baseline="30000" dirty="0"/>
              <a:t>+</a:t>
            </a:r>
            <a:endParaRPr lang="el-GR" baseline="30000" dirty="0"/>
          </a:p>
        </p:txBody>
      </p:sp>
    </p:spTree>
    <p:extLst>
      <p:ext uri="{BB962C8B-B14F-4D97-AF65-F5344CB8AC3E}">
        <p14:creationId xmlns:p14="http://schemas.microsoft.com/office/powerpoint/2010/main" val="2700914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8CA60-4411-73AB-C1C5-C22B88EBCAC6}"/>
              </a:ext>
            </a:extLst>
          </p:cNvPr>
          <p:cNvSpPr>
            <a:spLocks noGrp="1"/>
          </p:cNvSpPr>
          <p:nvPr>
            <p:ph type="title"/>
          </p:nvPr>
        </p:nvSpPr>
        <p:spPr/>
        <p:txBody>
          <a:bodyPr/>
          <a:lstStyle/>
          <a:p>
            <a:r>
              <a:rPr lang="el-GR" dirty="0" err="1"/>
              <a:t>Υπερνατριαιμία</a:t>
            </a:r>
            <a:r>
              <a:rPr lang="en-US" dirty="0"/>
              <a:t> (&gt;160 </a:t>
            </a:r>
            <a:r>
              <a:rPr lang="en-US" dirty="0" err="1"/>
              <a:t>mEq</a:t>
            </a:r>
            <a:r>
              <a:rPr lang="en-US" dirty="0"/>
              <a:t>/L)</a:t>
            </a:r>
            <a:endParaRPr lang="el-GR" dirty="0"/>
          </a:p>
        </p:txBody>
      </p:sp>
      <p:sp>
        <p:nvSpPr>
          <p:cNvPr id="3" name="Content Placeholder 2">
            <a:extLst>
              <a:ext uri="{FF2B5EF4-FFF2-40B4-BE49-F238E27FC236}">
                <a16:creationId xmlns:a16="http://schemas.microsoft.com/office/drawing/2014/main" id="{AE0E77E9-A4C5-D23D-C870-9C4CC766A11A}"/>
              </a:ext>
            </a:extLst>
          </p:cNvPr>
          <p:cNvSpPr>
            <a:spLocks noGrp="1"/>
          </p:cNvSpPr>
          <p:nvPr>
            <p:ph idx="1"/>
          </p:nvPr>
        </p:nvSpPr>
        <p:spPr/>
        <p:txBody>
          <a:bodyPr>
            <a:normAutofit lnSpcReduction="10000"/>
          </a:bodyPr>
          <a:lstStyle/>
          <a:p>
            <a:r>
              <a:rPr lang="el-GR" b="1" dirty="0"/>
              <a:t>Νορμοβολαιμική </a:t>
            </a:r>
            <a:r>
              <a:rPr lang="el-GR" b="1" dirty="0" err="1"/>
              <a:t>υπερνατριαιμία</a:t>
            </a:r>
            <a:r>
              <a:rPr lang="el-GR" b="1" dirty="0"/>
              <a:t> </a:t>
            </a:r>
            <a:r>
              <a:rPr lang="el-GR" dirty="0"/>
              <a:t>προκαλείται σε περιπτώσεις που έχουμε απώλειες ή έλλειμα καθαρού νερού, όπως σε ζώα που δεν έχουν πρόσβαση σε νερό ή στον άποιο διαβήτη (ανεπάρκεια </a:t>
            </a:r>
            <a:r>
              <a:rPr lang="el-GR" dirty="0" err="1"/>
              <a:t>βασοπρεσίνης</a:t>
            </a:r>
            <a:r>
              <a:rPr lang="el-GR" dirty="0"/>
              <a:t>)</a:t>
            </a:r>
          </a:p>
          <a:p>
            <a:r>
              <a:rPr lang="el-GR" b="1" dirty="0" err="1"/>
              <a:t>Υποβολαιμική</a:t>
            </a:r>
            <a:r>
              <a:rPr lang="el-GR" b="1" dirty="0"/>
              <a:t> </a:t>
            </a:r>
            <a:r>
              <a:rPr lang="el-GR" b="1" dirty="0" err="1"/>
              <a:t>υπερνατριαιμία</a:t>
            </a:r>
            <a:r>
              <a:rPr lang="el-GR" b="1" dirty="0"/>
              <a:t> </a:t>
            </a:r>
            <a:r>
              <a:rPr lang="el-GR" dirty="0"/>
              <a:t>προκαλείται σε απώλεια </a:t>
            </a:r>
            <a:r>
              <a:rPr lang="el-GR" dirty="0" err="1"/>
              <a:t>υπότονων</a:t>
            </a:r>
            <a:r>
              <a:rPr lang="el-GR" dirty="0"/>
              <a:t> υγρών (ως προς το πλάσμα) και οφείλεται είτε σε νεφρικά είτε σε μη</a:t>
            </a:r>
            <a:r>
              <a:rPr lang="en-US" dirty="0"/>
              <a:t>-</a:t>
            </a:r>
            <a:r>
              <a:rPr lang="el-GR" dirty="0"/>
              <a:t>νεφρικά αίτια. Τα συχνότερα νεφρικά αίτια είναι η αδυναμία συμπύκνωσης του ούρου (ΝΑ, </a:t>
            </a:r>
            <a:r>
              <a:rPr lang="el-GR" dirty="0" err="1"/>
              <a:t>νεφροτοξικότητα</a:t>
            </a:r>
            <a:r>
              <a:rPr lang="el-GR" dirty="0"/>
              <a:t> από αντιβιοτικά) και η αυξημένη διούρηση (διουρητικά, </a:t>
            </a:r>
            <a:r>
              <a:rPr lang="el-GR" dirty="0" err="1"/>
              <a:t>κορτικοστεροειδή</a:t>
            </a:r>
            <a:r>
              <a:rPr lang="el-GR" dirty="0"/>
              <a:t>, </a:t>
            </a:r>
            <a:r>
              <a:rPr lang="el-GR" dirty="0" err="1"/>
              <a:t>μετεμφρακτική</a:t>
            </a:r>
            <a:r>
              <a:rPr lang="el-GR" dirty="0"/>
              <a:t> διούρηση). Μη</a:t>
            </a:r>
            <a:r>
              <a:rPr lang="en-US" dirty="0"/>
              <a:t>-</a:t>
            </a:r>
            <a:r>
              <a:rPr lang="el-GR" dirty="0"/>
              <a:t>νεφρικά αίτια περιλαμβάνουν τις απώλειες από το πεπτικό (εμετοί, διάρροιες) και οι απώλειες σε τρίτους χώρους όπως περιτονίτιδα ή σοβαρά </a:t>
            </a:r>
            <a:r>
              <a:rPr lang="el-GR" dirty="0" err="1"/>
              <a:t>εγκάυματα</a:t>
            </a:r>
            <a:r>
              <a:rPr lang="el-GR" dirty="0"/>
              <a:t> </a:t>
            </a:r>
          </a:p>
        </p:txBody>
      </p:sp>
    </p:spTree>
    <p:extLst>
      <p:ext uri="{BB962C8B-B14F-4D97-AF65-F5344CB8AC3E}">
        <p14:creationId xmlns:p14="http://schemas.microsoft.com/office/powerpoint/2010/main" val="59205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B98D-E9CD-DB6E-FD24-A92D849BD91B}"/>
              </a:ext>
            </a:extLst>
          </p:cNvPr>
          <p:cNvSpPr>
            <a:spLocks noGrp="1"/>
          </p:cNvSpPr>
          <p:nvPr>
            <p:ph type="title"/>
          </p:nvPr>
        </p:nvSpPr>
        <p:spPr/>
        <p:txBody>
          <a:bodyPr/>
          <a:lstStyle/>
          <a:p>
            <a:r>
              <a:rPr lang="el-GR" dirty="0" err="1"/>
              <a:t>Ωπά</a:t>
            </a:r>
            <a:r>
              <a:rPr lang="el-GR" dirty="0"/>
              <a:t>! πριν δεν έλεγες ότι οι εμετοί κάνουν </a:t>
            </a:r>
            <a:r>
              <a:rPr lang="el-GR" dirty="0" err="1"/>
              <a:t>ύπο</a:t>
            </a:r>
            <a:r>
              <a:rPr lang="el-GR" dirty="0"/>
              <a:t>-…?</a:t>
            </a:r>
          </a:p>
        </p:txBody>
      </p:sp>
      <p:sp>
        <p:nvSpPr>
          <p:cNvPr id="3" name="Content Placeholder 2">
            <a:extLst>
              <a:ext uri="{FF2B5EF4-FFF2-40B4-BE49-F238E27FC236}">
                <a16:creationId xmlns:a16="http://schemas.microsoft.com/office/drawing/2014/main" id="{08104685-0573-6306-F259-B4C385504C26}"/>
              </a:ext>
            </a:extLst>
          </p:cNvPr>
          <p:cNvSpPr>
            <a:spLocks noGrp="1"/>
          </p:cNvSpPr>
          <p:nvPr>
            <p:ph idx="1"/>
          </p:nvPr>
        </p:nvSpPr>
        <p:spPr/>
        <p:txBody>
          <a:bodyPr>
            <a:normAutofit fontScale="92500" lnSpcReduction="20000"/>
          </a:bodyPr>
          <a:lstStyle/>
          <a:p>
            <a:r>
              <a:rPr lang="el-GR" dirty="0"/>
              <a:t>Όντως, αλλά οι εμετοί είναι απώλεια </a:t>
            </a:r>
            <a:r>
              <a:rPr lang="el-GR" dirty="0" err="1"/>
              <a:t>υπότονου</a:t>
            </a:r>
            <a:r>
              <a:rPr lang="el-GR" dirty="0"/>
              <a:t> διαλύματος (το γαστρικό υγρό έχει λιγότερες διαλυμένες ουσίες από το πλάσμα) και η λογική λέει ότι θα προκαλέσουν </a:t>
            </a:r>
            <a:r>
              <a:rPr lang="el-GR" dirty="0" err="1"/>
              <a:t>υποβολαιμική</a:t>
            </a:r>
            <a:r>
              <a:rPr lang="el-GR" dirty="0"/>
              <a:t> </a:t>
            </a:r>
            <a:r>
              <a:rPr lang="el-GR" dirty="0" err="1"/>
              <a:t>υπερνατριαιμία</a:t>
            </a:r>
            <a:r>
              <a:rPr lang="el-GR" dirty="0"/>
              <a:t>, και έτσι συμβαίνει τις </a:t>
            </a:r>
            <a:r>
              <a:rPr lang="el-GR" dirty="0" err="1"/>
              <a:t>περισσότρερες</a:t>
            </a:r>
            <a:r>
              <a:rPr lang="el-GR" dirty="0"/>
              <a:t> φορές</a:t>
            </a:r>
          </a:p>
          <a:p>
            <a:r>
              <a:rPr lang="el-GR" dirty="0"/>
              <a:t>Η «παγίδα» είναι όταν χάνεται μεγάλος όγκος νερού και ο οργανισμός, για να γλυτώσει σοβαρή </a:t>
            </a:r>
            <a:r>
              <a:rPr lang="el-GR" dirty="0" err="1"/>
              <a:t>υποογκαιμία</a:t>
            </a:r>
            <a:r>
              <a:rPr lang="el-GR" dirty="0"/>
              <a:t>, «θυσιάζει» την </a:t>
            </a:r>
            <a:r>
              <a:rPr lang="el-GR" dirty="0" err="1"/>
              <a:t>οσμωτικότητα</a:t>
            </a:r>
            <a:r>
              <a:rPr lang="el-GR" dirty="0"/>
              <a:t>, και αρχίζει να κατακρατάει νερό (μειώνεται η απέκκριση λόγω μείωσης του </a:t>
            </a:r>
            <a:r>
              <a:rPr lang="en-US" dirty="0"/>
              <a:t>GFR </a:t>
            </a:r>
            <a:r>
              <a:rPr lang="el-GR" dirty="0"/>
              <a:t>λόγω </a:t>
            </a:r>
            <a:r>
              <a:rPr lang="el-GR" dirty="0" err="1"/>
              <a:t>υποογκαιμίας</a:t>
            </a:r>
            <a:r>
              <a:rPr lang="el-GR" dirty="0"/>
              <a:t>/υπότασης, και εκκρίνει </a:t>
            </a:r>
            <a:r>
              <a:rPr lang="el-GR" dirty="0" err="1"/>
              <a:t>βασοπρεσίνη</a:t>
            </a:r>
            <a:r>
              <a:rPr lang="el-GR" dirty="0"/>
              <a:t>)</a:t>
            </a:r>
          </a:p>
          <a:p>
            <a:r>
              <a:rPr lang="el-GR" dirty="0"/>
              <a:t>Περίπου 20% των ζώων με συμπτώματα από το πεπτικό εμφανίζουν υπονατριαιμία</a:t>
            </a:r>
            <a:endParaRPr lang="en-US" dirty="0"/>
          </a:p>
          <a:p>
            <a:r>
              <a:rPr lang="el-GR" dirty="0"/>
              <a:t>Ακριβώς το ίδιο συμβαίνει με τις συλλογές (πλευριτική, περιτοναϊκή), σε κίνδυνο </a:t>
            </a:r>
            <a:r>
              <a:rPr lang="el-GR" dirty="0" err="1"/>
              <a:t>υποογκαιμίας</a:t>
            </a:r>
            <a:r>
              <a:rPr lang="el-GR" dirty="0"/>
              <a:t> βλέπουμε υπονατριαιμία, απλά στις συλλογές η υπονατριαιμία είναι το πιο σύνηθες</a:t>
            </a:r>
          </a:p>
        </p:txBody>
      </p:sp>
    </p:spTree>
    <p:extLst>
      <p:ext uri="{BB962C8B-B14F-4D97-AF65-F5344CB8AC3E}">
        <p14:creationId xmlns:p14="http://schemas.microsoft.com/office/powerpoint/2010/main" val="295780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61457-5DB0-012E-E9C3-8E02CE76B97A}"/>
              </a:ext>
            </a:extLst>
          </p:cNvPr>
          <p:cNvSpPr>
            <a:spLocks noGrp="1"/>
          </p:cNvSpPr>
          <p:nvPr>
            <p:ph type="title"/>
          </p:nvPr>
        </p:nvSpPr>
        <p:spPr/>
        <p:txBody>
          <a:bodyPr/>
          <a:lstStyle/>
          <a:p>
            <a:r>
              <a:rPr lang="el-GR" dirty="0"/>
              <a:t>Συμπτώματα</a:t>
            </a:r>
          </a:p>
        </p:txBody>
      </p:sp>
      <p:sp>
        <p:nvSpPr>
          <p:cNvPr id="3" name="Content Placeholder 2">
            <a:extLst>
              <a:ext uri="{FF2B5EF4-FFF2-40B4-BE49-F238E27FC236}">
                <a16:creationId xmlns:a16="http://schemas.microsoft.com/office/drawing/2014/main" id="{AD8EE53E-C33E-326C-0593-B48388422AE3}"/>
              </a:ext>
            </a:extLst>
          </p:cNvPr>
          <p:cNvSpPr>
            <a:spLocks noGrp="1"/>
          </p:cNvSpPr>
          <p:nvPr>
            <p:ph idx="1"/>
          </p:nvPr>
        </p:nvSpPr>
        <p:spPr/>
        <p:txBody>
          <a:bodyPr>
            <a:normAutofit lnSpcReduction="10000"/>
          </a:bodyPr>
          <a:lstStyle/>
          <a:p>
            <a:r>
              <a:rPr lang="el-GR" dirty="0"/>
              <a:t>Τα συμπτώματα της </a:t>
            </a:r>
            <a:r>
              <a:rPr lang="el-GR" dirty="0" err="1"/>
              <a:t>υπερνατριαιμίας</a:t>
            </a:r>
            <a:r>
              <a:rPr lang="el-GR" dirty="0"/>
              <a:t> αφορούν κυρίως το ΚΝΣ και οφείλονται στην αφυδάτωση των νευρικών κυττάρων</a:t>
            </a:r>
          </a:p>
          <a:p>
            <a:r>
              <a:rPr lang="el-GR" dirty="0"/>
              <a:t>Όπως και στην υπονατριαιμία, σχετίζονται άμεσα και με τη σοβαρότητα της </a:t>
            </a:r>
            <a:r>
              <a:rPr lang="el-GR" dirty="0" err="1"/>
              <a:t>υπερνατριαιμίας</a:t>
            </a:r>
            <a:r>
              <a:rPr lang="el-GR" dirty="0"/>
              <a:t> (&gt;170 </a:t>
            </a:r>
            <a:r>
              <a:rPr lang="en-US" dirty="0" err="1"/>
              <a:t>mEq</a:t>
            </a:r>
            <a:r>
              <a:rPr lang="en-US" dirty="0"/>
              <a:t>/L) </a:t>
            </a:r>
            <a:r>
              <a:rPr lang="el-GR" dirty="0"/>
              <a:t>αλλά και με την ταχύτητα της μεταβολής (ο εγκέφαλος προσαρμόζεται)</a:t>
            </a:r>
          </a:p>
          <a:p>
            <a:r>
              <a:rPr lang="el-GR" dirty="0"/>
              <a:t>Κατάπτωση, ανορεξία, έμετοι, μυϊκή αδυναμία, αταξία, κρίσεις και κώμα</a:t>
            </a:r>
          </a:p>
          <a:p>
            <a:r>
              <a:rPr lang="el-GR" dirty="0"/>
              <a:t>Ανάλογα με τον ενδοαγγειακό όγκο μπορεί να δούμε και συμπτώματα </a:t>
            </a:r>
            <a:r>
              <a:rPr lang="el-GR" dirty="0" err="1"/>
              <a:t>υποογκαιμίας</a:t>
            </a:r>
            <a:r>
              <a:rPr lang="el-GR" dirty="0"/>
              <a:t> (ταχυκαρδία, αδύναμος σφυγμός, ↑ΧΑΤ) ή </a:t>
            </a:r>
            <a:r>
              <a:rPr lang="el-GR" dirty="0" err="1"/>
              <a:t>ύπερογκαιμίας</a:t>
            </a:r>
            <a:r>
              <a:rPr lang="el-GR" dirty="0"/>
              <a:t> /</a:t>
            </a:r>
            <a:r>
              <a:rPr lang="el-GR" dirty="0" err="1"/>
              <a:t>υπερυδάτωσης</a:t>
            </a:r>
            <a:r>
              <a:rPr lang="el-GR" dirty="0"/>
              <a:t> (ισχυρός «</a:t>
            </a:r>
            <a:r>
              <a:rPr lang="el-GR" dirty="0" err="1"/>
              <a:t>τιναγμώδης</a:t>
            </a:r>
            <a:r>
              <a:rPr lang="el-GR" dirty="0"/>
              <a:t>» σφυγμός, ορώδες ρινικό έκκριμα, υγροί ρόγχοι στον πνεύμονα και ταχύπνοια)</a:t>
            </a:r>
          </a:p>
          <a:p>
            <a:endParaRPr lang="el-GR" dirty="0"/>
          </a:p>
        </p:txBody>
      </p:sp>
    </p:spTree>
    <p:extLst>
      <p:ext uri="{BB962C8B-B14F-4D97-AF65-F5344CB8AC3E}">
        <p14:creationId xmlns:p14="http://schemas.microsoft.com/office/powerpoint/2010/main" val="2037363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43FA4-37E1-8FF6-E919-7478D2179B47}"/>
              </a:ext>
            </a:extLst>
          </p:cNvPr>
          <p:cNvSpPr>
            <a:spLocks noGrp="1"/>
          </p:cNvSpPr>
          <p:nvPr>
            <p:ph type="title"/>
          </p:nvPr>
        </p:nvSpPr>
        <p:spPr/>
        <p:txBody>
          <a:bodyPr/>
          <a:lstStyle/>
          <a:p>
            <a:r>
              <a:rPr lang="el-GR" dirty="0"/>
              <a:t>Αντιμετώπιση</a:t>
            </a:r>
          </a:p>
        </p:txBody>
      </p:sp>
      <p:sp>
        <p:nvSpPr>
          <p:cNvPr id="3" name="Content Placeholder 2">
            <a:extLst>
              <a:ext uri="{FF2B5EF4-FFF2-40B4-BE49-F238E27FC236}">
                <a16:creationId xmlns:a16="http://schemas.microsoft.com/office/drawing/2014/main" id="{9C4DA5A2-20EF-3166-442B-217AF0CD6B22}"/>
              </a:ext>
            </a:extLst>
          </p:cNvPr>
          <p:cNvSpPr>
            <a:spLocks noGrp="1"/>
          </p:cNvSpPr>
          <p:nvPr>
            <p:ph idx="1"/>
          </p:nvPr>
        </p:nvSpPr>
        <p:spPr/>
        <p:txBody>
          <a:bodyPr/>
          <a:lstStyle/>
          <a:p>
            <a:r>
              <a:rPr lang="el-GR" dirty="0"/>
              <a:t>Η αντιμετώπιση της </a:t>
            </a:r>
            <a:r>
              <a:rPr lang="el-GR" dirty="0" err="1"/>
              <a:t>υπερνατριαιμίας</a:t>
            </a:r>
            <a:r>
              <a:rPr lang="el-GR" dirty="0"/>
              <a:t> περιλαμβάνει τη διόρθωση του ενδοαγγειακού όγκου και της συγκέντρωσης του </a:t>
            </a:r>
            <a:r>
              <a:rPr lang="en-US" dirty="0"/>
              <a:t>Na</a:t>
            </a:r>
            <a:r>
              <a:rPr lang="en-US" baseline="30000" dirty="0"/>
              <a:t>+</a:t>
            </a:r>
          </a:p>
          <a:p>
            <a:r>
              <a:rPr lang="el-GR" dirty="0"/>
              <a:t>Η διόρθωση πρέπει να γίνει πολύ προσεκτικά γιατί εάν δεν δοθεί ο απαραίτητος χρόνος στον εγκέφαλο να προσαρμοστεί, ειδικά σε χρόνια(&gt;48</a:t>
            </a:r>
            <a:r>
              <a:rPr lang="en-US" dirty="0"/>
              <a:t>h)</a:t>
            </a:r>
            <a:r>
              <a:rPr lang="el-GR" dirty="0"/>
              <a:t> ή άγνωστης διάρκειας </a:t>
            </a:r>
            <a:r>
              <a:rPr lang="el-GR" dirty="0" err="1"/>
              <a:t>υπερνατριαιμία</a:t>
            </a:r>
            <a:r>
              <a:rPr lang="el-GR" dirty="0"/>
              <a:t>, υπάρχει κίνδυνος πρόκλησης εγκεφαλικού οιδήματος</a:t>
            </a:r>
          </a:p>
          <a:p>
            <a:r>
              <a:rPr lang="el-GR" dirty="0"/>
              <a:t>Το κρυσταλλοειδές εκλογής είναι ο </a:t>
            </a:r>
            <a:r>
              <a:rPr lang="en-US" dirty="0"/>
              <a:t>NS 0.9% </a:t>
            </a:r>
            <a:r>
              <a:rPr lang="el-GR" dirty="0"/>
              <a:t>(όσο πιο κοντά γίνεται στο </a:t>
            </a:r>
            <a:r>
              <a:rPr lang="en-US" dirty="0"/>
              <a:t>Na</a:t>
            </a:r>
            <a:r>
              <a:rPr lang="en-US" baseline="30000" dirty="0"/>
              <a:t>+</a:t>
            </a:r>
            <a:r>
              <a:rPr lang="en-US" dirty="0"/>
              <a:t> </a:t>
            </a:r>
            <a:r>
              <a:rPr lang="el-GR" dirty="0"/>
              <a:t>του πλάσματος) και σε σοβαρή </a:t>
            </a:r>
            <a:r>
              <a:rPr lang="el-GR" dirty="0" err="1"/>
              <a:t>υπερνατριαιμία</a:t>
            </a:r>
            <a:r>
              <a:rPr lang="el-GR" dirty="0"/>
              <a:t> μπορεί να προστεθεί επιπλέον υπέρτονο </a:t>
            </a:r>
            <a:r>
              <a:rPr lang="en-US" dirty="0"/>
              <a:t>NS</a:t>
            </a:r>
          </a:p>
          <a:p>
            <a:r>
              <a:rPr lang="en-US" dirty="0"/>
              <a:t>≤ 0.5 </a:t>
            </a:r>
            <a:r>
              <a:rPr lang="en-US" dirty="0" err="1"/>
              <a:t>mEq</a:t>
            </a:r>
            <a:r>
              <a:rPr lang="en-US" dirty="0"/>
              <a:t>/L/h</a:t>
            </a:r>
            <a:endParaRPr lang="el-GR" dirty="0"/>
          </a:p>
        </p:txBody>
      </p:sp>
    </p:spTree>
    <p:extLst>
      <p:ext uri="{BB962C8B-B14F-4D97-AF65-F5344CB8AC3E}">
        <p14:creationId xmlns:p14="http://schemas.microsoft.com/office/powerpoint/2010/main" val="3842492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23E02-8E7D-B8D1-DE32-C201555FB693}"/>
              </a:ext>
            </a:extLst>
          </p:cNvPr>
          <p:cNvSpPr>
            <a:spLocks noGrp="1"/>
          </p:cNvSpPr>
          <p:nvPr>
            <p:ph type="title"/>
          </p:nvPr>
        </p:nvSpPr>
        <p:spPr/>
        <p:txBody>
          <a:bodyPr/>
          <a:lstStyle/>
          <a:p>
            <a:r>
              <a:rPr lang="el-GR" dirty="0"/>
              <a:t>Αντιμετώπιση</a:t>
            </a:r>
          </a:p>
        </p:txBody>
      </p:sp>
      <p:sp>
        <p:nvSpPr>
          <p:cNvPr id="3" name="Content Placeholder 2">
            <a:extLst>
              <a:ext uri="{FF2B5EF4-FFF2-40B4-BE49-F238E27FC236}">
                <a16:creationId xmlns:a16="http://schemas.microsoft.com/office/drawing/2014/main" id="{BBE93B5E-8E7E-25B8-78B1-BAE3FFF06544}"/>
              </a:ext>
            </a:extLst>
          </p:cNvPr>
          <p:cNvSpPr>
            <a:spLocks noGrp="1"/>
          </p:cNvSpPr>
          <p:nvPr>
            <p:ph idx="1"/>
          </p:nvPr>
        </p:nvSpPr>
        <p:spPr/>
        <p:txBody>
          <a:bodyPr/>
          <a:lstStyle/>
          <a:p>
            <a:r>
              <a:rPr lang="el-GR" dirty="0"/>
              <a:t>Σε </a:t>
            </a:r>
            <a:r>
              <a:rPr lang="el-GR" dirty="0" err="1"/>
              <a:t>υπερβολαιμικούς</a:t>
            </a:r>
            <a:r>
              <a:rPr lang="el-GR" dirty="0"/>
              <a:t> ασθενείς συστήνεται επιπλέον προσοχή κατά τη νοσηλεία για να μην υπερφορτώσουμε με υγρά, ειδικά εάν συνυπάρχει καρδιακή η νεφρική νόσος, οπότε μπορεί να χρειαστεί και η χορήγηση διουρητικών παράλληλα</a:t>
            </a:r>
          </a:p>
          <a:p>
            <a:r>
              <a:rPr lang="el-GR" dirty="0"/>
              <a:t>Για να βοηθήσουμε την αποκατάσταση του ενδοαγγειακού όγκου χωρίς κίνδυνο απότομης αλλαγής της συγκέντρωσης του </a:t>
            </a:r>
            <a:r>
              <a:rPr lang="en-US" dirty="0"/>
              <a:t>Na</a:t>
            </a:r>
            <a:r>
              <a:rPr lang="en-US" baseline="30000" dirty="0"/>
              <a:t>+</a:t>
            </a:r>
            <a:r>
              <a:rPr lang="en-US" dirty="0"/>
              <a:t> </a:t>
            </a:r>
            <a:r>
              <a:rPr lang="el-GR" dirty="0"/>
              <a:t>μπορούμε να χορηγούμε, επιπλέον των ενδοφλέβιων ορών, στάγδην νερό </a:t>
            </a:r>
            <a:r>
              <a:rPr lang="el-GR" u="sng" dirty="0"/>
              <a:t>στο πεπτικό</a:t>
            </a:r>
            <a:r>
              <a:rPr lang="el-GR" dirty="0"/>
              <a:t>, μέσω </a:t>
            </a:r>
            <a:r>
              <a:rPr lang="el-GR" dirty="0" err="1"/>
              <a:t>ρινοοισοφαγικού</a:t>
            </a:r>
            <a:r>
              <a:rPr lang="el-GR" dirty="0"/>
              <a:t> καθετήρα, εφόσον το ζώο δεν κάνει εμετούς, ειδικά εάν η πτώση του </a:t>
            </a:r>
            <a:r>
              <a:rPr lang="en-US" dirty="0"/>
              <a:t>Na</a:t>
            </a:r>
            <a:r>
              <a:rPr lang="en-US" baseline="30000" dirty="0"/>
              <a:t>+</a:t>
            </a:r>
            <a:r>
              <a:rPr lang="el-GR" baseline="30000" dirty="0"/>
              <a:t> </a:t>
            </a:r>
            <a:r>
              <a:rPr lang="el-GR" dirty="0"/>
              <a:t>είναι &lt; 10</a:t>
            </a:r>
            <a:r>
              <a:rPr lang="en-US" dirty="0" err="1"/>
              <a:t>mEq</a:t>
            </a:r>
            <a:r>
              <a:rPr lang="en-US" dirty="0"/>
              <a:t>/L/24h</a:t>
            </a:r>
            <a:endParaRPr lang="el-GR" dirty="0"/>
          </a:p>
        </p:txBody>
      </p:sp>
    </p:spTree>
    <p:extLst>
      <p:ext uri="{BB962C8B-B14F-4D97-AF65-F5344CB8AC3E}">
        <p14:creationId xmlns:p14="http://schemas.microsoft.com/office/powerpoint/2010/main" val="1321517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CB04-37A3-9B6E-D5C2-3E7C3D2E472F}"/>
              </a:ext>
            </a:extLst>
          </p:cNvPr>
          <p:cNvSpPr>
            <a:spLocks noGrp="1"/>
          </p:cNvSpPr>
          <p:nvPr>
            <p:ph type="title"/>
          </p:nvPr>
        </p:nvSpPr>
        <p:spPr/>
        <p:txBody>
          <a:bodyPr/>
          <a:lstStyle/>
          <a:p>
            <a:r>
              <a:rPr lang="el-GR" dirty="0"/>
              <a:t>Τί κρατάμε </a:t>
            </a:r>
            <a:r>
              <a:rPr lang="el-GR" dirty="0" err="1"/>
              <a:t>απ’το</a:t>
            </a:r>
            <a:r>
              <a:rPr lang="el-GR" dirty="0"/>
              <a:t> νάτριο…</a:t>
            </a:r>
          </a:p>
        </p:txBody>
      </p:sp>
      <p:sp>
        <p:nvSpPr>
          <p:cNvPr id="3" name="Content Placeholder 2">
            <a:extLst>
              <a:ext uri="{FF2B5EF4-FFF2-40B4-BE49-F238E27FC236}">
                <a16:creationId xmlns:a16="http://schemas.microsoft.com/office/drawing/2014/main" id="{3E337B58-78A7-82F6-3916-C798EF2B6A8D}"/>
              </a:ext>
            </a:extLst>
          </p:cNvPr>
          <p:cNvSpPr>
            <a:spLocks noGrp="1"/>
          </p:cNvSpPr>
          <p:nvPr>
            <p:ph idx="1"/>
          </p:nvPr>
        </p:nvSpPr>
        <p:spPr/>
        <p:txBody>
          <a:bodyPr>
            <a:normAutofit fontScale="92500" lnSpcReduction="10000"/>
          </a:bodyPr>
          <a:lstStyle/>
          <a:p>
            <a:r>
              <a:rPr lang="el-GR" dirty="0"/>
              <a:t>Επηρεάζει την ισορροπία του νερού στον οργανισμό και την </a:t>
            </a:r>
            <a:r>
              <a:rPr lang="el-GR" dirty="0" err="1"/>
              <a:t>οσμωτικότητα</a:t>
            </a:r>
            <a:r>
              <a:rPr lang="el-GR" dirty="0"/>
              <a:t> του αίματος</a:t>
            </a:r>
          </a:p>
          <a:p>
            <a:r>
              <a:rPr lang="el-GR" dirty="0"/>
              <a:t>Διαβήτης, νεφρική νόσος, ΣΚΑ, διουρητικά, έμετοι/διάρροιες, συλλογές</a:t>
            </a:r>
            <a:endParaRPr lang="en-US" dirty="0"/>
          </a:p>
          <a:p>
            <a:r>
              <a:rPr lang="en-US" dirty="0"/>
              <a:t>1</a:t>
            </a:r>
            <a:r>
              <a:rPr lang="el-GR" dirty="0" err="1"/>
              <a:t>ογενές</a:t>
            </a:r>
            <a:r>
              <a:rPr lang="el-GR" dirty="0"/>
              <a:t> αίτιο ± διόρθωση </a:t>
            </a:r>
            <a:r>
              <a:rPr lang="en-US" dirty="0"/>
              <a:t>Na</a:t>
            </a:r>
            <a:r>
              <a:rPr lang="en-US" baseline="30000" dirty="0"/>
              <a:t>+</a:t>
            </a:r>
            <a:r>
              <a:rPr lang="el-GR" baseline="30000" dirty="0"/>
              <a:t> </a:t>
            </a:r>
            <a:r>
              <a:rPr lang="en-US" dirty="0"/>
              <a:t>±</a:t>
            </a:r>
            <a:r>
              <a:rPr lang="el-GR" dirty="0"/>
              <a:t> διόρθωση ενδοαγγειακού όγκου/</a:t>
            </a:r>
            <a:r>
              <a:rPr lang="el-GR" dirty="0" err="1"/>
              <a:t>οσμωτικότητας</a:t>
            </a:r>
            <a:endParaRPr lang="en-US" dirty="0"/>
          </a:p>
          <a:p>
            <a:r>
              <a:rPr lang="el-GR" dirty="0"/>
              <a:t>Απότομες ή/και μεγάλες αλλαγές στο νάτριο επιδρούν στα νευρικά κύτταρα και μπορούν να προκαλέσουν σοβαρά νευρολογικά συμπτώματα (έως κώμα και θάνατο)</a:t>
            </a:r>
          </a:p>
          <a:p>
            <a:r>
              <a:rPr lang="el-GR" dirty="0"/>
              <a:t>Η διόρθωση του νατρίου γίνεται πολύ αργά και σταδιακά και υπό συνεχή παρακολούθηση. Χρησιμοποιούμε υγρά με συγκέντρωση </a:t>
            </a:r>
            <a:r>
              <a:rPr lang="en-US" dirty="0"/>
              <a:t>Na</a:t>
            </a:r>
            <a:r>
              <a:rPr lang="en-US" baseline="30000" dirty="0"/>
              <a:t>+</a:t>
            </a:r>
            <a:r>
              <a:rPr lang="en-US" dirty="0"/>
              <a:t> </a:t>
            </a:r>
            <a:r>
              <a:rPr lang="el-GR" dirty="0"/>
              <a:t>παραπλήσια του πλάσματος</a:t>
            </a:r>
          </a:p>
        </p:txBody>
      </p:sp>
    </p:spTree>
    <p:extLst>
      <p:ext uri="{BB962C8B-B14F-4D97-AF65-F5344CB8AC3E}">
        <p14:creationId xmlns:p14="http://schemas.microsoft.com/office/powerpoint/2010/main" val="1110629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69FD-CBD1-A126-4415-05D92D860FE9}"/>
              </a:ext>
            </a:extLst>
          </p:cNvPr>
          <p:cNvSpPr>
            <a:spLocks noGrp="1"/>
          </p:cNvSpPr>
          <p:nvPr>
            <p:ph type="title"/>
          </p:nvPr>
        </p:nvSpPr>
        <p:spPr/>
        <p:txBody>
          <a:bodyPr/>
          <a:lstStyle/>
          <a:p>
            <a:r>
              <a:rPr lang="el-GR" dirty="0"/>
              <a:t>Ηλεκτρολύτες</a:t>
            </a:r>
          </a:p>
        </p:txBody>
      </p:sp>
      <p:sp>
        <p:nvSpPr>
          <p:cNvPr id="3" name="Content Placeholder 2">
            <a:extLst>
              <a:ext uri="{FF2B5EF4-FFF2-40B4-BE49-F238E27FC236}">
                <a16:creationId xmlns:a16="http://schemas.microsoft.com/office/drawing/2014/main" id="{E925C091-3E69-3526-C5EB-4C19EA4C28E6}"/>
              </a:ext>
            </a:extLst>
          </p:cNvPr>
          <p:cNvSpPr>
            <a:spLocks noGrp="1"/>
          </p:cNvSpPr>
          <p:nvPr>
            <p:ph idx="1"/>
          </p:nvPr>
        </p:nvSpPr>
        <p:spPr/>
        <p:txBody>
          <a:bodyPr/>
          <a:lstStyle/>
          <a:p>
            <a:r>
              <a:rPr lang="el-GR" dirty="0"/>
              <a:t>Ηλεκτρολύτης είναι οποιαδήποτε ουσία διίσταται σε υδατικό διάλυμα και παράγει ελεύθερα ιόντα</a:t>
            </a:r>
          </a:p>
          <a:p>
            <a:r>
              <a:rPr lang="el-GR" dirty="0"/>
              <a:t>Πχ το αλάτι, </a:t>
            </a:r>
            <a:r>
              <a:rPr lang="en-US" dirty="0"/>
              <a:t>NaCl, </a:t>
            </a:r>
            <a:r>
              <a:rPr lang="el-GR" dirty="0"/>
              <a:t>σε νερό διίσταται και δίνει ιόντα </a:t>
            </a:r>
            <a:r>
              <a:rPr lang="en-US" dirty="0"/>
              <a:t>Na</a:t>
            </a:r>
            <a:r>
              <a:rPr lang="en-US" baseline="30000" dirty="0"/>
              <a:t>+</a:t>
            </a:r>
            <a:r>
              <a:rPr lang="en-US" dirty="0"/>
              <a:t> </a:t>
            </a:r>
            <a:r>
              <a:rPr lang="el-GR" dirty="0"/>
              <a:t>και </a:t>
            </a:r>
            <a:r>
              <a:rPr lang="en-US" dirty="0"/>
              <a:t>Cl</a:t>
            </a:r>
            <a:r>
              <a:rPr lang="en-US" baseline="30000" dirty="0"/>
              <a:t>-</a:t>
            </a:r>
          </a:p>
          <a:p>
            <a:r>
              <a:rPr lang="el-GR" dirty="0"/>
              <a:t>Τα θετικά φορτισμένα ιόντα λέγονται </a:t>
            </a:r>
            <a:r>
              <a:rPr lang="el-GR" dirty="0" err="1"/>
              <a:t>κατιόντα</a:t>
            </a:r>
            <a:r>
              <a:rPr lang="el-GR" dirty="0"/>
              <a:t> (</a:t>
            </a:r>
            <a:r>
              <a:rPr lang="en-US" dirty="0"/>
              <a:t>Na</a:t>
            </a:r>
            <a:r>
              <a:rPr lang="en-US" baseline="30000" dirty="0"/>
              <a:t>+</a:t>
            </a:r>
            <a:r>
              <a:rPr lang="en-US" dirty="0"/>
              <a:t>, H</a:t>
            </a:r>
            <a:r>
              <a:rPr lang="en-US" baseline="30000" dirty="0"/>
              <a:t>+</a:t>
            </a:r>
            <a:r>
              <a:rPr lang="en-US" dirty="0"/>
              <a:t> </a:t>
            </a:r>
            <a:r>
              <a:rPr lang="el-GR" dirty="0" err="1"/>
              <a:t>κλπ</a:t>
            </a:r>
            <a:r>
              <a:rPr lang="el-GR" dirty="0"/>
              <a:t>) και τα αρνητικά φορτισμένα λέγονται ανιόντα ( </a:t>
            </a:r>
            <a:r>
              <a:rPr lang="en-US" dirty="0"/>
              <a:t>Cl</a:t>
            </a:r>
            <a:r>
              <a:rPr lang="en-US" baseline="30000" dirty="0"/>
              <a:t>-</a:t>
            </a:r>
            <a:r>
              <a:rPr lang="en-US" dirty="0"/>
              <a:t>,</a:t>
            </a:r>
            <a:r>
              <a:rPr lang="el-GR" dirty="0"/>
              <a:t> </a:t>
            </a:r>
            <a:r>
              <a:rPr lang="en-US" dirty="0"/>
              <a:t>HCO</a:t>
            </a:r>
            <a:r>
              <a:rPr lang="en-US" baseline="-25000" dirty="0"/>
              <a:t>3</a:t>
            </a:r>
            <a:r>
              <a:rPr lang="en-US" baseline="30000" dirty="0"/>
              <a:t>-</a:t>
            </a:r>
            <a:r>
              <a:rPr lang="en-US" dirty="0"/>
              <a:t> </a:t>
            </a:r>
            <a:r>
              <a:rPr lang="el-GR" dirty="0" err="1"/>
              <a:t>κλπ</a:t>
            </a:r>
            <a:r>
              <a:rPr lang="el-GR" dirty="0"/>
              <a:t>)</a:t>
            </a:r>
          </a:p>
          <a:p>
            <a:r>
              <a:rPr lang="el-GR" dirty="0"/>
              <a:t>Παίζουν ρόλο σε πολλές σημαντικές λειτουργίες του οργανισμού, όπως στη μετάδοση νευρικών ώσεων, τη σύσπαση των μυϊκών ινών, συμβάλουν στην ισορροπία του νερού στον οργανισμό και την οξεοβασική ισορροπία και επηρεάζουν την </a:t>
            </a:r>
            <a:r>
              <a:rPr lang="el-GR" dirty="0" err="1"/>
              <a:t>οσμωτική</a:t>
            </a:r>
            <a:r>
              <a:rPr lang="el-GR" dirty="0"/>
              <a:t> πίεση και τη λειτουργία του νεφρού</a:t>
            </a:r>
          </a:p>
        </p:txBody>
      </p:sp>
    </p:spTree>
    <p:extLst>
      <p:ext uri="{BB962C8B-B14F-4D97-AF65-F5344CB8AC3E}">
        <p14:creationId xmlns:p14="http://schemas.microsoft.com/office/powerpoint/2010/main" val="2042309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67D4D-4F4E-A7AE-C150-AACF2B875A00}"/>
              </a:ext>
            </a:extLst>
          </p:cNvPr>
          <p:cNvSpPr>
            <a:spLocks noGrp="1"/>
          </p:cNvSpPr>
          <p:nvPr>
            <p:ph type="title"/>
          </p:nvPr>
        </p:nvSpPr>
        <p:spPr/>
        <p:txBody>
          <a:bodyPr/>
          <a:lstStyle/>
          <a:p>
            <a:r>
              <a:rPr lang="el-GR" dirty="0"/>
              <a:t>Διαταραχές του Καλίου</a:t>
            </a:r>
          </a:p>
        </p:txBody>
      </p:sp>
      <p:sp>
        <p:nvSpPr>
          <p:cNvPr id="3" name="Text Placeholder 2">
            <a:extLst>
              <a:ext uri="{FF2B5EF4-FFF2-40B4-BE49-F238E27FC236}">
                <a16:creationId xmlns:a16="http://schemas.microsoft.com/office/drawing/2014/main" id="{02A02025-A128-130A-B7B4-EE77A110FD94}"/>
              </a:ext>
            </a:extLst>
          </p:cNvPr>
          <p:cNvSpPr>
            <a:spLocks noGrp="1"/>
          </p:cNvSpPr>
          <p:nvPr>
            <p:ph type="body" idx="1"/>
          </p:nvPr>
        </p:nvSpPr>
        <p:spPr/>
        <p:txBody>
          <a:bodyPr/>
          <a:lstStyle/>
          <a:p>
            <a:r>
              <a:rPr lang="el-GR" dirty="0"/>
              <a:t>3.7 – 5.5 </a:t>
            </a:r>
            <a:r>
              <a:rPr lang="en-US" dirty="0" err="1"/>
              <a:t>mEq</a:t>
            </a:r>
            <a:r>
              <a:rPr lang="en-US" dirty="0"/>
              <a:t>/L (</a:t>
            </a:r>
            <a:r>
              <a:rPr lang="el-GR" dirty="0"/>
              <a:t>Σ), 4 – 4.5 </a:t>
            </a:r>
            <a:r>
              <a:rPr lang="en-US" dirty="0" err="1"/>
              <a:t>mEq</a:t>
            </a:r>
            <a:r>
              <a:rPr lang="en-US" dirty="0"/>
              <a:t>/L </a:t>
            </a:r>
            <a:r>
              <a:rPr lang="el-GR" dirty="0"/>
              <a:t>(Γ)</a:t>
            </a:r>
          </a:p>
        </p:txBody>
      </p:sp>
    </p:spTree>
    <p:extLst>
      <p:ext uri="{BB962C8B-B14F-4D97-AF65-F5344CB8AC3E}">
        <p14:creationId xmlns:p14="http://schemas.microsoft.com/office/powerpoint/2010/main" val="15757358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40CF-F3C3-8F21-65E2-0ED2C86C178A}"/>
              </a:ext>
            </a:extLst>
          </p:cNvPr>
          <p:cNvSpPr>
            <a:spLocks noGrp="1"/>
          </p:cNvSpPr>
          <p:nvPr>
            <p:ph type="title"/>
          </p:nvPr>
        </p:nvSpPr>
        <p:spPr/>
        <p:txBody>
          <a:bodyPr/>
          <a:lstStyle/>
          <a:p>
            <a:r>
              <a:rPr lang="el-GR" dirty="0"/>
              <a:t>Τί κάνει το Κ</a:t>
            </a:r>
            <a:r>
              <a:rPr lang="el-GR" baseline="30000" dirty="0"/>
              <a:t>+</a:t>
            </a:r>
            <a:r>
              <a:rPr lang="el-GR" dirty="0"/>
              <a:t>…</a:t>
            </a:r>
          </a:p>
        </p:txBody>
      </p:sp>
      <p:sp>
        <p:nvSpPr>
          <p:cNvPr id="3" name="Content Placeholder 2">
            <a:extLst>
              <a:ext uri="{FF2B5EF4-FFF2-40B4-BE49-F238E27FC236}">
                <a16:creationId xmlns:a16="http://schemas.microsoft.com/office/drawing/2014/main" id="{A3D33ED3-FAA7-C197-1393-04A162BDD591}"/>
              </a:ext>
            </a:extLst>
          </p:cNvPr>
          <p:cNvSpPr>
            <a:spLocks noGrp="1"/>
          </p:cNvSpPr>
          <p:nvPr>
            <p:ph idx="1"/>
          </p:nvPr>
        </p:nvSpPr>
        <p:spPr/>
        <p:txBody>
          <a:bodyPr/>
          <a:lstStyle/>
          <a:p>
            <a:endParaRPr lang="en-US" dirty="0"/>
          </a:p>
          <a:p>
            <a:r>
              <a:rPr lang="el-GR" dirty="0"/>
              <a:t>Είναι το βασικό ενδοκυτταρικό ιόν του οργανισμού και, μαζί με το </a:t>
            </a:r>
            <a:r>
              <a:rPr lang="en-US" dirty="0"/>
              <a:t>Na+, </a:t>
            </a:r>
            <a:r>
              <a:rPr lang="el-GR" dirty="0"/>
              <a:t>προκαλεί το δυναμικό ηρεμίας της κυτταρικής μεμβράνης και συμμετέχει στη δημιουργία και μετάδοση των νευρικών ώσεων και τη σύσπαση των μυϊκών ινών</a:t>
            </a:r>
          </a:p>
          <a:p>
            <a:r>
              <a:rPr lang="el-GR" dirty="0"/>
              <a:t>Παίζει ρόλο στην ισορροπία νερού στον οργανισμό, την οξεοβασική ισορροπία και την ισορροπία ηλεκτρολυτών</a:t>
            </a:r>
          </a:p>
        </p:txBody>
      </p:sp>
    </p:spTree>
    <p:extLst>
      <p:ext uri="{BB962C8B-B14F-4D97-AF65-F5344CB8AC3E}">
        <p14:creationId xmlns:p14="http://schemas.microsoft.com/office/powerpoint/2010/main" val="2522816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3C86-B3AE-947E-DB3F-02E2EEF01A21}"/>
              </a:ext>
            </a:extLst>
          </p:cNvPr>
          <p:cNvSpPr>
            <a:spLocks noGrp="1"/>
          </p:cNvSpPr>
          <p:nvPr>
            <p:ph type="title"/>
          </p:nvPr>
        </p:nvSpPr>
        <p:spPr/>
        <p:txBody>
          <a:bodyPr/>
          <a:lstStyle/>
          <a:p>
            <a:r>
              <a:rPr lang="el-GR" dirty="0"/>
              <a:t>Ρύθμιση του Κ</a:t>
            </a:r>
            <a:r>
              <a:rPr lang="el-GR" baseline="30000" dirty="0"/>
              <a:t>+ </a:t>
            </a:r>
            <a:r>
              <a:rPr lang="el-GR" dirty="0"/>
              <a:t>στο αίμα</a:t>
            </a:r>
          </a:p>
        </p:txBody>
      </p:sp>
      <p:sp>
        <p:nvSpPr>
          <p:cNvPr id="3" name="Content Placeholder 2">
            <a:extLst>
              <a:ext uri="{FF2B5EF4-FFF2-40B4-BE49-F238E27FC236}">
                <a16:creationId xmlns:a16="http://schemas.microsoft.com/office/drawing/2014/main" id="{FC3D7353-BED8-423B-6BD7-1C052190E798}"/>
              </a:ext>
            </a:extLst>
          </p:cNvPr>
          <p:cNvSpPr>
            <a:spLocks noGrp="1"/>
          </p:cNvSpPr>
          <p:nvPr>
            <p:ph idx="1"/>
          </p:nvPr>
        </p:nvSpPr>
        <p:spPr/>
        <p:txBody>
          <a:bodyPr>
            <a:normAutofit lnSpcReduction="10000"/>
          </a:bodyPr>
          <a:lstStyle/>
          <a:p>
            <a:r>
              <a:rPr lang="el-GR" dirty="0"/>
              <a:t>Το Κ</a:t>
            </a:r>
            <a:r>
              <a:rPr lang="el-GR" baseline="30000" dirty="0"/>
              <a:t>+</a:t>
            </a:r>
            <a:r>
              <a:rPr lang="el-GR" dirty="0"/>
              <a:t> της τροφής απορροφάται από το </a:t>
            </a:r>
            <a:r>
              <a:rPr lang="el-GR" dirty="0" err="1"/>
              <a:t>λ.έντερο</a:t>
            </a:r>
            <a:r>
              <a:rPr lang="el-GR" dirty="0"/>
              <a:t>, φτάνει στο διάμεσο χώρο και εισέρχεται στα κύτταρα υπό την επίδραση της </a:t>
            </a:r>
            <a:r>
              <a:rPr lang="el-GR" u="sng" dirty="0"/>
              <a:t>ινσουλίνης</a:t>
            </a:r>
            <a:r>
              <a:rPr lang="el-GR" dirty="0"/>
              <a:t>, (και της </a:t>
            </a:r>
            <a:r>
              <a:rPr lang="el-GR" dirty="0" err="1"/>
              <a:t>αδρεναλίνης,της</a:t>
            </a:r>
            <a:r>
              <a:rPr lang="el-GR" dirty="0"/>
              <a:t> </a:t>
            </a:r>
            <a:r>
              <a:rPr lang="el-GR" dirty="0" err="1"/>
              <a:t>νοραδρεναλίνης</a:t>
            </a:r>
            <a:r>
              <a:rPr lang="el-GR" dirty="0"/>
              <a:t> και της θυροξίνης)</a:t>
            </a:r>
          </a:p>
          <a:p>
            <a:r>
              <a:rPr lang="el-GR" dirty="0"/>
              <a:t>Το πλεονάζον Κ</a:t>
            </a:r>
            <a:r>
              <a:rPr lang="el-GR" baseline="30000" dirty="0"/>
              <a:t>+</a:t>
            </a:r>
            <a:r>
              <a:rPr lang="el-GR" dirty="0"/>
              <a:t> απεκκρίνεται από τους νεφρούς (90-95%) και το απευθυσμένο</a:t>
            </a:r>
          </a:p>
          <a:p>
            <a:r>
              <a:rPr lang="el-GR" dirty="0"/>
              <a:t>Σε υπερκαλιαιμία διεγείρεται η έκκριση </a:t>
            </a:r>
            <a:r>
              <a:rPr lang="el-GR" dirty="0" err="1"/>
              <a:t>αλδοστερόνης</a:t>
            </a:r>
            <a:r>
              <a:rPr lang="el-GR" dirty="0"/>
              <a:t>, η οποία αυξάνει την απέκκριση Κ</a:t>
            </a:r>
            <a:r>
              <a:rPr lang="el-GR" baseline="30000" dirty="0"/>
              <a:t>+</a:t>
            </a:r>
            <a:r>
              <a:rPr lang="el-GR" dirty="0"/>
              <a:t> (και την </a:t>
            </a:r>
            <a:r>
              <a:rPr lang="el-GR" dirty="0" err="1"/>
              <a:t>επαναρρόφηση</a:t>
            </a:r>
            <a:r>
              <a:rPr lang="el-GR" dirty="0"/>
              <a:t>  </a:t>
            </a:r>
            <a:r>
              <a:rPr lang="en-US" dirty="0"/>
              <a:t>Na</a:t>
            </a:r>
            <a:r>
              <a:rPr lang="en-US" baseline="30000" dirty="0"/>
              <a:t>+</a:t>
            </a:r>
            <a:r>
              <a:rPr lang="el-GR" dirty="0"/>
              <a:t>), ενώ σε υποκαλιαιμία </a:t>
            </a:r>
            <a:r>
              <a:rPr lang="el-GR" dirty="0" err="1"/>
              <a:t>αναστέλεται</a:t>
            </a:r>
            <a:r>
              <a:rPr lang="el-GR" dirty="0"/>
              <a:t> η </a:t>
            </a:r>
            <a:r>
              <a:rPr lang="el-GR" dirty="0" err="1"/>
              <a:t>αλδοστερόνη</a:t>
            </a:r>
            <a:r>
              <a:rPr lang="el-GR" dirty="0"/>
              <a:t> και αυξάνει η </a:t>
            </a:r>
            <a:r>
              <a:rPr lang="el-GR" dirty="0" err="1"/>
              <a:t>επαναρρόφηση</a:t>
            </a:r>
            <a:r>
              <a:rPr lang="el-GR" dirty="0"/>
              <a:t> από το νεφρό</a:t>
            </a:r>
          </a:p>
          <a:p>
            <a:r>
              <a:rPr lang="el-GR" dirty="0"/>
              <a:t>Σε οξέωση αυξάνει η </a:t>
            </a:r>
            <a:r>
              <a:rPr lang="el-GR" dirty="0" err="1"/>
              <a:t>επαναρρόφηση</a:t>
            </a:r>
            <a:r>
              <a:rPr lang="el-GR" dirty="0"/>
              <a:t> Κ</a:t>
            </a:r>
            <a:r>
              <a:rPr lang="el-GR" baseline="30000" dirty="0"/>
              <a:t>+</a:t>
            </a:r>
            <a:r>
              <a:rPr lang="el-GR" dirty="0"/>
              <a:t> και η απέκκριση </a:t>
            </a:r>
            <a:r>
              <a:rPr lang="en-US" dirty="0"/>
              <a:t>H</a:t>
            </a:r>
            <a:r>
              <a:rPr lang="en-US" baseline="30000" dirty="0"/>
              <a:t>+</a:t>
            </a:r>
            <a:r>
              <a:rPr lang="en-US" dirty="0"/>
              <a:t>, </a:t>
            </a:r>
            <a:r>
              <a:rPr lang="el-GR" dirty="0"/>
              <a:t>ενώ σε αλκάλωση το αντίθετο</a:t>
            </a:r>
          </a:p>
        </p:txBody>
      </p:sp>
    </p:spTree>
    <p:extLst>
      <p:ext uri="{BB962C8B-B14F-4D97-AF65-F5344CB8AC3E}">
        <p14:creationId xmlns:p14="http://schemas.microsoft.com/office/powerpoint/2010/main" val="10683461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B24A3-459B-4256-6387-4A6B00772166}"/>
              </a:ext>
            </a:extLst>
          </p:cNvPr>
          <p:cNvSpPr>
            <a:spLocks noGrp="1"/>
          </p:cNvSpPr>
          <p:nvPr>
            <p:ph type="title"/>
          </p:nvPr>
        </p:nvSpPr>
        <p:spPr/>
        <p:txBody>
          <a:bodyPr/>
          <a:lstStyle/>
          <a:p>
            <a:r>
              <a:rPr lang="el-GR" dirty="0"/>
              <a:t>Ρύθμιση του Κ</a:t>
            </a:r>
            <a:r>
              <a:rPr lang="el-GR" baseline="30000" dirty="0"/>
              <a:t>+ </a:t>
            </a:r>
            <a:r>
              <a:rPr lang="el-GR" dirty="0"/>
              <a:t>στο κύτταρο</a:t>
            </a:r>
          </a:p>
        </p:txBody>
      </p:sp>
      <p:sp>
        <p:nvSpPr>
          <p:cNvPr id="3" name="Content Placeholder 2">
            <a:extLst>
              <a:ext uri="{FF2B5EF4-FFF2-40B4-BE49-F238E27FC236}">
                <a16:creationId xmlns:a16="http://schemas.microsoft.com/office/drawing/2014/main" id="{5B1E06A5-0329-E673-11A0-B6889FAB6CB5}"/>
              </a:ext>
            </a:extLst>
          </p:cNvPr>
          <p:cNvSpPr>
            <a:spLocks noGrp="1"/>
          </p:cNvSpPr>
          <p:nvPr>
            <p:ph idx="1"/>
          </p:nvPr>
        </p:nvSpPr>
        <p:spPr/>
        <p:txBody>
          <a:bodyPr/>
          <a:lstStyle/>
          <a:p>
            <a:r>
              <a:rPr lang="el-GR" dirty="0"/>
              <a:t>Η ενδοκυτταρική συγκέντρωση Κ</a:t>
            </a:r>
            <a:r>
              <a:rPr lang="el-GR" baseline="30000" dirty="0"/>
              <a:t>+</a:t>
            </a:r>
            <a:r>
              <a:rPr lang="el-GR" dirty="0"/>
              <a:t> ρυθμίζεται με την αντλία Κ</a:t>
            </a:r>
            <a:r>
              <a:rPr lang="el-GR" baseline="30000" dirty="0"/>
              <a:t>+ </a:t>
            </a:r>
            <a:r>
              <a:rPr lang="el-GR" dirty="0"/>
              <a:t>/</a:t>
            </a:r>
            <a:r>
              <a:rPr lang="en-US" dirty="0"/>
              <a:t>Na</a:t>
            </a:r>
            <a:r>
              <a:rPr lang="en-US" baseline="30000" dirty="0"/>
              <a:t>+</a:t>
            </a:r>
            <a:r>
              <a:rPr lang="el-GR" dirty="0"/>
              <a:t> και την αντλία Κ</a:t>
            </a:r>
            <a:r>
              <a:rPr lang="el-GR" baseline="30000" dirty="0"/>
              <a:t>+ </a:t>
            </a:r>
            <a:r>
              <a:rPr lang="el-GR" dirty="0"/>
              <a:t>/Η</a:t>
            </a:r>
            <a:r>
              <a:rPr lang="el-GR" baseline="30000" dirty="0"/>
              <a:t>+</a:t>
            </a:r>
            <a:r>
              <a:rPr lang="el-GR" dirty="0"/>
              <a:t> της κυτταρικής μεμβράνης</a:t>
            </a:r>
          </a:p>
          <a:p>
            <a:r>
              <a:rPr lang="el-GR" dirty="0"/>
              <a:t>Η αντλία Κ</a:t>
            </a:r>
            <a:r>
              <a:rPr lang="el-GR" baseline="30000" dirty="0"/>
              <a:t>+ </a:t>
            </a:r>
            <a:r>
              <a:rPr lang="el-GR" dirty="0"/>
              <a:t>/</a:t>
            </a:r>
            <a:r>
              <a:rPr lang="en-US" dirty="0"/>
              <a:t> Na</a:t>
            </a:r>
            <a:r>
              <a:rPr lang="en-US" baseline="30000" dirty="0"/>
              <a:t>+</a:t>
            </a:r>
            <a:r>
              <a:rPr lang="el-GR" dirty="0"/>
              <a:t>, με την κατανάλωση ΑΤΡ, εισάγει 2 Κ</a:t>
            </a:r>
            <a:r>
              <a:rPr lang="el-GR" baseline="30000" dirty="0"/>
              <a:t>+</a:t>
            </a:r>
            <a:r>
              <a:rPr lang="el-GR" dirty="0"/>
              <a:t> ενδοκυτταρικά ενώ εξάγει 3 </a:t>
            </a:r>
            <a:r>
              <a:rPr lang="en-US" dirty="0"/>
              <a:t>Na</a:t>
            </a:r>
            <a:r>
              <a:rPr lang="en-US" baseline="30000" dirty="0"/>
              <a:t>+</a:t>
            </a:r>
            <a:r>
              <a:rPr lang="el-GR" dirty="0"/>
              <a:t>, και ενεργοποιείται από ορμόνες όπως η </a:t>
            </a:r>
            <a:r>
              <a:rPr lang="el-GR" u="sng" dirty="0"/>
              <a:t>ινσουλίνη</a:t>
            </a:r>
            <a:r>
              <a:rPr lang="el-GR" dirty="0"/>
              <a:t>, η αδρεναλίνη, η </a:t>
            </a:r>
            <a:r>
              <a:rPr lang="el-GR" dirty="0" err="1"/>
              <a:t>νοραδρεναλίνη</a:t>
            </a:r>
            <a:r>
              <a:rPr lang="el-GR" dirty="0"/>
              <a:t> και η θυροξίνη</a:t>
            </a:r>
          </a:p>
          <a:p>
            <a:r>
              <a:rPr lang="el-GR" dirty="0"/>
              <a:t>Η αντλία Κ</a:t>
            </a:r>
            <a:r>
              <a:rPr lang="el-GR" baseline="30000" dirty="0"/>
              <a:t>+ </a:t>
            </a:r>
            <a:r>
              <a:rPr lang="el-GR" dirty="0"/>
              <a:t>/ Η</a:t>
            </a:r>
            <a:r>
              <a:rPr lang="el-GR" baseline="30000" dirty="0"/>
              <a:t>+</a:t>
            </a:r>
            <a:r>
              <a:rPr lang="el-GR" dirty="0"/>
              <a:t> , πάλι με κατανάλωση </a:t>
            </a:r>
            <a:r>
              <a:rPr lang="en-US" dirty="0"/>
              <a:t>ATP, </a:t>
            </a:r>
            <a:r>
              <a:rPr lang="el-GR" dirty="0"/>
              <a:t>ανταλλάσσει Κ</a:t>
            </a:r>
            <a:r>
              <a:rPr lang="el-GR" baseline="30000" dirty="0"/>
              <a:t>+</a:t>
            </a:r>
            <a:r>
              <a:rPr lang="el-GR" dirty="0"/>
              <a:t> με Η</a:t>
            </a:r>
            <a:r>
              <a:rPr lang="el-GR" baseline="30000" dirty="0"/>
              <a:t>+</a:t>
            </a:r>
            <a:r>
              <a:rPr lang="el-GR" dirty="0"/>
              <a:t> </a:t>
            </a:r>
            <a:r>
              <a:rPr lang="en-US" dirty="0"/>
              <a:t> </a:t>
            </a:r>
            <a:r>
              <a:rPr lang="el-GR" dirty="0"/>
              <a:t>ενδοκυτταρικά – </a:t>
            </a:r>
            <a:r>
              <a:rPr lang="el-GR" dirty="0" err="1"/>
              <a:t>εξωκυτταρικά</a:t>
            </a:r>
            <a:r>
              <a:rPr lang="el-GR" dirty="0"/>
              <a:t> ανάλογα με το </a:t>
            </a:r>
            <a:r>
              <a:rPr lang="en-US" dirty="0"/>
              <a:t>pH </a:t>
            </a:r>
            <a:r>
              <a:rPr lang="el-GR" dirty="0"/>
              <a:t> </a:t>
            </a:r>
          </a:p>
        </p:txBody>
      </p:sp>
    </p:spTree>
    <p:extLst>
      <p:ext uri="{BB962C8B-B14F-4D97-AF65-F5344CB8AC3E}">
        <p14:creationId xmlns:p14="http://schemas.microsoft.com/office/powerpoint/2010/main" val="3096137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16DB-27A3-4863-7DF9-0DBCC15A6CF6}"/>
              </a:ext>
            </a:extLst>
          </p:cNvPr>
          <p:cNvSpPr>
            <a:spLocks noGrp="1"/>
          </p:cNvSpPr>
          <p:nvPr>
            <p:ph type="title"/>
          </p:nvPr>
        </p:nvSpPr>
        <p:spPr/>
        <p:txBody>
          <a:bodyPr/>
          <a:lstStyle/>
          <a:p>
            <a:r>
              <a:rPr lang="el-GR" dirty="0"/>
              <a:t>Υποκαλιαιμία (&lt;3.5 </a:t>
            </a:r>
            <a:r>
              <a:rPr lang="en-US" dirty="0" err="1"/>
              <a:t>mEq</a:t>
            </a:r>
            <a:r>
              <a:rPr lang="en-US" dirty="0"/>
              <a:t>/L)</a:t>
            </a:r>
            <a:endParaRPr lang="el-GR" dirty="0"/>
          </a:p>
        </p:txBody>
      </p:sp>
      <p:sp>
        <p:nvSpPr>
          <p:cNvPr id="3" name="Content Placeholder 2">
            <a:extLst>
              <a:ext uri="{FF2B5EF4-FFF2-40B4-BE49-F238E27FC236}">
                <a16:creationId xmlns:a16="http://schemas.microsoft.com/office/drawing/2014/main" id="{377F4A76-5082-ADBE-6540-AB80031D486C}"/>
              </a:ext>
            </a:extLst>
          </p:cNvPr>
          <p:cNvSpPr>
            <a:spLocks noGrp="1"/>
          </p:cNvSpPr>
          <p:nvPr>
            <p:ph idx="1"/>
          </p:nvPr>
        </p:nvSpPr>
        <p:spPr/>
        <p:txBody>
          <a:bodyPr>
            <a:normAutofit fontScale="85000" lnSpcReduction="20000"/>
          </a:bodyPr>
          <a:lstStyle/>
          <a:p>
            <a:r>
              <a:rPr lang="el-GR" b="1" dirty="0"/>
              <a:t>Αιτιολογία</a:t>
            </a:r>
            <a:r>
              <a:rPr lang="el-GR" dirty="0"/>
              <a:t> : Τα συχνότερα αίτια είναι η αυξημένη απώλεια Κ</a:t>
            </a:r>
            <a:r>
              <a:rPr lang="el-GR" baseline="30000" dirty="0"/>
              <a:t>+</a:t>
            </a:r>
            <a:r>
              <a:rPr lang="el-GR" dirty="0"/>
              <a:t>, είτε από το νεφρό είτε από το πεπτικό (έμετοι/διάρροιες), ή η μετακίνησή του ενδοκυτταρικά</a:t>
            </a:r>
          </a:p>
          <a:p>
            <a:r>
              <a:rPr lang="el-GR" dirty="0"/>
              <a:t>Όσον αφορά στο νεφρό, πολυουρία, νεφρική βλάβη, διουρητικά, επιθετική χορήγηση υγρών φτωχά σε Κ</a:t>
            </a:r>
            <a:r>
              <a:rPr lang="el-GR" baseline="30000" dirty="0"/>
              <a:t>+</a:t>
            </a:r>
            <a:r>
              <a:rPr lang="el-GR" dirty="0"/>
              <a:t>, </a:t>
            </a:r>
            <a:r>
              <a:rPr lang="el-GR" dirty="0" err="1"/>
              <a:t>μετεμφρακτική</a:t>
            </a:r>
            <a:r>
              <a:rPr lang="el-GR" dirty="0"/>
              <a:t> διούρηση/υποκαλιαιμία</a:t>
            </a:r>
          </a:p>
          <a:p>
            <a:r>
              <a:rPr lang="el-GR" dirty="0" err="1"/>
              <a:t>Άλκάλωση</a:t>
            </a:r>
            <a:endParaRPr lang="el-GR" dirty="0"/>
          </a:p>
          <a:p>
            <a:r>
              <a:rPr lang="el-GR" dirty="0"/>
              <a:t>Νόσος </a:t>
            </a:r>
            <a:r>
              <a:rPr lang="en-US" dirty="0"/>
              <a:t>Cushing/</a:t>
            </a:r>
            <a:r>
              <a:rPr lang="el-GR" dirty="0"/>
              <a:t>χορήγηση </a:t>
            </a:r>
            <a:r>
              <a:rPr lang="el-GR" dirty="0" err="1"/>
              <a:t>κορτικοστεροειδών</a:t>
            </a:r>
            <a:r>
              <a:rPr lang="el-GR" dirty="0"/>
              <a:t> (αύξηση </a:t>
            </a:r>
            <a:r>
              <a:rPr lang="el-GR" dirty="0" err="1"/>
              <a:t>γλυκονεογέννεσης</a:t>
            </a:r>
            <a:r>
              <a:rPr lang="el-GR" dirty="0"/>
              <a:t>, έκκριση ινσουλίνης κλπ.)</a:t>
            </a:r>
          </a:p>
          <a:p>
            <a:r>
              <a:rPr lang="el-GR" dirty="0" err="1"/>
              <a:t>Υπεραλδοστερονισμός</a:t>
            </a:r>
            <a:r>
              <a:rPr lang="el-GR" dirty="0"/>
              <a:t> (αυξημένη απέκκριση Κ</a:t>
            </a:r>
            <a:r>
              <a:rPr lang="el-GR" baseline="30000" dirty="0"/>
              <a:t>+</a:t>
            </a:r>
            <a:r>
              <a:rPr lang="el-GR" dirty="0"/>
              <a:t>)</a:t>
            </a:r>
          </a:p>
          <a:p>
            <a:r>
              <a:rPr lang="el-GR" dirty="0"/>
              <a:t>Υπερθυρεοειδισμός</a:t>
            </a:r>
          </a:p>
          <a:p>
            <a:r>
              <a:rPr lang="el-GR" dirty="0"/>
              <a:t>Σύνδρομο </a:t>
            </a:r>
            <a:r>
              <a:rPr lang="el-GR" dirty="0" err="1"/>
              <a:t>επανασίτησης</a:t>
            </a:r>
            <a:r>
              <a:rPr lang="el-GR" dirty="0"/>
              <a:t>. Σε ασιτία (0 πρόσληψη Κ</a:t>
            </a:r>
            <a:r>
              <a:rPr lang="el-GR" baseline="30000" dirty="0"/>
              <a:t>+</a:t>
            </a:r>
            <a:r>
              <a:rPr lang="el-GR" dirty="0"/>
              <a:t>) μειώνεται η παραγωγή ινσουλίνης και τα κύτταρα «αδειάζουν» από Κ</a:t>
            </a:r>
            <a:r>
              <a:rPr lang="el-GR" baseline="30000" dirty="0"/>
              <a:t>+</a:t>
            </a:r>
            <a:r>
              <a:rPr lang="el-GR" dirty="0"/>
              <a:t> για να διατηρηθεί η συγκέντρωση στο αίμα. Απότομη </a:t>
            </a:r>
            <a:r>
              <a:rPr lang="el-GR" dirty="0" err="1"/>
              <a:t>επανασίτηση</a:t>
            </a:r>
            <a:r>
              <a:rPr lang="el-GR" dirty="0"/>
              <a:t>, μεγάλη έκκριση ινσουλίνης, υποκαλιαιμία</a:t>
            </a:r>
          </a:p>
        </p:txBody>
      </p:sp>
    </p:spTree>
    <p:extLst>
      <p:ext uri="{BB962C8B-B14F-4D97-AF65-F5344CB8AC3E}">
        <p14:creationId xmlns:p14="http://schemas.microsoft.com/office/powerpoint/2010/main" val="7032102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129A7-1DBD-4580-F9F3-85DA4FE34859}"/>
              </a:ext>
            </a:extLst>
          </p:cNvPr>
          <p:cNvSpPr>
            <a:spLocks noGrp="1"/>
          </p:cNvSpPr>
          <p:nvPr>
            <p:ph type="title"/>
          </p:nvPr>
        </p:nvSpPr>
        <p:spPr/>
        <p:txBody>
          <a:bodyPr/>
          <a:lstStyle/>
          <a:p>
            <a:r>
              <a:rPr lang="el-GR" dirty="0"/>
              <a:t>Υποκαλιαιμία (&lt;3.5 </a:t>
            </a:r>
            <a:r>
              <a:rPr lang="en-US" dirty="0" err="1"/>
              <a:t>mEq</a:t>
            </a:r>
            <a:r>
              <a:rPr lang="en-US" dirty="0"/>
              <a:t>/L)</a:t>
            </a:r>
            <a:endParaRPr lang="el-GR" dirty="0"/>
          </a:p>
        </p:txBody>
      </p:sp>
      <p:sp>
        <p:nvSpPr>
          <p:cNvPr id="3" name="Content Placeholder 2">
            <a:extLst>
              <a:ext uri="{FF2B5EF4-FFF2-40B4-BE49-F238E27FC236}">
                <a16:creationId xmlns:a16="http://schemas.microsoft.com/office/drawing/2014/main" id="{E1796B89-EAEF-777F-71BA-338521417A4A}"/>
              </a:ext>
            </a:extLst>
          </p:cNvPr>
          <p:cNvSpPr>
            <a:spLocks noGrp="1"/>
          </p:cNvSpPr>
          <p:nvPr>
            <p:ph idx="1"/>
          </p:nvPr>
        </p:nvSpPr>
        <p:spPr/>
        <p:txBody>
          <a:bodyPr/>
          <a:lstStyle/>
          <a:p>
            <a:r>
              <a:rPr lang="el-GR" b="1" dirty="0"/>
              <a:t>Συμπτώματα</a:t>
            </a:r>
            <a:r>
              <a:rPr lang="el-GR" dirty="0"/>
              <a:t> : οι κύριες επιπτώσεις της υποκαλιαιμίας αφορούν στους μυς, στο μυοκάρδιο και τους νεφρούς</a:t>
            </a:r>
            <a:endParaRPr lang="en-US" dirty="0"/>
          </a:p>
          <a:p>
            <a:r>
              <a:rPr lang="el-GR" b="1" dirty="0"/>
              <a:t>Μυς</a:t>
            </a:r>
            <a:r>
              <a:rPr lang="el-GR" dirty="0"/>
              <a:t> : Καθώς το Κ</a:t>
            </a:r>
            <a:r>
              <a:rPr lang="el-GR" baseline="30000" dirty="0"/>
              <a:t>+</a:t>
            </a:r>
            <a:r>
              <a:rPr lang="el-GR" dirty="0"/>
              <a:t> είναι απαραίτητο για τη σύσπαση των μυϊκών ινών παρατηρείται γενικευμένη μυϊκή αδυναμία. Στις γάτες παρατηρείται χαρακτηριστική στάση με κάμψη της κεφαλής και πτώση ταρσών. Σε χρόνια υποκαλιαιμία προκαλείται και απώλεια βάρους (απώλεια μυϊκής μάζας) και σε σοβαρή (&lt;2 </a:t>
            </a:r>
            <a:r>
              <a:rPr lang="en-US" dirty="0" err="1"/>
              <a:t>mEq</a:t>
            </a:r>
            <a:r>
              <a:rPr lang="en-US" dirty="0"/>
              <a:t>/L) </a:t>
            </a:r>
            <a:r>
              <a:rPr lang="el-GR" dirty="0"/>
              <a:t>μπορεί να προκληθεί </a:t>
            </a:r>
            <a:r>
              <a:rPr lang="el-GR" dirty="0" err="1"/>
              <a:t>ραβδομυόλυση</a:t>
            </a:r>
            <a:endParaRPr lang="el-GR" dirty="0"/>
          </a:p>
        </p:txBody>
      </p:sp>
      <p:pic>
        <p:nvPicPr>
          <p:cNvPr id="5" name="Picture 4" descr="A cat sitting on a white surface&#10;&#10;Description automatically generated">
            <a:extLst>
              <a:ext uri="{FF2B5EF4-FFF2-40B4-BE49-F238E27FC236}">
                <a16:creationId xmlns:a16="http://schemas.microsoft.com/office/drawing/2014/main" id="{F41B2E18-1E64-F568-1C42-4FBEE2F71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368" y="4694577"/>
            <a:ext cx="2887187" cy="2163423"/>
          </a:xfrm>
          <a:prstGeom prst="rect">
            <a:avLst/>
          </a:prstGeom>
        </p:spPr>
      </p:pic>
      <p:pic>
        <p:nvPicPr>
          <p:cNvPr id="7" name="Picture 6" descr="A cat sitting on a green surface&#10;&#10;Description automatically generated">
            <a:extLst>
              <a:ext uri="{FF2B5EF4-FFF2-40B4-BE49-F238E27FC236}">
                <a16:creationId xmlns:a16="http://schemas.microsoft.com/office/drawing/2014/main" id="{2146B440-C1A2-E778-D7D6-66D3A038F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9183" y="4694577"/>
            <a:ext cx="3242818" cy="2163423"/>
          </a:xfrm>
          <a:prstGeom prst="rect">
            <a:avLst/>
          </a:prstGeom>
        </p:spPr>
      </p:pic>
    </p:spTree>
    <p:extLst>
      <p:ext uri="{BB962C8B-B14F-4D97-AF65-F5344CB8AC3E}">
        <p14:creationId xmlns:p14="http://schemas.microsoft.com/office/powerpoint/2010/main" val="5979772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BD36F-8A6A-474B-1C8F-F248FD7F916E}"/>
              </a:ext>
            </a:extLst>
          </p:cNvPr>
          <p:cNvSpPr>
            <a:spLocks noGrp="1"/>
          </p:cNvSpPr>
          <p:nvPr>
            <p:ph type="title"/>
          </p:nvPr>
        </p:nvSpPr>
        <p:spPr/>
        <p:txBody>
          <a:bodyPr/>
          <a:lstStyle/>
          <a:p>
            <a:r>
              <a:rPr lang="el-GR" dirty="0"/>
              <a:t>Υποκαλιαιμία (&lt;3.5 </a:t>
            </a:r>
            <a:r>
              <a:rPr lang="en-US" dirty="0" err="1"/>
              <a:t>mEq</a:t>
            </a:r>
            <a:r>
              <a:rPr lang="en-US" dirty="0"/>
              <a:t>/L)</a:t>
            </a:r>
            <a:endParaRPr lang="el-GR" dirty="0"/>
          </a:p>
        </p:txBody>
      </p:sp>
      <p:sp>
        <p:nvSpPr>
          <p:cNvPr id="3" name="Content Placeholder 2">
            <a:extLst>
              <a:ext uri="{FF2B5EF4-FFF2-40B4-BE49-F238E27FC236}">
                <a16:creationId xmlns:a16="http://schemas.microsoft.com/office/drawing/2014/main" id="{08D8430D-8580-5494-F648-DDCA8CBE6CAC}"/>
              </a:ext>
            </a:extLst>
          </p:cNvPr>
          <p:cNvSpPr>
            <a:spLocks noGrp="1"/>
          </p:cNvSpPr>
          <p:nvPr>
            <p:ph idx="1"/>
          </p:nvPr>
        </p:nvSpPr>
        <p:spPr/>
        <p:txBody>
          <a:bodyPr/>
          <a:lstStyle/>
          <a:p>
            <a:r>
              <a:rPr lang="el-GR" b="1" dirty="0"/>
              <a:t>Μυοκάρδιο</a:t>
            </a:r>
            <a:r>
              <a:rPr lang="el-GR" dirty="0"/>
              <a:t> : σε υποκαλιαιμία μειώνεται η διεγερσιμότητα των ινών του μυοκαρδίου με αποτέλεσμα </a:t>
            </a:r>
            <a:r>
              <a:rPr lang="el-GR" dirty="0" err="1"/>
              <a:t>φλεβοκομβική</a:t>
            </a:r>
            <a:r>
              <a:rPr lang="el-GR" dirty="0"/>
              <a:t> βραδυκαρδία και αλλαγές στη μορφολογία των επαρμάτων και των διαστημάτων (οξύ Ρ, χαμηλό Τ,</a:t>
            </a:r>
            <a:r>
              <a:rPr lang="en-US" dirty="0"/>
              <a:t> </a:t>
            </a:r>
            <a:r>
              <a:rPr lang="el-GR" dirty="0"/>
              <a:t>επάρματα </a:t>
            </a:r>
            <a:r>
              <a:rPr lang="en-US" dirty="0"/>
              <a:t>U,</a:t>
            </a:r>
            <a:r>
              <a:rPr lang="el-GR" dirty="0"/>
              <a:t> πτώση </a:t>
            </a:r>
            <a:r>
              <a:rPr lang="en-US" dirty="0"/>
              <a:t>S-T, </a:t>
            </a:r>
            <a:r>
              <a:rPr lang="el-GR" dirty="0"/>
              <a:t>αύξηση </a:t>
            </a:r>
            <a:r>
              <a:rPr lang="en-US" dirty="0"/>
              <a:t>P-R, Q-T, QRS)</a:t>
            </a:r>
            <a:endParaRPr lang="el-GR" dirty="0"/>
          </a:p>
          <a:p>
            <a:r>
              <a:rPr lang="el-GR" dirty="0"/>
              <a:t>Εάν παραμείνει η υποκαλιαιμία εμφανίζονται και κοιλιακές αρρυθμίες, όπως κοιλιακή ταχυκαρδία και </a:t>
            </a:r>
            <a:r>
              <a:rPr lang="en-US" dirty="0"/>
              <a:t>“</a:t>
            </a:r>
            <a:r>
              <a:rPr lang="en-US" dirty="0" err="1"/>
              <a:t>torsades</a:t>
            </a:r>
            <a:r>
              <a:rPr lang="en-US" dirty="0"/>
              <a:t> de pointes”</a:t>
            </a:r>
          </a:p>
          <a:p>
            <a:r>
              <a:rPr lang="el-GR" dirty="0"/>
              <a:t>Αρρυθμίες εμφανίζονται συχνότερα σε υποκαλιαιμία &lt;2.5 </a:t>
            </a:r>
            <a:r>
              <a:rPr lang="en-US" dirty="0" err="1"/>
              <a:t>mEq</a:t>
            </a:r>
            <a:r>
              <a:rPr lang="en-US" dirty="0"/>
              <a:t>/L</a:t>
            </a:r>
          </a:p>
          <a:p>
            <a:r>
              <a:rPr lang="el-GR" b="1" dirty="0"/>
              <a:t>Νεφροί</a:t>
            </a:r>
            <a:r>
              <a:rPr lang="el-GR" dirty="0"/>
              <a:t>: </a:t>
            </a:r>
            <a:r>
              <a:rPr lang="el-GR" dirty="0" err="1"/>
              <a:t>υποκαλιαιμική</a:t>
            </a:r>
            <a:r>
              <a:rPr lang="el-GR" dirty="0"/>
              <a:t> νεφροπάθεια, αδυναμία </a:t>
            </a:r>
            <a:r>
              <a:rPr lang="el-GR" dirty="0" err="1"/>
              <a:t>συπμύκνωσης</a:t>
            </a:r>
            <a:r>
              <a:rPr lang="el-GR" dirty="0"/>
              <a:t> ούρου, πολυουρία</a:t>
            </a:r>
          </a:p>
        </p:txBody>
      </p:sp>
    </p:spTree>
    <p:extLst>
      <p:ext uri="{BB962C8B-B14F-4D97-AF65-F5344CB8AC3E}">
        <p14:creationId xmlns:p14="http://schemas.microsoft.com/office/powerpoint/2010/main" val="33528673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0C394-59D4-D0AF-22FB-E6D89139CF46}"/>
              </a:ext>
            </a:extLst>
          </p:cNvPr>
          <p:cNvSpPr>
            <a:spLocks noGrp="1"/>
          </p:cNvSpPr>
          <p:nvPr>
            <p:ph type="title"/>
          </p:nvPr>
        </p:nvSpPr>
        <p:spPr/>
        <p:txBody>
          <a:bodyPr/>
          <a:lstStyle/>
          <a:p>
            <a:r>
              <a:rPr lang="el-GR" dirty="0"/>
              <a:t>ΗΚΓ</a:t>
            </a:r>
          </a:p>
        </p:txBody>
      </p:sp>
      <p:pic>
        <p:nvPicPr>
          <p:cNvPr id="5" name="Content Placeholder 4" descr="A diagram of normal and normal waves&#10;&#10;Description automatically generated">
            <a:extLst>
              <a:ext uri="{FF2B5EF4-FFF2-40B4-BE49-F238E27FC236}">
                <a16:creationId xmlns:a16="http://schemas.microsoft.com/office/drawing/2014/main" id="{7BD73100-615D-F4B7-61F1-0CA906AF92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431" y="1690687"/>
            <a:ext cx="4550418" cy="4351338"/>
          </a:xfrm>
        </p:spPr>
      </p:pic>
      <p:pic>
        <p:nvPicPr>
          <p:cNvPr id="7" name="Picture 6" descr="A graph of a heart beat&#10;&#10;Description automatically generated with medium confidence">
            <a:extLst>
              <a:ext uri="{FF2B5EF4-FFF2-40B4-BE49-F238E27FC236}">
                <a16:creationId xmlns:a16="http://schemas.microsoft.com/office/drawing/2014/main" id="{A494D95C-DB76-C1FB-B853-47FB0D1A6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266" y="1867624"/>
            <a:ext cx="6093303" cy="3997465"/>
          </a:xfrm>
          <a:prstGeom prst="rect">
            <a:avLst/>
          </a:prstGeom>
        </p:spPr>
      </p:pic>
    </p:spTree>
    <p:extLst>
      <p:ext uri="{BB962C8B-B14F-4D97-AF65-F5344CB8AC3E}">
        <p14:creationId xmlns:p14="http://schemas.microsoft.com/office/powerpoint/2010/main" val="24463038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10D77-9297-F0BF-4F6E-08E8E377CF7A}"/>
              </a:ext>
            </a:extLst>
          </p:cNvPr>
          <p:cNvSpPr>
            <a:spLocks noGrp="1"/>
          </p:cNvSpPr>
          <p:nvPr>
            <p:ph type="title"/>
          </p:nvPr>
        </p:nvSpPr>
        <p:spPr/>
        <p:txBody>
          <a:bodyPr/>
          <a:lstStyle/>
          <a:p>
            <a:r>
              <a:rPr lang="el-GR" dirty="0"/>
              <a:t>Υποκαλιαιμία (&lt;3.5 </a:t>
            </a:r>
            <a:r>
              <a:rPr lang="en-US" dirty="0" err="1"/>
              <a:t>mEq</a:t>
            </a:r>
            <a:r>
              <a:rPr lang="en-US" dirty="0"/>
              <a:t>/L)</a:t>
            </a:r>
            <a:endParaRPr lang="el-GR" dirty="0"/>
          </a:p>
        </p:txBody>
      </p:sp>
      <p:sp>
        <p:nvSpPr>
          <p:cNvPr id="3" name="Content Placeholder 2">
            <a:extLst>
              <a:ext uri="{FF2B5EF4-FFF2-40B4-BE49-F238E27FC236}">
                <a16:creationId xmlns:a16="http://schemas.microsoft.com/office/drawing/2014/main" id="{CCB435EB-525E-6DF9-B4D3-CD76F01C52ED}"/>
              </a:ext>
            </a:extLst>
          </p:cNvPr>
          <p:cNvSpPr>
            <a:spLocks noGrp="1"/>
          </p:cNvSpPr>
          <p:nvPr>
            <p:ph idx="1"/>
          </p:nvPr>
        </p:nvSpPr>
        <p:spPr/>
        <p:txBody>
          <a:bodyPr>
            <a:normAutofit lnSpcReduction="10000"/>
          </a:bodyPr>
          <a:lstStyle/>
          <a:p>
            <a:r>
              <a:rPr lang="el-GR" b="1" dirty="0"/>
              <a:t>Αντιμετώπιση</a:t>
            </a:r>
            <a:r>
              <a:rPr lang="el-GR" dirty="0"/>
              <a:t> : Χορήγηση καλίου έως ότου η συγκέντρωση επανέλθει σε φυσιολογικά επίπεδα </a:t>
            </a:r>
          </a:p>
          <a:p>
            <a:r>
              <a:rPr lang="el-GR" dirty="0"/>
              <a:t>Σε ήπιες, χρόνιες περιπτώσεις μπορεί να χορηγηθεί </a:t>
            </a:r>
            <a:r>
              <a:rPr lang="en-US" dirty="0"/>
              <a:t>per </a:t>
            </a:r>
            <a:r>
              <a:rPr lang="en-US" dirty="0" err="1"/>
              <a:t>os</a:t>
            </a:r>
            <a:r>
              <a:rPr lang="en-US" dirty="0"/>
              <a:t> </a:t>
            </a:r>
            <a:r>
              <a:rPr lang="el-GR" dirty="0" err="1"/>
              <a:t>γλυκονικό</a:t>
            </a:r>
            <a:r>
              <a:rPr lang="el-GR" dirty="0"/>
              <a:t> κάλιο με δόση εφόδου </a:t>
            </a:r>
            <a:r>
              <a:rPr lang="el-GR" dirty="0" err="1"/>
              <a:t>εώς</a:t>
            </a:r>
            <a:r>
              <a:rPr lang="el-GR" dirty="0"/>
              <a:t> 40</a:t>
            </a:r>
            <a:r>
              <a:rPr lang="en-US" dirty="0" err="1"/>
              <a:t>mEq</a:t>
            </a:r>
            <a:r>
              <a:rPr lang="el-GR" dirty="0"/>
              <a:t>/ημέρα στο σκύλο και έως 8 στη γάτα και δόση συντήρησης 2 -4 </a:t>
            </a:r>
            <a:r>
              <a:rPr lang="en-US" dirty="0" err="1"/>
              <a:t>mEq</a:t>
            </a:r>
            <a:r>
              <a:rPr lang="en-US" dirty="0"/>
              <a:t>/</a:t>
            </a:r>
            <a:r>
              <a:rPr lang="el-GR" dirty="0"/>
              <a:t>ημέρα σε 2 ή 3 δόσεις  </a:t>
            </a:r>
          </a:p>
          <a:p>
            <a:r>
              <a:rPr lang="el-GR" dirty="0"/>
              <a:t>Σε σοβαρές περιπτώσεις χορηγείται ενδοφλεβίως, μαζί με υγρά, ως </a:t>
            </a:r>
            <a:r>
              <a:rPr lang="en-US" dirty="0" err="1"/>
              <a:t>KCl</a:t>
            </a:r>
            <a:endParaRPr lang="en-US" dirty="0"/>
          </a:p>
          <a:p>
            <a:r>
              <a:rPr lang="el-GR" dirty="0"/>
              <a:t>Λόγω της επίδρασης του καλίου στην καρδιακή λειτουργία αποφεύγουμε την απότομη διόρθωση της συγκέντρωσης (0.5 – 1 </a:t>
            </a:r>
            <a:r>
              <a:rPr lang="en-US" dirty="0" err="1"/>
              <a:t>mEq</a:t>
            </a:r>
            <a:r>
              <a:rPr lang="en-US" dirty="0"/>
              <a:t>/L/h) </a:t>
            </a:r>
            <a:r>
              <a:rPr lang="el-GR" dirty="0"/>
              <a:t>και συστήνεται ΗΚΓ παρακολούθηση κατά τη διάρκεια της θεραπείας</a:t>
            </a:r>
          </a:p>
        </p:txBody>
      </p:sp>
    </p:spTree>
    <p:extLst>
      <p:ext uri="{BB962C8B-B14F-4D97-AF65-F5344CB8AC3E}">
        <p14:creationId xmlns:p14="http://schemas.microsoft.com/office/powerpoint/2010/main" val="15339658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5D07-179E-3DAC-80F0-86531D8F39AA}"/>
              </a:ext>
            </a:extLst>
          </p:cNvPr>
          <p:cNvSpPr>
            <a:spLocks noGrp="1"/>
          </p:cNvSpPr>
          <p:nvPr>
            <p:ph type="title"/>
          </p:nvPr>
        </p:nvSpPr>
        <p:spPr/>
        <p:txBody>
          <a:bodyPr/>
          <a:lstStyle/>
          <a:p>
            <a:r>
              <a:rPr lang="el-GR" dirty="0"/>
              <a:t>Υποκαλιαιμία (&lt;3.5 </a:t>
            </a:r>
            <a:r>
              <a:rPr lang="en-US" dirty="0" err="1"/>
              <a:t>mEq</a:t>
            </a:r>
            <a:r>
              <a:rPr lang="en-US" dirty="0"/>
              <a:t>/L)</a:t>
            </a:r>
            <a:endParaRPr lang="el-GR" dirty="0"/>
          </a:p>
        </p:txBody>
      </p:sp>
      <p:pic>
        <p:nvPicPr>
          <p:cNvPr id="5" name="Content Placeholder 4" descr="A white card with black text&#10;&#10;Description automatically generated">
            <a:extLst>
              <a:ext uri="{FF2B5EF4-FFF2-40B4-BE49-F238E27FC236}">
                <a16:creationId xmlns:a16="http://schemas.microsoft.com/office/drawing/2014/main" id="{1CB41E1F-9F9D-A7A4-B422-3A46C883F9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6676" y="2119268"/>
            <a:ext cx="8918648" cy="2619463"/>
          </a:xfrm>
        </p:spPr>
      </p:pic>
    </p:spTree>
    <p:extLst>
      <p:ext uri="{BB962C8B-B14F-4D97-AF65-F5344CB8AC3E}">
        <p14:creationId xmlns:p14="http://schemas.microsoft.com/office/powerpoint/2010/main" val="2434045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C792-ACB0-D660-0DBD-919680C9BE75}"/>
              </a:ext>
            </a:extLst>
          </p:cNvPr>
          <p:cNvSpPr>
            <a:spLocks noGrp="1"/>
          </p:cNvSpPr>
          <p:nvPr>
            <p:ph type="title"/>
          </p:nvPr>
        </p:nvSpPr>
        <p:spPr/>
        <p:txBody>
          <a:bodyPr/>
          <a:lstStyle/>
          <a:p>
            <a:r>
              <a:rPr lang="el-GR" dirty="0"/>
              <a:t>Κατανομή στο σώμα</a:t>
            </a:r>
          </a:p>
        </p:txBody>
      </p:sp>
      <p:sp>
        <p:nvSpPr>
          <p:cNvPr id="3" name="Content Placeholder 2">
            <a:extLst>
              <a:ext uri="{FF2B5EF4-FFF2-40B4-BE49-F238E27FC236}">
                <a16:creationId xmlns:a16="http://schemas.microsoft.com/office/drawing/2014/main" id="{726F2E30-4290-B41A-CAB5-366AF4604355}"/>
              </a:ext>
            </a:extLst>
          </p:cNvPr>
          <p:cNvSpPr>
            <a:spLocks noGrp="1"/>
          </p:cNvSpPr>
          <p:nvPr>
            <p:ph idx="1"/>
          </p:nvPr>
        </p:nvSpPr>
        <p:spPr/>
        <p:txBody>
          <a:bodyPr/>
          <a:lstStyle/>
          <a:p>
            <a:r>
              <a:rPr lang="el-GR" dirty="0"/>
              <a:t>Ηλεκτρολύτες υπάρχουν οπουδήποτε υπάρχει νερό στο σώμα, και ενδοκυτταρικά και </a:t>
            </a:r>
            <a:r>
              <a:rPr lang="el-GR" dirty="0" err="1"/>
              <a:t>εξωκυτταρικά</a:t>
            </a:r>
            <a:endParaRPr lang="el-GR" dirty="0"/>
          </a:p>
          <a:p>
            <a:r>
              <a:rPr lang="el-GR" dirty="0"/>
              <a:t>Μετακινούνται (πρακτικά) ελεύθερα μεταξύ αγγείων και διάμεσου χώρου, οπότε οι συγκεντρώσεις που μετράμε στο αίμα είναι ίδιες με αυτές στο διάμεσο χώρο</a:t>
            </a:r>
          </a:p>
          <a:p>
            <a:r>
              <a:rPr lang="el-GR" dirty="0"/>
              <a:t>Δεν διαπερνούν ελεύθερα την κυτταρική μεμβράνη, υπάρχει διαφορά στις συγκεντρώσεις των ηλεκτρολυτών </a:t>
            </a:r>
            <a:r>
              <a:rPr lang="el-GR" dirty="0" err="1"/>
              <a:t>ενδο</a:t>
            </a:r>
            <a:r>
              <a:rPr lang="el-GR" dirty="0"/>
              <a:t>- και </a:t>
            </a:r>
            <a:r>
              <a:rPr lang="el-GR" dirty="0" err="1"/>
              <a:t>εξωκυτταρικά</a:t>
            </a:r>
            <a:r>
              <a:rPr lang="el-GR" dirty="0"/>
              <a:t>, κι έτσι οι ηλεκτρολύτες κατατάσσονται σε κυρίως ενδοκυτταρικούς και κυρίως </a:t>
            </a:r>
            <a:r>
              <a:rPr lang="el-GR" dirty="0" err="1"/>
              <a:t>εξωκυτταρικούς</a:t>
            </a:r>
            <a:endParaRPr lang="el-GR" dirty="0"/>
          </a:p>
        </p:txBody>
      </p:sp>
    </p:spTree>
    <p:extLst>
      <p:ext uri="{BB962C8B-B14F-4D97-AF65-F5344CB8AC3E}">
        <p14:creationId xmlns:p14="http://schemas.microsoft.com/office/powerpoint/2010/main" val="1400027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CC492-2529-7E2E-A28F-2D31E221265C}"/>
              </a:ext>
            </a:extLst>
          </p:cNvPr>
          <p:cNvSpPr>
            <a:spLocks noGrp="1"/>
          </p:cNvSpPr>
          <p:nvPr>
            <p:ph type="title"/>
          </p:nvPr>
        </p:nvSpPr>
        <p:spPr/>
        <p:txBody>
          <a:bodyPr/>
          <a:lstStyle/>
          <a:p>
            <a:r>
              <a:rPr lang="el-GR" dirty="0"/>
              <a:t>Υπερκαλιαιμία (&gt;5.5 </a:t>
            </a:r>
            <a:r>
              <a:rPr lang="en-US" dirty="0" err="1"/>
              <a:t>mEq</a:t>
            </a:r>
            <a:r>
              <a:rPr lang="en-US" dirty="0"/>
              <a:t>/L)</a:t>
            </a:r>
            <a:endParaRPr lang="el-GR" dirty="0"/>
          </a:p>
        </p:txBody>
      </p:sp>
      <p:sp>
        <p:nvSpPr>
          <p:cNvPr id="3" name="Content Placeholder 2">
            <a:extLst>
              <a:ext uri="{FF2B5EF4-FFF2-40B4-BE49-F238E27FC236}">
                <a16:creationId xmlns:a16="http://schemas.microsoft.com/office/drawing/2014/main" id="{7F2563D1-9CA1-D9C1-3A4C-08E6AE49BA9B}"/>
              </a:ext>
            </a:extLst>
          </p:cNvPr>
          <p:cNvSpPr>
            <a:spLocks noGrp="1"/>
          </p:cNvSpPr>
          <p:nvPr>
            <p:ph idx="1"/>
          </p:nvPr>
        </p:nvSpPr>
        <p:spPr/>
        <p:txBody>
          <a:bodyPr>
            <a:normAutofit fontScale="92500" lnSpcReduction="10000"/>
          </a:bodyPr>
          <a:lstStyle/>
          <a:p>
            <a:r>
              <a:rPr lang="el-GR" b="1" dirty="0"/>
              <a:t>Αιτιολογία</a:t>
            </a:r>
            <a:r>
              <a:rPr lang="el-GR" dirty="0"/>
              <a:t> : Ο νεφρός είναι πολύ καλός στο να ρυθμίζει τη συγκέντρωση του </a:t>
            </a:r>
            <a:r>
              <a:rPr lang="en-US" dirty="0"/>
              <a:t>K</a:t>
            </a:r>
            <a:r>
              <a:rPr lang="en-US" baseline="30000" dirty="0"/>
              <a:t>+</a:t>
            </a:r>
            <a:r>
              <a:rPr lang="el-GR" dirty="0"/>
              <a:t> στο αίμα όποτε υπερκαλιαιμία προκαλείται συχνότερα όταν δυσλειτουργεί ο νεφρός, είτε σε οποιαδήποτε νεφρική βλάβη προκαλεί </a:t>
            </a:r>
            <a:r>
              <a:rPr lang="el-GR" dirty="0" err="1"/>
              <a:t>ολιγουρική</a:t>
            </a:r>
            <a:r>
              <a:rPr lang="el-GR" dirty="0"/>
              <a:t> νεφρική ανεπάρκεια, είτε σε έμφραξη του ουροποιητικού</a:t>
            </a:r>
            <a:endParaRPr lang="en-US" dirty="0"/>
          </a:p>
          <a:p>
            <a:r>
              <a:rPr lang="el-GR" dirty="0"/>
              <a:t>Αλδοστερόνη (</a:t>
            </a:r>
            <a:r>
              <a:rPr lang="en-US" dirty="0"/>
              <a:t>Addison’s)</a:t>
            </a:r>
          </a:p>
          <a:p>
            <a:r>
              <a:rPr lang="el-GR" dirty="0" err="1"/>
              <a:t>Κετοξεωτικός</a:t>
            </a:r>
            <a:r>
              <a:rPr lang="el-GR" dirty="0"/>
              <a:t> ΣΔ : αφυδάτωση, οξέωση κ ανεπάρκεια ινσουλίνης</a:t>
            </a:r>
          </a:p>
          <a:p>
            <a:r>
              <a:rPr lang="el-GR" dirty="0"/>
              <a:t>Υποθυρεοειδισμός</a:t>
            </a:r>
          </a:p>
          <a:p>
            <a:r>
              <a:rPr lang="el-GR" dirty="0"/>
              <a:t>Μαζική καταστροφή κυττάρων (ελευθερώνεται το ενδοκυτταρικό </a:t>
            </a:r>
            <a:r>
              <a:rPr lang="en-US" dirty="0"/>
              <a:t>K</a:t>
            </a:r>
            <a:r>
              <a:rPr lang="en-US" baseline="30000" dirty="0"/>
              <a:t>+</a:t>
            </a:r>
            <a:r>
              <a:rPr lang="el-GR" dirty="0"/>
              <a:t>) όπως αιμόλυση, </a:t>
            </a:r>
            <a:r>
              <a:rPr lang="el-GR" dirty="0" err="1"/>
              <a:t>μαζικη</a:t>
            </a:r>
            <a:r>
              <a:rPr lang="el-GR" dirty="0"/>
              <a:t> καταστροφή καρκινικών κυττάρων μετά από θεραπεία, εξαντλητική άσκηση κλπ.</a:t>
            </a:r>
          </a:p>
          <a:p>
            <a:r>
              <a:rPr lang="el-GR" dirty="0"/>
              <a:t>Ιατρογενής : </a:t>
            </a:r>
            <a:r>
              <a:rPr lang="el-GR" dirty="0">
                <a:solidFill>
                  <a:schemeClr val="accent5">
                    <a:lumMod val="75000"/>
                  </a:schemeClr>
                </a:solidFill>
              </a:rPr>
              <a:t>σπειρονολακτόνη, </a:t>
            </a:r>
            <a:r>
              <a:rPr lang="en-US" dirty="0">
                <a:solidFill>
                  <a:schemeClr val="accent5">
                    <a:lumMod val="75000"/>
                  </a:schemeClr>
                </a:solidFill>
              </a:rPr>
              <a:t>ACEIs </a:t>
            </a:r>
            <a:r>
              <a:rPr lang="en-US" dirty="0">
                <a:solidFill>
                  <a:srgbClr val="FF0000"/>
                </a:solidFill>
              </a:rPr>
              <a:t>, </a:t>
            </a:r>
            <a:r>
              <a:rPr lang="el-GR" dirty="0" err="1">
                <a:solidFill>
                  <a:srgbClr val="FF0000"/>
                </a:solidFill>
              </a:rPr>
              <a:t>διγοξίνη</a:t>
            </a:r>
            <a:r>
              <a:rPr lang="el-GR" dirty="0"/>
              <a:t>, </a:t>
            </a:r>
            <a:r>
              <a:rPr lang="en-US" dirty="0" err="1"/>
              <a:t>KCl</a:t>
            </a:r>
            <a:endParaRPr lang="en-US" dirty="0"/>
          </a:p>
          <a:p>
            <a:endParaRPr lang="el-GR" dirty="0"/>
          </a:p>
        </p:txBody>
      </p:sp>
    </p:spTree>
    <p:extLst>
      <p:ext uri="{BB962C8B-B14F-4D97-AF65-F5344CB8AC3E}">
        <p14:creationId xmlns:p14="http://schemas.microsoft.com/office/powerpoint/2010/main" val="20469415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A3D1-19B0-61FF-6E49-B3FF39C30F77}"/>
              </a:ext>
            </a:extLst>
          </p:cNvPr>
          <p:cNvSpPr>
            <a:spLocks noGrp="1"/>
          </p:cNvSpPr>
          <p:nvPr>
            <p:ph type="title"/>
          </p:nvPr>
        </p:nvSpPr>
        <p:spPr/>
        <p:txBody>
          <a:bodyPr/>
          <a:lstStyle/>
          <a:p>
            <a:r>
              <a:rPr lang="el-GR" dirty="0"/>
              <a:t>Υπερκαλιαιμία (&gt;5.5 </a:t>
            </a:r>
            <a:r>
              <a:rPr lang="en-US" dirty="0" err="1"/>
              <a:t>mEq</a:t>
            </a:r>
            <a:r>
              <a:rPr lang="en-US" dirty="0"/>
              <a:t>/L)</a:t>
            </a:r>
            <a:endParaRPr lang="el-GR" dirty="0"/>
          </a:p>
        </p:txBody>
      </p:sp>
      <p:sp>
        <p:nvSpPr>
          <p:cNvPr id="3" name="Content Placeholder 2">
            <a:extLst>
              <a:ext uri="{FF2B5EF4-FFF2-40B4-BE49-F238E27FC236}">
                <a16:creationId xmlns:a16="http://schemas.microsoft.com/office/drawing/2014/main" id="{93E1C059-24FC-C47E-B6E0-50E57185AD9F}"/>
              </a:ext>
            </a:extLst>
          </p:cNvPr>
          <p:cNvSpPr>
            <a:spLocks noGrp="1"/>
          </p:cNvSpPr>
          <p:nvPr>
            <p:ph idx="1"/>
          </p:nvPr>
        </p:nvSpPr>
        <p:spPr/>
        <p:txBody>
          <a:bodyPr/>
          <a:lstStyle/>
          <a:p>
            <a:r>
              <a:rPr lang="el-GR" b="1" dirty="0"/>
              <a:t>Συμπτώματα</a:t>
            </a:r>
            <a:r>
              <a:rPr lang="el-GR" dirty="0"/>
              <a:t> : εμφανίζονται συνήθως όταν το Κ</a:t>
            </a:r>
            <a:r>
              <a:rPr lang="el-GR" baseline="30000" dirty="0"/>
              <a:t>+</a:t>
            </a:r>
            <a:r>
              <a:rPr lang="el-GR" dirty="0"/>
              <a:t> ξεπεράσει τα 7.5-8 </a:t>
            </a:r>
            <a:r>
              <a:rPr lang="en-US" dirty="0" err="1"/>
              <a:t>mEq</a:t>
            </a:r>
            <a:r>
              <a:rPr lang="en-US" dirty="0"/>
              <a:t>/L </a:t>
            </a:r>
            <a:r>
              <a:rPr lang="el-GR" dirty="0"/>
              <a:t>και οφείλονται κυρίως στη μεταβολική </a:t>
            </a:r>
            <a:r>
              <a:rPr lang="el-GR" u="sng" dirty="0"/>
              <a:t>οξέωση</a:t>
            </a:r>
            <a:r>
              <a:rPr lang="el-GR" dirty="0"/>
              <a:t> και την </a:t>
            </a:r>
            <a:r>
              <a:rPr lang="el-GR" u="sng" dirty="0"/>
              <a:t>επίδραση στο μυοκάρδιο</a:t>
            </a:r>
          </a:p>
          <a:p>
            <a:r>
              <a:rPr lang="el-GR" dirty="0"/>
              <a:t>Μπορεί να εμφανιστεί μυϊκή αδυναμία</a:t>
            </a:r>
          </a:p>
          <a:p>
            <a:r>
              <a:rPr lang="el-GR" dirty="0"/>
              <a:t>Αρρυθμίες : το πρώτο και χαρακτηριστικό ΗΚΓ εύρημα της </a:t>
            </a:r>
            <a:r>
              <a:rPr lang="el-GR" dirty="0" err="1"/>
              <a:t>υπερκαλιαιμίας</a:t>
            </a:r>
            <a:r>
              <a:rPr lang="el-GR" dirty="0"/>
              <a:t> είναι τα ψηλά και οξύληκτα Τ. όσο επιδεινώνεται, τα Ρ χαμηλώνουν και εξαφανίζονται, τα </a:t>
            </a:r>
            <a:r>
              <a:rPr lang="en-US" dirty="0"/>
              <a:t>QRS </a:t>
            </a:r>
            <a:r>
              <a:rPr lang="el-GR" dirty="0"/>
              <a:t>φαρδαίνουν και εμφανίζεται βραδυκαρδία. Επόμενο βήμα είναι ο κοιλιακός ινιδισμός και η καρδιακή ανακοπή</a:t>
            </a:r>
          </a:p>
        </p:txBody>
      </p:sp>
    </p:spTree>
    <p:extLst>
      <p:ext uri="{BB962C8B-B14F-4D97-AF65-F5344CB8AC3E}">
        <p14:creationId xmlns:p14="http://schemas.microsoft.com/office/powerpoint/2010/main" val="10420728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F7C9-CF5D-7FFA-9842-30D9E475E9F0}"/>
              </a:ext>
            </a:extLst>
          </p:cNvPr>
          <p:cNvSpPr>
            <a:spLocks noGrp="1"/>
          </p:cNvSpPr>
          <p:nvPr>
            <p:ph type="title"/>
          </p:nvPr>
        </p:nvSpPr>
        <p:spPr/>
        <p:txBody>
          <a:bodyPr/>
          <a:lstStyle/>
          <a:p>
            <a:r>
              <a:rPr lang="el-GR" dirty="0"/>
              <a:t>ΗΚΓ</a:t>
            </a:r>
          </a:p>
        </p:txBody>
      </p:sp>
      <p:pic>
        <p:nvPicPr>
          <p:cNvPr id="5" name="Content Placeholder 4" descr="A red arrow pointing up to a graph&#10;&#10;Description automatically generated">
            <a:extLst>
              <a:ext uri="{FF2B5EF4-FFF2-40B4-BE49-F238E27FC236}">
                <a16:creationId xmlns:a16="http://schemas.microsoft.com/office/drawing/2014/main" id="{44600CF3-E211-928D-23B7-6EFF567F5D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7022" y="1226167"/>
            <a:ext cx="5937955" cy="5266708"/>
          </a:xfrm>
        </p:spPr>
      </p:pic>
    </p:spTree>
    <p:extLst>
      <p:ext uri="{BB962C8B-B14F-4D97-AF65-F5344CB8AC3E}">
        <p14:creationId xmlns:p14="http://schemas.microsoft.com/office/powerpoint/2010/main" val="39920874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53142-0450-EF69-33A1-6EF25E339F94}"/>
              </a:ext>
            </a:extLst>
          </p:cNvPr>
          <p:cNvSpPr>
            <a:spLocks noGrp="1"/>
          </p:cNvSpPr>
          <p:nvPr>
            <p:ph type="title"/>
          </p:nvPr>
        </p:nvSpPr>
        <p:spPr/>
        <p:txBody>
          <a:bodyPr/>
          <a:lstStyle/>
          <a:p>
            <a:r>
              <a:rPr lang="el-GR" dirty="0"/>
              <a:t>Υπερκαλιαιμία (&gt;5.5 </a:t>
            </a:r>
            <a:r>
              <a:rPr lang="en-US" dirty="0" err="1"/>
              <a:t>mEq</a:t>
            </a:r>
            <a:r>
              <a:rPr lang="en-US" dirty="0"/>
              <a:t>/L)</a:t>
            </a:r>
            <a:endParaRPr lang="el-GR" dirty="0"/>
          </a:p>
        </p:txBody>
      </p:sp>
      <p:sp>
        <p:nvSpPr>
          <p:cNvPr id="3" name="Content Placeholder 2">
            <a:extLst>
              <a:ext uri="{FF2B5EF4-FFF2-40B4-BE49-F238E27FC236}">
                <a16:creationId xmlns:a16="http://schemas.microsoft.com/office/drawing/2014/main" id="{D6514AE6-4176-7339-D2FC-657C23009BA5}"/>
              </a:ext>
            </a:extLst>
          </p:cNvPr>
          <p:cNvSpPr>
            <a:spLocks noGrp="1"/>
          </p:cNvSpPr>
          <p:nvPr>
            <p:ph idx="1"/>
          </p:nvPr>
        </p:nvSpPr>
        <p:spPr/>
        <p:txBody>
          <a:bodyPr>
            <a:normAutofit fontScale="92500"/>
          </a:bodyPr>
          <a:lstStyle/>
          <a:p>
            <a:r>
              <a:rPr lang="el-GR" b="1" dirty="0"/>
              <a:t>Αντιμετώπιση</a:t>
            </a:r>
            <a:r>
              <a:rPr lang="el-GR" dirty="0"/>
              <a:t> : πάντα σε απότομη υπερκαλιαιμία ή/και ΗΚΓ ευρήματα</a:t>
            </a:r>
          </a:p>
          <a:p>
            <a:r>
              <a:rPr lang="el-GR" dirty="0"/>
              <a:t>Αντιμετώπιση πρωτογενούς αιτίου</a:t>
            </a:r>
          </a:p>
          <a:p>
            <a:r>
              <a:rPr lang="el-GR" dirty="0"/>
              <a:t>Οροθεραπεία με </a:t>
            </a:r>
            <a:r>
              <a:rPr lang="en-US" dirty="0"/>
              <a:t>LR’s </a:t>
            </a:r>
            <a:r>
              <a:rPr lang="el-GR" dirty="0"/>
              <a:t>θα ανατάξει ήπια υπερκαλιαιμία και οξέωση</a:t>
            </a:r>
          </a:p>
          <a:p>
            <a:r>
              <a:rPr lang="el-GR" dirty="0"/>
              <a:t>Δεξτρόζη ενδοφλεβίως, ώστε να αυξηθεί η έκκριση ινσουλίνης και να μετακινηθεί το Κ</a:t>
            </a:r>
            <a:r>
              <a:rPr lang="el-GR" baseline="30000" dirty="0"/>
              <a:t>+</a:t>
            </a:r>
            <a:r>
              <a:rPr lang="el-GR" dirty="0"/>
              <a:t> ενδοκυτταρικά, σε μέτρια υπερκαλιαιμία (0.5 – 1 </a:t>
            </a:r>
            <a:r>
              <a:rPr lang="en-US" dirty="0"/>
              <a:t>gr/kg D35% </a:t>
            </a:r>
            <a:r>
              <a:rPr lang="el-GR" dirty="0"/>
              <a:t>σε 3 – 5’</a:t>
            </a:r>
            <a:r>
              <a:rPr lang="en-US" dirty="0"/>
              <a:t>)</a:t>
            </a:r>
            <a:endParaRPr lang="el-GR" dirty="0"/>
          </a:p>
          <a:p>
            <a:r>
              <a:rPr lang="el-GR" dirty="0"/>
              <a:t>Δεξτρόζη </a:t>
            </a:r>
            <a:r>
              <a:rPr lang="el-GR" u="sng" dirty="0"/>
              <a:t>και</a:t>
            </a:r>
            <a:r>
              <a:rPr lang="el-GR" dirty="0"/>
              <a:t> ινσουλίνη για σοβαρή υπερκαλιαιμία (</a:t>
            </a:r>
            <a:r>
              <a:rPr lang="en-US" dirty="0"/>
              <a:t>regular insulin 0.5 U/kg </a:t>
            </a:r>
            <a:r>
              <a:rPr lang="el-GR" dirty="0"/>
              <a:t>και δεξτρόζη 2 </a:t>
            </a:r>
            <a:r>
              <a:rPr lang="en-US" dirty="0"/>
              <a:t>gr/U)</a:t>
            </a:r>
          </a:p>
          <a:p>
            <a:r>
              <a:rPr lang="el-GR" dirty="0"/>
              <a:t>Εφόσον το ζώο έχει φυσιολογική νεφρική λειτουργία</a:t>
            </a:r>
            <a:r>
              <a:rPr lang="en-US" dirty="0"/>
              <a:t> </a:t>
            </a:r>
            <a:r>
              <a:rPr lang="el-GR" dirty="0"/>
              <a:t>και επαρκή ενδοαγγειακό όγκο μπορεί να βοηθήσει και η διούρηση (</a:t>
            </a:r>
            <a:r>
              <a:rPr lang="el-GR" dirty="0" err="1"/>
              <a:t>φουροσεμίδη</a:t>
            </a:r>
            <a:r>
              <a:rPr lang="el-GR" dirty="0"/>
              <a:t>)</a:t>
            </a:r>
          </a:p>
        </p:txBody>
      </p:sp>
    </p:spTree>
    <p:extLst>
      <p:ext uri="{BB962C8B-B14F-4D97-AF65-F5344CB8AC3E}">
        <p14:creationId xmlns:p14="http://schemas.microsoft.com/office/powerpoint/2010/main" val="24280610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B6C2-9C21-89C6-FCD9-AD747D2DB33F}"/>
              </a:ext>
            </a:extLst>
          </p:cNvPr>
          <p:cNvSpPr>
            <a:spLocks noGrp="1"/>
          </p:cNvSpPr>
          <p:nvPr>
            <p:ph type="title"/>
          </p:nvPr>
        </p:nvSpPr>
        <p:spPr/>
        <p:txBody>
          <a:bodyPr/>
          <a:lstStyle/>
          <a:p>
            <a:r>
              <a:rPr lang="el-GR" dirty="0"/>
              <a:t>ΗΚΓ</a:t>
            </a:r>
          </a:p>
        </p:txBody>
      </p:sp>
      <p:sp>
        <p:nvSpPr>
          <p:cNvPr id="3" name="Content Placeholder 2">
            <a:extLst>
              <a:ext uri="{FF2B5EF4-FFF2-40B4-BE49-F238E27FC236}">
                <a16:creationId xmlns:a16="http://schemas.microsoft.com/office/drawing/2014/main" id="{1B8DCE68-BEB3-50E2-2962-E1F5A6C273FD}"/>
              </a:ext>
            </a:extLst>
          </p:cNvPr>
          <p:cNvSpPr>
            <a:spLocks noGrp="1"/>
          </p:cNvSpPr>
          <p:nvPr>
            <p:ph idx="1"/>
          </p:nvPr>
        </p:nvSpPr>
        <p:spPr/>
        <p:txBody>
          <a:bodyPr/>
          <a:lstStyle/>
          <a:p>
            <a:r>
              <a:rPr lang="el-GR" dirty="0"/>
              <a:t>Συγκεκριμένα για την προστασία του μυοκαρδίου από την επίδραση της </a:t>
            </a:r>
            <a:r>
              <a:rPr lang="el-GR" dirty="0" err="1"/>
              <a:t>υπερκαλιαιμίας</a:t>
            </a:r>
            <a:r>
              <a:rPr lang="el-GR" dirty="0"/>
              <a:t> μπορούμε να χορηγήσουμε ενδοφλεβίως </a:t>
            </a:r>
            <a:r>
              <a:rPr lang="el-GR" u="sng" dirty="0" err="1"/>
              <a:t>γλυκονικό</a:t>
            </a:r>
            <a:r>
              <a:rPr lang="el-GR" u="sng" dirty="0"/>
              <a:t> ασβέστιο</a:t>
            </a:r>
            <a:r>
              <a:rPr lang="el-GR" dirty="0"/>
              <a:t>, το οποίο «σταθεροποιεί» την κυτταρική μεμβράνη των καρδιακών κυττάρων και μπορούν να </a:t>
            </a:r>
            <a:r>
              <a:rPr lang="el-GR" dirty="0" err="1"/>
              <a:t>εκπολώνονται</a:t>
            </a:r>
            <a:r>
              <a:rPr lang="el-GR" dirty="0"/>
              <a:t> και να </a:t>
            </a:r>
            <a:r>
              <a:rPr lang="el-GR" dirty="0" err="1"/>
              <a:t>αναπολώνονται</a:t>
            </a:r>
            <a:r>
              <a:rPr lang="el-GR" dirty="0"/>
              <a:t> φυσιολογικά (επιστρέφουν τα Ρ!)</a:t>
            </a:r>
          </a:p>
          <a:p>
            <a:r>
              <a:rPr lang="el-GR" dirty="0"/>
              <a:t>Συνίσταται παρακολούθηση με ΗΚΓ</a:t>
            </a:r>
          </a:p>
          <a:p>
            <a:r>
              <a:rPr lang="el-GR" dirty="0"/>
              <a:t>50 – 150 </a:t>
            </a:r>
            <a:r>
              <a:rPr lang="en-US" dirty="0"/>
              <a:t>mg/kg iv </a:t>
            </a:r>
            <a:r>
              <a:rPr lang="el-GR" dirty="0"/>
              <a:t>αργά (εντός 15’)</a:t>
            </a:r>
          </a:p>
          <a:p>
            <a:r>
              <a:rPr lang="el-GR" dirty="0"/>
              <a:t>Δεν επηρεάζει καθόλου τη συγκέντρωση του Κ</a:t>
            </a:r>
            <a:r>
              <a:rPr lang="el-GR" baseline="30000" dirty="0"/>
              <a:t>+</a:t>
            </a:r>
            <a:r>
              <a:rPr lang="el-GR" dirty="0"/>
              <a:t>!!! </a:t>
            </a:r>
          </a:p>
        </p:txBody>
      </p:sp>
    </p:spTree>
    <p:extLst>
      <p:ext uri="{BB962C8B-B14F-4D97-AF65-F5344CB8AC3E}">
        <p14:creationId xmlns:p14="http://schemas.microsoft.com/office/powerpoint/2010/main" val="25635211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CC54-557B-815A-177F-5A954D7C061A}"/>
              </a:ext>
            </a:extLst>
          </p:cNvPr>
          <p:cNvSpPr>
            <a:spLocks noGrp="1"/>
          </p:cNvSpPr>
          <p:nvPr>
            <p:ph type="title"/>
          </p:nvPr>
        </p:nvSpPr>
        <p:spPr/>
        <p:txBody>
          <a:bodyPr/>
          <a:lstStyle/>
          <a:p>
            <a:r>
              <a:rPr lang="el-GR" dirty="0"/>
              <a:t>Τί κρατάμε </a:t>
            </a:r>
            <a:r>
              <a:rPr lang="el-GR" dirty="0" err="1"/>
              <a:t>απ’το</a:t>
            </a:r>
            <a:r>
              <a:rPr lang="el-GR"/>
              <a:t> κάλιο…</a:t>
            </a:r>
            <a:endParaRPr lang="el-GR" dirty="0"/>
          </a:p>
        </p:txBody>
      </p:sp>
      <p:sp>
        <p:nvSpPr>
          <p:cNvPr id="3" name="Content Placeholder 2">
            <a:extLst>
              <a:ext uri="{FF2B5EF4-FFF2-40B4-BE49-F238E27FC236}">
                <a16:creationId xmlns:a16="http://schemas.microsoft.com/office/drawing/2014/main" id="{3F89B188-3483-419B-953A-9BCCCC276A9E}"/>
              </a:ext>
            </a:extLst>
          </p:cNvPr>
          <p:cNvSpPr>
            <a:spLocks noGrp="1"/>
          </p:cNvSpPr>
          <p:nvPr>
            <p:ph idx="1"/>
          </p:nvPr>
        </p:nvSpPr>
        <p:spPr/>
        <p:txBody>
          <a:bodyPr/>
          <a:lstStyle/>
          <a:p>
            <a:r>
              <a:rPr lang="el-GR" dirty="0"/>
              <a:t>Είναι απαραίτητο για τη λειτουργία των νευρικών κυττάρων, των σκελετικών μυών και του μυοκαρδίου</a:t>
            </a:r>
          </a:p>
          <a:p>
            <a:r>
              <a:rPr lang="el-GR" dirty="0"/>
              <a:t>Κυρίως ενδοκυτταρικό </a:t>
            </a:r>
            <a:r>
              <a:rPr lang="el-GR" dirty="0" err="1"/>
              <a:t>κατιόν</a:t>
            </a:r>
            <a:r>
              <a:rPr lang="el-GR" dirty="0"/>
              <a:t> και μπαίνει στα κύτταρα υπό την επίδραση της ινσουλίνης</a:t>
            </a:r>
          </a:p>
          <a:p>
            <a:r>
              <a:rPr lang="el-GR" dirty="0"/>
              <a:t>Επηρεάζει και επηρεάζεται από την οξεοβασική ισορροπία</a:t>
            </a:r>
          </a:p>
          <a:p>
            <a:r>
              <a:rPr lang="el-GR" dirty="0"/>
              <a:t>Ρυθμίζεται κυρίως από τους νεφρούς οπότε συχνά συνοδεύεται από νόσο</a:t>
            </a:r>
            <a:r>
              <a:rPr lang="en-US" dirty="0"/>
              <a:t> </a:t>
            </a:r>
            <a:r>
              <a:rPr lang="el-GR" dirty="0"/>
              <a:t>του ουροποιητικού</a:t>
            </a:r>
          </a:p>
          <a:p>
            <a:r>
              <a:rPr lang="el-GR" dirty="0" err="1"/>
              <a:t>Καρδιοτοξικότητα</a:t>
            </a:r>
            <a:r>
              <a:rPr lang="el-GR" dirty="0"/>
              <a:t> - χαρακτηριστικές ΗΚΓ ανωμαλίες</a:t>
            </a:r>
          </a:p>
        </p:txBody>
      </p:sp>
    </p:spTree>
    <p:extLst>
      <p:ext uri="{BB962C8B-B14F-4D97-AF65-F5344CB8AC3E}">
        <p14:creationId xmlns:p14="http://schemas.microsoft.com/office/powerpoint/2010/main" val="12551686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D5F2-B056-8883-285D-D465739DFF18}"/>
              </a:ext>
            </a:extLst>
          </p:cNvPr>
          <p:cNvSpPr>
            <a:spLocks noGrp="1"/>
          </p:cNvSpPr>
          <p:nvPr>
            <p:ph type="title"/>
          </p:nvPr>
        </p:nvSpPr>
        <p:spPr/>
        <p:txBody>
          <a:bodyPr/>
          <a:lstStyle/>
          <a:p>
            <a:r>
              <a:rPr lang="el-GR" dirty="0"/>
              <a:t>Διαταραχές του Χλωρίου</a:t>
            </a:r>
          </a:p>
        </p:txBody>
      </p:sp>
      <p:sp>
        <p:nvSpPr>
          <p:cNvPr id="3" name="Text Placeholder 2">
            <a:extLst>
              <a:ext uri="{FF2B5EF4-FFF2-40B4-BE49-F238E27FC236}">
                <a16:creationId xmlns:a16="http://schemas.microsoft.com/office/drawing/2014/main" id="{E0558718-6587-9FAF-20AF-5539AA036955}"/>
              </a:ext>
            </a:extLst>
          </p:cNvPr>
          <p:cNvSpPr>
            <a:spLocks noGrp="1"/>
          </p:cNvSpPr>
          <p:nvPr>
            <p:ph type="body" idx="1"/>
          </p:nvPr>
        </p:nvSpPr>
        <p:spPr/>
        <p:txBody>
          <a:bodyPr/>
          <a:lstStyle/>
          <a:p>
            <a:r>
              <a:rPr lang="en-US" dirty="0"/>
              <a:t>110 </a:t>
            </a:r>
            <a:r>
              <a:rPr lang="en-US" dirty="0" err="1"/>
              <a:t>mEq</a:t>
            </a:r>
            <a:r>
              <a:rPr lang="en-US" dirty="0"/>
              <a:t>/L </a:t>
            </a:r>
            <a:r>
              <a:rPr lang="el-GR" dirty="0"/>
              <a:t>(Σ) 120 </a:t>
            </a:r>
            <a:r>
              <a:rPr lang="en-US" dirty="0" err="1"/>
              <a:t>mEq</a:t>
            </a:r>
            <a:r>
              <a:rPr lang="en-US" dirty="0"/>
              <a:t>/L </a:t>
            </a:r>
            <a:r>
              <a:rPr lang="el-GR" dirty="0"/>
              <a:t>(Γ)</a:t>
            </a:r>
          </a:p>
        </p:txBody>
      </p:sp>
    </p:spTree>
    <p:extLst>
      <p:ext uri="{BB962C8B-B14F-4D97-AF65-F5344CB8AC3E}">
        <p14:creationId xmlns:p14="http://schemas.microsoft.com/office/powerpoint/2010/main" val="6802470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C59B-34E6-7573-2807-8EB76C662913}"/>
              </a:ext>
            </a:extLst>
          </p:cNvPr>
          <p:cNvSpPr>
            <a:spLocks noGrp="1"/>
          </p:cNvSpPr>
          <p:nvPr>
            <p:ph type="title"/>
          </p:nvPr>
        </p:nvSpPr>
        <p:spPr/>
        <p:txBody>
          <a:bodyPr/>
          <a:lstStyle/>
          <a:p>
            <a:r>
              <a:rPr lang="el-GR" dirty="0"/>
              <a:t>Τί κάνει το </a:t>
            </a:r>
            <a:r>
              <a:rPr lang="en-US" dirty="0"/>
              <a:t>Cl</a:t>
            </a:r>
            <a:r>
              <a:rPr lang="en-US" baseline="30000" dirty="0"/>
              <a:t>-</a:t>
            </a:r>
            <a:r>
              <a:rPr lang="en-US" dirty="0"/>
              <a:t>…</a:t>
            </a:r>
            <a:endParaRPr lang="el-GR" dirty="0"/>
          </a:p>
        </p:txBody>
      </p:sp>
      <p:sp>
        <p:nvSpPr>
          <p:cNvPr id="3" name="Content Placeholder 2">
            <a:extLst>
              <a:ext uri="{FF2B5EF4-FFF2-40B4-BE49-F238E27FC236}">
                <a16:creationId xmlns:a16="http://schemas.microsoft.com/office/drawing/2014/main" id="{8083D2B7-4568-92E9-CD6C-B12AFE322F26}"/>
              </a:ext>
            </a:extLst>
          </p:cNvPr>
          <p:cNvSpPr>
            <a:spLocks noGrp="1"/>
          </p:cNvSpPr>
          <p:nvPr>
            <p:ph idx="1"/>
          </p:nvPr>
        </p:nvSpPr>
        <p:spPr/>
        <p:txBody>
          <a:bodyPr/>
          <a:lstStyle/>
          <a:p>
            <a:r>
              <a:rPr lang="el-GR" dirty="0"/>
              <a:t>Είναι το βασικό εξωκυτταρικό ανιόν του οργανισμού</a:t>
            </a:r>
          </a:p>
          <a:p>
            <a:r>
              <a:rPr lang="el-GR" dirty="0"/>
              <a:t>Για τη διατήρηση ουδέτερου ηλεκτρικού φορτίου σχετίζεται άμεσα με το </a:t>
            </a:r>
            <a:r>
              <a:rPr lang="en-US" dirty="0"/>
              <a:t>Na</a:t>
            </a:r>
            <a:r>
              <a:rPr lang="en-US" baseline="30000" dirty="0"/>
              <a:t>+</a:t>
            </a:r>
            <a:r>
              <a:rPr lang="en-US" dirty="0"/>
              <a:t> </a:t>
            </a:r>
            <a:r>
              <a:rPr lang="el-GR" dirty="0"/>
              <a:t>και το </a:t>
            </a:r>
            <a:r>
              <a:rPr lang="en-US" dirty="0"/>
              <a:t>K</a:t>
            </a:r>
            <a:r>
              <a:rPr lang="en-US" baseline="30000" dirty="0"/>
              <a:t>+</a:t>
            </a:r>
          </a:p>
          <a:p>
            <a:r>
              <a:rPr lang="el-GR" dirty="0"/>
              <a:t>Συμμετέχει στη δημιουργία και μετάδοση των νευρικών ώσεων και τη σύσπαση των μυϊκών ινών</a:t>
            </a:r>
          </a:p>
          <a:p>
            <a:r>
              <a:rPr lang="el-GR" dirty="0"/>
              <a:t>Επηρεάζει την </a:t>
            </a:r>
            <a:r>
              <a:rPr lang="el-GR" dirty="0" err="1"/>
              <a:t>οσμωτικότητα</a:t>
            </a:r>
            <a:r>
              <a:rPr lang="el-GR" dirty="0"/>
              <a:t> του πλάσματος και την οξεοβασική ισορροπία του οργανισμού(</a:t>
            </a:r>
            <a:r>
              <a:rPr lang="en-US" dirty="0"/>
              <a:t> </a:t>
            </a:r>
            <a:r>
              <a:rPr lang="el-GR" u="sng" dirty="0"/>
              <a:t>αντιστρόφως ανάλογη σχέση με τα </a:t>
            </a:r>
            <a:r>
              <a:rPr lang="en-US" u="sng" dirty="0"/>
              <a:t>HCO</a:t>
            </a:r>
            <a:r>
              <a:rPr lang="en-US" u="sng" baseline="-25000" dirty="0"/>
              <a:t>3</a:t>
            </a:r>
            <a:r>
              <a:rPr lang="en-US" u="sng" baseline="30000" dirty="0"/>
              <a:t>-</a:t>
            </a:r>
            <a:r>
              <a:rPr lang="en-US" dirty="0"/>
              <a:t>)</a:t>
            </a:r>
          </a:p>
          <a:p>
            <a:r>
              <a:rPr lang="el-GR" dirty="0"/>
              <a:t>Συστατικό του γαστρικού υγρού</a:t>
            </a:r>
          </a:p>
        </p:txBody>
      </p:sp>
    </p:spTree>
    <p:extLst>
      <p:ext uri="{BB962C8B-B14F-4D97-AF65-F5344CB8AC3E}">
        <p14:creationId xmlns:p14="http://schemas.microsoft.com/office/powerpoint/2010/main" val="8609430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0F05-B2C1-E467-B0D8-78A196DEFDFD}"/>
              </a:ext>
            </a:extLst>
          </p:cNvPr>
          <p:cNvSpPr>
            <a:spLocks noGrp="1"/>
          </p:cNvSpPr>
          <p:nvPr>
            <p:ph type="title"/>
          </p:nvPr>
        </p:nvSpPr>
        <p:spPr/>
        <p:txBody>
          <a:bodyPr/>
          <a:lstStyle/>
          <a:p>
            <a:r>
              <a:rPr lang="el-GR" dirty="0"/>
              <a:t>Ρύθμιση του </a:t>
            </a:r>
            <a:r>
              <a:rPr lang="en-US" dirty="0"/>
              <a:t>Cl</a:t>
            </a:r>
            <a:r>
              <a:rPr lang="en-US" baseline="30000" dirty="0"/>
              <a:t>-</a:t>
            </a:r>
            <a:endParaRPr lang="el-GR" baseline="30000" dirty="0"/>
          </a:p>
        </p:txBody>
      </p:sp>
      <p:sp>
        <p:nvSpPr>
          <p:cNvPr id="3" name="Content Placeholder 2">
            <a:extLst>
              <a:ext uri="{FF2B5EF4-FFF2-40B4-BE49-F238E27FC236}">
                <a16:creationId xmlns:a16="http://schemas.microsoft.com/office/drawing/2014/main" id="{EC4A28A1-025E-718C-DC97-C1A5DD6142B6}"/>
              </a:ext>
            </a:extLst>
          </p:cNvPr>
          <p:cNvSpPr>
            <a:spLocks noGrp="1"/>
          </p:cNvSpPr>
          <p:nvPr>
            <p:ph idx="1"/>
          </p:nvPr>
        </p:nvSpPr>
        <p:spPr/>
        <p:txBody>
          <a:bodyPr/>
          <a:lstStyle/>
          <a:p>
            <a:r>
              <a:rPr lang="el-GR" dirty="0"/>
              <a:t>Προσλαμβάνεται με την τροφή</a:t>
            </a:r>
          </a:p>
          <a:p>
            <a:r>
              <a:rPr lang="el-GR" dirty="0"/>
              <a:t>Απεκκρίνεται από το νεφρό (</a:t>
            </a:r>
            <a:r>
              <a:rPr lang="el-GR" dirty="0" err="1"/>
              <a:t>αλδοστερόνη</a:t>
            </a:r>
            <a:r>
              <a:rPr lang="el-GR" dirty="0"/>
              <a:t>) και αποβάλλεται από το πεπτικό</a:t>
            </a:r>
          </a:p>
          <a:p>
            <a:r>
              <a:rPr lang="el-GR" dirty="0"/>
              <a:t>Η συγκέντρωσή του στο αίμα ρυθμίζεται από τα ερυθρά αιμοσφαίρια τα οποία ανταλλάσσουν </a:t>
            </a:r>
            <a:r>
              <a:rPr lang="en-US" dirty="0"/>
              <a:t>Cl</a:t>
            </a:r>
            <a:r>
              <a:rPr lang="en-US" baseline="30000" dirty="0"/>
              <a:t>-</a:t>
            </a:r>
            <a:r>
              <a:rPr lang="en-US" dirty="0"/>
              <a:t> </a:t>
            </a:r>
            <a:r>
              <a:rPr lang="el-GR" dirty="0"/>
              <a:t>με </a:t>
            </a:r>
            <a:r>
              <a:rPr lang="en-US" dirty="0"/>
              <a:t>HCO</a:t>
            </a:r>
            <a:r>
              <a:rPr lang="en-US" baseline="-25000" dirty="0"/>
              <a:t>3</a:t>
            </a:r>
            <a:r>
              <a:rPr lang="en-US" baseline="30000" dirty="0"/>
              <a:t>- </a:t>
            </a:r>
            <a:r>
              <a:rPr lang="el-GR" dirty="0"/>
              <a:t> ενδοκυτταρικά/</a:t>
            </a:r>
            <a:r>
              <a:rPr lang="el-GR" dirty="0" err="1"/>
              <a:t>εξωκυτταρικά</a:t>
            </a:r>
            <a:r>
              <a:rPr lang="el-GR" dirty="0"/>
              <a:t> </a:t>
            </a:r>
          </a:p>
        </p:txBody>
      </p:sp>
    </p:spTree>
    <p:extLst>
      <p:ext uri="{BB962C8B-B14F-4D97-AF65-F5344CB8AC3E}">
        <p14:creationId xmlns:p14="http://schemas.microsoft.com/office/powerpoint/2010/main" val="13388549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E4788-7CC8-A4F7-108A-C4CB7538FAA9}"/>
              </a:ext>
            </a:extLst>
          </p:cNvPr>
          <p:cNvSpPr>
            <a:spLocks noGrp="1"/>
          </p:cNvSpPr>
          <p:nvPr>
            <p:ph type="title"/>
          </p:nvPr>
        </p:nvSpPr>
        <p:spPr/>
        <p:txBody>
          <a:bodyPr/>
          <a:lstStyle/>
          <a:p>
            <a:r>
              <a:rPr lang="el-GR" dirty="0"/>
              <a:t>Διαταραχές του </a:t>
            </a:r>
            <a:r>
              <a:rPr lang="en-US" dirty="0"/>
              <a:t>Cl</a:t>
            </a:r>
            <a:r>
              <a:rPr lang="en-US" baseline="30000" dirty="0"/>
              <a:t>-</a:t>
            </a:r>
            <a:endParaRPr lang="el-GR" baseline="30000" dirty="0"/>
          </a:p>
        </p:txBody>
      </p:sp>
      <p:sp>
        <p:nvSpPr>
          <p:cNvPr id="3" name="Content Placeholder 2">
            <a:extLst>
              <a:ext uri="{FF2B5EF4-FFF2-40B4-BE49-F238E27FC236}">
                <a16:creationId xmlns:a16="http://schemas.microsoft.com/office/drawing/2014/main" id="{44378267-DB5B-36DE-2745-CB7A15551BE5}"/>
              </a:ext>
            </a:extLst>
          </p:cNvPr>
          <p:cNvSpPr>
            <a:spLocks noGrp="1"/>
          </p:cNvSpPr>
          <p:nvPr>
            <p:ph idx="1"/>
          </p:nvPr>
        </p:nvSpPr>
        <p:spPr/>
        <p:txBody>
          <a:bodyPr>
            <a:normAutofit lnSpcReduction="10000"/>
          </a:bodyPr>
          <a:lstStyle/>
          <a:p>
            <a:r>
              <a:rPr lang="el-GR" dirty="0"/>
              <a:t>Δεν υπάρχουν κλινικές εκδηλώσεις που να σχετίζονται </a:t>
            </a:r>
            <a:r>
              <a:rPr lang="el-GR" u="sng" dirty="0"/>
              <a:t>ξεκάθαρα</a:t>
            </a:r>
            <a:r>
              <a:rPr lang="el-GR" dirty="0"/>
              <a:t> με τη διαταραχή στη συγκέντρωση του </a:t>
            </a:r>
            <a:r>
              <a:rPr lang="en-US" dirty="0"/>
              <a:t>Cl</a:t>
            </a:r>
            <a:r>
              <a:rPr lang="en-US" baseline="30000" dirty="0"/>
              <a:t>-</a:t>
            </a:r>
            <a:endParaRPr lang="el-GR" baseline="30000" dirty="0"/>
          </a:p>
          <a:p>
            <a:r>
              <a:rPr lang="el-GR" dirty="0"/>
              <a:t>Τα συμπτώματα αποδίδονται στην πρωτογενή πάθηση και είτε στη διαταραχή της </a:t>
            </a:r>
            <a:r>
              <a:rPr lang="el-GR" dirty="0" err="1"/>
              <a:t>οξεοβασικής</a:t>
            </a:r>
            <a:r>
              <a:rPr lang="el-GR" dirty="0"/>
              <a:t> ισορροπίας είτε στη διαταραχή ισορροπίας του νερού</a:t>
            </a:r>
          </a:p>
          <a:p>
            <a:r>
              <a:rPr lang="el-GR" dirty="0"/>
              <a:t>Η συγκέντρωση του </a:t>
            </a:r>
            <a:r>
              <a:rPr lang="en-US" dirty="0"/>
              <a:t>Cl</a:t>
            </a:r>
            <a:r>
              <a:rPr lang="en-US" baseline="30000" dirty="0"/>
              <a:t>-</a:t>
            </a:r>
            <a:r>
              <a:rPr lang="en-US" dirty="0"/>
              <a:t> </a:t>
            </a:r>
            <a:r>
              <a:rPr lang="el-GR" dirty="0"/>
              <a:t>εξετάζεται πάντα σε σχέση με του </a:t>
            </a:r>
            <a:r>
              <a:rPr lang="en-US" dirty="0"/>
              <a:t>Na</a:t>
            </a:r>
            <a:r>
              <a:rPr lang="en-US" baseline="30000" dirty="0"/>
              <a:t>+</a:t>
            </a:r>
            <a:r>
              <a:rPr lang="en-US" dirty="0"/>
              <a:t> (</a:t>
            </a:r>
            <a:r>
              <a:rPr lang="el-GR" dirty="0"/>
              <a:t>φυσιολογικά 2:3). Εάν η διαταραχή οφείλεται σε διαταραχή στην ισορροπία του νερού (αφυδάτωση, </a:t>
            </a:r>
            <a:r>
              <a:rPr lang="el-GR" dirty="0" err="1"/>
              <a:t>οσμωτικότητα</a:t>
            </a:r>
            <a:r>
              <a:rPr lang="el-GR" dirty="0"/>
              <a:t> </a:t>
            </a:r>
            <a:r>
              <a:rPr lang="el-GR" dirty="0" err="1"/>
              <a:t>κλπ</a:t>
            </a:r>
            <a:r>
              <a:rPr lang="el-GR" dirty="0"/>
              <a:t>) οι δύο συγκεντρώσεις μεταβάλλονται παράλληλα ενώ σε μεταβολική διαταραχή της </a:t>
            </a:r>
            <a:r>
              <a:rPr lang="el-GR" dirty="0" err="1"/>
              <a:t>οξεοβασικής</a:t>
            </a:r>
            <a:r>
              <a:rPr lang="el-GR" dirty="0"/>
              <a:t> ισορροπίας η συγκέντρωση του </a:t>
            </a:r>
            <a:r>
              <a:rPr lang="en-US" dirty="0"/>
              <a:t>Cl</a:t>
            </a:r>
            <a:r>
              <a:rPr lang="en-US" baseline="30000" dirty="0"/>
              <a:t>-</a:t>
            </a:r>
            <a:r>
              <a:rPr lang="el-GR" baseline="30000" dirty="0"/>
              <a:t> </a:t>
            </a:r>
            <a:r>
              <a:rPr lang="el-GR" dirty="0"/>
              <a:t>μεταβάλλεται ανεξάρτητα</a:t>
            </a:r>
          </a:p>
        </p:txBody>
      </p:sp>
    </p:spTree>
    <p:extLst>
      <p:ext uri="{BB962C8B-B14F-4D97-AF65-F5344CB8AC3E}">
        <p14:creationId xmlns:p14="http://schemas.microsoft.com/office/powerpoint/2010/main" val="1505754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EBF0-E324-6F64-AD86-6EE9216F84F3}"/>
              </a:ext>
            </a:extLst>
          </p:cNvPr>
          <p:cNvSpPr>
            <a:spLocks noGrp="1"/>
          </p:cNvSpPr>
          <p:nvPr>
            <p:ph type="title"/>
          </p:nvPr>
        </p:nvSpPr>
        <p:spPr/>
        <p:txBody>
          <a:bodyPr/>
          <a:lstStyle/>
          <a:p>
            <a:r>
              <a:rPr lang="el-GR" dirty="0"/>
              <a:t>Κατανομή στο σώμα</a:t>
            </a:r>
          </a:p>
        </p:txBody>
      </p:sp>
      <p:sp>
        <p:nvSpPr>
          <p:cNvPr id="3" name="Content Placeholder 2">
            <a:extLst>
              <a:ext uri="{FF2B5EF4-FFF2-40B4-BE49-F238E27FC236}">
                <a16:creationId xmlns:a16="http://schemas.microsoft.com/office/drawing/2014/main" id="{E0EFB513-B910-6AC7-5404-E0CB360CDDC2}"/>
              </a:ext>
            </a:extLst>
          </p:cNvPr>
          <p:cNvSpPr>
            <a:spLocks noGrp="1"/>
          </p:cNvSpPr>
          <p:nvPr>
            <p:ph idx="1"/>
          </p:nvPr>
        </p:nvSpPr>
        <p:spPr/>
        <p:txBody>
          <a:bodyPr/>
          <a:lstStyle/>
          <a:p>
            <a:r>
              <a:rPr lang="el-GR" u="sng" dirty="0"/>
              <a:t>Κυρίως</a:t>
            </a:r>
            <a:r>
              <a:rPr lang="el-GR" dirty="0"/>
              <a:t> εξωκυτταρικοί είναι το </a:t>
            </a:r>
            <a:r>
              <a:rPr lang="en-US" dirty="0"/>
              <a:t>Na</a:t>
            </a:r>
            <a:r>
              <a:rPr lang="en-US" baseline="30000" dirty="0"/>
              <a:t>+</a:t>
            </a:r>
            <a:r>
              <a:rPr lang="en-US" dirty="0"/>
              <a:t>, </a:t>
            </a:r>
            <a:r>
              <a:rPr lang="el-GR" dirty="0"/>
              <a:t>το </a:t>
            </a:r>
            <a:r>
              <a:rPr lang="en-US" dirty="0"/>
              <a:t>Cl</a:t>
            </a:r>
            <a:r>
              <a:rPr lang="en-US" baseline="30000" dirty="0"/>
              <a:t>-</a:t>
            </a:r>
            <a:r>
              <a:rPr lang="en-US" dirty="0"/>
              <a:t> </a:t>
            </a:r>
            <a:r>
              <a:rPr lang="el-GR" dirty="0"/>
              <a:t>και τα </a:t>
            </a:r>
            <a:r>
              <a:rPr lang="en-US" dirty="0"/>
              <a:t>HCO</a:t>
            </a:r>
            <a:r>
              <a:rPr lang="en-US" baseline="-25000" dirty="0"/>
              <a:t>3</a:t>
            </a:r>
            <a:r>
              <a:rPr lang="en-US" baseline="30000" dirty="0"/>
              <a:t>-</a:t>
            </a:r>
          </a:p>
          <a:p>
            <a:r>
              <a:rPr lang="el-GR" u="sng" dirty="0"/>
              <a:t>Κυρίως</a:t>
            </a:r>
            <a:r>
              <a:rPr lang="el-GR" dirty="0"/>
              <a:t> ενδοκυτταρικοί είναι το Κ</a:t>
            </a:r>
            <a:r>
              <a:rPr lang="el-GR" baseline="30000" dirty="0"/>
              <a:t>+</a:t>
            </a:r>
            <a:r>
              <a:rPr lang="el-GR" dirty="0"/>
              <a:t>, το </a:t>
            </a:r>
            <a:r>
              <a:rPr lang="en-US" dirty="0"/>
              <a:t>Ca</a:t>
            </a:r>
            <a:r>
              <a:rPr lang="en-US" baseline="30000" dirty="0"/>
              <a:t>++</a:t>
            </a:r>
            <a:r>
              <a:rPr lang="en-US" dirty="0"/>
              <a:t>, </a:t>
            </a:r>
            <a:r>
              <a:rPr lang="el-GR" dirty="0"/>
              <a:t>ο Ρ</a:t>
            </a:r>
            <a:r>
              <a:rPr lang="en-US" dirty="0"/>
              <a:t> </a:t>
            </a:r>
            <a:r>
              <a:rPr lang="el-GR" dirty="0"/>
              <a:t>και το </a:t>
            </a:r>
            <a:r>
              <a:rPr lang="en-US" dirty="0"/>
              <a:t>Mg</a:t>
            </a:r>
            <a:r>
              <a:rPr lang="en-US" baseline="30000" dirty="0"/>
              <a:t>++</a:t>
            </a:r>
            <a:endParaRPr lang="el-GR" baseline="30000" dirty="0"/>
          </a:p>
        </p:txBody>
      </p:sp>
      <p:pic>
        <p:nvPicPr>
          <p:cNvPr id="5" name="Picture 4" descr="A diagram of fluid and fluid&#10;&#10;Description automatically generated with medium confidence">
            <a:extLst>
              <a:ext uri="{FF2B5EF4-FFF2-40B4-BE49-F238E27FC236}">
                <a16:creationId xmlns:a16="http://schemas.microsoft.com/office/drawing/2014/main" id="{65B0E487-8A7B-FFB4-352C-267749B58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3749" y="2747521"/>
            <a:ext cx="5044501" cy="4011651"/>
          </a:xfrm>
          <a:prstGeom prst="rect">
            <a:avLst/>
          </a:prstGeom>
        </p:spPr>
      </p:pic>
    </p:spTree>
    <p:extLst>
      <p:ext uri="{BB962C8B-B14F-4D97-AF65-F5344CB8AC3E}">
        <p14:creationId xmlns:p14="http://schemas.microsoft.com/office/powerpoint/2010/main" val="6321156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9520A-605E-1B80-DEEB-D8607385C880}"/>
              </a:ext>
            </a:extLst>
          </p:cNvPr>
          <p:cNvSpPr>
            <a:spLocks noGrp="1"/>
          </p:cNvSpPr>
          <p:nvPr>
            <p:ph type="title"/>
          </p:nvPr>
        </p:nvSpPr>
        <p:spPr/>
        <p:txBody>
          <a:bodyPr/>
          <a:lstStyle/>
          <a:p>
            <a:r>
              <a:rPr lang="el-GR" dirty="0"/>
              <a:t>Αξιολόγηση της συγκέντρωσης </a:t>
            </a:r>
            <a:r>
              <a:rPr lang="en-US" dirty="0"/>
              <a:t>Cl</a:t>
            </a:r>
            <a:r>
              <a:rPr lang="en-US" baseline="30000" dirty="0"/>
              <a:t>-</a:t>
            </a:r>
            <a:endParaRPr lang="el-GR" dirty="0"/>
          </a:p>
        </p:txBody>
      </p:sp>
      <p:sp>
        <p:nvSpPr>
          <p:cNvPr id="3" name="Content Placeholder 2">
            <a:extLst>
              <a:ext uri="{FF2B5EF4-FFF2-40B4-BE49-F238E27FC236}">
                <a16:creationId xmlns:a16="http://schemas.microsoft.com/office/drawing/2014/main" id="{7FC5E97C-6E66-04F7-4537-57F0FDE6F04F}"/>
              </a:ext>
            </a:extLst>
          </p:cNvPr>
          <p:cNvSpPr>
            <a:spLocks noGrp="1"/>
          </p:cNvSpPr>
          <p:nvPr>
            <p:ph idx="1"/>
          </p:nvPr>
        </p:nvSpPr>
        <p:spPr/>
        <p:txBody>
          <a:bodyPr/>
          <a:lstStyle/>
          <a:p>
            <a:r>
              <a:rPr lang="el-GR" dirty="0"/>
              <a:t>Η συγκέντρωση του </a:t>
            </a:r>
            <a:r>
              <a:rPr lang="en-US" dirty="0"/>
              <a:t>Cl</a:t>
            </a:r>
            <a:r>
              <a:rPr lang="en-US" baseline="30000" dirty="0"/>
              <a:t>-</a:t>
            </a:r>
            <a:r>
              <a:rPr lang="el-GR" baseline="30000" dirty="0"/>
              <a:t> </a:t>
            </a:r>
            <a:r>
              <a:rPr lang="el-GR" dirty="0"/>
              <a:t>«διορθώνεται» ως προς τη συγκέντρωση του </a:t>
            </a:r>
            <a:r>
              <a:rPr lang="en-US" dirty="0"/>
              <a:t>Na</a:t>
            </a:r>
            <a:r>
              <a:rPr lang="en-US" baseline="30000" dirty="0"/>
              <a:t>+</a:t>
            </a:r>
          </a:p>
          <a:p>
            <a:r>
              <a:rPr lang="en-US" dirty="0"/>
              <a:t>Cl</a:t>
            </a:r>
            <a:r>
              <a:rPr lang="en-US" baseline="30000" dirty="0"/>
              <a:t>-</a:t>
            </a:r>
            <a:r>
              <a:rPr lang="en-US" baseline="-25000" dirty="0"/>
              <a:t>cor</a:t>
            </a:r>
            <a:r>
              <a:rPr lang="en-US" dirty="0"/>
              <a:t> = Cl</a:t>
            </a:r>
            <a:r>
              <a:rPr lang="en-US" baseline="30000" dirty="0"/>
              <a:t>-</a:t>
            </a:r>
            <a:r>
              <a:rPr lang="en-US" baseline="-25000" dirty="0"/>
              <a:t>pl</a:t>
            </a:r>
            <a:r>
              <a:rPr lang="en-US" dirty="0"/>
              <a:t> x (Na</a:t>
            </a:r>
            <a:r>
              <a:rPr lang="en-US" baseline="30000" dirty="0"/>
              <a:t>+</a:t>
            </a:r>
            <a:r>
              <a:rPr lang="en-US" baseline="-25000" dirty="0"/>
              <a:t>norm</a:t>
            </a:r>
            <a:r>
              <a:rPr lang="en-US" dirty="0"/>
              <a:t>/Na</a:t>
            </a:r>
            <a:r>
              <a:rPr lang="en-US" baseline="30000" dirty="0"/>
              <a:t>+</a:t>
            </a:r>
            <a:r>
              <a:rPr lang="en-US" baseline="-25000" dirty="0"/>
              <a:t>pl</a:t>
            </a:r>
            <a:r>
              <a:rPr lang="en-US" dirty="0"/>
              <a:t>)</a:t>
            </a:r>
          </a:p>
          <a:p>
            <a:r>
              <a:rPr lang="en-US" dirty="0"/>
              <a:t>Na</a:t>
            </a:r>
            <a:r>
              <a:rPr lang="en-US" baseline="30000" dirty="0"/>
              <a:t>+</a:t>
            </a:r>
            <a:r>
              <a:rPr lang="en-US" baseline="-25000" dirty="0"/>
              <a:t>norm</a:t>
            </a:r>
            <a:r>
              <a:rPr lang="en-US" dirty="0"/>
              <a:t> = 146 (</a:t>
            </a:r>
            <a:r>
              <a:rPr lang="el-GR" dirty="0"/>
              <a:t>Σ), 156(Γ)</a:t>
            </a:r>
          </a:p>
          <a:p>
            <a:r>
              <a:rPr lang="el-GR" dirty="0"/>
              <a:t>Εάν το </a:t>
            </a:r>
            <a:r>
              <a:rPr lang="en-US" dirty="0"/>
              <a:t>Cl</a:t>
            </a:r>
            <a:r>
              <a:rPr lang="en-US" baseline="30000" dirty="0"/>
              <a:t>-</a:t>
            </a:r>
            <a:r>
              <a:rPr lang="en-US" baseline="-25000" dirty="0"/>
              <a:t>cor</a:t>
            </a:r>
            <a:r>
              <a:rPr lang="el-GR" dirty="0"/>
              <a:t> είναι φυσιολογικό πρόκειται για διαταραχή στην ισορροπία του νερού, εάν δεν είναι φυσιολογικό πρόκειται για </a:t>
            </a:r>
            <a:r>
              <a:rPr lang="el-GR" dirty="0" err="1"/>
              <a:t>οξεβασική</a:t>
            </a:r>
            <a:r>
              <a:rPr lang="el-GR" dirty="0"/>
              <a:t> διαταραχή</a:t>
            </a:r>
          </a:p>
        </p:txBody>
      </p:sp>
    </p:spTree>
    <p:extLst>
      <p:ext uri="{BB962C8B-B14F-4D97-AF65-F5344CB8AC3E}">
        <p14:creationId xmlns:p14="http://schemas.microsoft.com/office/powerpoint/2010/main" val="42602801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9106-ACAE-E81A-3343-50DB8DC72FEE}"/>
              </a:ext>
            </a:extLst>
          </p:cNvPr>
          <p:cNvSpPr>
            <a:spLocks noGrp="1"/>
          </p:cNvSpPr>
          <p:nvPr>
            <p:ph type="title"/>
          </p:nvPr>
        </p:nvSpPr>
        <p:spPr/>
        <p:txBody>
          <a:bodyPr/>
          <a:lstStyle/>
          <a:p>
            <a:r>
              <a:rPr lang="el-GR" dirty="0"/>
              <a:t>Χάσμα </a:t>
            </a:r>
            <a:r>
              <a:rPr lang="en-US" dirty="0"/>
              <a:t>Cl- (Chloride Gap)</a:t>
            </a:r>
            <a:endParaRPr lang="el-GR" dirty="0"/>
          </a:p>
        </p:txBody>
      </p:sp>
      <p:sp>
        <p:nvSpPr>
          <p:cNvPr id="3" name="Content Placeholder 2">
            <a:extLst>
              <a:ext uri="{FF2B5EF4-FFF2-40B4-BE49-F238E27FC236}">
                <a16:creationId xmlns:a16="http://schemas.microsoft.com/office/drawing/2014/main" id="{0AF708EF-D9B1-D9B9-BD00-8A179857F450}"/>
              </a:ext>
            </a:extLst>
          </p:cNvPr>
          <p:cNvSpPr>
            <a:spLocks noGrp="1"/>
          </p:cNvSpPr>
          <p:nvPr>
            <p:ph idx="1"/>
          </p:nvPr>
        </p:nvSpPr>
        <p:spPr/>
        <p:txBody>
          <a:bodyPr/>
          <a:lstStyle/>
          <a:p>
            <a:r>
              <a:rPr lang="en-US" dirty="0"/>
              <a:t>Chloride Gap = Cl</a:t>
            </a:r>
            <a:r>
              <a:rPr lang="en-US" baseline="30000" dirty="0"/>
              <a:t>-</a:t>
            </a:r>
            <a:r>
              <a:rPr lang="en-US" baseline="-25000" dirty="0"/>
              <a:t>norm</a:t>
            </a:r>
            <a:r>
              <a:rPr lang="en-US" dirty="0"/>
              <a:t> – Cl</a:t>
            </a:r>
            <a:r>
              <a:rPr lang="en-US" baseline="30000" dirty="0"/>
              <a:t>-</a:t>
            </a:r>
            <a:r>
              <a:rPr lang="en-US" baseline="-25000" dirty="0"/>
              <a:t>cor</a:t>
            </a:r>
          </a:p>
          <a:p>
            <a:r>
              <a:rPr lang="el-GR" dirty="0"/>
              <a:t>Εάν το χάσμα είναι &gt;4</a:t>
            </a:r>
            <a:r>
              <a:rPr lang="en-US" dirty="0" err="1"/>
              <a:t>mEq</a:t>
            </a:r>
            <a:r>
              <a:rPr lang="en-US" dirty="0"/>
              <a:t>/L = </a:t>
            </a:r>
            <a:r>
              <a:rPr lang="el-GR" dirty="0" err="1"/>
              <a:t>υποχλωραιμική</a:t>
            </a:r>
            <a:r>
              <a:rPr lang="el-GR" dirty="0"/>
              <a:t> αλκάλωση</a:t>
            </a:r>
          </a:p>
          <a:p>
            <a:r>
              <a:rPr lang="el-GR" dirty="0"/>
              <a:t>Εάν το χάσμα είναι &lt;4</a:t>
            </a:r>
            <a:r>
              <a:rPr lang="en-US" dirty="0" err="1"/>
              <a:t>mEq</a:t>
            </a:r>
            <a:r>
              <a:rPr lang="en-US" dirty="0"/>
              <a:t>/L = </a:t>
            </a:r>
            <a:r>
              <a:rPr lang="el-GR" dirty="0" err="1"/>
              <a:t>υπερχλωραιμική</a:t>
            </a:r>
            <a:r>
              <a:rPr lang="el-GR" dirty="0"/>
              <a:t> οξέωση</a:t>
            </a:r>
          </a:p>
          <a:p>
            <a:endParaRPr lang="el-GR" dirty="0"/>
          </a:p>
          <a:p>
            <a:r>
              <a:rPr lang="el-GR" dirty="0">
                <a:solidFill>
                  <a:schemeClr val="bg1">
                    <a:lumMod val="50000"/>
                  </a:schemeClr>
                </a:solidFill>
              </a:rPr>
              <a:t>Για τον ίδιο σκοπό μπορούν και να υπολογιστούν ο λόγος </a:t>
            </a:r>
            <a:r>
              <a:rPr lang="en-US" dirty="0">
                <a:solidFill>
                  <a:schemeClr val="bg1">
                    <a:lumMod val="50000"/>
                  </a:schemeClr>
                </a:solidFill>
              </a:rPr>
              <a:t>Cl</a:t>
            </a:r>
            <a:r>
              <a:rPr lang="en-US" baseline="30000" dirty="0">
                <a:solidFill>
                  <a:schemeClr val="bg1">
                    <a:lumMod val="50000"/>
                  </a:schemeClr>
                </a:solidFill>
              </a:rPr>
              <a:t>-</a:t>
            </a:r>
            <a:r>
              <a:rPr lang="en-US" dirty="0">
                <a:solidFill>
                  <a:schemeClr val="bg1">
                    <a:lumMod val="50000"/>
                  </a:schemeClr>
                </a:solidFill>
              </a:rPr>
              <a:t>/Na</a:t>
            </a:r>
            <a:r>
              <a:rPr lang="en-US" baseline="30000" dirty="0">
                <a:solidFill>
                  <a:schemeClr val="bg1">
                    <a:lumMod val="50000"/>
                  </a:schemeClr>
                </a:solidFill>
              </a:rPr>
              <a:t>+</a:t>
            </a:r>
            <a:r>
              <a:rPr lang="en-US" dirty="0">
                <a:solidFill>
                  <a:schemeClr val="bg1">
                    <a:lumMod val="50000"/>
                  </a:schemeClr>
                </a:solidFill>
              </a:rPr>
              <a:t> </a:t>
            </a:r>
            <a:r>
              <a:rPr lang="el-GR" dirty="0">
                <a:solidFill>
                  <a:schemeClr val="bg1">
                    <a:lumMod val="50000"/>
                  </a:schemeClr>
                </a:solidFill>
              </a:rPr>
              <a:t>ή η διαφορά </a:t>
            </a:r>
            <a:r>
              <a:rPr lang="en-US" dirty="0">
                <a:solidFill>
                  <a:schemeClr val="bg1">
                    <a:lumMod val="50000"/>
                  </a:schemeClr>
                </a:solidFill>
              </a:rPr>
              <a:t>Na</a:t>
            </a:r>
            <a:r>
              <a:rPr lang="en-US" baseline="30000" dirty="0">
                <a:solidFill>
                  <a:schemeClr val="bg1">
                    <a:lumMod val="50000"/>
                  </a:schemeClr>
                </a:solidFill>
              </a:rPr>
              <a:t>+</a:t>
            </a:r>
            <a:r>
              <a:rPr lang="en-US" dirty="0">
                <a:solidFill>
                  <a:schemeClr val="bg1">
                    <a:lumMod val="50000"/>
                  </a:schemeClr>
                </a:solidFill>
              </a:rPr>
              <a:t> - Cl</a:t>
            </a:r>
            <a:r>
              <a:rPr lang="en-US" baseline="30000" dirty="0">
                <a:solidFill>
                  <a:schemeClr val="bg1">
                    <a:lumMod val="50000"/>
                  </a:schemeClr>
                </a:solidFill>
              </a:rPr>
              <a:t>-</a:t>
            </a:r>
            <a:endParaRPr lang="el-GR" baseline="30000" dirty="0">
              <a:solidFill>
                <a:schemeClr val="bg1">
                  <a:lumMod val="50000"/>
                </a:schemeClr>
              </a:solidFill>
            </a:endParaRPr>
          </a:p>
        </p:txBody>
      </p:sp>
    </p:spTree>
    <p:extLst>
      <p:ext uri="{BB962C8B-B14F-4D97-AF65-F5344CB8AC3E}">
        <p14:creationId xmlns:p14="http://schemas.microsoft.com/office/powerpoint/2010/main" val="19966212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C2120-2092-D9F2-821E-96269564EF5A}"/>
              </a:ext>
            </a:extLst>
          </p:cNvPr>
          <p:cNvSpPr>
            <a:spLocks noGrp="1"/>
          </p:cNvSpPr>
          <p:nvPr>
            <p:ph type="title"/>
          </p:nvPr>
        </p:nvSpPr>
        <p:spPr/>
        <p:txBody>
          <a:bodyPr/>
          <a:lstStyle/>
          <a:p>
            <a:r>
              <a:rPr lang="el-GR" dirty="0"/>
              <a:t>Υπερχλωριαιμία</a:t>
            </a:r>
          </a:p>
        </p:txBody>
      </p:sp>
      <p:sp>
        <p:nvSpPr>
          <p:cNvPr id="3" name="Content Placeholder 2">
            <a:extLst>
              <a:ext uri="{FF2B5EF4-FFF2-40B4-BE49-F238E27FC236}">
                <a16:creationId xmlns:a16="http://schemas.microsoft.com/office/drawing/2014/main" id="{1A4E73BF-F693-8D18-FE5D-5E1257005958}"/>
              </a:ext>
            </a:extLst>
          </p:cNvPr>
          <p:cNvSpPr>
            <a:spLocks noGrp="1"/>
          </p:cNvSpPr>
          <p:nvPr>
            <p:ph idx="1"/>
          </p:nvPr>
        </p:nvSpPr>
        <p:spPr/>
        <p:txBody>
          <a:bodyPr/>
          <a:lstStyle/>
          <a:p>
            <a:r>
              <a:rPr lang="el-GR" u="sng" dirty="0"/>
              <a:t>Ψευδής υπερχλωριαιμία</a:t>
            </a:r>
            <a:r>
              <a:rPr lang="el-GR" dirty="0"/>
              <a:t>, λόγω τεχνικού σφάλματος του αναλυτή, μπορεί να εμφανιστεί σε υπερλιπιδαιμία, </a:t>
            </a:r>
            <a:r>
              <a:rPr lang="el-GR" dirty="0" err="1"/>
              <a:t>αιμοσφαιριναιμία</a:t>
            </a:r>
            <a:r>
              <a:rPr lang="el-GR" dirty="0"/>
              <a:t>, </a:t>
            </a:r>
            <a:r>
              <a:rPr lang="el-GR" dirty="0" err="1"/>
              <a:t>χολερυθριναιμία</a:t>
            </a:r>
            <a:r>
              <a:rPr lang="el-GR" dirty="0"/>
              <a:t> και χορήγηση </a:t>
            </a:r>
            <a:r>
              <a:rPr lang="en-US" dirty="0" err="1"/>
              <a:t>BrCl</a:t>
            </a:r>
            <a:r>
              <a:rPr lang="en-US" dirty="0"/>
              <a:t> </a:t>
            </a:r>
            <a:r>
              <a:rPr lang="el-GR" dirty="0"/>
              <a:t>από το στόμα (θεραπεία επιληψίας)</a:t>
            </a:r>
          </a:p>
          <a:p>
            <a:r>
              <a:rPr lang="el-GR" u="sng" dirty="0"/>
              <a:t>Υπερχλωριαιμία λόγω διαταραχής στην ισορροπία του νερού </a:t>
            </a:r>
            <a:r>
              <a:rPr lang="el-GR" dirty="0"/>
              <a:t>(απώλεια καθαρού νερού ή υπότονη απώλεια) μπορεί να προκληθεί σε άποιο διαβήτη, </a:t>
            </a:r>
            <a:r>
              <a:rPr lang="en-US" dirty="0"/>
              <a:t>Cushing’s</a:t>
            </a:r>
            <a:r>
              <a:rPr lang="el-GR" dirty="0"/>
              <a:t> ή</a:t>
            </a:r>
            <a:r>
              <a:rPr lang="en-US" dirty="0"/>
              <a:t> </a:t>
            </a:r>
            <a:r>
              <a:rPr lang="el-GR" dirty="0" err="1"/>
              <a:t>οσμωτική</a:t>
            </a:r>
            <a:r>
              <a:rPr lang="el-GR" dirty="0"/>
              <a:t> διούρηση. Σε αυτήν την περίπτωση το </a:t>
            </a:r>
            <a:r>
              <a:rPr lang="en-US" dirty="0"/>
              <a:t>Cl</a:t>
            </a:r>
            <a:r>
              <a:rPr lang="en-US" baseline="30000" dirty="0"/>
              <a:t>-</a:t>
            </a:r>
            <a:r>
              <a:rPr lang="en-US" baseline="-25000" dirty="0" err="1"/>
              <a:t>cor</a:t>
            </a:r>
            <a:r>
              <a:rPr lang="el-GR" dirty="0"/>
              <a:t> είναι φυσιολογικό και η οξεοβασική ισορροπία πάει προς μεταβολική αλκάλωση</a:t>
            </a:r>
          </a:p>
        </p:txBody>
      </p:sp>
    </p:spTree>
    <p:extLst>
      <p:ext uri="{BB962C8B-B14F-4D97-AF65-F5344CB8AC3E}">
        <p14:creationId xmlns:p14="http://schemas.microsoft.com/office/powerpoint/2010/main" val="10140033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F666-F16D-B45F-B258-F3533DD8BB97}"/>
              </a:ext>
            </a:extLst>
          </p:cNvPr>
          <p:cNvSpPr>
            <a:spLocks noGrp="1"/>
          </p:cNvSpPr>
          <p:nvPr>
            <p:ph type="title"/>
          </p:nvPr>
        </p:nvSpPr>
        <p:spPr/>
        <p:txBody>
          <a:bodyPr/>
          <a:lstStyle/>
          <a:p>
            <a:r>
              <a:rPr lang="el-GR" dirty="0"/>
              <a:t>Υπερχλωριαιμία</a:t>
            </a:r>
          </a:p>
        </p:txBody>
      </p:sp>
      <p:sp>
        <p:nvSpPr>
          <p:cNvPr id="3" name="Content Placeholder 2">
            <a:extLst>
              <a:ext uri="{FF2B5EF4-FFF2-40B4-BE49-F238E27FC236}">
                <a16:creationId xmlns:a16="http://schemas.microsoft.com/office/drawing/2014/main" id="{5337DB87-7D58-71C5-AAFF-D237B2837229}"/>
              </a:ext>
            </a:extLst>
          </p:cNvPr>
          <p:cNvSpPr>
            <a:spLocks noGrp="1"/>
          </p:cNvSpPr>
          <p:nvPr>
            <p:ph idx="1"/>
          </p:nvPr>
        </p:nvSpPr>
        <p:spPr/>
        <p:txBody>
          <a:bodyPr>
            <a:normAutofit fontScale="92500" lnSpcReduction="10000"/>
          </a:bodyPr>
          <a:lstStyle/>
          <a:p>
            <a:r>
              <a:rPr lang="el-GR" u="sng" dirty="0"/>
              <a:t>«Γνήσια» υπερχλωριαιμία</a:t>
            </a:r>
            <a:r>
              <a:rPr lang="el-GR" dirty="0"/>
              <a:t>, με αυξημένο </a:t>
            </a:r>
            <a:r>
              <a:rPr lang="en-US" dirty="0"/>
              <a:t>Cl</a:t>
            </a:r>
            <a:r>
              <a:rPr lang="en-US" baseline="30000" dirty="0"/>
              <a:t>-</a:t>
            </a:r>
            <a:r>
              <a:rPr lang="en-US" baseline="-25000" dirty="0" err="1"/>
              <a:t>cor</a:t>
            </a:r>
            <a:r>
              <a:rPr lang="el-GR" dirty="0"/>
              <a:t>, μπορεί να προκληθεί από παθολογικές καταστάσεις, χορήγηση φαρμάκων ή ιατρογενώς. Η οξεοβασική ισορροπία πάει προς μεταβολική οξέωση</a:t>
            </a:r>
          </a:p>
          <a:p>
            <a:r>
              <a:rPr lang="el-GR" dirty="0"/>
              <a:t>Συχνές παθολογικές καταστάσεις είναι η σοβαρή διάρροια, η νεφρική ανεπάρκεια, ο ΣΔ με κετόνες ή κετοξέωση (ο νεφρός κατακρατάει </a:t>
            </a:r>
            <a:r>
              <a:rPr lang="en-US" dirty="0"/>
              <a:t>Cl</a:t>
            </a:r>
            <a:r>
              <a:rPr lang="en-US" baseline="30000" dirty="0"/>
              <a:t>-</a:t>
            </a:r>
            <a:r>
              <a:rPr lang="en-US" dirty="0"/>
              <a:t> </a:t>
            </a:r>
            <a:r>
              <a:rPr lang="el-GR" dirty="0"/>
              <a:t>για να αποβάλει τις κετόνες) και η νόσος του </a:t>
            </a:r>
            <a:r>
              <a:rPr lang="en-US" dirty="0"/>
              <a:t>Addison</a:t>
            </a:r>
          </a:p>
          <a:p>
            <a:r>
              <a:rPr lang="el-GR" dirty="0"/>
              <a:t>Φάρμακα που προκαλούν κατακράτηση </a:t>
            </a:r>
            <a:r>
              <a:rPr lang="en-US" dirty="0"/>
              <a:t>Cl</a:t>
            </a:r>
            <a:r>
              <a:rPr lang="en-US" baseline="30000" dirty="0"/>
              <a:t>-</a:t>
            </a:r>
            <a:r>
              <a:rPr lang="en-US" dirty="0"/>
              <a:t> </a:t>
            </a:r>
            <a:r>
              <a:rPr lang="el-GR" dirty="0"/>
              <a:t>είναι κυρίως διουρητικά (σπειρονολακτόνη) και η </a:t>
            </a:r>
            <a:r>
              <a:rPr lang="el-GR" dirty="0" err="1"/>
              <a:t>ακεταζολαμίδη</a:t>
            </a:r>
            <a:endParaRPr lang="el-GR" dirty="0"/>
          </a:p>
          <a:p>
            <a:r>
              <a:rPr lang="el-GR" dirty="0"/>
              <a:t>Ιατρογενώς προκαλείται σε επιθετική χορήγηση υγρών πλούσιων ή ενισχυμένων με </a:t>
            </a:r>
            <a:r>
              <a:rPr lang="en-US" dirty="0"/>
              <a:t>Cl</a:t>
            </a:r>
            <a:r>
              <a:rPr lang="en-US" baseline="30000" dirty="0"/>
              <a:t>-</a:t>
            </a:r>
            <a:r>
              <a:rPr lang="en-US" dirty="0"/>
              <a:t> </a:t>
            </a:r>
            <a:r>
              <a:rPr lang="el-GR" dirty="0"/>
              <a:t>όπως τα υπέρτονα </a:t>
            </a:r>
            <a:r>
              <a:rPr lang="en-US" dirty="0"/>
              <a:t>NaCl</a:t>
            </a:r>
            <a:r>
              <a:rPr lang="el-GR" dirty="0"/>
              <a:t> (διεγχειρητική υπόταση, ΚΕΚ)</a:t>
            </a:r>
            <a:r>
              <a:rPr lang="en-US" dirty="0"/>
              <a:t> </a:t>
            </a:r>
            <a:r>
              <a:rPr lang="el-GR" dirty="0"/>
              <a:t>και τα υγρά για διόρθωση της υποκαλιαιμίας</a:t>
            </a:r>
          </a:p>
        </p:txBody>
      </p:sp>
    </p:spTree>
    <p:extLst>
      <p:ext uri="{BB962C8B-B14F-4D97-AF65-F5344CB8AC3E}">
        <p14:creationId xmlns:p14="http://schemas.microsoft.com/office/powerpoint/2010/main" val="20003061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801C-F88F-3C14-C92D-3A9D138997E3}"/>
              </a:ext>
            </a:extLst>
          </p:cNvPr>
          <p:cNvSpPr>
            <a:spLocks noGrp="1"/>
          </p:cNvSpPr>
          <p:nvPr>
            <p:ph type="title"/>
          </p:nvPr>
        </p:nvSpPr>
        <p:spPr/>
        <p:txBody>
          <a:bodyPr/>
          <a:lstStyle/>
          <a:p>
            <a:r>
              <a:rPr lang="el-GR" dirty="0"/>
              <a:t>Υπερχλωριαιμία</a:t>
            </a:r>
          </a:p>
        </p:txBody>
      </p:sp>
      <p:sp>
        <p:nvSpPr>
          <p:cNvPr id="3" name="Content Placeholder 2">
            <a:extLst>
              <a:ext uri="{FF2B5EF4-FFF2-40B4-BE49-F238E27FC236}">
                <a16:creationId xmlns:a16="http://schemas.microsoft.com/office/drawing/2014/main" id="{98F17774-B377-FA65-EE1F-2887567399CC}"/>
              </a:ext>
            </a:extLst>
          </p:cNvPr>
          <p:cNvSpPr>
            <a:spLocks noGrp="1"/>
          </p:cNvSpPr>
          <p:nvPr>
            <p:ph idx="1"/>
          </p:nvPr>
        </p:nvSpPr>
        <p:spPr/>
        <p:txBody>
          <a:bodyPr/>
          <a:lstStyle/>
          <a:p>
            <a:r>
              <a:rPr lang="el-GR" b="1" dirty="0"/>
              <a:t>Συμπτώματα</a:t>
            </a:r>
            <a:r>
              <a:rPr lang="el-GR" dirty="0"/>
              <a:t> : Δεν υπάρχουν ειδικά συμπτώματα </a:t>
            </a:r>
            <a:r>
              <a:rPr lang="el-GR" dirty="0" err="1"/>
              <a:t>υπερχλωριαιμίας</a:t>
            </a:r>
            <a:r>
              <a:rPr lang="el-GR" dirty="0"/>
              <a:t>, η κλινική εικόνα οφείλεται στη μεταβολική οξέωση</a:t>
            </a:r>
          </a:p>
          <a:p>
            <a:r>
              <a:rPr lang="el-GR" dirty="0"/>
              <a:t>Ανορεξία, κατάπτωση, γρήγορες και βαθιές αναπνοές, πολυουρία, </a:t>
            </a:r>
            <a:r>
              <a:rPr lang="el-GR" dirty="0" err="1"/>
              <a:t>υποσθενουρία</a:t>
            </a:r>
            <a:r>
              <a:rPr lang="el-GR" dirty="0"/>
              <a:t>…</a:t>
            </a:r>
          </a:p>
          <a:p>
            <a:r>
              <a:rPr lang="el-GR" b="1" dirty="0"/>
              <a:t>Αντιμετώπιση</a:t>
            </a:r>
            <a:r>
              <a:rPr lang="el-GR" dirty="0"/>
              <a:t> : Αντιμετώπιση πρωτογενούς αιτίου, διόρθωση μεταβολικής οξέωσης με υγρά ± </a:t>
            </a:r>
            <a:r>
              <a:rPr lang="en-US" dirty="0"/>
              <a:t>NaHCO</a:t>
            </a:r>
            <a:r>
              <a:rPr lang="en-US" baseline="-25000" dirty="0"/>
              <a:t>3</a:t>
            </a:r>
          </a:p>
        </p:txBody>
      </p:sp>
    </p:spTree>
    <p:extLst>
      <p:ext uri="{BB962C8B-B14F-4D97-AF65-F5344CB8AC3E}">
        <p14:creationId xmlns:p14="http://schemas.microsoft.com/office/powerpoint/2010/main" val="11596129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BC7E8-F2C0-D9DA-F062-6A877247B5B7}"/>
              </a:ext>
            </a:extLst>
          </p:cNvPr>
          <p:cNvSpPr>
            <a:spLocks noGrp="1"/>
          </p:cNvSpPr>
          <p:nvPr>
            <p:ph type="title"/>
          </p:nvPr>
        </p:nvSpPr>
        <p:spPr/>
        <p:txBody>
          <a:bodyPr/>
          <a:lstStyle/>
          <a:p>
            <a:r>
              <a:rPr lang="el-GR" dirty="0"/>
              <a:t>Υποχλωριαιμία</a:t>
            </a:r>
          </a:p>
        </p:txBody>
      </p:sp>
      <p:sp>
        <p:nvSpPr>
          <p:cNvPr id="3" name="Content Placeholder 2">
            <a:extLst>
              <a:ext uri="{FF2B5EF4-FFF2-40B4-BE49-F238E27FC236}">
                <a16:creationId xmlns:a16="http://schemas.microsoft.com/office/drawing/2014/main" id="{3D5B5802-DE30-583B-AD6E-EAC51830299B}"/>
              </a:ext>
            </a:extLst>
          </p:cNvPr>
          <p:cNvSpPr>
            <a:spLocks noGrp="1"/>
          </p:cNvSpPr>
          <p:nvPr>
            <p:ph idx="1"/>
          </p:nvPr>
        </p:nvSpPr>
        <p:spPr/>
        <p:txBody>
          <a:bodyPr/>
          <a:lstStyle/>
          <a:p>
            <a:r>
              <a:rPr lang="el-GR" u="sng" dirty="0"/>
              <a:t>Ψευδής υποχλωριαιμία</a:t>
            </a:r>
            <a:r>
              <a:rPr lang="el-GR" dirty="0"/>
              <a:t>, λόγω τεχνικού σφάλματος, μπορεί να εμφανιστεί σε υπερλιπιδαιμία ή υπερπρωτεϊναιμία</a:t>
            </a:r>
          </a:p>
          <a:p>
            <a:r>
              <a:rPr lang="el-GR" u="sng" dirty="0"/>
              <a:t>Υποχλωριαιμία λόγω διαταραχής στην ισορροπία του νερού</a:t>
            </a:r>
            <a:r>
              <a:rPr lang="el-GR" dirty="0"/>
              <a:t>, με φυσιολογικό </a:t>
            </a:r>
            <a:r>
              <a:rPr lang="en-US" dirty="0"/>
              <a:t>Cl</a:t>
            </a:r>
            <a:r>
              <a:rPr lang="en-US" baseline="30000" dirty="0"/>
              <a:t>-</a:t>
            </a:r>
            <a:r>
              <a:rPr lang="en-US" baseline="-25000" dirty="0" err="1"/>
              <a:t>cor</a:t>
            </a:r>
            <a:r>
              <a:rPr lang="el-GR" dirty="0"/>
              <a:t>, μπορεί να εμφανιστεί σε απώλειες από το πεπτικό, απώλειες τρίτου χώρου, ΣΚΑ και νόσο του </a:t>
            </a:r>
            <a:r>
              <a:rPr lang="en-US" dirty="0"/>
              <a:t>Addison</a:t>
            </a:r>
          </a:p>
          <a:p>
            <a:r>
              <a:rPr lang="el-GR" u="sng" dirty="0"/>
              <a:t>«Γνήσια» υποχλωριαιμία</a:t>
            </a:r>
            <a:r>
              <a:rPr lang="el-GR" dirty="0"/>
              <a:t>, με χαμηλό </a:t>
            </a:r>
            <a:r>
              <a:rPr lang="en-US" dirty="0"/>
              <a:t>Cl</a:t>
            </a:r>
            <a:r>
              <a:rPr lang="en-US" baseline="30000" dirty="0"/>
              <a:t>-</a:t>
            </a:r>
            <a:r>
              <a:rPr lang="en-US" baseline="-25000" dirty="0" err="1"/>
              <a:t>cor</a:t>
            </a:r>
            <a:r>
              <a:rPr lang="el-GR" dirty="0"/>
              <a:t>, μπορεί να προκληθεί από σοβαρούς εμέτους, επιθετική χορήγηση διουρητικών ή </a:t>
            </a:r>
            <a:r>
              <a:rPr lang="en-US" dirty="0"/>
              <a:t>NaHCO</a:t>
            </a:r>
            <a:r>
              <a:rPr lang="en-US" baseline="-25000" dirty="0"/>
              <a:t>3 </a:t>
            </a:r>
            <a:r>
              <a:rPr lang="el-GR" dirty="0"/>
              <a:t> και </a:t>
            </a:r>
            <a:r>
              <a:rPr lang="el-GR" dirty="0" err="1"/>
              <a:t>υπεραλδοστερονισμό</a:t>
            </a:r>
            <a:r>
              <a:rPr lang="el-GR" dirty="0"/>
              <a:t> (</a:t>
            </a:r>
            <a:r>
              <a:rPr lang="en-US" dirty="0"/>
              <a:t>Cushing’s)</a:t>
            </a:r>
            <a:endParaRPr lang="el-GR" dirty="0"/>
          </a:p>
        </p:txBody>
      </p:sp>
    </p:spTree>
    <p:extLst>
      <p:ext uri="{BB962C8B-B14F-4D97-AF65-F5344CB8AC3E}">
        <p14:creationId xmlns:p14="http://schemas.microsoft.com/office/powerpoint/2010/main" val="31414212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ADE7B-DF43-D09F-2836-02719F73C931}"/>
              </a:ext>
            </a:extLst>
          </p:cNvPr>
          <p:cNvSpPr>
            <a:spLocks noGrp="1"/>
          </p:cNvSpPr>
          <p:nvPr>
            <p:ph type="title"/>
          </p:nvPr>
        </p:nvSpPr>
        <p:spPr/>
        <p:txBody>
          <a:bodyPr/>
          <a:lstStyle/>
          <a:p>
            <a:r>
              <a:rPr lang="el-GR" dirty="0"/>
              <a:t>Υποχλωριαιμία</a:t>
            </a:r>
          </a:p>
        </p:txBody>
      </p:sp>
      <p:sp>
        <p:nvSpPr>
          <p:cNvPr id="3" name="Content Placeholder 2">
            <a:extLst>
              <a:ext uri="{FF2B5EF4-FFF2-40B4-BE49-F238E27FC236}">
                <a16:creationId xmlns:a16="http://schemas.microsoft.com/office/drawing/2014/main" id="{3EE124DB-C540-430D-D35E-D336C7E1FBF7}"/>
              </a:ext>
            </a:extLst>
          </p:cNvPr>
          <p:cNvSpPr>
            <a:spLocks noGrp="1"/>
          </p:cNvSpPr>
          <p:nvPr>
            <p:ph idx="1"/>
          </p:nvPr>
        </p:nvSpPr>
        <p:spPr/>
        <p:txBody>
          <a:bodyPr/>
          <a:lstStyle/>
          <a:p>
            <a:r>
              <a:rPr lang="el-GR" b="1" dirty="0"/>
              <a:t>Συμπτώματα</a:t>
            </a:r>
            <a:r>
              <a:rPr lang="el-GR" dirty="0"/>
              <a:t> : οφείλονται στην πρωτογενή νόσο και τη μεταβολική αλκάλωση</a:t>
            </a:r>
          </a:p>
          <a:p>
            <a:r>
              <a:rPr lang="el-GR" dirty="0"/>
              <a:t>Μυϊκή αδυναμία, μυϊκοί σπασμοί, κράμπες και καρδιακές αρρυθμίες</a:t>
            </a:r>
          </a:p>
          <a:p>
            <a:endParaRPr lang="el-GR" dirty="0"/>
          </a:p>
          <a:p>
            <a:r>
              <a:rPr lang="el-GR" b="1" dirty="0"/>
              <a:t>Αντιμετώπιση</a:t>
            </a:r>
            <a:r>
              <a:rPr lang="el-GR" dirty="0"/>
              <a:t> : αντιμετώπιση πρωτογενούς αιτίου και διόρθωση της μεταβολικής αλκάλωσης με υγρά που περιέχουν </a:t>
            </a:r>
            <a:r>
              <a:rPr lang="en-US" dirty="0"/>
              <a:t>Cl</a:t>
            </a:r>
            <a:r>
              <a:rPr lang="en-US" baseline="30000" dirty="0"/>
              <a:t>-</a:t>
            </a:r>
            <a:r>
              <a:rPr lang="en-US" dirty="0"/>
              <a:t>. </a:t>
            </a:r>
            <a:r>
              <a:rPr lang="el-GR" dirty="0"/>
              <a:t>Ταυτόχρονα διορθώνουμε και τις συγκεντρώσεις </a:t>
            </a:r>
            <a:r>
              <a:rPr lang="en-US" dirty="0"/>
              <a:t>K</a:t>
            </a:r>
            <a:r>
              <a:rPr lang="en-US" baseline="30000" dirty="0"/>
              <a:t>+</a:t>
            </a:r>
            <a:r>
              <a:rPr lang="en-US" dirty="0"/>
              <a:t> </a:t>
            </a:r>
            <a:r>
              <a:rPr lang="el-GR" dirty="0"/>
              <a:t>και </a:t>
            </a:r>
            <a:r>
              <a:rPr lang="en-US" dirty="0"/>
              <a:t>Na</a:t>
            </a:r>
            <a:r>
              <a:rPr lang="en-US" baseline="30000" dirty="0"/>
              <a:t>+</a:t>
            </a:r>
            <a:endParaRPr lang="el-GR" baseline="30000" dirty="0"/>
          </a:p>
        </p:txBody>
      </p:sp>
    </p:spTree>
    <p:extLst>
      <p:ext uri="{BB962C8B-B14F-4D97-AF65-F5344CB8AC3E}">
        <p14:creationId xmlns:p14="http://schemas.microsoft.com/office/powerpoint/2010/main" val="31761609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6399F-2EA0-E49A-A5C2-6A56B5888A21}"/>
              </a:ext>
            </a:extLst>
          </p:cNvPr>
          <p:cNvSpPr>
            <a:spLocks noGrp="1"/>
          </p:cNvSpPr>
          <p:nvPr>
            <p:ph type="title"/>
          </p:nvPr>
        </p:nvSpPr>
        <p:spPr/>
        <p:txBody>
          <a:bodyPr/>
          <a:lstStyle/>
          <a:p>
            <a:r>
              <a:rPr lang="el-GR" dirty="0"/>
              <a:t>Τί κρατάμε </a:t>
            </a:r>
            <a:r>
              <a:rPr lang="el-GR" dirty="0" err="1"/>
              <a:t>απ’το</a:t>
            </a:r>
            <a:r>
              <a:rPr lang="el-GR" dirty="0"/>
              <a:t> χλώριο…</a:t>
            </a:r>
          </a:p>
        </p:txBody>
      </p:sp>
      <p:sp>
        <p:nvSpPr>
          <p:cNvPr id="3" name="Content Placeholder 2">
            <a:extLst>
              <a:ext uri="{FF2B5EF4-FFF2-40B4-BE49-F238E27FC236}">
                <a16:creationId xmlns:a16="http://schemas.microsoft.com/office/drawing/2014/main" id="{6F064BA1-AE63-D510-6ADE-52B0F01793AD}"/>
              </a:ext>
            </a:extLst>
          </p:cNvPr>
          <p:cNvSpPr>
            <a:spLocks noGrp="1"/>
          </p:cNvSpPr>
          <p:nvPr>
            <p:ph idx="1"/>
          </p:nvPr>
        </p:nvSpPr>
        <p:spPr/>
        <p:txBody>
          <a:bodyPr/>
          <a:lstStyle/>
          <a:p>
            <a:r>
              <a:rPr lang="el-GR" dirty="0"/>
              <a:t>Είναι «κράχτης» είτε για διαταραχή στην ισορροπία του νερού είτε για διαταραχή στην οξεοβασική ισορροπία</a:t>
            </a:r>
          </a:p>
          <a:p>
            <a:r>
              <a:rPr lang="el-GR" dirty="0"/>
              <a:t>Για να ξεκαθαρίσουμε το νερό/οξεοβασική διαταραχή διορθώνουμε τη συγκέντρωση </a:t>
            </a:r>
            <a:r>
              <a:rPr lang="en-US" dirty="0"/>
              <a:t>Cl</a:t>
            </a:r>
            <a:r>
              <a:rPr lang="en-US" baseline="30000" dirty="0"/>
              <a:t>-</a:t>
            </a:r>
            <a:r>
              <a:rPr lang="en-US" dirty="0"/>
              <a:t> </a:t>
            </a:r>
            <a:r>
              <a:rPr lang="el-GR" dirty="0"/>
              <a:t>ως προς το </a:t>
            </a:r>
            <a:r>
              <a:rPr lang="en-US" dirty="0"/>
              <a:t>Na</a:t>
            </a:r>
            <a:r>
              <a:rPr lang="en-US" baseline="30000" dirty="0"/>
              <a:t>+</a:t>
            </a:r>
          </a:p>
          <a:p>
            <a:r>
              <a:rPr lang="el-GR" dirty="0"/>
              <a:t>Συχνά διαταράσσεται λόγω χορήγησης διουρητικών, σε ενδοκρινοπάθειες και απώλειες από το πεπτικό αλλά και ιατρογενώς κατά την αντιμετώπιση διαταραχών του Κ</a:t>
            </a:r>
            <a:r>
              <a:rPr lang="el-GR" baseline="30000" dirty="0"/>
              <a:t>+</a:t>
            </a:r>
          </a:p>
        </p:txBody>
      </p:sp>
    </p:spTree>
    <p:extLst>
      <p:ext uri="{BB962C8B-B14F-4D97-AF65-F5344CB8AC3E}">
        <p14:creationId xmlns:p14="http://schemas.microsoft.com/office/powerpoint/2010/main" val="11013272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00FEA-D856-6F94-BC8B-4FC5892A2C0B}"/>
              </a:ext>
            </a:extLst>
          </p:cNvPr>
          <p:cNvSpPr>
            <a:spLocks noGrp="1"/>
          </p:cNvSpPr>
          <p:nvPr>
            <p:ph type="title"/>
          </p:nvPr>
        </p:nvSpPr>
        <p:spPr/>
        <p:txBody>
          <a:bodyPr/>
          <a:lstStyle/>
          <a:p>
            <a:r>
              <a:rPr lang="el-GR" dirty="0"/>
              <a:t>Διαταραχές του Μαγνησίου</a:t>
            </a:r>
          </a:p>
        </p:txBody>
      </p:sp>
      <p:sp>
        <p:nvSpPr>
          <p:cNvPr id="3" name="Text Placeholder 2">
            <a:extLst>
              <a:ext uri="{FF2B5EF4-FFF2-40B4-BE49-F238E27FC236}">
                <a16:creationId xmlns:a16="http://schemas.microsoft.com/office/drawing/2014/main" id="{575A53B5-31B7-525D-C591-B2B279D2DD53}"/>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3490263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6D3A3-EAA0-D37A-CC9C-0225AA8B5297}"/>
              </a:ext>
            </a:extLst>
          </p:cNvPr>
          <p:cNvSpPr>
            <a:spLocks noGrp="1"/>
          </p:cNvSpPr>
          <p:nvPr>
            <p:ph type="title"/>
          </p:nvPr>
        </p:nvSpPr>
        <p:spPr/>
        <p:txBody>
          <a:bodyPr/>
          <a:lstStyle/>
          <a:p>
            <a:r>
              <a:rPr lang="el-GR" dirty="0"/>
              <a:t>Τί κάνει το </a:t>
            </a:r>
            <a:r>
              <a:rPr lang="en-US" dirty="0"/>
              <a:t>Mg</a:t>
            </a:r>
            <a:r>
              <a:rPr lang="en-US" baseline="30000" dirty="0"/>
              <a:t>++</a:t>
            </a:r>
            <a:r>
              <a:rPr lang="en-US" dirty="0"/>
              <a:t>?</a:t>
            </a:r>
            <a:endParaRPr lang="el-GR" dirty="0"/>
          </a:p>
        </p:txBody>
      </p:sp>
      <p:sp>
        <p:nvSpPr>
          <p:cNvPr id="3" name="Content Placeholder 2">
            <a:extLst>
              <a:ext uri="{FF2B5EF4-FFF2-40B4-BE49-F238E27FC236}">
                <a16:creationId xmlns:a16="http://schemas.microsoft.com/office/drawing/2014/main" id="{9C29E1F6-6CB4-36EB-816A-9959B5E959BA}"/>
              </a:ext>
            </a:extLst>
          </p:cNvPr>
          <p:cNvSpPr>
            <a:spLocks noGrp="1"/>
          </p:cNvSpPr>
          <p:nvPr>
            <p:ph idx="1"/>
          </p:nvPr>
        </p:nvSpPr>
        <p:spPr/>
        <p:txBody>
          <a:bodyPr>
            <a:normAutofit lnSpcReduction="10000"/>
          </a:bodyPr>
          <a:lstStyle/>
          <a:p>
            <a:r>
              <a:rPr lang="el-GR" dirty="0"/>
              <a:t>Είναι το 2</a:t>
            </a:r>
            <a:r>
              <a:rPr lang="el-GR" baseline="30000" dirty="0"/>
              <a:t>ο</a:t>
            </a:r>
            <a:r>
              <a:rPr lang="el-GR" dirty="0"/>
              <a:t> ενδοκυτταρικό </a:t>
            </a:r>
            <a:r>
              <a:rPr lang="el-GR" dirty="0" err="1"/>
              <a:t>κατιόν</a:t>
            </a:r>
            <a:r>
              <a:rPr lang="el-GR" dirty="0"/>
              <a:t> μετά το Κ</a:t>
            </a:r>
            <a:r>
              <a:rPr lang="el-GR" baseline="30000" dirty="0"/>
              <a:t>+</a:t>
            </a:r>
          </a:p>
          <a:p>
            <a:r>
              <a:rPr lang="el-GR" dirty="0"/>
              <a:t>Συστατικό των οστών, των μυών, του ήπατος και της καρδιάς</a:t>
            </a:r>
          </a:p>
          <a:p>
            <a:r>
              <a:rPr lang="el-GR" dirty="0"/>
              <a:t>Η βιολογικά ενεργή μορφή του είναι το ιονισμένο μαγνήσιο (55% του </a:t>
            </a:r>
            <a:r>
              <a:rPr lang="el-GR" dirty="0" err="1"/>
              <a:t>εξωκυτταρικού</a:t>
            </a:r>
            <a:r>
              <a:rPr lang="el-GR" dirty="0"/>
              <a:t> μαγνησίου)</a:t>
            </a:r>
          </a:p>
          <a:p>
            <a:r>
              <a:rPr lang="el-GR" dirty="0"/>
              <a:t>Παίζει ρόλο στη δημιουργία δυναμικού ηρεμίας άρα στη δημιουργία και μετάδοση νευρικών ώσεων και τη σύσπαση των μυϊκών ινών (ρυθμίζοντας τις συγκεντρώσεις των </a:t>
            </a:r>
            <a:r>
              <a:rPr lang="en-US" dirty="0"/>
              <a:t>Na</a:t>
            </a:r>
            <a:r>
              <a:rPr lang="en-US" baseline="30000" dirty="0"/>
              <a:t>+</a:t>
            </a:r>
            <a:r>
              <a:rPr lang="en-US" dirty="0"/>
              <a:t>, K</a:t>
            </a:r>
            <a:r>
              <a:rPr lang="en-US" baseline="30000" dirty="0"/>
              <a:t>+</a:t>
            </a:r>
            <a:r>
              <a:rPr lang="en-US" dirty="0"/>
              <a:t> </a:t>
            </a:r>
            <a:r>
              <a:rPr lang="el-GR" dirty="0"/>
              <a:t>και </a:t>
            </a:r>
            <a:r>
              <a:rPr lang="en-US" dirty="0"/>
              <a:t>Ca</a:t>
            </a:r>
            <a:r>
              <a:rPr lang="en-US" baseline="30000" dirty="0"/>
              <a:t>++</a:t>
            </a:r>
            <a:r>
              <a:rPr lang="en-US" dirty="0"/>
              <a:t>)</a:t>
            </a:r>
          </a:p>
          <a:p>
            <a:r>
              <a:rPr lang="el-GR" dirty="0"/>
              <a:t>Συμμετέχει στη ρύθμιση του τόνου των λείων μυϊκών ινών των αγγείων (αρτηριακή πίεση)</a:t>
            </a:r>
          </a:p>
          <a:p>
            <a:r>
              <a:rPr lang="el-GR" dirty="0"/>
              <a:t>Ρόλο και στο ανοσοποιητικό</a:t>
            </a:r>
          </a:p>
        </p:txBody>
      </p:sp>
    </p:spTree>
    <p:extLst>
      <p:ext uri="{BB962C8B-B14F-4D97-AF65-F5344CB8AC3E}">
        <p14:creationId xmlns:p14="http://schemas.microsoft.com/office/powerpoint/2010/main" val="3475049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911D1-7CCE-7660-D4A4-4138F76E608B}"/>
              </a:ext>
            </a:extLst>
          </p:cNvPr>
          <p:cNvSpPr>
            <a:spLocks noGrp="1"/>
          </p:cNvSpPr>
          <p:nvPr>
            <p:ph type="title"/>
          </p:nvPr>
        </p:nvSpPr>
        <p:spPr/>
        <p:txBody>
          <a:bodyPr/>
          <a:lstStyle/>
          <a:p>
            <a:r>
              <a:rPr lang="el-GR" dirty="0"/>
              <a:t>Μονάδες μέτρησης (ή τί στην ευχή είναι το </a:t>
            </a:r>
            <a:r>
              <a:rPr lang="en-US" dirty="0" err="1"/>
              <a:t>mEq</a:t>
            </a:r>
            <a:r>
              <a:rPr lang="en-US" dirty="0"/>
              <a:t>…?)</a:t>
            </a:r>
            <a:endParaRPr lang="el-GR" dirty="0"/>
          </a:p>
        </p:txBody>
      </p:sp>
      <p:sp>
        <p:nvSpPr>
          <p:cNvPr id="3" name="Content Placeholder 2">
            <a:extLst>
              <a:ext uri="{FF2B5EF4-FFF2-40B4-BE49-F238E27FC236}">
                <a16:creationId xmlns:a16="http://schemas.microsoft.com/office/drawing/2014/main" id="{C9B83CA1-A7BB-4A97-3F3F-3955F57C42C2}"/>
              </a:ext>
            </a:extLst>
          </p:cNvPr>
          <p:cNvSpPr>
            <a:spLocks noGrp="1"/>
          </p:cNvSpPr>
          <p:nvPr>
            <p:ph idx="1"/>
          </p:nvPr>
        </p:nvSpPr>
        <p:spPr/>
        <p:txBody>
          <a:bodyPr/>
          <a:lstStyle/>
          <a:p>
            <a:r>
              <a:rPr lang="el-GR" dirty="0"/>
              <a:t>Οι ηλεκτρολύτες συχνότερα περιγράφονται με 2 μονάδες μέτρησης, είτε </a:t>
            </a:r>
            <a:r>
              <a:rPr lang="en-US" dirty="0"/>
              <a:t>mg/dL </a:t>
            </a:r>
            <a:r>
              <a:rPr lang="el-GR" dirty="0"/>
              <a:t>είτε </a:t>
            </a:r>
            <a:r>
              <a:rPr lang="en-US" dirty="0" err="1"/>
              <a:t>mEq</a:t>
            </a:r>
            <a:r>
              <a:rPr lang="en-US" dirty="0"/>
              <a:t>/L</a:t>
            </a:r>
            <a:r>
              <a:rPr lang="el-GR" dirty="0"/>
              <a:t> (ή </a:t>
            </a:r>
            <a:r>
              <a:rPr lang="en-US" dirty="0" err="1"/>
              <a:t>milliNormal</a:t>
            </a:r>
            <a:r>
              <a:rPr lang="en-US" dirty="0"/>
              <a:t> </a:t>
            </a:r>
            <a:r>
              <a:rPr lang="en-US" dirty="0" err="1"/>
              <a:t>mN</a:t>
            </a:r>
            <a:r>
              <a:rPr lang="en-US" dirty="0"/>
              <a:t>)</a:t>
            </a:r>
          </a:p>
          <a:p>
            <a:r>
              <a:rPr lang="en-US" dirty="0"/>
              <a:t>Equivalent (Eq) </a:t>
            </a:r>
            <a:r>
              <a:rPr lang="el-GR" dirty="0"/>
              <a:t>είναι η ποσότητα μίας ουσίας που πρέπει να προστεθεί σε ένα διάλυμα για να εξουδετερώσει ή να αντιδράσει με συγκεκριμένη ποσότητα μίας άλλης ουσίας</a:t>
            </a:r>
          </a:p>
          <a:p>
            <a:r>
              <a:rPr lang="el-GR" dirty="0"/>
              <a:t>Είναι μία μονάδα με ιστορική σημασία, και προφανώς έβγαζε απόλυτο νόημα την πρώτη φορά που </a:t>
            </a:r>
            <a:r>
              <a:rPr lang="el-GR" dirty="0" err="1"/>
              <a:t>περιγράφηκε</a:t>
            </a:r>
            <a:r>
              <a:rPr lang="el-GR" dirty="0"/>
              <a:t>, το 1777(!)</a:t>
            </a:r>
          </a:p>
          <a:p>
            <a:r>
              <a:rPr lang="el-GR" dirty="0"/>
              <a:t>Η μονάδα έχει διατηρηθεί στην ιατρική και τη βιοχημεία ως </a:t>
            </a:r>
            <a:r>
              <a:rPr lang="en-US" dirty="0" err="1"/>
              <a:t>mEq</a:t>
            </a:r>
            <a:r>
              <a:rPr lang="en-US" dirty="0"/>
              <a:t> (Eq/1000) </a:t>
            </a:r>
            <a:r>
              <a:rPr lang="el-GR" dirty="0"/>
              <a:t>για τους ηλεκτρολύτες και την οξεοβασική ισορροπία και ορίζεται ως η ποσότητα που αντιδράει με 1 </a:t>
            </a:r>
            <a:r>
              <a:rPr lang="en-US" dirty="0"/>
              <a:t>mmol H</a:t>
            </a:r>
            <a:r>
              <a:rPr lang="en-US" baseline="30000" dirty="0"/>
              <a:t>+</a:t>
            </a:r>
            <a:endParaRPr lang="el-GR" baseline="30000" dirty="0"/>
          </a:p>
        </p:txBody>
      </p:sp>
    </p:spTree>
    <p:extLst>
      <p:ext uri="{BB962C8B-B14F-4D97-AF65-F5344CB8AC3E}">
        <p14:creationId xmlns:p14="http://schemas.microsoft.com/office/powerpoint/2010/main" val="18647202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B32E-8631-04CA-9A4D-BCC853EB49A4}"/>
              </a:ext>
            </a:extLst>
          </p:cNvPr>
          <p:cNvSpPr>
            <a:spLocks noGrp="1"/>
          </p:cNvSpPr>
          <p:nvPr>
            <p:ph type="title"/>
          </p:nvPr>
        </p:nvSpPr>
        <p:spPr/>
        <p:txBody>
          <a:bodyPr/>
          <a:lstStyle/>
          <a:p>
            <a:r>
              <a:rPr lang="el-GR" dirty="0"/>
              <a:t>Ρύθμιση του </a:t>
            </a:r>
            <a:r>
              <a:rPr lang="en-US" dirty="0"/>
              <a:t>Mg</a:t>
            </a:r>
            <a:r>
              <a:rPr lang="en-US" baseline="30000" dirty="0"/>
              <a:t>++</a:t>
            </a:r>
            <a:endParaRPr lang="el-GR" baseline="30000" dirty="0"/>
          </a:p>
        </p:txBody>
      </p:sp>
      <p:sp>
        <p:nvSpPr>
          <p:cNvPr id="3" name="Content Placeholder 2">
            <a:extLst>
              <a:ext uri="{FF2B5EF4-FFF2-40B4-BE49-F238E27FC236}">
                <a16:creationId xmlns:a16="http://schemas.microsoft.com/office/drawing/2014/main" id="{6FFEDF12-3650-BCA3-448F-8A249710B071}"/>
              </a:ext>
            </a:extLst>
          </p:cNvPr>
          <p:cNvSpPr>
            <a:spLocks noGrp="1"/>
          </p:cNvSpPr>
          <p:nvPr>
            <p:ph idx="1"/>
          </p:nvPr>
        </p:nvSpPr>
        <p:spPr/>
        <p:txBody>
          <a:bodyPr/>
          <a:lstStyle/>
          <a:p>
            <a:endParaRPr lang="el-GR" dirty="0"/>
          </a:p>
          <a:p>
            <a:r>
              <a:rPr lang="el-GR" dirty="0"/>
              <a:t>Το μαγνήσιο προσλαμβάνεται από την τροφή, απορροφάται από το πεπτικό (κυρίως τον ειλεό) και απεκκρίνεται από τους νεφρούς</a:t>
            </a:r>
          </a:p>
          <a:p>
            <a:r>
              <a:rPr lang="el-GR" dirty="0"/>
              <a:t>Η ισορροπία του </a:t>
            </a:r>
            <a:r>
              <a:rPr lang="en-US" dirty="0"/>
              <a:t>Mg</a:t>
            </a:r>
            <a:r>
              <a:rPr lang="en-US" baseline="30000" dirty="0"/>
              <a:t>++</a:t>
            </a:r>
            <a:r>
              <a:rPr lang="en-US" dirty="0"/>
              <a:t> </a:t>
            </a:r>
            <a:r>
              <a:rPr lang="el-GR" dirty="0"/>
              <a:t>ρυθμίζεται από τις ορμόνες των παραθυρεοειδών (</a:t>
            </a:r>
            <a:r>
              <a:rPr lang="el-GR" dirty="0" err="1"/>
              <a:t>παραθορμόνη</a:t>
            </a:r>
            <a:r>
              <a:rPr lang="el-GR" dirty="0"/>
              <a:t> και </a:t>
            </a:r>
            <a:r>
              <a:rPr lang="el-GR" dirty="0" err="1"/>
              <a:t>χολοκαλσιφερόλη</a:t>
            </a:r>
            <a:r>
              <a:rPr lang="el-GR" dirty="0"/>
              <a:t>)</a:t>
            </a:r>
          </a:p>
        </p:txBody>
      </p:sp>
    </p:spTree>
    <p:extLst>
      <p:ext uri="{BB962C8B-B14F-4D97-AF65-F5344CB8AC3E}">
        <p14:creationId xmlns:p14="http://schemas.microsoft.com/office/powerpoint/2010/main" val="18742964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074B-59E5-70D1-E27D-90D5DCA5B95D}"/>
              </a:ext>
            </a:extLst>
          </p:cNvPr>
          <p:cNvSpPr>
            <a:spLocks noGrp="1"/>
          </p:cNvSpPr>
          <p:nvPr>
            <p:ph type="title"/>
          </p:nvPr>
        </p:nvSpPr>
        <p:spPr/>
        <p:txBody>
          <a:bodyPr/>
          <a:lstStyle/>
          <a:p>
            <a:r>
              <a:rPr lang="el-GR" dirty="0"/>
              <a:t>Υπομαγνησιαιμία</a:t>
            </a:r>
          </a:p>
        </p:txBody>
      </p:sp>
      <p:sp>
        <p:nvSpPr>
          <p:cNvPr id="3" name="Content Placeholder 2">
            <a:extLst>
              <a:ext uri="{FF2B5EF4-FFF2-40B4-BE49-F238E27FC236}">
                <a16:creationId xmlns:a16="http://schemas.microsoft.com/office/drawing/2014/main" id="{9AEFAB6F-DEA9-5F15-7926-D7B4C390ED27}"/>
              </a:ext>
            </a:extLst>
          </p:cNvPr>
          <p:cNvSpPr>
            <a:spLocks noGrp="1"/>
          </p:cNvSpPr>
          <p:nvPr>
            <p:ph idx="1"/>
          </p:nvPr>
        </p:nvSpPr>
        <p:spPr/>
        <p:txBody>
          <a:bodyPr>
            <a:normAutofit fontScale="92500" lnSpcReduction="20000"/>
          </a:bodyPr>
          <a:lstStyle/>
          <a:p>
            <a:r>
              <a:rPr lang="el-GR" dirty="0"/>
              <a:t>Πιο συχνή από την </a:t>
            </a:r>
            <a:r>
              <a:rPr lang="el-GR" dirty="0" err="1"/>
              <a:t>υπερμαγνησιαιμία</a:t>
            </a:r>
            <a:r>
              <a:rPr lang="el-GR" dirty="0"/>
              <a:t>, εντοπίζεται συχνότερα σε βαριά πάσχοντα ζώα ( έως 54%)</a:t>
            </a:r>
          </a:p>
          <a:p>
            <a:r>
              <a:rPr lang="el-GR" dirty="0"/>
              <a:t>Οφείλεται σε μειωμένη πρόσληψη, αυξημένες απώλειες ή ανακατανομή</a:t>
            </a:r>
          </a:p>
          <a:p>
            <a:r>
              <a:rPr lang="el-GR" dirty="0">
                <a:solidFill>
                  <a:schemeClr val="bg1">
                    <a:lumMod val="50000"/>
                  </a:schemeClr>
                </a:solidFill>
              </a:rPr>
              <a:t>Μειωμένη πρόσληψη σε παρατεταμένη ασιτία/υποσιτισμό, μακροχρόνια θεραπεία με υγρά (χωρίς </a:t>
            </a:r>
            <a:r>
              <a:rPr lang="en-US" dirty="0">
                <a:solidFill>
                  <a:schemeClr val="bg1">
                    <a:lumMod val="50000"/>
                  </a:schemeClr>
                </a:solidFill>
              </a:rPr>
              <a:t>Mg</a:t>
            </a:r>
            <a:r>
              <a:rPr lang="en-US" baseline="30000" dirty="0">
                <a:solidFill>
                  <a:schemeClr val="bg1">
                    <a:lumMod val="50000"/>
                  </a:schemeClr>
                </a:solidFill>
              </a:rPr>
              <a:t>++</a:t>
            </a:r>
            <a:r>
              <a:rPr lang="en-US" dirty="0">
                <a:solidFill>
                  <a:schemeClr val="bg1">
                    <a:lumMod val="50000"/>
                  </a:schemeClr>
                </a:solidFill>
              </a:rPr>
              <a:t>) </a:t>
            </a:r>
            <a:r>
              <a:rPr lang="el-GR" dirty="0">
                <a:solidFill>
                  <a:schemeClr val="bg1">
                    <a:lumMod val="50000"/>
                  </a:schemeClr>
                </a:solidFill>
              </a:rPr>
              <a:t>ή παρεντερική διατροφή</a:t>
            </a:r>
          </a:p>
          <a:p>
            <a:r>
              <a:rPr lang="el-GR" dirty="0">
                <a:solidFill>
                  <a:schemeClr val="bg1">
                    <a:lumMod val="50000"/>
                  </a:schemeClr>
                </a:solidFill>
              </a:rPr>
              <a:t>Αυξημένες απώλειες από το νεφρό ή από το πεπτικό. Από το πεπτικό σε ΙΦΝΕ, </a:t>
            </a:r>
            <a:r>
              <a:rPr lang="el-GR" dirty="0" err="1">
                <a:solidFill>
                  <a:schemeClr val="bg1">
                    <a:lumMod val="50000"/>
                  </a:schemeClr>
                </a:solidFill>
              </a:rPr>
              <a:t>δυσαπορρόφηση</a:t>
            </a:r>
            <a:r>
              <a:rPr lang="el-GR" dirty="0">
                <a:solidFill>
                  <a:schemeClr val="bg1">
                    <a:lumMod val="50000"/>
                  </a:schemeClr>
                </a:solidFill>
              </a:rPr>
              <a:t> ή χρόνια διάρροια. Από το νεφρό σε νεφρική βλάβη (</a:t>
            </a:r>
            <a:r>
              <a:rPr lang="el-GR" dirty="0" err="1">
                <a:solidFill>
                  <a:schemeClr val="bg1">
                    <a:lumMod val="50000"/>
                  </a:schemeClr>
                </a:solidFill>
              </a:rPr>
              <a:t>σπειραματονεφρίτιδα</a:t>
            </a:r>
            <a:r>
              <a:rPr lang="el-GR" dirty="0">
                <a:solidFill>
                  <a:schemeClr val="bg1">
                    <a:lumMod val="50000"/>
                  </a:schemeClr>
                </a:solidFill>
              </a:rPr>
              <a:t>, </a:t>
            </a:r>
            <a:r>
              <a:rPr lang="el-GR" dirty="0" err="1">
                <a:solidFill>
                  <a:schemeClr val="bg1">
                    <a:lumMod val="50000"/>
                  </a:schemeClr>
                </a:solidFill>
              </a:rPr>
              <a:t>σωληναριακή</a:t>
            </a:r>
            <a:r>
              <a:rPr lang="el-GR" dirty="0">
                <a:solidFill>
                  <a:schemeClr val="bg1">
                    <a:lumMod val="50000"/>
                  </a:schemeClr>
                </a:solidFill>
              </a:rPr>
              <a:t> νέκρωση), ενδοκρινοπάθειες όπως ο </a:t>
            </a:r>
            <a:r>
              <a:rPr lang="el-GR" dirty="0" err="1">
                <a:solidFill>
                  <a:schemeClr val="bg1">
                    <a:lumMod val="50000"/>
                  </a:schemeClr>
                </a:solidFill>
              </a:rPr>
              <a:t>κετοξεωτικός</a:t>
            </a:r>
            <a:r>
              <a:rPr lang="el-GR" dirty="0">
                <a:solidFill>
                  <a:schemeClr val="bg1">
                    <a:lumMod val="50000"/>
                  </a:schemeClr>
                </a:solidFill>
              </a:rPr>
              <a:t> ΣΔ και ο υπερθυρεοειδισμός, και φάρμακα όπως τα διουρητικά και η </a:t>
            </a:r>
            <a:r>
              <a:rPr lang="el-GR" dirty="0" err="1">
                <a:solidFill>
                  <a:schemeClr val="bg1">
                    <a:lumMod val="50000"/>
                  </a:schemeClr>
                </a:solidFill>
              </a:rPr>
              <a:t>διγοξίνη</a:t>
            </a:r>
            <a:endParaRPr lang="el-GR" dirty="0">
              <a:solidFill>
                <a:schemeClr val="bg1">
                  <a:lumMod val="50000"/>
                </a:schemeClr>
              </a:solidFill>
            </a:endParaRPr>
          </a:p>
          <a:p>
            <a:r>
              <a:rPr lang="el-GR" dirty="0">
                <a:solidFill>
                  <a:schemeClr val="bg1">
                    <a:lumMod val="50000"/>
                  </a:schemeClr>
                </a:solidFill>
              </a:rPr>
              <a:t>Ανακατανομή του </a:t>
            </a:r>
            <a:r>
              <a:rPr lang="en-US" dirty="0">
                <a:solidFill>
                  <a:schemeClr val="bg1">
                    <a:lumMod val="50000"/>
                  </a:schemeClr>
                </a:solidFill>
              </a:rPr>
              <a:t>Mg</a:t>
            </a:r>
            <a:r>
              <a:rPr lang="en-US" baseline="30000" dirty="0">
                <a:solidFill>
                  <a:schemeClr val="bg1">
                    <a:lumMod val="50000"/>
                  </a:schemeClr>
                </a:solidFill>
              </a:rPr>
              <a:t>++</a:t>
            </a:r>
            <a:r>
              <a:rPr lang="en-US" dirty="0">
                <a:solidFill>
                  <a:schemeClr val="bg1">
                    <a:lumMod val="50000"/>
                  </a:schemeClr>
                </a:solidFill>
              </a:rPr>
              <a:t> </a:t>
            </a:r>
            <a:r>
              <a:rPr lang="el-GR" dirty="0">
                <a:solidFill>
                  <a:schemeClr val="bg1">
                    <a:lumMod val="50000"/>
                  </a:schemeClr>
                </a:solidFill>
              </a:rPr>
              <a:t>μπορεί να προκληθεί μετά από μετάγγιση αίματος ή σε παθολογικές καταστάσεις όπως η παγκρεατίτιδα, η σήψη και το σύνδρομο </a:t>
            </a:r>
            <a:r>
              <a:rPr lang="el-GR" dirty="0" err="1">
                <a:solidFill>
                  <a:schemeClr val="bg1">
                    <a:lumMod val="50000"/>
                  </a:schemeClr>
                </a:solidFill>
              </a:rPr>
              <a:t>επανασίτισης</a:t>
            </a:r>
            <a:endParaRPr lang="el-GR" dirty="0">
              <a:solidFill>
                <a:schemeClr val="bg1">
                  <a:lumMod val="50000"/>
                </a:schemeClr>
              </a:solidFill>
            </a:endParaRPr>
          </a:p>
        </p:txBody>
      </p:sp>
    </p:spTree>
    <p:extLst>
      <p:ext uri="{BB962C8B-B14F-4D97-AF65-F5344CB8AC3E}">
        <p14:creationId xmlns:p14="http://schemas.microsoft.com/office/powerpoint/2010/main" val="15471972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9D32-52FA-6EEC-475E-9C231FBFCF4B}"/>
              </a:ext>
            </a:extLst>
          </p:cNvPr>
          <p:cNvSpPr>
            <a:spLocks noGrp="1"/>
          </p:cNvSpPr>
          <p:nvPr>
            <p:ph type="title"/>
          </p:nvPr>
        </p:nvSpPr>
        <p:spPr/>
        <p:txBody>
          <a:bodyPr/>
          <a:lstStyle/>
          <a:p>
            <a:r>
              <a:rPr lang="el-GR" dirty="0"/>
              <a:t>Υπομαγνησιαιμία</a:t>
            </a:r>
          </a:p>
        </p:txBody>
      </p:sp>
      <p:sp>
        <p:nvSpPr>
          <p:cNvPr id="3" name="Content Placeholder 2">
            <a:extLst>
              <a:ext uri="{FF2B5EF4-FFF2-40B4-BE49-F238E27FC236}">
                <a16:creationId xmlns:a16="http://schemas.microsoft.com/office/drawing/2014/main" id="{C77168EF-BC55-466B-50CA-107CAD437165}"/>
              </a:ext>
            </a:extLst>
          </p:cNvPr>
          <p:cNvSpPr>
            <a:spLocks noGrp="1"/>
          </p:cNvSpPr>
          <p:nvPr>
            <p:ph idx="1"/>
          </p:nvPr>
        </p:nvSpPr>
        <p:spPr/>
        <p:txBody>
          <a:bodyPr>
            <a:normAutofit fontScale="92500" lnSpcReduction="20000"/>
          </a:bodyPr>
          <a:lstStyle/>
          <a:p>
            <a:r>
              <a:rPr lang="el-GR" b="1" dirty="0"/>
              <a:t>Συμπτώματα</a:t>
            </a:r>
            <a:r>
              <a:rPr lang="el-GR" dirty="0"/>
              <a:t> : Τα συμπτώματα της υπομαγνησιαιμίας αφορούν κυρίως στο μυοκάρδιο, </a:t>
            </a:r>
            <a:r>
              <a:rPr lang="el-GR" dirty="0" err="1"/>
              <a:t>νευρομυϊκές</a:t>
            </a:r>
            <a:r>
              <a:rPr lang="el-GR" dirty="0"/>
              <a:t> και ηλεκτρολυτικές διαταραχές</a:t>
            </a:r>
          </a:p>
          <a:p>
            <a:r>
              <a:rPr lang="el-GR" u="sng" dirty="0"/>
              <a:t>Στο μυοκάρδιο </a:t>
            </a:r>
            <a:r>
              <a:rPr lang="el-GR" dirty="0"/>
              <a:t>προκαλεί αρρυθμίες όπως κολπικό και κοιλιακό ινιδισμό, </a:t>
            </a:r>
            <a:r>
              <a:rPr lang="el-GR" dirty="0" err="1"/>
              <a:t>υπερκοιλιακή</a:t>
            </a:r>
            <a:r>
              <a:rPr lang="el-GR" dirty="0"/>
              <a:t> και κοιλιακή ταχυκαρδία και </a:t>
            </a:r>
            <a:r>
              <a:rPr lang="en-US" dirty="0" err="1"/>
              <a:t>torsades</a:t>
            </a:r>
            <a:r>
              <a:rPr lang="en-US" dirty="0"/>
              <a:t> de pointes</a:t>
            </a:r>
          </a:p>
          <a:p>
            <a:r>
              <a:rPr lang="el-GR" dirty="0"/>
              <a:t>Στο ΗΚΓ θυμίζει κάπως υπερκαλιαιμία (αύξηση </a:t>
            </a:r>
            <a:r>
              <a:rPr lang="en-US" dirty="0"/>
              <a:t>PR, </a:t>
            </a:r>
            <a:r>
              <a:rPr lang="el-GR" dirty="0"/>
              <a:t>φαρδιά </a:t>
            </a:r>
            <a:r>
              <a:rPr lang="en-US" dirty="0"/>
              <a:t>QRS, </a:t>
            </a:r>
            <a:r>
              <a:rPr lang="el-GR" dirty="0"/>
              <a:t>πτώση </a:t>
            </a:r>
            <a:r>
              <a:rPr lang="en-US" dirty="0"/>
              <a:t>ST </a:t>
            </a:r>
            <a:r>
              <a:rPr lang="el-GR" dirty="0"/>
              <a:t>και οξύληκτο Τ)</a:t>
            </a:r>
            <a:endParaRPr lang="en-US" dirty="0"/>
          </a:p>
          <a:p>
            <a:r>
              <a:rPr lang="el-GR" dirty="0"/>
              <a:t>Τα </a:t>
            </a:r>
            <a:r>
              <a:rPr lang="el-GR" u="sng" dirty="0" err="1"/>
              <a:t>νευρομυϊκά</a:t>
            </a:r>
            <a:r>
              <a:rPr lang="el-GR" u="sng" dirty="0"/>
              <a:t> συμπτώματα </a:t>
            </a:r>
            <a:r>
              <a:rPr lang="el-GR" dirty="0"/>
              <a:t>της υπομαγνησιαιμίας εντείνονται εάν συνυπάρχει υπασβεστιαιμία ή υποκαλιαιμία και περιλαμβάνουν μυϊκή αδυναμία, μυϊκό τρόμο ή σπασμούς, αταξία, κρίσεις, δυσφαγία και δύσπνοια</a:t>
            </a:r>
          </a:p>
          <a:p>
            <a:r>
              <a:rPr lang="el-GR" u="sng" dirty="0"/>
              <a:t>Ηλεκτρολυτικές διαταραχές </a:t>
            </a:r>
            <a:r>
              <a:rPr lang="el-GR" dirty="0"/>
              <a:t>που προκαλούνται και περιπλέκουν την </a:t>
            </a:r>
            <a:r>
              <a:rPr lang="el-GR" dirty="0" err="1"/>
              <a:t>υπομαγνησιαιμία</a:t>
            </a:r>
            <a:r>
              <a:rPr lang="el-GR" dirty="0"/>
              <a:t> είναι υποκαλιαιμία, υπονατριαιμία, υπασβεστιαιμία και </a:t>
            </a:r>
            <a:r>
              <a:rPr lang="el-GR" dirty="0" err="1"/>
              <a:t>υποφωσφαταιμία</a:t>
            </a:r>
            <a:endParaRPr lang="el-GR" dirty="0"/>
          </a:p>
        </p:txBody>
      </p:sp>
    </p:spTree>
    <p:extLst>
      <p:ext uri="{BB962C8B-B14F-4D97-AF65-F5344CB8AC3E}">
        <p14:creationId xmlns:p14="http://schemas.microsoft.com/office/powerpoint/2010/main" val="37374745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E7B55-53E6-0C81-25C3-1D5ACAAA50F8}"/>
              </a:ext>
            </a:extLst>
          </p:cNvPr>
          <p:cNvSpPr>
            <a:spLocks noGrp="1"/>
          </p:cNvSpPr>
          <p:nvPr>
            <p:ph type="title"/>
          </p:nvPr>
        </p:nvSpPr>
        <p:spPr/>
        <p:txBody>
          <a:bodyPr/>
          <a:lstStyle/>
          <a:p>
            <a:r>
              <a:rPr lang="el-GR" dirty="0"/>
              <a:t>Υπομαγνησιαιμία</a:t>
            </a:r>
          </a:p>
        </p:txBody>
      </p:sp>
      <p:sp>
        <p:nvSpPr>
          <p:cNvPr id="3" name="Content Placeholder 2">
            <a:extLst>
              <a:ext uri="{FF2B5EF4-FFF2-40B4-BE49-F238E27FC236}">
                <a16:creationId xmlns:a16="http://schemas.microsoft.com/office/drawing/2014/main" id="{F1546315-D69C-DA47-6E71-FA38C58A2E89}"/>
              </a:ext>
            </a:extLst>
          </p:cNvPr>
          <p:cNvSpPr>
            <a:spLocks noGrp="1"/>
          </p:cNvSpPr>
          <p:nvPr>
            <p:ph idx="1"/>
          </p:nvPr>
        </p:nvSpPr>
        <p:spPr/>
        <p:txBody>
          <a:bodyPr>
            <a:normAutofit fontScale="92500" lnSpcReduction="10000"/>
          </a:bodyPr>
          <a:lstStyle/>
          <a:p>
            <a:r>
              <a:rPr lang="el-GR" b="1" dirty="0"/>
              <a:t>Αντιμετώπιση</a:t>
            </a:r>
            <a:r>
              <a:rPr lang="el-GR" dirty="0"/>
              <a:t> : Η θεραπεία της υπομαγνησιαιμίας εξαρτάται και από τη συγκέντρωση του </a:t>
            </a:r>
            <a:r>
              <a:rPr lang="en-US" dirty="0"/>
              <a:t>Mg</a:t>
            </a:r>
            <a:r>
              <a:rPr lang="en-US" baseline="30000" dirty="0"/>
              <a:t>++</a:t>
            </a:r>
            <a:r>
              <a:rPr lang="en-US" dirty="0"/>
              <a:t> </a:t>
            </a:r>
            <a:r>
              <a:rPr lang="el-GR" dirty="0"/>
              <a:t>αλλά και από την ύπαρξη κλινικών συμπτωμάτων ή/και ΗΚΓ ευρημάτων</a:t>
            </a:r>
          </a:p>
          <a:p>
            <a:r>
              <a:rPr lang="el-GR" dirty="0">
                <a:solidFill>
                  <a:schemeClr val="bg1">
                    <a:lumMod val="50000"/>
                  </a:schemeClr>
                </a:solidFill>
              </a:rPr>
              <a:t>Μπορεί να χορηγηθεί </a:t>
            </a:r>
            <a:r>
              <a:rPr lang="en-US" dirty="0">
                <a:solidFill>
                  <a:schemeClr val="bg1">
                    <a:lumMod val="50000"/>
                  </a:schemeClr>
                </a:solidFill>
              </a:rPr>
              <a:t>Mg</a:t>
            </a:r>
            <a:r>
              <a:rPr lang="en-US" baseline="30000" dirty="0">
                <a:solidFill>
                  <a:schemeClr val="bg1">
                    <a:lumMod val="50000"/>
                  </a:schemeClr>
                </a:solidFill>
              </a:rPr>
              <a:t>++</a:t>
            </a:r>
            <a:r>
              <a:rPr lang="en-US" dirty="0">
                <a:solidFill>
                  <a:schemeClr val="bg1">
                    <a:lumMod val="50000"/>
                  </a:schemeClr>
                </a:solidFill>
              </a:rPr>
              <a:t> </a:t>
            </a:r>
            <a:r>
              <a:rPr lang="el-GR" dirty="0">
                <a:solidFill>
                  <a:schemeClr val="bg1">
                    <a:lumMod val="50000"/>
                  </a:schemeClr>
                </a:solidFill>
              </a:rPr>
              <a:t>και </a:t>
            </a:r>
            <a:r>
              <a:rPr lang="en-US" dirty="0">
                <a:solidFill>
                  <a:schemeClr val="bg1">
                    <a:lumMod val="50000"/>
                  </a:schemeClr>
                </a:solidFill>
              </a:rPr>
              <a:t>per </a:t>
            </a:r>
            <a:r>
              <a:rPr lang="en-US" dirty="0" err="1">
                <a:solidFill>
                  <a:schemeClr val="bg1">
                    <a:lumMod val="50000"/>
                  </a:schemeClr>
                </a:solidFill>
              </a:rPr>
              <a:t>os</a:t>
            </a:r>
            <a:r>
              <a:rPr lang="en-US" dirty="0">
                <a:solidFill>
                  <a:schemeClr val="bg1">
                    <a:lumMod val="50000"/>
                  </a:schemeClr>
                </a:solidFill>
              </a:rPr>
              <a:t> </a:t>
            </a:r>
            <a:r>
              <a:rPr lang="el-GR" dirty="0">
                <a:solidFill>
                  <a:schemeClr val="bg1">
                    <a:lumMod val="50000"/>
                  </a:schemeClr>
                </a:solidFill>
              </a:rPr>
              <a:t>και </a:t>
            </a:r>
            <a:r>
              <a:rPr lang="en-US" dirty="0">
                <a:solidFill>
                  <a:schemeClr val="bg1">
                    <a:lumMod val="50000"/>
                  </a:schemeClr>
                </a:solidFill>
              </a:rPr>
              <a:t>iv, </a:t>
            </a:r>
            <a:r>
              <a:rPr lang="el-GR" dirty="0">
                <a:solidFill>
                  <a:schemeClr val="bg1">
                    <a:lumMod val="50000"/>
                  </a:schemeClr>
                </a:solidFill>
              </a:rPr>
              <a:t>στάγδην ή </a:t>
            </a:r>
            <a:r>
              <a:rPr lang="en-US" dirty="0">
                <a:solidFill>
                  <a:schemeClr val="bg1">
                    <a:lumMod val="50000"/>
                  </a:schemeClr>
                </a:solidFill>
              </a:rPr>
              <a:t>bolus, </a:t>
            </a:r>
            <a:r>
              <a:rPr lang="el-GR" dirty="0">
                <a:solidFill>
                  <a:schemeClr val="bg1">
                    <a:lumMod val="50000"/>
                  </a:schemeClr>
                </a:solidFill>
              </a:rPr>
              <a:t>ανάλογα με τη βαρύτητα της κατάστασης, υπό αυστηρή παρακολούθηση για συμπτώματα τοξίκωσης από </a:t>
            </a:r>
            <a:r>
              <a:rPr lang="en-US" dirty="0">
                <a:solidFill>
                  <a:schemeClr val="bg1">
                    <a:lumMod val="50000"/>
                  </a:schemeClr>
                </a:solidFill>
              </a:rPr>
              <a:t>Mg</a:t>
            </a:r>
            <a:r>
              <a:rPr lang="en-US" baseline="30000" dirty="0">
                <a:solidFill>
                  <a:schemeClr val="bg1">
                    <a:lumMod val="50000"/>
                  </a:schemeClr>
                </a:solidFill>
              </a:rPr>
              <a:t>++</a:t>
            </a:r>
            <a:r>
              <a:rPr lang="en-US" dirty="0">
                <a:solidFill>
                  <a:schemeClr val="bg1">
                    <a:lumMod val="50000"/>
                  </a:schemeClr>
                </a:solidFill>
              </a:rPr>
              <a:t> </a:t>
            </a:r>
            <a:r>
              <a:rPr lang="el-GR" dirty="0">
                <a:solidFill>
                  <a:schemeClr val="bg1">
                    <a:lumMod val="50000"/>
                  </a:schemeClr>
                </a:solidFill>
              </a:rPr>
              <a:t>με ΗΚΓ και αρτηριακές πιέσεις</a:t>
            </a:r>
            <a:r>
              <a:rPr lang="en-US" dirty="0">
                <a:solidFill>
                  <a:schemeClr val="bg1">
                    <a:lumMod val="50000"/>
                  </a:schemeClr>
                </a:solidFill>
              </a:rPr>
              <a:t> </a:t>
            </a:r>
            <a:r>
              <a:rPr lang="el-GR" dirty="0">
                <a:solidFill>
                  <a:schemeClr val="bg1">
                    <a:lumMod val="50000"/>
                  </a:schemeClr>
                </a:solidFill>
              </a:rPr>
              <a:t>(έμετοι, διάρροιες, υπόταση, κατάπτωση και καταστολή του αναπνευστικού)</a:t>
            </a:r>
          </a:p>
          <a:p>
            <a:r>
              <a:rPr lang="el-GR" dirty="0">
                <a:solidFill>
                  <a:schemeClr val="bg1">
                    <a:lumMod val="50000"/>
                  </a:schemeClr>
                </a:solidFill>
              </a:rPr>
              <a:t>Η δόση για την αντιμετώπιση απειλητικών για τη ζωή αρρυθμιών είναι 0.2-0.3 </a:t>
            </a:r>
            <a:r>
              <a:rPr lang="en-US" dirty="0" err="1">
                <a:solidFill>
                  <a:schemeClr val="bg1">
                    <a:lumMod val="50000"/>
                  </a:schemeClr>
                </a:solidFill>
              </a:rPr>
              <a:t>mEq</a:t>
            </a:r>
            <a:r>
              <a:rPr lang="en-US" dirty="0">
                <a:solidFill>
                  <a:schemeClr val="bg1">
                    <a:lumMod val="50000"/>
                  </a:schemeClr>
                </a:solidFill>
              </a:rPr>
              <a:t>/kg </a:t>
            </a:r>
            <a:r>
              <a:rPr lang="el-GR" dirty="0">
                <a:solidFill>
                  <a:schemeClr val="bg1">
                    <a:lumMod val="50000"/>
                  </a:schemeClr>
                </a:solidFill>
              </a:rPr>
              <a:t>με ρυθμό 0.12 </a:t>
            </a:r>
            <a:r>
              <a:rPr lang="en-US" dirty="0" err="1">
                <a:solidFill>
                  <a:schemeClr val="bg1">
                    <a:lumMod val="50000"/>
                  </a:schemeClr>
                </a:solidFill>
              </a:rPr>
              <a:t>mEq</a:t>
            </a:r>
            <a:r>
              <a:rPr lang="en-US" dirty="0">
                <a:solidFill>
                  <a:schemeClr val="bg1">
                    <a:lumMod val="50000"/>
                  </a:schemeClr>
                </a:solidFill>
              </a:rPr>
              <a:t>/kg/min</a:t>
            </a:r>
            <a:r>
              <a:rPr lang="el-GR" dirty="0">
                <a:solidFill>
                  <a:schemeClr val="bg1">
                    <a:lumMod val="50000"/>
                  </a:schemeClr>
                </a:solidFill>
              </a:rPr>
              <a:t> </a:t>
            </a:r>
            <a:endParaRPr lang="en-US" dirty="0">
              <a:solidFill>
                <a:schemeClr val="bg1">
                  <a:lumMod val="50000"/>
                </a:schemeClr>
              </a:solidFill>
            </a:endParaRPr>
          </a:p>
          <a:p>
            <a:r>
              <a:rPr lang="el-GR" dirty="0"/>
              <a:t>Ανθεκτική στη θεραπεία υποκαλιαιμία ή υπασβεστιαιμία μπορεί να οφείλεται σε </a:t>
            </a:r>
            <a:r>
              <a:rPr lang="el-GR" dirty="0" err="1"/>
              <a:t>υπομαγνησιαιμία</a:t>
            </a:r>
            <a:endParaRPr lang="el-GR" dirty="0"/>
          </a:p>
        </p:txBody>
      </p:sp>
    </p:spTree>
    <p:extLst>
      <p:ext uri="{BB962C8B-B14F-4D97-AF65-F5344CB8AC3E}">
        <p14:creationId xmlns:p14="http://schemas.microsoft.com/office/powerpoint/2010/main" val="8828695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C01D9-82C4-C7B6-A07A-E94223842F66}"/>
              </a:ext>
            </a:extLst>
          </p:cNvPr>
          <p:cNvSpPr>
            <a:spLocks noGrp="1"/>
          </p:cNvSpPr>
          <p:nvPr>
            <p:ph type="title"/>
          </p:nvPr>
        </p:nvSpPr>
        <p:spPr/>
        <p:txBody>
          <a:bodyPr/>
          <a:lstStyle/>
          <a:p>
            <a:r>
              <a:rPr lang="el-GR" dirty="0" err="1"/>
              <a:t>Υπερμανγησιαιμία</a:t>
            </a:r>
            <a:endParaRPr lang="el-GR" dirty="0"/>
          </a:p>
        </p:txBody>
      </p:sp>
      <p:sp>
        <p:nvSpPr>
          <p:cNvPr id="3" name="Content Placeholder 2">
            <a:extLst>
              <a:ext uri="{FF2B5EF4-FFF2-40B4-BE49-F238E27FC236}">
                <a16:creationId xmlns:a16="http://schemas.microsoft.com/office/drawing/2014/main" id="{44C3A323-6BD8-CFF7-E914-06D2826A163B}"/>
              </a:ext>
            </a:extLst>
          </p:cNvPr>
          <p:cNvSpPr>
            <a:spLocks noGrp="1"/>
          </p:cNvSpPr>
          <p:nvPr>
            <p:ph idx="1"/>
          </p:nvPr>
        </p:nvSpPr>
        <p:spPr/>
        <p:txBody>
          <a:bodyPr/>
          <a:lstStyle/>
          <a:p>
            <a:r>
              <a:rPr lang="el-GR" dirty="0"/>
              <a:t>Είναι σπάνια, συνήθως είναι ιατρογενής, συχνά προϋποθέτει δυσλειτουργία των νεφρών και μερικές φορές εμπλέκονται ενδοκρινοπάθειες όπως ο υποθυρεοειδισμός, ο </a:t>
            </a:r>
            <a:r>
              <a:rPr lang="el-GR" dirty="0" err="1"/>
              <a:t>υπερπαραθυρεοειδισμός</a:t>
            </a:r>
            <a:r>
              <a:rPr lang="el-GR" dirty="0"/>
              <a:t> και η </a:t>
            </a:r>
            <a:r>
              <a:rPr lang="en-US" dirty="0"/>
              <a:t>Addison</a:t>
            </a:r>
            <a:endParaRPr lang="el-GR" dirty="0"/>
          </a:p>
          <a:p>
            <a:r>
              <a:rPr lang="el-GR" dirty="0"/>
              <a:t>Γενικά συμπτώματα (κατάπτωση, μυϊκή αδυναμία), υπόταση, καταστολή των αναπνευστικών μυών, ασυστολία</a:t>
            </a:r>
          </a:p>
          <a:p>
            <a:r>
              <a:rPr lang="el-GR" dirty="0"/>
              <a:t>Γενικά υποστηρικτικά μέτρα, </a:t>
            </a:r>
            <a:r>
              <a:rPr lang="el-GR" u="sng" dirty="0" err="1"/>
              <a:t>γλυκονικό</a:t>
            </a:r>
            <a:r>
              <a:rPr lang="el-GR" u="sng" dirty="0"/>
              <a:t> ασβέστιο για την </a:t>
            </a:r>
            <a:r>
              <a:rPr lang="el-GR" u="sng" dirty="0" err="1"/>
              <a:t>καρδιοτοξικότητα</a:t>
            </a:r>
            <a:r>
              <a:rPr lang="el-GR" dirty="0"/>
              <a:t> (βλ. υπερκαλιαιμία)</a:t>
            </a:r>
          </a:p>
          <a:p>
            <a:endParaRPr lang="el-GR" dirty="0"/>
          </a:p>
        </p:txBody>
      </p:sp>
    </p:spTree>
    <p:extLst>
      <p:ext uri="{BB962C8B-B14F-4D97-AF65-F5344CB8AC3E}">
        <p14:creationId xmlns:p14="http://schemas.microsoft.com/office/powerpoint/2010/main" val="6449115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9E033-3C73-575E-AFB8-1C38C58250F5}"/>
              </a:ext>
            </a:extLst>
          </p:cNvPr>
          <p:cNvSpPr>
            <a:spLocks noGrp="1"/>
          </p:cNvSpPr>
          <p:nvPr>
            <p:ph type="title"/>
          </p:nvPr>
        </p:nvSpPr>
        <p:spPr/>
        <p:txBody>
          <a:bodyPr/>
          <a:lstStyle/>
          <a:p>
            <a:r>
              <a:rPr lang="el-GR" dirty="0"/>
              <a:t>Τί κρατάω </a:t>
            </a:r>
            <a:r>
              <a:rPr lang="el-GR" dirty="0" err="1"/>
              <a:t>απ’το</a:t>
            </a:r>
            <a:r>
              <a:rPr lang="el-GR" dirty="0"/>
              <a:t> μαγνήσιο…?</a:t>
            </a:r>
          </a:p>
        </p:txBody>
      </p:sp>
      <p:sp>
        <p:nvSpPr>
          <p:cNvPr id="3" name="Content Placeholder 2">
            <a:extLst>
              <a:ext uri="{FF2B5EF4-FFF2-40B4-BE49-F238E27FC236}">
                <a16:creationId xmlns:a16="http://schemas.microsoft.com/office/drawing/2014/main" id="{2BD99416-91A3-0E45-A956-4A29F47F4990}"/>
              </a:ext>
            </a:extLst>
          </p:cNvPr>
          <p:cNvSpPr>
            <a:spLocks noGrp="1"/>
          </p:cNvSpPr>
          <p:nvPr>
            <p:ph idx="1"/>
          </p:nvPr>
        </p:nvSpPr>
        <p:spPr/>
        <p:txBody>
          <a:bodyPr/>
          <a:lstStyle/>
          <a:p>
            <a:r>
              <a:rPr lang="el-GR" dirty="0"/>
              <a:t>Αν κάτι σας θυμίζει διαταραχή του </a:t>
            </a:r>
            <a:r>
              <a:rPr lang="en-US" dirty="0"/>
              <a:t>K</a:t>
            </a:r>
            <a:r>
              <a:rPr lang="en-US" baseline="30000" dirty="0"/>
              <a:t>+</a:t>
            </a:r>
            <a:r>
              <a:rPr lang="en-US" dirty="0"/>
              <a:t> </a:t>
            </a:r>
            <a:r>
              <a:rPr lang="el-GR" dirty="0"/>
              <a:t>αλλά δεν είναι ακριβώς, μετρήστε </a:t>
            </a:r>
            <a:r>
              <a:rPr lang="en-US" dirty="0" err="1"/>
              <a:t>iMg</a:t>
            </a:r>
            <a:r>
              <a:rPr lang="en-US" baseline="30000" dirty="0"/>
              <a:t>++</a:t>
            </a:r>
          </a:p>
          <a:p>
            <a:r>
              <a:rPr lang="el-GR" dirty="0"/>
              <a:t>Αν έχετε υποκαλιαιμία ή υπασβεστιαιμία που αντιστέκεται στη θεραπεία, μετρήστε </a:t>
            </a:r>
            <a:r>
              <a:rPr lang="en-US" dirty="0" err="1"/>
              <a:t>iMg</a:t>
            </a:r>
            <a:r>
              <a:rPr lang="en-US" baseline="30000" dirty="0"/>
              <a:t>++</a:t>
            </a:r>
            <a:endParaRPr lang="el-GR" baseline="30000" dirty="0"/>
          </a:p>
          <a:p>
            <a:r>
              <a:rPr lang="el-GR" dirty="0"/>
              <a:t>Αν βλέπετε τον κοιλιακό ινιδισμό να έρχεται, </a:t>
            </a:r>
            <a:r>
              <a:rPr lang="el-GR" dirty="0" err="1"/>
              <a:t>γλυκονικό</a:t>
            </a:r>
            <a:r>
              <a:rPr lang="el-GR" dirty="0"/>
              <a:t> ασβέστιο</a:t>
            </a:r>
          </a:p>
        </p:txBody>
      </p:sp>
    </p:spTree>
    <p:extLst>
      <p:ext uri="{BB962C8B-B14F-4D97-AF65-F5344CB8AC3E}">
        <p14:creationId xmlns:p14="http://schemas.microsoft.com/office/powerpoint/2010/main" val="21836555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1A9B-479C-A780-2F3F-B610D2FED900}"/>
              </a:ext>
            </a:extLst>
          </p:cNvPr>
          <p:cNvSpPr>
            <a:spLocks noGrp="1"/>
          </p:cNvSpPr>
          <p:nvPr>
            <p:ph type="title"/>
          </p:nvPr>
        </p:nvSpPr>
        <p:spPr/>
        <p:txBody>
          <a:bodyPr/>
          <a:lstStyle/>
          <a:p>
            <a:r>
              <a:rPr lang="el-GR" dirty="0"/>
              <a:t>Διαταραχές του Ασβεστίου</a:t>
            </a:r>
          </a:p>
        </p:txBody>
      </p:sp>
      <p:sp>
        <p:nvSpPr>
          <p:cNvPr id="3" name="Text Placeholder 2">
            <a:extLst>
              <a:ext uri="{FF2B5EF4-FFF2-40B4-BE49-F238E27FC236}">
                <a16:creationId xmlns:a16="http://schemas.microsoft.com/office/drawing/2014/main" id="{F17F248F-B6A2-F914-8557-34B72B1B32C2}"/>
              </a:ext>
            </a:extLst>
          </p:cNvPr>
          <p:cNvSpPr>
            <a:spLocks noGrp="1"/>
          </p:cNvSpPr>
          <p:nvPr>
            <p:ph type="body" idx="1"/>
          </p:nvPr>
        </p:nvSpPr>
        <p:spPr/>
        <p:txBody>
          <a:bodyPr/>
          <a:lstStyle/>
          <a:p>
            <a:r>
              <a:rPr lang="en-US" dirty="0" err="1"/>
              <a:t>tCa</a:t>
            </a:r>
            <a:r>
              <a:rPr lang="en-US" dirty="0"/>
              <a:t> = 9 – 11.5 mg/dL (</a:t>
            </a:r>
            <a:r>
              <a:rPr lang="el-GR" dirty="0"/>
              <a:t>Σ) 8 – 10.5 </a:t>
            </a:r>
            <a:r>
              <a:rPr lang="en-US" dirty="0"/>
              <a:t>mg/dL (</a:t>
            </a:r>
            <a:r>
              <a:rPr lang="el-GR" dirty="0"/>
              <a:t>Γ)</a:t>
            </a:r>
          </a:p>
          <a:p>
            <a:r>
              <a:rPr lang="en-US" dirty="0" err="1"/>
              <a:t>iCa</a:t>
            </a:r>
            <a:r>
              <a:rPr lang="en-US" baseline="30000" dirty="0"/>
              <a:t>++</a:t>
            </a:r>
            <a:r>
              <a:rPr lang="en-US" dirty="0"/>
              <a:t> = 5 – 6 mg/dL (</a:t>
            </a:r>
            <a:r>
              <a:rPr lang="el-GR" dirty="0"/>
              <a:t>Σ) </a:t>
            </a:r>
            <a:r>
              <a:rPr lang="en-US" dirty="0"/>
              <a:t>4.5 – 5.5 mg/dL </a:t>
            </a:r>
            <a:r>
              <a:rPr lang="el-GR" dirty="0"/>
              <a:t>(Γ)</a:t>
            </a:r>
          </a:p>
        </p:txBody>
      </p:sp>
    </p:spTree>
    <p:extLst>
      <p:ext uri="{BB962C8B-B14F-4D97-AF65-F5344CB8AC3E}">
        <p14:creationId xmlns:p14="http://schemas.microsoft.com/office/powerpoint/2010/main" val="14848484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3D2A8-B12C-8D60-21A3-310C2B510F5E}"/>
              </a:ext>
            </a:extLst>
          </p:cNvPr>
          <p:cNvSpPr>
            <a:spLocks noGrp="1"/>
          </p:cNvSpPr>
          <p:nvPr>
            <p:ph type="title"/>
          </p:nvPr>
        </p:nvSpPr>
        <p:spPr/>
        <p:txBody>
          <a:bodyPr/>
          <a:lstStyle/>
          <a:p>
            <a:r>
              <a:rPr lang="el-GR" dirty="0"/>
              <a:t>Τί κάνει το </a:t>
            </a:r>
            <a:r>
              <a:rPr lang="en-US" dirty="0"/>
              <a:t>Ca</a:t>
            </a:r>
            <a:r>
              <a:rPr lang="en-US" baseline="30000" dirty="0"/>
              <a:t>++</a:t>
            </a:r>
            <a:endParaRPr lang="el-GR" baseline="30000" dirty="0"/>
          </a:p>
        </p:txBody>
      </p:sp>
      <p:sp>
        <p:nvSpPr>
          <p:cNvPr id="3" name="Content Placeholder 2">
            <a:extLst>
              <a:ext uri="{FF2B5EF4-FFF2-40B4-BE49-F238E27FC236}">
                <a16:creationId xmlns:a16="http://schemas.microsoft.com/office/drawing/2014/main" id="{5FC3CF6D-2094-7514-FB2E-E7F243B0E0CD}"/>
              </a:ext>
            </a:extLst>
          </p:cNvPr>
          <p:cNvSpPr>
            <a:spLocks noGrp="1"/>
          </p:cNvSpPr>
          <p:nvPr>
            <p:ph idx="1"/>
          </p:nvPr>
        </p:nvSpPr>
        <p:spPr/>
        <p:txBody>
          <a:bodyPr/>
          <a:lstStyle/>
          <a:p>
            <a:r>
              <a:rPr lang="el-GR" dirty="0"/>
              <a:t>Μετάδοση νευρικών ώσεων, </a:t>
            </a:r>
            <a:r>
              <a:rPr lang="el-GR" dirty="0" err="1"/>
              <a:t>νευρομυϊκές</a:t>
            </a:r>
            <a:r>
              <a:rPr lang="el-GR" dirty="0"/>
              <a:t> συνάψεις</a:t>
            </a:r>
          </a:p>
          <a:p>
            <a:r>
              <a:rPr lang="el-GR" dirty="0"/>
              <a:t>Σύσπαση μυϊκών ινών</a:t>
            </a:r>
          </a:p>
          <a:p>
            <a:r>
              <a:rPr lang="el-GR" dirty="0"/>
              <a:t>Μηχανισμός πήξης του αίματος</a:t>
            </a:r>
          </a:p>
          <a:p>
            <a:r>
              <a:rPr lang="el-GR" dirty="0"/>
              <a:t>Διαπερατότητα κυτταρικής μεμβράνης και κυτταρικές λειτουργίες</a:t>
            </a:r>
          </a:p>
          <a:p>
            <a:r>
              <a:rPr lang="el-GR" dirty="0"/>
              <a:t>Απελευθέρωση ορμονών</a:t>
            </a:r>
          </a:p>
          <a:p>
            <a:r>
              <a:rPr lang="el-GR" dirty="0"/>
              <a:t>Τόνος λείων μυϊκών ινών αγγείων</a:t>
            </a:r>
          </a:p>
          <a:p>
            <a:r>
              <a:rPr lang="el-GR" dirty="0"/>
              <a:t>Συστατικό των οστών</a:t>
            </a:r>
          </a:p>
          <a:p>
            <a:r>
              <a:rPr lang="el-GR" dirty="0"/>
              <a:t>κ.α.</a:t>
            </a:r>
          </a:p>
        </p:txBody>
      </p:sp>
    </p:spTree>
    <p:extLst>
      <p:ext uri="{BB962C8B-B14F-4D97-AF65-F5344CB8AC3E}">
        <p14:creationId xmlns:p14="http://schemas.microsoft.com/office/powerpoint/2010/main" val="20587632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A1B27-5CB0-196D-20BE-0FB9F1761E8D}"/>
              </a:ext>
            </a:extLst>
          </p:cNvPr>
          <p:cNvSpPr>
            <a:spLocks noGrp="1"/>
          </p:cNvSpPr>
          <p:nvPr>
            <p:ph type="title"/>
          </p:nvPr>
        </p:nvSpPr>
        <p:spPr/>
        <p:txBody>
          <a:bodyPr/>
          <a:lstStyle/>
          <a:p>
            <a:r>
              <a:rPr lang="el-GR" dirty="0"/>
              <a:t>Ρύθμιση του </a:t>
            </a:r>
            <a:r>
              <a:rPr lang="en-US" dirty="0"/>
              <a:t>Ca</a:t>
            </a:r>
            <a:r>
              <a:rPr lang="en-US" baseline="30000" dirty="0"/>
              <a:t>++</a:t>
            </a:r>
            <a:endParaRPr lang="el-GR" baseline="30000" dirty="0"/>
          </a:p>
        </p:txBody>
      </p:sp>
      <p:sp>
        <p:nvSpPr>
          <p:cNvPr id="3" name="Content Placeholder 2">
            <a:extLst>
              <a:ext uri="{FF2B5EF4-FFF2-40B4-BE49-F238E27FC236}">
                <a16:creationId xmlns:a16="http://schemas.microsoft.com/office/drawing/2014/main" id="{33C62A5F-E96A-B7A8-FA14-2BB2E886DAF4}"/>
              </a:ext>
            </a:extLst>
          </p:cNvPr>
          <p:cNvSpPr>
            <a:spLocks noGrp="1"/>
          </p:cNvSpPr>
          <p:nvPr>
            <p:ph idx="1"/>
          </p:nvPr>
        </p:nvSpPr>
        <p:spPr/>
        <p:txBody>
          <a:bodyPr/>
          <a:lstStyle/>
          <a:p>
            <a:r>
              <a:rPr lang="el-GR" dirty="0"/>
              <a:t>Το </a:t>
            </a:r>
            <a:r>
              <a:rPr lang="en-US" dirty="0"/>
              <a:t>Ca</a:t>
            </a:r>
            <a:r>
              <a:rPr lang="en-US" baseline="30000" dirty="0"/>
              <a:t>++</a:t>
            </a:r>
            <a:r>
              <a:rPr lang="en-US" dirty="0"/>
              <a:t> </a:t>
            </a:r>
            <a:r>
              <a:rPr lang="el-GR" dirty="0"/>
              <a:t>προσλαμβάνεται με την τροφή, απορροφάται από το πεπτικό, αποθηκεύεται στα οστά και η περίσσεια απεκκρίνεται από τους νεφρούς και το απευθυσμένο</a:t>
            </a:r>
          </a:p>
          <a:p>
            <a:r>
              <a:rPr lang="el-GR" dirty="0"/>
              <a:t>Στην ισορροπία του </a:t>
            </a:r>
            <a:r>
              <a:rPr lang="en-US" dirty="0"/>
              <a:t>Ca</a:t>
            </a:r>
            <a:r>
              <a:rPr lang="en-US" baseline="30000" dirty="0"/>
              <a:t>++</a:t>
            </a:r>
            <a:r>
              <a:rPr lang="en-US" dirty="0"/>
              <a:t> </a:t>
            </a:r>
            <a:r>
              <a:rPr lang="el-GR" dirty="0"/>
              <a:t>παίζουν σημαντικό ρόλο η βιταμίνη </a:t>
            </a:r>
            <a:r>
              <a:rPr lang="en-US" dirty="0"/>
              <a:t>D </a:t>
            </a:r>
            <a:r>
              <a:rPr lang="el-GR" dirty="0"/>
              <a:t>και οι μεταβολίτες της (την οποία </a:t>
            </a:r>
            <a:r>
              <a:rPr lang="el-GR" u="sng" dirty="0"/>
              <a:t>δεν</a:t>
            </a:r>
            <a:r>
              <a:rPr lang="el-GR" dirty="0"/>
              <a:t> μπορούν να συνθέσουν τα κατοικίδια σαρκοφάγα), η </a:t>
            </a:r>
            <a:r>
              <a:rPr lang="el-GR" dirty="0" err="1"/>
              <a:t>παραθορμόνη</a:t>
            </a:r>
            <a:r>
              <a:rPr lang="el-GR" dirty="0"/>
              <a:t> και η </a:t>
            </a:r>
            <a:r>
              <a:rPr lang="el-GR" dirty="0" err="1"/>
              <a:t>καλσιτονίνη</a:t>
            </a:r>
            <a:r>
              <a:rPr lang="el-GR" dirty="0"/>
              <a:t> (θυρεοειδής)</a:t>
            </a:r>
          </a:p>
          <a:p>
            <a:r>
              <a:rPr lang="el-GR" dirty="0"/>
              <a:t>Το εξωκυτταρικό </a:t>
            </a:r>
            <a:r>
              <a:rPr lang="en-US" dirty="0"/>
              <a:t>Ca</a:t>
            </a:r>
            <a:r>
              <a:rPr lang="en-US" baseline="30000" dirty="0"/>
              <a:t>++</a:t>
            </a:r>
            <a:r>
              <a:rPr lang="en-US" dirty="0"/>
              <a:t> </a:t>
            </a:r>
            <a:r>
              <a:rPr lang="el-GR" dirty="0"/>
              <a:t>βρίσκεται είτε ιονισμένο (</a:t>
            </a:r>
            <a:r>
              <a:rPr lang="en-US" dirty="0" err="1"/>
              <a:t>iCa</a:t>
            </a:r>
            <a:r>
              <a:rPr lang="en-US" baseline="30000" dirty="0"/>
              <a:t>++</a:t>
            </a:r>
            <a:r>
              <a:rPr lang="en-US" dirty="0"/>
              <a:t>), </a:t>
            </a:r>
            <a:r>
              <a:rPr lang="el-GR" dirty="0"/>
              <a:t>είτε συνδεδεμένο με πρωτεΐνες του πλάσματος είτε σε σύμπλοκα</a:t>
            </a:r>
          </a:p>
          <a:p>
            <a:r>
              <a:rPr lang="el-GR" dirty="0"/>
              <a:t>Η βιολογικά ενεργός μορφή του είναι το ιονισμένο</a:t>
            </a:r>
          </a:p>
        </p:txBody>
      </p:sp>
    </p:spTree>
    <p:extLst>
      <p:ext uri="{BB962C8B-B14F-4D97-AF65-F5344CB8AC3E}">
        <p14:creationId xmlns:p14="http://schemas.microsoft.com/office/powerpoint/2010/main" val="31954735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8CCD6-CF8F-C070-EBAC-564C4BAA7D35}"/>
              </a:ext>
            </a:extLst>
          </p:cNvPr>
          <p:cNvSpPr>
            <a:spLocks noGrp="1"/>
          </p:cNvSpPr>
          <p:nvPr>
            <p:ph type="title"/>
          </p:nvPr>
        </p:nvSpPr>
        <p:spPr/>
        <p:txBody>
          <a:bodyPr/>
          <a:lstStyle/>
          <a:p>
            <a:r>
              <a:rPr lang="el-GR" dirty="0"/>
              <a:t>Υπασβεστιαιμία</a:t>
            </a:r>
          </a:p>
        </p:txBody>
      </p:sp>
      <p:sp>
        <p:nvSpPr>
          <p:cNvPr id="3" name="Content Placeholder 2">
            <a:extLst>
              <a:ext uri="{FF2B5EF4-FFF2-40B4-BE49-F238E27FC236}">
                <a16:creationId xmlns:a16="http://schemas.microsoft.com/office/drawing/2014/main" id="{4328E910-3DBF-2C90-DBA6-100EAB056410}"/>
              </a:ext>
            </a:extLst>
          </p:cNvPr>
          <p:cNvSpPr>
            <a:spLocks noGrp="1"/>
          </p:cNvSpPr>
          <p:nvPr>
            <p:ph idx="1"/>
          </p:nvPr>
        </p:nvSpPr>
        <p:spPr/>
        <p:txBody>
          <a:bodyPr/>
          <a:lstStyle/>
          <a:p>
            <a:r>
              <a:rPr lang="el-GR" b="1" dirty="0"/>
              <a:t>Αιτιολογία</a:t>
            </a:r>
            <a:r>
              <a:rPr lang="el-GR" dirty="0"/>
              <a:t> : Πληθώρα παθολογικών καταστάσεων μπορούν τα επηρεάσουν την πολύπλοκη ισορροπία του </a:t>
            </a:r>
            <a:r>
              <a:rPr lang="en-US" dirty="0"/>
              <a:t>Ca</a:t>
            </a:r>
            <a:r>
              <a:rPr lang="en-US" baseline="30000" dirty="0"/>
              <a:t>++</a:t>
            </a:r>
            <a:r>
              <a:rPr lang="en-US" dirty="0"/>
              <a:t> </a:t>
            </a:r>
            <a:r>
              <a:rPr lang="el-GR" dirty="0"/>
              <a:t>στον οργανισμό και να προκαλέσουν υπασβεστιαιμία</a:t>
            </a:r>
          </a:p>
          <a:p>
            <a:r>
              <a:rPr lang="el-GR" dirty="0"/>
              <a:t>Η πιο χαρακτηριστική περίπτωση που αφορά στην εντατική θεραπεία είναι η εκλαμψία, που οφείλεται στις αυξημένες απαιτήσεις σε </a:t>
            </a:r>
            <a:r>
              <a:rPr lang="en-US" dirty="0"/>
              <a:t>Ca</a:t>
            </a:r>
            <a:r>
              <a:rPr lang="en-US" baseline="30000" dirty="0"/>
              <a:t>++</a:t>
            </a:r>
            <a:r>
              <a:rPr lang="en-US" dirty="0"/>
              <a:t> </a:t>
            </a:r>
            <a:r>
              <a:rPr lang="el-GR" dirty="0"/>
              <a:t>λόγω της κυοφορίας και του θηλασμού (συχνότερα σε μικρόσωμες μητέρες με μεγάλες </a:t>
            </a:r>
            <a:r>
              <a:rPr lang="el-GR" dirty="0" err="1"/>
              <a:t>τοκετοομάδες</a:t>
            </a:r>
            <a:r>
              <a:rPr lang="el-GR" dirty="0"/>
              <a:t> ή μεγαλόσωμα νεογνά). Συνήθως εμφανίζεται 1 – 3 εβδομάδες μετά τον τοκετό</a:t>
            </a:r>
          </a:p>
        </p:txBody>
      </p:sp>
    </p:spTree>
    <p:extLst>
      <p:ext uri="{BB962C8B-B14F-4D97-AF65-F5344CB8AC3E}">
        <p14:creationId xmlns:p14="http://schemas.microsoft.com/office/powerpoint/2010/main" val="4277633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40E4B-6EC6-AD71-32EC-E8F1DBDA77DB}"/>
              </a:ext>
            </a:extLst>
          </p:cNvPr>
          <p:cNvSpPr>
            <a:spLocks noGrp="1"/>
          </p:cNvSpPr>
          <p:nvPr>
            <p:ph type="title"/>
          </p:nvPr>
        </p:nvSpPr>
        <p:spPr/>
        <p:txBody>
          <a:bodyPr/>
          <a:lstStyle/>
          <a:p>
            <a:r>
              <a:rPr lang="el-GR" dirty="0"/>
              <a:t>Πράξεις με </a:t>
            </a:r>
            <a:r>
              <a:rPr lang="en-US" dirty="0" err="1"/>
              <a:t>mEq</a:t>
            </a:r>
            <a:endParaRPr lang="el-GR" dirty="0"/>
          </a:p>
        </p:txBody>
      </p:sp>
      <p:sp>
        <p:nvSpPr>
          <p:cNvPr id="3" name="Content Placeholder 2">
            <a:extLst>
              <a:ext uri="{FF2B5EF4-FFF2-40B4-BE49-F238E27FC236}">
                <a16:creationId xmlns:a16="http://schemas.microsoft.com/office/drawing/2014/main" id="{0DC5CBDD-CC2B-3B07-7CE4-0B699D2792DA}"/>
              </a:ext>
            </a:extLst>
          </p:cNvPr>
          <p:cNvSpPr>
            <a:spLocks noGrp="1"/>
          </p:cNvSpPr>
          <p:nvPr>
            <p:ph idx="1"/>
          </p:nvPr>
        </p:nvSpPr>
        <p:spPr/>
        <p:txBody>
          <a:bodyPr>
            <a:normAutofit fontScale="92500" lnSpcReduction="10000"/>
          </a:bodyPr>
          <a:lstStyle/>
          <a:p>
            <a:r>
              <a:rPr lang="el-GR" dirty="0"/>
              <a:t>Τα </a:t>
            </a:r>
            <a:r>
              <a:rPr lang="en-US" dirty="0" err="1"/>
              <a:t>mEq</a:t>
            </a:r>
            <a:r>
              <a:rPr lang="en-US" dirty="0"/>
              <a:t> </a:t>
            </a:r>
            <a:r>
              <a:rPr lang="el-GR" dirty="0"/>
              <a:t>μίας ένωσης υπολογίζονται πολλαπλασιάζοντας τα </a:t>
            </a:r>
            <a:r>
              <a:rPr lang="en-US" dirty="0"/>
              <a:t>mmol </a:t>
            </a:r>
            <a:r>
              <a:rPr lang="el-GR" dirty="0"/>
              <a:t>της με τον αριθμό των ιόντων που παράγει</a:t>
            </a:r>
          </a:p>
          <a:p>
            <a:r>
              <a:rPr lang="el-GR" dirty="0"/>
              <a:t>Τα </a:t>
            </a:r>
            <a:r>
              <a:rPr lang="en-US" dirty="0" err="1"/>
              <a:t>mEq</a:t>
            </a:r>
            <a:r>
              <a:rPr lang="en-US" dirty="0"/>
              <a:t> </a:t>
            </a:r>
            <a:r>
              <a:rPr lang="el-GR" dirty="0"/>
              <a:t> ενός ιόντος υπολογίζονται πολλαπλασιάζοντας τα </a:t>
            </a:r>
            <a:r>
              <a:rPr lang="en-US" dirty="0"/>
              <a:t>mmol </a:t>
            </a:r>
            <a:r>
              <a:rPr lang="el-GR" dirty="0"/>
              <a:t>του ιόντος με το σθένος του (το φορτίο του</a:t>
            </a:r>
            <a:r>
              <a:rPr lang="en-US" dirty="0"/>
              <a:t> </a:t>
            </a:r>
            <a:r>
              <a:rPr lang="el-GR" dirty="0"/>
              <a:t>χωρίς πρόσημο)</a:t>
            </a:r>
          </a:p>
          <a:p>
            <a:r>
              <a:rPr lang="el-GR" dirty="0"/>
              <a:t>1 </a:t>
            </a:r>
            <a:r>
              <a:rPr lang="en-US" dirty="0"/>
              <a:t>mmol NaCl </a:t>
            </a:r>
            <a:r>
              <a:rPr lang="el-GR" dirty="0"/>
              <a:t>δίνει 1 </a:t>
            </a:r>
            <a:r>
              <a:rPr lang="en-US" dirty="0"/>
              <a:t>mmol Na</a:t>
            </a:r>
            <a:r>
              <a:rPr lang="en-US" baseline="30000" dirty="0"/>
              <a:t>+</a:t>
            </a:r>
            <a:r>
              <a:rPr lang="en-US" dirty="0"/>
              <a:t> </a:t>
            </a:r>
            <a:r>
              <a:rPr lang="el-GR" dirty="0"/>
              <a:t>και 1 </a:t>
            </a:r>
            <a:r>
              <a:rPr lang="en-US" dirty="0"/>
              <a:t>mmol Cl</a:t>
            </a:r>
            <a:r>
              <a:rPr lang="en-US" baseline="30000" dirty="0"/>
              <a:t>-</a:t>
            </a:r>
            <a:r>
              <a:rPr lang="en-US" dirty="0"/>
              <a:t> </a:t>
            </a:r>
            <a:r>
              <a:rPr lang="el-GR" dirty="0" err="1"/>
              <a:t>δλδ</a:t>
            </a:r>
            <a:r>
              <a:rPr lang="el-GR" dirty="0"/>
              <a:t> 2</a:t>
            </a:r>
            <a:r>
              <a:rPr lang="en-US" dirty="0"/>
              <a:t> (1x2) </a:t>
            </a:r>
            <a:r>
              <a:rPr lang="en-US" dirty="0" err="1"/>
              <a:t>mEq</a:t>
            </a:r>
            <a:r>
              <a:rPr lang="en-US" dirty="0"/>
              <a:t> NaCl</a:t>
            </a:r>
            <a:r>
              <a:rPr lang="el-GR" dirty="0"/>
              <a:t> δίνουν         </a:t>
            </a:r>
          </a:p>
          <a:p>
            <a:pPr marL="0" indent="0">
              <a:buNone/>
            </a:pPr>
            <a:r>
              <a:rPr lang="el-GR" dirty="0"/>
              <a:t>   1</a:t>
            </a:r>
            <a:r>
              <a:rPr lang="en-US" dirty="0"/>
              <a:t> </a:t>
            </a:r>
            <a:r>
              <a:rPr lang="el-GR" dirty="0"/>
              <a:t>(1</a:t>
            </a:r>
            <a:r>
              <a:rPr lang="en-US" dirty="0"/>
              <a:t>x1)</a:t>
            </a:r>
            <a:r>
              <a:rPr lang="el-GR" dirty="0"/>
              <a:t> </a:t>
            </a:r>
            <a:r>
              <a:rPr lang="en-US" dirty="0" err="1"/>
              <a:t>mEq</a:t>
            </a:r>
            <a:r>
              <a:rPr lang="en-US" dirty="0"/>
              <a:t> Na</a:t>
            </a:r>
            <a:r>
              <a:rPr lang="en-US" baseline="30000" dirty="0"/>
              <a:t>+</a:t>
            </a:r>
            <a:r>
              <a:rPr lang="en-US" dirty="0"/>
              <a:t> </a:t>
            </a:r>
            <a:r>
              <a:rPr lang="el-GR" dirty="0"/>
              <a:t>και 1 </a:t>
            </a:r>
            <a:r>
              <a:rPr lang="en-US" dirty="0"/>
              <a:t>(1x1) </a:t>
            </a:r>
            <a:r>
              <a:rPr lang="en-US" dirty="0" err="1"/>
              <a:t>mEq</a:t>
            </a:r>
            <a:r>
              <a:rPr lang="en-US" dirty="0"/>
              <a:t> Cl</a:t>
            </a:r>
            <a:r>
              <a:rPr lang="en-US" baseline="30000" dirty="0"/>
              <a:t>-</a:t>
            </a:r>
          </a:p>
          <a:p>
            <a:r>
              <a:rPr lang="en-US" dirty="0"/>
              <a:t>1 mmol CaCl</a:t>
            </a:r>
            <a:r>
              <a:rPr lang="en-US" baseline="-25000" dirty="0"/>
              <a:t>2</a:t>
            </a:r>
            <a:r>
              <a:rPr lang="en-US" dirty="0"/>
              <a:t> </a:t>
            </a:r>
            <a:r>
              <a:rPr lang="el-GR" dirty="0"/>
              <a:t>(3 </a:t>
            </a:r>
            <a:r>
              <a:rPr lang="en-US" dirty="0" err="1"/>
              <a:t>mEq</a:t>
            </a:r>
            <a:r>
              <a:rPr lang="en-US" dirty="0"/>
              <a:t>) </a:t>
            </a:r>
            <a:r>
              <a:rPr lang="el-GR" dirty="0"/>
              <a:t>δίνει 1 </a:t>
            </a:r>
            <a:r>
              <a:rPr lang="en-US" dirty="0"/>
              <a:t>mmol Ca</a:t>
            </a:r>
            <a:r>
              <a:rPr lang="en-US" baseline="30000" dirty="0"/>
              <a:t>++</a:t>
            </a:r>
            <a:r>
              <a:rPr lang="en-US" dirty="0"/>
              <a:t> </a:t>
            </a:r>
            <a:r>
              <a:rPr lang="el-GR" dirty="0" err="1"/>
              <a:t>δλδ</a:t>
            </a:r>
            <a:r>
              <a:rPr lang="el-GR" dirty="0"/>
              <a:t> 2</a:t>
            </a:r>
            <a:r>
              <a:rPr lang="en-US" dirty="0"/>
              <a:t> (1x2) </a:t>
            </a:r>
            <a:r>
              <a:rPr lang="en-US" dirty="0" err="1"/>
              <a:t>mEq</a:t>
            </a:r>
            <a:r>
              <a:rPr lang="en-US" dirty="0"/>
              <a:t> Ca</a:t>
            </a:r>
            <a:r>
              <a:rPr lang="en-US" baseline="30000" dirty="0"/>
              <a:t>++</a:t>
            </a:r>
            <a:r>
              <a:rPr lang="en-US" dirty="0"/>
              <a:t> </a:t>
            </a:r>
            <a:r>
              <a:rPr lang="el-GR" dirty="0"/>
              <a:t>και 2 </a:t>
            </a:r>
            <a:r>
              <a:rPr lang="en-US" dirty="0"/>
              <a:t>mmol Cl</a:t>
            </a:r>
            <a:r>
              <a:rPr lang="en-US" baseline="30000" dirty="0"/>
              <a:t>-</a:t>
            </a:r>
            <a:r>
              <a:rPr lang="en-US" dirty="0"/>
              <a:t> </a:t>
            </a:r>
            <a:r>
              <a:rPr lang="el-GR" dirty="0" err="1"/>
              <a:t>δλδ</a:t>
            </a:r>
            <a:r>
              <a:rPr lang="el-GR" dirty="0"/>
              <a:t> 2</a:t>
            </a:r>
            <a:r>
              <a:rPr lang="en-US" dirty="0"/>
              <a:t> (2x1)</a:t>
            </a:r>
            <a:r>
              <a:rPr lang="el-GR" dirty="0"/>
              <a:t> </a:t>
            </a:r>
            <a:r>
              <a:rPr lang="en-US" dirty="0" err="1"/>
              <a:t>mEq</a:t>
            </a:r>
            <a:r>
              <a:rPr lang="en-US" dirty="0"/>
              <a:t> Cl</a:t>
            </a:r>
            <a:r>
              <a:rPr lang="en-US" baseline="30000" dirty="0"/>
              <a:t>-</a:t>
            </a:r>
          </a:p>
          <a:p>
            <a:endParaRPr lang="en-US" dirty="0"/>
          </a:p>
          <a:p>
            <a:r>
              <a:rPr lang="el-GR" dirty="0"/>
              <a:t>Αν τώρα θέλουμε να μετατρέψουμε </a:t>
            </a:r>
            <a:r>
              <a:rPr lang="en-US" dirty="0" err="1"/>
              <a:t>mEq</a:t>
            </a:r>
            <a:r>
              <a:rPr lang="en-US" dirty="0"/>
              <a:t> </a:t>
            </a:r>
            <a:r>
              <a:rPr lang="el-GR" dirty="0"/>
              <a:t>σε </a:t>
            </a:r>
            <a:r>
              <a:rPr lang="en-US" dirty="0"/>
              <a:t>mg, </a:t>
            </a:r>
            <a:r>
              <a:rPr lang="el-GR" dirty="0"/>
              <a:t>εκεί μπερδεύονται και τα ατομικά βάρη…</a:t>
            </a:r>
          </a:p>
        </p:txBody>
      </p:sp>
    </p:spTree>
    <p:extLst>
      <p:ext uri="{BB962C8B-B14F-4D97-AF65-F5344CB8AC3E}">
        <p14:creationId xmlns:p14="http://schemas.microsoft.com/office/powerpoint/2010/main" val="21702389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8975-7E7A-19BF-9C83-AD58A742C732}"/>
              </a:ext>
            </a:extLst>
          </p:cNvPr>
          <p:cNvSpPr>
            <a:spLocks noGrp="1"/>
          </p:cNvSpPr>
          <p:nvPr>
            <p:ph type="title"/>
          </p:nvPr>
        </p:nvSpPr>
        <p:spPr/>
        <p:txBody>
          <a:bodyPr/>
          <a:lstStyle/>
          <a:p>
            <a:r>
              <a:rPr lang="el-GR" dirty="0"/>
              <a:t>Υπασβεστιαιμία</a:t>
            </a:r>
          </a:p>
        </p:txBody>
      </p:sp>
      <p:sp>
        <p:nvSpPr>
          <p:cNvPr id="3" name="Content Placeholder 2">
            <a:extLst>
              <a:ext uri="{FF2B5EF4-FFF2-40B4-BE49-F238E27FC236}">
                <a16:creationId xmlns:a16="http://schemas.microsoft.com/office/drawing/2014/main" id="{A45C18CF-46C2-A3F0-0500-67E0155DC226}"/>
              </a:ext>
            </a:extLst>
          </p:cNvPr>
          <p:cNvSpPr>
            <a:spLocks noGrp="1"/>
          </p:cNvSpPr>
          <p:nvPr>
            <p:ph idx="1"/>
          </p:nvPr>
        </p:nvSpPr>
        <p:spPr/>
        <p:txBody>
          <a:bodyPr/>
          <a:lstStyle/>
          <a:p>
            <a:r>
              <a:rPr lang="el-GR" b="1" dirty="0"/>
              <a:t>Συμπτώματα</a:t>
            </a:r>
            <a:r>
              <a:rPr lang="el-GR" dirty="0"/>
              <a:t> : ανάλογα με τη σοβαρότητα και τη χρονιότητα της υπασβεστιαιμίας μπορεί να παρατηρηθούν από </a:t>
            </a:r>
            <a:endParaRPr lang="en-US" dirty="0"/>
          </a:p>
          <a:p>
            <a:r>
              <a:rPr lang="el-GR" dirty="0"/>
              <a:t>μυϊκές συσπάσεις/μυϊκό τρόμο/δυσκαμψία και αλλαγή στη συμπεριφορά μέχρι</a:t>
            </a:r>
            <a:endParaRPr lang="en-US" dirty="0"/>
          </a:p>
          <a:p>
            <a:r>
              <a:rPr lang="el-GR" dirty="0"/>
              <a:t>ανορεξία/κατάπτωση/πυρετός/ταχύπνοια/ταχυκαρδία(</a:t>
            </a:r>
            <a:r>
              <a:rPr lang="el-GR" dirty="0">
                <a:solidFill>
                  <a:srgbClr val="FF0000"/>
                </a:solidFill>
              </a:rPr>
              <a:t>αύξηση </a:t>
            </a:r>
            <a:r>
              <a:rPr lang="en-US" dirty="0">
                <a:solidFill>
                  <a:srgbClr val="FF0000"/>
                </a:solidFill>
              </a:rPr>
              <a:t>Q-T</a:t>
            </a:r>
            <a:r>
              <a:rPr lang="en-US" dirty="0"/>
              <a:t>) </a:t>
            </a:r>
            <a:r>
              <a:rPr lang="el-GR" dirty="0"/>
              <a:t>έως και</a:t>
            </a:r>
          </a:p>
          <a:p>
            <a:r>
              <a:rPr lang="el-GR" dirty="0"/>
              <a:t>επιληπτικές κρίσεις/υπόταση/παράλυση των αναπνευστικών μυών</a:t>
            </a:r>
          </a:p>
          <a:p>
            <a:r>
              <a:rPr lang="el-GR" dirty="0"/>
              <a:t>Τα συχνότερα συμπτώματα της εκλαμψίας είναι επιληπτικές κρίσεις, μυϊκός τρόμος/μυϊκοί σπασμοί, δυσκαμψία και πυρετός</a:t>
            </a:r>
          </a:p>
        </p:txBody>
      </p:sp>
    </p:spTree>
    <p:extLst>
      <p:ext uri="{BB962C8B-B14F-4D97-AF65-F5344CB8AC3E}">
        <p14:creationId xmlns:p14="http://schemas.microsoft.com/office/powerpoint/2010/main" val="29304938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5F1E6-2843-2947-F35C-C08084E7B322}"/>
              </a:ext>
            </a:extLst>
          </p:cNvPr>
          <p:cNvSpPr>
            <a:spLocks noGrp="1"/>
          </p:cNvSpPr>
          <p:nvPr>
            <p:ph type="title"/>
          </p:nvPr>
        </p:nvSpPr>
        <p:spPr/>
        <p:txBody>
          <a:bodyPr/>
          <a:lstStyle/>
          <a:p>
            <a:r>
              <a:rPr lang="el-GR" dirty="0"/>
              <a:t>Υπασβεστιαιμία</a:t>
            </a:r>
          </a:p>
        </p:txBody>
      </p:sp>
      <p:sp>
        <p:nvSpPr>
          <p:cNvPr id="3" name="Content Placeholder 2">
            <a:extLst>
              <a:ext uri="{FF2B5EF4-FFF2-40B4-BE49-F238E27FC236}">
                <a16:creationId xmlns:a16="http://schemas.microsoft.com/office/drawing/2014/main" id="{806C3106-6511-02B6-8D0E-1EEDAF41D6FB}"/>
              </a:ext>
            </a:extLst>
          </p:cNvPr>
          <p:cNvSpPr>
            <a:spLocks noGrp="1"/>
          </p:cNvSpPr>
          <p:nvPr>
            <p:ph idx="1"/>
          </p:nvPr>
        </p:nvSpPr>
        <p:spPr/>
        <p:txBody>
          <a:bodyPr>
            <a:normAutofit fontScale="92500" lnSpcReduction="20000"/>
          </a:bodyPr>
          <a:lstStyle/>
          <a:p>
            <a:r>
              <a:rPr lang="el-GR" b="1" dirty="0"/>
              <a:t>Αντιμετώπιση</a:t>
            </a:r>
            <a:r>
              <a:rPr lang="el-GR" dirty="0"/>
              <a:t> : Ενδοφλέβια χορήγηση </a:t>
            </a:r>
            <a:r>
              <a:rPr lang="en-US" dirty="0"/>
              <a:t>Ca</a:t>
            </a:r>
            <a:r>
              <a:rPr lang="en-US" baseline="30000" dirty="0"/>
              <a:t>++</a:t>
            </a:r>
            <a:r>
              <a:rPr lang="en-US" dirty="0"/>
              <a:t> </a:t>
            </a:r>
            <a:r>
              <a:rPr lang="el-GR" dirty="0"/>
              <a:t>σε επιληπτική κρίση ή γενικευμένους μυϊκούς σπασμούς</a:t>
            </a:r>
          </a:p>
          <a:p>
            <a:r>
              <a:rPr lang="el-GR" dirty="0"/>
              <a:t>5 – 15 </a:t>
            </a:r>
            <a:r>
              <a:rPr lang="en-US" dirty="0"/>
              <a:t>mg Ca/kg (0.5 – 1.5 ml </a:t>
            </a:r>
            <a:r>
              <a:rPr lang="el-GR" dirty="0" err="1">
                <a:solidFill>
                  <a:schemeClr val="accent1"/>
                </a:solidFill>
              </a:rPr>
              <a:t>γλυκονικού</a:t>
            </a:r>
            <a:r>
              <a:rPr lang="el-GR" dirty="0">
                <a:solidFill>
                  <a:schemeClr val="accent1"/>
                </a:solidFill>
              </a:rPr>
              <a:t> ασβεστίου </a:t>
            </a:r>
            <a:r>
              <a:rPr lang="el-GR" dirty="0"/>
              <a:t>10%/</a:t>
            </a:r>
            <a:r>
              <a:rPr lang="en-US" dirty="0"/>
              <a:t>kg) </a:t>
            </a:r>
            <a:r>
              <a:rPr lang="el-GR" dirty="0"/>
              <a:t>αργά (15’) με ΗΚΓ. Σε έμετο, βραδυκαρδία ή βράχυνση του </a:t>
            </a:r>
            <a:r>
              <a:rPr lang="en-US" dirty="0"/>
              <a:t>Q-T </a:t>
            </a:r>
            <a:r>
              <a:rPr lang="el-GR" dirty="0"/>
              <a:t>λόγω απότομης </a:t>
            </a:r>
            <a:r>
              <a:rPr lang="el-GR" dirty="0" err="1"/>
              <a:t>υπερασβεστιαιμίας</a:t>
            </a:r>
            <a:r>
              <a:rPr lang="el-GR" dirty="0"/>
              <a:t> διακόπτεται προσωρινά η χορήγηση. Εάν βρείτε μόνο </a:t>
            </a:r>
            <a:r>
              <a:rPr lang="el-GR" dirty="0">
                <a:solidFill>
                  <a:schemeClr val="accent1"/>
                </a:solidFill>
              </a:rPr>
              <a:t>χλωριούχο ασβέστιο </a:t>
            </a:r>
            <a:r>
              <a:rPr lang="el-GR" dirty="0"/>
              <a:t>10% η δόση είναι περίπου το 1/3 και χορηγείται αυστηρά ενδοφλεβίως γιατί είναι καυστικό.</a:t>
            </a:r>
          </a:p>
          <a:p>
            <a:r>
              <a:rPr lang="el-GR" dirty="0"/>
              <a:t>Μετά τον έλεγχο των συμπτωμάτων, ιδανικά, η θεραπεία συνεχίζει από το στόμα με ταμπλέτες ασβεστίου και βιταμίνης </a:t>
            </a:r>
            <a:r>
              <a:rPr lang="en-US" dirty="0"/>
              <a:t>D</a:t>
            </a:r>
            <a:r>
              <a:rPr lang="el-GR" dirty="0"/>
              <a:t> (25 – 50 </a:t>
            </a:r>
            <a:r>
              <a:rPr lang="en-US" dirty="0"/>
              <a:t>mg Ca/kg/24h)</a:t>
            </a:r>
          </a:p>
          <a:p>
            <a:r>
              <a:rPr lang="el-GR" dirty="0"/>
              <a:t>Εάν ο ασθενής δεν είναι σε θέση να φάει μπορεί να χορηγηθεί ασβέστιο στάγδην στα 5 – 15 </a:t>
            </a:r>
            <a:r>
              <a:rPr lang="en-US" dirty="0"/>
              <a:t>mg/kg/h</a:t>
            </a:r>
          </a:p>
          <a:p>
            <a:r>
              <a:rPr lang="el-GR" dirty="0"/>
              <a:t>Σε εκλαμψία + ειδική τροφή + διακοπή θηλασμού το συντομότερο δυνατόν</a:t>
            </a:r>
            <a:endParaRPr lang="en-US" dirty="0"/>
          </a:p>
        </p:txBody>
      </p:sp>
    </p:spTree>
    <p:extLst>
      <p:ext uri="{BB962C8B-B14F-4D97-AF65-F5344CB8AC3E}">
        <p14:creationId xmlns:p14="http://schemas.microsoft.com/office/powerpoint/2010/main" val="10669116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E2D9-4E02-3D53-66D6-60970B303E78}"/>
              </a:ext>
            </a:extLst>
          </p:cNvPr>
          <p:cNvSpPr>
            <a:spLocks noGrp="1"/>
          </p:cNvSpPr>
          <p:nvPr>
            <p:ph type="title"/>
          </p:nvPr>
        </p:nvSpPr>
        <p:spPr/>
        <p:txBody>
          <a:bodyPr/>
          <a:lstStyle/>
          <a:p>
            <a:r>
              <a:rPr lang="el-GR" dirty="0"/>
              <a:t>Υπερασβεστιαιμία</a:t>
            </a:r>
          </a:p>
        </p:txBody>
      </p:sp>
      <p:sp>
        <p:nvSpPr>
          <p:cNvPr id="3" name="Content Placeholder 2">
            <a:extLst>
              <a:ext uri="{FF2B5EF4-FFF2-40B4-BE49-F238E27FC236}">
                <a16:creationId xmlns:a16="http://schemas.microsoft.com/office/drawing/2014/main" id="{3536C10A-B502-D8B7-5F0A-B769F5333CBC}"/>
              </a:ext>
            </a:extLst>
          </p:cNvPr>
          <p:cNvSpPr>
            <a:spLocks noGrp="1"/>
          </p:cNvSpPr>
          <p:nvPr>
            <p:ph idx="1"/>
          </p:nvPr>
        </p:nvSpPr>
        <p:spPr/>
        <p:txBody>
          <a:bodyPr/>
          <a:lstStyle/>
          <a:p>
            <a:r>
              <a:rPr lang="el-GR" dirty="0"/>
              <a:t>Η υπερασβεστιαιμία είναι πολύ σπάνια (&gt;0.3%) και συνήθως αποτελεί αντικείμενο της παθολογίας καθώς σχετίζεται με ενδοκρινοπάθειες, παθήσεις του νεφρού ή κακοήθεις νεοπλασίες</a:t>
            </a:r>
          </a:p>
          <a:p>
            <a:r>
              <a:rPr lang="el-GR" dirty="0"/>
              <a:t>Συχνότερα προκαλεί ανορεξία, κατάπτωση, πολυουρία/πολυδιψία και εμέτους</a:t>
            </a:r>
          </a:p>
          <a:p>
            <a:r>
              <a:rPr lang="el-GR" dirty="0"/>
              <a:t>Η αντιμετώπιση της οξείας </a:t>
            </a:r>
            <a:r>
              <a:rPr lang="el-GR" dirty="0" err="1"/>
              <a:t>υπερασβεστιαιμίας</a:t>
            </a:r>
            <a:r>
              <a:rPr lang="el-GR" dirty="0"/>
              <a:t> στηρίζεται στη χορήγηση υγρών (</a:t>
            </a:r>
            <a:r>
              <a:rPr lang="en-US" dirty="0"/>
              <a:t>NS 0.9%) </a:t>
            </a:r>
            <a:r>
              <a:rPr lang="el-GR" dirty="0"/>
              <a:t>και διουρητικών</a:t>
            </a:r>
          </a:p>
        </p:txBody>
      </p:sp>
    </p:spTree>
    <p:extLst>
      <p:ext uri="{BB962C8B-B14F-4D97-AF65-F5344CB8AC3E}">
        <p14:creationId xmlns:p14="http://schemas.microsoft.com/office/powerpoint/2010/main" val="15595623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CD0D3-11D1-8059-ADEE-0378095EF2A0}"/>
              </a:ext>
            </a:extLst>
          </p:cNvPr>
          <p:cNvSpPr>
            <a:spLocks noGrp="1"/>
          </p:cNvSpPr>
          <p:nvPr>
            <p:ph type="title"/>
          </p:nvPr>
        </p:nvSpPr>
        <p:spPr/>
        <p:txBody>
          <a:bodyPr/>
          <a:lstStyle/>
          <a:p>
            <a:r>
              <a:rPr lang="el-GR" dirty="0"/>
              <a:t>Τί κρατάω </a:t>
            </a:r>
            <a:r>
              <a:rPr lang="el-GR" dirty="0" err="1"/>
              <a:t>απ’το</a:t>
            </a:r>
            <a:r>
              <a:rPr lang="el-GR" dirty="0"/>
              <a:t> ασβέστιο?</a:t>
            </a:r>
          </a:p>
        </p:txBody>
      </p:sp>
      <p:sp>
        <p:nvSpPr>
          <p:cNvPr id="3" name="Content Placeholder 2">
            <a:extLst>
              <a:ext uri="{FF2B5EF4-FFF2-40B4-BE49-F238E27FC236}">
                <a16:creationId xmlns:a16="http://schemas.microsoft.com/office/drawing/2014/main" id="{DC8B4D16-CB00-2282-94E7-4003F95778BD}"/>
              </a:ext>
            </a:extLst>
          </p:cNvPr>
          <p:cNvSpPr>
            <a:spLocks noGrp="1"/>
          </p:cNvSpPr>
          <p:nvPr>
            <p:ph idx="1"/>
          </p:nvPr>
        </p:nvSpPr>
        <p:spPr/>
        <p:txBody>
          <a:bodyPr/>
          <a:lstStyle/>
          <a:p>
            <a:r>
              <a:rPr lang="el-GR" dirty="0"/>
              <a:t>Την εκλαμψία σε μικρόσωμους σκύλους</a:t>
            </a:r>
          </a:p>
          <a:p>
            <a:r>
              <a:rPr lang="el-GR" dirty="0"/>
              <a:t>Τις αλλαγές στο </a:t>
            </a:r>
            <a:r>
              <a:rPr lang="en-US" dirty="0"/>
              <a:t>Q-T</a:t>
            </a:r>
            <a:endParaRPr lang="el-GR" dirty="0"/>
          </a:p>
        </p:txBody>
      </p:sp>
      <p:pic>
        <p:nvPicPr>
          <p:cNvPr id="5" name="Picture 4" descr="A group of puppies on a blanket&#10;&#10;Description automatically generated">
            <a:extLst>
              <a:ext uri="{FF2B5EF4-FFF2-40B4-BE49-F238E27FC236}">
                <a16:creationId xmlns:a16="http://schemas.microsoft.com/office/drawing/2014/main" id="{C6AF2243-3052-75F3-2A89-54CF57F4A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772" y="2273018"/>
            <a:ext cx="5731228" cy="4584982"/>
          </a:xfrm>
          <a:prstGeom prst="rect">
            <a:avLst/>
          </a:prstGeom>
        </p:spPr>
      </p:pic>
    </p:spTree>
    <p:extLst>
      <p:ext uri="{BB962C8B-B14F-4D97-AF65-F5344CB8AC3E}">
        <p14:creationId xmlns:p14="http://schemas.microsoft.com/office/powerpoint/2010/main" val="399137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39F4-D420-2510-1043-9138CD11D229}"/>
              </a:ext>
            </a:extLst>
          </p:cNvPr>
          <p:cNvSpPr>
            <a:spLocks noGrp="1"/>
          </p:cNvSpPr>
          <p:nvPr>
            <p:ph type="title"/>
          </p:nvPr>
        </p:nvSpPr>
        <p:spPr/>
        <p:txBody>
          <a:bodyPr/>
          <a:lstStyle/>
          <a:p>
            <a:r>
              <a:rPr lang="el-GR" dirty="0"/>
              <a:t>Κι άλλες πράξεις με </a:t>
            </a:r>
            <a:r>
              <a:rPr lang="en-US" dirty="0" err="1"/>
              <a:t>mEq</a:t>
            </a:r>
            <a:r>
              <a:rPr lang="en-US" dirty="0"/>
              <a:t>!!!</a:t>
            </a:r>
            <a:endParaRPr lang="el-GR" dirty="0"/>
          </a:p>
        </p:txBody>
      </p:sp>
      <p:sp>
        <p:nvSpPr>
          <p:cNvPr id="3" name="Content Placeholder 2">
            <a:extLst>
              <a:ext uri="{FF2B5EF4-FFF2-40B4-BE49-F238E27FC236}">
                <a16:creationId xmlns:a16="http://schemas.microsoft.com/office/drawing/2014/main" id="{51D0EA28-84BD-6859-0E28-7BA759C5F322}"/>
              </a:ext>
            </a:extLst>
          </p:cNvPr>
          <p:cNvSpPr>
            <a:spLocks noGrp="1"/>
          </p:cNvSpPr>
          <p:nvPr>
            <p:ph idx="1"/>
          </p:nvPr>
        </p:nvSpPr>
        <p:spPr/>
        <p:txBody>
          <a:bodyPr/>
          <a:lstStyle/>
          <a:p>
            <a:r>
              <a:rPr lang="en-US" dirty="0" err="1"/>
              <a:t>mEq</a:t>
            </a:r>
            <a:r>
              <a:rPr lang="en-US" dirty="0"/>
              <a:t> = (mg x </a:t>
            </a:r>
            <a:r>
              <a:rPr lang="el-GR" dirty="0"/>
              <a:t>σθένος)/μοριακό βάρος</a:t>
            </a:r>
          </a:p>
          <a:p>
            <a:r>
              <a:rPr lang="en-US" dirty="0"/>
              <a:t>mg = (</a:t>
            </a:r>
            <a:r>
              <a:rPr lang="en-US" dirty="0" err="1"/>
              <a:t>mEq</a:t>
            </a:r>
            <a:r>
              <a:rPr lang="en-US" dirty="0"/>
              <a:t> x </a:t>
            </a:r>
            <a:r>
              <a:rPr lang="el-GR" dirty="0"/>
              <a:t>μοριακό βάρος)/σθένος</a:t>
            </a:r>
          </a:p>
          <a:p>
            <a:endParaRPr lang="en-US" dirty="0"/>
          </a:p>
          <a:p>
            <a:r>
              <a:rPr lang="el-GR" dirty="0"/>
              <a:t>Πχ. Έχεις ένα διάλυμα 750</a:t>
            </a:r>
            <a:r>
              <a:rPr lang="en-US" dirty="0"/>
              <a:t>ml K</a:t>
            </a:r>
            <a:r>
              <a:rPr lang="el-GR" baseline="30000" dirty="0"/>
              <a:t>+</a:t>
            </a:r>
            <a:r>
              <a:rPr lang="en-US" dirty="0"/>
              <a:t> </a:t>
            </a:r>
            <a:r>
              <a:rPr lang="el-GR" dirty="0"/>
              <a:t>που περιέχει 78.2</a:t>
            </a:r>
            <a:r>
              <a:rPr lang="en-US" dirty="0"/>
              <a:t>mg/L. </a:t>
            </a:r>
            <a:r>
              <a:rPr lang="el-GR" dirty="0"/>
              <a:t>Πόσα </a:t>
            </a:r>
            <a:r>
              <a:rPr lang="en-US" dirty="0" err="1"/>
              <a:t>mEq</a:t>
            </a:r>
            <a:r>
              <a:rPr lang="en-US" dirty="0"/>
              <a:t> K</a:t>
            </a:r>
            <a:r>
              <a:rPr lang="en-US" baseline="30000" dirty="0"/>
              <a:t>+</a:t>
            </a:r>
            <a:r>
              <a:rPr lang="en-US" dirty="0"/>
              <a:t> </a:t>
            </a:r>
            <a:r>
              <a:rPr lang="el-GR" dirty="0"/>
              <a:t>έχει μέσα?</a:t>
            </a:r>
          </a:p>
          <a:p>
            <a:r>
              <a:rPr lang="el-GR" dirty="0"/>
              <a:t>78.2 </a:t>
            </a:r>
            <a:r>
              <a:rPr lang="en-US" dirty="0"/>
              <a:t>x 0.75 = 58.65 mg K</a:t>
            </a:r>
            <a:r>
              <a:rPr lang="en-US" baseline="30000" dirty="0"/>
              <a:t>+</a:t>
            </a:r>
            <a:r>
              <a:rPr lang="en-US" dirty="0"/>
              <a:t> </a:t>
            </a:r>
            <a:r>
              <a:rPr lang="el-GR" dirty="0"/>
              <a:t>στα 750 </a:t>
            </a:r>
            <a:r>
              <a:rPr lang="en-US" dirty="0"/>
              <a:t>ml</a:t>
            </a:r>
            <a:endParaRPr lang="el-GR" dirty="0"/>
          </a:p>
          <a:p>
            <a:r>
              <a:rPr lang="el-GR" dirty="0"/>
              <a:t>(58.65 </a:t>
            </a:r>
            <a:r>
              <a:rPr lang="en-US" dirty="0"/>
              <a:t>x 1)/39=1.5 </a:t>
            </a:r>
            <a:r>
              <a:rPr lang="en-US" dirty="0" err="1"/>
              <a:t>mEq</a:t>
            </a:r>
            <a:r>
              <a:rPr lang="en-US" dirty="0"/>
              <a:t> K</a:t>
            </a:r>
            <a:r>
              <a:rPr lang="en-US" baseline="30000" dirty="0"/>
              <a:t>+</a:t>
            </a:r>
            <a:endParaRPr lang="el-GR" baseline="30000" dirty="0"/>
          </a:p>
        </p:txBody>
      </p:sp>
    </p:spTree>
    <p:extLst>
      <p:ext uri="{BB962C8B-B14F-4D97-AF65-F5344CB8AC3E}">
        <p14:creationId xmlns:p14="http://schemas.microsoft.com/office/powerpoint/2010/main" val="245229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2766</TotalTime>
  <Words>6035</Words>
  <Application>Microsoft Office PowerPoint</Application>
  <PresentationFormat>Ευρεία οθόνη</PresentationFormat>
  <Paragraphs>403</Paragraphs>
  <Slides>83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83</vt:i4>
      </vt:variant>
    </vt:vector>
  </HeadingPairs>
  <TitlesOfParts>
    <vt:vector size="87" baseType="lpstr">
      <vt:lpstr>Arial</vt:lpstr>
      <vt:lpstr>Calibri</vt:lpstr>
      <vt:lpstr>Calibri Light</vt:lpstr>
      <vt:lpstr>Office Theme</vt:lpstr>
      <vt:lpstr>Ηλεκτρολυτικές Διαταραχές</vt:lpstr>
      <vt:lpstr>Το νερό στο σώμα</vt:lpstr>
      <vt:lpstr>Το νερό στο σώμα</vt:lpstr>
      <vt:lpstr>Ηλεκτρολύτες</vt:lpstr>
      <vt:lpstr>Κατανομή στο σώμα</vt:lpstr>
      <vt:lpstr>Κατανομή στο σώμα</vt:lpstr>
      <vt:lpstr>Μονάδες μέτρησης (ή τί στην ευχή είναι το mEq…?)</vt:lpstr>
      <vt:lpstr>Πράξεις με mEq</vt:lpstr>
      <vt:lpstr>Κι άλλες πράξεις με mEq!!!</vt:lpstr>
      <vt:lpstr>ΓΙΑΤΙ ΤΟΣΕΣ ΠΡΑΞΕΙΣ ΜΕ mEq???!</vt:lpstr>
      <vt:lpstr>Παρουσίαση του PowerPoint</vt:lpstr>
      <vt:lpstr>Όσμωση, οσμωτικότητα</vt:lpstr>
      <vt:lpstr>Τονικότητα</vt:lpstr>
      <vt:lpstr>Κ.Ο.Κ. νερού και ηλεκτρολυτών</vt:lpstr>
      <vt:lpstr>Διαταραχές του Νατρίου</vt:lpstr>
      <vt:lpstr>Τί κάνει το Na+…</vt:lpstr>
      <vt:lpstr>Ρύθμιση του Na+</vt:lpstr>
      <vt:lpstr>Ρύθμιση του Na+</vt:lpstr>
      <vt:lpstr>Ρύθμιση του Na+</vt:lpstr>
      <vt:lpstr>Ρύθμιση του Na+</vt:lpstr>
      <vt:lpstr>Διαταραχές του Na+</vt:lpstr>
      <vt:lpstr>Υπονατριαιμία (&lt;140 mEq/L)</vt:lpstr>
      <vt:lpstr>Νορμοοσμωτική υπονατριαιμία</vt:lpstr>
      <vt:lpstr>Υπεροσμωτική υπονατριαιμία</vt:lpstr>
      <vt:lpstr>Υπεροσμωτική υπονατριαιμία</vt:lpstr>
      <vt:lpstr>Υπεροσμωτική υπονατριαιμία</vt:lpstr>
      <vt:lpstr>Τυπική, υποοσμωτική υπονατριαιμία</vt:lpstr>
      <vt:lpstr>Τυπική, υποοσμωτική υπονατριαιμία</vt:lpstr>
      <vt:lpstr>Τυπική, υποοσμωτική υπονατριαιμία</vt:lpstr>
      <vt:lpstr>Τυπική, υποοσμωτική υπονατριαιμία</vt:lpstr>
      <vt:lpstr>Τυπική, υποοσμωτική υπονατριαιμία</vt:lpstr>
      <vt:lpstr>Τυπική, υποοσμωτική υπονατριαιμία</vt:lpstr>
      <vt:lpstr>Υπερνατριαιμία (&gt;160 mEq/L)</vt:lpstr>
      <vt:lpstr>Υπερνατριαιμία (&gt;160 mEq/L)</vt:lpstr>
      <vt:lpstr>Ωπά! πριν δεν έλεγες ότι οι εμετοί κάνουν ύπο-…?</vt:lpstr>
      <vt:lpstr>Συμπτώματα</vt:lpstr>
      <vt:lpstr>Αντιμετώπιση</vt:lpstr>
      <vt:lpstr>Αντιμετώπιση</vt:lpstr>
      <vt:lpstr>Τί κρατάμε απ’το νάτριο…</vt:lpstr>
      <vt:lpstr>Διαταραχές του Καλίου</vt:lpstr>
      <vt:lpstr>Τί κάνει το Κ+…</vt:lpstr>
      <vt:lpstr>Ρύθμιση του Κ+ στο αίμα</vt:lpstr>
      <vt:lpstr>Ρύθμιση του Κ+ στο κύτταρο</vt:lpstr>
      <vt:lpstr>Υποκαλιαιμία (&lt;3.5 mEq/L)</vt:lpstr>
      <vt:lpstr>Υποκαλιαιμία (&lt;3.5 mEq/L)</vt:lpstr>
      <vt:lpstr>Υποκαλιαιμία (&lt;3.5 mEq/L)</vt:lpstr>
      <vt:lpstr>ΗΚΓ</vt:lpstr>
      <vt:lpstr>Υποκαλιαιμία (&lt;3.5 mEq/L)</vt:lpstr>
      <vt:lpstr>Υποκαλιαιμία (&lt;3.5 mEq/L)</vt:lpstr>
      <vt:lpstr>Υπερκαλιαιμία (&gt;5.5 mEq/L)</vt:lpstr>
      <vt:lpstr>Υπερκαλιαιμία (&gt;5.5 mEq/L)</vt:lpstr>
      <vt:lpstr>ΗΚΓ</vt:lpstr>
      <vt:lpstr>Υπερκαλιαιμία (&gt;5.5 mEq/L)</vt:lpstr>
      <vt:lpstr>ΗΚΓ</vt:lpstr>
      <vt:lpstr>Τί κρατάμε απ’το κάλιο…</vt:lpstr>
      <vt:lpstr>Διαταραχές του Χλωρίου</vt:lpstr>
      <vt:lpstr>Τί κάνει το Cl-…</vt:lpstr>
      <vt:lpstr>Ρύθμιση του Cl-</vt:lpstr>
      <vt:lpstr>Διαταραχές του Cl-</vt:lpstr>
      <vt:lpstr>Αξιολόγηση της συγκέντρωσης Cl-</vt:lpstr>
      <vt:lpstr>Χάσμα Cl- (Chloride Gap)</vt:lpstr>
      <vt:lpstr>Υπερχλωριαιμία</vt:lpstr>
      <vt:lpstr>Υπερχλωριαιμία</vt:lpstr>
      <vt:lpstr>Υπερχλωριαιμία</vt:lpstr>
      <vt:lpstr>Υποχλωριαιμία</vt:lpstr>
      <vt:lpstr>Υποχλωριαιμία</vt:lpstr>
      <vt:lpstr>Τί κρατάμε απ’το χλώριο…</vt:lpstr>
      <vt:lpstr>Διαταραχές του Μαγνησίου</vt:lpstr>
      <vt:lpstr>Τί κάνει το Mg++?</vt:lpstr>
      <vt:lpstr>Ρύθμιση του Mg++</vt:lpstr>
      <vt:lpstr>Υπομαγνησιαιμία</vt:lpstr>
      <vt:lpstr>Υπομαγνησιαιμία</vt:lpstr>
      <vt:lpstr>Υπομαγνησιαιμία</vt:lpstr>
      <vt:lpstr>Υπερμανγησιαιμία</vt:lpstr>
      <vt:lpstr>Τί κρατάω απ’το μαγνήσιο…?</vt:lpstr>
      <vt:lpstr>Διαταραχές του Ασβεστίου</vt:lpstr>
      <vt:lpstr>Τί κάνει το Ca++</vt:lpstr>
      <vt:lpstr>Ρύθμιση του Ca++</vt:lpstr>
      <vt:lpstr>Υπασβεστιαιμία</vt:lpstr>
      <vt:lpstr>Υπασβεστιαιμία</vt:lpstr>
      <vt:lpstr>Υπασβεστιαιμία</vt:lpstr>
      <vt:lpstr>Υπερασβεστιαιμία</vt:lpstr>
      <vt:lpstr>Τί κρατάω απ’το ασβέστιο?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Ηλεκτρολυτικές Διαταραχές</dc:title>
  <dc:creator>Babis Kostakis</dc:creator>
  <cp:lastModifiedBy>eflouraki</cp:lastModifiedBy>
  <cp:revision>52</cp:revision>
  <dcterms:created xsi:type="dcterms:W3CDTF">2023-10-27T14:28:11Z</dcterms:created>
  <dcterms:modified xsi:type="dcterms:W3CDTF">2023-11-23T12:16:37Z</dcterms:modified>
</cp:coreProperties>
</file>