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72" r:id="rId5"/>
    <p:sldId id="273" r:id="rId6"/>
    <p:sldId id="274" r:id="rId7"/>
    <p:sldId id="275" r:id="rId8"/>
    <p:sldId id="270" r:id="rId9"/>
    <p:sldId id="281" r:id="rId10"/>
    <p:sldId id="276" r:id="rId11"/>
    <p:sldId id="277" r:id="rId12"/>
    <p:sldId id="278" r:id="rId13"/>
    <p:sldId id="279" r:id="rId14"/>
    <p:sldId id="280" r:id="rId15"/>
    <p:sldId id="283" r:id="rId16"/>
    <p:sldId id="285" r:id="rId17"/>
    <p:sldId id="289" r:id="rId18"/>
    <p:sldId id="284" r:id="rId19"/>
    <p:sldId id="286" r:id="rId20"/>
    <p:sldId id="288" r:id="rId21"/>
    <p:sldId id="287" r:id="rId22"/>
    <p:sldId id="291" r:id="rId23"/>
    <p:sldId id="282" r:id="rId24"/>
    <p:sldId id="259" r:id="rId25"/>
    <p:sldId id="260" r:id="rId26"/>
    <p:sldId id="261" r:id="rId27"/>
    <p:sldId id="262" r:id="rId28"/>
    <p:sldId id="263" r:id="rId29"/>
    <p:sldId id="264" r:id="rId30"/>
    <p:sldId id="266" r:id="rId31"/>
    <p:sldId id="267" r:id="rId32"/>
    <p:sldId id="290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381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147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591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09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67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846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136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97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0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00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374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2E28-DDC9-4626-8BAC-8EACF808194A}" type="datetimeFigureOut">
              <a:rPr lang="el-GR" smtClean="0"/>
              <a:t>29/10/2021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F7D4F-4D1B-4529-8E69-89DFD63BDA5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7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Διδασκαλία Δεξιοτήτων Ζωής στη Φυσική Αγωγή </a:t>
            </a:r>
            <a:br>
              <a:rPr lang="el-GR" dirty="0" smtClean="0"/>
            </a:br>
            <a:r>
              <a:rPr lang="el-GR" dirty="0" smtClean="0"/>
              <a:t>ΜΚ 1020</a:t>
            </a:r>
            <a:br>
              <a:rPr lang="el-GR" dirty="0" smtClean="0"/>
            </a:br>
            <a:r>
              <a:rPr lang="el-GR" dirty="0" smtClean="0"/>
              <a:t>Μάριος </a:t>
            </a:r>
            <a:r>
              <a:rPr lang="el-GR" dirty="0" err="1" smtClean="0"/>
              <a:t>Γούδας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Διάλεξη </a:t>
            </a:r>
            <a:r>
              <a:rPr lang="en-US" dirty="0" smtClean="0"/>
              <a:t>3</a:t>
            </a:r>
            <a:r>
              <a:rPr lang="el-GR" dirty="0" smtClean="0"/>
              <a:t> </a:t>
            </a:r>
          </a:p>
          <a:p>
            <a:r>
              <a:rPr lang="el-GR" dirty="0" smtClean="0"/>
              <a:t> Επίλυση Προβλημάτων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39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Που δουλεύει ο </a:t>
            </a:r>
            <a:r>
              <a:rPr lang="en-US" dirty="0" err="1" smtClean="0"/>
              <a:t>Klauss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Klauss</a:t>
            </a:r>
            <a:r>
              <a:rPr lang="en-US" dirty="0" smtClean="0"/>
              <a:t>, </a:t>
            </a:r>
            <a:r>
              <a:rPr lang="el-GR" dirty="0" smtClean="0"/>
              <a:t>35 ετών, σπούδασε φιλοσοφία και ενδιαφέρεται για τα προβλήματα του Τρίτου Κόσμου από τότε που ήταν στο λύκειο. Όταν τελείωσε τις σπουδές του δούλεψε για 2 χρόνια στον Ερυθρό Σταυρό στην Αφρική και μετά για 3 χρόνια στην έδρα του Ερυθρού Σταυρού στη Γενεύη όπου έγινε τμηματάρχης. Συνέχισε με ένα </a:t>
            </a:r>
            <a:r>
              <a:rPr lang="en-US" dirty="0" smtClean="0"/>
              <a:t>master, </a:t>
            </a:r>
            <a:r>
              <a:rPr lang="el-GR" dirty="0" smtClean="0"/>
              <a:t>όπου η διατριβή του είχε θέμα την «κοινωνική ευθύνη των επιχειρήσεων.</a:t>
            </a:r>
          </a:p>
          <a:p>
            <a:endParaRPr lang="el-GR" dirty="0" smtClean="0"/>
          </a:p>
          <a:p>
            <a:r>
              <a:rPr lang="el-GR" dirty="0" smtClean="0"/>
              <a:t>Τι είναι πιο πιθανό;</a:t>
            </a:r>
          </a:p>
          <a:p>
            <a:pPr lvl="1"/>
            <a:r>
              <a:rPr lang="el-GR" dirty="0" smtClean="0"/>
              <a:t>α. Ο </a:t>
            </a:r>
            <a:r>
              <a:rPr lang="en-US" dirty="0" err="1" smtClean="0"/>
              <a:t>Klauss</a:t>
            </a:r>
            <a:r>
              <a:rPr lang="en-US" dirty="0" smtClean="0"/>
              <a:t> </a:t>
            </a:r>
            <a:r>
              <a:rPr lang="el-GR" dirty="0" smtClean="0"/>
              <a:t>δουλεύει για μια μεγάλη τράπεζα</a:t>
            </a:r>
          </a:p>
          <a:p>
            <a:pPr lvl="1"/>
            <a:r>
              <a:rPr lang="el-GR" dirty="0" smtClean="0"/>
              <a:t>β. </a:t>
            </a:r>
            <a:r>
              <a:rPr lang="en-US" dirty="0" err="1" smtClean="0"/>
              <a:t>Klauss</a:t>
            </a:r>
            <a:r>
              <a:rPr lang="en-US" dirty="0" smtClean="0"/>
              <a:t> </a:t>
            </a:r>
            <a:r>
              <a:rPr lang="el-GR" dirty="0" smtClean="0"/>
              <a:t>δουλεύει για μια μεγάλη τράπεζα και είναι υπεύθυνος για την ανθρωπιστική της οργάνωση στον τρίτο κόσμο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03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πλάνη της συνάφειας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Α</a:t>
            </a:r>
            <a:r>
              <a:rPr lang="el-GR" dirty="0" smtClean="0"/>
              <a:t>ναφέρεται στην τάση του ανθρώπου να έλκεται από τις συναφείς ή αληθοφανείς όψεις μιας ιστορίας ή ενός φαινομένου ή ενός προβλήματος. Αγνοώντας ταυτόχρονα σημαντικά στοιχεία που επιδρούν καθοριστικά στην εξήγηση της ιστορίας ή του φαινομένου  και στην επίλυση</a:t>
            </a:r>
            <a:r>
              <a:rPr lang="en-US" dirty="0" smtClean="0"/>
              <a:t> </a:t>
            </a:r>
            <a:r>
              <a:rPr lang="el-GR" smtClean="0"/>
              <a:t>του προβλήματος.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Για να αποφύγετε αν πέσετε στην πλάνη της </a:t>
            </a:r>
            <a:r>
              <a:rPr lang="el-GR" dirty="0" smtClean="0"/>
              <a:t>συνάφειας</a:t>
            </a:r>
          </a:p>
          <a:p>
            <a:r>
              <a:rPr lang="el-GR" dirty="0" smtClean="0"/>
              <a:t>Αποφύγετε να απαντήσετε γρήγορα σε ένα πρόβλημα βασισμένοι στην πειστική διατύπωση του</a:t>
            </a:r>
          </a:p>
          <a:p>
            <a:r>
              <a:rPr lang="el-GR" dirty="0" smtClean="0"/>
              <a:t>Εξετάστε με προσοχή το πρόβλημα και αποφύγετε να εστιάσετε μόνο στη συνάφεια του προβλήματος με την απάντηση. </a:t>
            </a:r>
          </a:p>
          <a:p>
            <a:r>
              <a:rPr lang="el-GR" dirty="0" smtClean="0"/>
              <a:t>Εξετάστε και τις επιμέρους παραμέτρους του προβλήματος</a:t>
            </a:r>
          </a:p>
        </p:txBody>
      </p:sp>
    </p:spTree>
    <p:extLst>
      <p:ext uri="{BB962C8B-B14F-4D97-AF65-F5344CB8AC3E}">
        <p14:creationId xmlns:p14="http://schemas.microsoft.com/office/powerpoint/2010/main" val="389498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ίαση της επιδημίας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Κινδυνεύει η ζωή 600 ατόμων από μια επιδημία και έχετε 2 επιλογές</a:t>
            </a:r>
          </a:p>
          <a:p>
            <a:pPr lvl="1"/>
            <a:r>
              <a:rPr lang="el-GR" dirty="0" smtClean="0"/>
              <a:t>α. Αν διαλέξετε αυτή την επιλογή 200 ζωές θα σωθούν</a:t>
            </a:r>
          </a:p>
          <a:p>
            <a:pPr lvl="1"/>
            <a:r>
              <a:rPr lang="el-GR" dirty="0" smtClean="0"/>
              <a:t>β. Αν διαλέξετε αυτή την επιλογή υπάρχει μια πιθανότητα στις 3 να σωθούν και οι 600 άνθρωποι, και 2 στις 3 πιθανότητες να μην σωθεί κανείς.</a:t>
            </a:r>
          </a:p>
          <a:p>
            <a:r>
              <a:rPr lang="el-GR" dirty="0" smtClean="0"/>
              <a:t>Ποια είναι η επιλογή σας;</a:t>
            </a:r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908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ίαση της επιδημίας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Κινδυνεύει η ζωή 600 ατόμων από μια επιδημία και έχετε 2 επιλογές</a:t>
            </a:r>
          </a:p>
          <a:p>
            <a:pPr lvl="1"/>
            <a:r>
              <a:rPr lang="el-GR" dirty="0" smtClean="0"/>
              <a:t>α. Αν διαλέξετε αυτή την επιλογή 400 άτομα θα πεθάνουν</a:t>
            </a:r>
          </a:p>
          <a:p>
            <a:pPr lvl="1"/>
            <a:r>
              <a:rPr lang="el-GR" dirty="0" smtClean="0"/>
              <a:t>β. Αν διαλέξετε αυτή την επιλογή υπάρχει μια πιθανότητα στις 3 να μην πεθάνει κανείς, και 2 στις 3 πιθανότητες να πεθάνουν όλα τα άτομα.</a:t>
            </a:r>
          </a:p>
          <a:p>
            <a:r>
              <a:rPr lang="el-GR" dirty="0" smtClean="0"/>
              <a:t>Ποια είναι η επιλογή σας;</a:t>
            </a:r>
            <a:endParaRPr lang="el-G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45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πλάνη της εστίασης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Αναφέρεται στην επιλεκτική εστίαση σε κάποια ή σε περιορισμένες όψεις ενός προβλήματος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Για αν αποφύγετε την πλάνη </a:t>
            </a:r>
            <a:r>
              <a:rPr lang="el-GR" dirty="0"/>
              <a:t>της εστίασης </a:t>
            </a:r>
            <a:endParaRPr lang="el-GR" dirty="0" smtClean="0"/>
          </a:p>
          <a:p>
            <a:r>
              <a:rPr lang="el-GR" dirty="0" smtClean="0"/>
              <a:t>Εξετάστε </a:t>
            </a:r>
            <a:r>
              <a:rPr lang="el-GR" dirty="0"/>
              <a:t>με προσοχή το πρόβλημα και αποφύγετε να </a:t>
            </a:r>
            <a:r>
              <a:rPr lang="el-GR" dirty="0" smtClean="0"/>
              <a:t>εστιάσετε μόνο σε μια όψη του  </a:t>
            </a:r>
            <a:endParaRPr lang="el-GR" dirty="0"/>
          </a:p>
          <a:p>
            <a:r>
              <a:rPr lang="el-GR" dirty="0"/>
              <a:t>Εξετάστε και τις επιμέρους παραμέτρους του </a:t>
            </a:r>
            <a:r>
              <a:rPr lang="el-GR" dirty="0" smtClean="0"/>
              <a:t>προβλήματος και σκεφτείτε την επίδραση της καθεμιάς στο πρόβλημα πριν αποφασίσετε για τη λύση του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87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Daniel </a:t>
            </a:r>
            <a:r>
              <a:rPr lang="en-US" dirty="0" err="1"/>
              <a:t>Kahneman</a:t>
            </a:r>
            <a:r>
              <a:rPr lang="el-GR" dirty="0"/>
              <a:t/>
            </a:r>
            <a:br>
              <a:rPr lang="el-GR" dirty="0"/>
            </a:br>
            <a:r>
              <a:rPr lang="en-US" dirty="0" smtClean="0"/>
              <a:t>2 </a:t>
            </a:r>
            <a:r>
              <a:rPr lang="el-GR" dirty="0" smtClean="0"/>
              <a:t>Συστήματα Σκέψης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Διαισθητική Σκέψη</a:t>
            </a:r>
          </a:p>
          <a:p>
            <a:pPr lvl="1"/>
            <a:r>
              <a:rPr lang="el-GR" dirty="0" smtClean="0"/>
              <a:t>Αυτόματη και Άμεση</a:t>
            </a:r>
          </a:p>
          <a:p>
            <a:r>
              <a:rPr lang="el-GR" dirty="0" smtClean="0"/>
              <a:t>Συνειδητή Σκέψη</a:t>
            </a:r>
          </a:p>
          <a:p>
            <a:pPr lvl="1"/>
            <a:r>
              <a:rPr lang="el-GR" dirty="0" smtClean="0"/>
              <a:t>Ορθολογιστική</a:t>
            </a:r>
          </a:p>
          <a:p>
            <a:pPr lvl="1"/>
            <a:r>
              <a:rPr lang="el-GR" dirty="0" smtClean="0"/>
              <a:t>Βραδύτερη</a:t>
            </a:r>
          </a:p>
          <a:p>
            <a:pPr lvl="1"/>
            <a:r>
              <a:rPr lang="el-GR" dirty="0" smtClean="0"/>
              <a:t>Επίμονη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99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Διαισθητική Σκέψη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9108504" cy="5616624"/>
          </a:xfrm>
        </p:spPr>
        <p:txBody>
          <a:bodyPr>
            <a:noAutofit/>
          </a:bodyPr>
          <a:lstStyle/>
          <a:p>
            <a:r>
              <a:rPr lang="el-GR" sz="2300" dirty="0" smtClean="0"/>
              <a:t>Οι λειτουργίες της διαισθητικής σκέψης είναι αυτόματες και δημιουργούν </a:t>
            </a:r>
            <a:r>
              <a:rPr lang="el-GR" sz="2300" dirty="0"/>
              <a:t>εκπληκτικά πολύπλοκες </a:t>
            </a:r>
            <a:r>
              <a:rPr lang="el-GR" sz="2300" dirty="0" smtClean="0"/>
              <a:t>λειτουργίες και μοτίβα ιδεών. </a:t>
            </a:r>
          </a:p>
          <a:p>
            <a:r>
              <a:rPr lang="el-GR" sz="2300" dirty="0" smtClean="0"/>
              <a:t>Είναι ο τρόπος σκέψη που χρησιμοποιείται πιο συχνά</a:t>
            </a: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Μπορείτε </a:t>
            </a:r>
            <a:r>
              <a:rPr lang="el-GR" sz="2400" dirty="0"/>
              <a:t>να μου αναφέρετε παραδείγματα χρήσης</a:t>
            </a:r>
            <a:r>
              <a:rPr lang="el-GR" sz="2300" dirty="0" smtClean="0"/>
              <a:t> διαισθητικής σκέψης;</a:t>
            </a:r>
          </a:p>
        </p:txBody>
      </p:sp>
    </p:spTree>
    <p:extLst>
      <p:ext uri="{BB962C8B-B14F-4D97-AF65-F5344CB8AC3E}">
        <p14:creationId xmlns:p14="http://schemas.microsoft.com/office/powerpoint/2010/main" val="255279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Παραδείγματα διαισθητικής </a:t>
            </a:r>
            <a:r>
              <a:rPr lang="el-GR" dirty="0"/>
              <a:t>σκέψης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Εντοπίσουμε ότι ένα αντικείμενο είναι πιο απομακρυσμένο από ένα άλλο.</a:t>
            </a:r>
          </a:p>
          <a:p>
            <a:r>
              <a:rPr lang="el-GR" dirty="0"/>
              <a:t>Προσανατολιστούμε ως προς τη πηγής ενός ξαφνικού ήχου.</a:t>
            </a:r>
          </a:p>
          <a:p>
            <a:r>
              <a:rPr lang="el-GR" dirty="0"/>
              <a:t>Συμπληρώσουμε φράσεων όπως «ψωμί και…»</a:t>
            </a:r>
          </a:p>
          <a:p>
            <a:r>
              <a:rPr lang="el-GR" dirty="0"/>
              <a:t>Αναγνωρίσουμε από την γκριμάτσα ενός ατόμου σε μιας φωτογραφία ότι το άτομο αυτό είναι νευριασμένο ή χαρούμενο </a:t>
            </a:r>
          </a:p>
          <a:p>
            <a:r>
              <a:rPr lang="el-GR" dirty="0"/>
              <a:t>Αντιληφθούμε την εχθρότητα ενός ατόμου από τον ήχο της φωνής του.</a:t>
            </a:r>
          </a:p>
          <a:p>
            <a:r>
              <a:rPr lang="el-GR" dirty="0"/>
              <a:t>Απαντήσουμε στο 2 + 2 = ?</a:t>
            </a:r>
          </a:p>
          <a:p>
            <a:r>
              <a:rPr lang="el-GR" dirty="0"/>
              <a:t>Διαβάσουμε λέξεις σε μεγάλες διαφημιστικές πινακίδες.</a:t>
            </a:r>
          </a:p>
          <a:p>
            <a:r>
              <a:rPr lang="el-GR" dirty="0"/>
              <a:t>Κατανοήσουμε απλές προτάσεις.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93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Συνειδητή Σκέψη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Αυτός ο τρόπος σκέψης απαιτεί συγκέντρωση και προσοχή και είναι πιθανόν να περιλαμβάνει επίπονες </a:t>
            </a:r>
            <a:r>
              <a:rPr lang="el-GR" dirty="0"/>
              <a:t>νοητικές δραστηριότητες </a:t>
            </a:r>
            <a:r>
              <a:rPr lang="el-GR" dirty="0" smtClean="0"/>
              <a:t>και πολύπλοκους υπολογισμούς. Συχνά η υποκειμενική </a:t>
            </a:r>
            <a:r>
              <a:rPr lang="el-GR" dirty="0"/>
              <a:t>εμπειρία </a:t>
            </a:r>
            <a:r>
              <a:rPr lang="el-GR" dirty="0" smtClean="0"/>
              <a:t>του ατόμου συνδυάζεται με την </a:t>
            </a:r>
            <a:r>
              <a:rPr lang="el-GR" dirty="0"/>
              <a:t>επιλογή και </a:t>
            </a:r>
            <a:r>
              <a:rPr lang="el-GR" dirty="0" smtClean="0"/>
              <a:t>τη συγκέντρωση.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4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Συνειδητή Σκέψη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Οι πολύ διαφορετικές λειτουργίες </a:t>
            </a:r>
            <a:r>
              <a:rPr lang="el-GR" sz="2400" dirty="0" smtClean="0"/>
              <a:t>που περιλαμβάνει η </a:t>
            </a:r>
            <a:r>
              <a:rPr lang="el-GR" sz="2400" dirty="0"/>
              <a:t>Συνειδητή Σκέψη </a:t>
            </a:r>
            <a:r>
              <a:rPr lang="el-GR" sz="2400" dirty="0" smtClean="0"/>
              <a:t>έχουν </a:t>
            </a:r>
            <a:r>
              <a:rPr lang="el-GR" sz="2400" dirty="0"/>
              <a:t>ένα κοινό χαρακτηριστικό</a:t>
            </a:r>
            <a:r>
              <a:rPr lang="el-GR" sz="2400" dirty="0" smtClean="0"/>
              <a:t>: </a:t>
            </a:r>
            <a:endParaRPr lang="el-GR" sz="2400" dirty="0" smtClean="0"/>
          </a:p>
          <a:p>
            <a:r>
              <a:rPr lang="el-GR" sz="2400" dirty="0" smtClean="0"/>
              <a:t>απαιτούν </a:t>
            </a:r>
            <a:r>
              <a:rPr lang="el-GR" sz="2400" dirty="0"/>
              <a:t>προσοχή και </a:t>
            </a:r>
            <a:endParaRPr lang="el-GR" sz="2400" dirty="0" smtClean="0"/>
          </a:p>
          <a:p>
            <a:r>
              <a:rPr lang="el-GR" sz="2400" dirty="0" smtClean="0"/>
              <a:t>διαταράσσονται </a:t>
            </a:r>
            <a:r>
              <a:rPr lang="el-GR" sz="2400" dirty="0"/>
              <a:t>όταν </a:t>
            </a:r>
            <a:r>
              <a:rPr lang="el-GR" sz="2400" dirty="0" smtClean="0"/>
              <a:t>λείπει </a:t>
            </a:r>
            <a:r>
              <a:rPr lang="el-GR" sz="2400" dirty="0"/>
              <a:t>η προσοχή</a:t>
            </a:r>
            <a:r>
              <a:rPr lang="el-GR" sz="2400" dirty="0" smtClean="0"/>
              <a:t>.</a:t>
            </a:r>
          </a:p>
          <a:p>
            <a:pPr marL="0" indent="0">
              <a:buNone/>
            </a:pPr>
            <a:r>
              <a:rPr lang="el-GR" sz="2400" dirty="0" smtClean="0"/>
              <a:t>Μπορείτε να μου αναφέρετε παραδείγματα χρήσης της Συνειδητής Σκέψης;</a:t>
            </a:r>
          </a:p>
        </p:txBody>
      </p:sp>
    </p:spTree>
    <p:extLst>
      <p:ext uri="{BB962C8B-B14F-4D97-AF65-F5344CB8AC3E}">
        <p14:creationId xmlns:p14="http://schemas.microsoft.com/office/powerpoint/2010/main" val="417631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195581"/>
              </p:ext>
            </p:extLst>
          </p:nvPr>
        </p:nvGraphicFramePr>
        <p:xfrm>
          <a:off x="457200" y="1412775"/>
          <a:ext cx="8229600" cy="489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l-GR" sz="1100">
                        <a:effectLst/>
                        <a:latin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Well-Structured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Moderately-Structured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Ill-Structured 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Goals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usually 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undefined 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Beginning State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 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Actions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many possible actions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undefined 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End State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undefined 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Constraints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usually well defined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usually not well defined 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Example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starting a car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fixing a car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effectLst/>
                        </a:rPr>
                        <a:t>designing</a:t>
                      </a:r>
                      <a:r>
                        <a:rPr lang="el-GR" sz="1200" dirty="0">
                          <a:effectLst/>
                        </a:rPr>
                        <a:t> a </a:t>
                      </a:r>
                      <a:r>
                        <a:rPr lang="el-GR" sz="1200" dirty="0" err="1">
                          <a:effectLst/>
                        </a:rPr>
                        <a:t>car</a:t>
                      </a:r>
                      <a:r>
                        <a:rPr lang="el-GR" sz="1200" dirty="0">
                          <a:effectLst/>
                        </a:rPr>
                        <a:t> 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Παραδείγματα χρήσης της Συνειδητής </a:t>
            </a:r>
            <a:r>
              <a:rPr lang="el-GR" dirty="0" smtClean="0"/>
              <a:t>Σκέψης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Όταν εστιάζουμε την προσοχή μας στη φωνή ενός συγκεκριμένου ατόμου σε ένα πολυσύχναστο και θορυβώδη χώρο.</a:t>
            </a:r>
          </a:p>
          <a:p>
            <a:r>
              <a:rPr lang="el-GR" dirty="0"/>
              <a:t>Αναζητούμε μέσα στο πλήθος μια γυναίκα με άσπρα μαλλιά.</a:t>
            </a:r>
          </a:p>
          <a:p>
            <a:r>
              <a:rPr lang="el-GR" dirty="0"/>
              <a:t>Καταφεύγουμε στη μνήμη για να αναγνωρίσουμε έναν εκπληκτικό ήχο.</a:t>
            </a:r>
          </a:p>
          <a:p>
            <a:r>
              <a:rPr lang="el-GR" dirty="0"/>
              <a:t>Μετράμε τις εμφανίσεις του γράμματος Α σε μια σελίδα κειμένου.</a:t>
            </a:r>
          </a:p>
          <a:p>
            <a:r>
              <a:rPr lang="el-GR" dirty="0"/>
              <a:t>Λέμε σε κάποιον τον αριθμό τηλεφώνου </a:t>
            </a:r>
          </a:p>
          <a:p>
            <a:r>
              <a:rPr lang="el-GR" dirty="0"/>
              <a:t>Συγκρίνουμε δύο κινητά τηλέφωνα για τη συνολική αξία.</a:t>
            </a:r>
          </a:p>
          <a:p>
            <a:r>
              <a:rPr lang="el-GR" dirty="0"/>
              <a:t>Συμπληρώνουμε ένα τεστ πολλαπλής επιλογής.</a:t>
            </a:r>
          </a:p>
          <a:p>
            <a:r>
              <a:rPr lang="el-GR" dirty="0"/>
              <a:t>Ελέγχουμε την εγκυρότητα ενός πολύπλοκου λογικού επιχειρήματος.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20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Διαισθητική </a:t>
            </a:r>
            <a:r>
              <a:rPr lang="el-GR" sz="4000" dirty="0"/>
              <a:t>Σκέψη</a:t>
            </a:r>
            <a:br>
              <a:rPr lang="el-GR" sz="4000" dirty="0"/>
            </a:br>
            <a:r>
              <a:rPr lang="el-GR" sz="4000" dirty="0" smtClean="0"/>
              <a:t>&amp; Συνειδητή </a:t>
            </a:r>
            <a:r>
              <a:rPr lang="el-GR" sz="4000" dirty="0"/>
              <a:t>Σκέψη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651304" cy="5141168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Η Διαισθητική Σκέψη λειτουργεί αυτόματα και την ίδια στιγμή η </a:t>
            </a:r>
            <a:r>
              <a:rPr lang="el-GR" dirty="0"/>
              <a:t>Συνειδητή Σκέψη </a:t>
            </a:r>
            <a:r>
              <a:rPr lang="el-GR" dirty="0" smtClean="0"/>
              <a:t>είναι </a:t>
            </a:r>
            <a:r>
              <a:rPr lang="el-GR" dirty="0"/>
              <a:t>συνήθως σε μια άνετη λειτουργία χαμηλής προσπάθειας, στην οποία μόνο </a:t>
            </a:r>
            <a:r>
              <a:rPr lang="el-GR" dirty="0" smtClean="0"/>
              <a:t>δεσμεύονται </a:t>
            </a:r>
            <a:r>
              <a:rPr lang="el-GR" dirty="0"/>
              <a:t>κλάσμα της χωρητικότητάς </a:t>
            </a:r>
            <a:r>
              <a:rPr lang="el-GR" dirty="0" smtClean="0"/>
              <a:t>της. </a:t>
            </a:r>
          </a:p>
          <a:p>
            <a:r>
              <a:rPr lang="el-GR" dirty="0"/>
              <a:t>Η Διαισθητική Σκέψη </a:t>
            </a:r>
            <a:r>
              <a:rPr lang="el-GR" dirty="0" smtClean="0"/>
              <a:t>δημιουργεί συνεχώς προτάσεις, </a:t>
            </a:r>
            <a:r>
              <a:rPr lang="el-GR" dirty="0"/>
              <a:t>εντυπώσεις, διαισθήσεις, προθέσεις και </a:t>
            </a:r>
            <a:r>
              <a:rPr lang="el-GR" dirty="0" smtClean="0"/>
              <a:t>συναισθήματα για τη </a:t>
            </a:r>
            <a:r>
              <a:rPr lang="el-GR" dirty="0"/>
              <a:t>Συνειδητή </a:t>
            </a:r>
            <a:r>
              <a:rPr lang="el-GR" dirty="0" smtClean="0"/>
              <a:t>Σκέψη.  Αν η Συνειδητή </a:t>
            </a:r>
            <a:r>
              <a:rPr lang="el-GR" dirty="0"/>
              <a:t>Σκέψη </a:t>
            </a:r>
            <a:r>
              <a:rPr lang="el-GR" dirty="0" smtClean="0"/>
              <a:t>ενεργοποιηθεί και δράσει τότε οι </a:t>
            </a:r>
            <a:r>
              <a:rPr lang="el-GR" dirty="0"/>
              <a:t>εντυπώσεις και οι διαισθήσεις μετατρέπονται σε πεποιθήσεις </a:t>
            </a:r>
            <a:r>
              <a:rPr lang="el-GR" dirty="0" smtClean="0"/>
              <a:t>και οι </a:t>
            </a:r>
            <a:r>
              <a:rPr lang="el-GR" dirty="0"/>
              <a:t>παρορμήσεις μετατρέπονται σε </a:t>
            </a:r>
            <a:r>
              <a:rPr lang="el-GR" dirty="0" smtClean="0"/>
              <a:t>εθελούσιες </a:t>
            </a:r>
            <a:r>
              <a:rPr lang="el-GR" dirty="0"/>
              <a:t>ενέργειες. </a:t>
            </a:r>
          </a:p>
        </p:txBody>
      </p:sp>
    </p:spTree>
    <p:extLst>
      <p:ext uri="{BB962C8B-B14F-4D97-AF65-F5344CB8AC3E}">
        <p14:creationId xmlns:p14="http://schemas.microsoft.com/office/powerpoint/2010/main" val="1723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Διαισθητική </a:t>
            </a:r>
            <a:r>
              <a:rPr lang="el-GR" sz="4000" dirty="0"/>
              <a:t>Σκέψη</a:t>
            </a:r>
            <a:br>
              <a:rPr lang="el-GR" sz="4000" dirty="0"/>
            </a:br>
            <a:r>
              <a:rPr lang="el-GR" sz="4000" dirty="0" smtClean="0"/>
              <a:t>&amp; Συνειδητή </a:t>
            </a:r>
            <a:r>
              <a:rPr lang="el-GR" sz="4000" dirty="0"/>
              <a:t>Σκέψη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8651304" cy="5141168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Όταν όλα κυλούν ομαλά, που είναι το πιο σύνηθες, τότε η Συνειδητή Σκέψη υιοθετεί με ελάχιστες ή καθόλου τροποποιήσεις τις προτάσεις της Διαισθητικής Σκέψης . </a:t>
            </a:r>
          </a:p>
          <a:p>
            <a:r>
              <a:rPr lang="el-GR" dirty="0" smtClean="0"/>
              <a:t>Όταν η Διαισθητική Σκέψη αντιμετωπίζει δυσκολίες, τότε καλείται η Συνειδητή Σκέψη να υποστηρίξει την επίλυση του προβλήματος</a:t>
            </a:r>
          </a:p>
          <a:p>
            <a:r>
              <a:rPr lang="el-GR" dirty="0" smtClean="0"/>
              <a:t>Γενικά η Συνειδητή Σκέψη ενεργοποιείται όταν ανακύπτει ένα ερώτημα για το οποίο η Διαισθητική Σκέψη δεν μπορεί να απαντήσει.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74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err="1" smtClean="0"/>
              <a:t>Kahneman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n-US" dirty="0" smtClean="0"/>
              <a:t>Rolf </a:t>
            </a:r>
            <a:r>
              <a:rPr lang="en-US" dirty="0" err="1" smtClean="0"/>
              <a:t>Dobelli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48680"/>
            <a:ext cx="2555776" cy="30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17032"/>
            <a:ext cx="2540151" cy="283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6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Επίλυση Προβλημάτων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Κατανόηση του προβλήματος</a:t>
            </a:r>
          </a:p>
          <a:p>
            <a:r>
              <a:rPr lang="el-GR" dirty="0" smtClean="0"/>
              <a:t>Εξέταση εναλλακτικών λύσεων</a:t>
            </a:r>
          </a:p>
          <a:p>
            <a:r>
              <a:rPr lang="el-GR" dirty="0" smtClean="0"/>
              <a:t>Αξιολόγηση Εναλλακτικών λύσεων</a:t>
            </a:r>
          </a:p>
          <a:p>
            <a:r>
              <a:rPr lang="el-GR" dirty="0" smtClean="0"/>
              <a:t>Επιλογή λύσης και απόφαση</a:t>
            </a:r>
          </a:p>
          <a:p>
            <a:r>
              <a:rPr lang="el-GR" dirty="0" smtClean="0"/>
              <a:t>Αξιολόγηση επιλογής </a:t>
            </a:r>
            <a:r>
              <a:rPr lang="el-GR" smtClean="0"/>
              <a:t>και επανακαθορισμός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93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 Κατανόηση του προβλήματος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πρώτο βήμα αφορά στην αναγνώριση και λεπτομερή περιγραφή του προβλήματος καθώς και στον ορισμό των παραμέτρων του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40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Εξέταση εναλλακτικών λύσεων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δεύτερο βήμα αφορά στην προσπάθεια να βρεθούν όλες οι πιθανές λύσεις για την αντιμετώπιση του </a:t>
            </a:r>
            <a:r>
              <a:rPr lang="el-GR" dirty="0" smtClean="0"/>
              <a:t>προβλήματος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1. Αποδοχή νέων ιδεών</a:t>
            </a:r>
          </a:p>
          <a:p>
            <a:pPr marL="0" indent="0">
              <a:buNone/>
            </a:pPr>
            <a:r>
              <a:rPr lang="el-GR" dirty="0" smtClean="0"/>
              <a:t>2. Οι χειρότερες ιδέες</a:t>
            </a:r>
          </a:p>
          <a:p>
            <a:pPr marL="0" indent="0">
              <a:buNone/>
            </a:pPr>
            <a:r>
              <a:rPr lang="el-GR" dirty="0" smtClean="0"/>
              <a:t>3. Τι θα έκανε ο Χ;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27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Αξιολόγηση των εναλλακτικών λύσεων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τρίτο βήμα αφορά στη διερεύνηση της </a:t>
            </a:r>
            <a:r>
              <a:rPr lang="el-GR" dirty="0" err="1"/>
              <a:t>ρεαλιστικότητας</a:t>
            </a:r>
            <a:r>
              <a:rPr lang="el-GR" dirty="0"/>
              <a:t> των λύσεων που προτείνονται και στον εντοπισμό των θετικών και αρνητικών συνεπειών τους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Ο τροχός των λύσεων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03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Επιλογή λύσης και λήψη απόφασης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τέταρτο βήμα αφορά στην επιλογή της καταλληλότερης λύσης με βάση την αξιολόγηση που προηγήθηκε</a:t>
            </a:r>
          </a:p>
        </p:txBody>
      </p:sp>
    </p:spTree>
    <p:extLst>
      <p:ext uri="{BB962C8B-B14F-4D97-AF65-F5344CB8AC3E}">
        <p14:creationId xmlns:p14="http://schemas.microsoft.com/office/powerpoint/2010/main" val="388311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Αξιολόγηση επιλογής και επανακαθορισμός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τελευταίο βήμα αναφέρεται στην αξιολόγηση της λύσης που εφαρμόστηκε και σε περίπτωση αποτυχίας επανακαθορίζονται οι ενέργειες.</a:t>
            </a:r>
          </a:p>
        </p:txBody>
      </p:sp>
    </p:spTree>
    <p:extLst>
      <p:ext uri="{BB962C8B-B14F-4D97-AF65-F5344CB8AC3E}">
        <p14:creationId xmlns:p14="http://schemas.microsoft.com/office/powerpoint/2010/main" val="17140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Φυγή από την κρεμαστή γέφυρα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r>
              <a:rPr lang="el-GR" sz="5100" dirty="0" smtClean="0"/>
              <a:t>Τέσσερις </a:t>
            </a:r>
            <a:r>
              <a:rPr lang="el-GR" sz="5100" dirty="0"/>
              <a:t>εξερευνητές βρίσκονται νύχτα μέσα στη ζούγκλα και προσπαθούν να ξεφύγουν από μια άγρια φυλή που τους κυνηγάει. Φτάνουν σε ένα ποτάμι που έχει μια μόνο κρεμαστή γέφυρα χωρίς κουπαστή. Η γέφυρα αντέχει μόνο 2 άντρες και χρειάζεσαι φως για να την περάσεις. </a:t>
            </a:r>
            <a:endParaRPr lang="en-US" sz="5100" dirty="0" smtClean="0"/>
          </a:p>
          <a:p>
            <a:endParaRPr lang="el-GR" sz="5100" dirty="0"/>
          </a:p>
          <a:p>
            <a:r>
              <a:rPr lang="el-GR" sz="5100" dirty="0"/>
              <a:t>ΟΙ εξερευνητές πρέπει να περάσουν όσο πιο γρήγορα γίνεται τη γέφυρα , γιατί τους καταδιώκουν.  Έχουν όμως μόνο ένα φακό και επιπλέον επειδή δεν είναι το ίδιο γυμνασμένοι θέλουν και διαφορετικό χρόνο για να περάσουν τη γέφυρα. Ο </a:t>
            </a:r>
            <a:r>
              <a:rPr lang="en-US" sz="5100" dirty="0"/>
              <a:t>A</a:t>
            </a:r>
            <a:r>
              <a:rPr lang="el-GR" sz="5100" dirty="0" smtClean="0"/>
              <a:t> </a:t>
            </a:r>
            <a:r>
              <a:rPr lang="el-GR" sz="5100" dirty="0"/>
              <a:t>θέλει 2 λεπτά, ο </a:t>
            </a:r>
            <a:r>
              <a:rPr lang="en-US" sz="5100" dirty="0" smtClean="0"/>
              <a:t>B</a:t>
            </a:r>
            <a:r>
              <a:rPr lang="el-GR" sz="5100" dirty="0" smtClean="0"/>
              <a:t> </a:t>
            </a:r>
            <a:r>
              <a:rPr lang="el-GR" sz="5100" dirty="0"/>
              <a:t>4, ο </a:t>
            </a:r>
            <a:r>
              <a:rPr lang="el-GR" sz="5100" dirty="0" smtClean="0"/>
              <a:t>Γ </a:t>
            </a:r>
            <a:r>
              <a:rPr lang="el-GR" sz="5100" dirty="0"/>
              <a:t>8 λεπτά και ο τέταρτος  </a:t>
            </a:r>
            <a:r>
              <a:rPr lang="el-GR" sz="5100" dirty="0" smtClean="0"/>
              <a:t>Δ 10</a:t>
            </a:r>
            <a:r>
              <a:rPr lang="el-GR" sz="5100" dirty="0"/>
              <a:t>. </a:t>
            </a:r>
            <a:endParaRPr lang="en-US" sz="5100" dirty="0" smtClean="0"/>
          </a:p>
          <a:p>
            <a:endParaRPr lang="el-GR" sz="5100" dirty="0"/>
          </a:p>
          <a:p>
            <a:r>
              <a:rPr lang="el-GR" sz="5100" dirty="0"/>
              <a:t>Ποιος είναι ο συντομότερος </a:t>
            </a:r>
            <a:r>
              <a:rPr lang="el-GR" sz="5100" dirty="0" smtClean="0"/>
              <a:t>χρόνος </a:t>
            </a:r>
            <a:r>
              <a:rPr lang="el-GR" sz="5100" dirty="0"/>
              <a:t>που απαιτείται για να περάσουν και οι τέσσερις εξερευνητές το ποτάμι;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114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User\Desktop\Problem-Solving-Cycl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dirty="0" smtClean="0"/>
              <a:t>Μπορείτε να διδάξετε λύση προβλημάτων μέσω του μπάσκετ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Διπλό 5 εναντίον 5.</a:t>
            </a:r>
          </a:p>
          <a:p>
            <a:pPr marL="0" indent="0">
              <a:buNone/>
            </a:pPr>
            <a:r>
              <a:rPr lang="el-GR" u="sng" dirty="0" smtClean="0"/>
              <a:t>Πρόσθετος Κανονισμός</a:t>
            </a:r>
          </a:p>
          <a:p>
            <a:r>
              <a:rPr lang="el-GR" dirty="0" smtClean="0"/>
              <a:t>Η επίθεση μπορεί να μπει στην περιοχή της</a:t>
            </a:r>
          </a:p>
          <a:p>
            <a:r>
              <a:rPr lang="el-GR" dirty="0" smtClean="0"/>
              <a:t> ελεύθερης βολής ενώ η άμυνα όχι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5’ Σύσκεψη των ομάδων για την εξεύρεση «λύσης»</a:t>
            </a:r>
          </a:p>
          <a:p>
            <a:pPr marL="0" indent="0">
              <a:buNone/>
            </a:pPr>
            <a:r>
              <a:rPr lang="el-GR" dirty="0" smtClean="0"/>
              <a:t>10’ Παιχνίδι</a:t>
            </a:r>
          </a:p>
          <a:p>
            <a:pPr marL="0" indent="0">
              <a:buNone/>
            </a:pPr>
            <a:r>
              <a:rPr lang="el-GR" dirty="0" smtClean="0"/>
              <a:t>5’ Σύσκεψη </a:t>
            </a:r>
            <a:r>
              <a:rPr lang="el-GR" dirty="0"/>
              <a:t>των ομάδων για την </a:t>
            </a:r>
            <a:r>
              <a:rPr lang="el-GR" dirty="0" smtClean="0"/>
              <a:t>αξιολόγηση της 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«λύσης</a:t>
            </a:r>
            <a:r>
              <a:rPr lang="el-GR" dirty="0" smtClean="0"/>
              <a:t>»</a:t>
            </a:r>
          </a:p>
          <a:p>
            <a:pPr marL="0" indent="0">
              <a:buNone/>
            </a:pPr>
            <a:r>
              <a:rPr lang="el-GR" dirty="0" smtClean="0"/>
              <a:t>10’ Παιχνίδι</a:t>
            </a:r>
          </a:p>
          <a:p>
            <a:pPr marL="0" indent="0">
              <a:buNone/>
            </a:pPr>
            <a:r>
              <a:rPr lang="el-GR" dirty="0" smtClean="0"/>
              <a:t>5’ Σύσκεψη των ομάδων για την επαναξιολόγηση της λύσης</a:t>
            </a:r>
          </a:p>
          <a:p>
            <a:pPr marL="0" indent="0">
              <a:buNone/>
            </a:pPr>
            <a:r>
              <a:rPr lang="el-GR" dirty="0" smtClean="0"/>
              <a:t>10’ Παιχνίδι</a:t>
            </a:r>
          </a:p>
          <a:p>
            <a:pPr marL="0" indent="0">
              <a:buNone/>
            </a:pPr>
            <a:r>
              <a:rPr lang="el-GR" dirty="0" smtClean="0"/>
              <a:t>5’ Ενημέρωση για «Λύση Προβλημάτων»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339900" cy="23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7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Ευχαριστώ για την προσοχή σας!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68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Περνούν οι Α &amp; Β			4 λεπτά</a:t>
            </a:r>
          </a:p>
          <a:p>
            <a:r>
              <a:rPr lang="el-GR" dirty="0" smtClean="0"/>
              <a:t>Επιστρέφει ο Α (με το φακό)	2 λεπτά</a:t>
            </a:r>
          </a:p>
          <a:p>
            <a:r>
              <a:rPr lang="el-GR" dirty="0" smtClean="0"/>
              <a:t>Περνούν οι Γ &amp; Δ 			10 λεπτά</a:t>
            </a:r>
          </a:p>
          <a:p>
            <a:r>
              <a:rPr lang="el-GR" dirty="0" smtClean="0"/>
              <a:t>Επιστρέφει ο Β (με το φακό)	4 λεπτά</a:t>
            </a:r>
          </a:p>
          <a:p>
            <a:r>
              <a:rPr lang="el-GR" dirty="0" smtClean="0"/>
              <a:t>Περνούν οι Α &amp; Β			4 λεπτά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81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ακολουθία των αριθμών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2, 4, 6……</a:t>
            </a:r>
          </a:p>
          <a:p>
            <a:r>
              <a:rPr lang="el-GR" dirty="0" smtClean="0"/>
              <a:t>Ποιος είναι ο κανόνας;</a:t>
            </a:r>
          </a:p>
          <a:p>
            <a:r>
              <a:rPr lang="el-GR" dirty="0" smtClean="0"/>
              <a:t>Μπορείτε να ρωτήσετε για το επόμενο νούμερο όσες φορές θέλετε</a:t>
            </a:r>
            <a:endParaRPr lang="en-US" dirty="0" smtClean="0"/>
          </a:p>
          <a:p>
            <a:pPr lvl="1"/>
            <a:r>
              <a:rPr lang="el-GR" dirty="0" smtClean="0"/>
              <a:t>Αν είναι σωστό το γράφω, αν όχι δεν βγαίνετε από το παιχνίδι</a:t>
            </a:r>
          </a:p>
          <a:p>
            <a:r>
              <a:rPr lang="el-GR" dirty="0" smtClean="0"/>
              <a:t>Αν νομίζετε ότι βρήκατε τη λύση, μπορείτε να την πείτε εκτός σειράς</a:t>
            </a:r>
            <a:r>
              <a:rPr lang="en-US" dirty="0" smtClean="0"/>
              <a:t> </a:t>
            </a:r>
          </a:p>
          <a:p>
            <a:pPr lvl="1"/>
            <a:r>
              <a:rPr lang="el-GR" dirty="0" smtClean="0"/>
              <a:t>Αν δεν είναι σωστή βγαίνετε από το παιχνίδι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20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πλάνη της επιβεβαίωσης  </a:t>
            </a:r>
            <a:br>
              <a:rPr lang="el-GR" dirty="0" smtClean="0"/>
            </a:br>
            <a:r>
              <a:rPr lang="el-GR" dirty="0" smtClean="0"/>
              <a:t>ή της </a:t>
            </a:r>
            <a:br>
              <a:rPr lang="el-GR" dirty="0" smtClean="0"/>
            </a:br>
            <a:r>
              <a:rPr lang="el-GR" dirty="0" smtClean="0"/>
              <a:t>προφανούς λύσης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Αναφέρεται στην τάση του ατόμου να προσπαθεί να επιβεβαιώσει τις υποθέσεις του/θεωρίες του αγνοώντας όλες εκείνες τις πληροφορίες που είναι σε αντίθεση με αυτές και τις ανατρέπουν.</a:t>
            </a:r>
          </a:p>
          <a:p>
            <a:pPr marL="0" indent="0">
              <a:buNone/>
            </a:pPr>
            <a:r>
              <a:rPr lang="el-GR" dirty="0" smtClean="0"/>
              <a:t>Για να αποφύγετε την πλάνη της  </a:t>
            </a:r>
            <a:r>
              <a:rPr lang="el-GR" dirty="0"/>
              <a:t>επιβεβαίωσης </a:t>
            </a:r>
            <a:r>
              <a:rPr lang="el-GR" dirty="0" smtClean="0"/>
              <a:t>ή της προφανούς </a:t>
            </a:r>
            <a:r>
              <a:rPr lang="el-GR" dirty="0"/>
              <a:t>λύσης</a:t>
            </a:r>
            <a:endParaRPr lang="en-US" dirty="0" smtClean="0"/>
          </a:p>
          <a:p>
            <a:r>
              <a:rPr lang="el-GR" dirty="0" smtClean="0"/>
              <a:t>Εξετάστε προσεκτικά τα δεδομένα</a:t>
            </a:r>
          </a:p>
          <a:p>
            <a:r>
              <a:rPr lang="el-GR" dirty="0" smtClean="0"/>
              <a:t>Εξετάστε  άλλες λύσεις εκτός από την προφανή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41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B</a:t>
            </a:r>
            <a:r>
              <a:rPr lang="el-GR" dirty="0" err="1" smtClean="0"/>
              <a:t>αθμολογία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l-GR" dirty="0" smtClean="0"/>
              <a:t>Για το μάθημα αυτό έχετε ένα (</a:t>
            </a:r>
            <a:r>
              <a:rPr lang="el-GR" dirty="0"/>
              <a:t>1</a:t>
            </a:r>
            <a:r>
              <a:rPr lang="el-GR" dirty="0" smtClean="0"/>
              <a:t>) βαθμό </a:t>
            </a:r>
            <a:r>
              <a:rPr lang="en-US" dirty="0" smtClean="0"/>
              <a:t>bonus </a:t>
            </a:r>
            <a:r>
              <a:rPr lang="el-GR" dirty="0" smtClean="0"/>
              <a:t>αλλά πρέπει να διαλέξετε ένα από τα παρακάτω:</a:t>
            </a:r>
          </a:p>
          <a:p>
            <a:r>
              <a:rPr lang="el-GR" dirty="0" smtClean="0"/>
              <a:t>Να πάρετε μισό βαθμό (0.5)</a:t>
            </a:r>
          </a:p>
          <a:p>
            <a:pPr marL="0" indent="0" algn="ctr">
              <a:buNone/>
            </a:pPr>
            <a:r>
              <a:rPr lang="el-GR" dirty="0"/>
              <a:t>ή</a:t>
            </a:r>
            <a:endParaRPr lang="el-GR" dirty="0" smtClean="0"/>
          </a:p>
          <a:p>
            <a:r>
              <a:rPr lang="el-GR" dirty="0" smtClean="0"/>
              <a:t>Να πάρετε ένα (1) βαθμό με κορώνα γράμματα (αν το βρείτε παίρνετε το βαθμό αν δεν το βρείτε δεν τον παίρνετε</a:t>
            </a:r>
            <a:r>
              <a:rPr lang="en-US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41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Penalty B</a:t>
            </a:r>
            <a:r>
              <a:rPr lang="el-GR" dirty="0" err="1" smtClean="0"/>
              <a:t>αθμολογία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το μάθημα αυτό έχετε ένα (</a:t>
            </a:r>
            <a:r>
              <a:rPr lang="el-GR" dirty="0"/>
              <a:t>1</a:t>
            </a:r>
            <a:r>
              <a:rPr lang="el-GR" dirty="0" smtClean="0"/>
              <a:t>) βαθμό </a:t>
            </a:r>
            <a:r>
              <a:rPr lang="en-US" dirty="0"/>
              <a:t> </a:t>
            </a:r>
            <a:r>
              <a:rPr lang="el-GR" dirty="0" smtClean="0"/>
              <a:t>μείον</a:t>
            </a:r>
            <a:r>
              <a:rPr lang="en-US" dirty="0" smtClean="0"/>
              <a:t> </a:t>
            </a:r>
            <a:r>
              <a:rPr lang="el-GR" dirty="0" smtClean="0"/>
              <a:t>αλλά πρέπει να διαλέξετε ένα από τα παρακάτω:</a:t>
            </a:r>
          </a:p>
          <a:p>
            <a:r>
              <a:rPr lang="el-GR" dirty="0" smtClean="0"/>
              <a:t>Να χάσετε μισό βαθμό (0.5)</a:t>
            </a:r>
          </a:p>
          <a:p>
            <a:pPr marL="0" indent="0" algn="ctr">
              <a:buNone/>
            </a:pPr>
            <a:r>
              <a:rPr lang="el-GR" dirty="0"/>
              <a:t>ή</a:t>
            </a:r>
            <a:endParaRPr lang="el-GR" dirty="0" smtClean="0"/>
          </a:p>
          <a:p>
            <a:r>
              <a:rPr lang="el-GR" dirty="0" smtClean="0"/>
              <a:t>Να χάσετε ένα (1) βαθμό με κορώνα γράμματα (αν το βρείτε δεν χάνετε βαθμό αν δεν το βρείτε χάνετε 1 βαθμό</a:t>
            </a:r>
            <a:r>
              <a:rPr lang="en-US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11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τα άτομα έχουν την προοπτική κάποιου κέρδους, συνήθως αποφεύγουν να πάρουν κάποιο ρίσκο</a:t>
            </a:r>
          </a:p>
          <a:p>
            <a:r>
              <a:rPr lang="el-GR" dirty="0" smtClean="0"/>
              <a:t>‘Όταν τα άτομα έχουν την προοπτική απώλειας είναι πιο πιθανό να πάρουν ρίσκα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16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1583</Words>
  <Application>Microsoft Office PowerPoint</Application>
  <PresentationFormat>On-screen Show (4:3)</PresentationFormat>
  <Paragraphs>177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Θέμα του Office</vt:lpstr>
      <vt:lpstr>Διδασκαλία Δεξιοτήτων Ζωής στη Φυσική Αγωγή  ΜΚ 1020 Μάριος Γούδας</vt:lpstr>
      <vt:lpstr>PowerPoint Presentation</vt:lpstr>
      <vt:lpstr>Φυγή από την κρεμαστή γέφυρα </vt:lpstr>
      <vt:lpstr>PowerPoint Presentation</vt:lpstr>
      <vt:lpstr>Η ακολουθία των αριθμών</vt:lpstr>
      <vt:lpstr>Η πλάνη της επιβεβαίωσης   ή της  προφανούς λύσης</vt:lpstr>
      <vt:lpstr>Bonus Bαθμολογία</vt:lpstr>
      <vt:lpstr>Penalty Bαθμολογία</vt:lpstr>
      <vt:lpstr>PowerPoint Presentation</vt:lpstr>
      <vt:lpstr>Που δουλεύει ο Klauss;</vt:lpstr>
      <vt:lpstr>Η πλάνη της συνάφειας</vt:lpstr>
      <vt:lpstr>Η ίαση της επιδημίας (1)</vt:lpstr>
      <vt:lpstr>Η ίαση της επιδημίας (2)</vt:lpstr>
      <vt:lpstr>Η πλάνη της εστίασης</vt:lpstr>
      <vt:lpstr>Daniel Kahneman 2 Συστήματα Σκέψης</vt:lpstr>
      <vt:lpstr>Διαισθητική Σκέψη </vt:lpstr>
      <vt:lpstr>Παραδείγματα διαισθητικής σκέψης</vt:lpstr>
      <vt:lpstr> Συνειδητή Σκέψη</vt:lpstr>
      <vt:lpstr> Συνειδητή Σκέψη</vt:lpstr>
      <vt:lpstr>Παραδείγματα χρήσης της Συνειδητής Σκέψης</vt:lpstr>
      <vt:lpstr> Διαισθητική Σκέψη &amp; Συνειδητή Σκέψη </vt:lpstr>
      <vt:lpstr> Διαισθητική Σκέψη &amp; Συνειδητή Σκέψη </vt:lpstr>
      <vt:lpstr>PowerPoint Presentation</vt:lpstr>
      <vt:lpstr>Επίλυση Προβλημάτων</vt:lpstr>
      <vt:lpstr>1. Κατανόηση του προβλήματος</vt:lpstr>
      <vt:lpstr>2. Εξέταση εναλλακτικών λύσεων</vt:lpstr>
      <vt:lpstr>Αξιολόγηση των εναλλακτικών λύσεων</vt:lpstr>
      <vt:lpstr>Επιλογή λύσης και λήψη απόφασης</vt:lpstr>
      <vt:lpstr>Αξιολόγηση επιλογής και επανακαθορισμός</vt:lpstr>
      <vt:lpstr>PowerPoint Presentation</vt:lpstr>
      <vt:lpstr>Μπορείτε να διδάξετε λύση προβλημάτων μέσω του μπάσκετ;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Διδασκαλία Δεξιοτήτων Ζωής στη Φυσική Αγωγή  ΜΚ 1020 Μάριος Γούδας</dc:title>
  <dc:creator>User</dc:creator>
  <cp:lastModifiedBy>I.K.S</cp:lastModifiedBy>
  <cp:revision>44</cp:revision>
  <dcterms:created xsi:type="dcterms:W3CDTF">2017-10-12T09:22:38Z</dcterms:created>
  <dcterms:modified xsi:type="dcterms:W3CDTF">2021-10-29T11:47:11Z</dcterms:modified>
</cp:coreProperties>
</file>