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45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72" r:id="rId11"/>
    <p:sldId id="353" r:id="rId12"/>
    <p:sldId id="354" r:id="rId13"/>
    <p:sldId id="373" r:id="rId14"/>
    <p:sldId id="355" r:id="rId15"/>
    <p:sldId id="374" r:id="rId16"/>
    <p:sldId id="356" r:id="rId17"/>
    <p:sldId id="357" r:id="rId18"/>
    <p:sldId id="375" r:id="rId19"/>
    <p:sldId id="379" r:id="rId20"/>
    <p:sldId id="378" r:id="rId21"/>
    <p:sldId id="377" r:id="rId22"/>
    <p:sldId id="380" r:id="rId23"/>
    <p:sldId id="381" r:id="rId24"/>
    <p:sldId id="384" r:id="rId25"/>
    <p:sldId id="382" r:id="rId26"/>
    <p:sldId id="383" r:id="rId27"/>
    <p:sldId id="385" r:id="rId28"/>
    <p:sldId id="386" r:id="rId29"/>
    <p:sldId id="387" r:id="rId30"/>
    <p:sldId id="388" r:id="rId31"/>
    <p:sldId id="389" r:id="rId32"/>
    <p:sldId id="390" r:id="rId33"/>
    <p:sldId id="391" r:id="rId34"/>
    <p:sldId id="392" r:id="rId35"/>
    <p:sldId id="393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7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664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1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09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52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1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48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7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6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1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02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0CF31C-5842-AF4F-AE36-7C4CB0E963A9}" type="datetimeFigureOut">
              <a:rPr lang="en-US" smtClean="0"/>
              <a:t>19/11/2014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D93E6-DB22-BD4C-A062-E8795E98A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02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57673"/>
            <a:ext cx="7772400" cy="2967789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Arial"/>
                <a:cs typeface="Arial"/>
              </a:rPr>
              <a:t>Εισαγωγή στο </a:t>
            </a:r>
            <a:r>
              <a:rPr lang="en-GB" dirty="0" smtClean="0">
                <a:latin typeface="Arial"/>
                <a:cs typeface="Arial"/>
              </a:rPr>
              <a:t>Linux/Unix</a:t>
            </a:r>
            <a:br>
              <a:rPr lang="en-GB" dirty="0" smtClean="0">
                <a:latin typeface="Arial"/>
                <a:cs typeface="Arial"/>
              </a:rPr>
            </a:br>
            <a:r>
              <a:rPr lang="en-GB" dirty="0">
                <a:latin typeface="Arial"/>
                <a:cs typeface="Arial"/>
              </a:rPr>
              <a:t/>
            </a:r>
            <a:br>
              <a:rPr lang="en-GB" dirty="0">
                <a:latin typeface="Arial"/>
                <a:cs typeface="Arial"/>
              </a:rPr>
            </a:br>
            <a:r>
              <a:rPr lang="el-GR" sz="2200" dirty="0" smtClean="0">
                <a:latin typeface="Arial"/>
                <a:cs typeface="Arial"/>
              </a:rPr>
              <a:t>Εργαστηριακή Άσκηση 3</a:t>
            </a:r>
            <a:br>
              <a:rPr lang="el-GR" sz="2200" dirty="0" smtClean="0">
                <a:latin typeface="Arial"/>
                <a:cs typeface="Arial"/>
              </a:rPr>
            </a:br>
            <a:r>
              <a:rPr lang="el-GR" sz="2200" dirty="0">
                <a:latin typeface="Arial"/>
                <a:cs typeface="Arial"/>
              </a:rPr>
              <a:t/>
            </a:r>
            <a:br>
              <a:rPr lang="el-GR" sz="2200" dirty="0">
                <a:latin typeface="Arial"/>
                <a:cs typeface="Arial"/>
              </a:rPr>
            </a:br>
            <a:r>
              <a:rPr lang="el-GR" sz="2200" dirty="0" smtClean="0">
                <a:latin typeface="Arial"/>
                <a:cs typeface="Arial"/>
              </a:rPr>
              <a:t>Η/Υ 1</a:t>
            </a:r>
            <a:r>
              <a:rPr lang="el-GR" sz="2200" baseline="30000" dirty="0" smtClean="0">
                <a:latin typeface="Arial"/>
                <a:cs typeface="Arial"/>
              </a:rPr>
              <a:t>ο</a:t>
            </a:r>
            <a:r>
              <a:rPr lang="el-GR" sz="2200" dirty="0" smtClean="0">
                <a:latin typeface="Arial"/>
                <a:cs typeface="Arial"/>
              </a:rPr>
              <a:t> έτος</a:t>
            </a:r>
            <a:br>
              <a:rPr lang="el-GR" sz="2200" dirty="0" smtClean="0">
                <a:latin typeface="Arial"/>
                <a:cs typeface="Arial"/>
              </a:rPr>
            </a:br>
            <a:r>
              <a:rPr lang="el-GR" sz="2200" dirty="0">
                <a:latin typeface="Arial"/>
                <a:cs typeface="Arial"/>
              </a:rPr>
              <a:t/>
            </a:r>
            <a:br>
              <a:rPr lang="el-GR" sz="2200" dirty="0">
                <a:latin typeface="Arial"/>
                <a:cs typeface="Arial"/>
              </a:rPr>
            </a:br>
            <a:r>
              <a:rPr lang="el-GR" sz="2200" dirty="0" smtClean="0">
                <a:latin typeface="Arial"/>
                <a:cs typeface="Arial"/>
              </a:rPr>
              <a:t>Γρ. Αμούτζιας</a:t>
            </a:r>
            <a:endParaRPr lang="en-US" sz="2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8952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2570"/>
            <a:ext cx="8229600" cy="1374969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700" dirty="0" smtClean="0">
                <a:latin typeface="Arial"/>
                <a:cs typeface="Arial"/>
              </a:rPr>
              <a:t>λέξεις που σε μια συγκεκριμένη θέση τους μπορεί να υπάρχουν εναλλακτικά μια σειρά από κάποιους χαρακτήρες/νούμερα/σύμβολα.</a:t>
            </a:r>
            <a:br>
              <a:rPr lang="el-GR" sz="2700" dirty="0" smtClean="0">
                <a:latin typeface="Arial"/>
                <a:cs typeface="Arial"/>
              </a:rPr>
            </a:br>
            <a:endParaRPr lang="en-US" sz="27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534591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4165259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508725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534590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7667" y="4894269"/>
            <a:ext cx="1799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xanthi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416525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355" y="1550651"/>
            <a:ext cx="8657001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εντοπίσω 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με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μικρό γράμμα και ακολουθεί το 11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 smtClean="0">
              <a:latin typeface="Arial"/>
              <a:cs typeface="Arial"/>
            </a:endParaRP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-z]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11’ file1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727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6"/>
            <a:ext cx="8229600" cy="338664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814488"/>
            <a:ext cx="8678333" cy="5262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>
                <a:latin typeface="Arial"/>
                <a:cs typeface="Arial"/>
              </a:rPr>
              <a:t>Κάποιες φορές το </a:t>
            </a:r>
            <a:r>
              <a:rPr lang="en-GB" sz="1600" dirty="0" smtClean="0">
                <a:latin typeface="Arial"/>
                <a:cs typeface="Arial"/>
              </a:rPr>
              <a:t>regular expression </a:t>
            </a:r>
            <a:r>
              <a:rPr lang="el-GR" sz="1600" dirty="0" smtClean="0">
                <a:latin typeface="Arial"/>
                <a:cs typeface="Arial"/>
              </a:rPr>
              <a:t>θέλουμε να επαναλαμβάνεται περισσότερες από μία φορές. Για να δηλώσουμε πόσες φορές θέλουμε να επαναλαμβάνεται, χρησιμοποιούμε</a:t>
            </a:r>
            <a:r>
              <a:rPr lang="en-GB" sz="1600" dirty="0" smtClean="0">
                <a:latin typeface="Arial"/>
                <a:cs typeface="Arial"/>
              </a:rPr>
              <a:t>: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{Χ}</a:t>
            </a:r>
            <a:r>
              <a:rPr lang="el-GR" sz="1600" dirty="0" smtClean="0">
                <a:latin typeface="Arial"/>
                <a:cs typeface="Arial"/>
              </a:rPr>
              <a:t>,</a:t>
            </a:r>
            <a:r>
              <a:rPr lang="en-GB" sz="1600" dirty="0" smtClean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αμέσως μετά από το υπο-μοτίβο, όπου Χ το νούμερο/φορές που θέλουμε να επαναλαμβάνεται.</a:t>
            </a:r>
          </a:p>
          <a:p>
            <a:r>
              <a:rPr lang="el-GR" sz="1600" dirty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Χ,Υ}</a:t>
            </a:r>
            <a:r>
              <a:rPr lang="el-GR" sz="1600" dirty="0">
                <a:latin typeface="Arial"/>
                <a:cs typeface="Arial"/>
              </a:rPr>
              <a:t>,</a:t>
            </a:r>
            <a:r>
              <a:rPr lang="en-GB" sz="1600" dirty="0"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όπου </a:t>
            </a:r>
            <a:r>
              <a:rPr lang="el-GR" sz="1600" dirty="0" smtClean="0">
                <a:latin typeface="Arial"/>
                <a:cs typeface="Arial"/>
              </a:rPr>
              <a:t>Χ&amp; Υ </a:t>
            </a:r>
            <a:r>
              <a:rPr lang="el-GR" sz="1600" dirty="0">
                <a:latin typeface="Arial"/>
                <a:cs typeface="Arial"/>
              </a:rPr>
              <a:t>το νούμερο/φορές που θέλουμε να </a:t>
            </a:r>
            <a:r>
              <a:rPr lang="el-GR" sz="1600" dirty="0" smtClean="0">
                <a:latin typeface="Arial"/>
                <a:cs typeface="Arial"/>
              </a:rPr>
              <a:t>επαναλαμβάνεται από Χ έως Υ φορές.</a:t>
            </a:r>
            <a:endParaRPr lang="el-GR" sz="1600" dirty="0">
              <a:latin typeface="Arial"/>
              <a:cs typeface="Arial"/>
            </a:endParaRPr>
          </a:p>
          <a:p>
            <a:endParaRPr lang="el-GR" sz="1600" dirty="0" smtClean="0"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?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</a:t>
            </a:r>
            <a:r>
              <a:rPr lang="el-GR" sz="1600" dirty="0" smtClean="0">
                <a:latin typeface="Arial"/>
                <a:cs typeface="Arial"/>
              </a:rPr>
              <a:t>για επανάληψη 0-1 φορές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*</a:t>
            </a:r>
            <a:r>
              <a:rPr lang="el-GR" sz="16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600" dirty="0">
                <a:latin typeface="Arial"/>
                <a:cs typeface="Arial"/>
              </a:rPr>
              <a:t>αμέσως μετά από το υπο-μοτίβο, για επανάληψη </a:t>
            </a:r>
            <a:r>
              <a:rPr lang="el-GR" sz="1600" dirty="0" smtClean="0">
                <a:latin typeface="Arial"/>
                <a:cs typeface="Arial"/>
              </a:rPr>
              <a:t>0</a:t>
            </a:r>
            <a:r>
              <a:rPr lang="el-GR" sz="1600" dirty="0">
                <a:latin typeface="Arial"/>
                <a:cs typeface="Arial"/>
              </a:rPr>
              <a:t> </a:t>
            </a:r>
            <a:r>
              <a:rPr lang="el-GR" sz="1600" dirty="0" smtClean="0">
                <a:latin typeface="Arial"/>
                <a:cs typeface="Arial"/>
              </a:rPr>
              <a:t>ή περισσότερες φορές</a:t>
            </a:r>
          </a:p>
          <a:p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+ </a:t>
            </a:r>
            <a:r>
              <a:rPr lang="el-GR" sz="1600" dirty="0" smtClean="0">
                <a:latin typeface="Arial"/>
                <a:cs typeface="Arial"/>
              </a:rPr>
              <a:t>αμέσως </a:t>
            </a:r>
            <a:r>
              <a:rPr lang="el-GR" sz="1600" dirty="0">
                <a:latin typeface="Arial"/>
                <a:cs typeface="Arial"/>
              </a:rPr>
              <a:t>μετά από το υπο-μοτίβο, για επανάληψη </a:t>
            </a:r>
            <a:r>
              <a:rPr lang="el-GR" sz="1600" dirty="0" smtClean="0">
                <a:latin typeface="Arial"/>
                <a:cs typeface="Arial"/>
              </a:rPr>
              <a:t>1 </a:t>
            </a:r>
            <a:r>
              <a:rPr lang="el-GR" sz="1600" dirty="0">
                <a:latin typeface="Arial"/>
                <a:cs typeface="Arial"/>
              </a:rPr>
              <a:t>ή περισσότερες </a:t>
            </a:r>
            <a:r>
              <a:rPr lang="el-GR" sz="1600" dirty="0" smtClean="0">
                <a:latin typeface="Arial"/>
                <a:cs typeface="Arial"/>
              </a:rPr>
              <a:t>φορές</a:t>
            </a:r>
          </a:p>
          <a:p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latin typeface="Arial"/>
                <a:cs typeface="Arial"/>
              </a:rPr>
              <a:t>Το </a:t>
            </a:r>
            <a:r>
              <a:rPr lang="en-GB" sz="1600" dirty="0" smtClean="0">
                <a:latin typeface="Arial"/>
                <a:cs typeface="Arial"/>
              </a:rPr>
              <a:t>tab </a:t>
            </a:r>
            <a:r>
              <a:rPr lang="el-GR" sz="1600" dirty="0" smtClean="0">
                <a:latin typeface="Arial"/>
                <a:cs typeface="Arial"/>
              </a:rPr>
              <a:t>δηλώνεται με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^I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κενό δηλώνεται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[[:space:]]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sz="1600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οποιδήποτε γράμμα ή αριθμός δηλώνεται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\w</a:t>
            </a:r>
          </a:p>
          <a:p>
            <a:r>
              <a:rPr lang="el-GR" sz="1600" dirty="0" smtClean="0">
                <a:latin typeface="Arial"/>
                <a:cs typeface="Arial"/>
              </a:rPr>
              <a:t>Το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\w </a:t>
            </a:r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είναι το ίδιο με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[A-Za-z0-9]</a:t>
            </a:r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sz="1600" dirty="0" smtClean="0">
                <a:solidFill>
                  <a:srgbClr val="000000"/>
                </a:solidFill>
                <a:latin typeface="Arial"/>
                <a:cs typeface="Arial"/>
              </a:rPr>
              <a:t>Το οποιοδήποτε σύμβολο δηλώνεται με την τελεία </a:t>
            </a:r>
            <a:r>
              <a:rPr lang="el-GR" sz="1600" dirty="0" smtClean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83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εντοπίσω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δύο κεφαλαία γράμματα (οποιαδήποτε).</a:t>
            </a: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Τροποποιείστε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ανάλογα με την εικόνα.</a:t>
            </a: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[Α-Ζ]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11’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[A-Z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{2}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11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’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248045"/>
            <a:ext cx="2214300" cy="15815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bc321	XXX	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3878714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4800710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248045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64667" y="4792390"/>
            <a:ext cx="179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3878714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355" y="6116170"/>
            <a:ext cx="865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εντοπίσω 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οποιαδήποτε 3 μικρά γράμματα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μία φορά και ακολουθούν νούμερα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398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Με ποιά εντολή θα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εντοπίσετε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με οποιαδήποτε 3 μικρά γράμματα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μία φορά και ακολουθούν νούμερα</a:t>
            </a:r>
            <a:r>
              <a:rPr lang="en-GB" dirty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[a-z][0-9]+’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{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3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}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[0-9]+’ file1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248045"/>
            <a:ext cx="2214300" cy="15815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aa11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bc321	XXX	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3878714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4800710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248045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64667" y="4792390"/>
            <a:ext cx="179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bc321	XXX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04900" y="3878714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401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Στο παρακάτω παράδειγμα, θέλετε να εντοπίσετε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ένα κεφαλαίο γράμμα, ακολουθεί ένα νούμερο, ακολουθεί ένα μικρό γράμμα.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Εκτελέστε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-9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42812" y="3489152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A2a11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A2a11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4653" y="3119820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154645" y="4041816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51960" y="3489151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7669" y="4033496"/>
            <a:ext cx="1799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A2a11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77902" y="3119820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87438" y="6297365"/>
            <a:ext cx="84807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δεν χρησιμοποιούσατε το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^ </a:t>
            </a:r>
            <a:r>
              <a:rPr lang="el-GR" dirty="0" smtClean="0">
                <a:latin typeface="Arial"/>
                <a:cs typeface="Arial"/>
              </a:rPr>
              <a:t>στην παραπάνω εντολή, τι θα συνέβαινε και γιατί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0762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335"/>
            <a:ext cx="8229600" cy="536222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082599"/>
            <a:ext cx="86783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Αν δεν χρησιμοποιούσατε το 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^ </a:t>
            </a:r>
            <a:r>
              <a:rPr lang="el-GR" dirty="0">
                <a:latin typeface="Arial"/>
                <a:cs typeface="Arial"/>
              </a:rPr>
              <a:t>στην παραπάνω εντολή, τι θα συνέβαινε και γιατί</a:t>
            </a:r>
            <a:r>
              <a:rPr lang="en-GB" dirty="0" smtClean="0">
                <a:latin typeface="Arial"/>
                <a:cs typeface="Arial"/>
              </a:rPr>
              <a:t>;</a:t>
            </a:r>
          </a:p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‘[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A-Z]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0-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9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][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’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  <a:p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Το </a:t>
            </a:r>
            <a:r>
              <a:rPr lang="en-GB" dirty="0" err="1" smtClean="0">
                <a:latin typeface="Arial"/>
                <a:cs typeface="Arial"/>
              </a:rPr>
              <a:t>egrep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θα αναγνώριζε το μοτίβο και στην 1</a:t>
            </a:r>
            <a:r>
              <a:rPr lang="el-GR" baseline="30000" dirty="0" smtClean="0">
                <a:latin typeface="Arial"/>
                <a:cs typeface="Arial"/>
              </a:rPr>
              <a:t>η</a:t>
            </a:r>
            <a:r>
              <a:rPr lang="el-GR" dirty="0" smtClean="0">
                <a:latin typeface="Arial"/>
                <a:cs typeface="Arial"/>
              </a:rPr>
              <a:t> και στην 4</a:t>
            </a:r>
            <a:r>
              <a:rPr lang="el-GR" baseline="30000" dirty="0" smtClean="0">
                <a:latin typeface="Arial"/>
                <a:cs typeface="Arial"/>
              </a:rPr>
              <a:t>η</a:t>
            </a:r>
            <a:r>
              <a:rPr lang="el-GR" dirty="0" smtClean="0">
                <a:latin typeface="Arial"/>
                <a:cs typeface="Arial"/>
              </a:rPr>
              <a:t> γραμμή.</a:t>
            </a:r>
            <a:endParaRPr lang="el-GR" dirty="0">
              <a:latin typeface="Arial"/>
              <a:cs typeface="Arial"/>
            </a:endParaRPr>
          </a:p>
          <a:p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endParaRPr lang="el-GR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42812" y="3489152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A2a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chemeClr val="bg1"/>
                </a:solidFill>
                <a:latin typeface="Arial"/>
                <a:cs typeface="Arial"/>
              </a:rPr>
              <a:t>1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A2a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14653" y="3119820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154645" y="4041816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51960" y="3489151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95804" y="3893926"/>
            <a:ext cx="1799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A2a11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1A2a11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77902" y="3119820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33789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 fontScale="85000" lnSpcReduction="20000"/>
          </a:bodyPr>
          <a:lstStyle/>
          <a:p>
            <a:r>
              <a:rPr lang="el-GR" sz="1800" dirty="0" smtClean="0">
                <a:latin typeface="Arial"/>
                <a:cs typeface="Arial"/>
              </a:rPr>
              <a:t>Δημιουργήστε το παρακάτω αρχείο (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l-GR" sz="1800" dirty="0" smtClean="0">
                <a:latin typeface="Arial"/>
                <a:cs typeface="Arial"/>
              </a:rPr>
              <a:t>) που περιέχει ρυθμιστικές αλληλεπιδράσεις μεταξύ μεταγραφικών παραγόντων (</a:t>
            </a:r>
            <a:r>
              <a:rPr lang="en-GB" sz="1800" dirty="0" smtClean="0">
                <a:latin typeface="Arial"/>
                <a:cs typeface="Arial"/>
              </a:rPr>
              <a:t>transcription factors</a:t>
            </a:r>
            <a:r>
              <a:rPr lang="el-GR" sz="1800" dirty="0" smtClean="0">
                <a:latin typeface="Arial"/>
                <a:cs typeface="Arial"/>
              </a:rPr>
              <a:t>) και γονιδίων στα οποία συνδέονται (στους προαγωγείς τους) και ρυθμίζουν την έκφρασή τους</a:t>
            </a:r>
            <a:r>
              <a:rPr lang="en-GB" sz="1800" dirty="0" smtClean="0">
                <a:latin typeface="Arial"/>
                <a:cs typeface="Arial"/>
              </a:rPr>
              <a:t> (target)</a:t>
            </a:r>
            <a:r>
              <a:rPr lang="el-GR" sz="1800" dirty="0" smtClean="0">
                <a:latin typeface="Arial"/>
                <a:cs typeface="Arial"/>
              </a:rPr>
              <a:t>. </a:t>
            </a:r>
          </a:p>
          <a:p>
            <a:endParaRPr lang="el-GR" sz="1800" dirty="0" smtClean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Στην 1η στήλη αναγράφεται το όνομα του μεταγραφικού παράγοντα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2η </a:t>
            </a:r>
            <a:r>
              <a:rPr lang="el-GR" sz="1800" dirty="0">
                <a:latin typeface="Arial"/>
                <a:cs typeface="Arial"/>
              </a:rPr>
              <a:t>στήλη αναγράφεται το όνομα του </a:t>
            </a:r>
            <a:r>
              <a:rPr lang="el-GR" sz="1800" dirty="0" smtClean="0">
                <a:latin typeface="Arial"/>
                <a:cs typeface="Arial"/>
              </a:rPr>
              <a:t>γονιδίου στο οποίο συνδέεται ο μεταγραφικός παράγοντας.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3η </a:t>
            </a:r>
            <a:r>
              <a:rPr lang="el-GR" sz="1800" dirty="0">
                <a:latin typeface="Arial"/>
                <a:cs typeface="Arial"/>
              </a:rPr>
              <a:t>στήλη αναγράφεται </a:t>
            </a:r>
            <a:r>
              <a:rPr lang="el-GR" sz="1800" dirty="0" smtClean="0">
                <a:latin typeface="Arial"/>
                <a:cs typeface="Arial"/>
              </a:rPr>
              <a:t>το είδος της ρύθμισης, δηλαδή αν η σύνδεση του μεταγραφικού παράγονται προάγει ή καταστέλει την έκφραση του γονιδίου</a:t>
            </a:r>
          </a:p>
          <a:p>
            <a:r>
              <a:rPr lang="el-GR" sz="1800" dirty="0">
                <a:latin typeface="Arial"/>
                <a:cs typeface="Arial"/>
              </a:rPr>
              <a:t>Στην </a:t>
            </a:r>
            <a:r>
              <a:rPr lang="el-GR" sz="1800" dirty="0" smtClean="0">
                <a:latin typeface="Arial"/>
                <a:cs typeface="Arial"/>
              </a:rPr>
              <a:t>4η </a:t>
            </a:r>
            <a:r>
              <a:rPr lang="el-GR" sz="1800" dirty="0">
                <a:latin typeface="Arial"/>
                <a:cs typeface="Arial"/>
              </a:rPr>
              <a:t>στήλη αναγράφεται </a:t>
            </a:r>
            <a:r>
              <a:rPr lang="el-GR" sz="1800" dirty="0" smtClean="0">
                <a:latin typeface="Arial"/>
                <a:cs typeface="Arial"/>
              </a:rPr>
              <a:t>ο ιστός στον οποίο παρατηρήθηκε αυτή η ρυθμιστική αλληλεπίδραση.</a:t>
            </a:r>
            <a:endParaRPr lang="el-GR" sz="1800" dirty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  <a:p>
            <a:r>
              <a:rPr lang="el-GR" sz="1800" dirty="0" smtClean="0">
                <a:latin typeface="Arial"/>
                <a:cs typeface="Arial"/>
              </a:rPr>
              <a:t>Είναι δυνατόν μια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ρυθμιστική αλληλεπίδραση να έχει εντοπιστεί σε περισσότερους από έναν ιστούς</a:t>
            </a:r>
            <a:r>
              <a:rPr lang="en-GB" sz="1800" dirty="0" smtClean="0">
                <a:latin typeface="Arial"/>
                <a:cs typeface="Arial"/>
              </a:rPr>
              <a:t>.</a:t>
            </a: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1"/>
            <a:ext cx="7982580" cy="220097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dirty="0" smtClean="0"/>
              <a:t>liver</a:t>
            </a:r>
          </a:p>
          <a:p>
            <a:pPr algn="just"/>
            <a:r>
              <a:rPr lang="en-US" dirty="0"/>
              <a:t>Gene_</a:t>
            </a:r>
            <a:r>
              <a:rPr lang="el-GR" dirty="0"/>
              <a:t>5</a:t>
            </a:r>
            <a:r>
              <a:rPr lang="en-US" dirty="0"/>
              <a:t>		Gene_</a:t>
            </a:r>
            <a:r>
              <a:rPr lang="el-GR" dirty="0"/>
              <a:t>1</a:t>
            </a:r>
            <a:r>
              <a:rPr lang="en-US" dirty="0"/>
              <a:t>		activate				</a:t>
            </a:r>
            <a:r>
              <a:rPr lang="en-US" dirty="0" smtClean="0"/>
              <a:t>liver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08671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Πόσοι και ποιοί μεταγραφικοί παράγοντες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υπάρχουν.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Πόσα και ποιά γονίδια στόχοι ρυθμίζονται από μεταγραφικούς παράγοντες.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Για πόσους και ποιούς ιστούς υπάρχουν δεδομένα.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Πόσα και ποιά γονίδια ρυθμίζει ο μεταγραφικός παράγοντας </a:t>
            </a:r>
            <a:r>
              <a:rPr lang="en-GB" sz="1800" dirty="0" smtClean="0">
                <a:latin typeface="Arial"/>
                <a:cs typeface="Arial"/>
              </a:rPr>
              <a:t>Gene_1.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Πόσες αλληλεπιδράσεις έχουν βρεθεί για το συκώτι </a:t>
            </a:r>
            <a:r>
              <a:rPr lang="en-GB" sz="1800" dirty="0" smtClean="0">
                <a:latin typeface="Arial"/>
                <a:cs typeface="Arial"/>
              </a:rPr>
              <a:t>(liver).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Πόσοι και ποιοί μεταγραφικοί παράγοντες είναι προαγωγείς έκφρασης.</a:t>
            </a:r>
          </a:p>
          <a:p>
            <a:pPr>
              <a:buFont typeface="+mj-lt"/>
              <a:buAutoNum type="arabicPeriod"/>
            </a:pPr>
            <a:r>
              <a:rPr lang="el-GR" sz="1800" dirty="0">
                <a:latin typeface="Arial"/>
                <a:cs typeface="Arial"/>
              </a:rPr>
              <a:t>Πόσοι και ποιοί μεταγραφικοί παράγοντες </a:t>
            </a:r>
            <a:r>
              <a:rPr lang="el-GR" sz="1800" dirty="0" smtClean="0">
                <a:latin typeface="Arial"/>
                <a:cs typeface="Arial"/>
              </a:rPr>
              <a:t>αναστέλουν την έκφραση.</a:t>
            </a:r>
          </a:p>
          <a:p>
            <a:pPr>
              <a:buFont typeface="+mj-lt"/>
              <a:buAutoNum type="arabicPeriod"/>
            </a:pPr>
            <a:r>
              <a:rPr lang="el-GR" sz="1800" dirty="0" smtClean="0">
                <a:latin typeface="Arial"/>
                <a:cs typeface="Arial"/>
              </a:rPr>
              <a:t>Ποιοί μεταγραφικοί παράγοντες έχουν βρεθεί και ως γονίδια στόχοι.</a:t>
            </a:r>
            <a:endParaRPr lang="el-GR" sz="1800" dirty="0"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6501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el-GR" sz="1800" dirty="0">
                <a:latin typeface="Arial"/>
                <a:cs typeface="Arial"/>
              </a:rPr>
              <a:t>Πόσοι και ποιοί μεταγραφικοί παράγοντες</a:t>
            </a:r>
            <a:r>
              <a:rPr lang="en-GB" sz="1800" dirty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υπάρχουν.</a:t>
            </a:r>
          </a:p>
          <a:p>
            <a:pPr>
              <a:buFont typeface="+mj-lt"/>
              <a:buAutoNum type="arabicPeriod"/>
            </a:pPr>
            <a:r>
              <a:rPr lang="el-GR" sz="1800" dirty="0">
                <a:latin typeface="Arial"/>
                <a:cs typeface="Arial"/>
              </a:rPr>
              <a:t>Πόσα και ποιά γονίδια στόχοι ρυθμίζονται από μεταγραφικούς παράγοντες.</a:t>
            </a:r>
          </a:p>
          <a:p>
            <a:pPr>
              <a:buFont typeface="+mj-lt"/>
              <a:buAutoNum type="arabicPeriod"/>
            </a:pPr>
            <a:r>
              <a:rPr lang="el-GR" sz="1800" dirty="0">
                <a:latin typeface="Arial"/>
                <a:cs typeface="Arial"/>
              </a:rPr>
              <a:t>Για πόσους και ποιούς ιστούς υπάρχουν δεδομένα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‘{print  $1}’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|  sort  |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&gt;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‘{print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2}’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|  sort  |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&gt;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targets.txt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wk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‘{print  $4}’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|  sort  |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&gt;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tissues.txt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–l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–l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targets.txt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–l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tissues.txt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56300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>
                <a:latin typeface="Arial"/>
                <a:cs typeface="Arial"/>
              </a:rPr>
              <a:t> – </a:t>
            </a:r>
            <a:r>
              <a:rPr lang="el-GR" sz="2800" dirty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59" y="921146"/>
            <a:ext cx="8763727" cy="3082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4. </a:t>
            </a:r>
            <a:r>
              <a:rPr lang="el-GR" sz="1800" dirty="0">
                <a:latin typeface="Arial"/>
                <a:cs typeface="Arial"/>
              </a:rPr>
              <a:t>Πόσα και ποιά γονίδια ρυθμίζει ο μεταγραφικός παράγοντας </a:t>
            </a:r>
            <a:r>
              <a:rPr lang="en-GB" sz="1800" dirty="0">
                <a:latin typeface="Arial"/>
                <a:cs typeface="Arial"/>
              </a:rPr>
              <a:t>Gene_1.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‘^Gene_1’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|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‘{print  $2}’  |  sort  |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&gt;  G1_targets.txt 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w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-l  G1_targets.txt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3532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με περισσότερα από ένα μοτίβα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6218" y="935152"/>
            <a:ext cx="87865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To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είναι μια εντολή προέκταση της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regular expressions.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ψάξω στο αρχείο μου για γραμμές που έχουν κάποιο ή και τα δύο από τα ονόματα-μοτίβα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 Χρησιμοποιούμε το σύμβολο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‘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|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(pipe).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Δημιουργείστε το παρακάτω αρχείο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vi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και εκτελέστε την παρακάτω εντολή για βρείτε τις γραμμές που περιέχουν τα ονόματα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 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: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</p:txBody>
      </p:sp>
      <p:sp>
        <p:nvSpPr>
          <p:cNvPr id="4" name="Folded Corner 3"/>
          <p:cNvSpPr/>
          <p:nvPr/>
        </p:nvSpPr>
        <p:spPr>
          <a:xfrm>
            <a:off x="1028853" y="3056131"/>
            <a:ext cx="2730975" cy="185664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4048644" y="3871229"/>
            <a:ext cx="510396" cy="21496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673382" y="3056130"/>
            <a:ext cx="3113496" cy="185664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2993" y="3599251"/>
            <a:ext cx="2494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24027" y="2686798"/>
            <a:ext cx="860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97120" y="2679470"/>
            <a:ext cx="1124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96218" y="5038817"/>
            <a:ext cx="8786592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Επίσης,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είναι δυνατόν να κάνουμε αναζήτηση και με περισσότερα μοτίβα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εντολή για να βρω γραμμές που περιέχουν τα ονόματα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ή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?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θέλω η αναζήτηση να μην είναι ευαίσθητη σε κεφαλαία/μικρά γράμματα, πώς θα τροποποιήσω την εντολή?</a:t>
            </a:r>
            <a:endParaRPr lang="el-GR" dirty="0">
              <a:solidFill>
                <a:srgbClr val="FF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Τι θα έκανα αν ήθελα να εκτελέσω το ίδιο πράγμα με την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–f ?</a:t>
            </a:r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7468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>
                <a:latin typeface="Arial"/>
                <a:cs typeface="Arial"/>
              </a:rPr>
              <a:t> – </a:t>
            </a:r>
            <a:r>
              <a:rPr lang="el-GR" sz="2800" dirty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082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5. </a:t>
            </a:r>
            <a:r>
              <a:rPr lang="el-GR" sz="1800" dirty="0" smtClean="0">
                <a:latin typeface="Arial"/>
                <a:cs typeface="Arial"/>
              </a:rPr>
              <a:t>Πόσες αλληλεπιδράσεις έχουν βρεθεί για το συκώτι </a:t>
            </a:r>
            <a:r>
              <a:rPr lang="en-GB" sz="1800" dirty="0" smtClean="0">
                <a:latin typeface="Arial"/>
                <a:cs typeface="Arial"/>
              </a:rPr>
              <a:t>(liver).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‘liver$’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|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-l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30091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>
                <a:latin typeface="Arial"/>
                <a:cs typeface="Arial"/>
              </a:rPr>
              <a:t> – </a:t>
            </a:r>
            <a:r>
              <a:rPr lang="el-GR" sz="2800" dirty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80" y="921146"/>
            <a:ext cx="8763726" cy="3082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>
                <a:latin typeface="Arial"/>
                <a:cs typeface="Arial"/>
              </a:rPr>
              <a:t>6</a:t>
            </a:r>
            <a:r>
              <a:rPr lang="el-GR" sz="1800" dirty="0" smtClean="0">
                <a:latin typeface="Arial"/>
                <a:cs typeface="Arial"/>
              </a:rPr>
              <a:t>. Πόσοι και ποιοί μεταγραφικοί παράγοντες είναι προαγωγείς έκφρασης.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7. </a:t>
            </a:r>
            <a:r>
              <a:rPr lang="el-GR" sz="1800" dirty="0" smtClean="0">
                <a:latin typeface="Arial"/>
                <a:cs typeface="Arial"/>
              </a:rPr>
              <a:t>Πόσοι </a:t>
            </a:r>
            <a:r>
              <a:rPr lang="el-GR" sz="1800" dirty="0">
                <a:latin typeface="Arial"/>
                <a:cs typeface="Arial"/>
              </a:rPr>
              <a:t>και ποιοί μεταγραφικοί παράγοντες αναστέλουν την έκφραση.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rep  ‘activate’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 |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 ‘{print  $1}’  |  sort  |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 &gt;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TF_activators.txt</a:t>
            </a: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rep  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‘suppress’ 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regulations.txt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 | 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awk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 ‘{print  $1}’  |  sort  |  </a:t>
            </a: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uniq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 &gt;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TF_suppressors.txt</a:t>
            </a:r>
            <a:endParaRPr lang="en-GB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6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 smtClean="0">
                <a:solidFill>
                  <a:srgbClr val="FF0000"/>
                </a:solidFill>
                <a:latin typeface="Arial"/>
                <a:cs typeface="Arial"/>
              </a:rPr>
              <a:t>  -l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TF_activators.txt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600" dirty="0" err="1">
                <a:solidFill>
                  <a:srgbClr val="FF0000"/>
                </a:solidFill>
                <a:latin typeface="Arial"/>
                <a:cs typeface="Arial"/>
              </a:rPr>
              <a:t>wc</a:t>
            </a:r>
            <a:r>
              <a:rPr lang="en-GB" sz="1600" dirty="0">
                <a:solidFill>
                  <a:srgbClr val="FF0000"/>
                </a:solidFill>
                <a:latin typeface="Arial"/>
                <a:cs typeface="Arial"/>
              </a:rPr>
              <a:t>  -l  </a:t>
            </a:r>
            <a:r>
              <a:rPr lang="en-GB" sz="1600" dirty="0" err="1" smtClean="0">
                <a:solidFill>
                  <a:srgbClr val="FF0000"/>
                </a:solidFill>
                <a:latin typeface="Arial"/>
                <a:cs typeface="Arial"/>
              </a:rPr>
              <a:t>TF_suppressors.txt</a:t>
            </a:r>
            <a:endParaRPr lang="el-GR" sz="16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600" dirty="0" smtClean="0">
              <a:latin typeface="Arial"/>
              <a:cs typeface="Arial"/>
            </a:endParaRPr>
          </a:p>
          <a:p>
            <a:endParaRPr lang="el-GR" sz="1800" dirty="0" smtClean="0">
              <a:latin typeface="Arial"/>
              <a:cs typeface="Arial"/>
            </a:endParaRPr>
          </a:p>
          <a:p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4538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>
                <a:latin typeface="Arial"/>
                <a:cs typeface="Arial"/>
              </a:rPr>
              <a:t> – </a:t>
            </a:r>
            <a:r>
              <a:rPr lang="el-GR" sz="2800" dirty="0">
                <a:latin typeface="Arial"/>
                <a:cs typeface="Arial"/>
              </a:rPr>
              <a:t>Λύσεις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7"/>
            <a:ext cx="8229600" cy="21214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Βρείτε με τις κατάλληλες εντολές στο </a:t>
            </a:r>
            <a:r>
              <a:rPr lang="el-GR" sz="1800" dirty="0">
                <a:latin typeface="Arial"/>
                <a:cs typeface="Arial"/>
              </a:rPr>
              <a:t>αρχείο </a:t>
            </a:r>
            <a:r>
              <a:rPr lang="en-GB" sz="1800" dirty="0" err="1" smtClean="0">
                <a:latin typeface="Arial"/>
                <a:cs typeface="Arial"/>
              </a:rPr>
              <a:t>regulations.txt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8. </a:t>
            </a:r>
            <a:r>
              <a:rPr lang="el-GR" sz="1800" dirty="0" smtClean="0">
                <a:latin typeface="Arial"/>
                <a:cs typeface="Arial"/>
              </a:rPr>
              <a:t>Ποιοί </a:t>
            </a:r>
            <a:r>
              <a:rPr lang="el-GR" sz="1800" dirty="0">
                <a:latin typeface="Arial"/>
                <a:cs typeface="Arial"/>
              </a:rPr>
              <a:t>μεταγραφικοί παράγοντες έχουν βρεθεί και ως γονίδια στόχοι.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lang="en-US" sz="1800" dirty="0" err="1" smtClean="0">
                <a:solidFill>
                  <a:srgbClr val="FF0000"/>
                </a:solidFill>
                <a:latin typeface="Arial"/>
                <a:cs typeface="Arial"/>
              </a:rPr>
              <a:t>omm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  -12 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TFs.txt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targets.txt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 </a:t>
            </a: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505385" y="4431622"/>
            <a:ext cx="7982580" cy="2186489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b="1" dirty="0" smtClean="0">
              <a:solidFill>
                <a:srgbClr val="FF0000"/>
              </a:solidFill>
            </a:endParaRPr>
          </a:p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TF</a:t>
            </a:r>
            <a:r>
              <a:rPr lang="en-US" b="1" dirty="0" smtClean="0">
                <a:solidFill>
                  <a:srgbClr val="FF0000"/>
                </a:solidFill>
              </a:rPr>
              <a:t>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smtClean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target_name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b="1" dirty="0" err="1" smtClean="0">
                <a:solidFill>
                  <a:srgbClr val="FF0000"/>
                </a:solidFill>
              </a:rPr>
              <a:t>regulation_type</a:t>
            </a:r>
            <a:r>
              <a:rPr lang="en-US" b="1" dirty="0" smtClean="0">
                <a:solidFill>
                  <a:srgbClr val="FF0000"/>
                </a:solidFill>
              </a:rPr>
              <a:t>		tissue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Gene_1		Gene_2		activate</a:t>
            </a:r>
            <a:r>
              <a:rPr lang="en-US" dirty="0"/>
              <a:t>	</a:t>
            </a:r>
            <a:r>
              <a:rPr lang="en-US" dirty="0" smtClean="0"/>
              <a:t>			brain</a:t>
            </a:r>
          </a:p>
          <a:p>
            <a:pPr algn="just"/>
            <a:r>
              <a:rPr lang="en-US" dirty="0" smtClean="0"/>
              <a:t>Gene_1		Gene_3		activate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Gene_3		Gene_4		suppress</a:t>
            </a:r>
            <a:r>
              <a:rPr lang="en-US" dirty="0"/>
              <a:t>	</a:t>
            </a:r>
            <a:r>
              <a:rPr lang="en-US" dirty="0" smtClean="0"/>
              <a:t>			muscle</a:t>
            </a:r>
          </a:p>
          <a:p>
            <a:pPr algn="just"/>
            <a:r>
              <a:rPr lang="en-US" dirty="0" smtClean="0"/>
              <a:t>Gene_1		Gene_4		activate</a:t>
            </a:r>
            <a:r>
              <a:rPr lang="en-US" dirty="0"/>
              <a:t>	</a:t>
            </a:r>
            <a:r>
              <a:rPr lang="en-US" dirty="0" smtClean="0"/>
              <a:t>			liver</a:t>
            </a:r>
          </a:p>
          <a:p>
            <a:pPr algn="just"/>
            <a:r>
              <a:rPr lang="en-US" dirty="0" smtClean="0"/>
              <a:t>Gene_</a:t>
            </a:r>
            <a:r>
              <a:rPr lang="el-GR" dirty="0" smtClean="0"/>
              <a:t>5</a:t>
            </a:r>
            <a:r>
              <a:rPr lang="en-US" dirty="0"/>
              <a:t>		</a:t>
            </a:r>
            <a:r>
              <a:rPr lang="en-US" dirty="0" smtClean="0"/>
              <a:t>Gene_</a:t>
            </a:r>
            <a:r>
              <a:rPr lang="el-GR" dirty="0" smtClean="0"/>
              <a:t>1</a:t>
            </a:r>
            <a:r>
              <a:rPr lang="en-US" dirty="0"/>
              <a:t>		activate				liver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430103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/>
                <a:cs typeface="Arial"/>
              </a:rPr>
              <a:t>s</a:t>
            </a:r>
            <a:r>
              <a:rPr lang="en-GB" sz="2800" dirty="0" err="1" smtClean="0">
                <a:latin typeface="Arial"/>
                <a:cs typeface="Arial"/>
              </a:rPr>
              <a:t>eq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Δημιουργία ακολουθίας αριθμών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7"/>
            <a:ext cx="8229600" cy="3214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seq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δημιουργούμε μια ακολουθία αριθμών από το </a:t>
            </a:r>
            <a:r>
              <a:rPr lang="en-GB" sz="1800" dirty="0" smtClean="0">
                <a:latin typeface="Arial"/>
                <a:cs typeface="Arial"/>
              </a:rPr>
              <a:t>x</a:t>
            </a:r>
            <a:r>
              <a:rPr lang="el-GR" sz="1800" dirty="0" smtClean="0">
                <a:latin typeface="Arial"/>
                <a:cs typeface="Arial"/>
              </a:rPr>
              <a:t> έως το </a:t>
            </a:r>
            <a:r>
              <a:rPr lang="en-GB" sz="1800" dirty="0" smtClean="0">
                <a:latin typeface="Arial"/>
                <a:cs typeface="Arial"/>
              </a:rPr>
              <a:t>y </a:t>
            </a:r>
            <a:r>
              <a:rPr lang="el-GR" sz="1800" dirty="0" smtClean="0">
                <a:latin typeface="Arial"/>
                <a:cs typeface="Arial"/>
              </a:rPr>
              <a:t>με προσαύξηση κατά </a:t>
            </a:r>
            <a:r>
              <a:rPr lang="en-GB" sz="1800" dirty="0" smtClean="0">
                <a:latin typeface="Arial"/>
                <a:cs typeface="Arial"/>
              </a:rPr>
              <a:t>z.</a:t>
            </a:r>
            <a:r>
              <a:rPr lang="el-GR" sz="1800" dirty="0" smtClean="0">
                <a:latin typeface="Arial"/>
                <a:cs typeface="Arial"/>
              </a:rPr>
              <a:t> Αν δεν ορίσουμε την τιμή της προσαύξησης, τότε χρησιμοποιείται η τιμή 1. 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Μπορούμε να ορίσουμε τι διαχωρίζει το ένα νούμερο από το άλλο με την παράμετρο –</a:t>
            </a:r>
            <a:r>
              <a:rPr lang="en-GB" sz="1800" dirty="0" smtClean="0">
                <a:latin typeface="Arial"/>
                <a:cs typeface="Arial"/>
              </a:rPr>
              <a:t>s. </a:t>
            </a:r>
            <a:r>
              <a:rPr lang="el-GR" sz="1800" dirty="0">
                <a:latin typeface="Arial"/>
                <a:cs typeface="Arial"/>
              </a:rPr>
              <a:t>Αν δεν ορίσουμε </a:t>
            </a:r>
            <a:r>
              <a:rPr lang="el-GR" sz="1800" dirty="0" smtClean="0">
                <a:latin typeface="Arial"/>
                <a:cs typeface="Arial"/>
              </a:rPr>
              <a:t>το διαχωριστή, </a:t>
            </a:r>
            <a:r>
              <a:rPr lang="el-GR" sz="1800" dirty="0">
                <a:latin typeface="Arial"/>
                <a:cs typeface="Arial"/>
              </a:rPr>
              <a:t>τότε </a:t>
            </a:r>
            <a:r>
              <a:rPr lang="el-GR" sz="1800" dirty="0" smtClean="0">
                <a:latin typeface="Arial"/>
                <a:cs typeface="Arial"/>
              </a:rPr>
              <a:t>χρησιμοποιείται το </a:t>
            </a:r>
            <a:r>
              <a:rPr lang="en-GB" sz="1800" dirty="0" smtClean="0">
                <a:latin typeface="Arial"/>
                <a:cs typeface="Arial"/>
              </a:rPr>
              <a:t>\n (</a:t>
            </a:r>
            <a:r>
              <a:rPr lang="el-GR" sz="1800" dirty="0" smtClean="0">
                <a:latin typeface="Arial"/>
                <a:cs typeface="Arial"/>
              </a:rPr>
              <a:t>νέα γραμμή</a:t>
            </a:r>
            <a:r>
              <a:rPr lang="en-GB" sz="1800" dirty="0" smtClean="0">
                <a:latin typeface="Arial"/>
                <a:cs typeface="Arial"/>
              </a:rPr>
              <a:t>)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Επίσης, με την παράμετρο –</a:t>
            </a:r>
            <a:r>
              <a:rPr lang="en-GB" sz="1800" dirty="0" smtClean="0">
                <a:latin typeface="Arial"/>
                <a:cs typeface="Arial"/>
              </a:rPr>
              <a:t>w </a:t>
            </a:r>
            <a:r>
              <a:rPr lang="el-GR" sz="1800" dirty="0" smtClean="0">
                <a:latin typeface="Arial"/>
                <a:cs typeface="Arial"/>
              </a:rPr>
              <a:t>μπορούμε να ζητήσουμε όλα τα νούμερα να έχουν τον ίδιο αριθμό ψηφίων, με την χρήση μηδενικών όποτε χρειαστεί μπροστά από ένα νούμερο.</a:t>
            </a: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191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/>
                <a:cs typeface="Arial"/>
              </a:rPr>
              <a:t>s</a:t>
            </a:r>
            <a:r>
              <a:rPr lang="en-GB" sz="2800" dirty="0" err="1" smtClean="0">
                <a:latin typeface="Arial"/>
                <a:cs typeface="Arial"/>
              </a:rPr>
              <a:t>eq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Δημιουργία ακολουθίας αριθμών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5742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Θέλετε να δημιουργήσετε μια ακολουθία αριθμών</a:t>
            </a:r>
            <a:r>
              <a:rPr lang="en-GB" sz="1800" dirty="0" smtClean="0">
                <a:latin typeface="Arial"/>
                <a:cs typeface="Arial"/>
              </a:rPr>
              <a:t>, </a:t>
            </a:r>
            <a:r>
              <a:rPr lang="el-GR" sz="1800" dirty="0" smtClean="0">
                <a:latin typeface="Arial"/>
                <a:cs typeface="Arial"/>
              </a:rPr>
              <a:t>τον ένα δίπλα από τον άλλο που να διαχωρίζονται με 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r>
              <a:rPr lang="el-GR" sz="1800" dirty="0" smtClean="0">
                <a:latin typeface="Arial"/>
                <a:cs typeface="Arial"/>
              </a:rPr>
              <a:t> από το 1 μέχρι το 101, όπου ο κάθε αριθμός θα αυξάνει κατά 10.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Επίσης, όλα τα νούμερα θα πρέπει να έχουν τον ίδιο αριθμό ψηφίων.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Εκτελέστε την παρακάτω εντολή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seq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–s  “:”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-w  1  10  101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Θέλετε να δημιουργήσετε μια ακολουθία αριθμών </a:t>
            </a:r>
            <a:r>
              <a:rPr lang="el-GR" sz="1800" dirty="0">
                <a:latin typeface="Arial"/>
                <a:cs typeface="Arial"/>
              </a:rPr>
              <a:t>τον ένα </a:t>
            </a:r>
            <a:r>
              <a:rPr lang="el-GR" sz="1800" dirty="0" smtClean="0">
                <a:latin typeface="Arial"/>
                <a:cs typeface="Arial"/>
              </a:rPr>
              <a:t>κάτω από τον άλλο, από το 101 έως το 1 με μείωση κατά 10, όπου τα νούμερα δεν θα έχουν τον ίδιο αριθμό ψηφίων. Εκτελέστε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seq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101  -10  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934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22015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Δημιουργείστε το παρακάτω αρχείο</a:t>
            </a:r>
            <a:r>
              <a:rPr lang="en-GB" sz="1800" dirty="0" smtClean="0">
                <a:latin typeface="Arial"/>
                <a:cs typeface="Arial"/>
              </a:rPr>
              <a:t> file1</a:t>
            </a:r>
            <a:r>
              <a:rPr lang="el-GR" sz="1800" dirty="0" smtClean="0">
                <a:latin typeface="Arial"/>
                <a:cs typeface="Arial"/>
              </a:rPr>
              <a:t> με τα ονόματα γονιδίων, ένα μοναδικό γονίδιο σε κάθε γραμμή.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Θέλετε να δημιουργήσετε ένα νέο αρχείο </a:t>
            </a:r>
            <a:r>
              <a:rPr lang="en-GB" sz="1800" dirty="0" smtClean="0">
                <a:latin typeface="Arial"/>
                <a:cs typeface="Arial"/>
              </a:rPr>
              <a:t>file2 </a:t>
            </a:r>
            <a:r>
              <a:rPr lang="el-GR" sz="1800" dirty="0" smtClean="0">
                <a:latin typeface="Arial"/>
                <a:cs typeface="Arial"/>
              </a:rPr>
              <a:t>και να προσθέσετε τον αύξοντα αριθμό στην αρχή της κάθε γραμμής. 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Οι αύξοντες αριθμοί θα πρέπει να έχουν τον ίδιο αριθμό ψηφίων.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Ποιές εντολές θα εκτελέσετε</a:t>
            </a:r>
            <a:r>
              <a:rPr lang="en-GB" sz="1800" dirty="0" smtClean="0">
                <a:latin typeface="Arial"/>
                <a:cs typeface="Arial"/>
              </a:rPr>
              <a:t>;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018631" y="3762633"/>
            <a:ext cx="1561431" cy="291221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Gene5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Gene6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Gene7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Gene8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Gene9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Gene10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993696" y="5610804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4879945" y="3762634"/>
            <a:ext cx="1665148" cy="291221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01	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02	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03	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04	Gene4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05	Gene5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06	Gene6</a:t>
            </a:r>
            <a:endParaRPr lang="en-GB" dirty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07	Gene7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08	Gene8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09	Gene9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10	Gene10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00652" y="3393301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363170" y="3393301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817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6940"/>
          </a:xfrm>
        </p:spPr>
        <p:txBody>
          <a:bodyPr>
            <a:normAutofit fontScale="90000"/>
          </a:bodyPr>
          <a:lstStyle/>
          <a:p>
            <a:r>
              <a:rPr lang="el-GR" sz="2800" dirty="0" smtClean="0">
                <a:latin typeface="Arial"/>
                <a:cs typeface="Arial"/>
              </a:rPr>
              <a:t>Συνδυαστική άσκηση</a:t>
            </a:r>
            <a:r>
              <a:rPr lang="en-GB" sz="2800" dirty="0" smtClean="0">
                <a:latin typeface="Arial"/>
                <a:cs typeface="Arial"/>
              </a:rPr>
              <a:t> – </a:t>
            </a:r>
            <a:r>
              <a:rPr lang="el-GR" sz="2800" dirty="0" smtClean="0">
                <a:latin typeface="Arial"/>
                <a:cs typeface="Arial"/>
              </a:rPr>
              <a:t>Λύση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1146"/>
            <a:ext cx="8229600" cy="34267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Αρχικά πρέπει να δημιουργήσουμε ένα αρχείο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n-GB" sz="1800" dirty="0" err="1" smtClean="0">
                <a:latin typeface="Arial"/>
                <a:cs typeface="Arial"/>
              </a:rPr>
              <a:t>tmp.txt</a:t>
            </a:r>
            <a:r>
              <a:rPr lang="el-GR" sz="1800" dirty="0" smtClean="0">
                <a:latin typeface="Arial"/>
                <a:cs typeface="Arial"/>
              </a:rPr>
              <a:t> που έχει τους αύξοντες αριθμούς, με τον ίδιο αριθμό ψηφίων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eq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–w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1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10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&gt;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endParaRPr lang="en-GB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Μετά πρέπει να ενώσουμε τα δύο αρχεία, </a:t>
            </a:r>
            <a:r>
              <a:rPr lang="en-GB" sz="1800" dirty="0" err="1" smtClean="0">
                <a:latin typeface="Arial"/>
                <a:cs typeface="Arial"/>
              </a:rPr>
              <a:t>tmp.txt</a:t>
            </a:r>
            <a:r>
              <a:rPr lang="en-GB" sz="1800" dirty="0" smtClean="0">
                <a:latin typeface="Arial"/>
                <a:cs typeface="Arial"/>
              </a:rPr>
              <a:t> &amp; file1 </a:t>
            </a:r>
            <a:r>
              <a:rPr lang="el-GR" sz="1800" dirty="0" smtClean="0">
                <a:latin typeface="Arial"/>
                <a:cs typeface="Arial"/>
              </a:rPr>
              <a:t>γραμμή προς γραμμή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στο νέο αρχείο </a:t>
            </a:r>
            <a:r>
              <a:rPr lang="en-GB" sz="1800" dirty="0" smtClean="0">
                <a:latin typeface="Arial"/>
                <a:cs typeface="Arial"/>
              </a:rPr>
              <a:t>file2: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aste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 &gt; file2</a:t>
            </a: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3580062" y="5065058"/>
            <a:ext cx="1561431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Gene</a:t>
            </a:r>
            <a:r>
              <a:rPr lang="el-GR" dirty="0" smtClean="0">
                <a:latin typeface="Arial"/>
                <a:cs typeface="Arial"/>
              </a:rPr>
              <a:t>10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5555127" y="5849863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9" name="Folded Corner 8"/>
          <p:cNvSpPr/>
          <p:nvPr/>
        </p:nvSpPr>
        <p:spPr>
          <a:xfrm>
            <a:off x="6441376" y="5036355"/>
            <a:ext cx="1764413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l-GR" dirty="0" smtClean="0">
                <a:latin typeface="Arial"/>
                <a:cs typeface="Arial"/>
              </a:rPr>
              <a:t>01	</a:t>
            </a:r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02	Gene2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03	Gene3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l-GR" dirty="0" smtClean="0">
                <a:latin typeface="Arial"/>
                <a:cs typeface="Arial"/>
              </a:rPr>
              <a:t>10</a:t>
            </a:r>
            <a:r>
              <a:rPr lang="en-GB" dirty="0" smtClean="0">
                <a:latin typeface="Arial"/>
                <a:cs typeface="Arial"/>
              </a:rPr>
              <a:t>	Gene</a:t>
            </a:r>
            <a:r>
              <a:rPr lang="el-GR" dirty="0" smtClean="0">
                <a:latin typeface="Arial"/>
                <a:cs typeface="Arial"/>
              </a:rPr>
              <a:t>10</a:t>
            </a:r>
            <a:endParaRPr lang="en-GB" dirty="0" smtClean="0"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815789" y="5065058"/>
            <a:ext cx="1051858" cy="16270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smtClean="0">
                <a:latin typeface="Arial"/>
                <a:cs typeface="Arial"/>
              </a:rPr>
              <a:t>01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02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03</a:t>
            </a:r>
          </a:p>
          <a:p>
            <a:pPr algn="just"/>
            <a:r>
              <a:rPr lang="en-GB" dirty="0" smtClean="0">
                <a:latin typeface="Arial"/>
                <a:cs typeface="Arial"/>
              </a:rPr>
              <a:t>…</a:t>
            </a:r>
          </a:p>
          <a:p>
            <a:pPr algn="just"/>
            <a:r>
              <a:rPr lang="el-GR" dirty="0">
                <a:latin typeface="Arial"/>
                <a:cs typeface="Arial"/>
              </a:rPr>
              <a:t>1</a:t>
            </a:r>
            <a:r>
              <a:rPr lang="en-GB" dirty="0" smtClean="0">
                <a:latin typeface="Arial"/>
                <a:cs typeface="Arial"/>
              </a:rPr>
              <a:t>0</a:t>
            </a:r>
          </a:p>
        </p:txBody>
      </p:sp>
      <p:sp>
        <p:nvSpPr>
          <p:cNvPr id="10" name="Plus 9"/>
          <p:cNvSpPr/>
          <p:nvPr/>
        </p:nvSpPr>
        <p:spPr>
          <a:xfrm>
            <a:off x="2406316" y="5775157"/>
            <a:ext cx="401052" cy="387684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5789" y="4667023"/>
            <a:ext cx="877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tmp.txt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09245" y="4667023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273998" y="467420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  <a:endParaRPr lang="en-GB" dirty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40422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l-GR" sz="2800" dirty="0">
                <a:latin typeface="Arial"/>
                <a:cs typeface="Arial"/>
              </a:rPr>
              <a:t> </a:t>
            </a:r>
            <a:r>
              <a:rPr lang="en-GB" sz="2800" dirty="0" err="1" smtClean="0">
                <a:latin typeface="Arial"/>
                <a:cs typeface="Arial"/>
              </a:rPr>
              <a:t>tr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αντικατάσταση χαρακτήρων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8"/>
            <a:ext cx="8229600" cy="52352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Με την εντολή </a:t>
            </a:r>
            <a:r>
              <a:rPr lang="en-GB" sz="1800" dirty="0" err="1" smtClean="0">
                <a:latin typeface="Arial"/>
                <a:cs typeface="Arial"/>
              </a:rPr>
              <a:t>tr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(που σημαίνει </a:t>
            </a:r>
            <a:r>
              <a:rPr lang="en-GB" sz="1800" dirty="0" smtClean="0">
                <a:latin typeface="Arial"/>
                <a:cs typeface="Arial"/>
              </a:rPr>
              <a:t>translate </a:t>
            </a:r>
            <a:r>
              <a:rPr lang="el-GR" sz="1800" dirty="0" smtClean="0">
                <a:latin typeface="Arial"/>
                <a:cs typeface="Arial"/>
              </a:rPr>
              <a:t>ή </a:t>
            </a:r>
            <a:r>
              <a:rPr lang="en-GB" sz="1800" dirty="0" smtClean="0">
                <a:latin typeface="Arial"/>
                <a:cs typeface="Arial"/>
              </a:rPr>
              <a:t>transliterate</a:t>
            </a:r>
            <a:r>
              <a:rPr lang="el-GR" sz="1800" dirty="0" smtClean="0">
                <a:latin typeface="Arial"/>
                <a:cs typeface="Arial"/>
              </a:rPr>
              <a:t>)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μπορούμε να αντικαταστήσουμε ένα σετ χαρακτήρων με ένα άλλο σετ αντίστοιχων χαρακτήρων.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Επίσης με αυτή την εντολή μπορούμε να διαγράψουμε μία ακολουθία χαρακτήρων</a:t>
            </a:r>
            <a:r>
              <a:rPr lang="en-GB" sz="1800" dirty="0" smtClean="0">
                <a:latin typeface="Arial"/>
                <a:cs typeface="Arial"/>
              </a:rPr>
              <a:t> (string)</a:t>
            </a:r>
            <a:r>
              <a:rPr lang="el-GR" sz="1800" dirty="0" smtClean="0">
                <a:latin typeface="Arial"/>
                <a:cs typeface="Arial"/>
              </a:rPr>
              <a:t>, χρησιμοποιώντας την παράμετρο –</a:t>
            </a:r>
            <a:r>
              <a:rPr lang="en-GB" sz="1800" dirty="0" smtClean="0">
                <a:latin typeface="Arial"/>
                <a:cs typeface="Arial"/>
              </a:rPr>
              <a:t>d.</a:t>
            </a:r>
          </a:p>
          <a:p>
            <a:pPr marL="0" indent="0">
              <a:buNone/>
            </a:pP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 Με την παρακάτω εντολή παίρνουμε τα δεδομένα από το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αρχείο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file1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αντικαθιστούμε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γράμμα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το γράμμα Α,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b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B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και σώζουμε το αποτέλεσμα στο αρχείο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file2.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</a:p>
          <a:p>
            <a:pPr marL="0" indent="0">
              <a:buNone/>
            </a:pPr>
            <a:endParaRPr lang="en-US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err="1" smtClean="0">
                <a:solidFill>
                  <a:srgbClr val="FF0000"/>
                </a:solidFill>
                <a:latin typeface="Arial"/>
                <a:cs typeface="Arial"/>
              </a:rPr>
              <a:t>tr</a:t>
            </a:r>
            <a:r>
              <a:rPr lang="en-US" sz="1800" dirty="0" smtClean="0">
                <a:solidFill>
                  <a:srgbClr val="FF0000"/>
                </a:solidFill>
                <a:latin typeface="Arial"/>
                <a:cs typeface="Arial"/>
              </a:rPr>
              <a:t> “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ab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”  “AB”  &lt;file1&gt; file2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αντικαταστήσουμε όλα τα μικρά με τα αντίστοιχα κεφαλαία τους γράμματα εκτελούμε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800" dirty="0" err="1">
                <a:solidFill>
                  <a:srgbClr val="FF0000"/>
                </a:solidFill>
                <a:latin typeface="Arial"/>
                <a:cs typeface="Arial"/>
              </a:rPr>
              <a:t>tr</a:t>
            </a:r>
            <a:r>
              <a:rPr lang="en-US" sz="1800" dirty="0">
                <a:solidFill>
                  <a:srgbClr val="FF0000"/>
                </a:solidFill>
                <a:latin typeface="Arial"/>
                <a:cs typeface="Arial"/>
              </a:rPr>
              <a:t> “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a-z”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“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A-Z” 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&lt;file1&gt;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file2</a:t>
            </a: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Για να διαγράψουμε τους χαρακτήρες </a:t>
            </a:r>
            <a:r>
              <a:rPr lang="en-GB" sz="1800" dirty="0" smtClean="0">
                <a:latin typeface="Arial"/>
                <a:cs typeface="Arial"/>
              </a:rPr>
              <a:t>m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o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u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s</a:t>
            </a:r>
            <a:r>
              <a:rPr lang="el-GR" sz="1800" dirty="0" smtClean="0">
                <a:latin typeface="Arial"/>
                <a:cs typeface="Arial"/>
              </a:rPr>
              <a:t>,</a:t>
            </a:r>
            <a:r>
              <a:rPr lang="en-GB" sz="1800" dirty="0" smtClean="0">
                <a:latin typeface="Arial"/>
                <a:cs typeface="Arial"/>
              </a:rPr>
              <a:t>e </a:t>
            </a:r>
            <a:r>
              <a:rPr lang="el-GR" sz="1800" dirty="0" smtClean="0">
                <a:latin typeface="Arial"/>
                <a:cs typeface="Arial"/>
              </a:rPr>
              <a:t>από το αρχείο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l-GR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–d “mouse“ &lt;file1</a:t>
            </a:r>
          </a:p>
          <a:p>
            <a:pPr marL="0" indent="0">
              <a:buNone/>
            </a:pP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Η παραπάνω εντολή θα διαγράψει οποιονδήποτε από τους 5 χαρακτήρες βρει και όχι μόνο την λέξη </a:t>
            </a:r>
            <a:r>
              <a:rPr lang="en-GB" sz="1800" dirty="0" smtClean="0">
                <a:latin typeface="Arial"/>
                <a:cs typeface="Arial"/>
              </a:rPr>
              <a:t>mouse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845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l-GR" sz="2800" dirty="0">
                <a:latin typeface="Arial"/>
                <a:cs typeface="Arial"/>
              </a:rPr>
              <a:t> </a:t>
            </a:r>
            <a:r>
              <a:rPr lang="en-GB" sz="2800" dirty="0" err="1" smtClean="0">
                <a:latin typeface="Arial"/>
                <a:cs typeface="Arial"/>
              </a:rPr>
              <a:t>tr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αντικατάσταση χαρακτήρων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8"/>
            <a:ext cx="8229600" cy="3971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Δημιουργείστε το παρακάτω αρχείο </a:t>
            </a:r>
            <a:r>
              <a:rPr lang="en-GB" sz="1800" dirty="0">
                <a:latin typeface="Arial"/>
                <a:cs typeface="Arial"/>
              </a:rPr>
              <a:t>f</a:t>
            </a:r>
            <a:r>
              <a:rPr lang="en-GB" sz="1800" dirty="0" smtClean="0">
                <a:latin typeface="Arial"/>
                <a:cs typeface="Arial"/>
              </a:rPr>
              <a:t>ile1  </a:t>
            </a:r>
            <a:r>
              <a:rPr lang="el-GR" sz="1800" dirty="0" smtClean="0">
                <a:latin typeface="Arial"/>
                <a:cs typeface="Arial"/>
              </a:rPr>
              <a:t>με μια πρωτεϊνική ακολουθία.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1) </a:t>
            </a:r>
            <a:r>
              <a:rPr lang="el-GR" sz="1800" dirty="0" smtClean="0">
                <a:latin typeface="Arial"/>
                <a:cs typeface="Arial"/>
              </a:rPr>
              <a:t>να μετατρέψουμε όλους τους χαρακτήρες σε κεφαλαία γράμματα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και να σώσουμε στο </a:t>
            </a:r>
            <a:r>
              <a:rPr lang="en-GB" sz="1800" dirty="0" smtClean="0">
                <a:latin typeface="Arial"/>
                <a:cs typeface="Arial"/>
              </a:rPr>
              <a:t>file2</a:t>
            </a:r>
            <a:r>
              <a:rPr lang="el-GR" sz="1800" dirty="0" smtClean="0"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r>
              <a:rPr lang="en-GB" sz="1800" dirty="0" smtClean="0">
                <a:latin typeface="Arial"/>
                <a:cs typeface="Arial"/>
              </a:rPr>
              <a:t>2) </a:t>
            </a:r>
            <a:r>
              <a:rPr lang="el-GR" sz="1800" dirty="0" smtClean="0">
                <a:latin typeface="Arial"/>
                <a:cs typeface="Arial"/>
              </a:rPr>
              <a:t>Να διαγράψουμε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από το </a:t>
            </a:r>
            <a:r>
              <a:rPr lang="en-GB" sz="1800" dirty="0" smtClean="0">
                <a:latin typeface="Arial"/>
                <a:cs typeface="Arial"/>
              </a:rPr>
              <a:t>file2</a:t>
            </a:r>
            <a:r>
              <a:rPr lang="el-GR" sz="1800" dirty="0" smtClean="0">
                <a:latin typeface="Arial"/>
                <a:cs typeface="Arial"/>
              </a:rPr>
              <a:t> τα κενά που συμβολίζονται με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lang="el-GR" sz="1800" dirty="0" smtClean="0">
                <a:latin typeface="Arial"/>
                <a:cs typeface="Arial"/>
              </a:rPr>
              <a:t> και να σώσουμε στο </a:t>
            </a:r>
            <a:r>
              <a:rPr lang="en-GB" sz="1800" dirty="0" smtClean="0">
                <a:latin typeface="Arial"/>
                <a:cs typeface="Arial"/>
              </a:rPr>
              <a:t>file3</a:t>
            </a:r>
            <a:endParaRPr lang="el-GR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3) Να ενωθούν όλες οι γραμμές του </a:t>
            </a:r>
            <a:r>
              <a:rPr lang="en-GB" sz="1800" dirty="0" smtClean="0">
                <a:latin typeface="Arial"/>
                <a:cs typeface="Arial"/>
              </a:rPr>
              <a:t>file3</a:t>
            </a:r>
            <a:r>
              <a:rPr lang="el-GR" sz="1800" dirty="0" smtClean="0">
                <a:latin typeface="Arial"/>
                <a:cs typeface="Arial"/>
              </a:rPr>
              <a:t> σε μία, διαγράφοντας το </a:t>
            </a:r>
            <a:r>
              <a:rPr lang="en-GB" sz="1800" dirty="0" smtClean="0">
                <a:latin typeface="Arial"/>
                <a:cs typeface="Arial"/>
              </a:rPr>
              <a:t>new line character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\n</a:t>
            </a:r>
            <a:r>
              <a:rPr lang="el-GR" sz="1800" dirty="0" smtClean="0">
                <a:latin typeface="Arial"/>
                <a:cs typeface="Arial"/>
              </a:rPr>
              <a:t>  και να σώσουμε στο </a:t>
            </a:r>
            <a:r>
              <a:rPr lang="en-GB" sz="1800" dirty="0" smtClean="0">
                <a:latin typeface="Arial"/>
                <a:cs typeface="Arial"/>
              </a:rPr>
              <a:t>file4</a:t>
            </a:r>
          </a:p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“[a-z]”  “[A-Z]”  &lt; file1 &gt; file2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-d  “-”  &lt; file2 &gt; file3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r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-d  “\n”  &lt; file3 &gt; file4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815789" y="5312917"/>
            <a:ext cx="2188972" cy="137915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err="1" smtClean="0">
                <a:latin typeface="Arial"/>
                <a:cs typeface="Arial"/>
              </a:rPr>
              <a:t>matygrakssppp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err="1">
                <a:latin typeface="Arial"/>
                <a:cs typeface="Arial"/>
              </a:rPr>
              <a:t>l</a:t>
            </a:r>
            <a:r>
              <a:rPr lang="en-GB" dirty="0" err="1" smtClean="0">
                <a:latin typeface="Arial"/>
                <a:cs typeface="Arial"/>
              </a:rPr>
              <a:t>kdhlkl</a:t>
            </a:r>
            <a:r>
              <a:rPr lang="en-GB" dirty="0" smtClean="0">
                <a:latin typeface="Arial"/>
                <a:cs typeface="Arial"/>
              </a:rPr>
              <a:t>--</a:t>
            </a:r>
            <a:r>
              <a:rPr lang="en-GB" dirty="0" err="1" smtClean="0">
                <a:latin typeface="Arial"/>
                <a:cs typeface="Arial"/>
              </a:rPr>
              <a:t>idglhkp</a:t>
            </a:r>
            <a:endParaRPr lang="en-GB" dirty="0" smtClean="0">
              <a:latin typeface="Arial"/>
              <a:cs typeface="Arial"/>
            </a:endParaRPr>
          </a:p>
          <a:p>
            <a:pPr algn="just"/>
            <a:r>
              <a:rPr lang="en-GB" dirty="0" err="1" smtClean="0">
                <a:latin typeface="Arial"/>
                <a:cs typeface="Arial"/>
              </a:rPr>
              <a:t>qertykklldsaaap</a:t>
            </a:r>
            <a:endParaRPr lang="en-GB" dirty="0" smtClean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047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r>
              <a:rPr lang="el-GR" sz="2800" dirty="0" smtClean="0">
                <a:latin typeface="Arial"/>
                <a:cs typeface="Arial"/>
              </a:rPr>
              <a:t> - Εισαγωγή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0779"/>
            <a:ext cx="8229600" cy="467077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60778"/>
            <a:ext cx="8229600" cy="495448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Το </a:t>
            </a:r>
            <a:r>
              <a:rPr lang="en-GB" sz="1800" dirty="0" err="1" smtClean="0">
                <a:latin typeface="Arial"/>
                <a:cs typeface="Arial"/>
              </a:rPr>
              <a:t>sed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είναι ένα πολύ ισχυρό πρόγραμμα/εργαλείο του </a:t>
            </a:r>
            <a:r>
              <a:rPr lang="en-GB" sz="1800" dirty="0" smtClean="0">
                <a:latin typeface="Arial"/>
                <a:cs typeface="Arial"/>
              </a:rPr>
              <a:t>Unix &amp; Linux </a:t>
            </a:r>
            <a:r>
              <a:rPr lang="el-GR" sz="1800" dirty="0" smtClean="0">
                <a:latin typeface="Arial"/>
                <a:cs typeface="Arial"/>
              </a:rPr>
              <a:t>που μας επιτρέπει να χειριστούμε ποικιλοτρόπως το περιεχόμενο αρχείων. Εδώ θα αναφερθούμε σε κάποιες από τις πιο κοινές εφαρμογές του.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αναγνωρίσει μοτίβα χαρακτήρων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(regular expressions)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όπως και η εντολή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egrep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ή να εκτελέσει μια πράξη σε συγκεκριμένες γραμμές ενός αρχείου.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Π.χ.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αντικαταστήσει μια λέξη ή ένα μοτίβο με ένα άλλο, οποτεδήποτε το συναντά, ή εντός ενός συγκεκριμένου εύρους γραμμών.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εκτυπώσει ή να διαγράψει συγκεκριμένες γραμμές ενός αρχείου, αρκεί να ορίσουμε το εύρος τιμών των γραμμών, ή το μοτίβο που πρέπει να συναντάται στις προς εκτύπωση/διαγραφή γραμμές.</a:t>
            </a:r>
          </a:p>
          <a:p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Μπορεί να μας πει σε ποιές γραμμές συναντάται ένα συγκεκριμένο μοτίβο χαρακτήρων.</a:t>
            </a:r>
          </a:p>
          <a:p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Οι βασικές εντολές εντός </a:t>
            </a:r>
            <a:r>
              <a:rPr lang="en-GB" sz="1800" dirty="0" err="1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,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 όπως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substitute, transliterate, print, delete 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συμβολίζονται με τα γράμματα </a:t>
            </a:r>
            <a:r>
              <a:rPr lang="en-GB" sz="1800" dirty="0">
                <a:solidFill>
                  <a:srgbClr val="000000"/>
                </a:solidFill>
                <a:latin typeface="Arial"/>
                <a:cs typeface="Arial"/>
              </a:rPr>
              <a:t>s, y, p, d</a:t>
            </a:r>
            <a:r>
              <a:rPr lang="el-GR" sz="1800" dirty="0">
                <a:solidFill>
                  <a:srgbClr val="000000"/>
                </a:solidFill>
                <a:latin typeface="Arial"/>
                <a:cs typeface="Arial"/>
              </a:rPr>
              <a:t>.</a:t>
            </a: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412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με περισσότερα από ένα μοτίβα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55144" y="4574453"/>
            <a:ext cx="2894036" cy="2014515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maria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volos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50318" y="4205121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5144" y="840138"/>
            <a:ext cx="867833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Ποιά είναι η εντολή για να βρω γραμμές που περιέχουν τα ονόματα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giannis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’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‘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’ ?</a:t>
            </a: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giannis|eleni|giorgos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pPr marL="285750" indent="-285750">
              <a:buFont typeface="Arial"/>
              <a:buChar char="•"/>
            </a:pP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Αν θέλω η αναζήτηση να μην είναι ευαίσθητη σε κεφαλαία/μικρά γράμματα, πώς θα τροποποιήσω την εντολή?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-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giannis|eleni|giorgos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</a:p>
          <a:p>
            <a:pPr marL="285750" indent="-285750">
              <a:buFont typeface="Arial"/>
              <a:buChar char="•"/>
            </a:pP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Τι θα έκανα αν ήθελα να εκτελέσω το ίδιο πράγμα με την </a:t>
            </a:r>
            <a:r>
              <a:rPr lang="en-GB" dirty="0" err="1" smtClean="0">
                <a:latin typeface="Arial"/>
                <a:cs typeface="Arial"/>
              </a:rPr>
              <a:t>grep</a:t>
            </a:r>
            <a:r>
              <a:rPr lang="en-GB" dirty="0" smtClean="0">
                <a:latin typeface="Arial"/>
                <a:cs typeface="Arial"/>
              </a:rPr>
              <a:t> –f ?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Θα έπρεπε να γράψω τα τρία ονόματα σε ένα άλλο αρχείο</a:t>
            </a:r>
            <a:r>
              <a:rPr lang="en-GB" dirty="0" smtClean="0">
                <a:latin typeface="Arial"/>
                <a:cs typeface="Arial"/>
              </a:rPr>
              <a:t> (</a:t>
            </a:r>
            <a:r>
              <a:rPr lang="el-GR" dirty="0">
                <a:latin typeface="Arial"/>
                <a:cs typeface="Arial"/>
              </a:rPr>
              <a:t>3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γραμμές</a:t>
            </a:r>
            <a:r>
              <a:rPr lang="en-GB" dirty="0" smtClean="0">
                <a:latin typeface="Arial"/>
                <a:cs typeface="Arial"/>
              </a:rPr>
              <a:t>)</a:t>
            </a:r>
            <a:r>
              <a:rPr lang="el-GR" dirty="0" smtClean="0">
                <a:latin typeface="Arial"/>
                <a:cs typeface="Arial"/>
              </a:rPr>
              <a:t> π.χ.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f</a:t>
            </a:r>
            <a:r>
              <a:rPr lang="en-GB" dirty="0" err="1" smtClean="0">
                <a:latin typeface="Arial"/>
                <a:cs typeface="Arial"/>
              </a:rPr>
              <a:t>ile_names</a:t>
            </a:r>
            <a:r>
              <a:rPr lang="el-GR" dirty="0" smtClean="0">
                <a:latin typeface="Arial"/>
                <a:cs typeface="Arial"/>
              </a:rPr>
              <a:t> και μετά εκτελώ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GB" dirty="0" err="1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  –f     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file_names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     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2" name="Folded Corner 11"/>
          <p:cNvSpPr/>
          <p:nvPr/>
        </p:nvSpPr>
        <p:spPr>
          <a:xfrm>
            <a:off x="3786011" y="5096680"/>
            <a:ext cx="1019805" cy="1086556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g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iannis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>
                <a:solidFill>
                  <a:schemeClr val="bg1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leni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83509" y="4715806"/>
            <a:ext cx="121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</a:t>
            </a:r>
            <a:r>
              <a:rPr lang="en-US" dirty="0" err="1" smtClean="0"/>
              <a:t>ile_names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289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6092" y="274638"/>
            <a:ext cx="6455208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2"/>
            <a:ext cx="8229600" cy="345950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Κατά σύμβαση, το </a:t>
            </a:r>
            <a:r>
              <a:rPr lang="en-GB" sz="1800" dirty="0" err="1" smtClean="0">
                <a:latin typeface="Arial"/>
                <a:cs typeface="Arial"/>
              </a:rPr>
              <a:t>sed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εκτυπώνει κάθε γραμμή του αρχείου που του ορίζουμε.</a:t>
            </a: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Με την παράμετρο –</a:t>
            </a:r>
            <a:r>
              <a:rPr lang="en-GB" sz="1800" dirty="0" smtClean="0">
                <a:latin typeface="Arial"/>
                <a:cs typeface="Arial"/>
              </a:rPr>
              <a:t>n </a:t>
            </a:r>
            <a:r>
              <a:rPr lang="el-GR" sz="1800" dirty="0" smtClean="0">
                <a:latin typeface="Arial"/>
                <a:cs typeface="Arial"/>
              </a:rPr>
              <a:t>δεν εκτυπώνονται όλες οι γραμμές, αλλά μόνο αυτές που ορίζονται μέσα στα μονά εισαγωγικά.</a:t>
            </a:r>
            <a:endParaRPr lang="en-GB" sz="1800" dirty="0"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εκτυπώσουμε όλες τις γραμμές του παρακάτω αρχείου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Font typeface="Arial"/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‘’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Θέλουμε να εκτυπώσουμε </a:t>
            </a:r>
            <a:r>
              <a:rPr lang="el-GR" sz="1800" dirty="0" smtClean="0">
                <a:latin typeface="Arial"/>
                <a:cs typeface="Arial"/>
              </a:rPr>
              <a:t>τις γραμμές 1-</a:t>
            </a:r>
            <a:r>
              <a:rPr lang="en-GB" sz="1800" dirty="0" smtClean="0">
                <a:latin typeface="Arial"/>
                <a:cs typeface="Arial"/>
              </a:rPr>
              <a:t>3</a:t>
            </a:r>
            <a:r>
              <a:rPr lang="el-GR" sz="1800" dirty="0" smtClean="0">
                <a:latin typeface="Arial"/>
                <a:cs typeface="Arial"/>
              </a:rPr>
              <a:t> </a:t>
            </a:r>
            <a:r>
              <a:rPr lang="el-GR" sz="1800" dirty="0">
                <a:latin typeface="Arial"/>
                <a:cs typeface="Arial"/>
              </a:rPr>
              <a:t>του αρχείου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‘1,3 p’ file1</a:t>
            </a: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Χ</a:t>
            </a:r>
            <a:r>
              <a:rPr lang="el-GR" sz="1800" dirty="0" smtClean="0">
                <a:latin typeface="Arial"/>
                <a:cs typeface="Arial"/>
              </a:rPr>
              <a:t>ρησιμοποιούμε στην εντολή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για </a:t>
            </a:r>
            <a:r>
              <a:rPr lang="en-GB" sz="1800" dirty="0" smtClean="0">
                <a:latin typeface="Arial"/>
                <a:cs typeface="Arial"/>
              </a:rPr>
              <a:t>print</a:t>
            </a:r>
            <a:r>
              <a:rPr lang="el-GR" sz="1800" dirty="0" smtClean="0">
                <a:latin typeface="Arial"/>
                <a:cs typeface="Arial"/>
              </a:rPr>
              <a:t>.</a:t>
            </a:r>
            <a:endParaRPr lang="en-GB" sz="1800" dirty="0" smtClean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n-GB" sz="1800" dirty="0" err="1" smtClean="0">
                <a:solidFill>
                  <a:srgbClr val="00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έχει μια κάπως περίεργη συμπεριφορά. Θα εκτυπώσει όλες τις γραμμές και επίσης θα εκτυπώσει ξανά εκείνες που ορίζονται μέσα στα μονά εισαγωγικά</a:t>
            </a: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να το αποφύγουμε αυτό και να εκτυπωθούν μόνο οι γραμμές που ορίζονται μέσα στα μονά εισαγωγικά χρησιμοποιούμε την παράμετρο –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n: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–n ‘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1,3 p’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Folded Corner 6"/>
          <p:cNvSpPr/>
          <p:nvPr/>
        </p:nvSpPr>
        <p:spPr>
          <a:xfrm>
            <a:off x="370017" y="4572890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8" name="Right Arrow 7"/>
          <p:cNvSpPr/>
          <p:nvPr/>
        </p:nvSpPr>
        <p:spPr>
          <a:xfrm>
            <a:off x="1761473" y="5307024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9280" y="4918733"/>
            <a:ext cx="1375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 ‘1,3 p’ file1</a:t>
            </a:r>
          </a:p>
        </p:txBody>
      </p:sp>
      <p:sp>
        <p:nvSpPr>
          <p:cNvPr id="10" name="Folded Corner 9"/>
          <p:cNvSpPr/>
          <p:nvPr/>
        </p:nvSpPr>
        <p:spPr>
          <a:xfrm>
            <a:off x="4519873" y="4593573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5911329" y="5325925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509136" y="4937634"/>
            <a:ext cx="16151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 smtClean="0">
                <a:solidFill>
                  <a:srgbClr val="FF0000"/>
                </a:solidFill>
                <a:latin typeface="Arial"/>
                <a:cs typeface="Arial"/>
              </a:rPr>
              <a:t> -n 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‘1,3 p’ file1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7970" y="420355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4686445" y="4180788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4" name="Frame 13"/>
          <p:cNvSpPr/>
          <p:nvPr/>
        </p:nvSpPr>
        <p:spPr>
          <a:xfrm>
            <a:off x="2761549" y="4160914"/>
            <a:ext cx="1479536" cy="2596474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4477" y="4325921"/>
            <a:ext cx="12918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Gene5</a:t>
            </a:r>
          </a:p>
        </p:txBody>
      </p:sp>
      <p:sp>
        <p:nvSpPr>
          <p:cNvPr id="17" name="Frame 16"/>
          <p:cNvSpPr/>
          <p:nvPr/>
        </p:nvSpPr>
        <p:spPr>
          <a:xfrm>
            <a:off x="7124307" y="4786271"/>
            <a:ext cx="1479536" cy="153346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319750" y="5072622"/>
            <a:ext cx="11214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3034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008" y="274638"/>
            <a:ext cx="6505153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5721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>
                <a:latin typeface="Arial"/>
                <a:cs typeface="Arial"/>
              </a:rPr>
              <a:t>Θέλουμε να εκτυπώσουμε τις γραμμές </a:t>
            </a:r>
            <a:r>
              <a:rPr lang="el-GR" sz="1800" dirty="0" smtClean="0">
                <a:latin typeface="Arial"/>
                <a:cs typeface="Arial"/>
              </a:rPr>
              <a:t>3 έως το τέλος </a:t>
            </a:r>
            <a:r>
              <a:rPr lang="el-GR" sz="1800" dirty="0">
                <a:latin typeface="Arial"/>
                <a:cs typeface="Arial"/>
              </a:rPr>
              <a:t>του αρχείου </a:t>
            </a:r>
            <a:r>
              <a:rPr lang="en-GB" sz="1800" dirty="0" smtClean="0">
                <a:latin typeface="Arial"/>
                <a:cs typeface="Arial"/>
              </a:rPr>
              <a:t>file1</a:t>
            </a:r>
            <a:r>
              <a:rPr lang="el-GR" sz="1800" dirty="0" smtClean="0">
                <a:latin typeface="Arial"/>
                <a:cs typeface="Arial"/>
              </a:rPr>
              <a:t>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  -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n  ‘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3,$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p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’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$ σημαίνει έως το τέλος.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237432" y="4366310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783768" y="5098662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26695" y="4710371"/>
            <a:ext cx="183459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4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 smtClean="0">
                <a:solidFill>
                  <a:srgbClr val="FF0000"/>
                </a:solidFill>
                <a:latin typeface="Arial"/>
                <a:cs typeface="Arial"/>
              </a:rPr>
              <a:t>  -n  ‘3,$  p’  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</p:txBody>
      </p:sp>
      <p:sp>
        <p:nvSpPr>
          <p:cNvPr id="9" name="Rectangle 8"/>
          <p:cNvSpPr/>
          <p:nvPr/>
        </p:nvSpPr>
        <p:spPr>
          <a:xfrm>
            <a:off x="2404004" y="3953525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0" name="Frame 9"/>
          <p:cNvSpPr/>
          <p:nvPr/>
        </p:nvSpPr>
        <p:spPr>
          <a:xfrm>
            <a:off x="5084525" y="4488247"/>
            <a:ext cx="1479536" cy="153346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2727" y="4800360"/>
            <a:ext cx="10067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>
                <a:latin typeface="Arial"/>
                <a:cs typeface="Arial"/>
              </a:rPr>
              <a:t>Gene5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620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9681" y="274638"/>
            <a:ext cx="6799434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4"/>
            <a:ext cx="8229600" cy="24415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πάρουμε τις γραμμές του αρχείου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και μετά να διαγράψουμε </a:t>
            </a:r>
            <a:r>
              <a:rPr lang="el-GR" sz="1800" dirty="0">
                <a:latin typeface="Arial"/>
                <a:cs typeface="Arial"/>
              </a:rPr>
              <a:t>τις γραμμές </a:t>
            </a:r>
            <a:r>
              <a:rPr lang="en-GB" sz="1800" dirty="0" smtClean="0">
                <a:latin typeface="Arial"/>
                <a:cs typeface="Arial"/>
              </a:rPr>
              <a:t>3</a:t>
            </a:r>
            <a:r>
              <a:rPr lang="el-GR" sz="1800" dirty="0" smtClean="0">
                <a:latin typeface="Arial"/>
                <a:cs typeface="Arial"/>
              </a:rPr>
              <a:t> έως το τέλος και το υπόλοιπο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‘3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,$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d’ 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 διαγραφή δεν χρειάζεται η παράμετρος 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-n.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παραπάνω εντολή ΔΕΝ τροποποιείται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αλλά τα περιεχόμενα που φορτώθηκαν στην εντολή.</a:t>
            </a: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237432" y="4366310"/>
            <a:ext cx="989263" cy="191923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Gene4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Gene5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768280" y="5098662"/>
            <a:ext cx="668421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26695" y="4710371"/>
            <a:ext cx="15751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4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 smtClean="0">
                <a:solidFill>
                  <a:srgbClr val="FF0000"/>
                </a:solidFill>
                <a:latin typeface="Arial"/>
                <a:cs typeface="Arial"/>
              </a:rPr>
              <a:t>  ‘3,$  d’  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</p:txBody>
      </p:sp>
      <p:sp>
        <p:nvSpPr>
          <p:cNvPr id="9" name="Rectangle 8"/>
          <p:cNvSpPr/>
          <p:nvPr/>
        </p:nvSpPr>
        <p:spPr>
          <a:xfrm>
            <a:off x="2404004" y="3953525"/>
            <a:ext cx="6081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  <a:endParaRPr lang="en-US" dirty="0"/>
          </a:p>
        </p:txBody>
      </p:sp>
      <p:sp>
        <p:nvSpPr>
          <p:cNvPr id="10" name="Frame 9"/>
          <p:cNvSpPr/>
          <p:nvPr/>
        </p:nvSpPr>
        <p:spPr>
          <a:xfrm>
            <a:off x="5061289" y="4547188"/>
            <a:ext cx="1479536" cy="153346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09491" y="4998711"/>
            <a:ext cx="1006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992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865" y="274638"/>
            <a:ext cx="7295066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321605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 πάρουμε το περιεχόμενο του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παρακάτω </a:t>
            </a:r>
            <a:r>
              <a:rPr lang="en-GB" sz="1800" dirty="0" smtClean="0">
                <a:latin typeface="Arial"/>
                <a:cs typeface="Arial"/>
              </a:rPr>
              <a:t>file1 </a:t>
            </a:r>
            <a:r>
              <a:rPr lang="el-GR" sz="1800" dirty="0" smtClean="0">
                <a:latin typeface="Arial"/>
                <a:cs typeface="Arial"/>
              </a:rPr>
              <a:t>και να αντικαταστήσουμε την λέξη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ene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με την λέξη 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rotein</a:t>
            </a:r>
            <a:r>
              <a:rPr lang="el-GR" sz="1800" dirty="0" smtClean="0">
                <a:latin typeface="Arial"/>
                <a:cs typeface="Arial"/>
              </a:rPr>
              <a:t> σε όλες τις γραμμές και στη συνέχεια το τροποποιημένο περιεχόμενο να εμφανιστεί στο </a:t>
            </a:r>
            <a:r>
              <a:rPr lang="en-GB" sz="1800" dirty="0" smtClean="0">
                <a:latin typeface="Arial"/>
                <a:cs typeface="Arial"/>
              </a:rPr>
              <a:t>terminal</a:t>
            </a:r>
            <a:r>
              <a:rPr lang="el-GR" sz="1800" dirty="0" smtClean="0">
                <a:latin typeface="Arial"/>
                <a:cs typeface="Arial"/>
              </a:rPr>
              <a:t>. </a:t>
            </a:r>
            <a:r>
              <a:rPr lang="el-GR" sz="1800" dirty="0">
                <a:latin typeface="Arial"/>
                <a:cs typeface="Arial"/>
              </a:rPr>
              <a:t>Εκτελούμε</a:t>
            </a:r>
            <a:r>
              <a:rPr lang="en-GB" sz="1800" dirty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‘s/</a:t>
            </a:r>
            <a:r>
              <a:rPr lang="en-GB" sz="1800" dirty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ene/Protein/’  file1</a:t>
            </a:r>
            <a:endParaRPr lang="el-GR" sz="1800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l-GR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Η αντικατάσταση γίνεται με την εντολή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substitute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που συμβολίζεται με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l-GR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Τα 3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είναι οι διαχωριστές μέσα στους οποίους τοποθετούνται τα 2 μοτίβα προς τροποποίηση, πρώτα το μοτίβο στόχος και μετά το τελικό μοτίβο.</a:t>
            </a: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Με την παραπάνω εντολή ΔΕΝ τροποποιείται 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file1,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αλλά τα περιεχόμενα που φορτώθηκαν στην εντολή και μετά την τροποποίηση εμφανίζονται στο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terminal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2237432" y="4505715"/>
            <a:ext cx="989263" cy="1357380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/>
                <a:cs typeface="Arial"/>
              </a:rPr>
              <a:t>Gene1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Gene2</a:t>
            </a:r>
          </a:p>
          <a:p>
            <a:pPr algn="ctr"/>
            <a:r>
              <a:rPr lang="en-GB" dirty="0" smtClean="0">
                <a:latin typeface="Arial"/>
                <a:cs typeface="Arial"/>
              </a:rPr>
              <a:t>Gene3</a:t>
            </a:r>
          </a:p>
        </p:txBody>
      </p:sp>
      <p:sp>
        <p:nvSpPr>
          <p:cNvPr id="5" name="Right Arrow 4"/>
          <p:cNvSpPr/>
          <p:nvPr/>
        </p:nvSpPr>
        <p:spPr>
          <a:xfrm>
            <a:off x="3872118" y="5098662"/>
            <a:ext cx="1555847" cy="22726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26695" y="4710371"/>
            <a:ext cx="24233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4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400" dirty="0" smtClean="0">
                <a:solidFill>
                  <a:srgbClr val="FF0000"/>
                </a:solidFill>
                <a:latin typeface="Arial"/>
                <a:cs typeface="Arial"/>
              </a:rPr>
              <a:t>   ‘s/Gene/Protein/’  </a:t>
            </a:r>
            <a:r>
              <a:rPr lang="en-GB" sz="1400" dirty="0">
                <a:solidFill>
                  <a:srgbClr val="FF0000"/>
                </a:solidFill>
                <a:latin typeface="Arial"/>
                <a:cs typeface="Arial"/>
              </a:rPr>
              <a:t>file1</a:t>
            </a:r>
          </a:p>
        </p:txBody>
      </p:sp>
      <p:sp>
        <p:nvSpPr>
          <p:cNvPr id="8" name="Frame 7"/>
          <p:cNvSpPr/>
          <p:nvPr/>
        </p:nvSpPr>
        <p:spPr>
          <a:xfrm>
            <a:off x="6063974" y="4505715"/>
            <a:ext cx="1556349" cy="1533467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19246" y="4817830"/>
            <a:ext cx="12616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latin typeface="Arial"/>
                <a:cs typeface="Arial"/>
              </a:rPr>
              <a:t>Protein1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latin typeface="Arial"/>
                <a:cs typeface="Arial"/>
              </a:rPr>
              <a:t>Protein2</a:t>
            </a:r>
            <a:endParaRPr lang="en-GB" dirty="0">
              <a:latin typeface="Arial"/>
              <a:cs typeface="Arial"/>
            </a:endParaRPr>
          </a:p>
          <a:p>
            <a:pPr algn="ctr"/>
            <a:r>
              <a:rPr lang="en-GB" dirty="0" smtClean="0">
                <a:latin typeface="Arial"/>
                <a:cs typeface="Arial"/>
              </a:rPr>
              <a:t>Protein3</a:t>
            </a:r>
            <a:endParaRPr lang="en-GB" dirty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6331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865" y="274638"/>
            <a:ext cx="7295066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1852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Αν το μοτίβο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Gene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εμφανίζεται περισσότερες από μία φορές σε μια γραμμή, η προηγούμενη εντολή θα τροποποιήσει μόνο την πρώτη εμφάνιση του μοτίβου. Αν θέλουμε να τροποποιηθούν όλες οι εμφανίσεις του μοτίβου, πρέπει να χρησιμοποιήσουμε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g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που σημαίνει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global,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όπως παρακάτω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sed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‘s/Gene/Protein/g’ file1</a:t>
            </a:r>
            <a:endParaRPr lang="el-GR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114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3214" y="274638"/>
            <a:ext cx="7078227" cy="473251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sed</a:t>
            </a:r>
            <a:r>
              <a:rPr lang="en-GB" sz="2800" dirty="0" smtClean="0">
                <a:latin typeface="Arial"/>
                <a:cs typeface="Arial"/>
              </a:rPr>
              <a:t>: stream editor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873183"/>
            <a:ext cx="8229600" cy="35878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1800" dirty="0" smtClean="0">
                <a:latin typeface="Arial"/>
                <a:cs typeface="Arial"/>
              </a:rPr>
              <a:t>Θέλουμε να</a:t>
            </a:r>
            <a:r>
              <a:rPr lang="en-GB" sz="1800" dirty="0" smtClean="0">
                <a:latin typeface="Arial"/>
                <a:cs typeface="Arial"/>
              </a:rPr>
              <a:t> </a:t>
            </a:r>
            <a:r>
              <a:rPr lang="el-GR" sz="1800" dirty="0" smtClean="0">
                <a:latin typeface="Arial"/>
                <a:cs typeface="Arial"/>
              </a:rPr>
              <a:t>εκτυπώσουμε τα νούμερα των γραμμών στις οποίες εμφανίζεται το  μοτίβο </a:t>
            </a:r>
            <a:r>
              <a:rPr lang="en-GB" sz="1800" dirty="0" smtClean="0">
                <a:latin typeface="Arial"/>
                <a:cs typeface="Arial"/>
              </a:rPr>
              <a:t>Gene2, </a:t>
            </a:r>
            <a:r>
              <a:rPr lang="el-GR" sz="1800" dirty="0" smtClean="0">
                <a:latin typeface="Arial"/>
                <a:cs typeface="Arial"/>
              </a:rPr>
              <a:t>στο αρχείο </a:t>
            </a:r>
            <a:r>
              <a:rPr lang="en-GB" sz="1800" dirty="0" smtClean="0">
                <a:latin typeface="Arial"/>
                <a:cs typeface="Arial"/>
              </a:rPr>
              <a:t>file1. </a:t>
            </a:r>
            <a:r>
              <a:rPr lang="el-GR" sz="1800" dirty="0" smtClean="0">
                <a:latin typeface="Arial"/>
                <a:cs typeface="Arial"/>
              </a:rPr>
              <a:t>Εκτελούμε</a:t>
            </a:r>
            <a:r>
              <a:rPr lang="en-GB" sz="1800" dirty="0" smtClean="0"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ed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 -n  ‘/Gene2/  =’  file1</a:t>
            </a: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Το </a:t>
            </a:r>
            <a:r>
              <a:rPr lang="el-GR" sz="1800" dirty="0" smtClean="0">
                <a:solidFill>
                  <a:srgbClr val="FF0000"/>
                </a:solidFill>
                <a:latin typeface="Arial"/>
                <a:cs typeface="Arial"/>
              </a:rPr>
              <a:t>=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 το χρησιμοποιούμε για να εκτυπωθεί ο αριθμός της γραμμής στην οποία βρέθηκε το μοτίβο 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word1.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Επίσης, δεν χρησιμοποιήθηκε το 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γιατί δεν επιθυμούμε να κάνουμε αντικατάσταση.</a:t>
            </a:r>
            <a:endParaRPr lang="en-GB" sz="1800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8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el-GR" sz="1800" dirty="0" smtClean="0">
                <a:solidFill>
                  <a:srgbClr val="000000"/>
                </a:solidFill>
                <a:latin typeface="Arial"/>
                <a:cs typeface="Arial"/>
              </a:rPr>
              <a:t>Παρόμοια εντολή είναι το</a:t>
            </a:r>
            <a:r>
              <a:rPr lang="en-GB" sz="1800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pPr marL="0" indent="0">
              <a:buNone/>
            </a:pPr>
            <a:r>
              <a:rPr lang="en-GB" sz="1800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sz="1800" dirty="0" smtClean="0">
                <a:solidFill>
                  <a:srgbClr val="FF0000"/>
                </a:solidFill>
                <a:latin typeface="Arial"/>
                <a:cs typeface="Arial"/>
              </a:rPr>
              <a:t> –n “Gene2” file1</a:t>
            </a:r>
            <a:endParaRPr lang="en-GB"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Arial"/>
                <a:cs typeface="Arial"/>
              </a:rPr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012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Αναζήτηση πιο γενικών μοτίβων με </a:t>
            </a:r>
            <a:r>
              <a:rPr lang="en-GB" sz="2800" dirty="0" smtClean="0">
                <a:latin typeface="Arial"/>
                <a:cs typeface="Arial"/>
              </a:rPr>
              <a:t>regular expressions</a:t>
            </a:r>
            <a:r>
              <a:rPr lang="el-GR" sz="2800" dirty="0" smtClean="0">
                <a:latin typeface="Arial"/>
                <a:cs typeface="Arial"/>
              </a:rPr>
              <a:t> 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166" y="1163303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Πολλές φορές δεν αναζητούμε μια συγκεκριμένη λέξη ή σειρά χαρακτήρων, αλλά ένα πιο γενικό μοτίβο χαρακτήρων.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Π.χ. Μπορεί να αναζητάμε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Κάποιους χαρακτήρες που βρίσκονται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στην αρχή μιας σειράς.</a:t>
            </a: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Κάποιους χαρακτήρες που βρίσκονται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στο τέλος μιας σειράς.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r>
              <a:rPr lang="el-GR" dirty="0" smtClean="0">
                <a:latin typeface="Arial"/>
                <a:cs typeface="Arial"/>
              </a:rPr>
              <a:t>Κάποιες λέξεις που σε μια συγκεκριμένη θέση τους μπορεί να υπάρχουν εναλλακτικά μια σειρά από κάποιους χαρακτήρες/νούμερα/σύμβολα.</a:t>
            </a:r>
            <a:endParaRPr lang="en-GB" dirty="0" smtClean="0">
              <a:latin typeface="Arial"/>
              <a:cs typeface="Arial"/>
            </a:endParaRPr>
          </a:p>
          <a:p>
            <a:pPr marL="285750" indent="-285750">
              <a:buFont typeface="Arial"/>
              <a:buChar char="•"/>
            </a:pPr>
            <a:endParaRPr lang="en-GB" dirty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Για αυτό το λόγο κάνουμε χρήση των </a:t>
            </a:r>
            <a:r>
              <a:rPr lang="en-GB" dirty="0" smtClean="0">
                <a:latin typeface="Arial"/>
                <a:cs typeface="Arial"/>
              </a:rPr>
              <a:t>regular expressions.</a:t>
            </a: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234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στην αρχή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72277" y="3781919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4118" y="341258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7166" y="1037690"/>
            <a:ext cx="86783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ότι το συγκεκριμένο μοτίβο πρέπει να βρίσκεται στην αρχή μιας σειράς χρησιμοποιούμε το σύμβολο 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πριν το μοτίβο.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Τροποποιείστε με το </a:t>
            </a:r>
            <a:r>
              <a:rPr lang="en-GB" dirty="0" smtClean="0">
                <a:latin typeface="Arial"/>
                <a:cs typeface="Arial"/>
              </a:rPr>
              <a:t>vi</a:t>
            </a:r>
            <a:r>
              <a:rPr lang="el-GR" dirty="0" smtClean="0">
                <a:latin typeface="Arial"/>
                <a:cs typeface="Arial"/>
              </a:rPr>
              <a:t> το </a:t>
            </a:r>
            <a:r>
              <a:rPr lang="en-GB" dirty="0" smtClean="0">
                <a:latin typeface="Arial"/>
                <a:cs typeface="Arial"/>
              </a:rPr>
              <a:t>file1 </a:t>
            </a:r>
            <a:r>
              <a:rPr lang="el-GR" dirty="0" smtClean="0">
                <a:latin typeface="Arial"/>
                <a:cs typeface="Arial"/>
              </a:rPr>
              <a:t>όπως στην παρακάτω εικόνα.</a:t>
            </a:r>
          </a:p>
          <a:p>
            <a:endParaRPr lang="en-GB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Εκτελέστε την παρακάτω εντολή, για να βρείτε γραμμές όπου η λέξη</a:t>
            </a:r>
            <a:r>
              <a:rPr lang="en-GB" dirty="0" smtClean="0">
                <a:latin typeface="Arial"/>
                <a:cs typeface="Arial"/>
              </a:rPr>
              <a:t> 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βρίσκεται μόνο στην αρχή της γραμμής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‘^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184110" y="4334583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81425" y="3781918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0482" y="4254485"/>
            <a:ext cx="166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eleni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7367" y="3412587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στο τέλος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872277" y="3781919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giannis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anna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44118" y="3412587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7166" y="1163303"/>
            <a:ext cx="86783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ότι το συγκεκριμένο μοτίβο πρέπει να βρίσκεται στο τέλος μιας σειράς χρησιμοποιούμε το σύμβολο </a:t>
            </a:r>
            <a:r>
              <a:rPr lang="el-GR" dirty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μετά το μοτίβο.</a:t>
            </a: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l-GR" dirty="0" smtClean="0">
                <a:latin typeface="Arial"/>
                <a:cs typeface="Arial"/>
              </a:rPr>
              <a:t>Εκτελέστε την παρακάτω εντολή για να βρείτε γραμμές όπου η λέξη</a:t>
            </a:r>
            <a:r>
              <a:rPr lang="en-GB" dirty="0" smtClean="0">
                <a:latin typeface="Arial"/>
                <a:cs typeface="Arial"/>
              </a:rPr>
              <a:t> 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 </a:t>
            </a:r>
            <a:r>
              <a:rPr lang="el-GR" dirty="0" smtClean="0">
                <a:latin typeface="Arial"/>
                <a:cs typeface="Arial"/>
              </a:rPr>
              <a:t>βρίσκεται μόνο στο τέλος της γραμμής</a:t>
            </a:r>
            <a:r>
              <a:rPr lang="en-GB" dirty="0" smtClean="0">
                <a:latin typeface="Arial"/>
                <a:cs typeface="Arial"/>
              </a:rPr>
              <a:t>:</a:t>
            </a:r>
            <a:endParaRPr lang="el-GR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  <a:p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$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184110" y="4334583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781425" y="3781918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0482" y="4254485"/>
            <a:ext cx="166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Giorgos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	</a:t>
            </a:r>
            <a:r>
              <a:rPr lang="en-GB" dirty="0" err="1">
                <a:solidFill>
                  <a:srgbClr val="000000"/>
                </a:solidFill>
                <a:latin typeface="Arial"/>
                <a:cs typeface="Arial"/>
              </a:rPr>
              <a:t>e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leni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07367" y="3412587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424" y="5577891"/>
            <a:ext cx="82995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βρούμε γραμμές που στην αρχή τους έχουν τη λέξη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</a:t>
            </a:r>
            <a:r>
              <a:rPr lang="el-GR" dirty="0" smtClean="0">
                <a:latin typeface="Arial"/>
                <a:cs typeface="Arial"/>
              </a:rPr>
              <a:t> ή στο τέλος έχουν τη λέξη ‘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r>
              <a:rPr lang="el-GR" dirty="0" smtClean="0">
                <a:latin typeface="Arial"/>
                <a:cs typeface="Arial"/>
              </a:rPr>
              <a:t>’</a:t>
            </a:r>
            <a:r>
              <a:rPr lang="en-GB" dirty="0" smtClean="0">
                <a:latin typeface="Arial"/>
                <a:cs typeface="Arial"/>
              </a:rPr>
              <a:t> ?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625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3300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μοτίβα που βρίσκονται</a:t>
            </a:r>
            <a:r>
              <a:rPr lang="en-GB" sz="2800" dirty="0" smtClean="0">
                <a:latin typeface="Arial"/>
                <a:cs typeface="Arial"/>
              </a:rPr>
              <a:t> </a:t>
            </a:r>
            <a:r>
              <a:rPr lang="el-GR" sz="2800" dirty="0" smtClean="0">
                <a:latin typeface="Arial"/>
                <a:cs typeface="Arial"/>
              </a:rPr>
              <a:t>στο τέλος μιας σειράς</a:t>
            </a:r>
            <a:endParaRPr lang="en-US" sz="28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424" y="1584446"/>
            <a:ext cx="82995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βρούμε γραμμές που στην αρχή τους έχουν τη λέξη </a:t>
            </a:r>
            <a:r>
              <a:rPr lang="en-GB" dirty="0" smtClean="0">
                <a:latin typeface="Arial"/>
                <a:cs typeface="Arial"/>
              </a:rPr>
              <a:t>‘</a:t>
            </a:r>
            <a:r>
              <a:rPr lang="en-GB" dirty="0" err="1" smtClean="0">
                <a:latin typeface="Arial"/>
                <a:cs typeface="Arial"/>
              </a:rPr>
              <a:t>eleni</a:t>
            </a:r>
            <a:r>
              <a:rPr lang="en-GB" dirty="0" smtClean="0">
                <a:latin typeface="Arial"/>
                <a:cs typeface="Arial"/>
              </a:rPr>
              <a:t>’</a:t>
            </a:r>
            <a:r>
              <a:rPr lang="el-GR" dirty="0" smtClean="0">
                <a:latin typeface="Arial"/>
                <a:cs typeface="Arial"/>
              </a:rPr>
              <a:t> ή στο τέλος έχουν τη λέξη ‘</a:t>
            </a:r>
            <a:r>
              <a:rPr lang="en-GB" dirty="0" err="1" smtClean="0">
                <a:latin typeface="Arial"/>
                <a:cs typeface="Arial"/>
              </a:rPr>
              <a:t>athina</a:t>
            </a:r>
            <a:r>
              <a:rPr lang="el-GR" dirty="0" smtClean="0">
                <a:latin typeface="Arial"/>
                <a:cs typeface="Arial"/>
              </a:rPr>
              <a:t>’</a:t>
            </a:r>
            <a:r>
              <a:rPr lang="en-GB" dirty="0" smtClean="0">
                <a:latin typeface="Arial"/>
                <a:cs typeface="Arial"/>
              </a:rPr>
              <a:t> ?</a:t>
            </a:r>
          </a:p>
          <a:p>
            <a:endParaRPr lang="en-GB" dirty="0" smtClean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‘^</a:t>
            </a:r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eleni|athina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$’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72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5667"/>
            <a:ext cx="8229600" cy="1374969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800" dirty="0" smtClean="0">
                <a:latin typeface="Arial"/>
                <a:cs typeface="Arial"/>
              </a:rPr>
              <a:t>λέξεις που σε μια συγκεκριμένη θέση τους μπορεί να υπάρχουν εναλλακτικά μια σειρά από κάποιους χαρακτήρες/νούμερα/σύμβολα.</a:t>
            </a:r>
            <a:br>
              <a:rPr lang="el-GR" sz="28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7166" y="1840636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μια σειρά από εναλλακτικούς χαρακτήρες/νούμερα σε μια συγκεκριμένη θέση του μοτίβου χρησιμοποιούμε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γράμματα 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z.</a:t>
            </a:r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0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-9] </a:t>
            </a:r>
            <a:r>
              <a:rPr lang="el-GR" dirty="0" smtClean="0">
                <a:latin typeface="Arial"/>
                <a:cs typeface="Arial"/>
              </a:rPr>
              <a:t>για νούμερα από το 0</a:t>
            </a:r>
            <a:r>
              <a:rPr lang="en-GB" dirty="0" smtClean="0">
                <a:latin typeface="Arial"/>
                <a:cs typeface="Arial"/>
              </a:rPr>
              <a:t> </a:t>
            </a:r>
            <a:r>
              <a:rPr lang="el-GR" dirty="0" smtClean="0">
                <a:latin typeface="Arial"/>
                <a:cs typeface="Arial"/>
              </a:rPr>
              <a:t>έως και το </a:t>
            </a:r>
            <a:r>
              <a:rPr lang="en-GB" dirty="0" smtClean="0">
                <a:latin typeface="Arial"/>
                <a:cs typeface="Arial"/>
              </a:rPr>
              <a:t>9.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[ab89] </a:t>
            </a:r>
            <a:r>
              <a:rPr lang="el-GR" dirty="0" smtClean="0">
                <a:latin typeface="Arial"/>
                <a:cs typeface="Arial"/>
              </a:rPr>
              <a:t>σημαίνει ότι στη συγκεκριμένη θέση μπορεί να βρίσκεται οποιοσδήποτε από τους χαρακτήρες/νούμερα (</a:t>
            </a:r>
            <a:r>
              <a:rPr lang="en-GB" dirty="0" smtClean="0">
                <a:latin typeface="Arial"/>
                <a:cs typeface="Arial"/>
              </a:rPr>
              <a:t>a, b, 8, 9</a:t>
            </a:r>
            <a:r>
              <a:rPr lang="el-GR" dirty="0" smtClean="0">
                <a:latin typeface="Arial"/>
                <a:cs typeface="Arial"/>
              </a:rPr>
              <a:t>) που συναντάμε μέσα στις αγκύλες</a:t>
            </a:r>
            <a:r>
              <a:rPr lang="en-GB" dirty="0" smtClean="0">
                <a:latin typeface="Arial"/>
                <a:cs typeface="Arial"/>
              </a:rPr>
              <a:t>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[^ab89] </a:t>
            </a:r>
            <a:r>
              <a:rPr lang="el-GR" dirty="0" smtClean="0">
                <a:latin typeface="Arial"/>
                <a:cs typeface="Arial"/>
              </a:rPr>
              <a:t>το ^ </a:t>
            </a:r>
            <a:r>
              <a:rPr lang="el-GR" b="1" u="sng" dirty="0" smtClean="0">
                <a:latin typeface="Arial"/>
                <a:cs typeface="Arial"/>
              </a:rPr>
              <a:t>μέσα στην αγκύλη</a:t>
            </a:r>
            <a:r>
              <a:rPr lang="el-GR" dirty="0" smtClean="0">
                <a:latin typeface="Arial"/>
                <a:cs typeface="Arial"/>
              </a:rPr>
              <a:t>, στην αρχή της σημαίνει ότι στη συγκεκριμένη θέση μπορεί να υπάρχει οποιοσδήποτε χαρακτήρας </a:t>
            </a:r>
            <a:r>
              <a:rPr lang="el-GR" b="1" u="sng" dirty="0" smtClean="0">
                <a:solidFill>
                  <a:srgbClr val="000000"/>
                </a:solidFill>
                <a:latin typeface="Arial"/>
                <a:cs typeface="Arial"/>
              </a:rPr>
              <a:t>εκτός</a:t>
            </a:r>
            <a:r>
              <a:rPr lang="el-GR" dirty="0" smtClean="0">
                <a:latin typeface="Arial"/>
                <a:cs typeface="Arial"/>
              </a:rPr>
              <a:t> από αυτούς που συναντάμε μέσα στην αγκύλη. </a:t>
            </a:r>
            <a:endParaRPr lang="en-GB" dirty="0" smtClean="0">
              <a:latin typeface="Arial"/>
              <a:cs typeface="Arial"/>
            </a:endParaRPr>
          </a:p>
          <a:p>
            <a:endParaRPr lang="el-GR" dirty="0" smtClean="0">
              <a:latin typeface="Arial"/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Arial"/>
                <a:cs typeface="Arial"/>
              </a:rPr>
              <a:t>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372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2570"/>
            <a:ext cx="8229600" cy="1374969"/>
          </a:xfrm>
        </p:spPr>
        <p:txBody>
          <a:bodyPr>
            <a:normAutofit fontScale="90000"/>
          </a:bodyPr>
          <a:lstStyle/>
          <a:p>
            <a:r>
              <a:rPr lang="en-GB" sz="2800" dirty="0" err="1" smtClean="0">
                <a:latin typeface="Arial"/>
                <a:cs typeface="Arial"/>
              </a:rPr>
              <a:t>Egrep</a:t>
            </a:r>
            <a:r>
              <a:rPr lang="en-GB" sz="2800" dirty="0" smtClean="0">
                <a:latin typeface="Arial"/>
                <a:cs typeface="Arial"/>
              </a:rPr>
              <a:t>: </a:t>
            </a:r>
            <a:r>
              <a:rPr lang="el-GR" sz="2700" dirty="0" smtClean="0">
                <a:latin typeface="Arial"/>
                <a:cs typeface="Arial"/>
              </a:rPr>
              <a:t>λέξεις που σε μια συγκεκριμένη θέση τους μπορεί να υπάρχουν εναλλακτικά μια σειρά από κάποιους χαρακτήρες/νούμερα/σύμβολα.</a:t>
            </a:r>
            <a:br>
              <a:rPr lang="el-GR" sz="2700" dirty="0" smtClean="0">
                <a:latin typeface="Arial"/>
                <a:cs typeface="Arial"/>
              </a:rPr>
            </a:br>
            <a:endParaRPr lang="en-US" sz="2700" dirty="0">
              <a:latin typeface="Arial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6023" y="1366975"/>
            <a:ext cx="8678333" cy="2862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Για να δηλώσουμε μια σειρά από εναλλακτικούς χαρακτήρες/νούμερα σε μια συγκεκριμένη θέση του μοτίβου χρησιμοποιούμε</a:t>
            </a:r>
            <a:r>
              <a:rPr lang="en-GB" dirty="0" smtClean="0">
                <a:latin typeface="Arial"/>
                <a:cs typeface="Arial"/>
              </a:rPr>
              <a:t>:</a:t>
            </a:r>
          </a:p>
          <a:p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[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a-z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]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για γράμματα από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z.</a:t>
            </a:r>
          </a:p>
          <a:p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για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κεφαλαία γράμματα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από 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a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ως το </a:t>
            </a: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z.</a:t>
            </a:r>
          </a:p>
          <a:p>
            <a:endParaRPr lang="el-GR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Τροποποιείστε το 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file1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όπως φαίνεται στην εικόνα.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Θέλω να εντοπίσω τις γραμμές που ο κωδικός (1</a:t>
            </a:r>
            <a:r>
              <a:rPr lang="el-GR" baseline="30000" dirty="0" smtClean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 στήλη) ξεκινάει με κεφαλαίο γράμμα και ακολουθεί το 11.</a:t>
            </a:r>
          </a:p>
          <a:p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Εκτελώ</a:t>
            </a:r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:</a:t>
            </a:r>
          </a:p>
          <a:p>
            <a:r>
              <a:rPr lang="en-GB" dirty="0" err="1" smtClean="0">
                <a:solidFill>
                  <a:srgbClr val="FF0000"/>
                </a:solidFill>
                <a:latin typeface="Arial"/>
                <a:cs typeface="Arial"/>
              </a:rPr>
              <a:t>egrep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 ‘</a:t>
            </a:r>
            <a:r>
              <a:rPr lang="el-GR" dirty="0" smtClean="0">
                <a:solidFill>
                  <a:srgbClr val="FF0000"/>
                </a:solidFill>
                <a:latin typeface="Arial"/>
                <a:cs typeface="Arial"/>
              </a:rPr>
              <a:t>^</a:t>
            </a:r>
            <a:r>
              <a:rPr lang="en-GB" dirty="0" smtClean="0">
                <a:solidFill>
                  <a:srgbClr val="FF0000"/>
                </a:solidFill>
                <a:latin typeface="Arial"/>
                <a:cs typeface="Arial"/>
              </a:rPr>
              <a:t>[A-Z]11’ file1</a:t>
            </a:r>
            <a:endParaRPr lang="el-GR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4" name="Folded Corner 3"/>
          <p:cNvSpPr/>
          <p:nvPr/>
        </p:nvSpPr>
        <p:spPr>
          <a:xfrm>
            <a:off x="1969810" y="4534591"/>
            <a:ext cx="2214300" cy="1352214"/>
          </a:xfrm>
          <a:prstGeom prst="foldedCorner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GB" dirty="0" smtClean="0"/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A11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FFFFFF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</a:t>
            </a:r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xanthi</a:t>
            </a:r>
            <a:endParaRPr lang="el-GR" dirty="0" smtClean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chemeClr val="bg1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chemeClr val="bg1"/>
                </a:solidFill>
                <a:latin typeface="Arial"/>
                <a:cs typeface="Arial"/>
              </a:rPr>
              <a:t>eleni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41651" y="4165259"/>
            <a:ext cx="591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file1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281643" y="5087255"/>
            <a:ext cx="540871" cy="23324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ame 6"/>
          <p:cNvSpPr/>
          <p:nvPr/>
        </p:nvSpPr>
        <p:spPr>
          <a:xfrm>
            <a:off x="4878958" y="4534590"/>
            <a:ext cx="2212041" cy="1352215"/>
          </a:xfrm>
          <a:prstGeom prst="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37667" y="4894269"/>
            <a:ext cx="17993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A11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larisa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GB" dirty="0" smtClean="0">
                <a:solidFill>
                  <a:srgbClr val="000000"/>
                </a:solidFill>
                <a:latin typeface="Arial"/>
                <a:cs typeface="Arial"/>
              </a:rPr>
              <a:t>B11		</a:t>
            </a:r>
            <a:r>
              <a:rPr lang="en-GB" dirty="0" err="1" smtClean="0">
                <a:solidFill>
                  <a:srgbClr val="000000"/>
                </a:solidFill>
                <a:latin typeface="Arial"/>
                <a:cs typeface="Arial"/>
              </a:rPr>
              <a:t>athina</a:t>
            </a:r>
            <a:endParaRPr lang="en-GB" dirty="0" smtClean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04900" y="4165259"/>
            <a:ext cx="979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27355" y="6116170"/>
            <a:ext cx="86570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Με ποιά εντολή θα 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εντοπίσω τις γραμμές που ο κωδικός (1</a:t>
            </a:r>
            <a:r>
              <a:rPr lang="el-GR" baseline="30000" dirty="0">
                <a:solidFill>
                  <a:srgbClr val="000000"/>
                </a:solidFill>
                <a:latin typeface="Arial"/>
                <a:cs typeface="Arial"/>
              </a:rPr>
              <a:t>η</a:t>
            </a:r>
            <a:r>
              <a:rPr lang="el-GR" dirty="0">
                <a:solidFill>
                  <a:srgbClr val="000000"/>
                </a:solidFill>
                <a:latin typeface="Arial"/>
                <a:cs typeface="Arial"/>
              </a:rPr>
              <a:t> στήλη) ξεκινάει με </a:t>
            </a:r>
            <a:r>
              <a:rPr lang="el-GR" dirty="0" smtClean="0">
                <a:solidFill>
                  <a:srgbClr val="000000"/>
                </a:solidFill>
                <a:latin typeface="Arial"/>
                <a:cs typeface="Arial"/>
              </a:rPr>
              <a:t>μικρό γράμμα και ακολουθεί το 11</a:t>
            </a:r>
            <a:r>
              <a:rPr lang="en-GB" dirty="0" smtClean="0">
                <a:latin typeface="Arial"/>
                <a:cs typeface="Arial"/>
              </a:rPr>
              <a:t>;</a:t>
            </a:r>
            <a:endParaRPr lang="el-GR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579556" y="89972"/>
            <a:ext cx="45869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Arial"/>
                <a:cs typeface="Arial"/>
              </a:rPr>
              <a:t>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97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1290</TotalTime>
  <Words>3317</Words>
  <Application>Microsoft Macintosh PowerPoint</Application>
  <PresentationFormat>On-screen Show (4:3)</PresentationFormat>
  <Paragraphs>551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Εισαγωγή στο Linux/Unix  Εργαστηριακή Άσκηση 3  Η/Υ 1ο έτος  Γρ. Αμούτζιας</vt:lpstr>
      <vt:lpstr>Egrep: Αναζήτηση με περισσότερα από ένα μοτίβα </vt:lpstr>
      <vt:lpstr>Egrep: Αναζήτηση με περισσότερα από ένα μοτίβα </vt:lpstr>
      <vt:lpstr>Egrep: Αναζήτηση πιο γενικών μοτίβων με regular expressions </vt:lpstr>
      <vt:lpstr>Egrep: μοτίβα που βρίσκονται στην αρχή μιας σειράς</vt:lpstr>
      <vt:lpstr>Egrep: μοτίβα που βρίσκονται στο τέλος μιας σειράς</vt:lpstr>
      <vt:lpstr>Egrep: μοτίβα που βρίσκονται στο τέλος μιας σειράς</vt:lpstr>
      <vt:lpstr>Egrep: λέξεις που σε μια συγκεκριμένη θέση τους μπορεί να υπάρχουν εναλλακτικά μια σειρά από κάποιους χαρακτήρες/νούμερα/σύμβολα. </vt:lpstr>
      <vt:lpstr>Egrep: λέξεις που σε μια συγκεκριμένη θέση τους μπορεί να υπάρχουν εναλλακτικά μια σειρά από κάποιους χαρακτήρες/νούμερα/σύμβολα. </vt:lpstr>
      <vt:lpstr>Egrep: λέξεις που σε μια συγκεκριμένη θέση τους μπορεί να υπάρχουν εναλλακτικά μια σειρά από κάποιους χαρακτήρες/νούμερα/σύμβολα. </vt:lpstr>
      <vt:lpstr>Egrep:</vt:lpstr>
      <vt:lpstr>Egrep:</vt:lpstr>
      <vt:lpstr>Egrep:</vt:lpstr>
      <vt:lpstr>Egrep:</vt:lpstr>
      <vt:lpstr>Egrep:</vt:lpstr>
      <vt:lpstr>Συνδυαστική Άσκηση</vt:lpstr>
      <vt:lpstr>Συνδυαστική Άσκηση</vt:lpstr>
      <vt:lpstr>Συνδυαστική Άσκηση – Λύσεις</vt:lpstr>
      <vt:lpstr>Συνδυαστική Άσκηση – Λύσεις</vt:lpstr>
      <vt:lpstr>Συνδυαστική Άσκηση – Λύσεις</vt:lpstr>
      <vt:lpstr>Συνδυαστική Άσκηση – Λύσεις</vt:lpstr>
      <vt:lpstr>Συνδυαστική Άσκηση – Λύσεις</vt:lpstr>
      <vt:lpstr>seq: Δημιουργία ακολουθίας αριθμών</vt:lpstr>
      <vt:lpstr>seq: Δημιουργία ακολουθίας αριθμών</vt:lpstr>
      <vt:lpstr>Συνδυαστική άσκηση</vt:lpstr>
      <vt:lpstr>Συνδυαστική άσκηση – Λύση</vt:lpstr>
      <vt:lpstr> tr: αντικατάσταση χαρακτήρων</vt:lpstr>
      <vt:lpstr> tr: αντικατάσταση χαρακτήρων</vt:lpstr>
      <vt:lpstr>sed: stream editor - Εισαγωγή</vt:lpstr>
      <vt:lpstr>sed: stream editor</vt:lpstr>
      <vt:lpstr>sed: stream editor</vt:lpstr>
      <vt:lpstr>sed: stream editor</vt:lpstr>
      <vt:lpstr>sed: stream editor</vt:lpstr>
      <vt:lpstr>sed: stream editor</vt:lpstr>
      <vt:lpstr>sed: stream editor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στο Linux/Unix</dc:title>
  <dc:creator>Grigoris Amoutzias</dc:creator>
  <cp:lastModifiedBy>Grigoris Amoutzias</cp:lastModifiedBy>
  <cp:revision>84</cp:revision>
  <dcterms:created xsi:type="dcterms:W3CDTF">2014-02-25T08:32:42Z</dcterms:created>
  <dcterms:modified xsi:type="dcterms:W3CDTF">2014-11-19T15:03:12Z</dcterms:modified>
</cp:coreProperties>
</file>