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2"/>
  </p:notesMasterIdLst>
  <p:sldIdLst>
    <p:sldId id="257" r:id="rId2"/>
    <p:sldId id="258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9" r:id="rId85"/>
    <p:sldId id="350" r:id="rId86"/>
    <p:sldId id="351" r:id="rId87"/>
    <p:sldId id="352" r:id="rId88"/>
    <p:sldId id="353" r:id="rId89"/>
    <p:sldId id="354" r:id="rId90"/>
    <p:sldId id="355" r:id="rId91"/>
    <p:sldId id="356" r:id="rId92"/>
    <p:sldId id="357" r:id="rId93"/>
    <p:sldId id="358" r:id="rId94"/>
    <p:sldId id="359" r:id="rId95"/>
    <p:sldId id="360" r:id="rId96"/>
    <p:sldId id="361" r:id="rId97"/>
    <p:sldId id="362" r:id="rId98"/>
    <p:sldId id="363" r:id="rId99"/>
    <p:sldId id="364" r:id="rId100"/>
    <p:sldId id="365" r:id="rId101"/>
    <p:sldId id="366" r:id="rId102"/>
    <p:sldId id="367" r:id="rId103"/>
    <p:sldId id="368" r:id="rId104"/>
    <p:sldId id="369" r:id="rId105"/>
    <p:sldId id="370" r:id="rId106"/>
    <p:sldId id="371" r:id="rId107"/>
    <p:sldId id="372" r:id="rId108"/>
    <p:sldId id="373" r:id="rId109"/>
    <p:sldId id="374" r:id="rId110"/>
    <p:sldId id="375" r:id="rId111"/>
    <p:sldId id="376" r:id="rId112"/>
    <p:sldId id="377" r:id="rId113"/>
    <p:sldId id="378" r:id="rId114"/>
    <p:sldId id="379" r:id="rId115"/>
    <p:sldId id="380" r:id="rId116"/>
    <p:sldId id="381" r:id="rId117"/>
    <p:sldId id="382" r:id="rId118"/>
    <p:sldId id="383" r:id="rId119"/>
    <p:sldId id="384" r:id="rId120"/>
    <p:sldId id="385" r:id="rId121"/>
    <p:sldId id="386" r:id="rId122"/>
    <p:sldId id="387" r:id="rId123"/>
    <p:sldId id="388" r:id="rId124"/>
    <p:sldId id="389" r:id="rId125"/>
    <p:sldId id="390" r:id="rId126"/>
    <p:sldId id="391" r:id="rId127"/>
    <p:sldId id="392" r:id="rId128"/>
    <p:sldId id="393" r:id="rId129"/>
    <p:sldId id="394" r:id="rId130"/>
    <p:sldId id="395" r:id="rId131"/>
    <p:sldId id="396" r:id="rId132"/>
    <p:sldId id="397" r:id="rId133"/>
    <p:sldId id="398" r:id="rId134"/>
    <p:sldId id="399" r:id="rId135"/>
    <p:sldId id="400" r:id="rId136"/>
    <p:sldId id="401" r:id="rId137"/>
    <p:sldId id="402" r:id="rId138"/>
    <p:sldId id="403" r:id="rId139"/>
    <p:sldId id="404" r:id="rId140"/>
    <p:sldId id="405" r:id="rId141"/>
    <p:sldId id="406" r:id="rId142"/>
    <p:sldId id="407" r:id="rId143"/>
    <p:sldId id="408" r:id="rId144"/>
    <p:sldId id="409" r:id="rId145"/>
    <p:sldId id="410" r:id="rId146"/>
    <p:sldId id="411" r:id="rId147"/>
    <p:sldId id="412" r:id="rId148"/>
    <p:sldId id="413" r:id="rId149"/>
    <p:sldId id="414" r:id="rId150"/>
    <p:sldId id="415" r:id="rId151"/>
    <p:sldId id="416" r:id="rId152"/>
    <p:sldId id="417" r:id="rId153"/>
    <p:sldId id="418" r:id="rId154"/>
    <p:sldId id="419" r:id="rId155"/>
    <p:sldId id="420" r:id="rId156"/>
    <p:sldId id="421" r:id="rId157"/>
    <p:sldId id="422" r:id="rId158"/>
    <p:sldId id="423" r:id="rId159"/>
    <p:sldId id="424" r:id="rId160"/>
    <p:sldId id="425" r:id="rId161"/>
    <p:sldId id="426" r:id="rId162"/>
    <p:sldId id="427" r:id="rId163"/>
    <p:sldId id="428" r:id="rId164"/>
    <p:sldId id="429" r:id="rId165"/>
    <p:sldId id="430" r:id="rId166"/>
    <p:sldId id="431" r:id="rId167"/>
    <p:sldId id="432" r:id="rId168"/>
    <p:sldId id="433" r:id="rId169"/>
    <p:sldId id="434" r:id="rId170"/>
    <p:sldId id="435" r:id="rId17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94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notesMaster" Target="notesMasters/notesMaster1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173" Type="http://schemas.openxmlformats.org/officeDocument/2006/relationships/printerSettings" Target="printerSettings/printerSettings1.bin"/><Relationship Id="rId174" Type="http://schemas.openxmlformats.org/officeDocument/2006/relationships/presProps" Target="presProps.xml"/><Relationship Id="rId175" Type="http://schemas.openxmlformats.org/officeDocument/2006/relationships/viewProps" Target="viewProps.xml"/><Relationship Id="rId176" Type="http://schemas.openxmlformats.org/officeDocument/2006/relationships/theme" Target="theme/theme1.xml"/><Relationship Id="rId177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CE97E-BA73-3E41-A6F9-82AA4593F22B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C09AB-3728-8A4B-B1F2-E70242584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6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304B0-4761-C24C-910B-B07947FA7224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E0D97-9504-D945-A1DB-AEF971FF6F47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44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95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14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44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35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6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70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830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196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56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2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C9CE-5ED6-EC4E-B2CC-9AB4B3A79F0F}" type="datetimeFigureOut">
              <a:rPr lang="en-US" smtClean="0"/>
              <a:t>22/02/23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4E8D5-8DC8-FF43-BFF3-4ECE7BA5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78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</a:t>
            </a:r>
            <a:r>
              <a:rPr lang="el-GR" sz="4000" b="1" dirty="0" smtClean="0">
                <a:latin typeface="Arial"/>
                <a:cs typeface="Arial"/>
              </a:rPr>
              <a:t>Προγραμματισμό</a:t>
            </a:r>
          </a:p>
          <a:p>
            <a:pPr marL="0" indent="0" algn="ctr">
              <a:buNone/>
            </a:pPr>
            <a:r>
              <a:rPr lang="el-GR" sz="4000" b="1" dirty="0" smtClean="0">
                <a:latin typeface="Arial"/>
                <a:cs typeface="Arial"/>
              </a:rPr>
              <a:t>Μέρος Α’ </a:t>
            </a:r>
            <a:r>
              <a:rPr lang="en-GB" sz="4000" b="1" dirty="0" smtClean="0">
                <a:latin typeface="Arial"/>
                <a:cs typeface="Arial"/>
              </a:rPr>
              <a:t>- Linux</a:t>
            </a:r>
            <a:endParaRPr lang="el-GR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 smtClean="0">
                <a:latin typeface="Arial"/>
                <a:cs typeface="Arial"/>
              </a:rPr>
              <a:t>Αναπληρωτής </a:t>
            </a:r>
            <a:r>
              <a:rPr lang="el-GR" sz="2000" dirty="0">
                <a:latin typeface="Arial"/>
                <a:cs typeface="Arial"/>
              </a:rPr>
              <a:t>Καθηγητής Βιοπληροφορικής </a:t>
            </a:r>
            <a:r>
              <a:rPr lang="el-GR" sz="2000" dirty="0" smtClean="0">
                <a:latin typeface="Arial"/>
                <a:cs typeface="Arial"/>
              </a:rPr>
              <a:t>με έμφαση στη Μικροβιολογία</a:t>
            </a:r>
            <a:endParaRPr lang="el-GR" sz="2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9117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5: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lnSpcReduction="10000"/>
          </a:bodyPr>
          <a:lstStyle/>
          <a:p>
            <a:r>
              <a:rPr lang="el-GR" sz="1900" dirty="0" smtClean="0">
                <a:latin typeface="Arial"/>
                <a:cs typeface="Arial"/>
              </a:rPr>
              <a:t>Σε συνέχεια της προηγούμενης άσκησης, </a:t>
            </a:r>
            <a:r>
              <a:rPr lang="el-GR" sz="1900" dirty="0">
                <a:latin typeface="Arial"/>
                <a:cs typeface="Arial"/>
              </a:rPr>
              <a:t>β</a:t>
            </a:r>
            <a:r>
              <a:rPr lang="el-GR" sz="1900" dirty="0" smtClean="0">
                <a:latin typeface="Arial"/>
                <a:cs typeface="Arial"/>
              </a:rPr>
              <a:t>ρίσκεστε </a:t>
            </a:r>
            <a:r>
              <a:rPr lang="el-GR" sz="1900" dirty="0">
                <a:latin typeface="Arial"/>
                <a:cs typeface="Arial"/>
              </a:rPr>
              <a:t>στο </a:t>
            </a:r>
            <a:r>
              <a:rPr lang="en-GB" sz="1900" dirty="0">
                <a:latin typeface="Arial"/>
                <a:cs typeface="Arial"/>
              </a:rPr>
              <a:t>COMMAND MODE</a:t>
            </a:r>
            <a:r>
              <a:rPr lang="en-GB" sz="1900" dirty="0" smtClean="0">
                <a:latin typeface="Arial"/>
                <a:cs typeface="Arial"/>
              </a:rPr>
              <a:t>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αντικαταστήσετε την τιμή 5 με την λέξη </a:t>
            </a:r>
            <a:r>
              <a:rPr lang="en-GB" sz="1900" dirty="0" smtClean="0">
                <a:latin typeface="Arial"/>
                <a:cs typeface="Arial"/>
              </a:rPr>
              <a:t>final.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Πάτε στο </a:t>
            </a:r>
            <a:r>
              <a:rPr lang="en-GB" sz="1900" dirty="0" smtClean="0">
                <a:latin typeface="Arial"/>
                <a:cs typeface="Arial"/>
              </a:rPr>
              <a:t>LAST LINE MODE </a:t>
            </a:r>
            <a:r>
              <a:rPr lang="el-GR" sz="1900" dirty="0" smtClean="0">
                <a:latin typeface="Arial"/>
                <a:cs typeface="Arial"/>
              </a:rPr>
              <a:t>και πληκτρολογείτε</a:t>
            </a:r>
            <a:r>
              <a:rPr lang="en-GB" sz="1900" dirty="0" smtClean="0">
                <a:latin typeface="Arial"/>
                <a:cs typeface="Arial"/>
              </a:rPr>
              <a:t>:</a:t>
            </a:r>
          </a:p>
          <a:p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%s/5/final/g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s </a:t>
            </a:r>
            <a:r>
              <a:rPr lang="el-GR" sz="1900" dirty="0" smtClean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substitute. </a:t>
            </a:r>
            <a:r>
              <a:rPr lang="el-GR" sz="1900" dirty="0" smtClean="0">
                <a:latin typeface="Arial"/>
                <a:cs typeface="Arial"/>
              </a:rPr>
              <a:t>Μεταξύ της πρώτης και δεύτερης </a:t>
            </a:r>
            <a:r>
              <a:rPr lang="en-GB" sz="1900" dirty="0" smtClean="0"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εισάγετε τον ή τους χαρακτήρες που θέλετε να αντικατασταθούν, ενώ μεταξύ της δεύτερης και τρίτης / εισάγετε τον ή τους χαρακτήρες που θέλετε να αντικαταστήσουν τους πρώτους.</a:t>
            </a: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% </a:t>
            </a:r>
            <a:r>
              <a:rPr lang="el-GR" sz="1900" dirty="0" smtClean="0">
                <a:latin typeface="Arial"/>
                <a:cs typeface="Arial"/>
              </a:rPr>
              <a:t>σημαίνει αντικατάσταση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σε όλες τις γραμμές</a:t>
            </a:r>
          </a:p>
          <a:p>
            <a:r>
              <a:rPr lang="el-GR" sz="1900" dirty="0">
                <a:latin typeface="Arial"/>
                <a:cs typeface="Arial"/>
              </a:rPr>
              <a:t>Το </a:t>
            </a:r>
            <a:r>
              <a:rPr lang="en-GB" sz="1900" dirty="0">
                <a:latin typeface="Arial"/>
                <a:cs typeface="Arial"/>
              </a:rPr>
              <a:t>g </a:t>
            </a:r>
            <a:r>
              <a:rPr lang="el-GR" sz="1900" dirty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global</a:t>
            </a:r>
            <a:r>
              <a:rPr lang="el-GR" sz="1900" dirty="0" smtClean="0">
                <a:latin typeface="Arial"/>
                <a:cs typeface="Arial"/>
              </a:rPr>
              <a:t>, δηλαδή αντικατάσταση περισσότερες από μια φορές στην ίδια γραμμή, εφόσον υπάρχει.</a:t>
            </a: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</a:t>
            </a:r>
            <a:r>
              <a:rPr lang="el-GR" sz="19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 δίχως να αποθηκεύσετε τις αλλαγές.</a:t>
            </a:r>
            <a:endParaRPr lang="el-GR" sz="1900" dirty="0">
              <a:latin typeface="Arial"/>
              <a:cs typeface="Arial"/>
            </a:endParaRPr>
          </a:p>
          <a:p>
            <a:endParaRPr lang="el-GR" sz="19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764742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δίνουμε το όνομα ενός αρχείου που περιέχει χαρακτήρες, με τους οποίους θέλουμε να ψάξουμε σε ένα άλλο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H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παρακάτω εντολή θα κάνει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τους χαρακτήρες που υπάρχουν σε κάθε γραμμή του αρχείου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–f	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983169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3922889" y="2976832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1716" y="260750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ile_s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7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946799"/>
            <a:ext cx="8786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επιστρέφει τα ονόματα των αρχείων στα οποία βρήκε τους χαρακτήρες/λέξεις με τα οποία ψάχνουμε.</a:t>
            </a:r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 και τα 3 αρχεία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–l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/file*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Εδώ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*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συμβολίζει ταίριασμα με οποιοδήποτε χαρακτήρα μηδέν ή μία ή περισσότερες φορές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96218" y="5284816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6218" y="370841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4-Point Star 15"/>
          <p:cNvSpPr/>
          <p:nvPr/>
        </p:nvSpPr>
        <p:spPr>
          <a:xfrm>
            <a:off x="1762257" y="383095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1481230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113459" y="5080000"/>
            <a:ext cx="0" cy="2048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nip Single Corner Rectangle 20"/>
          <p:cNvSpPr/>
          <p:nvPr/>
        </p:nvSpPr>
        <p:spPr>
          <a:xfrm>
            <a:off x="462676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Snip Single Corner Rectangle 21"/>
          <p:cNvSpPr/>
          <p:nvPr/>
        </p:nvSpPr>
        <p:spPr>
          <a:xfrm>
            <a:off x="345928" y="541466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3" name="Frame 22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ile1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ile2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file3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26" name="Right Arrow 25"/>
          <p:cNvSpPr/>
          <p:nvPr/>
        </p:nvSpPr>
        <p:spPr>
          <a:xfrm>
            <a:off x="3131421" y="5284816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641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–</a:t>
            </a:r>
            <a:r>
              <a:rPr lang="en-GB" sz="2800" dirty="0" err="1" smtClean="0">
                <a:latin typeface="Arial"/>
                <a:cs typeface="Arial"/>
              </a:rPr>
              <a:t>color</a:t>
            </a:r>
            <a:r>
              <a:rPr lang="en-GB" sz="2800" dirty="0" smtClean="0">
                <a:latin typeface="Arial"/>
                <a:cs typeface="Arial"/>
              </a:rPr>
              <a:t>=auto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- -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color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χρωματίζεται το κομμάτι της γραμμής που περιέχει το μοτίβο με το οποίο κάνουμε την αναζήτηση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θα εμφανιστούν με κόκκινο χρώμα.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color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=auto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91961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 μια εντολή προέκταση της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regular expressions.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ψάξω στο αρχείο μου για γραμμές που έχουν κάποιο ή και τα δύο από τα ονόματα-μοτίβα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 Χρησιμοποιούμε το σύμβολο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|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(pipe).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Επίσης,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 δυνατόν να κάνουμε αναζήτηση και με περισσότερα μοτίβα.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8853" y="3056130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3871229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3056130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3599251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268679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2679470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218" y="5276086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011397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55144" y="4574453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0318" y="420512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5144" y="840138"/>
            <a:ext cx="86783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Θα έπρεπε να γράψω τα τρία ονόματα σε ένα άλλο αρχείο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γραμμές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π.χ.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 και μετά 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–f file2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3786011" y="5096680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8429" y="471580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92761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πιο γενικών μοτίβων με </a:t>
            </a:r>
            <a:r>
              <a:rPr lang="en-GB" sz="2800" dirty="0" smtClean="0">
                <a:latin typeface="Arial"/>
                <a:cs typeface="Arial"/>
              </a:rPr>
              <a:t>regular expressions</a:t>
            </a:r>
            <a:r>
              <a:rPr lang="el-GR" sz="2800" dirty="0" smtClean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Πολλές φορές δεν αναζητούμε μια συγκεκριμένη λέξη ή σειρά χαρακτήρων, αλλά ένα πιο γενικό μοτίβο χαρακτήρων.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Π.χ. Μπορεί να αναζητάμε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στην αρχή μιας σειράς.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τέλος μιας σειράς.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Κάποιες λέξεις που σε μια συγκεκριμένη θέση τους μπορεί να υπάρχουν εναλλακτικά μια σειρά από κάποιους χαρακτήρες/νούμερα/σύμβολα.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αυτό το λόγο κάνουμε χρήση των </a:t>
            </a:r>
            <a:r>
              <a:rPr lang="en-GB" dirty="0" smtClean="0">
                <a:latin typeface="Arial"/>
                <a:cs typeface="Arial"/>
              </a:rPr>
              <a:t>regular expressions.</a:t>
            </a:r>
          </a:p>
        </p:txBody>
      </p:sp>
    </p:spTree>
    <p:extLst>
      <p:ext uri="{BB962C8B-B14F-4D97-AF65-F5344CB8AC3E}">
        <p14:creationId xmlns:p14="http://schemas.microsoft.com/office/powerpoint/2010/main" val="80007317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στην αρχή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στην αρχή μιας σειράς χρησιμοποιούμε το σύμβολο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πριν το μοτίβο.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παρακάτω εντολή βρίσκει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στην αρχή της γραμμής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3814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στο τέλος μιας σειράς χρησιμοποιούμε το σύμβολο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μετά το μοτίβο.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παρακάτω εντολή βρίσκει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στο τέλος της γραμμής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9424" y="5577891"/>
            <a:ext cx="8299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034341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9424" y="1584446"/>
            <a:ext cx="8299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eleni|athina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$’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154891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5667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8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840636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[1-9] </a:t>
            </a:r>
            <a:r>
              <a:rPr lang="el-GR" dirty="0" smtClean="0">
                <a:latin typeface="Arial"/>
                <a:cs typeface="Arial"/>
              </a:rPr>
              <a:t>για νούμερα από το </a:t>
            </a:r>
            <a:r>
              <a:rPr lang="en-GB" dirty="0" smtClean="0">
                <a:latin typeface="Arial"/>
                <a:cs typeface="Arial"/>
              </a:rPr>
              <a:t>1 </a:t>
            </a:r>
            <a:r>
              <a:rPr lang="el-GR" dirty="0" smtClean="0">
                <a:latin typeface="Arial"/>
                <a:cs typeface="Arial"/>
              </a:rPr>
              <a:t>έως και το </a:t>
            </a:r>
            <a:r>
              <a:rPr lang="en-GB" dirty="0" smtClean="0">
                <a:latin typeface="Arial"/>
                <a:cs typeface="Arial"/>
              </a:rPr>
              <a:t>9.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[ab89] </a:t>
            </a:r>
            <a:r>
              <a:rPr lang="el-GR" dirty="0" smtClean="0">
                <a:latin typeface="Arial"/>
                <a:cs typeface="Arial"/>
              </a:rPr>
              <a:t>σημαίνει ότι στη συγκεκριμένη θέση μπορεί να βρίσκεται οποιοσδήποτε από τους χαρακτήρες/νούμερα (</a:t>
            </a:r>
            <a:r>
              <a:rPr lang="en-GB" dirty="0" smtClean="0">
                <a:latin typeface="Arial"/>
                <a:cs typeface="Arial"/>
              </a:rPr>
              <a:t>a, b, 8, 9</a:t>
            </a:r>
            <a:r>
              <a:rPr lang="el-GR" dirty="0" smtClean="0">
                <a:latin typeface="Arial"/>
                <a:cs typeface="Arial"/>
              </a:rPr>
              <a:t>) που συναντάμε μέσα στις αγκύλες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[^ab89] </a:t>
            </a:r>
            <a:r>
              <a:rPr lang="el-GR" dirty="0" smtClean="0">
                <a:latin typeface="Arial"/>
                <a:cs typeface="Arial"/>
              </a:rPr>
              <a:t>το ^ μέσα στην αγκύλη, στην αρχή της σημαίνει ότι στη συγκεκριμένη θέση μπορεί να υπάρχει οποιοσδήποτε χαρακτήρας </a:t>
            </a:r>
            <a:r>
              <a:rPr lang="el-GR" b="1" u="sng" dirty="0" smtClean="0">
                <a:solidFill>
                  <a:srgbClr val="000000"/>
                </a:solidFill>
                <a:latin typeface="Arial"/>
                <a:cs typeface="Arial"/>
              </a:rPr>
              <a:t>εκτός</a:t>
            </a:r>
            <a:r>
              <a:rPr lang="el-GR" dirty="0" smtClean="0">
                <a:latin typeface="Arial"/>
                <a:cs typeface="Arial"/>
              </a:rPr>
              <a:t> από αυτούς που συναντάμε μέσα στην αγκύλη. 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7991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6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νέο </a:t>
            </a:r>
            <a:r>
              <a:rPr lang="en-GB" sz="1800" dirty="0" smtClean="0">
                <a:latin typeface="Arial"/>
                <a:cs typeface="Arial"/>
              </a:rPr>
              <a:t>file</a:t>
            </a:r>
            <a:r>
              <a:rPr lang="el-GR" sz="1800" dirty="0" smtClean="0">
                <a:latin typeface="Arial"/>
                <a:cs typeface="Arial"/>
              </a:rPr>
              <a:t> με το δικό σας περιεχόμενο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χρησιμοποιήστε όλες τις προηγούμενες εντολές που μάθατε για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</p:txBody>
      </p:sp>
    </p:spTree>
    <p:extLst>
      <p:ext uri="{BB962C8B-B14F-4D97-AF65-F5344CB8AC3E}">
        <p14:creationId xmlns:p14="http://schemas.microsoft.com/office/powerpoint/2010/main" val="296874138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5667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8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562373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κεφαλαία γράμματα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από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κεφαλαίο γράμμα και ακολουθεί το 11.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[A-Z]11’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7667" y="4894269"/>
            <a:ext cx="179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με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μικρό γράμμα και ακολουθεί το 11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7293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6336"/>
            <a:ext cx="8229600" cy="338664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814488"/>
            <a:ext cx="8678333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Κάποιες φορές το </a:t>
            </a:r>
            <a:r>
              <a:rPr lang="en-GB" sz="1600" dirty="0" smtClean="0">
                <a:latin typeface="Arial"/>
                <a:cs typeface="Arial"/>
              </a:rPr>
              <a:t>regular expression </a:t>
            </a:r>
            <a:r>
              <a:rPr lang="el-GR" sz="1600" dirty="0" smtClean="0">
                <a:latin typeface="Arial"/>
                <a:cs typeface="Arial"/>
              </a:rPr>
              <a:t>θέλουμε να επαναλαμβάνεται περισσότερες από μία φορές. Για να δηλώσουμε πόσες φορές θέλουμε να επαναλαμβάνεται, χρησιμοποιούμε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{Χ}</a:t>
            </a:r>
            <a:r>
              <a:rPr lang="el-GR" sz="1600" dirty="0" smtClean="0">
                <a:latin typeface="Arial"/>
                <a:cs typeface="Arial"/>
              </a:rPr>
              <a:t>,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αμέσως μετά από το υπο-μοτίβο, όπου Χ το νούμερο/φορές που θέλουμε να επαναλαμβάνεται.</a:t>
            </a:r>
          </a:p>
          <a:p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Χ,Υ}</a:t>
            </a:r>
            <a:r>
              <a:rPr lang="el-GR" sz="1600" dirty="0">
                <a:latin typeface="Arial"/>
                <a:cs typeface="Arial"/>
              </a:rPr>
              <a:t>,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όπου </a:t>
            </a:r>
            <a:r>
              <a:rPr lang="el-GR" sz="1600" dirty="0" smtClean="0">
                <a:latin typeface="Arial"/>
                <a:cs typeface="Arial"/>
              </a:rPr>
              <a:t>Χ&amp; Υ </a:t>
            </a:r>
            <a:r>
              <a:rPr lang="el-GR" sz="1600" dirty="0">
                <a:latin typeface="Arial"/>
                <a:cs typeface="Arial"/>
              </a:rPr>
              <a:t>το νούμερο/φορές που θέλουμε να </a:t>
            </a:r>
            <a:r>
              <a:rPr lang="el-GR" sz="1600" dirty="0" smtClean="0">
                <a:latin typeface="Arial"/>
                <a:cs typeface="Arial"/>
              </a:rPr>
              <a:t>επαναλαμβάνεται από Χ έως Υ φορές.</a:t>
            </a:r>
            <a:endParaRPr lang="el-GR" sz="1600" dirty="0">
              <a:latin typeface="Arial"/>
              <a:cs typeface="Arial"/>
            </a:endParaRPr>
          </a:p>
          <a:p>
            <a:endParaRPr lang="el-GR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</a:t>
            </a:r>
            <a:r>
              <a:rPr lang="el-GR" sz="1600" dirty="0" smtClean="0">
                <a:latin typeface="Arial"/>
                <a:cs typeface="Arial"/>
              </a:rPr>
              <a:t>για επανάληψη 0-1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0</a:t>
            </a:r>
            <a:r>
              <a:rPr lang="el-GR" sz="1600" dirty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ή περισσότερες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+ </a:t>
            </a:r>
            <a:r>
              <a:rPr lang="el-GR" sz="1600" dirty="0" smtClean="0">
                <a:latin typeface="Arial"/>
                <a:cs typeface="Arial"/>
              </a:rPr>
              <a:t>αμέσως </a:t>
            </a:r>
            <a:r>
              <a:rPr lang="el-GR" sz="1600" dirty="0">
                <a:latin typeface="Arial"/>
                <a:cs typeface="Arial"/>
              </a:rPr>
              <a:t>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1 </a:t>
            </a:r>
            <a:r>
              <a:rPr lang="el-GR" sz="1600" dirty="0">
                <a:latin typeface="Arial"/>
                <a:cs typeface="Arial"/>
              </a:rPr>
              <a:t>ή περισσότερες </a:t>
            </a:r>
            <a:r>
              <a:rPr lang="el-GR" sz="1600" dirty="0" smtClean="0">
                <a:latin typeface="Arial"/>
                <a:cs typeface="Arial"/>
              </a:rPr>
              <a:t>φορές</a:t>
            </a: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tab </a:t>
            </a:r>
            <a:r>
              <a:rPr lang="el-GR" sz="1600" dirty="0" smtClean="0">
                <a:latin typeface="Arial"/>
                <a:cs typeface="Arial"/>
              </a:rPr>
              <a:t>δηλώνεται με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^I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κενό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[[:space:]]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οποιδήποτε γράμμα ή αριθμός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</a:t>
            </a:r>
          </a:p>
          <a:p>
            <a:r>
              <a:rPr lang="el-GR" sz="1600" dirty="0" smtClean="0">
                <a:latin typeface="Arial"/>
                <a:cs typeface="Arial"/>
              </a:rPr>
              <a:t>Το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είναι το ίδιο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[A-Za-z0-9]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οποιοδήποτε σύμβολο δηλώνεται με την τελεία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918354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δύο κεφαλαία γράμματα (οποιαδήποτε)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k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αι ακολουθούν οι χαρακτήρες 11.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[Α-Ζ]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11’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[A-Z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{2}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5078935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οποιοδήποτε μικρό γράμμα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μία φορά και ακολουθούν νούμερα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223355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ένα κεφαλαίο γράμμα, ακολουθεί ένα νούμερο, ακολουθεί ένα μικρό γράμμα.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-9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A2a11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5078935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A2a11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13879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fontScale="850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Σας δίνεται ένα αρχείο (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l-GR" sz="1800" dirty="0" smtClean="0">
                <a:latin typeface="Arial"/>
                <a:cs typeface="Arial"/>
              </a:rPr>
              <a:t>) που περιέχει ρυθμιστικές αλληλεπιδράσεις μεταξύ μεταγραφικών παραγόντων (</a:t>
            </a:r>
            <a:r>
              <a:rPr lang="en-GB" sz="1800" dirty="0" smtClean="0">
                <a:latin typeface="Arial"/>
                <a:cs typeface="Arial"/>
              </a:rPr>
              <a:t>transcription factors</a:t>
            </a:r>
            <a:r>
              <a:rPr lang="el-GR" sz="1800" dirty="0" smtClean="0">
                <a:latin typeface="Arial"/>
                <a:cs typeface="Arial"/>
              </a:rPr>
              <a:t>) και γονιδίων στα οποία συνδέονται (στους προαγωγείς τους) και ρυθμίζουν την έκφρασή τους</a:t>
            </a:r>
            <a:r>
              <a:rPr lang="en-GB" sz="1800" dirty="0" smtClean="0">
                <a:latin typeface="Arial"/>
                <a:cs typeface="Arial"/>
              </a:rPr>
              <a:t> (target)</a:t>
            </a:r>
            <a:r>
              <a:rPr lang="el-GR" sz="1800" dirty="0" smtClean="0">
                <a:latin typeface="Arial"/>
                <a:cs typeface="Arial"/>
              </a:rPr>
              <a:t>. 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1η στήλη αναγράφεται το όνομα του μεταγραφικού παράγοντα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2η </a:t>
            </a:r>
            <a:r>
              <a:rPr lang="el-GR" sz="1800" dirty="0">
                <a:latin typeface="Arial"/>
                <a:cs typeface="Arial"/>
              </a:rPr>
              <a:t>στήλη αναγράφεται το όνομα του </a:t>
            </a:r>
            <a:r>
              <a:rPr lang="el-GR" sz="1800" dirty="0" smtClean="0">
                <a:latin typeface="Arial"/>
                <a:cs typeface="Arial"/>
              </a:rPr>
              <a:t>γονιδίου στο οποίο συνδέεται ο μεταγραφικός παράγοντας.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3η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το είδος της ρύθμισης, δηλαδή αν η σύνδεση του μεταγραφικού παράγονται προάγει ή καταστέλει την έκφραση του γονιδίου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4η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ο ιστός στον οποίο παρατηρήθηκε αυτή η ρυθμιστική αλληλεπίδραση.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Είναι δυνατόν μια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ρυθμιστική αλληλεπίδραση να έχει εντοπιστεί σε περισσότερους από έναν ιστούς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279318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</a:t>
            </a:r>
            <a:r>
              <a:rPr lang="el-GR" sz="1800" dirty="0">
                <a:latin typeface="Arial"/>
                <a:cs typeface="Arial"/>
              </a:rPr>
              <a:t>στο 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υπάρχουν.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και ποιά γονίδια στόχοι ρυθμίζονται από μεταγραφικούς παράγοντες.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πόσους και ποιούς ιστούς υπάρχουν δεδομένα.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και ποιά γονίδια ρυθμίζει ο μεταγραφικός παράγοντας </a:t>
            </a:r>
            <a:r>
              <a:rPr lang="en-GB" sz="1800" dirty="0" smtClean="0">
                <a:latin typeface="Arial"/>
                <a:cs typeface="Arial"/>
              </a:rPr>
              <a:t>Gene_1.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Πόσες αλληλεπιδράσεις έχουν βρεθεί για το συκώτι </a:t>
            </a:r>
            <a:r>
              <a:rPr lang="en-GB" sz="1800" dirty="0" smtClean="0">
                <a:latin typeface="Arial"/>
                <a:cs typeface="Arial"/>
              </a:rPr>
              <a:t>(liver).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 είναι προαγωγείς έκφρασης.</a:t>
            </a:r>
          </a:p>
          <a:p>
            <a:r>
              <a:rPr lang="el-GR" sz="1800" dirty="0">
                <a:latin typeface="Arial"/>
                <a:cs typeface="Arial"/>
              </a:rPr>
              <a:t>Πόσοι και ποιοί μεταγραφικοί παράγοντες </a:t>
            </a:r>
            <a:r>
              <a:rPr lang="el-GR" sz="1800" dirty="0" smtClean="0">
                <a:latin typeface="Arial"/>
                <a:cs typeface="Arial"/>
              </a:rPr>
              <a:t>αναστέλουν την έκφραση.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 έχουν βρεθεί και ως γονίδια στόχοι.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177676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0886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Χειρισμός κειμένου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4676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l-GR" sz="2800" dirty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tr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αντικατάσταση χαρακτήρων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8"/>
            <a:ext cx="8229600" cy="523522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tr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(που σημαίνει </a:t>
            </a:r>
            <a:r>
              <a:rPr lang="en-GB" sz="1800" dirty="0" smtClean="0">
                <a:latin typeface="Arial"/>
                <a:cs typeface="Arial"/>
              </a:rPr>
              <a:t>translate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transliterate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αντικαταστήσουμε ένα σετ χαρακτήρων με ένα άλλο σετ αντίστοιχων χαρακτήρων.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 με αυτή την εντολή μπορούμε να διαγράψουμε μία ακολουθία χαρακτήρων</a:t>
            </a:r>
            <a:r>
              <a:rPr lang="en-GB" sz="1800" dirty="0" smtClean="0">
                <a:latin typeface="Arial"/>
                <a:cs typeface="Arial"/>
              </a:rPr>
              <a:t> (string)</a:t>
            </a:r>
            <a:r>
              <a:rPr lang="el-GR" sz="1800" dirty="0" smtClean="0">
                <a:latin typeface="Arial"/>
                <a:cs typeface="Arial"/>
              </a:rPr>
              <a:t>, χρησιμοποιώντας την παράμετρο –</a:t>
            </a:r>
            <a:r>
              <a:rPr lang="en-GB" sz="1800" dirty="0" smtClean="0">
                <a:latin typeface="Arial"/>
                <a:cs typeface="Arial"/>
              </a:rPr>
              <a:t>d.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 Με την παρακάτω εντολή παίρνουμε τα δεδομένα από το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αντικαθιστούμε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γράμμα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γράμμα Α,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b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σώζουμε το αποτέλεσμα στο αρχείο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file2.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err="1" smtClean="0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 “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ab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”  “AB”  &lt;file1&gt; file2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αντικαταστήσουμε όλα τα μικρά με τα αντίστοιχα κεφαλαία τους γράμματα εκτελούμε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 “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a-z”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A-Z”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&lt;file1&gt;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διαγράψουμε τους χαρακτήρες </a:t>
            </a:r>
            <a:r>
              <a:rPr lang="en-GB" sz="1800" dirty="0" smtClean="0">
                <a:latin typeface="Arial"/>
                <a:cs typeface="Arial"/>
              </a:rPr>
              <a:t>m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o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u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s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e </a:t>
            </a:r>
            <a:r>
              <a:rPr lang="el-GR" sz="1800" dirty="0" smtClean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–d “mouse“ &lt;file1</a:t>
            </a: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παραπάνω εντολή θα διαγράψει οποιονδήποτε από τους 5 χαρακτήρες βρει και όχι μόνο την λέξη </a:t>
            </a:r>
            <a:r>
              <a:rPr lang="en-GB" sz="1800" dirty="0" smtClean="0">
                <a:latin typeface="Arial"/>
                <a:cs typeface="Arial"/>
              </a:rPr>
              <a:t>mouse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700140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tr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αντικατάσταση χαρακτήρων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 descr="Screen Shot 2014-11-02 at 21.52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32" y="3604273"/>
            <a:ext cx="6002421" cy="325372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60779"/>
            <a:ext cx="8229600" cy="2320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Για την αντικατάσταση/διαγραφή κάποιων ειδικών χαρακτήρων χρειάζεται να προσθέσουμε το </a:t>
            </a:r>
            <a:r>
              <a:rPr lang="en-GB" sz="1800" dirty="0" smtClean="0">
                <a:latin typeface="Arial"/>
                <a:cs typeface="Arial"/>
              </a:rPr>
              <a:t>backslash</a:t>
            </a:r>
            <a:r>
              <a:rPr lang="el-GR" sz="1800" dirty="0" smtClean="0">
                <a:latin typeface="Arial"/>
                <a:cs typeface="Arial"/>
              </a:rPr>
              <a:t> \ πριν από τον χαρακτήρα.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Για να διαγράψουμε τους χαρακτήρες !,@,# από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–d “\!\@\#” &lt;file1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Κάποιοι άλλοι ειδικοί χαρακτήρες όπως το </a:t>
            </a:r>
            <a:r>
              <a:rPr lang="en-GB" sz="1800" dirty="0" smtClean="0">
                <a:latin typeface="Arial"/>
                <a:cs typeface="Arial"/>
              </a:rPr>
              <a:t>newline, carriage return, tab </a:t>
            </a:r>
            <a:r>
              <a:rPr lang="el-GR" sz="1800" dirty="0" smtClean="0">
                <a:latin typeface="Arial"/>
                <a:cs typeface="Arial"/>
              </a:rPr>
              <a:t>συμβολίζονται με </a:t>
            </a:r>
            <a:r>
              <a:rPr lang="en-GB" sz="1800" dirty="0" smtClean="0">
                <a:latin typeface="Arial"/>
                <a:cs typeface="Arial"/>
              </a:rPr>
              <a:t>\n, \r, \t </a:t>
            </a:r>
            <a:r>
              <a:rPr lang="el-GR" sz="1800" dirty="0" smtClean="0">
                <a:latin typeface="Arial"/>
                <a:cs typeface="Arial"/>
              </a:rPr>
              <a:t>αντίστοιχα.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91303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2569" y="274638"/>
            <a:ext cx="4328695" cy="473251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Κωδικοποίηση </a:t>
            </a:r>
            <a:r>
              <a:rPr lang="en-GB" sz="2800" dirty="0" smtClean="0">
                <a:latin typeface="Arial"/>
                <a:cs typeface="Arial"/>
              </a:rPr>
              <a:t>ASCII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199" y="1235095"/>
            <a:ext cx="8232275" cy="4753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Στους υπολογιστές, όλα αποθηκεύονται ως νούμερα.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Σε ένα σύστημα που το κάθε </a:t>
            </a:r>
            <a:r>
              <a:rPr lang="en-GB" sz="1800" dirty="0" smtClean="0">
                <a:latin typeface="Arial"/>
                <a:cs typeface="Arial"/>
              </a:rPr>
              <a:t>byte </a:t>
            </a:r>
            <a:r>
              <a:rPr lang="el-GR" sz="1800" dirty="0" smtClean="0">
                <a:latin typeface="Arial"/>
                <a:cs typeface="Arial"/>
              </a:rPr>
              <a:t>χρησιμοποιεί </a:t>
            </a:r>
            <a:r>
              <a:rPr lang="en-GB" sz="1800" dirty="0" smtClean="0">
                <a:latin typeface="Arial"/>
                <a:cs typeface="Arial"/>
              </a:rPr>
              <a:t>8-bits, </a:t>
            </a:r>
            <a:r>
              <a:rPr lang="el-GR" sz="1800" dirty="0" smtClean="0">
                <a:latin typeface="Arial"/>
                <a:cs typeface="Arial"/>
              </a:rPr>
              <a:t>μπορούμε να έχουμε 256 διαφορετικά </a:t>
            </a:r>
            <a:r>
              <a:rPr lang="en-GB" sz="1800" dirty="0" smtClean="0">
                <a:latin typeface="Arial"/>
                <a:cs typeface="Arial"/>
              </a:rPr>
              <a:t>bytes, </a:t>
            </a:r>
            <a:r>
              <a:rPr lang="el-GR" sz="1800" dirty="0" smtClean="0">
                <a:latin typeface="Arial"/>
                <a:cs typeface="Arial"/>
              </a:rPr>
              <a:t>που το καθένα να κωδικοποιεί ένα διαφορετικό </a:t>
            </a:r>
            <a:r>
              <a:rPr lang="en-GB" sz="1800" dirty="0" smtClean="0">
                <a:latin typeface="Arial"/>
                <a:cs typeface="Arial"/>
              </a:rPr>
              <a:t>control-character/</a:t>
            </a:r>
            <a:r>
              <a:rPr lang="el-GR" sz="1800" dirty="0" smtClean="0">
                <a:latin typeface="Arial"/>
                <a:cs typeface="Arial"/>
              </a:rPr>
              <a:t>σύμβολο/αριθμό/γράμμα.</a:t>
            </a: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είναι ένα τέτοιο σύστημα κωδικοποίησης χαρακτήρων.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Στο σύστημα αυτό, τα δεκαδικά νούμερα από το 0-31 χρησιμοποιούνται για </a:t>
            </a:r>
            <a:r>
              <a:rPr lang="en-GB" sz="1800" dirty="0" smtClean="0">
                <a:latin typeface="Arial"/>
                <a:cs typeface="Arial"/>
              </a:rPr>
              <a:t>control characters. </a:t>
            </a:r>
            <a:r>
              <a:rPr lang="el-GR" sz="1800" dirty="0" smtClean="0">
                <a:latin typeface="Arial"/>
                <a:cs typeface="Arial"/>
              </a:rPr>
              <a:t>Τα δεκαδικά νούμερα 32 – 127 χρησιμοποιούνται για ειδικούς χαρακτήρες, νούμερα, λατινικά γράμματα . Το σύνολο αυτών των χαρακτήρων μπορεί να κωδικοποιηθεί σε 7-</a:t>
            </a:r>
            <a:r>
              <a:rPr lang="en-GB" sz="1800" dirty="0" smtClean="0">
                <a:latin typeface="Arial"/>
                <a:cs typeface="Arial"/>
              </a:rPr>
              <a:t>bits.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Οι υπολογιστές παλιά χρησιμοποιούσαν </a:t>
            </a:r>
            <a:r>
              <a:rPr lang="en-GB" sz="1800" dirty="0" smtClean="0">
                <a:latin typeface="Arial"/>
                <a:cs typeface="Arial"/>
              </a:rPr>
              <a:t>bytes </a:t>
            </a:r>
            <a:r>
              <a:rPr lang="el-GR" sz="1800" dirty="0" smtClean="0">
                <a:latin typeface="Arial"/>
                <a:cs typeface="Arial"/>
              </a:rPr>
              <a:t>των 8-</a:t>
            </a:r>
            <a:r>
              <a:rPr lang="en-GB" sz="1800" dirty="0" smtClean="0">
                <a:latin typeface="Arial"/>
                <a:cs typeface="Arial"/>
              </a:rPr>
              <a:t>bits. </a:t>
            </a:r>
            <a:r>
              <a:rPr lang="el-GR" sz="1800" dirty="0" smtClean="0">
                <a:latin typeface="Arial"/>
                <a:cs typeface="Arial"/>
              </a:rPr>
              <a:t>Άρα, </a:t>
            </a:r>
            <a:r>
              <a:rPr lang="en-GB" sz="1800" dirty="0" smtClean="0">
                <a:latin typeface="Arial"/>
                <a:cs typeface="Arial"/>
              </a:rPr>
              <a:t>1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byte </a:t>
            </a:r>
            <a:r>
              <a:rPr lang="el-GR" sz="1800" dirty="0" smtClean="0">
                <a:latin typeface="Arial"/>
                <a:cs typeface="Arial"/>
              </a:rPr>
              <a:t>είναι αρκετό για να κωδικοποιήσει όλους τους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χαρακτήρες. Επιπλέον, περισσεύαν και αρκετά </a:t>
            </a:r>
            <a:r>
              <a:rPr lang="en-GB" sz="1800" dirty="0" smtClean="0">
                <a:latin typeface="Arial"/>
                <a:cs typeface="Arial"/>
              </a:rPr>
              <a:t>bytes. </a:t>
            </a:r>
            <a:r>
              <a:rPr lang="el-GR" sz="1800" dirty="0" smtClean="0">
                <a:latin typeface="Arial"/>
                <a:cs typeface="Arial"/>
              </a:rPr>
              <a:t>Όχι όμως αρκετά για να κωδικοποιηθούν όλα τα σύμβολα/γράμματα όλων των γλωσσών που υπάρχουν.</a:t>
            </a: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286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402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Πώς είναι οργανωμένο το σύστημα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748843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28695" cy="473251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Unicode standard 7.0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89839" y="860779"/>
            <a:ext cx="4422275" cy="47539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Κωδοποίηση ειδικών χαρακτήρων, γραμμάτων,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αριθμών,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συμβόλων (π.χ. Μαθηματικών).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Unicode 7 </a:t>
            </a:r>
            <a:r>
              <a:rPr lang="el-GR" sz="1800" dirty="0" smtClean="0">
                <a:latin typeface="Arial"/>
                <a:cs typeface="Arial"/>
              </a:rPr>
              <a:t>κωδικοποιεί συνολικά 112956 διαφορετικούς χαρακτήρες.</a:t>
            </a:r>
          </a:p>
          <a:p>
            <a:pPr marL="0" indent="0">
              <a:buFont typeface="Arial"/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http://</a:t>
            </a:r>
            <a:r>
              <a:rPr lang="en-GB" sz="1800" dirty="0" err="1">
                <a:latin typeface="Arial"/>
                <a:cs typeface="Arial"/>
              </a:rPr>
              <a:t>www.unicode.org</a:t>
            </a:r>
            <a:r>
              <a:rPr lang="en-GB" sz="1800" dirty="0">
                <a:latin typeface="Arial"/>
                <a:cs typeface="Arial"/>
              </a:rPr>
              <a:t>/charts/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http</a:t>
            </a:r>
            <a:r>
              <a:rPr lang="en-GB" sz="1800" dirty="0">
                <a:latin typeface="Arial"/>
                <a:cs typeface="Arial"/>
              </a:rPr>
              <a:t>://</a:t>
            </a:r>
            <a:r>
              <a:rPr lang="en-GB" sz="1800" dirty="0" err="1">
                <a:latin typeface="Arial"/>
                <a:cs typeface="Arial"/>
              </a:rPr>
              <a:t>www.unicode.org</a:t>
            </a:r>
            <a:r>
              <a:rPr lang="en-GB" sz="1800" dirty="0">
                <a:latin typeface="Arial"/>
                <a:cs typeface="Arial"/>
              </a:rPr>
              <a:t>/charts/PDF/U0000.pdf</a:t>
            </a: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Η αρίθμηση εμφανίζεται στο 16δικό σύστημα.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0000 </a:t>
            </a:r>
            <a:r>
              <a:rPr lang="en-GB" sz="1800" dirty="0" smtClean="0">
                <a:latin typeface="Arial"/>
                <a:cs typeface="Arial"/>
              </a:rPr>
              <a:t>-</a:t>
            </a:r>
            <a:r>
              <a:rPr lang="el-GR" sz="1800" dirty="0" smtClean="0">
                <a:latin typeface="Arial"/>
                <a:cs typeface="Arial"/>
              </a:rPr>
              <a:t> 001</a:t>
            </a:r>
            <a:r>
              <a:rPr lang="en-GB" sz="1800" dirty="0" smtClean="0">
                <a:latin typeface="Arial"/>
                <a:cs typeface="Arial"/>
              </a:rPr>
              <a:t>F: C0 controls.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0020 - </a:t>
            </a:r>
            <a:r>
              <a:rPr lang="el-GR" sz="1800" dirty="0" smtClean="0">
                <a:latin typeface="Arial"/>
                <a:cs typeface="Arial"/>
              </a:rPr>
              <a:t>002</a:t>
            </a:r>
            <a:r>
              <a:rPr lang="en-GB" sz="1800" dirty="0" smtClean="0">
                <a:latin typeface="Arial"/>
                <a:cs typeface="Arial"/>
              </a:rPr>
              <a:t>F: ASCII </a:t>
            </a:r>
            <a:r>
              <a:rPr lang="el-GR" sz="1800" dirty="0" smtClean="0">
                <a:latin typeface="Arial"/>
                <a:cs typeface="Arial"/>
              </a:rPr>
              <a:t>χαρακτήρες για σύμβολα και τονισμό.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0030 – 0039: ASCII </a:t>
            </a:r>
            <a:r>
              <a:rPr lang="el-GR" sz="1800" dirty="0" smtClean="0">
                <a:latin typeface="Arial"/>
                <a:cs typeface="Arial"/>
              </a:rPr>
              <a:t>ψηφία.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Κτλ.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Το αγγλικό γράμμα Α συμβολίζεται 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U+0041</a:t>
            </a: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 descr="Screen Shot 2014-11-03 at 10.22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822" y="0"/>
            <a:ext cx="4457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1894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875" y="274638"/>
            <a:ext cx="7764298" cy="473251"/>
          </a:xfrm>
        </p:spPr>
        <p:txBody>
          <a:bodyPr>
            <a:normAutofit fontScale="90000"/>
          </a:bodyPr>
          <a:lstStyle/>
          <a:p>
            <a:r>
              <a:rPr lang="en-GB" sz="2800" dirty="0">
                <a:latin typeface="Arial"/>
                <a:cs typeface="Arial"/>
              </a:rPr>
              <a:t>^</a:t>
            </a:r>
            <a:r>
              <a:rPr lang="en-GB" sz="2800" dirty="0" smtClean="0">
                <a:latin typeface="Arial"/>
                <a:cs typeface="Arial"/>
              </a:rPr>
              <a:t>M: Carriage return </a:t>
            </a:r>
            <a:r>
              <a:rPr lang="el-GR" sz="2800" dirty="0" smtClean="0">
                <a:latin typeface="Arial"/>
                <a:cs typeface="Arial"/>
              </a:rPr>
              <a:t>στο τέλος μιας γραμμής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199" y="932350"/>
            <a:ext cx="8232275" cy="57387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Unix/Linux, </a:t>
            </a:r>
            <a:r>
              <a:rPr lang="el-GR" sz="1800" dirty="0" smtClean="0">
                <a:latin typeface="Arial"/>
                <a:cs typeface="Arial"/>
              </a:rPr>
              <a:t>σε ένα </a:t>
            </a:r>
            <a:r>
              <a:rPr lang="en-GB" sz="1800" dirty="0" smtClean="0">
                <a:latin typeface="Arial"/>
                <a:cs typeface="Arial"/>
              </a:rPr>
              <a:t>text file, </a:t>
            </a:r>
            <a:r>
              <a:rPr lang="el-GR" sz="1800" dirty="0" smtClean="0">
                <a:latin typeface="Arial"/>
                <a:cs typeface="Arial"/>
              </a:rPr>
              <a:t>το τέλος μιας γραμμής συμβολίζεται με το </a:t>
            </a:r>
            <a:r>
              <a:rPr lang="en-GB" sz="1800" dirty="0" smtClean="0">
                <a:latin typeface="Arial"/>
                <a:cs typeface="Arial"/>
              </a:rPr>
              <a:t>new line character, </a:t>
            </a:r>
            <a:r>
              <a:rPr lang="el-GR" sz="1800" dirty="0" smtClean="0">
                <a:latin typeface="Arial"/>
                <a:cs typeface="Arial"/>
              </a:rPr>
              <a:t>δηλαδή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\n</a:t>
            </a:r>
            <a:r>
              <a:rPr lang="el-GR" sz="1800" dirty="0" smtClean="0">
                <a:latin typeface="Arial"/>
                <a:cs typeface="Arial"/>
              </a:rPr>
              <a:t> 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LF</a:t>
            </a:r>
            <a:r>
              <a:rPr lang="en-GB" sz="1800" dirty="0" smtClean="0">
                <a:latin typeface="Arial"/>
                <a:cs typeface="Arial"/>
              </a:rPr>
              <a:t> (Line Feed) </a:t>
            </a:r>
            <a:r>
              <a:rPr lang="el-GR" sz="1800" dirty="0" smtClean="0">
                <a:latin typeface="Arial"/>
                <a:cs typeface="Arial"/>
              </a:rPr>
              <a:t>που αντιστοιχεί στον 10</a:t>
            </a:r>
            <a:r>
              <a:rPr lang="el-GR" sz="1800" baseline="30000" dirty="0" smtClean="0">
                <a:latin typeface="Arial"/>
                <a:cs typeface="Arial"/>
              </a:rPr>
              <a:t>ο </a:t>
            </a:r>
            <a:r>
              <a:rPr lang="el-GR" sz="1800" dirty="0" smtClean="0">
                <a:latin typeface="Arial"/>
                <a:cs typeface="Arial"/>
              </a:rPr>
              <a:t>στη σειρά χαρακτήρα του πίνακα</a:t>
            </a:r>
            <a:r>
              <a:rPr lang="en-GB" sz="1800" dirty="0" smtClean="0">
                <a:latin typeface="Arial"/>
                <a:cs typeface="Arial"/>
              </a:rPr>
              <a:t> ASCII.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Στα </a:t>
            </a:r>
            <a:r>
              <a:rPr lang="en-GB" sz="1800" dirty="0" smtClean="0">
                <a:latin typeface="Arial"/>
                <a:cs typeface="Arial"/>
              </a:rPr>
              <a:t>Windows </a:t>
            </a:r>
            <a:r>
              <a:rPr lang="el-GR" sz="1800" dirty="0" smtClean="0">
                <a:latin typeface="Arial"/>
                <a:cs typeface="Arial"/>
              </a:rPr>
              <a:t>όμως</a:t>
            </a:r>
            <a:r>
              <a:rPr lang="en-GB" sz="1800" dirty="0" smtClean="0">
                <a:latin typeface="Arial"/>
                <a:cs typeface="Arial"/>
              </a:rPr>
              <a:t>,</a:t>
            </a:r>
            <a:r>
              <a:rPr lang="el-GR" sz="1800" dirty="0" smtClean="0">
                <a:latin typeface="Arial"/>
                <a:cs typeface="Arial"/>
              </a:rPr>
              <a:t> το τέλος μια γραμμής συμβολίζεται με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δύο διαδοχικούς χαρακτήρες, το </a:t>
            </a:r>
            <a:r>
              <a:rPr lang="en-GB" sz="1800" dirty="0" smtClean="0">
                <a:latin typeface="Arial"/>
                <a:cs typeface="Arial"/>
              </a:rPr>
              <a:t>carriage return character, </a:t>
            </a:r>
            <a:r>
              <a:rPr lang="el-GR" sz="1800" dirty="0" smtClean="0">
                <a:latin typeface="Arial"/>
                <a:cs typeface="Arial"/>
              </a:rPr>
              <a:t>δηλαδή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\r</a:t>
            </a:r>
            <a:r>
              <a:rPr lang="el-GR" sz="1800" dirty="0" smtClean="0">
                <a:latin typeface="Arial"/>
                <a:cs typeface="Arial"/>
              </a:rPr>
              <a:t> 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CR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που αντιστοιχεί στον </a:t>
            </a:r>
            <a:r>
              <a:rPr lang="el-GR" sz="1800" dirty="0" smtClean="0">
                <a:latin typeface="Arial"/>
                <a:cs typeface="Arial"/>
              </a:rPr>
              <a:t>13</a:t>
            </a:r>
            <a:r>
              <a:rPr lang="el-GR" sz="1800" baseline="30000" dirty="0" smtClean="0">
                <a:latin typeface="Arial"/>
                <a:cs typeface="Arial"/>
              </a:rPr>
              <a:t>ο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στη σειρά χαρακτήρα του πίνακα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και μετά το </a:t>
            </a:r>
            <a:r>
              <a:rPr lang="en-GB" sz="1800" dirty="0" smtClean="0">
                <a:latin typeface="Arial"/>
                <a:cs typeface="Arial"/>
              </a:rPr>
              <a:t>new line character.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Στα </a:t>
            </a:r>
            <a:r>
              <a:rPr lang="en-GB" sz="1800" dirty="0" smtClean="0">
                <a:latin typeface="Arial"/>
                <a:cs typeface="Arial"/>
              </a:rPr>
              <a:t>Macintosh </a:t>
            </a: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text file </a:t>
            </a:r>
            <a:r>
              <a:rPr lang="el-GR" sz="1800" dirty="0" smtClean="0">
                <a:latin typeface="Arial"/>
                <a:cs typeface="Arial"/>
              </a:rPr>
              <a:t>μπορεί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να έχει στο τέλος κάθε γραμμής </a:t>
            </a:r>
            <a:r>
              <a:rPr lang="en-GB" sz="1800" dirty="0" smtClean="0">
                <a:latin typeface="Arial"/>
                <a:cs typeface="Arial"/>
              </a:rPr>
              <a:t>new line character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carriage return.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Τα παραπάνω έχουν ως συνέπεια, όταν ανοίγουμε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σε έναν </a:t>
            </a:r>
            <a:r>
              <a:rPr lang="en-GB" sz="1800" dirty="0">
                <a:latin typeface="Arial"/>
                <a:cs typeface="Arial"/>
              </a:rPr>
              <a:t>text editor </a:t>
            </a:r>
            <a:r>
              <a:rPr lang="el-GR" sz="1800" dirty="0">
                <a:latin typeface="Arial"/>
                <a:cs typeface="Arial"/>
              </a:rPr>
              <a:t>του </a:t>
            </a:r>
            <a:r>
              <a:rPr lang="en-GB" sz="1800" dirty="0" err="1">
                <a:latin typeface="Arial"/>
                <a:cs typeface="Arial"/>
              </a:rPr>
              <a:t>linux</a:t>
            </a:r>
            <a:r>
              <a:rPr lang="el-GR" sz="1800" dirty="0" smtClean="0">
                <a:latin typeface="Arial"/>
                <a:cs typeface="Arial"/>
              </a:rPr>
              <a:t> ένα </a:t>
            </a:r>
            <a:r>
              <a:rPr lang="en-GB" sz="1800" dirty="0" smtClean="0">
                <a:latin typeface="Arial"/>
                <a:cs typeface="Arial"/>
              </a:rPr>
              <a:t>text file </a:t>
            </a:r>
            <a:r>
              <a:rPr lang="el-GR" sz="1800" dirty="0" smtClean="0">
                <a:latin typeface="Arial"/>
                <a:cs typeface="Arial"/>
              </a:rPr>
              <a:t>που προήλθε από </a:t>
            </a:r>
            <a:r>
              <a:rPr lang="en-GB" sz="1800" dirty="0" smtClean="0">
                <a:latin typeface="Arial"/>
                <a:cs typeface="Arial"/>
              </a:rPr>
              <a:t>Windows</a:t>
            </a:r>
            <a:r>
              <a:rPr lang="el-GR" sz="1800" dirty="0" smtClean="0">
                <a:latin typeface="Arial"/>
                <a:cs typeface="Arial"/>
              </a:rPr>
              <a:t> ή</a:t>
            </a:r>
            <a:r>
              <a:rPr lang="en-GB" sz="1800" dirty="0" smtClean="0">
                <a:latin typeface="Arial"/>
                <a:cs typeface="Arial"/>
              </a:rPr>
              <a:t> Macintosh, </a:t>
            </a:r>
            <a:r>
              <a:rPr lang="el-GR" sz="1800" dirty="0" smtClean="0">
                <a:latin typeface="Arial"/>
                <a:cs typeface="Arial"/>
              </a:rPr>
              <a:t>να εμφανίζονται στο τέλος της κάθε γραμμής τα </a:t>
            </a:r>
            <a:r>
              <a:rPr lang="en-GB" sz="1800" dirty="0" smtClean="0">
                <a:latin typeface="Arial"/>
                <a:cs typeface="Arial"/>
              </a:rPr>
              <a:t>carriage return characters, </a:t>
            </a:r>
            <a:r>
              <a:rPr lang="el-GR" sz="1800" dirty="0" smtClean="0">
                <a:latin typeface="Arial"/>
                <a:cs typeface="Arial"/>
              </a:rPr>
              <a:t>με τη μορφή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^M.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Gene1  Gene2  </a:t>
            </a:r>
            <a:r>
              <a:rPr lang="en-GB" sz="1800" dirty="0" err="1" smtClean="0">
                <a:latin typeface="Arial"/>
                <a:cs typeface="Arial"/>
              </a:rPr>
              <a:t>tissue^M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παρακάτω εντολή μετατρέπουμε ένα αρχείο (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 τύπου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Windows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σε αρχείο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(file2)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τύπου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Unix/Linux.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-d  ‘\r’  &lt;file1&gt;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Ένα αρχείο </a:t>
            </a:r>
            <a:r>
              <a:rPr lang="en-GB" sz="1800" dirty="0" smtClean="0">
                <a:latin typeface="Arial"/>
                <a:cs typeface="Arial"/>
              </a:rPr>
              <a:t>Macintosh </a:t>
            </a:r>
            <a:r>
              <a:rPr lang="el-GR" sz="1800" dirty="0" smtClean="0">
                <a:latin typeface="Arial"/>
                <a:cs typeface="Arial"/>
              </a:rPr>
              <a:t>που ονομάζεται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μετατρέπεται σε αρχείο τύπου </a:t>
            </a:r>
            <a:r>
              <a:rPr lang="en-GB" sz="1800" dirty="0" smtClean="0">
                <a:latin typeface="Arial"/>
                <a:cs typeface="Arial"/>
              </a:rPr>
              <a:t>Unix/Linux (</a:t>
            </a:r>
            <a:r>
              <a:rPr lang="el-GR" sz="1800" dirty="0" smtClean="0">
                <a:latin typeface="Arial"/>
                <a:cs typeface="Arial"/>
              </a:rPr>
              <a:t>με ονομασία </a:t>
            </a:r>
            <a:r>
              <a:rPr lang="en-GB" sz="1800" dirty="0" smtClean="0">
                <a:latin typeface="Arial"/>
                <a:cs typeface="Arial"/>
              </a:rPr>
              <a:t>file2) </a:t>
            </a:r>
            <a:r>
              <a:rPr lang="el-GR" sz="1800" dirty="0" smtClean="0">
                <a:latin typeface="Arial"/>
                <a:cs typeface="Arial"/>
              </a:rPr>
              <a:t>με την παρακάτω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smtClean="0">
                <a:solidFill>
                  <a:srgbClr val="FF0000"/>
                </a:solidFill>
                <a:latin typeface="Arial"/>
                <a:cs typeface="Arial"/>
              </a:rPr>
              <a:t>  ‘\r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’  ‘\n’  &lt;file1&gt;  file2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Αν θέλουμε με το </a:t>
            </a:r>
            <a:r>
              <a:rPr lang="en-GB" sz="1800" dirty="0" err="1">
                <a:latin typeface="Arial"/>
                <a:cs typeface="Arial"/>
              </a:rPr>
              <a:t>grep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να βρούμε το μοτίβο </a:t>
            </a:r>
            <a:r>
              <a:rPr lang="en-GB" sz="1800" dirty="0">
                <a:latin typeface="Arial"/>
                <a:cs typeface="Arial"/>
              </a:rPr>
              <a:t>tissue </a:t>
            </a:r>
            <a:r>
              <a:rPr lang="el-GR" sz="1800" dirty="0">
                <a:latin typeface="Arial"/>
                <a:cs typeface="Arial"/>
              </a:rPr>
              <a:t>στο τέλος της γραμμής, ο χαρακτήρας ^Μ δημιουργεί πρόβλημα. Αυτούς τους χαρακτήρες </a:t>
            </a:r>
            <a:r>
              <a:rPr lang="el-GR" sz="1800" dirty="0" smtClean="0">
                <a:latin typeface="Arial"/>
                <a:cs typeface="Arial"/>
              </a:rPr>
              <a:t>πρέπει να τους απαλείψουμε </a:t>
            </a:r>
            <a:r>
              <a:rPr lang="el-GR" sz="1800" dirty="0">
                <a:latin typeface="Arial"/>
                <a:cs typeface="Arial"/>
              </a:rPr>
              <a:t>με </a:t>
            </a:r>
            <a:r>
              <a:rPr lang="el-GR" sz="1800" dirty="0" smtClean="0">
                <a:latin typeface="Arial"/>
                <a:cs typeface="Arial"/>
              </a:rPr>
              <a:t>μια από τις παραπάνω εντολές.</a:t>
            </a: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7024500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- Εισαγωγή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60778"/>
            <a:ext cx="8229600" cy="49544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err="1" smtClean="0">
                <a:latin typeface="Arial"/>
                <a:cs typeface="Arial"/>
              </a:rPr>
              <a:t>sed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είναι ένα πολύ ισχυρό πρόγραμμα/εργαλείο του </a:t>
            </a:r>
            <a:r>
              <a:rPr lang="en-GB" sz="1800" dirty="0" smtClean="0">
                <a:latin typeface="Arial"/>
                <a:cs typeface="Arial"/>
              </a:rPr>
              <a:t>Unix &amp; Linux </a:t>
            </a:r>
            <a:r>
              <a:rPr lang="el-GR" sz="1800" dirty="0" smtClean="0">
                <a:latin typeface="Arial"/>
                <a:cs typeface="Arial"/>
              </a:rPr>
              <a:t>που μας επιτρέπει να χειριστούμε ποικιλοτρόπως το περιεχόμενο αρχείων. Εδώ θα αναφερθούμε σε κάποιες από τις πιο κοινές εφαρμογές του.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αναγνωρίσει μοτίβα χαρακτήρων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(regular expressions)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και η εντολή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egrep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ή να εκτελέσει μια πράξη σε συγκεκριμένες γραμμές ενός αρχείου.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αντικαταστήσει μια λέξη ή ένα μοτίβο με ένα άλλο, οποτεδήποτε το συναντά, ή εντός ενός συγκεκριμένου εύρους γραμμών.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εκτυπώσει ή να διαγράψει συγκεκριμένες γραμμές ενός αρχείου, αρκεί να ορίσουμε το εύρος τιμών των γραμμών, ή το μοτίβο που πρέπει να συναντάται στις προς εκτύπωση/διαγραφή γραμμές.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μας πει σε ποιές γραμμές συναντάται ένα συγκεκριμένο μοτίβο χαρακτήρων.</a:t>
            </a: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Οι βασικές εντολές εντός </a:t>
            </a:r>
            <a:r>
              <a:rPr lang="en-GB" sz="1800" dirty="0" err="1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όπως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substitute, transliterate, print, delete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συμβολίζονται με τα γράμματα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s, y, p, d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084529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1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2"/>
            <a:ext cx="8229600" cy="345950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Κατά σύμβαση, το </a:t>
            </a:r>
            <a:r>
              <a:rPr lang="en-GB" sz="1800" dirty="0" err="1" smtClean="0">
                <a:latin typeface="Arial"/>
                <a:cs typeface="Arial"/>
              </a:rPr>
              <a:t>sed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εκτυπώνει κάθε γραμμή του αρχείου που του ορίζουμε. Με την παράμετρο –</a:t>
            </a:r>
            <a:r>
              <a:rPr lang="en-GB" sz="1800" dirty="0" smtClean="0">
                <a:latin typeface="Arial"/>
                <a:cs typeface="Arial"/>
              </a:rPr>
              <a:t>n </a:t>
            </a:r>
            <a:r>
              <a:rPr lang="el-GR" sz="1800" dirty="0" smtClean="0">
                <a:latin typeface="Arial"/>
                <a:cs typeface="Arial"/>
              </a:rPr>
              <a:t>δεν εκτυπώνονται όλες οι γραμμές, αλλά μόνο αυτές που ορίζονται μέσα στα μονά εισαγωγικά.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εκτυπώσουμε όλες τις γραμμές του αρχείου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‘’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Θέλουμε να εκτυπώσουμε </a:t>
            </a:r>
            <a:r>
              <a:rPr lang="el-GR" sz="1800" dirty="0" smtClean="0">
                <a:latin typeface="Arial"/>
                <a:cs typeface="Arial"/>
              </a:rPr>
              <a:t>τις γραμμές 1-</a:t>
            </a:r>
            <a:r>
              <a:rPr lang="en-GB" sz="1800" dirty="0" smtClean="0">
                <a:latin typeface="Arial"/>
                <a:cs typeface="Arial"/>
              </a:rPr>
              <a:t>3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του αρχείου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‘1,3 p’ file1</a:t>
            </a: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Χ</a:t>
            </a:r>
            <a:r>
              <a:rPr lang="el-GR" sz="1800" dirty="0" smtClean="0">
                <a:latin typeface="Arial"/>
                <a:cs typeface="Arial"/>
              </a:rPr>
              <a:t>ρησιμοποιούμε στην εντολή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για </a:t>
            </a:r>
            <a:r>
              <a:rPr lang="en-GB" sz="1800" dirty="0" smtClean="0">
                <a:latin typeface="Arial"/>
                <a:cs typeface="Arial"/>
              </a:rPr>
              <a:t>print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έχει μια κάπως περίεργη συμπεριφορά. Θα εκτυπώσει όλες τις γραμμές και επίσης θα εκτυπώσει ξανά εκείνες που ορίζονται μέσα στα μονά εισαγωγικά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το αποφύγουμε αυτό και να εκτυπωθούν μόνο οι γραμμές που ορίζονται μέσα στα μονά εισαγωγικά χρησιμοποιούμε την παράμετρο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n: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–n ‘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1,3 p’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370017" y="4572890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61473" y="5307024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2802549" y="4332692"/>
            <a:ext cx="989263" cy="247205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5" name="Rectangle 4"/>
          <p:cNvSpPr/>
          <p:nvPr/>
        </p:nvSpPr>
        <p:spPr>
          <a:xfrm>
            <a:off x="1359280" y="4918733"/>
            <a:ext cx="1375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 ‘1,3 p’ file1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19873" y="4593573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911329" y="5325925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7124307" y="4840600"/>
            <a:ext cx="989263" cy="126739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09136" y="4937634"/>
            <a:ext cx="16151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 smtClean="0">
                <a:solidFill>
                  <a:srgbClr val="FF0000"/>
                </a:solidFill>
                <a:latin typeface="Arial"/>
                <a:cs typeface="Arial"/>
              </a:rPr>
              <a:t> -n 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‘1,3 p’ file1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7970" y="420355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686445" y="418078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05057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1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5721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Θέλουμε να εκτυπώσουμε τις γραμμές </a:t>
            </a:r>
            <a:r>
              <a:rPr lang="en-GB" sz="1800" dirty="0" smtClean="0">
                <a:latin typeface="Arial"/>
                <a:cs typeface="Arial"/>
              </a:rPr>
              <a:t>6</a:t>
            </a:r>
            <a:r>
              <a:rPr lang="el-GR" sz="1800" dirty="0" smtClean="0">
                <a:latin typeface="Arial"/>
                <a:cs typeface="Arial"/>
              </a:rPr>
              <a:t> έως το τέλος </a:t>
            </a:r>
            <a:r>
              <a:rPr lang="el-GR" sz="1800" dirty="0">
                <a:latin typeface="Arial"/>
                <a:cs typeface="Arial"/>
              </a:rPr>
              <a:t>του αρχείου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-n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‘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6,$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$ σημαίνει έως το τέλος.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494447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2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2864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πάρουμε τις γραμμές του αρχείου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και μετά να διαγράψουμε </a:t>
            </a:r>
            <a:r>
              <a:rPr lang="el-GR" sz="1800" dirty="0">
                <a:latin typeface="Arial"/>
                <a:cs typeface="Arial"/>
              </a:rPr>
              <a:t>τις γραμμές </a:t>
            </a:r>
            <a:r>
              <a:rPr lang="en-GB" sz="1800" dirty="0" smtClean="0">
                <a:latin typeface="Arial"/>
                <a:cs typeface="Arial"/>
              </a:rPr>
              <a:t>6</a:t>
            </a:r>
            <a:r>
              <a:rPr lang="el-GR" sz="1800" dirty="0" smtClean="0">
                <a:latin typeface="Arial"/>
                <a:cs typeface="Arial"/>
              </a:rPr>
              <a:t> έως το τέλος και το υπόλοιπο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6,$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διαγραφή δεν χρειάζεται η παράμετρος 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-n.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παραπάνω εντολή ΔΕΝ τροποποιείται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αλλά τα περιεχόμενα που φορτώθηκαν στην εντολή.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891347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3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5793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πάρουμε το περιεχόμενο του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και να αντικαταστήσουμε την λέξη </a:t>
            </a:r>
            <a:r>
              <a:rPr lang="en-GB" sz="1800" dirty="0" smtClean="0">
                <a:latin typeface="Arial"/>
                <a:cs typeface="Arial"/>
              </a:rPr>
              <a:t>word1 </a:t>
            </a:r>
            <a:r>
              <a:rPr lang="el-GR" sz="1800" dirty="0" smtClean="0">
                <a:latin typeface="Arial"/>
                <a:cs typeface="Arial"/>
              </a:rPr>
              <a:t>με την λέξη </a:t>
            </a:r>
            <a:r>
              <a:rPr lang="en-GB" sz="1800" dirty="0" smtClean="0">
                <a:latin typeface="Arial"/>
                <a:cs typeface="Arial"/>
              </a:rPr>
              <a:t>word2</a:t>
            </a:r>
            <a:r>
              <a:rPr lang="el-GR" sz="1800" dirty="0" smtClean="0">
                <a:latin typeface="Arial"/>
                <a:cs typeface="Arial"/>
              </a:rPr>
              <a:t> σε όλες τις γραμμές και στη συνέχεια το τροποποιημένο περιεχόμενο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‘s/word1/word2/’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Η αντικατάσταση γίνεται με την εντολή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substitute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που συμβολίζεται 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Τα 3 / είναι οι διαχωριστές μέσα στους οποίους τοποθετούνται τα 2 μοτίβα προς τροποποίηση, πρώτα το μοτίβο στόχος και μετά το τελικό μοτίβο.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παραπάνω εντολή ΔΕΝ τροποποιείται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αλλά τα περιεχόμενα που φορτώθηκαν στην εντολή και μετά την τροποποίηση εμφανίζονται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εμφανιστούν μόνο οι γραμμές που υπέστησαν τροποποίηση, χρησιμοποιούμε τα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p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παρακάτω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-n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‘s/word1/word2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/ p’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Αν το μοτίβο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word1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περισσότερες από μία φορές σε μια γραμμή, η παραπάνω εντολή θα τροποποιήσει μόνο την πρώτη εμφάνιση του μοτίβου. Αν θέλουμε να τροποποιηθούν όλες οι εμφανίσεις του μοτίβου, πρέπει να χρησιμοποιήσουμε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g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global,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παρακάτω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-n  ‘s/word1/word2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/g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p’ file1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Αν το μοτίβο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word1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εμφανίζεται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περισσότερες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από μία φορές σε μια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γραμμή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θέλω να τροποποιήσω μόνο την δεύτερη εμφάνιση του μοτίβου, εκτελώ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-n  ‘s/word1/word2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/2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p’ file1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159058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</a:t>
            </a:r>
            <a:r>
              <a:rPr lang="en-GB" sz="2800" dirty="0" smtClean="0">
                <a:latin typeface="Arial"/>
                <a:cs typeface="Arial"/>
              </a:rPr>
              <a:t>4 =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5793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εκτυπώσουμε τα νούμερα των γραμμών στις οποίες εμφανίζεται το  μοτίβο </a:t>
            </a:r>
            <a:r>
              <a:rPr lang="en-GB" sz="1800" dirty="0" smtClean="0">
                <a:latin typeface="Arial"/>
                <a:cs typeface="Arial"/>
              </a:rPr>
              <a:t>word1, </a:t>
            </a:r>
            <a:r>
              <a:rPr lang="el-GR" sz="1800" dirty="0" smtClean="0">
                <a:latin typeface="Arial"/>
                <a:cs typeface="Arial"/>
              </a:rPr>
              <a:t>στο αρχείο </a:t>
            </a:r>
            <a:r>
              <a:rPr lang="en-GB" sz="1800" dirty="0" smtClean="0">
                <a:latin typeface="Arial"/>
                <a:cs typeface="Arial"/>
              </a:rPr>
              <a:t>file1.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-n ‘/word1/ =’ file1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το χρησιμοποιούμε για να εκτυπωθεί ο αριθμός της γραμμής στην οποία βρέθηκε το μοτίβο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word1.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Επίσης, δεν χρησιμοποιήθηκε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s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γιατί δεν επιθυμούμε να κάνουμε αντικατάσταση.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Παρόμοια εντολή είναι το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–n “word1” 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575550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Awk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19503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8111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0936"/>
            <a:ext cx="8374762" cy="5328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>
                <a:latin typeface="Arial"/>
                <a:cs typeface="Arial"/>
              </a:rPr>
              <a:t>awk</a:t>
            </a:r>
            <a:r>
              <a:rPr lang="en-GB" sz="1800" dirty="0">
                <a:latin typeface="Arial"/>
                <a:cs typeface="Arial"/>
              </a:rPr>
              <a:t> ‘{</a:t>
            </a:r>
            <a:r>
              <a:rPr lang="el-GR" sz="1800" dirty="0">
                <a:latin typeface="Arial"/>
                <a:cs typeface="Arial"/>
              </a:rPr>
              <a:t>ΕΝΤΟΛ</a:t>
            </a:r>
            <a:r>
              <a:rPr lang="en-GB" sz="1800" dirty="0">
                <a:latin typeface="Arial"/>
                <a:cs typeface="Arial"/>
              </a:rPr>
              <a:t>H1;</a:t>
            </a:r>
            <a:r>
              <a:rPr lang="el-GR" sz="1800" dirty="0">
                <a:latin typeface="Arial"/>
                <a:cs typeface="Arial"/>
              </a:rPr>
              <a:t>ΕΝΤΟΛΗ2</a:t>
            </a:r>
            <a:r>
              <a:rPr lang="en-GB" sz="1800" dirty="0">
                <a:latin typeface="Arial"/>
                <a:cs typeface="Arial"/>
              </a:rPr>
              <a:t>}’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n-GB" sz="1800" dirty="0">
                <a:latin typeface="Arial"/>
                <a:cs typeface="Arial"/>
              </a:rPr>
              <a:t>INPUT_FILE &gt; OUTPUT_FILE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Οι εντολές χωρίζονται η μία από την άλλη 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Μέσα στις αγκύλες περιέχονται οι εντολές που πρέπει να εκτελεστούν για κάθε φορά που το </a:t>
            </a:r>
            <a:r>
              <a:rPr lang="en-GB" sz="1800" dirty="0" err="1" smtClean="0">
                <a:latin typeface="Arial"/>
                <a:cs typeface="Arial"/>
              </a:rPr>
              <a:t>awk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παίρνει μια γραμμή από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που ορίζουμε εμείς.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παρακάτω γραμμή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αν το </a:t>
            </a:r>
            <a:r>
              <a:rPr lang="en-GB" sz="1800" dirty="0" err="1" smtClean="0">
                <a:latin typeface="Arial"/>
                <a:cs typeface="Arial"/>
              </a:rPr>
              <a:t>input_test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έχει 4 γραμμές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με τα νούμερα 1-4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just took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a line from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input file called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>
                <a:latin typeface="Arial"/>
                <a:cs typeface="Arial"/>
              </a:rPr>
              <a:t>Στην παρακάτω γραμμή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800" dirty="0" smtClean="0">
                <a:latin typeface="Arial"/>
                <a:cs typeface="Arial"/>
              </a:rPr>
              <a:t>terminal;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this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is the second print command for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the same input line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137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75225" y="3539235"/>
            <a:ext cx="3907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Το σύστημα έχει δομή ιεραρχική. Ένας κατάλογος μπορεί να έχει 1 ή περισσότερους υπο-καταλόγους. </a:t>
            </a:r>
          </a:p>
          <a:p>
            <a:r>
              <a:rPr lang="el-GR" sz="1600" dirty="0" smtClean="0">
                <a:latin typeface="Arial"/>
                <a:cs typeface="Arial"/>
              </a:rPr>
              <a:t>Όχι το αντίθετο.</a:t>
            </a:r>
          </a:p>
          <a:p>
            <a:r>
              <a:rPr lang="el-GR" sz="1600" dirty="0" smtClean="0">
                <a:latin typeface="Arial"/>
                <a:cs typeface="Arial"/>
              </a:rPr>
              <a:t>Κάθε κατάλογος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l-GR" sz="1600" dirty="0" smtClean="0">
                <a:latin typeface="Arial"/>
                <a:cs typeface="Arial"/>
              </a:rPr>
              <a:t>αρχείο έχει μια διεύθυνση. Η διεύθυνση αρχίζει από το </a:t>
            </a:r>
            <a:r>
              <a:rPr lang="en-GB" sz="1600" dirty="0" smtClean="0">
                <a:latin typeface="Arial"/>
                <a:cs typeface="Arial"/>
              </a:rPr>
              <a:t>root </a:t>
            </a:r>
            <a:r>
              <a:rPr lang="el-GR" sz="1600" dirty="0" smtClean="0">
                <a:latin typeface="Arial"/>
                <a:cs typeface="Arial"/>
              </a:rPr>
              <a:t>και ακολουθούμε την κατάλληλη πορεία μέχρι να καταλήξουμε εκεί που θέλουμε.</a:t>
            </a:r>
            <a:endParaRPr lang="en-GB" sz="1600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82046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Στην παρακάτω </a:t>
            </a:r>
            <a:r>
              <a:rPr lang="el-GR" sz="1800" dirty="0">
                <a:latin typeface="Arial"/>
                <a:cs typeface="Arial"/>
              </a:rPr>
              <a:t>γραμμή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αν το </a:t>
            </a:r>
            <a:r>
              <a:rPr lang="en-GB" sz="1800" dirty="0" err="1" smtClean="0">
                <a:latin typeface="Arial"/>
                <a:cs typeface="Arial"/>
              </a:rPr>
              <a:t>input_test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έχει 4 γραμμές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με τα νούμερα 1-4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just took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a line from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input file called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800" dirty="0" err="1" smtClean="0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1800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Δεν του λέμε πουθενά να εκτυπώσει περιεχόμενα από τις 4 γραμμές που πήρε από το </a:t>
            </a:r>
            <a:r>
              <a:rPr lang="en-GB" sz="1800" dirty="0" err="1" smtClean="0">
                <a:latin typeface="Arial"/>
                <a:cs typeface="Arial"/>
              </a:rPr>
              <a:t>input_test</a:t>
            </a:r>
            <a:r>
              <a:rPr lang="el-GR" sz="1800" dirty="0" smtClean="0">
                <a:latin typeface="Arial"/>
                <a:cs typeface="Arial"/>
              </a:rPr>
              <a:t>!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958128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r>
              <a:rPr lang="el-GR" sz="1900" dirty="0">
                <a:latin typeface="Arial"/>
                <a:cs typeface="Arial"/>
              </a:rPr>
              <a:t>Στην παρακάτω γραμμή</a:t>
            </a:r>
            <a:r>
              <a:rPr lang="en-GB" sz="1900" dirty="0" smtClean="0">
                <a:latin typeface="Arial"/>
                <a:cs typeface="Arial"/>
              </a:rPr>
              <a:t>, </a:t>
            </a:r>
            <a:r>
              <a:rPr lang="el-GR" sz="19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1900" dirty="0" smtClean="0">
                <a:latin typeface="Arial"/>
                <a:cs typeface="Arial"/>
              </a:rPr>
              <a:t>terminal;</a:t>
            </a:r>
          </a:p>
          <a:p>
            <a:pPr marL="0" indent="0">
              <a:buNone/>
            </a:pPr>
            <a:r>
              <a:rPr lang="en-GB" sz="19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 '{print "</a:t>
            </a:r>
            <a:r>
              <a:rPr lang="en-GB" sz="19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19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this 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is the second print command for 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the same input line</a:t>
            </a:r>
            <a:r>
              <a:rPr lang="en-GB" sz="19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19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l-GR" sz="19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9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</a:p>
          <a:p>
            <a:pPr marL="0" indent="0">
              <a:buNone/>
            </a:pP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19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19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08000"/>
                </a:solidFill>
                <a:latin typeface="Arial"/>
                <a:cs typeface="Arial"/>
              </a:rPr>
              <a:t>this is the second print command for the same input line</a:t>
            </a:r>
            <a:endParaRPr lang="en-GB" sz="19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180948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Αν θέλουμε το </a:t>
            </a:r>
            <a:r>
              <a:rPr lang="en-GB" sz="2000" dirty="0" err="1" smtClean="0">
                <a:latin typeface="Arial"/>
                <a:cs typeface="Arial"/>
              </a:rPr>
              <a:t>awk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να εκτελέσει κάποιες εντολές πριν αρχίσει να παίρνει γραμμές από κάποιο </a:t>
            </a:r>
            <a:r>
              <a:rPr lang="en-GB" sz="2000" dirty="0" smtClean="0">
                <a:latin typeface="Arial"/>
                <a:cs typeface="Arial"/>
              </a:rPr>
              <a:t>file, </a:t>
            </a:r>
            <a:r>
              <a:rPr lang="el-GR" sz="2000" dirty="0" smtClean="0">
                <a:latin typeface="Arial"/>
                <a:cs typeface="Arial"/>
              </a:rPr>
              <a:t>τότε χρησιμοποιούμε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BEGIN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και μέσα στις αγκύλες που ακολουθούν βάζουμε τις εντολές αυτές</a:t>
            </a:r>
            <a:r>
              <a:rPr lang="en-GB" sz="2000" dirty="0" smtClean="0">
                <a:latin typeface="Arial"/>
                <a:cs typeface="Arial"/>
              </a:rPr>
              <a:t>.</a:t>
            </a:r>
          </a:p>
          <a:p>
            <a:r>
              <a:rPr lang="el-GR" sz="2000" dirty="0" smtClean="0">
                <a:latin typeface="Arial"/>
                <a:cs typeface="Arial"/>
              </a:rPr>
              <a:t>Αντίστοιχα, αν </a:t>
            </a:r>
            <a:r>
              <a:rPr lang="el-GR" sz="2000" dirty="0">
                <a:latin typeface="Arial"/>
                <a:cs typeface="Arial"/>
              </a:rPr>
              <a:t>θέλουμε το </a:t>
            </a:r>
            <a:r>
              <a:rPr lang="en-GB" sz="2000" dirty="0" err="1">
                <a:latin typeface="Arial"/>
                <a:cs typeface="Arial"/>
              </a:rPr>
              <a:t>awk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να κάνει κάτι </a:t>
            </a:r>
            <a:r>
              <a:rPr lang="el-GR" sz="2000" dirty="0" smtClean="0">
                <a:latin typeface="Arial"/>
                <a:cs typeface="Arial"/>
              </a:rPr>
              <a:t>μετά την τελευταία γραμμή </a:t>
            </a:r>
            <a:r>
              <a:rPr lang="el-GR" sz="2000" dirty="0">
                <a:latin typeface="Arial"/>
                <a:cs typeface="Arial"/>
              </a:rPr>
              <a:t>από κάποιο </a:t>
            </a:r>
            <a:r>
              <a:rPr lang="en-GB" sz="2000" dirty="0">
                <a:latin typeface="Arial"/>
                <a:cs typeface="Arial"/>
              </a:rPr>
              <a:t>file, </a:t>
            </a:r>
            <a:r>
              <a:rPr lang="el-GR" sz="2000" dirty="0">
                <a:latin typeface="Arial"/>
                <a:cs typeface="Arial"/>
              </a:rPr>
              <a:t>τότε χρησιμοποιούμε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</a:t>
            </a:r>
            <a:r>
              <a:rPr lang="en-GB" sz="2000" dirty="0" smtClean="0">
                <a:latin typeface="Arial"/>
                <a:cs typeface="Arial"/>
              </a:rPr>
              <a:t>.</a:t>
            </a:r>
          </a:p>
          <a:p>
            <a:endParaRPr lang="en-GB" sz="2000" dirty="0">
              <a:latin typeface="Arial"/>
              <a:cs typeface="Arial"/>
            </a:endParaRPr>
          </a:p>
          <a:p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"this is the end"}'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beginning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775377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"this is the end"}'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end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28341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beginning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832773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1600200"/>
            <a:ext cx="8429755" cy="50518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is this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end?";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no, this is the end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content of this line is </a:t>
            </a:r>
            <a:r>
              <a:rPr lang="en-GB" sz="2000" b="1" u="sng" dirty="0" smtClean="0">
                <a:solidFill>
                  <a:srgbClr val="008000"/>
                </a:solidFill>
                <a:latin typeface="Arial"/>
                <a:cs typeface="Arial"/>
              </a:rPr>
              <a:t>$1</a:t>
            </a:r>
            <a:r>
              <a:rPr lang="en-GB" sz="2000" b="1" u="sng" dirty="0">
                <a:solidFill>
                  <a:srgbClr val="008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print "content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this line is </a:t>
            </a:r>
            <a:r>
              <a:rPr lang="en-GB" sz="2000" b="1" u="sng" dirty="0">
                <a:solidFill>
                  <a:srgbClr val="008000"/>
                </a:solidFill>
                <a:latin typeface="Arial"/>
                <a:cs typeface="Arial"/>
              </a:rPr>
              <a:t>"</a:t>
            </a:r>
            <a:r>
              <a:rPr lang="en-GB" sz="2000" b="1" u="sng" dirty="0" smtClean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en-GB" sz="2000" b="1" u="sng" dirty="0">
                <a:solidFill>
                  <a:srgbClr val="008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85718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1600200"/>
            <a:ext cx="8429755" cy="5051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is this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end?";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no, this is the end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'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US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US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is this the end?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8000"/>
                </a:solidFill>
                <a:latin typeface="Arial"/>
                <a:cs typeface="Arial"/>
              </a:rPr>
              <a:t>no, this is the end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410385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8046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982685"/>
            <a:ext cx="8429755" cy="56693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</a:t>
            </a:r>
            <a:r>
              <a:rPr lang="el-GR" sz="2000" dirty="0">
                <a:latin typeface="Arial"/>
                <a:cs typeface="Arial"/>
              </a:rPr>
              <a:t>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print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content of this line is $1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$1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is this the end?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no, this is the </a:t>
            </a:r>
            <a:r>
              <a:rPr lang="en-GB" sz="2000" dirty="0" smtClean="0">
                <a:solidFill>
                  <a:srgbClr val="008000"/>
                </a:solidFill>
                <a:latin typeface="Arial"/>
                <a:cs typeface="Arial"/>
              </a:rPr>
              <a:t>end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101873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33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045" y="1028039"/>
            <a:ext cx="8429755" cy="56239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Στην παρακάτω γραμμή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τι περιμένετε ότι θα εκτυπωθεί στο </a:t>
            </a:r>
            <a:r>
              <a:rPr lang="en-GB" sz="2000" dirty="0">
                <a:latin typeface="Arial"/>
                <a:cs typeface="Arial"/>
              </a:rPr>
              <a:t>terminal, </a:t>
            </a:r>
            <a:r>
              <a:rPr lang="el-GR" sz="2000" dirty="0">
                <a:latin typeface="Arial"/>
                <a:cs typeface="Arial"/>
              </a:rPr>
              <a:t>αν το </a:t>
            </a:r>
            <a:r>
              <a:rPr lang="en-GB" sz="2000" dirty="0" err="1">
                <a:latin typeface="Arial"/>
                <a:cs typeface="Arial"/>
              </a:rPr>
              <a:t>input_test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>
                <a:latin typeface="Arial"/>
                <a:cs typeface="Arial"/>
              </a:rPr>
              <a:t>έχει 4 γραμμές</a:t>
            </a:r>
            <a:r>
              <a:rPr lang="en-GB" sz="2000" dirty="0">
                <a:latin typeface="Arial"/>
                <a:cs typeface="Arial"/>
              </a:rPr>
              <a:t>, </a:t>
            </a:r>
            <a:r>
              <a:rPr lang="el-GR" sz="2000" dirty="0">
                <a:latin typeface="Arial"/>
                <a:cs typeface="Arial"/>
              </a:rPr>
              <a:t>με τα νούμερα 1-4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print "content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this line is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"is 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this is the beginning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1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2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3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008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008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content of this line is 4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is this the end?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8000"/>
                </a:solidFill>
                <a:latin typeface="Arial"/>
                <a:cs typeface="Arial"/>
              </a:rPr>
              <a:t>no, this is the end</a:t>
            </a:r>
          </a:p>
        </p:txBody>
      </p:sp>
    </p:spTree>
    <p:extLst>
      <p:ext uri="{BB962C8B-B14F-4D97-AF65-F5344CB8AC3E}">
        <p14:creationId xmlns:p14="http://schemas.microsoft.com/office/powerpoint/2010/main" val="247695309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Βασική σύνταξη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Πού υπάρχει λάθος στην παρακάτω εντολή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{print "this is the beginning"}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just took a line from input file called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"}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END {print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is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this the end?"; print "no, this is the end"}'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input_test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6810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58909" y="3213456"/>
            <a:ext cx="39070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home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</a:t>
            </a:r>
          </a:p>
          <a:p>
            <a:r>
              <a:rPr lang="el-GR" sz="1600" dirty="0" smtClean="0">
                <a:latin typeface="Arial"/>
                <a:cs typeface="Arial"/>
              </a:rPr>
              <a:t>Π.χ. </a:t>
            </a:r>
            <a:r>
              <a:rPr lang="en-US" sz="1600" dirty="0" smtClean="0">
                <a:latin typeface="Arial"/>
                <a:cs typeface="Arial"/>
              </a:rPr>
              <a:t>o </a:t>
            </a:r>
            <a:r>
              <a:rPr lang="el-GR" sz="1600" dirty="0" smtClean="0">
                <a:latin typeface="Arial"/>
                <a:cs typeface="Arial"/>
              </a:rPr>
              <a:t>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PC1 </a:t>
            </a:r>
            <a:r>
              <a:rPr lang="el-GR" sz="1600" dirty="0" smtClean="0">
                <a:latin typeface="Arial"/>
                <a:cs typeface="Arial"/>
              </a:rPr>
              <a:t>και 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είναι διαφορετικοί και έχουν διευθύνσεις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/home/PC1/dir1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284890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Μεταβλητές (</a:t>
            </a:r>
            <a:r>
              <a:rPr lang="en-GB" dirty="0" smtClean="0">
                <a:latin typeface="Arial"/>
                <a:cs typeface="Arial"/>
              </a:rPr>
              <a:t>variables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Οι μεταβλητές έχουν κάποιο όνομα που τους δίνουμε εμείς και κάποιο περιεχόμενο. </a:t>
            </a:r>
          </a:p>
          <a:p>
            <a:r>
              <a:rPr lang="el-GR" sz="2000" dirty="0" smtClean="0">
                <a:latin typeface="Arial"/>
                <a:cs typeface="Arial"/>
              </a:rPr>
              <a:t>Το περιεχόμενο μπορούμε να το ορίσουμε με το </a:t>
            </a:r>
            <a:r>
              <a:rPr lang="el-GR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Επίσης, το </a:t>
            </a:r>
            <a:r>
              <a:rPr lang="el-GR" sz="2000" dirty="0">
                <a:latin typeface="Arial"/>
                <a:cs typeface="Arial"/>
              </a:rPr>
              <a:t>περιεχόμενο</a:t>
            </a:r>
            <a:r>
              <a:rPr lang="el-GR" sz="2000" dirty="0" smtClean="0">
                <a:latin typeface="Arial"/>
                <a:cs typeface="Arial"/>
              </a:rPr>
              <a:t> μπορεί να μεταβάλλεται, καθώς εκτελείται το πρόγραμμα.</a:t>
            </a:r>
          </a:p>
          <a:p>
            <a:r>
              <a:rPr lang="el-GR" sz="2000" dirty="0" smtClean="0">
                <a:latin typeface="Arial"/>
                <a:cs typeface="Arial"/>
              </a:rPr>
              <a:t>Το περιεχόμενο μιας μεταβλητής μπορεί να περιέχει είτε νούμερα είτε συμβολοσειρές.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Στις συμβολοσειρές τα περιεχόμενα περικλείονται σε διπλά εισαγωγικά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l-GR" sz="2000" dirty="0" smtClean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Π.χ.</a:t>
            </a:r>
          </a:p>
          <a:p>
            <a:r>
              <a:rPr lang="en-US" sz="2000" dirty="0" smtClean="0">
                <a:latin typeface="Arial"/>
                <a:cs typeface="Arial"/>
              </a:rPr>
              <a:t>X</a:t>
            </a:r>
            <a:r>
              <a:rPr lang="en-GB" sz="2000" dirty="0" smtClean="0">
                <a:latin typeface="Arial"/>
                <a:cs typeface="Arial"/>
              </a:rPr>
              <a:t>=10;</a:t>
            </a:r>
          </a:p>
          <a:p>
            <a:r>
              <a:rPr lang="en-GB" sz="2000" dirty="0" smtClean="0">
                <a:latin typeface="Arial"/>
                <a:cs typeface="Arial"/>
              </a:rPr>
              <a:t>X=</a:t>
            </a:r>
            <a:r>
              <a:rPr lang="en-GB" sz="2000" dirty="0">
                <a:latin typeface="Arial"/>
                <a:cs typeface="Arial"/>
              </a:rPr>
              <a:t>"</a:t>
            </a:r>
            <a:r>
              <a:rPr lang="en-GB" sz="2000" dirty="0" smtClean="0">
                <a:latin typeface="Arial"/>
                <a:cs typeface="Arial"/>
              </a:rPr>
              <a:t>this is a test”;</a:t>
            </a: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247770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Πράξεις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5955"/>
            <a:ext cx="8229600" cy="5693710"/>
          </a:xfrm>
        </p:spPr>
        <p:txBody>
          <a:bodyPr>
            <a:normAutofit fontScale="92500" lnSpcReduction="2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Πρόσθεση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Αφαίρεση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Πολλαπλασιασμός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Διαίρεση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Υπόλοιπο διαίρεσης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% </a:t>
            </a:r>
            <a:r>
              <a:rPr lang="el-GR" sz="2000" dirty="0" smtClean="0">
                <a:latin typeface="Arial"/>
                <a:cs typeface="Arial"/>
              </a:rPr>
              <a:t>(π.χ. Χ=7%3  το υπόλοιπο είναι ίσο με 1)</a:t>
            </a:r>
          </a:p>
          <a:p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Έστω </a:t>
            </a:r>
            <a:r>
              <a:rPr lang="en-GB" sz="2000" dirty="0" smtClean="0">
                <a:latin typeface="Arial"/>
                <a:cs typeface="Arial"/>
              </a:rPr>
              <a:t>X</a:t>
            </a:r>
            <a:r>
              <a:rPr lang="el-GR" sz="2000" dirty="0" smtClean="0">
                <a:latin typeface="Arial"/>
                <a:cs typeface="Arial"/>
              </a:rPr>
              <a:t> έχει μια τιμή</a:t>
            </a:r>
            <a:r>
              <a:rPr lang="en-GB" sz="2000" dirty="0" smtClean="0">
                <a:latin typeface="Arial"/>
                <a:cs typeface="Arial"/>
              </a:rPr>
              <a:t>; </a:t>
            </a:r>
            <a:r>
              <a:rPr lang="el-GR" sz="2000" dirty="0" smtClean="0">
                <a:latin typeface="Arial"/>
                <a:cs typeface="Arial"/>
              </a:rPr>
              <a:t>Αν θέλω να αυξήσω την τιμή του Χ κατά 1, τότε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X=X+1;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Χ++</a:t>
            </a:r>
            <a:r>
              <a:rPr lang="en-GB" sz="2000" dirty="0" smtClean="0">
                <a:latin typeface="Arial"/>
                <a:cs typeface="Arial"/>
              </a:rPr>
              <a:t>;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Χ+=1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Αντίστοιχα, αν θέλω να μειώσω την τιμή του Χ κατά 1, τότε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X=X-1;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</a:t>
            </a:r>
            <a:r>
              <a:rPr lang="en-GB" sz="2000" dirty="0" smtClean="0">
                <a:latin typeface="Arial"/>
                <a:cs typeface="Arial"/>
              </a:rPr>
              <a:t>--;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Χ-=1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055086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Πράξεις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1947"/>
            <a:ext cx="8229600" cy="55477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θέλω να αυξήσω την τιμή του </a:t>
            </a:r>
            <a:r>
              <a:rPr lang="en-GB" sz="2000" dirty="0" smtClean="0">
                <a:latin typeface="Arial"/>
                <a:cs typeface="Arial"/>
              </a:rPr>
              <a:t>X </a:t>
            </a:r>
            <a:r>
              <a:rPr lang="el-GR" sz="2000" dirty="0" smtClean="0">
                <a:latin typeface="Arial"/>
                <a:cs typeface="Arial"/>
              </a:rPr>
              <a:t>κατά 5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X=X+5;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Χ+=5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Π.χ. Στην παρακάτω εντολή, τι περιμένετε ότι θα εκτυπωθεί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'BEGIN {x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=5; x+=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2; print x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θέλω να πολλαπλασιάσω την τιμή του Χ επί 2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X=X*2;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X*=2;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Π.χ. Στην παρακάτω εντολή, τι περιμένετε ότι θα εκτυπωθεί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'BEGIN {x=2; x*=3; print x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σε μια γραμμή εντολής έχουμε ένα μείγμα από πράξεις πρόσθεσης/αφαίρεσης και πολλαπλασιασμού/διαίρεσης, τότε ή σειρά με την οποία γίνονται οι πράξεις ακολουθούν το αλγεβραϊκό πρότυπο.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Π.χ.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l-GR" sz="2000" dirty="0" smtClean="0">
                <a:latin typeface="Arial"/>
                <a:cs typeface="Arial"/>
              </a:rPr>
              <a:t>, τι περιμένετε ότι θα εκτυπωθεί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 'BEGIN {x=1; y=x+2*3; print y}'</a:t>
            </a: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950188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Πράξεις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1947"/>
            <a:ext cx="8229600" cy="5547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latin typeface="Arial"/>
                <a:cs typeface="Arial"/>
              </a:rPr>
              <a:t>i</a:t>
            </a:r>
            <a:r>
              <a:rPr lang="en-GB" sz="2000" dirty="0" err="1" smtClean="0">
                <a:latin typeface="Arial"/>
                <a:cs typeface="Arial"/>
              </a:rPr>
              <a:t>nt</a:t>
            </a:r>
            <a:r>
              <a:rPr lang="el-GR" sz="2000" dirty="0" smtClean="0">
                <a:latin typeface="Arial"/>
                <a:cs typeface="Arial"/>
              </a:rPr>
              <a:t>(</a:t>
            </a:r>
            <a:r>
              <a:rPr lang="en-GB" sz="2000" dirty="0" smtClean="0">
                <a:latin typeface="Arial"/>
                <a:cs typeface="Arial"/>
              </a:rPr>
              <a:t>x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l-GR" sz="2000" dirty="0" smtClean="0">
                <a:latin typeface="Arial"/>
                <a:cs typeface="Arial"/>
              </a:rPr>
              <a:t>μετατρέπει τον αριθμό </a:t>
            </a:r>
            <a:r>
              <a:rPr lang="en-GB" sz="2000" dirty="0" smtClean="0">
                <a:latin typeface="Arial"/>
                <a:cs typeface="Arial"/>
              </a:rPr>
              <a:t>x</a:t>
            </a:r>
            <a:r>
              <a:rPr lang="el-GR" sz="2000" dirty="0" smtClean="0">
                <a:latin typeface="Arial"/>
                <a:cs typeface="Arial"/>
              </a:rPr>
              <a:t> σε ακέραιο, χωρίς στρογγυλοποίηση</a:t>
            </a:r>
            <a:r>
              <a:rPr lang="en-GB" sz="2000" dirty="0" smtClean="0">
                <a:latin typeface="Arial"/>
                <a:cs typeface="Arial"/>
              </a:rPr>
              <a:t>.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εκτυπωθεί από την παρακάτω εντολή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{x=1.8; 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(x)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Η τιμή 1.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θέλουμε να κάνουμε στρογγυλοποίηση, προσθέτουμε 0.5 στην τιμή</a:t>
            </a: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Τι θα εκτυπωθεί από την παρακάτω εντολή</a:t>
            </a:r>
            <a:r>
              <a:rPr lang="en-GB" sz="2000" dirty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{x=1.8; 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int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lang="el-GR" sz="2000" dirty="0" smtClean="0">
                <a:solidFill>
                  <a:srgbClr val="FF0000"/>
                </a:solidFill>
                <a:latin typeface="Arial"/>
                <a:cs typeface="Arial"/>
              </a:rPr>
              <a:t>+0.5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)}'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og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δίνει τον φυσικό λογάριθμο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του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</a:p>
          <a:p>
            <a:pPr marL="0" indent="0">
              <a:buNone/>
            </a:pPr>
            <a:endParaRPr lang="en-GB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exp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e </a:t>
            </a:r>
            <a:r>
              <a:rPr lang="en-GB" sz="2000" baseline="30000" dirty="0" smtClean="0">
                <a:solidFill>
                  <a:srgbClr val="000000"/>
                </a:solidFill>
                <a:latin typeface="Arial"/>
                <a:cs typeface="Arial"/>
              </a:rPr>
              <a:t>x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-&gt; </a:t>
            </a: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exp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(x)</a:t>
            </a:r>
            <a:endParaRPr lang="en-GB" sz="2000" baseline="30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sqrt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ρίζα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του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89945080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1947"/>
            <a:ext cx="8229600" cy="55477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Αποθήκευση συμβολοσειράς σε μεταβλητή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x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=“This is a string of characters”;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Μήκος συμβολοσειράς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length(X);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Τι 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y=length(x); print y}'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H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παρακάτω εντολή δίνει το ίδιο αποτέλεσμα με την παρακάτω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length(x)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n-GB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Θέση μιας σειράς χαρακτήρων σε μια συμβολοσειρά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 index(string, search);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Τι 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index(x, "b")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</a:p>
          <a:p>
            <a:pPr marL="0" indent="0">
              <a:buNone/>
            </a:pP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Τι 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abcbba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index(x, "b")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}’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Μόνο η θέση που εμφανίζεται το μοτίβο αναζήτησης για πρώτη φορά.</a:t>
            </a:r>
          </a:p>
        </p:txBody>
      </p:sp>
    </p:spTree>
    <p:extLst>
      <p:ext uri="{BB962C8B-B14F-4D97-AF65-F5344CB8AC3E}">
        <p14:creationId xmlns:p14="http://schemas.microsoft.com/office/powerpoint/2010/main" val="73947526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3"/>
            <a:ext cx="8229600" cy="48775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Αποκοπή περιοχής μιας συμβολοσειράς</a:t>
            </a:r>
            <a:r>
              <a:rPr lang="en-GB" sz="2000" dirty="0" smtClean="0">
                <a:latin typeface="Arial"/>
                <a:cs typeface="Arial"/>
              </a:rPr>
              <a:t> (substring)</a:t>
            </a:r>
            <a:r>
              <a:rPr lang="el-GR" sz="2000" dirty="0" smtClean="0">
                <a:latin typeface="Arial"/>
                <a:cs typeface="Arial"/>
              </a:rPr>
              <a:t> με την παρακάτω εντολή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 err="1" smtClean="0">
                <a:latin typeface="Arial"/>
                <a:cs typeface="Arial"/>
              </a:rPr>
              <a:t>substr</a:t>
            </a:r>
            <a:r>
              <a:rPr lang="en-GB" sz="2000" dirty="0" smtClean="0">
                <a:latin typeface="Arial"/>
                <a:cs typeface="Arial"/>
              </a:rPr>
              <a:t>(string, position, </a:t>
            </a:r>
            <a:r>
              <a:rPr lang="en-GB" sz="2000" dirty="0" err="1" smtClean="0">
                <a:latin typeface="Arial"/>
                <a:cs typeface="Arial"/>
              </a:rPr>
              <a:t>fragment_length</a:t>
            </a:r>
            <a:r>
              <a:rPr lang="en-GB" sz="2000" dirty="0" smtClean="0">
                <a:latin typeface="Arial"/>
                <a:cs typeface="Arial"/>
              </a:rPr>
              <a:t>)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στην παραπάνω εντολή δεν δώσουμε το </a:t>
            </a:r>
            <a:r>
              <a:rPr lang="en-GB" sz="2000" dirty="0" err="1" smtClean="0">
                <a:latin typeface="Arial"/>
                <a:cs typeface="Arial"/>
              </a:rPr>
              <a:t>fragment_length</a:t>
            </a:r>
            <a:r>
              <a:rPr lang="el-GR" sz="2000" dirty="0" smtClean="0">
                <a:latin typeface="Arial"/>
                <a:cs typeface="Arial"/>
              </a:rPr>
              <a:t>, τότε θα αποκοπεί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το κομμάτι από την θέση </a:t>
            </a:r>
            <a:r>
              <a:rPr lang="en-GB" sz="2000" dirty="0" smtClean="0">
                <a:latin typeface="Arial"/>
                <a:cs typeface="Arial"/>
              </a:rPr>
              <a:t>position </a:t>
            </a:r>
            <a:r>
              <a:rPr lang="el-GR" sz="2000" dirty="0" smtClean="0">
                <a:latin typeface="Arial"/>
                <a:cs typeface="Arial"/>
              </a:rPr>
              <a:t>μέχρι το τέλος της συμβολοσειράς </a:t>
            </a:r>
            <a:r>
              <a:rPr lang="en-GB" sz="2000" dirty="0" smtClean="0">
                <a:latin typeface="Arial"/>
                <a:cs typeface="Arial"/>
              </a:rPr>
              <a:t>string.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εκτυπωθεί στην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abcab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";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y=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substr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(x, 2, 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); print y}’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</a:t>
            </a:r>
            <a:r>
              <a:rPr lang="el-GR" sz="2000" dirty="0">
                <a:latin typeface="Arial"/>
                <a:cs typeface="Arial"/>
              </a:rPr>
              <a:t>θα εκτυπωθεί στην παρακάτω 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abcab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"; y=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substr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(x,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2)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 print 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}’</a:t>
            </a:r>
            <a:endParaRPr lang="el-GR" sz="20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Με ποιά άλλη εντολή του </a:t>
            </a:r>
            <a:r>
              <a:rPr lang="en-GB" sz="2000" dirty="0" smtClean="0">
                <a:latin typeface="Arial"/>
                <a:cs typeface="Arial"/>
              </a:rPr>
              <a:t>Linux </a:t>
            </a:r>
            <a:r>
              <a:rPr lang="el-GR" sz="2000" dirty="0" smtClean="0">
                <a:latin typeface="Arial"/>
                <a:cs typeface="Arial"/>
              </a:rPr>
              <a:t>μπορούμε να κάνουμε το ίδιο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Π.χ.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ut –c2-3 file1</a:t>
            </a:r>
            <a:endParaRPr lang="en-GB" sz="2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989433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3"/>
            <a:ext cx="8229600" cy="4877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Επικόλληση 2 ή περισσότερων συμβολοσειρών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x</a:t>
            </a:r>
            <a:r>
              <a:rPr lang="en-GB" sz="2000" dirty="0" smtClean="0">
                <a:latin typeface="Arial"/>
                <a:cs typeface="Arial"/>
              </a:rPr>
              <a:t>=“first string”;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y</a:t>
            </a:r>
            <a:r>
              <a:rPr lang="en-GB" sz="2000" dirty="0" smtClean="0">
                <a:latin typeface="Arial"/>
                <a:cs typeface="Arial"/>
              </a:rPr>
              <a:t>=“second string”;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z=x y;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To z </a:t>
            </a:r>
            <a:r>
              <a:rPr lang="el-GR" sz="2000" dirty="0" smtClean="0">
                <a:latin typeface="Arial"/>
                <a:cs typeface="Arial"/>
              </a:rPr>
              <a:t>τώρα περιέχει την συμβολοσειρά</a:t>
            </a:r>
            <a:r>
              <a:rPr lang="en-GB" sz="2000" dirty="0" smtClean="0">
                <a:latin typeface="Arial"/>
                <a:cs typeface="Arial"/>
              </a:rPr>
              <a:t>: “</a:t>
            </a:r>
            <a:r>
              <a:rPr lang="en-GB" sz="2000" dirty="0">
                <a:latin typeface="Arial"/>
                <a:cs typeface="Arial"/>
              </a:rPr>
              <a:t>first </a:t>
            </a:r>
            <a:r>
              <a:rPr lang="en-GB" sz="2000" dirty="0" err="1" smtClean="0">
                <a:latin typeface="Arial"/>
                <a:cs typeface="Arial"/>
              </a:rPr>
              <a:t>string</a:t>
            </a:r>
            <a:r>
              <a:rPr lang="en-GB" sz="2000" dirty="0" err="1">
                <a:latin typeface="Arial"/>
                <a:cs typeface="Arial"/>
              </a:rPr>
              <a:t>second</a:t>
            </a:r>
            <a:r>
              <a:rPr lang="en-GB" sz="2000" dirty="0">
                <a:latin typeface="Arial"/>
                <a:cs typeface="Arial"/>
              </a:rPr>
              <a:t> string</a:t>
            </a:r>
            <a:r>
              <a:rPr lang="en-GB" sz="2000" dirty="0" smtClean="0">
                <a:latin typeface="Arial"/>
                <a:cs typeface="Arial"/>
              </a:rPr>
              <a:t>”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εκτυπωθεί από την παρακάτω </a:t>
            </a:r>
            <a:r>
              <a:rPr lang="el-GR" sz="2000" dirty="0">
                <a:latin typeface="Arial"/>
                <a:cs typeface="Arial"/>
              </a:rPr>
              <a:t>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";y="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def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z="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ghi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"; a=x y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z;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a}'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latin typeface="Arial"/>
                <a:cs typeface="Arial"/>
              </a:rPr>
              <a:t>Τι θα εκτυπωθεί από την παρακάτω 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{x="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abc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y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="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def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a=x 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 y;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a}'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4005864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Συστοιχίες – Πίνακες (</a:t>
            </a:r>
            <a:r>
              <a:rPr lang="en-GB" dirty="0" smtClean="0">
                <a:latin typeface="Arial"/>
                <a:cs typeface="Arial"/>
              </a:rPr>
              <a:t>arrays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7595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Μεταβλητές και πίνακες στο ίδιο πρόγραμμα δεν μπορούν να έχουν το ίδιο όνομα.</a:t>
            </a:r>
          </a:p>
          <a:p>
            <a:r>
              <a:rPr lang="el-GR" sz="2000" dirty="0" smtClean="0">
                <a:latin typeface="Arial"/>
                <a:cs typeface="Arial"/>
              </a:rPr>
              <a:t>Το </a:t>
            </a:r>
            <a:r>
              <a:rPr lang="en-GB" sz="2000" dirty="0" err="1" smtClean="0">
                <a:latin typeface="Arial"/>
                <a:cs typeface="Arial"/>
              </a:rPr>
              <a:t>awk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προσφέρει τη δυνατότητα να αποθηκεύσουμε δεδομένα σε συστοιχίες-πίνακες</a:t>
            </a:r>
            <a:r>
              <a:rPr lang="en-GB" sz="2000" dirty="0" smtClean="0">
                <a:latin typeface="Arial"/>
                <a:cs typeface="Arial"/>
              </a:rPr>
              <a:t>.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Δεν χρειάζεται να ορίσουμε στην αρχή το μέγεθος του πίνακα, όπως σε άλλες γλώσσες προγραμματισμού.</a:t>
            </a:r>
            <a:endParaRPr lang="en-GB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Κάθε στοιχείο του πίνακα μπορούμε να το ανακτήσουμε χρησιμοποιώντας έναν μοναδικό δείκτη που του αντιστοιχεί.</a:t>
            </a:r>
          </a:p>
          <a:p>
            <a:r>
              <a:rPr lang="el-GR" sz="2000" dirty="0" smtClean="0">
                <a:latin typeface="Arial"/>
                <a:cs typeface="Arial"/>
              </a:rPr>
              <a:t>Ως δείκτης μπορεί να λειτουργήσει είτε ένας ακέραιος αριθμός είτε μια σειρά χαρακτήρων (π.χ. </a:t>
            </a:r>
            <a:r>
              <a:rPr lang="el-GR" sz="2000" dirty="0">
                <a:latin typeface="Arial"/>
                <a:cs typeface="Arial"/>
              </a:rPr>
              <a:t>μ</a:t>
            </a:r>
            <a:r>
              <a:rPr lang="el-GR" sz="2000" dirty="0" smtClean="0">
                <a:latin typeface="Arial"/>
                <a:cs typeface="Arial"/>
              </a:rPr>
              <a:t>ια λέξη).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2002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1203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9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10429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@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0816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D5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786310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76341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82313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3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86692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03732" y="5723652"/>
            <a:ext cx="9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Δείκτες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79267" y="6221814"/>
            <a:ext cx="992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Στοιχεία</a:t>
            </a:r>
            <a:endParaRPr lang="en-US" dirty="0"/>
          </a:p>
        </p:txBody>
      </p:sp>
      <p:sp>
        <p:nvSpPr>
          <p:cNvPr id="14" name="Left Arrow 13"/>
          <p:cNvSpPr/>
          <p:nvPr/>
        </p:nvSpPr>
        <p:spPr>
          <a:xfrm>
            <a:off x="4744561" y="5867771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744561" y="6358139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2011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Συστοιχίες – Πίνακες (</a:t>
            </a:r>
            <a:r>
              <a:rPr lang="en-GB" dirty="0" smtClean="0">
                <a:latin typeface="Arial"/>
                <a:cs typeface="Arial"/>
              </a:rPr>
              <a:t>arrays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75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Ο πίνακας </a:t>
            </a:r>
            <a:r>
              <a:rPr lang="en-GB" sz="2000" dirty="0" err="1" smtClean="0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έχει 4 στοιχεία, όπως φαίνεται παρακάτω.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Πρόσβαση στα στοιχεία του πίνακα </a:t>
            </a:r>
            <a:r>
              <a:rPr lang="en-GB" sz="2000" dirty="0" err="1" smtClean="0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r>
              <a:rPr lang="el-GR" sz="2000" dirty="0" smtClean="0">
                <a:latin typeface="Arial"/>
                <a:cs typeface="Arial"/>
              </a:rPr>
              <a:t>1ο στοιχείο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err="1" smtClean="0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[1]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2ο στοιχείο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n-GB" sz="2000" dirty="0" err="1">
                <a:latin typeface="Arial"/>
                <a:cs typeface="Arial"/>
              </a:rPr>
              <a:t>test_array</a:t>
            </a:r>
            <a:r>
              <a:rPr lang="en-GB" sz="2000" dirty="0" smtClean="0">
                <a:latin typeface="Arial"/>
                <a:cs typeface="Arial"/>
              </a:rPr>
              <a:t>[2]</a:t>
            </a: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Κτλ...</a:t>
            </a: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εκ</a:t>
            </a:r>
            <a:r>
              <a:rPr lang="el-GR" sz="2000" dirty="0">
                <a:latin typeface="Arial"/>
                <a:cs typeface="Arial"/>
              </a:rPr>
              <a:t>τ</a:t>
            </a:r>
            <a:r>
              <a:rPr lang="el-GR" sz="2000" dirty="0" smtClean="0">
                <a:latin typeface="Arial"/>
                <a:cs typeface="Arial"/>
              </a:rPr>
              <a:t>υπωθεί με την παρακάτω γραμμή</a:t>
            </a:r>
            <a:r>
              <a:rPr lang="en-GB" sz="20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[1]=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[2]=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[3]=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@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[4]=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D5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[3]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'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2002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1203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9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710429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@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08160" y="6124971"/>
            <a:ext cx="450166" cy="4661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D5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786310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76341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782313" y="5739171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3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86692" y="5747290"/>
            <a:ext cx="313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03732" y="5723652"/>
            <a:ext cx="9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Δείκτες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79267" y="6221814"/>
            <a:ext cx="992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Στοιχεία</a:t>
            </a:r>
            <a:endParaRPr lang="en-US" dirty="0"/>
          </a:p>
        </p:txBody>
      </p:sp>
      <p:sp>
        <p:nvSpPr>
          <p:cNvPr id="14" name="Left Arrow 13"/>
          <p:cNvSpPr/>
          <p:nvPr/>
        </p:nvSpPr>
        <p:spPr>
          <a:xfrm>
            <a:off x="4744561" y="5867771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4744561" y="6358139"/>
            <a:ext cx="659171" cy="14467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3198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r>
              <a:rPr lang="en-GB" dirty="0" smtClean="0">
                <a:latin typeface="Arial"/>
                <a:cs typeface="Arial"/>
              </a:rPr>
              <a:t> - split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3"/>
            <a:ext cx="8229600" cy="48775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To split </a:t>
            </a:r>
            <a:r>
              <a:rPr lang="el-GR" sz="2000" dirty="0" smtClean="0">
                <a:latin typeface="Arial"/>
                <a:cs typeface="Arial"/>
              </a:rPr>
              <a:t>χρησιμοποιείται για τεμαχισμό συμβολοσειράς</a:t>
            </a:r>
            <a:r>
              <a:rPr lang="en-GB" sz="2000" dirty="0" smtClean="0">
                <a:latin typeface="Arial"/>
                <a:cs typeface="Arial"/>
              </a:rPr>
              <a:t> (string)</a:t>
            </a:r>
            <a:r>
              <a:rPr lang="el-GR" sz="2000" dirty="0" smtClean="0">
                <a:latin typeface="Arial"/>
                <a:cs typeface="Arial"/>
              </a:rPr>
              <a:t> με βάση κάποιο πρότυπο</a:t>
            </a:r>
            <a:r>
              <a:rPr lang="en-GB" sz="2000" dirty="0" smtClean="0">
                <a:latin typeface="Arial"/>
                <a:cs typeface="Arial"/>
              </a:rPr>
              <a:t> (separator) </a:t>
            </a:r>
            <a:r>
              <a:rPr lang="el-GR" sz="2000" dirty="0" smtClean="0">
                <a:latin typeface="Arial"/>
                <a:cs typeface="Arial"/>
              </a:rPr>
              <a:t>και αποθήκευση των τεμαχίων σε συστοιχία (</a:t>
            </a:r>
            <a:r>
              <a:rPr lang="en-GB" sz="2000" dirty="0" smtClean="0">
                <a:latin typeface="Arial"/>
                <a:cs typeface="Arial"/>
              </a:rPr>
              <a:t>array</a:t>
            </a:r>
            <a:r>
              <a:rPr lang="el-GR" sz="2000" dirty="0" smtClean="0">
                <a:latin typeface="Arial"/>
                <a:cs typeface="Arial"/>
              </a:rPr>
              <a:t>). Επίσης, το </a:t>
            </a:r>
            <a:r>
              <a:rPr lang="en-GB" sz="2000" dirty="0" smtClean="0">
                <a:latin typeface="Arial"/>
                <a:cs typeface="Arial"/>
              </a:rPr>
              <a:t>split </a:t>
            </a:r>
            <a:r>
              <a:rPr lang="el-GR" sz="2000" dirty="0" smtClean="0">
                <a:latin typeface="Arial"/>
                <a:cs typeface="Arial"/>
              </a:rPr>
              <a:t>επιστρέφει σε πόσα κομμάτια τεμαχίστηκε η συμβολοσειρά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=split(string, array, separator)</a:t>
            </a:r>
          </a:p>
          <a:p>
            <a:pPr marL="0" indent="0">
              <a:buNone/>
            </a:pPr>
            <a:endParaRPr lang="en-GB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Τι θα εκτυπωθεί στο παρακάτω παράδειγμα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A:B:C:D1";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=split(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rint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number_items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[1];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[2]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[3];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[4]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6024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9342" y="4116154"/>
            <a:ext cx="39070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Οι κατάλογοι/αρχεία του κάθε χρήστη βρίσκονται στο </a:t>
            </a:r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Οι υπόλοιποι κατάλογοι ανήκουν στο σύστημα</a:t>
            </a:r>
            <a:endParaRPr lang="en-GB" sz="1600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88283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Χειρισμός συμβολοσειρών</a:t>
            </a:r>
            <a:r>
              <a:rPr lang="en-GB" dirty="0" smtClean="0">
                <a:latin typeface="Arial"/>
                <a:cs typeface="Arial"/>
              </a:rPr>
              <a:t> - split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n=split(string, array, separator)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Τι θα αποθηκευθεί στο </a:t>
            </a:r>
            <a:r>
              <a:rPr lang="en-GB" sz="2000" dirty="0" err="1" smtClean="0">
                <a:solidFill>
                  <a:srgbClr val="00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του παρακάτω παραδείγματος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Πόσα νουκλεοτίδια έχει η παρακάτω ακολουθία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AGCATGCTGC";</a:t>
            </a:r>
          </a:p>
          <a:p>
            <a:pPr marL="0" indent="0">
              <a:buNone/>
            </a:pP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="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"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=split(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test_string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test_array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test_separator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print </a:t>
            </a:r>
            <a:r>
              <a:rPr lang="en-GB" sz="2000" dirty="0" err="1" smtClean="0">
                <a:solidFill>
                  <a:srgbClr val="FF0000"/>
                </a:solidFill>
                <a:latin typeface="Arial"/>
                <a:cs typeface="Arial"/>
              </a:rPr>
              <a:t>number_items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}'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2242177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έχει 5 αριθμούς, τον καθένα σε μία γραμμή.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Από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o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, υπολογίστε το άθροισμα και τον μέσο όρο των αριθμών της στήλης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1.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Tips: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Αρχικά ορίστε μια μεταβλήτη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ονομάστε την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sum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που να ξεκινάει με την τιμή μηδέν. Σε αυτή την μεταβλητή θα προσθέτετε τον αριθμό που παίρνετε από την κάθε γραμμή.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Χρησιμοποιείστε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Επίσης, ορίστε μια μεταβλητή </a:t>
            </a:r>
            <a:r>
              <a:rPr lang="en-GB" sz="20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ονομάστε την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counter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που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να μετράει πόσες γραμμές διαβάστηκαν από το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file1.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Χρησιμοποιείστε το ++ για προσαύξηση κατά 1.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60757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1 </a:t>
            </a:r>
            <a:r>
              <a:rPr lang="en-GB" dirty="0" smtClean="0">
                <a:latin typeface="Arial"/>
                <a:cs typeface="Arial"/>
              </a:rPr>
              <a:t>-</a:t>
            </a:r>
            <a:r>
              <a:rPr lang="el-GR" dirty="0" smtClean="0">
                <a:latin typeface="Arial"/>
                <a:cs typeface="Arial"/>
              </a:rPr>
              <a:t> Λύση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{counter=0;sum=0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sum=sum+$1;counter++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sum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sum/counter}' file1</a:t>
            </a: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38020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έχει 10 αριθμούς σε 5 γραμμές (2 αριθμοί/γραμμή).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Από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τ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o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, υπολογίστε το άθροισμα και τον μέσο όρο των αριθμών της στήλης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1 και στήλης 2.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Tips: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παίρνουμε την 1η στήλη και με το 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$2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την 2η. Επίσης, ορίστε τις κατάλληλες μεταβλητές για τους αριθμούς της πρώτης στήλης και τις </a:t>
            </a:r>
            <a:r>
              <a:rPr lang="el-GR" sz="2000" dirty="0">
                <a:solidFill>
                  <a:srgbClr val="000000"/>
                </a:solidFill>
                <a:latin typeface="Arial"/>
                <a:cs typeface="Arial"/>
              </a:rPr>
              <a:t>κατάλληλες μεταβλητές για τους αριθμούς της </a:t>
            </a: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δεύτερης στήλης.</a:t>
            </a:r>
          </a:p>
          <a:p>
            <a:pPr marL="0" indent="0">
              <a:buNone/>
            </a:pPr>
            <a:endParaRPr lang="el-G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  <a:latin typeface="Arial"/>
                <a:cs typeface="Arial"/>
              </a:rPr>
              <a:t>Συνολικά, πόσες μεταβλητές θα χρειαστείτε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030241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317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</a:t>
            </a:r>
            <a:r>
              <a:rPr lang="en-GB" dirty="0" smtClean="0">
                <a:latin typeface="Arial"/>
                <a:cs typeface="Arial"/>
              </a:rPr>
              <a:t>2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-</a:t>
            </a:r>
            <a:r>
              <a:rPr lang="el-GR" dirty="0" smtClean="0">
                <a:latin typeface="Arial"/>
                <a:cs typeface="Arial"/>
              </a:rPr>
              <a:t> Λύση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7374"/>
            <a:ext cx="8229600" cy="3250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 'BEGIN {counter=0;sum1=0; sum2=0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sum1=sum1+$1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sum2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=sum2+$2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; counter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++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END 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{print sum1, sum2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, sum1</a:t>
            </a:r>
            <a:r>
              <a:rPr lang="en-GB" sz="2000" dirty="0">
                <a:solidFill>
                  <a:srgbClr val="FF0000"/>
                </a:solidFill>
                <a:latin typeface="Arial"/>
                <a:cs typeface="Arial"/>
              </a:rPr>
              <a:t>/counter, sum2/counter, counter</a:t>
            </a:r>
            <a:r>
              <a:rPr lang="en-GB" sz="2000" dirty="0" smtClean="0">
                <a:solidFill>
                  <a:srgbClr val="FF0000"/>
                </a:solidFill>
                <a:latin typeface="Arial"/>
                <a:cs typeface="Arial"/>
              </a:rPr>
              <a:t>}’ file1</a:t>
            </a:r>
            <a:endParaRPr lang="en-GB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33510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 smtClean="0">
                <a:latin typeface="Arial"/>
                <a:cs typeface="Arial"/>
              </a:rPr>
              <a:t>awk</a:t>
            </a: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63307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- if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μας δίνει τη δυνατότητα να ελέγξουμε για όλες τις γραμμές ενός αρχείου μια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και περισσότερες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υπόθεση με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άν ισχύει, τότε θα εκτελεστούν μια σειρά από συγκεκριμμένες εντολές, αλλιώς δεν θα εκτελεστούν.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Π.χ. μπορούμε να ελέγξουμε αν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μια αριθμητική τιμή είναι μεγαλύτερη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(&gt;)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, μικρότερη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(&lt;)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ίση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(==)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μιας άλλης τιμής.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Αν κάποιοι χαρακτήρες/λέξεις ταυτίζονται με κάποιους άλλους (==).</a:t>
            </a:r>
          </a:p>
          <a:p>
            <a:pPr marL="285750" indent="-285750">
              <a:buFont typeface="Arial"/>
              <a:buChar char="•"/>
            </a:pP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Επίσης, μπορούμε να συνδυάσουμε περισσότερους από έναν έλεγχο υποθέσεων μέσα στο ίδιο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με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AND (&amp;&amp;)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OR (||).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30302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- if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782121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να είναι μεγαλύτερος από 1.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 1) print $0 }’ file1.txt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ίσος με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1.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$3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==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1) 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ή ίσος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1.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$3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&lt;=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1) 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712770" y="1241395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dirty="0" smtClean="0">
                <a:solidFill>
                  <a:srgbClr val="FF0000"/>
                </a:solidFill>
              </a:rPr>
              <a:t>ID				Num1	Num2</a:t>
            </a:r>
            <a:endParaRPr lang="el-GR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1521" y="848542"/>
            <a:ext cx="9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file1</a:t>
            </a:r>
            <a:r>
              <a:rPr lang="en-US" dirty="0" smtClean="0"/>
              <a:t>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3658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– if</a:t>
            </a:r>
            <a:r>
              <a:rPr lang="el-GR" sz="2800" dirty="0" smtClean="0">
                <a:latin typeface="Arial"/>
                <a:cs typeface="Arial"/>
              </a:rPr>
              <a:t> –  </a:t>
            </a:r>
            <a:r>
              <a:rPr lang="en-GB" sz="2800" dirty="0" smtClean="0">
                <a:latin typeface="Arial"/>
                <a:cs typeface="Arial"/>
              </a:rPr>
              <a:t>AND - 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2481" y="2782121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να είναι μεγαλύτερος από 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KAI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από 2.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 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&amp;&amp; $2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&lt;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) print $0 }’ file1.txt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) 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από 1 </a:t>
            </a:r>
            <a:r>
              <a:rPr lang="el-GR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Η’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μεγαλύτερος από 1.5.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&lt;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|| $2 &gt; 1.5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όπου η στήλη 1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ID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γράφει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ENSG0002.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== “ENSG0002”)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712770" y="1241395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dirty="0" smtClean="0">
                <a:solidFill>
                  <a:srgbClr val="FF0000"/>
                </a:solidFill>
              </a:rPr>
              <a:t>ID				Num1	Num2</a:t>
            </a:r>
            <a:endParaRPr lang="el-GR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1521" y="848542"/>
            <a:ext cx="9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file1</a:t>
            </a:r>
            <a:r>
              <a:rPr lang="en-US" dirty="0" smtClean="0"/>
              <a:t>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75152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8422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Άσκηση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3379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Home directory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9342" y="4116154"/>
            <a:ext cx="39070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Όταν κάνω </a:t>
            </a:r>
            <a:r>
              <a:rPr lang="en-GB" sz="1600" dirty="0" err="1" smtClean="0">
                <a:latin typeface="Arial"/>
                <a:cs typeface="Arial"/>
              </a:rPr>
              <a:t>loggin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ως χρήστης</a:t>
            </a:r>
            <a:r>
              <a:rPr lang="en-GB" sz="1600" dirty="0" smtClean="0">
                <a:latin typeface="Arial"/>
                <a:cs typeface="Arial"/>
              </a:rPr>
              <a:t> PC1</a:t>
            </a:r>
            <a:r>
              <a:rPr lang="el-GR" sz="1600" dirty="0" smtClean="0">
                <a:latin typeface="Arial"/>
                <a:cs typeface="Arial"/>
              </a:rPr>
              <a:t>, ξεκινάω από το </a:t>
            </a:r>
            <a:r>
              <a:rPr lang="en-GB" sz="1600" dirty="0" smtClean="0">
                <a:latin typeface="Arial"/>
                <a:cs typeface="Arial"/>
              </a:rPr>
              <a:t>home directory </a:t>
            </a:r>
            <a:r>
              <a:rPr lang="el-GR" sz="1600" dirty="0" smtClean="0">
                <a:latin typeface="Arial"/>
                <a:cs typeface="Arial"/>
              </a:rPr>
              <a:t>που είναι το </a:t>
            </a:r>
            <a:r>
              <a:rPr lang="en-GB" sz="1600" dirty="0" smtClean="0">
                <a:latin typeface="Arial"/>
                <a:cs typeface="Arial"/>
              </a:rPr>
              <a:t>/home/PC1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Εάν έκανα </a:t>
            </a:r>
            <a:r>
              <a:rPr lang="en-GB" sz="1600" dirty="0" err="1">
                <a:latin typeface="Arial"/>
                <a:cs typeface="Arial"/>
              </a:rPr>
              <a:t>loggin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ως χρήστης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n-GB" sz="1600" dirty="0" smtClean="0">
                <a:latin typeface="Arial"/>
                <a:cs typeface="Arial"/>
              </a:rPr>
              <a:t>PC</a:t>
            </a:r>
            <a:r>
              <a:rPr lang="el-GR" sz="1600" dirty="0" smtClean="0">
                <a:latin typeface="Arial"/>
                <a:cs typeface="Arial"/>
              </a:rPr>
              <a:t>3, </a:t>
            </a:r>
            <a:r>
              <a:rPr lang="el-GR" sz="1600" dirty="0">
                <a:latin typeface="Arial"/>
                <a:cs typeface="Arial"/>
              </a:rPr>
              <a:t>ξεκινάω από το </a:t>
            </a:r>
            <a:r>
              <a:rPr lang="en-GB" sz="1600" dirty="0">
                <a:latin typeface="Arial"/>
                <a:cs typeface="Arial"/>
              </a:rPr>
              <a:t>home directory </a:t>
            </a:r>
            <a:r>
              <a:rPr lang="el-GR" sz="1600" dirty="0">
                <a:latin typeface="Arial"/>
                <a:cs typeface="Arial"/>
              </a:rPr>
              <a:t>που είναι το </a:t>
            </a:r>
            <a:r>
              <a:rPr lang="en-GB" sz="1600" dirty="0">
                <a:latin typeface="Arial"/>
                <a:cs typeface="Arial"/>
              </a:rPr>
              <a:t>/home/</a:t>
            </a:r>
            <a:r>
              <a:rPr lang="en-GB" sz="1600" dirty="0" smtClean="0">
                <a:latin typeface="Arial"/>
                <a:cs typeface="Arial"/>
              </a:rPr>
              <a:t>PC</a:t>
            </a:r>
            <a:r>
              <a:rPr lang="el-GR" sz="1600" dirty="0" smtClean="0">
                <a:latin typeface="Arial"/>
                <a:cs typeface="Arial"/>
              </a:rPr>
              <a:t>3</a:t>
            </a:r>
          </a:p>
          <a:p>
            <a:endParaRPr lang="el-GR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home directory </a:t>
            </a:r>
            <a:r>
              <a:rPr lang="el-GR" sz="1600" dirty="0" smtClean="0">
                <a:latin typeface="Arial"/>
                <a:cs typeface="Arial"/>
              </a:rPr>
              <a:t>συμβολίζεται με το</a:t>
            </a:r>
            <a:r>
              <a:rPr lang="en-GB" sz="1600" dirty="0" smtClean="0">
                <a:latin typeface="Arial"/>
                <a:cs typeface="Arial"/>
              </a:rPr>
              <a:t>: ~</a:t>
            </a:r>
            <a:endParaRPr lang="en-GB" sz="1600" dirty="0">
              <a:latin typeface="Arial"/>
              <a:cs typeface="Arial"/>
            </a:endParaRPr>
          </a:p>
          <a:p>
            <a:endParaRPr lang="en-GB" sz="1600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70512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08712" y="2894482"/>
            <a:ext cx="1232741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genes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Τοποθεσία αρχείων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2703" y="1330451"/>
            <a:ext cx="1566039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447074" y="1401438"/>
            <a:ext cx="145803" cy="130804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018551"/>
            <a:ext cx="0" cy="2959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2703" y="4122271"/>
            <a:ext cx="876226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τα αρχεία που μας ενδιαφέρουν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από το ανθρώπινο γονιδίωμα βρίσκονται στους υποκαταλόγους</a:t>
            </a:r>
            <a:r>
              <a:rPr lang="en-GB" dirty="0">
                <a:latin typeface="Arial"/>
                <a:cs typeface="Arial"/>
              </a:rPr>
              <a:t>: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enes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transcription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 smtClean="0">
                <a:latin typeface="Arial"/>
                <a:cs typeface="Arial"/>
              </a:rPr>
              <a:t>gene_regulations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Μέσα στον κάθε κατάλογο υπάρχει το αντίστοιχο</a:t>
            </a:r>
            <a:r>
              <a:rPr lang="en-GB" dirty="0" smtClean="0">
                <a:latin typeface="Arial"/>
                <a:cs typeface="Arial"/>
              </a:rPr>
              <a:t>/</a:t>
            </a:r>
            <a:r>
              <a:rPr lang="el-GR" dirty="0" smtClean="0">
                <a:latin typeface="Arial"/>
                <a:cs typeface="Arial"/>
              </a:rPr>
              <a:t>α αρχείο/α.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018551"/>
            <a:ext cx="16849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19218" y="492616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38977" y="2516880"/>
            <a:ext cx="0" cy="37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2703" y="2484776"/>
            <a:ext cx="40229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18914" y="2102334"/>
            <a:ext cx="0" cy="3947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1419218" y="2894482"/>
            <a:ext cx="1284729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regulations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783090" y="2890916"/>
            <a:ext cx="1382595" cy="7718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transcription</a:t>
            </a:r>
            <a:endParaRPr lang="en-US" sz="1400" dirty="0">
              <a:latin typeface="Arial"/>
              <a:cs typeface="Arial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2042262" y="2513314"/>
            <a:ext cx="0" cy="37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460117" y="2484776"/>
            <a:ext cx="0" cy="3776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677155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5224" y="274638"/>
            <a:ext cx="3285559" cy="53990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Τα αρχεία</a:t>
            </a:r>
            <a:endParaRPr lang="en-US" sz="2800" dirty="0"/>
          </a:p>
        </p:txBody>
      </p:sp>
      <p:sp>
        <p:nvSpPr>
          <p:cNvPr id="4" name="Folded Corner 3"/>
          <p:cNvSpPr/>
          <p:nvPr/>
        </p:nvSpPr>
        <p:spPr>
          <a:xfrm>
            <a:off x="219965" y="1103778"/>
            <a:ext cx="4703448" cy="162158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gene_name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chromosome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Gene_A</a:t>
            </a:r>
            <a:r>
              <a:rPr lang="en-US" dirty="0" smtClean="0"/>
              <a:t>		chrom_1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Gene_B</a:t>
            </a:r>
            <a:r>
              <a:rPr lang="en-US" dirty="0" smtClean="0"/>
              <a:t>		chrom_2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err="1" smtClean="0"/>
              <a:t>Gene_C</a:t>
            </a:r>
            <a:r>
              <a:rPr lang="en-US" dirty="0"/>
              <a:t>		</a:t>
            </a:r>
            <a:r>
              <a:rPr lang="en-US" dirty="0" smtClean="0"/>
              <a:t>chrom_1</a:t>
            </a:r>
            <a:endParaRPr lang="en-US" dirty="0"/>
          </a:p>
          <a:p>
            <a:pPr algn="just"/>
            <a:r>
              <a:rPr lang="en-US" dirty="0" smtClean="0"/>
              <a:t>……				…….			…….</a:t>
            </a:r>
          </a:p>
          <a:p>
            <a:pPr algn="just"/>
            <a:endParaRPr lang="en-US" dirty="0" smtClean="0"/>
          </a:p>
        </p:txBody>
      </p:sp>
      <p:sp>
        <p:nvSpPr>
          <p:cNvPr id="5" name="Folded Corner 4"/>
          <p:cNvSpPr/>
          <p:nvPr/>
        </p:nvSpPr>
        <p:spPr>
          <a:xfrm>
            <a:off x="248507" y="3340969"/>
            <a:ext cx="4460845" cy="149619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err="1" smtClean="0"/>
              <a:t>Gene_A</a:t>
            </a:r>
            <a:r>
              <a:rPr lang="en-US" dirty="0" smtClean="0"/>
              <a:t>		</a:t>
            </a:r>
            <a:r>
              <a:rPr lang="en-US" dirty="0" err="1" smtClean="0"/>
              <a:t>Gene_B</a:t>
            </a:r>
            <a:r>
              <a:rPr lang="en-US" dirty="0" smtClean="0"/>
              <a:t>		activate</a:t>
            </a:r>
          </a:p>
          <a:p>
            <a:pPr algn="just"/>
            <a:r>
              <a:rPr lang="en-US" dirty="0" err="1" smtClean="0"/>
              <a:t>Gene_A</a:t>
            </a:r>
            <a:r>
              <a:rPr lang="en-US" dirty="0" smtClean="0"/>
              <a:t>		</a:t>
            </a:r>
            <a:r>
              <a:rPr lang="en-US" dirty="0" err="1" smtClean="0"/>
              <a:t>Gene_C</a:t>
            </a:r>
            <a:r>
              <a:rPr lang="en-US" dirty="0" smtClean="0"/>
              <a:t>		activate</a:t>
            </a:r>
          </a:p>
          <a:p>
            <a:pPr algn="just"/>
            <a:r>
              <a:rPr lang="en-US" dirty="0" err="1" smtClean="0"/>
              <a:t>Gene_C</a:t>
            </a:r>
            <a:r>
              <a:rPr lang="en-US" dirty="0" smtClean="0"/>
              <a:t>		</a:t>
            </a:r>
            <a:r>
              <a:rPr lang="en-US" dirty="0" err="1" smtClean="0"/>
              <a:t>Gene_F</a:t>
            </a:r>
            <a:r>
              <a:rPr lang="en-US" dirty="0" smtClean="0"/>
              <a:t>		suppress</a:t>
            </a:r>
          </a:p>
          <a:p>
            <a:pPr algn="just"/>
            <a:r>
              <a:rPr lang="en-US" dirty="0"/>
              <a:t>……				…….			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52878" y="724251"/>
            <a:ext cx="1047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</a:t>
            </a:r>
            <a:r>
              <a:rPr lang="en-US" dirty="0" err="1" smtClean="0"/>
              <a:t>enes.txt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85094" y="3008463"/>
            <a:ext cx="154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regulations.txt</a:t>
            </a:r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243926" y="5308038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3468" y="4954635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transcription1.txt</a:t>
            </a:r>
            <a:endParaRPr lang="en-US" dirty="0"/>
          </a:p>
        </p:txBody>
      </p:sp>
      <p:sp>
        <p:nvSpPr>
          <p:cNvPr id="14" name="Folded Corner 13"/>
          <p:cNvSpPr/>
          <p:nvPr/>
        </p:nvSpPr>
        <p:spPr>
          <a:xfrm>
            <a:off x="4369168" y="5323967"/>
            <a:ext cx="2876933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1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US" dirty="0" smtClean="0"/>
              <a:t>.5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	</a:t>
            </a:r>
            <a:r>
              <a:rPr lang="el-GR" dirty="0" smtClean="0"/>
              <a:t>4</a:t>
            </a:r>
            <a:r>
              <a:rPr lang="en-US" dirty="0" smtClean="0"/>
              <a:t>.5</a:t>
            </a:r>
            <a:endParaRPr lang="en-US" dirty="0"/>
          </a:p>
          <a:p>
            <a:pPr algn="just"/>
            <a:r>
              <a:rPr lang="en-US" dirty="0" smtClean="0"/>
              <a:t>……				…….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1576" y="4954635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transcription2.txt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55331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κάτω από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τον υποκατάλογο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και μεταφέρετε εκεί όλα τα προηγούμενα αρχεία και μετά διαγράψτε τους άδειους υποκαταλόγους.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έχουμε πληροφορίες για όλα τα ανθρώπινα γονίδια.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πόσα ανθρώπινα γονίδια γνωρίζουμε ότι είναι μεταγραφικοί παράγοντες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Πόσοι μεταγραφικοί παράγοντες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ενεργοποιούν τη μεταγραφή γονιδίων στόχων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καταστέλλουν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ρυθμίζει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342900" indent="-342900">
              <a:buFontTx/>
              <a:buAutoNum type="arabicParenR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καταστέλλει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265285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027041"/>
            <a:ext cx="8786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7)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Ενώστε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τα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ένα αρχείο όπου σε κάθε γραμμή να υπάρχουν οι πληροφορίες σχετικής μεταβολής της έκφρασης ενός γονιδίου σε όλες τις συνθήκες που ελέγχθηκε. Θεωρούμε ότι οι μετρήσεις στο καθένα από τα 2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γίνονται για το σύνολο των ανθρώπινων γονιδίων, δεν είναι απαραίτητο όμως να είναι γραμμένα με αλφαβητική σειρά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900381" y="3067817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9923" y="2714414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transcription1.txt</a:t>
            </a:r>
            <a:endParaRPr lang="en-US" dirty="0"/>
          </a:p>
        </p:txBody>
      </p:sp>
      <p:sp>
        <p:nvSpPr>
          <p:cNvPr id="6" name="Folded Corner 5"/>
          <p:cNvSpPr/>
          <p:nvPr/>
        </p:nvSpPr>
        <p:spPr>
          <a:xfrm>
            <a:off x="5025623" y="3083746"/>
            <a:ext cx="2876933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1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US" dirty="0" smtClean="0"/>
              <a:t>.5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	</a:t>
            </a:r>
            <a:r>
              <a:rPr lang="el-GR" dirty="0" smtClean="0"/>
              <a:t>4</a:t>
            </a:r>
            <a:r>
              <a:rPr lang="en-US" dirty="0" smtClean="0"/>
              <a:t>.5</a:t>
            </a:r>
            <a:endParaRPr lang="en-US" dirty="0"/>
          </a:p>
          <a:p>
            <a:pPr algn="just"/>
            <a:r>
              <a:rPr lang="en-US" dirty="0" smtClean="0"/>
              <a:t>……				…….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18031" y="2714414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transcription2.txt</a:t>
            </a:r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>
            <a:off x="4503611" y="4737282"/>
            <a:ext cx="205745" cy="47087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ded Corner 8"/>
          <p:cNvSpPr/>
          <p:nvPr/>
        </p:nvSpPr>
        <p:spPr>
          <a:xfrm>
            <a:off x="2093513" y="5317748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4.5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1.5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</p:spTree>
    <p:extLst>
      <p:ext uri="{BB962C8B-B14F-4D97-AF65-F5344CB8AC3E}">
        <p14:creationId xmlns:p14="http://schemas.microsoft.com/office/powerpoint/2010/main" val="1924637474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8)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γονίδια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εμφανίζονται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υπερ-εκφράζονται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(έκφραση &gt; 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είναι τα 10 γονίδια με την πιο έντονη υπερ-έκφραση στον καρκίνο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Σε ποιά χρωμοσώματα εντοπίζονται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υπο-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εκφράζονται 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(έκφραση &lt; 0.5)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10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Ποιά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γονίδια εμφανίζονται να μην έχουν σημαντική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μεταβολή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της έκφρασής τους (υπερ-έκφραση ή υπο-έκφραση)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(0.5 &lt; μεταβολή έκφρασης &lt; 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Ποιά γονίδια εμφανίζονται να υπερ-εκφράζονται και στον καρκίνο και στον διαβήτη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51509467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Δημιουργείστε κάτω από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τον υποκατάλογο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και μεταφέρετε εκεί όλα τα προηγούμενα αρχεία και μετά διαγράψτε τους άδειους υποκαταλόγους.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</a:t>
            </a: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mkdir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data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mv  ./genes/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./data/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mv  ./transcription/transcription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./data/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mv  ./regulations/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./data/</a:t>
            </a: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 –r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./genes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m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–r .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/transcription/</a:t>
            </a: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m –r .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/regulations/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 μετακινούμαστε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μέσα στο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cd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./</a:t>
            </a:r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data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5138414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897938"/>
            <a:ext cx="8786592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έχουμε πληροφορίες για όλα τα ανθρώπινα γονίδια.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κατάλογο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, όπου βρίσκονται πλέον όλα τα αρχεία που μας ενδιαφέρουν.</a:t>
            </a: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$3}’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–c | sort –n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Παραπάνω, χρησιμοποιήσαμε την εντολή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sort –n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να κάνουμε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sorting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βάση </a:t>
            </a:r>
            <a:r>
              <a:rPr lang="el-GR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αριθμητικές τιμές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lvl="1"/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ail –n 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3462277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725948"/>
            <a:ext cx="8786592" cy="5755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πόσα ανθρώπινα γονίδια γνωρίζουμε ότι είναι μεταγραφικοί παράγοντες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-l</a:t>
            </a: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Πόσοι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μεταγραφικοί παράγοντες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ενεργοποιούν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800100" lvl="1" indent="-342900">
              <a:buFont typeface="Arial"/>
              <a:buChar char="•"/>
            </a:pP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“activate”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activators.txt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activators.txt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-l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Το ίδιο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 τις παρακάτω εντολές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‘{if($3 == “activate”) 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–l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καταστέλλουν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“suppress”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–l</a:t>
            </a:r>
          </a:p>
          <a:p>
            <a:pPr lvl="1"/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Το ίδιο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 τις παρακάτω εντολές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‘{if($3 ==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“suppress”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) 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-l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1778605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047" y="725948"/>
            <a:ext cx="805175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	5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ρυθμίζει τα περισσότερα γονίδια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	sort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–c | sort -n | tail –n 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	6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καταστέλλει τα περισσότερα γονίδια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“suppress”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–c | sort –n | tail –n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1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7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Ενώστε τα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ένα αρχείο όπου σε κάθε γραμμή να υπάρχουν οι πληροφορίες σχετικής μεταβολής της έκφρασης ενός γονιδίου σε όλες τις συνθήκες που ελέγχθηκε. Θεωρούμε ότι οι μετρήσεις στο καθένα από τα 2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γίνονται για το σύνολο των ανθρώπινων γονιδίων, δεν είναι απαραίτητο όμως να είναι γραμμένα με αλφαβητική σειρά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transcription1.txt &gt; transcription1_sorted.txt</a:t>
            </a: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transcription2.txt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transcription2_sorted.txt</a:t>
            </a: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join  transcription1_sorted.txt  transcription2_sorted.txt &gt; transcription3_joined.txt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6643980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759160"/>
            <a:ext cx="87865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8)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εμφανίζονται να υπερ-εκφράζονται στον καρκίνο (έκφραση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&gt;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=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&gt;= 2) 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είναι τα 10 γονίδια με την πιο έντονη υπερ-έκφραση στον καρκίνο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ποιά χρωμοσώματα εντοπίζονται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($2 &gt;= 2) print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$2”\t”$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1}’ transcription3_joined.txt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-n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 tail –n 10 &gt; cancer_top10_upregulated.txt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$2}’ cancer_top10_upregulated.txt &gt; top10_list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–f  top10_list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 cancer_up10_chroms.txt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$3}’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cancer_up_chroms.txt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υπο-εκφράζονται στον καρκίνο (έκφραση &lt; 0.5)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93513" y="1032329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4.5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1.5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9222" y="668223"/>
            <a:ext cx="2520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ranscription3_joined.txt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360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47525" y="3286420"/>
            <a:ext cx="8778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sz="1600" dirty="0" smtClean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/home </a:t>
            </a:r>
            <a:r>
              <a:rPr lang="el-GR" sz="1600" dirty="0" smtClean="0">
                <a:latin typeface="Arial"/>
                <a:cs typeface="Arial"/>
              </a:rPr>
              <a:t>βρίσκονται οι λογαριασμοί των χρηστών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/bin </a:t>
            </a:r>
            <a:r>
              <a:rPr lang="el-GR" sz="1600" dirty="0" smtClean="0">
                <a:latin typeface="Arial"/>
                <a:cs typeface="Arial"/>
              </a:rPr>
              <a:t>βρίσκονται προγράμματα (συνήθως σε δυαδική μορφή </a:t>
            </a:r>
            <a:r>
              <a:rPr lang="en-GB" sz="1600" dirty="0" smtClean="0">
                <a:latin typeface="Arial"/>
                <a:cs typeface="Arial"/>
              </a:rPr>
              <a:t>- binary</a:t>
            </a:r>
            <a:r>
              <a:rPr lang="el-GR" sz="1600" dirty="0" smtClean="0">
                <a:latin typeface="Arial"/>
                <a:cs typeface="Arial"/>
              </a:rPr>
              <a:t>)</a:t>
            </a:r>
            <a:endParaRPr lang="en-GB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sbin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βρίσκονται προγράμματα (συνήθως σε δυαδική μορφή </a:t>
            </a:r>
            <a:r>
              <a:rPr lang="en-GB" sz="1600" dirty="0">
                <a:latin typeface="Arial"/>
                <a:cs typeface="Arial"/>
              </a:rPr>
              <a:t>- binary</a:t>
            </a:r>
            <a:r>
              <a:rPr lang="el-GR" sz="1600" dirty="0" smtClean="0">
                <a:latin typeface="Arial"/>
                <a:cs typeface="Arial"/>
              </a:rPr>
              <a:t>)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που χρησιμοποιεί ο </a:t>
            </a:r>
            <a:r>
              <a:rPr lang="en-GB" sz="1600" dirty="0" err="1" smtClean="0">
                <a:latin typeface="Arial"/>
                <a:cs typeface="Arial"/>
              </a:rPr>
              <a:t>superuser</a:t>
            </a:r>
            <a:endParaRPr lang="en-GB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γράφονται παροδικά αρχεία που σβήνονται όταν κλείσει ο υπολογιστής.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/lib </a:t>
            </a:r>
            <a:r>
              <a:rPr lang="el-GR" sz="1600" dirty="0">
                <a:latin typeface="Arial"/>
                <a:cs typeface="Arial"/>
              </a:rPr>
              <a:t>βρίσκονται </a:t>
            </a:r>
            <a:r>
              <a:rPr lang="el-GR" sz="1600" dirty="0" smtClean="0">
                <a:latin typeface="Arial"/>
                <a:cs typeface="Arial"/>
              </a:rPr>
              <a:t>βιβλιοθήκες που χρησιμοποιούνται από διάφορα προγράμματα. </a:t>
            </a:r>
            <a:endParaRPr lang="en-GB" sz="16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etc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βρίσκονται </a:t>
            </a:r>
            <a:r>
              <a:rPr lang="en-GB" sz="1600" dirty="0" smtClean="0">
                <a:latin typeface="Arial"/>
                <a:cs typeface="Arial"/>
              </a:rPr>
              <a:t>configuration files </a:t>
            </a:r>
            <a:r>
              <a:rPr lang="el-GR" sz="1600" dirty="0" smtClean="0">
                <a:latin typeface="Arial"/>
                <a:cs typeface="Arial"/>
              </a:rPr>
              <a:t>του συστήματος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latin typeface="Arial"/>
                <a:cs typeface="Arial"/>
              </a:rPr>
              <a:t>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mnt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συνδέονται διάφορες εξωτερικές συσκευές, π.χ. </a:t>
            </a:r>
            <a:r>
              <a:rPr lang="en-US" sz="1600" dirty="0" smtClean="0">
                <a:latin typeface="Arial"/>
                <a:cs typeface="Arial"/>
              </a:rPr>
              <a:t>M</a:t>
            </a:r>
            <a:r>
              <a:rPr lang="en-GB" sz="1600" dirty="0" err="1" smtClean="0">
                <a:latin typeface="Arial"/>
                <a:cs typeface="Arial"/>
              </a:rPr>
              <a:t>emory</a:t>
            </a:r>
            <a:r>
              <a:rPr lang="en-GB" sz="1600" dirty="0" smtClean="0">
                <a:latin typeface="Arial"/>
                <a:cs typeface="Arial"/>
              </a:rPr>
              <a:t> sticks, </a:t>
            </a:r>
            <a:r>
              <a:rPr lang="el-GR" sz="1600" dirty="0" smtClean="0">
                <a:latin typeface="Arial"/>
                <a:cs typeface="Arial"/>
              </a:rPr>
              <a:t>εξωτερικοί σκληροί δίσκοι, </a:t>
            </a:r>
            <a:r>
              <a:rPr lang="en-GB" sz="1600" dirty="0" err="1" smtClean="0">
                <a:latin typeface="Arial"/>
                <a:cs typeface="Arial"/>
              </a:rPr>
              <a:t>cd-roms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κτλ.</a:t>
            </a:r>
            <a:r>
              <a:rPr lang="en-GB" sz="1600" dirty="0" smtClean="0">
                <a:latin typeface="Arial"/>
                <a:cs typeface="Arial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4567088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861355"/>
            <a:ext cx="87865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10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μην έχουν σημαντική μεταβολή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της έκφρασής τους (υπερ-έκφραση ή υπο-έκφραση) στον καρκίνο (0.5 &lt; μεταβολή έκφρασης &lt; 2)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($2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&gt; 0.5 &amp;&amp; $2 &lt; 2)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cancer_not_regulated.txt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υπερ-εκφράζονται και στον καρκίνο και 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διαβήτη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‘{if ($2 &gt;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&amp;&amp;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$4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&lt; 2) 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cancer_diabetes_upregulated.txt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93513" y="1032329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4.5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1.5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9222" y="668223"/>
            <a:ext cx="2520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ranscription3_joined.txt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508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Κατηγορίες εντολών για 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Πλοήγηση στο σύστημα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Διαχείριση αρχείων και καταλόγων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endParaRPr lang="en-GB" sz="1800" dirty="0">
              <a:latin typeface="Arial"/>
              <a:cs typeface="Arial"/>
            </a:endParaRPr>
          </a:p>
          <a:p>
            <a:pPr lvl="1"/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l-GR" sz="1800" dirty="0" smtClean="0">
                <a:latin typeface="Arial"/>
                <a:cs typeface="Arial"/>
              </a:rPr>
              <a:t>Συνήθως τα ονόματα των εντολών είναι συντομογραφίες κάποιων ρημάτων.</a:t>
            </a:r>
          </a:p>
          <a:p>
            <a:pPr marL="457200" lvl="1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</a:t>
            </a:r>
            <a:r>
              <a:rPr lang="en-GB" sz="1800" dirty="0" smtClean="0">
                <a:latin typeface="Arial"/>
                <a:cs typeface="Arial"/>
              </a:rPr>
              <a:t>:  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List -&gt;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Change directory -&gt; cd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Make directory -&gt; </a:t>
            </a:r>
            <a:r>
              <a:rPr lang="en-GB" sz="1800" dirty="0" err="1" smtClean="0">
                <a:latin typeface="Arial"/>
                <a:cs typeface="Arial"/>
              </a:rPr>
              <a:t>mkdir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Copy </a:t>
            </a:r>
            <a:r>
              <a:rPr lang="en-GB" sz="1800" dirty="0">
                <a:latin typeface="Arial"/>
                <a:cs typeface="Arial"/>
              </a:rPr>
              <a:t>-&gt; </a:t>
            </a:r>
            <a:r>
              <a:rPr lang="en-GB" sz="1800" dirty="0" err="1" smtClean="0">
                <a:latin typeface="Arial"/>
                <a:cs typeface="Arial"/>
              </a:rPr>
              <a:t>cp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Remove -&gt; </a:t>
            </a:r>
            <a:r>
              <a:rPr lang="en-GB" sz="1800" dirty="0" err="1" smtClean="0">
                <a:latin typeface="Arial"/>
                <a:cs typeface="Arial"/>
              </a:rPr>
              <a:t>rm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Move -&gt; mv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9783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Σύνταξη εντολών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(</a:t>
            </a:r>
            <a:r>
              <a:rPr lang="en-GB" sz="2800" dirty="0" err="1" smtClean="0">
                <a:latin typeface="Arial"/>
                <a:cs typeface="Arial"/>
              </a:rPr>
              <a:t>i</a:t>
            </a:r>
            <a:r>
              <a:rPr lang="el-GR" sz="2800" dirty="0" smtClean="0">
                <a:latin typeface="Arial"/>
                <a:cs typeface="Arial"/>
              </a:rPr>
              <a:t>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Οι εντολές γράφονται στο τερματικό </a:t>
            </a:r>
            <a:r>
              <a:rPr lang="en-GB" sz="1800" dirty="0" smtClean="0">
                <a:latin typeface="Arial"/>
                <a:cs typeface="Arial"/>
              </a:rPr>
              <a:t>(terminal).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Γράφουμε πρώτα το όνομα της εντολής που θέλουμε να εκτελέσουμε, στη συνέχεια κάποιες παραμέτρους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αν χρειάζεται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μετά (αν χρειάζεται) τα ονόματα αρχείων ή καταλόγων με τα οποία θα δουλέψει η εντολή. Μεταξύ όλων των παραπάνω μεσολαβούν κενά. Κατόπιν πατούμε </a:t>
            </a:r>
            <a:r>
              <a:rPr lang="en-GB" sz="1800" dirty="0" smtClean="0">
                <a:latin typeface="Arial"/>
                <a:cs typeface="Arial"/>
              </a:rPr>
              <a:t>ENTER </a:t>
            </a:r>
            <a:r>
              <a:rPr lang="el-GR" sz="1800" dirty="0" smtClean="0">
                <a:latin typeface="Arial"/>
                <a:cs typeface="Arial"/>
              </a:rPr>
              <a:t>για να εκτελεστεί η εντολή. Σε μια εντολή μπορούμε να δώσουμε ταυτόχρονα περισσότερες από μία ειδικές παραμέτρους.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Στο παρακάτω παράδειγμα ζητάμε να εκτελεστεί η εντολή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r>
              <a:rPr lang="el-GR" sz="1800" dirty="0" smtClean="0">
                <a:latin typeface="Arial"/>
                <a:cs typeface="Arial"/>
              </a:rPr>
              <a:t> με τις δύο παραμέτρους –</a:t>
            </a:r>
            <a:r>
              <a:rPr lang="en-GB" sz="1800" dirty="0" smtClean="0">
                <a:latin typeface="Arial"/>
                <a:cs typeface="Arial"/>
              </a:rPr>
              <a:t>l </a:t>
            </a:r>
            <a:r>
              <a:rPr lang="el-GR" sz="1800" dirty="0" smtClean="0">
                <a:latin typeface="Arial"/>
                <a:cs typeface="Arial"/>
              </a:rPr>
              <a:t>και –</a:t>
            </a:r>
            <a:r>
              <a:rPr lang="en-GB" sz="1800" dirty="0" smtClean="0">
                <a:latin typeface="Arial"/>
                <a:cs typeface="Arial"/>
              </a:rPr>
              <a:t>a.</a:t>
            </a:r>
          </a:p>
          <a:p>
            <a:r>
              <a:rPr lang="en-GB" sz="1800" dirty="0" err="1">
                <a:latin typeface="Arial"/>
                <a:cs typeface="Arial"/>
              </a:rPr>
              <a:t>l</a:t>
            </a:r>
            <a:r>
              <a:rPr lang="en-GB" sz="1800" dirty="0" err="1" smtClean="0">
                <a:latin typeface="Arial"/>
                <a:cs typeface="Arial"/>
              </a:rPr>
              <a:t>s</a:t>
            </a:r>
            <a:r>
              <a:rPr lang="en-GB" sz="1800" dirty="0" smtClean="0">
                <a:latin typeface="Arial"/>
                <a:cs typeface="Arial"/>
              </a:rPr>
              <a:t> –l –a</a:t>
            </a:r>
          </a:p>
          <a:p>
            <a:r>
              <a:rPr lang="el-GR" sz="1800" dirty="0" smtClean="0">
                <a:latin typeface="Arial"/>
                <a:cs typeface="Arial"/>
              </a:rPr>
              <a:t>Το ίδιο μπορεί να γραφεί και ως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latin typeface="Arial"/>
                <a:cs typeface="Arial"/>
              </a:rPr>
              <a:t>l</a:t>
            </a:r>
            <a:r>
              <a:rPr lang="en-GB" sz="1800" dirty="0" err="1" smtClean="0">
                <a:latin typeface="Arial"/>
                <a:cs typeface="Arial"/>
              </a:rPr>
              <a:t>s</a:t>
            </a:r>
            <a:r>
              <a:rPr lang="en-GB" sz="1800" dirty="0" smtClean="0">
                <a:latin typeface="Arial"/>
                <a:cs typeface="Arial"/>
              </a:rPr>
              <a:t> –al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4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8546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Σύνταξη εντολών</a:t>
            </a:r>
            <a:r>
              <a:rPr lang="en-GB" sz="2800" dirty="0">
                <a:latin typeface="Arial"/>
                <a:cs typeface="Arial"/>
              </a:rPr>
              <a:t> (</a:t>
            </a:r>
            <a:r>
              <a:rPr lang="en-GB" sz="2800" dirty="0" smtClean="0">
                <a:latin typeface="Arial"/>
                <a:cs typeface="Arial"/>
              </a:rPr>
              <a:t>ii)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γράψουμε μόνο το όνομα του αρχείου ή καταλόγου χωρίς την πλήρη διεύθυνσή του, τότε η εντολή ψάχνει να το βρει (αρχείο ή κατάλογο) μέσα στον ενεργό κατάλογο, δηλαδή εκεί που βρισκόμαστε.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Μια εντολή μπορεί να δουλέψει και με αρχεία/καταλόγους που δεν βρίσκονται στον ενεργό κατάλογο (δηλαδή εκεί που βρισκόμαστε εκείνη την στιγμή), αρκεί να δώσουμε την κατάλληλη διεύθυνση, για να τα βρει η εντολή.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Τα αποτελέσματα μιας εντολής συνήθως εκτυπώνονται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εκτός και εάν τα στείλουμε σε κάποιο αρχείο. </a:t>
            </a:r>
            <a:r>
              <a:rPr lang="el-GR" sz="1800" dirty="0">
                <a:latin typeface="Arial"/>
                <a:cs typeface="Arial"/>
              </a:rPr>
              <a:t>Μ</a:t>
            </a:r>
            <a:r>
              <a:rPr lang="el-GR" sz="1800" dirty="0" smtClean="0">
                <a:latin typeface="Arial"/>
                <a:cs typeface="Arial"/>
              </a:rPr>
              <a:t>ε το σύμβολο &gt; τα αποτελέσματα γράφονται στο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αναγράφεται δεξιά του &gt;. Αν το αρχείο δεν υπήρχε πριν, δημιουργείται. Αν υπήρχε, τα νέα αποτελέσματα αντικαθιστούν το παλιό περιεχόμενο (</a:t>
            </a:r>
            <a:r>
              <a:rPr lang="en-GB" sz="1800" dirty="0" smtClean="0">
                <a:latin typeface="Arial"/>
                <a:cs typeface="Arial"/>
              </a:rPr>
              <a:t>overwrite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&gt;&gt; τα νέα αποτελέσματα προσθέτονται στο τέλος των παλιών περιεχομένων του αρχείου</a:t>
            </a:r>
            <a:r>
              <a:rPr lang="en-GB" sz="1800" dirty="0" smtClean="0">
                <a:latin typeface="Arial"/>
                <a:cs typeface="Arial"/>
              </a:rPr>
              <a:t> (append)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1132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(iii)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Στην ίδια γραμμή μπορώ να γράψω και δύο ή περισσότερες εντολές, που θα εκτελεστούν η μία μετά το πέρας της άλλης. Για να γίνει αυτό πρέπει τις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εντολές να τις χωρίσω μεταξύ τους με το 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  <a:r>
              <a:rPr lang="en-GB" sz="1800" dirty="0" smtClean="0">
                <a:latin typeface="Arial"/>
                <a:cs typeface="Arial"/>
              </a:rPr>
              <a:t>: </a:t>
            </a:r>
            <a:r>
              <a:rPr lang="el-GR" sz="1800" dirty="0" smtClean="0">
                <a:latin typeface="Arial"/>
                <a:cs typeface="Arial"/>
              </a:rPr>
              <a:t>Εντολή1</a:t>
            </a:r>
            <a:r>
              <a:rPr lang="en-GB" sz="1800" dirty="0" smtClean="0">
                <a:latin typeface="Arial"/>
                <a:cs typeface="Arial"/>
              </a:rPr>
              <a:t> ; </a:t>
            </a:r>
            <a:r>
              <a:rPr lang="el-GR" sz="1800" dirty="0" smtClean="0">
                <a:latin typeface="Arial"/>
                <a:cs typeface="Arial"/>
              </a:rPr>
              <a:t>Εντολή2 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Εντολή3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τα αποτελέσματα μιας εντολής μπορώ να τα καναλιζάρω ως εισερχόμενα δεδομένα σε μια άλλη εντολή με το </a:t>
            </a:r>
            <a:r>
              <a:rPr lang="en-GB" sz="1800" dirty="0" smtClean="0">
                <a:latin typeface="Arial"/>
                <a:cs typeface="Arial"/>
              </a:rPr>
              <a:t>| (pipe)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Εντολή1 | Εντολή2 &gt; </a:t>
            </a:r>
            <a:r>
              <a:rPr lang="en-GB" sz="1800" dirty="0" smtClean="0">
                <a:latin typeface="Arial"/>
                <a:cs typeface="Arial"/>
              </a:rPr>
              <a:t>results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Στο παραπάνω παράδειγμα η Εντολή1 παρήγαγε κάποια αποτελέσματα που αντί να εκτυπωθούν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πήγαν ως εισερχόμενα δεδομένα στην Εντολή2 η οποία με τη σειρά της παρήγαγε νέα αποτελέσματα τα οποία αντί να εκτυπωθούν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γράφτηκαν στο αρχείο </a:t>
            </a:r>
            <a:r>
              <a:rPr lang="en-GB" sz="1800" dirty="0" smtClean="0">
                <a:latin typeface="Arial"/>
                <a:cs typeface="Arial"/>
              </a:rPr>
              <a:t>results.</a:t>
            </a:r>
            <a:r>
              <a:rPr lang="el-GR" sz="1800" dirty="0" smtClean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5351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(iv)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το πλήκτρο </a:t>
            </a:r>
            <a:r>
              <a:rPr lang="en-GB" sz="1800" dirty="0" smtClean="0">
                <a:latin typeface="Arial"/>
                <a:cs typeface="Arial"/>
              </a:rPr>
              <a:t>tab </a:t>
            </a:r>
            <a:r>
              <a:rPr lang="el-GR" sz="1800" dirty="0" smtClean="0">
                <a:latin typeface="Arial"/>
                <a:cs typeface="Arial"/>
              </a:rPr>
              <a:t>γίνεται αυτόματη συμπλήρωση των δεδομένων σε μια γραμμή εντολής.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Βρίσκομαι στον κατάλογο /</a:t>
            </a:r>
            <a:r>
              <a:rPr lang="en-GB" sz="1800" dirty="0" smtClean="0">
                <a:latin typeface="Arial"/>
                <a:cs typeface="Arial"/>
              </a:rPr>
              <a:t>home/User1/ </a:t>
            </a:r>
            <a:r>
              <a:rPr lang="el-GR" sz="1800" dirty="0" smtClean="0">
                <a:latin typeface="Arial"/>
                <a:cs typeface="Arial"/>
              </a:rPr>
              <a:t>και από κάτω υπάρχουν οι υποκατάλογοι  </a:t>
            </a:r>
            <a:r>
              <a:rPr lang="en-GB" sz="1800" dirty="0" smtClean="0">
                <a:latin typeface="Arial"/>
                <a:cs typeface="Arial"/>
              </a:rPr>
              <a:t>Desktop, Dir1,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Dir2 </a:t>
            </a:r>
            <a:r>
              <a:rPr lang="el-GR" sz="1800" dirty="0" smtClean="0">
                <a:latin typeface="Arial"/>
                <a:cs typeface="Arial"/>
              </a:rPr>
              <a:t>και </a:t>
            </a:r>
            <a:r>
              <a:rPr lang="en-GB" sz="1800" dirty="0" smtClean="0">
                <a:latin typeface="Arial"/>
                <a:cs typeface="Arial"/>
              </a:rPr>
              <a:t>Games.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μετακινηθώ στον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υποκατάλογο </a:t>
            </a:r>
            <a:r>
              <a:rPr lang="en-GB" sz="1800" dirty="0" smtClean="0">
                <a:latin typeface="Arial"/>
                <a:cs typeface="Arial"/>
              </a:rPr>
              <a:t>Games </a:t>
            </a:r>
            <a:r>
              <a:rPr lang="el-GR" sz="1800" dirty="0" smtClean="0">
                <a:latin typeface="Arial"/>
                <a:cs typeface="Arial"/>
              </a:rPr>
              <a:t>πρέπει να πληκτρολογήσω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c</a:t>
            </a:r>
            <a:r>
              <a:rPr lang="en-GB" sz="1800" dirty="0" smtClean="0">
                <a:latin typeface="Arial"/>
                <a:cs typeface="Arial"/>
              </a:rPr>
              <a:t>d Games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ή μπορώ να πληκτρολογήσω </a:t>
            </a:r>
            <a:r>
              <a:rPr lang="en-GB" sz="1800" dirty="0" smtClean="0">
                <a:latin typeface="Arial"/>
                <a:cs typeface="Arial"/>
              </a:rPr>
              <a:t>cd G </a:t>
            </a:r>
            <a:r>
              <a:rPr lang="el-GR" sz="1800" dirty="0" smtClean="0">
                <a:latin typeface="Arial"/>
                <a:cs typeface="Arial"/>
              </a:rPr>
              <a:t>και μετά να πατήσω το πλήκτρο </a:t>
            </a:r>
            <a:r>
              <a:rPr lang="en-GB" sz="1800" dirty="0" smtClean="0">
                <a:latin typeface="Arial"/>
                <a:cs typeface="Arial"/>
              </a:rPr>
              <a:t>Tab. To Linux </a:t>
            </a:r>
            <a:r>
              <a:rPr lang="el-GR" sz="1800" dirty="0" smtClean="0">
                <a:latin typeface="Arial"/>
                <a:cs typeface="Arial"/>
              </a:rPr>
              <a:t>καταλαβαίνει ότι θέλω το </a:t>
            </a:r>
            <a:r>
              <a:rPr lang="en-GB" sz="1800" dirty="0" smtClean="0">
                <a:latin typeface="Arial"/>
                <a:cs typeface="Arial"/>
              </a:rPr>
              <a:t>Games </a:t>
            </a:r>
            <a:r>
              <a:rPr lang="el-GR" sz="1800" dirty="0" smtClean="0">
                <a:latin typeface="Arial"/>
                <a:cs typeface="Arial"/>
              </a:rPr>
              <a:t>και το συμπληρώνει αυτόματα.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 θέλω να πάω στο </a:t>
            </a:r>
            <a:r>
              <a:rPr lang="en-GB" sz="1800" dirty="0" smtClean="0">
                <a:latin typeface="Arial"/>
                <a:cs typeface="Arial"/>
              </a:rPr>
              <a:t>Desktop (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/home/User1/), </a:t>
            </a:r>
            <a:r>
              <a:rPr lang="el-GR" sz="1800" dirty="0" smtClean="0">
                <a:latin typeface="Arial"/>
                <a:cs typeface="Arial"/>
              </a:rPr>
              <a:t>αρκεί να πληκτρολογήσω </a:t>
            </a:r>
            <a:r>
              <a:rPr lang="en-GB" sz="1800" dirty="0" smtClean="0">
                <a:latin typeface="Arial"/>
                <a:cs typeface="Arial"/>
              </a:rPr>
              <a:t>cd De 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και μετά να πατήσω το πλήκτρο </a:t>
            </a:r>
            <a:r>
              <a:rPr lang="en-GB" sz="1800" dirty="0" smtClean="0">
                <a:latin typeface="Arial"/>
                <a:cs typeface="Arial"/>
              </a:rPr>
              <a:t>Tab</a:t>
            </a:r>
            <a:r>
              <a:rPr lang="el-GR" sz="1800" dirty="0" smtClean="0">
                <a:latin typeface="Arial"/>
                <a:cs typeface="Arial"/>
              </a:rPr>
              <a:t>. Θα συμπληρωθεί αυτόματα η λέξη </a:t>
            </a:r>
            <a:r>
              <a:rPr lang="en-GB" sz="1800" dirty="0" smtClean="0">
                <a:latin typeface="Arial"/>
                <a:cs typeface="Arial"/>
              </a:rPr>
              <a:t>Desktop. </a:t>
            </a:r>
            <a:r>
              <a:rPr lang="el-GR" sz="1800" dirty="0" smtClean="0">
                <a:latin typeface="Arial"/>
                <a:cs typeface="Arial"/>
              </a:rPr>
              <a:t>Αν όμως πληκτρολογούσα μόνο </a:t>
            </a:r>
            <a:r>
              <a:rPr lang="en-GB" sz="1800" dirty="0" smtClean="0">
                <a:latin typeface="Arial"/>
                <a:cs typeface="Arial"/>
              </a:rPr>
              <a:t>cd D </a:t>
            </a:r>
            <a:r>
              <a:rPr lang="el-GR" sz="1800" dirty="0" smtClean="0">
                <a:latin typeface="Arial"/>
                <a:cs typeface="Arial"/>
              </a:rPr>
              <a:t>και μετά πατούσα το </a:t>
            </a:r>
            <a:r>
              <a:rPr lang="en-GB" sz="1800" dirty="0" smtClean="0">
                <a:latin typeface="Arial"/>
                <a:cs typeface="Arial"/>
              </a:rPr>
              <a:t>Tab, </a:t>
            </a: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Linux </a:t>
            </a:r>
            <a:r>
              <a:rPr lang="el-GR" sz="1800" dirty="0" smtClean="0">
                <a:latin typeface="Arial"/>
                <a:cs typeface="Arial"/>
              </a:rPr>
              <a:t>δεν θα ήξερε αν θέλω να πάω στο </a:t>
            </a:r>
            <a:r>
              <a:rPr lang="en-GB" sz="1800" dirty="0" smtClean="0">
                <a:latin typeface="Arial"/>
                <a:cs typeface="Arial"/>
              </a:rPr>
              <a:t>Desktop, Dir1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Dir2. </a:t>
            </a:r>
            <a:r>
              <a:rPr lang="el-GR" sz="1800" dirty="0" smtClean="0">
                <a:latin typeface="Arial"/>
                <a:cs typeface="Arial"/>
              </a:rPr>
              <a:t>Θα παραπονιώταν με ένα ήχο. Αν ξαναπατήσω το </a:t>
            </a:r>
            <a:r>
              <a:rPr lang="en-GB" sz="1800" dirty="0" smtClean="0">
                <a:latin typeface="Arial"/>
                <a:cs typeface="Arial"/>
              </a:rPr>
              <a:t>Tab </a:t>
            </a:r>
            <a:r>
              <a:rPr lang="el-GR" sz="1800" dirty="0" smtClean="0">
                <a:latin typeface="Arial"/>
                <a:cs typeface="Arial"/>
              </a:rPr>
              <a:t>αμέσως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θα μου δείξει τις 3 επιλογές που υπάρχουν, δηλαδή τα </a:t>
            </a:r>
            <a:r>
              <a:rPr lang="en-GB" sz="1800" dirty="0" smtClean="0">
                <a:latin typeface="Arial"/>
                <a:cs typeface="Arial"/>
              </a:rPr>
              <a:t>Desktop, Dir1, Dir2.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3783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(v)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38530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Μπορούμε να δούμε ποιές εντολές εκτελέσαμε πιο πριν πληκτρολογώντας την εντολή </a:t>
            </a:r>
            <a:r>
              <a:rPr lang="en-GB" sz="1800" dirty="0" smtClean="0">
                <a:latin typeface="Arial"/>
                <a:cs typeface="Arial"/>
              </a:rPr>
              <a:t>history.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πατώντας στο πληκτρολόγιο το βέλος προς τα επάνω, εμφανίζεται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η προηγούμενη εντολή. Αν θέλω να πάω 3 εντολές προς τα πίσω, πατάω το βέλος προς τα επάνω 3 φορές. Αν μετά θέλω να πάω 2 εντολές προς τα εμπρός, πατάω το βέλος προς τα κάτω 2 φορές.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Τα βέλη είναι πολύ χρήσιμα όταν εκτελούμε μια πολύ μεγάλη και περίπλοκη εντολή και πρέπει μετά από λίγο να την ξαναπληκτρολογήσουμε. Έτσι, και γλιτώνουμε χρόνο και αποφεύγουμε λάθη κατά την πληκτρολόγηση.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8223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(vi)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330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Κατά την σύνταξη μιας εντολής μπορώ να χρησιμοποιήσω </a:t>
            </a:r>
            <a:r>
              <a:rPr lang="en-GB" sz="1800" dirty="0" smtClean="0">
                <a:latin typeface="Arial"/>
                <a:cs typeface="Arial"/>
              </a:rPr>
              <a:t>wild cards</a:t>
            </a:r>
            <a:r>
              <a:rPr lang="el-GR" sz="1800" dirty="0" smtClean="0">
                <a:latin typeface="Arial"/>
                <a:cs typeface="Arial"/>
              </a:rPr>
              <a:t>, δηλαδή σύμβολα που μπορούν να σημαίνουν οποιοδήποτε χαρακτήρα ή χαρακτήρες. Το σύμβολο για το </a:t>
            </a:r>
            <a:r>
              <a:rPr lang="en-GB" sz="1800" dirty="0" smtClean="0">
                <a:latin typeface="Arial"/>
                <a:cs typeface="Arial"/>
              </a:rPr>
              <a:t>wild card </a:t>
            </a:r>
            <a:r>
              <a:rPr lang="el-GR" sz="1800" dirty="0" smtClean="0">
                <a:latin typeface="Arial"/>
                <a:cs typeface="Arial"/>
              </a:rPr>
              <a:t>είναι ο αστερίσκος </a:t>
            </a:r>
            <a:r>
              <a:rPr lang="en-GB" sz="1800" dirty="0" smtClean="0">
                <a:latin typeface="Arial"/>
                <a:cs typeface="Arial"/>
              </a:rPr>
              <a:t>*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Βρίσκομαι σε ένα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που έχει </a:t>
            </a:r>
            <a:r>
              <a:rPr lang="en-GB" sz="1800" dirty="0" smtClean="0">
                <a:latin typeface="Arial"/>
                <a:cs typeface="Arial"/>
              </a:rPr>
              <a:t>15</a:t>
            </a:r>
            <a:r>
              <a:rPr lang="el-GR" sz="1800" dirty="0" smtClean="0">
                <a:latin typeface="Arial"/>
                <a:cs typeface="Arial"/>
              </a:rPr>
              <a:t> αρχεία, τα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έως </a:t>
            </a:r>
            <a:r>
              <a:rPr lang="en-GB" sz="1800" dirty="0" smtClean="0">
                <a:latin typeface="Arial"/>
                <a:cs typeface="Arial"/>
              </a:rPr>
              <a:t>file15</a:t>
            </a:r>
            <a:r>
              <a:rPr lang="el-GR" sz="1800" dirty="0" smtClean="0">
                <a:latin typeface="Arial"/>
                <a:cs typeface="Arial"/>
              </a:rPr>
              <a:t> και το </a:t>
            </a:r>
            <a:r>
              <a:rPr lang="en-GB" sz="1800" dirty="0" smtClean="0">
                <a:latin typeface="Arial"/>
                <a:cs typeface="Arial"/>
              </a:rPr>
              <a:t>doc1.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Θέλω να σβήσω τα αρχεία </a:t>
            </a:r>
            <a:r>
              <a:rPr lang="en-GB" sz="1800" dirty="0" smtClean="0">
                <a:latin typeface="Arial"/>
                <a:cs typeface="Arial"/>
              </a:rPr>
              <a:t>file1 – file15, </a:t>
            </a:r>
            <a:r>
              <a:rPr lang="el-GR" sz="1800" dirty="0" smtClean="0">
                <a:latin typeface="Arial"/>
                <a:cs typeface="Arial"/>
              </a:rPr>
              <a:t>αλλά όχι το </a:t>
            </a:r>
            <a:r>
              <a:rPr lang="en-GB" sz="1800" dirty="0" smtClean="0">
                <a:latin typeface="Arial"/>
                <a:cs typeface="Arial"/>
              </a:rPr>
              <a:t>doc1.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Αντί να εκτελέσω την εντολή για το κάθε ένα αρχείο ξεχωριστά, μπορώ να του πω να σβήσει όλα εκείνα τα αρχεία που ξεκινούν με τους χαρακτήρες </a:t>
            </a:r>
            <a:r>
              <a:rPr lang="en-GB" sz="1800" dirty="0" smtClean="0">
                <a:latin typeface="Arial"/>
                <a:cs typeface="Arial"/>
              </a:rPr>
              <a:t>“file”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 smtClean="0">
                <a:latin typeface="Arial"/>
                <a:cs typeface="Arial"/>
              </a:rPr>
              <a:t>rm</a:t>
            </a:r>
            <a:r>
              <a:rPr lang="en-GB" sz="1800" dirty="0" smtClean="0">
                <a:latin typeface="Arial"/>
                <a:cs typeface="Arial"/>
              </a:rPr>
              <a:t> file*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1594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Οδηγίες χρήσης μιας εντολής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160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εντολή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μας δίνει πληροφορίες για μια εντολή.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Πληκτρολογούμε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και μετά την εντολή.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  <a:r>
              <a:rPr lang="en-GB" sz="1800" dirty="0" smtClean="0">
                <a:latin typeface="Arial"/>
                <a:cs typeface="Arial"/>
              </a:rPr>
              <a:t>: man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Οι οδηγίες είναι δομημένες σε διάφορες ενότητες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NAME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SYNOPSIS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DESCRIPTION: </a:t>
            </a:r>
            <a:r>
              <a:rPr lang="el-GR" sz="1800" dirty="0" smtClean="0">
                <a:latin typeface="Arial"/>
                <a:cs typeface="Arial"/>
              </a:rPr>
              <a:t>Εκεί υπάρχουν και τα διαθέσιμα </a:t>
            </a:r>
            <a:r>
              <a:rPr lang="en-GB" sz="1800" dirty="0" smtClean="0">
                <a:latin typeface="Arial"/>
                <a:cs typeface="Arial"/>
              </a:rPr>
              <a:t>options </a:t>
            </a:r>
            <a:r>
              <a:rPr lang="el-GR" sz="1800" dirty="0" smtClean="0">
                <a:latin typeface="Arial"/>
                <a:cs typeface="Arial"/>
              </a:rPr>
              <a:t>για την εντολή που τις δίνουν επιπλέον ειδικές λειτουργίες.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EXAMPLES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SEE ALSO: </a:t>
            </a:r>
            <a:r>
              <a:rPr lang="el-GR" sz="1800" dirty="0" smtClean="0">
                <a:latin typeface="Arial"/>
                <a:cs typeface="Arial"/>
              </a:rPr>
              <a:t>άλλες διαθέσιμες εντολές που σχετίζονται με την παρούσα.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Τ</a:t>
            </a:r>
            <a:r>
              <a:rPr lang="el-GR" sz="1800" dirty="0" smtClean="0">
                <a:latin typeface="Arial"/>
                <a:cs typeface="Arial"/>
              </a:rPr>
              <a:t>ο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έχει μια πληθώρα πληροφοριών για την εντολή που συνήθως κουράζουν τον αναγνώστη. Μια καλή πηγή πληροφοριών για εντολές συνήθως συναντάται σε προσωπικές ιστοσελίδες στο διαδίκτυο (να ναι καλά το </a:t>
            </a:r>
            <a:r>
              <a:rPr lang="en-GB" sz="1800" dirty="0" smtClean="0">
                <a:latin typeface="Arial"/>
                <a:cs typeface="Arial"/>
              </a:rPr>
              <a:t>Google search!!!)</a:t>
            </a:r>
            <a:r>
              <a:rPr lang="el-GR" sz="1800" dirty="0" smtClean="0">
                <a:latin typeface="Arial"/>
                <a:cs typeface="Arial"/>
              </a:rPr>
              <a:t>. Το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συνήθως είναι καλή πηγή για να μας θυμίσει τι κάνουν κάποιες ειδικές παράμετροι μιας εντολής.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3798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για πλοήγηση μέσα στο σύστημα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Ο ενεργός κατάλογος είναι αυτός στον οποίο βρισκόμαστε. Μπορούμε να μετακινηθούμε.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l-GR" sz="1800" dirty="0" smtClean="0">
                <a:latin typeface="Arial"/>
                <a:cs typeface="Arial"/>
              </a:rPr>
              <a:t> από το </a:t>
            </a:r>
            <a:r>
              <a:rPr lang="en-GB" sz="1800" u="sng" dirty="0" smtClean="0">
                <a:latin typeface="Arial"/>
                <a:cs typeface="Arial"/>
              </a:rPr>
              <a:t>list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Παρουσίαση αρχείων</a:t>
            </a:r>
            <a:r>
              <a:rPr lang="en-GB" sz="1800" dirty="0" smtClean="0">
                <a:latin typeface="Arial"/>
                <a:cs typeface="Arial"/>
              </a:rPr>
              <a:t>/</a:t>
            </a:r>
            <a:r>
              <a:rPr lang="el-GR" sz="1800" dirty="0" smtClean="0">
                <a:latin typeface="Arial"/>
                <a:cs typeface="Arial"/>
              </a:rPr>
              <a:t>καταλόγων εντός του ενεργού καταλόγου</a:t>
            </a:r>
          </a:p>
          <a:p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change directory</a:t>
            </a:r>
            <a:r>
              <a:rPr lang="el-GR" sz="1800" dirty="0" smtClean="0">
                <a:latin typeface="Arial"/>
                <a:cs typeface="Arial"/>
              </a:rPr>
              <a:t>. Αλλαγή </a:t>
            </a:r>
            <a:r>
              <a:rPr lang="el-GR" sz="1800" dirty="0">
                <a:latin typeface="Arial"/>
                <a:cs typeface="Arial"/>
              </a:rPr>
              <a:t>του ενεργού </a:t>
            </a:r>
            <a:r>
              <a:rPr lang="el-GR" sz="1800" dirty="0" smtClean="0">
                <a:latin typeface="Arial"/>
                <a:cs typeface="Arial"/>
              </a:rPr>
              <a:t>καταλόγου.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u="sng" dirty="0" smtClean="0">
                <a:latin typeface="Arial"/>
                <a:cs typeface="Arial"/>
              </a:rPr>
              <a:t>print working directory</a:t>
            </a:r>
            <a:r>
              <a:rPr lang="el-GR" sz="1800" dirty="0" smtClean="0">
                <a:latin typeface="Arial"/>
                <a:cs typeface="Arial"/>
              </a:rPr>
              <a:t>. Δείχνει </a:t>
            </a:r>
            <a:r>
              <a:rPr lang="el-GR" sz="1800" dirty="0">
                <a:latin typeface="Arial"/>
                <a:cs typeface="Arial"/>
              </a:rPr>
              <a:t>π</a:t>
            </a:r>
            <a:r>
              <a:rPr lang="el-GR" sz="1800" dirty="0" smtClean="0">
                <a:latin typeface="Arial"/>
                <a:cs typeface="Arial"/>
              </a:rPr>
              <a:t>ου βρισκόμαστε.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4615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1151274"/>
            <a:ext cx="4412249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directory PC1.</a:t>
            </a:r>
          </a:p>
          <a:p>
            <a:r>
              <a:rPr lang="el-GR" dirty="0" smtClean="0">
                <a:latin typeface="Arial"/>
                <a:cs typeface="Arial"/>
              </a:rPr>
              <a:t>Η πλήρης διεύθυνσή του είναι </a:t>
            </a:r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Μέσα στο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υποκαταλόγους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Μέσα στον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smtClean="0">
                <a:latin typeface="Arial"/>
                <a:cs typeface="Arial"/>
              </a:rPr>
              <a:t>file1.</a:t>
            </a:r>
            <a:r>
              <a:rPr lang="el-GR" dirty="0" smtClean="0">
                <a:latin typeface="Arial"/>
                <a:cs typeface="Arial"/>
              </a:rPr>
              <a:t> Μέσα στο </a:t>
            </a:r>
            <a:r>
              <a:rPr lang="en-GB" dirty="0" smtClean="0">
                <a:latin typeface="Arial"/>
                <a:cs typeface="Arial"/>
              </a:rPr>
              <a:t>dir2 </a:t>
            </a:r>
            <a:r>
              <a:rPr lang="el-GR" dirty="0" smtClean="0">
                <a:latin typeface="Arial"/>
                <a:cs typeface="Arial"/>
              </a:rPr>
              <a:t>έχω υποκατάλογο </a:t>
            </a:r>
            <a:r>
              <a:rPr lang="en-GB" dirty="0" smtClean="0">
                <a:latin typeface="Arial"/>
                <a:cs typeface="Arial"/>
              </a:rPr>
              <a:t>dir3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Εφόσον ο ενεργός κατάλογος είναι 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εκεί βρίσκομαι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, αν εκτελέσω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θα μου δώσει την διεύθυνση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Δεν θα δω το </a:t>
            </a:r>
            <a:r>
              <a:rPr lang="en-GB" dirty="0" smtClean="0">
                <a:latin typeface="Arial"/>
                <a:cs typeface="Arial"/>
              </a:rPr>
              <a:t>file1 &amp; dir3.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9850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781941"/>
            <a:ext cx="441224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</a:t>
            </a: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στον </a:t>
            </a:r>
            <a:r>
              <a:rPr lang="en-GB" dirty="0" smtClean="0">
                <a:latin typeface="Arial"/>
                <a:cs typeface="Arial"/>
              </a:rPr>
              <a:t>dir3 </a:t>
            </a:r>
            <a:r>
              <a:rPr lang="el-GR" dirty="0" smtClean="0">
                <a:latin typeface="Arial"/>
                <a:cs typeface="Arial"/>
              </a:rPr>
              <a:t>ενώ ακόμα βρίσκομαι στο </a:t>
            </a:r>
            <a:r>
              <a:rPr lang="en-GB" dirty="0" smtClean="0">
                <a:latin typeface="Arial"/>
                <a:cs typeface="Arial"/>
              </a:rPr>
              <a:t>PC1, </a:t>
            </a:r>
            <a:r>
              <a:rPr lang="el-GR" dirty="0" smtClean="0">
                <a:latin typeface="Arial"/>
                <a:cs typeface="Arial"/>
              </a:rPr>
              <a:t>πρέπει να δώσω την διεύθυνση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 στην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/home/PC1/dir2/dir3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n-GB" dirty="0" err="1">
                <a:latin typeface="Arial"/>
                <a:cs typeface="Arial"/>
              </a:rPr>
              <a:t>l</a:t>
            </a:r>
            <a:r>
              <a:rPr lang="en-GB" dirty="0" err="1" smtClean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 –l</a:t>
            </a:r>
          </a:p>
          <a:p>
            <a:r>
              <a:rPr lang="en-GB" dirty="0" smtClean="0">
                <a:latin typeface="Arial"/>
                <a:cs typeface="Arial"/>
              </a:rPr>
              <a:t>To –l </a:t>
            </a:r>
            <a:r>
              <a:rPr lang="el-GR" dirty="0" smtClean="0">
                <a:latin typeface="Arial"/>
                <a:cs typeface="Arial"/>
              </a:rPr>
              <a:t>αλλάζει την μορφοποίηση των αποτελεσμάτων.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l</a:t>
            </a:r>
            <a:r>
              <a:rPr lang="en-GB" dirty="0" smtClean="0">
                <a:latin typeface="Arial"/>
                <a:cs typeface="Arial"/>
              </a:rPr>
              <a:t>s –a</a:t>
            </a:r>
          </a:p>
          <a:p>
            <a:r>
              <a:rPr lang="el-GR" dirty="0" smtClean="0">
                <a:latin typeface="Arial"/>
                <a:cs typeface="Arial"/>
              </a:rPr>
              <a:t>μας δείχνει ακόμα και κρυφά αρχεία/</a:t>
            </a:r>
            <a:r>
              <a:rPr lang="en-GB" dirty="0" smtClean="0">
                <a:latin typeface="Arial"/>
                <a:cs typeface="Arial"/>
              </a:rPr>
              <a:t>directories (</a:t>
            </a:r>
            <a:r>
              <a:rPr lang="el-GR" dirty="0" smtClean="0">
                <a:latin typeface="Arial"/>
                <a:cs typeface="Arial"/>
              </a:rPr>
              <a:t>το όνομά τους αρχίζει με την τελεία .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933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</a:t>
            </a:r>
            <a:r>
              <a:rPr lang="el-GR" sz="2800" dirty="0" smtClean="0">
                <a:latin typeface="Arial"/>
                <a:cs typeface="Arial"/>
              </a:rPr>
              <a:t> </a:t>
            </a:r>
            <a:r>
              <a:rPr lang="en-GB" sz="2800" dirty="0" smtClean="0">
                <a:latin typeface="Arial"/>
                <a:cs typeface="Arial"/>
              </a:rPr>
              <a:t>- cd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6935" y="4281709"/>
            <a:ext cx="3907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root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directory 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 </a:t>
            </a:r>
            <a:r>
              <a:rPr lang="el-GR" dirty="0" smtClean="0">
                <a:latin typeface="Arial"/>
                <a:cs typeface="Arial"/>
              </a:rPr>
              <a:t>Πώς θα πάω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endParaRPr lang="en-US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4242477" y="107752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244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0594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493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36953" y="3360844"/>
            <a:ext cx="3907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Πρώτα πάω στο </a:t>
            </a:r>
            <a:r>
              <a:rPr lang="en-GB" dirty="0" smtClean="0">
                <a:latin typeface="Arial"/>
                <a:cs typeface="Arial"/>
              </a:rPr>
              <a:t>home. 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n-GB" dirty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cd home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  <a:endParaRPr lang="el-GR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cd ./home</a:t>
            </a:r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τα </a:t>
            </a:r>
            <a:r>
              <a:rPr lang="en-GB" dirty="0" smtClean="0">
                <a:latin typeface="Arial"/>
                <a:cs typeface="Arial"/>
              </a:rPr>
              <a:t>sub-directories &amp; files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home. </a:t>
            </a:r>
            <a:r>
              <a:rPr lang="el-GR" dirty="0" smtClean="0">
                <a:latin typeface="Arial"/>
                <a:cs typeface="Arial"/>
              </a:rPr>
              <a:t>Ποιά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το πλήρες μονοπάτι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l-GR" dirty="0" smtClean="0">
                <a:latin typeface="Arial"/>
                <a:cs typeface="Arial"/>
              </a:rPr>
              <a:t>στο οποίο βρίσκομαι τώρα. Ποιό είναι</a:t>
            </a:r>
            <a:r>
              <a:rPr lang="en-GB" dirty="0">
                <a:latin typeface="Arial"/>
                <a:cs typeface="Arial"/>
              </a:rPr>
              <a:t>;</a:t>
            </a:r>
            <a:endParaRPr lang="en-GB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83061" y="265226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3856827">
            <a:off x="2680180" y="350267"/>
            <a:ext cx="355592" cy="3452917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68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404" y="270227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6332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701685" y="159904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8197" y="2124983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8197" y="21249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61041" y="21249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81363" y="21249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0135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7786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80630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200952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9587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9909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50231" y="26509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6743" y="26509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9176" y="26509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9498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8681" y="107311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8197" y="317685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6250" y="3714083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30860" y="37140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51182" y="37140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9954" y="37110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9406" y="42400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9728" y="42400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8500" y="42400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9159" y="5291888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30860" y="476595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40719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61041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9265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9587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18127" y="3509598"/>
            <a:ext cx="36420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Μετά πάω στο </a:t>
            </a:r>
            <a:r>
              <a:rPr lang="en-GB" dirty="0" smtClean="0">
                <a:latin typeface="Arial"/>
                <a:cs typeface="Arial"/>
              </a:rPr>
              <a:t>PC3.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cd PC3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  <a:endParaRPr lang="el-GR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cd ./</a:t>
            </a:r>
            <a:r>
              <a:rPr lang="en-GB" dirty="0" smtClean="0">
                <a:latin typeface="Arial"/>
                <a:cs typeface="Arial"/>
              </a:rPr>
              <a:t>PC3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τα </a:t>
            </a:r>
            <a:r>
              <a:rPr lang="en-GB" dirty="0" smtClean="0">
                <a:latin typeface="Arial"/>
                <a:cs typeface="Arial"/>
              </a:rPr>
              <a:t>sub-directories &amp; files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 </a:t>
            </a:r>
            <a:r>
              <a:rPr lang="el-GR" dirty="0" smtClean="0">
                <a:latin typeface="Arial"/>
                <a:cs typeface="Arial"/>
              </a:rPr>
              <a:t>Ποιά είναι</a:t>
            </a:r>
            <a:r>
              <a:rPr lang="en-GB" dirty="0" smtClean="0">
                <a:latin typeface="Arial"/>
                <a:cs typeface="Arial"/>
              </a:rPr>
              <a:t>;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το πλήρες μονοπάτι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l-GR" dirty="0" smtClean="0">
                <a:latin typeface="Arial"/>
                <a:cs typeface="Arial"/>
              </a:rPr>
              <a:t>στο οποίο βρίσκομαι τώρα. Ποιό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9803" y="5291888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81363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701685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9909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50231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102241" y="476595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7444" y="1073113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8127" y="1177071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4264140" y="424001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8047590">
            <a:off x="2412995" y="2393632"/>
            <a:ext cx="355592" cy="2640900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40122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11922" y="3470213"/>
            <a:ext cx="36420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Μετά πάω στο </a:t>
            </a:r>
            <a:r>
              <a:rPr lang="en-GB" dirty="0" smtClean="0">
                <a:latin typeface="Arial"/>
                <a:cs typeface="Arial"/>
              </a:rPr>
              <a:t>dir1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cd dir1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  <a:endParaRPr lang="el-GR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cd ./</a:t>
            </a:r>
            <a:r>
              <a:rPr lang="en-GB" dirty="0" smtClean="0">
                <a:latin typeface="Arial"/>
                <a:cs typeface="Arial"/>
              </a:rPr>
              <a:t>dir1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τα </a:t>
            </a:r>
            <a:r>
              <a:rPr lang="en-GB" dirty="0" smtClean="0">
                <a:latin typeface="Arial"/>
                <a:cs typeface="Arial"/>
              </a:rPr>
              <a:t>sub-directories &amp; files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dir1. </a:t>
            </a:r>
            <a:r>
              <a:rPr lang="el-GR" dirty="0" smtClean="0">
                <a:latin typeface="Arial"/>
                <a:cs typeface="Arial"/>
              </a:rPr>
              <a:t>Ποιά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το πλήρες μονοπάτι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l-GR" dirty="0" smtClean="0">
                <a:latin typeface="Arial"/>
                <a:cs typeface="Arial"/>
              </a:rPr>
              <a:t>στο οποίο βρίσκομαι τώρα. Ποιό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3039164" y="582223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498842">
            <a:off x="3434500" y="4643432"/>
            <a:ext cx="355592" cy="1328366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3833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6935" y="3616203"/>
            <a:ext cx="3907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βρίσκομαι στο </a:t>
            </a:r>
            <a:r>
              <a:rPr lang="en-GB" dirty="0" smtClean="0">
                <a:latin typeface="Arial"/>
                <a:cs typeface="Arial"/>
              </a:rPr>
              <a:t>root, </a:t>
            </a:r>
            <a:r>
              <a:rPr lang="el-GR" dirty="0" smtClean="0">
                <a:latin typeface="Arial"/>
                <a:cs typeface="Arial"/>
              </a:rPr>
              <a:t>πως μπορώ με μια μόνο εντολή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  <a:p>
            <a:endParaRPr lang="en-GB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4257936" y="107752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Down Arrow 13"/>
          <p:cNvSpPr/>
          <p:nvPr/>
        </p:nvSpPr>
        <p:spPr>
          <a:xfrm rot="735459">
            <a:off x="3589040" y="1430757"/>
            <a:ext cx="174862" cy="44608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94318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0847" y="4077868"/>
            <a:ext cx="2807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Δίνω το πλήρες μονοπάτι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/home/PC3/dir1 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r>
              <a:rPr lang="el-GR" dirty="0" smtClean="0">
                <a:latin typeface="Arial"/>
                <a:cs typeface="Arial"/>
              </a:rPr>
              <a:t>Δίνω το μονοπάτι από την θέση που βρίσκομαι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./home/PC3/dir1</a:t>
            </a:r>
          </a:p>
          <a:p>
            <a:r>
              <a:rPr lang="el-GR" dirty="0" smtClean="0">
                <a:latin typeface="Arial"/>
                <a:cs typeface="Arial"/>
              </a:rPr>
              <a:t>Το ./ σημαίνει από εδώ που βρίσκομαι.</a:t>
            </a:r>
            <a:endParaRPr lang="en-GB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3039164" y="585936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Down Arrow 13"/>
          <p:cNvSpPr/>
          <p:nvPr/>
        </p:nvSpPr>
        <p:spPr>
          <a:xfrm rot="735459">
            <a:off x="3589040" y="1430757"/>
            <a:ext cx="174862" cy="44608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33654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6935" y="3616203"/>
            <a:ext cx="3907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βρίσκομαι στο </a:t>
            </a:r>
            <a:r>
              <a:rPr lang="en-GB" dirty="0" smtClean="0">
                <a:latin typeface="Arial"/>
                <a:cs typeface="Arial"/>
              </a:rPr>
              <a:t>home, </a:t>
            </a:r>
            <a:r>
              <a:rPr lang="el-GR" dirty="0" smtClean="0">
                <a:latin typeface="Arial"/>
                <a:cs typeface="Arial"/>
              </a:rPr>
              <a:t>πώς μπορώ με μια μόνο εντολή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  <a:p>
            <a:endParaRPr lang="en-GB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00539" y="264077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580419">
            <a:off x="2091968" y="2761799"/>
            <a:ext cx="355592" cy="3422852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89454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0" y="3410955"/>
            <a:ext cx="39070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Δίνω το πλήρες μονοπάτι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/home/PC3/dir1 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Δίνω το μονοπάτι από την θέση που βρίσκομαι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./PC3/dir1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Θα δουλέψει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η παρακάτω εντολή αν βρίσκομαι στο </a:t>
            </a:r>
            <a:r>
              <a:rPr lang="en-GB" dirty="0" smtClean="0">
                <a:latin typeface="Arial"/>
                <a:cs typeface="Arial"/>
              </a:rPr>
              <a:t>home; </a:t>
            </a:r>
            <a:r>
              <a:rPr lang="el-GR" dirty="0" smtClean="0">
                <a:latin typeface="Arial"/>
                <a:cs typeface="Arial"/>
              </a:rPr>
              <a:t>Γιατί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r>
              <a:rPr lang="en-GB" dirty="0" smtClean="0">
                <a:latin typeface="Arial"/>
                <a:cs typeface="Arial"/>
              </a:rPr>
              <a:t>cd /PC3/dir1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00539" y="264077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570615">
            <a:off x="2099224" y="2761307"/>
            <a:ext cx="355592" cy="3435360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22886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/</a:t>
            </a:r>
            <a:r>
              <a:rPr lang="en-GB" dirty="0" err="1" smtClean="0">
                <a:latin typeface="Arial"/>
                <a:cs typeface="Arial"/>
              </a:rPr>
              <a:t>usr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βήμα-βήμα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320128" y="26553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49786">
            <a:off x="4337408" y="2743010"/>
            <a:ext cx="355592" cy="3521500"/>
          </a:xfrm>
          <a:prstGeom prst="downArrow">
            <a:avLst>
              <a:gd name="adj1" fmla="val 1717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53087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/</a:t>
            </a:r>
            <a:r>
              <a:rPr lang="en-GB" dirty="0" err="1" smtClean="0">
                <a:latin typeface="Arial"/>
                <a:cs typeface="Arial"/>
              </a:rPr>
              <a:t>usr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βήμα-βήμα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cd ../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i="1" dirty="0" smtClean="0">
                <a:latin typeface="Arial"/>
                <a:cs typeface="Arial"/>
              </a:rPr>
              <a:t>Πάω ένα επίπεδο επάνω</a:t>
            </a:r>
            <a:endParaRPr lang="en-GB" i="1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home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PC3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dir1</a:t>
            </a:r>
            <a:endParaRPr lang="el-GR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320128" y="26553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49786">
            <a:off x="4337408" y="2743010"/>
            <a:ext cx="355592" cy="3521500"/>
          </a:xfrm>
          <a:prstGeom prst="downArrow">
            <a:avLst>
              <a:gd name="adj1" fmla="val 1717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6020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/</a:t>
            </a:r>
            <a:r>
              <a:rPr lang="en-GB" dirty="0" err="1" smtClean="0">
                <a:latin typeface="Arial"/>
                <a:cs typeface="Arial"/>
              </a:rPr>
              <a:t>usr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cd ../home/PC3/dir1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/</a:t>
            </a:r>
            <a:r>
              <a:rPr lang="en-GB" dirty="0">
                <a:latin typeface="Arial"/>
                <a:cs typeface="Arial"/>
              </a:rPr>
              <a:t>home/PC3/dir1</a:t>
            </a:r>
          </a:p>
          <a:p>
            <a:pPr marL="742950" lvl="1" indent="-285750">
              <a:buFont typeface="Arial"/>
              <a:buChar char="•"/>
            </a:pPr>
            <a:endParaRPr lang="el-GR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320128" y="26553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49786">
            <a:off x="4337408" y="2743010"/>
            <a:ext cx="355592" cy="3521500"/>
          </a:xfrm>
          <a:prstGeom prst="downArrow">
            <a:avLst>
              <a:gd name="adj1" fmla="val 1717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22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58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 descr="vidiagra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151"/>
            <a:ext cx="4287769" cy="3981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7769" y="1055743"/>
            <a:ext cx="4572000" cy="5078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γράψουμε κάτι μέσα στο αρχείο ή να τροποποιήσουμε το κείμενο, πρέπει να βρισκόμαστε στο </a:t>
            </a:r>
            <a:r>
              <a:rPr lang="en-GB" dirty="0" smtClean="0">
                <a:latin typeface="Arial"/>
                <a:cs typeface="Arial"/>
              </a:rPr>
              <a:t>INSERT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τροποποιήσουμε κάτι στο κείμενο ή να κινηθούμε σε κάποια γραμμή, πρέπει να βρισκόμαστε στο </a:t>
            </a:r>
            <a:r>
              <a:rPr lang="en-GB" dirty="0" smtClean="0">
                <a:latin typeface="Arial"/>
                <a:cs typeface="Arial"/>
              </a:rPr>
              <a:t>COMMAND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σώσουμε ή όχι το κείμενο,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πρέπει να βρισκόμαστε στο </a:t>
            </a:r>
            <a:r>
              <a:rPr lang="en-GB" dirty="0" smtClean="0">
                <a:latin typeface="Arial"/>
                <a:cs typeface="Arial"/>
              </a:rPr>
              <a:t>LAST LINE MODE.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Μετακινούμαστε από το ένα </a:t>
            </a:r>
            <a:r>
              <a:rPr lang="en-GB" dirty="0" smtClean="0">
                <a:latin typeface="Arial"/>
                <a:cs typeface="Arial"/>
              </a:rPr>
              <a:t>MODE </a:t>
            </a:r>
            <a:r>
              <a:rPr lang="el-GR" dirty="0" smtClean="0">
                <a:latin typeface="Arial"/>
                <a:cs typeface="Arial"/>
              </a:rPr>
              <a:t>στο άλλο μέσω του </a:t>
            </a:r>
            <a:endParaRPr lang="en-GB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ENTER, 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ESC,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SHIFT :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A, a, I, I, O, o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6657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6: </a:t>
            </a:r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4" name="4-Point Star 53"/>
          <p:cNvSpPr/>
          <p:nvPr/>
        </p:nvSpPr>
        <p:spPr>
          <a:xfrm>
            <a:off x="579763" y="582070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Bent-Up Arrow 5"/>
          <p:cNvSpPr/>
          <p:nvPr/>
        </p:nvSpPr>
        <p:spPr>
          <a:xfrm>
            <a:off x="1173202" y="6452325"/>
            <a:ext cx="2301957" cy="230898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73202" y="6452325"/>
            <a:ext cx="0" cy="230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502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382840"/>
            <a:ext cx="3641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cd ../../PC3/dir1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Ή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χρησιμοποιώντας το πλήρες μονοπάτι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cd /home/PC3/dir1</a:t>
            </a:r>
            <a:endParaRPr lang="en-US" dirty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επιστρέψω στο προηγούμενο </a:t>
            </a:r>
            <a:r>
              <a:rPr lang="en-GB" dirty="0" smtClean="0">
                <a:latin typeface="Arial"/>
                <a:cs typeface="Arial"/>
              </a:rPr>
              <a:t>directory,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lvl="1"/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-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4" name="4-Point Star 53"/>
          <p:cNvSpPr/>
          <p:nvPr/>
        </p:nvSpPr>
        <p:spPr>
          <a:xfrm>
            <a:off x="579763" y="582070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Bent-Up Arrow 5"/>
          <p:cNvSpPr/>
          <p:nvPr/>
        </p:nvSpPr>
        <p:spPr>
          <a:xfrm>
            <a:off x="1173202" y="6452325"/>
            <a:ext cx="2301957" cy="230898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73202" y="6452325"/>
            <a:ext cx="0" cy="230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0030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διαχείρισης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1800" dirty="0" err="1" smtClean="0">
                <a:latin typeface="Arial"/>
                <a:cs typeface="Arial"/>
              </a:rPr>
              <a:t>mkdir</a:t>
            </a:r>
            <a:r>
              <a:rPr lang="en-GB" sz="1800" dirty="0" smtClean="0">
                <a:latin typeface="Arial"/>
                <a:cs typeface="Arial"/>
              </a:rPr>
              <a:t> testdir1 </a:t>
            </a:r>
            <a:r>
              <a:rPr lang="el-GR" sz="1800" dirty="0" smtClean="0">
                <a:latin typeface="Arial"/>
                <a:cs typeface="Arial"/>
              </a:rPr>
              <a:t>- από το </a:t>
            </a:r>
            <a:r>
              <a:rPr lang="en-GB" sz="1800" u="sng" dirty="0" smtClean="0">
                <a:latin typeface="Arial"/>
                <a:cs typeface="Arial"/>
              </a:rPr>
              <a:t>make directory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Δημιουργεί ένα κατάλογο</a:t>
            </a:r>
            <a:r>
              <a:rPr lang="en-GB" sz="1800" dirty="0" smtClean="0">
                <a:latin typeface="Arial"/>
                <a:cs typeface="Arial"/>
              </a:rPr>
              <a:t> (subdirectory)</a:t>
            </a:r>
            <a:r>
              <a:rPr lang="el-GR" sz="1800" dirty="0" smtClean="0">
                <a:latin typeface="Arial"/>
                <a:cs typeface="Arial"/>
              </a:rPr>
              <a:t> με όνομα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μέσα στον κατάλογο όπου βρισκόμαστε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endParaRPr lang="en-GB" sz="1800" u="sng" dirty="0" smtClean="0">
              <a:latin typeface="Arial"/>
              <a:cs typeface="Arial"/>
            </a:endParaRPr>
          </a:p>
          <a:p>
            <a:r>
              <a:rPr lang="en-GB" sz="1800" dirty="0" err="1">
                <a:latin typeface="Arial"/>
                <a:cs typeface="Arial"/>
              </a:rPr>
              <a:t>r</a:t>
            </a:r>
            <a:r>
              <a:rPr lang="en-GB" sz="1800" dirty="0" err="1" smtClean="0">
                <a:latin typeface="Arial"/>
                <a:cs typeface="Arial"/>
              </a:rPr>
              <a:t>m</a:t>
            </a:r>
            <a:r>
              <a:rPr lang="en-GB" sz="1800" dirty="0" smtClean="0">
                <a:latin typeface="Arial"/>
                <a:cs typeface="Arial"/>
              </a:rPr>
              <a:t> – r testdir1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remove. </a:t>
            </a:r>
            <a:r>
              <a:rPr lang="el-GR" sz="1800" dirty="0" smtClean="0">
                <a:latin typeface="Arial"/>
                <a:cs typeface="Arial"/>
              </a:rPr>
              <a:t>Σβήνει τον κατάλογο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του.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rm</a:t>
            </a:r>
            <a:r>
              <a:rPr lang="en-GB" sz="1800" dirty="0" smtClean="0">
                <a:latin typeface="Arial"/>
                <a:cs typeface="Arial"/>
              </a:rPr>
              <a:t> testfile1</a:t>
            </a:r>
            <a:r>
              <a:rPr lang="el-GR" sz="1800" dirty="0" smtClean="0">
                <a:latin typeface="Arial"/>
                <a:cs typeface="Arial"/>
              </a:rPr>
              <a:t> - Σβήνει το 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testfile1 testfile2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copy. </a:t>
            </a:r>
            <a:r>
              <a:rPr lang="el-GR" sz="1800" dirty="0" smtClean="0">
                <a:latin typeface="Arial"/>
                <a:cs typeface="Arial"/>
              </a:rPr>
              <a:t>Αντιγράφει ένα αρχείο </a:t>
            </a:r>
            <a:r>
              <a:rPr lang="en-GB" sz="1800" dirty="0" err="1" smtClean="0">
                <a:latin typeface="Arial"/>
                <a:cs typeface="Arial"/>
              </a:rPr>
              <a:t>testfile</a:t>
            </a:r>
            <a:r>
              <a:rPr lang="el-GR" sz="1800" dirty="0" smtClean="0">
                <a:latin typeface="Arial"/>
                <a:cs typeface="Arial"/>
              </a:rPr>
              <a:t>1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το ονομάζει </a:t>
            </a:r>
            <a:r>
              <a:rPr lang="en-GB" sz="1800" dirty="0" smtClean="0">
                <a:latin typeface="Arial"/>
                <a:cs typeface="Arial"/>
              </a:rPr>
              <a:t>testfile2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–r testdir1 testdir2 – </a:t>
            </a:r>
            <a:r>
              <a:rPr lang="el-GR" sz="1800" dirty="0" smtClean="0">
                <a:latin typeface="Arial"/>
                <a:cs typeface="Arial"/>
              </a:rPr>
              <a:t>Αντιγράφει τον κατάλογο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 στον κατάλογο </a:t>
            </a:r>
            <a:r>
              <a:rPr lang="en-GB" sz="1800" dirty="0" smtClean="0">
                <a:latin typeface="Arial"/>
                <a:cs typeface="Arial"/>
              </a:rPr>
              <a:t>testdir2</a:t>
            </a:r>
            <a:r>
              <a:rPr lang="en-GB" sz="1800" dirty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smtClean="0">
                <a:latin typeface="Arial"/>
                <a:cs typeface="Arial"/>
              </a:rPr>
              <a:t>mv testfile1 testfile3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move.</a:t>
            </a:r>
            <a:r>
              <a:rPr lang="el-GR" sz="1800" u="sng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Μετονομάζει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  <a:r>
              <a:rPr lang="el-GR" sz="1800" dirty="0" smtClean="0">
                <a:latin typeface="Arial"/>
                <a:cs typeface="Arial"/>
              </a:rPr>
              <a:t>σε </a:t>
            </a:r>
            <a:r>
              <a:rPr lang="en-GB" sz="1800" dirty="0" smtClean="0">
                <a:latin typeface="Arial"/>
                <a:cs typeface="Arial"/>
              </a:rPr>
              <a:t>testfile3</a:t>
            </a:r>
          </a:p>
        </p:txBody>
      </p:sp>
    </p:spTree>
    <p:extLst>
      <p:ext uri="{BB962C8B-B14F-4D97-AF65-F5344CB8AC3E}">
        <p14:creationId xmlns:p14="http://schemas.microsoft.com/office/powerpoint/2010/main" val="38562976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</a:t>
            </a: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στον </a:t>
            </a:r>
            <a:r>
              <a:rPr lang="en-GB" dirty="0" smtClean="0">
                <a:latin typeface="Arial"/>
                <a:cs typeface="Arial"/>
              </a:rPr>
              <a:t>dir3 </a:t>
            </a:r>
            <a:r>
              <a:rPr lang="el-GR" dirty="0" smtClean="0">
                <a:latin typeface="Arial"/>
                <a:cs typeface="Arial"/>
              </a:rPr>
              <a:t>ενώ ακόμα βρίσκομαι στο </a:t>
            </a:r>
            <a:r>
              <a:rPr lang="en-GB" dirty="0" smtClean="0">
                <a:latin typeface="Arial"/>
                <a:cs typeface="Arial"/>
              </a:rPr>
              <a:t>PC1, </a:t>
            </a:r>
            <a:r>
              <a:rPr lang="el-GR" dirty="0" smtClean="0">
                <a:latin typeface="Arial"/>
                <a:cs typeface="Arial"/>
              </a:rPr>
              <a:t>πρέπει να δώσω την διεύθυνση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 στην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/home/PC1/dir2/dir3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.</a:t>
            </a:r>
            <a:r>
              <a:rPr lang="en-GB" dirty="0" smtClean="0">
                <a:latin typeface="Arial"/>
                <a:cs typeface="Arial"/>
              </a:rPr>
              <a:t>/dir2/dir3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Τι θα μου δείξει η εντολή?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7191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cp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dir1. </a:t>
            </a:r>
            <a:r>
              <a:rPr lang="el-GR" dirty="0" smtClean="0">
                <a:latin typeface="Arial"/>
                <a:cs typeface="Arial"/>
              </a:rPr>
              <a:t>Θέλω να αντιγράψω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, μέσα στον ίδιο κατάλογο</a:t>
            </a:r>
            <a:r>
              <a:rPr lang="en-GB" dirty="0" smtClean="0">
                <a:latin typeface="Arial"/>
                <a:cs typeface="Arial"/>
              </a:rPr>
              <a:t> (dir1)</a:t>
            </a:r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p file1 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482506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Snip Single Corner Rectangle 20"/>
          <p:cNvSpPr/>
          <p:nvPr/>
        </p:nvSpPr>
        <p:spPr>
          <a:xfrm>
            <a:off x="1207708" y="475825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2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43463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cp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dir1. </a:t>
            </a:r>
            <a:r>
              <a:rPr lang="el-GR" dirty="0" smtClean="0">
                <a:latin typeface="Arial"/>
                <a:cs typeface="Arial"/>
              </a:rPr>
              <a:t>Θέλω να αντιγράψω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, αλλά μέσα στον κατάλογο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2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 err="1" smtClean="0">
                <a:latin typeface="Arial"/>
                <a:cs typeface="Arial"/>
              </a:rPr>
              <a:t>cp</a:t>
            </a:r>
            <a:r>
              <a:rPr lang="en-US" dirty="0" smtClean="0">
                <a:latin typeface="Arial"/>
                <a:cs typeface="Arial"/>
              </a:rPr>
              <a:t> file1 /home/PC1/dir2/file2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p file1 ../dir2/file2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482506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Snip Single Corner Rectangle 20"/>
          <p:cNvSpPr/>
          <p:nvPr/>
        </p:nvSpPr>
        <p:spPr>
          <a:xfrm>
            <a:off x="2328230" y="4549284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2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03425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cp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PC1. </a:t>
            </a:r>
            <a:r>
              <a:rPr lang="el-GR" dirty="0" smtClean="0">
                <a:latin typeface="Arial"/>
                <a:cs typeface="Arial"/>
              </a:rPr>
              <a:t>Θέλω να αντιγράψω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από 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, αλλά μέσα στον κατάλογο</a:t>
            </a:r>
            <a:r>
              <a:rPr lang="en-GB" dirty="0" smtClean="0">
                <a:latin typeface="Arial"/>
                <a:cs typeface="Arial"/>
              </a:rPr>
              <a:t> (dir</a:t>
            </a:r>
            <a:r>
              <a:rPr lang="en-GB" dirty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εντολή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err="1">
                <a:latin typeface="Arial"/>
                <a:cs typeface="Arial"/>
              </a:rPr>
              <a:t>c</a:t>
            </a:r>
            <a:r>
              <a:rPr lang="en-GB" dirty="0" err="1" smtClean="0">
                <a:latin typeface="Arial"/>
                <a:cs typeface="Arial"/>
              </a:rPr>
              <a:t>p</a:t>
            </a:r>
            <a:r>
              <a:rPr lang="en-GB" dirty="0" smtClean="0">
                <a:latin typeface="Arial"/>
                <a:cs typeface="Arial"/>
              </a:rPr>
              <a:t> file1 file2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δεν θα δουλέψει, γιατί το </a:t>
            </a:r>
            <a:r>
              <a:rPr lang="en-GB" dirty="0" err="1" smtClean="0">
                <a:latin typeface="Arial"/>
                <a:cs typeface="Arial"/>
              </a:rPr>
              <a:t>cp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δεν μπορεί να δει το </a:t>
            </a:r>
            <a:r>
              <a:rPr lang="en-GB" dirty="0" smtClean="0">
                <a:latin typeface="Arial"/>
                <a:cs typeface="Arial"/>
              </a:rPr>
              <a:t>file1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 err="1" smtClean="0">
                <a:latin typeface="Arial"/>
                <a:cs typeface="Arial"/>
              </a:rPr>
              <a:t>cp</a:t>
            </a:r>
            <a:r>
              <a:rPr lang="en-US" dirty="0" smtClean="0">
                <a:latin typeface="Arial"/>
                <a:cs typeface="Arial"/>
              </a:rPr>
              <a:t> /home/PC1/dir1/file1 /home/PC1/dir2/dir3/file2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p ./dir1/file1 ./dir2/dir3/file2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28230" y="17151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Snip Single Corner Rectangle 20"/>
          <p:cNvSpPr/>
          <p:nvPr/>
        </p:nvSpPr>
        <p:spPr>
          <a:xfrm>
            <a:off x="2290426" y="612708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2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9882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</a:t>
            </a:r>
            <a:r>
              <a:rPr lang="el-GR" sz="2800" dirty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51929" y="214069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11682" y="319256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13242" y="31925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3564" y="31925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61788" y="371849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82110" y="371849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758490" y="371696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803383" y="161475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51188" y="2443936"/>
            <a:ext cx="493680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δημιουργήσω ένα αρχείο με το όνομα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που μέσα του γράφει το όνομα μου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(x</a:t>
            </a:r>
            <a:r>
              <a:rPr lang="el-GR" dirty="0" smtClean="0">
                <a:latin typeface="Arial"/>
                <a:cs typeface="Arial"/>
              </a:rPr>
              <a:t>ρησιμοποιώ την εντολή </a:t>
            </a:r>
            <a:r>
              <a:rPr lang="en-GB" dirty="0" smtClean="0">
                <a:latin typeface="Arial"/>
                <a:cs typeface="Arial"/>
              </a:rPr>
              <a:t>cat – </a:t>
            </a:r>
            <a:r>
              <a:rPr lang="el-GR" dirty="0" smtClean="0">
                <a:latin typeface="Arial"/>
                <a:cs typeface="Arial"/>
              </a:rPr>
              <a:t>σημαίνει </a:t>
            </a:r>
            <a:r>
              <a:rPr lang="en-GB" dirty="0" smtClean="0">
                <a:latin typeface="Arial"/>
                <a:cs typeface="Arial"/>
              </a:rPr>
              <a:t>concatenate)</a:t>
            </a:r>
          </a:p>
        </p:txBody>
      </p:sp>
    </p:spTree>
    <p:extLst>
      <p:ext uri="{BB962C8B-B14F-4D97-AF65-F5344CB8AC3E}">
        <p14:creationId xmlns:p14="http://schemas.microsoft.com/office/powerpoint/2010/main" val="36816221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895954"/>
            <a:ext cx="441224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δημιουργήσω ένα αρχείο με το όνομα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που μέσα του γράφει το όνομά μου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(x</a:t>
            </a:r>
            <a:r>
              <a:rPr lang="el-GR" dirty="0" smtClean="0">
                <a:latin typeface="Arial"/>
                <a:cs typeface="Arial"/>
              </a:rPr>
              <a:t>ρησιμοποιώ την εντολή </a:t>
            </a:r>
            <a:r>
              <a:rPr lang="en-GB" dirty="0" smtClean="0">
                <a:latin typeface="Arial"/>
                <a:cs typeface="Arial"/>
              </a:rPr>
              <a:t>cat)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cat &gt; file1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Control D</a:t>
            </a:r>
            <a:r>
              <a:rPr lang="el-GR" dirty="0" smtClean="0">
                <a:latin typeface="Arial"/>
                <a:cs typeface="Arial"/>
              </a:rPr>
              <a:t> (πατάω ταυτόχρονα τα 2 πλήκτρα)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Το βελάκι &gt; σημαίνει ότι τα περιεχόμενα που θα πληκτρολογήσουμε θα πάνε μέσα στο αρχείο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Επειδή χρησιμοποιώ το  &gt; αυτό σημαίνει ότι οποιδήποτε περιεχόμενο υπήρχε πριν μέσα στο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θα διαγραφεί και θα μείνει μόνο το όνομα που γράψαμε.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907870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7403" y="6295326"/>
            <a:ext cx="110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6234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895954"/>
            <a:ext cx="44122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Το βελάκι &gt; σημαίνει ότι τα περιεχόμενα που θα πληκτρολογήσουμε θα πάνε μέσα στο αρχείο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Επειδή χρησιμοποιώ το  &gt; αυτό σημαίνει ότι οποιδήποτε περιεχόμενο υπήρχε πριν μέσα στο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θα διαγραφεί και θα μείνει μόνο το όνομα που γράψαμε.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Αν χρησιμοποιήσω τα 2 βελάκια μαζί &gt;&gt; τότε το παλιό περιεχόμενο παραμένει ενώ το νέο περιεχόμενο γράφεται κάτω από το παλιό.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907870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7403" y="6295326"/>
            <a:ext cx="110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5703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vi editor</a:t>
            </a:r>
            <a:r>
              <a:rPr lang="el-GR" sz="2800" dirty="0" smtClean="0">
                <a:latin typeface="Arial"/>
                <a:cs typeface="Arial"/>
              </a:rPr>
              <a:t/>
            </a:r>
            <a:br>
              <a:rPr lang="el-GR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Άσκηση 1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ενός νέου αρχείου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Από το τερματικό, που βρίσκομαι στο </a:t>
            </a:r>
            <a:r>
              <a:rPr lang="en-GB" sz="1800" dirty="0" smtClean="0">
                <a:latin typeface="Arial"/>
                <a:cs typeface="Arial"/>
              </a:rPr>
              <a:t>directory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Desktop, </a:t>
            </a:r>
            <a:r>
              <a:rPr lang="el-GR" sz="1800" dirty="0" smtClean="0">
                <a:latin typeface="Arial"/>
                <a:cs typeface="Arial"/>
              </a:rPr>
              <a:t>δημιουργώ το αρχείο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</a:p>
          <a:p>
            <a:pPr lvl="1"/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(και πατώ </a:t>
            </a:r>
            <a:r>
              <a:rPr lang="en-GB" sz="1800" dirty="0" smtClean="0">
                <a:latin typeface="Arial"/>
                <a:cs typeface="Arial"/>
              </a:rPr>
              <a:t>ENTER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r>
              <a:rPr lang="el-GR" sz="1800" dirty="0" smtClean="0">
                <a:latin typeface="Arial"/>
                <a:cs typeface="Arial"/>
              </a:rPr>
              <a:t>Εμφανίζεται ένα άδειο αρχείο.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πατώντας το πλήκτρο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μπορώ να γράψω ότι θέλω. Πάω σε καινούργια σειρά με το </a:t>
            </a:r>
            <a:r>
              <a:rPr lang="en-GB" sz="1800" dirty="0" smtClean="0">
                <a:latin typeface="Arial"/>
                <a:cs typeface="Arial"/>
              </a:rPr>
              <a:t>ENTER. </a:t>
            </a:r>
            <a:r>
              <a:rPr lang="el-GR" sz="1800" dirty="0" smtClean="0">
                <a:latin typeface="Arial"/>
                <a:cs typeface="Arial"/>
              </a:rPr>
              <a:t>Γράφω πάλι κάτι.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θέλω να σώσω αυτό που έγραψα στο αρχείο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και να τερματίσω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με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: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Πληκτρολογώ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wq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write quit) </a:t>
            </a:r>
            <a:r>
              <a:rPr lang="el-GR" sz="1800" dirty="0" smtClean="0">
                <a:latin typeface="Arial"/>
                <a:cs typeface="Arial"/>
              </a:rPr>
              <a:t>και πατώ </a:t>
            </a:r>
            <a:r>
              <a:rPr lang="en-GB" sz="1800" dirty="0" smtClean="0">
                <a:latin typeface="Arial"/>
                <a:cs typeface="Arial"/>
              </a:rPr>
              <a:t>ENTER.</a:t>
            </a:r>
          </a:p>
        </p:txBody>
      </p:sp>
    </p:spTree>
    <p:extLst>
      <p:ext uri="{BB962C8B-B14F-4D97-AF65-F5344CB8AC3E}">
        <p14:creationId xmlns:p14="http://schemas.microsoft.com/office/powerpoint/2010/main" val="17409882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06159" y="968424"/>
            <a:ext cx="473784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Έχω το </a:t>
            </a:r>
            <a:r>
              <a:rPr lang="en-GB" sz="1600" dirty="0" smtClean="0">
                <a:latin typeface="Arial"/>
                <a:cs typeface="Arial"/>
              </a:rPr>
              <a:t>file1 </a:t>
            </a:r>
            <a:r>
              <a:rPr lang="el-GR" sz="1600" dirty="0" smtClean="0">
                <a:latin typeface="Arial"/>
                <a:cs typeface="Arial"/>
              </a:rPr>
              <a:t>που μέσα του γράψαμε </a:t>
            </a:r>
            <a:r>
              <a:rPr lang="en-GB" sz="1600" dirty="0" err="1" smtClean="0">
                <a:latin typeface="Arial"/>
                <a:cs typeface="Arial"/>
              </a:rPr>
              <a:t>blablabla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Αν εκτελέσω την παρακάτω εντολή τι θα έχει ως περιεχόμενο το </a:t>
            </a:r>
            <a:r>
              <a:rPr lang="en-GB" sz="1600" dirty="0" smtClean="0">
                <a:latin typeface="Arial"/>
                <a:cs typeface="Arial"/>
              </a:rPr>
              <a:t>file1?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n-GB" sz="1600" dirty="0">
                <a:latin typeface="Arial"/>
                <a:cs typeface="Arial"/>
              </a:rPr>
              <a:t>c</a:t>
            </a:r>
            <a:r>
              <a:rPr lang="en-GB" sz="1600" dirty="0" smtClean="0">
                <a:latin typeface="Arial"/>
                <a:cs typeface="Arial"/>
              </a:rPr>
              <a:t>at &gt; file1</a:t>
            </a:r>
          </a:p>
          <a:p>
            <a:r>
              <a:rPr lang="en-GB" sz="1600" dirty="0" err="1" smtClean="0">
                <a:latin typeface="Arial"/>
                <a:cs typeface="Arial"/>
              </a:rPr>
              <a:t>xxxx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n-GB" sz="1600" dirty="0" smtClean="0">
                <a:latin typeface="Arial"/>
                <a:cs typeface="Arial"/>
              </a:rPr>
              <a:t>Control D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Αν στη συνέχεια εκτελέσω την παρακάτω εντολή τι θα έχει ως περιεχόμενο πλέον το </a:t>
            </a:r>
            <a:r>
              <a:rPr lang="en-GB" sz="1600" dirty="0" smtClean="0">
                <a:latin typeface="Arial"/>
                <a:cs typeface="Arial"/>
              </a:rPr>
              <a:t>file1?</a:t>
            </a:r>
            <a:endParaRPr lang="el-GR" sz="1600" dirty="0" smtClean="0">
              <a:latin typeface="Arial"/>
              <a:cs typeface="Arial"/>
            </a:endParaRPr>
          </a:p>
          <a:p>
            <a:endParaRPr lang="el-GR" sz="1600" dirty="0">
              <a:latin typeface="Arial"/>
              <a:cs typeface="Arial"/>
            </a:endParaRPr>
          </a:p>
          <a:p>
            <a:r>
              <a:rPr lang="en-GB" sz="1600" dirty="0" smtClean="0">
                <a:latin typeface="Arial"/>
                <a:cs typeface="Arial"/>
              </a:rPr>
              <a:t>cat &gt;</a:t>
            </a:r>
            <a:r>
              <a:rPr lang="el-GR" sz="1600" dirty="0" smtClean="0">
                <a:latin typeface="Arial"/>
                <a:cs typeface="Arial"/>
              </a:rPr>
              <a:t>&gt;</a:t>
            </a:r>
            <a:r>
              <a:rPr lang="en-GB" sz="1600" dirty="0" smtClean="0">
                <a:latin typeface="Arial"/>
                <a:cs typeface="Arial"/>
              </a:rPr>
              <a:t> file1</a:t>
            </a:r>
          </a:p>
          <a:p>
            <a:r>
              <a:rPr lang="en-GB" sz="1600" dirty="0" err="1" smtClean="0">
                <a:latin typeface="Arial"/>
                <a:cs typeface="Arial"/>
              </a:rPr>
              <a:t>yyyy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n-GB" sz="1600" dirty="0" smtClean="0">
                <a:latin typeface="Arial"/>
                <a:cs typeface="Arial"/>
              </a:rPr>
              <a:t>Control D</a:t>
            </a:r>
          </a:p>
          <a:p>
            <a:endParaRPr lang="en-GB" sz="1600" dirty="0" smtClean="0">
              <a:latin typeface="Arial"/>
              <a:cs typeface="Arial"/>
            </a:endParaRPr>
          </a:p>
          <a:p>
            <a:endParaRPr lang="en-GB" sz="1600" dirty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215229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9466" y="6295326"/>
            <a:ext cx="110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Snip Single Corner Rectangle 15"/>
          <p:cNvSpPr/>
          <p:nvPr/>
        </p:nvSpPr>
        <p:spPr>
          <a:xfrm>
            <a:off x="3240028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6210534" y="5279214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0244" y="626306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xxxx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16944" y="6037733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Arial"/>
                <a:cs typeface="Arial"/>
              </a:rPr>
              <a:t>x</a:t>
            </a:r>
            <a:r>
              <a:rPr lang="en-GB" dirty="0" err="1" smtClean="0">
                <a:latin typeface="Arial"/>
                <a:cs typeface="Arial"/>
              </a:rPr>
              <a:t>xxx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yyyy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047478" y="6065891"/>
            <a:ext cx="1049657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5076715" y="6037733"/>
            <a:ext cx="1049657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45186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Ένωση αρχείων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06159" y="968424"/>
            <a:ext cx="473784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Έχω το </a:t>
            </a:r>
            <a:r>
              <a:rPr lang="en-GB" sz="1600" dirty="0" smtClean="0">
                <a:latin typeface="Arial"/>
                <a:cs typeface="Arial"/>
              </a:rPr>
              <a:t>file1 </a:t>
            </a:r>
            <a:r>
              <a:rPr lang="el-GR" sz="1600" dirty="0" smtClean="0">
                <a:latin typeface="Arial"/>
                <a:cs typeface="Arial"/>
              </a:rPr>
              <a:t>που μέσα του γράψαμε </a:t>
            </a:r>
            <a:r>
              <a:rPr lang="en-GB" sz="1600" dirty="0" err="1" smtClean="0">
                <a:latin typeface="Arial"/>
                <a:cs typeface="Arial"/>
              </a:rPr>
              <a:t>xxxx</a:t>
            </a:r>
            <a:endParaRPr lang="el-GR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Και το </a:t>
            </a:r>
            <a:r>
              <a:rPr lang="en-GB" sz="1600" dirty="0" smtClean="0">
                <a:latin typeface="Arial"/>
                <a:cs typeface="Arial"/>
              </a:rPr>
              <a:t>file 2 </a:t>
            </a:r>
            <a:r>
              <a:rPr lang="el-GR" sz="1600" dirty="0" smtClean="0">
                <a:latin typeface="Arial"/>
                <a:cs typeface="Arial"/>
              </a:rPr>
              <a:t>που μέσα του γράψαμε </a:t>
            </a:r>
            <a:r>
              <a:rPr lang="en-GB" sz="1600" dirty="0" err="1" smtClean="0">
                <a:latin typeface="Arial"/>
                <a:cs typeface="Arial"/>
              </a:rPr>
              <a:t>yyyy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Θέλω να ενώσω το περιεχόμενό τους σε ένα τρίτο αρχείο </a:t>
            </a:r>
            <a:r>
              <a:rPr lang="en-GB" sz="1600" dirty="0" smtClean="0">
                <a:latin typeface="Arial"/>
                <a:cs typeface="Arial"/>
              </a:rPr>
              <a:t>file3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n-GB" sz="1600" dirty="0">
                <a:latin typeface="Arial"/>
                <a:cs typeface="Arial"/>
              </a:rPr>
              <a:t>c</a:t>
            </a:r>
            <a:r>
              <a:rPr lang="en-GB" sz="1600" dirty="0" smtClean="0">
                <a:latin typeface="Arial"/>
                <a:cs typeface="Arial"/>
              </a:rPr>
              <a:t>at file1 file2 &gt; file3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Με την εντολή </a:t>
            </a:r>
            <a:r>
              <a:rPr lang="en-GB" sz="1600" dirty="0" smtClean="0">
                <a:latin typeface="Arial"/>
                <a:cs typeface="Arial"/>
              </a:rPr>
              <a:t>cat </a:t>
            </a:r>
            <a:r>
              <a:rPr lang="el-GR" sz="1600" dirty="0" smtClean="0">
                <a:latin typeface="Arial"/>
                <a:cs typeface="Arial"/>
              </a:rPr>
              <a:t>μπορώ να ενώσω τα περιεχόμενα από περισσότερους των 2 αρχείων.</a:t>
            </a:r>
          </a:p>
          <a:p>
            <a:r>
              <a:rPr lang="el-GR" sz="1600" dirty="0" smtClean="0">
                <a:latin typeface="Arial"/>
                <a:cs typeface="Arial"/>
              </a:rPr>
              <a:t>Η ένωση θα γίνει με βάση την σειρά με την οποία αναφέρω στην εντολή τα αρχεία προς ένωση.</a:t>
            </a:r>
            <a:endParaRPr lang="en-GB" sz="1600" dirty="0" smtClean="0">
              <a:latin typeface="Arial"/>
              <a:cs typeface="Arial"/>
            </a:endParaRPr>
          </a:p>
          <a:p>
            <a:endParaRPr lang="en-GB" sz="1600" dirty="0" smtClean="0">
              <a:latin typeface="Arial"/>
              <a:cs typeface="Arial"/>
            </a:endParaRPr>
          </a:p>
          <a:p>
            <a:endParaRPr lang="en-GB" sz="1600" dirty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599466" y="5345011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51520" y="629532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xxxx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Snip Single Corner Rectangle 15"/>
          <p:cNvSpPr/>
          <p:nvPr/>
        </p:nvSpPr>
        <p:spPr>
          <a:xfrm>
            <a:off x="2827344" y="535557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5847690" y="5329860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50666" y="626306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yyyy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59490" y="6037733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Arial"/>
                <a:cs typeface="Arial"/>
              </a:rPr>
              <a:t>x</a:t>
            </a:r>
            <a:r>
              <a:rPr lang="en-GB" dirty="0" err="1" smtClean="0">
                <a:latin typeface="Arial"/>
                <a:cs typeface="Arial"/>
              </a:rPr>
              <a:t>xxx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yyyy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4687953" y="6037733"/>
            <a:ext cx="1049657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6" name="Snip Single Corner Rectangle 25"/>
          <p:cNvSpPr/>
          <p:nvPr/>
        </p:nvSpPr>
        <p:spPr>
          <a:xfrm>
            <a:off x="1245797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Plus 3"/>
          <p:cNvSpPr/>
          <p:nvPr/>
        </p:nvSpPr>
        <p:spPr>
          <a:xfrm>
            <a:off x="2334913" y="6007799"/>
            <a:ext cx="492431" cy="454205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441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Οι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</a:t>
            </a:r>
            <a:r>
              <a:rPr lang="en-GB" sz="2800" dirty="0" smtClean="0">
                <a:latin typeface="Arial"/>
                <a:cs typeface="Arial"/>
              </a:rPr>
              <a:t>more, head, 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8144" y="1975880"/>
            <a:ext cx="523697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δω τι περιέχει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more file1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δω τι περιέχει </a:t>
            </a:r>
            <a:r>
              <a:rPr lang="el-GR" u="sng" dirty="0" smtClean="0">
                <a:latin typeface="Arial"/>
                <a:cs typeface="Arial"/>
              </a:rPr>
              <a:t>η πρώτη γραμμή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head –n 1 file1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ead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-1 file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περιέχουν </a:t>
            </a:r>
            <a:r>
              <a:rPr lang="el-GR" u="sng" dirty="0" smtClean="0">
                <a:latin typeface="Arial"/>
                <a:cs typeface="Arial"/>
              </a:rPr>
              <a:t>οι πρώτες 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περιέχει </a:t>
            </a:r>
            <a:r>
              <a:rPr lang="el-GR" u="sng" dirty="0" smtClean="0">
                <a:latin typeface="Arial"/>
                <a:cs typeface="Arial"/>
              </a:rPr>
              <a:t>η τελευταία γραμμή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file1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περιέχουν </a:t>
            </a:r>
            <a:r>
              <a:rPr lang="el-GR" u="sng" dirty="0">
                <a:latin typeface="Arial"/>
                <a:cs typeface="Arial"/>
              </a:rPr>
              <a:t>οι </a:t>
            </a:r>
            <a:r>
              <a:rPr lang="el-GR" u="sng" dirty="0" smtClean="0">
                <a:latin typeface="Arial"/>
                <a:cs typeface="Arial"/>
              </a:rPr>
              <a:t>τελευταίες </a:t>
            </a:r>
            <a:r>
              <a:rPr lang="el-GR" u="sng" dirty="0">
                <a:latin typeface="Arial"/>
                <a:cs typeface="Arial"/>
              </a:rPr>
              <a:t>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29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079785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Εντοπισμός/εκτύπωση συγκεκριμένης γραμμής σε ένα αρχείο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br>
              <a:rPr lang="en-GB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συνδυασμός εντολών </a:t>
            </a:r>
            <a:r>
              <a:rPr lang="en-GB" sz="2800" dirty="0" smtClean="0">
                <a:latin typeface="Arial"/>
                <a:cs typeface="Arial"/>
              </a:rPr>
              <a:t>head </a:t>
            </a:r>
            <a:r>
              <a:rPr lang="el-GR" sz="2800" dirty="0" smtClean="0">
                <a:latin typeface="Arial"/>
                <a:cs typeface="Arial"/>
              </a:rPr>
              <a:t>&amp; </a:t>
            </a:r>
            <a:r>
              <a:rPr lang="en-GB" sz="2800" dirty="0" smtClean="0">
                <a:latin typeface="Arial"/>
                <a:cs typeface="Arial"/>
              </a:rPr>
              <a:t>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9246" y="1607554"/>
            <a:ext cx="87803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Π.χ. Στο </a:t>
            </a:r>
            <a:r>
              <a:rPr lang="en-GB" sz="1600" dirty="0" smtClean="0">
                <a:latin typeface="Arial"/>
                <a:cs typeface="Arial"/>
              </a:rPr>
              <a:t>file1 </a:t>
            </a:r>
            <a:r>
              <a:rPr lang="el-GR" sz="1600" dirty="0" smtClean="0">
                <a:latin typeface="Arial"/>
                <a:cs typeface="Arial"/>
              </a:rPr>
              <a:t>έχω 100 γραμμές και θέλω να δω μόνο την </a:t>
            </a:r>
            <a:r>
              <a:rPr lang="en-GB" sz="1600" dirty="0">
                <a:latin typeface="Arial"/>
                <a:cs typeface="Arial"/>
              </a:rPr>
              <a:t>4</a:t>
            </a:r>
            <a:r>
              <a:rPr lang="el-GR" sz="1600" baseline="30000" dirty="0" smtClean="0">
                <a:latin typeface="Arial"/>
                <a:cs typeface="Arial"/>
              </a:rPr>
              <a:t>η</a:t>
            </a:r>
            <a:r>
              <a:rPr lang="el-GR" sz="1600" dirty="0" smtClean="0">
                <a:latin typeface="Arial"/>
                <a:cs typeface="Arial"/>
              </a:rPr>
              <a:t>. Εκτελώ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head –n 4 file1 | tail –n 1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πρώτο κομμάτι της εντολής κρατάει τις 4 πρώτες γραμμές.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pipe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(|)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καναλιζάρει τις 4 αυτές γραμμές στην δεύτερη εντολή, την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tail.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δεύτερη εντολή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tail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παίρνει ως εισερχόμενα τις 4 γραμμές από την προηγούμενη εντολή και κρατάει μόνο την τελευταία από αυτές.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Άσκηση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δω την 3</a:t>
            </a:r>
            <a:r>
              <a:rPr lang="el-GR" sz="16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&amp; 4</a:t>
            </a:r>
            <a:r>
              <a:rPr lang="el-GR" sz="16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γραμμή του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1415340" y="4652342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Line1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Line2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Line3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Line4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Line5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…</a:t>
            </a: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…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135204" y="5510413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ame 18"/>
          <p:cNvSpPr/>
          <p:nvPr/>
        </p:nvSpPr>
        <p:spPr>
          <a:xfrm>
            <a:off x="4195023" y="4703954"/>
            <a:ext cx="1234780" cy="193368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02571" y="5089451"/>
            <a:ext cx="8434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Line1</a:t>
            </a:r>
          </a:p>
          <a:p>
            <a:r>
              <a:rPr lang="en-GB" dirty="0">
                <a:latin typeface="Arial"/>
                <a:cs typeface="Arial"/>
              </a:rPr>
              <a:t>Line2</a:t>
            </a:r>
          </a:p>
          <a:p>
            <a:r>
              <a:rPr lang="en-GB" dirty="0">
                <a:latin typeface="Arial"/>
                <a:cs typeface="Arial"/>
              </a:rPr>
              <a:t>Line3</a:t>
            </a:r>
          </a:p>
          <a:p>
            <a:r>
              <a:rPr lang="en-GB" dirty="0">
                <a:latin typeface="Arial"/>
                <a:cs typeface="Arial"/>
              </a:rPr>
              <a:t>Line4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5746722" y="5510413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ame 20"/>
          <p:cNvSpPr/>
          <p:nvPr/>
        </p:nvSpPr>
        <p:spPr>
          <a:xfrm>
            <a:off x="6806541" y="4703954"/>
            <a:ext cx="1234780" cy="1933687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014089" y="5413691"/>
            <a:ext cx="8434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Line4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6771" y="5089451"/>
            <a:ext cx="1211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4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01225" y="5115426"/>
            <a:ext cx="993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tail –n 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49357" y="428543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3916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Δημιουργεία καταλόγου με το </a:t>
            </a:r>
            <a:r>
              <a:rPr lang="en-GB" sz="2800" dirty="0" err="1" smtClean="0">
                <a:latin typeface="Arial"/>
                <a:cs typeface="Arial"/>
              </a:rPr>
              <a:t>mkdir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0302" y="168716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δημιουργήσουμε ένα κατάλογο </a:t>
            </a:r>
            <a:r>
              <a:rPr lang="en-GB" dirty="0" smtClean="0">
                <a:latin typeface="Arial"/>
                <a:cs typeface="Arial"/>
              </a:rPr>
              <a:t>(subdirectory) </a:t>
            </a:r>
            <a:r>
              <a:rPr lang="el-GR" dirty="0" smtClean="0">
                <a:latin typeface="Arial"/>
                <a:cs typeface="Arial"/>
              </a:rPr>
              <a:t>με το όνομα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στη συνέχεια να μεταφέρουμε τα 3 αρχεία (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) μέσα σε αυτό τον υποκατάλογο.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δημιουργήσουμε τον υποκατάλογο 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kdir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συνέχεια, για να μετακινήσουμε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Μετακινήστε και τα υπόλοιπα 2 αρχεία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74929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7131211" y="4724195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Δημιουργεία καταλόγου με το </a:t>
            </a:r>
            <a:r>
              <a:rPr lang="en-GB" sz="2800" dirty="0" err="1" smtClean="0">
                <a:latin typeface="Arial"/>
                <a:cs typeface="Arial"/>
              </a:rPr>
              <a:t>mkdir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31211" y="282667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8697250" y="295319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7935964" y="230073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7239931" y="3769142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8400166" y="3784083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8048452" y="41982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7239931" y="487154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32020" y="4724195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432020" y="282667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4-Point Star 23"/>
          <p:cNvSpPr/>
          <p:nvPr/>
        </p:nvSpPr>
        <p:spPr>
          <a:xfrm>
            <a:off x="4998059" y="295319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4236773" y="230073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nip Single Corner Rectangle 27"/>
          <p:cNvSpPr/>
          <p:nvPr/>
        </p:nvSpPr>
        <p:spPr>
          <a:xfrm>
            <a:off x="3539101" y="379763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9" name="Snip Single Corner Rectangle 28"/>
          <p:cNvSpPr/>
          <p:nvPr/>
        </p:nvSpPr>
        <p:spPr>
          <a:xfrm>
            <a:off x="4700975" y="379763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4349261" y="41982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Snip Single Corner Rectangle 30"/>
          <p:cNvSpPr/>
          <p:nvPr/>
        </p:nvSpPr>
        <p:spPr>
          <a:xfrm>
            <a:off x="3539101" y="2959828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8012" y="28776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3" name="4-Point Star 32"/>
          <p:cNvSpPr/>
          <p:nvPr/>
        </p:nvSpPr>
        <p:spPr>
          <a:xfrm>
            <a:off x="1792821" y="30041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031535" y="23517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Snip Single Corner Rectangle 34"/>
          <p:cNvSpPr/>
          <p:nvPr/>
        </p:nvSpPr>
        <p:spPr>
          <a:xfrm>
            <a:off x="333863" y="384859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6" name="Snip Single Corner Rectangle 35"/>
          <p:cNvSpPr/>
          <p:nvPr/>
        </p:nvSpPr>
        <p:spPr>
          <a:xfrm>
            <a:off x="1495737" y="384859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7" name="Snip Single Corner Rectangle 36"/>
          <p:cNvSpPr/>
          <p:nvPr/>
        </p:nvSpPr>
        <p:spPr>
          <a:xfrm>
            <a:off x="333863" y="3010793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16097" y="3319056"/>
            <a:ext cx="13361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mkdir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8040" y="3215506"/>
            <a:ext cx="1856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mv file1 ./</a:t>
            </a:r>
            <a:r>
              <a:rPr lang="en-GB" dirty="0" err="1">
                <a:solidFill>
                  <a:srgbClr val="FF0000"/>
                </a:solidFill>
              </a:rPr>
              <a:t>filesdir</a:t>
            </a:r>
            <a:r>
              <a:rPr lang="en-GB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226235" y="3660588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>
            <a:off x="5770282" y="3624977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703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πλέον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 μέσα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μετονομάσουμε το αρχείο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σε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ενώ όμως συνεχίζουμε να βρισκόμαστε στο </a:t>
            </a:r>
            <a:r>
              <a:rPr lang="en-GB" dirty="0" smtClean="0">
                <a:latin typeface="Arial"/>
                <a:cs typeface="Arial"/>
              </a:rPr>
              <a:t>Desktop (</a:t>
            </a:r>
            <a:r>
              <a:rPr lang="el-GR" dirty="0" smtClean="0">
                <a:latin typeface="Arial"/>
                <a:cs typeface="Arial"/>
              </a:rPr>
              <a:t>χωρίς να μετακινηθούμε μέσα στο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εκτελούσαμε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 file1r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δεν θα λειτουργούσε, γιατί η εντολή θα έψαχνε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στον κατάλογο 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τώρα, δηλαδή μέσα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Επειδή όμως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βρίσκεται σε άλλο κατάλογο, πρέπει να δώσουμε είτε την πλήρη είτε την σχετική διεύθυνση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δουλέψει η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mv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03455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πλήρης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/home/PC1/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Desktop/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σχετική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./filesdir1/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./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σημαίνει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εδώ που βρίσκομαι.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Άρα, η σωστή εντολή για να μετονομάσω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βρίσκομαι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Κάντε την αντίστοιχη μετατροπή και για τα υπόλοιπα δύο αρχεία.</a:t>
            </a:r>
            <a:endParaRPr lang="el-GR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0072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Μετονομασία/μετακίνηση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μετονομάσει τα 3 αρχεία που βρίσκονται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μεταφέρουμε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 ./file1r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ταυτόχρονα να μετακινήσουμε ένα αρχείο και να το μετονομάσουμε. Θέλουμε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μετακινήσουμε 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ταυτόχρονα να το μετονομάσουμε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/file2r ./file2x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81973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7121573" y="432477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Μετονομασία/μετακίνηση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21573" y="2427258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8687612" y="255377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7926326" y="190132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8418464" y="341558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8390528" y="522865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8038814" y="379884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7204671" y="340926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598443" y="43513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598443" y="2453818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4-Point Star 23"/>
          <p:cNvSpPr/>
          <p:nvPr/>
        </p:nvSpPr>
        <p:spPr>
          <a:xfrm>
            <a:off x="5164482" y="258033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4403196" y="19278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Snip Single Corner Rectangle 25"/>
          <p:cNvSpPr/>
          <p:nvPr/>
        </p:nvSpPr>
        <p:spPr>
          <a:xfrm>
            <a:off x="3723352" y="5286940"/>
            <a:ext cx="679844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7" name="Snip Single Corner Rectangle 26"/>
          <p:cNvSpPr/>
          <p:nvPr/>
        </p:nvSpPr>
        <p:spPr>
          <a:xfrm>
            <a:off x="4867398" y="525521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515684" y="38254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Snip Single Corner Rectangle 28"/>
          <p:cNvSpPr/>
          <p:nvPr/>
        </p:nvSpPr>
        <p:spPr>
          <a:xfrm>
            <a:off x="3681541" y="343582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2091" y="43513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32091" y="2453818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2" name="4-Point Star 31"/>
          <p:cNvSpPr/>
          <p:nvPr/>
        </p:nvSpPr>
        <p:spPr>
          <a:xfrm>
            <a:off x="1698130" y="258033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936844" y="19278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Snip Single Corner Rectangle 33"/>
          <p:cNvSpPr/>
          <p:nvPr/>
        </p:nvSpPr>
        <p:spPr>
          <a:xfrm>
            <a:off x="228163" y="5247792"/>
            <a:ext cx="708681" cy="388809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r>
              <a:rPr lang="en-GB" sz="1200" dirty="0">
                <a:latin typeface="Arial"/>
                <a:cs typeface="Arial"/>
              </a:rPr>
              <a:t>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5" name="Snip Single Corner Rectangle 34"/>
          <p:cNvSpPr/>
          <p:nvPr/>
        </p:nvSpPr>
        <p:spPr>
          <a:xfrm>
            <a:off x="1401046" y="525521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1049332" y="38254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nip Single Corner Rectangle 36"/>
          <p:cNvSpPr/>
          <p:nvPr/>
        </p:nvSpPr>
        <p:spPr>
          <a:xfrm>
            <a:off x="228163" y="444534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558317" y="3941864"/>
            <a:ext cx="23396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mv ./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/file1r ./file1r</a:t>
            </a:r>
          </a:p>
        </p:txBody>
      </p:sp>
      <p:sp>
        <p:nvSpPr>
          <p:cNvPr id="39" name="Right Arrow 38"/>
          <p:cNvSpPr/>
          <p:nvPr/>
        </p:nvSpPr>
        <p:spPr>
          <a:xfrm>
            <a:off x="2351161" y="4257333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164482" y="3969140"/>
            <a:ext cx="23738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mv ./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/file2r ./file2x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5871882" y="4351339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11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 smtClean="0">
                <a:latin typeface="Arial"/>
                <a:cs typeface="Arial"/>
              </a:rPr>
              <a:t>Διαγραφή δεδομένων ενός αρχείου μέσω του </a:t>
            </a:r>
            <a:r>
              <a:rPr lang="en-GB" sz="2800" dirty="0" smtClean="0">
                <a:latin typeface="Arial"/>
                <a:cs typeface="Arial"/>
              </a:rPr>
              <a:t>INSERT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Ανοίγω πάλι το προηγούμενο αρχείο</a:t>
            </a:r>
            <a:r>
              <a:rPr lang="en-GB" sz="1800" dirty="0" smtClean="0">
                <a:latin typeface="Arial"/>
                <a:cs typeface="Arial"/>
              </a:rPr>
              <a:t> (test1)</a:t>
            </a:r>
            <a:r>
              <a:rPr lang="el-GR" sz="1800" dirty="0" smtClean="0">
                <a:latin typeface="Arial"/>
                <a:cs typeface="Arial"/>
              </a:rPr>
              <a:t> με το </a:t>
            </a:r>
            <a:r>
              <a:rPr lang="en-GB" sz="1800" dirty="0" smtClean="0">
                <a:latin typeface="Arial"/>
                <a:cs typeface="Arial"/>
              </a:rPr>
              <a:t>vi editor.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</a:p>
          <a:p>
            <a:r>
              <a:rPr lang="el-GR" sz="1800" dirty="0" smtClean="0">
                <a:latin typeface="Arial"/>
                <a:cs typeface="Arial"/>
              </a:rPr>
              <a:t>Θέλω να σβήσω ότι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δεδομένα έχει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Μπορώ να σβήσω τα προηγούμενα δεδομένα είτε μέσα από το </a:t>
            </a:r>
            <a:r>
              <a:rPr lang="en-GB" sz="1800" dirty="0" smtClean="0">
                <a:latin typeface="Arial"/>
                <a:cs typeface="Arial"/>
              </a:rPr>
              <a:t>COMMAND MODE </a:t>
            </a:r>
            <a:r>
              <a:rPr lang="el-GR" sz="1800" dirty="0" smtClean="0">
                <a:latin typeface="Arial"/>
                <a:cs typeface="Arial"/>
              </a:rPr>
              <a:t>είτε μέσα από το </a:t>
            </a:r>
            <a:r>
              <a:rPr lang="en-GB" sz="1800" dirty="0" smtClean="0">
                <a:latin typeface="Arial"/>
                <a:cs typeface="Arial"/>
              </a:rPr>
              <a:t>INSERT MODE.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μπω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σβήνω τα δεδομένα με το </a:t>
            </a:r>
            <a:r>
              <a:rPr lang="en-GB" sz="1800" dirty="0" smtClean="0">
                <a:latin typeface="Arial"/>
                <a:cs typeface="Arial"/>
              </a:rPr>
              <a:t>DELETE. </a:t>
            </a:r>
            <a:r>
              <a:rPr lang="el-GR" sz="1800" dirty="0" smtClean="0">
                <a:latin typeface="Arial"/>
                <a:cs typeface="Arial"/>
              </a:rPr>
              <a:t>Πάω τον  κέρσορα στο τέλος της τελευταίας γραμμής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με τα βελάκια στο πληκτρολόγιο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αρχίζω να σβήνω. Εκτελέστε το.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Όταν σβήσετε όλα τα δεδομένα, τερματίστε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όμως να έχετε αποθηκεύσει τις αλλαγές που κάνατε, γιατί θα τις επαναλάβετε στη συνέχεια μέσα από το </a:t>
            </a:r>
            <a:r>
              <a:rPr lang="en-GB" sz="1800" dirty="0" smtClean="0">
                <a:latin typeface="Arial"/>
                <a:cs typeface="Arial"/>
              </a:rPr>
              <a:t>COMMAND MODE. </a:t>
            </a:r>
            <a:r>
              <a:rPr lang="el-GR" sz="1800" dirty="0" smtClean="0">
                <a:latin typeface="Arial"/>
                <a:cs typeface="Arial"/>
              </a:rPr>
              <a:t>Για να τερματιστεί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να έχουν αποθηκευθεί οι αλλαγές,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πάτε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q!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quit without saving.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15771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340884" y="536583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Διαγραφή καταλόγου με το </a:t>
            </a:r>
            <a:r>
              <a:rPr lang="en-GB" sz="2800" dirty="0" err="1" smtClean="0">
                <a:latin typeface="Arial"/>
                <a:cs typeface="Arial"/>
              </a:rPr>
              <a:t>rm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40884" y="3468313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906923" y="359483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145637" y="3113366"/>
            <a:ext cx="0" cy="3549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637775" y="445664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2609839" y="626971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258125" y="483989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423982" y="445032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19306" y="4860644"/>
            <a:ext cx="13132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rm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–r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3775416" y="5265726"/>
            <a:ext cx="1001059" cy="1880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5117584" y="3517536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4-Point Star 25"/>
          <p:cNvSpPr/>
          <p:nvPr/>
        </p:nvSpPr>
        <p:spPr>
          <a:xfrm>
            <a:off x="6683623" y="36440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22337" y="3113366"/>
            <a:ext cx="0" cy="4041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Snip Single Corner Rectangle 27"/>
          <p:cNvSpPr/>
          <p:nvPr/>
        </p:nvSpPr>
        <p:spPr>
          <a:xfrm>
            <a:off x="6414475" y="4505864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1" name="Snip Single Corner Rectangle 30"/>
          <p:cNvSpPr/>
          <p:nvPr/>
        </p:nvSpPr>
        <p:spPr>
          <a:xfrm>
            <a:off x="5200682" y="44995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9132" y="805042"/>
            <a:ext cx="8715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και έχουμε ήδη μεταφέρει εδώ το αρχείο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ενώ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file2r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το μεταφέραμε και το μετονομάσαμε σε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file2x.</a:t>
            </a: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Τώρα θέλουμε να διαγράψουμε τον υποκατάλογο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μαζί με τα περιεχόμενά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του.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rm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–r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</a:t>
            </a:r>
            <a:r>
              <a:rPr lang="el-GR" dirty="0">
                <a:latin typeface="Arial"/>
                <a:cs typeface="Arial"/>
              </a:rPr>
              <a:t>συνέχεια θέλουμε να δούμε αν συνεχίζει να υπάρχει ο υποκατάλογος </a:t>
            </a:r>
            <a:r>
              <a:rPr lang="en-GB" dirty="0" err="1">
                <a:latin typeface="Arial"/>
                <a:cs typeface="Arial"/>
              </a:rPr>
              <a:t>filesdir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μέσα στον </a:t>
            </a:r>
            <a:r>
              <a:rPr lang="en-GB" dirty="0">
                <a:latin typeface="Arial"/>
                <a:cs typeface="Arial"/>
              </a:rPr>
              <a:t>Desktop. </a:t>
            </a:r>
            <a:r>
              <a:rPr lang="el-GR" dirty="0">
                <a:latin typeface="Arial"/>
                <a:cs typeface="Arial"/>
              </a:rPr>
              <a:t>Τι εντολή θα εκτελέσουμε για να δούμε τι υπάρχει μέσα στον </a:t>
            </a:r>
            <a:r>
              <a:rPr lang="en-GB" dirty="0">
                <a:latin typeface="Arial"/>
                <a:cs typeface="Arial"/>
              </a:rPr>
              <a:t>Desktop?</a:t>
            </a:r>
          </a:p>
        </p:txBody>
      </p:sp>
    </p:spTree>
    <p:extLst>
      <p:ext uri="{BB962C8B-B14F-4D97-AF65-F5344CB8AC3E}">
        <p14:creationId xmlns:p14="http://schemas.microsoft.com/office/powerpoint/2010/main" val="7136100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902" y="1049236"/>
            <a:ext cx="8703763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Ένα αρχείο μπορούμε να το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Διαβάσουμε (</a:t>
            </a:r>
            <a:r>
              <a:rPr lang="en-GB" dirty="0" smtClean="0">
                <a:latin typeface="Arial"/>
                <a:cs typeface="Arial"/>
              </a:rPr>
              <a:t>read)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Τροποποιήσουμε</a:t>
            </a:r>
            <a:r>
              <a:rPr lang="en-GB" dirty="0" smtClean="0">
                <a:latin typeface="Arial"/>
                <a:cs typeface="Arial"/>
              </a:rPr>
              <a:t> (write)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Εκτελέσουμε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αν </a:t>
            </a:r>
            <a:r>
              <a:rPr lang="el-GR" dirty="0">
                <a:latin typeface="Arial"/>
                <a:cs typeface="Arial"/>
              </a:rPr>
              <a:t>είναι πρόγραμμα</a:t>
            </a:r>
            <a:r>
              <a:rPr lang="en-GB" dirty="0" smtClean="0">
                <a:latin typeface="Arial"/>
                <a:cs typeface="Arial"/>
              </a:rPr>
              <a:t> (execute)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μόνο για μια από τις παραπάνω τρεις ενέργειες (διάβασμα, τροποποίηση, εκτέλεση), ή για οποι</a:t>
            </a:r>
            <a:r>
              <a:rPr lang="en-GB" dirty="0" smtClean="0">
                <a:latin typeface="Arial"/>
                <a:cs typeface="Arial"/>
              </a:rPr>
              <a:t>o</a:t>
            </a:r>
            <a:r>
              <a:rPr lang="el-GR" dirty="0" smtClean="0">
                <a:latin typeface="Arial"/>
                <a:cs typeface="Arial"/>
              </a:rPr>
              <a:t>δήποτε συνδυασμό τους.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Linux, </a:t>
            </a:r>
            <a:r>
              <a:rPr lang="el-GR" dirty="0" smtClean="0">
                <a:latin typeface="Arial"/>
                <a:cs typeface="Arial"/>
              </a:rPr>
              <a:t>υπάρχει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), η ομάδα</a:t>
            </a:r>
            <a:r>
              <a:rPr lang="en-GB" dirty="0" smtClean="0">
                <a:latin typeface="Arial"/>
                <a:cs typeface="Arial"/>
              </a:rPr>
              <a:t> (group)</a:t>
            </a:r>
            <a:r>
              <a:rPr lang="el-GR" dirty="0" smtClean="0">
                <a:latin typeface="Arial"/>
                <a:cs typeface="Arial"/>
              </a:rPr>
              <a:t>, οι υπόλοιποι</a:t>
            </a:r>
            <a:r>
              <a:rPr lang="en-GB" dirty="0" smtClean="0">
                <a:latin typeface="Arial"/>
                <a:cs typeface="Arial"/>
              </a:rPr>
              <a:t> (others)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για συγκεκριμένες ενέργειες από τον χρήστη και προσβάσιμο για συγκεκριμένες ενέργειες από την ομάδα ή από τους υπόλοιπους. Με αυτό τον τρόπο ελέγχουμε τα δικαιώματα που έχει ο καθένας στο συγκεκριμένο αρχείο.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–l </a:t>
            </a:r>
            <a:r>
              <a:rPr lang="el-GR" dirty="0" smtClean="0">
                <a:latin typeface="Arial"/>
                <a:cs typeface="Arial"/>
              </a:rPr>
              <a:t>μπορούμε να δούμε τι δικαιώματα έχει ο καθένας πάνω στα αρχεία ενός καταλόγου.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Πρώτα φαίνονται τα δικαιώματα του χρήστη, μετά της ομάδας, μετά των υπολοίπων. Τα δικαιώματα για τον καθένα εμφανίζονται με την σειρά </a:t>
            </a:r>
            <a:r>
              <a:rPr lang="en-GB" dirty="0" smtClean="0">
                <a:latin typeface="Arial"/>
                <a:cs typeface="Arial"/>
              </a:rPr>
              <a:t>read/write/execute</a:t>
            </a:r>
            <a:r>
              <a:rPr lang="el-GR" dirty="0" smtClean="0">
                <a:latin typeface="Arial"/>
                <a:cs typeface="Arial"/>
              </a:rPr>
              <a:t>, χρησιμοποιώντας τα σύμβολα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 w x </a:t>
            </a:r>
            <a:r>
              <a:rPr lang="el-GR" dirty="0" smtClean="0">
                <a:latin typeface="Arial"/>
                <a:cs typeface="Arial"/>
              </a:rPr>
              <a:t>αντίστοιχα</a:t>
            </a:r>
            <a:r>
              <a:rPr lang="en-GB" dirty="0" smtClean="0">
                <a:latin typeface="Arial"/>
                <a:cs typeface="Arial"/>
              </a:rPr>
              <a:t>.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5803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804" y="1049236"/>
            <a:ext cx="8413861" cy="5447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Παρακάτω φαίνονται τα δικαιώματα ενός αρχείου στο οποίο όλοι έχουν πρόσβαση και για ανάγνωση και για τροποποίηση και για εκτέλεση.</a:t>
            </a:r>
          </a:p>
          <a:p>
            <a:r>
              <a:rPr lang="en-GB" sz="2400" dirty="0" err="1" smtClean="0">
                <a:latin typeface="Arial"/>
                <a:cs typeface="Arial"/>
              </a:rPr>
              <a:t>rwxrwxrwx</a:t>
            </a:r>
            <a:endParaRPr lang="en-GB" sz="2400" dirty="0" smtClean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έχει πρόσβαση για ανάγνωση, τροποποίηση, εκτέλεση, ενώ οι υπόλοιποι</a:t>
            </a:r>
            <a:r>
              <a:rPr lang="en-GB" dirty="0" smtClean="0">
                <a:latin typeface="Arial"/>
                <a:cs typeface="Arial"/>
              </a:rPr>
              <a:t> (group &amp; others)</a:t>
            </a:r>
            <a:r>
              <a:rPr lang="el-GR" dirty="0" smtClean="0">
                <a:latin typeface="Arial"/>
                <a:cs typeface="Arial"/>
              </a:rPr>
              <a:t> έχουν πρόσβαση μόνο για ανάγνωση</a:t>
            </a:r>
          </a:p>
          <a:p>
            <a:r>
              <a:rPr lang="en-US" sz="2400" dirty="0">
                <a:latin typeface="Arial"/>
                <a:cs typeface="Arial"/>
              </a:rPr>
              <a:t>r</a:t>
            </a:r>
            <a:r>
              <a:rPr lang="en-GB" sz="2400" dirty="0" err="1" smtClean="0">
                <a:latin typeface="Arial"/>
                <a:cs typeface="Arial"/>
              </a:rPr>
              <a:t>wxr</a:t>
            </a:r>
            <a:r>
              <a:rPr lang="en-GB" sz="2400" dirty="0" smtClean="0">
                <a:latin typeface="Arial"/>
                <a:cs typeface="Arial"/>
              </a:rPr>
              <a:t>--r--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>
                <a:latin typeface="Arial"/>
                <a:cs typeface="Arial"/>
              </a:rPr>
              <a:t>user</a:t>
            </a:r>
            <a:r>
              <a:rPr lang="el-GR" dirty="0">
                <a:latin typeface="Arial"/>
                <a:cs typeface="Arial"/>
              </a:rPr>
              <a:t>)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έχει πρόσβαση για ανάγνωση, </a:t>
            </a:r>
            <a:r>
              <a:rPr lang="el-GR" dirty="0" smtClean="0">
                <a:latin typeface="Arial"/>
                <a:cs typeface="Arial"/>
              </a:rPr>
              <a:t>εκτέλεση, </a:t>
            </a:r>
            <a:r>
              <a:rPr lang="el-GR" dirty="0">
                <a:latin typeface="Arial"/>
                <a:cs typeface="Arial"/>
              </a:rPr>
              <a:t>ενώ οι υπόλοιποι</a:t>
            </a:r>
            <a:r>
              <a:rPr lang="en-GB" dirty="0">
                <a:latin typeface="Arial"/>
                <a:cs typeface="Arial"/>
              </a:rPr>
              <a:t> (group &amp; others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δεν </a:t>
            </a:r>
            <a:r>
              <a:rPr lang="el-GR" dirty="0">
                <a:latin typeface="Arial"/>
                <a:cs typeface="Arial"/>
              </a:rPr>
              <a:t>έχουν πρόσβαση </a:t>
            </a:r>
            <a:r>
              <a:rPr lang="el-GR" dirty="0" smtClean="0">
                <a:latin typeface="Arial"/>
                <a:cs typeface="Arial"/>
              </a:rPr>
              <a:t>για τίποτα.</a:t>
            </a:r>
            <a:endParaRPr lang="el-GR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αρχείο, τι προσβάσεις υπάρχουν για 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n-GB" dirty="0">
                <a:latin typeface="Arial"/>
                <a:cs typeface="Arial"/>
              </a:rPr>
              <a:t>?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w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-x</a:t>
            </a: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77843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read </a:t>
            </a:r>
            <a:r>
              <a:rPr lang="el-GR" dirty="0" smtClean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4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write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r>
              <a:rPr lang="en-GB" dirty="0" smtClean="0">
                <a:latin typeface="Arial"/>
                <a:cs typeface="Arial"/>
              </a:rPr>
              <a:t>To execute </a:t>
            </a:r>
            <a:r>
              <a:rPr lang="el-GR" dirty="0" smtClean="0">
                <a:latin typeface="Arial"/>
                <a:cs typeface="Arial"/>
              </a:rPr>
              <a:t>συμβολίζεται με το 1.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read-write </a:t>
            </a:r>
            <a:r>
              <a:rPr lang="el-GR" dirty="0" smtClean="0">
                <a:latin typeface="Arial"/>
                <a:cs typeface="Arial"/>
              </a:rPr>
              <a:t>συμβολίζεται με το 6 (4+2)</a:t>
            </a: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>
                <a:latin typeface="Arial"/>
                <a:cs typeface="Arial"/>
              </a:rPr>
              <a:t>read</a:t>
            </a:r>
            <a:r>
              <a:rPr lang="en-GB" dirty="0" smtClean="0">
                <a:latin typeface="Arial"/>
                <a:cs typeface="Arial"/>
              </a:rPr>
              <a:t>-execute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5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(4</a:t>
            </a:r>
            <a:r>
              <a:rPr lang="el-GR" dirty="0" smtClean="0">
                <a:latin typeface="Arial"/>
                <a:cs typeface="Arial"/>
              </a:rPr>
              <a:t>+</a:t>
            </a:r>
            <a:r>
              <a:rPr lang="en-GB" dirty="0" smtClean="0">
                <a:latin typeface="Arial"/>
                <a:cs typeface="Arial"/>
              </a:rPr>
              <a:t>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write-</a:t>
            </a:r>
            <a:r>
              <a:rPr lang="en-GB" dirty="0">
                <a:latin typeface="Arial"/>
                <a:cs typeface="Arial"/>
              </a:rPr>
              <a:t>execute </a:t>
            </a:r>
            <a:r>
              <a:rPr lang="el-GR" dirty="0" smtClean="0">
                <a:latin typeface="Arial"/>
                <a:cs typeface="Arial"/>
              </a:rPr>
              <a:t>συμβολίζεται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 το ... ????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 </a:t>
            </a:r>
            <a:r>
              <a:rPr lang="en-GB" dirty="0" smtClean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συμβολίζεται με το 7 (</a:t>
            </a:r>
            <a:r>
              <a:rPr lang="en-GB" dirty="0" smtClean="0">
                <a:latin typeface="Arial"/>
                <a:cs typeface="Arial"/>
              </a:rPr>
              <a:t>4+2+1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Άρα 3 νούμερα αρκούν για τα δικαιώματα του χρήστη, του </a:t>
            </a:r>
            <a:r>
              <a:rPr lang="en-GB" dirty="0" smtClean="0">
                <a:latin typeface="Arial"/>
                <a:cs typeface="Arial"/>
              </a:rPr>
              <a:t>group, </a:t>
            </a:r>
            <a:r>
              <a:rPr lang="el-GR" dirty="0" smtClean="0">
                <a:latin typeface="Arial"/>
                <a:cs typeface="Arial"/>
              </a:rPr>
              <a:t>των υπολοίπων.</a:t>
            </a:r>
          </a:p>
          <a:p>
            <a:r>
              <a:rPr lang="el-GR" dirty="0" smtClean="0">
                <a:latin typeface="Arial"/>
                <a:cs typeface="Arial"/>
              </a:rPr>
              <a:t>Το νούμερο </a:t>
            </a:r>
            <a:r>
              <a:rPr lang="en-GB" dirty="0" smtClean="0">
                <a:latin typeface="Arial"/>
                <a:cs typeface="Arial"/>
              </a:rPr>
              <a:t>777 </a:t>
            </a:r>
            <a:r>
              <a:rPr lang="el-GR" dirty="0" smtClean="0">
                <a:latin typeface="Arial"/>
                <a:cs typeface="Arial"/>
              </a:rPr>
              <a:t>σημαίνει ότι και οι τρε</a:t>
            </a:r>
            <a:r>
              <a:rPr lang="el-GR" dirty="0">
                <a:latin typeface="Arial"/>
                <a:cs typeface="Arial"/>
              </a:rPr>
              <a:t>ι</a:t>
            </a:r>
            <a:r>
              <a:rPr lang="el-GR" dirty="0" smtClean="0">
                <a:latin typeface="Arial"/>
                <a:cs typeface="Arial"/>
              </a:rPr>
              <a:t>ς (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έχουν όλα τα δικαιώματα (</a:t>
            </a:r>
            <a:r>
              <a:rPr lang="en-GB" dirty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43091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sz="2400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το αρχείο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να είναι προσβάσιμο μόνο για ανάγνωση μόνο σε εμάς ως χρήστη.</a:t>
            </a:r>
            <a:endParaRPr lang="el-GR" sz="2400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r--------</a:t>
            </a:r>
            <a:endParaRPr lang="en-GB" sz="2400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Οπότε,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hmod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400 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Προσπαθήστε τώρα να γράψετε κάποιο όνομα μέσα στο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όπως κάνατε πριν.</a:t>
            </a:r>
          </a:p>
          <a:p>
            <a:r>
              <a:rPr lang="el-GR" dirty="0" smtClean="0">
                <a:latin typeface="Arial"/>
                <a:cs typeface="Arial"/>
              </a:rPr>
              <a:t>Σας το επιτρέπει το σύστημα?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Αλλάξτε τα δικαιώματα του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σε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latin typeface="Arial"/>
                <a:cs typeface="Arial"/>
              </a:rPr>
              <a:t>rw</a:t>
            </a:r>
            <a:r>
              <a:rPr lang="en-GB" dirty="0" smtClean="0">
                <a:latin typeface="Arial"/>
                <a:cs typeface="Arial"/>
              </a:rPr>
              <a:t>-------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Ποιό νούμερο χρειάζεστε στο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r>
              <a:rPr lang="el-GR" dirty="0" smtClean="0">
                <a:latin typeface="Arial"/>
                <a:cs typeface="Arial"/>
              </a:rPr>
              <a:t>Αφού αλλάξατε τα δικαιώματα, μπορείτε </a:t>
            </a:r>
            <a:r>
              <a:rPr lang="el-GR" dirty="0">
                <a:latin typeface="Arial"/>
                <a:cs typeface="Arial"/>
              </a:rPr>
              <a:t>να γράψετε κάποιο όνομα μέσα στο </a:t>
            </a:r>
            <a:r>
              <a:rPr lang="en-GB" dirty="0">
                <a:latin typeface="Arial"/>
                <a:cs typeface="Arial"/>
              </a:rPr>
              <a:t>file1r </a:t>
            </a:r>
            <a:r>
              <a:rPr lang="el-GR" dirty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?</a:t>
            </a:r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94633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wc</a:t>
            </a:r>
            <a:r>
              <a:rPr lang="en-GB" sz="2800" dirty="0" smtClean="0">
                <a:latin typeface="Arial"/>
                <a:cs typeface="Arial"/>
              </a:rPr>
              <a:t> (word count)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wc</a:t>
            </a:r>
            <a:r>
              <a:rPr lang="en-GB" dirty="0" smtClean="0">
                <a:latin typeface="Arial"/>
                <a:cs typeface="Arial"/>
              </a:rPr>
              <a:t> (word count) </a:t>
            </a:r>
            <a:r>
              <a:rPr lang="el-GR" dirty="0" smtClean="0">
                <a:latin typeface="Arial"/>
                <a:cs typeface="Arial"/>
              </a:rPr>
              <a:t>μπορούμε να μετρήσουμε τον αριθμό των γραμμών ή των λέξεων ή των χαρακτήρων σε ένα αρχείο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μετρήσουμε τις γραμμές, λέξεις, χαρακτήρες του αρχείου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ταυτόχρονα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</a:t>
            </a:r>
            <a:r>
              <a:rPr lang="el-GR" dirty="0" smtClean="0">
                <a:latin typeface="Arial"/>
                <a:cs typeface="Arial"/>
              </a:rPr>
              <a:t>μόνο τις γραμμές</a:t>
            </a:r>
            <a:r>
              <a:rPr lang="en-GB" dirty="0" smtClean="0">
                <a:latin typeface="Arial"/>
                <a:cs typeface="Arial"/>
              </a:rPr>
              <a:t> (lines)</a:t>
            </a:r>
            <a:r>
              <a:rPr lang="el-GR" dirty="0" smtClean="0">
                <a:latin typeface="Arial"/>
                <a:cs typeface="Arial"/>
              </a:rPr>
              <a:t>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 –l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τις </a:t>
            </a:r>
            <a:r>
              <a:rPr lang="el-GR" dirty="0" smtClean="0">
                <a:latin typeface="Arial"/>
                <a:cs typeface="Arial"/>
              </a:rPr>
              <a:t>λέξεις</a:t>
            </a:r>
            <a:r>
              <a:rPr lang="en-GB" dirty="0" smtClean="0">
                <a:latin typeface="Arial"/>
                <a:cs typeface="Arial"/>
              </a:rPr>
              <a:t> (words)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του 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</a:t>
            </a:r>
            <a:r>
              <a:rPr lang="el-GR" dirty="0" smtClean="0">
                <a:latin typeface="Arial"/>
                <a:cs typeface="Arial"/>
              </a:rPr>
              <a:t>τους χαρακτήρες</a:t>
            </a:r>
            <a:r>
              <a:rPr lang="en-GB" dirty="0" smtClean="0">
                <a:latin typeface="Arial"/>
                <a:cs typeface="Arial"/>
              </a:rPr>
              <a:t> (characters)</a:t>
            </a:r>
            <a:r>
              <a:rPr lang="el-GR" dirty="0" smtClean="0">
                <a:latin typeface="Arial"/>
                <a:cs typeface="Arial"/>
              </a:rPr>
              <a:t>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εκτελούμε</a:t>
            </a:r>
            <a:r>
              <a:rPr lang="en-GB" dirty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–c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file1r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64128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Arial"/>
                <a:cs typeface="Arial"/>
              </a:rPr>
              <a:t>d</a:t>
            </a:r>
            <a:r>
              <a:rPr lang="en-GB" sz="2800" dirty="0" smtClean="0">
                <a:latin typeface="Arial"/>
                <a:cs typeface="Arial"/>
              </a:rPr>
              <a:t>u: </a:t>
            </a:r>
            <a:r>
              <a:rPr lang="el-GR" sz="2800" dirty="0" smtClean="0">
                <a:latin typeface="Arial"/>
                <a:cs typeface="Arial"/>
              </a:rPr>
              <a:t>Υπολογισμός μεγέθους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smtClean="0">
                <a:latin typeface="Arial"/>
                <a:cs typeface="Arial"/>
              </a:rPr>
              <a:t>du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disk usage</a:t>
            </a:r>
            <a:r>
              <a:rPr lang="el-GR" sz="1800" dirty="0" smtClean="0">
                <a:latin typeface="Arial"/>
                <a:cs typeface="Arial"/>
              </a:rPr>
              <a:t> μπορούμε να μετρήσουμε το μέγεθος αρχείων ή καταλόγων μαζί με τους υποκατάλογούς τους.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γίνει η μέτρηση σε </a:t>
            </a:r>
            <a:r>
              <a:rPr lang="en-GB" sz="1800" dirty="0" smtClean="0">
                <a:latin typeface="Arial"/>
                <a:cs typeface="Arial"/>
              </a:rPr>
              <a:t>megabytes </a:t>
            </a:r>
            <a:r>
              <a:rPr lang="el-GR" sz="1800" dirty="0" smtClean="0">
                <a:latin typeface="Arial"/>
                <a:cs typeface="Arial"/>
              </a:rPr>
              <a:t>χρησιμοποιούμε την παράμετρο –</a:t>
            </a:r>
            <a:r>
              <a:rPr lang="en-GB" sz="1800" dirty="0" smtClean="0">
                <a:latin typeface="Arial"/>
                <a:cs typeface="Arial"/>
              </a:rPr>
              <a:t>m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παρακάτω εντολή μετρούμε πόσο χώρο (σε </a:t>
            </a:r>
            <a:r>
              <a:rPr lang="en-GB" sz="1800" dirty="0" smtClean="0">
                <a:latin typeface="Arial"/>
                <a:cs typeface="Arial"/>
              </a:rPr>
              <a:t>megabytes</a:t>
            </a:r>
            <a:r>
              <a:rPr lang="el-GR" sz="1800" dirty="0" smtClean="0">
                <a:latin typeface="Arial"/>
                <a:cs typeface="Arial"/>
              </a:rPr>
              <a:t>) καταλαμβάνει ο κατάλογος </a:t>
            </a:r>
            <a:r>
              <a:rPr lang="en-GB" sz="1800" dirty="0" smtClean="0">
                <a:latin typeface="Arial"/>
                <a:cs typeface="Arial"/>
              </a:rPr>
              <a:t>Desktop </a:t>
            </a:r>
            <a:r>
              <a:rPr lang="el-GR" sz="1800" dirty="0" smtClean="0">
                <a:latin typeface="Arial"/>
                <a:cs typeface="Arial"/>
              </a:rPr>
              <a:t>μαζί με τους υποκαταλόγους του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–m Desktop</a:t>
            </a:r>
            <a:endParaRPr lang="en-US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8001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μπορούμε να τακτοποιήσουμε τις γραμμές ενός αρχείου αλφαβητικά.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file1 &gt; file1_sorted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2718326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3900574" y="3576397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924316" y="2617902"/>
            <a:ext cx="2228900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2664" y="2853826"/>
            <a:ext cx="11342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771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δούλεψε και μας έδειξε στο </a:t>
            </a:r>
            <a:r>
              <a:rPr lang="en-GB" dirty="0" smtClean="0">
                <a:latin typeface="Arial"/>
                <a:cs typeface="Arial"/>
              </a:rPr>
              <a:t>terminal </a:t>
            </a:r>
            <a:r>
              <a:rPr lang="el-GR" dirty="0" smtClean="0">
                <a:latin typeface="Arial"/>
                <a:cs typeface="Arial"/>
              </a:rPr>
              <a:t>τα αποτελέσματά της πάνω στο αρχείο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χωρίς όμως να το πειράξει.</a:t>
            </a:r>
          </a:p>
          <a:p>
            <a:r>
              <a:rPr lang="el-GR" dirty="0" smtClean="0">
                <a:latin typeface="Arial"/>
                <a:cs typeface="Arial"/>
              </a:rPr>
              <a:t>Αν θέλουμε να σωθούν τα αποτελέσματα του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πάνω στον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πρέπει να τα κατευθύνουμε σε ένα νέο αρχείο με κάποιο όνομα, π.χ. </a:t>
            </a:r>
            <a:r>
              <a:rPr lang="en-US" dirty="0" smtClean="0">
                <a:latin typeface="Arial"/>
                <a:cs typeface="Arial"/>
              </a:rPr>
              <a:t>f</a:t>
            </a:r>
            <a:r>
              <a:rPr lang="en-GB" dirty="0" err="1" smtClean="0">
                <a:latin typeface="Arial"/>
                <a:cs typeface="Arial"/>
              </a:rPr>
              <a:t>ile_sorted</a:t>
            </a:r>
            <a:r>
              <a:rPr lang="en-GB" dirty="0" smtClean="0">
                <a:latin typeface="Arial"/>
                <a:cs typeface="Arial"/>
              </a:rPr>
              <a:t>. </a:t>
            </a:r>
            <a:r>
              <a:rPr lang="el-GR" dirty="0" smtClean="0">
                <a:latin typeface="Arial"/>
                <a:cs typeface="Arial"/>
              </a:rPr>
              <a:t>Πρέπει να εκτελέσουμε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3920320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900574" y="4778391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ded Corner 5"/>
          <p:cNvSpPr/>
          <p:nvPr/>
        </p:nvSpPr>
        <p:spPr>
          <a:xfrm>
            <a:off x="4950772" y="3930182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720082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93309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sz="3200" dirty="0" smtClean="0">
                <a:solidFill>
                  <a:srgbClr val="000000"/>
                </a:solidFill>
                <a:latin typeface="Arial"/>
                <a:cs typeface="Arial"/>
              </a:rPr>
              <a:t>ort –n &amp; sort -r</a:t>
            </a:r>
            <a:endParaRPr lang="en-US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26" y="879483"/>
            <a:ext cx="8771153" cy="88410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εντολή </a:t>
            </a:r>
            <a:r>
              <a:rPr lang="en-GB" sz="1800" dirty="0" smtClean="0">
                <a:latin typeface="Arial"/>
                <a:cs typeface="Arial"/>
              </a:rPr>
              <a:t>sort </a:t>
            </a:r>
            <a:r>
              <a:rPr lang="el-GR" sz="1800" dirty="0" smtClean="0">
                <a:latin typeface="Arial"/>
                <a:cs typeface="Arial"/>
              </a:rPr>
              <a:t>κατά σύμβαση ταξινομεί τα νούμερα ως χαρακτήρες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βάση τον πίνακα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to UTF</a:t>
            </a:r>
            <a:r>
              <a:rPr lang="el-GR" sz="1800" dirty="0" smtClean="0">
                <a:latin typeface="Arial"/>
                <a:cs typeface="Arial"/>
              </a:rPr>
              <a:t>. Αν θέλουμε να ταξινομηθούν ως αριθμοί, πρέπει να χρησιμοποιήσουμε την παράμετρο –</a:t>
            </a:r>
            <a:r>
              <a:rPr lang="en-GB" sz="1800" dirty="0" smtClean="0">
                <a:latin typeface="Arial"/>
                <a:cs typeface="Arial"/>
              </a:rPr>
              <a:t>n. </a:t>
            </a:r>
            <a:r>
              <a:rPr lang="el-GR" sz="1800" dirty="0" smtClean="0">
                <a:latin typeface="Arial"/>
                <a:cs typeface="Arial"/>
              </a:rPr>
              <a:t>Αν θέλουμε την αντίστροφη ταξινόμηση, χρησιμοποιούμε και την παράμετρο  </a:t>
            </a:r>
            <a:r>
              <a:rPr lang="en-GB" sz="1800" dirty="0" smtClean="0">
                <a:latin typeface="Arial"/>
                <a:cs typeface="Arial"/>
              </a:rPr>
              <a:t>-r</a:t>
            </a:r>
            <a:endParaRPr lang="en-US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2048392"/>
            <a:ext cx="1135209" cy="1184998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sz="16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19160" y="2539540"/>
            <a:ext cx="822351" cy="2101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924316" y="1838987"/>
            <a:ext cx="1760119" cy="152458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77297" y="2106831"/>
            <a:ext cx="12838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2207515" y="3749978"/>
            <a:ext cx="1252215" cy="131517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sz="16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745965" y="4241126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ame 9"/>
          <p:cNvSpPr/>
          <p:nvPr/>
        </p:nvSpPr>
        <p:spPr>
          <a:xfrm>
            <a:off x="4951121" y="3540574"/>
            <a:ext cx="1733314" cy="152458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29919" y="3808417"/>
            <a:ext cx="10060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85326" y="2106830"/>
            <a:ext cx="1081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59730" y="3871794"/>
            <a:ext cx="149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–n 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92830" y="1654320"/>
            <a:ext cx="6991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latin typeface="Arial"/>
                <a:cs typeface="Arial"/>
              </a:rPr>
              <a:t>file1</a:t>
            </a:r>
            <a:endParaRPr lang="en-GB" sz="16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42121" y="3391309"/>
            <a:ext cx="6242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Folded Corner 15"/>
          <p:cNvSpPr/>
          <p:nvPr/>
        </p:nvSpPr>
        <p:spPr>
          <a:xfrm>
            <a:off x="2207515" y="5496742"/>
            <a:ext cx="1252215" cy="131517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sz="16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chemeClr val="bg1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sz="1600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3745965" y="598789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ame 17"/>
          <p:cNvSpPr/>
          <p:nvPr/>
        </p:nvSpPr>
        <p:spPr>
          <a:xfrm>
            <a:off x="4951121" y="5287338"/>
            <a:ext cx="1733314" cy="152458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29919" y="5555181"/>
            <a:ext cx="10060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11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59730" y="5618558"/>
            <a:ext cx="1491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–nr 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75142" y="5127410"/>
            <a:ext cx="62424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551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>
                <a:latin typeface="Arial"/>
                <a:cs typeface="Arial"/>
              </a:rPr>
              <a:t>Διαγραφή </a:t>
            </a:r>
            <a:r>
              <a:rPr lang="el-GR" sz="2800" dirty="0" smtClean="0">
                <a:latin typeface="Arial"/>
                <a:cs typeface="Arial"/>
              </a:rPr>
              <a:t>δεδομένων ενός αρχείου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 smtClean="0">
                <a:latin typeface="Arial"/>
                <a:cs typeface="Arial"/>
              </a:rPr>
              <a:t>COMMAND </a:t>
            </a:r>
            <a:r>
              <a:rPr lang="en-GB" sz="2800" dirty="0">
                <a:latin typeface="Arial"/>
                <a:cs typeface="Arial"/>
              </a:rPr>
              <a:t>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Τροποίηση του προηγούμενου αρχείου μέσω του </a:t>
            </a:r>
            <a:r>
              <a:rPr lang="en-GB" sz="1800" dirty="0" smtClean="0">
                <a:latin typeface="Arial"/>
                <a:cs typeface="Arial"/>
              </a:rPr>
              <a:t>COMMAND MODE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Ανοίξτε πάλι το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  <a:r>
              <a:rPr lang="el-GR" sz="1800" dirty="0" smtClean="0">
                <a:latin typeface="Arial"/>
                <a:cs typeface="Arial"/>
              </a:rPr>
              <a:t> Βρίσκεστε στο </a:t>
            </a:r>
            <a:r>
              <a:rPr lang="en-GB" sz="1800" dirty="0" smtClean="0">
                <a:latin typeface="Arial"/>
                <a:cs typeface="Arial"/>
              </a:rPr>
              <a:t>COMMAND MODE.</a:t>
            </a:r>
          </a:p>
          <a:p>
            <a:r>
              <a:rPr lang="el-GR" sz="1800" dirty="0" smtClean="0">
                <a:latin typeface="Arial"/>
                <a:cs typeface="Arial"/>
              </a:rPr>
              <a:t>Πάτε τον κέρσορα σε κάποια γραμμή και πληκτρολογείτε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Μόλις σβήσατε μια γραμμή.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σβήσετε Χ γραμμές από εκεί που βρίσκεται ο κέρσορας, πληκτρολογείτε πρώτα τον αριθμό</a:t>
            </a:r>
            <a:r>
              <a:rPr lang="en-GB" sz="1800" dirty="0" smtClean="0">
                <a:latin typeface="Arial"/>
                <a:cs typeface="Arial"/>
              </a:rPr>
              <a:t> X</a:t>
            </a:r>
            <a:r>
              <a:rPr lang="el-GR" sz="1800" dirty="0" smtClean="0">
                <a:latin typeface="Arial"/>
                <a:cs typeface="Arial"/>
              </a:rPr>
              <a:t> και αμέσως μετά πατάτε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ακυρώσετε την προηγούμενη εντολή που δώσατε,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είναι το </a:t>
            </a:r>
            <a:r>
              <a:rPr lang="en-GB" sz="1800" dirty="0" smtClean="0">
                <a:latin typeface="Arial"/>
                <a:cs typeface="Arial"/>
              </a:rPr>
              <a:t>undo).</a:t>
            </a:r>
          </a:p>
          <a:p>
            <a:r>
              <a:rPr lang="el-GR" sz="1800" dirty="0">
                <a:latin typeface="Arial"/>
                <a:cs typeface="Arial"/>
              </a:rPr>
              <a:t>Αν θέλετε να </a:t>
            </a:r>
            <a:r>
              <a:rPr lang="el-GR" sz="1800" dirty="0" smtClean="0">
                <a:latin typeface="Arial"/>
                <a:cs typeface="Arial"/>
              </a:rPr>
              <a:t>ακυρώσετε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την πιο </a:t>
            </a:r>
            <a:r>
              <a:rPr lang="el-GR" sz="1800" dirty="0">
                <a:latin typeface="Arial"/>
                <a:cs typeface="Arial"/>
              </a:rPr>
              <a:t>προηγούμενη εντολή που δώσατε, </a:t>
            </a:r>
            <a:r>
              <a:rPr lang="el-GR" sz="1800" dirty="0" smtClean="0">
                <a:latin typeface="Arial"/>
                <a:cs typeface="Arial"/>
              </a:rPr>
              <a:t>ξανά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χωρίς να αποθηκεύσετε τις αλλαγές που κάνατε.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0364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93309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sz="3200" dirty="0" smtClean="0">
                <a:solidFill>
                  <a:srgbClr val="000000"/>
                </a:solidFill>
                <a:latin typeface="Arial"/>
                <a:cs typeface="Arial"/>
              </a:rPr>
              <a:t>ort –k : </a:t>
            </a:r>
            <a:r>
              <a:rPr lang="el-GR" sz="3200" dirty="0" smtClean="0">
                <a:solidFill>
                  <a:srgbClr val="000000"/>
                </a:solidFill>
                <a:latin typeface="Arial"/>
                <a:cs typeface="Arial"/>
              </a:rPr>
              <a:t>ταξινόμηση συγκεκριμένης στήλης</a:t>
            </a:r>
            <a:endParaRPr lang="en-US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26" y="879482"/>
            <a:ext cx="8771153" cy="23104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παράμετρο –</a:t>
            </a:r>
            <a:r>
              <a:rPr lang="en-GB" sz="1800" dirty="0" smtClean="0">
                <a:latin typeface="Arial"/>
                <a:cs typeface="Arial"/>
              </a:rPr>
              <a:t>k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να γίνει η ταξινόμηση από μια συγκεκριμένη στήλη και μετά, ή για συγκεκριμένη στήλη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ή για συγκεκριμένες στήλες, η κάθε μια με τον δικό της τρόπο. Πρέπει επίσης να ορίσουμε τον διαχωριστή για την κάθε στήλη.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ορίσω την ταξινόμηση σε συγκεκριμένες στήλες, π.χ.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ρώτα την 2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ως αριθμούς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και μετά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την 1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διαχωριστή το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tab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\t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εκτελώ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sort –t $‘\t’ –k2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,2 –k1,1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6" name="Folded Corner 15"/>
          <p:cNvSpPr/>
          <p:nvPr/>
        </p:nvSpPr>
        <p:spPr>
          <a:xfrm>
            <a:off x="767292" y="3727135"/>
            <a:ext cx="2245024" cy="289833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Frame 17"/>
          <p:cNvSpPr/>
          <p:nvPr/>
        </p:nvSpPr>
        <p:spPr>
          <a:xfrm>
            <a:off x="5394109" y="3461306"/>
            <a:ext cx="2712562" cy="3273010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263342" y="5068147"/>
            <a:ext cx="1843290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711770" y="3885417"/>
            <a:ext cx="20700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11</a:t>
            </a: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42176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93309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sz="3200" dirty="0" smtClean="0">
                <a:solidFill>
                  <a:srgbClr val="000000"/>
                </a:solidFill>
                <a:latin typeface="Arial"/>
                <a:cs typeface="Arial"/>
              </a:rPr>
              <a:t>ort –k : </a:t>
            </a:r>
            <a:r>
              <a:rPr lang="el-GR" sz="3200" dirty="0" smtClean="0">
                <a:solidFill>
                  <a:srgbClr val="000000"/>
                </a:solidFill>
                <a:latin typeface="Arial"/>
                <a:cs typeface="Arial"/>
              </a:rPr>
              <a:t>ταξινόμηση συγκεκριμένης στήλης</a:t>
            </a:r>
            <a:endParaRPr lang="en-US" sz="3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26" y="879482"/>
            <a:ext cx="8771153" cy="23104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παράμετρο –</a:t>
            </a:r>
            <a:r>
              <a:rPr lang="en-GB" sz="1800" dirty="0" smtClean="0">
                <a:latin typeface="Arial"/>
                <a:cs typeface="Arial"/>
              </a:rPr>
              <a:t>k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να γίνει η ταξινόμηση από μια συγκεκριμένη στήλη και μετά, ή για συγκεκριμένη στήλη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ή για συγκεκριμένες στήλες, η κάθε μια με τον δικό της τρόπο. Πρέπει επίσης να ορίσουμε τον διαχωριστή για την κάθε στήλη.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ορίσω την ταξινόμηση σε συγκεκριμένες στήλες, π.χ.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π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ρώτα την 2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ως αριθμούς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800" b="1" u="sng" dirty="0" smtClean="0">
                <a:solidFill>
                  <a:srgbClr val="000000"/>
                </a:solidFill>
                <a:latin typeface="Arial"/>
                <a:cs typeface="Arial"/>
              </a:rPr>
              <a:t>αντίστροφα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και μετά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την 1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διαχωριστή το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tab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\t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ort –t $’\t’ –k2nr,2 –k1,1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6" name="Folded Corner 15"/>
          <p:cNvSpPr/>
          <p:nvPr/>
        </p:nvSpPr>
        <p:spPr>
          <a:xfrm>
            <a:off x="767292" y="3727135"/>
            <a:ext cx="2245024" cy="289833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Frame 17"/>
          <p:cNvSpPr/>
          <p:nvPr/>
        </p:nvSpPr>
        <p:spPr>
          <a:xfrm>
            <a:off x="5394109" y="3461306"/>
            <a:ext cx="2712562" cy="3287778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263342" y="5068147"/>
            <a:ext cx="1843290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711770" y="3885417"/>
            <a:ext cx="20700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12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3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Chrom1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0.9</a:t>
            </a: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Chrom2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0.8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73018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να διαγράψουμε επαναλαμβανόμενες γραμμές μέσα σε ένα αρχείο. Πρέπει όμως να έχει προηγηθεί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του αρχείου.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είχαμε 6 γραμμές,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μία επανάληψη (1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στις γραμμές 2 &amp; 6.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Διαγράφηκε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Διαγράφηκε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39055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Διαγράφηκε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25205" y="2786319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45069" y="364439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2480" y="2692230"/>
            <a:ext cx="2228900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0828" y="2928154"/>
            <a:ext cx="11342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5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4 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2 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3 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2923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42784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Διαγράφηκε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32052" y="2151379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51916" y="3009450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879327" y="2057290"/>
            <a:ext cx="1982685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7675" y="2435752"/>
            <a:ext cx="11342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1 </a:t>
            </a:r>
            <a:r>
              <a:rPr lang="en-GB" dirty="0" err="1" smtClean="0">
                <a:latin typeface="Arial"/>
                <a:cs typeface="Arial"/>
              </a:rPr>
              <a:t>maria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2 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3 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4 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5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0479" y="5515172"/>
            <a:ext cx="8589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083623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χρήση των </a:t>
            </a:r>
            <a:r>
              <a:rPr lang="en-GB" sz="2800" dirty="0" smtClean="0">
                <a:latin typeface="Arial"/>
                <a:cs typeface="Arial"/>
              </a:rPr>
              <a:t>pipes </a:t>
            </a:r>
            <a:r>
              <a:rPr lang="el-GR" sz="2800" dirty="0">
                <a:latin typeface="Arial"/>
                <a:cs typeface="Arial"/>
              </a:rPr>
              <a:t>|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προηγούμενο παράδειγμα θέλαμε να διαγράψουμε όποιες επαναλαμβανόμενες γραμμές υπήρχαν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Αυτό έγινε με δύο εντολές. 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κάναμε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σώσαμε τα αποτελέσματα σε ένα άλλο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χρησιμοποιήσαμε ως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input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τα αποτελέσματα σώθηκαν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Δηλαδή, εκτελέσαμε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Με την χρήση των </a:t>
            </a:r>
            <a:r>
              <a:rPr lang="en-GB" dirty="0" smtClean="0">
                <a:latin typeface="Arial"/>
                <a:cs typeface="Arial"/>
              </a:rPr>
              <a:t>pipes (</a:t>
            </a:r>
            <a:r>
              <a:rPr lang="el-GR" dirty="0" smtClean="0">
                <a:latin typeface="Arial"/>
                <a:cs typeface="Arial"/>
              </a:rPr>
              <a:t>|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μπορούμε να καναλιζάρουμε τα αποτελέσματα (</a:t>
            </a:r>
            <a:r>
              <a:rPr lang="en-GB" dirty="0" smtClean="0">
                <a:latin typeface="Arial"/>
                <a:cs typeface="Arial"/>
              </a:rPr>
              <a:t>output</a:t>
            </a:r>
            <a:r>
              <a:rPr lang="el-GR" dirty="0" smtClean="0">
                <a:latin typeface="Arial"/>
                <a:cs typeface="Arial"/>
              </a:rPr>
              <a:t>) μιας εντολής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ως </a:t>
            </a:r>
            <a:r>
              <a:rPr lang="en-GB" dirty="0" smtClean="0">
                <a:latin typeface="Arial"/>
                <a:cs typeface="Arial"/>
              </a:rPr>
              <a:t>input </a:t>
            </a:r>
            <a:r>
              <a:rPr lang="el-GR" dirty="0" smtClean="0">
                <a:latin typeface="Arial"/>
                <a:cs typeface="Arial"/>
              </a:rPr>
              <a:t>σε μια άλλη εντολή. Έτσι, αντί για τις παραπάνω 2 εντολές και την δημιουργία του ενδιάμεσου αρχείου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μπορούμε να κάνουμε το ίδιο με μια εντολή ως εξής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|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67665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 μόνο τα ονόματα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</a:p>
          <a:p>
            <a:r>
              <a:rPr lang="en-GB" sz="1800" dirty="0" smtClean="0">
                <a:latin typeface="Arial"/>
                <a:cs typeface="Arial"/>
              </a:rPr>
              <a:t>To $1 </a:t>
            </a:r>
            <a:r>
              <a:rPr lang="el-GR" sz="1800" dirty="0" smtClean="0">
                <a:latin typeface="Arial"/>
                <a:cs typeface="Arial"/>
              </a:rPr>
              <a:t>σημαίνει ότι θέλετε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</a:t>
            </a:r>
            <a:r>
              <a:rPr lang="el-GR" sz="1800" b="1" u="sng" dirty="0" smtClean="0">
                <a:latin typeface="Arial"/>
                <a:cs typeface="Arial"/>
              </a:rPr>
              <a:t>πρώτη στήλη</a:t>
            </a:r>
            <a:r>
              <a:rPr lang="el-GR" sz="1800" dirty="0" smtClean="0">
                <a:latin typeface="Arial"/>
                <a:cs typeface="Arial"/>
              </a:rPr>
              <a:t> του </a:t>
            </a:r>
            <a:r>
              <a:rPr lang="en-GB" sz="1800" dirty="0" smtClean="0">
                <a:latin typeface="Arial"/>
                <a:cs typeface="Arial"/>
              </a:rPr>
              <a:t>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θέλατε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δεύτερη στήλη, θα χρησιμοποιούσατε το </a:t>
            </a:r>
            <a:r>
              <a:rPr lang="en-GB" sz="1800" dirty="0" smtClean="0">
                <a:latin typeface="Arial"/>
                <a:cs typeface="Arial"/>
              </a:rPr>
              <a:t>$2.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 μια εντολή που να κάνει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τις δύο πρώτες στήλες.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τα ονόματα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πρώτη στήλη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test1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σύμβολο &gt; σημαίνει ότι το </a:t>
            </a:r>
            <a:r>
              <a:rPr lang="en-GB" sz="1800" dirty="0" smtClean="0">
                <a:latin typeface="Arial"/>
                <a:cs typeface="Arial"/>
              </a:rPr>
              <a:t>output </a:t>
            </a:r>
            <a:r>
              <a:rPr lang="el-GR" sz="1800" dirty="0" smtClean="0">
                <a:latin typeface="Arial"/>
                <a:cs typeface="Arial"/>
              </a:rPr>
              <a:t>από μια εντολή, αντί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οδηγείται μέσα σε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που μπορεί ήδη να υπάρχει, ή να μην υπάρχει και να δημιουργείται τώρα. Αν ο φάκελος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ήδη υπήρχε πριν την εντολή, το σύμβολο &gt; θα έκανε </a:t>
            </a:r>
            <a:r>
              <a:rPr lang="en-GB" sz="1800" dirty="0" smtClean="0">
                <a:latin typeface="Arial"/>
                <a:cs typeface="Arial"/>
              </a:rPr>
              <a:t>overwrite </a:t>
            </a:r>
            <a:r>
              <a:rPr lang="el-GR" sz="1800" dirty="0" smtClean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χρησιμοποιώντας όμως το σύμβολο &gt;&gt; αντί για &gt;</a:t>
            </a:r>
          </a:p>
          <a:p>
            <a:r>
              <a:rPr lang="el-GR" sz="1800" dirty="0">
                <a:latin typeface="Arial"/>
                <a:cs typeface="Arial"/>
              </a:rPr>
              <a:t>Δείτε </a:t>
            </a:r>
            <a:r>
              <a:rPr lang="el-GR" sz="1800" dirty="0" smtClean="0">
                <a:latin typeface="Arial"/>
                <a:cs typeface="Arial"/>
              </a:rPr>
              <a:t>πάλι τα </a:t>
            </a:r>
            <a:r>
              <a:rPr lang="el-GR" sz="1800" dirty="0">
                <a:latin typeface="Arial"/>
                <a:cs typeface="Arial"/>
              </a:rPr>
              <a:t>περιεχόμενα του </a:t>
            </a:r>
            <a:r>
              <a:rPr lang="en-GB" sz="1800" dirty="0" err="1">
                <a:latin typeface="Arial"/>
                <a:cs typeface="Arial"/>
              </a:rPr>
              <a:t>names.txt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. Τι συνέβη τώρα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Τι γίνεται όταν χρησιμοποιώ το &gt;&gt;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4490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1129" y="1660152"/>
            <a:ext cx="3031957" cy="445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test2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4568880" y="1470527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978327" y="2105527"/>
            <a:ext cx="226207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457200" y="1470527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4568880" y="461745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3</a:t>
            </a:r>
            <a:endParaRPr lang="el-GR" dirty="0" smtClean="0">
              <a:latin typeface="Arial"/>
              <a:cs typeface="Arial"/>
            </a:endParaRPr>
          </a:p>
          <a:p>
            <a:pPr algn="ctr"/>
            <a:r>
              <a:rPr lang="el-GR" dirty="0" smtClean="0">
                <a:latin typeface="Arial"/>
                <a:cs typeface="Arial"/>
              </a:rPr>
              <a:t>Β4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457200" y="461745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8686" y="1088107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667687" y="1088107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test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471129" y="5046676"/>
            <a:ext cx="3031957" cy="445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}’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test2</a:t>
            </a: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834932" y="5492051"/>
            <a:ext cx="226207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8686" y="4177465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680920" y="4197952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test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684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terminal)</a:t>
            </a:r>
            <a:r>
              <a:rPr lang="el-GR" sz="1800" dirty="0" smtClean="0">
                <a:latin typeface="Arial"/>
                <a:cs typeface="Arial"/>
              </a:rPr>
              <a:t> μόνο τις πόλεις (δεύτερη στήλη)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</a:t>
            </a:r>
            <a:r>
              <a:rPr lang="el-GR" sz="1800" dirty="0" smtClean="0">
                <a:latin typeface="Arial"/>
                <a:cs typeface="Arial"/>
              </a:rPr>
              <a:t> τι εντολή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</a:t>
            </a:r>
            <a:r>
              <a:rPr lang="el-GR" sz="1800" dirty="0">
                <a:latin typeface="Arial"/>
                <a:cs typeface="Arial"/>
              </a:rPr>
              <a:t>τις πόλεις (δεύτερη στήλη)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που υπάρχουν μέσα στο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Τι 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084407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cut: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Μπορείτε να επιλέξετε δεδομέν</a:t>
            </a:r>
            <a:r>
              <a:rPr lang="el-GR" sz="1800" dirty="0">
                <a:latin typeface="Arial"/>
                <a:cs typeface="Arial"/>
              </a:rPr>
              <a:t>α</a:t>
            </a:r>
            <a:r>
              <a:rPr lang="el-GR" sz="1800" dirty="0" smtClean="0">
                <a:latin typeface="Arial"/>
                <a:cs typeface="Arial"/>
              </a:rPr>
              <a:t> από συγκεκριμμένες θέσεις σε μια γραμμή, με την εντολή </a:t>
            </a:r>
            <a:r>
              <a:rPr lang="en-GB" sz="1800" dirty="0" smtClean="0">
                <a:latin typeface="Arial"/>
                <a:cs typeface="Arial"/>
              </a:rPr>
              <a:t>cut.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To –c </a:t>
            </a:r>
            <a:r>
              <a:rPr lang="el-GR" sz="1800" dirty="0">
                <a:latin typeface="Arial"/>
                <a:cs typeface="Arial"/>
              </a:rPr>
              <a:t>σημαίνει </a:t>
            </a:r>
            <a:r>
              <a:rPr lang="en-GB" sz="1800" dirty="0">
                <a:latin typeface="Arial"/>
                <a:cs typeface="Arial"/>
              </a:rPr>
              <a:t>: character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Π.χ., για να πάρετε τον 5 χαρακτήρα της κάθε 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εκτελείτε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cut –c5 file1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</a:t>
            </a:r>
            <a:r>
              <a:rPr lang="el-GR" sz="1800" dirty="0">
                <a:latin typeface="Arial"/>
                <a:cs typeface="Arial"/>
              </a:rPr>
              <a:t>., για να πάρετε τον </a:t>
            </a:r>
            <a:r>
              <a:rPr lang="el-GR" sz="1800" dirty="0" smtClean="0">
                <a:latin typeface="Arial"/>
                <a:cs typeface="Arial"/>
              </a:rPr>
              <a:t>5</a:t>
            </a:r>
            <a:r>
              <a:rPr lang="en-GB" sz="1800" dirty="0" smtClean="0">
                <a:latin typeface="Arial"/>
                <a:cs typeface="Arial"/>
              </a:rPr>
              <a:t>-10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χαρακτήρα της κάθε </a:t>
            </a:r>
            <a:r>
              <a:rPr lang="el-GR" sz="1800" dirty="0" smtClean="0">
                <a:latin typeface="Arial"/>
                <a:cs typeface="Arial"/>
              </a:rPr>
              <a:t>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</a:t>
            </a:r>
            <a:r>
              <a:rPr lang="el-GR" sz="1800" dirty="0">
                <a:latin typeface="Arial"/>
                <a:cs typeface="Arial"/>
              </a:rPr>
              <a:t>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c5-10 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Π.χ., για να πάρετε τον </a:t>
            </a:r>
            <a:r>
              <a:rPr lang="el-GR" sz="1800" dirty="0" smtClean="0">
                <a:latin typeface="Arial"/>
                <a:cs typeface="Arial"/>
              </a:rPr>
              <a:t>5</a:t>
            </a:r>
            <a:r>
              <a:rPr lang="en-GB" sz="1800" dirty="0" smtClean="0">
                <a:latin typeface="Arial"/>
                <a:cs typeface="Arial"/>
              </a:rPr>
              <a:t>, 8, 10, 11, 12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χαρακτήρα της κάθε </a:t>
            </a:r>
            <a:r>
              <a:rPr lang="el-GR" sz="1800" dirty="0" smtClean="0">
                <a:latin typeface="Arial"/>
                <a:cs typeface="Arial"/>
              </a:rPr>
              <a:t>γραμμής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, </a:t>
            </a:r>
            <a:r>
              <a:rPr lang="el-GR" sz="1800" dirty="0">
                <a:latin typeface="Arial"/>
                <a:cs typeface="Arial"/>
              </a:rPr>
              <a:t>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c5,8,10-12 file1</a:t>
            </a: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Π.χ., για να πάρετε </a:t>
            </a:r>
            <a:r>
              <a:rPr lang="el-GR" sz="1800" dirty="0" smtClean="0">
                <a:latin typeface="Arial"/>
                <a:cs typeface="Arial"/>
              </a:rPr>
              <a:t>από τον </a:t>
            </a:r>
            <a:r>
              <a:rPr lang="en-GB" sz="1800" dirty="0" smtClean="0">
                <a:latin typeface="Arial"/>
                <a:cs typeface="Arial"/>
              </a:rPr>
              <a:t>10</a:t>
            </a:r>
            <a:r>
              <a:rPr lang="el-GR" sz="1800" dirty="0" smtClean="0">
                <a:latin typeface="Arial"/>
                <a:cs typeface="Arial"/>
              </a:rPr>
              <a:t> χαρακτήρα μέχρι το τέλος </a:t>
            </a:r>
            <a:r>
              <a:rPr lang="el-GR" sz="1800" dirty="0">
                <a:latin typeface="Arial"/>
                <a:cs typeface="Arial"/>
              </a:rPr>
              <a:t>της κάθε 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εκτελείτε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c10-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Άσκηση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Έχετε ένα ιικό γονιδίωμα 10.000 νουκλεοτιδίων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αρχείο </a:t>
            </a:r>
            <a:r>
              <a:rPr lang="en-GB" sz="1800" dirty="0" smtClean="0">
                <a:latin typeface="Arial"/>
                <a:cs typeface="Arial"/>
              </a:rPr>
              <a:t>file1 (</a:t>
            </a:r>
            <a:r>
              <a:rPr lang="el-GR" sz="1800" dirty="0" smtClean="0">
                <a:latin typeface="Arial"/>
                <a:cs typeface="Arial"/>
              </a:rPr>
              <a:t>σε μία γραμμή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το γονίδιο που σας ενδιαφέρει βρίσκεται στην θέση 1.000 – 2.800. Με ποιά εντολή θα κόψετε την ακολουθία του γονιδίου που σας ενδιαφέρει να μελετήσετε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r>
              <a:rPr lang="el-GR" sz="1800" dirty="0" smtClean="0">
                <a:latin typeface="Arial"/>
                <a:cs typeface="Arial"/>
              </a:rPr>
              <a:t>  </a:t>
            </a: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8298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3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Μετακίνηση εντός </a:t>
            </a:r>
            <a:r>
              <a:rPr lang="el-GR" sz="2800" dirty="0">
                <a:latin typeface="Arial"/>
                <a:cs typeface="Arial"/>
              </a:rPr>
              <a:t>αρχείου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>
                <a:latin typeface="Arial"/>
                <a:cs typeface="Arial"/>
              </a:rPr>
              <a:t>COMMAND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1800" dirty="0">
                <a:latin typeface="Arial"/>
                <a:cs typeface="Arial"/>
              </a:rPr>
              <a:t>Ανοίξτε πάλι το </a:t>
            </a:r>
            <a:r>
              <a:rPr lang="en-GB" sz="1800" dirty="0">
                <a:latin typeface="Arial"/>
                <a:cs typeface="Arial"/>
              </a:rPr>
              <a:t>test1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>
                <a:latin typeface="Arial"/>
                <a:cs typeface="Arial"/>
              </a:rPr>
              <a:t>vi.</a:t>
            </a:r>
            <a:r>
              <a:rPr lang="el-GR" sz="1800" dirty="0">
                <a:latin typeface="Arial"/>
                <a:cs typeface="Arial"/>
              </a:rPr>
              <a:t> Βρίσκεστε στο </a:t>
            </a:r>
            <a:r>
              <a:rPr lang="en-GB" sz="1800" dirty="0">
                <a:latin typeface="Arial"/>
                <a:cs typeface="Arial"/>
              </a:rPr>
              <a:t>COMMAND MODE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να δείτε την αρίθμηση της κάθε σειράς πάτε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 πληκτρολογήστε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set number. </a:t>
            </a:r>
            <a:r>
              <a:rPr lang="el-GR" sz="1800" dirty="0" smtClean="0">
                <a:latin typeface="Arial"/>
                <a:cs typeface="Arial"/>
              </a:rPr>
              <a:t>Αν θέλετε να σταματήσετε αυτή την απεικόνιση, πάτε πάλι στο </a:t>
            </a:r>
            <a:r>
              <a:rPr lang="en-GB" sz="1800" dirty="0">
                <a:latin typeface="Arial"/>
                <a:cs typeface="Arial"/>
              </a:rPr>
              <a:t>LAST LINE MODE </a:t>
            </a:r>
            <a:r>
              <a:rPr lang="el-GR" sz="1800" dirty="0">
                <a:latin typeface="Arial"/>
                <a:cs typeface="Arial"/>
              </a:rPr>
              <a:t>και πληκτρολογήστε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set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number!</a:t>
            </a: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κέρσορα στη δεύτερη γραμμή, πληκτρολογείτε τον αριθμό της  γραμμής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800" dirty="0" smtClean="0">
                <a:latin typeface="Arial"/>
                <a:cs typeface="Arial"/>
              </a:rPr>
              <a:t> και αμέσως μετά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 ταυτόχρονα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</a:t>
            </a:r>
            <a:r>
              <a:rPr lang="el-GR" sz="1800" dirty="0">
                <a:latin typeface="Arial"/>
                <a:cs typeface="Arial"/>
              </a:rPr>
              <a:t>κέρσορα </a:t>
            </a:r>
            <a:r>
              <a:rPr lang="el-GR" sz="1800" dirty="0" smtClean="0">
                <a:latin typeface="Arial"/>
                <a:cs typeface="Arial"/>
              </a:rPr>
              <a:t>στη</a:t>
            </a:r>
            <a:r>
              <a:rPr lang="el-GR" sz="1800" dirty="0">
                <a:latin typeface="Arial"/>
                <a:cs typeface="Arial"/>
              </a:rPr>
              <a:t>ν</a:t>
            </a:r>
            <a:r>
              <a:rPr lang="el-GR" sz="1800" dirty="0" smtClean="0">
                <a:latin typeface="Arial"/>
                <a:cs typeface="Arial"/>
              </a:rPr>
              <a:t> τελευταία </a:t>
            </a:r>
            <a:r>
              <a:rPr lang="el-GR" sz="1800" dirty="0">
                <a:latin typeface="Arial"/>
                <a:cs typeface="Arial"/>
              </a:rPr>
              <a:t>γραμμή, </a:t>
            </a:r>
            <a:r>
              <a:rPr lang="el-GR" sz="1800" dirty="0" smtClean="0">
                <a:latin typeface="Arial"/>
                <a:cs typeface="Arial"/>
              </a:rPr>
              <a:t>χωρίς να ξέρετε τον αριθμό της, πληκτρολογείτε μόνο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Σβήστε την τελευταία γραμμή 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αλλαγές χωρίς να τερματίσετε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πηγαίνοντας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LAST LINE MODE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πληκτρολογώντας μόνο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(&amp;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Σβήστε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 νέα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τελευταία γραμμή με το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αλλαγές, τερματίζοντας ταυτόχρονα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64631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cut: </a:t>
            </a:r>
            <a:r>
              <a:rPr lang="el-GR" sz="2800" dirty="0" smtClean="0">
                <a:latin typeface="Arial"/>
                <a:cs typeface="Arial"/>
              </a:rPr>
              <a:t>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Μπορείτε να επιλέξετε δεδομέν</a:t>
            </a:r>
            <a:r>
              <a:rPr lang="el-GR" sz="1800" dirty="0">
                <a:latin typeface="Arial"/>
                <a:cs typeface="Arial"/>
              </a:rPr>
              <a:t>α</a:t>
            </a:r>
            <a:r>
              <a:rPr lang="el-GR" sz="1800" dirty="0" smtClean="0">
                <a:latin typeface="Arial"/>
                <a:cs typeface="Arial"/>
              </a:rPr>
              <a:t> από συγκεκριμμένες θέσεις σε μια γραμμή, με την εντολή </a:t>
            </a:r>
            <a:r>
              <a:rPr lang="en-GB" sz="1800" dirty="0" smtClean="0">
                <a:latin typeface="Arial"/>
                <a:cs typeface="Arial"/>
              </a:rPr>
              <a:t>cut.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To –c </a:t>
            </a:r>
            <a:r>
              <a:rPr lang="el-GR" sz="1800" dirty="0" smtClean="0">
                <a:latin typeface="Arial"/>
                <a:cs typeface="Arial"/>
              </a:rPr>
              <a:t>σημαίνει </a:t>
            </a:r>
            <a:r>
              <a:rPr lang="en-GB" sz="1800" dirty="0" smtClean="0">
                <a:latin typeface="Arial"/>
                <a:cs typeface="Arial"/>
              </a:rPr>
              <a:t>: character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χρησιμοποιείται για στήλες, ενώ το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ορίζει το πώς χωρίζονται οι στήλες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που διαβάζεται.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Κατά σύμβαση, οι στήλες χωρίζονται 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tab,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εκτός και εάν ορίσετε κάποιο άλλο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-d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sz="1800" dirty="0">
                <a:latin typeface="Arial"/>
                <a:cs typeface="Arial"/>
              </a:rPr>
              <a:t>να </a:t>
            </a:r>
            <a:r>
              <a:rPr lang="el-GR" sz="1800" dirty="0" smtClean="0">
                <a:latin typeface="Arial"/>
                <a:cs typeface="Arial"/>
              </a:rPr>
              <a:t>πάρετε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την </a:t>
            </a:r>
            <a:r>
              <a:rPr lang="en-GB" sz="1800" dirty="0" smtClean="0">
                <a:latin typeface="Arial"/>
                <a:cs typeface="Arial"/>
              </a:rPr>
              <a:t>1</a:t>
            </a:r>
            <a:r>
              <a:rPr lang="el-GR" sz="1800" dirty="0" smtClean="0">
                <a:latin typeface="Arial"/>
                <a:cs typeface="Arial"/>
              </a:rPr>
              <a:t>η στήλη κάθε </a:t>
            </a:r>
            <a:r>
              <a:rPr lang="el-GR" sz="1800" dirty="0">
                <a:latin typeface="Arial"/>
                <a:cs typeface="Arial"/>
              </a:rPr>
              <a:t>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εκτελείτε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θεωρείται ότι οι στήλες χωρίζονται μεταξύ τους με </a:t>
            </a:r>
            <a:r>
              <a:rPr lang="en-GB" sz="1800" dirty="0" smtClean="0">
                <a:latin typeface="Arial"/>
                <a:cs typeface="Arial"/>
              </a:rPr>
              <a:t>tab):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cut –f1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ποιά εντολή θα πάρετε την 1, 4, 5 στήλη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στον παραπάνω </a:t>
            </a:r>
            <a:r>
              <a:rPr lang="en-GB" sz="1800" dirty="0" smtClean="0">
                <a:latin typeface="Arial"/>
                <a:cs typeface="Arial"/>
              </a:rPr>
              <a:t>file1;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Π.χ. για </a:t>
            </a:r>
            <a:r>
              <a:rPr lang="el-GR" sz="1800" dirty="0">
                <a:latin typeface="Arial"/>
                <a:cs typeface="Arial"/>
              </a:rPr>
              <a:t>να πάρετε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την </a:t>
            </a:r>
            <a:r>
              <a:rPr lang="en-GB" sz="1800" dirty="0">
                <a:latin typeface="Arial"/>
                <a:cs typeface="Arial"/>
              </a:rPr>
              <a:t>1</a:t>
            </a:r>
            <a:r>
              <a:rPr lang="el-GR" sz="1800" dirty="0">
                <a:latin typeface="Arial"/>
                <a:cs typeface="Arial"/>
              </a:rPr>
              <a:t>η στήλη κάθε γραμμής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από το αρχείο </a:t>
            </a:r>
            <a:r>
              <a:rPr lang="en-GB" sz="1800" dirty="0">
                <a:latin typeface="Arial"/>
                <a:cs typeface="Arial"/>
              </a:rPr>
              <a:t>file1</a:t>
            </a:r>
            <a:r>
              <a:rPr lang="el-GR" sz="1800" dirty="0">
                <a:latin typeface="Arial"/>
                <a:cs typeface="Arial"/>
              </a:rPr>
              <a:t>, εκτελείτε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Σε αυτό το παράδειγμα </a:t>
            </a:r>
            <a:r>
              <a:rPr lang="el-GR" sz="1800" dirty="0">
                <a:latin typeface="Arial"/>
                <a:cs typeface="Arial"/>
              </a:rPr>
              <a:t>οι στήλες χωρίζονται μεταξύ τους με </a:t>
            </a:r>
            <a:r>
              <a:rPr lang="el-GR" sz="1800" dirty="0" smtClean="0">
                <a:latin typeface="Arial"/>
                <a:cs typeface="Arial"/>
              </a:rPr>
              <a:t>κενό και όχι  </a:t>
            </a:r>
            <a:r>
              <a:rPr lang="en-GB" sz="1800" dirty="0" smtClean="0">
                <a:latin typeface="Arial"/>
                <a:cs typeface="Arial"/>
              </a:rPr>
              <a:t>tab):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cut –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f1 –d ‘ ‘ 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Με ποιά εντολή θα πάρετε την 1, 4,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στήλη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αν 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delimeter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είναι το ‘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’;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56705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paste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Επικόληση δύο αρχείων γραμμή προς γραμμή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2464007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Θέλετε να ενώσετε τα δύο </a:t>
            </a:r>
            <a:r>
              <a:rPr lang="en-GB" sz="1800" dirty="0" smtClean="0">
                <a:latin typeface="Arial"/>
                <a:cs typeface="Arial"/>
              </a:rPr>
              <a:t>files (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&amp;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(</a:t>
            </a:r>
            <a:r>
              <a:rPr lang="el-GR" sz="1800" dirty="0">
                <a:latin typeface="Arial"/>
                <a:cs typeface="Arial"/>
              </a:rPr>
              <a:t>το ένα δίπλα στο άλλο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νέο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Πληκτρολογείστε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paste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merged_paste.txt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για να καταλάβετε τι συνέβη.</a:t>
            </a: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αλλά με αντιστροφή της σειράς των ονομάτων των 2 </a:t>
            </a:r>
            <a:r>
              <a:rPr lang="en-GB" sz="1800" dirty="0" smtClean="0">
                <a:latin typeface="Arial"/>
                <a:cs typeface="Arial"/>
              </a:rPr>
              <a:t>files. </a:t>
            </a:r>
            <a:r>
              <a:rPr lang="el-GR" sz="1800" dirty="0" smtClean="0">
                <a:latin typeface="Arial"/>
                <a:cs typeface="Arial"/>
              </a:rPr>
              <a:t>Δείτε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πάλι </a:t>
            </a:r>
            <a:r>
              <a:rPr lang="el-GR" sz="1800" dirty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για να καταλάβετε τι συνέβη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Μπορούμε να επικολήσουμε περισσότερα από 2 αρχεία μαζί.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653252" y="5096956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Folded Corner 4"/>
          <p:cNvSpPr/>
          <p:nvPr/>
        </p:nvSpPr>
        <p:spPr>
          <a:xfrm>
            <a:off x="2610215" y="5096956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B4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483280" y="5778912"/>
            <a:ext cx="2834907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7986401" y="515062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8" name="Plus 7"/>
          <p:cNvSpPr/>
          <p:nvPr/>
        </p:nvSpPr>
        <p:spPr>
          <a:xfrm>
            <a:off x="1933738" y="5698537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4604774"/>
            <a:ext cx="1185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81088" y="4617638"/>
            <a:ext cx="1018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631632" y="5404311"/>
            <a:ext cx="44541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paste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pasted_file.txt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66667" y="4646577"/>
            <a:ext cx="1608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pasted_file.txt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014564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289907"/>
          </a:xfrm>
        </p:spPr>
        <p:txBody>
          <a:bodyPr/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f1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τρείς σειρές, όπου στην πρώτη στήλη έχετε έναν αύξοντα αριθμό, στην δεύτερη στήλη έχετε ένα όνομα.</a:t>
            </a:r>
          </a:p>
          <a:p>
            <a:r>
              <a:rPr lang="el-GR" sz="1800" dirty="0">
                <a:latin typeface="Arial"/>
                <a:cs typeface="Arial"/>
              </a:rPr>
              <a:t>Δημιουργείστε ένα </a:t>
            </a:r>
            <a:r>
              <a:rPr lang="el-GR" sz="1800" dirty="0" smtClean="0">
                <a:latin typeface="Arial"/>
                <a:cs typeface="Arial"/>
              </a:rPr>
              <a:t>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</a:t>
            </a:r>
            <a:r>
              <a:rPr lang="el-GR" sz="1800" dirty="0" smtClean="0">
                <a:latin typeface="Arial"/>
                <a:cs typeface="Arial"/>
              </a:rPr>
              <a:t>2,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τρεις σειρές, όπου στην πρώτη στήλη έχετε έναν αύξοντα αριθμό, στην δεύτερη στήλη έχετε </a:t>
            </a:r>
            <a:r>
              <a:rPr lang="el-GR" sz="1800" dirty="0" smtClean="0">
                <a:latin typeface="Arial"/>
                <a:cs typeface="Arial"/>
              </a:rPr>
              <a:t>μια πόλη.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latin typeface="Arial"/>
                <a:cs typeface="Arial"/>
              </a:rPr>
              <a:t>join f1 f2 &gt; f3</a:t>
            </a:r>
          </a:p>
          <a:p>
            <a:r>
              <a:rPr lang="el-GR" sz="1800" dirty="0" smtClean="0">
                <a:latin typeface="Arial"/>
                <a:cs typeface="Arial"/>
              </a:rPr>
              <a:t>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για να καταλάβετε τι συνέβη.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join </a:t>
            </a:r>
            <a:r>
              <a:rPr lang="el-GR" sz="1800" dirty="0" smtClean="0">
                <a:latin typeface="Arial"/>
                <a:cs typeface="Arial"/>
              </a:rPr>
              <a:t>χρησιμοποιεί από κάθε </a:t>
            </a:r>
            <a:r>
              <a:rPr lang="en-GB" sz="1800" dirty="0" smtClean="0">
                <a:latin typeface="Arial"/>
                <a:cs typeface="Arial"/>
              </a:rPr>
              <a:t>input file </a:t>
            </a:r>
            <a:r>
              <a:rPr lang="el-GR" sz="1800" dirty="0" smtClean="0">
                <a:latin typeface="Arial"/>
                <a:cs typeface="Arial"/>
              </a:rPr>
              <a:t>τα στοιχεία της πρώτης στήλης ως κλειδιά και ενώνει γραμμές από δύο </a:t>
            </a:r>
            <a:r>
              <a:rPr lang="en-GB" sz="1800" dirty="0" smtClean="0">
                <a:latin typeface="Arial"/>
                <a:cs typeface="Arial"/>
              </a:rPr>
              <a:t>files </a:t>
            </a:r>
            <a:r>
              <a:rPr lang="el-GR" sz="1800" dirty="0" smtClean="0">
                <a:latin typeface="Arial"/>
                <a:cs typeface="Arial"/>
              </a:rPr>
              <a:t>όταν έχουν το ίδιο κλειδί.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457200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852736" y="5521158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5681579" y="4866105"/>
            <a:ext cx="2625715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7" name="Plus 6"/>
          <p:cNvSpPr/>
          <p:nvPr/>
        </p:nvSpPr>
        <p:spPr>
          <a:xfrm>
            <a:off x="2406316" y="5467686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3109494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190372668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816749"/>
          </a:xfrm>
        </p:spPr>
        <p:txBody>
          <a:bodyPr/>
          <a:lstStyle/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join f1 f2 &gt; f3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457200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A0	XXX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852736" y="2192421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681579" y="1537368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2138949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3109494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  <a:p>
            <a:r>
              <a:rPr lang="en-GB" dirty="0" smtClean="0">
                <a:latin typeface="Arial"/>
                <a:cs typeface="Arial"/>
              </a:rPr>
              <a:t>A4	XXX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7200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852736" y="4550610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5681579" y="3895557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13" name="Plus 12"/>
          <p:cNvSpPr/>
          <p:nvPr/>
        </p:nvSpPr>
        <p:spPr>
          <a:xfrm>
            <a:off x="2406316" y="4497138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3109494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37525421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err="1">
                <a:latin typeface="Arial"/>
                <a:cs typeface="Arial"/>
              </a:rPr>
              <a:t>s</a:t>
            </a:r>
            <a:r>
              <a:rPr lang="en-GB" sz="2800" dirty="0" err="1" smtClean="0">
                <a:latin typeface="Arial"/>
                <a:cs typeface="Arial"/>
              </a:rPr>
              <a:t>eq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ακολουθίας αριθμών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57426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seq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δημιουργούμε μια ακολουθία αριθμών από το </a:t>
            </a:r>
            <a:r>
              <a:rPr lang="en-GB" sz="1800" dirty="0" smtClean="0">
                <a:latin typeface="Arial"/>
                <a:cs typeface="Arial"/>
              </a:rPr>
              <a:t>x</a:t>
            </a:r>
            <a:r>
              <a:rPr lang="el-GR" sz="1800" dirty="0" smtClean="0">
                <a:latin typeface="Arial"/>
                <a:cs typeface="Arial"/>
              </a:rPr>
              <a:t> έως το </a:t>
            </a:r>
            <a:r>
              <a:rPr lang="en-GB" sz="1800" dirty="0" smtClean="0">
                <a:latin typeface="Arial"/>
                <a:cs typeface="Arial"/>
              </a:rPr>
              <a:t>y </a:t>
            </a:r>
            <a:r>
              <a:rPr lang="el-GR" sz="1800" dirty="0" smtClean="0">
                <a:latin typeface="Arial"/>
                <a:cs typeface="Arial"/>
              </a:rPr>
              <a:t>με προσαύξηση κατά </a:t>
            </a:r>
            <a:r>
              <a:rPr lang="en-GB" sz="1800" dirty="0" smtClean="0">
                <a:latin typeface="Arial"/>
                <a:cs typeface="Arial"/>
              </a:rPr>
              <a:t>z.</a:t>
            </a:r>
            <a:r>
              <a:rPr lang="el-GR" sz="1800" dirty="0" smtClean="0">
                <a:latin typeface="Arial"/>
                <a:cs typeface="Arial"/>
              </a:rPr>
              <a:t> Αν δεν ορίσουμε την τιμή της προσαύξησης, τότε χρησιμοποιείται η τιμή 1.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Μπορούμε να ορίσουμε τι διαχωρίζει το ένα νούμερο από το άλλο με την παράμετρο –</a:t>
            </a:r>
            <a:r>
              <a:rPr lang="en-GB" sz="1800" dirty="0" smtClean="0">
                <a:latin typeface="Arial"/>
                <a:cs typeface="Arial"/>
              </a:rPr>
              <a:t>s. </a:t>
            </a:r>
            <a:r>
              <a:rPr lang="el-GR" sz="1800" dirty="0">
                <a:latin typeface="Arial"/>
                <a:cs typeface="Arial"/>
              </a:rPr>
              <a:t>Αν δεν ορίσουμε </a:t>
            </a:r>
            <a:r>
              <a:rPr lang="el-GR" sz="1800" dirty="0" smtClean="0">
                <a:latin typeface="Arial"/>
                <a:cs typeface="Arial"/>
              </a:rPr>
              <a:t>το διαχωριστή, </a:t>
            </a:r>
            <a:r>
              <a:rPr lang="el-GR" sz="1800" dirty="0">
                <a:latin typeface="Arial"/>
                <a:cs typeface="Arial"/>
              </a:rPr>
              <a:t>τότε </a:t>
            </a:r>
            <a:r>
              <a:rPr lang="el-GR" sz="1800" dirty="0" smtClean="0">
                <a:latin typeface="Arial"/>
                <a:cs typeface="Arial"/>
              </a:rPr>
              <a:t>χρησιμοποιείται το </a:t>
            </a:r>
            <a:r>
              <a:rPr lang="en-GB" sz="1800" dirty="0" smtClean="0">
                <a:latin typeface="Arial"/>
                <a:cs typeface="Arial"/>
              </a:rPr>
              <a:t>\n (</a:t>
            </a:r>
            <a:r>
              <a:rPr lang="el-GR" sz="1800" dirty="0" smtClean="0">
                <a:latin typeface="Arial"/>
                <a:cs typeface="Arial"/>
              </a:rPr>
              <a:t>νέα γραμμή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με την παράμετρο –</a:t>
            </a:r>
            <a:r>
              <a:rPr lang="en-GB" sz="1800" dirty="0" smtClean="0">
                <a:latin typeface="Arial"/>
                <a:cs typeface="Arial"/>
              </a:rPr>
              <a:t>w </a:t>
            </a:r>
            <a:r>
              <a:rPr lang="el-GR" sz="1800" dirty="0" smtClean="0">
                <a:latin typeface="Arial"/>
                <a:cs typeface="Arial"/>
              </a:rPr>
              <a:t>μπορούμε να ζητήσουμε όλα τα νούμερα να έχουν τον ίδιο αριθμό ψηφίων, με την χρήση μηδενικών όποτε χρειαστεί μπροστά από ένα νούμερο.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Παράδειγμα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Θέλετε να δημιουργήσετε μια ακολουθία αριθμών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τον ένα δίπλα από τον άλλο που να διαχωρίζονται με 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r>
              <a:rPr lang="el-GR" sz="1800" dirty="0" smtClean="0">
                <a:latin typeface="Arial"/>
                <a:cs typeface="Arial"/>
              </a:rPr>
              <a:t> από το 1 μέχρι το 101, όπου ο κάθε αριθμός θα αυξάνει κατά 10.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Επίσης, όλα τα νούμερα θα πρέπει να έχουν τον ίδιο αριθμό ψηφίων. Εκτελείτε την παρακάτω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–s “:”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-w 1 10 101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Άσκηση</a:t>
            </a:r>
            <a:r>
              <a:rPr lang="en-GB" sz="1800" dirty="0" smtClean="0">
                <a:latin typeface="Arial"/>
                <a:cs typeface="Arial"/>
              </a:rPr>
              <a:t>: </a:t>
            </a:r>
            <a:r>
              <a:rPr lang="el-GR" sz="1800" dirty="0" smtClean="0">
                <a:latin typeface="Arial"/>
                <a:cs typeface="Arial"/>
              </a:rPr>
              <a:t>Με ποιά εντολή θα δημιουργήσετε μια ακολουθία αριθμών </a:t>
            </a:r>
            <a:r>
              <a:rPr lang="el-GR" sz="1800" dirty="0">
                <a:latin typeface="Arial"/>
                <a:cs typeface="Arial"/>
              </a:rPr>
              <a:t>τον ένα </a:t>
            </a:r>
            <a:r>
              <a:rPr lang="el-GR" sz="1800" dirty="0" smtClean="0">
                <a:latin typeface="Arial"/>
                <a:cs typeface="Arial"/>
              </a:rPr>
              <a:t>κάτω από τον άλλο, από το 101 έως το 1 με μείωση κατά 10, όπου τα νούμερα δεν θα έχουν τον ίδιο αριθμό ψηφίων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09005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2201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Έχετε ένα αρχείο</a:t>
            </a:r>
            <a:r>
              <a:rPr lang="en-GB" sz="1800" dirty="0" smtClean="0">
                <a:latin typeface="Arial"/>
                <a:cs typeface="Arial"/>
              </a:rPr>
              <a:t> file1</a:t>
            </a:r>
            <a:r>
              <a:rPr lang="el-GR" sz="1800" dirty="0" smtClean="0">
                <a:latin typeface="Arial"/>
                <a:cs typeface="Arial"/>
              </a:rPr>
              <a:t> με τα ονόματα γονιδίων, ένα μοναδικό γονίδιο σε κάθε γραμμή.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Δεν γνωρίζετε πόσα είναι τα γονίδια.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Θέλετε να δημιουργήσετε ένα νέο αρχείο </a:t>
            </a:r>
            <a:r>
              <a:rPr lang="en-GB" sz="1800" dirty="0" smtClean="0">
                <a:latin typeface="Arial"/>
                <a:cs typeface="Arial"/>
              </a:rPr>
              <a:t>file2 </a:t>
            </a:r>
            <a:r>
              <a:rPr lang="el-GR" sz="1800" dirty="0" smtClean="0">
                <a:latin typeface="Arial"/>
                <a:cs typeface="Arial"/>
              </a:rPr>
              <a:t>και να προσθέσετε τον αύξοντα αριθμό στην αρχή της κάθε γραμμής. 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Οι αύξοντες αριθμοί θα πρέπει να έχουν τον ίδιο αριθμό ψηφίων.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Ποιές εντολές θα εκτελέσετε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18631" y="4825999"/>
            <a:ext cx="1561431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Gene500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993696" y="5610804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4879945" y="4797296"/>
            <a:ext cx="2418898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001		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002		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003		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500		Gene500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00652" y="4440807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656228" y="4427964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68347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Λύση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426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Αρχικά πρέπει να μάθουμε τον αριθμό των γονιδίων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–l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Έστω ότι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έχει 500 γονίδια.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Μετά πρέπει να δημιουργήσουμε ένα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 err="1" smtClean="0">
                <a:latin typeface="Arial"/>
                <a:cs typeface="Arial"/>
              </a:rPr>
              <a:t>tmp.txt</a:t>
            </a:r>
            <a:r>
              <a:rPr lang="el-GR" sz="1800" dirty="0" smtClean="0">
                <a:latin typeface="Arial"/>
                <a:cs typeface="Arial"/>
              </a:rPr>
              <a:t> που έχει τους αύξοντες αριθμούς, με τον ίδιο αριθμό ψηφίων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eq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–w 1 500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Μετά πρέπει να ενώσουμε τα δύο αρχεία, </a:t>
            </a:r>
            <a:r>
              <a:rPr lang="en-GB" sz="1800" dirty="0" err="1" smtClean="0">
                <a:latin typeface="Arial"/>
                <a:cs typeface="Arial"/>
              </a:rPr>
              <a:t>tmp.txt</a:t>
            </a:r>
            <a:r>
              <a:rPr lang="en-GB" sz="1800" dirty="0" smtClean="0">
                <a:latin typeface="Arial"/>
                <a:cs typeface="Arial"/>
              </a:rPr>
              <a:t> &amp; file1 </a:t>
            </a:r>
            <a:r>
              <a:rPr lang="el-GR" sz="1800" dirty="0" smtClean="0">
                <a:latin typeface="Arial"/>
                <a:cs typeface="Arial"/>
              </a:rPr>
              <a:t>γραμμή προς γραμμή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στο νέο αρχείο </a:t>
            </a:r>
            <a:r>
              <a:rPr lang="en-GB" sz="1800" dirty="0" smtClean="0">
                <a:latin typeface="Arial"/>
                <a:cs typeface="Arial"/>
              </a:rPr>
              <a:t>file2: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aste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file1 &gt; file2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3580062" y="5065058"/>
            <a:ext cx="1561431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Gene500</a:t>
            </a:r>
          </a:p>
        </p:txBody>
      </p:sp>
      <p:sp>
        <p:nvSpPr>
          <p:cNvPr id="5" name="Right Arrow 4"/>
          <p:cNvSpPr/>
          <p:nvPr/>
        </p:nvSpPr>
        <p:spPr>
          <a:xfrm>
            <a:off x="5555127" y="5849863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6441376" y="5036355"/>
            <a:ext cx="2418898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001		Gene1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002		Gene2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003		Gene3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500		Gene500</a:t>
            </a:r>
          </a:p>
        </p:txBody>
      </p:sp>
      <p:sp>
        <p:nvSpPr>
          <p:cNvPr id="7" name="Folded Corner 6"/>
          <p:cNvSpPr/>
          <p:nvPr/>
        </p:nvSpPr>
        <p:spPr>
          <a:xfrm>
            <a:off x="815789" y="5065058"/>
            <a:ext cx="1051858" cy="16270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001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002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003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…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500</a:t>
            </a:r>
          </a:p>
        </p:txBody>
      </p:sp>
      <p:sp>
        <p:nvSpPr>
          <p:cNvPr id="10" name="Plus 9"/>
          <p:cNvSpPr/>
          <p:nvPr/>
        </p:nvSpPr>
        <p:spPr>
          <a:xfrm>
            <a:off x="2406316" y="5775157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5789" y="4667023"/>
            <a:ext cx="877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tmp.txt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09245" y="4667023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73998" y="467420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74077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comm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Σύγκριση 2 αρχείων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comm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συγκρίνουμε 2 αρχεία, στα οποία όμως έχει γίνει πρώτα </a:t>
            </a:r>
            <a:r>
              <a:rPr lang="en-GB" sz="1800" dirty="0" smtClean="0">
                <a:latin typeface="Arial"/>
                <a:cs typeface="Arial"/>
              </a:rPr>
              <a:t>sort.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αποτέλεσμα είναι είναι η εμφάνιση 3 στηλών (χωρίζονται με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tab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).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Στην στήλη 1 εμφανίζονται οι γραμμές που είναι μοναδικές στο 1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ο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αρχείο.</a:t>
            </a: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Στην στήλη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2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εμφανίζονται οι γραμμές που είναι μοναδικές στο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l-GR" sz="1800" baseline="30000" dirty="0" smtClean="0">
                <a:solidFill>
                  <a:srgbClr val="000000"/>
                </a:solidFill>
                <a:latin typeface="Arial"/>
                <a:cs typeface="Arial"/>
              </a:rPr>
              <a:t>ο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αρχείο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Στην στήλη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3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εμφανίζονται οι γραμμές που είναι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κοινές στα 2 αρχεία.</a:t>
            </a: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τις παραμέτρους -1 -2 -3, ή με συνδυασμούς τους καταστέλουμε την εμφάνιση της αντίστοιχης στήλης ή του συνδυασμού.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μπορούμε εύκολα να συγκρίνουμε 2 λίστες από ονόματα, γονίδια κτλ.</a:t>
            </a: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Παρόμοια εντολή με την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είναι η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diff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8955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comm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Σύγκριση 2 αρχείων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4335"/>
            <a:ext cx="8229600" cy="9454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Έχουμε τα παρακάτω 2 αρχεία </a:t>
            </a:r>
            <a:r>
              <a:rPr lang="en-GB" sz="1800" dirty="0" smtClean="0">
                <a:latin typeface="Arial"/>
                <a:cs typeface="Arial"/>
              </a:rPr>
              <a:t>file1 &amp; file2</a:t>
            </a:r>
            <a:r>
              <a:rPr lang="el-GR" sz="1800" dirty="0" smtClean="0">
                <a:latin typeface="Arial"/>
                <a:cs typeface="Arial"/>
              </a:rPr>
              <a:t>. Η σύγκριση με την παρακάτω εντολή θα δώσει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file2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831812" y="2049778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Folded Corner 4"/>
          <p:cNvSpPr/>
          <p:nvPr/>
        </p:nvSpPr>
        <p:spPr>
          <a:xfrm>
            <a:off x="2078944" y="2049778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276754" y="2704831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4298100" y="2049778"/>
            <a:ext cx="303967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Gene1		</a:t>
            </a:r>
          </a:p>
          <a:p>
            <a:r>
              <a:rPr lang="en-GB" dirty="0" smtClean="0">
                <a:latin typeface="Arial"/>
                <a:cs typeface="Arial"/>
              </a:rPr>
              <a:t>				Gene2</a:t>
            </a:r>
          </a:p>
          <a:p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			Gene3</a:t>
            </a:r>
          </a:p>
          <a:p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	Gene4</a:t>
            </a:r>
          </a:p>
          <a:p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	Gene5</a:t>
            </a:r>
          </a:p>
        </p:txBody>
      </p:sp>
      <p:sp>
        <p:nvSpPr>
          <p:cNvPr id="9" name="Rectangle 8"/>
          <p:cNvSpPr/>
          <p:nvPr/>
        </p:nvSpPr>
        <p:spPr>
          <a:xfrm>
            <a:off x="965939" y="1694557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5450" y="1662291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file2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3708402"/>
            <a:ext cx="8229600" cy="9454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Έχουμε τα παρακάτω 2 αρχεία </a:t>
            </a:r>
            <a:r>
              <a:rPr lang="en-GB" sz="1800" dirty="0" smtClean="0">
                <a:latin typeface="Arial"/>
                <a:cs typeface="Arial"/>
              </a:rPr>
              <a:t>file1 &amp; file2</a:t>
            </a:r>
            <a:r>
              <a:rPr lang="el-GR" sz="1800" dirty="0" smtClean="0">
                <a:latin typeface="Arial"/>
                <a:cs typeface="Arial"/>
              </a:rPr>
              <a:t>. Η σύγκριση με την παρακάτω εντολή θα δώσει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comm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-12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 file2</a:t>
            </a:r>
          </a:p>
          <a:p>
            <a:pPr marL="0" indent="0">
              <a:buFont typeface="Arial"/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874145" y="4657513"/>
            <a:ext cx="989263" cy="135382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3" name="Folded Corner 12"/>
          <p:cNvSpPr/>
          <p:nvPr/>
        </p:nvSpPr>
        <p:spPr>
          <a:xfrm>
            <a:off x="2121277" y="4657512"/>
            <a:ext cx="989263" cy="135382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  <a:endParaRPr lang="en-GB" dirty="0">
              <a:latin typeface="Arial"/>
              <a:cs typeface="Arial"/>
            </a:endParaRP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319087" y="5312565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5" name="Folded Corner 14"/>
          <p:cNvSpPr/>
          <p:nvPr/>
        </p:nvSpPr>
        <p:spPr>
          <a:xfrm>
            <a:off x="4340434" y="4657512"/>
            <a:ext cx="1106456" cy="135382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r>
              <a:rPr lang="en-GB" dirty="0" smtClean="0">
                <a:latin typeface="Arial"/>
                <a:cs typeface="Arial"/>
              </a:rPr>
              <a:t>Gene3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8299" y="6316892"/>
            <a:ext cx="7277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τα γονίδια που συναντώνται μόνο στο </a:t>
            </a:r>
            <a:r>
              <a:rPr lang="en-GB" dirty="0" smtClean="0">
                <a:latin typeface="Arial"/>
                <a:cs typeface="Arial"/>
              </a:rPr>
              <a:t>file2;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81071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Σας δίνεται ένα αρχείο (</a:t>
            </a:r>
            <a:r>
              <a:rPr lang="en-GB" sz="1800" dirty="0" err="1" smtClean="0">
                <a:latin typeface="Arial"/>
                <a:cs typeface="Arial"/>
              </a:rPr>
              <a:t>BioGrid_interactions.txt</a:t>
            </a:r>
            <a:r>
              <a:rPr lang="el-GR" sz="1800" dirty="0" smtClean="0">
                <a:latin typeface="Arial"/>
                <a:cs typeface="Arial"/>
              </a:rPr>
              <a:t>) που περιέχει πρωτεϊνικές και γενετικές αλληλεπιδράσεις από τον πολύ καλά μελετημένο οργανισμό μοντέλο </a:t>
            </a:r>
            <a:r>
              <a:rPr lang="en-GB" sz="1800" dirty="0" smtClean="0">
                <a:latin typeface="Arial"/>
                <a:cs typeface="Arial"/>
              </a:rPr>
              <a:t>S. </a:t>
            </a:r>
            <a:r>
              <a:rPr lang="en-GB" sz="1800" dirty="0" err="1" smtClean="0">
                <a:latin typeface="Arial"/>
                <a:cs typeface="Arial"/>
              </a:rPr>
              <a:t>cerevisiae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ζυμομύκητας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μία στήλη αναγράφεται το όνομα του ενός γονιδίου/πρωτεΐνης και στην δεύτερη στήλη το όνομα του άλλου </a:t>
            </a:r>
            <a:r>
              <a:rPr lang="el-GR" sz="1800" dirty="0">
                <a:latin typeface="Arial"/>
                <a:cs typeface="Arial"/>
              </a:rPr>
              <a:t>γονιδίου/πρωτεΐνης</a:t>
            </a:r>
            <a:r>
              <a:rPr lang="el-GR" sz="1800" dirty="0" smtClean="0">
                <a:latin typeface="Arial"/>
                <a:cs typeface="Arial"/>
              </a:rPr>
              <a:t>. Ένα γονίδιο/πρωτεΐνη είναι δυνατόν να έχει περισσότερες από μια αλληλεπιδράσεις. Στην τρίτη στήλη αναγράφεται η πειραματική μέθοδος εντοπισμού.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Στην τέταρτη στήλη το είδος της αλληλεπίδραση (γενετική/φυσική). Είναι δυνατόν μια αλληλεπίδραση να έχει εντοπιστεί με περισσότερες από μια μεθόδους.</a:t>
            </a: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282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4: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fontScale="85000" lnSpcReduction="10000"/>
          </a:bodyPr>
          <a:lstStyle/>
          <a:p>
            <a:r>
              <a:rPr lang="el-GR" sz="1900" dirty="0">
                <a:latin typeface="Arial"/>
                <a:cs typeface="Arial"/>
              </a:rPr>
              <a:t>Ανοίξτε πάλι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με το </a:t>
            </a:r>
            <a:r>
              <a:rPr lang="en-GB" sz="1900" dirty="0">
                <a:latin typeface="Arial"/>
                <a:cs typeface="Arial"/>
              </a:rPr>
              <a:t>vi.</a:t>
            </a:r>
            <a:r>
              <a:rPr lang="el-GR" sz="1900" dirty="0">
                <a:latin typeface="Arial"/>
                <a:cs typeface="Arial"/>
              </a:rPr>
              <a:t> Βρίσκεστε στο </a:t>
            </a:r>
            <a:r>
              <a:rPr lang="en-GB" sz="1900" dirty="0">
                <a:latin typeface="Arial"/>
                <a:cs typeface="Arial"/>
              </a:rPr>
              <a:t>COMMAND MODE.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</a:t>
            </a:r>
            <a:r>
              <a:rPr lang="el-GR" sz="1900" dirty="0">
                <a:latin typeface="Arial"/>
                <a:cs typeface="Arial"/>
              </a:rPr>
              <a:t>να </a:t>
            </a:r>
            <a:r>
              <a:rPr lang="el-GR" sz="1900" dirty="0" smtClean="0">
                <a:latin typeface="Arial"/>
                <a:cs typeface="Arial"/>
              </a:rPr>
              <a:t>σβήσετε </a:t>
            </a:r>
            <a:r>
              <a:rPr lang="el-GR" sz="1900" dirty="0">
                <a:latin typeface="Arial"/>
                <a:cs typeface="Arial"/>
              </a:rPr>
              <a:t>ότι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>
                <a:latin typeface="Arial"/>
                <a:cs typeface="Arial"/>
              </a:rPr>
              <a:t>δεδομένα έχει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και να τα </a:t>
            </a:r>
            <a:r>
              <a:rPr lang="el-GR" sz="1900" dirty="0" smtClean="0">
                <a:latin typeface="Arial"/>
                <a:cs typeface="Arial"/>
              </a:rPr>
              <a:t>αντικαταστήσετε </a:t>
            </a:r>
            <a:r>
              <a:rPr lang="el-GR" sz="1900" dirty="0">
                <a:latin typeface="Arial"/>
                <a:cs typeface="Arial"/>
              </a:rPr>
              <a:t>με τα ονόματα 5 φίλων και πληροφορίες τους όπως από ποιά πόλη είναι. Σε κάθε γραμμή </a:t>
            </a:r>
            <a:r>
              <a:rPr lang="el-GR" sz="1900" dirty="0" smtClean="0">
                <a:latin typeface="Arial"/>
                <a:cs typeface="Arial"/>
              </a:rPr>
              <a:t>βάζετε </a:t>
            </a:r>
            <a:r>
              <a:rPr lang="el-GR" sz="1900" dirty="0">
                <a:latin typeface="Arial"/>
                <a:cs typeface="Arial"/>
              </a:rPr>
              <a:t>τα στοιχεία ενός ατόμου, ξεκινώντας από το όνομα και μετά </a:t>
            </a:r>
            <a:r>
              <a:rPr lang="el-GR" sz="1900" dirty="0" smtClean="0">
                <a:latin typeface="Arial"/>
                <a:cs typeface="Arial"/>
              </a:rPr>
              <a:t>την πόλη και μετά τον αύξοντα αριθμό του ατόμου. </a:t>
            </a:r>
            <a:r>
              <a:rPr lang="el-GR" sz="1900" dirty="0">
                <a:latin typeface="Arial"/>
                <a:cs typeface="Arial"/>
              </a:rPr>
              <a:t>Μεταξύ των στοιχείων </a:t>
            </a:r>
            <a:r>
              <a:rPr lang="el-GR" sz="1900" dirty="0" smtClean="0">
                <a:latin typeface="Arial"/>
                <a:cs typeface="Arial"/>
              </a:rPr>
              <a:t>σε μια σειρά υπάρχουν </a:t>
            </a:r>
            <a:r>
              <a:rPr lang="en-GB" sz="1900" dirty="0" smtClean="0">
                <a:latin typeface="Arial"/>
                <a:cs typeface="Arial"/>
              </a:rPr>
              <a:t>tab.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πάει αυτόματα ο κερσόρας στην γραμμή και θέση εκείνη που έχει το όνομα ενός συγκεκριμένου ατόμου. Για να γίνει αυτό, πρέπει να βρίσκεστε στο </a:t>
            </a:r>
            <a:r>
              <a:rPr lang="en-GB" sz="1900" dirty="0" smtClean="0">
                <a:latin typeface="Arial"/>
                <a:cs typeface="Arial"/>
              </a:rPr>
              <a:t>COMMAND MODE. </a:t>
            </a:r>
            <a:r>
              <a:rPr lang="el-GR" sz="1900" dirty="0" smtClean="0">
                <a:latin typeface="Arial"/>
                <a:cs typeface="Arial"/>
              </a:rPr>
              <a:t>Πληκτρολογείτε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και στη συνέχεια βλέπετε τον κέρσορα να πηγαίνει στην τελευταία γραμμή του </a:t>
            </a:r>
            <a:r>
              <a:rPr lang="en-GB" sz="1900" dirty="0" smtClean="0">
                <a:latin typeface="Arial"/>
                <a:cs typeface="Arial"/>
              </a:rPr>
              <a:t>terminal. </a:t>
            </a:r>
            <a:r>
              <a:rPr lang="el-GR" sz="1900" dirty="0" smtClean="0">
                <a:latin typeface="Arial"/>
                <a:cs typeface="Arial"/>
              </a:rPr>
              <a:t>Πληκτρολογείτε το όνομα του ατόμου, πατάτε </a:t>
            </a:r>
            <a:r>
              <a:rPr lang="en-GB" sz="1900" dirty="0" smtClean="0">
                <a:latin typeface="Arial"/>
                <a:cs typeface="Arial"/>
              </a:rPr>
              <a:t>ENTER </a:t>
            </a:r>
            <a:r>
              <a:rPr lang="el-GR" sz="1900" dirty="0" smtClean="0">
                <a:latin typeface="Arial"/>
                <a:cs typeface="Arial"/>
              </a:rPr>
              <a:t>και ο κέρσορας πηγαίνει στην θέση που βρίσκεται το όνομα.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Αν το όνομα υπάρχει περισσότερες από μια φορές στο </a:t>
            </a:r>
            <a:r>
              <a:rPr lang="en-GB" sz="1900" dirty="0" smtClean="0">
                <a:latin typeface="Arial"/>
                <a:cs typeface="Arial"/>
              </a:rPr>
              <a:t>file, </a:t>
            </a:r>
            <a:r>
              <a:rPr lang="el-GR" sz="1900" dirty="0" smtClean="0">
                <a:latin typeface="Arial"/>
                <a:cs typeface="Arial"/>
              </a:rPr>
              <a:t>τότε κάθε φορά που πατάτε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 /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, ο κέρσορας μετακινείται στην επόμενη θέση.</a:t>
            </a:r>
          </a:p>
          <a:p>
            <a:endParaRPr lang="el-GR" sz="19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Δοκιμάστε το ίδιο όπως παραπάνω, ψάχνοντας μέσα στο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file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για  ένα συγκεκριμένο γράμμα του αλφάβητου αντί για ένα ολόκληρο όνομα.</a:t>
            </a:r>
          </a:p>
          <a:p>
            <a:endParaRPr lang="el-GR" sz="19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Αποθηκεύστε τις αλλαγές χωρίς να τερματίσετε 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vi.</a:t>
            </a:r>
            <a:endParaRPr lang="el-GR" sz="1900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03824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059" y="3422948"/>
            <a:ext cx="8229600" cy="2365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ποιές εντολές μπορείτε να βρείτε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πόσες αλληλεπιδράσεις υπάρχουν συνολικά στο αρχείο.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πόσες μοναδικές αλληλεπιδράσεις (ασχέτως πειραματικής μεθόδου) υπάρχουν συνολικά στο αρχείο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μοναδικά γονίδια/πρωτεΐνες υπάρχουν στο αρχείο.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πόσες διαφορετικές πειραματικές μέθοδοι εντοπισμού αναγράφονται στο αρχείο.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770079" y="1129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304594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μας επιτρέπει να δούμε/αποσπάσουμε μια γραμμή από ένα αρχείο που περιέχει μια συγκεκριμένη λέξη ή σειρά χαρακτήρων.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Θεωρείται από τις πιο χρήσιμες εντολές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Unix.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παράδειγμα, έχουμε ένα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όνομα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με 6 γραμμές και 3 στήλες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αύξων αριθμό, όνομα, πόλη).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δούμε στο τερματικό ποιές γραμμές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δημιουργήστε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4232336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504743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1" y="4309674"/>
            <a:ext cx="2228900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4634347"/>
            <a:ext cx="158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 smtClean="0"/>
              <a:t>6 </a:t>
            </a:r>
            <a:r>
              <a:rPr lang="en-US" dirty="0" err="1" smtClean="0"/>
              <a:t>giorgos</a:t>
            </a:r>
            <a:r>
              <a:rPr lang="en-US" dirty="0" smtClean="0"/>
              <a:t>	</a:t>
            </a:r>
            <a:r>
              <a:rPr lang="en-US" dirty="0" err="1" smtClean="0"/>
              <a:t>volos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95396" y="388649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3920072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96558" y="6376661"/>
            <a:ext cx="8397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πάνε τα αποτελέσματα του παραπάνω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err="1" smtClean="0">
                <a:latin typeface="Arial"/>
                <a:cs typeface="Arial"/>
              </a:rPr>
              <a:t>file_out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438083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4 &amp; 5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2320163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3135262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0" y="2397501"/>
            <a:ext cx="2941467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2722174"/>
            <a:ext cx="2198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4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5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xanthi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5396" y="197431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200789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57343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w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71689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τροποποιήστε 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τροποποιημένο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774853" y="2718342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94643" y="3533441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419382" y="2795680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8993" y="3120353"/>
            <a:ext cx="3193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3	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		</a:t>
            </a:r>
            <a:r>
              <a:rPr lang="en-GB" dirty="0" err="1" smtClean="0">
                <a:latin typeface="Arial"/>
                <a:cs typeface="Arial"/>
              </a:rPr>
              <a:t>larisa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6</a:t>
            </a:r>
            <a:r>
              <a:rPr lang="el-GR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giorgos2		</a:t>
            </a:r>
            <a:r>
              <a:rPr lang="en-GB" dirty="0" err="1" smtClean="0">
                <a:latin typeface="Arial"/>
                <a:cs typeface="Arial"/>
              </a:rPr>
              <a:t>volos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249" y="237249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77454" y="240607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7074" y="5156577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όμως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w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λέμε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να εντοπίσει τις γραμμές όπου το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ως ολόκληρη λέξη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οπότε τώρα θα εντοπιστεί μόνο η γραμμή 3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</p:spTree>
    <p:extLst>
      <p:ext uri="{BB962C8B-B14F-4D97-AF65-F5344CB8AC3E}">
        <p14:creationId xmlns:p14="http://schemas.microsoft.com/office/powerpoint/2010/main" val="139038202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 αριθμός της γραμμής που εντοπίστηκε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 γραμμή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επιπλέον θα εμφανιστούν και τα νούμερα των γραμμών.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-n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517386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42059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		</a:t>
            </a:r>
            <a:r>
              <a:rPr lang="en-GB" dirty="0" err="1" smtClean="0">
                <a:latin typeface="Arial"/>
                <a:cs typeface="Arial"/>
              </a:rPr>
              <a:t>larisa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6</a:t>
            </a:r>
            <a:r>
              <a:rPr lang="en-GB" dirty="0" smtClean="0">
                <a:latin typeface="Arial"/>
                <a:cs typeface="Arial"/>
              </a:rPr>
              <a:t>:giorgos2		</a:t>
            </a:r>
            <a:r>
              <a:rPr lang="en-GB" dirty="0" err="1" smtClean="0">
                <a:latin typeface="Arial"/>
                <a:cs typeface="Arial"/>
              </a:rPr>
              <a:t>volos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14805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851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για περισσότερα του ενός αρχεία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718" y="1214902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έχουμε δύο αρχεία,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&amp; file2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θέλουμε να δούμε και στα δύο ποιές γραμμές έχουν το όνομα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 file2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Όσα αρχεία θέλουμε να ψάξουμε τα γράφουμε στη σειρά, το ένα μετά το άλλο.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33073" y="4519770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489000" y="5336043"/>
            <a:ext cx="278498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5940172" y="4513821"/>
            <a:ext cx="3053494" cy="2020464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3715" y="4838494"/>
            <a:ext cx="2420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ile1: 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ile1: 6 </a:t>
            </a:r>
            <a:r>
              <a:rPr lang="en-US" dirty="0" err="1" smtClean="0"/>
              <a:t>giorgos</a:t>
            </a:r>
            <a:r>
              <a:rPr lang="en-US" dirty="0" smtClean="0"/>
              <a:t>	 </a:t>
            </a:r>
            <a:r>
              <a:rPr lang="en-US" dirty="0" err="1" smtClean="0"/>
              <a:t>volos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ile2: 7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athina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71269" y="415108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945971" y="417094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2" name="Folded Corner 11"/>
          <p:cNvSpPr/>
          <p:nvPr/>
        </p:nvSpPr>
        <p:spPr>
          <a:xfrm>
            <a:off x="2845594" y="4506665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nna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patra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4432" y="4160820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48907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>
                <a:latin typeface="Arial"/>
                <a:cs typeface="Arial"/>
              </a:rPr>
              <a:t>g</a:t>
            </a:r>
            <a:r>
              <a:rPr lang="en-GB" sz="2800" dirty="0" err="1" smtClean="0">
                <a:latin typeface="Arial"/>
                <a:cs typeface="Arial"/>
              </a:rPr>
              <a:t>rep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9635" y="155422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τα 2 αρχεία που μας ενδιαφέρουν (</a:t>
            </a:r>
            <a:r>
              <a:rPr lang="en-GB" dirty="0" smtClean="0">
                <a:latin typeface="Arial"/>
                <a:cs typeface="Arial"/>
              </a:rPr>
              <a:t>file1, file2</a:t>
            </a:r>
            <a:r>
              <a:rPr lang="el-GR" dirty="0" smtClean="0">
                <a:latin typeface="Arial"/>
                <a:cs typeface="Arial"/>
              </a:rPr>
              <a:t>) βρίσκονται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Τι εντολή θα δώσουμε για να δούμε στο </a:t>
            </a:r>
            <a:r>
              <a:rPr lang="en-GB" dirty="0" smtClean="0">
                <a:latin typeface="Arial"/>
                <a:cs typeface="Arial"/>
              </a:rPr>
              <a:t>terminal</a:t>
            </a:r>
            <a:r>
              <a:rPr lang="el-GR" dirty="0" smtClean="0">
                <a:latin typeface="Arial"/>
                <a:cs typeface="Arial"/>
              </a:rPr>
              <a:t> τις γραμμές που περιέχουν το όνομα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στα δύο αυτά αρχεία?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'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'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παράμετρος –</a:t>
            </a:r>
            <a:r>
              <a:rPr lang="en-GB" dirty="0" smtClean="0">
                <a:latin typeface="Arial"/>
                <a:cs typeface="Arial"/>
              </a:rPr>
              <a:t>r </a:t>
            </a:r>
            <a:r>
              <a:rPr lang="el-GR" dirty="0" smtClean="0">
                <a:latin typeface="Arial"/>
                <a:cs typeface="Arial"/>
              </a:rPr>
              <a:t>μας επιτρέπει να ψάξουμε όλα τα αρχεία ενός καταλόγου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των υποκαταλόγων του.</a:t>
            </a:r>
          </a:p>
          <a:p>
            <a:r>
              <a:rPr lang="el-GR" dirty="0" smtClean="0">
                <a:latin typeface="Arial"/>
                <a:cs typeface="Arial"/>
              </a:rPr>
              <a:t>Έτσι, αν θέλαμε να ψάξουμε όλα τα αρχεία του καταλόγου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l-GR" dirty="0" smtClean="0">
                <a:latin typeface="Arial"/>
                <a:cs typeface="Arial"/>
              </a:rPr>
              <a:t> από το </a:t>
            </a:r>
            <a:r>
              <a:rPr lang="en-GB" dirty="0" smtClean="0">
                <a:latin typeface="Arial"/>
                <a:cs typeface="Arial"/>
              </a:rPr>
              <a:t>Desktop,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–r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399173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380619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50701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c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c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συνολικός αριθμός των γραμμών στις οποίες εντοπίστηκε η λέξη/χαρακτήρες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γραμμές,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θα εμφανιστεί το νούμερο 2.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517386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42059"/>
            <a:ext cx="2643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14805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5366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εντοπίζονται οι γραμμές που ΔΕΝ περιέχουν την λέξη/χαρακτήρες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 άρα η παρακάτω εντολή θα μας δώσει τις γραμμές 1, 2, 4, 5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ΔΕΝ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26383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err="1" smtClean="0">
                <a:latin typeface="Arial"/>
                <a:cs typeface="Arial"/>
              </a:rPr>
              <a:t>i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δεν παίζει ρόλο εάν οι 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είναι σε κεφαλαία ή μικρά γράμματα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οι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 στην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γραμμή.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παρακάτω εντολή θα μας δώσει μόνο την 3η γραμμή.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παρακάτω εντολή θα μας δώσει 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6η γραμμή.</a:t>
            </a: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rep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volos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831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16268</Words>
  <Application>Microsoft Macintosh PowerPoint</Application>
  <PresentationFormat>On-screen Show (4:3)</PresentationFormat>
  <Paragraphs>2542</Paragraphs>
  <Slides>170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170</vt:i4>
      </vt:variant>
    </vt:vector>
  </HeadingPairs>
  <TitlesOfParts>
    <vt:vector size="171" baseType="lpstr">
      <vt:lpstr>Office Theme</vt:lpstr>
      <vt:lpstr>PowerPoint Presentation</vt:lpstr>
      <vt:lpstr>Εισαγωγή στο Linux/Unix</vt:lpstr>
      <vt:lpstr>vi editor</vt:lpstr>
      <vt:lpstr>vi editor</vt:lpstr>
      <vt:lpstr>vi editor Άσκηση 1: Δημιουργία ενός νέου αρχείου</vt:lpstr>
      <vt:lpstr>vi editor Άσκηση 2: Διαγραφή δεδομένων ενός αρχείου μέσω του INSERT MODE</vt:lpstr>
      <vt:lpstr>vi editor Άσκηση 2: Διαγραφή δεδομένων ενός αρχείου μέσω του COMMAND MODE</vt:lpstr>
      <vt:lpstr>vi editor Άσκηση 3: Μετακίνηση εντός αρχείου μέσω του COMMAND MODE</vt:lpstr>
      <vt:lpstr>vi editor Άσκηση 4:</vt:lpstr>
      <vt:lpstr>vi editor Άσκηση 5:</vt:lpstr>
      <vt:lpstr>vi editor Άσκηση 6:</vt:lpstr>
      <vt:lpstr>Πώς είναι οργανωμένο το σύστημα</vt:lpstr>
      <vt:lpstr>Δομή αρχείων/καταλόγων στο Linux </vt:lpstr>
      <vt:lpstr>Δομή αρχείων/καταλόγων στο Linux </vt:lpstr>
      <vt:lpstr>Δομή αρχείων/καταλόγων στο Linux </vt:lpstr>
      <vt:lpstr>Home directory</vt:lpstr>
      <vt:lpstr>Δομή αρχείων/καταλόγων στο Linux </vt:lpstr>
      <vt:lpstr>Βασικές εντολές</vt:lpstr>
      <vt:lpstr>Σύνταξη εντολών (i)</vt:lpstr>
      <vt:lpstr>Σύνταξη εντολών (ii)</vt:lpstr>
      <vt:lpstr>Σύνταξη εντολών (iii)</vt:lpstr>
      <vt:lpstr>Σύνταξη εντολών (iv)</vt:lpstr>
      <vt:lpstr>Σύνταξη εντολών (v)</vt:lpstr>
      <vt:lpstr>Σύνταξη εντολών (vi)</vt:lpstr>
      <vt:lpstr>Οδηγίες χρήσης μιας εντολής</vt:lpstr>
      <vt:lpstr>Βασικές εντολές για πλοήγηση μέσα στο σύστημα</vt:lpstr>
      <vt:lpstr>Βασικές εντολές πλοήγησης</vt:lpstr>
      <vt:lpstr>Βασικές εντολές πλοήγησης - ls</vt:lpstr>
      <vt:lpstr>Πλοήγηση στο Linux - cd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Άσκηση 6: Δομή αρχείων/καταλόγων στο Linux </vt:lpstr>
      <vt:lpstr>Πλοήγηση στο Linux </vt:lpstr>
      <vt:lpstr>Βασικές εντολές διαχείρισης αρχείων/καταλόγων</vt:lpstr>
      <vt:lpstr>Παράδειγμα - ls</vt:lpstr>
      <vt:lpstr>Παράδειγμα - cp</vt:lpstr>
      <vt:lpstr>Παράδειγμα - cp</vt:lpstr>
      <vt:lpstr>Παράδειγμα - cp</vt:lpstr>
      <vt:lpstr>Δημιουργία αρχείου με την εντολή cat</vt:lpstr>
      <vt:lpstr>Δημιουργία αρχείου με την εντολή cat</vt:lpstr>
      <vt:lpstr>Δημιουργία αρχείου με την εντολή cat</vt:lpstr>
      <vt:lpstr>Δημιουργία αρχείου με την εντολή cat</vt:lpstr>
      <vt:lpstr>Ένωση αρχείων με την εντολή cat</vt:lpstr>
      <vt:lpstr>Οι εντολές more, head, tail</vt:lpstr>
      <vt:lpstr>Εντοπισμός/εκτύπωση συγκεκριμένης γραμμής σε ένα αρχείο: συνδυασμός εντολών head &amp; tail</vt:lpstr>
      <vt:lpstr>Δημιουργεία καταλόγου με το mkdir – Μετακίνηση αρχείων με το mv</vt:lpstr>
      <vt:lpstr>Δημιουργεία καταλόγου με το mkdir – Μετακίνηση αρχείων με το mv</vt:lpstr>
      <vt:lpstr>Μετονομασία αρχείων με το mv</vt:lpstr>
      <vt:lpstr>Μετονομασία αρχείων με το mv</vt:lpstr>
      <vt:lpstr>Μετονομασία/μετακίνηση αρχείων με το mv</vt:lpstr>
      <vt:lpstr>Μετονομασία/μετακίνηση αρχείων με το mv</vt:lpstr>
      <vt:lpstr>Διαγραφή καταλόγου με το rm -r</vt:lpstr>
      <vt:lpstr>Δικαιώματα αρχείων και καταλόγων</vt:lpstr>
      <vt:lpstr>Δικαιώματα αρχείων και καταλόγων</vt:lpstr>
      <vt:lpstr>Δικαιώματα αρχείων και καταλόγων - chmod</vt:lpstr>
      <vt:lpstr>Δικαιώματα αρχείων και καταλόγων - chmod</vt:lpstr>
      <vt:lpstr>Η εντολή wc (word count)</vt:lpstr>
      <vt:lpstr>du: Υπολογισμός μεγέθους αρχείων/καταλόγων</vt:lpstr>
      <vt:lpstr>Η εντολή sort</vt:lpstr>
      <vt:lpstr>Η εντολή sort</vt:lpstr>
      <vt:lpstr>sort –n &amp; sort -r</vt:lpstr>
      <vt:lpstr>sort –k : ταξινόμηση συγκεκριμένης στήλης</vt:lpstr>
      <vt:lpstr>sort –k : ταξινόμηση συγκεκριμένης στήλης</vt:lpstr>
      <vt:lpstr>Η εντολή uniq</vt:lpstr>
      <vt:lpstr>Η εντολή uniq</vt:lpstr>
      <vt:lpstr>Η εντολή uniq</vt:lpstr>
      <vt:lpstr>Η χρήση των pipes |</vt:lpstr>
      <vt:lpstr>Awk: Επιλογή στήλης από ένα αρχείο</vt:lpstr>
      <vt:lpstr>Awk: Επιλογή στήλης από ένα αρχείο</vt:lpstr>
      <vt:lpstr>Awk: Επιλογή στήλης από ένα αρχείο</vt:lpstr>
      <vt:lpstr>cut: Επιλογή στήλης από ένα αρχείο</vt:lpstr>
      <vt:lpstr>cut: Επιλογή στήλης από ένα αρχείο</vt:lpstr>
      <vt:lpstr>paste: Επικόληση δύο αρχείων γραμμή προς γραμμή</vt:lpstr>
      <vt:lpstr>Join: Ένωση αρχείων με βάση μοναδικά κλειδιά</vt:lpstr>
      <vt:lpstr>Join: Ένωση αρχείων με βάση μοναδικά κλειδιά</vt:lpstr>
      <vt:lpstr>seq: Δημιουργία ακολουθίας αριθμών</vt:lpstr>
      <vt:lpstr>Συνδυαστική άσκηση</vt:lpstr>
      <vt:lpstr>Συνδυαστική άσκηση – Λύση</vt:lpstr>
      <vt:lpstr>comm: Σύγκριση 2 αρχείων</vt:lpstr>
      <vt:lpstr>comm: Σύγκριση 2 αρχείων</vt:lpstr>
      <vt:lpstr>Συνδυαστική Άσκηση</vt:lpstr>
      <vt:lpstr>Συνδυαστική Άσκηση</vt:lpstr>
      <vt:lpstr>Η εντολή grep</vt:lpstr>
      <vt:lpstr>Η εντολή grep</vt:lpstr>
      <vt:lpstr>Η εντολή grep -w</vt:lpstr>
      <vt:lpstr>Η εντολή grep -n</vt:lpstr>
      <vt:lpstr>Η εντολή grep: για περισσότερα του ενός αρχεία</vt:lpstr>
      <vt:lpstr>grep -r</vt:lpstr>
      <vt:lpstr>grep -c</vt:lpstr>
      <vt:lpstr>grep -v</vt:lpstr>
      <vt:lpstr>grep -i</vt:lpstr>
      <vt:lpstr>grep -f</vt:lpstr>
      <vt:lpstr>grep -l</vt:lpstr>
      <vt:lpstr>grep –color=auto</vt:lpstr>
      <vt:lpstr>Egrep: Αναζήτηση με περισσότερα από ένα μοτίβα </vt:lpstr>
      <vt:lpstr>Egrep: Αναζήτηση με περισσότερα από ένα μοτίβα </vt:lpstr>
      <vt:lpstr>Egrep: Αναζήτηση πιο γενικών μοτίβων με regular expressions </vt:lpstr>
      <vt:lpstr>Egrep: μοτίβα που βρίσκονται στην αρχή μιας σειράς</vt:lpstr>
      <vt:lpstr>Egrep: μοτίβα που βρίσκονται στο τέλος μιας σειράς</vt:lpstr>
      <vt:lpstr>Egrep: μοτίβα που βρίσκονται στο τέλος μιας σειράς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</vt:lpstr>
      <vt:lpstr>Egrep:</vt:lpstr>
      <vt:lpstr>Egrep:</vt:lpstr>
      <vt:lpstr>Συνδυαστική Άσκηση</vt:lpstr>
      <vt:lpstr>Συνδυαστική Άσκηση</vt:lpstr>
      <vt:lpstr>Χειρισμός κειμένου</vt:lpstr>
      <vt:lpstr> tr: αντικατάσταση χαρακτήρων</vt:lpstr>
      <vt:lpstr>tr: αντικατάσταση χαρακτήρων</vt:lpstr>
      <vt:lpstr>Κωδικοποίηση ASCII</vt:lpstr>
      <vt:lpstr>Unicode standard 7.0</vt:lpstr>
      <vt:lpstr>^M: Carriage return στο τέλος μιας γραμμής</vt:lpstr>
      <vt:lpstr>sed: stream editor - Εισαγωγή</vt:lpstr>
      <vt:lpstr>sed: stream editor – Παράδειγμα 1</vt:lpstr>
      <vt:lpstr>sed: stream editor – Παράδειγμα 1</vt:lpstr>
      <vt:lpstr>sed: stream editor – Παράδειγμα 2</vt:lpstr>
      <vt:lpstr>sed: stream editor – Παράδειγμα 3</vt:lpstr>
      <vt:lpstr>sed: stream editor – Παράδειγμα 4 =</vt:lpstr>
      <vt:lpstr>Awk</vt:lpstr>
      <vt:lpstr>Βασική σύνταξη του awk</vt:lpstr>
      <vt:lpstr>Βασική σύνταξη του awk</vt:lpstr>
      <vt:lpstr>Βασική σύνταξη του awk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Βασική σύνταξη</vt:lpstr>
      <vt:lpstr>Μεταβλητές (variables)</vt:lpstr>
      <vt:lpstr>Πράξεις</vt:lpstr>
      <vt:lpstr>Πράξεις</vt:lpstr>
      <vt:lpstr>Πράξεις</vt:lpstr>
      <vt:lpstr>Χειρισμός συμβολοσειρών</vt:lpstr>
      <vt:lpstr>Χειρισμός συμβολοσειρών</vt:lpstr>
      <vt:lpstr>Χειρισμός συμβολοσειρών</vt:lpstr>
      <vt:lpstr>Συστοιχίες – Πίνακες (arrays)</vt:lpstr>
      <vt:lpstr>Συστοιχίες – Πίνακες (arrays)</vt:lpstr>
      <vt:lpstr>Χειρισμός συμβολοσειρών - split</vt:lpstr>
      <vt:lpstr>Χειρισμός συμβολοσειρών - split</vt:lpstr>
      <vt:lpstr>Άσκηση 1</vt:lpstr>
      <vt:lpstr>Άσκηση 1 - Λύση</vt:lpstr>
      <vt:lpstr>Άσκηση 2</vt:lpstr>
      <vt:lpstr>Άσκηση 2 - Λύση</vt:lpstr>
      <vt:lpstr>Εισαγωγή στο awk</vt:lpstr>
      <vt:lpstr>Awk - if</vt:lpstr>
      <vt:lpstr>Awk - if</vt:lpstr>
      <vt:lpstr>Awk – if –  AND - OR</vt:lpstr>
      <vt:lpstr>Άσκηση</vt:lpstr>
      <vt:lpstr>Τοποθεσία αρχείων</vt:lpstr>
      <vt:lpstr>Τα αρχεία</vt:lpstr>
      <vt:lpstr>Ασκήσεις</vt:lpstr>
      <vt:lpstr>Ασκήσεις</vt:lpstr>
      <vt:lpstr>Ασκήσεις</vt:lpstr>
      <vt:lpstr>Λύσεις</vt:lpstr>
      <vt:lpstr>Λύσεις</vt:lpstr>
      <vt:lpstr>Λύσεις</vt:lpstr>
      <vt:lpstr>Λύσεις</vt:lpstr>
      <vt:lpstr>Λύσεις</vt:lpstr>
      <vt:lpstr>Λύσεις</vt:lpstr>
    </vt:vector>
  </TitlesOfParts>
  <Company>University of Thessaly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Grigorios Amoutzias</dc:creator>
  <cp:lastModifiedBy>Grigorios Amoutzias</cp:lastModifiedBy>
  <cp:revision>3</cp:revision>
  <dcterms:created xsi:type="dcterms:W3CDTF">2023-02-22T11:09:27Z</dcterms:created>
  <dcterms:modified xsi:type="dcterms:W3CDTF">2023-02-22T11:20:52Z</dcterms:modified>
</cp:coreProperties>
</file>