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80" autoAdjust="0"/>
  </p:normalViewPr>
  <p:slideViewPr>
    <p:cSldViewPr>
      <p:cViewPr varScale="1">
        <p:scale>
          <a:sx n="83" d="100"/>
          <a:sy n="83" d="100"/>
        </p:scale>
        <p:origin x="-1426" y="-7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CA1501A4-7057-49E0-9538-B1B6B0A60896}" type="datetimeFigureOut">
              <a:rPr lang="el-GR" smtClean="0"/>
              <a:t>20/3/2021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ADDFD6-A00A-4E5D-87B1-7C98E539138B}" type="slidenum">
              <a:rPr lang="el-GR" smtClean="0"/>
              <a:t>‹#›</a:t>
            </a:fld>
            <a:endParaRPr lang="el-GR"/>
          </a:p>
        </p:txBody>
      </p:sp>
    </p:spTree>
    <p:extLst>
      <p:ext uri="{BB962C8B-B14F-4D97-AF65-F5344CB8AC3E}">
        <p14:creationId xmlns:p14="http://schemas.microsoft.com/office/powerpoint/2010/main" val="3332704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A1501A4-7057-49E0-9538-B1B6B0A60896}" type="datetimeFigureOut">
              <a:rPr lang="el-GR" smtClean="0"/>
              <a:t>20/3/2021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ADDFD6-A00A-4E5D-87B1-7C98E539138B}" type="slidenum">
              <a:rPr lang="el-GR" smtClean="0"/>
              <a:t>‹#›</a:t>
            </a:fld>
            <a:endParaRPr lang="el-GR"/>
          </a:p>
        </p:txBody>
      </p:sp>
    </p:spTree>
    <p:extLst>
      <p:ext uri="{BB962C8B-B14F-4D97-AF65-F5344CB8AC3E}">
        <p14:creationId xmlns:p14="http://schemas.microsoft.com/office/powerpoint/2010/main" val="31872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A1501A4-7057-49E0-9538-B1B6B0A60896}" type="datetimeFigureOut">
              <a:rPr lang="el-GR" smtClean="0"/>
              <a:t>20/3/2021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ADDFD6-A00A-4E5D-87B1-7C98E539138B}" type="slidenum">
              <a:rPr lang="el-GR" smtClean="0"/>
              <a:t>‹#›</a:t>
            </a:fld>
            <a:endParaRPr lang="el-GR"/>
          </a:p>
        </p:txBody>
      </p:sp>
    </p:spTree>
    <p:extLst>
      <p:ext uri="{BB962C8B-B14F-4D97-AF65-F5344CB8AC3E}">
        <p14:creationId xmlns:p14="http://schemas.microsoft.com/office/powerpoint/2010/main" val="3105838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CA1501A4-7057-49E0-9538-B1B6B0A60896}" type="datetimeFigureOut">
              <a:rPr lang="el-GR" smtClean="0"/>
              <a:t>20/3/2021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ADDFD6-A00A-4E5D-87B1-7C98E539138B}" type="slidenum">
              <a:rPr lang="el-GR" smtClean="0"/>
              <a:t>‹#›</a:t>
            </a:fld>
            <a:endParaRPr lang="el-GR"/>
          </a:p>
        </p:txBody>
      </p:sp>
    </p:spTree>
    <p:extLst>
      <p:ext uri="{BB962C8B-B14F-4D97-AF65-F5344CB8AC3E}">
        <p14:creationId xmlns:p14="http://schemas.microsoft.com/office/powerpoint/2010/main" val="588007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A1501A4-7057-49E0-9538-B1B6B0A60896}" type="datetimeFigureOut">
              <a:rPr lang="el-GR" smtClean="0"/>
              <a:t>20/3/2021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7DADDFD6-A00A-4E5D-87B1-7C98E539138B}" type="slidenum">
              <a:rPr lang="el-GR" smtClean="0"/>
              <a:t>‹#›</a:t>
            </a:fld>
            <a:endParaRPr lang="el-GR"/>
          </a:p>
        </p:txBody>
      </p:sp>
    </p:spTree>
    <p:extLst>
      <p:ext uri="{BB962C8B-B14F-4D97-AF65-F5344CB8AC3E}">
        <p14:creationId xmlns:p14="http://schemas.microsoft.com/office/powerpoint/2010/main" val="3946501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CA1501A4-7057-49E0-9538-B1B6B0A60896}" type="datetimeFigureOut">
              <a:rPr lang="el-GR" smtClean="0"/>
              <a:t>20/3/2021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DADDFD6-A00A-4E5D-87B1-7C98E539138B}" type="slidenum">
              <a:rPr lang="el-GR" smtClean="0"/>
              <a:t>‹#›</a:t>
            </a:fld>
            <a:endParaRPr lang="el-GR"/>
          </a:p>
        </p:txBody>
      </p:sp>
    </p:spTree>
    <p:extLst>
      <p:ext uri="{BB962C8B-B14F-4D97-AF65-F5344CB8AC3E}">
        <p14:creationId xmlns:p14="http://schemas.microsoft.com/office/powerpoint/2010/main" val="287243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A1501A4-7057-49E0-9538-B1B6B0A60896}" type="datetimeFigureOut">
              <a:rPr lang="el-GR" smtClean="0"/>
              <a:t>20/3/2021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7DADDFD6-A00A-4E5D-87B1-7C98E539138B}" type="slidenum">
              <a:rPr lang="el-GR" smtClean="0"/>
              <a:t>‹#›</a:t>
            </a:fld>
            <a:endParaRPr lang="el-GR"/>
          </a:p>
        </p:txBody>
      </p:sp>
    </p:spTree>
    <p:extLst>
      <p:ext uri="{BB962C8B-B14F-4D97-AF65-F5344CB8AC3E}">
        <p14:creationId xmlns:p14="http://schemas.microsoft.com/office/powerpoint/2010/main" val="4022984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CA1501A4-7057-49E0-9538-B1B6B0A60896}" type="datetimeFigureOut">
              <a:rPr lang="el-GR" smtClean="0"/>
              <a:t>20/3/2021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7DADDFD6-A00A-4E5D-87B1-7C98E539138B}" type="slidenum">
              <a:rPr lang="el-GR" smtClean="0"/>
              <a:t>‹#›</a:t>
            </a:fld>
            <a:endParaRPr lang="el-GR"/>
          </a:p>
        </p:txBody>
      </p:sp>
    </p:spTree>
    <p:extLst>
      <p:ext uri="{BB962C8B-B14F-4D97-AF65-F5344CB8AC3E}">
        <p14:creationId xmlns:p14="http://schemas.microsoft.com/office/powerpoint/2010/main" val="170852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CA1501A4-7057-49E0-9538-B1B6B0A60896}" type="datetimeFigureOut">
              <a:rPr lang="el-GR" smtClean="0"/>
              <a:t>20/3/2021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7DADDFD6-A00A-4E5D-87B1-7C98E539138B}" type="slidenum">
              <a:rPr lang="el-GR" smtClean="0"/>
              <a:t>‹#›</a:t>
            </a:fld>
            <a:endParaRPr lang="el-GR"/>
          </a:p>
        </p:txBody>
      </p:sp>
    </p:spTree>
    <p:extLst>
      <p:ext uri="{BB962C8B-B14F-4D97-AF65-F5344CB8AC3E}">
        <p14:creationId xmlns:p14="http://schemas.microsoft.com/office/powerpoint/2010/main" val="4120397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A1501A4-7057-49E0-9538-B1B6B0A60896}" type="datetimeFigureOut">
              <a:rPr lang="el-GR" smtClean="0"/>
              <a:t>20/3/2021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DADDFD6-A00A-4E5D-87B1-7C98E539138B}" type="slidenum">
              <a:rPr lang="el-GR" smtClean="0"/>
              <a:t>‹#›</a:t>
            </a:fld>
            <a:endParaRPr lang="el-GR"/>
          </a:p>
        </p:txBody>
      </p:sp>
    </p:spTree>
    <p:extLst>
      <p:ext uri="{BB962C8B-B14F-4D97-AF65-F5344CB8AC3E}">
        <p14:creationId xmlns:p14="http://schemas.microsoft.com/office/powerpoint/2010/main" val="2805099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CA1501A4-7057-49E0-9538-B1B6B0A60896}" type="datetimeFigureOut">
              <a:rPr lang="el-GR" smtClean="0"/>
              <a:t>20/3/2021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7DADDFD6-A00A-4E5D-87B1-7C98E539138B}" type="slidenum">
              <a:rPr lang="el-GR" smtClean="0"/>
              <a:t>‹#›</a:t>
            </a:fld>
            <a:endParaRPr lang="el-GR"/>
          </a:p>
        </p:txBody>
      </p:sp>
    </p:spTree>
    <p:extLst>
      <p:ext uri="{BB962C8B-B14F-4D97-AF65-F5344CB8AC3E}">
        <p14:creationId xmlns:p14="http://schemas.microsoft.com/office/powerpoint/2010/main" val="119098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1501A4-7057-49E0-9538-B1B6B0A60896}" type="datetimeFigureOut">
              <a:rPr lang="el-GR" smtClean="0"/>
              <a:t>20/3/2021</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ADDFD6-A00A-4E5D-87B1-7C98E539138B}" type="slidenum">
              <a:rPr lang="el-GR" smtClean="0"/>
              <a:t>‹#›</a:t>
            </a:fld>
            <a:endParaRPr lang="el-GR"/>
          </a:p>
        </p:txBody>
      </p:sp>
    </p:spTree>
    <p:extLst>
      <p:ext uri="{BB962C8B-B14F-4D97-AF65-F5344CB8AC3E}">
        <p14:creationId xmlns:p14="http://schemas.microsoft.com/office/powerpoint/2010/main" val="735094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youtube.com/watch?v=cxWIqprfyGc" TargetMode="External"/><Relationship Id="rId2" Type="http://schemas.openxmlformats.org/officeDocument/2006/relationships/hyperlink" Target="https://www.youtube.com/watch?v=2ZNMHMQMQTQ" TargetMode="External"/><Relationship Id="rId1" Type="http://schemas.openxmlformats.org/officeDocument/2006/relationships/slideLayout" Target="../slideLayouts/slideLayout7.xml"/><Relationship Id="rId6" Type="http://schemas.openxmlformats.org/officeDocument/2006/relationships/hyperlink" Target="https://www.youtube.com/watch?v=RYJGd5gf8zw" TargetMode="External"/><Relationship Id="rId5" Type="http://schemas.openxmlformats.org/officeDocument/2006/relationships/hyperlink" Target="https://www.youtube.com/watch?v=V250ph6CqPQ" TargetMode="External"/><Relationship Id="rId4" Type="http://schemas.openxmlformats.org/officeDocument/2006/relationships/hyperlink" Target="https://www.youtube.com/watch?v=DP1p9qmUKK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sdfDhwA1g48" TargetMode="External"/><Relationship Id="rId2" Type="http://schemas.openxmlformats.org/officeDocument/2006/relationships/hyperlink" Target="https://www.youtube.com/watch?v=U5ehKswYrGs" TargetMode="External"/><Relationship Id="rId1" Type="http://schemas.openxmlformats.org/officeDocument/2006/relationships/slideLayout" Target="../slideLayouts/slideLayout7.xml"/><Relationship Id="rId4" Type="http://schemas.openxmlformats.org/officeDocument/2006/relationships/hyperlink" Target="https://www.youtube.com/watch?v=tKBkzOkc-qo"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ΑΥΓΑ</a:t>
            </a:r>
            <a:endParaRPr lang="el-GR"/>
          </a:p>
        </p:txBody>
      </p:sp>
      <p:sp>
        <p:nvSpPr>
          <p:cNvPr id="3" name="Θέση περιεχομένου 2"/>
          <p:cNvSpPr>
            <a:spLocks noGrp="1"/>
          </p:cNvSpPr>
          <p:nvPr>
            <p:ph idx="1"/>
          </p:nvPr>
        </p:nvSpPr>
        <p:spPr/>
        <p:txBody>
          <a:bodyPr>
            <a:normAutofit/>
          </a:bodyPr>
          <a:lstStyle/>
          <a:p>
            <a:pPr marL="0" indent="0" algn="just">
              <a:buNone/>
            </a:pPr>
            <a:r>
              <a:rPr lang="el-GR" sz="1800" dirty="0" smtClean="0">
                <a:latin typeface="Arial" panose="020B0604020202020204" pitchFamily="34" charset="0"/>
                <a:cs typeface="Arial" panose="020B0604020202020204" pitchFamily="34" charset="0"/>
              </a:rPr>
              <a:t>Τα αυγά δημιουργούν μεγάλη ποικιλία παρασκευασμάτων, κυρίως ως </a:t>
            </a:r>
            <a:r>
              <a:rPr lang="el-GR" sz="1800" b="1" dirty="0" smtClean="0">
                <a:latin typeface="Arial" panose="020B0604020202020204" pitchFamily="34" charset="0"/>
                <a:cs typeface="Arial" panose="020B0604020202020204" pitchFamily="34" charset="0"/>
              </a:rPr>
              <a:t>ορεκτικό </a:t>
            </a:r>
            <a:r>
              <a:rPr lang="el-GR" sz="1800" dirty="0" smtClean="0">
                <a:latin typeface="Arial" panose="020B0604020202020204" pitchFamily="34" charset="0"/>
                <a:cs typeface="Arial" panose="020B0604020202020204" pitchFamily="34" charset="0"/>
              </a:rPr>
              <a:t>και σπανιότερα ως </a:t>
            </a:r>
            <a:r>
              <a:rPr lang="el-GR" sz="1800" b="1" dirty="0" smtClean="0">
                <a:latin typeface="Arial" panose="020B0604020202020204" pitchFamily="34" charset="0"/>
                <a:cs typeface="Arial" panose="020B0604020202020204" pitchFamily="34" charset="0"/>
              </a:rPr>
              <a:t>κύριο πιάτο</a:t>
            </a:r>
            <a:r>
              <a:rPr lang="el-GR" sz="1800" dirty="0" smtClean="0">
                <a:latin typeface="Arial" panose="020B0604020202020204" pitchFamily="34" charset="0"/>
                <a:cs typeface="Arial" panose="020B0604020202020204" pitchFamily="34" charset="0"/>
              </a:rPr>
              <a:t>. Επίσης προστίθενται σε σαλάτες, σε γλυκίσματα και σε παρασκευές σουφλέ. Η επαγγελματική μαγειρική διακρίνει τις παρασκευές των αυγών ως εξής:</a:t>
            </a:r>
          </a:p>
          <a:p>
            <a:pPr marL="0" indent="0" algn="just">
              <a:buNone/>
            </a:pPr>
            <a:endParaRPr lang="el-GR" sz="18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l-GR" sz="1800" b="1" dirty="0" smtClean="0">
                <a:latin typeface="Arial" panose="020B0604020202020204" pitchFamily="34" charset="0"/>
                <a:cs typeface="Arial" panose="020B0604020202020204" pitchFamily="34" charset="0"/>
              </a:rPr>
              <a:t>Παρασκευές με κέλυφος</a:t>
            </a:r>
          </a:p>
          <a:p>
            <a:pPr>
              <a:buFont typeface="Wingdings" panose="05000000000000000000" pitchFamily="2" charset="2"/>
              <a:buChar char="Ø"/>
            </a:pPr>
            <a:endParaRPr lang="el-GR" sz="1800" b="1"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l-GR" sz="1800" b="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1800" b="1" dirty="0" smtClean="0">
                <a:latin typeface="Arial" panose="020B0604020202020204" pitchFamily="34" charset="0"/>
                <a:cs typeface="Arial" panose="020B0604020202020204" pitchFamily="34" charset="0"/>
              </a:rPr>
              <a:t>Παρασκευές χωρίς κέλυφος</a:t>
            </a:r>
          </a:p>
          <a:p>
            <a:pPr>
              <a:buFont typeface="Wingdings" panose="05000000000000000000" pitchFamily="2" charset="2"/>
              <a:buChar char="Ø"/>
            </a:pPr>
            <a:endParaRPr lang="el-GR" sz="1800" b="1"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l-GR" sz="1800" b="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l-GR" sz="1800" b="1" dirty="0" smtClean="0">
                <a:latin typeface="Arial" panose="020B0604020202020204" pitchFamily="34" charset="0"/>
                <a:cs typeface="Arial" panose="020B0604020202020204" pitchFamily="34" charset="0"/>
              </a:rPr>
              <a:t>Παρασκευές ανακατεμένων αυγών</a:t>
            </a:r>
            <a:endParaRPr lang="el-GR"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7620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Παρασκευές αυγών με κέλυφος</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algn="just">
              <a:buFont typeface="Wingdings" panose="05000000000000000000" pitchFamily="2" charset="2"/>
              <a:buChar char="q"/>
            </a:pPr>
            <a:endParaRPr lang="el-GR" sz="1800" b="1" dirty="0" smtClean="0">
              <a:latin typeface="Arial" panose="020B0604020202020204" pitchFamily="34" charset="0"/>
              <a:cs typeface="Arial" panose="020B0604020202020204" pitchFamily="34" charset="0"/>
            </a:endParaRPr>
          </a:p>
          <a:p>
            <a:pPr algn="just">
              <a:buFont typeface="Wingdings" panose="05000000000000000000" pitchFamily="2" charset="2"/>
              <a:buChar char="q"/>
            </a:pPr>
            <a:r>
              <a:rPr lang="el-GR" sz="1800" b="1" dirty="0" smtClean="0">
                <a:latin typeface="Arial" panose="020B0604020202020204" pitchFamily="34" charset="0"/>
                <a:cs typeface="Arial" panose="020B0604020202020204" pitchFamily="34" charset="0"/>
              </a:rPr>
              <a:t>Αυγά βραστά μελάτα: </a:t>
            </a:r>
            <a:r>
              <a:rPr lang="el-GR" sz="1800" dirty="0" smtClean="0">
                <a:latin typeface="Arial" panose="020B0604020202020204" pitchFamily="34" charset="0"/>
                <a:cs typeface="Arial" panose="020B0604020202020204" pitchFamily="34" charset="0"/>
              </a:rPr>
              <a:t>ανάλογα με τη διάρκεια του βρασμού, τα αυγά παρασκευάζονται </a:t>
            </a:r>
            <a:r>
              <a:rPr lang="el-GR" sz="1800" b="1" dirty="0" smtClean="0">
                <a:latin typeface="Arial" panose="020B0604020202020204" pitchFamily="34" charset="0"/>
                <a:cs typeface="Arial" panose="020B0604020202020204" pitchFamily="34" charset="0"/>
              </a:rPr>
              <a:t>μελάτα</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μέτρια</a:t>
            </a:r>
            <a:r>
              <a:rPr lang="el-GR" sz="1800" dirty="0" smtClean="0">
                <a:latin typeface="Arial" panose="020B0604020202020204" pitchFamily="34" charset="0"/>
                <a:cs typeface="Arial" panose="020B0604020202020204" pitchFamily="34" charset="0"/>
              </a:rPr>
              <a:t> ή </a:t>
            </a:r>
            <a:r>
              <a:rPr lang="el-GR" sz="1800" b="1" dirty="0" smtClean="0">
                <a:latin typeface="Arial" panose="020B0604020202020204" pitchFamily="34" charset="0"/>
                <a:cs typeface="Arial" panose="020B0604020202020204" pitchFamily="34" charset="0"/>
              </a:rPr>
              <a:t>σφικτά</a:t>
            </a:r>
            <a:r>
              <a:rPr lang="el-GR" sz="1800" dirty="0" smtClean="0">
                <a:latin typeface="Arial" panose="020B0604020202020204" pitchFamily="34" charset="0"/>
                <a:cs typeface="Arial" panose="020B0604020202020204" pitchFamily="34" charset="0"/>
              </a:rPr>
              <a:t>. Τα μελάτα αυγά χαρακτηρίζονται με το όνομα </a:t>
            </a:r>
            <a:r>
              <a:rPr lang="el-GR" sz="1800" b="1" dirty="0" smtClean="0">
                <a:latin typeface="Arial" panose="020B0604020202020204" pitchFamily="34" charset="0"/>
                <a:cs typeface="Arial" panose="020B0604020202020204" pitchFamily="34" charset="0"/>
              </a:rPr>
              <a:t>αυγά αλά κοκ </a:t>
            </a:r>
            <a:r>
              <a:rPr lang="el-GR" sz="1800" dirty="0" smtClean="0">
                <a:latin typeface="Arial" panose="020B0604020202020204" pitchFamily="34" charset="0"/>
                <a:cs typeface="Arial" panose="020B0604020202020204" pitchFamily="34" charset="0"/>
              </a:rPr>
              <a:t>(</a:t>
            </a:r>
            <a:r>
              <a:rPr lang="en-US" sz="1800" dirty="0" smtClean="0">
                <a:latin typeface="Arial" panose="020B0604020202020204" pitchFamily="34" charset="0"/>
                <a:cs typeface="Arial" panose="020B0604020202020204" pitchFamily="34" charset="0"/>
              </a:rPr>
              <a:t>soft boiled) </a:t>
            </a:r>
            <a:r>
              <a:rPr lang="el-GR" sz="1800" dirty="0" smtClean="0">
                <a:latin typeface="Arial" panose="020B0604020202020204" pitchFamily="34" charset="0"/>
                <a:cs typeface="Arial" panose="020B0604020202020204" pitchFamily="34" charset="0"/>
              </a:rPr>
              <a:t>και τα σφικτά ως </a:t>
            </a:r>
            <a:r>
              <a:rPr lang="en-US" sz="1800" dirty="0" smtClean="0">
                <a:latin typeface="Arial" panose="020B0604020202020204" pitchFamily="34" charset="0"/>
                <a:cs typeface="Arial" panose="020B0604020202020204" pitchFamily="34" charset="0"/>
              </a:rPr>
              <a:t>hard boiled.</a:t>
            </a:r>
          </a:p>
          <a:p>
            <a:pPr algn="just">
              <a:buFont typeface="Wingdings" panose="05000000000000000000" pitchFamily="2" charset="2"/>
              <a:buChar char="q"/>
            </a:pPr>
            <a:endParaRPr lang="en-US" sz="1800" b="1" dirty="0">
              <a:latin typeface="Arial" panose="020B0604020202020204" pitchFamily="34" charset="0"/>
              <a:cs typeface="Arial" panose="020B0604020202020204" pitchFamily="34" charset="0"/>
            </a:endParaRPr>
          </a:p>
          <a:p>
            <a:pPr algn="just">
              <a:buFont typeface="Wingdings" panose="05000000000000000000" pitchFamily="2" charset="2"/>
              <a:buChar char="q"/>
            </a:pPr>
            <a:endParaRPr lang="en-US" sz="1800" b="1" dirty="0" smtClean="0">
              <a:latin typeface="Arial" panose="020B0604020202020204" pitchFamily="34" charset="0"/>
              <a:cs typeface="Arial" panose="020B0604020202020204" pitchFamily="34" charset="0"/>
            </a:endParaRPr>
          </a:p>
          <a:p>
            <a:pPr algn="just">
              <a:buFont typeface="Wingdings" panose="05000000000000000000" pitchFamily="2" charset="2"/>
              <a:buChar char="q"/>
            </a:pPr>
            <a:r>
              <a:rPr lang="el-GR" sz="1800" b="1" dirty="0" smtClean="0">
                <a:latin typeface="Arial" panose="020B0604020202020204" pitchFamily="34" charset="0"/>
                <a:cs typeface="Arial" panose="020B0604020202020204" pitchFamily="34" charset="0"/>
              </a:rPr>
              <a:t>Αυγά </a:t>
            </a:r>
            <a:r>
              <a:rPr lang="el-GR" sz="1800" b="1" dirty="0" err="1" smtClean="0">
                <a:latin typeface="Arial" panose="020B0604020202020204" pitchFamily="34" charset="0"/>
                <a:cs typeface="Arial" panose="020B0604020202020204" pitchFamily="34" charset="0"/>
              </a:rPr>
              <a:t>μολέ</a:t>
            </a:r>
            <a:r>
              <a:rPr lang="el-GR" sz="1800" b="1" dirty="0" smtClean="0">
                <a:latin typeface="Arial" panose="020B0604020202020204" pitchFamily="34" charset="0"/>
                <a:cs typeface="Arial" panose="020B0604020202020204" pitchFamily="34" charset="0"/>
              </a:rPr>
              <a:t> </a:t>
            </a:r>
            <a:r>
              <a:rPr lang="en-US" sz="1800" b="1"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a:t>
            </a:r>
            <a:r>
              <a:rPr lang="en-US" sz="1800" b="1" dirty="0" err="1" smtClean="0">
                <a:latin typeface="Arial" panose="020B0604020202020204" pitchFamily="34" charset="0"/>
                <a:cs typeface="Arial" panose="020B0604020202020204" pitchFamily="34" charset="0"/>
              </a:rPr>
              <a:t>Oeufs</a:t>
            </a:r>
            <a:r>
              <a:rPr lang="en-US" sz="1800" b="1" dirty="0" smtClean="0">
                <a:latin typeface="Arial" panose="020B0604020202020204" pitchFamily="34" charset="0"/>
                <a:cs typeface="Arial" panose="020B0604020202020204" pitchFamily="34" charset="0"/>
              </a:rPr>
              <a:t> </a:t>
            </a:r>
            <a:r>
              <a:rPr lang="en-US" sz="1800" b="1" dirty="0" err="1" smtClean="0">
                <a:latin typeface="Arial" panose="020B0604020202020204" pitchFamily="34" charset="0"/>
                <a:cs typeface="Arial" panose="020B0604020202020204" pitchFamily="34" charset="0"/>
              </a:rPr>
              <a:t>molets</a:t>
            </a:r>
            <a:r>
              <a:rPr lang="en-US" sz="1800" b="1" dirty="0" smtClean="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Τα αυγά βράζονται 5-6 λεπτά, αποσύρονται από το νερό, κρυώνουν και μετά ξεφλουδίζονται. Πριν σερβιριστούν τοποθετούνται σε ζεστό αλατόνερο για να ζεσταθούν και να αλατιστούν. Σερβίρονται αμέσως πάνω σε </a:t>
            </a:r>
            <a:r>
              <a:rPr lang="el-GR" sz="1800" dirty="0" err="1" smtClean="0">
                <a:latin typeface="Arial" panose="020B0604020202020204" pitchFamily="34" charset="0"/>
                <a:cs typeface="Arial" panose="020B0604020202020204" pitchFamily="34" charset="0"/>
              </a:rPr>
              <a:t>κρουτόν</a:t>
            </a:r>
            <a:r>
              <a:rPr lang="el-GR" sz="1800" dirty="0" smtClean="0">
                <a:latin typeface="Arial" panose="020B0604020202020204" pitchFamily="34" charset="0"/>
                <a:cs typeface="Arial" panose="020B0604020202020204" pitchFamily="34" charset="0"/>
              </a:rPr>
              <a:t> (τηγανισμένες φέτες ψωμιού) και περιβρέχονται με βούτυρο ή </a:t>
            </a:r>
            <a:r>
              <a:rPr lang="el-GR" sz="1800" dirty="0" err="1" smtClean="0">
                <a:latin typeface="Arial" panose="020B0604020202020204" pitchFamily="34" charset="0"/>
                <a:cs typeface="Arial" panose="020B0604020202020204" pitchFamily="34" charset="0"/>
              </a:rPr>
              <a:t>σαλτσα</a:t>
            </a:r>
            <a:r>
              <a:rPr lang="el-GR" sz="1800" dirty="0" smtClean="0">
                <a:latin typeface="Arial" panose="020B0604020202020204" pitchFamily="34" charset="0"/>
                <a:cs typeface="Arial" panose="020B0604020202020204" pitchFamily="34" charset="0"/>
              </a:rPr>
              <a:t>.  </a:t>
            </a:r>
            <a:endParaRPr lang="el-GR"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6382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Παρασκευές αυγών </a:t>
            </a:r>
            <a:r>
              <a:rPr lang="el-GR" sz="3200" b="1" dirty="0" smtClean="0">
                <a:solidFill>
                  <a:prstClr val="black"/>
                </a:solidFill>
                <a:latin typeface="Arial" panose="020B0604020202020204" pitchFamily="34" charset="0"/>
                <a:cs typeface="Arial" panose="020B0604020202020204" pitchFamily="34" charset="0"/>
              </a:rPr>
              <a:t>χωρίς κέλυφος</a:t>
            </a:r>
            <a:endParaRPr lang="el-GR" dirty="0"/>
          </a:p>
        </p:txBody>
      </p:sp>
      <p:sp>
        <p:nvSpPr>
          <p:cNvPr id="3" name="Θέση περιεχομένου 2"/>
          <p:cNvSpPr>
            <a:spLocks noGrp="1"/>
          </p:cNvSpPr>
          <p:nvPr>
            <p:ph idx="1"/>
          </p:nvPr>
        </p:nvSpPr>
        <p:spPr/>
        <p:txBody>
          <a:bodyPr>
            <a:normAutofit fontScale="92500"/>
          </a:bodyPr>
          <a:lstStyle/>
          <a:p>
            <a:pPr algn="just">
              <a:buFont typeface="Wingdings" panose="05000000000000000000" pitchFamily="2" charset="2"/>
              <a:buChar char="q"/>
            </a:pPr>
            <a:r>
              <a:rPr lang="el-GR" b="1" dirty="0" smtClean="0"/>
              <a:t> </a:t>
            </a:r>
            <a:r>
              <a:rPr lang="el-GR" sz="1800" b="1" dirty="0" smtClean="0">
                <a:latin typeface="Arial" panose="020B0604020202020204" pitchFamily="34" charset="0"/>
                <a:cs typeface="Arial" panose="020B0604020202020204" pitchFamily="34" charset="0"/>
              </a:rPr>
              <a:t>Αυγό </a:t>
            </a:r>
            <a:r>
              <a:rPr lang="el-GR" sz="1800" b="1" dirty="0" err="1" smtClean="0">
                <a:latin typeface="Arial" panose="020B0604020202020204" pitchFamily="34" charset="0"/>
                <a:cs typeface="Arial" panose="020B0604020202020204" pitchFamily="34" charset="0"/>
              </a:rPr>
              <a:t>ποσέ</a:t>
            </a:r>
            <a:r>
              <a:rPr lang="el-GR" sz="1800" b="1" dirty="0" smtClean="0">
                <a:latin typeface="Arial" panose="020B0604020202020204" pitchFamily="34" charset="0"/>
                <a:cs typeface="Arial" panose="020B0604020202020204" pitchFamily="34" charset="0"/>
              </a:rPr>
              <a:t> (</a:t>
            </a:r>
            <a:r>
              <a:rPr lang="en-US" sz="1800" b="1" dirty="0" err="1" smtClean="0">
                <a:latin typeface="Arial" panose="020B0604020202020204" pitchFamily="34" charset="0"/>
                <a:cs typeface="Arial" panose="020B0604020202020204" pitchFamily="34" charset="0"/>
              </a:rPr>
              <a:t>Oeufs</a:t>
            </a:r>
            <a:r>
              <a:rPr lang="en-US" sz="1800" b="1" dirty="0" smtClean="0">
                <a:latin typeface="Arial" panose="020B0604020202020204" pitchFamily="34" charset="0"/>
                <a:cs typeface="Arial" panose="020B0604020202020204" pitchFamily="34" charset="0"/>
              </a:rPr>
              <a:t> </a:t>
            </a:r>
            <a:r>
              <a:rPr lang="en-US" sz="1800" b="1" dirty="0" err="1" smtClean="0">
                <a:latin typeface="Arial" panose="020B0604020202020204" pitchFamily="34" charset="0"/>
                <a:cs typeface="Arial" panose="020B0604020202020204" pitchFamily="34" charset="0"/>
              </a:rPr>
              <a:t>poches</a:t>
            </a:r>
            <a:r>
              <a:rPr lang="en-US" sz="1800" b="1" dirty="0" smtClean="0">
                <a:latin typeface="Arial" panose="020B0604020202020204" pitchFamily="34" charset="0"/>
                <a:cs typeface="Arial" panose="020B0604020202020204" pitchFamily="34" charset="0"/>
              </a:rPr>
              <a:t>):</a:t>
            </a:r>
            <a:r>
              <a:rPr lang="el-GR"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Παρασκευάζονται σε μικρή κατσαρόλα με νερό και ξύδι. Όταν το νερό ζεσταθεί, ο παρασκευαστής σπάζει το αυγό και ρίχνει το περιεχόμενο στην κατσαρόλα. Χαμηλώνει τη φωτιά και το αυγό σιγοβράζει επί 3 λεπτά. Το αφαιρεί με τρυπητή κουτάλα και το τοποθετεί σε απορροφητικό χαρτί για να απορροφηθούν οι υγροποιημένοι ατμοί. Το αυγό σερβίρεται πάνω σε φρυγανισμένο ψωμί , σκέτο ή με διάφορες γαρνιτούρες: πατάτες τηγανιτές ή διάφορα αλλαντικά. Η κάθε μερίδα έχει συνήθως 2 αυγά.</a:t>
            </a:r>
          </a:p>
          <a:p>
            <a:pPr algn="just">
              <a:buFont typeface="Wingdings" panose="05000000000000000000" pitchFamily="2" charset="2"/>
              <a:buChar char="q"/>
            </a:pPr>
            <a:r>
              <a:rPr lang="el-GR" sz="1800" b="1" dirty="0" smtClean="0">
                <a:latin typeface="Arial" panose="020B0604020202020204" pitchFamily="34" charset="0"/>
                <a:cs typeface="Arial" panose="020B0604020202020204" pitchFamily="34" charset="0"/>
              </a:rPr>
              <a:t>Αυγά εν </a:t>
            </a:r>
            <a:r>
              <a:rPr lang="el-GR" sz="1800" b="1" dirty="0" err="1" smtClean="0">
                <a:latin typeface="Arial" panose="020B0604020202020204" pitchFamily="34" charset="0"/>
                <a:cs typeface="Arial" panose="020B0604020202020204" pitchFamily="34" charset="0"/>
              </a:rPr>
              <a:t>κοκότ</a:t>
            </a:r>
            <a:r>
              <a:rPr lang="el-GR" sz="1800" b="1" dirty="0" smtClean="0">
                <a:latin typeface="Arial" panose="020B0604020202020204" pitchFamily="34" charset="0"/>
                <a:cs typeface="Arial" panose="020B0604020202020204" pitchFamily="34" charset="0"/>
              </a:rPr>
              <a:t> (</a:t>
            </a:r>
            <a:r>
              <a:rPr lang="en-US" sz="1800" b="1" dirty="0" err="1" smtClean="0">
                <a:latin typeface="Arial" panose="020B0604020202020204" pitchFamily="34" charset="0"/>
                <a:cs typeface="Arial" panose="020B0604020202020204" pitchFamily="34" charset="0"/>
              </a:rPr>
              <a:t>Oeufs</a:t>
            </a:r>
            <a:r>
              <a:rPr lang="en-US" sz="1800" b="1" dirty="0" smtClean="0">
                <a:latin typeface="Arial" panose="020B0604020202020204" pitchFamily="34" charset="0"/>
                <a:cs typeface="Arial" panose="020B0604020202020204" pitchFamily="34" charset="0"/>
              </a:rPr>
              <a:t> </a:t>
            </a:r>
            <a:r>
              <a:rPr lang="en-US" sz="1800" b="1" dirty="0" err="1" smtClean="0">
                <a:latin typeface="Arial" panose="020B0604020202020204" pitchFamily="34" charset="0"/>
                <a:cs typeface="Arial" panose="020B0604020202020204" pitchFamily="34" charset="0"/>
              </a:rPr>
              <a:t>en</a:t>
            </a:r>
            <a:r>
              <a:rPr lang="en-US" sz="1800" b="1" dirty="0" smtClean="0">
                <a:latin typeface="Arial" panose="020B0604020202020204" pitchFamily="34" charset="0"/>
                <a:cs typeface="Arial" panose="020B0604020202020204" pitchFamily="34" charset="0"/>
              </a:rPr>
              <a:t> cocotte):</a:t>
            </a:r>
            <a:r>
              <a:rPr lang="el-GR" sz="1800" dirty="0" smtClean="0">
                <a:latin typeface="Arial" panose="020B0604020202020204" pitchFamily="34" charset="0"/>
                <a:cs typeface="Arial" panose="020B0604020202020204" pitchFamily="34" charset="0"/>
              </a:rPr>
              <a:t> φρέσκα αυγά σπάζουν σε ένα πολύ μικρό μπολ πυρίμαχο ή πορσελάνη. Το </a:t>
            </a:r>
            <a:r>
              <a:rPr lang="el-GR" sz="1800" dirty="0" err="1" smtClean="0">
                <a:latin typeface="Arial" panose="020B0604020202020204" pitchFamily="34" charset="0"/>
                <a:cs typeface="Arial" panose="020B0604020202020204" pitchFamily="34" charset="0"/>
              </a:rPr>
              <a:t>μπόλ</a:t>
            </a:r>
            <a:r>
              <a:rPr lang="el-GR" sz="1800" dirty="0" smtClean="0">
                <a:latin typeface="Arial" panose="020B0604020202020204" pitchFamily="34" charset="0"/>
                <a:cs typeface="Arial" panose="020B0604020202020204" pitchFamily="34" charset="0"/>
              </a:rPr>
              <a:t> βουτυρώνεται ή αλείφεται με κρέμα γάλακτος.  Το μπολ με το αυγό τοποθετείται σε </a:t>
            </a:r>
            <a:r>
              <a:rPr lang="el-GR" sz="1800" dirty="0" err="1" smtClean="0">
                <a:latin typeface="Arial" panose="020B0604020202020204" pitchFamily="34" charset="0"/>
                <a:cs typeface="Arial" panose="020B0604020202020204" pitchFamily="34" charset="0"/>
              </a:rPr>
              <a:t>μπεν</a:t>
            </a:r>
            <a:r>
              <a:rPr lang="el-GR" sz="1800" dirty="0" smtClean="0">
                <a:latin typeface="Arial" panose="020B0604020202020204" pitchFamily="34" charset="0"/>
                <a:cs typeface="Arial" panose="020B0604020202020204" pitchFamily="34" charset="0"/>
              </a:rPr>
              <a:t> </a:t>
            </a:r>
            <a:r>
              <a:rPr lang="el-GR" sz="1800" dirty="0" err="1" smtClean="0">
                <a:latin typeface="Arial" panose="020B0604020202020204" pitchFamily="34" charset="0"/>
                <a:cs typeface="Arial" panose="020B0604020202020204" pitchFamily="34" charset="0"/>
              </a:rPr>
              <a:t>μαρί</a:t>
            </a:r>
            <a:r>
              <a:rPr lang="el-GR" sz="1800" dirty="0" smtClean="0">
                <a:latin typeface="Arial" panose="020B0604020202020204" pitchFamily="34" charset="0"/>
                <a:cs typeface="Arial" panose="020B0604020202020204" pitchFamily="34" charset="0"/>
              </a:rPr>
              <a:t>, όπου και ψήνεται. Το αυγό με το </a:t>
            </a:r>
            <a:r>
              <a:rPr lang="el-GR" sz="1800" dirty="0" err="1" smtClean="0">
                <a:latin typeface="Arial" panose="020B0604020202020204" pitchFamily="34" charset="0"/>
                <a:cs typeface="Arial" panose="020B0604020202020204" pitchFamily="34" charset="0"/>
              </a:rPr>
              <a:t>μπόλ</a:t>
            </a:r>
            <a:r>
              <a:rPr lang="el-GR" sz="1800" dirty="0" smtClean="0">
                <a:latin typeface="Arial" panose="020B0604020202020204" pitchFamily="34" charset="0"/>
                <a:cs typeface="Arial" panose="020B0604020202020204" pitchFamily="34" charset="0"/>
              </a:rPr>
              <a:t> σερβίρεται στον πελάτη. </a:t>
            </a:r>
          </a:p>
          <a:p>
            <a:pPr algn="just">
              <a:buFont typeface="Wingdings" panose="05000000000000000000" pitchFamily="2" charset="2"/>
              <a:buChar char="q"/>
            </a:pPr>
            <a:r>
              <a:rPr lang="el-GR" sz="1800" b="1" dirty="0" smtClean="0">
                <a:latin typeface="Arial" panose="020B0604020202020204" pitchFamily="34" charset="0"/>
                <a:cs typeface="Arial" panose="020B0604020202020204" pitchFamily="34" charset="0"/>
              </a:rPr>
              <a:t>Αυγά μάτια (</a:t>
            </a:r>
            <a:r>
              <a:rPr lang="en-US" sz="1800" b="1" dirty="0" err="1" smtClean="0">
                <a:latin typeface="Arial" panose="020B0604020202020204" pitchFamily="34" charset="0"/>
                <a:cs typeface="Arial" panose="020B0604020202020204" pitchFamily="34" charset="0"/>
              </a:rPr>
              <a:t>Oeufs</a:t>
            </a:r>
            <a:r>
              <a:rPr lang="en-US" sz="1800" b="1" dirty="0" smtClean="0">
                <a:latin typeface="Arial" panose="020B0604020202020204" pitchFamily="34" charset="0"/>
                <a:cs typeface="Arial" panose="020B0604020202020204" pitchFamily="34" charset="0"/>
              </a:rPr>
              <a:t> au plat)</a:t>
            </a:r>
            <a:r>
              <a:rPr lang="el-GR" sz="1800" b="1" dirty="0" smtClean="0">
                <a:latin typeface="Arial" panose="020B0604020202020204" pitchFamily="34" charset="0"/>
                <a:cs typeface="Arial" panose="020B0604020202020204" pitchFamily="34" charset="0"/>
              </a:rPr>
              <a:t>:</a:t>
            </a:r>
            <a:r>
              <a:rPr lang="en-US"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Τα αυγά σπάζονται σε πιάτο με προσοχή, ώστε να μη σπάσει ο κρόκος και ρίχνονται στο τηγάνι ή σε πυρίμαχο σκεύος που έχει διαβρεχτεί με λιπαρή ουσία και μπαίνει σε φούρνο σε χαμηλή θερμοκρασία.</a:t>
            </a:r>
          </a:p>
          <a:p>
            <a:pPr algn="just">
              <a:buFont typeface="Wingdings" panose="05000000000000000000" pitchFamily="2" charset="2"/>
              <a:buChar char="q"/>
            </a:pPr>
            <a:r>
              <a:rPr lang="el-GR" sz="1800" b="1" dirty="0" smtClean="0">
                <a:latin typeface="Arial" panose="020B0604020202020204" pitchFamily="34" charset="0"/>
                <a:cs typeface="Arial" panose="020B0604020202020204" pitchFamily="34" charset="0"/>
              </a:rPr>
              <a:t>Αυγά τηγανιτά </a:t>
            </a:r>
            <a:r>
              <a:rPr lang="en-US" sz="1800" b="1" dirty="0" smtClean="0">
                <a:latin typeface="Arial" panose="020B0604020202020204" pitchFamily="34" charset="0"/>
                <a:cs typeface="Arial" panose="020B0604020202020204" pitchFamily="34" charset="0"/>
              </a:rPr>
              <a:t>(</a:t>
            </a:r>
            <a:r>
              <a:rPr lang="en-US" sz="1800" b="1" dirty="0" err="1" smtClean="0">
                <a:latin typeface="Arial" panose="020B0604020202020204" pitchFamily="34" charset="0"/>
                <a:cs typeface="Arial" panose="020B0604020202020204" pitchFamily="34" charset="0"/>
              </a:rPr>
              <a:t>Oeufs</a:t>
            </a:r>
            <a:r>
              <a:rPr lang="en-US" sz="1800" b="1" dirty="0" smtClean="0">
                <a:latin typeface="Arial" panose="020B0604020202020204" pitchFamily="34" charset="0"/>
                <a:cs typeface="Arial" panose="020B0604020202020204" pitchFamily="34" charset="0"/>
              </a:rPr>
              <a:t> frits)</a:t>
            </a:r>
            <a:r>
              <a:rPr lang="el-GR"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Τα αυγά τηγανίζονται με λάδι ή βούτυρο. </a:t>
            </a:r>
            <a:endParaRPr lang="el-GR"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1014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200" b="1" dirty="0" smtClean="0">
                <a:solidFill>
                  <a:prstClr val="black"/>
                </a:solidFill>
                <a:latin typeface="Arial" panose="020B0604020202020204" pitchFamily="34" charset="0"/>
                <a:cs typeface="Arial" panose="020B0604020202020204" pitchFamily="34" charset="0"/>
              </a:rPr>
              <a:t>Παρασκευές ανάμεικτων  αυγών</a:t>
            </a:r>
            <a:br>
              <a:rPr lang="el-GR" sz="3200" b="1" dirty="0" smtClean="0">
                <a:solidFill>
                  <a:prstClr val="black"/>
                </a:solidFill>
                <a:latin typeface="Arial" panose="020B0604020202020204" pitchFamily="34" charset="0"/>
                <a:cs typeface="Arial" panose="020B0604020202020204" pitchFamily="34" charset="0"/>
              </a:rPr>
            </a:br>
            <a:endParaRPr lang="el-GR" dirty="0"/>
          </a:p>
        </p:txBody>
      </p:sp>
      <p:sp>
        <p:nvSpPr>
          <p:cNvPr id="3" name="Θέση περιεχομένου 2"/>
          <p:cNvSpPr>
            <a:spLocks noGrp="1"/>
          </p:cNvSpPr>
          <p:nvPr>
            <p:ph idx="1"/>
          </p:nvPr>
        </p:nvSpPr>
        <p:spPr>
          <a:xfrm>
            <a:off x="251520" y="1412776"/>
            <a:ext cx="8445624" cy="5400600"/>
          </a:xfrm>
        </p:spPr>
        <p:txBody>
          <a:bodyPr>
            <a:normAutofit/>
          </a:bodyPr>
          <a:lstStyle/>
          <a:p>
            <a:pPr algn="just">
              <a:buFont typeface="Wingdings" panose="05000000000000000000" pitchFamily="2" charset="2"/>
              <a:buChar char="q"/>
            </a:pPr>
            <a:endParaRPr lang="el-GR" sz="1800" b="1" dirty="0" smtClean="0">
              <a:latin typeface="Arial" panose="020B0604020202020204" pitchFamily="34" charset="0"/>
              <a:cs typeface="Arial" panose="020B0604020202020204" pitchFamily="34" charset="0"/>
            </a:endParaRPr>
          </a:p>
          <a:p>
            <a:pPr algn="just">
              <a:buFont typeface="Wingdings" panose="05000000000000000000" pitchFamily="2" charset="2"/>
              <a:buChar char="q"/>
            </a:pPr>
            <a:r>
              <a:rPr lang="el-GR" sz="1800" b="1" dirty="0" smtClean="0">
                <a:latin typeface="Arial" panose="020B0604020202020204" pitchFamily="34" charset="0"/>
                <a:cs typeface="Arial" panose="020B0604020202020204" pitchFamily="34" charset="0"/>
              </a:rPr>
              <a:t>Αυγά ομελέτα (</a:t>
            </a:r>
            <a:r>
              <a:rPr lang="en-US" sz="1800" b="1" dirty="0" err="1" smtClean="0">
                <a:latin typeface="Arial" panose="020B0604020202020204" pitchFamily="34" charset="0"/>
                <a:cs typeface="Arial" panose="020B0604020202020204" pitchFamily="34" charset="0"/>
              </a:rPr>
              <a:t>Oeufs</a:t>
            </a:r>
            <a:r>
              <a:rPr lang="en-US" sz="1800" b="1" dirty="0" smtClean="0">
                <a:latin typeface="Arial" panose="020B0604020202020204" pitchFamily="34" charset="0"/>
                <a:cs typeface="Arial" panose="020B0604020202020204" pitchFamily="34" charset="0"/>
              </a:rPr>
              <a:t> </a:t>
            </a:r>
            <a:r>
              <a:rPr lang="en-US" sz="1800" b="1" dirty="0" err="1" smtClean="0">
                <a:latin typeface="Arial" panose="020B0604020202020204" pitchFamily="34" charset="0"/>
                <a:cs typeface="Arial" panose="020B0604020202020204" pitchFamily="34" charset="0"/>
              </a:rPr>
              <a:t>omelette</a:t>
            </a:r>
            <a:r>
              <a:rPr lang="en-US" sz="1800" b="1" dirty="0" smtClean="0">
                <a:latin typeface="Arial" panose="020B0604020202020204" pitchFamily="34" charset="0"/>
                <a:cs typeface="Arial" panose="020B0604020202020204" pitchFamily="34" charset="0"/>
              </a:rPr>
              <a:t>):</a:t>
            </a:r>
            <a:r>
              <a:rPr lang="el-GR"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Η ομελέτα είναι απλή και νόστιμη παρασκευή</a:t>
            </a:r>
            <a:r>
              <a:rPr lang="el-GR"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όπου τα αυγά ανακατεύονται και τηγανίζονται χωρίς ή με την προσθήκη τροφίμων όπως τυριά, αλλαντικά, μανιτάρια, πατάτες που έχουν προπαρασκευαστεί. Το κάθε τρόφιμο δίδει και το όνομα στην ομελέτα. Η ομελέτα σερβίρεται σε πιάτο ή πιατέλα, διπλωμένη στα δύο η στα τρία σχηματίζοντας οβάλ μακρόστενο σχήμα ή όπως συνηθίζεται στην Ελλάδα έχοντας το στρόγγυλο σχήμα του τηγανιού. </a:t>
            </a:r>
          </a:p>
          <a:p>
            <a:pPr algn="just">
              <a:buFont typeface="Wingdings" panose="05000000000000000000" pitchFamily="2" charset="2"/>
              <a:buChar char="q"/>
            </a:pPr>
            <a:r>
              <a:rPr lang="el-GR" sz="1800" b="1" dirty="0" smtClean="0">
                <a:latin typeface="Arial" panose="020B0604020202020204" pitchFamily="34" charset="0"/>
                <a:cs typeface="Arial" panose="020B0604020202020204" pitchFamily="34" charset="0"/>
              </a:rPr>
              <a:t>Αυγά </a:t>
            </a:r>
            <a:r>
              <a:rPr lang="el-GR" sz="1800" b="1" dirty="0" err="1" smtClean="0">
                <a:latin typeface="Arial" panose="020B0604020202020204" pitchFamily="34" charset="0"/>
                <a:cs typeface="Arial" panose="020B0604020202020204" pitchFamily="34" charset="0"/>
              </a:rPr>
              <a:t>μπρουγιέ</a:t>
            </a:r>
            <a:r>
              <a:rPr lang="el-GR" sz="1800" b="1" dirty="0" smtClean="0">
                <a:latin typeface="Arial" panose="020B0604020202020204" pitchFamily="34" charset="0"/>
                <a:cs typeface="Arial" panose="020B0604020202020204" pitchFamily="34" charset="0"/>
              </a:rPr>
              <a:t> (</a:t>
            </a:r>
            <a:r>
              <a:rPr lang="en-US" sz="1800" b="1" dirty="0" err="1" smtClean="0">
                <a:latin typeface="Arial" panose="020B0604020202020204" pitchFamily="34" charset="0"/>
                <a:cs typeface="Arial" panose="020B0604020202020204" pitchFamily="34" charset="0"/>
              </a:rPr>
              <a:t>Oeufs</a:t>
            </a:r>
            <a:r>
              <a:rPr lang="en-US" sz="1800" b="1" dirty="0" smtClean="0">
                <a:latin typeface="Arial" panose="020B0604020202020204" pitchFamily="34" charset="0"/>
                <a:cs typeface="Arial" panose="020B0604020202020204" pitchFamily="34" charset="0"/>
              </a:rPr>
              <a:t> </a:t>
            </a:r>
            <a:r>
              <a:rPr lang="en-US" sz="1800" b="1" dirty="0" err="1" smtClean="0">
                <a:latin typeface="Arial" panose="020B0604020202020204" pitchFamily="34" charset="0"/>
                <a:cs typeface="Arial" panose="020B0604020202020204" pitchFamily="34" charset="0"/>
              </a:rPr>
              <a:t>brouilles</a:t>
            </a:r>
            <a:r>
              <a:rPr lang="en-US"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Τα αυγά ανακατεύονται σε πιάτο και </a:t>
            </a:r>
            <a:r>
              <a:rPr lang="el-GR" sz="1800" dirty="0" err="1" smtClean="0">
                <a:latin typeface="Arial" panose="020B0604020202020204" pitchFamily="34" charset="0"/>
                <a:cs typeface="Arial" panose="020B0604020202020204" pitchFamily="34" charset="0"/>
              </a:rPr>
              <a:t>αλατοπιπερώνονται</a:t>
            </a:r>
            <a:r>
              <a:rPr lang="el-GR" sz="1800" dirty="0" smtClean="0">
                <a:latin typeface="Arial" panose="020B0604020202020204" pitchFamily="34" charset="0"/>
                <a:cs typeface="Arial" panose="020B0604020202020204" pitchFamily="34" charset="0"/>
              </a:rPr>
              <a:t>. Σε ζεστό τηγάνι με λιωμένο βούτυρο ρίχνονται τα ανακατεμένα αυγά. Μόλις ψηθούν, προστίθεται λίγη κρέμα γάλακτος και όλα μαζί ανακατεύονται. Σερβίρονται πάνω σε φρυγανισμένο ψωμί.</a:t>
            </a:r>
          </a:p>
          <a:p>
            <a:pPr algn="just">
              <a:buFont typeface="Wingdings" panose="05000000000000000000" pitchFamily="2" charset="2"/>
              <a:buChar char="q"/>
            </a:pPr>
            <a:r>
              <a:rPr lang="el-GR" sz="1800" b="1" dirty="0" smtClean="0">
                <a:latin typeface="Arial" panose="020B0604020202020204" pitchFamily="34" charset="0"/>
                <a:cs typeface="Arial" panose="020B0604020202020204" pitchFamily="34" charset="0"/>
              </a:rPr>
              <a:t>Ομελέτα αλά </a:t>
            </a:r>
            <a:r>
              <a:rPr lang="el-GR" sz="1800" b="1" dirty="0" err="1" smtClean="0">
                <a:latin typeface="Arial" panose="020B0604020202020204" pitchFamily="34" charset="0"/>
                <a:cs typeface="Arial" panose="020B0604020202020204" pitchFamily="34" charset="0"/>
              </a:rPr>
              <a:t>Αμερικέν</a:t>
            </a:r>
            <a:r>
              <a:rPr lang="el-GR" sz="1800" b="1" dirty="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a:t>
            </a:r>
            <a:r>
              <a:rPr lang="en-US" sz="1800" b="1" dirty="0" err="1" smtClean="0">
                <a:latin typeface="Arial" panose="020B0604020202020204" pitchFamily="34" charset="0"/>
                <a:cs typeface="Arial" panose="020B0604020202020204" pitchFamily="34" charset="0"/>
              </a:rPr>
              <a:t>Omelette</a:t>
            </a:r>
            <a:r>
              <a:rPr lang="en-US" sz="1800" b="1" dirty="0" smtClean="0">
                <a:latin typeface="Arial" panose="020B0604020202020204" pitchFamily="34" charset="0"/>
                <a:cs typeface="Arial" panose="020B0604020202020204" pitchFamily="34" charset="0"/>
              </a:rPr>
              <a:t> a la </a:t>
            </a:r>
            <a:r>
              <a:rPr lang="en-US" sz="1800" b="1" dirty="0" err="1" smtClean="0">
                <a:latin typeface="Arial" panose="020B0604020202020204" pitchFamily="34" charset="0"/>
                <a:cs typeface="Arial" panose="020B0604020202020204" pitchFamily="34" charset="0"/>
              </a:rPr>
              <a:t>Americain</a:t>
            </a:r>
            <a:r>
              <a:rPr lang="en-US"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Πριν τυλιχθεί η ομελέτα σε ρολό, προστίθεται ντομάτα </a:t>
            </a:r>
            <a:r>
              <a:rPr lang="el-GR" sz="1800" dirty="0" err="1" smtClean="0">
                <a:latin typeface="Arial" panose="020B0604020202020204" pitchFamily="34" charset="0"/>
                <a:cs typeface="Arial" panose="020B0604020202020204" pitchFamily="34" charset="0"/>
              </a:rPr>
              <a:t>κονκασέ</a:t>
            </a:r>
            <a:r>
              <a:rPr lang="el-GR" sz="1800" dirty="0" smtClean="0">
                <a:latin typeface="Arial" panose="020B0604020202020204" pitchFamily="34" charset="0"/>
                <a:cs typeface="Arial" panose="020B0604020202020204" pitchFamily="34" charset="0"/>
              </a:rPr>
              <a:t>. Σερβίρεται πάνω σε φέτες μπέικον ψημένες στη σχάρα.  </a:t>
            </a:r>
          </a:p>
          <a:p>
            <a:pPr algn="just">
              <a:buFont typeface="Wingdings" panose="05000000000000000000" pitchFamily="2" charset="2"/>
              <a:buChar char="q"/>
            </a:pPr>
            <a:endParaRPr lang="el-G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51220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a:solidFill>
                  <a:prstClr val="black"/>
                </a:solidFill>
                <a:latin typeface="Arial" panose="020B0604020202020204" pitchFamily="34" charset="0"/>
                <a:cs typeface="Arial" panose="020B0604020202020204" pitchFamily="34" charset="0"/>
              </a:rPr>
              <a:t>Παρασκευές ανάμεικτων  αυγών</a:t>
            </a:r>
            <a:endParaRPr lang="el-GR" dirty="0"/>
          </a:p>
        </p:txBody>
      </p:sp>
      <p:sp>
        <p:nvSpPr>
          <p:cNvPr id="3" name="Θέση περιεχομένου 2"/>
          <p:cNvSpPr>
            <a:spLocks noGrp="1"/>
          </p:cNvSpPr>
          <p:nvPr>
            <p:ph idx="1"/>
          </p:nvPr>
        </p:nvSpPr>
        <p:spPr/>
        <p:txBody>
          <a:bodyPr/>
          <a:lstStyle/>
          <a:p>
            <a:pPr lvl="0" algn="just">
              <a:buFont typeface="Wingdings" panose="05000000000000000000" pitchFamily="2" charset="2"/>
              <a:buChar char="q"/>
            </a:pPr>
            <a:r>
              <a:rPr lang="el-GR" sz="1800" b="1" dirty="0">
                <a:solidFill>
                  <a:prstClr val="black"/>
                </a:solidFill>
                <a:latin typeface="Arial" panose="020B0604020202020204" pitchFamily="34" charset="0"/>
                <a:cs typeface="Arial" panose="020B0604020202020204" pitchFamily="34" charset="0"/>
              </a:rPr>
              <a:t>Ομελέτα αλά </a:t>
            </a:r>
            <a:r>
              <a:rPr lang="el-GR" sz="1800" b="1" dirty="0" err="1">
                <a:solidFill>
                  <a:prstClr val="black"/>
                </a:solidFill>
                <a:latin typeface="Arial" panose="020B0604020202020204" pitchFamily="34" charset="0"/>
                <a:cs typeface="Arial" panose="020B0604020202020204" pitchFamily="34" charset="0"/>
              </a:rPr>
              <a:t>Ανταλούζ</a:t>
            </a:r>
            <a:r>
              <a:rPr lang="el-GR" sz="1800" b="1" dirty="0">
                <a:solidFill>
                  <a:prstClr val="black"/>
                </a:solidFill>
                <a:latin typeface="Arial" panose="020B0604020202020204" pitchFamily="34" charset="0"/>
                <a:cs typeface="Arial" panose="020B0604020202020204" pitchFamily="34" charset="0"/>
              </a:rPr>
              <a:t> (</a:t>
            </a:r>
            <a:r>
              <a:rPr lang="en-US" sz="1800" b="1" dirty="0" err="1">
                <a:solidFill>
                  <a:prstClr val="black"/>
                </a:solidFill>
                <a:latin typeface="Arial" panose="020B0604020202020204" pitchFamily="34" charset="0"/>
                <a:cs typeface="Arial" panose="020B0604020202020204" pitchFamily="34" charset="0"/>
              </a:rPr>
              <a:t>Omelette</a:t>
            </a:r>
            <a:r>
              <a:rPr lang="en-US" sz="1800" b="1" dirty="0">
                <a:solidFill>
                  <a:prstClr val="black"/>
                </a:solidFill>
                <a:latin typeface="Arial" panose="020B0604020202020204" pitchFamily="34" charset="0"/>
                <a:cs typeface="Arial" panose="020B0604020202020204" pitchFamily="34" charset="0"/>
              </a:rPr>
              <a:t> a la </a:t>
            </a:r>
            <a:r>
              <a:rPr lang="en-US" sz="1800" b="1" dirty="0" err="1">
                <a:solidFill>
                  <a:prstClr val="black"/>
                </a:solidFill>
                <a:latin typeface="Arial" panose="020B0604020202020204" pitchFamily="34" charset="0"/>
                <a:cs typeface="Arial" panose="020B0604020202020204" pitchFamily="34" charset="0"/>
              </a:rPr>
              <a:t>Andalouse</a:t>
            </a:r>
            <a:r>
              <a:rPr lang="en-US" sz="1800" b="1" dirty="0">
                <a:solidFill>
                  <a:prstClr val="black"/>
                </a:solidFill>
                <a:latin typeface="Arial" panose="020B0604020202020204" pitchFamily="34" charset="0"/>
                <a:cs typeface="Arial" panose="020B0604020202020204" pitchFamily="34" charset="0"/>
              </a:rPr>
              <a:t>): </a:t>
            </a:r>
            <a:r>
              <a:rPr lang="el-GR" sz="1800" b="1" dirty="0">
                <a:solidFill>
                  <a:prstClr val="black"/>
                </a:solidFill>
                <a:latin typeface="Arial" panose="020B0604020202020204" pitchFamily="34" charset="0"/>
                <a:cs typeface="Arial" panose="020B0604020202020204" pitchFamily="34" charset="0"/>
              </a:rPr>
              <a:t> </a:t>
            </a:r>
            <a:r>
              <a:rPr lang="el-GR" sz="1800" dirty="0">
                <a:solidFill>
                  <a:prstClr val="black"/>
                </a:solidFill>
                <a:latin typeface="Arial" panose="020B0604020202020204" pitchFamily="34" charset="0"/>
                <a:cs typeface="Arial" panose="020B0604020202020204" pitchFamily="34" charset="0"/>
              </a:rPr>
              <a:t>Προστίθενται στην ομελέτα ντομάτα </a:t>
            </a:r>
            <a:r>
              <a:rPr lang="el-GR" sz="1800" dirty="0" err="1">
                <a:solidFill>
                  <a:prstClr val="black"/>
                </a:solidFill>
                <a:latin typeface="Arial" panose="020B0604020202020204" pitchFamily="34" charset="0"/>
                <a:cs typeface="Arial" panose="020B0604020202020204" pitchFamily="34" charset="0"/>
              </a:rPr>
              <a:t>κονκασέ</a:t>
            </a:r>
            <a:r>
              <a:rPr lang="el-GR" sz="1800" dirty="0">
                <a:solidFill>
                  <a:prstClr val="black"/>
                </a:solidFill>
                <a:latin typeface="Arial" panose="020B0604020202020204" pitchFamily="34" charset="0"/>
                <a:cs typeface="Arial" panose="020B0604020202020204" pitchFamily="34" charset="0"/>
              </a:rPr>
              <a:t> και πιπεριές κόκκινες γλυκές . Γαρνίρεται με κρεμμύδι κομμένο σε ροδέλες που προηγουμένως έχει </a:t>
            </a:r>
            <a:r>
              <a:rPr lang="el-GR" sz="1800" dirty="0" err="1">
                <a:solidFill>
                  <a:prstClr val="black"/>
                </a:solidFill>
                <a:latin typeface="Arial" panose="020B0604020202020204" pitchFamily="34" charset="0"/>
                <a:cs typeface="Arial" panose="020B0604020202020204" pitchFamily="34" charset="0"/>
              </a:rPr>
              <a:t>σοταριστεί</a:t>
            </a:r>
            <a:r>
              <a:rPr lang="el-GR" sz="1800" dirty="0">
                <a:solidFill>
                  <a:prstClr val="black"/>
                </a:solidFill>
                <a:latin typeface="Arial" panose="020B0604020202020204" pitchFamily="34" charset="0"/>
                <a:cs typeface="Arial" panose="020B0604020202020204" pitchFamily="34" charset="0"/>
              </a:rPr>
              <a:t>. </a:t>
            </a:r>
            <a:endParaRPr lang="el-GR" sz="1800" dirty="0" smtClean="0">
              <a:solidFill>
                <a:prstClr val="black"/>
              </a:solidFill>
              <a:latin typeface="Arial" panose="020B0604020202020204" pitchFamily="34" charset="0"/>
              <a:cs typeface="Arial" panose="020B0604020202020204" pitchFamily="34" charset="0"/>
            </a:endParaRPr>
          </a:p>
          <a:p>
            <a:pPr lvl="0" algn="just">
              <a:buFont typeface="Wingdings" panose="05000000000000000000" pitchFamily="2" charset="2"/>
              <a:buChar char="q"/>
            </a:pPr>
            <a:r>
              <a:rPr lang="el-GR" sz="1800" b="1" dirty="0" smtClean="0">
                <a:solidFill>
                  <a:prstClr val="black"/>
                </a:solidFill>
                <a:latin typeface="Arial" panose="020B0604020202020204" pitchFamily="34" charset="0"/>
                <a:cs typeface="Arial" panose="020B0604020202020204" pitchFamily="34" charset="0"/>
              </a:rPr>
              <a:t>Ομελέτα αλά </a:t>
            </a:r>
            <a:r>
              <a:rPr lang="el-GR" sz="1800" b="1" dirty="0" err="1" smtClean="0">
                <a:solidFill>
                  <a:prstClr val="black"/>
                </a:solidFill>
                <a:latin typeface="Arial" panose="020B0604020202020204" pitchFamily="34" charset="0"/>
                <a:cs typeface="Arial" panose="020B0604020202020204" pitchFamily="34" charset="0"/>
              </a:rPr>
              <a:t>Εσπανιόλ</a:t>
            </a:r>
            <a:r>
              <a:rPr lang="el-GR" sz="1800" b="1" dirty="0" smtClean="0">
                <a:solidFill>
                  <a:prstClr val="black"/>
                </a:solidFill>
                <a:latin typeface="Arial" panose="020B0604020202020204" pitchFamily="34" charset="0"/>
                <a:cs typeface="Arial" panose="020B0604020202020204" pitchFamily="34" charset="0"/>
              </a:rPr>
              <a:t> (</a:t>
            </a:r>
            <a:r>
              <a:rPr lang="en-US" sz="1800" b="1" dirty="0" err="1" smtClean="0">
                <a:solidFill>
                  <a:prstClr val="black"/>
                </a:solidFill>
                <a:latin typeface="Arial" panose="020B0604020202020204" pitchFamily="34" charset="0"/>
                <a:cs typeface="Arial" panose="020B0604020202020204" pitchFamily="34" charset="0"/>
              </a:rPr>
              <a:t>Omelette</a:t>
            </a:r>
            <a:r>
              <a:rPr lang="en-US" sz="1800" b="1" dirty="0" smtClean="0">
                <a:solidFill>
                  <a:prstClr val="black"/>
                </a:solidFill>
                <a:latin typeface="Arial" panose="020B0604020202020204" pitchFamily="34" charset="0"/>
                <a:cs typeface="Arial" panose="020B0604020202020204" pitchFamily="34" charset="0"/>
              </a:rPr>
              <a:t> a la </a:t>
            </a:r>
            <a:r>
              <a:rPr lang="en-US" sz="1800" b="1" dirty="0" err="1" smtClean="0">
                <a:solidFill>
                  <a:prstClr val="black"/>
                </a:solidFill>
                <a:latin typeface="Arial" panose="020B0604020202020204" pitchFamily="34" charset="0"/>
                <a:cs typeface="Arial" panose="020B0604020202020204" pitchFamily="34" charset="0"/>
              </a:rPr>
              <a:t>Espagnol</a:t>
            </a:r>
            <a:r>
              <a:rPr lang="en-US" sz="1800" b="1" dirty="0" smtClean="0">
                <a:solidFill>
                  <a:prstClr val="black"/>
                </a:solidFill>
                <a:latin typeface="Arial" panose="020B0604020202020204" pitchFamily="34" charset="0"/>
                <a:cs typeface="Arial" panose="020B0604020202020204" pitchFamily="34" charset="0"/>
              </a:rPr>
              <a:t>):</a:t>
            </a:r>
            <a:r>
              <a:rPr lang="el-GR" sz="1800" b="1" dirty="0" smtClean="0">
                <a:solidFill>
                  <a:prstClr val="black"/>
                </a:solidFill>
                <a:latin typeface="Arial" panose="020B0604020202020204" pitchFamily="34" charset="0"/>
                <a:cs typeface="Arial" panose="020B0604020202020204" pitchFamily="34" charset="0"/>
              </a:rPr>
              <a:t> </a:t>
            </a:r>
            <a:r>
              <a:rPr lang="el-GR" sz="1800" dirty="0" smtClean="0">
                <a:solidFill>
                  <a:prstClr val="black"/>
                </a:solidFill>
                <a:latin typeface="Arial" panose="020B0604020202020204" pitchFamily="34" charset="0"/>
                <a:cs typeface="Arial" panose="020B0604020202020204" pitchFamily="34" charset="0"/>
              </a:rPr>
              <a:t>Τα αυγά της ομελέτας ανακατεύονται με ντομάτα </a:t>
            </a:r>
            <a:r>
              <a:rPr lang="el-GR" sz="1800" dirty="0" err="1" smtClean="0">
                <a:solidFill>
                  <a:prstClr val="black"/>
                </a:solidFill>
                <a:latin typeface="Arial" panose="020B0604020202020204" pitchFamily="34" charset="0"/>
                <a:cs typeface="Arial" panose="020B0604020202020204" pitchFamily="34" charset="0"/>
              </a:rPr>
              <a:t>κονκασέ</a:t>
            </a:r>
            <a:r>
              <a:rPr lang="el-GR" sz="1800" dirty="0" smtClean="0">
                <a:solidFill>
                  <a:prstClr val="black"/>
                </a:solidFill>
                <a:latin typeface="Arial" panose="020B0604020202020204" pitchFamily="34" charset="0"/>
                <a:cs typeface="Arial" panose="020B0604020202020204" pitchFamily="34" charset="0"/>
              </a:rPr>
              <a:t>, πιπεριές κόκκινες γλυκές </a:t>
            </a:r>
            <a:r>
              <a:rPr lang="el-GR" sz="1800" dirty="0" err="1" smtClean="0">
                <a:solidFill>
                  <a:prstClr val="black"/>
                </a:solidFill>
                <a:latin typeface="Arial" panose="020B0604020202020204" pitchFamily="34" charset="0"/>
                <a:cs typeface="Arial" panose="020B0604020202020204" pitchFamily="34" charset="0"/>
              </a:rPr>
              <a:t>ζουλιέν</a:t>
            </a:r>
            <a:r>
              <a:rPr lang="el-GR" sz="1800" dirty="0" smtClean="0">
                <a:solidFill>
                  <a:prstClr val="black"/>
                </a:solidFill>
                <a:latin typeface="Arial" panose="020B0604020202020204" pitchFamily="34" charset="0"/>
                <a:cs typeface="Arial" panose="020B0604020202020204" pitchFamily="34" charset="0"/>
              </a:rPr>
              <a:t> και κρεμμύδια σοταρισμένα σε βούτυρο. Η ομελέτα σερβίρεται επίπεδη.</a:t>
            </a:r>
          </a:p>
          <a:p>
            <a:pPr lvl="0" algn="just">
              <a:buFont typeface="Wingdings" panose="05000000000000000000" pitchFamily="2" charset="2"/>
              <a:buChar char="q"/>
            </a:pPr>
            <a:r>
              <a:rPr lang="el-GR" sz="1800" b="1" dirty="0" smtClean="0">
                <a:solidFill>
                  <a:prstClr val="black"/>
                </a:solidFill>
                <a:latin typeface="Arial" panose="020B0604020202020204" pitchFamily="34" charset="0"/>
                <a:cs typeface="Arial" panose="020B0604020202020204" pitchFamily="34" charset="0"/>
              </a:rPr>
              <a:t>Ομελέτα αλά </a:t>
            </a:r>
            <a:r>
              <a:rPr lang="el-GR" sz="1800" b="1" dirty="0" err="1" smtClean="0">
                <a:solidFill>
                  <a:prstClr val="black"/>
                </a:solidFill>
                <a:latin typeface="Arial" panose="020B0604020202020204" pitchFamily="34" charset="0"/>
                <a:cs typeface="Arial" panose="020B0604020202020204" pitchFamily="34" charset="0"/>
              </a:rPr>
              <a:t>Φλορεντιν</a:t>
            </a:r>
            <a:r>
              <a:rPr lang="el-GR" sz="1800" b="1" dirty="0" smtClean="0">
                <a:solidFill>
                  <a:prstClr val="black"/>
                </a:solidFill>
                <a:latin typeface="Arial" panose="020B0604020202020204" pitchFamily="34" charset="0"/>
                <a:cs typeface="Arial" panose="020B0604020202020204" pitchFamily="34" charset="0"/>
              </a:rPr>
              <a:t> (</a:t>
            </a:r>
            <a:r>
              <a:rPr lang="en-US" sz="1800" b="1" dirty="0" err="1" smtClean="0">
                <a:solidFill>
                  <a:prstClr val="black"/>
                </a:solidFill>
                <a:latin typeface="Arial" panose="020B0604020202020204" pitchFamily="34" charset="0"/>
                <a:cs typeface="Arial" panose="020B0604020202020204" pitchFamily="34" charset="0"/>
              </a:rPr>
              <a:t>Omelette</a:t>
            </a:r>
            <a:r>
              <a:rPr lang="en-US" sz="1800" b="1" dirty="0" smtClean="0">
                <a:solidFill>
                  <a:prstClr val="black"/>
                </a:solidFill>
                <a:latin typeface="Arial" panose="020B0604020202020204" pitchFamily="34" charset="0"/>
                <a:cs typeface="Arial" panose="020B0604020202020204" pitchFamily="34" charset="0"/>
              </a:rPr>
              <a:t> a la </a:t>
            </a:r>
            <a:r>
              <a:rPr lang="en-US" sz="1800" b="1" dirty="0" err="1" smtClean="0">
                <a:solidFill>
                  <a:prstClr val="black"/>
                </a:solidFill>
                <a:latin typeface="Arial" panose="020B0604020202020204" pitchFamily="34" charset="0"/>
                <a:cs typeface="Arial" panose="020B0604020202020204" pitchFamily="34" charset="0"/>
              </a:rPr>
              <a:t>Florentin</a:t>
            </a:r>
            <a:r>
              <a:rPr lang="en-US" sz="1800" b="1" dirty="0" smtClean="0">
                <a:solidFill>
                  <a:prstClr val="black"/>
                </a:solidFill>
                <a:latin typeface="Arial" panose="020B0604020202020204" pitchFamily="34" charset="0"/>
                <a:cs typeface="Arial" panose="020B0604020202020204" pitchFamily="34" charset="0"/>
              </a:rPr>
              <a:t>). </a:t>
            </a:r>
            <a:r>
              <a:rPr lang="el-GR" sz="1800" dirty="0" smtClean="0">
                <a:solidFill>
                  <a:prstClr val="black"/>
                </a:solidFill>
                <a:latin typeface="Arial" panose="020B0604020202020204" pitchFamily="34" charset="0"/>
                <a:cs typeface="Arial" panose="020B0604020202020204" pitchFamily="34" charset="0"/>
              </a:rPr>
              <a:t>Τα αυγά ανακατεύονται με βρασμένο σπανάκι σοτέ σε βούτυρο. </a:t>
            </a:r>
          </a:p>
          <a:p>
            <a:pPr lvl="0" algn="just">
              <a:buFont typeface="Wingdings" panose="05000000000000000000" pitchFamily="2" charset="2"/>
              <a:buChar char="q"/>
            </a:pPr>
            <a:r>
              <a:rPr lang="el-GR" sz="1800" b="1" dirty="0" smtClean="0">
                <a:solidFill>
                  <a:prstClr val="black"/>
                </a:solidFill>
                <a:latin typeface="Arial" panose="020B0604020202020204" pitchFamily="34" charset="0"/>
                <a:cs typeface="Arial" panose="020B0604020202020204" pitchFamily="34" charset="0"/>
              </a:rPr>
              <a:t>Ομελέτα με ζαμπόν (</a:t>
            </a:r>
            <a:r>
              <a:rPr lang="en-US" sz="1800" b="1" dirty="0" err="1" smtClean="0">
                <a:solidFill>
                  <a:prstClr val="black"/>
                </a:solidFill>
                <a:latin typeface="Arial" panose="020B0604020202020204" pitchFamily="34" charset="0"/>
                <a:cs typeface="Arial" panose="020B0604020202020204" pitchFamily="34" charset="0"/>
              </a:rPr>
              <a:t>Omelette</a:t>
            </a:r>
            <a:r>
              <a:rPr lang="en-US" sz="1800" b="1" dirty="0" smtClean="0">
                <a:solidFill>
                  <a:prstClr val="black"/>
                </a:solidFill>
                <a:latin typeface="Arial" panose="020B0604020202020204" pitchFamily="34" charset="0"/>
                <a:cs typeface="Arial" panose="020B0604020202020204" pitchFamily="34" charset="0"/>
              </a:rPr>
              <a:t> au </a:t>
            </a:r>
            <a:r>
              <a:rPr lang="en-US" sz="1800" b="1" dirty="0" err="1" smtClean="0">
                <a:solidFill>
                  <a:prstClr val="black"/>
                </a:solidFill>
                <a:latin typeface="Arial" panose="020B0604020202020204" pitchFamily="34" charset="0"/>
                <a:cs typeface="Arial" panose="020B0604020202020204" pitchFamily="34" charset="0"/>
              </a:rPr>
              <a:t>jambon</a:t>
            </a:r>
            <a:r>
              <a:rPr lang="en-US" sz="1800" b="1" dirty="0" smtClean="0">
                <a:solidFill>
                  <a:prstClr val="black"/>
                </a:solidFill>
                <a:latin typeface="Arial" panose="020B0604020202020204" pitchFamily="34" charset="0"/>
                <a:cs typeface="Arial" panose="020B0604020202020204" pitchFamily="34" charset="0"/>
              </a:rPr>
              <a:t>). </a:t>
            </a:r>
            <a:r>
              <a:rPr lang="el-GR" sz="1800" dirty="0" smtClean="0">
                <a:solidFill>
                  <a:prstClr val="black"/>
                </a:solidFill>
                <a:latin typeface="Arial" panose="020B0604020202020204" pitchFamily="34" charset="0"/>
                <a:cs typeface="Arial" panose="020B0604020202020204" pitchFamily="34" charset="0"/>
              </a:rPr>
              <a:t>Τα αυγά ανακατεύονται με ζαμπόν σοτέ σε βούτυρο, κομμένο σε κύβους ή </a:t>
            </a:r>
            <a:r>
              <a:rPr lang="el-GR" sz="1800" dirty="0" err="1" smtClean="0">
                <a:solidFill>
                  <a:prstClr val="black"/>
                </a:solidFill>
                <a:latin typeface="Arial" panose="020B0604020202020204" pitchFamily="34" charset="0"/>
                <a:cs typeface="Arial" panose="020B0604020202020204" pitchFamily="34" charset="0"/>
              </a:rPr>
              <a:t>ζουλιέν</a:t>
            </a:r>
            <a:r>
              <a:rPr lang="el-GR" sz="1800" dirty="0" smtClean="0">
                <a:solidFill>
                  <a:prstClr val="black"/>
                </a:solidFill>
                <a:latin typeface="Arial" panose="020B0604020202020204" pitchFamily="34" charset="0"/>
                <a:cs typeface="Arial" panose="020B0604020202020204" pitchFamily="34" charset="0"/>
              </a:rPr>
              <a:t>.</a:t>
            </a:r>
          </a:p>
          <a:p>
            <a:pPr lvl="0" algn="just">
              <a:buFont typeface="Wingdings" panose="05000000000000000000" pitchFamily="2" charset="2"/>
              <a:buChar char="q"/>
            </a:pPr>
            <a:r>
              <a:rPr lang="el-GR" sz="1800" b="1" dirty="0" smtClean="0">
                <a:solidFill>
                  <a:prstClr val="black"/>
                </a:solidFill>
                <a:latin typeface="Arial" panose="020B0604020202020204" pitchFamily="34" charset="0"/>
                <a:cs typeface="Arial" panose="020B0604020202020204" pitchFamily="34" charset="0"/>
              </a:rPr>
              <a:t>Ομελέτα αλά </a:t>
            </a:r>
            <a:r>
              <a:rPr lang="el-GR" sz="1800" b="1" dirty="0" err="1" smtClean="0">
                <a:solidFill>
                  <a:prstClr val="black"/>
                </a:solidFill>
                <a:latin typeface="Arial" panose="020B0604020202020204" pitchFamily="34" charset="0"/>
                <a:cs typeface="Arial" panose="020B0604020202020204" pitchFamily="34" charset="0"/>
              </a:rPr>
              <a:t>Λιονέζ</a:t>
            </a:r>
            <a:r>
              <a:rPr lang="el-GR" sz="1800" b="1" dirty="0" smtClean="0">
                <a:solidFill>
                  <a:prstClr val="black"/>
                </a:solidFill>
                <a:latin typeface="Arial" panose="020B0604020202020204" pitchFamily="34" charset="0"/>
                <a:cs typeface="Arial" panose="020B0604020202020204" pitchFamily="34" charset="0"/>
              </a:rPr>
              <a:t> (</a:t>
            </a:r>
            <a:r>
              <a:rPr lang="en-US" sz="1800" b="1" dirty="0" err="1" smtClean="0">
                <a:solidFill>
                  <a:prstClr val="black"/>
                </a:solidFill>
                <a:latin typeface="Arial" panose="020B0604020202020204" pitchFamily="34" charset="0"/>
                <a:cs typeface="Arial" panose="020B0604020202020204" pitchFamily="34" charset="0"/>
              </a:rPr>
              <a:t>Omelette</a:t>
            </a:r>
            <a:r>
              <a:rPr lang="en-US" sz="1800" b="1" dirty="0" smtClean="0">
                <a:solidFill>
                  <a:prstClr val="black"/>
                </a:solidFill>
                <a:latin typeface="Arial" panose="020B0604020202020204" pitchFamily="34" charset="0"/>
                <a:cs typeface="Arial" panose="020B0604020202020204" pitchFamily="34" charset="0"/>
              </a:rPr>
              <a:t> a la </a:t>
            </a:r>
            <a:r>
              <a:rPr lang="en-US" sz="1800" b="1" dirty="0" err="1" smtClean="0">
                <a:solidFill>
                  <a:prstClr val="black"/>
                </a:solidFill>
                <a:latin typeface="Arial" panose="020B0604020202020204" pitchFamily="34" charset="0"/>
                <a:cs typeface="Arial" panose="020B0604020202020204" pitchFamily="34" charset="0"/>
              </a:rPr>
              <a:t>Lionnaise</a:t>
            </a:r>
            <a:r>
              <a:rPr lang="en-US" sz="1800" b="1" dirty="0" smtClean="0">
                <a:solidFill>
                  <a:prstClr val="black"/>
                </a:solidFill>
                <a:latin typeface="Arial" panose="020B0604020202020204" pitchFamily="34" charset="0"/>
                <a:cs typeface="Arial" panose="020B0604020202020204" pitchFamily="34" charset="0"/>
              </a:rPr>
              <a:t>): </a:t>
            </a:r>
            <a:r>
              <a:rPr lang="el-GR" sz="1800" dirty="0" smtClean="0">
                <a:solidFill>
                  <a:prstClr val="black"/>
                </a:solidFill>
                <a:latin typeface="Arial" panose="020B0604020202020204" pitchFamily="34" charset="0"/>
                <a:cs typeface="Arial" panose="020B0604020202020204" pitchFamily="34" charset="0"/>
              </a:rPr>
              <a:t>Τα αυγά ανακατεύονται με ψιλοκομμένο κρεμμύδι σοτέ και γαρνίρεται με κρεμμύδια σοτέ πάνω στην ομελέτα. </a:t>
            </a:r>
            <a:endParaRPr lang="el-GR" sz="1800" b="1" dirty="0">
              <a:solidFill>
                <a:prstClr val="black"/>
              </a:solidFill>
              <a:latin typeface="Arial" panose="020B0604020202020204" pitchFamily="34" charset="0"/>
              <a:cs typeface="Arial" panose="020B0604020202020204" pitchFamily="34" charset="0"/>
            </a:endParaRPr>
          </a:p>
          <a:p>
            <a:pPr lvl="0" algn="just">
              <a:buFont typeface="Wingdings" panose="05000000000000000000" pitchFamily="2" charset="2"/>
              <a:buChar char="q"/>
            </a:pPr>
            <a:endParaRPr lang="el-GR" sz="1800" dirty="0">
              <a:solidFill>
                <a:prstClr val="black"/>
              </a:solidFill>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097741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411760" y="332656"/>
            <a:ext cx="4446240" cy="5909310"/>
          </a:xfrm>
          <a:prstGeom prst="rect">
            <a:avLst/>
          </a:prstGeom>
        </p:spPr>
        <p:txBody>
          <a:bodyPr wrap="square">
            <a:spAutoFit/>
          </a:bodyPr>
          <a:lstStyle/>
          <a:p>
            <a:r>
              <a:rPr lang="en-US" dirty="0">
                <a:hlinkClick r:id="rId2"/>
              </a:rPr>
              <a:t>https://</a:t>
            </a:r>
            <a:r>
              <a:rPr lang="en-US" dirty="0" smtClean="0">
                <a:hlinkClick r:id="rId2"/>
              </a:rPr>
              <a:t>www.youtube.com/watch?v=2ZNMHMQMQTQ</a:t>
            </a:r>
            <a:endParaRPr lang="el-GR" dirty="0" smtClean="0"/>
          </a:p>
          <a:p>
            <a:endParaRPr lang="el-GR" dirty="0"/>
          </a:p>
          <a:p>
            <a:r>
              <a:rPr lang="en-US" dirty="0">
                <a:hlinkClick r:id="rId3"/>
              </a:rPr>
              <a:t>https://</a:t>
            </a:r>
            <a:r>
              <a:rPr lang="en-US" dirty="0" smtClean="0">
                <a:hlinkClick r:id="rId3"/>
              </a:rPr>
              <a:t>www.youtube.com/watch?v=cxWIqprfyGc</a:t>
            </a:r>
            <a:endParaRPr lang="el-GR" dirty="0" smtClean="0"/>
          </a:p>
          <a:p>
            <a:endParaRPr lang="el-GR" dirty="0" smtClean="0"/>
          </a:p>
          <a:p>
            <a:r>
              <a:rPr lang="en-US" dirty="0">
                <a:hlinkClick r:id="rId4"/>
              </a:rPr>
              <a:t>https://</a:t>
            </a:r>
            <a:r>
              <a:rPr lang="en-US" dirty="0" smtClean="0">
                <a:hlinkClick r:id="rId4"/>
              </a:rPr>
              <a:t>www.youtube.com/watch?v=DP1p9qmUKK0</a:t>
            </a:r>
            <a:endParaRPr lang="el-GR" dirty="0" smtClean="0"/>
          </a:p>
          <a:p>
            <a:endParaRPr lang="el-GR" dirty="0" smtClean="0"/>
          </a:p>
          <a:p>
            <a:r>
              <a:rPr lang="en-US" dirty="0">
                <a:hlinkClick r:id="rId5"/>
              </a:rPr>
              <a:t>https://</a:t>
            </a:r>
            <a:r>
              <a:rPr lang="en-US" dirty="0" smtClean="0">
                <a:hlinkClick r:id="rId5"/>
              </a:rPr>
              <a:t>www.youtube.com/watch?v=V250ph6CqPQ</a:t>
            </a:r>
            <a:endParaRPr lang="el-GR" dirty="0" smtClean="0"/>
          </a:p>
          <a:p>
            <a:endParaRPr lang="el-GR" dirty="0" smtClean="0"/>
          </a:p>
          <a:p>
            <a:r>
              <a:rPr lang="en-US" dirty="0">
                <a:hlinkClick r:id="rId5"/>
              </a:rPr>
              <a:t>https://</a:t>
            </a:r>
            <a:r>
              <a:rPr lang="en-US" dirty="0" smtClean="0">
                <a:hlinkClick r:id="rId5"/>
              </a:rPr>
              <a:t>www.youtube.com/watch?v=V250ph6CqPQ</a:t>
            </a:r>
            <a:endParaRPr lang="el-GR" dirty="0" smtClean="0"/>
          </a:p>
          <a:p>
            <a:endParaRPr lang="el-GR" dirty="0" smtClean="0"/>
          </a:p>
          <a:p>
            <a:r>
              <a:rPr lang="en-US" dirty="0">
                <a:hlinkClick r:id="rId6"/>
              </a:rPr>
              <a:t>https://</a:t>
            </a:r>
            <a:r>
              <a:rPr lang="en-US" dirty="0" smtClean="0">
                <a:hlinkClick r:id="rId6"/>
              </a:rPr>
              <a:t>www.youtube.com/watch?v=RYJGd5gf8zw</a:t>
            </a:r>
            <a:endParaRPr lang="el-GR" dirty="0" smtClean="0"/>
          </a:p>
          <a:p>
            <a:endParaRPr lang="el-GR" dirty="0" smtClean="0"/>
          </a:p>
          <a:p>
            <a:endParaRPr lang="el-GR" dirty="0"/>
          </a:p>
          <a:p>
            <a:endParaRPr lang="el-GR" dirty="0" smtClean="0"/>
          </a:p>
          <a:p>
            <a:endParaRPr lang="el-GR" dirty="0"/>
          </a:p>
        </p:txBody>
      </p:sp>
    </p:spTree>
    <p:extLst>
      <p:ext uri="{BB962C8B-B14F-4D97-AF65-F5344CB8AC3E}">
        <p14:creationId xmlns:p14="http://schemas.microsoft.com/office/powerpoint/2010/main" val="1428400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200" b="1" dirty="0" smtClean="0">
                <a:latin typeface="Arial" panose="020B0604020202020204" pitchFamily="34" charset="0"/>
                <a:cs typeface="Arial" panose="020B0604020202020204" pitchFamily="34" charset="0"/>
              </a:rPr>
              <a:t>Σουφλέ</a:t>
            </a:r>
            <a:r>
              <a:rPr lang="el-GR" dirty="0" smtClean="0"/>
              <a:t> </a:t>
            </a:r>
            <a:endParaRPr lang="el-GR" dirty="0"/>
          </a:p>
        </p:txBody>
      </p:sp>
      <p:sp>
        <p:nvSpPr>
          <p:cNvPr id="3" name="Θέση περιεχομένου 2"/>
          <p:cNvSpPr>
            <a:spLocks noGrp="1"/>
          </p:cNvSpPr>
          <p:nvPr>
            <p:ph idx="1"/>
          </p:nvPr>
        </p:nvSpPr>
        <p:spPr/>
        <p:txBody>
          <a:bodyPr>
            <a:normAutofit lnSpcReduction="10000"/>
          </a:bodyPr>
          <a:lstStyle/>
          <a:p>
            <a:pPr marL="0" indent="0" algn="just">
              <a:buNone/>
            </a:pPr>
            <a:r>
              <a:rPr lang="el-GR" sz="1800" dirty="0" smtClean="0">
                <a:latin typeface="Arial" panose="020B0604020202020204" pitchFamily="34" charset="0"/>
                <a:cs typeface="Arial" panose="020B0604020202020204" pitchFamily="34" charset="0"/>
              </a:rPr>
              <a:t>Η αφράτη σύσταση που δημιουργείται από αυγά, είναι το βασικό χαρακτηριστικό και υλικό.  Τα σουφλέ σερβίρονται ως ορεκτικό, κυρίως πιάτο ή ως επιδόρπιο. Σερβίρονται μόλις βγουν από το φούρνο διότι χάνουν την αφρώδη σύστασή τους όταν έρθουν σε επαφή με τον αέρα. Ανάλογα με το κύριο υλικό που προστίθεται στα αυγά, το σουφλέ ονομάζεται σουφλέ με ζαμπόν, σολομό, γαρίδες κτλ.</a:t>
            </a:r>
          </a:p>
          <a:p>
            <a:pPr algn="just">
              <a:buFont typeface="Wingdings" panose="05000000000000000000" pitchFamily="2" charset="2"/>
              <a:buChar char="v"/>
            </a:pPr>
            <a:r>
              <a:rPr lang="el-GR" sz="1800" b="1" dirty="0" smtClean="0">
                <a:latin typeface="Arial" panose="020B0604020202020204" pitchFamily="34" charset="0"/>
                <a:cs typeface="Arial" panose="020B0604020202020204" pitchFamily="34" charset="0"/>
              </a:rPr>
              <a:t>Σουφλέ με τυρί: </a:t>
            </a:r>
            <a:r>
              <a:rPr lang="el-GR" sz="1800" dirty="0" smtClean="0">
                <a:latin typeface="Arial" panose="020B0604020202020204" pitchFamily="34" charset="0"/>
                <a:cs typeface="Arial" panose="020B0604020202020204" pitchFamily="34" charset="0"/>
              </a:rPr>
              <a:t>σε σάλτσα </a:t>
            </a:r>
            <a:r>
              <a:rPr lang="el-GR" sz="1800" dirty="0" err="1" smtClean="0">
                <a:latin typeface="Arial" panose="020B0604020202020204" pitchFamily="34" charset="0"/>
                <a:cs typeface="Arial" panose="020B0604020202020204" pitchFamily="34" charset="0"/>
              </a:rPr>
              <a:t>μπεσαμέλ</a:t>
            </a:r>
            <a:r>
              <a:rPr lang="el-GR" sz="1800" dirty="0" smtClean="0">
                <a:latin typeface="Arial" panose="020B0604020202020204" pitchFamily="34" charset="0"/>
                <a:cs typeface="Arial" panose="020B0604020202020204" pitchFamily="34" charset="0"/>
              </a:rPr>
              <a:t> σφικτή, αναμειγνύονται κρόκοι αυγών και τριμμένο τυρί (παρμεζάνα ή γραβιέρα). Στο τέλος προστίθενται ασπράδια χτυπημένα μαρέγκα. Το μίγμα μπαίνει σε βουτυρωμένο πυρέξ ή φόρμα που έχει πουδραριστεί ελαφρά με αλεύρι και ψήνεται σε </a:t>
            </a:r>
            <a:r>
              <a:rPr lang="el-GR" sz="1800" dirty="0" err="1" smtClean="0">
                <a:latin typeface="Arial" panose="020B0604020202020204" pitchFamily="34" charset="0"/>
                <a:cs typeface="Arial" panose="020B0604020202020204" pitchFamily="34" charset="0"/>
              </a:rPr>
              <a:t>μπεν</a:t>
            </a:r>
            <a:r>
              <a:rPr lang="el-GR" sz="1800" dirty="0" smtClean="0">
                <a:latin typeface="Arial" panose="020B0604020202020204" pitchFamily="34" charset="0"/>
                <a:cs typeface="Arial" panose="020B0604020202020204" pitchFamily="34" charset="0"/>
              </a:rPr>
              <a:t> </a:t>
            </a:r>
            <a:r>
              <a:rPr lang="el-GR" sz="1800" dirty="0" err="1" smtClean="0">
                <a:latin typeface="Arial" panose="020B0604020202020204" pitchFamily="34" charset="0"/>
                <a:cs typeface="Arial" panose="020B0604020202020204" pitchFamily="34" charset="0"/>
              </a:rPr>
              <a:t>μαρί</a:t>
            </a:r>
            <a:r>
              <a:rPr lang="el-GR" sz="1800" dirty="0" smtClean="0">
                <a:latin typeface="Arial" panose="020B0604020202020204" pitchFamily="34" charset="0"/>
                <a:cs typeface="Arial" panose="020B0604020202020204" pitchFamily="34" charset="0"/>
              </a:rPr>
              <a:t> στο φούρνο. Σερβίρεται αμέσως μην καθίσει ως πρώτο πιάτο.</a:t>
            </a:r>
          </a:p>
          <a:p>
            <a:pPr algn="just">
              <a:buFont typeface="Wingdings" panose="05000000000000000000" pitchFamily="2" charset="2"/>
              <a:buChar char="v"/>
            </a:pPr>
            <a:r>
              <a:rPr lang="el-GR" sz="1800" b="1" dirty="0" smtClean="0">
                <a:latin typeface="Arial" panose="020B0604020202020204" pitchFamily="34" charset="0"/>
                <a:cs typeface="Arial" panose="020B0604020202020204" pitchFamily="34" charset="0"/>
              </a:rPr>
              <a:t>Σουφλέ με λαχανικά: </a:t>
            </a:r>
            <a:r>
              <a:rPr lang="el-GR" sz="1800" dirty="0" smtClean="0">
                <a:latin typeface="Arial" panose="020B0604020202020204" pitchFamily="34" charset="0"/>
                <a:cs typeface="Arial" panose="020B0604020202020204" pitchFamily="34" charset="0"/>
              </a:rPr>
              <a:t>σε σάλτσα </a:t>
            </a:r>
            <a:r>
              <a:rPr lang="el-GR" sz="1800" dirty="0" err="1" smtClean="0">
                <a:latin typeface="Arial" panose="020B0604020202020204" pitchFamily="34" charset="0"/>
                <a:cs typeface="Arial" panose="020B0604020202020204" pitchFamily="34" charset="0"/>
              </a:rPr>
              <a:t>μπεσαμέλ</a:t>
            </a:r>
            <a:r>
              <a:rPr lang="el-GR" sz="1800" dirty="0" smtClean="0">
                <a:latin typeface="Arial" panose="020B0604020202020204" pitchFamily="34" charset="0"/>
                <a:cs typeface="Arial" panose="020B0604020202020204" pitchFamily="34" charset="0"/>
              </a:rPr>
              <a:t> αναμιγνύονται βρασμένα λαχανικά πουρέ, κρόκοι αυγών και τυρί. Ακολουθείται η ίδια διαδικασία με το σουφλέ με τυρί.</a:t>
            </a:r>
          </a:p>
          <a:p>
            <a:pPr algn="just">
              <a:buFont typeface="Wingdings" panose="05000000000000000000" pitchFamily="2" charset="2"/>
              <a:buChar char="v"/>
            </a:pPr>
            <a:r>
              <a:rPr lang="el-GR" sz="1800" b="1" dirty="0" smtClean="0">
                <a:latin typeface="Arial" panose="020B0604020202020204" pitchFamily="34" charset="0"/>
                <a:cs typeface="Arial" panose="020B0604020202020204" pitchFamily="34" charset="0"/>
              </a:rPr>
              <a:t>Σουφλέ με κρέας ή ψάρι: </a:t>
            </a:r>
            <a:r>
              <a:rPr lang="el-GR" sz="1800" dirty="0" smtClean="0">
                <a:latin typeface="Arial" panose="020B0604020202020204" pitchFamily="34" charset="0"/>
                <a:cs typeface="Arial" panose="020B0604020202020204" pitchFamily="34" charset="0"/>
              </a:rPr>
              <a:t>κρέας ή ψάρι βραστό χωρίς κόκαλα και λίπη περασμένο από τη μηχανή του πουρέ, παρασκευάζεται σε σουφλέ.</a:t>
            </a:r>
            <a:endParaRPr lang="el-GR" sz="1800" b="1" dirty="0" smtClean="0">
              <a:latin typeface="Arial" panose="020B0604020202020204" pitchFamily="34" charset="0"/>
              <a:cs typeface="Arial" panose="020B0604020202020204" pitchFamily="34" charset="0"/>
            </a:endParaRPr>
          </a:p>
          <a:p>
            <a:pPr algn="just">
              <a:buFont typeface="Wingdings" panose="05000000000000000000" pitchFamily="2" charset="2"/>
              <a:buChar char="v"/>
            </a:pPr>
            <a:endParaRPr lang="el-GR" sz="1800" dirty="0" smtClean="0">
              <a:latin typeface="Arial" panose="020B0604020202020204" pitchFamily="34" charset="0"/>
              <a:cs typeface="Arial" panose="020B0604020202020204" pitchFamily="34" charset="0"/>
            </a:endParaRPr>
          </a:p>
          <a:p>
            <a:pPr algn="just">
              <a:buFont typeface="Wingdings" panose="05000000000000000000" pitchFamily="2" charset="2"/>
              <a:buChar char="v"/>
            </a:pPr>
            <a:endParaRPr lang="el-GR" sz="1800" dirty="0" smtClean="0">
              <a:latin typeface="Arial" panose="020B0604020202020204" pitchFamily="34" charset="0"/>
              <a:cs typeface="Arial" panose="020B0604020202020204" pitchFamily="34" charset="0"/>
            </a:endParaRPr>
          </a:p>
          <a:p>
            <a:pPr marL="0" indent="0" algn="just">
              <a:buNone/>
            </a:pPr>
            <a:endParaRPr lang="el-GR" sz="1800" dirty="0">
              <a:latin typeface="Arial" panose="020B0604020202020204" pitchFamily="34" charset="0"/>
              <a:cs typeface="Arial" panose="020B0604020202020204" pitchFamily="34" charset="0"/>
            </a:endParaRPr>
          </a:p>
          <a:p>
            <a:pPr marL="0" indent="0">
              <a:buNone/>
            </a:pPr>
            <a:endParaRPr lang="el-G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7960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51520" y="44624"/>
            <a:ext cx="6437376" cy="4801314"/>
          </a:xfrm>
          <a:prstGeom prst="rect">
            <a:avLst/>
          </a:prstGeom>
        </p:spPr>
        <p:txBody>
          <a:bodyPr wrap="square">
            <a:spAutoFit/>
          </a:bodyPr>
          <a:lstStyle/>
          <a:p>
            <a:r>
              <a:rPr lang="en-US" dirty="0">
                <a:hlinkClick r:id="rId2"/>
              </a:rPr>
              <a:t>https://</a:t>
            </a:r>
            <a:r>
              <a:rPr lang="en-US" dirty="0" smtClean="0">
                <a:hlinkClick r:id="rId2"/>
              </a:rPr>
              <a:t>www.youtube.com/watch?v=U5ehKswYrGs</a:t>
            </a:r>
            <a:endParaRPr lang="el-GR" dirty="0" smtClean="0"/>
          </a:p>
          <a:p>
            <a:endParaRPr lang="el-GR" dirty="0" smtClean="0"/>
          </a:p>
          <a:p>
            <a:endParaRPr lang="el-GR" dirty="0" smtClean="0"/>
          </a:p>
          <a:p>
            <a:endParaRPr lang="el-GR" dirty="0"/>
          </a:p>
          <a:p>
            <a:endParaRPr lang="el-GR" dirty="0" smtClean="0"/>
          </a:p>
          <a:p>
            <a:endParaRPr lang="el-GR" dirty="0"/>
          </a:p>
          <a:p>
            <a:endParaRPr lang="el-GR" dirty="0"/>
          </a:p>
          <a:p>
            <a:r>
              <a:rPr lang="en-US" dirty="0">
                <a:hlinkClick r:id="rId3"/>
              </a:rPr>
              <a:t>https://</a:t>
            </a:r>
            <a:r>
              <a:rPr lang="en-US" dirty="0" smtClean="0">
                <a:hlinkClick r:id="rId3"/>
              </a:rPr>
              <a:t>www.youtube.com/watch?v=sdfDhwA1g48</a:t>
            </a:r>
            <a:endParaRPr lang="el-GR" dirty="0" smtClean="0"/>
          </a:p>
          <a:p>
            <a:endParaRPr lang="el-GR" dirty="0" smtClean="0"/>
          </a:p>
          <a:p>
            <a:endParaRPr lang="el-GR" dirty="0"/>
          </a:p>
          <a:p>
            <a:endParaRPr lang="el-GR" dirty="0" smtClean="0"/>
          </a:p>
          <a:p>
            <a:endParaRPr lang="el-GR" dirty="0"/>
          </a:p>
          <a:p>
            <a:endParaRPr lang="el-GR" dirty="0" smtClean="0"/>
          </a:p>
          <a:p>
            <a:endParaRPr lang="el-GR" dirty="0"/>
          </a:p>
          <a:p>
            <a:r>
              <a:rPr lang="en-US" dirty="0">
                <a:hlinkClick r:id="rId4"/>
              </a:rPr>
              <a:t>https://</a:t>
            </a:r>
            <a:r>
              <a:rPr lang="en-US" dirty="0" smtClean="0">
                <a:hlinkClick r:id="rId4"/>
              </a:rPr>
              <a:t>www.youtube.com/watch?v=tKBkzOkc-qo</a:t>
            </a:r>
            <a:endParaRPr lang="el-GR" dirty="0" smtClean="0"/>
          </a:p>
          <a:p>
            <a:endParaRPr lang="el-GR" dirty="0" smtClean="0"/>
          </a:p>
          <a:p>
            <a:endParaRPr lang="el-GR" dirty="0"/>
          </a:p>
        </p:txBody>
      </p:sp>
    </p:spTree>
    <p:extLst>
      <p:ext uri="{BB962C8B-B14F-4D97-AF65-F5344CB8AC3E}">
        <p14:creationId xmlns:p14="http://schemas.microsoft.com/office/powerpoint/2010/main" val="3054413199"/>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843</Words>
  <Application>Microsoft Office PowerPoint</Application>
  <PresentationFormat>Προβολή στην οθόνη (4:3)</PresentationFormat>
  <Paragraphs>67</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Θέμα του Office</vt:lpstr>
      <vt:lpstr>ΑΥΓΑ</vt:lpstr>
      <vt:lpstr>Παρασκευές αυγών με κέλυφος</vt:lpstr>
      <vt:lpstr>Παρασκευές αυγών χωρίς κέλυφος</vt:lpstr>
      <vt:lpstr>Παρασκευές ανάμεικτων  αυγών </vt:lpstr>
      <vt:lpstr>Παρασκευές ανάμεικτων  αυγών</vt:lpstr>
      <vt:lpstr>Παρουσίαση του PowerPoint</vt:lpstr>
      <vt:lpstr>Σουφλέ </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ΑΥΓΑ</dc:title>
  <dc:creator>user</dc:creator>
  <cp:lastModifiedBy>user</cp:lastModifiedBy>
  <cp:revision>32</cp:revision>
  <dcterms:created xsi:type="dcterms:W3CDTF">2021-03-19T18:16:07Z</dcterms:created>
  <dcterms:modified xsi:type="dcterms:W3CDTF">2021-03-20T09:56:30Z</dcterms:modified>
</cp:coreProperties>
</file>