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0100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365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263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55EBB-8508-4BBB-996C-CA60F08268F2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8151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08925-C3AE-44D6-8DEF-A956323A52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08936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582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818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685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60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8965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7462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67101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323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DAEE7-E58E-4BA0-BF4B-56BDFF1390F7}" type="datetimeFigureOut">
              <a:rPr lang="el-GR" smtClean="0"/>
              <a:t>27/3/2021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80E41-CBAE-4562-B342-CD0493A04C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27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mtClean="0"/>
              <a:t>ΠΡΩΤΟΑΤΤΙΚΗ ΚΕΡΑΜΙΚΗ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7028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1966913" y="268288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 smtClean="0"/>
              <a:t>Υδρία </a:t>
            </a:r>
            <a:r>
              <a:rPr lang="en-US" altLang="el-GR" smtClean="0"/>
              <a:t>N</a:t>
            </a:r>
            <a:r>
              <a:rPr lang="el-GR" altLang="el-GR" smtClean="0"/>
              <a:t>έας Υόρκης. Υδρία Αθήνας</a:t>
            </a:r>
          </a:p>
        </p:txBody>
      </p:sp>
      <p:pic>
        <p:nvPicPr>
          <p:cNvPr id="106499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1628776"/>
            <a:ext cx="3394075" cy="4525963"/>
          </a:xfrm>
        </p:spPr>
      </p:pic>
      <p:pic>
        <p:nvPicPr>
          <p:cNvPr id="106500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1435100"/>
            <a:ext cx="3938588" cy="5181600"/>
          </a:xfrm>
        </p:spPr>
      </p:pic>
    </p:spTree>
    <p:extLst>
      <p:ext uri="{BB962C8B-B14F-4D97-AF65-F5344CB8AC3E}">
        <p14:creationId xmlns:p14="http://schemas.microsoft.com/office/powerpoint/2010/main" val="42677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Αμφορέας Νέας Υόρκης. </a:t>
            </a:r>
          </a:p>
        </p:txBody>
      </p:sp>
      <p:sp>
        <p:nvSpPr>
          <p:cNvPr id="107523" name="Content Placeholder 7"/>
          <p:cNvSpPr>
            <a:spLocks noGrp="1"/>
          </p:cNvSpPr>
          <p:nvPr>
            <p:ph sz="half" idx="2"/>
          </p:nvPr>
        </p:nvSpPr>
        <p:spPr>
          <a:xfrm flipH="1">
            <a:off x="6096000" y="3500439"/>
            <a:ext cx="76200" cy="2016125"/>
          </a:xfrm>
        </p:spPr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0752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66851"/>
            <a:ext cx="33940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Content Placeholder 9"/>
          <p:cNvSpPr>
            <a:spLocks noGrp="1"/>
          </p:cNvSpPr>
          <p:nvPr>
            <p:ph sz="half" idx="1"/>
          </p:nvPr>
        </p:nvSpPr>
        <p:spPr>
          <a:xfrm>
            <a:off x="1268413" y="3500439"/>
            <a:ext cx="1371601" cy="2681287"/>
          </a:xfrm>
        </p:spPr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0752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468439"/>
            <a:ext cx="224790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12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Μόναχο. Κρατήρας Ζωγράφου του Αναλάτου</a:t>
            </a:r>
          </a:p>
        </p:txBody>
      </p:sp>
      <p:pic>
        <p:nvPicPr>
          <p:cNvPr id="108547" name="Picture 22" descr="MunichEPAkrater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924050"/>
            <a:ext cx="4248150" cy="3905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816100"/>
            <a:ext cx="44386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1465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Κρατήρας Μονάχου</a:t>
            </a:r>
          </a:p>
        </p:txBody>
      </p:sp>
      <p:pic>
        <p:nvPicPr>
          <p:cNvPr id="10957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4601"/>
            <a:ext cx="4038600" cy="2697163"/>
          </a:xfrm>
        </p:spPr>
      </p:pic>
      <p:pic>
        <p:nvPicPr>
          <p:cNvPr id="109572" name="Picture 7" descr="Mathima 3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527301"/>
            <a:ext cx="4038600" cy="2709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266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3200"/>
              <a:t>1. Πώμα κρατήρα Λονδίνου. 2, Πίνακας από το ιερό του Ποσειδώνα στο Σούνιο. Ζωγράφος του Αναλάτου, ΠρΠΑ ρυθμός.</a:t>
            </a:r>
            <a:r>
              <a:rPr lang="el-GR" altLang="el-GR" sz="4000"/>
              <a:t> </a:t>
            </a:r>
          </a:p>
        </p:txBody>
      </p:sp>
      <p:pic>
        <p:nvPicPr>
          <p:cNvPr id="110595" name="Picture 4" descr="LondonEPAlidAnalatosP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700214"/>
            <a:ext cx="3816350" cy="3659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7" descr="Mathima 30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1" y="2136775"/>
            <a:ext cx="4576763" cy="278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0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Ζωγράφος του Πασσά. Αμφορέας Νέας Υόρκης</a:t>
            </a:r>
          </a:p>
        </p:txBody>
      </p:sp>
      <p:pic>
        <p:nvPicPr>
          <p:cNvPr id="11161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501776"/>
            <a:ext cx="3743325" cy="5356225"/>
          </a:xfrm>
        </p:spPr>
      </p:pic>
      <p:pic>
        <p:nvPicPr>
          <p:cNvPr id="11162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7289" y="1600201"/>
            <a:ext cx="3908425" cy="4525963"/>
          </a:xfrm>
        </p:spPr>
      </p:pic>
      <p:pic>
        <p:nvPicPr>
          <p:cNvPr id="111621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1501776"/>
            <a:ext cx="3744913" cy="535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576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Αμφορέας από το Φάληρο. Αμφορέας στο Μουσείο Μπενάκη. Ζ. του Πασσά. </a:t>
            </a:r>
          </a:p>
        </p:txBody>
      </p:sp>
      <p:pic>
        <p:nvPicPr>
          <p:cNvPr id="11264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600201"/>
            <a:ext cx="4038600" cy="2809875"/>
          </a:xfrm>
        </p:spPr>
      </p:pic>
      <p:sp>
        <p:nvSpPr>
          <p:cNvPr id="11264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1"/>
            <a:ext cx="2876550" cy="2981325"/>
          </a:xfrm>
        </p:spPr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1264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82713"/>
            <a:ext cx="3348038" cy="690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Βερολίνο. Ζ. του Πασσά. Αθήνα. Ζ. των Μεσογείων</a:t>
            </a:r>
          </a:p>
        </p:txBody>
      </p:sp>
      <p:pic>
        <p:nvPicPr>
          <p:cNvPr id="11366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58938"/>
            <a:ext cx="4103688" cy="5473700"/>
          </a:xfrm>
        </p:spPr>
      </p:pic>
      <p:pic>
        <p:nvPicPr>
          <p:cNvPr id="113668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3" y="2133601"/>
            <a:ext cx="3363912" cy="4525963"/>
          </a:xfrm>
        </p:spPr>
      </p:pic>
    </p:spTree>
    <p:extLst>
      <p:ext uri="{BB962C8B-B14F-4D97-AF65-F5344CB8AC3E}">
        <p14:creationId xmlns:p14="http://schemas.microsoft.com/office/powerpoint/2010/main" val="357020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1981200" y="23812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mtClean="0"/>
              <a:t>Οξφόρδη. Τορόντο. Ζ. των Μεσογείων</a:t>
            </a:r>
          </a:p>
        </p:txBody>
      </p:sp>
      <p:pic>
        <p:nvPicPr>
          <p:cNvPr id="11469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188" y="1916114"/>
            <a:ext cx="4468812" cy="4752975"/>
          </a:xfrm>
        </p:spPr>
      </p:pic>
      <p:pic>
        <p:nvPicPr>
          <p:cNvPr id="11469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064" y="2030413"/>
            <a:ext cx="2071687" cy="4525962"/>
          </a:xfrm>
        </p:spPr>
      </p:pic>
    </p:spTree>
    <p:extLst>
      <p:ext uri="{BB962C8B-B14F-4D97-AF65-F5344CB8AC3E}">
        <p14:creationId xmlns:p14="http://schemas.microsoft.com/office/powerpoint/2010/main" val="305756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Κεραμεικός. Αθήνα. Ζ. των Μεσογείων</a:t>
            </a:r>
          </a:p>
        </p:txBody>
      </p:sp>
      <p:pic>
        <p:nvPicPr>
          <p:cNvPr id="11571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2150" y="1577975"/>
            <a:ext cx="3709988" cy="4946650"/>
          </a:xfrm>
        </p:spPr>
      </p:pic>
      <p:pic>
        <p:nvPicPr>
          <p:cNvPr id="11571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5075" y="1600201"/>
            <a:ext cx="3752850" cy="4525963"/>
          </a:xfrm>
        </p:spPr>
      </p:pic>
    </p:spTree>
    <p:extLst>
      <p:ext uri="{BB962C8B-B14F-4D97-AF65-F5344CB8AC3E}">
        <p14:creationId xmlns:p14="http://schemas.microsoft.com/office/powerpoint/2010/main" val="18338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Η πρωτοαττική Κεραμική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28776"/>
            <a:ext cx="8229600" cy="4525963"/>
          </a:xfrm>
        </p:spPr>
        <p:txBody>
          <a:bodyPr/>
          <a:lstStyle/>
          <a:p>
            <a:pPr eaLnBrk="1" hangingPunct="1"/>
            <a:r>
              <a:rPr lang="el-GR" altLang="el-GR" smtClean="0"/>
              <a:t>Ύστερη γεωμετρική περίοδος 2: 720-700</a:t>
            </a:r>
          </a:p>
          <a:p>
            <a:pPr eaLnBrk="1" hangingPunct="1"/>
            <a:r>
              <a:rPr lang="el-GR" altLang="el-GR" smtClean="0"/>
              <a:t>Πρώιμη πρωτοαττική περίοδος: 700-675</a:t>
            </a:r>
          </a:p>
          <a:p>
            <a:pPr eaLnBrk="1" hangingPunct="1"/>
            <a:r>
              <a:rPr lang="el-GR" altLang="el-GR" smtClean="0"/>
              <a:t>Μέση πρωτοαττική περίοδος: 675-630</a:t>
            </a:r>
          </a:p>
          <a:p>
            <a:pPr eaLnBrk="1" hangingPunct="1"/>
            <a:r>
              <a:rPr lang="el-GR" altLang="el-GR" smtClean="0"/>
              <a:t>Ύστερη πρωτοαττική περίοδος: 630-610 (μελανόμορφος ρυθμός)</a:t>
            </a:r>
          </a:p>
        </p:txBody>
      </p:sp>
    </p:spTree>
    <p:extLst>
      <p:ext uri="{BB962C8B-B14F-4D97-AF65-F5344CB8AC3E}">
        <p14:creationId xmlns:p14="http://schemas.microsoft.com/office/powerpoint/2010/main" val="22468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Αθήνα. Ζ. των Μεσογείων</a:t>
            </a:r>
          </a:p>
        </p:txBody>
      </p:sp>
      <p:pic>
        <p:nvPicPr>
          <p:cNvPr id="11673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57338"/>
            <a:ext cx="3538538" cy="5421312"/>
          </a:xfrm>
        </p:spPr>
      </p:pic>
      <p:pic>
        <p:nvPicPr>
          <p:cNvPr id="11674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90676"/>
            <a:ext cx="3313113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25088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7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>ΠρΠΑ κύπελλο από τον Κεραμεικό. Ζ. των Μεσογείων</a:t>
            </a:r>
          </a:p>
        </p:txBody>
      </p:sp>
      <p:pic>
        <p:nvPicPr>
          <p:cNvPr id="117763" name="Picture 16" descr="Mathima 303"/>
          <p:cNvPicPr>
            <a:picLocks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1773238"/>
            <a:ext cx="2971800" cy="417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26" descr="Mathima 302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1773238"/>
            <a:ext cx="315436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58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Λονδίνο. Λούβρο. Κύλικες του Ζ. των Ορνέων. </a:t>
            </a:r>
          </a:p>
        </p:txBody>
      </p:sp>
      <p:pic>
        <p:nvPicPr>
          <p:cNvPr id="11878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2276476"/>
            <a:ext cx="4670425" cy="4437063"/>
          </a:xfrm>
        </p:spPr>
      </p:pic>
      <p:pic>
        <p:nvPicPr>
          <p:cNvPr id="11878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5" y="2133600"/>
            <a:ext cx="3816350" cy="4502150"/>
          </a:xfrm>
        </p:spPr>
      </p:pic>
    </p:spTree>
    <p:extLst>
      <p:ext uri="{BB962C8B-B14F-4D97-AF65-F5344CB8AC3E}">
        <p14:creationId xmlns:p14="http://schemas.microsoft.com/office/powerpoint/2010/main" val="4052026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>Αγγεία από πρώιμο πρωτοαττικό τάφο του Κεραμεικού. Αρχές 7ου αι. π.Χ. </a:t>
            </a:r>
          </a:p>
        </p:txBody>
      </p:sp>
      <p:pic>
        <p:nvPicPr>
          <p:cNvPr id="119811" name="Picture 4" descr="Mathima 321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9"/>
            <a:ext cx="2328863" cy="2376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7" descr="Mathima 325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1314" y="1773239"/>
            <a:ext cx="4505325" cy="240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3" name="Picture 10" descr="Mathima 318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3925" y="1773239"/>
            <a:ext cx="1778000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Δύο αγγεία των μέσων του 7ου αιώνα από τη Βούλα. Μουσείο Πειραιά</a:t>
            </a:r>
          </a:p>
        </p:txBody>
      </p:sp>
      <p:pic>
        <p:nvPicPr>
          <p:cNvPr id="120835" name="Picture 4" descr="PiraeusEPAconicalvase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2739" y="1773238"/>
            <a:ext cx="2535237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836" name="Picture 7" descr="PiraeusMPAamphora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4" y="1773239"/>
            <a:ext cx="2568575" cy="4264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Μαυρόασπρος Ρυθμός</a:t>
            </a:r>
          </a:p>
        </p:txBody>
      </p:sp>
      <p:sp>
        <p:nvSpPr>
          <p:cNvPr id="12185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675-650: εμφάνιση του μύθου στην Αττική αγγειογραφία</a:t>
            </a:r>
          </a:p>
          <a:p>
            <a:pPr eaLnBrk="1" hangingPunct="1"/>
            <a:r>
              <a:rPr lang="el-GR" altLang="el-GR"/>
              <a:t>Ευρήματα σε Αίγινα κυρίως (Αθήνα, Ελευσίνα, Ωρωπός)</a:t>
            </a:r>
          </a:p>
          <a:p>
            <a:pPr eaLnBrk="1" hangingPunct="1"/>
            <a:r>
              <a:rPr lang="el-GR" altLang="el-GR"/>
              <a:t>Αμφορείς, οινοχόες, κρατήρες</a:t>
            </a:r>
          </a:p>
          <a:p>
            <a:pPr eaLnBrk="1" hangingPunct="1"/>
            <a:endParaRPr lang="el-GR" altLang="el-GR"/>
          </a:p>
        </p:txBody>
      </p:sp>
      <p:sp>
        <p:nvSpPr>
          <p:cNvPr id="12186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n-US" altLang="el-GR" smtClean="0"/>
              <a:t>Sarah Morris: </a:t>
            </a:r>
            <a:r>
              <a:rPr lang="el-GR" altLang="el-GR" smtClean="0"/>
              <a:t>αιγινητική κεραμική</a:t>
            </a:r>
          </a:p>
          <a:p>
            <a:pPr eaLnBrk="1" hangingPunct="1"/>
            <a:endParaRPr lang="el-GR" altLang="el-GR" smtClean="0"/>
          </a:p>
          <a:p>
            <a:pPr eaLnBrk="1" hangingPunct="1"/>
            <a:r>
              <a:rPr lang="el-GR" altLang="el-GR" smtClean="0"/>
              <a:t>1. Επιγραφή σε δωρική. 2. Ευρήματα στην Αίγινα. 3. Απουσία ευρημάτων στον Κεραμεικό</a:t>
            </a:r>
          </a:p>
        </p:txBody>
      </p:sp>
    </p:spTree>
    <p:extLst>
      <p:ext uri="{BB962C8B-B14F-4D97-AF65-F5344CB8AC3E}">
        <p14:creationId xmlns:p14="http://schemas.microsoft.com/office/powerpoint/2010/main" val="351091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6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>Επώνυμο αγγείο του ζωγράφου της οινοχόης της Αίγινας. ΜΠΑ περίοδος. </a:t>
            </a:r>
          </a:p>
        </p:txBody>
      </p:sp>
      <p:pic>
        <p:nvPicPr>
          <p:cNvPr id="122883" name="Picture 20" descr="Mathima 298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1844676"/>
            <a:ext cx="4043362" cy="401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4" name="Picture 22" descr="Mathima 297"/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420939"/>
            <a:ext cx="4248150" cy="2967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63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Επώνυμο αγγείο του ζωγράφου της οινοχόης της Αίγινας. ΜΠΑ περίοδος.</a:t>
            </a:r>
            <a:r>
              <a:rPr lang="en-US" altLang="el-GR" sz="4000"/>
              <a:t> </a:t>
            </a:r>
            <a:r>
              <a:rPr lang="el-GR" altLang="el-GR" sz="4000"/>
              <a:t>Ζάρι από την Αττική</a:t>
            </a:r>
          </a:p>
        </p:txBody>
      </p:sp>
      <p:pic>
        <p:nvPicPr>
          <p:cNvPr id="123907" name="Picture 4" descr="AeginaramjugP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916114"/>
            <a:ext cx="4067175" cy="4192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0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049463"/>
            <a:ext cx="34099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1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Αγορά της Αθήνας. ΜΠΑ όλπη. Οινοχόη Αθήνας 322. ΜΠΑ μαυρόασπρος ρυθμός. Ζωγράφος της Οινοχόης της Αίγινας</a:t>
            </a:r>
          </a:p>
        </p:txBody>
      </p:sp>
      <p:pic>
        <p:nvPicPr>
          <p:cNvPr id="12493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773238"/>
            <a:ext cx="3232150" cy="4525962"/>
          </a:xfrm>
        </p:spPr>
      </p:pic>
      <p:pic>
        <p:nvPicPr>
          <p:cNvPr id="124932" name="Picture 7" descr="Mathima 3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3" y="1700213"/>
            <a:ext cx="3046412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68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1. Κρατήρας Λονδίνου από την Αθήνα. </a:t>
            </a:r>
          </a:p>
        </p:txBody>
      </p:sp>
      <p:pic>
        <p:nvPicPr>
          <p:cNvPr id="125955" name="Picture 10" descr="LondonMPAkrater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422400"/>
            <a:ext cx="9070975" cy="5246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5956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8693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Αθήνα. Λονδίνο. Εργαστήριο Ζ. Αθήνας 894</a:t>
            </a:r>
          </a:p>
        </p:txBody>
      </p:sp>
      <p:pic>
        <p:nvPicPr>
          <p:cNvPr id="9933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1509713"/>
            <a:ext cx="3673475" cy="5067300"/>
          </a:xfrm>
        </p:spPr>
      </p:pic>
      <p:pic>
        <p:nvPicPr>
          <p:cNvPr id="99332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381126"/>
            <a:ext cx="3816350" cy="5084763"/>
          </a:xfrm>
        </p:spPr>
      </p:pic>
    </p:spTree>
    <p:extLst>
      <p:ext uri="{BB962C8B-B14F-4D97-AF65-F5344CB8AC3E}">
        <p14:creationId xmlns:p14="http://schemas.microsoft.com/office/powerpoint/2010/main" val="150320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Βερολίνο. Αμφορέας της οινοχόης τ</a:t>
            </a:r>
          </a:p>
        </p:txBody>
      </p:sp>
      <p:pic>
        <p:nvPicPr>
          <p:cNvPr id="12697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484314"/>
            <a:ext cx="7340600" cy="5616575"/>
          </a:xfrm>
        </p:spPr>
      </p:pic>
      <p:sp>
        <p:nvSpPr>
          <p:cNvPr id="12698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11428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Επώνυμος αμφορέας του Ζωγράφου του Νέττου της Νέας Υόρκης. ΜΠΑ Μαυρόασπρος ρυθμός. </a:t>
            </a:r>
          </a:p>
        </p:txBody>
      </p:sp>
      <p:pic>
        <p:nvPicPr>
          <p:cNvPr id="128003" name="Picture 4" descr="NewYorkNettosamphora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773238"/>
            <a:ext cx="5329237" cy="4221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4" name="Picture 7" descr="Mathima 30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7925" y="1844676"/>
            <a:ext cx="2744788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6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Επώνυμος αμφορέας του Ζωγράφου του Νέττου της Νέας Υόρκης. ΜΠΑ Μαυρόασπρος ρυθμός. </a:t>
            </a:r>
          </a:p>
        </p:txBody>
      </p:sp>
      <p:pic>
        <p:nvPicPr>
          <p:cNvPr id="1290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557339"/>
            <a:ext cx="3816350" cy="5087937"/>
          </a:xfrm>
        </p:spPr>
      </p:pic>
      <p:pic>
        <p:nvPicPr>
          <p:cNvPr id="1290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1557338"/>
            <a:ext cx="39020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1. Θραύσμα ΜΠΑ κρατήρα. Ζωγράφος του Νέττου της Νέας Υόρκης. Βασιλεία. </a:t>
            </a:r>
          </a:p>
        </p:txBody>
      </p:sp>
      <p:pic>
        <p:nvPicPr>
          <p:cNvPr id="130051" name="Picture 11" descr="Mathima 316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1844676"/>
            <a:ext cx="3703637" cy="374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0052" name="Picture 15" descr="BostonNewYorkNettosPkrater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9" y="1844675"/>
            <a:ext cx="4321175" cy="2992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5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Μέσος πρωτοαττικός αμφορέας Ελευσίνας. Μαυρόασπρος Ρυθμός. Ζωγράφος του Πολυφήμου</a:t>
            </a:r>
          </a:p>
        </p:txBody>
      </p:sp>
      <p:pic>
        <p:nvPicPr>
          <p:cNvPr id="131075" name="Picture 4" descr="Mathima 32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5200" y="1773238"/>
            <a:ext cx="4186238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76" name="Picture 7" descr="EleusisMPAPolyphemos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773238"/>
            <a:ext cx="2547937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3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Μέσος πρωτοαττικός αμφορέας Ελευσίνας. Λεπτομέρεια από την κοιλία του αγγείου</a:t>
            </a:r>
          </a:p>
        </p:txBody>
      </p:sp>
      <p:pic>
        <p:nvPicPr>
          <p:cNvPr id="132099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844676"/>
            <a:ext cx="8493125" cy="3097213"/>
          </a:xfrm>
        </p:spPr>
      </p:pic>
    </p:spTree>
    <p:extLst>
      <p:ext uri="{BB962C8B-B14F-4D97-AF65-F5344CB8AC3E}">
        <p14:creationId xmlns:p14="http://schemas.microsoft.com/office/powerpoint/2010/main" val="84012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Αίγινα. Υποστατό. Ζωγράφος του Πολυφήμου. </a:t>
            </a:r>
          </a:p>
        </p:txBody>
      </p:sp>
      <p:pic>
        <p:nvPicPr>
          <p:cNvPr id="133123" name="Picture 4" descr="AeginaPolyphemusPstand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4963" y="1989138"/>
            <a:ext cx="5607050" cy="375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079500"/>
            <a:ext cx="326707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l-GR" smtClean="0"/>
              <a:t>N</a:t>
            </a:r>
            <a:r>
              <a:rPr lang="el-GR" altLang="el-GR" smtClean="0"/>
              <a:t>έα Υόρκη. Αγορά</a:t>
            </a:r>
          </a:p>
        </p:txBody>
      </p:sp>
      <p:pic>
        <p:nvPicPr>
          <p:cNvPr id="13414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9400" y="1125538"/>
            <a:ext cx="5291138" cy="3968750"/>
          </a:xfrm>
        </p:spPr>
      </p:pic>
      <p:pic>
        <p:nvPicPr>
          <p:cNvPr id="13414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652964"/>
            <a:ext cx="4633912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72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l-GR" sz="3200"/>
              <a:t>B</a:t>
            </a:r>
            <a:r>
              <a:rPr lang="el-GR" altLang="el-GR" sz="3200"/>
              <a:t>ερολίνο Α 7. ΜΠΑ κρατήρας του Μαυρόασπρου ρυθμού. Ζωγράφος της Ορέστειας</a:t>
            </a:r>
            <a:r>
              <a:rPr lang="el-GR" altLang="el-GR" sz="4000"/>
              <a:t> </a:t>
            </a:r>
          </a:p>
        </p:txBody>
      </p:sp>
      <p:pic>
        <p:nvPicPr>
          <p:cNvPr id="135171" name="Picture 4" descr="BerlinMPAOresteiaPkrater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9"/>
            <a:ext cx="5472112" cy="4103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2" name="Picture 7" descr="MPAkrater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6" y="1844675"/>
            <a:ext cx="288766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41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Αγγεία της ΜΠΑ περιόδου. 1. Κεραμεικός. 2. Αθήνα, από την Αίγινα</a:t>
            </a:r>
            <a:r>
              <a:rPr lang="en-US" altLang="el-GR" sz="4000"/>
              <a:t>. 3. A</a:t>
            </a:r>
            <a:r>
              <a:rPr lang="el-GR" altLang="el-GR" sz="4000"/>
              <a:t>γορά</a:t>
            </a:r>
          </a:p>
        </p:txBody>
      </p:sp>
      <p:pic>
        <p:nvPicPr>
          <p:cNvPr id="136195" name="Picture 4" descr="Mathima 319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847851"/>
            <a:ext cx="3251200" cy="338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196" name="Picture 7" descr="AthensMPAvase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8388" y="1847850"/>
            <a:ext cx="3059112" cy="3517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197" name="Picture 7" descr="Mathima 3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1" y="1847850"/>
            <a:ext cx="249237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8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1. Ύστερος γεωμετρικός αμφορέας. 2. Πρώιμη πρωτοαττική υδρία. Αθήνα. </a:t>
            </a:r>
          </a:p>
        </p:txBody>
      </p:sp>
      <p:pic>
        <p:nvPicPr>
          <p:cNvPr id="100355" name="Picture 4" descr="Mathima 32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0" y="1828800"/>
            <a:ext cx="37973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6" name="Picture 7" descr="Mathima 299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0850" y="1828800"/>
            <a:ext cx="28194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0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Αύλακα προσφορών</a:t>
            </a:r>
          </a:p>
        </p:txBody>
      </p:sp>
      <p:pic>
        <p:nvPicPr>
          <p:cNvPr id="13721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82826"/>
            <a:ext cx="4038600" cy="3160713"/>
          </a:xfrm>
        </p:spPr>
      </p:pic>
      <p:pic>
        <p:nvPicPr>
          <p:cNvPr id="13722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9501"/>
            <a:ext cx="4038600" cy="3027363"/>
          </a:xfrm>
        </p:spPr>
      </p:pic>
    </p:spTree>
    <p:extLst>
      <p:ext uri="{BB962C8B-B14F-4D97-AF65-F5344CB8AC3E}">
        <p14:creationId xmlns:p14="http://schemas.microsoft.com/office/powerpoint/2010/main" val="10016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Αγγεία μέσων 7</a:t>
            </a:r>
            <a:r>
              <a:rPr lang="el-GR" altLang="el-GR" baseline="30000" smtClean="0"/>
              <a:t>ου</a:t>
            </a:r>
            <a:r>
              <a:rPr lang="el-GR" altLang="el-GR" smtClean="0"/>
              <a:t> αιώνα: Κεραμεικός</a:t>
            </a:r>
          </a:p>
        </p:txBody>
      </p:sp>
      <p:pic>
        <p:nvPicPr>
          <p:cNvPr id="13824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2213" y="5224464"/>
            <a:ext cx="4038600" cy="1785937"/>
          </a:xfrm>
        </p:spPr>
      </p:pic>
      <p:pic>
        <p:nvPicPr>
          <p:cNvPr id="13824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600201"/>
            <a:ext cx="4038600" cy="2447925"/>
          </a:xfrm>
        </p:spPr>
      </p:pic>
      <p:pic>
        <p:nvPicPr>
          <p:cNvPr id="13824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4702176"/>
            <a:ext cx="4294188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1557339"/>
            <a:ext cx="3960812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4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39267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1509714"/>
            <a:ext cx="3960813" cy="5280025"/>
          </a:xfrm>
        </p:spPr>
      </p:pic>
      <p:pic>
        <p:nvPicPr>
          <p:cNvPr id="139268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1509714"/>
            <a:ext cx="2376488" cy="5233987"/>
          </a:xfrm>
        </p:spPr>
      </p:pic>
    </p:spTree>
    <p:extLst>
      <p:ext uri="{BB962C8B-B14F-4D97-AF65-F5344CB8AC3E}">
        <p14:creationId xmlns:p14="http://schemas.microsoft.com/office/powerpoint/2010/main" val="32200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029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916113"/>
            <a:ext cx="3411538" cy="4525962"/>
          </a:xfrm>
        </p:spPr>
      </p:pic>
      <p:pic>
        <p:nvPicPr>
          <p:cNvPr id="14029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1916113"/>
            <a:ext cx="4038600" cy="4451350"/>
          </a:xfrm>
        </p:spPr>
      </p:pic>
    </p:spTree>
    <p:extLst>
      <p:ext uri="{BB962C8B-B14F-4D97-AF65-F5344CB8AC3E}">
        <p14:creationId xmlns:p14="http://schemas.microsoft.com/office/powerpoint/2010/main" val="41655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Άρμα Βάρης: μέσα 7</a:t>
            </a:r>
            <a:r>
              <a:rPr lang="el-GR" altLang="el-GR" baseline="30000" smtClean="0"/>
              <a:t>ου</a:t>
            </a:r>
            <a:r>
              <a:rPr lang="el-GR" altLang="el-GR" smtClean="0"/>
              <a:t> αιώνα π.Χ.</a:t>
            </a:r>
          </a:p>
        </p:txBody>
      </p:sp>
      <p:sp>
        <p:nvSpPr>
          <p:cNvPr id="141315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  <p:pic>
        <p:nvPicPr>
          <p:cNvPr id="141316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635126"/>
            <a:ext cx="7200900" cy="5400675"/>
          </a:xfrm>
        </p:spPr>
      </p:pic>
    </p:spTree>
    <p:extLst>
      <p:ext uri="{BB962C8B-B14F-4D97-AF65-F5344CB8AC3E}">
        <p14:creationId xmlns:p14="http://schemas.microsoft.com/office/powerpoint/2010/main" val="29910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ΜΠΑ κρατήρας από τον Κεραμεικό</a:t>
            </a:r>
          </a:p>
        </p:txBody>
      </p:sp>
      <p:pic>
        <p:nvPicPr>
          <p:cNvPr id="142339" name="Picture 4" descr="kerameikosMPAkrater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73238"/>
            <a:ext cx="4535488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0" name="Picture 7" descr="Kerameikossphinxkrater2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8" y="1773238"/>
            <a:ext cx="39433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Τράπεζα για επιτραπέζια παιχνίδια. Βάρη 675-650</a:t>
            </a:r>
          </a:p>
        </p:txBody>
      </p:sp>
      <p:pic>
        <p:nvPicPr>
          <p:cNvPr id="14336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71639"/>
            <a:ext cx="4038600" cy="4383087"/>
          </a:xfrm>
        </p:spPr>
      </p:pic>
      <p:pic>
        <p:nvPicPr>
          <p:cNvPr id="14336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641476"/>
            <a:ext cx="4038600" cy="4443413"/>
          </a:xfrm>
        </p:spPr>
      </p:pic>
    </p:spTree>
    <p:extLst>
      <p:ext uri="{BB962C8B-B14F-4D97-AF65-F5344CB8AC3E}">
        <p14:creationId xmlns:p14="http://schemas.microsoft.com/office/powerpoint/2010/main" val="135458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Ύστερη Πρωτοαττική κεραμική. </a:t>
            </a:r>
          </a:p>
        </p:txBody>
      </p:sp>
      <p:sp>
        <p:nvSpPr>
          <p:cNvPr id="14438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Μετά το 650 π.Χ. </a:t>
            </a:r>
          </a:p>
          <a:p>
            <a:pPr eaLnBrk="1" hangingPunct="1"/>
            <a:r>
              <a:rPr lang="el-GR" altLang="el-GR" smtClean="0"/>
              <a:t>Έλευση του μελανόμορφου ρυθμού</a:t>
            </a:r>
          </a:p>
          <a:p>
            <a:pPr eaLnBrk="1" hangingPunct="1"/>
            <a:r>
              <a:rPr lang="el-GR" altLang="el-GR" smtClean="0"/>
              <a:t>Λιγότερα ευρήματα ως το 620 π.Χ. περίπου</a:t>
            </a:r>
          </a:p>
          <a:p>
            <a:pPr eaLnBrk="1" hangingPunct="1"/>
            <a:r>
              <a:rPr lang="el-GR" altLang="el-GR" smtClean="0"/>
              <a:t>Πέρασμα στην αρχαϊκή: 620-600 π.Χ. </a:t>
            </a:r>
          </a:p>
        </p:txBody>
      </p:sp>
      <p:sp>
        <p:nvSpPr>
          <p:cNvPr id="14438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Αμφορέας από το Κυνοσάργες</a:t>
            </a:r>
          </a:p>
          <a:p>
            <a:pPr eaLnBrk="1" hangingPunct="1"/>
            <a:r>
              <a:rPr lang="el-GR" altLang="el-GR" smtClean="0"/>
              <a:t>Αμφορέας του Νέσσου</a:t>
            </a:r>
          </a:p>
          <a:p>
            <a:pPr eaLnBrk="1" hangingPunct="1"/>
            <a:r>
              <a:rPr lang="el-GR" altLang="el-GR" smtClean="0"/>
              <a:t>Ζ. του Νέσσου</a:t>
            </a:r>
          </a:p>
          <a:p>
            <a:pPr eaLnBrk="1" hangingPunct="1"/>
            <a:r>
              <a:rPr lang="el-GR" altLang="el-GR" smtClean="0"/>
              <a:t>Αμφορείς </a:t>
            </a:r>
            <a:r>
              <a:rPr lang="en-US" altLang="el-GR" smtClean="0"/>
              <a:t>SOS</a:t>
            </a:r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8210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/>
              <a:t>Αμφορέας από το Κυνοσάργες. Αθήνα. 650-630 π.Χ. </a:t>
            </a:r>
          </a:p>
        </p:txBody>
      </p:sp>
      <p:pic>
        <p:nvPicPr>
          <p:cNvPr id="14541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700214"/>
            <a:ext cx="3871913" cy="4264025"/>
          </a:xfrm>
        </p:spPr>
      </p:pic>
      <p:pic>
        <p:nvPicPr>
          <p:cNvPr id="145412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825" y="1382714"/>
            <a:ext cx="3671888" cy="5481637"/>
          </a:xfrm>
        </p:spPr>
      </p:pic>
    </p:spTree>
    <p:extLst>
      <p:ext uri="{BB962C8B-B14F-4D97-AF65-F5344CB8AC3E}">
        <p14:creationId xmlns:p14="http://schemas.microsoft.com/office/powerpoint/2010/main" val="25406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Αγορά. ΥΠΑ οινοχόη. 650-630</a:t>
            </a:r>
          </a:p>
        </p:txBody>
      </p:sp>
      <p:pic>
        <p:nvPicPr>
          <p:cNvPr id="14643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573214"/>
            <a:ext cx="3816350" cy="5591175"/>
          </a:xfrm>
        </p:spPr>
      </p:pic>
      <p:pic>
        <p:nvPicPr>
          <p:cNvPr id="146436" name="Picture 4" descr="AgoraMPAoinocho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2105026"/>
            <a:ext cx="278923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Λονδίνο. Ζωγράφος Ν. 720-700 π.Χ. Νέα Υόρκη. Ζ. του Πασσά. 700 π.Χ. </a:t>
            </a:r>
          </a:p>
        </p:txBody>
      </p:sp>
      <p:pic>
        <p:nvPicPr>
          <p:cNvPr id="10137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449388"/>
            <a:ext cx="2881312" cy="5281612"/>
          </a:xfrm>
        </p:spPr>
      </p:pic>
      <p:pic>
        <p:nvPicPr>
          <p:cNvPr id="10138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1438276"/>
            <a:ext cx="3700463" cy="5292725"/>
          </a:xfrm>
        </p:spPr>
      </p:pic>
    </p:spTree>
    <p:extLst>
      <p:ext uri="{BB962C8B-B14F-4D97-AF65-F5344CB8AC3E}">
        <p14:creationId xmlns:p14="http://schemas.microsoft.com/office/powerpoint/2010/main" val="8146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1800"/>
              <a:t>ΥΠΑ αμφορέας από την Αγορά της Αθήνας. 650-625 π.Χ. Βερολίνο. Θραύσμα από την Αίγινα. </a:t>
            </a:r>
          </a:p>
        </p:txBody>
      </p:sp>
      <p:pic>
        <p:nvPicPr>
          <p:cNvPr id="147459" name="Picture 4" descr="AgoraLPAamphora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2924176"/>
            <a:ext cx="4824413" cy="3617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746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2903539"/>
            <a:ext cx="3903663" cy="374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3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Ζ. του Βερολίνου Α34. 630-620 </a:t>
            </a:r>
          </a:p>
        </p:txBody>
      </p:sp>
      <p:pic>
        <p:nvPicPr>
          <p:cNvPr id="148483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381126"/>
            <a:ext cx="7488238" cy="5667375"/>
          </a:xfrm>
        </p:spPr>
      </p:pic>
      <p:sp>
        <p:nvSpPr>
          <p:cNvPr id="14848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38368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Ύστερη Πρωτοαττική Κεραμική. Σκύφος στον Κεραμεικό. 620 π.Χ.  </a:t>
            </a:r>
          </a:p>
        </p:txBody>
      </p:sp>
      <p:pic>
        <p:nvPicPr>
          <p:cNvPr id="149507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1473201"/>
            <a:ext cx="4032250" cy="5376863"/>
          </a:xfrm>
        </p:spPr>
      </p:pic>
      <p:pic>
        <p:nvPicPr>
          <p:cNvPr id="14950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2420938"/>
            <a:ext cx="4406900" cy="3384550"/>
          </a:xfrm>
        </p:spPr>
      </p:pic>
    </p:spTree>
    <p:extLst>
      <p:ext uri="{BB962C8B-B14F-4D97-AF65-F5344CB8AC3E}">
        <p14:creationId xmlns:p14="http://schemas.microsoft.com/office/powerpoint/2010/main" val="22812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Αθήνα, από την οδό Πειραιώς. ΥΠΑ αμφορέας του Ζωγράφου του Νέσσου. </a:t>
            </a:r>
          </a:p>
        </p:txBody>
      </p:sp>
      <p:pic>
        <p:nvPicPr>
          <p:cNvPr id="150531" name="Picture 4" descr="Mathima 310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1773238"/>
            <a:ext cx="277971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0532" name="Picture 7" descr="Mathima 31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1439" y="1844675"/>
            <a:ext cx="3629025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3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ΥΠΑ Αμφορέας του Ζωγράφου του Νέσσου. Λονδίνο. </a:t>
            </a:r>
          </a:p>
        </p:txBody>
      </p:sp>
      <p:pic>
        <p:nvPicPr>
          <p:cNvPr id="151555" name="Picture 4" descr="LondonPANessosP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325" y="1828800"/>
            <a:ext cx="31686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56" name="Picture 10" descr="LondonnettosB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864" y="1828800"/>
            <a:ext cx="28717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2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Μεγάλο ταφικό αγγείο από τον Αναγυρούντα. 600 π.Χ. Αθήνα. </a:t>
            </a:r>
          </a:p>
        </p:txBody>
      </p:sp>
      <p:pic>
        <p:nvPicPr>
          <p:cNvPr id="152579" name="Picture 4" descr="Mathima 308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0" y="1484314"/>
            <a:ext cx="3887788" cy="5184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2580" name="Picture 4" descr="Mathima 3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700214"/>
            <a:ext cx="3382963" cy="528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5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Λουτροφόρος-υδρία του Ζωγράφου του Νέσσου. Αθήνα, Φετιγέ Τζαμί.</a:t>
            </a:r>
          </a:p>
        </p:txBody>
      </p:sp>
      <p:pic>
        <p:nvPicPr>
          <p:cNvPr id="153603" name="Picture 4" descr="fethiyeprotoatticloutr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2451" y="1828800"/>
            <a:ext cx="6081713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3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Λουτροφόρος-υδρία του Ζωγράφου του Νέσσου. Αθήνα, Φετιγέ Τζαμί. </a:t>
            </a:r>
          </a:p>
        </p:txBody>
      </p:sp>
      <p:pic>
        <p:nvPicPr>
          <p:cNvPr id="154627" name="Picture 4" descr="fethiyeprotoatticloutr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628775"/>
            <a:ext cx="6480175" cy="430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3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Λουτροφόρος-υδρία του Ζωγράφου του Νέσσου. Αθήνα, Φετιγέ Τζαμί.</a:t>
            </a:r>
          </a:p>
        </p:txBody>
      </p:sp>
      <p:pic>
        <p:nvPicPr>
          <p:cNvPr id="155651" name="Picture 4" descr="fethiyeprotoatticloutr3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870075"/>
            <a:ext cx="8153400" cy="395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6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Λουτροφόρος-υδρία του Ζωγράφου του Νέσσου. Αθήνα, Φετιγέ Τζαμί.</a:t>
            </a:r>
          </a:p>
        </p:txBody>
      </p:sp>
      <p:pic>
        <p:nvPicPr>
          <p:cNvPr id="156675" name="Picture 4" descr="fethiyeprotoatticloutr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519364"/>
            <a:ext cx="4000500" cy="2655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6676" name="Picture 7" descr="fethiyeprotoatticloutr5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0300" y="2222500"/>
            <a:ext cx="4000500" cy="325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6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1. ΠρΠΑ αμφορέας από την Αθήνα. Κάποτε στη συλλογή Έλγιν. 700 π.Χ. 2. Αμφορέας από την Αγορά της Αθήνας. 700 π.Χ. </a:t>
            </a:r>
          </a:p>
        </p:txBody>
      </p:sp>
      <p:pic>
        <p:nvPicPr>
          <p:cNvPr id="102403" name="Picture 4" descr="suisseprotoatticamph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73238"/>
            <a:ext cx="4000500" cy="400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4" name="Picture 7" descr="AgoraLGamphora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1773238"/>
            <a:ext cx="4432300" cy="3956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45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Λουτροφόρος-υδρία του Ζωγράφου του Νέσσου. Αθήνα, Φετιγέ Τζαμί.</a:t>
            </a:r>
          </a:p>
        </p:txBody>
      </p:sp>
      <p:pic>
        <p:nvPicPr>
          <p:cNvPr id="157699" name="Picture 4" descr="fethiyeprotoatticloutr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3414" y="1828800"/>
            <a:ext cx="59197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2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200"/>
              <a:t>1. Αθήνα 353, αμφορέας του Ζωγράφου του Πειραιά. 2. Αθήνα 16391, αμφορέας του Ζωγράφου του Βελλερεφόντη.</a:t>
            </a:r>
          </a:p>
        </p:txBody>
      </p:sp>
      <p:pic>
        <p:nvPicPr>
          <p:cNvPr id="158723" name="Picture 4" descr="Mathima 300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7339" y="1828800"/>
            <a:ext cx="24606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24" name="Picture 7" descr="Mathima 31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2914" y="1828800"/>
            <a:ext cx="28336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25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Πινάκιο Αθήνας, αρ.ευρ. 19171 από την Βάρη. Τέλη 7ου αι. </a:t>
            </a:r>
          </a:p>
        </p:txBody>
      </p:sp>
      <p:pic>
        <p:nvPicPr>
          <p:cNvPr id="159747" name="Picture 4" descr="Mathima 31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5589" y="1828800"/>
            <a:ext cx="413543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0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Αμφορέας </a:t>
            </a:r>
            <a:r>
              <a:rPr lang="fr-FR" altLang="el-GR" smtClean="0"/>
              <a:t>SOS </a:t>
            </a:r>
            <a:r>
              <a:rPr lang="el-GR" altLang="el-GR" smtClean="0"/>
              <a:t>από την Ετρουρία. </a:t>
            </a:r>
          </a:p>
        </p:txBody>
      </p:sp>
      <p:pic>
        <p:nvPicPr>
          <p:cNvPr id="160771" name="Picture 4" descr="LondonSOSamphor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5164" y="1828800"/>
            <a:ext cx="331787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/>
              <a:t>Τμήμα ΠρΠΑ κρατήρα. 700 π.Χ. Λούβρο </a:t>
            </a:r>
            <a:r>
              <a:rPr lang="fr-FR" altLang="el-GR" sz="4000"/>
              <a:t>CA 3256. </a:t>
            </a:r>
            <a:endParaRPr lang="el-GR" altLang="el-GR" sz="4000"/>
          </a:p>
        </p:txBody>
      </p:sp>
      <p:pic>
        <p:nvPicPr>
          <p:cNvPr id="103427" name="Picture 4" descr="LouvreCA3256EPAkrater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95526"/>
            <a:ext cx="8153400" cy="3103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2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altLang="el-GR" sz="4000"/>
              <a:t>ΠρΠΑ λουτροφόρος-υδρία Αθήνας. Ζωγράφος του Αναλάτου</a:t>
            </a:r>
          </a:p>
        </p:txBody>
      </p:sp>
      <p:pic>
        <p:nvPicPr>
          <p:cNvPr id="104451" name="Picture 31" descr="Mathima 312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302895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2" name="Picture 34" descr="Mathima 31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5" y="1989139"/>
            <a:ext cx="4895850" cy="367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9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/>
              <a:t>1. ΠρΠΑ λουτροφόρος-αμφορέας του Ζωγράφου του Αναλάτου. Λούβρο. 2. Αμφορέας στο Μόναχο</a:t>
            </a:r>
          </a:p>
        </p:txBody>
      </p:sp>
      <p:pic>
        <p:nvPicPr>
          <p:cNvPr id="105475" name="Picture 4" descr="Mathima 320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700213"/>
            <a:ext cx="2459038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1700213"/>
            <a:ext cx="4629150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21939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Microsoft Office PowerPoint</Application>
  <PresentationFormat>Widescreen</PresentationFormat>
  <Paragraphs>79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Calibri Light</vt:lpstr>
      <vt:lpstr>Office Theme</vt:lpstr>
      <vt:lpstr>ΠΡΩΤΟΑΤΤΙΚΗ ΚΕΡΑΜΙΚΗ</vt:lpstr>
      <vt:lpstr>Η πρωτοαττική Κεραμική</vt:lpstr>
      <vt:lpstr>Αθήνα. Λονδίνο. Εργαστήριο Ζ. Αθήνας 894</vt:lpstr>
      <vt:lpstr>1. Ύστερος γεωμετρικός αμφορέας. 2. Πρώιμη πρωτοαττική υδρία. Αθήνα. </vt:lpstr>
      <vt:lpstr>Λονδίνο. Ζωγράφος Ν. 720-700 π.Χ. Νέα Υόρκη. Ζ. του Πασσά. 700 π.Χ. </vt:lpstr>
      <vt:lpstr>1. ΠρΠΑ αμφορέας από την Αθήνα. Κάποτε στη συλλογή Έλγιν. 700 π.Χ. 2. Αμφορέας από την Αγορά της Αθήνας. 700 π.Χ. </vt:lpstr>
      <vt:lpstr>Τμήμα ΠρΠΑ κρατήρα. 700 π.Χ. Λούβρο CA 3256. </vt:lpstr>
      <vt:lpstr>ΠρΠΑ λουτροφόρος-υδρία Αθήνας. Ζωγράφος του Αναλάτου</vt:lpstr>
      <vt:lpstr>1. ΠρΠΑ λουτροφόρος-αμφορέας του Ζωγράφου του Αναλάτου. Λούβρο. 2. Αμφορέας στο Μόναχο</vt:lpstr>
      <vt:lpstr>Υδρία Nέας Υόρκης. Υδρία Αθήνας</vt:lpstr>
      <vt:lpstr>Αμφορέας Νέας Υόρκης. </vt:lpstr>
      <vt:lpstr>Μόναχο. Κρατήρας Ζωγράφου του Αναλάτου</vt:lpstr>
      <vt:lpstr>Κρατήρας Μονάχου</vt:lpstr>
      <vt:lpstr>1. Πώμα κρατήρα Λονδίνου. 2, Πίνακας από το ιερό του Ποσειδώνα στο Σούνιο. Ζωγράφος του Αναλάτου, ΠρΠΑ ρυθμός. </vt:lpstr>
      <vt:lpstr>Ζωγράφος του Πασσά. Αμφορέας Νέας Υόρκης</vt:lpstr>
      <vt:lpstr>Αμφορέας από το Φάληρο. Αμφορέας στο Μουσείο Μπενάκη. Ζ. του Πασσά. </vt:lpstr>
      <vt:lpstr>Βερολίνο. Ζ. του Πασσά. Αθήνα. Ζ. των Μεσογείων</vt:lpstr>
      <vt:lpstr>Οξφόρδη. Τορόντο. Ζ. των Μεσογείων</vt:lpstr>
      <vt:lpstr>Κεραμεικός. Αθήνα. Ζ. των Μεσογείων</vt:lpstr>
      <vt:lpstr>Αθήνα. Ζ. των Μεσογείων</vt:lpstr>
      <vt:lpstr>ΠρΠΑ κύπελλο από τον Κεραμεικό. Ζ. των Μεσογείων</vt:lpstr>
      <vt:lpstr>Λονδίνο. Λούβρο. Κύλικες του Ζ. των Ορνέων. </vt:lpstr>
      <vt:lpstr>Αγγεία από πρώιμο πρωτοαττικό τάφο του Κεραμεικού. Αρχές 7ου αι. π.Χ. </vt:lpstr>
      <vt:lpstr>Δύο αγγεία των μέσων του 7ου αιώνα από τη Βούλα. Μουσείο Πειραιά</vt:lpstr>
      <vt:lpstr>Μαυρόασπρος Ρυθμός</vt:lpstr>
      <vt:lpstr>Επώνυμο αγγείο του ζωγράφου της οινοχόης της Αίγινας. ΜΠΑ περίοδος. </vt:lpstr>
      <vt:lpstr>Επώνυμο αγγείο του ζωγράφου της οινοχόης της Αίγινας. ΜΠΑ περίοδος. Ζάρι από την Αττική</vt:lpstr>
      <vt:lpstr>Αγορά της Αθήνας. ΜΠΑ όλπη. Οινοχόη Αθήνας 322. ΜΠΑ μαυρόασπρος ρυθμός. Ζωγράφος της Οινοχόης της Αίγινας</vt:lpstr>
      <vt:lpstr>1. Κρατήρας Λονδίνου από την Αθήνα. </vt:lpstr>
      <vt:lpstr>Βερολίνο. Αμφορέας της οινοχόης τ</vt:lpstr>
      <vt:lpstr>Επώνυμος αμφορέας του Ζωγράφου του Νέττου της Νέας Υόρκης. ΜΠΑ Μαυρόασπρος ρυθμός. </vt:lpstr>
      <vt:lpstr>Επώνυμος αμφορέας του Ζωγράφου του Νέττου της Νέας Υόρκης. ΜΠΑ Μαυρόασπρος ρυθμός. </vt:lpstr>
      <vt:lpstr>1. Θραύσμα ΜΠΑ κρατήρα. Ζωγράφος του Νέττου της Νέας Υόρκης. Βασιλεία. </vt:lpstr>
      <vt:lpstr>Μέσος πρωτοαττικός αμφορέας Ελευσίνας. Μαυρόασπρος Ρυθμός. Ζωγράφος του Πολυφήμου</vt:lpstr>
      <vt:lpstr>Μέσος πρωτοαττικός αμφορέας Ελευσίνας. Λεπτομέρεια από την κοιλία του αγγείου</vt:lpstr>
      <vt:lpstr>Αίγινα. Υποστατό. Ζωγράφος του Πολυφήμου. </vt:lpstr>
      <vt:lpstr>Nέα Υόρκη. Αγορά</vt:lpstr>
      <vt:lpstr>Bερολίνο Α 7. ΜΠΑ κρατήρας του Μαυρόασπρου ρυθμού. Ζωγράφος της Ορέστειας </vt:lpstr>
      <vt:lpstr>Αγγεία της ΜΠΑ περιόδου. 1. Κεραμεικός. 2. Αθήνα, από την Αίγινα. 3. Aγορά</vt:lpstr>
      <vt:lpstr>Αύλακα προσφορών</vt:lpstr>
      <vt:lpstr>Αγγεία μέσων 7ου αιώνα: Κεραμεικός</vt:lpstr>
      <vt:lpstr>PowerPoint Presentation</vt:lpstr>
      <vt:lpstr>PowerPoint Presentation</vt:lpstr>
      <vt:lpstr>Άρμα Βάρης: μέσα 7ου αιώνα π.Χ.</vt:lpstr>
      <vt:lpstr>ΜΠΑ κρατήρας από τον Κεραμεικό</vt:lpstr>
      <vt:lpstr>Τράπεζα για επιτραπέζια παιχνίδια. Βάρη 675-650</vt:lpstr>
      <vt:lpstr>Ύστερη Πρωτοαττική κεραμική. </vt:lpstr>
      <vt:lpstr>Αμφορέας από το Κυνοσάργες. Αθήνα. 650-630 π.Χ. </vt:lpstr>
      <vt:lpstr>Αγορά. ΥΠΑ οινοχόη. 650-630</vt:lpstr>
      <vt:lpstr>ΥΠΑ αμφορέας από την Αγορά της Αθήνας. 650-625 π.Χ. Βερολίνο. Θραύσμα από την Αίγινα. </vt:lpstr>
      <vt:lpstr>Ζ. του Βερολίνου Α34. 630-620 </vt:lpstr>
      <vt:lpstr>Ύστερη Πρωτοαττική Κεραμική. Σκύφος στον Κεραμεικό. 620 π.Χ.  </vt:lpstr>
      <vt:lpstr>Αθήνα, από την οδό Πειραιώς. ΥΠΑ αμφορέας του Ζωγράφου του Νέσσου. </vt:lpstr>
      <vt:lpstr>ΥΠΑ Αμφορέας του Ζωγράφου του Νέσσου. Λονδίνο. </vt:lpstr>
      <vt:lpstr>Μεγάλο ταφικό αγγείο από τον Αναγυρούντα. 600 π.Χ. Αθήνα. </vt:lpstr>
      <vt:lpstr>Λουτροφόρος-υδρία του Ζωγράφου του Νέσσου. Αθήνα, Φετιγέ Τζαμί.</vt:lpstr>
      <vt:lpstr>Λουτροφόρος-υδρία του Ζωγράφου του Νέσσου. Αθήνα, Φετιγέ Τζαμί. </vt:lpstr>
      <vt:lpstr>Λουτροφόρος-υδρία του Ζωγράφου του Νέσσου. Αθήνα, Φετιγέ Τζαμί.</vt:lpstr>
      <vt:lpstr>Λουτροφόρος-υδρία του Ζωγράφου του Νέσσου. Αθήνα, Φετιγέ Τζαμί.</vt:lpstr>
      <vt:lpstr>Λουτροφόρος-υδρία του Ζωγράφου του Νέσσου. Αθήνα, Φετιγέ Τζαμί.</vt:lpstr>
      <vt:lpstr>1. Αθήνα 353, αμφορέας του Ζωγράφου του Πειραιά. 2. Αθήνα 16391, αμφορέας του Ζωγράφου του Βελλερεφόντη.</vt:lpstr>
      <vt:lpstr>Πινάκιο Αθήνας, αρ.ευρ. 19171 από την Βάρη. Τέλη 7ου αι. </vt:lpstr>
      <vt:lpstr>Αμφορέας SOS από την Ετρουρία.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ΠΡΩΤΟΑΤΤΙΚΗ ΚΕΡΑΜΙΚΗ</dc:title>
  <dc:creator>User</dc:creator>
  <cp:lastModifiedBy>User</cp:lastModifiedBy>
  <cp:revision>1</cp:revision>
  <dcterms:created xsi:type="dcterms:W3CDTF">2021-03-27T20:43:46Z</dcterms:created>
  <dcterms:modified xsi:type="dcterms:W3CDTF">2021-03-27T20:44:07Z</dcterms:modified>
</cp:coreProperties>
</file>