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16"/>
  </p:notesMasterIdLst>
  <p:handoutMasterIdLst>
    <p:handoutMasterId r:id="rId17"/>
  </p:handoutMasterIdLst>
  <p:sldIdLst>
    <p:sldId id="424" r:id="rId2"/>
    <p:sldId id="362" r:id="rId3"/>
    <p:sldId id="425" r:id="rId4"/>
    <p:sldId id="426" r:id="rId5"/>
    <p:sldId id="427" r:id="rId6"/>
    <p:sldId id="428" r:id="rId7"/>
    <p:sldId id="429" r:id="rId8"/>
    <p:sldId id="430" r:id="rId9"/>
    <p:sldId id="431" r:id="rId10"/>
    <p:sldId id="432" r:id="rId11"/>
    <p:sldId id="433" r:id="rId12"/>
    <p:sldId id="434" r:id="rId13"/>
    <p:sldId id="435" r:id="rId14"/>
    <p:sldId id="436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77C97"/>
    <a:srgbClr val="D7791B"/>
    <a:srgbClr val="4C7816"/>
    <a:srgbClr val="528218"/>
    <a:srgbClr val="B6CEAA"/>
    <a:srgbClr val="ADC8A0"/>
    <a:srgbClr val="CD80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35" autoAdjust="0"/>
    <p:restoredTop sz="96327" autoAdjust="0"/>
  </p:normalViewPr>
  <p:slideViewPr>
    <p:cSldViewPr>
      <p:cViewPr varScale="1">
        <p:scale>
          <a:sx n="128" d="100"/>
          <a:sy n="128" d="100"/>
        </p:scale>
        <p:origin x="1488" y="176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47B91-2C5F-F547-BB2A-25895BE21566}" type="datetimeFigureOut">
              <a:rPr lang="en-US" smtClean="0"/>
              <a:t>11/23/25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D7707-7D9B-FF49-B15C-10C60DD3EA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266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F54F01C-9DAE-4834-B3FA-3D4760BB017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404709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A9C20A67-9360-415D-8A66-BED502C09899}" type="slidenum">
              <a:rPr lang="en-US" altLang="en-US" sz="1200">
                <a:latin typeface="Arial" panose="020B0604020202020204" pitchFamily="34" charset="0"/>
              </a:rPr>
              <a:pPr algn="r"/>
              <a:t>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8495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10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41159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11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33384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23145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02987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14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19795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23364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97588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37032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32296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68758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3986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8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74208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fld id="{195455FB-0CCA-4344-9073-52441C2645F4}" type="slidenum">
              <a:rPr lang="en-US" altLang="en-US" sz="1200">
                <a:latin typeface="Arial" panose="020B0604020202020204" pitchFamily="34" charset="0"/>
              </a:rPr>
              <a:pPr algn="r"/>
              <a:t>9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6291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12"/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" name="Text Box 14" descr="Pink tissue paper"/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" name="Text Box 15" descr="Pink tissue paper"/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</a:rPr>
              <a:t>2.5</a:t>
            </a:r>
          </a:p>
        </p:txBody>
      </p:sp>
      <p:sp>
        <p:nvSpPr>
          <p:cNvPr id="8" name="Line 21"/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Line 23"/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" name="Line 24"/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2" name="Freeform 31"/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1143000 w 96"/>
              <a:gd name="T3" fmla="*/ 0 h 192"/>
              <a:gd name="T4" fmla="*/ 1143000 w 96"/>
              <a:gd name="T5" fmla="*/ 609600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3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1752600" y="6305550"/>
            <a:ext cx="69342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pic>
        <p:nvPicPr>
          <p:cNvPr id="14" name="Picture 15" descr="Lay Linear Algebra 6e cov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48795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2.2- </a:t>
            </a:r>
            <a:fld id="{CE90E932-D1B3-4534-813D-FD4EBE5E39C2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1752600" y="6305550"/>
            <a:ext cx="4876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37696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2.2- </a:t>
            </a:r>
            <a:fld id="{CE7008AD-6ACD-4396-A6D7-C548241CE52C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752600" y="6305550"/>
            <a:ext cx="5029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buFont typeface="Symbol" panose="05050102010706020507" pitchFamily="18" charset="2"/>
              <a:buNone/>
              <a:defRPr sz="1200" smtClean="0">
                <a:latin typeface="Arial" panose="020B0604020202020204" pitchFamily="34" charset="0"/>
                <a:sym typeface="Symbol" panose="05050102010706020507" pitchFamily="18" charset="2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Line 13"/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openxmlformats.org/officeDocument/2006/relationships/image" Target="../media/image16.png"/><Relationship Id="rId10" Type="http://schemas.openxmlformats.org/officeDocument/2006/relationships/image" Target="../media/image22.png"/><Relationship Id="rId4" Type="http://schemas.openxmlformats.org/officeDocument/2006/relationships/image" Target="../media/image15.png"/><Relationship Id="rId9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/>
              <a:t>Ά</a:t>
            </a:r>
            <a:r>
              <a:rPr lang="el-GR" altLang="en-US" dirty="0" err="1"/>
              <a:t>λγεβρα</a:t>
            </a:r>
            <a:r>
              <a:rPr lang="el-GR" altLang="en-US" dirty="0"/>
              <a:t> Πινάκων</a:t>
            </a:r>
            <a:endParaRPr lang="en-US" altLang="en-US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ΠΑΡΑΓΟΝΤΟΠΟΙΗΣΗ ΠΙΝΑΚΩΝ</a:t>
            </a:r>
            <a:endParaRPr lang="en-US" altLang="en-US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10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ΕΝΑΣ ΑΛΓΟΡΙΘΜΟΣ ΠΑΡΑΓΟΝΤΟΠΟΙΗΣΗΣ</a:t>
            </a:r>
            <a:r>
              <a:rPr lang="en-US" altLang="en-US" dirty="0"/>
              <a:t> LU</a:t>
            </a:r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991600" cy="5181600"/>
          </a:xfrm>
        </p:spPr>
        <p:txBody>
          <a:bodyPr/>
          <a:lstStyle/>
          <a:p>
            <a:pPr eaLnBrk="1" hangingPunct="1"/>
            <a:r>
              <a:rPr lang="el-GR" altLang="en-US" sz="2750" dirty="0">
                <a:cs typeface="Times New Roman" panose="02020603050405020304" pitchFamily="18" charset="0"/>
              </a:rPr>
              <a:t>Σημειώστε ότι οι πράξεις σειρών στην (3), οι οποίες ανάγουν τον Α σε </a:t>
            </a:r>
            <a:r>
              <a:rPr lang="en-US" altLang="en-US" sz="2750" dirty="0">
                <a:cs typeface="Times New Roman" panose="02020603050405020304" pitchFamily="18" charset="0"/>
              </a:rPr>
              <a:t>U, </a:t>
            </a:r>
            <a:r>
              <a:rPr lang="el-GR" altLang="en-US" sz="2750" dirty="0">
                <a:cs typeface="Times New Roman" panose="02020603050405020304" pitchFamily="18" charset="0"/>
              </a:rPr>
              <a:t>ανάγουν επίσης το </a:t>
            </a:r>
            <a:r>
              <a:rPr lang="en-US" altLang="en-US" sz="2750" dirty="0">
                <a:cs typeface="Times New Roman" panose="02020603050405020304" pitchFamily="18" charset="0"/>
              </a:rPr>
              <a:t>L </a:t>
            </a:r>
            <a:r>
              <a:rPr lang="el-GR" altLang="en-US" sz="2750" dirty="0">
                <a:cs typeface="Times New Roman" panose="02020603050405020304" pitchFamily="18" charset="0"/>
              </a:rPr>
              <a:t>στην (4) σε </a:t>
            </a:r>
            <a:r>
              <a:rPr lang="en-US" altLang="en-US" sz="2750" dirty="0">
                <a:cs typeface="Times New Roman" panose="02020603050405020304" pitchFamily="18" charset="0"/>
              </a:rPr>
              <a:t>I, </a:t>
            </a:r>
            <a:r>
              <a:rPr lang="el-GR" altLang="en-US" sz="2750" dirty="0">
                <a:cs typeface="Times New Roman" panose="02020603050405020304" pitchFamily="18" charset="0"/>
              </a:rPr>
              <a:t>διότι 𝐸</a:t>
            </a:r>
            <a:r>
              <a:rPr lang="el-GR" altLang="en-US" sz="2750" baseline="-25000" dirty="0">
                <a:cs typeface="Times New Roman" panose="02020603050405020304" pitchFamily="18" charset="0"/>
              </a:rPr>
              <a:t>𝑝</a:t>
            </a:r>
            <a:r>
              <a:rPr lang="el-GR" altLang="en-US" sz="2750" dirty="0">
                <a:cs typeface="Times New Roman" panose="02020603050405020304" pitchFamily="18" charset="0"/>
              </a:rPr>
              <a:t>...𝐸</a:t>
            </a:r>
            <a:r>
              <a:rPr lang="el-GR" altLang="en-US" sz="2750" baseline="-25000" dirty="0">
                <a:cs typeface="Times New Roman" panose="02020603050405020304" pitchFamily="18" charset="0"/>
              </a:rPr>
              <a:t>1</a:t>
            </a:r>
            <a:r>
              <a:rPr lang="el-GR" altLang="en-US" sz="2750" dirty="0">
                <a:cs typeface="Times New Roman" panose="02020603050405020304" pitchFamily="18" charset="0"/>
              </a:rPr>
              <a:t>𝐿=(𝐸</a:t>
            </a:r>
            <a:r>
              <a:rPr lang="el-GR" altLang="en-US" sz="2750" baseline="-25000" dirty="0">
                <a:cs typeface="Times New Roman" panose="02020603050405020304" pitchFamily="18" charset="0"/>
              </a:rPr>
              <a:t>𝑝</a:t>
            </a:r>
            <a:r>
              <a:rPr lang="el-GR" altLang="en-US" sz="2750" dirty="0">
                <a:cs typeface="Times New Roman" panose="02020603050405020304" pitchFamily="18" charset="0"/>
              </a:rPr>
              <a:t>...𝐸</a:t>
            </a:r>
            <a:r>
              <a:rPr lang="el-GR" altLang="en-US" sz="2750" baseline="-25000" dirty="0">
                <a:cs typeface="Times New Roman" panose="02020603050405020304" pitchFamily="18" charset="0"/>
              </a:rPr>
              <a:t>1</a:t>
            </a:r>
            <a:r>
              <a:rPr lang="el-GR" altLang="en-US" sz="2750" dirty="0">
                <a:cs typeface="Times New Roman" panose="02020603050405020304" pitchFamily="18" charset="0"/>
              </a:rPr>
              <a:t>) (𝐸</a:t>
            </a:r>
            <a:r>
              <a:rPr lang="el-GR" altLang="en-US" sz="2750" baseline="-25000" dirty="0">
                <a:cs typeface="Times New Roman" panose="02020603050405020304" pitchFamily="18" charset="0"/>
              </a:rPr>
              <a:t>𝑝</a:t>
            </a:r>
            <a:r>
              <a:rPr lang="el-GR" altLang="en-US" sz="2750" dirty="0">
                <a:cs typeface="Times New Roman" panose="02020603050405020304" pitchFamily="18" charset="0"/>
              </a:rPr>
              <a:t>...𝐸</a:t>
            </a:r>
            <a:r>
              <a:rPr lang="el-GR" altLang="en-US" sz="2750" baseline="-25000" dirty="0">
                <a:cs typeface="Times New Roman" panose="02020603050405020304" pitchFamily="18" charset="0"/>
              </a:rPr>
              <a:t>1</a:t>
            </a:r>
            <a:r>
              <a:rPr lang="el-GR" altLang="en-US" sz="2750" dirty="0">
                <a:cs typeface="Times New Roman" panose="02020603050405020304" pitchFamily="18" charset="0"/>
              </a:rPr>
              <a:t>)</a:t>
            </a:r>
            <a:r>
              <a:rPr lang="el-GR" altLang="en-US" sz="2750" baseline="30000" dirty="0">
                <a:cs typeface="Times New Roman" panose="02020603050405020304" pitchFamily="18" charset="0"/>
              </a:rPr>
              <a:t>-1</a:t>
            </a:r>
            <a:r>
              <a:rPr lang="el-GR" altLang="en-US" sz="2750" dirty="0">
                <a:cs typeface="Times New Roman" panose="02020603050405020304" pitchFamily="18" charset="0"/>
              </a:rPr>
              <a:t>=𝐼. Αυτή η παρατήρηση είναι το κλειδί για την </a:t>
            </a:r>
            <a:r>
              <a:rPr lang="el-GR" altLang="en-US" sz="2750" i="1" dirty="0">
                <a:cs typeface="Times New Roman" panose="02020603050405020304" pitchFamily="18" charset="0"/>
              </a:rPr>
              <a:t>κατασκευή του</a:t>
            </a:r>
            <a:r>
              <a:rPr lang="el-GR" altLang="en-US" sz="2750" dirty="0">
                <a:cs typeface="Times New Roman" panose="02020603050405020304" pitchFamily="18" charset="0"/>
              </a:rPr>
              <a:t> </a:t>
            </a:r>
            <a:r>
              <a:rPr lang="en-US" altLang="en-US" sz="2750" dirty="0">
                <a:cs typeface="Times New Roman" panose="02020603050405020304" pitchFamily="18" charset="0"/>
              </a:rPr>
              <a:t>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354303"/>
            <a:ext cx="8229600" cy="2208297"/>
          </a:xfrm>
          <a:prstGeom prst="rect">
            <a:avLst/>
          </a:prstGeom>
          <a:noFill/>
          <a:ln w="28575">
            <a:solidFill>
              <a:srgbClr val="077C97"/>
            </a:solidFill>
          </a:ln>
        </p:spPr>
        <p:txBody>
          <a:bodyPr wrap="square" rtlCol="0">
            <a:spAutoFit/>
          </a:bodyPr>
          <a:lstStyle/>
          <a:p>
            <a:r>
              <a:rPr lang="el-GR" sz="2750" b="1" dirty="0">
                <a:solidFill>
                  <a:srgbClr val="077C97"/>
                </a:solidFill>
                <a:latin typeface="+mn-lt"/>
              </a:rPr>
              <a:t>Αλγόριθμος για μια </a:t>
            </a:r>
            <a:r>
              <a:rPr lang="el-GR" sz="2750" b="1" dirty="0" err="1">
                <a:solidFill>
                  <a:srgbClr val="077C97"/>
                </a:solidFill>
                <a:latin typeface="+mn-lt"/>
              </a:rPr>
              <a:t>παραγοντοποίηση</a:t>
            </a:r>
            <a:r>
              <a:rPr lang="el-GR" sz="2750" b="1" dirty="0">
                <a:solidFill>
                  <a:srgbClr val="077C97"/>
                </a:solidFill>
                <a:latin typeface="+mn-lt"/>
              </a:rPr>
              <a:t> </a:t>
            </a:r>
            <a:r>
              <a:rPr lang="en-US" sz="2750" b="1" dirty="0">
                <a:solidFill>
                  <a:srgbClr val="077C97"/>
                </a:solidFill>
                <a:latin typeface="+mn-lt"/>
              </a:rPr>
              <a:t>LU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750" dirty="0">
                <a:latin typeface="+mn-lt"/>
              </a:rPr>
              <a:t>Μετατρέψτε τον </a:t>
            </a:r>
            <a:r>
              <a:rPr lang="en-US" sz="2750" dirty="0">
                <a:latin typeface="+mn-lt"/>
              </a:rPr>
              <a:t>A </a:t>
            </a:r>
            <a:r>
              <a:rPr lang="el-GR" sz="2750" dirty="0">
                <a:latin typeface="+mn-lt"/>
              </a:rPr>
              <a:t>σε μια κλιμακωτή μορφή </a:t>
            </a:r>
            <a:r>
              <a:rPr lang="en-US" sz="2750" dirty="0">
                <a:latin typeface="+mn-lt"/>
              </a:rPr>
              <a:t>U </a:t>
            </a:r>
            <a:r>
              <a:rPr lang="el-GR" sz="2750" dirty="0">
                <a:latin typeface="+mn-lt"/>
              </a:rPr>
              <a:t>με μια ακολουθία πράξεων γραμμών, αν είναι δυνατόν.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750" dirty="0">
                <a:latin typeface="+mn-lt"/>
              </a:rPr>
              <a:t>Τοποθετήστε τα στοιχεία στον </a:t>
            </a:r>
            <a:r>
              <a:rPr lang="en-US" sz="2750" i="1" dirty="0">
                <a:latin typeface="+mn-lt"/>
              </a:rPr>
              <a:t>L</a:t>
            </a:r>
            <a:r>
              <a:rPr lang="en-US" sz="2750" dirty="0">
                <a:latin typeface="+mn-lt"/>
              </a:rPr>
              <a:t> </a:t>
            </a:r>
            <a:r>
              <a:rPr lang="el-GR" sz="2750" dirty="0">
                <a:latin typeface="+mn-lt"/>
              </a:rPr>
              <a:t>έτσι ώστε η ίδια ακολουθία πράξεων γραμμής να ανάγει το </a:t>
            </a:r>
            <a:r>
              <a:rPr lang="en-US" sz="2750" i="1" dirty="0">
                <a:latin typeface="+mn-lt"/>
              </a:rPr>
              <a:t>L</a:t>
            </a:r>
            <a:r>
              <a:rPr lang="en-US" sz="2750" dirty="0">
                <a:latin typeface="+mn-lt"/>
              </a:rPr>
              <a:t> </a:t>
            </a:r>
            <a:r>
              <a:rPr lang="el-GR" sz="2750" dirty="0">
                <a:latin typeface="+mn-lt"/>
              </a:rPr>
              <a:t>σε </a:t>
            </a:r>
            <a:r>
              <a:rPr lang="en-US" sz="2750" dirty="0">
                <a:latin typeface="+mn-lt"/>
              </a:rPr>
              <a:t>I.</a:t>
            </a:r>
          </a:p>
        </p:txBody>
      </p:sp>
    </p:spTree>
    <p:extLst>
      <p:ext uri="{BB962C8B-B14F-4D97-AF65-F5344CB8AC3E}">
        <p14:creationId xmlns:p14="http://schemas.microsoft.com/office/powerpoint/2010/main" val="24722900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11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ΕΝΑΣ ΑΛΓΟΡΙΘΜΟΣ ΠΑΡΑΓΟΝΤΟΠΟΙΗΣΗΣ</a:t>
            </a:r>
            <a:r>
              <a:rPr lang="en-US" altLang="en-US" dirty="0"/>
              <a:t> LU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219200"/>
                <a:ext cx="8991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Το παράδειγμα 2 που ακολουθεί θα δείξει πώς να εφαρμόσετε το βήμα 2. Από την κατασκευή, το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L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θα ικανοποιεί</a:t>
                </a:r>
              </a:p>
              <a:p>
                <a:pPr marL="0" indent="0" algn="ctr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7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en-US" sz="27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𝐸𝑝</m:t>
                    </m:r>
                    <m:r>
                      <a:rPr lang="en-US" altLang="en-US" sz="27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…</m:t>
                    </m:r>
                    <m:r>
                      <a:rPr lang="en-US" altLang="en-US" sz="27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en-US" sz="275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en-US" sz="2750" dirty="0">
                    <a:cs typeface="Times New Roman" panose="02020603050405020304" pitchFamily="18" charset="0"/>
                  </a:rPr>
                  <a:t>)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L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=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I</a:t>
                </a:r>
              </a:p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χρησιμοποιώντας τα ίδια </a:t>
                </a:r>
                <a14:m>
                  <m:oMath xmlns:m="http://schemas.openxmlformats.org/officeDocument/2006/math">
                    <m:r>
                      <a:rPr lang="en-US" altLang="en-US" sz="27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en-US" sz="275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altLang="en-US" sz="275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7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…,</m:t>
                    </m:r>
                    <m:r>
                      <a:rPr lang="en-US" altLang="en-US" sz="27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altLang="en-US" sz="2750" i="1" baseline="-250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1 </m:t>
                    </m:r>
                  </m:oMath>
                </a14:m>
                <a:r>
                  <a:rPr lang="en-US" altLang="en-US" sz="2750" dirty="0" err="1">
                    <a:cs typeface="Times New Roman" panose="02020603050405020304" pitchFamily="18" charset="0"/>
                  </a:rPr>
                  <a:t>ό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πως στην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(3). </a:t>
                </a:r>
                <a:endParaRPr lang="el-GR" altLang="en-US" sz="275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n-US" altLang="en-US" sz="2750" dirty="0" err="1">
                    <a:cs typeface="Times New Roman" panose="02020603050405020304" pitchFamily="18" charset="0"/>
                  </a:rPr>
                  <a:t>Ά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ρα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ο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L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θα είναι αντιστρέψιμος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με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75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en-US" sz="27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altLang="en-US" sz="2750" i="1" baseline="-25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altLang="en-US" sz="27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…</m:t>
                        </m:r>
                        <m:r>
                          <a:rPr lang="en-US" altLang="en-US" sz="27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US" altLang="en-US" sz="2750" i="1" baseline="-250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e>
                    </m:d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en-US" sz="27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7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p>
                        <m:r>
                          <a:rPr lang="en-US" altLang="en-US" sz="27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en-US" sz="275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Από την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(3) </a:t>
                </a:r>
                <a:r>
                  <a:rPr lang="en-US" altLang="en-US" sz="275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χουμε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7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27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p>
                        <m:r>
                          <a:rPr lang="en-US" altLang="en-US" sz="275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en-US" sz="275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𝑈</m:t>
                    </m:r>
                  </m:oMath>
                </a14:m>
                <a:r>
                  <a:rPr lang="en-US" altLang="en-US" sz="27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και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A = LU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Έτσι, το βήμα 2 θα παράγει ένα αποδεκτό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L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219200"/>
                <a:ext cx="8991600" cy="5181600"/>
              </a:xfrm>
              <a:blipFill>
                <a:blip r:embed="rId3"/>
                <a:stretch>
                  <a:fillRect l="-1271" t="-1222" r="-989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36332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ΕΝΑΣ ΑΛΓΟΡΙΘΜΟΣ ΠΑΡΑΓΟΝΤΟΠΟΙΗΣΗΣ</a:t>
            </a:r>
            <a:r>
              <a:rPr lang="en-US" altLang="en-US" dirty="0"/>
              <a:t> LU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219200"/>
                <a:ext cx="8991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50" b="1" dirty="0">
                    <a:cs typeface="Times New Roman" panose="02020603050405020304" pitchFamily="18" charset="0"/>
                  </a:rPr>
                  <a:t>Παράδειγμα 2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Βρείτε μια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LU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παραγοντοποίηση του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−5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−8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−5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−6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750" b="1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50" b="1" dirty="0">
                    <a:cs typeface="Times New Roman" panose="02020603050405020304" pitchFamily="18" charset="0"/>
                  </a:rPr>
                  <a:t>Λύση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Εφόσον το Α έχει τέσσερις σειρές, το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L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πρέπει να είναι 4×4. Η πρώτη στήλη του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L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είναι η πρώτη στήλη του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διαιρεμένη με το οδηγό στοιχείο της στήλης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/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/>
                              <m:e/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75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219200"/>
                <a:ext cx="8991600" cy="5181600"/>
              </a:xfrm>
              <a:blipFill>
                <a:blip r:embed="rId3"/>
                <a:stretch>
                  <a:fillRect l="-1271" t="-1222" r="-141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97821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13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ΕΝΑΣ ΑΛΓΟΡΙΘΜΟΣ ΠΑΡΑΓΟΝΤΟΠΟΙΗΣΗΣ</a:t>
            </a:r>
            <a:r>
              <a:rPr lang="en-US" altLang="en-US" dirty="0"/>
              <a:t> LU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066800"/>
                <a:ext cx="9144000" cy="5562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400" dirty="0">
                    <a:cs typeface="Times New Roman" panose="02020603050405020304" pitchFamily="18" charset="0"/>
                  </a:rPr>
                  <a:t>Συγκρίνετε τις πρώτες στήλες των </a:t>
                </a:r>
                <a:r>
                  <a:rPr lang="en-US" altLang="en-US" sz="2400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400" dirty="0">
                    <a:cs typeface="Times New Roman" panose="02020603050405020304" pitchFamily="18" charset="0"/>
                  </a:rPr>
                  <a:t>και </a:t>
                </a:r>
                <a:r>
                  <a:rPr lang="en-US" altLang="en-US" sz="2400" dirty="0">
                    <a:cs typeface="Times New Roman" panose="02020603050405020304" pitchFamily="18" charset="0"/>
                  </a:rPr>
                  <a:t>L. </a:t>
                </a:r>
                <a:r>
                  <a:rPr lang="el-GR" altLang="en-US" sz="2400" i="1" dirty="0">
                    <a:cs typeface="Times New Roman" panose="02020603050405020304" pitchFamily="18" charset="0"/>
                  </a:rPr>
                  <a:t>Οι πράξεις γραμμών που δημιουργούν μηδενικά στην πρώτη στήλη του </a:t>
                </a:r>
                <a:r>
                  <a:rPr lang="en-US" altLang="en-US" sz="2400" i="1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400" i="1" dirty="0">
                    <a:cs typeface="Times New Roman" panose="02020603050405020304" pitchFamily="18" charset="0"/>
                  </a:rPr>
                  <a:t>θα δημιουργήσουν μηδενικά και στην πρώτη στήλη του </a:t>
                </a:r>
                <a:r>
                  <a:rPr lang="en-US" altLang="en-US" sz="2400" i="1" dirty="0">
                    <a:cs typeface="Times New Roman" panose="02020603050405020304" pitchFamily="18" charset="0"/>
                  </a:rPr>
                  <a:t>L.</a:t>
                </a:r>
              </a:p>
              <a:p>
                <a:pPr eaLnBrk="1" hangingPunct="1"/>
                <a:r>
                  <a:rPr lang="el-GR" altLang="en-US" sz="2400" dirty="0">
                    <a:cs typeface="Times New Roman" panose="02020603050405020304" pitchFamily="18" charset="0"/>
                  </a:rPr>
                  <a:t>Για να ισχύσει αυτή η ίδια αντιστοιχία των πράξεων γραμμών στον </a:t>
                </a:r>
                <a:r>
                  <a:rPr lang="en-US" altLang="en-US" sz="2400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400" dirty="0">
                    <a:cs typeface="Times New Roman" panose="02020603050405020304" pitchFamily="18" charset="0"/>
                  </a:rPr>
                  <a:t>για το υπόλοιπο </a:t>
                </a:r>
                <a:r>
                  <a:rPr lang="en-US" altLang="en-US" sz="2400" dirty="0">
                    <a:cs typeface="Times New Roman" panose="02020603050405020304" pitchFamily="18" charset="0"/>
                  </a:rPr>
                  <a:t>L, </a:t>
                </a:r>
                <a:r>
                  <a:rPr lang="el-GR" altLang="en-US" sz="2400" dirty="0">
                    <a:cs typeface="Times New Roman" panose="02020603050405020304" pitchFamily="18" charset="0"/>
                  </a:rPr>
                  <a:t>παρακολουθήστε μια αναγωγή γραμμής του </a:t>
                </a:r>
                <a:r>
                  <a:rPr lang="en-US" altLang="en-US" sz="2400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400" dirty="0">
                    <a:cs typeface="Times New Roman" panose="02020603050405020304" pitchFamily="18" charset="0"/>
                  </a:rPr>
                  <a:t>σε μια κλιμακωτή μορφή </a:t>
                </a:r>
                <a:r>
                  <a:rPr lang="en-US" altLang="en-US" sz="2400" dirty="0">
                    <a:cs typeface="Times New Roman" panose="02020603050405020304" pitchFamily="18" charset="0"/>
                  </a:rPr>
                  <a:t>U. </a:t>
                </a:r>
                <a:r>
                  <a:rPr lang="el-GR" altLang="en-US" sz="2400" dirty="0">
                    <a:cs typeface="Times New Roman" panose="02020603050405020304" pitchFamily="18" charset="0"/>
                  </a:rPr>
                  <a:t>Δηλαδή, επισημάνετε τα στοιχεία σε κάθε πίνακα που χρησιμοποιούνται για να καθορίσουν την ακολουθία των πράξεων γραμμών που μετασχηματίζουν τον </a:t>
                </a:r>
                <a:r>
                  <a:rPr lang="en-US" altLang="en-US" sz="2400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400" dirty="0">
                    <a:cs typeface="Times New Roman" panose="02020603050405020304" pitchFamily="18" charset="0"/>
                  </a:rPr>
                  <a:t>στον </a:t>
                </a:r>
                <a:r>
                  <a:rPr lang="en-US" altLang="en-US" sz="2400" dirty="0">
                    <a:cs typeface="Times New Roman" panose="02020603050405020304" pitchFamily="18" charset="0"/>
                  </a:rPr>
                  <a:t>U.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−5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−8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−5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−6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~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−9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−5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  <m:oMath xmlns:m="http://schemas.openxmlformats.org/officeDocument/2006/math"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~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𝑈</m:t>
                      </m:r>
                    </m:oMath>
                  </m:oMathPara>
                </a14:m>
                <a:endParaRPr lang="en-US" alt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066800"/>
                <a:ext cx="9144000" cy="5562600"/>
              </a:xfrm>
              <a:blipFill>
                <a:blip r:embed="rId3"/>
                <a:stretch>
                  <a:fillRect l="-972" t="-911" r="-417" b="-5011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8534400" y="5020469"/>
            <a:ext cx="6096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(5)</a:t>
            </a:r>
          </a:p>
        </p:txBody>
      </p:sp>
    </p:spTree>
    <p:extLst>
      <p:ext uri="{BB962C8B-B14F-4D97-AF65-F5344CB8AC3E}">
        <p14:creationId xmlns:p14="http://schemas.microsoft.com/office/powerpoint/2010/main" val="4296522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14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ΕΝΑΣ ΑΛΓΟΡΙΘΜΟΣ ΠΑΡΑΓΟΝΤΟΠΟΙΗΣΗΣ</a:t>
            </a:r>
            <a:r>
              <a:rPr lang="en-US" altLang="en-US" dirty="0"/>
              <a:t> LU</a:t>
            </a:r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1371600"/>
          </a:xfrm>
        </p:spPr>
        <p:txBody>
          <a:bodyPr/>
          <a:lstStyle/>
          <a:p>
            <a:pPr eaLnBrk="1" hangingPunct="1"/>
            <a:r>
              <a:rPr lang="el-GR" altLang="en-US" sz="2700" dirty="0">
                <a:cs typeface="Times New Roman" panose="02020603050405020304" pitchFamily="18" charset="0"/>
              </a:rPr>
              <a:t>Σε κάθε στήλη με οδηγό, διαιρέστε τις υπογραμμισμένες εγγραφές με τον οδηγό και τοποθετήστε το αποτέλεσμα στο </a:t>
            </a:r>
            <a:r>
              <a:rPr lang="en-US" altLang="en-US" sz="2700" dirty="0">
                <a:cs typeface="Times New Roman" panose="02020603050405020304" pitchFamily="18" charset="0"/>
              </a:rPr>
              <a:t>L: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8">
                <a:extLst>
                  <a:ext uri="{FF2B5EF4-FFF2-40B4-BE49-F238E27FC236}">
                    <a16:creationId xmlns:a16="http://schemas.microsoft.com/office/drawing/2014/main" id="{B65A3B13-07C7-F848-83D6-C5B1AC66E3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66799" y="4485190"/>
                <a:ext cx="7965311" cy="16870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77C97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en-US" sz="24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/>
                              <m:e/>
                              <m:e/>
                            </m:mr>
                            <m:mr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/>
                              <m:e/>
                            </m:mr>
                            <m:mr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/>
                            </m:mr>
                            <m:mr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m:rPr>
                          <m:nor/>
                        </m:rPr>
                        <a:rPr lang="en-US" altLang="en-US" sz="24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el-GR" altLang="en-US" sz="24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και</m:t>
                      </m:r>
                      <m:r>
                        <m:rPr>
                          <m:nor/>
                        </m:rPr>
                        <a:rPr lang="en-US" altLang="en-US" sz="24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en-US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US" altLang="en-US" sz="24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i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8">
                <a:extLst>
                  <a:ext uri="{FF2B5EF4-FFF2-40B4-BE49-F238E27FC236}">
                    <a16:creationId xmlns:a16="http://schemas.microsoft.com/office/drawing/2014/main" id="{B65A3B13-07C7-F848-83D6-C5B1AC66E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6799" y="4485190"/>
                <a:ext cx="7965311" cy="16870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EB6D065-F55E-E349-87A8-C7604CBD2E3E}"/>
                  </a:ext>
                </a:extLst>
              </p:cNvPr>
              <p:cNvSpPr/>
              <p:nvPr/>
            </p:nvSpPr>
            <p:spPr>
              <a:xfrm>
                <a:off x="1066800" y="2362200"/>
                <a:ext cx="912173" cy="14529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en-US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−6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EB6D065-F55E-E349-87A8-C7604CBD2E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362200"/>
                <a:ext cx="912173" cy="1452962"/>
              </a:xfrm>
              <a:prstGeom prst="rect">
                <a:avLst/>
              </a:prstGeom>
              <a:blipFill>
                <a:blip r:embed="rId4"/>
                <a:stretch>
                  <a:fillRect b="-260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8A09D04-8CA2-D846-81B2-029232B99B13}"/>
                  </a:ext>
                </a:extLst>
              </p:cNvPr>
              <p:cNvSpPr/>
              <p:nvPr/>
            </p:nvSpPr>
            <p:spPr>
              <a:xfrm>
                <a:off x="1752600" y="2723004"/>
                <a:ext cx="898323" cy="10665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en-US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8A09D04-8CA2-D846-81B2-029232B99B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2723004"/>
                <a:ext cx="898323" cy="1066574"/>
              </a:xfrm>
              <a:prstGeom prst="rect">
                <a:avLst/>
              </a:prstGeom>
              <a:blipFill>
                <a:blip r:embed="rId5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FAC7736-C191-8D4A-8D31-BB5EA2316B1B}"/>
                  </a:ext>
                </a:extLst>
              </p:cNvPr>
              <p:cNvSpPr/>
              <p:nvPr/>
            </p:nvSpPr>
            <p:spPr>
              <a:xfrm>
                <a:off x="2514600" y="3083808"/>
                <a:ext cx="648318" cy="7057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en-US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FAC7736-C191-8D4A-8D31-BB5EA2316B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3083808"/>
                <a:ext cx="648318" cy="705771"/>
              </a:xfrm>
              <a:prstGeom prst="rect">
                <a:avLst/>
              </a:prstGeom>
              <a:blipFill>
                <a:blip r:embed="rId6"/>
                <a:stretch>
                  <a:fillRect b="-701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3829B33-B07C-7F44-9AA5-CD3FD65A7A7C}"/>
                  </a:ext>
                </a:extLst>
              </p:cNvPr>
              <p:cNvSpPr/>
              <p:nvPr/>
            </p:nvSpPr>
            <p:spPr>
              <a:xfrm>
                <a:off x="3124200" y="3359781"/>
                <a:ext cx="6389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en-US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3829B33-B07C-7F44-9AA5-CD3FD65A7A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3359781"/>
                <a:ext cx="638956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8">
            <a:extLst>
              <a:ext uri="{FF2B5EF4-FFF2-40B4-BE49-F238E27FC236}">
                <a16:creationId xmlns:a16="http://schemas.microsoft.com/office/drawing/2014/main" id="{2D590093-E51C-9847-9DAE-12C46D105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890" y="5903287"/>
            <a:ext cx="8991600" cy="932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7C97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l-GR" altLang="en-US" sz="2700" dirty="0">
                <a:cs typeface="Times New Roman" panose="02020603050405020304" pitchFamily="18" charset="0"/>
              </a:rPr>
              <a:t>Ένας εύκολος υπολογισμός επαληθεύει ότι αυτό το </a:t>
            </a:r>
            <a:r>
              <a:rPr lang="en-US" altLang="en-US" sz="2700" dirty="0">
                <a:cs typeface="Times New Roman" panose="02020603050405020304" pitchFamily="18" charset="0"/>
              </a:rPr>
              <a:t>L </a:t>
            </a:r>
            <a:r>
              <a:rPr lang="el-GR" altLang="en-US" sz="2700" dirty="0">
                <a:cs typeface="Times New Roman" panose="02020603050405020304" pitchFamily="18" charset="0"/>
              </a:rPr>
              <a:t>και το </a:t>
            </a:r>
            <a:r>
              <a:rPr lang="en-US" altLang="en-US" sz="2700" dirty="0">
                <a:cs typeface="Times New Roman" panose="02020603050405020304" pitchFamily="18" charset="0"/>
              </a:rPr>
              <a:t>U </a:t>
            </a:r>
            <a:r>
              <a:rPr lang="el-GR" altLang="en-US" sz="2700" dirty="0">
                <a:cs typeface="Times New Roman" panose="02020603050405020304" pitchFamily="18" charset="0"/>
              </a:rPr>
              <a:t>ικανοποιούν την </a:t>
            </a:r>
            <a:r>
              <a:rPr lang="en-US" altLang="en-US" sz="2700" i="1" dirty="0">
                <a:cs typeface="Times New Roman" panose="02020603050405020304" pitchFamily="18" charset="0"/>
              </a:rPr>
              <a:t>LU = A</a:t>
            </a:r>
            <a:r>
              <a:rPr lang="en-US" altLang="en-US" sz="2700" dirty="0"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FBA881F-F433-6E41-8BEA-548652115F8A}"/>
                  </a:ext>
                </a:extLst>
              </p:cNvPr>
              <p:cNvSpPr/>
              <p:nvPr/>
            </p:nvSpPr>
            <p:spPr>
              <a:xfrm>
                <a:off x="1164654" y="3767149"/>
                <a:ext cx="7211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i="1" smtClean="0">
                          <a:solidFill>
                            <a:srgbClr val="00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÷</m:t>
                      </m:r>
                      <m:r>
                        <a:rPr lang="en-US" altLang="en-US" b="0" i="1" smtClean="0">
                          <a:solidFill>
                            <a:srgbClr val="00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dirty="0">
                  <a:solidFill>
                    <a:srgbClr val="0099FF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2FBA881F-F433-6E41-8BEA-548652115F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654" y="3767149"/>
                <a:ext cx="721159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C15E5FE-E09E-3747-B020-7CE733B9EC65}"/>
              </a:ext>
            </a:extLst>
          </p:cNvPr>
          <p:cNvCxnSpPr/>
          <p:nvPr/>
        </p:nvCxnSpPr>
        <p:spPr bwMode="auto">
          <a:xfrm>
            <a:off x="1522886" y="4111142"/>
            <a:ext cx="0" cy="358424"/>
          </a:xfrm>
          <a:prstGeom prst="straightConnector1">
            <a:avLst/>
          </a:prstGeom>
          <a:blipFill dpi="0" rotWithShape="0">
            <a:blip r:embed="rId9"/>
            <a:srcRect/>
            <a:tile tx="0" ty="0" sx="100000" sy="100000" flip="none" algn="tl"/>
          </a:blip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3EAB4AA-97A9-E040-ABB3-766A64D29FFF}"/>
                  </a:ext>
                </a:extLst>
              </p:cNvPr>
              <p:cNvSpPr/>
              <p:nvPr/>
            </p:nvSpPr>
            <p:spPr>
              <a:xfrm>
                <a:off x="1825353" y="3756406"/>
                <a:ext cx="7211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i="1" smtClean="0">
                          <a:solidFill>
                            <a:srgbClr val="00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÷</m:t>
                      </m:r>
                      <m:r>
                        <a:rPr lang="en-US" altLang="en-US" b="0" i="1" smtClean="0">
                          <a:solidFill>
                            <a:srgbClr val="00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en-US" dirty="0">
                  <a:solidFill>
                    <a:srgbClr val="0099FF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13EAB4AA-97A9-E040-ABB3-766A64D29F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353" y="3756406"/>
                <a:ext cx="721159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80E6D03-3728-FF4D-8A7A-E1FC03DCB01A}"/>
              </a:ext>
            </a:extLst>
          </p:cNvPr>
          <p:cNvCxnSpPr/>
          <p:nvPr/>
        </p:nvCxnSpPr>
        <p:spPr bwMode="auto">
          <a:xfrm>
            <a:off x="2183585" y="4100399"/>
            <a:ext cx="0" cy="358424"/>
          </a:xfrm>
          <a:prstGeom prst="straightConnector1">
            <a:avLst/>
          </a:prstGeom>
          <a:blipFill dpi="0" rotWithShape="0">
            <a:blip r:embed="rId9"/>
            <a:srcRect/>
            <a:tile tx="0" ty="0" sx="100000" sy="100000" flip="none" algn="tl"/>
          </a:blip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6CB852B-63A0-8A46-915A-355B4A78F490}"/>
                  </a:ext>
                </a:extLst>
              </p:cNvPr>
              <p:cNvSpPr/>
              <p:nvPr/>
            </p:nvSpPr>
            <p:spPr>
              <a:xfrm>
                <a:off x="2486052" y="3745663"/>
                <a:ext cx="7211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i="1" smtClean="0">
                          <a:solidFill>
                            <a:srgbClr val="00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÷</m:t>
                      </m:r>
                      <m:r>
                        <a:rPr lang="en-US" altLang="en-US" b="0" i="1" smtClean="0">
                          <a:solidFill>
                            <a:srgbClr val="00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</m:oMath>
                  </m:oMathPara>
                </a14:m>
                <a:endParaRPr lang="en-US" dirty="0">
                  <a:solidFill>
                    <a:srgbClr val="0099FF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6CB852B-63A0-8A46-915A-355B4A78F4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6052" y="3745663"/>
                <a:ext cx="721159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1A427E2-A9FE-C245-A0A8-CCF5D0B6955D}"/>
              </a:ext>
            </a:extLst>
          </p:cNvPr>
          <p:cNvCxnSpPr/>
          <p:nvPr/>
        </p:nvCxnSpPr>
        <p:spPr bwMode="auto">
          <a:xfrm>
            <a:off x="2844284" y="4089656"/>
            <a:ext cx="0" cy="358424"/>
          </a:xfrm>
          <a:prstGeom prst="straightConnector1">
            <a:avLst/>
          </a:prstGeom>
          <a:blipFill dpi="0" rotWithShape="0">
            <a:blip r:embed="rId9"/>
            <a:srcRect/>
            <a:tile tx="0" ty="0" sx="100000" sy="100000" flip="none" algn="tl"/>
          </a:blip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416116B-9270-4F45-B154-BFEBDC6F989D}"/>
                  </a:ext>
                </a:extLst>
              </p:cNvPr>
              <p:cNvSpPr/>
              <p:nvPr/>
            </p:nvSpPr>
            <p:spPr>
              <a:xfrm>
                <a:off x="3048000" y="3734920"/>
                <a:ext cx="7211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i="1" smtClean="0">
                          <a:solidFill>
                            <a:srgbClr val="00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÷</m:t>
                      </m:r>
                      <m:r>
                        <a:rPr lang="en-US" altLang="en-US" b="0" i="1" smtClean="0">
                          <a:solidFill>
                            <a:srgbClr val="0099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en-US" dirty="0">
                  <a:solidFill>
                    <a:srgbClr val="0099FF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416116B-9270-4F45-B154-BFEBDC6F98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3734920"/>
                <a:ext cx="721159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F2A67E2-13B4-394A-9C57-19D1C362DC80}"/>
              </a:ext>
            </a:extLst>
          </p:cNvPr>
          <p:cNvCxnSpPr/>
          <p:nvPr/>
        </p:nvCxnSpPr>
        <p:spPr bwMode="auto">
          <a:xfrm>
            <a:off x="3429000" y="4078913"/>
            <a:ext cx="0" cy="358424"/>
          </a:xfrm>
          <a:prstGeom prst="straightConnector1">
            <a:avLst/>
          </a:prstGeom>
          <a:blipFill dpi="0" rotWithShape="0">
            <a:blip r:embed="rId9"/>
            <a:srcRect/>
            <a:tile tx="0" ty="0" sx="100000" sy="100000" flip="none" algn="tl"/>
          </a:blip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377156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  <p:bldP spid="7" grpId="0"/>
      <p:bldP spid="3" grpId="0"/>
      <p:bldP spid="9" grpId="0"/>
      <p:bldP spid="10" grpId="0"/>
      <p:bldP spid="11" grpId="0"/>
      <p:bldP spid="13" grpId="0"/>
      <p:bldP spid="14" grpId="0"/>
      <p:bldP spid="17" grpId="0"/>
      <p:bldP spid="19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2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ΠΑΡΑΓΟΝΤΟΠΟΙΗΣΕΙΣ ΠΙΝΑΚΩΝ</a:t>
            </a:r>
            <a:endParaRPr lang="en-US" altLang="en-US" dirty="0"/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 eaLnBrk="1" hangingPunct="1"/>
            <a:r>
              <a:rPr lang="el-GR" altLang="en-US" sz="2800" dirty="0">
                <a:cs typeface="Times New Roman" panose="02020603050405020304" pitchFamily="18" charset="0"/>
              </a:rPr>
              <a:t>Η </a:t>
            </a:r>
            <a:r>
              <a:rPr lang="el-GR" altLang="en-US" sz="2800" i="1" dirty="0" err="1">
                <a:cs typeface="Times New Roman" panose="02020603050405020304" pitchFamily="18" charset="0"/>
              </a:rPr>
              <a:t>παραγοντοποίηση</a:t>
            </a:r>
            <a:r>
              <a:rPr lang="el-GR" altLang="en-US" sz="2800" dirty="0">
                <a:cs typeface="Times New Roman" panose="02020603050405020304" pitchFamily="18" charset="0"/>
              </a:rPr>
              <a:t> ενός πίνακα Α είναι μια εξίσωση που εκφράζει τον Α ως γινόμενο δύο ή περισσότερων πινάκων.</a:t>
            </a:r>
          </a:p>
          <a:p>
            <a:pPr eaLnBrk="1" hangingPunct="1"/>
            <a:r>
              <a:rPr lang="el-GR" altLang="en-US" sz="2800" dirty="0">
                <a:cs typeface="Times New Roman" panose="02020603050405020304" pitchFamily="18" charset="0"/>
              </a:rPr>
              <a:t>Ενώ ο πολλαπλασιασμός πινάκων περιλαμβάνει μια </a:t>
            </a:r>
            <a:r>
              <a:rPr lang="el-GR" altLang="en-US" sz="2800" i="1" dirty="0">
                <a:cs typeface="Times New Roman" panose="02020603050405020304" pitchFamily="18" charset="0"/>
              </a:rPr>
              <a:t>σύνθεση</a:t>
            </a:r>
            <a:r>
              <a:rPr lang="el-GR" altLang="en-US" sz="2800" dirty="0">
                <a:cs typeface="Times New Roman" panose="02020603050405020304" pitchFamily="18" charset="0"/>
              </a:rPr>
              <a:t> δεδομένων (συνδυάζοντας τα αποτελέσματα δύο ή περισσότερων γραμμικών μετασχηματισμών σε έναν ενιαίο πίνακα), η </a:t>
            </a:r>
            <a:r>
              <a:rPr lang="el-GR" altLang="en-US" sz="2800" dirty="0" err="1">
                <a:cs typeface="Times New Roman" panose="02020603050405020304" pitchFamily="18" charset="0"/>
              </a:rPr>
              <a:t>παραγοντοποίηση</a:t>
            </a:r>
            <a:r>
              <a:rPr lang="el-GR" altLang="en-US" sz="2800" dirty="0">
                <a:cs typeface="Times New Roman" panose="02020603050405020304" pitchFamily="18" charset="0"/>
              </a:rPr>
              <a:t> πινάκων είναι μια </a:t>
            </a:r>
            <a:r>
              <a:rPr lang="el-GR" altLang="en-US" sz="2800" i="1" dirty="0">
                <a:cs typeface="Times New Roman" panose="02020603050405020304" pitchFamily="18" charset="0"/>
              </a:rPr>
              <a:t>ανάλυση</a:t>
            </a:r>
            <a:r>
              <a:rPr lang="el-GR" altLang="en-US" sz="2800" dirty="0">
                <a:cs typeface="Times New Roman" panose="02020603050405020304" pitchFamily="18" charset="0"/>
              </a:rPr>
              <a:t> δεδομένων.</a:t>
            </a:r>
          </a:p>
        </p:txBody>
      </p:sp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3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Η ΠΑΡΑΓΟΝΤΟΠΟΙΗΣΗ</a:t>
            </a:r>
            <a:r>
              <a:rPr lang="en-US" altLang="en-US" dirty="0"/>
              <a:t> LU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81000" y="1066800"/>
                <a:ext cx="85344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Η 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παραγοντοποίηση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LU,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που περιγράφεται παρακάτω, έχει ως κίνητρο το αρκετά συνηθισμένο βιομηχανικό και επιχειρηματικό πρόβλημα της επίλυσης μιας ακολουθίας εξισώσεων, όλες με τον ίδιο πίνακα συντελεστών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 eaLnBrk="1" hangingPunct="1">
                  <a:buNone/>
                </a:pPr>
                <a:r>
                  <a:rPr lang="en-US" altLang="en-US" sz="2750" b="0" dirty="0">
                    <a:cs typeface="Times New Roman" panose="02020603050405020304" pitchFamily="18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75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75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75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  </m:t>
                    </m:r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75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75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750" b="0" i="1" baseline="-250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…,  </m:t>
                    </m:r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75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sz="27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en-US" sz="2750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  <m:sub>
                        <m:r>
                          <a:rPr lang="en-US" altLang="en-US" sz="275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altLang="en-US" sz="275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</m:t>
                    </m:r>
                  </m:oMath>
                </a14:m>
                <a:r>
                  <a:rPr lang="en-US" altLang="en-US" sz="2750" dirty="0">
                    <a:cs typeface="Times New Roman" panose="02020603050405020304" pitchFamily="18" charset="0"/>
                  </a:rPr>
                  <a:t>             (1)</a:t>
                </a:r>
              </a:p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Αν ο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είναι αντιστρέψιμος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μπορούμε να υπολογίσουμε τον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50" baseline="30000" dirty="0">
                    <a:cs typeface="Times New Roman" panose="02020603050405020304" pitchFamily="18" charset="0"/>
                  </a:rPr>
                  <a:t>-1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και κατόπιν τα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50" baseline="30000" dirty="0">
                    <a:cs typeface="Times New Roman" panose="02020603050405020304" pitchFamily="18" charset="0"/>
                  </a:rPr>
                  <a:t>-1</a:t>
                </a:r>
                <a:r>
                  <a:rPr lang="en-US" altLang="en-US" sz="275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50" baseline="-25000" dirty="0">
                    <a:cs typeface="Times New Roman" panose="02020603050405020304" pitchFamily="18" charset="0"/>
                  </a:rPr>
                  <a:t>1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50" baseline="30000" dirty="0">
                    <a:cs typeface="Times New Roman" panose="02020603050405020304" pitchFamily="18" charset="0"/>
                  </a:rPr>
                  <a:t>-1</a:t>
                </a:r>
                <a:r>
                  <a:rPr lang="en-US" altLang="en-US" sz="275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50" baseline="-25000" dirty="0">
                    <a:cs typeface="Times New Roman" panose="02020603050405020304" pitchFamily="18" charset="0"/>
                  </a:rPr>
                  <a:t>2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…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Ωστόσο, είναι πιο αποτελεσματικό να λύσετε την πρώτη εξίσωση στην (1) με αναγωγή γραμμών και να λάβετε ταυτόχρονα την 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παραγοντοποίηση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LU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του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A.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Στη συνέχεια, οι υπόλοιπες εξισώσεις στην ακολουθία (1) επιλύονται με την 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παραγοντοποίηση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LU.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1066800"/>
                <a:ext cx="8534400" cy="5181600"/>
              </a:xfrm>
              <a:blipFill>
                <a:blip r:embed="rId3"/>
                <a:stretch>
                  <a:fillRect l="-1337" t="-1222" r="-1634" b="-7335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30201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4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Η ΠΑΡΑΓΟΝΤΟΠΟΙΗΣΗ</a:t>
            </a:r>
            <a:r>
              <a:rPr lang="en-US" altLang="en-US" dirty="0"/>
              <a:t> LU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066800"/>
                <a:ext cx="91440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Υποθέστε ότι ο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είναι ένας πίνακας 𝑚×𝑛 που μπορεί να αναχθεί σε κλιμακωτή μορφή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50" i="1" dirty="0">
                    <a:cs typeface="Times New Roman" panose="02020603050405020304" pitchFamily="18" charset="0"/>
                  </a:rPr>
                  <a:t>χωρίς εναλλαγές γραμμών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.</a:t>
                </a:r>
              </a:p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Τότε ο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μπορεί να γραφεί στη μορφή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A = LU,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όπου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L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είναι ένας 𝑚×𝑚 κάτω τριγωνικός πίνακας με 1 στη διαγώνιο και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U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είναι μια 𝑚×𝑛 κλιμακωτή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μορφή του 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A. </a:t>
                </a:r>
              </a:p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Μια τέτοια 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παραγοντοποίηση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ονομάζεται </a:t>
                </a:r>
                <a:r>
                  <a:rPr lang="el-GR" altLang="en-US" sz="2750" b="1" dirty="0" err="1">
                    <a:cs typeface="Times New Roman" panose="02020603050405020304" pitchFamily="18" charset="0"/>
                  </a:rPr>
                  <a:t>παραγοντοποίηση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50" b="1" dirty="0">
                    <a:cs typeface="Times New Roman" panose="02020603050405020304" pitchFamily="18" charset="0"/>
                  </a:rPr>
                  <a:t>LU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του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Ο πίνακας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L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είναι αντιστρέψιμος και ονομάζεται </a:t>
                </a:r>
                <a:r>
                  <a:rPr lang="el-GR" altLang="en-US" sz="2750" dirty="0" err="1">
                    <a:cs typeface="Times New Roman" panose="02020603050405020304" pitchFamily="18" charset="0"/>
                  </a:rPr>
                  <a:t>μοναδιαίος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 κάτω τριγωνικός πίνακας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.</a:t>
                </a: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75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en-US" sz="275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75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/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/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/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∗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75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75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066800"/>
                <a:ext cx="9144000" cy="5181600"/>
              </a:xfrm>
              <a:blipFill>
                <a:blip r:embed="rId3"/>
                <a:stretch>
                  <a:fillRect l="-1250" t="-1467" r="-2222" b="-97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34808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5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Η ΠΑΡΑΓΟΝΤΟΠΟΙΗΣΗ</a:t>
            </a:r>
            <a:r>
              <a:rPr lang="en-US" altLang="en-US" dirty="0"/>
              <a:t> LU</a:t>
            </a:r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534400" cy="5181600"/>
          </a:xfrm>
        </p:spPr>
        <p:txBody>
          <a:bodyPr/>
          <a:lstStyle/>
          <a:p>
            <a:pPr eaLnBrk="1" hangingPunct="1"/>
            <a:r>
              <a:rPr lang="el-GR" altLang="en-US" sz="2750" dirty="0">
                <a:cs typeface="Times New Roman" panose="02020603050405020304" pitchFamily="18" charset="0"/>
              </a:rPr>
              <a:t>Πριν μελετήσουμε τον τρόπο κατασκευής των </a:t>
            </a:r>
            <a:r>
              <a:rPr lang="en-US" altLang="en-US" sz="2750" i="1" dirty="0">
                <a:cs typeface="Times New Roman" panose="02020603050405020304" pitchFamily="18" charset="0"/>
              </a:rPr>
              <a:t>L</a:t>
            </a:r>
            <a:r>
              <a:rPr lang="en-US" altLang="en-US" sz="2750" dirty="0">
                <a:cs typeface="Times New Roman" panose="02020603050405020304" pitchFamily="18" charset="0"/>
              </a:rPr>
              <a:t> </a:t>
            </a:r>
            <a:r>
              <a:rPr lang="el-GR" altLang="en-US" sz="2750" dirty="0">
                <a:cs typeface="Times New Roman" panose="02020603050405020304" pitchFamily="18" charset="0"/>
              </a:rPr>
              <a:t>και </a:t>
            </a:r>
            <a:r>
              <a:rPr lang="en-US" altLang="en-US" sz="2750" i="1" dirty="0">
                <a:cs typeface="Times New Roman" panose="02020603050405020304" pitchFamily="18" charset="0"/>
              </a:rPr>
              <a:t>U</a:t>
            </a:r>
            <a:r>
              <a:rPr lang="en-US" altLang="en-US" sz="2750" dirty="0">
                <a:cs typeface="Times New Roman" panose="02020603050405020304" pitchFamily="18" charset="0"/>
              </a:rPr>
              <a:t>, </a:t>
            </a:r>
            <a:r>
              <a:rPr lang="el-GR" altLang="en-US" sz="2750" dirty="0">
                <a:cs typeface="Times New Roman" panose="02020603050405020304" pitchFamily="18" charset="0"/>
              </a:rPr>
              <a:t>θα πρέπει να δούμε γιατί είναι τόσο χρήσιμα. Αν </a:t>
            </a:r>
            <a:r>
              <a:rPr lang="en-US" altLang="en-US" sz="2750" i="1" dirty="0">
                <a:cs typeface="Times New Roman" panose="02020603050405020304" pitchFamily="18" charset="0"/>
              </a:rPr>
              <a:t>A</a:t>
            </a:r>
            <a:r>
              <a:rPr lang="en-US" altLang="en-US" sz="2750" dirty="0">
                <a:cs typeface="Times New Roman" panose="02020603050405020304" pitchFamily="18" charset="0"/>
              </a:rPr>
              <a:t> = </a:t>
            </a:r>
            <a:r>
              <a:rPr lang="en-US" altLang="en-US" sz="2750" i="1" dirty="0">
                <a:cs typeface="Times New Roman" panose="02020603050405020304" pitchFamily="18" charset="0"/>
              </a:rPr>
              <a:t>LU</a:t>
            </a:r>
            <a:r>
              <a:rPr lang="en-US" altLang="en-US" sz="2750" dirty="0">
                <a:cs typeface="Times New Roman" panose="02020603050405020304" pitchFamily="18" charset="0"/>
              </a:rPr>
              <a:t>, </a:t>
            </a:r>
            <a:r>
              <a:rPr lang="el-GR" altLang="en-US" sz="2750" dirty="0">
                <a:cs typeface="Times New Roman" panose="02020603050405020304" pitchFamily="18" charset="0"/>
              </a:rPr>
              <a:t>η εξίσωση </a:t>
            </a:r>
            <a:r>
              <a:rPr lang="en-US" altLang="en-US" sz="2750" i="1" dirty="0">
                <a:cs typeface="Times New Roman" panose="02020603050405020304" pitchFamily="18" charset="0"/>
              </a:rPr>
              <a:t>A</a:t>
            </a:r>
            <a:r>
              <a:rPr lang="en-US" altLang="en-US" sz="2750" b="1" dirty="0">
                <a:cs typeface="Times New Roman" panose="02020603050405020304" pitchFamily="18" charset="0"/>
              </a:rPr>
              <a:t>x</a:t>
            </a:r>
            <a:r>
              <a:rPr lang="en-US" altLang="en-US" sz="2750" dirty="0">
                <a:cs typeface="Times New Roman" panose="02020603050405020304" pitchFamily="18" charset="0"/>
              </a:rPr>
              <a:t> = </a:t>
            </a:r>
            <a:r>
              <a:rPr lang="en-US" altLang="en-US" sz="2750" b="1" dirty="0">
                <a:cs typeface="Times New Roman" panose="02020603050405020304" pitchFamily="18" charset="0"/>
              </a:rPr>
              <a:t>b</a:t>
            </a:r>
            <a:r>
              <a:rPr lang="en-US" altLang="en-US" sz="2750" dirty="0">
                <a:cs typeface="Times New Roman" panose="02020603050405020304" pitchFamily="18" charset="0"/>
              </a:rPr>
              <a:t> </a:t>
            </a:r>
            <a:r>
              <a:rPr lang="el-GR" altLang="en-US" sz="2750" dirty="0">
                <a:cs typeface="Times New Roman" panose="02020603050405020304" pitchFamily="18" charset="0"/>
              </a:rPr>
              <a:t>μπορεί να γραφεί ως </a:t>
            </a:r>
            <a:r>
              <a:rPr lang="en-US" altLang="en-US" sz="2750" i="1" dirty="0">
                <a:cs typeface="Times New Roman" panose="02020603050405020304" pitchFamily="18" charset="0"/>
              </a:rPr>
              <a:t>L</a:t>
            </a:r>
            <a:r>
              <a:rPr lang="en-US" altLang="en-US" sz="2750" dirty="0">
                <a:cs typeface="Times New Roman" panose="02020603050405020304" pitchFamily="18" charset="0"/>
              </a:rPr>
              <a:t>(</a:t>
            </a:r>
            <a:r>
              <a:rPr lang="en-US" altLang="en-US" sz="2750" i="1" dirty="0" err="1">
                <a:cs typeface="Times New Roman" panose="02020603050405020304" pitchFamily="18" charset="0"/>
              </a:rPr>
              <a:t>U</a:t>
            </a:r>
            <a:r>
              <a:rPr lang="en-US" altLang="en-US" sz="2750" b="1" dirty="0" err="1">
                <a:cs typeface="Times New Roman" panose="02020603050405020304" pitchFamily="18" charset="0"/>
              </a:rPr>
              <a:t>x</a:t>
            </a:r>
            <a:r>
              <a:rPr lang="en-US" altLang="en-US" sz="2750" dirty="0">
                <a:cs typeface="Times New Roman" panose="02020603050405020304" pitchFamily="18" charset="0"/>
              </a:rPr>
              <a:t>) = </a:t>
            </a:r>
            <a:r>
              <a:rPr lang="en-US" altLang="en-US" sz="2750" b="1" dirty="0">
                <a:cs typeface="Times New Roman" panose="02020603050405020304" pitchFamily="18" charset="0"/>
              </a:rPr>
              <a:t>b</a:t>
            </a:r>
            <a:r>
              <a:rPr lang="en-US" altLang="en-US" sz="2750" dirty="0">
                <a:cs typeface="Times New Roman" panose="02020603050405020304" pitchFamily="18" charset="0"/>
              </a:rPr>
              <a:t>. </a:t>
            </a:r>
          </a:p>
          <a:p>
            <a:pPr eaLnBrk="1" hangingPunct="1"/>
            <a:r>
              <a:rPr lang="el-GR" altLang="en-US" sz="2750" dirty="0">
                <a:cs typeface="Times New Roman" panose="02020603050405020304" pitchFamily="18" charset="0"/>
              </a:rPr>
              <a:t>Αν θέσουμε</a:t>
            </a:r>
            <a:r>
              <a:rPr lang="en-US" altLang="en-US" sz="2750" dirty="0">
                <a:cs typeface="Times New Roman" panose="02020603050405020304" pitchFamily="18" charset="0"/>
              </a:rPr>
              <a:t> </a:t>
            </a:r>
            <a:r>
              <a:rPr lang="el-GR" altLang="en-US" sz="2750" dirty="0">
                <a:cs typeface="Times New Roman" panose="02020603050405020304" pitchFamily="18" charset="0"/>
              </a:rPr>
              <a:t>το </a:t>
            </a:r>
            <a:r>
              <a:rPr lang="en-US" altLang="en-US" sz="2750" b="1" dirty="0">
                <a:cs typeface="Times New Roman" panose="02020603050405020304" pitchFamily="18" charset="0"/>
              </a:rPr>
              <a:t>y</a:t>
            </a:r>
            <a:r>
              <a:rPr lang="en-US" altLang="en-US" sz="2750" dirty="0">
                <a:cs typeface="Times New Roman" panose="02020603050405020304" pitchFamily="18" charset="0"/>
              </a:rPr>
              <a:t> </a:t>
            </a:r>
            <a:r>
              <a:rPr lang="en-US" altLang="en-US" sz="2750" dirty="0" err="1">
                <a:cs typeface="Times New Roman" panose="02020603050405020304" pitchFamily="18" charset="0"/>
              </a:rPr>
              <a:t>ί</a:t>
            </a:r>
            <a:r>
              <a:rPr lang="el-GR" altLang="en-US" sz="2750" dirty="0" err="1">
                <a:cs typeface="Times New Roman" panose="02020603050405020304" pitchFamily="18" charset="0"/>
              </a:rPr>
              <a:t>σο</a:t>
            </a:r>
            <a:r>
              <a:rPr lang="el-GR" altLang="en-US" sz="2750" dirty="0">
                <a:cs typeface="Times New Roman" panose="02020603050405020304" pitchFamily="18" charset="0"/>
              </a:rPr>
              <a:t> με</a:t>
            </a:r>
            <a:r>
              <a:rPr lang="en-US" altLang="en-US" sz="2750" dirty="0">
                <a:cs typeface="Times New Roman" panose="02020603050405020304" pitchFamily="18" charset="0"/>
              </a:rPr>
              <a:t> </a:t>
            </a:r>
            <a:r>
              <a:rPr lang="en-US" altLang="en-US" sz="2750" i="1" dirty="0">
                <a:cs typeface="Times New Roman" panose="02020603050405020304" pitchFamily="18" charset="0"/>
              </a:rPr>
              <a:t>U</a:t>
            </a:r>
            <a:r>
              <a:rPr lang="en-US" altLang="en-US" sz="2750" b="1" dirty="0">
                <a:cs typeface="Times New Roman" panose="02020603050405020304" pitchFamily="18" charset="0"/>
              </a:rPr>
              <a:t>x</a:t>
            </a:r>
            <a:r>
              <a:rPr lang="en-US" altLang="en-US" sz="2750" dirty="0">
                <a:cs typeface="Times New Roman" panose="02020603050405020304" pitchFamily="18" charset="0"/>
              </a:rPr>
              <a:t>, </a:t>
            </a:r>
            <a:r>
              <a:rPr lang="el-GR" altLang="en-US" sz="2750" dirty="0">
                <a:cs typeface="Times New Roman" panose="02020603050405020304" pitchFamily="18" charset="0"/>
              </a:rPr>
              <a:t>μπορούμε να βρούμε το </a:t>
            </a:r>
            <a:r>
              <a:rPr lang="en-US" altLang="en-US" sz="2750" b="1" dirty="0">
                <a:cs typeface="Times New Roman" panose="02020603050405020304" pitchFamily="18" charset="0"/>
              </a:rPr>
              <a:t>x</a:t>
            </a:r>
            <a:r>
              <a:rPr lang="en-US" altLang="en-US" sz="2750" dirty="0">
                <a:cs typeface="Times New Roman" panose="02020603050405020304" pitchFamily="18" charset="0"/>
              </a:rPr>
              <a:t> </a:t>
            </a:r>
            <a:r>
              <a:rPr lang="el-GR" altLang="en-US" sz="2750" dirty="0">
                <a:cs typeface="Times New Roman" panose="02020603050405020304" pitchFamily="18" charset="0"/>
              </a:rPr>
              <a:t>λύνοντας το ζεύγος εξισώσεων</a:t>
            </a:r>
            <a:endParaRPr lang="en-US" altLang="en-US" sz="2750" dirty="0">
              <a:cs typeface="Times New Roman" panose="02020603050405020304" pitchFamily="18" charset="0"/>
            </a:endParaRPr>
          </a:p>
          <a:p>
            <a:pPr eaLnBrk="1" hangingPunct="1"/>
            <a:endParaRPr lang="en-US" altLang="en-US" sz="2750" dirty="0">
              <a:cs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endParaRPr lang="en-US" altLang="en-US" sz="2750" dirty="0">
              <a:cs typeface="Times New Roman" panose="02020603050405020304" pitchFamily="18" charset="0"/>
            </a:endParaRPr>
          </a:p>
          <a:p>
            <a:pPr eaLnBrk="1" hangingPunct="1"/>
            <a:r>
              <a:rPr lang="el-GR" altLang="en-US" sz="2750" dirty="0">
                <a:cs typeface="Times New Roman" panose="02020603050405020304" pitchFamily="18" charset="0"/>
              </a:rPr>
              <a:t>Πρώτα λύνουμε το </a:t>
            </a:r>
            <a:r>
              <a:rPr lang="en-US" altLang="en-US" sz="2750" i="1" dirty="0">
                <a:cs typeface="Times New Roman" panose="02020603050405020304" pitchFamily="18" charset="0"/>
              </a:rPr>
              <a:t>L</a:t>
            </a:r>
            <a:r>
              <a:rPr lang="en-US" altLang="en-US" sz="2750" b="1" dirty="0">
                <a:cs typeface="Times New Roman" panose="02020603050405020304" pitchFamily="18" charset="0"/>
              </a:rPr>
              <a:t>y</a:t>
            </a:r>
            <a:r>
              <a:rPr lang="en-US" altLang="en-US" sz="2750" i="1" dirty="0">
                <a:cs typeface="Times New Roman" panose="02020603050405020304" pitchFamily="18" charset="0"/>
              </a:rPr>
              <a:t> = </a:t>
            </a:r>
            <a:r>
              <a:rPr lang="en-US" altLang="en-US" sz="2750" b="1" dirty="0">
                <a:cs typeface="Times New Roman" panose="02020603050405020304" pitchFamily="18" charset="0"/>
              </a:rPr>
              <a:t>b</a:t>
            </a:r>
            <a:r>
              <a:rPr lang="en-US" altLang="en-US" sz="2750" i="1" dirty="0">
                <a:cs typeface="Times New Roman" panose="02020603050405020304" pitchFamily="18" charset="0"/>
              </a:rPr>
              <a:t> </a:t>
            </a:r>
            <a:r>
              <a:rPr lang="el-GR" altLang="en-US" sz="2750" dirty="0">
                <a:cs typeface="Times New Roman" panose="02020603050405020304" pitchFamily="18" charset="0"/>
              </a:rPr>
              <a:t>ως προς</a:t>
            </a:r>
            <a:r>
              <a:rPr lang="en-US" altLang="en-US" sz="2750" dirty="0">
                <a:cs typeface="Times New Roman" panose="02020603050405020304" pitchFamily="18" charset="0"/>
              </a:rPr>
              <a:t> </a:t>
            </a:r>
            <a:r>
              <a:rPr lang="en-US" altLang="en-US" sz="2750" b="1" dirty="0">
                <a:cs typeface="Times New Roman" panose="02020603050405020304" pitchFamily="18" charset="0"/>
              </a:rPr>
              <a:t>y</a:t>
            </a:r>
            <a:r>
              <a:rPr lang="en-US" altLang="en-US" sz="2750" dirty="0">
                <a:cs typeface="Times New Roman" panose="02020603050405020304" pitchFamily="18" charset="0"/>
              </a:rPr>
              <a:t>, </a:t>
            </a:r>
            <a:r>
              <a:rPr lang="el-GR" altLang="en-US" sz="2750" dirty="0">
                <a:cs typeface="Times New Roman" panose="02020603050405020304" pitchFamily="18" charset="0"/>
              </a:rPr>
              <a:t>και κατόπιν το    </a:t>
            </a:r>
            <a:r>
              <a:rPr lang="en-US" altLang="en-US" sz="2750" i="1" dirty="0" err="1">
                <a:cs typeface="Times New Roman" panose="02020603050405020304" pitchFamily="18" charset="0"/>
              </a:rPr>
              <a:t>U</a:t>
            </a:r>
            <a:r>
              <a:rPr lang="en-US" altLang="en-US" sz="2750" b="1" i="1" dirty="0" err="1">
                <a:cs typeface="Times New Roman" panose="02020603050405020304" pitchFamily="18" charset="0"/>
              </a:rPr>
              <a:t>x</a:t>
            </a:r>
            <a:r>
              <a:rPr lang="en-US" altLang="en-US" sz="2750" i="1" dirty="0">
                <a:cs typeface="Times New Roman" panose="02020603050405020304" pitchFamily="18" charset="0"/>
              </a:rPr>
              <a:t> = </a:t>
            </a:r>
            <a:r>
              <a:rPr lang="en-US" altLang="en-US" sz="2750" b="1" dirty="0">
                <a:cs typeface="Times New Roman" panose="02020603050405020304" pitchFamily="18" charset="0"/>
              </a:rPr>
              <a:t>y</a:t>
            </a:r>
            <a:r>
              <a:rPr lang="en-US" altLang="en-US" sz="2750" i="1" dirty="0">
                <a:cs typeface="Times New Roman" panose="02020603050405020304" pitchFamily="18" charset="0"/>
              </a:rPr>
              <a:t> </a:t>
            </a:r>
            <a:r>
              <a:rPr lang="el-GR" altLang="en-US" sz="2750" dirty="0">
                <a:cs typeface="Times New Roman" panose="02020603050405020304" pitchFamily="18" charset="0"/>
              </a:rPr>
              <a:t>ως προς</a:t>
            </a:r>
            <a:r>
              <a:rPr lang="en-US" altLang="en-US" sz="2750" dirty="0">
                <a:cs typeface="Times New Roman" panose="02020603050405020304" pitchFamily="18" charset="0"/>
              </a:rPr>
              <a:t> </a:t>
            </a:r>
            <a:r>
              <a:rPr lang="en-US" altLang="en-US" sz="2750" b="1" dirty="0">
                <a:cs typeface="Times New Roman" panose="02020603050405020304" pitchFamily="18" charset="0"/>
              </a:rPr>
              <a:t>x</a:t>
            </a:r>
            <a:r>
              <a:rPr lang="en-US" altLang="en-US" sz="2750" dirty="0">
                <a:cs typeface="Times New Roman" panose="02020603050405020304" pitchFamily="18" charset="0"/>
              </a:rPr>
              <a:t>. </a:t>
            </a:r>
            <a:r>
              <a:rPr lang="el-GR" altLang="en-US" sz="2750" dirty="0">
                <a:cs typeface="Times New Roman" panose="02020603050405020304" pitchFamily="18" charset="0"/>
              </a:rPr>
              <a:t>Δείτε το σχήμα που ακολουθεί. Κάθε εξίσωση είναι εύκολο να λυθεί επειδή οι </a:t>
            </a:r>
            <a:r>
              <a:rPr lang="en-US" altLang="en-US" sz="2750" i="1" dirty="0">
                <a:cs typeface="Times New Roman" panose="02020603050405020304" pitchFamily="18" charset="0"/>
              </a:rPr>
              <a:t>L</a:t>
            </a:r>
            <a:r>
              <a:rPr lang="en-US" altLang="en-US" sz="2750" dirty="0">
                <a:cs typeface="Times New Roman" panose="02020603050405020304" pitchFamily="18" charset="0"/>
              </a:rPr>
              <a:t> </a:t>
            </a:r>
            <a:r>
              <a:rPr lang="el-GR" altLang="en-US" sz="2750" dirty="0">
                <a:cs typeface="Times New Roman" panose="02020603050405020304" pitchFamily="18" charset="0"/>
              </a:rPr>
              <a:t>και </a:t>
            </a:r>
            <a:r>
              <a:rPr lang="en-US" altLang="en-US" sz="2750" i="1" dirty="0">
                <a:cs typeface="Times New Roman" panose="02020603050405020304" pitchFamily="18" charset="0"/>
              </a:rPr>
              <a:t>U</a:t>
            </a:r>
            <a:r>
              <a:rPr lang="en-US" altLang="en-US" sz="2750" dirty="0">
                <a:cs typeface="Times New Roman" panose="02020603050405020304" pitchFamily="18" charset="0"/>
              </a:rPr>
              <a:t> </a:t>
            </a:r>
            <a:r>
              <a:rPr lang="el-GR" altLang="en-US" sz="2750" dirty="0">
                <a:cs typeface="Times New Roman" panose="02020603050405020304" pitchFamily="18" charset="0"/>
              </a:rPr>
              <a:t>είναι τριγωνικοί</a:t>
            </a:r>
            <a:r>
              <a:rPr lang="en-US" altLang="en-US" sz="2750" dirty="0"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00500" y="3512403"/>
            <a:ext cx="1295400" cy="83099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n-lt"/>
              </a:rPr>
              <a:t>L</a:t>
            </a:r>
            <a:r>
              <a:rPr lang="en-US" b="1" dirty="0">
                <a:latin typeface="+mn-lt"/>
              </a:rPr>
              <a:t>y</a:t>
            </a:r>
            <a:r>
              <a:rPr lang="en-US" i="1" dirty="0">
                <a:latin typeface="+mn-lt"/>
              </a:rPr>
              <a:t> = </a:t>
            </a:r>
            <a:r>
              <a:rPr lang="en-US" b="1" dirty="0">
                <a:latin typeface="+mn-lt"/>
              </a:rPr>
              <a:t>b</a:t>
            </a:r>
          </a:p>
          <a:p>
            <a:r>
              <a:rPr lang="en-US" i="1" dirty="0">
                <a:latin typeface="+mn-lt"/>
              </a:rPr>
              <a:t>U</a:t>
            </a:r>
            <a:r>
              <a:rPr lang="en-US" b="1" dirty="0">
                <a:latin typeface="+mn-lt"/>
              </a:rPr>
              <a:t>x</a:t>
            </a:r>
            <a:r>
              <a:rPr lang="en-US" i="1" dirty="0">
                <a:latin typeface="+mn-lt"/>
              </a:rPr>
              <a:t> = </a:t>
            </a:r>
            <a:r>
              <a:rPr lang="en-US" b="1" dirty="0">
                <a:latin typeface="+mn-lt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3832036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  <p:bldP spid="316424" grpId="1" build="p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Η ΠΑΡΑΓΟΝΤΟΠΟΙΗΣΗ</a:t>
            </a:r>
            <a:r>
              <a:rPr lang="en-US" altLang="en-US" dirty="0"/>
              <a:t> LU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219200"/>
                <a:ext cx="8839200" cy="5181600"/>
              </a:xfrm>
            </p:spPr>
            <p:txBody>
              <a:bodyPr/>
              <a:lstStyle/>
              <a:p>
                <a:pPr eaLnBrk="1" hangingPunct="1"/>
                <a:endParaRPr lang="en-US" altLang="en-US" sz="275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75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75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275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200" b="1" dirty="0">
                    <a:cs typeface="Times New Roman" panose="02020603050405020304" pitchFamily="18" charset="0"/>
                  </a:rPr>
                  <a:t>Παράδειγμα</a:t>
                </a:r>
                <a:r>
                  <a:rPr lang="en-US" altLang="en-US" sz="2200" b="1" dirty="0">
                    <a:cs typeface="Times New Roman" panose="02020603050405020304" pitchFamily="18" charset="0"/>
                  </a:rPr>
                  <a:t> 1</a:t>
                </a:r>
                <a:r>
                  <a:rPr lang="en-US" altLang="en-US" sz="2200" dirty="0">
                    <a:cs typeface="Times New Roman" panose="02020603050405020304" pitchFamily="18" charset="0"/>
                  </a:rPr>
                  <a:t>   </a:t>
                </a:r>
                <a:r>
                  <a:rPr lang="el-GR" altLang="en-US" sz="2200" dirty="0">
                    <a:cs typeface="Times New Roman" panose="02020603050405020304" pitchFamily="18" charset="0"/>
                  </a:rPr>
                  <a:t>Μπορεί να επαληθευτεί ότι </a:t>
                </a:r>
              </a:p>
              <a:p>
                <a:pPr marL="0" indent="0" eaLnBrk="1" hangingPunct="1">
                  <a:buNone/>
                </a:pPr>
                <a14:m>
                  <m:oMath xmlns:m="http://schemas.openxmlformats.org/officeDocument/2006/math">
                    <m:r>
                      <a:rPr lang="en-US" altLang="en-US" sz="2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en-US" sz="22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4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−7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−4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−9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200" dirty="0"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4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en-US" sz="22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en-US" sz="22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4"/>
                                  <m:mcJc m:val="center"/>
                                </m:mcPr>
                              </m:mc>
                            </m:mcs>
                            <m:ctrlPr>
                              <a:rPr lang="en-US" altLang="en-US" sz="22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−7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en-US" sz="22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US" alt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𝐿𝑈</m:t>
                    </m:r>
                  </m:oMath>
                </a14:m>
                <a:endParaRPr lang="en-US" altLang="en-US" sz="22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200" dirty="0">
                    <a:cs typeface="Times New Roman" panose="02020603050405020304" pitchFamily="18" charset="0"/>
                  </a:rPr>
                  <a:t>Χρησιμοποιήστε αυτή την </a:t>
                </a:r>
                <a:r>
                  <a:rPr lang="el-GR" altLang="en-US" sz="2200" dirty="0" err="1">
                    <a:cs typeface="Times New Roman" panose="02020603050405020304" pitchFamily="18" charset="0"/>
                  </a:rPr>
                  <a:t>παραγοντοποίηση</a:t>
                </a:r>
                <a:r>
                  <a:rPr lang="el-GR" altLang="en-US" sz="2200" dirty="0">
                    <a:cs typeface="Times New Roman" panose="02020603050405020304" pitchFamily="18" charset="0"/>
                  </a:rPr>
                  <a:t> του </a:t>
                </a:r>
                <a:r>
                  <a:rPr lang="en-US" altLang="en-US" sz="22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2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200" dirty="0">
                    <a:cs typeface="Times New Roman" panose="02020603050405020304" pitchFamily="18" charset="0"/>
                  </a:rPr>
                  <a:t>για να λύσετε το </a:t>
                </a:r>
                <a:r>
                  <a:rPr lang="en-US" altLang="en-US" sz="22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2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200" i="1" dirty="0">
                    <a:cs typeface="Times New Roman" panose="02020603050405020304" pitchFamily="18" charset="0"/>
                  </a:rPr>
                  <a:t>=</a:t>
                </a:r>
                <a:r>
                  <a:rPr lang="en-US" altLang="en-US" sz="220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20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200" dirty="0" err="1">
                    <a:cs typeface="Times New Roman" panose="02020603050405020304" pitchFamily="18" charset="0"/>
                  </a:rPr>
                  <a:t>ό</a:t>
                </a:r>
                <a:r>
                  <a:rPr lang="el-GR" altLang="en-US" sz="2200" dirty="0">
                    <a:cs typeface="Times New Roman" panose="02020603050405020304" pitchFamily="18" charset="0"/>
                  </a:rPr>
                  <a:t>που</a:t>
                </a:r>
                <a:r>
                  <a:rPr lang="en-US" altLang="en-US" sz="22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2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2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en-U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−9</m:t>
                            </m:r>
                          </m:e>
                          <m:e>
                            <m:r>
                              <a:rPr lang="en-US" alt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  <m:e>
                            <m:r>
                              <a:rPr lang="en-US" alt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  <m:e>
                            <m:r>
                              <a:rPr lang="en-US" altLang="en-US" sz="22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11</m:t>
                            </m:r>
                          </m:e>
                        </m:eqArr>
                      </m:e>
                    </m:d>
                  </m:oMath>
                </a14:m>
                <a:endParaRPr lang="en-US" altLang="en-US" sz="2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219200"/>
                <a:ext cx="8839200" cy="5181600"/>
              </a:xfrm>
              <a:blipFill>
                <a:blip r:embed="rId3"/>
                <a:stretch>
                  <a:fillRect l="-718" b="-757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26A70677-AB75-9743-BFDC-5607F7269C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21875"/>
            <a:ext cx="7315200" cy="2154725"/>
          </a:xfrm>
          <a:prstGeom prst="rect">
            <a:avLst/>
          </a:prstGeom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379D99E2-2F05-BA48-9E52-2A08CAF891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81800" y="6307138"/>
            <a:ext cx="1905000" cy="474662"/>
          </a:xfrm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6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79700E-806B-AF2B-7247-573F1CA08171}"/>
              </a:ext>
            </a:extLst>
          </p:cNvPr>
          <p:cNvSpPr/>
          <p:nvPr/>
        </p:nvSpPr>
        <p:spPr bwMode="auto">
          <a:xfrm>
            <a:off x="838200" y="3048000"/>
            <a:ext cx="3810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596152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7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Η ΠΑΡΑΓΟΝΤΟΠΟΙΗΣΗ</a:t>
            </a:r>
            <a:r>
              <a:rPr lang="en-US" altLang="en-US" dirty="0"/>
              <a:t> LU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81000" y="1219200"/>
                <a:ext cx="8610600" cy="5181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50" b="1" dirty="0">
                    <a:cs typeface="Times New Roman" panose="02020603050405020304" pitchFamily="18" charset="0"/>
                  </a:rPr>
                  <a:t>Λύση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Η λύση του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L</a:t>
                </a:r>
                <a:r>
                  <a:rPr lang="en-US" altLang="en-US" sz="2750" b="1" dirty="0">
                    <a:cs typeface="Times New Roman" panose="02020603050405020304" pitchFamily="18" charset="0"/>
                  </a:rPr>
                  <a:t>y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5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χρειάζεται μόνο 6 πολλαπλασιασμούς και 6 προσθέσεις, επειδή η αριθμητική λαμβάνει χώρα μόνο στη στήλη 5.</a:t>
                </a:r>
              </a:p>
              <a:p>
                <a:pPr marL="0" indent="0" eaLnBrk="1" hangingPunct="1">
                  <a:buNone/>
                </a:pPr>
                <a:endParaRPr lang="en-US" altLang="en-US" sz="275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en-US" sz="24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𝐿</m:t>
                                </m:r>
                              </m:e>
                              <m:e>
                                <m:r>
                                  <a:rPr lang="en-US" altLang="en-US" sz="2400" b="1" i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𝐛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−5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8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~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4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𝐼</m:t>
                                </m:r>
                              </m:e>
                              <m:e>
                                <m:r>
                                  <a:rPr lang="en-US" altLang="en-US" sz="2400" b="1" i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𝐲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eaLnBrk="1" hangingPunct="1"/>
                <a:endParaRPr lang="en-US" altLang="en-US" sz="275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Τότε, για </a:t>
                </a:r>
                <a:r>
                  <a:rPr lang="en-US" altLang="en-US" sz="2750" i="1" dirty="0" err="1">
                    <a:cs typeface="Times New Roman" panose="02020603050405020304" pitchFamily="18" charset="0"/>
                  </a:rPr>
                  <a:t>U</a:t>
                </a:r>
                <a:r>
                  <a:rPr lang="en-US" altLang="en-US" sz="2750" b="1" dirty="0" err="1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750" b="1" dirty="0">
                    <a:cs typeface="Times New Roman" panose="02020603050405020304" pitchFamily="18" charset="0"/>
                  </a:rPr>
                  <a:t>y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η «</a:t>
                </a:r>
                <a:r>
                  <a:rPr lang="el-GR" altLang="en-US" sz="2750" i="1" dirty="0">
                    <a:cs typeface="Times New Roman" panose="02020603050405020304" pitchFamily="18" charset="0"/>
                  </a:rPr>
                  <a:t>προς τα πίσω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» φάση της μείωσης γραμμών απαιτεί 4 διαιρέσεις, 6 πολλαπλασιασμούς και 6 προσθέσεις. 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81000" y="1219200"/>
                <a:ext cx="8610600" cy="5181600"/>
              </a:xfrm>
              <a:blipFill>
                <a:blip r:embed="rId3"/>
                <a:stretch>
                  <a:fillRect l="-1327" t="-1222" b="-244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06166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8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Η ΠΑΡΑΓΟΝΤΟΠΟΙΗΣΗ</a:t>
            </a:r>
            <a:r>
              <a:rPr lang="en-US" altLang="en-US" dirty="0"/>
              <a:t> LU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28600" y="1219200"/>
                <a:ext cx="8839200" cy="53340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Για παράδειγμα, η δημιουργία των μηδενικών στη στήλη 4 του [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50" b="1" dirty="0">
                    <a:cs typeface="Times New Roman" panose="02020603050405020304" pitchFamily="18" charset="0"/>
                  </a:rPr>
                  <a:t>y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]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απαιτεί 1 διαίρεση στη γραμμή 4 και 3 ζεύγη πολλαπλασιασμού-πρόσθεσης για να προστεθούν τα πολλαπλάσια της γραμμής 4 στις παραπάνω γραμμές.</a:t>
                </a:r>
              </a:p>
              <a:p>
                <a:pPr eaLnBrk="1" hangingPunct="1"/>
                <a:endParaRPr lang="en-US" altLang="en-US" sz="24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en-US" sz="2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𝑈</m:t>
                                </m:r>
                              </m:e>
                              <m:e>
                                <m:r>
                                  <a:rPr lang="en-US" altLang="en-US" sz="2200" b="1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2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−7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−9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2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~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2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5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−6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altLang="en-US" sz="2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en-US" sz="2200" b="1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altLang="en-US" sz="2200" b="0" i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en-US" sz="22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en-US" sz="22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−6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altLang="en-U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en-US" sz="22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:endParaRPr lang="en-US" altLang="en-US" sz="12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750" dirty="0">
                    <a:cs typeface="Times New Roman" panose="02020603050405020304" pitchFamily="18" charset="0"/>
                  </a:rPr>
                  <a:t>Για την εύρεση του </a:t>
                </a:r>
                <a:r>
                  <a:rPr lang="en-US" altLang="en-US" sz="275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απαιτούνται 28 αριθμητικές πράξεις, εξαιρουμένου του κόστους εύρεσης των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L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και 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U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.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Αντίθετα, η αναγωγή γραμμής του [</a:t>
                </a:r>
                <a:r>
                  <a:rPr lang="en-US" altLang="en-US" sz="275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750" b="1" dirty="0">
                    <a:cs typeface="Times New Roman" panose="02020603050405020304" pitchFamily="18" charset="0"/>
                  </a:rPr>
                  <a:t>b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]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σε [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I </a:t>
                </a:r>
                <a:r>
                  <a:rPr lang="en-US" altLang="en-US" sz="275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750" dirty="0">
                    <a:cs typeface="Times New Roman" panose="02020603050405020304" pitchFamily="18" charset="0"/>
                  </a:rPr>
                  <a:t>] </a:t>
                </a:r>
                <a:r>
                  <a:rPr lang="el-GR" altLang="en-US" sz="2750" dirty="0">
                    <a:cs typeface="Times New Roman" panose="02020603050405020304" pitchFamily="18" charset="0"/>
                  </a:rPr>
                  <a:t>απαιτεί 62 πράξεις.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1219200"/>
                <a:ext cx="8839200" cy="5334000"/>
              </a:xfrm>
              <a:blipFill>
                <a:blip r:embed="rId3"/>
                <a:stretch>
                  <a:fillRect l="-1291" t="-1190" r="-157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61120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/>
            <a:r>
              <a:rPr lang="en-US" altLang="en-US" sz="1200" dirty="0">
                <a:latin typeface="Arial" panose="020B0604020202020204" pitchFamily="34" charset="0"/>
              </a:rPr>
              <a:t>Slide 2.5- </a:t>
            </a:r>
            <a:fld id="{13CCF1D0-3A87-4DC6-85CD-0E9CC5054675}" type="slidenum">
              <a:rPr lang="en-US" altLang="en-US" sz="1200">
                <a:latin typeface="Arial" panose="020B0604020202020204" pitchFamily="34" charset="0"/>
              </a:rPr>
              <a:pPr algn="r"/>
              <a:t>9</a:t>
            </a:fld>
            <a:endParaRPr lang="en-CA" altLang="en-US" sz="1200" dirty="0"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dirty="0"/>
              <a:t>ΕΝΑΣ ΑΛΓΟΡΙΘΜΟΣ ΠΑΡΑΓΟΝΤΟΠΟΙΗΣΗΣ</a:t>
            </a:r>
            <a:r>
              <a:rPr lang="en-US" altLang="en-US" dirty="0"/>
              <a:t> LU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/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219200"/>
                <a:ext cx="8991600" cy="5562600"/>
              </a:xfrm>
            </p:spPr>
            <p:txBody>
              <a:bodyPr/>
              <a:lstStyle/>
              <a:p>
                <a:pPr eaLnBrk="1" hangingPunct="1"/>
                <a:r>
                  <a:rPr lang="el-GR" altLang="en-US" sz="2600" dirty="0">
                    <a:cs typeface="Times New Roman" panose="02020603050405020304" pitchFamily="18" charset="0"/>
                  </a:rPr>
                  <a:t>Ας υποθέσουμε ότι ο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A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μπορεί να αναχθεί σε μια κλιμακωτή μορφή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U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χρησιμοποιώντας μόνο αντικαταστάσεις γραμμών που προσθέτουν ένα πολλαπλάσιο μιας γραμμής σε μια άλλη.</a:t>
                </a:r>
              </a:p>
              <a:p>
                <a:pPr eaLnBrk="1" hangingPunct="1"/>
                <a:r>
                  <a:rPr lang="el-GR" altLang="en-US" sz="2600" dirty="0">
                    <a:cs typeface="Times New Roman" panose="02020603050405020304" pitchFamily="18" charset="0"/>
                  </a:rPr>
                  <a:t>Στην περίπτωση αυτή, υπάρχουν </a:t>
                </a:r>
                <a:r>
                  <a:rPr lang="el-GR" altLang="en-US" sz="2600" dirty="0" err="1">
                    <a:cs typeface="Times New Roman" panose="02020603050405020304" pitchFamily="18" charset="0"/>
                  </a:rPr>
                  <a:t>μοναδιαίοι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 κάτω τριγωνικοί στοιχειώδεις πίνακες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E</a:t>
                </a:r>
                <a:r>
                  <a:rPr lang="en-US" altLang="en-US" sz="2600" baseline="-25000" dirty="0">
                    <a:cs typeface="Times New Roman" panose="02020603050405020304" pitchFamily="18" charset="0"/>
                  </a:rPr>
                  <a:t>1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,…, </a:t>
                </a:r>
                <a:r>
                  <a:rPr lang="en-US" altLang="en-US" sz="2600" i="1" dirty="0">
                    <a:cs typeface="Times New Roman" panose="02020603050405020304" pitchFamily="18" charset="0"/>
                  </a:rPr>
                  <a:t>E</a:t>
                </a:r>
                <a:r>
                  <a:rPr lang="en-US" altLang="en-US" sz="2600" baseline="-25000" dirty="0">
                    <a:cs typeface="Times New Roman" panose="02020603050405020304" pitchFamily="18" charset="0"/>
                  </a:rPr>
                  <a:t>p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600" dirty="0" err="1">
                    <a:cs typeface="Times New Roman" panose="02020603050405020304" pitchFamily="18" charset="0"/>
                  </a:rPr>
                  <a:t>τ.ω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.</a:t>
                </a:r>
                <a:endParaRPr lang="en-US" altLang="en-US" sz="26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𝐸</m:t>
                      </m:r>
                      <m:r>
                        <a:rPr lang="en-US" altLang="en-US" sz="260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𝑝</m:t>
                      </m:r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…</m:t>
                      </m:r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𝐸</m:t>
                      </m:r>
                      <m:r>
                        <a:rPr lang="en-US" altLang="en-US" sz="2600" b="0" i="1" baseline="-2500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𝑈</m:t>
                      </m:r>
                    </m:oMath>
                  </m:oMathPara>
                </a14:m>
                <a:endParaRPr lang="en-US" altLang="en-US" sz="2600" b="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600" dirty="0">
                    <a:cs typeface="Times New Roman" panose="02020603050405020304" pitchFamily="18" charset="0"/>
                  </a:rPr>
                  <a:t>Τότε</a:t>
                </a:r>
                <a:endParaRPr lang="en-US" altLang="en-US" sz="26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𝐸𝑝</m:t>
                              </m:r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…</m:t>
                              </m:r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  <m:r>
                                <a:rPr lang="en-US" altLang="en-US" sz="26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altLang="en-US" sz="2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𝑈</m:t>
                      </m:r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𝐿𝑈</m:t>
                      </m:r>
                    </m:oMath>
                  </m:oMathPara>
                </a14:m>
                <a:endParaRPr lang="en-US" altLang="en-US" sz="2600" b="0" dirty="0">
                  <a:cs typeface="Times New Roman" panose="02020603050405020304" pitchFamily="18" charset="0"/>
                </a:endParaRPr>
              </a:p>
              <a:p>
                <a:pPr eaLnBrk="1" hangingPunct="1">
                  <a:buClr>
                    <a:schemeClr val="bg1"/>
                  </a:buClr>
                </a:pPr>
                <a:r>
                  <a:rPr lang="en-US" altLang="en-US" sz="2600" dirty="0" err="1">
                    <a:cs typeface="Times New Roman" panose="02020603050405020304" pitchFamily="18" charset="0"/>
                  </a:rPr>
                  <a:t>Ό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που</a:t>
                </a:r>
                <a:endParaRPr lang="en-US" altLang="en-US" sz="2600" dirty="0">
                  <a:cs typeface="Times New Roman" panose="02020603050405020304" pitchFamily="18" charset="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𝐿</m:t>
                      </m:r>
                      <m:r>
                        <a:rPr lang="en-US" alt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𝐸𝑝</m:t>
                              </m:r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…</m:t>
                              </m:r>
                              <m:r>
                                <a:rPr lang="en-US" altLang="en-US" sz="26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  <m:r>
                                <a:rPr lang="en-US" altLang="en-US" sz="2600" i="1" baseline="-250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altLang="en-US" sz="2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altLang="en-US" sz="2600" baseline="30000" dirty="0">
                  <a:cs typeface="Times New Roman" panose="02020603050405020304" pitchFamily="18" charset="0"/>
                </a:endParaRPr>
              </a:p>
              <a:p>
                <a:pPr eaLnBrk="1" hangingPunct="1"/>
                <a:r>
                  <a:rPr lang="el-GR" altLang="en-US" sz="2600" dirty="0">
                    <a:cs typeface="Times New Roman" panose="02020603050405020304" pitchFamily="18" charset="0"/>
                  </a:rPr>
                  <a:t>Μπορεί να αποδειχθεί ότι τα γινόμενα και οι αντίστροφοι των </a:t>
                </a:r>
                <a:r>
                  <a:rPr lang="el-GR" altLang="en-US" sz="2600" dirty="0" err="1">
                    <a:cs typeface="Times New Roman" panose="02020603050405020304" pitchFamily="18" charset="0"/>
                  </a:rPr>
                  <a:t>μοναδιαίων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 τριγωνικών πινάκων είναι επίσης </a:t>
                </a:r>
                <a:r>
                  <a:rPr lang="el-GR" altLang="en-US" sz="2600" dirty="0" err="1">
                    <a:cs typeface="Times New Roman" panose="02020603050405020304" pitchFamily="18" charset="0"/>
                  </a:rPr>
                  <a:t>μοναδιαίοι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 τριγωνικοί. Συνεπώς, ο </a:t>
                </a:r>
                <a:r>
                  <a:rPr lang="en-US" altLang="en-US" sz="2600" dirty="0">
                    <a:cs typeface="Times New Roman" panose="02020603050405020304" pitchFamily="18" charset="0"/>
                  </a:rPr>
                  <a:t>L 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είναι </a:t>
                </a:r>
                <a:r>
                  <a:rPr lang="el-GR" altLang="en-US" sz="2600" dirty="0" err="1">
                    <a:cs typeface="Times New Roman" panose="02020603050405020304" pitchFamily="18" charset="0"/>
                  </a:rPr>
                  <a:t>μοναδιαίος</a:t>
                </a:r>
                <a:r>
                  <a:rPr lang="el-GR" altLang="en-US" sz="2600" dirty="0">
                    <a:cs typeface="Times New Roman" panose="02020603050405020304" pitchFamily="18" charset="0"/>
                  </a:rPr>
                  <a:t> κάτω τριγωνικός.</a:t>
                </a:r>
              </a:p>
            </p:txBody>
          </p:sp>
        </mc:Choice>
        <mc:Fallback xmlns="">
          <p:sp>
            <p:nvSpPr>
              <p:cNvPr id="316424" name="Rectangle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219200"/>
                <a:ext cx="8991600" cy="5562600"/>
              </a:xfrm>
              <a:blipFill>
                <a:blip r:embed="rId3"/>
                <a:stretch>
                  <a:fillRect l="-1130" t="-1139" b="-2506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159" name="Object 30"/>
          <p:cNvGraphicFramePr>
            <a:graphicFrameLocks noChangeAspect="1"/>
          </p:cNvGraphicFramePr>
          <p:nvPr/>
        </p:nvGraphicFramePr>
        <p:xfrm>
          <a:off x="2959100" y="20320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20320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964424" y="3200400"/>
            <a:ext cx="685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(3)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27848" y="5029200"/>
            <a:ext cx="685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n-lt"/>
              </a:rPr>
              <a:t>(4)</a:t>
            </a:r>
          </a:p>
        </p:txBody>
      </p:sp>
    </p:spTree>
    <p:extLst>
      <p:ext uri="{BB962C8B-B14F-4D97-AF65-F5344CB8AC3E}">
        <p14:creationId xmlns:p14="http://schemas.microsoft.com/office/powerpoint/2010/main" val="27820032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  <p:bldP spid="2" grpId="0"/>
      <p:bldP spid="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15295</TotalTime>
  <Words>1120</Words>
  <Application>Microsoft Macintosh PowerPoint</Application>
  <PresentationFormat>Προβολή στην οθόνη (4:3)</PresentationFormat>
  <Paragraphs>113</Paragraphs>
  <Slides>14</Slides>
  <Notes>14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23" baseType="lpstr">
      <vt:lpstr>Arial</vt:lpstr>
      <vt:lpstr>Arial Narrow</vt:lpstr>
      <vt:lpstr>Bookshelf Symbol 2</vt:lpstr>
      <vt:lpstr>Cambria Math</vt:lpstr>
      <vt:lpstr>Symbol</vt:lpstr>
      <vt:lpstr>Times New Roman</vt:lpstr>
      <vt:lpstr>Wingdings</vt:lpstr>
      <vt:lpstr>Blends</vt:lpstr>
      <vt:lpstr>Equation</vt:lpstr>
      <vt:lpstr>Άλγεβρα Πινάκων</vt:lpstr>
      <vt:lpstr>ΠΑΡΑΓΟΝΤΟΠΟΙΗΣΕΙΣ ΠΙΝΑΚΩΝ</vt:lpstr>
      <vt:lpstr>Η ΠΑΡΑΓΟΝΤΟΠΟΙΗΣΗ LU</vt:lpstr>
      <vt:lpstr>Η ΠΑΡΑΓΟΝΤΟΠΟΙΗΣΗ LU</vt:lpstr>
      <vt:lpstr>Η ΠΑΡΑΓΟΝΤΟΠΟΙΗΣΗ LU</vt:lpstr>
      <vt:lpstr>Η ΠΑΡΑΓΟΝΤΟΠΟΙΗΣΗ LU</vt:lpstr>
      <vt:lpstr>Η ΠΑΡΑΓΟΝΤΟΠΟΙΗΣΗ LU</vt:lpstr>
      <vt:lpstr>Η ΠΑΡΑΓΟΝΤΟΠΟΙΗΣΗ LU</vt:lpstr>
      <vt:lpstr>ΕΝΑΣ ΑΛΓΟΡΙΘΜΟΣ ΠΑΡΑΓΟΝΤΟΠΟΙΗΣΗΣ LU</vt:lpstr>
      <vt:lpstr>ΕΝΑΣ ΑΛΓΟΡΙΘΜΟΣ ΠΑΡΑΓΟΝΤΟΠΟΙΗΣΗΣ LU</vt:lpstr>
      <vt:lpstr>ΕΝΑΣ ΑΛΓΟΡΙΘΜΟΣ ΠΑΡΑΓΟΝΤΟΠΟΙΗΣΗΣ LU</vt:lpstr>
      <vt:lpstr>ΕΝΑΣ ΑΛΓΟΡΙΘΜΟΣ ΠΑΡΑΓΟΝΤΟΠΟΙΗΣΗΣ LU</vt:lpstr>
      <vt:lpstr>ΕΝΑΣ ΑΛΓΟΡΙΘΜΟΣ ΠΑΡΑΓΟΝΤΟΠΟΙΗΣΗΣ LU</vt:lpstr>
      <vt:lpstr>ΕΝΑΣ ΑΛΓΟΡΙΘΜΟΣ ΠΑΡΑΓΟΝΤΟΠΟΙΗΣΗΣ LU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1011</cp:revision>
  <dcterms:created xsi:type="dcterms:W3CDTF">2005-10-22T18:34:54Z</dcterms:created>
  <dcterms:modified xsi:type="dcterms:W3CDTF">2025-11-23T19:55:35Z</dcterms:modified>
</cp:coreProperties>
</file>