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33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8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19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98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112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7112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210D7-42E4-423C-B3C2-1E8A2AA14B9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5077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2A82D-D12F-4921-857A-BB032911B25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049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31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58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96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71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85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2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57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46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EA32-17BF-49AA-8364-7E5DE16380F3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21CD-17A3-4BAB-96F9-EA953ABAE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27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Ανθρωποκεντρικός χαρακτήρας της Ελληνικής Τέχνης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200" dirty="0"/>
              <a:t>Ο άνθρωπος, ο χώρος και ο χρόνος δράσης του είναι τα βασικά στοιχεία που απεικονίζει ο έλληνας καλλιτέχνης στο έργο του. </a:t>
            </a:r>
            <a:endParaRPr lang="el-GR" altLang="el-GR" sz="22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Το τοπίο, φυσικό ή αρχιτεκτονικό, και τα επιμέρους στοιχεία του εμφανίζονται μόνο όταν συνεισφέρουν στην κατανόηση της ανθρώπινης δράσης. </a:t>
            </a: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/>
              <a:t>Ο έλληνας καλλιτέχνης καλείται να παρουσιάσει συγκεκριμένες μυθολογικές αφηγήσεις, που διαδραματίζονται σε συγκεκριμένο χώρο για ένα δεδομένο χρονικό διάστημα και έχουν ως πρωταγωνιστές τις ανθρώπινες (ή τις ανθρωπομορφικές θεϊκές) μορφές. 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/>
              <a:t>Ο ρόλος του μελετητή της εικονογραφίας είναι να κωδικοποιήσει τους τρόπους με τους οποίους τα τρία στοιχεία αξιοποιούνται από τον καλλιτέχνη</a:t>
            </a:r>
          </a:p>
        </p:txBody>
      </p:sp>
    </p:spTree>
    <p:extLst>
      <p:ext uri="{BB962C8B-B14F-4D97-AF65-F5344CB8AC3E}">
        <p14:creationId xmlns:p14="http://schemas.microsoft.com/office/powerpoint/2010/main" val="25813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Αγγείο από τάφο της Αγοράς. 850 π.Χ. </a:t>
            </a:r>
          </a:p>
        </p:txBody>
      </p:sp>
      <p:pic>
        <p:nvPicPr>
          <p:cNvPr id="19459" name="Picture 3" descr="agor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608138"/>
            <a:ext cx="7920038" cy="4564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Μέσος Γεωμετρικός Σκύφος Ελευσίνας. 770-760 π.Χ. </a:t>
            </a:r>
          </a:p>
        </p:txBody>
      </p:sp>
      <p:pic>
        <p:nvPicPr>
          <p:cNvPr id="20483" name="Picture 3" descr="EleusisMGskypho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5551" y="1917700"/>
            <a:ext cx="7419975" cy="3856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9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ΜΓ 2 Σκύφος Ελευσίνας. </a:t>
            </a:r>
          </a:p>
        </p:txBody>
      </p:sp>
      <p:pic>
        <p:nvPicPr>
          <p:cNvPr id="21507" name="Picture 3" descr="eleusisMGskypho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8675" y="1828800"/>
            <a:ext cx="55308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8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Η επανάσταση στην εικονιστική τέχνη έρχεται με τον ζωγράφο του Διπύλου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700"/>
              <a:t>Ταφικά θέματα: πρόθεση, εκφορά, πομπές αρμάτων, μάχες σε ξηρά και θάλασσα</a:t>
            </a:r>
          </a:p>
          <a:p>
            <a:pPr eaLnBrk="1" hangingPunct="1"/>
            <a:r>
              <a:rPr lang="el-GR" altLang="el-GR" sz="2700"/>
              <a:t>Μεγάλα αγγεία που χρησιμοποιούνται ως σήματα στους τάφους του νεκροταφείου του Διπύλου</a:t>
            </a:r>
          </a:p>
          <a:p>
            <a:pPr eaLnBrk="1" hangingPunct="1"/>
            <a:r>
              <a:rPr lang="el-GR" altLang="el-GR" sz="2700"/>
              <a:t>Γεωμετρική απόδοση των μορφών σε σκιαγραφία: το κεφάλι είναι ένα ανεστραμμένο τρίγωνο, το σώμα είναι ένα ανεστραμμένο τρίγωνο διπλό σε μέγεθος του κεφαλιού, τα λυγισμένα πόδια είναι διπλά σε μέγεθος από τον κορμό</a:t>
            </a:r>
          </a:p>
        </p:txBody>
      </p:sp>
    </p:spTree>
    <p:extLst>
      <p:ext uri="{BB962C8B-B14F-4D97-AF65-F5344CB8AC3E}">
        <p14:creationId xmlns:p14="http://schemas.microsoft.com/office/powerpoint/2010/main" val="27974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Αμφορέας του </a:t>
            </a:r>
            <a:br>
              <a:rPr lang="el-GR" altLang="el-GR" sz="2800"/>
            </a:br>
            <a:r>
              <a:rPr lang="el-GR" altLang="el-GR" sz="2800"/>
              <a:t>Ζωγράφου του Διπύλου</a:t>
            </a:r>
          </a:p>
        </p:txBody>
      </p:sp>
      <p:pic>
        <p:nvPicPr>
          <p:cNvPr id="23555" name="Picture 3" descr="athens2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2650" y="1854200"/>
            <a:ext cx="3263900" cy="3919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 descr="athens2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700213"/>
            <a:ext cx="209232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athens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1" y="476250"/>
            <a:ext cx="4410075" cy="311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24579" name="Picture 3" descr="LouvreDipylo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50" y="333375"/>
            <a:ext cx="7200900" cy="568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700"/>
              <a:t>ΚΡΑΤΗΡΑΣ ΛΟΥΒΡΟΥ. ΖΩΓΡΑΦΟΣ ΤΟΥ ΔΙΠΥΛΟΥ</a:t>
            </a:r>
          </a:p>
        </p:txBody>
      </p:sp>
    </p:spTree>
    <p:extLst>
      <p:ext uri="{BB962C8B-B14F-4D97-AF65-F5344CB8AC3E}">
        <p14:creationId xmlns:p14="http://schemas.microsoft.com/office/powerpoint/2010/main" val="35041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				Λεπτομέρεια του 					κρατήρα </a:t>
            </a:r>
          </a:p>
        </p:txBody>
      </p:sp>
      <p:pic>
        <p:nvPicPr>
          <p:cNvPr id="25603" name="Picture 3" descr="Louvredipylo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412876"/>
            <a:ext cx="3608387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 descr="louvredipyl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5639" y="1989138"/>
            <a:ext cx="4505325" cy="354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l-GR" altLang="el-GR" sz="3200"/>
              <a:t>			</a:t>
            </a:r>
            <a:r>
              <a:rPr lang="el-GR" altLang="el-GR" sz="2800"/>
              <a:t>Κρατήρας του Εργαστηρίου 			του Διπύλου</a:t>
            </a:r>
          </a:p>
        </p:txBody>
      </p:sp>
      <p:pic>
        <p:nvPicPr>
          <p:cNvPr id="26627" name="Picture 3" descr="dipylo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628775"/>
            <a:ext cx="31813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 descr="geometrickr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039" y="2133600"/>
            <a:ext cx="5513387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Αττικός κάνθαρος: 1. Αθήνα. 2. Θορικός. </a:t>
            </a:r>
          </a:p>
        </p:txBody>
      </p:sp>
      <p:pic>
        <p:nvPicPr>
          <p:cNvPr id="27651" name="Picture 3" descr="AthensLG1Bkanthar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2205039"/>
            <a:ext cx="4751387" cy="385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 descr="ThorikosLG2kantha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6726" y="3175001"/>
            <a:ext cx="3465513" cy="2747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7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Η επιβολή του γεωμετρικού ρεπερτορίου στην αγγειογραφία και την πλαστική είναι συνειδητή</a:t>
            </a:r>
          </a:p>
        </p:txBody>
      </p:sp>
      <p:pic>
        <p:nvPicPr>
          <p:cNvPr id="28675" name="Picture 4" descr="LouvreLGpyxi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028826"/>
            <a:ext cx="4000500" cy="363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6" descr="Fuscohor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8750" y="1828800"/>
            <a:ext cx="3403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1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200" dirty="0" smtClean="0"/>
              <a:t>Η γέννηση </a:t>
            </a:r>
            <a:r>
              <a:rPr lang="el-GR" altLang="el-GR" sz="3200" dirty="0"/>
              <a:t>της μυθολογικής αφήγησης στην ελληνική </a:t>
            </a:r>
            <a:r>
              <a:rPr lang="el-GR" altLang="el-GR" sz="3200" dirty="0" smtClean="0"/>
              <a:t>τέχνη</a:t>
            </a:r>
            <a:br>
              <a:rPr lang="el-GR" altLang="el-GR" sz="3200" dirty="0" smtClean="0"/>
            </a:br>
            <a:r>
              <a:rPr lang="el-GR" altLang="el-GR" sz="3200" dirty="0"/>
              <a:t/>
            </a:r>
            <a:br>
              <a:rPr lang="el-GR" altLang="el-GR" sz="3200" dirty="0"/>
            </a:br>
            <a:endParaRPr lang="el-GR" altLang="el-GR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343" y="1090748"/>
            <a:ext cx="7689669" cy="5767252"/>
          </a:xfrm>
        </p:spPr>
      </p:pic>
    </p:spTree>
    <p:extLst>
      <p:ext uri="{BB962C8B-B14F-4D97-AF65-F5344CB8AC3E}">
        <p14:creationId xmlns:p14="http://schemas.microsoft.com/office/powerpoint/2010/main" val="10524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Ειδώλιο από τη Σπάρτη. </a:t>
            </a:r>
            <a:br>
              <a:rPr lang="el-GR" altLang="el-GR" sz="2000"/>
            </a:br>
            <a:r>
              <a:rPr lang="el-GR" altLang="el-GR" sz="2000"/>
              <a:t>Ειδώλιο από την Ολυμπία</a:t>
            </a:r>
          </a:p>
        </p:txBody>
      </p:sp>
      <p:pic>
        <p:nvPicPr>
          <p:cNvPr id="29699" name="Picture 3" descr="Orthiathinker7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628775"/>
            <a:ext cx="4681537" cy="4440238"/>
          </a:xfrm>
        </p:spPr>
      </p:pic>
      <p:pic>
        <p:nvPicPr>
          <p:cNvPr id="29700" name="Picture 6" descr="louvregeometr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1814" y="549275"/>
            <a:ext cx="3438525" cy="540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9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Στην προχωρημένη ΥΓ κεραμική, </a:t>
            </a:r>
            <a:br>
              <a:rPr lang="el-GR" altLang="el-GR" sz="2400"/>
            </a:br>
            <a:r>
              <a:rPr lang="el-GR" altLang="el-GR" sz="2400"/>
              <a:t>οι αγγειογράφοι χρησιμοποιούν </a:t>
            </a:r>
            <a:br>
              <a:rPr lang="el-GR" altLang="el-GR" sz="2400"/>
            </a:br>
            <a:r>
              <a:rPr lang="el-GR" altLang="el-GR" sz="2400"/>
              <a:t>εξατομικευμένα χαρακτηριστικά: </a:t>
            </a:r>
            <a:br>
              <a:rPr lang="el-GR" altLang="el-GR" sz="2400"/>
            </a:br>
            <a:r>
              <a:rPr lang="el-GR" altLang="el-GR" sz="2400"/>
              <a:t>οπλισμός, ένδυμα, κόμμωση, φύλο</a:t>
            </a:r>
          </a:p>
        </p:txBody>
      </p:sp>
      <p:pic>
        <p:nvPicPr>
          <p:cNvPr id="30723" name="Picture 4" descr="Kerameikosepisemat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1989138"/>
            <a:ext cx="3681412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6" descr="L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1289" y="333376"/>
            <a:ext cx="3844925" cy="569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5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Τα στοιχεία αυτά επιτρέπουν για πρώτη φορά την απεικόνιση μυθολογικών όντων, χωρίς απαραίτητα να εντάσσονται πάντα σ΄ ένα συγκροτημένο αφηγηματικό πλαίσιο</a:t>
            </a:r>
            <a:br>
              <a:rPr lang="el-GR" altLang="el-GR" sz="2400"/>
            </a:br>
            <a:r>
              <a:rPr lang="el-GR" altLang="el-GR" sz="2400"/>
              <a:t>Κάνθαρος Λούβρου. ΥΓ 2. </a:t>
            </a:r>
          </a:p>
        </p:txBody>
      </p:sp>
      <p:pic>
        <p:nvPicPr>
          <p:cNvPr id="31747" name="Picture 4" descr="louvreLG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0" y="1628776"/>
            <a:ext cx="5689600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5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1</a:t>
            </a:r>
            <a:r>
              <a:rPr lang="el-GR" altLang="el-GR" sz="4000" dirty="0"/>
              <a:t>. Διαμάχη για τον </a:t>
            </a:r>
            <a:r>
              <a:rPr lang="el-GR" altLang="el-GR" sz="4000" dirty="0" smtClean="0"/>
              <a:t>Τρίποδα</a:t>
            </a:r>
            <a:r>
              <a:rPr lang="el-GR" altLang="el-GR" sz="4000" dirty="0"/>
              <a:t>. 2. Μινώταυρος. </a:t>
            </a:r>
            <a:r>
              <a:rPr lang="el-GR" altLang="el-GR" sz="4000" dirty="0" smtClean="0"/>
              <a:t>3. Ηρακλής και Κένταυρος.</a:t>
            </a:r>
            <a:endParaRPr lang="el-GR" altLang="el-GR" sz="4000" dirty="0"/>
          </a:p>
        </p:txBody>
      </p:sp>
      <p:pic>
        <p:nvPicPr>
          <p:cNvPr id="32771" name="Picture 4" descr="Olympiatripodlate8thcret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282" y="1557338"/>
            <a:ext cx="2863850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7" descr="louvreathe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0117" y="1690688"/>
            <a:ext cx="3071312" cy="52512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843" y="1690688"/>
            <a:ext cx="4036612" cy="54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Κρατήρας του Λούβρου: Γανυμήδης</a:t>
            </a:r>
          </a:p>
        </p:txBody>
      </p:sp>
      <p:pic>
        <p:nvPicPr>
          <p:cNvPr id="13315" name="Picture 3" descr="LouvreBerlinPkrater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37338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LouvreBerliPkrat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2860" y="1994081"/>
            <a:ext cx="4000500" cy="356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978" y="1994081"/>
            <a:ext cx="3998141" cy="36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Ανάγλυφο, Αγορά της Αθήνας. 4</a:t>
            </a:r>
            <a:r>
              <a:rPr lang="el-GR" sz="2400" baseline="30000" dirty="0" smtClean="0"/>
              <a:t>ος</a:t>
            </a:r>
            <a:r>
              <a:rPr lang="el-GR" sz="2400" dirty="0" smtClean="0"/>
              <a:t> αι. Σφραγιδόλιθος Οξφόρδης, 6</a:t>
            </a:r>
            <a:r>
              <a:rPr lang="el-GR" sz="2400" baseline="30000" dirty="0" smtClean="0"/>
              <a:t>ος</a:t>
            </a:r>
            <a:r>
              <a:rPr lang="el-GR" sz="2400" dirty="0" smtClean="0"/>
              <a:t> αι. </a:t>
            </a:r>
            <a:endParaRPr lang="el-GR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71614"/>
            <a:ext cx="5181600" cy="424737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83597"/>
            <a:ext cx="5181600" cy="4235394"/>
          </a:xfrm>
        </p:spPr>
      </p:pic>
    </p:spTree>
    <p:extLst>
      <p:ext uri="{BB962C8B-B14F-4D97-AF65-F5344CB8AC3E}">
        <p14:creationId xmlns:p14="http://schemas.microsoft.com/office/powerpoint/2010/main" val="26585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Το παρελθόν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700"/>
              <a:t>1. 	Από το 1200 π.Χ. περίπου ως το 760 π.Χ., η ελληνική τέχνη αναλώθηκε στην προσήλωσή της στη διακοσμητικότητα </a:t>
            </a:r>
          </a:p>
          <a:p>
            <a:pPr eaLnBrk="1" hangingPunct="1"/>
            <a:r>
              <a:rPr lang="el-GR" altLang="el-GR" sz="2700"/>
              <a:t>Η φάση αυτή έλαβε απότομα τέλος στην Αθήνα το 760 π.Χ. στο πέρασμα μεταξύ μέσης και ύστερης γεωμετρικής περιόδου. Ο Ζωγράφος του Διπύλου σπάει την παράδοση της στασιμότητας της μέσης γεωμετρικής περιόδου, και αναδεικνύει την πρώτη εικονιστική τέχνη στην ευρωπαϊκή ιστορία.  </a:t>
            </a:r>
          </a:p>
          <a:p>
            <a:pPr eaLnBrk="1" hangingPunct="1"/>
            <a:endParaRPr lang="el-GR" altLang="el-GR" sz="2700"/>
          </a:p>
        </p:txBody>
      </p:sp>
    </p:spTree>
    <p:extLst>
      <p:ext uri="{BB962C8B-B14F-4D97-AF65-F5344CB8AC3E}">
        <p14:creationId xmlns:p14="http://schemas.microsoft.com/office/powerpoint/2010/main" val="14167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Με το τέλος του μυκηναϊκού πολιτισμού χάνεται η παράδοση της εικονιστικής διακόσμησης. </a:t>
            </a:r>
            <a:br>
              <a:rPr lang="el-GR" altLang="el-GR" sz="2800"/>
            </a:br>
            <a:r>
              <a:rPr lang="el-GR" altLang="el-GR" sz="2000"/>
              <a:t>Λονδίνο. Μυκηναϊκοί κρατήρες από την Κύπρο. </a:t>
            </a:r>
          </a:p>
        </p:txBody>
      </p:sp>
      <p:pic>
        <p:nvPicPr>
          <p:cNvPr id="15363" name="Picture 3" descr="Londonmyceneankra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773238"/>
            <a:ext cx="3967163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5" descr="C:\Users\mitsos\Pictures\mycenean\myceneanpottery\1545152_734194049947195_781085516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614" y="1828800"/>
            <a:ext cx="38258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Η πρωτογεωμετρική περίοδος είναι εποχή μεγάλης στασιμότητας 1. Αττικός πρωτογεωμετρικός </a:t>
            </a:r>
            <a:br>
              <a:rPr lang="el-GR" altLang="el-GR" sz="2400"/>
            </a:br>
            <a:r>
              <a:rPr lang="el-GR" altLang="el-GR" sz="2400"/>
              <a:t>κρατήρας Λονδίνου. 2. ΠΓ  αμφορέας από τον Κεραμεικό. 950-900 π.Χ. </a:t>
            </a:r>
          </a:p>
        </p:txBody>
      </p:sp>
      <p:pic>
        <p:nvPicPr>
          <p:cNvPr id="16387" name="Picture 3" descr="protoge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781300"/>
            <a:ext cx="4283075" cy="328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 descr="LondonPGamphor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2625" y="1484313"/>
            <a:ext cx="2808288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	Η πρώιμη γεωμετρική περίοδος είναι φάση στασιμότητας			Αττικοί αμφορείς της 					πρώιμης γεωμετρικής 					περιόδου</a:t>
            </a:r>
          </a:p>
        </p:txBody>
      </p:sp>
      <p:pic>
        <p:nvPicPr>
          <p:cNvPr id="17411" name="Picture 3" descr="EGAmp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557338"/>
            <a:ext cx="2381250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 descr="athen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0775" y="1773239"/>
            <a:ext cx="2859088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 descr="agora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1339" y="2046288"/>
            <a:ext cx="3051175" cy="366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Οι υλικές συνθήκες αλλάζουν γύρω στο 850 π.Χ. Η τέχνη όμως δεν επηρεάζεται </a:t>
            </a:r>
            <a:br>
              <a:rPr lang="el-GR" altLang="el-GR" sz="2400"/>
            </a:br>
            <a:r>
              <a:rPr lang="el-GR" altLang="el-GR" sz="2400"/>
              <a:t>ΜΓ κρατήρες. Κεραμεικός. </a:t>
            </a:r>
          </a:p>
        </p:txBody>
      </p:sp>
      <p:pic>
        <p:nvPicPr>
          <p:cNvPr id="18435" name="Picture 3" descr="AthensKerameikosMG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9750" y="1828800"/>
            <a:ext cx="2641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agor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8289" y="1828800"/>
            <a:ext cx="2497137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352</Words>
  <Application>Microsoft Office PowerPoint</Application>
  <PresentationFormat>Widescreen</PresentationFormat>
  <Paragraphs>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Ανθρωποκεντρικός χαρακτήρας της Ελληνικής Τέχνης</vt:lpstr>
      <vt:lpstr>Η γέννηση της μυθολογικής αφήγησης στην ελληνική τέχνη  </vt:lpstr>
      <vt:lpstr>Κρατήρας του Λούβρου: Γανυμήδης</vt:lpstr>
      <vt:lpstr>Ανάγλυφο, Αγορά της Αθήνας. 4ος αι. Σφραγιδόλιθος Οξφόρδης, 6ος αι. </vt:lpstr>
      <vt:lpstr>Το παρελθόν</vt:lpstr>
      <vt:lpstr>Με το τέλος του μυκηναϊκού πολιτισμού χάνεται η παράδοση της εικονιστικής διακόσμησης.  Λονδίνο. Μυκηναϊκοί κρατήρες από την Κύπρο. </vt:lpstr>
      <vt:lpstr>Η πρωτογεωμετρική περίοδος είναι εποχή μεγάλης στασιμότητας 1. Αττικός πρωτογεωμετρικός  κρατήρας Λονδίνου. 2. ΠΓ  αμφορέας από τον Κεραμεικό. 950-900 π.Χ. </vt:lpstr>
      <vt:lpstr> Η πρώιμη γεωμετρική περίοδος είναι φάση στασιμότητας   Αττικοί αμφορείς της      πρώιμης γεωμετρικής      περιόδου</vt:lpstr>
      <vt:lpstr>Οι υλικές συνθήκες αλλάζουν γύρω στο 850 π.Χ. Η τέχνη όμως δεν επηρεάζεται  ΜΓ κρατήρες. Κεραμεικός. </vt:lpstr>
      <vt:lpstr>Αγγείο από τάφο της Αγοράς. 850 π.Χ. </vt:lpstr>
      <vt:lpstr>Μέσος Γεωμετρικός Σκύφος Ελευσίνας. 770-760 π.Χ. </vt:lpstr>
      <vt:lpstr>ΜΓ 2 Σκύφος Ελευσίνας. </vt:lpstr>
      <vt:lpstr>Η επανάσταση στην εικονιστική τέχνη έρχεται με τον ζωγράφο του Διπύλου</vt:lpstr>
      <vt:lpstr>Αμφορέας του  Ζωγράφου του Διπύλου</vt:lpstr>
      <vt:lpstr>PowerPoint Presentation</vt:lpstr>
      <vt:lpstr>    Λεπτομέρεια του      κρατήρα </vt:lpstr>
      <vt:lpstr>   Κρατήρας του Εργαστηρίου    του Διπύλου</vt:lpstr>
      <vt:lpstr>Αττικός κάνθαρος: 1. Αθήνα. 2. Θορικός. </vt:lpstr>
      <vt:lpstr>Η επιβολή του γεωμετρικού ρεπερτορίου στην αγγειογραφία και την πλαστική είναι συνειδητή</vt:lpstr>
      <vt:lpstr>Ειδώλιο από τη Σπάρτη.  Ειδώλιο από την Ολυμπία</vt:lpstr>
      <vt:lpstr>Στην προχωρημένη ΥΓ κεραμική,  οι αγγειογράφοι χρησιμοποιούν  εξατομικευμένα χαρακτηριστικά:  οπλισμός, ένδυμα, κόμμωση, φύλο</vt:lpstr>
      <vt:lpstr>Τα στοιχεία αυτά επιτρέπουν για πρώτη φορά την απεικόνιση μυθολογικών όντων, χωρίς απαραίτητα να εντάσσονται πάντα σ΄ ένα συγκροτημένο αφηγηματικό πλαίσιο Κάνθαρος Λούβρου. ΥΓ 2. </vt:lpstr>
      <vt:lpstr>1. Διαμάχη για τον Τρίποδα. 2. Μινώταυρος. 3. Ηρακλής και Κένταυρος.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δεύτερη: η γέννηση της μυθολογικής αφήγησης στην ελληνική τέχνη</dc:title>
  <dc:creator>User</dc:creator>
  <cp:lastModifiedBy>User</cp:lastModifiedBy>
  <cp:revision>9</cp:revision>
  <dcterms:created xsi:type="dcterms:W3CDTF">2021-10-18T04:21:13Z</dcterms:created>
  <dcterms:modified xsi:type="dcterms:W3CDTF">2022-01-25T10:23:23Z</dcterms:modified>
</cp:coreProperties>
</file>