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3" r:id="rId3"/>
    <p:sldId id="265" r:id="rId4"/>
    <p:sldId id="33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FEA32-17BF-49AA-8364-7E5DE16380F3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621CD-17A3-4BAB-96F9-EA953ABAED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4860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FEA32-17BF-49AA-8364-7E5DE16380F3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621CD-17A3-4BAB-96F9-EA953ABAED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05190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FEA32-17BF-49AA-8364-7E5DE16380F3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621CD-17A3-4BAB-96F9-EA953ABAED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9807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Τίτλος και 4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sz="quarter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711200" y="18288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6248400" y="18288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711200" y="39243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248400" y="39243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4210D7-42E4-423C-B3C2-1E8A2AA14B99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507773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711200" y="1828800"/>
            <a:ext cx="5334000" cy="40386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6248400" y="18288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6248400" y="39243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62A82D-D12F-4921-857A-BB032911B254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404907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FEA32-17BF-49AA-8364-7E5DE16380F3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621CD-17A3-4BAB-96F9-EA953ABAED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5313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FEA32-17BF-49AA-8364-7E5DE16380F3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621CD-17A3-4BAB-96F9-EA953ABAED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8584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FEA32-17BF-49AA-8364-7E5DE16380F3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621CD-17A3-4BAB-96F9-EA953ABAED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3968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FEA32-17BF-49AA-8364-7E5DE16380F3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621CD-17A3-4BAB-96F9-EA953ABAED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6719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FEA32-17BF-49AA-8364-7E5DE16380F3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621CD-17A3-4BAB-96F9-EA953ABAED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0859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FEA32-17BF-49AA-8364-7E5DE16380F3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621CD-17A3-4BAB-96F9-EA953ABAED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8250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FEA32-17BF-49AA-8364-7E5DE16380F3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621CD-17A3-4BAB-96F9-EA953ABAED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27572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FEA32-17BF-49AA-8364-7E5DE16380F3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621CD-17A3-4BAB-96F9-EA953ABAED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4466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FEA32-17BF-49AA-8364-7E5DE16380F3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621CD-17A3-4BAB-96F9-EA953ABAED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98279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Ανθρωποκεντρικός χαρακτήρας της Ελληνικής Τέχνης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l-GR" altLang="el-GR" sz="2200" dirty="0"/>
              <a:t>Ο άνθρωπος, ο χώρος και ο χρόνος δράσης του είναι τα βασικά στοιχεία που απεικονίζει ο έλληνας καλλιτέχνης στο έργο του. </a:t>
            </a:r>
            <a:endParaRPr lang="el-GR" altLang="el-GR" sz="2200" dirty="0" smtClean="0"/>
          </a:p>
          <a:p>
            <a:pPr eaLnBrk="1" hangingPunct="1">
              <a:lnSpc>
                <a:spcPct val="80000"/>
              </a:lnSpc>
            </a:pPr>
            <a:endParaRPr lang="el-GR" altLang="el-GR" sz="2200" dirty="0"/>
          </a:p>
          <a:p>
            <a:pPr eaLnBrk="1" hangingPunct="1">
              <a:lnSpc>
                <a:spcPct val="80000"/>
              </a:lnSpc>
            </a:pPr>
            <a:r>
              <a:rPr lang="el-GR" altLang="el-GR" sz="2200" dirty="0" smtClean="0"/>
              <a:t>Το τοπίο, φυσικό ή αρχιτεκτονικό, και τα επιμέρους στοιχεία του εμφανίζονται μόνο όταν συνεισφέρουν στην κατανόηση της ανθρώπινης δράσης. </a:t>
            </a:r>
            <a:endParaRPr lang="el-GR" altLang="el-GR" sz="2200" dirty="0"/>
          </a:p>
          <a:p>
            <a:pPr eaLnBrk="1" hangingPunct="1">
              <a:lnSpc>
                <a:spcPct val="80000"/>
              </a:lnSpc>
            </a:pPr>
            <a:endParaRPr lang="el-GR" altLang="el-GR" sz="2200" dirty="0"/>
          </a:p>
          <a:p>
            <a:pPr eaLnBrk="1" hangingPunct="1">
              <a:lnSpc>
                <a:spcPct val="80000"/>
              </a:lnSpc>
            </a:pPr>
            <a:r>
              <a:rPr lang="el-GR" altLang="el-GR" sz="2200" dirty="0"/>
              <a:t>Ο έλληνας καλλιτέχνης καλείται να παρουσιάσει συγκεκριμένες μυθολογικές αφηγήσεις, που διαδραματίζονται σε συγκεκριμένο χώρο για ένα δεδομένο χρονικό διάστημα και έχουν ως πρωταγωνιστές τις ανθρώπινες (ή τις ανθρωπομορφικές θεϊκές) μορφές. </a:t>
            </a:r>
          </a:p>
          <a:p>
            <a:pPr eaLnBrk="1" hangingPunct="1">
              <a:lnSpc>
                <a:spcPct val="80000"/>
              </a:lnSpc>
            </a:pPr>
            <a:endParaRPr lang="el-GR" altLang="el-GR" sz="2200" dirty="0"/>
          </a:p>
          <a:p>
            <a:pPr eaLnBrk="1" hangingPunct="1">
              <a:lnSpc>
                <a:spcPct val="80000"/>
              </a:lnSpc>
            </a:pPr>
            <a:r>
              <a:rPr lang="el-GR" altLang="el-GR" sz="2200" dirty="0"/>
              <a:t>Ο ρόλος του μελετητή της εικονογραφίας είναι να κωδικοποιήσει τους τρόπους με τους οποίους τα τρία στοιχεία αξιοποιούνται από τον καλλιτέχνη</a:t>
            </a:r>
          </a:p>
        </p:txBody>
      </p:sp>
    </p:spTree>
    <p:extLst>
      <p:ext uri="{BB962C8B-B14F-4D97-AF65-F5344CB8AC3E}">
        <p14:creationId xmlns:p14="http://schemas.microsoft.com/office/powerpoint/2010/main" val="258136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Αγγείο από τάφο της Αγοράς. 850 π.Χ. </a:t>
            </a:r>
          </a:p>
        </p:txBody>
      </p:sp>
      <p:pic>
        <p:nvPicPr>
          <p:cNvPr id="19459" name="Picture 3" descr="agora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608138"/>
            <a:ext cx="7920038" cy="45640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639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Μέσος Γεωμετρικός Σκύφος Ελευσίνας. 770-760 π.Χ. </a:t>
            </a:r>
          </a:p>
        </p:txBody>
      </p:sp>
      <p:pic>
        <p:nvPicPr>
          <p:cNvPr id="20483" name="Picture 3" descr="EleusisMGskyphos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95551" y="1917700"/>
            <a:ext cx="7419975" cy="38560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498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ΜΓ 2 Σκύφος Ελευσίνας. </a:t>
            </a:r>
          </a:p>
        </p:txBody>
      </p:sp>
      <p:pic>
        <p:nvPicPr>
          <p:cNvPr id="21507" name="Picture 3" descr="eleusisMGskyphos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68675" y="1828800"/>
            <a:ext cx="553085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686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Η επανάσταση στην εικονιστική τέχνη έρχεται με τον ζωγράφο του Διπύλου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l-GR" sz="2700"/>
              <a:t>Ταφικά θέματα: πρόθεση, εκφορά, πομπές αρμάτων, μάχες σε ξηρά και θάλασσα</a:t>
            </a:r>
          </a:p>
          <a:p>
            <a:pPr eaLnBrk="1" hangingPunct="1"/>
            <a:r>
              <a:rPr lang="el-GR" altLang="el-GR" sz="2700"/>
              <a:t>Μεγάλα αγγεία που χρησιμοποιούνται ως σήματα στους τάφους του νεκροταφείου του Διπύλου</a:t>
            </a:r>
          </a:p>
          <a:p>
            <a:pPr eaLnBrk="1" hangingPunct="1"/>
            <a:r>
              <a:rPr lang="el-GR" altLang="el-GR" sz="2700"/>
              <a:t>Γεωμετρική απόδοση των μορφών σε σκιαγραφία: το κεφάλι είναι ένα ανεστραμμένο τρίγωνο, το σώμα είναι ένα ανεστραμμένο τρίγωνο διπλό σε μέγεθος του κεφαλιού, τα λυγισμένα πόδια είναι διπλά σε μέγεθος από τον κορμό</a:t>
            </a:r>
          </a:p>
        </p:txBody>
      </p:sp>
    </p:spTree>
    <p:extLst>
      <p:ext uri="{BB962C8B-B14F-4D97-AF65-F5344CB8AC3E}">
        <p14:creationId xmlns:p14="http://schemas.microsoft.com/office/powerpoint/2010/main" val="279740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Αμφορέας του </a:t>
            </a:r>
            <a:br>
              <a:rPr lang="el-GR" altLang="el-GR" sz="2800"/>
            </a:br>
            <a:r>
              <a:rPr lang="el-GR" altLang="el-GR" sz="2800"/>
              <a:t>Ζωγράφου του Διπύλου</a:t>
            </a:r>
          </a:p>
        </p:txBody>
      </p:sp>
      <p:pic>
        <p:nvPicPr>
          <p:cNvPr id="23555" name="Picture 3" descr="athens2b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22650" y="1854200"/>
            <a:ext cx="3263900" cy="39195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56" name="Picture 4" descr="athens2c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9" y="1700213"/>
            <a:ext cx="2092325" cy="43926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57" name="Picture 5" descr="athens2a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80101" y="476250"/>
            <a:ext cx="4410075" cy="31130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352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24579" name="Picture 3" descr="LouvreDipylon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63750" y="333375"/>
            <a:ext cx="7200900" cy="5683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580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l-GR" altLang="el-GR" sz="2700"/>
              <a:t>ΚΡΑΤΗΡΑΣ ΛΟΥΒΡΟΥ. ΖΩΓΡΑΦΟΣ ΤΟΥ ΔΙΠΥΛΟΥ</a:t>
            </a:r>
          </a:p>
        </p:txBody>
      </p:sp>
    </p:spTree>
    <p:extLst>
      <p:ext uri="{BB962C8B-B14F-4D97-AF65-F5344CB8AC3E}">
        <p14:creationId xmlns:p14="http://schemas.microsoft.com/office/powerpoint/2010/main" val="350414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				Λεπτομέρεια του 					κρατήρα </a:t>
            </a:r>
          </a:p>
        </p:txBody>
      </p:sp>
      <p:pic>
        <p:nvPicPr>
          <p:cNvPr id="25603" name="Picture 3" descr="Louvredipylon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9" y="1412876"/>
            <a:ext cx="3608387" cy="47529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5604" name="Picture 4" descr="louvredipylon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35639" y="1989138"/>
            <a:ext cx="4505325" cy="35480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575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l-GR" altLang="el-GR" sz="3200"/>
              <a:t>			</a:t>
            </a:r>
            <a:r>
              <a:rPr lang="el-GR" altLang="el-GR" sz="2800"/>
              <a:t>Κρατήρας του Εργαστηρίου 			του Διπύλου</a:t>
            </a:r>
          </a:p>
        </p:txBody>
      </p:sp>
      <p:pic>
        <p:nvPicPr>
          <p:cNvPr id="26627" name="Picture 3" descr="dipylon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5" y="1628775"/>
            <a:ext cx="3181350" cy="4464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6628" name="Picture 4" descr="geometrickra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72039" y="2133600"/>
            <a:ext cx="5513387" cy="35131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730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200"/>
              <a:t>Αττικός κάνθαρος: 1. Αθήνα. 2. Θορικός. </a:t>
            </a:r>
          </a:p>
        </p:txBody>
      </p:sp>
      <p:pic>
        <p:nvPicPr>
          <p:cNvPr id="27651" name="Picture 3" descr="AthensLG1Bkanthar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9" y="2205039"/>
            <a:ext cx="4751387" cy="3857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7652" name="Picture 4" descr="ThorikosLG2kanthar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16726" y="3175001"/>
            <a:ext cx="3465513" cy="2747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778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Η επιβολή του γεωμετρικού ρεπερτορίου στην αγγειογραφία και την πλαστική είναι συνειδητή</a:t>
            </a:r>
          </a:p>
        </p:txBody>
      </p:sp>
      <p:pic>
        <p:nvPicPr>
          <p:cNvPr id="28675" name="Picture 4" descr="LouvreLGpyxid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2028826"/>
            <a:ext cx="4000500" cy="3636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8676" name="Picture 6" descr="Fuscohors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08750" y="1828800"/>
            <a:ext cx="34036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812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3200" dirty="0" smtClean="0"/>
              <a:t>Η γέννηση </a:t>
            </a:r>
            <a:r>
              <a:rPr lang="el-GR" altLang="el-GR" sz="3200" dirty="0"/>
              <a:t>της μυθολογικής αφήγησης στην ελληνική </a:t>
            </a:r>
            <a:r>
              <a:rPr lang="el-GR" altLang="el-GR" sz="3200" dirty="0" smtClean="0"/>
              <a:t>τέχνη</a:t>
            </a:r>
            <a:br>
              <a:rPr lang="el-GR" altLang="el-GR" sz="3200" dirty="0" smtClean="0"/>
            </a:br>
            <a:r>
              <a:rPr lang="el-GR" altLang="el-GR" sz="3200" dirty="0"/>
              <a:t/>
            </a:r>
            <a:br>
              <a:rPr lang="el-GR" altLang="el-GR" sz="3200" dirty="0"/>
            </a:br>
            <a:endParaRPr lang="el-GR" altLang="el-GR" sz="32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2343" y="1090748"/>
            <a:ext cx="7689669" cy="5767252"/>
          </a:xfrm>
        </p:spPr>
      </p:pic>
    </p:spTree>
    <p:extLst>
      <p:ext uri="{BB962C8B-B14F-4D97-AF65-F5344CB8AC3E}">
        <p14:creationId xmlns:p14="http://schemas.microsoft.com/office/powerpoint/2010/main" val="105241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Ειδώλιο από τη Σπάρτη. </a:t>
            </a:r>
            <a:br>
              <a:rPr lang="el-GR" altLang="el-GR" sz="2000"/>
            </a:br>
            <a:r>
              <a:rPr lang="el-GR" altLang="el-GR" sz="2000"/>
              <a:t>Ειδώλιο από την Ολυμπία</a:t>
            </a:r>
          </a:p>
        </p:txBody>
      </p:sp>
      <p:pic>
        <p:nvPicPr>
          <p:cNvPr id="29699" name="Picture 3" descr="Orthiathinker70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9" y="1628775"/>
            <a:ext cx="4681537" cy="4440238"/>
          </a:xfrm>
        </p:spPr>
      </p:pic>
      <p:pic>
        <p:nvPicPr>
          <p:cNvPr id="29700" name="Picture 6" descr="louvregeometric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81814" y="549275"/>
            <a:ext cx="3438525" cy="54054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995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Στην προχωρημένη ΥΓ κεραμική, </a:t>
            </a:r>
            <a:br>
              <a:rPr lang="el-GR" altLang="el-GR" sz="2400"/>
            </a:br>
            <a:r>
              <a:rPr lang="el-GR" altLang="el-GR" sz="2400"/>
              <a:t>οι αγγειογράφοι χρησιμοποιούν </a:t>
            </a:r>
            <a:br>
              <a:rPr lang="el-GR" altLang="el-GR" sz="2400"/>
            </a:br>
            <a:r>
              <a:rPr lang="el-GR" altLang="el-GR" sz="2400"/>
              <a:t>εξατομικευμένα χαρακτηριστικά: </a:t>
            </a:r>
            <a:br>
              <a:rPr lang="el-GR" altLang="el-GR" sz="2400"/>
            </a:br>
            <a:r>
              <a:rPr lang="el-GR" altLang="el-GR" sz="2400"/>
              <a:t>οπλισμός, ένδυμα, κόμμωση, φύλο</a:t>
            </a:r>
          </a:p>
        </p:txBody>
      </p:sp>
      <p:pic>
        <p:nvPicPr>
          <p:cNvPr id="30723" name="Picture 4" descr="Kerameikosepisemat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92313" y="1989138"/>
            <a:ext cx="3681412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24" name="Picture 6" descr="LC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91289" y="333376"/>
            <a:ext cx="3844925" cy="5694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952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Τα στοιχεία αυτά επιτρέπουν για πρώτη φορά την απεικόνιση μυθολογικών όντων, χωρίς απαραίτητα να εντάσσονται πάντα σ΄ ένα συγκροτημένο αφηγηματικό πλαίσιο</a:t>
            </a:r>
            <a:br>
              <a:rPr lang="el-GR" altLang="el-GR" sz="2400"/>
            </a:br>
            <a:r>
              <a:rPr lang="el-GR" altLang="el-GR" sz="2400"/>
              <a:t>Κάνθαρος Λούβρου. ΥΓ 2. </a:t>
            </a:r>
          </a:p>
        </p:txBody>
      </p:sp>
      <p:pic>
        <p:nvPicPr>
          <p:cNvPr id="31747" name="Picture 4" descr="louvreLG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43250" y="1628776"/>
            <a:ext cx="5689600" cy="44561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055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4000" dirty="0" smtClean="0"/>
              <a:t>1</a:t>
            </a:r>
            <a:r>
              <a:rPr lang="el-GR" altLang="el-GR" sz="4000" dirty="0"/>
              <a:t>. Διαμάχη για τον </a:t>
            </a:r>
            <a:r>
              <a:rPr lang="el-GR" altLang="el-GR" sz="4000" dirty="0" smtClean="0"/>
              <a:t>Τρίποδα</a:t>
            </a:r>
            <a:r>
              <a:rPr lang="el-GR" altLang="el-GR" sz="4000" dirty="0"/>
              <a:t>. 2. Μινώταυρος. </a:t>
            </a:r>
            <a:r>
              <a:rPr lang="el-GR" altLang="el-GR" sz="4000" dirty="0" smtClean="0"/>
              <a:t>3. Ηρακλής και Κένταυρος.</a:t>
            </a:r>
            <a:endParaRPr lang="el-GR" altLang="el-GR" sz="4000" dirty="0"/>
          </a:p>
        </p:txBody>
      </p:sp>
      <p:pic>
        <p:nvPicPr>
          <p:cNvPr id="32771" name="Picture 4" descr="Olympiatripodlate8thcreta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7282" y="1557338"/>
            <a:ext cx="2863850" cy="5759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772" name="Picture 7" descr="louvreathen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60117" y="1690688"/>
            <a:ext cx="3071312" cy="525125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1843" y="1690688"/>
            <a:ext cx="4036612" cy="540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79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Κρατήρας του Λούβρου: Γανυμήδης</a:t>
            </a:r>
          </a:p>
        </p:txBody>
      </p:sp>
      <p:pic>
        <p:nvPicPr>
          <p:cNvPr id="13315" name="Picture 3" descr="LouvreBerlinPkrater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828800"/>
            <a:ext cx="37338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16" name="Picture 4" descr="LouvreBerliPkrater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32860" y="1994081"/>
            <a:ext cx="4000500" cy="3568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0978" y="1994081"/>
            <a:ext cx="3998141" cy="3618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01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Ανάγλυφο, Αγορά της Αθήνας. 4</a:t>
            </a:r>
            <a:r>
              <a:rPr lang="el-GR" sz="2400" baseline="30000" dirty="0" smtClean="0"/>
              <a:t>ος</a:t>
            </a:r>
            <a:r>
              <a:rPr lang="el-GR" sz="2400" dirty="0" smtClean="0"/>
              <a:t> αι. Σφραγιδόλιθος Οξφόρδης, 6</a:t>
            </a:r>
            <a:r>
              <a:rPr lang="el-GR" sz="2400" baseline="30000" dirty="0" smtClean="0"/>
              <a:t>ος</a:t>
            </a:r>
            <a:r>
              <a:rPr lang="el-GR" sz="2400" dirty="0" smtClean="0"/>
              <a:t> αι. </a:t>
            </a:r>
            <a:endParaRPr lang="el-GR" sz="24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1871614"/>
            <a:ext cx="5181600" cy="4247377"/>
          </a:xfr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883597"/>
            <a:ext cx="5181600" cy="4235394"/>
          </a:xfrm>
        </p:spPr>
      </p:pic>
    </p:spTree>
    <p:extLst>
      <p:ext uri="{BB962C8B-B14F-4D97-AF65-F5344CB8AC3E}">
        <p14:creationId xmlns:p14="http://schemas.microsoft.com/office/powerpoint/2010/main" val="265859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Το παρελθόν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l-GR" sz="2700"/>
              <a:t>1. 	Από το 1200 π.Χ. περίπου ως το 760 π.Χ., η ελληνική τέχνη αναλώθηκε στην προσήλωσή της στη διακοσμητικότητα </a:t>
            </a:r>
          </a:p>
          <a:p>
            <a:pPr eaLnBrk="1" hangingPunct="1"/>
            <a:r>
              <a:rPr lang="el-GR" altLang="el-GR" sz="2700"/>
              <a:t>Η φάση αυτή έλαβε απότομα τέλος στην Αθήνα το 760 π.Χ. στο πέρασμα μεταξύ μέσης και ύστερης γεωμετρικής περιόδου. Ο Ζωγράφος του Διπύλου σπάει την παράδοση της στασιμότητας της μέσης γεωμετρικής περιόδου, και αναδεικνύει την πρώτη εικονιστική τέχνη στην ευρωπαϊκή ιστορία.  </a:t>
            </a:r>
          </a:p>
          <a:p>
            <a:pPr eaLnBrk="1" hangingPunct="1"/>
            <a:endParaRPr lang="el-GR" altLang="el-GR" sz="2700"/>
          </a:p>
        </p:txBody>
      </p:sp>
    </p:spTree>
    <p:extLst>
      <p:ext uri="{BB962C8B-B14F-4D97-AF65-F5344CB8AC3E}">
        <p14:creationId xmlns:p14="http://schemas.microsoft.com/office/powerpoint/2010/main" val="141672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Με το τέλος του μυκηναϊκού πολιτισμού χάνεται η παράδοση της εικονιστικής διακόσμησης. </a:t>
            </a:r>
            <a:br>
              <a:rPr lang="el-GR" altLang="el-GR" sz="2800"/>
            </a:br>
            <a:r>
              <a:rPr lang="el-GR" altLang="el-GR" sz="2000"/>
              <a:t>Λονδίνο. Μυκηναϊκοί κρατήρες από την Κύπρο. </a:t>
            </a:r>
          </a:p>
        </p:txBody>
      </p:sp>
      <p:pic>
        <p:nvPicPr>
          <p:cNvPr id="15363" name="Picture 3" descr="Londonmyceneankra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773238"/>
            <a:ext cx="3967163" cy="4254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64" name="Picture 5" descr="C:\Users\mitsos\Pictures\mycenean\myceneanpottery\1545152_734194049947195_781085516_n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97614" y="1828800"/>
            <a:ext cx="382587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973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Η πρωτογεωμετρική περίοδος είναι εποχή μεγάλης στασιμότητας 1. Αττικός πρωτογεωμετρικός </a:t>
            </a:r>
            <a:br>
              <a:rPr lang="el-GR" altLang="el-GR" sz="2400"/>
            </a:br>
            <a:r>
              <a:rPr lang="el-GR" altLang="el-GR" sz="2400"/>
              <a:t>κρατήρας Λονδίνου. 2. ΠΓ  αμφορέας από τον Κεραμεικό. 950-900 π.Χ. </a:t>
            </a:r>
          </a:p>
        </p:txBody>
      </p:sp>
      <p:pic>
        <p:nvPicPr>
          <p:cNvPr id="16387" name="Picture 3" descr="protogeo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2781300"/>
            <a:ext cx="4283075" cy="3289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388" name="Picture 3" descr="LondonPGamphor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32625" y="1484313"/>
            <a:ext cx="2808288" cy="4602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5247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	Η πρώιμη γεωμετρική περίοδος είναι φάση στασιμότητας			Αττικοί αμφορείς της 					πρώιμης γεωμετρικής 					περιόδου</a:t>
            </a:r>
          </a:p>
        </p:txBody>
      </p:sp>
      <p:pic>
        <p:nvPicPr>
          <p:cNvPr id="17411" name="Picture 3" descr="EGAmph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557338"/>
            <a:ext cx="2381250" cy="43926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412" name="Picture 4" descr="athens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70775" y="1773239"/>
            <a:ext cx="2859088" cy="41036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413" name="Picture 5" descr="agora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51339" y="2046288"/>
            <a:ext cx="3051175" cy="3663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936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Οι υλικές συνθήκες αλλάζουν γύρω στο 850 π.Χ. Η τέχνη όμως δεν επηρεάζεται </a:t>
            </a:r>
            <a:br>
              <a:rPr lang="el-GR" altLang="el-GR" sz="2400"/>
            </a:br>
            <a:r>
              <a:rPr lang="el-GR" altLang="el-GR" sz="2400"/>
              <a:t>ΜΓ κρατήρες. Κεραμεικός. </a:t>
            </a:r>
          </a:p>
        </p:txBody>
      </p:sp>
      <p:pic>
        <p:nvPicPr>
          <p:cNvPr id="18435" name="Picture 3" descr="AthensKerameikosMGamphor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89750" y="1828800"/>
            <a:ext cx="26416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436" name="Picture 4" descr="agora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08289" y="1828800"/>
            <a:ext cx="2497137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180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352</Words>
  <Application>Microsoft Office PowerPoint</Application>
  <PresentationFormat>Widescreen</PresentationFormat>
  <Paragraphs>35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Wingdings</vt:lpstr>
      <vt:lpstr>Office Theme</vt:lpstr>
      <vt:lpstr>Ανθρωποκεντρικός χαρακτήρας της Ελληνικής Τέχνης</vt:lpstr>
      <vt:lpstr>Η γέννηση της μυθολογικής αφήγησης στην ελληνική τέχνη  </vt:lpstr>
      <vt:lpstr>Κρατήρας του Λούβρου: Γανυμήδης</vt:lpstr>
      <vt:lpstr>Ανάγλυφο, Αγορά της Αθήνας. 4ος αι. Σφραγιδόλιθος Οξφόρδης, 6ος αι. </vt:lpstr>
      <vt:lpstr>Το παρελθόν</vt:lpstr>
      <vt:lpstr>Με το τέλος του μυκηναϊκού πολιτισμού χάνεται η παράδοση της εικονιστικής διακόσμησης.  Λονδίνο. Μυκηναϊκοί κρατήρες από την Κύπρο. </vt:lpstr>
      <vt:lpstr>Η πρωτογεωμετρική περίοδος είναι εποχή μεγάλης στασιμότητας 1. Αττικός πρωτογεωμετρικός  κρατήρας Λονδίνου. 2. ΠΓ  αμφορέας από τον Κεραμεικό. 950-900 π.Χ. </vt:lpstr>
      <vt:lpstr> Η πρώιμη γεωμετρική περίοδος είναι φάση στασιμότητας   Αττικοί αμφορείς της      πρώιμης γεωμετρικής      περιόδου</vt:lpstr>
      <vt:lpstr>Οι υλικές συνθήκες αλλάζουν γύρω στο 850 π.Χ. Η τέχνη όμως δεν επηρεάζεται  ΜΓ κρατήρες. Κεραμεικός. </vt:lpstr>
      <vt:lpstr>Αγγείο από τάφο της Αγοράς. 850 π.Χ. </vt:lpstr>
      <vt:lpstr>Μέσος Γεωμετρικός Σκύφος Ελευσίνας. 770-760 π.Χ. </vt:lpstr>
      <vt:lpstr>ΜΓ 2 Σκύφος Ελευσίνας. </vt:lpstr>
      <vt:lpstr>Η επανάσταση στην εικονιστική τέχνη έρχεται με τον ζωγράφο του Διπύλου</vt:lpstr>
      <vt:lpstr>Αμφορέας του  Ζωγράφου του Διπύλου</vt:lpstr>
      <vt:lpstr>PowerPoint Presentation</vt:lpstr>
      <vt:lpstr>    Λεπτομέρεια του      κρατήρα </vt:lpstr>
      <vt:lpstr>   Κρατήρας του Εργαστηρίου    του Διπύλου</vt:lpstr>
      <vt:lpstr>Αττικός κάνθαρος: 1. Αθήνα. 2. Θορικός. </vt:lpstr>
      <vt:lpstr>Η επιβολή του γεωμετρικού ρεπερτορίου στην αγγειογραφία και την πλαστική είναι συνειδητή</vt:lpstr>
      <vt:lpstr>Ειδώλιο από τη Σπάρτη.  Ειδώλιο από την Ολυμπία</vt:lpstr>
      <vt:lpstr>Στην προχωρημένη ΥΓ κεραμική,  οι αγγειογράφοι χρησιμοποιούν  εξατομικευμένα χαρακτηριστικά:  οπλισμός, ένδυμα, κόμμωση, φύλο</vt:lpstr>
      <vt:lpstr>Τα στοιχεία αυτά επιτρέπουν για πρώτη φορά την απεικόνιση μυθολογικών όντων, χωρίς απαραίτητα να εντάσσονται πάντα σ΄ ένα συγκροτημένο αφηγηματικό πλαίσιο Κάνθαρος Λούβρου. ΥΓ 2. </vt:lpstr>
      <vt:lpstr>1. Διαμάχη για τον Τρίποδα. 2. Μινώταυρος. 3. Ηρακλής και Κένταυρος.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Ενότητα δεύτερη: η γέννηση της μυθολογικής αφήγησης στην ελληνική τέχνη</dc:title>
  <dc:creator>User</dc:creator>
  <cp:lastModifiedBy>User</cp:lastModifiedBy>
  <cp:revision>9</cp:revision>
  <dcterms:created xsi:type="dcterms:W3CDTF">2021-10-18T04:21:13Z</dcterms:created>
  <dcterms:modified xsi:type="dcterms:W3CDTF">2022-01-25T10:23:23Z</dcterms:modified>
</cp:coreProperties>
</file>