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71" r:id="rId4"/>
    <p:sldId id="272" r:id="rId5"/>
    <p:sldId id="273" r:id="rId6"/>
    <p:sldId id="296" r:id="rId7"/>
    <p:sldId id="297" r:id="rId8"/>
    <p:sldId id="298" r:id="rId9"/>
    <p:sldId id="299" r:id="rId10"/>
    <p:sldId id="300" r:id="rId11"/>
    <p:sldId id="263" r:id="rId12"/>
    <p:sldId id="266" r:id="rId13"/>
    <p:sldId id="264" r:id="rId14"/>
    <p:sldId id="265" r:id="rId15"/>
    <p:sldId id="302" r:id="rId16"/>
    <p:sldId id="301"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5" r:id="rId3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74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698BD-5BEB-C223-5A74-74D5506A02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C5AEEDF9-3318-5175-8EF2-D479EDE71F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B096BEFB-4882-6F76-CA90-B93931BAC370}"/>
              </a:ext>
            </a:extLst>
          </p:cNvPr>
          <p:cNvSpPr>
            <a:spLocks noGrp="1"/>
          </p:cNvSpPr>
          <p:nvPr>
            <p:ph type="dt" sz="half" idx="10"/>
          </p:nvPr>
        </p:nvSpPr>
        <p:spPr/>
        <p:txBody>
          <a:bodyPr/>
          <a:lstStyle/>
          <a:p>
            <a:fld id="{64907808-5771-47D6-A275-32547221ACF8}" type="datetimeFigureOut">
              <a:rPr lang="el-GR" smtClean="0"/>
              <a:t>10/4/2024</a:t>
            </a:fld>
            <a:endParaRPr lang="el-GR"/>
          </a:p>
        </p:txBody>
      </p:sp>
      <p:sp>
        <p:nvSpPr>
          <p:cNvPr id="5" name="Footer Placeholder 4">
            <a:extLst>
              <a:ext uri="{FF2B5EF4-FFF2-40B4-BE49-F238E27FC236}">
                <a16:creationId xmlns:a16="http://schemas.microsoft.com/office/drawing/2014/main" id="{F33A57FF-64E8-4A70-EDD4-E4BAA648F103}"/>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7052FFA2-0592-C809-DCC4-86C3085DB1C1}"/>
              </a:ext>
            </a:extLst>
          </p:cNvPr>
          <p:cNvSpPr>
            <a:spLocks noGrp="1"/>
          </p:cNvSpPr>
          <p:nvPr>
            <p:ph type="sldNum" sz="quarter" idx="12"/>
          </p:nvPr>
        </p:nvSpPr>
        <p:spPr/>
        <p:txBody>
          <a:bodyPr/>
          <a:lstStyle/>
          <a:p>
            <a:fld id="{13DCA145-4DB6-42C2-A53F-06C43789F839}" type="slidenum">
              <a:rPr lang="el-GR" smtClean="0"/>
              <a:t>‹#›</a:t>
            </a:fld>
            <a:endParaRPr lang="el-GR"/>
          </a:p>
        </p:txBody>
      </p:sp>
    </p:spTree>
    <p:extLst>
      <p:ext uri="{BB962C8B-B14F-4D97-AF65-F5344CB8AC3E}">
        <p14:creationId xmlns:p14="http://schemas.microsoft.com/office/powerpoint/2010/main" val="3578437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6DF7C-99C6-6539-5CF8-1AEC6325FDC7}"/>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C2387E3A-B20B-8206-C4E5-9D21EA014B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2F76324E-185A-6762-57E6-4A8363E1613D}"/>
              </a:ext>
            </a:extLst>
          </p:cNvPr>
          <p:cNvSpPr>
            <a:spLocks noGrp="1"/>
          </p:cNvSpPr>
          <p:nvPr>
            <p:ph type="dt" sz="half" idx="10"/>
          </p:nvPr>
        </p:nvSpPr>
        <p:spPr/>
        <p:txBody>
          <a:bodyPr/>
          <a:lstStyle/>
          <a:p>
            <a:fld id="{64907808-5771-47D6-A275-32547221ACF8}" type="datetimeFigureOut">
              <a:rPr lang="el-GR" smtClean="0"/>
              <a:t>10/4/2024</a:t>
            </a:fld>
            <a:endParaRPr lang="el-GR"/>
          </a:p>
        </p:txBody>
      </p:sp>
      <p:sp>
        <p:nvSpPr>
          <p:cNvPr id="5" name="Footer Placeholder 4">
            <a:extLst>
              <a:ext uri="{FF2B5EF4-FFF2-40B4-BE49-F238E27FC236}">
                <a16:creationId xmlns:a16="http://schemas.microsoft.com/office/drawing/2014/main" id="{16D0A748-3E48-CC2C-69F7-E9A3CCB33EF6}"/>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0BBCD194-1495-C163-CA0C-48B24AB29A05}"/>
              </a:ext>
            </a:extLst>
          </p:cNvPr>
          <p:cNvSpPr>
            <a:spLocks noGrp="1"/>
          </p:cNvSpPr>
          <p:nvPr>
            <p:ph type="sldNum" sz="quarter" idx="12"/>
          </p:nvPr>
        </p:nvSpPr>
        <p:spPr/>
        <p:txBody>
          <a:bodyPr/>
          <a:lstStyle/>
          <a:p>
            <a:fld id="{13DCA145-4DB6-42C2-A53F-06C43789F839}" type="slidenum">
              <a:rPr lang="el-GR" smtClean="0"/>
              <a:t>‹#›</a:t>
            </a:fld>
            <a:endParaRPr lang="el-GR"/>
          </a:p>
        </p:txBody>
      </p:sp>
    </p:spTree>
    <p:extLst>
      <p:ext uri="{BB962C8B-B14F-4D97-AF65-F5344CB8AC3E}">
        <p14:creationId xmlns:p14="http://schemas.microsoft.com/office/powerpoint/2010/main" val="1443773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36299F-D98F-794C-AFA9-F5EFA373A5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B40DC614-5A51-55D3-C17D-A7A04EE5E9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892A8E0C-3770-D54A-A3F7-3E57A554E71F}"/>
              </a:ext>
            </a:extLst>
          </p:cNvPr>
          <p:cNvSpPr>
            <a:spLocks noGrp="1"/>
          </p:cNvSpPr>
          <p:nvPr>
            <p:ph type="dt" sz="half" idx="10"/>
          </p:nvPr>
        </p:nvSpPr>
        <p:spPr/>
        <p:txBody>
          <a:bodyPr/>
          <a:lstStyle/>
          <a:p>
            <a:fld id="{64907808-5771-47D6-A275-32547221ACF8}" type="datetimeFigureOut">
              <a:rPr lang="el-GR" smtClean="0"/>
              <a:t>10/4/2024</a:t>
            </a:fld>
            <a:endParaRPr lang="el-GR"/>
          </a:p>
        </p:txBody>
      </p:sp>
      <p:sp>
        <p:nvSpPr>
          <p:cNvPr id="5" name="Footer Placeholder 4">
            <a:extLst>
              <a:ext uri="{FF2B5EF4-FFF2-40B4-BE49-F238E27FC236}">
                <a16:creationId xmlns:a16="http://schemas.microsoft.com/office/drawing/2014/main" id="{814FDCEB-0217-65E6-4943-AC2E863B94C6}"/>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E237CD3A-458B-F5BD-E0D9-9E6E4D78872A}"/>
              </a:ext>
            </a:extLst>
          </p:cNvPr>
          <p:cNvSpPr>
            <a:spLocks noGrp="1"/>
          </p:cNvSpPr>
          <p:nvPr>
            <p:ph type="sldNum" sz="quarter" idx="12"/>
          </p:nvPr>
        </p:nvSpPr>
        <p:spPr/>
        <p:txBody>
          <a:bodyPr/>
          <a:lstStyle/>
          <a:p>
            <a:fld id="{13DCA145-4DB6-42C2-A53F-06C43789F839}" type="slidenum">
              <a:rPr lang="el-GR" smtClean="0"/>
              <a:t>‹#›</a:t>
            </a:fld>
            <a:endParaRPr lang="el-GR"/>
          </a:p>
        </p:txBody>
      </p:sp>
    </p:spTree>
    <p:extLst>
      <p:ext uri="{BB962C8B-B14F-4D97-AF65-F5344CB8AC3E}">
        <p14:creationId xmlns:p14="http://schemas.microsoft.com/office/powerpoint/2010/main" val="25110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9E28C-EEB3-9602-9BB9-8EA1B1D5CC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6815F708-6D89-CCA3-A868-0A9014089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E28D00E6-9FF1-53DC-93B4-86196E8B0EF8}"/>
              </a:ext>
            </a:extLst>
          </p:cNvPr>
          <p:cNvSpPr>
            <a:spLocks noGrp="1"/>
          </p:cNvSpPr>
          <p:nvPr>
            <p:ph type="dt" sz="half" idx="10"/>
          </p:nvPr>
        </p:nvSpPr>
        <p:spPr/>
        <p:txBody>
          <a:bodyPr/>
          <a:lstStyle/>
          <a:p>
            <a:fld id="{2B35E1CC-353D-4523-BE96-9F5A4FEFE498}" type="datetimeFigureOut">
              <a:rPr lang="el-GR" smtClean="0"/>
              <a:t>10/4/2024</a:t>
            </a:fld>
            <a:endParaRPr lang="el-GR"/>
          </a:p>
        </p:txBody>
      </p:sp>
      <p:sp>
        <p:nvSpPr>
          <p:cNvPr id="5" name="Footer Placeholder 4">
            <a:extLst>
              <a:ext uri="{FF2B5EF4-FFF2-40B4-BE49-F238E27FC236}">
                <a16:creationId xmlns:a16="http://schemas.microsoft.com/office/drawing/2014/main" id="{00DC9D3A-221C-F52A-70D0-A7CD19F497B6}"/>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E2565456-A612-170E-7C73-69024E80AED1}"/>
              </a:ext>
            </a:extLst>
          </p:cNvPr>
          <p:cNvSpPr>
            <a:spLocks noGrp="1"/>
          </p:cNvSpPr>
          <p:nvPr>
            <p:ph type="sldNum" sz="quarter" idx="12"/>
          </p:nvPr>
        </p:nvSpPr>
        <p:spPr/>
        <p:txBody>
          <a:bodyPr/>
          <a:lstStyle/>
          <a:p>
            <a:fld id="{A40F5610-CB8F-4CAA-B394-BC0AF796128E}" type="slidenum">
              <a:rPr lang="el-GR" smtClean="0"/>
              <a:t>‹#›</a:t>
            </a:fld>
            <a:endParaRPr lang="el-GR"/>
          </a:p>
        </p:txBody>
      </p:sp>
    </p:spTree>
    <p:extLst>
      <p:ext uri="{BB962C8B-B14F-4D97-AF65-F5344CB8AC3E}">
        <p14:creationId xmlns:p14="http://schemas.microsoft.com/office/powerpoint/2010/main" val="4078650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DF014-BDB7-E2F5-440B-54B54FEC2A93}"/>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236D099E-B21A-802E-1AA6-3DB0C0CFCD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1E94E7F6-CEA5-3DFC-AB5B-0090FC4F95C4}"/>
              </a:ext>
            </a:extLst>
          </p:cNvPr>
          <p:cNvSpPr>
            <a:spLocks noGrp="1"/>
          </p:cNvSpPr>
          <p:nvPr>
            <p:ph type="dt" sz="half" idx="10"/>
          </p:nvPr>
        </p:nvSpPr>
        <p:spPr/>
        <p:txBody>
          <a:bodyPr/>
          <a:lstStyle/>
          <a:p>
            <a:fld id="{2B35E1CC-353D-4523-BE96-9F5A4FEFE498}" type="datetimeFigureOut">
              <a:rPr lang="el-GR" smtClean="0"/>
              <a:t>10/4/2024</a:t>
            </a:fld>
            <a:endParaRPr lang="el-GR"/>
          </a:p>
        </p:txBody>
      </p:sp>
      <p:sp>
        <p:nvSpPr>
          <p:cNvPr id="5" name="Footer Placeholder 4">
            <a:extLst>
              <a:ext uri="{FF2B5EF4-FFF2-40B4-BE49-F238E27FC236}">
                <a16:creationId xmlns:a16="http://schemas.microsoft.com/office/drawing/2014/main" id="{C5FE59EE-70FB-7D69-7820-2FF01080C141}"/>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BCF75E0F-F37B-176A-B773-C90C756BBE0E}"/>
              </a:ext>
            </a:extLst>
          </p:cNvPr>
          <p:cNvSpPr>
            <a:spLocks noGrp="1"/>
          </p:cNvSpPr>
          <p:nvPr>
            <p:ph type="sldNum" sz="quarter" idx="12"/>
          </p:nvPr>
        </p:nvSpPr>
        <p:spPr/>
        <p:txBody>
          <a:bodyPr/>
          <a:lstStyle/>
          <a:p>
            <a:fld id="{A40F5610-CB8F-4CAA-B394-BC0AF796128E}" type="slidenum">
              <a:rPr lang="el-GR" smtClean="0"/>
              <a:t>‹#›</a:t>
            </a:fld>
            <a:endParaRPr lang="el-GR"/>
          </a:p>
        </p:txBody>
      </p:sp>
    </p:spTree>
    <p:extLst>
      <p:ext uri="{BB962C8B-B14F-4D97-AF65-F5344CB8AC3E}">
        <p14:creationId xmlns:p14="http://schemas.microsoft.com/office/powerpoint/2010/main" val="1409210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D824E-4994-3E37-D1C4-5280C80B89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7D2C92AE-44AB-5936-4F37-FCAA8EFFBA2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EAECE4-3DF8-CCF3-66E8-5100B5D658EB}"/>
              </a:ext>
            </a:extLst>
          </p:cNvPr>
          <p:cNvSpPr>
            <a:spLocks noGrp="1"/>
          </p:cNvSpPr>
          <p:nvPr>
            <p:ph type="dt" sz="half" idx="10"/>
          </p:nvPr>
        </p:nvSpPr>
        <p:spPr/>
        <p:txBody>
          <a:bodyPr/>
          <a:lstStyle/>
          <a:p>
            <a:fld id="{2B35E1CC-353D-4523-BE96-9F5A4FEFE498}" type="datetimeFigureOut">
              <a:rPr lang="el-GR" smtClean="0"/>
              <a:t>10/4/2024</a:t>
            </a:fld>
            <a:endParaRPr lang="el-GR"/>
          </a:p>
        </p:txBody>
      </p:sp>
      <p:sp>
        <p:nvSpPr>
          <p:cNvPr id="5" name="Footer Placeholder 4">
            <a:extLst>
              <a:ext uri="{FF2B5EF4-FFF2-40B4-BE49-F238E27FC236}">
                <a16:creationId xmlns:a16="http://schemas.microsoft.com/office/drawing/2014/main" id="{B98D686F-B3DB-DFE8-F6A5-5E9D4A7477EE}"/>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89080D2A-2EF6-388D-3C86-516086ED3B8E}"/>
              </a:ext>
            </a:extLst>
          </p:cNvPr>
          <p:cNvSpPr>
            <a:spLocks noGrp="1"/>
          </p:cNvSpPr>
          <p:nvPr>
            <p:ph type="sldNum" sz="quarter" idx="12"/>
          </p:nvPr>
        </p:nvSpPr>
        <p:spPr/>
        <p:txBody>
          <a:bodyPr/>
          <a:lstStyle/>
          <a:p>
            <a:fld id="{A40F5610-CB8F-4CAA-B394-BC0AF796128E}" type="slidenum">
              <a:rPr lang="el-GR" smtClean="0"/>
              <a:t>‹#›</a:t>
            </a:fld>
            <a:endParaRPr lang="el-GR"/>
          </a:p>
        </p:txBody>
      </p:sp>
    </p:spTree>
    <p:extLst>
      <p:ext uri="{BB962C8B-B14F-4D97-AF65-F5344CB8AC3E}">
        <p14:creationId xmlns:p14="http://schemas.microsoft.com/office/powerpoint/2010/main" val="1700588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0A63-19B2-AA5D-D861-7EF80E51C51E}"/>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6F575FEA-6954-8280-B9A7-3CA0B5A28C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38392FAF-0CCA-FD94-5D93-3698E63A61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5048F8AA-F043-F1E8-2793-625B50A1CE19}"/>
              </a:ext>
            </a:extLst>
          </p:cNvPr>
          <p:cNvSpPr>
            <a:spLocks noGrp="1"/>
          </p:cNvSpPr>
          <p:nvPr>
            <p:ph type="dt" sz="half" idx="10"/>
          </p:nvPr>
        </p:nvSpPr>
        <p:spPr/>
        <p:txBody>
          <a:bodyPr/>
          <a:lstStyle/>
          <a:p>
            <a:fld id="{2B35E1CC-353D-4523-BE96-9F5A4FEFE498}" type="datetimeFigureOut">
              <a:rPr lang="el-GR" smtClean="0"/>
              <a:t>10/4/2024</a:t>
            </a:fld>
            <a:endParaRPr lang="el-GR"/>
          </a:p>
        </p:txBody>
      </p:sp>
      <p:sp>
        <p:nvSpPr>
          <p:cNvPr id="6" name="Footer Placeholder 5">
            <a:extLst>
              <a:ext uri="{FF2B5EF4-FFF2-40B4-BE49-F238E27FC236}">
                <a16:creationId xmlns:a16="http://schemas.microsoft.com/office/drawing/2014/main" id="{FEC9E685-41E2-9945-1849-EBE07EA02CF5}"/>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E0DF6229-8407-9E2F-B0BA-D0EB0396FF96}"/>
              </a:ext>
            </a:extLst>
          </p:cNvPr>
          <p:cNvSpPr>
            <a:spLocks noGrp="1"/>
          </p:cNvSpPr>
          <p:nvPr>
            <p:ph type="sldNum" sz="quarter" idx="12"/>
          </p:nvPr>
        </p:nvSpPr>
        <p:spPr/>
        <p:txBody>
          <a:bodyPr/>
          <a:lstStyle/>
          <a:p>
            <a:fld id="{A40F5610-CB8F-4CAA-B394-BC0AF796128E}" type="slidenum">
              <a:rPr lang="el-GR" smtClean="0"/>
              <a:t>‹#›</a:t>
            </a:fld>
            <a:endParaRPr lang="el-GR"/>
          </a:p>
        </p:txBody>
      </p:sp>
    </p:spTree>
    <p:extLst>
      <p:ext uri="{BB962C8B-B14F-4D97-AF65-F5344CB8AC3E}">
        <p14:creationId xmlns:p14="http://schemas.microsoft.com/office/powerpoint/2010/main" val="1328589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3E6E9-6BC6-AD50-8BC7-A620B3701A49}"/>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6B4CE146-98C1-E928-1696-EA05381647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3E6B81-7600-F44E-813D-007E71CB45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4C02CA3E-8DBD-1026-1D98-306B91105F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8B21D7-9861-A494-F1A4-2152528523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58E1F843-7902-DD56-E7B3-F85501BD0BB8}"/>
              </a:ext>
            </a:extLst>
          </p:cNvPr>
          <p:cNvSpPr>
            <a:spLocks noGrp="1"/>
          </p:cNvSpPr>
          <p:nvPr>
            <p:ph type="dt" sz="half" idx="10"/>
          </p:nvPr>
        </p:nvSpPr>
        <p:spPr/>
        <p:txBody>
          <a:bodyPr/>
          <a:lstStyle/>
          <a:p>
            <a:fld id="{2B35E1CC-353D-4523-BE96-9F5A4FEFE498}" type="datetimeFigureOut">
              <a:rPr lang="el-GR" smtClean="0"/>
              <a:t>10/4/2024</a:t>
            </a:fld>
            <a:endParaRPr lang="el-GR"/>
          </a:p>
        </p:txBody>
      </p:sp>
      <p:sp>
        <p:nvSpPr>
          <p:cNvPr id="8" name="Footer Placeholder 7">
            <a:extLst>
              <a:ext uri="{FF2B5EF4-FFF2-40B4-BE49-F238E27FC236}">
                <a16:creationId xmlns:a16="http://schemas.microsoft.com/office/drawing/2014/main" id="{3095A395-20A0-FFDD-AE54-B8B484DCA13B}"/>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ADFE8EE7-EC30-E132-7EC4-F03E5FD19C0A}"/>
              </a:ext>
            </a:extLst>
          </p:cNvPr>
          <p:cNvSpPr>
            <a:spLocks noGrp="1"/>
          </p:cNvSpPr>
          <p:nvPr>
            <p:ph type="sldNum" sz="quarter" idx="12"/>
          </p:nvPr>
        </p:nvSpPr>
        <p:spPr/>
        <p:txBody>
          <a:bodyPr/>
          <a:lstStyle/>
          <a:p>
            <a:fld id="{A40F5610-CB8F-4CAA-B394-BC0AF796128E}" type="slidenum">
              <a:rPr lang="el-GR" smtClean="0"/>
              <a:t>‹#›</a:t>
            </a:fld>
            <a:endParaRPr lang="el-GR"/>
          </a:p>
        </p:txBody>
      </p:sp>
    </p:spTree>
    <p:extLst>
      <p:ext uri="{BB962C8B-B14F-4D97-AF65-F5344CB8AC3E}">
        <p14:creationId xmlns:p14="http://schemas.microsoft.com/office/powerpoint/2010/main" val="1181788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87970-49D8-FB4D-FF59-CE875F2F7B13}"/>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4AC70D70-874D-8B70-A11E-6022CEB6B238}"/>
              </a:ext>
            </a:extLst>
          </p:cNvPr>
          <p:cNvSpPr>
            <a:spLocks noGrp="1"/>
          </p:cNvSpPr>
          <p:nvPr>
            <p:ph type="dt" sz="half" idx="10"/>
          </p:nvPr>
        </p:nvSpPr>
        <p:spPr/>
        <p:txBody>
          <a:bodyPr/>
          <a:lstStyle/>
          <a:p>
            <a:fld id="{2B35E1CC-353D-4523-BE96-9F5A4FEFE498}" type="datetimeFigureOut">
              <a:rPr lang="el-GR" smtClean="0"/>
              <a:t>10/4/2024</a:t>
            </a:fld>
            <a:endParaRPr lang="el-GR"/>
          </a:p>
        </p:txBody>
      </p:sp>
      <p:sp>
        <p:nvSpPr>
          <p:cNvPr id="4" name="Footer Placeholder 3">
            <a:extLst>
              <a:ext uri="{FF2B5EF4-FFF2-40B4-BE49-F238E27FC236}">
                <a16:creationId xmlns:a16="http://schemas.microsoft.com/office/drawing/2014/main" id="{7E8CC092-CC0A-8A27-08A4-D02478C4D6DA}"/>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FDA4E7BC-592E-E722-9C55-4A5FEE084B07}"/>
              </a:ext>
            </a:extLst>
          </p:cNvPr>
          <p:cNvSpPr>
            <a:spLocks noGrp="1"/>
          </p:cNvSpPr>
          <p:nvPr>
            <p:ph type="sldNum" sz="quarter" idx="12"/>
          </p:nvPr>
        </p:nvSpPr>
        <p:spPr/>
        <p:txBody>
          <a:bodyPr/>
          <a:lstStyle/>
          <a:p>
            <a:fld id="{A40F5610-CB8F-4CAA-B394-BC0AF796128E}" type="slidenum">
              <a:rPr lang="el-GR" smtClean="0"/>
              <a:t>‹#›</a:t>
            </a:fld>
            <a:endParaRPr lang="el-GR"/>
          </a:p>
        </p:txBody>
      </p:sp>
    </p:spTree>
    <p:extLst>
      <p:ext uri="{BB962C8B-B14F-4D97-AF65-F5344CB8AC3E}">
        <p14:creationId xmlns:p14="http://schemas.microsoft.com/office/powerpoint/2010/main" val="1831742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18E94-1D14-6F95-685D-C3DC710FEA54}"/>
              </a:ext>
            </a:extLst>
          </p:cNvPr>
          <p:cNvSpPr>
            <a:spLocks noGrp="1"/>
          </p:cNvSpPr>
          <p:nvPr>
            <p:ph type="dt" sz="half" idx="10"/>
          </p:nvPr>
        </p:nvSpPr>
        <p:spPr/>
        <p:txBody>
          <a:bodyPr/>
          <a:lstStyle/>
          <a:p>
            <a:fld id="{2B35E1CC-353D-4523-BE96-9F5A4FEFE498}" type="datetimeFigureOut">
              <a:rPr lang="el-GR" smtClean="0"/>
              <a:t>10/4/2024</a:t>
            </a:fld>
            <a:endParaRPr lang="el-GR"/>
          </a:p>
        </p:txBody>
      </p:sp>
      <p:sp>
        <p:nvSpPr>
          <p:cNvPr id="3" name="Footer Placeholder 2">
            <a:extLst>
              <a:ext uri="{FF2B5EF4-FFF2-40B4-BE49-F238E27FC236}">
                <a16:creationId xmlns:a16="http://schemas.microsoft.com/office/drawing/2014/main" id="{9A7CCA70-3AF3-F56E-49BA-57CD96B66E37}"/>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7010F9AF-E925-FFE8-A77D-CDD023433AB4}"/>
              </a:ext>
            </a:extLst>
          </p:cNvPr>
          <p:cNvSpPr>
            <a:spLocks noGrp="1"/>
          </p:cNvSpPr>
          <p:nvPr>
            <p:ph type="sldNum" sz="quarter" idx="12"/>
          </p:nvPr>
        </p:nvSpPr>
        <p:spPr/>
        <p:txBody>
          <a:bodyPr/>
          <a:lstStyle/>
          <a:p>
            <a:fld id="{A40F5610-CB8F-4CAA-B394-BC0AF796128E}" type="slidenum">
              <a:rPr lang="el-GR" smtClean="0"/>
              <a:t>‹#›</a:t>
            </a:fld>
            <a:endParaRPr lang="el-GR"/>
          </a:p>
        </p:txBody>
      </p:sp>
    </p:spTree>
    <p:extLst>
      <p:ext uri="{BB962C8B-B14F-4D97-AF65-F5344CB8AC3E}">
        <p14:creationId xmlns:p14="http://schemas.microsoft.com/office/powerpoint/2010/main" val="1227842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17F93-7E21-DCE2-C871-E6BED7F3AB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4D5EAF4C-044A-C689-B5EB-9F7755361A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0C39E49D-6CEB-EF41-23B3-CE90D98DC7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F38EDC-0B74-F7E1-CA1C-D819F187F6D4}"/>
              </a:ext>
            </a:extLst>
          </p:cNvPr>
          <p:cNvSpPr>
            <a:spLocks noGrp="1"/>
          </p:cNvSpPr>
          <p:nvPr>
            <p:ph type="dt" sz="half" idx="10"/>
          </p:nvPr>
        </p:nvSpPr>
        <p:spPr/>
        <p:txBody>
          <a:bodyPr/>
          <a:lstStyle/>
          <a:p>
            <a:fld id="{2B35E1CC-353D-4523-BE96-9F5A4FEFE498}" type="datetimeFigureOut">
              <a:rPr lang="el-GR" smtClean="0"/>
              <a:t>10/4/2024</a:t>
            </a:fld>
            <a:endParaRPr lang="el-GR"/>
          </a:p>
        </p:txBody>
      </p:sp>
      <p:sp>
        <p:nvSpPr>
          <p:cNvPr id="6" name="Footer Placeholder 5">
            <a:extLst>
              <a:ext uri="{FF2B5EF4-FFF2-40B4-BE49-F238E27FC236}">
                <a16:creationId xmlns:a16="http://schemas.microsoft.com/office/drawing/2014/main" id="{3AF26E83-B7F2-008D-E94A-FCC202774D0A}"/>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D945197A-4194-5F94-7D7B-FD6AB9E99F13}"/>
              </a:ext>
            </a:extLst>
          </p:cNvPr>
          <p:cNvSpPr>
            <a:spLocks noGrp="1"/>
          </p:cNvSpPr>
          <p:nvPr>
            <p:ph type="sldNum" sz="quarter" idx="12"/>
          </p:nvPr>
        </p:nvSpPr>
        <p:spPr/>
        <p:txBody>
          <a:bodyPr/>
          <a:lstStyle/>
          <a:p>
            <a:fld id="{A40F5610-CB8F-4CAA-B394-BC0AF796128E}" type="slidenum">
              <a:rPr lang="el-GR" smtClean="0"/>
              <a:t>‹#›</a:t>
            </a:fld>
            <a:endParaRPr lang="el-GR"/>
          </a:p>
        </p:txBody>
      </p:sp>
    </p:spTree>
    <p:extLst>
      <p:ext uri="{BB962C8B-B14F-4D97-AF65-F5344CB8AC3E}">
        <p14:creationId xmlns:p14="http://schemas.microsoft.com/office/powerpoint/2010/main" val="733322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934FD-F52F-612B-1ED7-EA215199823A}"/>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E7DF388F-42F2-00C0-C26C-8ABF7FAC28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39F0B3ED-F62A-5C93-CFC7-EBD878856FCF}"/>
              </a:ext>
            </a:extLst>
          </p:cNvPr>
          <p:cNvSpPr>
            <a:spLocks noGrp="1"/>
          </p:cNvSpPr>
          <p:nvPr>
            <p:ph type="dt" sz="half" idx="10"/>
          </p:nvPr>
        </p:nvSpPr>
        <p:spPr/>
        <p:txBody>
          <a:bodyPr/>
          <a:lstStyle/>
          <a:p>
            <a:fld id="{64907808-5771-47D6-A275-32547221ACF8}" type="datetimeFigureOut">
              <a:rPr lang="el-GR" smtClean="0"/>
              <a:t>10/4/2024</a:t>
            </a:fld>
            <a:endParaRPr lang="el-GR"/>
          </a:p>
        </p:txBody>
      </p:sp>
      <p:sp>
        <p:nvSpPr>
          <p:cNvPr id="5" name="Footer Placeholder 4">
            <a:extLst>
              <a:ext uri="{FF2B5EF4-FFF2-40B4-BE49-F238E27FC236}">
                <a16:creationId xmlns:a16="http://schemas.microsoft.com/office/drawing/2014/main" id="{E9916EFA-BB01-9E8A-52BD-943F2F48CF39}"/>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21BDA805-FEEE-74C8-10B2-82A760B49A80}"/>
              </a:ext>
            </a:extLst>
          </p:cNvPr>
          <p:cNvSpPr>
            <a:spLocks noGrp="1"/>
          </p:cNvSpPr>
          <p:nvPr>
            <p:ph type="sldNum" sz="quarter" idx="12"/>
          </p:nvPr>
        </p:nvSpPr>
        <p:spPr/>
        <p:txBody>
          <a:bodyPr/>
          <a:lstStyle/>
          <a:p>
            <a:fld id="{13DCA145-4DB6-42C2-A53F-06C43789F839}" type="slidenum">
              <a:rPr lang="el-GR" smtClean="0"/>
              <a:t>‹#›</a:t>
            </a:fld>
            <a:endParaRPr lang="el-GR"/>
          </a:p>
        </p:txBody>
      </p:sp>
    </p:spTree>
    <p:extLst>
      <p:ext uri="{BB962C8B-B14F-4D97-AF65-F5344CB8AC3E}">
        <p14:creationId xmlns:p14="http://schemas.microsoft.com/office/powerpoint/2010/main" val="2404483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CA657-CEFC-9B0A-D238-DD1D84D2D7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3CAD75C8-A31A-DE4D-3B9A-CD8A61DAC1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185AAE8E-ACE2-7CF5-A1C1-9FF67B7A76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F58B79-FD02-4965-6597-C11085A3F882}"/>
              </a:ext>
            </a:extLst>
          </p:cNvPr>
          <p:cNvSpPr>
            <a:spLocks noGrp="1"/>
          </p:cNvSpPr>
          <p:nvPr>
            <p:ph type="dt" sz="half" idx="10"/>
          </p:nvPr>
        </p:nvSpPr>
        <p:spPr/>
        <p:txBody>
          <a:bodyPr/>
          <a:lstStyle/>
          <a:p>
            <a:fld id="{2B35E1CC-353D-4523-BE96-9F5A4FEFE498}" type="datetimeFigureOut">
              <a:rPr lang="el-GR" smtClean="0"/>
              <a:t>10/4/2024</a:t>
            </a:fld>
            <a:endParaRPr lang="el-GR"/>
          </a:p>
        </p:txBody>
      </p:sp>
      <p:sp>
        <p:nvSpPr>
          <p:cNvPr id="6" name="Footer Placeholder 5">
            <a:extLst>
              <a:ext uri="{FF2B5EF4-FFF2-40B4-BE49-F238E27FC236}">
                <a16:creationId xmlns:a16="http://schemas.microsoft.com/office/drawing/2014/main" id="{94873DB3-53C6-B5A2-B79D-3E0E59F9C39A}"/>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AE133DD8-92BF-D63C-AE99-878789624E40}"/>
              </a:ext>
            </a:extLst>
          </p:cNvPr>
          <p:cNvSpPr>
            <a:spLocks noGrp="1"/>
          </p:cNvSpPr>
          <p:nvPr>
            <p:ph type="sldNum" sz="quarter" idx="12"/>
          </p:nvPr>
        </p:nvSpPr>
        <p:spPr/>
        <p:txBody>
          <a:bodyPr/>
          <a:lstStyle/>
          <a:p>
            <a:fld id="{A40F5610-CB8F-4CAA-B394-BC0AF796128E}" type="slidenum">
              <a:rPr lang="el-GR" smtClean="0"/>
              <a:t>‹#›</a:t>
            </a:fld>
            <a:endParaRPr lang="el-GR"/>
          </a:p>
        </p:txBody>
      </p:sp>
    </p:spTree>
    <p:extLst>
      <p:ext uri="{BB962C8B-B14F-4D97-AF65-F5344CB8AC3E}">
        <p14:creationId xmlns:p14="http://schemas.microsoft.com/office/powerpoint/2010/main" val="3502402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46DFD-A085-5F48-A904-31FC6243AE0C}"/>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F0C070F9-E1F7-BA9A-239F-6030EED54E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CB903083-4C25-6D91-DEF6-B9BA4064B2E3}"/>
              </a:ext>
            </a:extLst>
          </p:cNvPr>
          <p:cNvSpPr>
            <a:spLocks noGrp="1"/>
          </p:cNvSpPr>
          <p:nvPr>
            <p:ph type="dt" sz="half" idx="10"/>
          </p:nvPr>
        </p:nvSpPr>
        <p:spPr/>
        <p:txBody>
          <a:bodyPr/>
          <a:lstStyle/>
          <a:p>
            <a:fld id="{2B35E1CC-353D-4523-BE96-9F5A4FEFE498}" type="datetimeFigureOut">
              <a:rPr lang="el-GR" smtClean="0"/>
              <a:t>10/4/2024</a:t>
            </a:fld>
            <a:endParaRPr lang="el-GR"/>
          </a:p>
        </p:txBody>
      </p:sp>
      <p:sp>
        <p:nvSpPr>
          <p:cNvPr id="5" name="Footer Placeholder 4">
            <a:extLst>
              <a:ext uri="{FF2B5EF4-FFF2-40B4-BE49-F238E27FC236}">
                <a16:creationId xmlns:a16="http://schemas.microsoft.com/office/drawing/2014/main" id="{CA178924-8E76-2A78-BA3C-8428F4C74436}"/>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8FE5492B-C2FC-C324-F8A2-AF34874B1B25}"/>
              </a:ext>
            </a:extLst>
          </p:cNvPr>
          <p:cNvSpPr>
            <a:spLocks noGrp="1"/>
          </p:cNvSpPr>
          <p:nvPr>
            <p:ph type="sldNum" sz="quarter" idx="12"/>
          </p:nvPr>
        </p:nvSpPr>
        <p:spPr/>
        <p:txBody>
          <a:bodyPr/>
          <a:lstStyle/>
          <a:p>
            <a:fld id="{A40F5610-CB8F-4CAA-B394-BC0AF796128E}" type="slidenum">
              <a:rPr lang="el-GR" smtClean="0"/>
              <a:t>‹#›</a:t>
            </a:fld>
            <a:endParaRPr lang="el-GR"/>
          </a:p>
        </p:txBody>
      </p:sp>
    </p:spTree>
    <p:extLst>
      <p:ext uri="{BB962C8B-B14F-4D97-AF65-F5344CB8AC3E}">
        <p14:creationId xmlns:p14="http://schemas.microsoft.com/office/powerpoint/2010/main" val="2057703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7BC605-4BA7-17D9-163F-B47767DE4C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62BCA062-D294-9C1E-10A2-0235729477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68512EA0-4748-7AEE-05FC-AFF8971C5D14}"/>
              </a:ext>
            </a:extLst>
          </p:cNvPr>
          <p:cNvSpPr>
            <a:spLocks noGrp="1"/>
          </p:cNvSpPr>
          <p:nvPr>
            <p:ph type="dt" sz="half" idx="10"/>
          </p:nvPr>
        </p:nvSpPr>
        <p:spPr/>
        <p:txBody>
          <a:bodyPr/>
          <a:lstStyle/>
          <a:p>
            <a:fld id="{2B35E1CC-353D-4523-BE96-9F5A4FEFE498}" type="datetimeFigureOut">
              <a:rPr lang="el-GR" smtClean="0"/>
              <a:t>10/4/2024</a:t>
            </a:fld>
            <a:endParaRPr lang="el-GR"/>
          </a:p>
        </p:txBody>
      </p:sp>
      <p:sp>
        <p:nvSpPr>
          <p:cNvPr id="5" name="Footer Placeholder 4">
            <a:extLst>
              <a:ext uri="{FF2B5EF4-FFF2-40B4-BE49-F238E27FC236}">
                <a16:creationId xmlns:a16="http://schemas.microsoft.com/office/drawing/2014/main" id="{9954C146-3540-ED14-A484-9B7407AD1E92}"/>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70C88B2A-73FB-5D50-FA74-7DF6A92238FA}"/>
              </a:ext>
            </a:extLst>
          </p:cNvPr>
          <p:cNvSpPr>
            <a:spLocks noGrp="1"/>
          </p:cNvSpPr>
          <p:nvPr>
            <p:ph type="sldNum" sz="quarter" idx="12"/>
          </p:nvPr>
        </p:nvSpPr>
        <p:spPr/>
        <p:txBody>
          <a:bodyPr/>
          <a:lstStyle/>
          <a:p>
            <a:fld id="{A40F5610-CB8F-4CAA-B394-BC0AF796128E}" type="slidenum">
              <a:rPr lang="el-GR" smtClean="0"/>
              <a:t>‹#›</a:t>
            </a:fld>
            <a:endParaRPr lang="el-GR"/>
          </a:p>
        </p:txBody>
      </p:sp>
    </p:spTree>
    <p:extLst>
      <p:ext uri="{BB962C8B-B14F-4D97-AF65-F5344CB8AC3E}">
        <p14:creationId xmlns:p14="http://schemas.microsoft.com/office/powerpoint/2010/main" val="1147093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AF2C8-8F9C-608E-4740-CA99E262FD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C2F16A1E-4A17-3087-AA81-7BF9BA67339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066D9F-FADC-3C9E-BDBC-E31F195E0888}"/>
              </a:ext>
            </a:extLst>
          </p:cNvPr>
          <p:cNvSpPr>
            <a:spLocks noGrp="1"/>
          </p:cNvSpPr>
          <p:nvPr>
            <p:ph type="dt" sz="half" idx="10"/>
          </p:nvPr>
        </p:nvSpPr>
        <p:spPr/>
        <p:txBody>
          <a:bodyPr/>
          <a:lstStyle/>
          <a:p>
            <a:fld id="{64907808-5771-47D6-A275-32547221ACF8}" type="datetimeFigureOut">
              <a:rPr lang="el-GR" smtClean="0"/>
              <a:t>10/4/2024</a:t>
            </a:fld>
            <a:endParaRPr lang="el-GR"/>
          </a:p>
        </p:txBody>
      </p:sp>
      <p:sp>
        <p:nvSpPr>
          <p:cNvPr id="5" name="Footer Placeholder 4">
            <a:extLst>
              <a:ext uri="{FF2B5EF4-FFF2-40B4-BE49-F238E27FC236}">
                <a16:creationId xmlns:a16="http://schemas.microsoft.com/office/drawing/2014/main" id="{CF654E74-E592-5EEE-EED6-40CA725B9BAC}"/>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EFD9BD3B-21F6-A3C1-F4DB-08B931175828}"/>
              </a:ext>
            </a:extLst>
          </p:cNvPr>
          <p:cNvSpPr>
            <a:spLocks noGrp="1"/>
          </p:cNvSpPr>
          <p:nvPr>
            <p:ph type="sldNum" sz="quarter" idx="12"/>
          </p:nvPr>
        </p:nvSpPr>
        <p:spPr/>
        <p:txBody>
          <a:bodyPr/>
          <a:lstStyle/>
          <a:p>
            <a:fld id="{13DCA145-4DB6-42C2-A53F-06C43789F839}" type="slidenum">
              <a:rPr lang="el-GR" smtClean="0"/>
              <a:t>‹#›</a:t>
            </a:fld>
            <a:endParaRPr lang="el-GR"/>
          </a:p>
        </p:txBody>
      </p:sp>
    </p:spTree>
    <p:extLst>
      <p:ext uri="{BB962C8B-B14F-4D97-AF65-F5344CB8AC3E}">
        <p14:creationId xmlns:p14="http://schemas.microsoft.com/office/powerpoint/2010/main" val="4077567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7571C-43FC-250D-5EAE-3AA46F3E89A2}"/>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68EB8B7B-05CF-B0ED-9928-F129AA3750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CA0B1EA2-D395-9438-3E9A-CACD3768A3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95E8CD40-E945-E38D-3426-F13935161A1C}"/>
              </a:ext>
            </a:extLst>
          </p:cNvPr>
          <p:cNvSpPr>
            <a:spLocks noGrp="1"/>
          </p:cNvSpPr>
          <p:nvPr>
            <p:ph type="dt" sz="half" idx="10"/>
          </p:nvPr>
        </p:nvSpPr>
        <p:spPr/>
        <p:txBody>
          <a:bodyPr/>
          <a:lstStyle/>
          <a:p>
            <a:fld id="{64907808-5771-47D6-A275-32547221ACF8}" type="datetimeFigureOut">
              <a:rPr lang="el-GR" smtClean="0"/>
              <a:t>10/4/2024</a:t>
            </a:fld>
            <a:endParaRPr lang="el-GR"/>
          </a:p>
        </p:txBody>
      </p:sp>
      <p:sp>
        <p:nvSpPr>
          <p:cNvPr id="6" name="Footer Placeholder 5">
            <a:extLst>
              <a:ext uri="{FF2B5EF4-FFF2-40B4-BE49-F238E27FC236}">
                <a16:creationId xmlns:a16="http://schemas.microsoft.com/office/drawing/2014/main" id="{FDEE7DC3-7210-FB2D-E1CF-BD71C8EFCEF5}"/>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AFCE1D7F-D0D7-258D-CBC2-A695A0BA4082}"/>
              </a:ext>
            </a:extLst>
          </p:cNvPr>
          <p:cNvSpPr>
            <a:spLocks noGrp="1"/>
          </p:cNvSpPr>
          <p:nvPr>
            <p:ph type="sldNum" sz="quarter" idx="12"/>
          </p:nvPr>
        </p:nvSpPr>
        <p:spPr/>
        <p:txBody>
          <a:bodyPr/>
          <a:lstStyle/>
          <a:p>
            <a:fld id="{13DCA145-4DB6-42C2-A53F-06C43789F839}" type="slidenum">
              <a:rPr lang="el-GR" smtClean="0"/>
              <a:t>‹#›</a:t>
            </a:fld>
            <a:endParaRPr lang="el-GR"/>
          </a:p>
        </p:txBody>
      </p:sp>
    </p:spTree>
    <p:extLst>
      <p:ext uri="{BB962C8B-B14F-4D97-AF65-F5344CB8AC3E}">
        <p14:creationId xmlns:p14="http://schemas.microsoft.com/office/powerpoint/2010/main" val="4016521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55992-8F40-42D8-51BE-97BFECA84B4C}"/>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AFC3D955-B01F-C801-BF58-E1D1255BA0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E1C6C1-ADE7-E0BE-967E-6B58E2692D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5EA4F9AE-FAF7-AEF2-D0C2-80590EE902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EBD8C1-D8D0-0009-ED01-7D1D74C2ED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69DAC26B-392E-5D92-3AB3-2A32198E1E4A}"/>
              </a:ext>
            </a:extLst>
          </p:cNvPr>
          <p:cNvSpPr>
            <a:spLocks noGrp="1"/>
          </p:cNvSpPr>
          <p:nvPr>
            <p:ph type="dt" sz="half" idx="10"/>
          </p:nvPr>
        </p:nvSpPr>
        <p:spPr/>
        <p:txBody>
          <a:bodyPr/>
          <a:lstStyle/>
          <a:p>
            <a:fld id="{64907808-5771-47D6-A275-32547221ACF8}" type="datetimeFigureOut">
              <a:rPr lang="el-GR" smtClean="0"/>
              <a:t>10/4/2024</a:t>
            </a:fld>
            <a:endParaRPr lang="el-GR"/>
          </a:p>
        </p:txBody>
      </p:sp>
      <p:sp>
        <p:nvSpPr>
          <p:cNvPr id="8" name="Footer Placeholder 7">
            <a:extLst>
              <a:ext uri="{FF2B5EF4-FFF2-40B4-BE49-F238E27FC236}">
                <a16:creationId xmlns:a16="http://schemas.microsoft.com/office/drawing/2014/main" id="{57967CBD-3746-F3AE-E83B-A89675A2CDF0}"/>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603D9D1B-2DCC-A97F-BCA5-F0D884DD01CB}"/>
              </a:ext>
            </a:extLst>
          </p:cNvPr>
          <p:cNvSpPr>
            <a:spLocks noGrp="1"/>
          </p:cNvSpPr>
          <p:nvPr>
            <p:ph type="sldNum" sz="quarter" idx="12"/>
          </p:nvPr>
        </p:nvSpPr>
        <p:spPr/>
        <p:txBody>
          <a:bodyPr/>
          <a:lstStyle/>
          <a:p>
            <a:fld id="{13DCA145-4DB6-42C2-A53F-06C43789F839}" type="slidenum">
              <a:rPr lang="el-GR" smtClean="0"/>
              <a:t>‹#›</a:t>
            </a:fld>
            <a:endParaRPr lang="el-GR"/>
          </a:p>
        </p:txBody>
      </p:sp>
    </p:spTree>
    <p:extLst>
      <p:ext uri="{BB962C8B-B14F-4D97-AF65-F5344CB8AC3E}">
        <p14:creationId xmlns:p14="http://schemas.microsoft.com/office/powerpoint/2010/main" val="4167506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83CBD-A194-F1C7-687A-087A143DFCB0}"/>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B8500A6C-445F-6221-824A-CE4FD36C454E}"/>
              </a:ext>
            </a:extLst>
          </p:cNvPr>
          <p:cNvSpPr>
            <a:spLocks noGrp="1"/>
          </p:cNvSpPr>
          <p:nvPr>
            <p:ph type="dt" sz="half" idx="10"/>
          </p:nvPr>
        </p:nvSpPr>
        <p:spPr/>
        <p:txBody>
          <a:bodyPr/>
          <a:lstStyle/>
          <a:p>
            <a:fld id="{64907808-5771-47D6-A275-32547221ACF8}" type="datetimeFigureOut">
              <a:rPr lang="el-GR" smtClean="0"/>
              <a:t>10/4/2024</a:t>
            </a:fld>
            <a:endParaRPr lang="el-GR"/>
          </a:p>
        </p:txBody>
      </p:sp>
      <p:sp>
        <p:nvSpPr>
          <p:cNvPr id="4" name="Footer Placeholder 3">
            <a:extLst>
              <a:ext uri="{FF2B5EF4-FFF2-40B4-BE49-F238E27FC236}">
                <a16:creationId xmlns:a16="http://schemas.microsoft.com/office/drawing/2014/main" id="{7273CE79-26A2-A419-2C34-0FEDCCDB1D88}"/>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E9823C82-F84E-4C9B-D0C1-A7DAB42CCD0F}"/>
              </a:ext>
            </a:extLst>
          </p:cNvPr>
          <p:cNvSpPr>
            <a:spLocks noGrp="1"/>
          </p:cNvSpPr>
          <p:nvPr>
            <p:ph type="sldNum" sz="quarter" idx="12"/>
          </p:nvPr>
        </p:nvSpPr>
        <p:spPr/>
        <p:txBody>
          <a:bodyPr/>
          <a:lstStyle/>
          <a:p>
            <a:fld id="{13DCA145-4DB6-42C2-A53F-06C43789F839}" type="slidenum">
              <a:rPr lang="el-GR" smtClean="0"/>
              <a:t>‹#›</a:t>
            </a:fld>
            <a:endParaRPr lang="el-GR"/>
          </a:p>
        </p:txBody>
      </p:sp>
    </p:spTree>
    <p:extLst>
      <p:ext uri="{BB962C8B-B14F-4D97-AF65-F5344CB8AC3E}">
        <p14:creationId xmlns:p14="http://schemas.microsoft.com/office/powerpoint/2010/main" val="1871803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A81863-53A7-6F3F-9EAA-E5A046FCE2FD}"/>
              </a:ext>
            </a:extLst>
          </p:cNvPr>
          <p:cNvSpPr>
            <a:spLocks noGrp="1"/>
          </p:cNvSpPr>
          <p:nvPr>
            <p:ph type="dt" sz="half" idx="10"/>
          </p:nvPr>
        </p:nvSpPr>
        <p:spPr/>
        <p:txBody>
          <a:bodyPr/>
          <a:lstStyle/>
          <a:p>
            <a:fld id="{64907808-5771-47D6-A275-32547221ACF8}" type="datetimeFigureOut">
              <a:rPr lang="el-GR" smtClean="0"/>
              <a:t>10/4/2024</a:t>
            </a:fld>
            <a:endParaRPr lang="el-GR"/>
          </a:p>
        </p:txBody>
      </p:sp>
      <p:sp>
        <p:nvSpPr>
          <p:cNvPr id="3" name="Footer Placeholder 2">
            <a:extLst>
              <a:ext uri="{FF2B5EF4-FFF2-40B4-BE49-F238E27FC236}">
                <a16:creationId xmlns:a16="http://schemas.microsoft.com/office/drawing/2014/main" id="{8C263936-8719-21FD-646D-439DD14917E8}"/>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31B53449-6A9D-68A1-4AE7-4EDE213FD038}"/>
              </a:ext>
            </a:extLst>
          </p:cNvPr>
          <p:cNvSpPr>
            <a:spLocks noGrp="1"/>
          </p:cNvSpPr>
          <p:nvPr>
            <p:ph type="sldNum" sz="quarter" idx="12"/>
          </p:nvPr>
        </p:nvSpPr>
        <p:spPr/>
        <p:txBody>
          <a:bodyPr/>
          <a:lstStyle/>
          <a:p>
            <a:fld id="{13DCA145-4DB6-42C2-A53F-06C43789F839}" type="slidenum">
              <a:rPr lang="el-GR" smtClean="0"/>
              <a:t>‹#›</a:t>
            </a:fld>
            <a:endParaRPr lang="el-GR"/>
          </a:p>
        </p:txBody>
      </p:sp>
    </p:spTree>
    <p:extLst>
      <p:ext uri="{BB962C8B-B14F-4D97-AF65-F5344CB8AC3E}">
        <p14:creationId xmlns:p14="http://schemas.microsoft.com/office/powerpoint/2010/main" val="674033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560CE-7FDE-F194-1BB6-DD705E7C2D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D4C45E12-A2DC-F863-A986-6B32970DA2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66E2A146-BEB2-76AF-4809-5995E4E133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B24F15-A8E4-6E4F-4699-6FEE27C610D6}"/>
              </a:ext>
            </a:extLst>
          </p:cNvPr>
          <p:cNvSpPr>
            <a:spLocks noGrp="1"/>
          </p:cNvSpPr>
          <p:nvPr>
            <p:ph type="dt" sz="half" idx="10"/>
          </p:nvPr>
        </p:nvSpPr>
        <p:spPr/>
        <p:txBody>
          <a:bodyPr/>
          <a:lstStyle/>
          <a:p>
            <a:fld id="{64907808-5771-47D6-A275-32547221ACF8}" type="datetimeFigureOut">
              <a:rPr lang="el-GR" smtClean="0"/>
              <a:t>10/4/2024</a:t>
            </a:fld>
            <a:endParaRPr lang="el-GR"/>
          </a:p>
        </p:txBody>
      </p:sp>
      <p:sp>
        <p:nvSpPr>
          <p:cNvPr id="6" name="Footer Placeholder 5">
            <a:extLst>
              <a:ext uri="{FF2B5EF4-FFF2-40B4-BE49-F238E27FC236}">
                <a16:creationId xmlns:a16="http://schemas.microsoft.com/office/drawing/2014/main" id="{FADA3F78-F63E-2868-B3B2-4063305C5165}"/>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C014C6AF-2EF0-2376-B00C-3ED75172A038}"/>
              </a:ext>
            </a:extLst>
          </p:cNvPr>
          <p:cNvSpPr>
            <a:spLocks noGrp="1"/>
          </p:cNvSpPr>
          <p:nvPr>
            <p:ph type="sldNum" sz="quarter" idx="12"/>
          </p:nvPr>
        </p:nvSpPr>
        <p:spPr/>
        <p:txBody>
          <a:bodyPr/>
          <a:lstStyle/>
          <a:p>
            <a:fld id="{13DCA145-4DB6-42C2-A53F-06C43789F839}" type="slidenum">
              <a:rPr lang="el-GR" smtClean="0"/>
              <a:t>‹#›</a:t>
            </a:fld>
            <a:endParaRPr lang="el-GR"/>
          </a:p>
        </p:txBody>
      </p:sp>
    </p:spTree>
    <p:extLst>
      <p:ext uri="{BB962C8B-B14F-4D97-AF65-F5344CB8AC3E}">
        <p14:creationId xmlns:p14="http://schemas.microsoft.com/office/powerpoint/2010/main" val="1883387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F34B1-F27B-3684-3A2A-0F78D51C90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6AA5008B-22E9-C17D-A491-249512D57B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759E07FD-5E79-00B4-66C1-E93F434552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A45980-2CC4-C6C1-EEA5-A32FE38DD106}"/>
              </a:ext>
            </a:extLst>
          </p:cNvPr>
          <p:cNvSpPr>
            <a:spLocks noGrp="1"/>
          </p:cNvSpPr>
          <p:nvPr>
            <p:ph type="dt" sz="half" idx="10"/>
          </p:nvPr>
        </p:nvSpPr>
        <p:spPr/>
        <p:txBody>
          <a:bodyPr/>
          <a:lstStyle/>
          <a:p>
            <a:fld id="{64907808-5771-47D6-A275-32547221ACF8}" type="datetimeFigureOut">
              <a:rPr lang="el-GR" smtClean="0"/>
              <a:t>10/4/2024</a:t>
            </a:fld>
            <a:endParaRPr lang="el-GR"/>
          </a:p>
        </p:txBody>
      </p:sp>
      <p:sp>
        <p:nvSpPr>
          <p:cNvPr id="6" name="Footer Placeholder 5">
            <a:extLst>
              <a:ext uri="{FF2B5EF4-FFF2-40B4-BE49-F238E27FC236}">
                <a16:creationId xmlns:a16="http://schemas.microsoft.com/office/drawing/2014/main" id="{BE2202B7-3AE6-E254-FBB0-5FE7EBC3F87E}"/>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B7430461-C7EE-E0C5-D3FD-7836F2E666BB}"/>
              </a:ext>
            </a:extLst>
          </p:cNvPr>
          <p:cNvSpPr>
            <a:spLocks noGrp="1"/>
          </p:cNvSpPr>
          <p:nvPr>
            <p:ph type="sldNum" sz="quarter" idx="12"/>
          </p:nvPr>
        </p:nvSpPr>
        <p:spPr/>
        <p:txBody>
          <a:bodyPr/>
          <a:lstStyle/>
          <a:p>
            <a:fld id="{13DCA145-4DB6-42C2-A53F-06C43789F839}" type="slidenum">
              <a:rPr lang="el-GR" smtClean="0"/>
              <a:t>‹#›</a:t>
            </a:fld>
            <a:endParaRPr lang="el-GR"/>
          </a:p>
        </p:txBody>
      </p:sp>
    </p:spTree>
    <p:extLst>
      <p:ext uri="{BB962C8B-B14F-4D97-AF65-F5344CB8AC3E}">
        <p14:creationId xmlns:p14="http://schemas.microsoft.com/office/powerpoint/2010/main" val="1061532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C335F5-3AC7-5E1A-0DCE-9F6D3CC4DB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FB737A56-FB31-D560-DD70-2B4FAC5B07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5AE0BB21-DF19-2B52-6CA6-46206F3AAB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907808-5771-47D6-A275-32547221ACF8}" type="datetimeFigureOut">
              <a:rPr lang="el-GR" smtClean="0"/>
              <a:t>10/4/2024</a:t>
            </a:fld>
            <a:endParaRPr lang="el-GR"/>
          </a:p>
        </p:txBody>
      </p:sp>
      <p:sp>
        <p:nvSpPr>
          <p:cNvPr id="5" name="Footer Placeholder 4">
            <a:extLst>
              <a:ext uri="{FF2B5EF4-FFF2-40B4-BE49-F238E27FC236}">
                <a16:creationId xmlns:a16="http://schemas.microsoft.com/office/drawing/2014/main" id="{55B7B093-5E0E-96CF-E597-C1C659DBBC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Slide Number Placeholder 5">
            <a:extLst>
              <a:ext uri="{FF2B5EF4-FFF2-40B4-BE49-F238E27FC236}">
                <a16:creationId xmlns:a16="http://schemas.microsoft.com/office/drawing/2014/main" id="{CE04984C-FF4B-33EB-0EFD-16D18B2BF4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DCA145-4DB6-42C2-A53F-06C43789F839}" type="slidenum">
              <a:rPr lang="el-GR" smtClean="0"/>
              <a:t>‹#›</a:t>
            </a:fld>
            <a:endParaRPr lang="el-GR"/>
          </a:p>
        </p:txBody>
      </p:sp>
    </p:spTree>
    <p:extLst>
      <p:ext uri="{BB962C8B-B14F-4D97-AF65-F5344CB8AC3E}">
        <p14:creationId xmlns:p14="http://schemas.microsoft.com/office/powerpoint/2010/main" val="3815910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F3D82D-8490-4C9D-EA2A-58B094E155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88C2AAB4-FA41-027A-CD8F-316FC28BA1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CAEFC182-50BC-0E3A-3BA3-6528AD460A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B35E1CC-353D-4523-BE96-9F5A4FEFE498}" type="datetimeFigureOut">
              <a:rPr lang="el-GR" smtClean="0"/>
              <a:t>10/4/2024</a:t>
            </a:fld>
            <a:endParaRPr lang="el-GR"/>
          </a:p>
        </p:txBody>
      </p:sp>
      <p:sp>
        <p:nvSpPr>
          <p:cNvPr id="5" name="Footer Placeholder 4">
            <a:extLst>
              <a:ext uri="{FF2B5EF4-FFF2-40B4-BE49-F238E27FC236}">
                <a16:creationId xmlns:a16="http://schemas.microsoft.com/office/drawing/2014/main" id="{074C6C86-F509-A0F7-FBC6-84D69A0DBD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Slide Number Placeholder 5">
            <a:extLst>
              <a:ext uri="{FF2B5EF4-FFF2-40B4-BE49-F238E27FC236}">
                <a16:creationId xmlns:a16="http://schemas.microsoft.com/office/drawing/2014/main" id="{4A9F4C21-173A-6468-3CBB-F0E6F3CC4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40F5610-CB8F-4CAA-B394-BC0AF796128E}" type="slidenum">
              <a:rPr lang="el-GR" smtClean="0"/>
              <a:t>‹#›</a:t>
            </a:fld>
            <a:endParaRPr lang="el-GR"/>
          </a:p>
        </p:txBody>
      </p:sp>
    </p:spTree>
    <p:extLst>
      <p:ext uri="{BB962C8B-B14F-4D97-AF65-F5344CB8AC3E}">
        <p14:creationId xmlns:p14="http://schemas.microsoft.com/office/powerpoint/2010/main" val="37313864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3.xml"/><Relationship Id="rId5" Type="http://schemas.openxmlformats.org/officeDocument/2006/relationships/image" Target="../media/image4.jpe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BD149-39F7-0EBA-28AD-B992D5EEF8E8}"/>
              </a:ext>
            </a:extLst>
          </p:cNvPr>
          <p:cNvSpPr>
            <a:spLocks noGrp="1"/>
          </p:cNvSpPr>
          <p:nvPr>
            <p:ph type="ctrTitle"/>
          </p:nvPr>
        </p:nvSpPr>
        <p:spPr/>
        <p:txBody>
          <a:bodyPr>
            <a:normAutofit fontScale="90000"/>
          </a:bodyPr>
          <a:lstStyle/>
          <a:p>
            <a:r>
              <a:rPr lang="el-GR" dirty="0"/>
              <a:t>Τοποθέτηση ενδοφλέβιου καθετήρα</a:t>
            </a:r>
            <a:br>
              <a:rPr lang="el-GR" dirty="0"/>
            </a:br>
            <a:r>
              <a:rPr lang="el-GR" dirty="0"/>
              <a:t>Οξυγονοθεραπεία</a:t>
            </a:r>
          </a:p>
        </p:txBody>
      </p:sp>
      <p:sp>
        <p:nvSpPr>
          <p:cNvPr id="3" name="Subtitle 2">
            <a:extLst>
              <a:ext uri="{FF2B5EF4-FFF2-40B4-BE49-F238E27FC236}">
                <a16:creationId xmlns:a16="http://schemas.microsoft.com/office/drawing/2014/main" id="{18244CEC-3969-8115-50E7-3E0F70773D19}"/>
              </a:ext>
            </a:extLst>
          </p:cNvPr>
          <p:cNvSpPr>
            <a:spLocks noGrp="1"/>
          </p:cNvSpPr>
          <p:nvPr>
            <p:ph type="subTitle" idx="1"/>
          </p:nvPr>
        </p:nvSpPr>
        <p:spPr/>
        <p:txBody>
          <a:bodyPr/>
          <a:lstStyle/>
          <a:p>
            <a:r>
              <a:rPr lang="el-GR" dirty="0"/>
              <a:t>Χαράλαμπος Κωστάκης, </a:t>
            </a:r>
            <a:r>
              <a:rPr lang="en-US" dirty="0"/>
              <a:t>DVM, PhD </a:t>
            </a:r>
            <a:r>
              <a:rPr lang="el-GR" dirty="0"/>
              <a:t>ΑΠΘ</a:t>
            </a:r>
          </a:p>
        </p:txBody>
      </p:sp>
    </p:spTree>
    <p:extLst>
      <p:ext uri="{BB962C8B-B14F-4D97-AF65-F5344CB8AC3E}">
        <p14:creationId xmlns:p14="http://schemas.microsoft.com/office/powerpoint/2010/main" val="3103941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A2B42-6D8B-261B-8814-FF067F7EDD89}"/>
              </a:ext>
            </a:extLst>
          </p:cNvPr>
          <p:cNvSpPr>
            <a:spLocks noGrp="1"/>
          </p:cNvSpPr>
          <p:nvPr>
            <p:ph type="title"/>
          </p:nvPr>
        </p:nvSpPr>
        <p:spPr/>
        <p:txBody>
          <a:bodyPr/>
          <a:lstStyle/>
          <a:p>
            <a:r>
              <a:rPr lang="el-GR" dirty="0"/>
              <a:t>Τοποθέτηση καθετήρα στην κεφαλική φλέβα</a:t>
            </a:r>
          </a:p>
        </p:txBody>
      </p:sp>
      <p:sp>
        <p:nvSpPr>
          <p:cNvPr id="3" name="Content Placeholder 2">
            <a:extLst>
              <a:ext uri="{FF2B5EF4-FFF2-40B4-BE49-F238E27FC236}">
                <a16:creationId xmlns:a16="http://schemas.microsoft.com/office/drawing/2014/main" id="{EE845B2F-7A89-9ACC-4CE6-0CA3AAC05FDC}"/>
              </a:ext>
            </a:extLst>
          </p:cNvPr>
          <p:cNvSpPr>
            <a:spLocks noGrp="1"/>
          </p:cNvSpPr>
          <p:nvPr>
            <p:ph idx="1"/>
          </p:nvPr>
        </p:nvSpPr>
        <p:spPr/>
        <p:txBody>
          <a:bodyPr>
            <a:normAutofit lnSpcReduction="10000"/>
          </a:bodyPr>
          <a:lstStyle/>
          <a:p>
            <a:r>
              <a:rPr lang="el-GR" dirty="0"/>
              <a:t>Συχνότερα σε στερνική κατάκλιση </a:t>
            </a:r>
          </a:p>
          <a:p>
            <a:r>
              <a:rPr lang="el-GR" dirty="0"/>
              <a:t>Ο βοηθός συγκρατεί με το ένα χέρι το κεφάλι προς την αντίθετη πλευρά και ασκεί </a:t>
            </a:r>
            <a:r>
              <a:rPr lang="el-GR" dirty="0" err="1"/>
              <a:t>ίσχαιμη</a:t>
            </a:r>
            <a:r>
              <a:rPr lang="el-GR" dirty="0"/>
              <a:t> πίεση στην εσωτερική επιφάνεια του αγκώνα</a:t>
            </a:r>
          </a:p>
          <a:p>
            <a:r>
              <a:rPr lang="el-GR" dirty="0"/>
              <a:t>Κόντρα με την παλάμη στην οπίσθια επιφάνεια του αγκώνα (ώστε να μην μπορεί  το ζώο να απομακρύνει το πόδι του) και πίεση με τον αντίχειρα του ίδιου χεριού στην εσωτερική επιφάνεια του αγκώνα με ταυτόχρονη στροφή προς τα έξω</a:t>
            </a:r>
          </a:p>
          <a:p>
            <a:r>
              <a:rPr lang="el-GR" dirty="0"/>
              <a:t>Ο κτηνίατρος που θα βάλει τον καθετήρα τοποθετεί το άλλο του χέρι στην οπίσθια επιφάνεια του αντιβραχίου για να μετακινήσει και να ακινητοποιήσει τη φλέβα, κρατώντας το άκρο σε έκταση</a:t>
            </a:r>
          </a:p>
        </p:txBody>
      </p:sp>
    </p:spTree>
    <p:extLst>
      <p:ext uri="{BB962C8B-B14F-4D97-AF65-F5344CB8AC3E}">
        <p14:creationId xmlns:p14="http://schemas.microsoft.com/office/powerpoint/2010/main" val="913102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B2F9E-E2C3-3F76-EEC5-7337FB1504C7}"/>
              </a:ext>
            </a:extLst>
          </p:cNvPr>
          <p:cNvSpPr>
            <a:spLocks noGrp="1"/>
          </p:cNvSpPr>
          <p:nvPr>
            <p:ph type="title"/>
          </p:nvPr>
        </p:nvSpPr>
        <p:spPr/>
        <p:txBody>
          <a:bodyPr/>
          <a:lstStyle/>
          <a:p>
            <a:r>
              <a:rPr lang="el-GR" dirty="0"/>
              <a:t>Λήψη από την κεφαλική </a:t>
            </a:r>
          </a:p>
        </p:txBody>
      </p:sp>
      <p:pic>
        <p:nvPicPr>
          <p:cNvPr id="5" name="Content Placeholder 4" descr="A person brushing a dog's leg&#10;&#10;Description automatically generated">
            <a:extLst>
              <a:ext uri="{FF2B5EF4-FFF2-40B4-BE49-F238E27FC236}">
                <a16:creationId xmlns:a16="http://schemas.microsoft.com/office/drawing/2014/main" id="{933162B6-74FB-304C-81C7-248180FB1F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030841" y="2299817"/>
            <a:ext cx="4873038" cy="3654778"/>
          </a:xfrm>
        </p:spPr>
      </p:pic>
      <p:pic>
        <p:nvPicPr>
          <p:cNvPr id="7" name="Picture 6" descr="A person's hand holding a dog's leg&#10;&#10;Description automatically generated">
            <a:extLst>
              <a:ext uri="{FF2B5EF4-FFF2-40B4-BE49-F238E27FC236}">
                <a16:creationId xmlns:a16="http://schemas.microsoft.com/office/drawing/2014/main" id="{4E74869B-3CB9-4D2D-216E-51D555C9B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887755" y="2299816"/>
            <a:ext cx="4873039" cy="3654779"/>
          </a:xfrm>
          <a:prstGeom prst="rect">
            <a:avLst/>
          </a:prstGeom>
        </p:spPr>
      </p:pic>
    </p:spTree>
    <p:extLst>
      <p:ext uri="{BB962C8B-B14F-4D97-AF65-F5344CB8AC3E}">
        <p14:creationId xmlns:p14="http://schemas.microsoft.com/office/powerpoint/2010/main" val="569700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9E2A-A86C-2C0A-7589-20EFBDB95A5F}"/>
              </a:ext>
            </a:extLst>
          </p:cNvPr>
          <p:cNvSpPr>
            <a:spLocks noGrp="1"/>
          </p:cNvSpPr>
          <p:nvPr>
            <p:ph type="title"/>
          </p:nvPr>
        </p:nvSpPr>
        <p:spPr/>
        <p:txBody>
          <a:bodyPr/>
          <a:lstStyle/>
          <a:p>
            <a:r>
              <a:rPr lang="el-GR" dirty="0"/>
              <a:t>Λήψη από την έξω σαφηνή</a:t>
            </a:r>
          </a:p>
        </p:txBody>
      </p:sp>
      <p:sp>
        <p:nvSpPr>
          <p:cNvPr id="3" name="Content Placeholder 2">
            <a:extLst>
              <a:ext uri="{FF2B5EF4-FFF2-40B4-BE49-F238E27FC236}">
                <a16:creationId xmlns:a16="http://schemas.microsoft.com/office/drawing/2014/main" id="{7677B91C-06A3-0D9C-DFCE-04120DBCCADC}"/>
              </a:ext>
            </a:extLst>
          </p:cNvPr>
          <p:cNvSpPr>
            <a:spLocks noGrp="1"/>
          </p:cNvSpPr>
          <p:nvPr>
            <p:ph idx="1"/>
          </p:nvPr>
        </p:nvSpPr>
        <p:spPr/>
        <p:txBody>
          <a:bodyPr/>
          <a:lstStyle/>
          <a:p>
            <a:r>
              <a:rPr lang="el-GR" dirty="0"/>
              <a:t>Συχνότερα σε όρθια στάση ή πλάγια κατάκλιση</a:t>
            </a:r>
          </a:p>
          <a:p>
            <a:r>
              <a:rPr lang="el-GR" dirty="0" err="1"/>
              <a:t>Ίσχαιμη</a:t>
            </a:r>
            <a:r>
              <a:rPr lang="el-GR" dirty="0"/>
              <a:t> αντίστοιχα με την κεφαλική αλλά στο γόνατο (κόντρα με την παλάμη στην πρόσθια επιφάνεια του γόνατος και πίεση με τον αντίχειρα στην οπίσθια επιφάνεια)</a:t>
            </a:r>
          </a:p>
          <a:p>
            <a:r>
              <a:rPr lang="el-GR" dirty="0"/>
              <a:t>Ο κτηνίατρος τοποθετεί το άλλο του χέρι στην έσω επιφάνεια της κνήμης για να μετακινήσει και να ακινητοποιήσει τη φλέβα, κρατώντας το άκρο σε έκταση</a:t>
            </a:r>
          </a:p>
          <a:p>
            <a:endParaRPr lang="el-GR" dirty="0"/>
          </a:p>
          <a:p>
            <a:endParaRPr lang="el-GR" dirty="0"/>
          </a:p>
        </p:txBody>
      </p:sp>
    </p:spTree>
    <p:extLst>
      <p:ext uri="{BB962C8B-B14F-4D97-AF65-F5344CB8AC3E}">
        <p14:creationId xmlns:p14="http://schemas.microsoft.com/office/powerpoint/2010/main" val="408292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093B5-731E-AFE6-E0D3-682B2C2CE365}"/>
              </a:ext>
            </a:extLst>
          </p:cNvPr>
          <p:cNvSpPr>
            <a:spLocks noGrp="1"/>
          </p:cNvSpPr>
          <p:nvPr>
            <p:ph type="title"/>
          </p:nvPr>
        </p:nvSpPr>
        <p:spPr/>
        <p:txBody>
          <a:bodyPr/>
          <a:lstStyle/>
          <a:p>
            <a:r>
              <a:rPr lang="el-GR" dirty="0"/>
              <a:t>Λήψη από την έξω σαφηνή</a:t>
            </a:r>
          </a:p>
        </p:txBody>
      </p:sp>
      <p:pic>
        <p:nvPicPr>
          <p:cNvPr id="5" name="Content Placeholder 4" descr="A cat with a patch on its paw&#10;&#10;Description automatically generated">
            <a:extLst>
              <a:ext uri="{FF2B5EF4-FFF2-40B4-BE49-F238E27FC236}">
                <a16:creationId xmlns:a16="http://schemas.microsoft.com/office/drawing/2014/main" id="{A3AA5823-F744-0E9C-0F17-1F16D17731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417511" y="2234803"/>
            <a:ext cx="4352925" cy="3264693"/>
          </a:xfrm>
        </p:spPr>
      </p:pic>
      <p:pic>
        <p:nvPicPr>
          <p:cNvPr id="7" name="Picture 6" descr="A person's hands touching a dog's leg&#10;&#10;Description automatically generated">
            <a:extLst>
              <a:ext uri="{FF2B5EF4-FFF2-40B4-BE49-F238E27FC236}">
                <a16:creationId xmlns:a16="http://schemas.microsoft.com/office/drawing/2014/main" id="{EE51BFD0-8653-ACEB-BCEF-F41E8B916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5681" y="1690687"/>
            <a:ext cx="4501432" cy="4428828"/>
          </a:xfrm>
          <a:prstGeom prst="rect">
            <a:avLst/>
          </a:prstGeom>
        </p:spPr>
      </p:pic>
    </p:spTree>
    <p:extLst>
      <p:ext uri="{BB962C8B-B14F-4D97-AF65-F5344CB8AC3E}">
        <p14:creationId xmlns:p14="http://schemas.microsoft.com/office/powerpoint/2010/main" val="641760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8259C-BCDA-8786-5E45-C6C5384DDD05}"/>
              </a:ext>
            </a:extLst>
          </p:cNvPr>
          <p:cNvSpPr>
            <a:spLocks noGrp="1"/>
          </p:cNvSpPr>
          <p:nvPr>
            <p:ph type="title"/>
          </p:nvPr>
        </p:nvSpPr>
        <p:spPr/>
        <p:txBody>
          <a:bodyPr/>
          <a:lstStyle/>
          <a:p>
            <a:r>
              <a:rPr lang="el-GR" dirty="0"/>
              <a:t>Τοποθέτηση καθετήρα τύπου </a:t>
            </a:r>
            <a:r>
              <a:rPr lang="en-US" dirty="0" err="1"/>
              <a:t>Seldinger</a:t>
            </a:r>
            <a:endParaRPr lang="el-GR" dirty="0"/>
          </a:p>
        </p:txBody>
      </p:sp>
      <p:sp>
        <p:nvSpPr>
          <p:cNvPr id="3" name="Content Placeholder 2">
            <a:extLst>
              <a:ext uri="{FF2B5EF4-FFF2-40B4-BE49-F238E27FC236}">
                <a16:creationId xmlns:a16="http://schemas.microsoft.com/office/drawing/2014/main" id="{324074AC-1777-5CEE-37DF-081BEDD76769}"/>
              </a:ext>
            </a:extLst>
          </p:cNvPr>
          <p:cNvSpPr>
            <a:spLocks noGrp="1"/>
          </p:cNvSpPr>
          <p:nvPr>
            <p:ph idx="1"/>
          </p:nvPr>
        </p:nvSpPr>
        <p:spPr/>
        <p:txBody>
          <a:bodyPr>
            <a:normAutofit fontScale="85000" lnSpcReduction="10000"/>
          </a:bodyPr>
          <a:lstStyle/>
          <a:p>
            <a:r>
              <a:rPr lang="el-GR" dirty="0"/>
              <a:t>Εισάγεται </a:t>
            </a:r>
            <a:r>
              <a:rPr lang="el-GR" dirty="0" err="1"/>
              <a:t>φλεβοκαθετήρας</a:t>
            </a:r>
            <a:r>
              <a:rPr lang="el-GR" dirty="0"/>
              <a:t> στο αγγείο</a:t>
            </a:r>
          </a:p>
          <a:p>
            <a:r>
              <a:rPr lang="el-GR" dirty="0"/>
              <a:t>Μέσω του φλεβοκαθετήρα εισάγεται το σύρμα-οδηγός</a:t>
            </a:r>
          </a:p>
          <a:p>
            <a:r>
              <a:rPr lang="el-GR" dirty="0"/>
              <a:t>Αφαιρείται ο </a:t>
            </a:r>
            <a:r>
              <a:rPr lang="el-GR" dirty="0" err="1"/>
              <a:t>φλεβοκαθετήρας</a:t>
            </a:r>
            <a:endParaRPr lang="el-GR" dirty="0"/>
          </a:p>
          <a:p>
            <a:r>
              <a:rPr lang="el-GR" dirty="0"/>
              <a:t>Εισάγεται ο διαστολέας (με οδηγό το σύρμα) και περιστρέφεται ελαφρώς</a:t>
            </a:r>
          </a:p>
          <a:p>
            <a:r>
              <a:rPr lang="el-GR" dirty="0"/>
              <a:t>Αφαιρείται ο διαστολέας</a:t>
            </a:r>
          </a:p>
          <a:p>
            <a:r>
              <a:rPr lang="el-GR" dirty="0"/>
              <a:t>Εισάγεται το σύρμα μέσα στον καθετήρα και αποσύρεται αρκετά ώστε να διατρέξει όλο το μήκος του καθετήρα (για να μπορούμε μετά να το αφαιρέσουμε)</a:t>
            </a:r>
          </a:p>
          <a:p>
            <a:r>
              <a:rPr lang="el-GR" dirty="0"/>
              <a:t>Εισάγεται ο καθετήρας στο προεπιλεγμένο μήκος </a:t>
            </a:r>
          </a:p>
          <a:p>
            <a:r>
              <a:rPr lang="el-GR" dirty="0"/>
              <a:t>Αφαιρείται το σύρμα μέσω του καθετήρα</a:t>
            </a:r>
          </a:p>
          <a:p>
            <a:r>
              <a:rPr lang="el-GR" dirty="0"/>
              <a:t>Σταθεροποίηση, περίδεση</a:t>
            </a:r>
          </a:p>
          <a:p>
            <a:endParaRPr lang="el-GR" dirty="0"/>
          </a:p>
        </p:txBody>
      </p:sp>
    </p:spTree>
    <p:extLst>
      <p:ext uri="{BB962C8B-B14F-4D97-AF65-F5344CB8AC3E}">
        <p14:creationId xmlns:p14="http://schemas.microsoft.com/office/powerpoint/2010/main" val="3222107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lose-up of a person's hand stitching a wound&#10;&#10;Description automatically generated">
            <a:extLst>
              <a:ext uri="{FF2B5EF4-FFF2-40B4-BE49-F238E27FC236}">
                <a16:creationId xmlns:a16="http://schemas.microsoft.com/office/drawing/2014/main" id="{824A9A96-C8AD-3075-3B2A-FEA0EB0A87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8178" y="0"/>
            <a:ext cx="10135644" cy="6858000"/>
          </a:xfrm>
        </p:spPr>
      </p:pic>
    </p:spTree>
    <p:extLst>
      <p:ext uri="{BB962C8B-B14F-4D97-AF65-F5344CB8AC3E}">
        <p14:creationId xmlns:p14="http://schemas.microsoft.com/office/powerpoint/2010/main" val="90898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55D2B-C540-B951-BFB4-0C1A9BF08227}"/>
              </a:ext>
            </a:extLst>
          </p:cNvPr>
          <p:cNvSpPr>
            <a:spLocks noGrp="1"/>
          </p:cNvSpPr>
          <p:nvPr>
            <p:ph type="title"/>
          </p:nvPr>
        </p:nvSpPr>
        <p:spPr/>
        <p:txBody>
          <a:bodyPr/>
          <a:lstStyle/>
          <a:p>
            <a:r>
              <a:rPr lang="el-GR" dirty="0"/>
              <a:t>Κι αν δεν βρίσκω φλέβα???</a:t>
            </a:r>
          </a:p>
        </p:txBody>
      </p:sp>
      <p:sp>
        <p:nvSpPr>
          <p:cNvPr id="3" name="Content Placeholder 2">
            <a:extLst>
              <a:ext uri="{FF2B5EF4-FFF2-40B4-BE49-F238E27FC236}">
                <a16:creationId xmlns:a16="http://schemas.microsoft.com/office/drawing/2014/main" id="{7F1CF797-894D-DA5F-C867-CDEFA28AD6B6}"/>
              </a:ext>
            </a:extLst>
          </p:cNvPr>
          <p:cNvSpPr>
            <a:spLocks noGrp="1"/>
          </p:cNvSpPr>
          <p:nvPr>
            <p:ph idx="1"/>
          </p:nvPr>
        </p:nvSpPr>
        <p:spPr/>
        <p:txBody>
          <a:bodyPr/>
          <a:lstStyle/>
          <a:p>
            <a:pPr marL="514350" indent="-514350">
              <a:buFont typeface="+mj-lt"/>
              <a:buAutoNum type="arabicPeriod"/>
            </a:pPr>
            <a:endParaRPr lang="el-GR" dirty="0"/>
          </a:p>
          <a:p>
            <a:pPr marL="514350" indent="-514350">
              <a:buFont typeface="+mj-lt"/>
              <a:buAutoNum type="arabicPeriod"/>
            </a:pPr>
            <a:r>
              <a:rPr lang="el-GR" dirty="0" err="1"/>
              <a:t>Φλεβοαποκάλυψη</a:t>
            </a:r>
            <a:endParaRPr lang="el-GR" dirty="0"/>
          </a:p>
          <a:p>
            <a:pPr marL="514350" indent="-514350">
              <a:buFont typeface="+mj-lt"/>
              <a:buAutoNum type="arabicPeriod"/>
            </a:pPr>
            <a:r>
              <a:rPr lang="el-GR" dirty="0"/>
              <a:t>Καθοδήγηση υπερήχου</a:t>
            </a:r>
          </a:p>
          <a:p>
            <a:pPr marL="514350" indent="-514350">
              <a:buFont typeface="+mj-lt"/>
              <a:buAutoNum type="arabicPeriod"/>
            </a:pPr>
            <a:r>
              <a:rPr lang="el-GR" dirty="0"/>
              <a:t>Κεντρική φλέβα</a:t>
            </a:r>
          </a:p>
          <a:p>
            <a:pPr marL="514350" indent="-514350">
              <a:buFont typeface="+mj-lt"/>
              <a:buAutoNum type="arabicPeriod"/>
            </a:pPr>
            <a:r>
              <a:rPr lang="el-GR" dirty="0" err="1"/>
              <a:t>Ενδοοστικός</a:t>
            </a:r>
            <a:r>
              <a:rPr lang="el-GR" dirty="0"/>
              <a:t> καθετήρας</a:t>
            </a:r>
          </a:p>
          <a:p>
            <a:pPr marL="514350" indent="-514350">
              <a:buFont typeface="+mj-lt"/>
              <a:buAutoNum type="arabicPeriod"/>
            </a:pPr>
            <a:r>
              <a:rPr lang="el-GR" dirty="0"/>
              <a:t>Άλλες οδοί χορήγησης (?)</a:t>
            </a:r>
          </a:p>
        </p:txBody>
      </p:sp>
      <p:pic>
        <p:nvPicPr>
          <p:cNvPr id="5" name="Picture 4" descr="A close-up of a dog's leg&#10;&#10;Description automatically generated">
            <a:extLst>
              <a:ext uri="{FF2B5EF4-FFF2-40B4-BE49-F238E27FC236}">
                <a16:creationId xmlns:a16="http://schemas.microsoft.com/office/drawing/2014/main" id="{F05A0644-FDF8-4CEC-DCFA-335177F0B8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1600" y="504824"/>
            <a:ext cx="4049889" cy="3045029"/>
          </a:xfrm>
          <a:prstGeom prst="rect">
            <a:avLst/>
          </a:prstGeom>
        </p:spPr>
      </p:pic>
      <p:pic>
        <p:nvPicPr>
          <p:cNvPr id="7" name="Picture 6" descr="Close-up of a needle and scissors&#10;&#10;Description automatically generated">
            <a:extLst>
              <a:ext uri="{FF2B5EF4-FFF2-40B4-BE49-F238E27FC236}">
                <a16:creationId xmlns:a16="http://schemas.microsoft.com/office/drawing/2014/main" id="{FD6C89DF-0448-76C2-3C2F-EDEB68918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7412" y="3723799"/>
            <a:ext cx="4064077" cy="2315757"/>
          </a:xfrm>
          <a:prstGeom prst="rect">
            <a:avLst/>
          </a:prstGeom>
        </p:spPr>
      </p:pic>
    </p:spTree>
    <p:extLst>
      <p:ext uri="{BB962C8B-B14F-4D97-AF65-F5344CB8AC3E}">
        <p14:creationId xmlns:p14="http://schemas.microsoft.com/office/powerpoint/2010/main" val="3751646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A1CA1-34A3-9FB8-777B-036E966DB973}"/>
              </a:ext>
            </a:extLst>
          </p:cNvPr>
          <p:cNvSpPr>
            <a:spLocks noGrp="1"/>
          </p:cNvSpPr>
          <p:nvPr>
            <p:ph type="title"/>
          </p:nvPr>
        </p:nvSpPr>
        <p:spPr/>
        <p:txBody>
          <a:bodyPr/>
          <a:lstStyle/>
          <a:p>
            <a:r>
              <a:rPr lang="el-GR" dirty="0" err="1"/>
              <a:t>Ενδοοστικός</a:t>
            </a:r>
            <a:r>
              <a:rPr lang="el-GR" dirty="0"/>
              <a:t>…?</a:t>
            </a:r>
          </a:p>
        </p:txBody>
      </p:sp>
      <p:sp>
        <p:nvSpPr>
          <p:cNvPr id="3" name="Content Placeholder 2">
            <a:extLst>
              <a:ext uri="{FF2B5EF4-FFF2-40B4-BE49-F238E27FC236}">
                <a16:creationId xmlns:a16="http://schemas.microsoft.com/office/drawing/2014/main" id="{BD11C910-C3B1-ED32-3F6C-42C84B7D9A57}"/>
              </a:ext>
            </a:extLst>
          </p:cNvPr>
          <p:cNvSpPr>
            <a:spLocks noGrp="1"/>
          </p:cNvSpPr>
          <p:nvPr>
            <p:ph idx="1"/>
          </p:nvPr>
        </p:nvSpPr>
        <p:spPr/>
        <p:txBody>
          <a:bodyPr/>
          <a:lstStyle/>
          <a:p>
            <a:r>
              <a:rPr lang="el-GR" dirty="0"/>
              <a:t>Συχνά σε συνθήκες επείγοντος λόγω αδυναμίας καθετηριασμού (καταπληξία/αγγειοσύσπαση/αφυδάτωση) και σε πολύ μικρόσωμους ασθενείς (νεογνά)</a:t>
            </a:r>
          </a:p>
          <a:p>
            <a:r>
              <a:rPr lang="el-GR" dirty="0"/>
              <a:t>Βελόνα, καθετήρα επισκληρίδιας, καθετήρα </a:t>
            </a:r>
            <a:r>
              <a:rPr lang="el-GR" dirty="0" err="1"/>
              <a:t>μυελοκέντησης</a:t>
            </a:r>
            <a:r>
              <a:rPr lang="el-GR" dirty="0"/>
              <a:t> ή ειδικό </a:t>
            </a:r>
            <a:r>
              <a:rPr lang="el-GR" dirty="0" err="1"/>
              <a:t>ενδοοστικό</a:t>
            </a:r>
            <a:r>
              <a:rPr lang="el-GR" dirty="0"/>
              <a:t> καθετήρα ανάλογα με το μέγεθος</a:t>
            </a:r>
          </a:p>
          <a:p>
            <a:r>
              <a:rPr lang="el-GR" dirty="0"/>
              <a:t>Υγρά, φάρμακα, αίμα, πλάσμα, δεξτρόζη</a:t>
            </a:r>
          </a:p>
          <a:p>
            <a:r>
              <a:rPr lang="el-GR" dirty="0"/>
              <a:t>Χειρουργική αντισηψία</a:t>
            </a:r>
          </a:p>
          <a:p>
            <a:r>
              <a:rPr lang="el-GR" dirty="0"/>
              <a:t>Αναλγησία (τοπικό αναισθητικό μέχρι το περιόστεο)</a:t>
            </a:r>
          </a:p>
          <a:p>
            <a:r>
              <a:rPr lang="el-GR" dirty="0"/>
              <a:t>Έως 72</a:t>
            </a:r>
            <a:r>
              <a:rPr lang="en-US" dirty="0"/>
              <a:t>h (</a:t>
            </a:r>
            <a:r>
              <a:rPr lang="el-GR" dirty="0"/>
              <a:t>συνήθως μέχρι να βρούμε περιφερική φλέβα)</a:t>
            </a:r>
          </a:p>
        </p:txBody>
      </p:sp>
    </p:spTree>
    <p:extLst>
      <p:ext uri="{BB962C8B-B14F-4D97-AF65-F5344CB8AC3E}">
        <p14:creationId xmlns:p14="http://schemas.microsoft.com/office/powerpoint/2010/main" val="4272835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D801E-A40B-D49E-631C-C8AFE3112EB2}"/>
              </a:ext>
            </a:extLst>
          </p:cNvPr>
          <p:cNvSpPr>
            <a:spLocks noGrp="1"/>
          </p:cNvSpPr>
          <p:nvPr>
            <p:ph type="title"/>
          </p:nvPr>
        </p:nvSpPr>
        <p:spPr/>
        <p:txBody>
          <a:bodyPr/>
          <a:lstStyle/>
          <a:p>
            <a:r>
              <a:rPr lang="el-GR" dirty="0" err="1"/>
              <a:t>Ενδοοστικός</a:t>
            </a:r>
            <a:r>
              <a:rPr lang="el-GR" dirty="0"/>
              <a:t> καθετήρας</a:t>
            </a:r>
          </a:p>
        </p:txBody>
      </p:sp>
      <p:pic>
        <p:nvPicPr>
          <p:cNvPr id="5" name="Content Placeholder 4" descr="A drawing of a person holding a needle&#10;&#10;Description automatically generated">
            <a:extLst>
              <a:ext uri="{FF2B5EF4-FFF2-40B4-BE49-F238E27FC236}">
                <a16:creationId xmlns:a16="http://schemas.microsoft.com/office/drawing/2014/main" id="{82766DB2-5ABD-BBA4-F00A-97CE760166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6142" y="1803398"/>
            <a:ext cx="8959716" cy="4423782"/>
          </a:xfrm>
        </p:spPr>
      </p:pic>
    </p:spTree>
    <p:extLst>
      <p:ext uri="{BB962C8B-B14F-4D97-AF65-F5344CB8AC3E}">
        <p14:creationId xmlns:p14="http://schemas.microsoft.com/office/powerpoint/2010/main" val="640443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BA35-5FE0-5DFF-FBEA-CCAD2B97599C}"/>
              </a:ext>
            </a:extLst>
          </p:cNvPr>
          <p:cNvSpPr>
            <a:spLocks noGrp="1"/>
          </p:cNvSpPr>
          <p:nvPr>
            <p:ph type="title"/>
          </p:nvPr>
        </p:nvSpPr>
        <p:spPr/>
        <p:txBody>
          <a:bodyPr/>
          <a:lstStyle/>
          <a:p>
            <a:r>
              <a:rPr lang="el-GR" dirty="0"/>
              <a:t>Οξυγονοθεραπεία - προοξυγόνωση</a:t>
            </a:r>
          </a:p>
        </p:txBody>
      </p:sp>
      <p:sp>
        <p:nvSpPr>
          <p:cNvPr id="3" name="Content Placeholder 2">
            <a:extLst>
              <a:ext uri="{FF2B5EF4-FFF2-40B4-BE49-F238E27FC236}">
                <a16:creationId xmlns:a16="http://schemas.microsoft.com/office/drawing/2014/main" id="{6A6C3F2E-2E58-BCD9-A17C-A04009BBF2FB}"/>
              </a:ext>
            </a:extLst>
          </p:cNvPr>
          <p:cNvSpPr>
            <a:spLocks noGrp="1"/>
          </p:cNvSpPr>
          <p:nvPr>
            <p:ph idx="1"/>
          </p:nvPr>
        </p:nvSpPr>
        <p:spPr/>
        <p:txBody>
          <a:bodyPr>
            <a:normAutofit/>
          </a:bodyPr>
          <a:lstStyle/>
          <a:p>
            <a:r>
              <a:rPr lang="el-GR" dirty="0"/>
              <a:t>Η οξυγονοθεραπεία ενδείκνυται σε πολλές παθολογικές καταστάσεις, όχι μόνο του αναπνευστικού συστήματος (και του καρδιαγγειακού, του ΚΝΣ, σε κυκλοφορική καταπληξία κ.α.)</a:t>
            </a:r>
          </a:p>
          <a:p>
            <a:r>
              <a:rPr lang="el-GR" dirty="0"/>
              <a:t>Υπάρχουν τρόποι να εκτιμήσουμε την αναγκαιότητα χορήγησης οξυγονοθεραπείας (ύπαρξη ή όχι δύσπνοιας/κυάνωσης, οξυμετρία, ανάλυση αερίων αρτηριακού αίματος κλπ.) αλλά σε συνθήκες επείγοντος συνήθως εφαρμόζεται το σκεπτικό «κακό δεν κάνει»</a:t>
            </a:r>
          </a:p>
          <a:p>
            <a:r>
              <a:rPr lang="el-GR" dirty="0"/>
              <a:t>Εφαρμόζουμε οξυγονοθεραπεία ακόμη κ αν δεν έχουμε σαφή ένδειξη </a:t>
            </a:r>
            <a:r>
              <a:rPr lang="el-GR" u="sng" dirty="0"/>
              <a:t>εφόσον δεν στρεσάρει και δεν καταπονεί το ζώο</a:t>
            </a:r>
          </a:p>
        </p:txBody>
      </p:sp>
    </p:spTree>
    <p:extLst>
      <p:ext uri="{BB962C8B-B14F-4D97-AF65-F5344CB8AC3E}">
        <p14:creationId xmlns:p14="http://schemas.microsoft.com/office/powerpoint/2010/main" val="2065276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56A47-9100-E32A-FEDC-7637D91D9DB0}"/>
              </a:ext>
            </a:extLst>
          </p:cNvPr>
          <p:cNvSpPr>
            <a:spLocks noGrp="1"/>
          </p:cNvSpPr>
          <p:nvPr>
            <p:ph type="title"/>
          </p:nvPr>
        </p:nvSpPr>
        <p:spPr/>
        <p:txBody>
          <a:bodyPr/>
          <a:lstStyle/>
          <a:p>
            <a:r>
              <a:rPr lang="el-GR" dirty="0"/>
              <a:t>Ενδοφλέβιοι καθετήρες</a:t>
            </a:r>
          </a:p>
        </p:txBody>
      </p:sp>
      <p:sp>
        <p:nvSpPr>
          <p:cNvPr id="3" name="Content Placeholder 2">
            <a:extLst>
              <a:ext uri="{FF2B5EF4-FFF2-40B4-BE49-F238E27FC236}">
                <a16:creationId xmlns:a16="http://schemas.microsoft.com/office/drawing/2014/main" id="{BFC83389-F0B8-01BC-DBF8-BDDEA4502165}"/>
              </a:ext>
            </a:extLst>
          </p:cNvPr>
          <p:cNvSpPr>
            <a:spLocks noGrp="1"/>
          </p:cNvSpPr>
          <p:nvPr>
            <p:ph idx="1"/>
          </p:nvPr>
        </p:nvSpPr>
        <p:spPr/>
        <p:txBody>
          <a:bodyPr>
            <a:normAutofit fontScale="92500" lnSpcReduction="20000"/>
          </a:bodyPr>
          <a:lstStyle/>
          <a:p>
            <a:r>
              <a:rPr lang="en-US" b="1" dirty="0"/>
              <a:t>Over the needle </a:t>
            </a:r>
            <a:r>
              <a:rPr lang="el-GR" dirty="0"/>
              <a:t>: ο συχνότερος τύπος καθετήρα για περιφερική φλέβα/αρτηρία, εύχρηστος, οικονομικός, ± βαλβίδα για εγχύσεις και φτερά για σταθεροποίηση. Μπορεί να μείνει έως 3 ημέρες (σε φλέβα) με την κατάλληλη αντισηψία (κατά την τοποθέτηση) και περιποίηση </a:t>
            </a:r>
            <a:endParaRPr lang="en-US" dirty="0"/>
          </a:p>
          <a:p>
            <a:r>
              <a:rPr lang="en-US" b="1" dirty="0"/>
              <a:t>Seldinger</a:t>
            </a:r>
            <a:r>
              <a:rPr lang="el-GR" dirty="0"/>
              <a:t> : ο συχνότερος τύπος καθετήρα για κεντρική φλέβα, πολύπλοκη τοποθέτηση, με χειρουργική αντισηψία, ακριβός, &gt;1 αυλοί, μένει για πολύ καιρό, μπορούμε να εγχύσουμε τα πάντα, ΚΦΠ, αιμοληψία</a:t>
            </a:r>
            <a:endParaRPr lang="en-US" dirty="0"/>
          </a:p>
          <a:p>
            <a:r>
              <a:rPr lang="el-GR" b="1" dirty="0"/>
              <a:t>Πεταλούδα</a:t>
            </a:r>
            <a:r>
              <a:rPr lang="el-GR" dirty="0"/>
              <a:t> : εύχρηστη και οικονομική αλλά για αιμοληψία, όχι για καθετηριασμό, καταστρέφεται γρήγορα το αγγείο</a:t>
            </a:r>
            <a:endParaRPr lang="en-US" dirty="0"/>
          </a:p>
          <a:p>
            <a:r>
              <a:rPr lang="en-US" b="1" dirty="0"/>
              <a:t>Peelable</a:t>
            </a:r>
            <a:r>
              <a:rPr lang="en-US" dirty="0"/>
              <a:t> </a:t>
            </a:r>
            <a:r>
              <a:rPr lang="el-GR" dirty="0"/>
              <a:t>: σε συγκεκριμένα είδη καθετήρων, πχ. </a:t>
            </a:r>
            <a:r>
              <a:rPr lang="el-GR" dirty="0" err="1"/>
              <a:t>κυστεοστομίας</a:t>
            </a:r>
            <a:endParaRPr lang="en-US" dirty="0"/>
          </a:p>
          <a:p>
            <a:r>
              <a:rPr lang="en-US" b="1" dirty="0"/>
              <a:t>Through the needle</a:t>
            </a:r>
            <a:r>
              <a:rPr lang="el-GR" b="1" dirty="0"/>
              <a:t> </a:t>
            </a:r>
            <a:r>
              <a:rPr lang="el-GR" dirty="0"/>
              <a:t>: σπάνια χρησιμοποιείται στην πράξη</a:t>
            </a:r>
            <a:endParaRPr lang="en-US" dirty="0"/>
          </a:p>
        </p:txBody>
      </p:sp>
    </p:spTree>
    <p:extLst>
      <p:ext uri="{BB962C8B-B14F-4D97-AF65-F5344CB8AC3E}">
        <p14:creationId xmlns:p14="http://schemas.microsoft.com/office/powerpoint/2010/main" val="1842177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1A509-A7F7-BD43-79CE-FD5303322175}"/>
              </a:ext>
            </a:extLst>
          </p:cNvPr>
          <p:cNvSpPr>
            <a:spLocks noGrp="1"/>
          </p:cNvSpPr>
          <p:nvPr>
            <p:ph type="title"/>
          </p:nvPr>
        </p:nvSpPr>
        <p:spPr/>
        <p:txBody>
          <a:bodyPr/>
          <a:lstStyle/>
          <a:p>
            <a:r>
              <a:rPr lang="el-GR" dirty="0"/>
              <a:t>Μέθοδοι</a:t>
            </a:r>
          </a:p>
        </p:txBody>
      </p:sp>
      <p:sp>
        <p:nvSpPr>
          <p:cNvPr id="3" name="Content Placeholder 2">
            <a:extLst>
              <a:ext uri="{FF2B5EF4-FFF2-40B4-BE49-F238E27FC236}">
                <a16:creationId xmlns:a16="http://schemas.microsoft.com/office/drawing/2014/main" id="{E5F0E6D6-078C-A0A0-8EA9-81CDD75E9D6F}"/>
              </a:ext>
            </a:extLst>
          </p:cNvPr>
          <p:cNvSpPr>
            <a:spLocks noGrp="1"/>
          </p:cNvSpPr>
          <p:nvPr>
            <p:ph idx="1"/>
          </p:nvPr>
        </p:nvSpPr>
        <p:spPr/>
        <p:txBody>
          <a:bodyPr/>
          <a:lstStyle/>
          <a:p>
            <a:pPr marL="514350" indent="-514350">
              <a:buFont typeface="+mj-lt"/>
              <a:buAutoNum type="arabicPeriod"/>
            </a:pPr>
            <a:r>
              <a:rPr lang="en-US" dirty="0"/>
              <a:t>Flow-by</a:t>
            </a:r>
          </a:p>
          <a:p>
            <a:pPr marL="514350" indent="-514350">
              <a:buFont typeface="+mj-lt"/>
              <a:buAutoNum type="arabicPeriod"/>
            </a:pPr>
            <a:r>
              <a:rPr lang="el-GR" dirty="0"/>
              <a:t>Προσωπίδα (μάσκα)</a:t>
            </a:r>
          </a:p>
          <a:p>
            <a:pPr marL="514350" indent="-514350">
              <a:buFont typeface="+mj-lt"/>
              <a:buAutoNum type="arabicPeriod"/>
            </a:pPr>
            <a:r>
              <a:rPr lang="el-GR" dirty="0"/>
              <a:t>Τέντα (κολλάρο Ελισάβετ) </a:t>
            </a:r>
          </a:p>
          <a:p>
            <a:pPr marL="514350" indent="-514350">
              <a:buFont typeface="+mj-lt"/>
              <a:buAutoNum type="arabicPeriod"/>
            </a:pPr>
            <a:r>
              <a:rPr lang="el-GR" dirty="0"/>
              <a:t>Κλωβός Ο</a:t>
            </a:r>
            <a:r>
              <a:rPr lang="el-GR" baseline="-25000" dirty="0"/>
              <a:t>2</a:t>
            </a:r>
          </a:p>
          <a:p>
            <a:pPr marL="514350" indent="-514350">
              <a:buFont typeface="+mj-lt"/>
              <a:buAutoNum type="arabicPeriod"/>
            </a:pPr>
            <a:r>
              <a:rPr lang="el-GR" dirty="0"/>
              <a:t>Ενδορινικός καθετήρας/</a:t>
            </a:r>
            <a:r>
              <a:rPr lang="el-GR" dirty="0" err="1"/>
              <a:t>ες</a:t>
            </a:r>
            <a:r>
              <a:rPr lang="el-GR" dirty="0"/>
              <a:t> (ρινικές κόγχες ή ρινοφάρυγγα)</a:t>
            </a:r>
          </a:p>
          <a:p>
            <a:pPr marL="514350" indent="-514350">
              <a:buFont typeface="+mj-lt"/>
              <a:buAutoNum type="arabicPeriod"/>
            </a:pPr>
            <a:r>
              <a:rPr lang="en-US" dirty="0"/>
              <a:t>High flow </a:t>
            </a:r>
            <a:r>
              <a:rPr lang="el-GR" dirty="0" err="1"/>
              <a:t>ενδορινικός</a:t>
            </a:r>
            <a:r>
              <a:rPr lang="el-GR" dirty="0"/>
              <a:t> καθετήρας</a:t>
            </a:r>
          </a:p>
          <a:p>
            <a:pPr marL="514350" indent="-514350">
              <a:buFont typeface="+mj-lt"/>
              <a:buAutoNum type="arabicPeriod"/>
            </a:pPr>
            <a:r>
              <a:rPr lang="el-GR" dirty="0"/>
              <a:t>Διαδερμικός ενδοτραχειακός καθετήρας/</a:t>
            </a:r>
            <a:r>
              <a:rPr lang="el-GR" dirty="0" err="1"/>
              <a:t>τραχειοστομία</a:t>
            </a:r>
            <a:endParaRPr lang="el-GR" dirty="0"/>
          </a:p>
          <a:p>
            <a:pPr marL="514350" indent="-514350">
              <a:buFont typeface="+mj-lt"/>
              <a:buAutoNum type="arabicPeriod"/>
            </a:pPr>
            <a:r>
              <a:rPr lang="el-GR" dirty="0"/>
              <a:t>Διασωλήνωση τραχείας ± θετικός αερισμός</a:t>
            </a:r>
          </a:p>
        </p:txBody>
      </p:sp>
    </p:spTree>
    <p:extLst>
      <p:ext uri="{BB962C8B-B14F-4D97-AF65-F5344CB8AC3E}">
        <p14:creationId xmlns:p14="http://schemas.microsoft.com/office/powerpoint/2010/main" val="611576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85752-C2DA-24C0-F701-7C64BB5A0B19}"/>
              </a:ext>
            </a:extLst>
          </p:cNvPr>
          <p:cNvSpPr>
            <a:spLocks noGrp="1"/>
          </p:cNvSpPr>
          <p:nvPr>
            <p:ph type="title"/>
          </p:nvPr>
        </p:nvSpPr>
        <p:spPr/>
        <p:txBody>
          <a:bodyPr/>
          <a:lstStyle/>
          <a:p>
            <a:r>
              <a:rPr lang="en-US" dirty="0"/>
              <a:t>Flow-by</a:t>
            </a:r>
            <a:endParaRPr lang="el-GR" dirty="0"/>
          </a:p>
        </p:txBody>
      </p:sp>
      <p:sp>
        <p:nvSpPr>
          <p:cNvPr id="3" name="Content Placeholder 2">
            <a:extLst>
              <a:ext uri="{FF2B5EF4-FFF2-40B4-BE49-F238E27FC236}">
                <a16:creationId xmlns:a16="http://schemas.microsoft.com/office/drawing/2014/main" id="{0604C7BA-1641-8BBE-5B45-80D0371BF996}"/>
              </a:ext>
            </a:extLst>
          </p:cNvPr>
          <p:cNvSpPr>
            <a:spLocks noGrp="1"/>
          </p:cNvSpPr>
          <p:nvPr>
            <p:ph idx="1"/>
          </p:nvPr>
        </p:nvSpPr>
        <p:spPr/>
        <p:txBody>
          <a:bodyPr/>
          <a:lstStyle/>
          <a:p>
            <a:r>
              <a:rPr lang="en-US" b="1" dirty="0"/>
              <a:t>Flow-by</a:t>
            </a:r>
            <a:r>
              <a:rPr lang="en-US" dirty="0"/>
              <a:t> </a:t>
            </a:r>
            <a:r>
              <a:rPr lang="el-GR" dirty="0"/>
              <a:t>είναι ο πιο απλός, λιγότερο παρεμβατικός αλλά και λιγότερο αποτελεσματικός τρόπος χορήγησης Ο</a:t>
            </a:r>
            <a:r>
              <a:rPr lang="el-GR" baseline="-25000" dirty="0"/>
              <a:t>2</a:t>
            </a:r>
            <a:r>
              <a:rPr lang="el-GR" dirty="0"/>
              <a:t>, και απλά περιλαμβάνει μία πηγή Ο</a:t>
            </a:r>
            <a:r>
              <a:rPr lang="el-GR" baseline="-25000" dirty="0"/>
              <a:t>2</a:t>
            </a:r>
            <a:r>
              <a:rPr lang="el-GR" dirty="0"/>
              <a:t> κοντά στη μύτη ή το στόμα του ζώου (≈2</a:t>
            </a:r>
            <a:r>
              <a:rPr lang="en-US" dirty="0"/>
              <a:t>cm </a:t>
            </a:r>
            <a:r>
              <a:rPr lang="el-GR" dirty="0"/>
              <a:t>ή όσο δεν στρεσάρει το ζώο)</a:t>
            </a:r>
          </a:p>
          <a:p>
            <a:r>
              <a:rPr lang="el-GR" dirty="0"/>
              <a:t>Χρειάζεται κάποιος να είναι συνεχώς με το ζώο και να κατευθύνει το Ο</a:t>
            </a:r>
            <a:r>
              <a:rPr lang="el-GR" baseline="-25000" dirty="0"/>
              <a:t>2</a:t>
            </a:r>
            <a:r>
              <a:rPr lang="el-GR" dirty="0"/>
              <a:t> προς το πρόσωπο (σαν να παίρνει συνέντευξη)</a:t>
            </a:r>
          </a:p>
          <a:p>
            <a:r>
              <a:rPr lang="el-GR" dirty="0"/>
              <a:t>Αντιοικονομικό, συνήθως για το αρχικό στάδιο της εκτίμησης/σταθεροποίησης</a:t>
            </a:r>
          </a:p>
        </p:txBody>
      </p:sp>
      <p:pic>
        <p:nvPicPr>
          <p:cNvPr id="5" name="Picture 4" descr="A dog lying on a white surface with wires&#10;&#10;Description automatically generated">
            <a:extLst>
              <a:ext uri="{FF2B5EF4-FFF2-40B4-BE49-F238E27FC236}">
                <a16:creationId xmlns:a16="http://schemas.microsoft.com/office/drawing/2014/main" id="{C51AFBC7-7CE0-64F1-91EE-AEC59852B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2425" y="3899442"/>
            <a:ext cx="2221375" cy="2958558"/>
          </a:xfrm>
          <a:prstGeom prst="rect">
            <a:avLst/>
          </a:prstGeom>
        </p:spPr>
      </p:pic>
    </p:spTree>
    <p:extLst>
      <p:ext uri="{BB962C8B-B14F-4D97-AF65-F5344CB8AC3E}">
        <p14:creationId xmlns:p14="http://schemas.microsoft.com/office/powerpoint/2010/main" val="1574192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F309A-C3EF-37B7-A94C-7E40EBEC6520}"/>
              </a:ext>
            </a:extLst>
          </p:cNvPr>
          <p:cNvSpPr>
            <a:spLocks noGrp="1"/>
          </p:cNvSpPr>
          <p:nvPr>
            <p:ph type="title"/>
          </p:nvPr>
        </p:nvSpPr>
        <p:spPr/>
        <p:txBody>
          <a:bodyPr/>
          <a:lstStyle/>
          <a:p>
            <a:r>
              <a:rPr lang="el-GR" dirty="0"/>
              <a:t>Προσωπίδα</a:t>
            </a:r>
          </a:p>
        </p:txBody>
      </p:sp>
      <p:sp>
        <p:nvSpPr>
          <p:cNvPr id="3" name="Content Placeholder 2">
            <a:extLst>
              <a:ext uri="{FF2B5EF4-FFF2-40B4-BE49-F238E27FC236}">
                <a16:creationId xmlns:a16="http://schemas.microsoft.com/office/drawing/2014/main" id="{9CB7548D-48D2-708B-1B8A-E5D3E51D73D3}"/>
              </a:ext>
            </a:extLst>
          </p:cNvPr>
          <p:cNvSpPr>
            <a:spLocks noGrp="1"/>
          </p:cNvSpPr>
          <p:nvPr>
            <p:ph idx="1"/>
          </p:nvPr>
        </p:nvSpPr>
        <p:spPr/>
        <p:txBody>
          <a:bodyPr/>
          <a:lstStyle/>
          <a:p>
            <a:r>
              <a:rPr lang="el-GR" dirty="0"/>
              <a:t>Η χορήγηση Ο</a:t>
            </a:r>
            <a:r>
              <a:rPr lang="el-GR" baseline="-25000" dirty="0"/>
              <a:t>2</a:t>
            </a:r>
            <a:r>
              <a:rPr lang="el-GR" dirty="0"/>
              <a:t> με κτηνιατρική </a:t>
            </a:r>
            <a:r>
              <a:rPr lang="el-GR" b="1" dirty="0"/>
              <a:t>προσωπίδα</a:t>
            </a:r>
            <a:r>
              <a:rPr lang="el-GR" dirty="0"/>
              <a:t> είναι επίσης μη παρεμβατική (λίγο πιο ενοχλητική από το </a:t>
            </a:r>
            <a:r>
              <a:rPr lang="en-US" dirty="0"/>
              <a:t>flow-by)</a:t>
            </a:r>
            <a:r>
              <a:rPr lang="el-GR" dirty="0"/>
              <a:t> και αυξάνει περισσότερο και το </a:t>
            </a:r>
            <a:r>
              <a:rPr lang="en-US" dirty="0"/>
              <a:t>FiO</a:t>
            </a:r>
            <a:r>
              <a:rPr lang="en-US" baseline="-25000" dirty="0"/>
              <a:t>2</a:t>
            </a:r>
            <a:r>
              <a:rPr lang="en-US" dirty="0"/>
              <a:t> </a:t>
            </a:r>
            <a:r>
              <a:rPr lang="el-GR" dirty="0"/>
              <a:t>και το </a:t>
            </a:r>
            <a:r>
              <a:rPr lang="en-US" dirty="0"/>
              <a:t>PaO</a:t>
            </a:r>
            <a:r>
              <a:rPr lang="en-US" baseline="-25000" dirty="0"/>
              <a:t>2</a:t>
            </a:r>
            <a:r>
              <a:rPr lang="en-US" dirty="0"/>
              <a:t> </a:t>
            </a:r>
            <a:r>
              <a:rPr lang="el-GR" dirty="0"/>
              <a:t>σε σχέση με το </a:t>
            </a:r>
            <a:r>
              <a:rPr lang="en-US" dirty="0"/>
              <a:t>flow-by</a:t>
            </a:r>
          </a:p>
          <a:p>
            <a:r>
              <a:rPr lang="el-GR" dirty="0"/>
              <a:t>Υπάρχουν προσωπίδες που σταθεροποιούνται στο ζώο (οπότε ελευθερώνεται ένας βοηθός) ή μπορεί να τροποποιηθεί ένα φίμωτρο να γίνει μάσκα Ο</a:t>
            </a:r>
            <a:r>
              <a:rPr lang="el-GR" baseline="-25000" dirty="0"/>
              <a:t>2</a:t>
            </a:r>
          </a:p>
          <a:p>
            <a:r>
              <a:rPr lang="el-GR" dirty="0"/>
              <a:t>Προσοχή : οι περισσότερες προσωπίδες έχουν ένα λάστιχο για στεγανή εφαρμογή. Αυτό αυξάνει περισσότερο το </a:t>
            </a:r>
            <a:r>
              <a:rPr lang="en-US" dirty="0"/>
              <a:t>FiO</a:t>
            </a:r>
            <a:r>
              <a:rPr lang="en-US" baseline="-25000" dirty="0"/>
              <a:t>2</a:t>
            </a:r>
            <a:r>
              <a:rPr lang="en-US" dirty="0"/>
              <a:t> </a:t>
            </a:r>
            <a:r>
              <a:rPr lang="el-GR" dirty="0"/>
              <a:t>αλλά δεν αφήνει διέξοδο για το </a:t>
            </a:r>
            <a:r>
              <a:rPr lang="en-US" dirty="0"/>
              <a:t>CO</a:t>
            </a:r>
            <a:r>
              <a:rPr lang="en-US" baseline="-25000" dirty="0"/>
              <a:t>2</a:t>
            </a:r>
            <a:r>
              <a:rPr lang="en-US" dirty="0"/>
              <a:t> </a:t>
            </a:r>
            <a:r>
              <a:rPr lang="el-GR" dirty="0"/>
              <a:t>της εκπνοής! Συνήθως αφαιρείται</a:t>
            </a:r>
            <a:endParaRPr lang="en-US" dirty="0"/>
          </a:p>
          <a:p>
            <a:endParaRPr lang="el-GR" dirty="0"/>
          </a:p>
        </p:txBody>
      </p:sp>
    </p:spTree>
    <p:extLst>
      <p:ext uri="{BB962C8B-B14F-4D97-AF65-F5344CB8AC3E}">
        <p14:creationId xmlns:p14="http://schemas.microsoft.com/office/powerpoint/2010/main" val="803057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A2DE7-6586-5842-4035-40DDC21557C0}"/>
              </a:ext>
            </a:extLst>
          </p:cNvPr>
          <p:cNvSpPr>
            <a:spLocks noGrp="1"/>
          </p:cNvSpPr>
          <p:nvPr>
            <p:ph type="title"/>
          </p:nvPr>
        </p:nvSpPr>
        <p:spPr/>
        <p:txBody>
          <a:bodyPr/>
          <a:lstStyle/>
          <a:p>
            <a:r>
              <a:rPr lang="el-GR" dirty="0"/>
              <a:t>Προσωπίδα</a:t>
            </a:r>
          </a:p>
        </p:txBody>
      </p:sp>
      <p:pic>
        <p:nvPicPr>
          <p:cNvPr id="5" name="Content Placeholder 4" descr="A dog wearing a mask&#10;&#10;Description automatically generated">
            <a:extLst>
              <a:ext uri="{FF2B5EF4-FFF2-40B4-BE49-F238E27FC236}">
                <a16:creationId xmlns:a16="http://schemas.microsoft.com/office/drawing/2014/main" id="{C005B303-D364-5C2F-B767-3344EC29C6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37332" y="0"/>
            <a:ext cx="7744979" cy="4577788"/>
          </a:xfrm>
        </p:spPr>
      </p:pic>
      <p:pic>
        <p:nvPicPr>
          <p:cNvPr id="7" name="Picture 6" descr="A group of glass bell jars&#10;&#10;Description automatically generated">
            <a:extLst>
              <a:ext uri="{FF2B5EF4-FFF2-40B4-BE49-F238E27FC236}">
                <a16:creationId xmlns:a16="http://schemas.microsoft.com/office/drawing/2014/main" id="{119EDD8D-4D64-1CDC-C48F-B5C02FF046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7266"/>
            <a:ext cx="5150734" cy="5150734"/>
          </a:xfrm>
          <a:prstGeom prst="rect">
            <a:avLst/>
          </a:prstGeom>
        </p:spPr>
      </p:pic>
    </p:spTree>
    <p:extLst>
      <p:ext uri="{BB962C8B-B14F-4D97-AF65-F5344CB8AC3E}">
        <p14:creationId xmlns:p14="http://schemas.microsoft.com/office/powerpoint/2010/main" val="1913168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C3392-5525-6C2E-A13B-44D6E8013E90}"/>
              </a:ext>
            </a:extLst>
          </p:cNvPr>
          <p:cNvSpPr>
            <a:spLocks noGrp="1"/>
          </p:cNvSpPr>
          <p:nvPr>
            <p:ph type="title"/>
          </p:nvPr>
        </p:nvSpPr>
        <p:spPr/>
        <p:txBody>
          <a:bodyPr/>
          <a:lstStyle/>
          <a:p>
            <a:r>
              <a:rPr lang="el-GR" dirty="0"/>
              <a:t>Τέντα</a:t>
            </a:r>
          </a:p>
        </p:txBody>
      </p:sp>
      <p:sp>
        <p:nvSpPr>
          <p:cNvPr id="3" name="Content Placeholder 2">
            <a:extLst>
              <a:ext uri="{FF2B5EF4-FFF2-40B4-BE49-F238E27FC236}">
                <a16:creationId xmlns:a16="http://schemas.microsoft.com/office/drawing/2014/main" id="{A627EC13-5B6D-1F68-B129-3224C8868C87}"/>
              </a:ext>
            </a:extLst>
          </p:cNvPr>
          <p:cNvSpPr>
            <a:spLocks noGrp="1"/>
          </p:cNvSpPr>
          <p:nvPr>
            <p:ph idx="1"/>
          </p:nvPr>
        </p:nvSpPr>
        <p:spPr/>
        <p:txBody>
          <a:bodyPr>
            <a:normAutofit lnSpcReduction="10000"/>
          </a:bodyPr>
          <a:lstStyle/>
          <a:p>
            <a:r>
              <a:rPr lang="el-GR" dirty="0"/>
              <a:t>Η </a:t>
            </a:r>
            <a:r>
              <a:rPr lang="el-GR" b="1" dirty="0"/>
              <a:t>τέντα Ο</a:t>
            </a:r>
            <a:r>
              <a:rPr lang="el-GR" b="1" baseline="-25000" dirty="0"/>
              <a:t>2</a:t>
            </a:r>
            <a:r>
              <a:rPr lang="el-GR" dirty="0"/>
              <a:t> (</a:t>
            </a:r>
            <a:r>
              <a:rPr lang="en-US" dirty="0"/>
              <a:t>oxygen hood), </a:t>
            </a:r>
            <a:r>
              <a:rPr lang="el-GR" dirty="0"/>
              <a:t>έτοιμη ή αυτοσχέδια, είναι μη παρεμβατική, ανεκτή από τα περισσότερα ζώα, δίνει καλύτερα αποτελέσματα από το </a:t>
            </a:r>
            <a:r>
              <a:rPr lang="en-US" dirty="0"/>
              <a:t>flow-by </a:t>
            </a:r>
            <a:r>
              <a:rPr lang="el-GR" dirty="0"/>
              <a:t>και, ανάλογα με τη ροή του Ο</a:t>
            </a:r>
            <a:r>
              <a:rPr lang="el-GR" baseline="-25000" dirty="0"/>
              <a:t>2</a:t>
            </a:r>
            <a:r>
              <a:rPr lang="el-GR" dirty="0"/>
              <a:t>, και από την προσωπίδα, και μπορεί να παραμείνει για μέρες</a:t>
            </a:r>
          </a:p>
          <a:p>
            <a:r>
              <a:rPr lang="el-GR" dirty="0"/>
              <a:t>Κατασκευάζεται εύκολα με ένα κολάρο Ελισάβετ, </a:t>
            </a:r>
            <a:r>
              <a:rPr lang="el-GR" u="sng" dirty="0"/>
              <a:t>διάφανη</a:t>
            </a:r>
            <a:r>
              <a:rPr lang="el-GR" dirty="0"/>
              <a:t> πλαστική μεμβράνη (η οποία κλείνει ≈ τα 2/3 του ανοίγματος) και μία πηγή Ο</a:t>
            </a:r>
            <a:r>
              <a:rPr lang="el-GR" baseline="-25000" dirty="0"/>
              <a:t>2</a:t>
            </a:r>
            <a:r>
              <a:rPr lang="el-GR" dirty="0"/>
              <a:t>, η οποία συνήθως σταθεροποιείται στην εσωτερική επιφάνεια του κολάρου</a:t>
            </a:r>
          </a:p>
          <a:p>
            <a:r>
              <a:rPr lang="el-GR" dirty="0"/>
              <a:t>Προσοχή να έχει αρκετό άνοιγμα να απομακρύνεται το </a:t>
            </a:r>
            <a:r>
              <a:rPr lang="en-US" dirty="0"/>
              <a:t>CO</a:t>
            </a:r>
            <a:r>
              <a:rPr lang="en-US" baseline="-25000" dirty="0"/>
              <a:t>2</a:t>
            </a:r>
            <a:r>
              <a:rPr lang="en-US" dirty="0"/>
              <a:t> </a:t>
            </a:r>
            <a:r>
              <a:rPr lang="el-GR" dirty="0"/>
              <a:t>της εκπνοής, πρόβλημα η έξοδος υγρών από το στόμα (έντονη σιελόρροια, αιμορραγία, έμετοι)</a:t>
            </a:r>
          </a:p>
        </p:txBody>
      </p:sp>
    </p:spTree>
    <p:extLst>
      <p:ext uri="{BB962C8B-B14F-4D97-AF65-F5344CB8AC3E}">
        <p14:creationId xmlns:p14="http://schemas.microsoft.com/office/powerpoint/2010/main" val="11168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05F6-5D3F-DB0B-8CCC-8F71CAEE1C7D}"/>
              </a:ext>
            </a:extLst>
          </p:cNvPr>
          <p:cNvSpPr>
            <a:spLocks noGrp="1"/>
          </p:cNvSpPr>
          <p:nvPr>
            <p:ph type="title"/>
          </p:nvPr>
        </p:nvSpPr>
        <p:spPr/>
        <p:txBody>
          <a:bodyPr/>
          <a:lstStyle/>
          <a:p>
            <a:r>
              <a:rPr lang="el-GR" dirty="0"/>
              <a:t>Τέντα Ο</a:t>
            </a:r>
            <a:r>
              <a:rPr lang="el-GR" baseline="-25000" dirty="0"/>
              <a:t>2</a:t>
            </a:r>
          </a:p>
        </p:txBody>
      </p:sp>
      <p:pic>
        <p:nvPicPr>
          <p:cNvPr id="5" name="Content Placeholder 4" descr="A dog with a cone around its neck&#10;&#10;Description automatically generated">
            <a:extLst>
              <a:ext uri="{FF2B5EF4-FFF2-40B4-BE49-F238E27FC236}">
                <a16:creationId xmlns:a16="http://schemas.microsoft.com/office/drawing/2014/main" id="{98BCE1AA-DB74-436B-ABEB-27FC895714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444" y="2506662"/>
            <a:ext cx="4351338" cy="4351338"/>
          </a:xfrm>
        </p:spPr>
      </p:pic>
      <p:pic>
        <p:nvPicPr>
          <p:cNvPr id="7" name="Picture 6" descr="A dog wearing a cone&#10;&#10;Description automatically generated">
            <a:extLst>
              <a:ext uri="{FF2B5EF4-FFF2-40B4-BE49-F238E27FC236}">
                <a16:creationId xmlns:a16="http://schemas.microsoft.com/office/drawing/2014/main" id="{A642032C-9D4D-3E2A-7618-611FB6DC4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0249" y="0"/>
            <a:ext cx="3991532" cy="3143689"/>
          </a:xfrm>
          <a:prstGeom prst="rect">
            <a:avLst/>
          </a:prstGeom>
        </p:spPr>
      </p:pic>
      <p:pic>
        <p:nvPicPr>
          <p:cNvPr id="9" name="Picture 8" descr="A dog wearing a plastic cone&#10;&#10;Description automatically generated">
            <a:extLst>
              <a:ext uri="{FF2B5EF4-FFF2-40B4-BE49-F238E27FC236}">
                <a16:creationId xmlns:a16="http://schemas.microsoft.com/office/drawing/2014/main" id="{6E24A273-1341-FEC2-D86C-C0A45EC03F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3388" y="1593750"/>
            <a:ext cx="5598612" cy="5264250"/>
          </a:xfrm>
          <a:prstGeom prst="rect">
            <a:avLst/>
          </a:prstGeom>
        </p:spPr>
      </p:pic>
    </p:spTree>
    <p:extLst>
      <p:ext uri="{BB962C8B-B14F-4D97-AF65-F5344CB8AC3E}">
        <p14:creationId xmlns:p14="http://schemas.microsoft.com/office/powerpoint/2010/main" val="4187993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F913B-9BE0-DA21-361F-9BB6C4DAD5EB}"/>
              </a:ext>
            </a:extLst>
          </p:cNvPr>
          <p:cNvSpPr>
            <a:spLocks noGrp="1"/>
          </p:cNvSpPr>
          <p:nvPr>
            <p:ph type="title"/>
          </p:nvPr>
        </p:nvSpPr>
        <p:spPr/>
        <p:txBody>
          <a:bodyPr/>
          <a:lstStyle/>
          <a:p>
            <a:r>
              <a:rPr lang="el-GR" dirty="0"/>
              <a:t>Κλωβός Ο</a:t>
            </a:r>
            <a:r>
              <a:rPr lang="el-GR" baseline="-25000" dirty="0"/>
              <a:t>2</a:t>
            </a:r>
          </a:p>
        </p:txBody>
      </p:sp>
      <p:sp>
        <p:nvSpPr>
          <p:cNvPr id="3" name="Content Placeholder 2">
            <a:extLst>
              <a:ext uri="{FF2B5EF4-FFF2-40B4-BE49-F238E27FC236}">
                <a16:creationId xmlns:a16="http://schemas.microsoft.com/office/drawing/2014/main" id="{0290A7DD-4428-AB14-F870-5C18834AB493}"/>
              </a:ext>
            </a:extLst>
          </p:cNvPr>
          <p:cNvSpPr>
            <a:spLocks noGrp="1"/>
          </p:cNvSpPr>
          <p:nvPr>
            <p:ph idx="1"/>
          </p:nvPr>
        </p:nvSpPr>
        <p:spPr/>
        <p:txBody>
          <a:bodyPr/>
          <a:lstStyle/>
          <a:p>
            <a:r>
              <a:rPr lang="el-GR" dirty="0"/>
              <a:t>Ο κλωβός Ο</a:t>
            </a:r>
            <a:r>
              <a:rPr lang="el-GR" baseline="-25000" dirty="0"/>
              <a:t>2</a:t>
            </a:r>
            <a:r>
              <a:rPr lang="el-GR" dirty="0"/>
              <a:t> μπορεί να είναι αυτοσχέδιος ή έτοιμος, αυτούσιος ή ειδική πόρτα για απλό κλουβί</a:t>
            </a:r>
          </a:p>
          <a:p>
            <a:r>
              <a:rPr lang="el-GR" dirty="0"/>
              <a:t>Είναι μη παρεμβατική μέθοδος, η οποία μπορεί να χρησιμοποιηθεί για ημέρες</a:t>
            </a:r>
            <a:r>
              <a:rPr lang="en-US" dirty="0"/>
              <a:t> (</a:t>
            </a:r>
            <a:r>
              <a:rPr lang="el-GR" dirty="0"/>
              <a:t>έτοιμος), αλλά αντιοικονομική ανάλογα με το μέγεθος και τη διάρκεια χρήσης</a:t>
            </a:r>
          </a:p>
          <a:p>
            <a:r>
              <a:rPr lang="el-GR" dirty="0"/>
              <a:t>Πρόβλημα το </a:t>
            </a:r>
            <a:r>
              <a:rPr lang="en-US" dirty="0"/>
              <a:t>CO</a:t>
            </a:r>
            <a:r>
              <a:rPr lang="en-US" baseline="-25000" dirty="0"/>
              <a:t>2</a:t>
            </a:r>
            <a:r>
              <a:rPr lang="en-US" dirty="0"/>
              <a:t>, </a:t>
            </a:r>
            <a:r>
              <a:rPr lang="el-GR" dirty="0"/>
              <a:t>η θερμοκρασία και η υγρασία</a:t>
            </a:r>
          </a:p>
          <a:p>
            <a:r>
              <a:rPr lang="el-GR" dirty="0"/>
              <a:t>Πρόβλημα ότι όταν ανοίγει η πόρτα χάνεται το </a:t>
            </a:r>
            <a:r>
              <a:rPr lang="en-US" dirty="0"/>
              <a:t>FiO</a:t>
            </a:r>
            <a:r>
              <a:rPr lang="en-US" baseline="-25000" dirty="0"/>
              <a:t>2</a:t>
            </a:r>
            <a:r>
              <a:rPr lang="el-GR" dirty="0"/>
              <a:t>(περιορισμένοι χειρισμοί του ζώου)</a:t>
            </a:r>
          </a:p>
        </p:txBody>
      </p:sp>
    </p:spTree>
    <p:extLst>
      <p:ext uri="{BB962C8B-B14F-4D97-AF65-F5344CB8AC3E}">
        <p14:creationId xmlns:p14="http://schemas.microsoft.com/office/powerpoint/2010/main" val="4127503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D61FF-9C7B-62AF-51C6-76C49DCCEBA2}"/>
              </a:ext>
            </a:extLst>
          </p:cNvPr>
          <p:cNvSpPr>
            <a:spLocks noGrp="1"/>
          </p:cNvSpPr>
          <p:nvPr>
            <p:ph type="title"/>
          </p:nvPr>
        </p:nvSpPr>
        <p:spPr/>
        <p:txBody>
          <a:bodyPr/>
          <a:lstStyle/>
          <a:p>
            <a:r>
              <a:rPr lang="el-GR" dirty="0"/>
              <a:t>Κλωβός Ο</a:t>
            </a:r>
            <a:r>
              <a:rPr lang="el-GR" baseline="-25000" dirty="0"/>
              <a:t>2</a:t>
            </a:r>
            <a:endParaRPr lang="el-GR" dirty="0"/>
          </a:p>
        </p:txBody>
      </p:sp>
      <p:pic>
        <p:nvPicPr>
          <p:cNvPr id="5" name="Content Placeholder 4" descr="A cat lying in a cage&#10;&#10;Description automatically generated">
            <a:extLst>
              <a:ext uri="{FF2B5EF4-FFF2-40B4-BE49-F238E27FC236}">
                <a16:creationId xmlns:a16="http://schemas.microsoft.com/office/drawing/2014/main" id="{87491525-64A7-4C04-24BF-78C7629EC8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11413" y="0"/>
            <a:ext cx="4180587" cy="3147972"/>
          </a:xfrm>
        </p:spPr>
      </p:pic>
      <p:pic>
        <p:nvPicPr>
          <p:cNvPr id="7" name="Picture 6" descr="A cat cages in a room&#10;&#10;Description automatically generated">
            <a:extLst>
              <a:ext uri="{FF2B5EF4-FFF2-40B4-BE49-F238E27FC236}">
                <a16:creationId xmlns:a16="http://schemas.microsoft.com/office/drawing/2014/main" id="{949E8F1B-02CD-0BEE-BD15-180761031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147972"/>
            <a:ext cx="5009720" cy="3752417"/>
          </a:xfrm>
          <a:prstGeom prst="rect">
            <a:avLst/>
          </a:prstGeom>
        </p:spPr>
      </p:pic>
      <p:pic>
        <p:nvPicPr>
          <p:cNvPr id="11" name="Picture 10" descr="A large metal cage with doors&#10;&#10;Description automatically generated">
            <a:extLst>
              <a:ext uri="{FF2B5EF4-FFF2-40B4-BE49-F238E27FC236}">
                <a16:creationId xmlns:a16="http://schemas.microsoft.com/office/drawing/2014/main" id="{EF52D244-B716-2921-7306-16BA83310C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4082" y="3147972"/>
            <a:ext cx="5003223" cy="3752417"/>
          </a:xfrm>
          <a:prstGeom prst="rect">
            <a:avLst/>
          </a:prstGeom>
        </p:spPr>
      </p:pic>
      <p:pic>
        <p:nvPicPr>
          <p:cNvPr id="13" name="Picture 12" descr="A cage with a net on the side&#10;&#10;Description automatically generated with medium confidence">
            <a:extLst>
              <a:ext uri="{FF2B5EF4-FFF2-40B4-BE49-F238E27FC236}">
                <a16:creationId xmlns:a16="http://schemas.microsoft.com/office/drawing/2014/main" id="{26C32963-342E-197E-A5DA-3001D8C8A7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106" y="-604445"/>
            <a:ext cx="5003223" cy="3752417"/>
          </a:xfrm>
          <a:prstGeom prst="rect">
            <a:avLst/>
          </a:prstGeom>
        </p:spPr>
      </p:pic>
      <p:pic>
        <p:nvPicPr>
          <p:cNvPr id="9" name="Picture 8" descr="A blue plastic wrap around a machine&#10;&#10;Description automatically generated">
            <a:extLst>
              <a:ext uri="{FF2B5EF4-FFF2-40B4-BE49-F238E27FC236}">
                <a16:creationId xmlns:a16="http://schemas.microsoft.com/office/drawing/2014/main" id="{B7E82BD2-9BC7-BFF5-8396-445D54B72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2302" y="0"/>
            <a:ext cx="4190859" cy="3147972"/>
          </a:xfrm>
          <a:prstGeom prst="rect">
            <a:avLst/>
          </a:prstGeom>
        </p:spPr>
      </p:pic>
    </p:spTree>
    <p:extLst>
      <p:ext uri="{BB962C8B-B14F-4D97-AF65-F5344CB8AC3E}">
        <p14:creationId xmlns:p14="http://schemas.microsoft.com/office/powerpoint/2010/main" val="2387672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1C855-4179-790C-AF5B-6AD1223BA800}"/>
              </a:ext>
            </a:extLst>
          </p:cNvPr>
          <p:cNvSpPr>
            <a:spLocks noGrp="1"/>
          </p:cNvSpPr>
          <p:nvPr>
            <p:ph type="title"/>
          </p:nvPr>
        </p:nvSpPr>
        <p:spPr/>
        <p:txBody>
          <a:bodyPr/>
          <a:lstStyle/>
          <a:p>
            <a:r>
              <a:rPr lang="el-GR" dirty="0"/>
              <a:t>Ρινικός καθετήρας</a:t>
            </a:r>
          </a:p>
        </p:txBody>
      </p:sp>
      <p:sp>
        <p:nvSpPr>
          <p:cNvPr id="3" name="Content Placeholder 2">
            <a:extLst>
              <a:ext uri="{FF2B5EF4-FFF2-40B4-BE49-F238E27FC236}">
                <a16:creationId xmlns:a16="http://schemas.microsoft.com/office/drawing/2014/main" id="{3FC94FDA-8711-9F6E-8AB5-E2828DC48BC9}"/>
              </a:ext>
            </a:extLst>
          </p:cNvPr>
          <p:cNvSpPr>
            <a:spLocks noGrp="1"/>
          </p:cNvSpPr>
          <p:nvPr>
            <p:ph idx="1"/>
          </p:nvPr>
        </p:nvSpPr>
        <p:spPr/>
        <p:txBody>
          <a:bodyPr>
            <a:normAutofit fontScale="92500" lnSpcReduction="20000"/>
          </a:bodyPr>
          <a:lstStyle/>
          <a:p>
            <a:r>
              <a:rPr lang="el-GR" dirty="0"/>
              <a:t>Η περισσότερο παρεμβατική από τις «απλές» μεθόδους οξυγονοθεραπείας, καλή επιλογή για μακροχρόνια χρήση, ανεκτή από τα περισσότερα ζώα</a:t>
            </a:r>
          </a:p>
          <a:p>
            <a:r>
              <a:rPr lang="el-GR" dirty="0"/>
              <a:t>Υπάρχει γραμμική συσχέτιση της ροής του Ο</a:t>
            </a:r>
            <a:r>
              <a:rPr lang="el-GR" baseline="-25000" dirty="0"/>
              <a:t>2</a:t>
            </a:r>
            <a:r>
              <a:rPr lang="el-GR" dirty="0"/>
              <a:t> και του </a:t>
            </a:r>
            <a:r>
              <a:rPr lang="en-US" dirty="0"/>
              <a:t>FiO</a:t>
            </a:r>
            <a:r>
              <a:rPr lang="en-US" baseline="-25000" dirty="0"/>
              <a:t>2</a:t>
            </a:r>
            <a:r>
              <a:rPr lang="en-US" dirty="0"/>
              <a:t> </a:t>
            </a:r>
            <a:r>
              <a:rPr lang="el-GR" dirty="0"/>
              <a:t>αλλά μεγάλες ροές (&gt;100 </a:t>
            </a:r>
            <a:r>
              <a:rPr lang="en-US" dirty="0"/>
              <a:t>ml/kg/min) </a:t>
            </a:r>
            <a:r>
              <a:rPr lang="el-GR" dirty="0"/>
              <a:t>συνήθως προκαλούν δυσφορία στο ζώο και ερεθίζουν το βλεννογόνο</a:t>
            </a:r>
          </a:p>
          <a:p>
            <a:r>
              <a:rPr lang="el-GR" dirty="0"/>
              <a:t>Συστήνεται η χρήση υγραντήρα</a:t>
            </a:r>
          </a:p>
          <a:p>
            <a:r>
              <a:rPr lang="el-GR" dirty="0"/>
              <a:t>Αντενδείξεις : τραύμα στο πρόσωπο, έμφραξη ανώτερης αναπνευστικής  οδού, διαταραχή πήξης</a:t>
            </a:r>
          </a:p>
          <a:p>
            <a:r>
              <a:rPr lang="el-GR" dirty="0"/>
              <a:t>Παρενέργειες : διάταση στομάχου (</a:t>
            </a:r>
            <a:r>
              <a:rPr lang="el-GR" dirty="0" err="1"/>
              <a:t>αεροκατάποση</a:t>
            </a:r>
            <a:r>
              <a:rPr lang="el-GR" dirty="0"/>
              <a:t>), ερεθισμός/φλεγμονή του βλεννογόνου, ρινικό έκκριμα, πταρμός, επίσταξη</a:t>
            </a:r>
          </a:p>
        </p:txBody>
      </p:sp>
    </p:spTree>
    <p:extLst>
      <p:ext uri="{BB962C8B-B14F-4D97-AF65-F5344CB8AC3E}">
        <p14:creationId xmlns:p14="http://schemas.microsoft.com/office/powerpoint/2010/main" val="245408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511A4-5134-A40C-A330-7A03486D02E6}"/>
              </a:ext>
            </a:extLst>
          </p:cNvPr>
          <p:cNvSpPr>
            <a:spLocks noGrp="1"/>
          </p:cNvSpPr>
          <p:nvPr>
            <p:ph type="title"/>
          </p:nvPr>
        </p:nvSpPr>
        <p:spPr/>
        <p:txBody>
          <a:bodyPr/>
          <a:lstStyle/>
          <a:p>
            <a:r>
              <a:rPr lang="el-GR" dirty="0"/>
              <a:t>Ρινικός καθετήρας</a:t>
            </a:r>
          </a:p>
        </p:txBody>
      </p:sp>
      <p:sp>
        <p:nvSpPr>
          <p:cNvPr id="3" name="Content Placeholder 2">
            <a:extLst>
              <a:ext uri="{FF2B5EF4-FFF2-40B4-BE49-F238E27FC236}">
                <a16:creationId xmlns:a16="http://schemas.microsoft.com/office/drawing/2014/main" id="{4A14D9F5-8A8D-A78D-37BE-5F804D2FE579}"/>
              </a:ext>
            </a:extLst>
          </p:cNvPr>
          <p:cNvSpPr>
            <a:spLocks noGrp="1"/>
          </p:cNvSpPr>
          <p:nvPr>
            <p:ph idx="1"/>
          </p:nvPr>
        </p:nvSpPr>
        <p:spPr/>
        <p:txBody>
          <a:bodyPr>
            <a:normAutofit fontScale="92500" lnSpcReduction="20000"/>
          </a:bodyPr>
          <a:lstStyle/>
          <a:p>
            <a:r>
              <a:rPr lang="el-GR" dirty="0"/>
              <a:t>Καθετήρας 3.5-10</a:t>
            </a:r>
            <a:r>
              <a:rPr lang="en-US" dirty="0"/>
              <a:t>Fr, </a:t>
            </a:r>
            <a:r>
              <a:rPr lang="el-GR" dirty="0"/>
              <a:t>ανάλογα με το μέγεθος του ζώου, μικρότερης διαμέτρου από το μυκτήρα, ιδανικά με πολλές οπές</a:t>
            </a:r>
          </a:p>
          <a:p>
            <a:r>
              <a:rPr lang="el-GR" dirty="0"/>
              <a:t>Υπολογισμός μήκους και προσημείωση από το μυκτήρα έως τον έσω κανθό του οφθαλμού (</a:t>
            </a:r>
            <a:r>
              <a:rPr lang="el-GR" dirty="0" err="1"/>
              <a:t>ενδορινικός</a:t>
            </a:r>
            <a:r>
              <a:rPr lang="el-GR" dirty="0"/>
              <a:t>) ή τον κλάδο της γνάθου (για είσοδο του καθετήρα στο ρινοφάρυγγα, που ίσως είναι καλύτερα ανεκτό από κάποια ζώα)</a:t>
            </a:r>
          </a:p>
          <a:p>
            <a:r>
              <a:rPr lang="el-GR" dirty="0"/>
              <a:t>Χρήση λιδοκαΐνης πριν την εισαγωγή (ψεκασμός ή/και </a:t>
            </a:r>
            <a:r>
              <a:rPr lang="el-GR" dirty="0" err="1"/>
              <a:t>γέλη</a:t>
            </a:r>
            <a:r>
              <a:rPr lang="el-GR" dirty="0"/>
              <a:t> στον καθετήρα)</a:t>
            </a:r>
          </a:p>
          <a:p>
            <a:r>
              <a:rPr lang="el-GR" dirty="0"/>
              <a:t>Σταθεροποίηση στο μυκτήρα και το πρόσωπο (ζυγωματικό ή ανάμεσα στα μάτια, να μην είναι στο οπτικό πεδίο του ζώου!) ± κολάρο Ελισάβετ</a:t>
            </a:r>
          </a:p>
          <a:p>
            <a:r>
              <a:rPr lang="el-GR" dirty="0"/>
              <a:t>Μπορούν να χρησιμοποιηθούν και τα ανθρώπινα «γυαλάκια» αλλά με λιγότερο καλή απόδοση</a:t>
            </a:r>
          </a:p>
        </p:txBody>
      </p:sp>
    </p:spTree>
    <p:extLst>
      <p:ext uri="{BB962C8B-B14F-4D97-AF65-F5344CB8AC3E}">
        <p14:creationId xmlns:p14="http://schemas.microsoft.com/office/powerpoint/2010/main" val="3029375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A medical equipment and tools&#10;&#10;Description automatically generated with medium confidence">
            <a:extLst>
              <a:ext uri="{FF2B5EF4-FFF2-40B4-BE49-F238E27FC236}">
                <a16:creationId xmlns:a16="http://schemas.microsoft.com/office/drawing/2014/main" id="{11BD3BB6-5F38-F50C-5011-A6A4FEA622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314" y="659756"/>
            <a:ext cx="5706319" cy="5706319"/>
          </a:xfrm>
        </p:spPr>
      </p:pic>
      <p:pic>
        <p:nvPicPr>
          <p:cNvPr id="15" name="Picture 14" descr="A needle and tube with a blue and white butterfly&#10;&#10;Description automatically generated with medium confidence">
            <a:extLst>
              <a:ext uri="{FF2B5EF4-FFF2-40B4-BE49-F238E27FC236}">
                <a16:creationId xmlns:a16="http://schemas.microsoft.com/office/drawing/2014/main" id="{18ABDBB9-89BA-DDA5-EE6F-A6B2E8B50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3691" y="117334"/>
            <a:ext cx="3083066" cy="3083066"/>
          </a:xfrm>
          <a:prstGeom prst="rect">
            <a:avLst/>
          </a:prstGeom>
        </p:spPr>
      </p:pic>
      <p:pic>
        <p:nvPicPr>
          <p:cNvPr id="17" name="Picture 16" descr="Several different types of syringes&#10;&#10;Description automatically generated">
            <a:extLst>
              <a:ext uri="{FF2B5EF4-FFF2-40B4-BE49-F238E27FC236}">
                <a16:creationId xmlns:a16="http://schemas.microsoft.com/office/drawing/2014/main" id="{3738E627-AE58-1EF2-0582-0281C06475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6091" y="3200400"/>
            <a:ext cx="7315200" cy="3657600"/>
          </a:xfrm>
          <a:prstGeom prst="rect">
            <a:avLst/>
          </a:prstGeom>
        </p:spPr>
      </p:pic>
      <p:pic>
        <p:nvPicPr>
          <p:cNvPr id="21" name="Picture 20" descr="A medical device with a tube attached to it&#10;&#10;Description automatically generated">
            <a:extLst>
              <a:ext uri="{FF2B5EF4-FFF2-40B4-BE49-F238E27FC236}">
                <a16:creationId xmlns:a16="http://schemas.microsoft.com/office/drawing/2014/main" id="{0DA9EE89-6FB0-75C7-EDCC-A0826CB4CB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5248" y="296913"/>
            <a:ext cx="2723909" cy="2723909"/>
          </a:xfrm>
          <a:prstGeom prst="rect">
            <a:avLst/>
          </a:prstGeom>
        </p:spPr>
      </p:pic>
    </p:spTree>
    <p:extLst>
      <p:ext uri="{BB962C8B-B14F-4D97-AF65-F5344CB8AC3E}">
        <p14:creationId xmlns:p14="http://schemas.microsoft.com/office/powerpoint/2010/main" val="3223179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og being examined by a veterinarian&#10;&#10;Description automatically generated">
            <a:extLst>
              <a:ext uri="{FF2B5EF4-FFF2-40B4-BE49-F238E27FC236}">
                <a16:creationId xmlns:a16="http://schemas.microsoft.com/office/drawing/2014/main" id="{A026DD21-6EF7-C98A-4668-74DDE6C59A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05218" y="0"/>
            <a:ext cx="4886782" cy="3680749"/>
          </a:xfrm>
        </p:spPr>
      </p:pic>
      <p:pic>
        <p:nvPicPr>
          <p:cNvPr id="7" name="Picture 6" descr="A cat wearing a cone&#10;&#10;Description automatically generated">
            <a:extLst>
              <a:ext uri="{FF2B5EF4-FFF2-40B4-BE49-F238E27FC236}">
                <a16:creationId xmlns:a16="http://schemas.microsoft.com/office/drawing/2014/main" id="{3A3B62C9-CAF1-62E6-9983-FF978704C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62309" cy="4955817"/>
          </a:xfrm>
          <a:prstGeom prst="rect">
            <a:avLst/>
          </a:prstGeom>
        </p:spPr>
      </p:pic>
      <p:pic>
        <p:nvPicPr>
          <p:cNvPr id="11" name="Picture 10" descr="A person holding a cable to a dog's face&#10;&#10;Description automatically generated">
            <a:extLst>
              <a:ext uri="{FF2B5EF4-FFF2-40B4-BE49-F238E27FC236}">
                <a16:creationId xmlns:a16="http://schemas.microsoft.com/office/drawing/2014/main" id="{F5E6A2FF-3DBC-6C24-1D26-C7F87F1E3A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6414" y="0"/>
            <a:ext cx="3743512" cy="2592729"/>
          </a:xfrm>
          <a:prstGeom prst="rect">
            <a:avLst/>
          </a:prstGeom>
        </p:spPr>
      </p:pic>
      <p:pic>
        <p:nvPicPr>
          <p:cNvPr id="13" name="Picture 12" descr="A dog lying on a bed with a bandaged face&#10;&#10;Description automatically generated">
            <a:extLst>
              <a:ext uri="{FF2B5EF4-FFF2-40B4-BE49-F238E27FC236}">
                <a16:creationId xmlns:a16="http://schemas.microsoft.com/office/drawing/2014/main" id="{F1F77442-AAC1-C751-B982-D593CA42B5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9294" y="3680749"/>
            <a:ext cx="4342706" cy="3177251"/>
          </a:xfrm>
          <a:prstGeom prst="rect">
            <a:avLst/>
          </a:prstGeom>
        </p:spPr>
      </p:pic>
      <p:pic>
        <p:nvPicPr>
          <p:cNvPr id="15" name="Picture 14" descr="A dog with a bandaged head&#10;&#10;Description automatically generated">
            <a:extLst>
              <a:ext uri="{FF2B5EF4-FFF2-40B4-BE49-F238E27FC236}">
                <a16:creationId xmlns:a16="http://schemas.microsoft.com/office/drawing/2014/main" id="{9469C5AB-26C8-8AAA-314F-B76846EF0B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6414" y="2584048"/>
            <a:ext cx="3288804" cy="4380839"/>
          </a:xfrm>
          <a:prstGeom prst="rect">
            <a:avLst/>
          </a:prstGeom>
        </p:spPr>
      </p:pic>
    </p:spTree>
    <p:extLst>
      <p:ext uri="{BB962C8B-B14F-4D97-AF65-F5344CB8AC3E}">
        <p14:creationId xmlns:p14="http://schemas.microsoft.com/office/powerpoint/2010/main" val="671562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F8057-A8CA-3A75-7F41-F0E72AFFAC65}"/>
              </a:ext>
            </a:extLst>
          </p:cNvPr>
          <p:cNvSpPr>
            <a:spLocks noGrp="1"/>
          </p:cNvSpPr>
          <p:nvPr>
            <p:ph type="title"/>
          </p:nvPr>
        </p:nvSpPr>
        <p:spPr/>
        <p:txBody>
          <a:bodyPr/>
          <a:lstStyle/>
          <a:p>
            <a:r>
              <a:rPr lang="el-GR" dirty="0"/>
              <a:t>Οξυγονοθεραπεία</a:t>
            </a:r>
          </a:p>
        </p:txBody>
      </p:sp>
      <p:sp>
        <p:nvSpPr>
          <p:cNvPr id="3" name="Content Placeholder 2">
            <a:extLst>
              <a:ext uri="{FF2B5EF4-FFF2-40B4-BE49-F238E27FC236}">
                <a16:creationId xmlns:a16="http://schemas.microsoft.com/office/drawing/2014/main" id="{F8F61A9C-E436-21C5-820F-4028CA5B5CEF}"/>
              </a:ext>
            </a:extLst>
          </p:cNvPr>
          <p:cNvSpPr>
            <a:spLocks noGrp="1"/>
          </p:cNvSpPr>
          <p:nvPr>
            <p:ph idx="1"/>
          </p:nvPr>
        </p:nvSpPr>
        <p:spPr/>
        <p:txBody>
          <a:bodyPr>
            <a:normAutofit fontScale="92500"/>
          </a:bodyPr>
          <a:lstStyle/>
          <a:p>
            <a:r>
              <a:rPr lang="en-US" dirty="0"/>
              <a:t>Flow-by </a:t>
            </a:r>
            <a:r>
              <a:rPr lang="el-GR" dirty="0"/>
              <a:t>: 2</a:t>
            </a:r>
            <a:r>
              <a:rPr lang="en-US" dirty="0" err="1"/>
              <a:t>lt</a:t>
            </a:r>
            <a:r>
              <a:rPr lang="en-US" dirty="0"/>
              <a:t>/min FiO</a:t>
            </a:r>
            <a:r>
              <a:rPr lang="en-US" baseline="-25000" dirty="0"/>
              <a:t>2</a:t>
            </a:r>
            <a:r>
              <a:rPr lang="en-US" dirty="0"/>
              <a:t> 25-48% (37.2%)</a:t>
            </a:r>
          </a:p>
          <a:p>
            <a:r>
              <a:rPr lang="el-GR" dirty="0"/>
              <a:t>Μάσκα στεγανή </a:t>
            </a:r>
            <a:r>
              <a:rPr lang="en-US" dirty="0"/>
              <a:t>0.5 </a:t>
            </a:r>
            <a:r>
              <a:rPr lang="en-US" dirty="0" err="1"/>
              <a:t>lt</a:t>
            </a:r>
            <a:r>
              <a:rPr lang="en-US" dirty="0"/>
              <a:t>/min FiO</a:t>
            </a:r>
            <a:r>
              <a:rPr lang="en-US" baseline="-25000" dirty="0"/>
              <a:t>2</a:t>
            </a:r>
            <a:r>
              <a:rPr lang="en-US" dirty="0"/>
              <a:t> 30-70% (46.5%)</a:t>
            </a:r>
          </a:p>
          <a:p>
            <a:r>
              <a:rPr lang="el-GR" dirty="0"/>
              <a:t>Μάσκα στεγανή 3 </a:t>
            </a:r>
            <a:r>
              <a:rPr lang="en-US" dirty="0" err="1"/>
              <a:t>lt</a:t>
            </a:r>
            <a:r>
              <a:rPr lang="en-US" dirty="0"/>
              <a:t>/min PaO</a:t>
            </a:r>
            <a:r>
              <a:rPr lang="en-US" baseline="-25000" dirty="0"/>
              <a:t>2</a:t>
            </a:r>
            <a:r>
              <a:rPr lang="en-US" dirty="0"/>
              <a:t> 371.3 mmHg</a:t>
            </a:r>
            <a:r>
              <a:rPr lang="el-GR" dirty="0"/>
              <a:t> (82.4 </a:t>
            </a:r>
            <a:r>
              <a:rPr lang="en-US" dirty="0"/>
              <a:t>mmHg </a:t>
            </a:r>
            <a:r>
              <a:rPr lang="el-GR" dirty="0"/>
              <a:t>ατμοσφαιρικό)</a:t>
            </a:r>
            <a:endParaRPr lang="en-US" dirty="0"/>
          </a:p>
          <a:p>
            <a:r>
              <a:rPr lang="el-GR" dirty="0"/>
              <a:t>Τέντα 1</a:t>
            </a:r>
            <a:r>
              <a:rPr lang="en-US" dirty="0" err="1"/>
              <a:t>lt</a:t>
            </a:r>
            <a:r>
              <a:rPr lang="en-US" dirty="0"/>
              <a:t>/min FiO</a:t>
            </a:r>
            <a:r>
              <a:rPr lang="en-US" baseline="-25000" dirty="0"/>
              <a:t>2</a:t>
            </a:r>
            <a:r>
              <a:rPr lang="en-US" dirty="0"/>
              <a:t> 29-56% (40.6%)</a:t>
            </a:r>
          </a:p>
          <a:p>
            <a:r>
              <a:rPr lang="el-GR" dirty="0"/>
              <a:t>Τέντα 300</a:t>
            </a:r>
            <a:r>
              <a:rPr lang="en-US" dirty="0"/>
              <a:t> ml/kg</a:t>
            </a:r>
            <a:r>
              <a:rPr lang="el-GR" dirty="0"/>
              <a:t>/</a:t>
            </a:r>
            <a:r>
              <a:rPr lang="en-US" dirty="0"/>
              <a:t>min FiO</a:t>
            </a:r>
            <a:r>
              <a:rPr lang="en-US" baseline="-25000" dirty="0"/>
              <a:t>2</a:t>
            </a:r>
            <a:r>
              <a:rPr lang="en-US" dirty="0"/>
              <a:t> ≤ 95%</a:t>
            </a:r>
          </a:p>
          <a:p>
            <a:r>
              <a:rPr lang="el-GR" dirty="0"/>
              <a:t>Κλωβός </a:t>
            </a:r>
            <a:r>
              <a:rPr lang="en-US" dirty="0"/>
              <a:t>FiO</a:t>
            </a:r>
            <a:r>
              <a:rPr lang="en-US" baseline="-25000" dirty="0"/>
              <a:t>2</a:t>
            </a:r>
            <a:r>
              <a:rPr lang="en-US" dirty="0"/>
              <a:t> ≤ 60%</a:t>
            </a:r>
          </a:p>
          <a:p>
            <a:r>
              <a:rPr lang="en-US" dirty="0"/>
              <a:t>1 </a:t>
            </a:r>
            <a:r>
              <a:rPr lang="el-GR" dirty="0"/>
              <a:t>ρινικός 50-100 </a:t>
            </a:r>
            <a:r>
              <a:rPr lang="en-US" dirty="0"/>
              <a:t>ml/kg/min FiO</a:t>
            </a:r>
            <a:r>
              <a:rPr lang="en-US" baseline="-25000" dirty="0"/>
              <a:t>2</a:t>
            </a:r>
            <a:r>
              <a:rPr lang="en-US" dirty="0"/>
              <a:t> ≤ 50%</a:t>
            </a:r>
          </a:p>
          <a:p>
            <a:r>
              <a:rPr lang="en-US" dirty="0"/>
              <a:t>2 </a:t>
            </a:r>
            <a:r>
              <a:rPr lang="el-GR" dirty="0"/>
              <a:t>ρινικοί 50-400 </a:t>
            </a:r>
            <a:r>
              <a:rPr lang="en-US" dirty="0"/>
              <a:t>ml/kg/min FiO</a:t>
            </a:r>
            <a:r>
              <a:rPr lang="en-US" baseline="-25000" dirty="0"/>
              <a:t>2</a:t>
            </a:r>
            <a:r>
              <a:rPr lang="en-US" dirty="0"/>
              <a:t> 30-77%</a:t>
            </a:r>
          </a:p>
          <a:p>
            <a:r>
              <a:rPr lang="el-GR" dirty="0"/>
              <a:t>2ρινικοί 100</a:t>
            </a:r>
            <a:r>
              <a:rPr lang="en-US" dirty="0"/>
              <a:t> ml/kg/min FiO</a:t>
            </a:r>
            <a:r>
              <a:rPr lang="en-US" baseline="-25000" dirty="0"/>
              <a:t>2</a:t>
            </a:r>
            <a:r>
              <a:rPr lang="en-US" dirty="0"/>
              <a:t> 60%</a:t>
            </a:r>
            <a:endParaRPr lang="el-GR" dirty="0"/>
          </a:p>
        </p:txBody>
      </p:sp>
    </p:spTree>
    <p:extLst>
      <p:ext uri="{BB962C8B-B14F-4D97-AF65-F5344CB8AC3E}">
        <p14:creationId xmlns:p14="http://schemas.microsoft.com/office/powerpoint/2010/main" val="300248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158C9-0B39-5D4A-823D-9EE349F42078}"/>
              </a:ext>
            </a:extLst>
          </p:cNvPr>
          <p:cNvSpPr>
            <a:spLocks noGrp="1"/>
          </p:cNvSpPr>
          <p:nvPr>
            <p:ph type="title"/>
          </p:nvPr>
        </p:nvSpPr>
        <p:spPr/>
        <p:txBody>
          <a:bodyPr/>
          <a:lstStyle/>
          <a:p>
            <a:r>
              <a:rPr lang="el-GR" dirty="0" err="1"/>
              <a:t>Τοξίκωση</a:t>
            </a:r>
            <a:r>
              <a:rPr lang="el-GR" dirty="0"/>
              <a:t> από Ο</a:t>
            </a:r>
            <a:r>
              <a:rPr lang="el-GR" baseline="-25000" dirty="0"/>
              <a:t>2</a:t>
            </a:r>
          </a:p>
        </p:txBody>
      </p:sp>
      <p:sp>
        <p:nvSpPr>
          <p:cNvPr id="3" name="Content Placeholder 2">
            <a:extLst>
              <a:ext uri="{FF2B5EF4-FFF2-40B4-BE49-F238E27FC236}">
                <a16:creationId xmlns:a16="http://schemas.microsoft.com/office/drawing/2014/main" id="{7B6F8D58-E3FE-7606-E832-DD623C464E7F}"/>
              </a:ext>
            </a:extLst>
          </p:cNvPr>
          <p:cNvSpPr>
            <a:spLocks noGrp="1"/>
          </p:cNvSpPr>
          <p:nvPr>
            <p:ph idx="1"/>
          </p:nvPr>
        </p:nvSpPr>
        <p:spPr/>
        <p:txBody>
          <a:bodyPr/>
          <a:lstStyle/>
          <a:p>
            <a:r>
              <a:rPr lang="el-GR" dirty="0"/>
              <a:t>Το Ο</a:t>
            </a:r>
            <a:r>
              <a:rPr lang="el-GR" baseline="-25000" dirty="0"/>
              <a:t>2</a:t>
            </a:r>
            <a:r>
              <a:rPr lang="el-GR" dirty="0"/>
              <a:t> είναι φάρμακο, και σαν φάρμακο μπορεί να εμφανίσει τοξική δράση</a:t>
            </a:r>
          </a:p>
          <a:p>
            <a:r>
              <a:rPr lang="el-GR" dirty="0"/>
              <a:t>Εάν χορηγούμε 100% Ο</a:t>
            </a:r>
            <a:r>
              <a:rPr lang="el-GR" baseline="-25000" dirty="0"/>
              <a:t>2</a:t>
            </a:r>
            <a:r>
              <a:rPr lang="el-GR" dirty="0"/>
              <a:t> για καιρό παράγονται ελεύθερες ρίζες οι οποίες βλάπτουν το</a:t>
            </a:r>
            <a:r>
              <a:rPr lang="en-US" dirty="0"/>
              <a:t> </a:t>
            </a:r>
            <a:r>
              <a:rPr lang="el-GR" dirty="0"/>
              <a:t>επιθήλιο του πνεύμονα</a:t>
            </a:r>
          </a:p>
          <a:p>
            <a:r>
              <a:rPr lang="el-GR" dirty="0"/>
              <a:t>Δεν συστήνεται χορήγηση </a:t>
            </a:r>
            <a:r>
              <a:rPr lang="en-US" dirty="0"/>
              <a:t>FiO</a:t>
            </a:r>
            <a:r>
              <a:rPr lang="en-US" baseline="-25000" dirty="0"/>
              <a:t>2</a:t>
            </a:r>
            <a:r>
              <a:rPr lang="el-GR" dirty="0"/>
              <a:t>&gt;60% για περισσότερο από </a:t>
            </a:r>
            <a:r>
              <a:rPr lang="en-US" dirty="0"/>
              <a:t>24h</a:t>
            </a:r>
            <a:endParaRPr lang="el-GR" dirty="0"/>
          </a:p>
          <a:p>
            <a:r>
              <a:rPr lang="el-GR" dirty="0"/>
              <a:t>Χορήγηση 100% σε σκύλους, θάνατος σε 50-60</a:t>
            </a:r>
            <a:r>
              <a:rPr lang="en-US" dirty="0"/>
              <a:t>h</a:t>
            </a:r>
            <a:endParaRPr lang="el-GR" dirty="0"/>
          </a:p>
          <a:p>
            <a:endParaRPr lang="el-GR" dirty="0"/>
          </a:p>
        </p:txBody>
      </p:sp>
    </p:spTree>
    <p:extLst>
      <p:ext uri="{BB962C8B-B14F-4D97-AF65-F5344CB8AC3E}">
        <p14:creationId xmlns:p14="http://schemas.microsoft.com/office/powerpoint/2010/main" val="2423473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27258-6427-319D-F7EC-5E537FB99C27}"/>
              </a:ext>
            </a:extLst>
          </p:cNvPr>
          <p:cNvSpPr>
            <a:spLocks noGrp="1"/>
          </p:cNvSpPr>
          <p:nvPr>
            <p:ph type="title"/>
          </p:nvPr>
        </p:nvSpPr>
        <p:spPr/>
        <p:txBody>
          <a:bodyPr/>
          <a:lstStyle/>
          <a:p>
            <a:r>
              <a:rPr lang="el-GR" dirty="0"/>
              <a:t>Πού βάζουμε φλέβα?</a:t>
            </a:r>
          </a:p>
        </p:txBody>
      </p:sp>
      <p:sp>
        <p:nvSpPr>
          <p:cNvPr id="3" name="Content Placeholder 2">
            <a:extLst>
              <a:ext uri="{FF2B5EF4-FFF2-40B4-BE49-F238E27FC236}">
                <a16:creationId xmlns:a16="http://schemas.microsoft.com/office/drawing/2014/main" id="{BF701774-B652-C9C9-5256-2A72CB2565D6}"/>
              </a:ext>
            </a:extLst>
          </p:cNvPr>
          <p:cNvSpPr>
            <a:spLocks noGrp="1"/>
          </p:cNvSpPr>
          <p:nvPr>
            <p:ph idx="1"/>
          </p:nvPr>
        </p:nvSpPr>
        <p:spPr/>
        <p:txBody>
          <a:bodyPr/>
          <a:lstStyle/>
          <a:p>
            <a:r>
              <a:rPr lang="el-GR" dirty="0"/>
              <a:t>Περιφερική φλέβα : </a:t>
            </a:r>
            <a:r>
              <a:rPr lang="el-GR" u="sng" dirty="0"/>
              <a:t>κεφαλική + κλάδοι</a:t>
            </a:r>
            <a:r>
              <a:rPr lang="el-GR" dirty="0"/>
              <a:t>, έξω σαφηνής, έσω σαφηνής, </a:t>
            </a:r>
            <a:r>
              <a:rPr lang="el-GR" dirty="0" err="1"/>
              <a:t>ωτικές</a:t>
            </a:r>
            <a:endParaRPr lang="el-GR" dirty="0"/>
          </a:p>
          <a:p>
            <a:r>
              <a:rPr lang="el-GR" dirty="0"/>
              <a:t>Κεντρική φλέβα : </a:t>
            </a:r>
            <a:r>
              <a:rPr lang="el-GR" dirty="0" err="1"/>
              <a:t>σφαγίτιδα</a:t>
            </a:r>
            <a:endParaRPr lang="el-GR" dirty="0"/>
          </a:p>
        </p:txBody>
      </p:sp>
      <p:pic>
        <p:nvPicPr>
          <p:cNvPr id="7" name="Picture 6" descr="A diagram of veins and veins&#10;&#10;Description automatically generated">
            <a:extLst>
              <a:ext uri="{FF2B5EF4-FFF2-40B4-BE49-F238E27FC236}">
                <a16:creationId xmlns:a16="http://schemas.microsoft.com/office/drawing/2014/main" id="{4669E901-B34B-BDB0-66AF-12DC5B706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140597"/>
            <a:ext cx="6762750" cy="3810000"/>
          </a:xfrm>
          <a:prstGeom prst="rect">
            <a:avLst/>
          </a:prstGeom>
        </p:spPr>
      </p:pic>
      <p:pic>
        <p:nvPicPr>
          <p:cNvPr id="9" name="Picture 8" descr="A diagram of the veins of the head&#10;&#10;Description automatically generated">
            <a:extLst>
              <a:ext uri="{FF2B5EF4-FFF2-40B4-BE49-F238E27FC236}">
                <a16:creationId xmlns:a16="http://schemas.microsoft.com/office/drawing/2014/main" id="{501CE263-1BAB-6410-232F-C90F9CDB0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2862" y="3311525"/>
            <a:ext cx="2790825" cy="3000375"/>
          </a:xfrm>
          <a:prstGeom prst="rect">
            <a:avLst/>
          </a:prstGeom>
        </p:spPr>
      </p:pic>
    </p:spTree>
    <p:extLst>
      <p:ext uri="{BB962C8B-B14F-4D97-AF65-F5344CB8AC3E}">
        <p14:creationId xmlns:p14="http://schemas.microsoft.com/office/powerpoint/2010/main" val="2558911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D3B8D-3625-E803-7808-0D3F24976EAF}"/>
              </a:ext>
            </a:extLst>
          </p:cNvPr>
          <p:cNvSpPr>
            <a:spLocks noGrp="1"/>
          </p:cNvSpPr>
          <p:nvPr>
            <p:ph type="title"/>
          </p:nvPr>
        </p:nvSpPr>
        <p:spPr/>
        <p:txBody>
          <a:bodyPr/>
          <a:lstStyle/>
          <a:p>
            <a:r>
              <a:rPr lang="el-GR" dirty="0"/>
              <a:t>Τεχνική</a:t>
            </a:r>
          </a:p>
        </p:txBody>
      </p:sp>
      <p:sp>
        <p:nvSpPr>
          <p:cNvPr id="3" name="Content Placeholder 2">
            <a:extLst>
              <a:ext uri="{FF2B5EF4-FFF2-40B4-BE49-F238E27FC236}">
                <a16:creationId xmlns:a16="http://schemas.microsoft.com/office/drawing/2014/main" id="{CC9E2CA9-D16A-1658-835D-99314D557C36}"/>
              </a:ext>
            </a:extLst>
          </p:cNvPr>
          <p:cNvSpPr>
            <a:spLocks noGrp="1"/>
          </p:cNvSpPr>
          <p:nvPr>
            <p:ph idx="1"/>
          </p:nvPr>
        </p:nvSpPr>
        <p:spPr/>
        <p:txBody>
          <a:bodyPr/>
          <a:lstStyle/>
          <a:p>
            <a:r>
              <a:rPr lang="el-GR" dirty="0"/>
              <a:t>Επιλέγουμε τη φλέβα που θα καθετηριάσουμε, συγκρατούμε αναλόγως τον ασθενή και προετοιμάζουμε το πεδίο (ευρύ κούρεμα και χειρουργική αντισηψία)</a:t>
            </a:r>
          </a:p>
          <a:p>
            <a:r>
              <a:rPr lang="el-GR" dirty="0"/>
              <a:t>Συλλέγουμε (και ανοίγουμε τη συσκευασία από) τα απαραίτητα υλικά, αποστειρώνουμε τα χέρια μας και φοράμε αποστειρωμένα γάντια</a:t>
            </a:r>
          </a:p>
          <a:p>
            <a:r>
              <a:rPr lang="el-GR" dirty="0"/>
              <a:t>Ακινητοποιούμε το δυνατόν τη φλέβα</a:t>
            </a:r>
          </a:p>
          <a:p>
            <a:r>
              <a:rPr lang="el-GR" dirty="0"/>
              <a:t>Εισάγουμε τον καθετήρα είτε ακριβώς πάνω από τη φλέβα είτε ακριβώς από δίπλα (γάτες), με την κόψη της βελόνας προς τα πάνω (προς εμάς) και γωνία ≈30°</a:t>
            </a:r>
          </a:p>
          <a:p>
            <a:endParaRPr lang="el-GR" dirty="0"/>
          </a:p>
        </p:txBody>
      </p:sp>
    </p:spTree>
    <p:extLst>
      <p:ext uri="{BB962C8B-B14F-4D97-AF65-F5344CB8AC3E}">
        <p14:creationId xmlns:p14="http://schemas.microsoft.com/office/powerpoint/2010/main" val="3259888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B64A1-BCAB-512C-891A-7D6FE1298CB3}"/>
              </a:ext>
            </a:extLst>
          </p:cNvPr>
          <p:cNvSpPr>
            <a:spLocks noGrp="1"/>
          </p:cNvSpPr>
          <p:nvPr>
            <p:ph type="title"/>
          </p:nvPr>
        </p:nvSpPr>
        <p:spPr/>
        <p:txBody>
          <a:bodyPr/>
          <a:lstStyle/>
          <a:p>
            <a:r>
              <a:rPr lang="el-GR" dirty="0"/>
              <a:t>Τεχνική</a:t>
            </a:r>
          </a:p>
        </p:txBody>
      </p:sp>
      <p:sp>
        <p:nvSpPr>
          <p:cNvPr id="3" name="Content Placeholder 2">
            <a:extLst>
              <a:ext uri="{FF2B5EF4-FFF2-40B4-BE49-F238E27FC236}">
                <a16:creationId xmlns:a16="http://schemas.microsoft.com/office/drawing/2014/main" id="{1740CBCD-F850-3742-B790-A3C117C19FAA}"/>
              </a:ext>
            </a:extLst>
          </p:cNvPr>
          <p:cNvSpPr>
            <a:spLocks noGrp="1"/>
          </p:cNvSpPr>
          <p:nvPr>
            <p:ph idx="1"/>
          </p:nvPr>
        </p:nvSpPr>
        <p:spPr/>
        <p:txBody>
          <a:bodyPr>
            <a:normAutofit lnSpcReduction="10000"/>
          </a:bodyPr>
          <a:lstStyle/>
          <a:p>
            <a:r>
              <a:rPr lang="el-GR" dirty="0"/>
              <a:t>Μόλις η βελόνα περάσει το δέρμα μειώνεται η κλίση του καθετήρα (σχεδόν παράλληλος με το αγγείο) και αναζητείται το αγγείο υποδορίως</a:t>
            </a:r>
          </a:p>
          <a:p>
            <a:r>
              <a:rPr lang="el-GR" dirty="0"/>
              <a:t>Όταν εισέλθει ο καθετήρας στο αγγείο θα αρχίσει ροή αίματος στο διάφανο θάλαμο (</a:t>
            </a:r>
            <a:r>
              <a:rPr lang="en-US" dirty="0"/>
              <a:t>hub) </a:t>
            </a:r>
            <a:r>
              <a:rPr lang="el-GR" dirty="0"/>
              <a:t>του </a:t>
            </a:r>
            <a:r>
              <a:rPr lang="el-GR" dirty="0" err="1"/>
              <a:t>στυλεού</a:t>
            </a:r>
            <a:endParaRPr lang="el-GR" dirty="0"/>
          </a:p>
          <a:p>
            <a:r>
              <a:rPr lang="el-GR" dirty="0"/>
              <a:t>Προωθούμε τον καθετήρα χωρίς να αποκολλήσουμε τον </a:t>
            </a:r>
            <a:r>
              <a:rPr lang="el-GR" dirty="0" err="1"/>
              <a:t>στυλεό</a:t>
            </a:r>
            <a:r>
              <a:rPr lang="el-GR" dirty="0"/>
              <a:t> 1-2</a:t>
            </a:r>
            <a:r>
              <a:rPr lang="en-US" dirty="0"/>
              <a:t>mm </a:t>
            </a:r>
            <a:r>
              <a:rPr lang="el-GR" dirty="0"/>
              <a:t>και επιβεβαιώνουμε ότι συνεχίζει η ροή του αίματος</a:t>
            </a:r>
          </a:p>
          <a:p>
            <a:r>
              <a:rPr lang="el-GR" dirty="0"/>
              <a:t>Σε περίπτωση που μετά την προώθηση η ροή σταματάει, ο καθετήρας έχει εξέλθει από το αγγείο, οπότε τον ανασύρουμε αργά έως ότου ξεκινήσει πάλι η ροή, αλλάζουμε ελαφρώς την κατεύθυνσή του και </a:t>
            </a:r>
            <a:r>
              <a:rPr lang="el-GR" dirty="0" err="1"/>
              <a:t>επαναπροωθούμε</a:t>
            </a:r>
            <a:endParaRPr lang="el-GR" dirty="0"/>
          </a:p>
        </p:txBody>
      </p:sp>
    </p:spTree>
    <p:extLst>
      <p:ext uri="{BB962C8B-B14F-4D97-AF65-F5344CB8AC3E}">
        <p14:creationId xmlns:p14="http://schemas.microsoft.com/office/powerpoint/2010/main" val="1602813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BE4AF-8A3A-B002-0B38-259DEC4BCD93}"/>
              </a:ext>
            </a:extLst>
          </p:cNvPr>
          <p:cNvSpPr>
            <a:spLocks noGrp="1"/>
          </p:cNvSpPr>
          <p:nvPr>
            <p:ph type="title"/>
          </p:nvPr>
        </p:nvSpPr>
        <p:spPr/>
        <p:txBody>
          <a:bodyPr/>
          <a:lstStyle/>
          <a:p>
            <a:r>
              <a:rPr lang="el-GR" dirty="0"/>
              <a:t>Τεχνική</a:t>
            </a:r>
          </a:p>
        </p:txBody>
      </p:sp>
      <p:sp>
        <p:nvSpPr>
          <p:cNvPr id="3" name="Content Placeholder 2">
            <a:extLst>
              <a:ext uri="{FF2B5EF4-FFF2-40B4-BE49-F238E27FC236}">
                <a16:creationId xmlns:a16="http://schemas.microsoft.com/office/drawing/2014/main" id="{D469E347-19DF-B61C-9376-8E9765612021}"/>
              </a:ext>
            </a:extLst>
          </p:cNvPr>
          <p:cNvSpPr>
            <a:spLocks noGrp="1"/>
          </p:cNvSpPr>
          <p:nvPr>
            <p:ph idx="1"/>
          </p:nvPr>
        </p:nvSpPr>
        <p:spPr/>
        <p:txBody>
          <a:bodyPr>
            <a:normAutofit/>
          </a:bodyPr>
          <a:lstStyle/>
          <a:p>
            <a:r>
              <a:rPr lang="el-GR" dirty="0"/>
              <a:t>Εφόσον συνεχίζει η ροή του αίματος και μετά την προώθηση του καθετήρα, αποκολλάμε τον καθετήρα από το </a:t>
            </a:r>
            <a:r>
              <a:rPr lang="el-GR" dirty="0" err="1"/>
              <a:t>στυλεό</a:t>
            </a:r>
            <a:r>
              <a:rPr lang="el-GR" dirty="0"/>
              <a:t> και προωθούμε μόνο τον καθετήρα μέσα στο αγγείο</a:t>
            </a:r>
          </a:p>
          <a:p>
            <a:r>
              <a:rPr lang="el-GR" dirty="0"/>
              <a:t>Η προώθηση του καθετήρα μέσα στο αγγείο φυσιολογικά δεν βρίσκει καθόλου αντίσταση</a:t>
            </a:r>
          </a:p>
          <a:p>
            <a:r>
              <a:rPr lang="el-GR" dirty="0"/>
              <a:t>Σταθεροποιούμε τον καθετήρα πάνω στο δέρμα του ασθενούς με αυτοκόλλητες ταινίες (αποφεύγοντας, για λόγους ασηψίας, το σημείο εισόδου του καθετήρα στο δέρμα)</a:t>
            </a:r>
          </a:p>
          <a:p>
            <a:r>
              <a:rPr lang="el-GR" dirty="0"/>
              <a:t>Καλύπτουμε το σημείο εισόδου του καθετήρα με αποστειρωμένη ταινία ή κατάλληλο υλικό επίδεσης</a:t>
            </a:r>
          </a:p>
        </p:txBody>
      </p:sp>
    </p:spTree>
    <p:extLst>
      <p:ext uri="{BB962C8B-B14F-4D97-AF65-F5344CB8AC3E}">
        <p14:creationId xmlns:p14="http://schemas.microsoft.com/office/powerpoint/2010/main" val="3438985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E793-1AEE-C137-AF5E-635B0276C129}"/>
              </a:ext>
            </a:extLst>
          </p:cNvPr>
          <p:cNvSpPr>
            <a:spLocks noGrp="1"/>
          </p:cNvSpPr>
          <p:nvPr>
            <p:ph type="title"/>
          </p:nvPr>
        </p:nvSpPr>
        <p:spPr/>
        <p:txBody>
          <a:bodyPr/>
          <a:lstStyle/>
          <a:p>
            <a:r>
              <a:rPr lang="el-GR" dirty="0"/>
              <a:t>Τεχνική</a:t>
            </a:r>
          </a:p>
        </p:txBody>
      </p:sp>
      <p:sp>
        <p:nvSpPr>
          <p:cNvPr id="3" name="Content Placeholder 2">
            <a:extLst>
              <a:ext uri="{FF2B5EF4-FFF2-40B4-BE49-F238E27FC236}">
                <a16:creationId xmlns:a16="http://schemas.microsoft.com/office/drawing/2014/main" id="{90DB2579-01D3-5630-7803-16E7F5D63C08}"/>
              </a:ext>
            </a:extLst>
          </p:cNvPr>
          <p:cNvSpPr>
            <a:spLocks noGrp="1"/>
          </p:cNvSpPr>
          <p:nvPr>
            <p:ph idx="1"/>
          </p:nvPr>
        </p:nvSpPr>
        <p:spPr/>
        <p:txBody>
          <a:bodyPr/>
          <a:lstStyle/>
          <a:p>
            <a:r>
              <a:rPr lang="el-GR" dirty="0"/>
              <a:t>Εγχύουμε μικρή ποσότητα ορού (</a:t>
            </a:r>
            <a:r>
              <a:rPr lang="en-US" dirty="0"/>
              <a:t>flushing, </a:t>
            </a:r>
            <a:r>
              <a:rPr lang="el-GR" dirty="0" err="1"/>
              <a:t>φλασάρισμα</a:t>
            </a:r>
            <a:r>
              <a:rPr lang="el-GR" dirty="0"/>
              <a:t>) για να απομακρύνουμε τυχόν αίμα μέσα από τον καθετήρα</a:t>
            </a:r>
          </a:p>
          <a:p>
            <a:r>
              <a:rPr lang="el-GR" dirty="0"/>
              <a:t>Πώμα ή συσκευή χορήγησης ορού</a:t>
            </a:r>
          </a:p>
          <a:p>
            <a:r>
              <a:rPr lang="el-GR" dirty="0"/>
              <a:t>Περίδεση, στην οποία, ιδανικά, σημειώνεται η ημερομηνία τοποθέτησης του καθετήρα</a:t>
            </a:r>
          </a:p>
          <a:p>
            <a:endParaRPr lang="el-GR" dirty="0"/>
          </a:p>
          <a:p>
            <a:r>
              <a:rPr lang="el-GR" dirty="0"/>
              <a:t>Στην περίπτωση που σκοπεύουμε να χρησιμοποιήσουμε κρέμα τοπικού αναισθητικού στο σημείο καθετηριασμού της φλέβας, αυτό γίνεται τουλάχιστον 15’ πριν ξεκινήσει η διαδικασία</a:t>
            </a:r>
          </a:p>
          <a:p>
            <a:endParaRPr lang="el-GR" dirty="0"/>
          </a:p>
        </p:txBody>
      </p:sp>
    </p:spTree>
    <p:extLst>
      <p:ext uri="{BB962C8B-B14F-4D97-AF65-F5344CB8AC3E}">
        <p14:creationId xmlns:p14="http://schemas.microsoft.com/office/powerpoint/2010/main" val="2230988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72B2C-3CBC-B3B1-CA30-5466D075D792}"/>
              </a:ext>
            </a:extLst>
          </p:cNvPr>
          <p:cNvSpPr>
            <a:spLocks noGrp="1"/>
          </p:cNvSpPr>
          <p:nvPr>
            <p:ph type="title"/>
          </p:nvPr>
        </p:nvSpPr>
        <p:spPr/>
        <p:txBody>
          <a:bodyPr/>
          <a:lstStyle/>
          <a:p>
            <a:r>
              <a:rPr lang="el-GR" dirty="0"/>
              <a:t>Επιβεβαίωση σωστής τοποθέτησης</a:t>
            </a:r>
          </a:p>
        </p:txBody>
      </p:sp>
      <p:sp>
        <p:nvSpPr>
          <p:cNvPr id="3" name="Content Placeholder 2">
            <a:extLst>
              <a:ext uri="{FF2B5EF4-FFF2-40B4-BE49-F238E27FC236}">
                <a16:creationId xmlns:a16="http://schemas.microsoft.com/office/drawing/2014/main" id="{2689D3D5-D532-DF1F-35CF-8BD96729EC28}"/>
              </a:ext>
            </a:extLst>
          </p:cNvPr>
          <p:cNvSpPr>
            <a:spLocks noGrp="1"/>
          </p:cNvSpPr>
          <p:nvPr>
            <p:ph idx="1"/>
          </p:nvPr>
        </p:nvSpPr>
        <p:spPr/>
        <p:txBody>
          <a:bodyPr/>
          <a:lstStyle/>
          <a:p>
            <a:r>
              <a:rPr lang="el-GR" dirty="0"/>
              <a:t>Αφού σταθεροποιήσουμε τον καθετήρα είτε κάνουμε δοκιμαστική έγχυση ικανής ποσότητας ορού είτε συνδέουμε μία συσκευή χορήγησης</a:t>
            </a:r>
          </a:p>
          <a:p>
            <a:r>
              <a:rPr lang="el-GR" dirty="0"/>
              <a:t>Στη</a:t>
            </a:r>
            <a:r>
              <a:rPr lang="en-US" dirty="0"/>
              <a:t> bolus </a:t>
            </a:r>
            <a:r>
              <a:rPr lang="el-GR" dirty="0"/>
              <a:t>έγχυση εκτιμούμε εάν υπάρχει αντίσταση στην έγχυση (φυσιολογικά δεν υπάρχει) και εάν πρήζεται το σημείο όπου γίνεται η έγχυση</a:t>
            </a:r>
          </a:p>
          <a:p>
            <a:r>
              <a:rPr lang="el-GR" dirty="0"/>
              <a:t>Στη χορήγηση ορού ελέγχουμε εάν η ροή είναι ανεμπόδιστη («τρέχει γραμμή») και εάν σταματάει η ροή όταν πιέζουμε το αγγείο κεντρικά του σημείου εισόδου το καθετήρα (αρκετά μακριά ώστε να αποκλείεται να πιέζουμε τον ίδιο τον καθετήρα)</a:t>
            </a:r>
          </a:p>
        </p:txBody>
      </p:sp>
    </p:spTree>
    <p:extLst>
      <p:ext uri="{BB962C8B-B14F-4D97-AF65-F5344CB8AC3E}">
        <p14:creationId xmlns:p14="http://schemas.microsoft.com/office/powerpoint/2010/main" val="5845999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TotalTime>
  <Words>1713</Words>
  <Application>Microsoft Office PowerPoint</Application>
  <PresentationFormat>Widescreen</PresentationFormat>
  <Paragraphs>132</Paragraphs>
  <Slides>32</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32</vt:i4>
      </vt:variant>
    </vt:vector>
  </HeadingPairs>
  <TitlesOfParts>
    <vt:vector size="37" baseType="lpstr">
      <vt:lpstr>Aptos</vt:lpstr>
      <vt:lpstr>Aptos Display</vt:lpstr>
      <vt:lpstr>Arial</vt:lpstr>
      <vt:lpstr>Office Theme</vt:lpstr>
      <vt:lpstr>1_Office Theme</vt:lpstr>
      <vt:lpstr>Τοποθέτηση ενδοφλέβιου καθετήρα Οξυγονοθεραπεία</vt:lpstr>
      <vt:lpstr>Ενδοφλέβιοι καθετήρες</vt:lpstr>
      <vt:lpstr>PowerPoint Presentation</vt:lpstr>
      <vt:lpstr>Πού βάζουμε φλέβα?</vt:lpstr>
      <vt:lpstr>Τεχνική</vt:lpstr>
      <vt:lpstr>Τεχνική</vt:lpstr>
      <vt:lpstr>Τεχνική</vt:lpstr>
      <vt:lpstr>Τεχνική</vt:lpstr>
      <vt:lpstr>Επιβεβαίωση σωστής τοποθέτησης</vt:lpstr>
      <vt:lpstr>Τοποθέτηση καθετήρα στην κεφαλική φλέβα</vt:lpstr>
      <vt:lpstr>Λήψη από την κεφαλική </vt:lpstr>
      <vt:lpstr>Λήψη από την έξω σαφηνή</vt:lpstr>
      <vt:lpstr>Λήψη από την έξω σαφηνή</vt:lpstr>
      <vt:lpstr>Τοποθέτηση καθετήρα τύπου Seldinger</vt:lpstr>
      <vt:lpstr>PowerPoint Presentation</vt:lpstr>
      <vt:lpstr>Κι αν δεν βρίσκω φλέβα???</vt:lpstr>
      <vt:lpstr>Ενδοοστικός…?</vt:lpstr>
      <vt:lpstr>Ενδοοστικός καθετήρας</vt:lpstr>
      <vt:lpstr>Οξυγονοθεραπεία - προοξυγόνωση</vt:lpstr>
      <vt:lpstr>Μέθοδοι</vt:lpstr>
      <vt:lpstr>Flow-by</vt:lpstr>
      <vt:lpstr>Προσωπίδα</vt:lpstr>
      <vt:lpstr>Προσωπίδα</vt:lpstr>
      <vt:lpstr>Τέντα</vt:lpstr>
      <vt:lpstr>Τέντα Ο2</vt:lpstr>
      <vt:lpstr>Κλωβός Ο2</vt:lpstr>
      <vt:lpstr>Κλωβός Ο2</vt:lpstr>
      <vt:lpstr>Ρινικός καθετήρας</vt:lpstr>
      <vt:lpstr>Ρινικός καθετήρας</vt:lpstr>
      <vt:lpstr>PowerPoint Presentation</vt:lpstr>
      <vt:lpstr>Οξυγονοθεραπεία</vt:lpstr>
      <vt:lpstr>Τοξίκωση από Ο2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Τοποθέτηση ενδοφλέβιου καθετήρα Οξυγονοθεραπεία</dc:title>
  <dc:creator>Babis Kostakis</dc:creator>
  <cp:lastModifiedBy>Babis Kostakis</cp:lastModifiedBy>
  <cp:revision>1</cp:revision>
  <dcterms:created xsi:type="dcterms:W3CDTF">2024-04-10T14:30:49Z</dcterms:created>
  <dcterms:modified xsi:type="dcterms:W3CDTF">2024-04-10T15:24:19Z</dcterms:modified>
</cp:coreProperties>
</file>