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689" r:id="rId2"/>
    <p:sldId id="690" r:id="rId3"/>
    <p:sldId id="657" r:id="rId4"/>
    <p:sldId id="658" r:id="rId5"/>
    <p:sldId id="659" r:id="rId6"/>
    <p:sldId id="660" r:id="rId7"/>
    <p:sldId id="661" r:id="rId8"/>
    <p:sldId id="662" r:id="rId9"/>
    <p:sldId id="663" r:id="rId10"/>
    <p:sldId id="664" r:id="rId11"/>
    <p:sldId id="665" r:id="rId12"/>
    <p:sldId id="666" r:id="rId13"/>
    <p:sldId id="687" r:id="rId14"/>
    <p:sldId id="667" r:id="rId15"/>
    <p:sldId id="668" r:id="rId16"/>
    <p:sldId id="669" r:id="rId17"/>
    <p:sldId id="670" r:id="rId18"/>
    <p:sldId id="671" r:id="rId19"/>
    <p:sldId id="672" r:id="rId20"/>
    <p:sldId id="673" r:id="rId21"/>
    <p:sldId id="688" r:id="rId22"/>
    <p:sldId id="674" r:id="rId23"/>
    <p:sldId id="675" r:id="rId24"/>
    <p:sldId id="676" r:id="rId25"/>
    <p:sldId id="677" r:id="rId26"/>
    <p:sldId id="678" r:id="rId27"/>
    <p:sldId id="679" r:id="rId28"/>
    <p:sldId id="680" r:id="rId29"/>
    <p:sldId id="681" r:id="rId30"/>
    <p:sldId id="682" r:id="rId31"/>
    <p:sldId id="683" r:id="rId32"/>
    <p:sldId id="684" r:id="rId33"/>
    <p:sldId id="685" r:id="rId34"/>
    <p:sldId id="5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Α"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87276" autoAdjust="0"/>
  </p:normalViewPr>
  <p:slideViewPr>
    <p:cSldViewPr>
      <p:cViewPr varScale="1">
        <p:scale>
          <a:sx n="93" d="100"/>
          <a:sy n="93" d="100"/>
        </p:scale>
        <p:origin x="726" y="90"/>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360"/>
    </p:cViewPr>
  </p:sorterViewPr>
  <p:notesViewPr>
    <p:cSldViewPr>
      <p:cViewPr>
        <p:scale>
          <a:sx n="150" d="100"/>
          <a:sy n="150" d="100"/>
        </p:scale>
        <p:origin x="2388"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95565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26EE9CC0-9285-4EC1-813D-0691204794E4}" type="slidenum">
              <a:rPr lang="en-US" smtClean="0">
                <a:latin typeface="Arial" charset="0"/>
                <a:cs typeface="Arial" charset="0"/>
              </a:rPr>
              <a:pPr/>
              <a:t>11</a:t>
            </a:fld>
            <a:endParaRPr lang="en-US" dirty="0">
              <a:latin typeface="Arial" charset="0"/>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pPr>
            <a:r>
              <a:rPr lang="el-GR" dirty="0"/>
              <a:t>Ο προγραμματισμός είναι η διεργασία μετάφρασης μιας εργασίας σε μια σειρά από εντολές που θα χρησιμοποιήσει ο υπολογιστής για να εκτελέσει τη συγκεκριμένη εργασία</a:t>
            </a:r>
            <a:r>
              <a:rPr lang="en-US" dirty="0"/>
              <a:t>.</a:t>
            </a:r>
          </a:p>
          <a:p>
            <a:pPr marL="171450" indent="-171450">
              <a:spcBef>
                <a:spcPts val="0"/>
              </a:spcBef>
              <a:buFont typeface="Arial" panose="020B0604020202020204" pitchFamily="34" charset="0"/>
              <a:buChar char="•"/>
            </a:pPr>
            <a:r>
              <a:rPr lang="el-GR" dirty="0"/>
              <a:t>Ο</a:t>
            </a:r>
            <a:r>
              <a:rPr lang="el-GR" baseline="0" dirty="0"/>
              <a:t> </a:t>
            </a:r>
            <a:r>
              <a:rPr lang="el-GR" dirty="0"/>
              <a:t>κύκλος ζωής ανάπτυξης προγράμματος (</a:t>
            </a:r>
            <a:r>
              <a:rPr lang="el-GR" dirty="0" err="1"/>
              <a:t>program</a:t>
            </a:r>
            <a:r>
              <a:rPr lang="el-GR" dirty="0"/>
              <a:t> </a:t>
            </a:r>
            <a:r>
              <a:rPr lang="el-GR" dirty="0" err="1"/>
              <a:t>development</a:t>
            </a:r>
            <a:r>
              <a:rPr lang="el-GR" dirty="0"/>
              <a:t> </a:t>
            </a:r>
            <a:r>
              <a:rPr lang="el-GR" dirty="0" err="1"/>
              <a:t>life</a:t>
            </a:r>
            <a:r>
              <a:rPr lang="el-GR" dirty="0"/>
              <a:t> </a:t>
            </a:r>
            <a:r>
              <a:rPr lang="el-GR" dirty="0" err="1"/>
              <a:t>cycle</a:t>
            </a:r>
            <a:r>
              <a:rPr lang="el-GR" dirty="0"/>
              <a:t> – PDLC)</a:t>
            </a:r>
            <a:r>
              <a:rPr lang="el-GR" baseline="0" dirty="0"/>
              <a:t> είναι η διαδικασία που ακολουθεί διάφορα στάδια, από τη σύλληψη της ιδέας ως την τελική υλοποίηση</a:t>
            </a:r>
            <a:r>
              <a:rPr lang="en-US" dirty="0">
                <a:effectLst/>
              </a:rPr>
              <a:t>.</a:t>
            </a:r>
          </a:p>
        </p:txBody>
      </p:sp>
    </p:spTree>
    <p:extLst>
      <p:ext uri="{BB962C8B-B14F-4D97-AF65-F5344CB8AC3E}">
        <p14:creationId xmlns:p14="http://schemas.microsoft.com/office/powerpoint/2010/main" val="400835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6032" lvl="1" indent="-256032">
              <a:buClr>
                <a:srgbClr val="007FA3"/>
              </a:buClr>
              <a:buSzPct val="100000"/>
              <a:buFont typeface="Arial" panose="020B0604020202020204" pitchFamily="34" charset="0"/>
              <a:buChar char="•"/>
            </a:pPr>
            <a:r>
              <a:rPr lang="el-GR" dirty="0"/>
              <a:t>Η διατύπωση προβλήματος (</a:t>
            </a:r>
            <a:r>
              <a:rPr lang="el-GR" dirty="0" err="1"/>
              <a:t>problem</a:t>
            </a:r>
            <a:r>
              <a:rPr lang="el-GR" dirty="0"/>
              <a:t> </a:t>
            </a:r>
            <a:r>
              <a:rPr lang="el-GR" dirty="0" err="1"/>
              <a:t>statement</a:t>
            </a:r>
            <a:r>
              <a:rPr lang="el-GR" dirty="0"/>
              <a:t>) αποτελεί την αφετηρία της διαδικασίας προγραμματισμού</a:t>
            </a:r>
            <a:r>
              <a:rPr lang="en-US" dirty="0"/>
              <a:t>.</a:t>
            </a:r>
          </a:p>
          <a:p>
            <a:pPr marL="628650" lvl="1" indent="-171450">
              <a:buFont typeface="Arial" panose="020B0604020202020204" pitchFamily="34" charset="0"/>
              <a:buChar char="•"/>
            </a:pPr>
            <a:r>
              <a:rPr lang="el-GR" dirty="0"/>
              <a:t>Είναι μια σαφής περιγραφή των εργασιών που πρέπει να επιτελέσει το πρόγραμμα υπολογιστή</a:t>
            </a:r>
            <a:r>
              <a:rPr lang="en-US" dirty="0"/>
              <a:t>.</a:t>
            </a:r>
          </a:p>
          <a:p>
            <a:pPr marL="628650" lvl="1" indent="-171450">
              <a:buFont typeface="Arial" panose="020B0604020202020204" pitchFamily="34" charset="0"/>
              <a:buChar char="•"/>
            </a:pPr>
            <a:r>
              <a:rPr lang="el-GR" dirty="0"/>
              <a:t>Βοηθά</a:t>
            </a:r>
            <a:r>
              <a:rPr lang="el-GR" baseline="0" dirty="0"/>
              <a:t> τους προγραμματιστές να κατανοήσουν τους στόχους του προγραμματισμού</a:t>
            </a:r>
            <a:r>
              <a:rPr lang="en-US" dirty="0"/>
              <a:t>.</a:t>
            </a:r>
          </a:p>
          <a:p>
            <a:pPr marL="171450" indent="-171450">
              <a:buFont typeface="Arial" panose="020B0604020202020204" pitchFamily="34" charset="0"/>
              <a:buChar char="•"/>
            </a:pPr>
            <a:r>
              <a:rPr lang="el-GR" dirty="0"/>
              <a:t>Κατά τη δημιουργία μιας χρήσιμης διατύπωσης προβλήματος στόχος είναι η κατάλληλη αλληλεπίδραση των προγραμματιστών με τους χρήστες με απώτερο σκοπό την περιγραφή τριών πραγμάτων</a:t>
            </a:r>
            <a:r>
              <a:rPr lang="en-US" baseline="0" dirty="0"/>
              <a:t>:</a:t>
            </a:r>
            <a:endParaRPr lang="en-US" dirty="0"/>
          </a:p>
          <a:p>
            <a:pPr marL="628650" lvl="1" indent="-171450">
              <a:buFont typeface="Arial" panose="020B0604020202020204" pitchFamily="34" charset="0"/>
              <a:buChar char="•"/>
            </a:pPr>
            <a:r>
              <a:rPr lang="el-GR" dirty="0"/>
              <a:t>Των</a:t>
            </a:r>
            <a:r>
              <a:rPr lang="el-GR" baseline="0" dirty="0"/>
              <a:t> </a:t>
            </a:r>
            <a:r>
              <a:rPr lang="el-GR" dirty="0"/>
              <a:t>δεδομένων</a:t>
            </a:r>
            <a:r>
              <a:rPr lang="el-GR" baseline="0" dirty="0"/>
              <a:t> που</a:t>
            </a:r>
            <a:r>
              <a:rPr lang="el-GR" dirty="0"/>
              <a:t> είναι η ακατέργαστη πρώτη ύλη που έχουν οι χρήστες στην αρχή της εργασίας</a:t>
            </a:r>
            <a:r>
              <a:rPr lang="en-US" dirty="0"/>
              <a:t>.</a:t>
            </a:r>
          </a:p>
          <a:p>
            <a:pPr marL="628650" lvl="1" indent="-171450">
              <a:buFont typeface="Arial" panose="020B0604020202020204" pitchFamily="34" charset="0"/>
              <a:buChar char="•"/>
            </a:pPr>
            <a:r>
              <a:rPr lang="el-GR" dirty="0"/>
              <a:t>Των πληροφοριών</a:t>
            </a:r>
            <a:r>
              <a:rPr lang="el-GR" baseline="0" dirty="0"/>
              <a:t> που</a:t>
            </a:r>
            <a:r>
              <a:rPr lang="el-GR" dirty="0"/>
              <a:t> είναι το αποτέλεσμα</a:t>
            </a:r>
            <a:r>
              <a:rPr lang="en-US" dirty="0"/>
              <a:t>.</a:t>
            </a:r>
          </a:p>
          <a:p>
            <a:pPr marL="628650" lvl="1" indent="-171450">
              <a:buFont typeface="Arial" panose="020B0604020202020204" pitchFamily="34" charset="0"/>
              <a:buChar char="•"/>
            </a:pPr>
            <a:r>
              <a:rPr lang="el-GR" dirty="0"/>
              <a:t>Της</a:t>
            </a:r>
            <a:r>
              <a:rPr lang="el-GR" baseline="0" dirty="0"/>
              <a:t> </a:t>
            </a:r>
            <a:r>
              <a:rPr lang="el-GR" dirty="0"/>
              <a:t>μεθόδου που είναι η διαδικασία της μετατροπής των εισόδων στις σωστές εξόδους</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12</a:t>
            </a:fld>
            <a:endParaRPr lang="en-US" dirty="0"/>
          </a:p>
        </p:txBody>
      </p:sp>
    </p:spTree>
    <p:extLst>
      <p:ext uri="{BB962C8B-B14F-4D97-AF65-F5344CB8AC3E}">
        <p14:creationId xmlns:p14="http://schemas.microsoft.com/office/powerpoint/2010/main" val="49369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Οι προγραμματιστές πρέπει επίσης να περιγράφουν τι θα πρέπει να κάνει το πρόγραμμα σε περίπτωση που τα δεδομένα που εισέρχονται δεν είναι έγκυρα. Αυτό το μέρος της διατύπωσης του προβλήματος αναφέρεται ως χειρισμός σφαλμάτων (</a:t>
            </a:r>
            <a:r>
              <a:rPr lang="el-GR" sz="1200" kern="1200" dirty="0" err="1">
                <a:solidFill>
                  <a:schemeClr val="tx1"/>
                </a:solidFill>
                <a:effectLst/>
                <a:latin typeface="Arial" pitchFamily="34" charset="0"/>
                <a:ea typeface="+mn-ea"/>
                <a:cs typeface="+mn-cs"/>
              </a:rPr>
              <a:t>error</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handling</a:t>
            </a:r>
            <a:r>
              <a:rPr lang="el-GR" sz="1200" kern="1200" dirty="0">
                <a:solidFill>
                  <a:schemeClr val="tx1"/>
                </a:solidFill>
                <a:effectLst/>
                <a:latin typeface="Arial" pitchFamily="34" charset="0"/>
                <a:ea typeface="+mn-ea"/>
                <a:cs typeface="+mn-cs"/>
              </a:rPr>
              <a:t>).</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Το σχέδιο δοκιμών δεν μπορεί να περιλαμβάνει κάθε είσοδο που θα μπορούσε να συναντήσει το πρόγραμμα. Αντίθετα, οι προγραμματιστές προσδιορίζουν τις κατηγορίες εισόδων που θα συναντήσουν, βρίσκουν ένα τυπικό παράδειγμα κάθε κατηγορίας εισόδου και να καθορίζουν το είδος της εξόδου που πρέπει να παραχθεί</a:t>
            </a:r>
            <a:r>
              <a:rPr lang="en-US" sz="1200" kern="1200" dirty="0">
                <a:solidFill>
                  <a:schemeClr val="tx1"/>
                </a:solidFill>
                <a:effectLst/>
                <a:latin typeface="Arial" pitchFamily="34" charset="0"/>
                <a:ea typeface="+mn-ea"/>
                <a:cs typeface="+mn-cs"/>
              </a:rPr>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13</a:t>
            </a:fld>
            <a:endParaRPr lang="en-US" dirty="0"/>
          </a:p>
        </p:txBody>
      </p:sp>
    </p:spTree>
    <p:extLst>
      <p:ext uri="{BB962C8B-B14F-4D97-AF65-F5344CB8AC3E}">
        <p14:creationId xmlns:p14="http://schemas.microsoft.com/office/powerpoint/2010/main" val="379190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Αλγόριθμος είναι ένα σύνολο βημάτων τα οποία περιγράφουν τι πρέπει να κάνει το πρόγραμμα υπολογιστή προκειμένου να επιτελέσει το έργο του</a:t>
            </a:r>
            <a:r>
              <a:rPr lang="en-US" dirty="0"/>
              <a:t>.</a:t>
            </a:r>
          </a:p>
          <a:p>
            <a:pPr marL="171450" indent="-171450">
              <a:buFont typeface="Arial" panose="020B0604020202020204" pitchFamily="34" charset="0"/>
              <a:buChar char="•"/>
            </a:pPr>
            <a:r>
              <a:rPr lang="el-GR" dirty="0"/>
              <a:t>Οι</a:t>
            </a:r>
            <a:r>
              <a:rPr lang="el-GR" baseline="0" dirty="0"/>
              <a:t> αλγόριθμοι είναι περιορισμένοι</a:t>
            </a:r>
            <a:r>
              <a:rPr lang="en-US" dirty="0"/>
              <a:t>.</a:t>
            </a:r>
          </a:p>
          <a:p>
            <a:pPr marL="171450" marR="0" indent="-171450"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l-GR" dirty="0"/>
              <a:t>Οι αλγόριθμοι αναπαριστάνονται μέσω διαγραμμάτων ροής</a:t>
            </a:r>
            <a:r>
              <a:rPr lang="en-US" dirty="0"/>
              <a:t>.</a:t>
            </a:r>
          </a:p>
          <a:p>
            <a:pPr marL="628650" lvl="1" indent="-171450">
              <a:lnSpc>
                <a:spcPct val="105000"/>
              </a:lnSpc>
              <a:buFont typeface="Arial" panose="020B0604020202020204" pitchFamily="34" charset="0"/>
              <a:buChar char="•"/>
            </a:pPr>
            <a:r>
              <a:rPr lang="el-GR" dirty="0"/>
              <a:t>Παρέχουν οπτική αναπαράσταση μοτίβων.</a:t>
            </a:r>
            <a:endParaRPr lang="en-US" dirty="0"/>
          </a:p>
          <a:p>
            <a:pPr marL="171450" indent="-171450">
              <a:lnSpc>
                <a:spcPct val="105000"/>
              </a:lnSpc>
              <a:buFont typeface="Arial" panose="020B0604020202020204" pitchFamily="34" charset="0"/>
              <a:buChar char="•"/>
            </a:pPr>
            <a:r>
              <a:rPr lang="el-GR" dirty="0"/>
              <a:t>Ο </a:t>
            </a:r>
            <a:r>
              <a:rPr lang="el-GR" dirty="0" err="1"/>
              <a:t>ψευδοκώδικας</a:t>
            </a:r>
            <a:r>
              <a:rPr lang="el-GR" dirty="0"/>
              <a:t> (</a:t>
            </a:r>
            <a:r>
              <a:rPr lang="el-GR" dirty="0" err="1"/>
              <a:t>pseudocode</a:t>
            </a:r>
            <a:r>
              <a:rPr lang="el-GR" dirty="0"/>
              <a:t>) είναι μια προσέγγιση για την τεκμηρίωση ενός αλγόριθμου που βασίζεται σε κείμενο</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14</a:t>
            </a:fld>
            <a:endParaRPr lang="en-US" dirty="0"/>
          </a:p>
        </p:txBody>
      </p:sp>
    </p:spTree>
    <p:extLst>
      <p:ext uri="{BB962C8B-B14F-4D97-AF65-F5344CB8AC3E}">
        <p14:creationId xmlns:p14="http://schemas.microsoft.com/office/powerpoint/2010/main" val="355822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Τα προβλήματα που είναι σύνθετα περιλαμβάνουν επιλογές</a:t>
            </a:r>
            <a:r>
              <a:rPr lang="en-US" sz="1200" i="0" kern="1200" dirty="0">
                <a:solidFill>
                  <a:schemeClr val="tx1"/>
                </a:solidFill>
                <a:effectLst/>
                <a:latin typeface="Arial" pitchFamily="34" charset="0"/>
                <a:ea typeface="+mn-ea"/>
                <a:cs typeface="+mn-cs"/>
              </a:rPr>
              <a:t>. </a:t>
            </a:r>
            <a:r>
              <a:rPr lang="el-GR" sz="1200" i="0" kern="1200" dirty="0">
                <a:solidFill>
                  <a:schemeClr val="tx1"/>
                </a:solidFill>
                <a:effectLst/>
                <a:latin typeface="Arial" pitchFamily="34" charset="0"/>
                <a:ea typeface="+mn-ea"/>
                <a:cs typeface="+mn-cs"/>
              </a:rPr>
              <a:t>Οι αλγόριθμοι περιλαμβάνουν σημεία αποφάσεων</a:t>
            </a:r>
            <a:r>
              <a:rPr lang="en-US" sz="1200" i="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Οι δυαδικές αποφάσεις (</a:t>
            </a:r>
            <a:r>
              <a:rPr lang="el-GR" sz="1200" i="0" kern="1200" dirty="0" err="1">
                <a:solidFill>
                  <a:schemeClr val="tx1"/>
                </a:solidFill>
                <a:effectLst/>
                <a:latin typeface="Arial" pitchFamily="34" charset="0"/>
                <a:ea typeface="+mn-ea"/>
                <a:cs typeface="+mn-cs"/>
              </a:rPr>
              <a:t>binary</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decision</a:t>
            </a:r>
            <a:r>
              <a:rPr lang="el-GR" sz="1200" i="0" kern="1200" dirty="0">
                <a:solidFill>
                  <a:schemeClr val="tx1"/>
                </a:solidFill>
                <a:effectLst/>
                <a:latin typeface="Arial" pitchFamily="34" charset="0"/>
                <a:ea typeface="+mn-ea"/>
                <a:cs typeface="+mn-cs"/>
              </a:rPr>
              <a:t>) είναι</a:t>
            </a:r>
            <a:r>
              <a:rPr lang="el-GR" sz="1200" i="0" kern="1200" baseline="0" dirty="0">
                <a:solidFill>
                  <a:schemeClr val="tx1"/>
                </a:solidFill>
                <a:effectLst/>
                <a:latin typeface="Arial" pitchFamily="34" charset="0"/>
                <a:ea typeface="+mn-ea"/>
                <a:cs typeface="+mn-cs"/>
              </a:rPr>
              <a:t> ερωτήσεις που</a:t>
            </a:r>
            <a:r>
              <a:rPr lang="el-GR" sz="1200" i="0" kern="1200" dirty="0">
                <a:solidFill>
                  <a:schemeClr val="tx1"/>
                </a:solidFill>
                <a:effectLst/>
                <a:latin typeface="Arial" pitchFamily="34" charset="0"/>
                <a:ea typeface="+mn-ea"/>
                <a:cs typeface="+mn-cs"/>
              </a:rPr>
              <a:t> μπορούν να απαντηθούν με δύο μόνο τρόπους: ναι (αληθές) ή όχι (ψευδές). </a:t>
            </a:r>
            <a:endParaRPr lang="en-US" sz="1200" i="0" kern="1200" dirty="0">
              <a:solidFill>
                <a:schemeClr val="tx1"/>
              </a:solidFill>
              <a:effectLst/>
              <a:latin typeface="Arial" pitchFamily="34" charset="0"/>
              <a:ea typeface="+mn-ea"/>
              <a:cs typeface="+mn-cs"/>
            </a:endParaRPr>
          </a:p>
          <a:p>
            <a:pPr marL="628650" lvl="1"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Σε έναν βρόχο (</a:t>
            </a:r>
            <a:r>
              <a:rPr lang="el-GR" sz="1200" i="0" kern="1200" dirty="0" err="1">
                <a:solidFill>
                  <a:schemeClr val="tx1"/>
                </a:solidFill>
                <a:effectLst/>
                <a:latin typeface="Arial" pitchFamily="34" charset="0"/>
                <a:ea typeface="+mn-ea"/>
                <a:cs typeface="+mn-cs"/>
              </a:rPr>
              <a:t>loop</a:t>
            </a:r>
            <a:r>
              <a:rPr lang="el-GR" sz="1200" i="0" kern="1200" dirty="0">
                <a:solidFill>
                  <a:schemeClr val="tx1"/>
                </a:solidFill>
                <a:effectLst/>
                <a:latin typeface="Arial" pitchFamily="34" charset="0"/>
                <a:ea typeface="+mn-ea"/>
                <a:cs typeface="+mn-cs"/>
              </a:rPr>
              <a:t>) τίθεται ένα ερώτημα. Αν η απάντηση είναι ναι, εκτελείται ένα σύνολο ενεργειών</a:t>
            </a:r>
            <a:r>
              <a:rPr lang="en-US" sz="1200" i="0" kern="1200" dirty="0">
                <a:solidFill>
                  <a:schemeClr val="tx1"/>
                </a:solidFill>
                <a:effectLst/>
                <a:latin typeface="Arial" pitchFamily="34" charset="0"/>
                <a:ea typeface="+mn-ea"/>
                <a:cs typeface="+mn-cs"/>
              </a:rPr>
              <a:t>. </a:t>
            </a:r>
            <a:r>
              <a:rPr lang="el-GR" sz="1200" i="0" kern="1200" dirty="0">
                <a:solidFill>
                  <a:schemeClr val="tx1"/>
                </a:solidFill>
                <a:effectLst/>
                <a:latin typeface="Arial" pitchFamily="34" charset="0"/>
                <a:ea typeface="+mn-ea"/>
                <a:cs typeface="+mn-cs"/>
              </a:rPr>
              <a:t>Όταν ολοκληρωθεί αυτό το σύνολο ενεργειών, το ερώτημα τίθεται ξανά και, έτσι, δημιουργείται ένας βρόχος</a:t>
            </a:r>
            <a:r>
              <a:rPr lang="en-US" sz="1200" i="0" kern="1200" dirty="0">
                <a:solidFill>
                  <a:schemeClr val="tx1"/>
                </a:solidFill>
                <a:effectLst/>
                <a:latin typeface="Arial" pitchFamily="34" charset="0"/>
                <a:ea typeface="+mn-ea"/>
                <a:cs typeface="+mn-cs"/>
              </a:rPr>
              <a:t>. </a:t>
            </a:r>
            <a:r>
              <a:rPr lang="el-GR" sz="1200" i="0" kern="1200" dirty="0">
                <a:solidFill>
                  <a:schemeClr val="tx1"/>
                </a:solidFill>
                <a:effectLst/>
                <a:latin typeface="Arial" pitchFamily="34" charset="0"/>
                <a:ea typeface="+mn-ea"/>
                <a:cs typeface="+mn-cs"/>
              </a:rPr>
              <a:t>Όσο η απάντηση στο ερώτημα είναι θετική, ο αλγόριθμος εξακολουθεί να επαναλαμβάνει το ίδιο σύνολο ενεργειών. Όταν η απάντηση γίνει αρνητική, ο αλγόριθμος εξέρχεται του βρόχου και μεταφέρεται στο πρώτο βήμα μετά τον βρόχο.</a:t>
            </a:r>
          </a:p>
          <a:p>
            <a:pPr marL="628650" lvl="1"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Η</a:t>
            </a:r>
            <a:r>
              <a:rPr lang="el-GR" sz="1200" i="0" kern="1200" baseline="0" dirty="0">
                <a:solidFill>
                  <a:schemeClr val="tx1"/>
                </a:solidFill>
                <a:effectLst/>
                <a:latin typeface="Arial" pitchFamily="34" charset="0"/>
                <a:ea typeface="+mn-ea"/>
                <a:cs typeface="+mn-cs"/>
              </a:rPr>
              <a:t> αρχική τιμή είναι η αφετηρία</a:t>
            </a:r>
            <a:r>
              <a:rPr lang="en-US" sz="1200" i="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Μια συνθήκη ελέγχου (</a:t>
            </a:r>
            <a:r>
              <a:rPr lang="el-GR" sz="1200" i="0" kern="1200" dirty="0" err="1">
                <a:solidFill>
                  <a:schemeClr val="tx1"/>
                </a:solidFill>
                <a:effectLst/>
                <a:latin typeface="Arial" pitchFamily="34" charset="0"/>
                <a:ea typeface="+mn-ea"/>
                <a:cs typeface="+mn-cs"/>
              </a:rPr>
              <a:t>test</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condition</a:t>
            </a:r>
            <a:r>
              <a:rPr lang="el-GR" sz="1200" i="0" kern="1200" dirty="0">
                <a:solidFill>
                  <a:schemeClr val="tx1"/>
                </a:solidFill>
                <a:effectLst/>
                <a:latin typeface="Arial" pitchFamily="34" charset="0"/>
                <a:ea typeface="+mn-ea"/>
                <a:cs typeface="+mn-cs"/>
              </a:rPr>
              <a:t>) διαπιστώνει αν ολοκληρώθηκε ο βρόχος</a:t>
            </a:r>
            <a:r>
              <a:rPr lang="en-US" sz="1200" i="0" kern="1200" baseline="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 Οι δομές ελέγχου (</a:t>
            </a:r>
            <a:r>
              <a:rPr lang="el-GR" sz="1200" i="0" kern="1200" dirty="0" err="1">
                <a:solidFill>
                  <a:schemeClr val="tx1"/>
                </a:solidFill>
                <a:effectLst/>
                <a:latin typeface="Arial" pitchFamily="34" charset="0"/>
                <a:ea typeface="+mn-ea"/>
                <a:cs typeface="+mn-cs"/>
              </a:rPr>
              <a:t>control</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structure</a:t>
            </a:r>
            <a:r>
              <a:rPr lang="el-GR" sz="1200" i="0" kern="1200" dirty="0">
                <a:solidFill>
                  <a:schemeClr val="tx1"/>
                </a:solidFill>
                <a:effectLst/>
                <a:latin typeface="Arial" pitchFamily="34" charset="0"/>
                <a:ea typeface="+mn-ea"/>
                <a:cs typeface="+mn-cs"/>
              </a:rPr>
              <a:t>) είναι λέξεις κλειδιά σε μια γλώσσα προγραμματισμού που επιτρέπει στον προγραμματιστή να κατευθύνει τη ροή του προγράμματος με βάση μια απόφαση.</a:t>
            </a:r>
          </a:p>
          <a:p>
            <a:pPr marL="171450" lvl="0" indent="-171450">
              <a:buFont typeface="Arial" panose="020B0604020202020204" pitchFamily="34" charset="0"/>
              <a:buNone/>
            </a:pPr>
            <a:r>
              <a:rPr lang="en-US" sz="1200" i="0" kern="1200" dirty="0">
                <a:solidFill>
                  <a:schemeClr val="tx1"/>
                </a:solidFill>
                <a:effectLst/>
                <a:latin typeface="Arial"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15</a:t>
            </a:fld>
            <a:endParaRPr lang="en-US" dirty="0"/>
          </a:p>
        </p:txBody>
      </p:sp>
    </p:spTree>
    <p:extLst>
      <p:ext uri="{BB962C8B-B14F-4D97-AF65-F5344CB8AC3E}">
        <p14:creationId xmlns:p14="http://schemas.microsoft.com/office/powerpoint/2010/main" val="596500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1B1A5414-82C8-4588-89D7-2D94C9CB58A1}" type="slidenum">
              <a:rPr lang="en-US" smtClean="0">
                <a:latin typeface="Arial" charset="0"/>
                <a:cs typeface="Arial" charset="0"/>
              </a:rPr>
              <a:pPr/>
              <a:t>16</a:t>
            </a:fld>
            <a:endParaRPr lang="en-US" dirty="0">
              <a:latin typeface="Arial" charset="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Η σχεδίαση από πάνω προς τα κάτω (</a:t>
            </a:r>
            <a:r>
              <a:rPr lang="el-GR" sz="1200" kern="1200" dirty="0" err="1">
                <a:solidFill>
                  <a:schemeClr val="tx1"/>
                </a:solidFill>
                <a:effectLst/>
                <a:latin typeface="Arial" pitchFamily="34" charset="0"/>
                <a:ea typeface="+mn-ea"/>
                <a:cs typeface="+mn-cs"/>
              </a:rPr>
              <a:t>top</a:t>
            </a:r>
            <a:r>
              <a:rPr lang="el-GR" sz="1200" kern="1200" dirty="0">
                <a:solidFill>
                  <a:schemeClr val="tx1"/>
                </a:solidFill>
                <a:effectLst/>
                <a:latin typeface="Arial" pitchFamily="34" charset="0"/>
                <a:ea typeface="+mn-ea"/>
                <a:cs typeface="+mn-cs"/>
              </a:rPr>
              <a:t>-</a:t>
            </a:r>
            <a:r>
              <a:rPr lang="el-GR" sz="1200" kern="1200" dirty="0" err="1">
                <a:solidFill>
                  <a:schemeClr val="tx1"/>
                </a:solidFill>
                <a:effectLst/>
                <a:latin typeface="Arial" pitchFamily="34" charset="0"/>
                <a:ea typeface="+mn-ea"/>
                <a:cs typeface="+mn-cs"/>
              </a:rPr>
              <a:t>down</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design</a:t>
            </a:r>
            <a:r>
              <a:rPr lang="el-GR" sz="1200" kern="1200" dirty="0">
                <a:solidFill>
                  <a:schemeClr val="tx1"/>
                </a:solidFill>
                <a:effectLst/>
                <a:latin typeface="Arial" pitchFamily="34" charset="0"/>
                <a:ea typeface="+mn-ea"/>
                <a:cs typeface="+mn-cs"/>
              </a:rPr>
              <a:t>) είναι μια συστηματική προσέγγιση κατά την οποία ένα πρόβλημα αναλύεται σε μια σειρά από εργασίες υψηλού επιπέδου</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Σε αυτή την καθοδική προσέγγιση της σχεδίασης, οι προγραμματιστές εφαρμόζουν, επαναληπτικά, την ίδια στρατηγική, αναλύοντας κάθε εργασία σε όλο και πιο λεπτομερείς </a:t>
            </a:r>
            <a:r>
              <a:rPr lang="el-GR" sz="1200" kern="1200" dirty="0" err="1">
                <a:solidFill>
                  <a:schemeClr val="tx1"/>
                </a:solidFill>
                <a:effectLst/>
                <a:latin typeface="Arial" pitchFamily="34" charset="0"/>
                <a:ea typeface="+mn-ea"/>
                <a:cs typeface="+mn-cs"/>
              </a:rPr>
              <a:t>υποεργασίες</a:t>
            </a:r>
            <a:r>
              <a:rPr lang="en-US" sz="120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 Συνεχίζουν μέχρι να καταλήξουν σε μια σειρά βημάτων που είναι κοντά στις εντολές που επιτρέπονται στη γλώσσα προγραμματισμού που θα χρησιμοποιήσουν για την κωδικοποίηση</a:t>
            </a:r>
            <a:r>
              <a:rPr lang="en-US" sz="1200" kern="1200" dirty="0">
                <a:solidFill>
                  <a:schemeClr val="tx1"/>
                </a:solidFill>
                <a:effectLst/>
                <a:latin typeface="Arial" pitchFamily="34" charset="0"/>
                <a:ea typeface="+mn-ea"/>
                <a:cs typeface="+mn-cs"/>
              </a:rPr>
              <a:t>.</a:t>
            </a:r>
          </a:p>
        </p:txBody>
      </p:sp>
    </p:spTree>
    <p:extLst>
      <p:ext uri="{BB962C8B-B14F-4D97-AF65-F5344CB8AC3E}">
        <p14:creationId xmlns:p14="http://schemas.microsoft.com/office/powerpoint/2010/main" val="165739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1B1A5414-82C8-4588-89D7-2D94C9CB58A1}" type="slidenum">
              <a:rPr lang="en-US" smtClean="0">
                <a:latin typeface="Arial" charset="0"/>
                <a:cs typeface="Arial" charset="0"/>
              </a:rPr>
              <a:pPr/>
              <a:t>17</a:t>
            </a:fld>
            <a:endParaRPr lang="en-US" dirty="0">
              <a:latin typeface="Arial" charset="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Η σχεδίαση από πάνω προς τα κάτω (</a:t>
            </a:r>
            <a:r>
              <a:rPr lang="el-GR" dirty="0" err="1"/>
              <a:t>top</a:t>
            </a:r>
            <a:r>
              <a:rPr lang="el-GR" dirty="0"/>
              <a:t>-</a:t>
            </a:r>
            <a:r>
              <a:rPr lang="el-GR" dirty="0" err="1"/>
              <a:t>down</a:t>
            </a:r>
            <a:r>
              <a:rPr lang="el-GR" dirty="0"/>
              <a:t> </a:t>
            </a:r>
            <a:r>
              <a:rPr lang="el-GR" dirty="0" err="1"/>
              <a:t>design</a:t>
            </a:r>
            <a:r>
              <a:rPr lang="el-GR" dirty="0"/>
              <a:t>) είναι μια συστηματική προσέγγιση κατά την οποία ένα πρόβλημα αναλύεται σε μια σειρά από εργασίες υψηλού επιπέδου</a:t>
            </a:r>
            <a:r>
              <a:rPr lang="en-US" dirty="0"/>
              <a:t>.</a:t>
            </a:r>
            <a:endParaRPr lang="en-US" sz="1200" b="0" i="0" u="none" strike="noStrike" kern="1200" baseline="0" dirty="0"/>
          </a:p>
          <a:p>
            <a:pPr marL="171450" indent="-171450">
              <a:buFont typeface="Arial" panose="020B0604020202020204" pitchFamily="34" charset="0"/>
              <a:buChar char="•"/>
            </a:pPr>
            <a:r>
              <a:rPr lang="el-GR" sz="1200" b="0" i="0" u="none" strike="noStrike" kern="1200" baseline="0" dirty="0"/>
              <a:t>Σε αυτή την εικόνα</a:t>
            </a:r>
            <a:r>
              <a:rPr lang="en-US" sz="1200" b="0" i="0" u="none" strike="noStrike" kern="1200" baseline="0" dirty="0"/>
              <a:t>:</a:t>
            </a:r>
            <a:endParaRPr lang="el-GR" sz="1200" b="0" i="0" u="none" strike="noStrike" kern="1200" baseline="0" dirty="0"/>
          </a:p>
          <a:p>
            <a:pPr marL="628650" lvl="1" indent="-171450">
              <a:buFont typeface="Arial" panose="020B0604020202020204" pitchFamily="34" charset="0"/>
              <a:buNone/>
            </a:pPr>
            <a:r>
              <a:rPr lang="el-GR" sz="1200" b="0" i="0" u="none" strike="noStrike" kern="1200" baseline="0" dirty="0"/>
              <a:t>(α) Μια σχεδίαση από πάνω προς τα κάτω εφαρμόζεται στο υψηλότερο επίπεδο εργασίας στο παράδειγμα με τον σταθμό αυτοκινήτων,</a:t>
            </a:r>
          </a:p>
          <a:p>
            <a:pPr marL="628650" lvl="1" indent="-171450">
              <a:buFont typeface="Arial" panose="020B0604020202020204" pitchFamily="34" charset="0"/>
              <a:buNone/>
            </a:pPr>
            <a:r>
              <a:rPr lang="el-GR" b="0" i="0" u="none" strike="noStrike" kern="1200" baseline="0" dirty="0"/>
              <a:t>(β) οι εργασίες αναλύονται περαιτέρω σε </a:t>
            </a:r>
            <a:r>
              <a:rPr lang="el-GR" b="0" i="0" u="none" strike="noStrike" kern="1200" baseline="0" dirty="0" err="1"/>
              <a:t>υποεργασίες</a:t>
            </a:r>
            <a:r>
              <a:rPr lang="el-GR" b="0" i="0" u="none" strike="noStrike" kern="1200" baseline="0" dirty="0"/>
              <a:t> και </a:t>
            </a:r>
          </a:p>
          <a:p>
            <a:pPr marL="628650" lvl="1" indent="-171450">
              <a:buFont typeface="Arial" panose="020B0604020202020204" pitchFamily="34" charset="0"/>
              <a:buNone/>
            </a:pPr>
            <a:r>
              <a:rPr lang="el-GR" b="0" i="0" u="none" strike="noStrike" kern="1200" baseline="0" dirty="0"/>
              <a:t>(γ) οι </a:t>
            </a:r>
            <a:r>
              <a:rPr lang="el-GR" b="0" i="0" u="none" strike="noStrike" kern="1200" baseline="0" dirty="0" err="1"/>
              <a:t>υποεργασίες</a:t>
            </a:r>
            <a:r>
              <a:rPr lang="el-GR" b="0" i="0" u="none" strike="noStrike" kern="1200" baseline="0" dirty="0"/>
              <a:t> αναλύονται σε μια σειρά από οδηγίες – σε έναν αλγόριθμο.</a:t>
            </a:r>
            <a:endParaRPr lang="en-US" b="0" i="0" u="none" strike="noStrike" kern="1200" baseline="0" dirty="0"/>
          </a:p>
        </p:txBody>
      </p:sp>
    </p:spTree>
    <p:extLst>
      <p:ext uri="{BB962C8B-B14F-4D97-AF65-F5344CB8AC3E}">
        <p14:creationId xmlns:p14="http://schemas.microsoft.com/office/powerpoint/2010/main" val="41920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6EC5DA17-06D0-4575-A7C0-E9B60A681C6A}" type="slidenum">
              <a:rPr lang="en-US" smtClean="0">
                <a:latin typeface="Arial" charset="0"/>
                <a:cs typeface="Arial" charset="0"/>
              </a:rPr>
              <a:pPr/>
              <a:t>18</a:t>
            </a:fld>
            <a:endParaRPr lang="en-US" dirty="0">
              <a:latin typeface="Arial" charset="0"/>
              <a:cs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Με την αντικειμενοστραφή ανάλυση (</a:t>
            </a:r>
            <a:r>
              <a:rPr lang="el-GR" sz="1200" kern="1200" dirty="0" err="1">
                <a:solidFill>
                  <a:schemeClr val="tx1"/>
                </a:solidFill>
                <a:effectLst/>
                <a:latin typeface="Arial" pitchFamily="34" charset="0"/>
                <a:ea typeface="+mn-ea"/>
                <a:cs typeface="+mn-cs"/>
              </a:rPr>
              <a:t>object</a:t>
            </a:r>
            <a:r>
              <a:rPr lang="el-GR" sz="1200" kern="1200" dirty="0">
                <a:solidFill>
                  <a:schemeClr val="tx1"/>
                </a:solidFill>
                <a:effectLst/>
                <a:latin typeface="Arial" pitchFamily="34" charset="0"/>
                <a:ea typeface="+mn-ea"/>
                <a:cs typeface="+mn-cs"/>
              </a:rPr>
              <a:t>-</a:t>
            </a:r>
            <a:r>
              <a:rPr lang="el-GR" sz="1200" kern="1200" dirty="0" err="1">
                <a:solidFill>
                  <a:schemeClr val="tx1"/>
                </a:solidFill>
                <a:effectLst/>
                <a:latin typeface="Arial" pitchFamily="34" charset="0"/>
                <a:ea typeface="+mn-ea"/>
                <a:cs typeface="+mn-cs"/>
              </a:rPr>
              <a:t>oriented</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analysis</a:t>
            </a:r>
            <a:r>
              <a:rPr lang="el-GR" sz="1200" kern="1200" dirty="0">
                <a:solidFill>
                  <a:schemeClr val="tx1"/>
                </a:solidFill>
                <a:effectLst/>
                <a:latin typeface="Arial" pitchFamily="34" charset="0"/>
                <a:ea typeface="+mn-ea"/>
                <a:cs typeface="+mn-cs"/>
              </a:rPr>
              <a:t>), οι προγραμματιστές αναγνωρίζουν πρώτα όλες τις κατηγορίες εισόδων που αποτελούν μέρος του προβλήματος που προορίζεται να λύσει το πρόγραμμα</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Αυτές οι κατηγορίες ονομάζονται κλάσεις</a:t>
            </a:r>
            <a:r>
              <a:rPr lang="en-US" sz="1200" kern="1200" dirty="0">
                <a:solidFill>
                  <a:schemeClr val="tx1"/>
                </a:solidFill>
                <a:effectLst/>
                <a:latin typeface="Arial" pitchFamily="34" charset="0"/>
                <a:ea typeface="+mn-ea"/>
                <a:cs typeface="+mn-cs"/>
              </a:rPr>
              <a:t>.</a:t>
            </a:r>
          </a:p>
          <a:p>
            <a:pPr marL="17145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Οι προγραμματιστές ίσως χρειαστεί να δημιουργήσουν αρκετά διαφορετικά στιγμιότυπα μιας κλάσης. Καθένα από αυτά αποτελεί ένα αντικείμενο (</a:t>
            </a:r>
            <a:r>
              <a:rPr lang="el-GR" sz="1200" kern="1200" dirty="0" err="1">
                <a:solidFill>
                  <a:schemeClr val="tx1"/>
                </a:solidFill>
                <a:effectLst/>
                <a:latin typeface="Arial" pitchFamily="34" charset="0"/>
                <a:ea typeface="+mn-ea"/>
                <a:cs typeface="+mn-cs"/>
              </a:rPr>
              <a:t>object</a:t>
            </a:r>
            <a:r>
              <a:rPr lang="el-GR" sz="1200" kern="1200" dirty="0">
                <a:solidFill>
                  <a:schemeClr val="tx1"/>
                </a:solidFill>
                <a:effectLst/>
                <a:latin typeface="Arial" pitchFamily="34" charset="0"/>
                <a:ea typeface="+mn-ea"/>
                <a:cs typeface="+mn-cs"/>
              </a:rPr>
              <a:t>). Στην Εικόνα 10.11, οι </a:t>
            </a:r>
            <a:r>
              <a:rPr lang="el-GR" sz="1200" kern="1200" dirty="0" err="1">
                <a:solidFill>
                  <a:schemeClr val="tx1"/>
                </a:solidFill>
                <a:effectLst/>
                <a:latin typeface="Arial" pitchFamily="34" charset="0"/>
                <a:ea typeface="+mn-ea"/>
                <a:cs typeface="+mn-cs"/>
              </a:rPr>
              <a:t>John</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Doe</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Jane</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Doe</a:t>
            </a:r>
            <a:r>
              <a:rPr lang="el-GR" sz="1200" kern="1200" dirty="0">
                <a:solidFill>
                  <a:schemeClr val="tx1"/>
                </a:solidFill>
                <a:effectLst/>
                <a:latin typeface="Arial" pitchFamily="34" charset="0"/>
                <a:ea typeface="+mn-ea"/>
                <a:cs typeface="+mn-cs"/>
              </a:rPr>
              <a:t> και </a:t>
            </a:r>
            <a:r>
              <a:rPr lang="el-GR" sz="1200" kern="1200" dirty="0" err="1">
                <a:solidFill>
                  <a:schemeClr val="tx1"/>
                </a:solidFill>
                <a:effectLst/>
                <a:latin typeface="Arial" pitchFamily="34" charset="0"/>
                <a:ea typeface="+mn-ea"/>
                <a:cs typeface="+mn-cs"/>
              </a:rPr>
              <a:t>Bill</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McGillicutty</a:t>
            </a:r>
            <a:r>
              <a:rPr lang="el-GR" sz="1200" kern="1200" dirty="0">
                <a:solidFill>
                  <a:schemeClr val="tx1"/>
                </a:solidFill>
                <a:effectLst/>
                <a:latin typeface="Arial" pitchFamily="34" charset="0"/>
                <a:ea typeface="+mn-ea"/>
                <a:cs typeface="+mn-cs"/>
              </a:rPr>
              <a:t> είναι αντικείμενα της κλάσης </a:t>
            </a:r>
            <a:r>
              <a:rPr lang="el-GR" sz="1200" kern="1200" dirty="0" err="1">
                <a:solidFill>
                  <a:schemeClr val="tx1"/>
                </a:solidFill>
                <a:effectLst/>
                <a:latin typeface="Arial" pitchFamily="34" charset="0"/>
                <a:ea typeface="+mn-ea"/>
                <a:cs typeface="+mn-cs"/>
              </a:rPr>
              <a:t>Employee</a:t>
            </a:r>
            <a:r>
              <a:rPr lang="el-GR" sz="1200" kern="1200" dirty="0">
                <a:solidFill>
                  <a:schemeClr val="tx1"/>
                </a:solidFill>
                <a:effectLst/>
                <a:latin typeface="Arial" pitchFamily="34" charset="0"/>
                <a:ea typeface="+mn-ea"/>
                <a:cs typeface="+mn-cs"/>
              </a:rPr>
              <a:t> (συγκεκριμένα στιγμιότυπα υπαλλήλων). </a:t>
            </a:r>
            <a:endParaRPr lang="en-US"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148374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Αφού οι προγραμματιστές δημιουργήσουν έναν αλγόριθμο, επιλέγουν την καταλληλότερη γλώσσα προγραμματισμού για το συγκεκριμένο πρόβλημα και μεταφράζουν τον αλγόριθμο σε αυτή τη γλώσσα. Η μετάφραση ενός αλγόριθμου σε γλώσσα προγραμματισμού είναι η πράξη της κωδικοποίησης (</a:t>
            </a:r>
            <a:r>
              <a:rPr lang="el-GR" sz="1200" kern="1200" dirty="0" err="1">
                <a:solidFill>
                  <a:schemeClr val="tx1"/>
                </a:solidFill>
                <a:effectLst/>
                <a:latin typeface="Arial" pitchFamily="34" charset="0"/>
                <a:ea typeface="+mn-ea"/>
                <a:cs typeface="+mn-cs"/>
              </a:rPr>
              <a:t>coding</a:t>
            </a:r>
            <a:r>
              <a:rPr lang="el-GR" sz="1200" kern="1200" dirty="0">
                <a:solidFill>
                  <a:schemeClr val="tx1"/>
                </a:solidFill>
                <a:effectLst/>
                <a:latin typeface="Arial" pitchFamily="34" charset="0"/>
                <a:ea typeface="+mn-ea"/>
                <a:cs typeface="+mn-cs"/>
              </a:rPr>
              <a:t>). </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Όταν οι προγραμματιστές έχουν έναν αλγόριθμο, αναγνωρίζουν τις σημαντικότερες πληροφορίες που ο αλγόριθμος χρησιμοποιεί για να λάβει αποφάσεις.</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Στη συνέχεια ξεκινούν τη μετατροπή του αλγόριθμου σε κώδικα υπολογιστή σε μια συγκεκριμένη γλώσσα προγραμματισμού</a:t>
            </a:r>
            <a:r>
              <a:rPr lang="en-US" sz="1200" kern="1200" dirty="0">
                <a:solidFill>
                  <a:schemeClr val="tx1"/>
                </a:solidFill>
                <a:effectLst/>
                <a:latin typeface="Arial" pitchFamily="34" charset="0"/>
                <a:ea typeface="+mn-ea"/>
                <a:cs typeface="+mn-cs"/>
              </a:rPr>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19</a:t>
            </a:fld>
            <a:endParaRPr lang="en-US" dirty="0"/>
          </a:p>
        </p:txBody>
      </p:sp>
    </p:spTree>
    <p:extLst>
      <p:ext uri="{BB962C8B-B14F-4D97-AF65-F5344CB8AC3E}">
        <p14:creationId xmlns:p14="http://schemas.microsoft.com/office/powerpoint/2010/main" val="2845943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Μια γλώσσα προγραμματισμού αποτελεί ένα είδος «κώδικα» για το σύνολο των εντολών που η CPU γνωρίζει πώς να εκτελεί</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Οι γλώσσες προγραμματισμού των υπολογιστών χρησιμοποιούν ειδικές λέξεις και αυστηρούς κανόνες, ώστε οι προγραμματιστές να μπορούν να ελέγχουν τη CPU χωρίς να χρειάζεται να γνωρίζουν όλες τις λεπτομέρειες της κατασκευής της.</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Η Εικόνα</a:t>
            </a:r>
            <a:r>
              <a:rPr lang="en-US" sz="1200" kern="1200" dirty="0">
                <a:solidFill>
                  <a:schemeClr val="tx1"/>
                </a:solidFill>
                <a:effectLst/>
                <a:latin typeface="Arial" pitchFamily="34" charset="0"/>
                <a:ea typeface="+mn-ea"/>
                <a:cs typeface="+mn-cs"/>
              </a:rPr>
              <a:t> 10.15 </a:t>
            </a:r>
            <a:r>
              <a:rPr lang="el-GR" sz="1200" kern="1200" dirty="0">
                <a:solidFill>
                  <a:schemeClr val="tx1"/>
                </a:solidFill>
                <a:effectLst/>
                <a:latin typeface="Arial" pitchFamily="34" charset="0"/>
                <a:ea typeface="+mn-ea"/>
                <a:cs typeface="+mn-cs"/>
              </a:rPr>
              <a:t>παρουσιάζει</a:t>
            </a:r>
            <a:r>
              <a:rPr lang="el-GR" sz="1200" kern="1200" baseline="0" dirty="0">
                <a:solidFill>
                  <a:schemeClr val="tx1"/>
                </a:solidFill>
                <a:effectLst/>
                <a:latin typeface="Arial" pitchFamily="34" charset="0"/>
                <a:ea typeface="+mn-ea"/>
                <a:cs typeface="+mn-cs"/>
              </a:rPr>
              <a:t> δείγματα κώδικα για διαφορετικές γενιές γλωσσών</a:t>
            </a:r>
            <a:r>
              <a:rPr lang="en-US" sz="1200" kern="1200" dirty="0">
                <a:solidFill>
                  <a:schemeClr val="tx1"/>
                </a:solidFill>
                <a:effectLst/>
                <a:latin typeface="Arial" pitchFamily="34" charset="0"/>
                <a:ea typeface="+mn-ea"/>
                <a:cs typeface="+mn-cs"/>
              </a:rPr>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20</a:t>
            </a:fld>
            <a:endParaRPr lang="en-US" dirty="0"/>
          </a:p>
        </p:txBody>
      </p:sp>
    </p:spTree>
    <p:extLst>
      <p:ext uri="{BB962C8B-B14F-4D97-AF65-F5344CB8AC3E}">
        <p14:creationId xmlns:p14="http://schemas.microsoft.com/office/powerpoint/2010/main" val="319676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l-GR" dirty="0"/>
              <a:t>Σε αυτή την ενότητα, παρουσιάζονται ορισμένες βασικές έννοιες που σχετίζονται με την κατανόηση</a:t>
            </a:r>
            <a:r>
              <a:rPr lang="el-GR" baseline="0" dirty="0"/>
              <a:t> του προγραμματισμού</a:t>
            </a:r>
            <a:r>
              <a:rPr lang="en-US" baseline="0" dirty="0"/>
              <a:t>. </a:t>
            </a:r>
            <a:r>
              <a:rPr lang="el-GR" baseline="0" dirty="0"/>
              <a:t>Σε αυτές περιλαμβάνονται ο </a:t>
            </a:r>
            <a:r>
              <a:rPr lang="el-GR" sz="1200" dirty="0"/>
              <a:t>Κύκλος ζωής πληροφοριακού συστήματος</a:t>
            </a:r>
            <a:r>
              <a:rPr lang="el-GR" sz="1200" baseline="0" dirty="0"/>
              <a:t> και ο Κύκλος ζωής προγράμματος</a:t>
            </a:r>
            <a:r>
              <a:rPr lang="en-US" baseline="0" dirty="0"/>
              <a:t>.</a:t>
            </a:r>
            <a:endParaRPr lang="en-US" dirty="0"/>
          </a:p>
          <a:p>
            <a:pPr marL="171450" indent="-171450" eaLnBrk="1" hangingPunct="1">
              <a:buFont typeface="Arial" panose="020B0604020202020204" pitchFamily="34" charset="0"/>
              <a:buChar char="•"/>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2669566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l-GR" dirty="0"/>
              <a:t>Μεταφερσιμότητα</a:t>
            </a:r>
            <a:r>
              <a:rPr lang="el-GR" baseline="0" dirty="0"/>
              <a:t> </a:t>
            </a:r>
            <a:r>
              <a:rPr lang="el-GR" dirty="0"/>
              <a:t>(</a:t>
            </a:r>
            <a:r>
              <a:rPr lang="el-GR" dirty="0" err="1"/>
              <a:t>portability</a:t>
            </a:r>
            <a:r>
              <a:rPr lang="el-GR" dirty="0"/>
              <a:t>)</a:t>
            </a:r>
            <a:r>
              <a:rPr lang="el-GR" baseline="0" dirty="0"/>
              <a:t> είναι </a:t>
            </a:r>
            <a:r>
              <a:rPr lang="el-GR" dirty="0"/>
              <a:t>η δυνατότητα να γίνεται μεταφορά μιας ολοκληρωμένης λύσης εύκολα από έναν τύπο υπολογιστή σε άλλον.</a:t>
            </a:r>
            <a:endParaRPr lang="en-US" dirty="0"/>
          </a:p>
          <a:p>
            <a:pPr marL="171450" indent="-171450">
              <a:spcBef>
                <a:spcPts val="0"/>
              </a:spcBef>
              <a:buFont typeface="Arial" panose="020B0604020202020204" pitchFamily="34" charset="0"/>
              <a:buChar char="•"/>
            </a:pPr>
            <a:r>
              <a:rPr lang="el-GR" dirty="0"/>
              <a:t>Μεταβλητή</a:t>
            </a:r>
            <a:r>
              <a:rPr lang="el-GR" baseline="0" dirty="0"/>
              <a:t> (</a:t>
            </a:r>
            <a:r>
              <a:rPr lang="en-US" baseline="0" dirty="0"/>
              <a:t>variable) </a:t>
            </a:r>
            <a:r>
              <a:rPr lang="el-GR" baseline="0" dirty="0"/>
              <a:t>είναι κ</a:t>
            </a:r>
            <a:r>
              <a:rPr lang="el-GR" dirty="0"/>
              <a:t>άθε είσοδος και κάθε έξοδος που χειρίζεται το πρόγραμμα</a:t>
            </a:r>
            <a:r>
              <a:rPr lang="en-US" dirty="0"/>
              <a:t>.</a:t>
            </a:r>
          </a:p>
          <a:p>
            <a:pPr marL="628650" lvl="1" indent="-171450">
              <a:spcBef>
                <a:spcPts val="0"/>
              </a:spcBef>
              <a:buFont typeface="Arial" panose="020B0604020202020204" pitchFamily="34" charset="0"/>
              <a:buChar char="•"/>
            </a:pPr>
            <a:r>
              <a:rPr lang="el-GR" dirty="0"/>
              <a:t>Μια δήλωση μεταβλητής</a:t>
            </a:r>
            <a:r>
              <a:rPr lang="en-US" dirty="0"/>
              <a:t> </a:t>
            </a:r>
            <a:r>
              <a:rPr lang="el-GR" dirty="0"/>
              <a:t>(</a:t>
            </a:r>
            <a:r>
              <a:rPr lang="el-GR" dirty="0" err="1"/>
              <a:t>variable</a:t>
            </a:r>
            <a:r>
              <a:rPr lang="en-US" dirty="0"/>
              <a:t> </a:t>
            </a:r>
            <a:r>
              <a:rPr lang="el-GR" dirty="0" err="1"/>
              <a:t>declaration</a:t>
            </a:r>
            <a:r>
              <a:rPr lang="el-GR" dirty="0"/>
              <a:t>) λέει στο λειτουργικό σύστημα ότι το πρόγραμμα πρέπει να δεσμεύσει χώρο αποθήκευσης στη RAM</a:t>
            </a:r>
            <a:r>
              <a:rPr lang="en-US" dirty="0"/>
              <a:t>.</a:t>
            </a:r>
          </a:p>
          <a:p>
            <a:pPr marL="171450" indent="-171450">
              <a:spcBef>
                <a:spcPts val="0"/>
              </a:spcBef>
              <a:buFont typeface="Arial" panose="020B0604020202020204" pitchFamily="34" charset="0"/>
              <a:buChar char="•"/>
            </a:pPr>
            <a:r>
              <a:rPr lang="el-GR" dirty="0"/>
              <a:t>Οι προγραμματιστές εισάγουν συχνά σχόλια</a:t>
            </a:r>
            <a:r>
              <a:rPr lang="en-US" dirty="0"/>
              <a:t> </a:t>
            </a:r>
            <a:r>
              <a:rPr lang="el-GR" dirty="0"/>
              <a:t>(</a:t>
            </a:r>
            <a:r>
              <a:rPr lang="el-GR" dirty="0" err="1"/>
              <a:t>comment</a:t>
            </a:r>
            <a:r>
              <a:rPr lang="el-GR" dirty="0"/>
              <a:t>) σε κώδικα προγράμματος προκειμένου να εξηγούν τον σκοπό ενός αποσπάσματος κώδικα</a:t>
            </a:r>
            <a:r>
              <a:rPr lang="en-US" dirty="0"/>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21</a:t>
            </a:fld>
            <a:endParaRPr lang="en-US" dirty="0"/>
          </a:p>
        </p:txBody>
      </p:sp>
    </p:spTree>
    <p:extLst>
      <p:ext uri="{BB962C8B-B14F-4D97-AF65-F5344CB8AC3E}">
        <p14:creationId xmlns:p14="http://schemas.microsoft.com/office/powerpoint/2010/main" val="318819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EC016EA0-7AA4-47AA-B48D-BECEC8FED959}" type="slidenum">
              <a:rPr lang="en-US" smtClean="0">
                <a:latin typeface="Arial" charset="0"/>
                <a:cs typeface="Arial" charset="0"/>
              </a:rPr>
              <a:pPr/>
              <a:t>22</a:t>
            </a:fld>
            <a:endParaRPr lang="en-US" dirty="0">
              <a:latin typeface="Arial" charset="0"/>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Η μεταγλώττιση</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a:t>
            </a:r>
            <a:r>
              <a:rPr lang="en-US" sz="1200" kern="1200" dirty="0" err="1">
                <a:solidFill>
                  <a:schemeClr val="tx1"/>
                </a:solidFill>
                <a:effectLst/>
                <a:latin typeface="Arial" pitchFamily="34" charset="0"/>
                <a:ea typeface="+mn-ea"/>
                <a:cs typeface="+mn-cs"/>
              </a:rPr>
              <a:t>compi</a:t>
            </a:r>
            <a:r>
              <a:rPr lang="el-GR" sz="1200" kern="1200" dirty="0" err="1">
                <a:solidFill>
                  <a:schemeClr val="tx1"/>
                </a:solidFill>
                <a:effectLst/>
                <a:latin typeface="Arial" pitchFamily="34" charset="0"/>
                <a:ea typeface="+mn-ea"/>
                <a:cs typeface="+mn-cs"/>
              </a:rPr>
              <a:t>lation</a:t>
            </a:r>
            <a:r>
              <a:rPr lang="el-GR" sz="1200" kern="1200" dirty="0">
                <a:solidFill>
                  <a:schemeClr val="tx1"/>
                </a:solidFill>
                <a:effectLst/>
                <a:latin typeface="Arial" pitchFamily="34" charset="0"/>
                <a:ea typeface="+mn-ea"/>
                <a:cs typeface="+mn-cs"/>
              </a:rPr>
              <a:t>) είναι η διαδικασία κατά την οποία ο κώδικας μετατρέπεται σε γλώσσα μηχανής – η γλώσσα την οποία μπορεί να καταλάβει η CPU</a:t>
            </a:r>
            <a:r>
              <a:rPr lang="en-US" sz="1200" kern="1200" dirty="0">
                <a:solidFill>
                  <a:schemeClr val="tx1"/>
                </a:solidFill>
                <a:effectLst/>
                <a:latin typeface="Arial" pitchFamily="34" charset="0"/>
                <a:ea typeface="+mn-ea"/>
                <a:cs typeface="+mn-cs"/>
              </a:rPr>
              <a:t> (1 </a:t>
            </a:r>
            <a:r>
              <a:rPr lang="el-GR" sz="1200" kern="1200" dirty="0">
                <a:solidFill>
                  <a:schemeClr val="tx1"/>
                </a:solidFill>
                <a:effectLst/>
                <a:latin typeface="Arial" pitchFamily="34" charset="0"/>
                <a:ea typeface="+mn-ea"/>
                <a:cs typeface="+mn-cs"/>
              </a:rPr>
              <a:t>και</a:t>
            </a:r>
            <a:r>
              <a:rPr lang="en-US" sz="1200" kern="1200" dirty="0">
                <a:solidFill>
                  <a:schemeClr val="tx1"/>
                </a:solidFill>
                <a:effectLst/>
                <a:latin typeface="Arial" pitchFamily="34" charset="0"/>
                <a:ea typeface="+mn-ea"/>
                <a:cs typeface="+mn-cs"/>
              </a:rPr>
              <a:t> 0).</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Ο μεταγλωττιστής (</a:t>
            </a:r>
            <a:r>
              <a:rPr lang="el-GR" sz="1200" kern="1200" dirty="0" err="1">
                <a:solidFill>
                  <a:schemeClr val="tx1"/>
                </a:solidFill>
                <a:effectLst/>
                <a:latin typeface="Arial" pitchFamily="34" charset="0"/>
                <a:ea typeface="+mn-ea"/>
                <a:cs typeface="+mn-cs"/>
              </a:rPr>
              <a:t>compiler</a:t>
            </a:r>
            <a:r>
              <a:rPr lang="el-GR" sz="1200" kern="1200" dirty="0">
                <a:solidFill>
                  <a:schemeClr val="tx1"/>
                </a:solidFill>
                <a:effectLst/>
                <a:latin typeface="Arial" pitchFamily="34" charset="0"/>
                <a:ea typeface="+mn-ea"/>
                <a:cs typeface="+mn-cs"/>
              </a:rPr>
              <a:t>) είναι ένα πρόγραμμα το οποίο καταλαβαίνει τόσο τη σύνταξη της γλώσσας προγραμματισμού όσο και την ακριβή δομή της CPU και της γλώσσας μηχανής της.</a:t>
            </a:r>
            <a:endParaRPr lang="en-US" sz="120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Ο διερμηνευτής (</a:t>
            </a:r>
            <a:r>
              <a:rPr lang="el-GR" sz="1200" kern="1200" dirty="0" err="1">
                <a:solidFill>
                  <a:schemeClr val="tx1"/>
                </a:solidFill>
                <a:effectLst/>
                <a:latin typeface="Arial" pitchFamily="34" charset="0"/>
                <a:ea typeface="+mn-ea"/>
                <a:cs typeface="+mn-cs"/>
              </a:rPr>
              <a:t>interpreter</a:t>
            </a:r>
            <a:r>
              <a:rPr lang="el-GR" sz="1200" kern="1200" dirty="0">
                <a:solidFill>
                  <a:schemeClr val="tx1"/>
                </a:solidFill>
                <a:effectLst/>
                <a:latin typeface="Arial" pitchFamily="34" charset="0"/>
                <a:ea typeface="+mn-ea"/>
                <a:cs typeface="+mn-cs"/>
              </a:rPr>
              <a:t>) μεταφράζει τον πηγαίο κώδικα σε μια ενδιάμεση μορφή, γραμμή προς γραμμή</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Κάθε γραμμή εκτελείται τη στιγμή που μεταφράζεται.</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Το ολοκληρωμένο μεταγλωττισμένο πρόγραμμα εκτελείται ταχύτερα από ένα διερμηνευόμενο</a:t>
            </a:r>
            <a:r>
              <a:rPr lang="en-US" sz="1200" kern="1200" dirty="0">
                <a:solidFill>
                  <a:schemeClr val="tx1"/>
                </a:solidFill>
                <a:effectLst/>
                <a:latin typeface="Arial" pitchFamily="34" charset="0"/>
                <a:ea typeface="+mn-ea"/>
                <a:cs typeface="+mn-cs"/>
              </a:rPr>
              <a:t>.</a:t>
            </a:r>
          </a:p>
        </p:txBody>
      </p:sp>
    </p:spTree>
    <p:extLst>
      <p:ext uri="{BB962C8B-B14F-4D97-AF65-F5344CB8AC3E}">
        <p14:creationId xmlns:p14="http://schemas.microsoft.com/office/powerpoint/2010/main" val="4196879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Ένα ολοκληρωμένο περιβάλλον ανάπτυξης (</a:t>
            </a:r>
            <a:r>
              <a:rPr lang="el-GR" sz="1200" b="0" i="0" u="none" strike="noStrike" kern="1200" baseline="0" dirty="0" err="1">
                <a:solidFill>
                  <a:schemeClr val="tx1"/>
                </a:solidFill>
                <a:latin typeface="Arial" pitchFamily="34" charset="0"/>
                <a:ea typeface="+mn-ea"/>
                <a:cs typeface="+mn-cs"/>
              </a:rPr>
              <a:t>integrated</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development</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environment</a:t>
            </a:r>
            <a:r>
              <a:rPr lang="el-GR" sz="1200" b="0" i="0" u="none" strike="noStrike" kern="1200" baseline="0" dirty="0">
                <a:solidFill>
                  <a:schemeClr val="tx1"/>
                </a:solidFill>
                <a:latin typeface="Arial" pitchFamily="34" charset="0"/>
                <a:ea typeface="+mn-ea"/>
                <a:cs typeface="+mn-cs"/>
              </a:rPr>
              <a:t> – IDE) είναι ένα εργαλείο ανάπτυξης που βοηθά τους προγραμματιστές να γράφουν και να δοκιμάζουν τα προγράμματά τους</a:t>
            </a:r>
            <a:r>
              <a:rPr lang="en-US" sz="1200" b="0" i="0" u="none" strike="noStrike" kern="1200" baseline="0" dirty="0">
                <a:solidFill>
                  <a:schemeClr val="tx1"/>
                </a:solidFill>
                <a:latin typeface="Arial" pitchFamily="34" charset="0"/>
                <a:ea typeface="+mn-ea"/>
                <a:cs typeface="+mn-cs"/>
              </a:rPr>
              <a:t>.</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23</a:t>
            </a:fld>
            <a:endParaRPr lang="en-US" dirty="0"/>
          </a:p>
        </p:txBody>
      </p:sp>
    </p:spTree>
    <p:extLst>
      <p:ext uri="{BB962C8B-B14F-4D97-AF65-F5344CB8AC3E}">
        <p14:creationId xmlns:p14="http://schemas.microsoft.com/office/powerpoint/2010/main" val="1680778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Η διαδικασία της εκτέλεσης του προγράμματος ξανά και ξανά, ώστε να βρεθούν και να επιδιορθωθούν τα σφάλματα και να υπάρχει βεβαιότητα ότι το πρόγραμμα συμπεριφέρεται όπως πρέπει ονομάζεται </a:t>
            </a:r>
            <a:r>
              <a:rPr lang="el-GR" sz="1200" i="0" kern="1200" dirty="0" err="1">
                <a:solidFill>
                  <a:schemeClr val="tx1"/>
                </a:solidFill>
                <a:effectLst/>
                <a:latin typeface="Arial" pitchFamily="34" charset="0"/>
                <a:ea typeface="+mn-ea"/>
                <a:cs typeface="+mn-cs"/>
              </a:rPr>
              <a:t>αποσφαλμάτωση</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debugging</a:t>
            </a:r>
            <a:r>
              <a:rPr lang="el-GR" sz="1200" i="0" kern="1200" dirty="0">
                <a:solidFill>
                  <a:schemeClr val="tx1"/>
                </a:solidFill>
                <a:effectLst/>
                <a:latin typeface="Arial" pitchFamily="34" charset="0"/>
                <a:ea typeface="+mn-ea"/>
                <a:cs typeface="+mn-cs"/>
              </a:rPr>
              <a:t>)</a:t>
            </a:r>
            <a:r>
              <a:rPr lang="en-US" sz="1200" i="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Ένα πλήρες πρόγραμμα δοκιμών περιλαμβάνει δείγματα εισόδων που ελέγχουν όλες τις απαιτούμενες λειτουργίες χειρισμού σφαλμάτων, καθώς επίσης και όλες τις διαδρομές επεξεργασίας</a:t>
            </a:r>
            <a:r>
              <a:rPr lang="en-US" sz="1200" i="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Τα λογικά σφάλματα (</a:t>
            </a:r>
            <a:r>
              <a:rPr lang="el-GR" sz="1200" i="0" kern="1200" dirty="0" err="1">
                <a:solidFill>
                  <a:schemeClr val="tx1"/>
                </a:solidFill>
                <a:effectLst/>
                <a:latin typeface="Arial" pitchFamily="34" charset="0"/>
                <a:ea typeface="+mn-ea"/>
                <a:cs typeface="+mn-cs"/>
              </a:rPr>
              <a:t>logical</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error</a:t>
            </a:r>
            <a:r>
              <a:rPr lang="el-GR" sz="1200" i="0" kern="1200" dirty="0">
                <a:solidFill>
                  <a:schemeClr val="tx1"/>
                </a:solidFill>
                <a:effectLst/>
                <a:latin typeface="Arial" pitchFamily="34" charset="0"/>
                <a:ea typeface="+mn-ea"/>
                <a:cs typeface="+mn-cs"/>
              </a:rPr>
              <a:t>) στο πρόβλημα εντοπίζονται μόνο όταν το πρόγραμμα εκτελείται. </a:t>
            </a:r>
            <a:endParaRPr lang="en-US" sz="1200" i="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Τα σφάλματα εκτέλεσης (</a:t>
            </a:r>
            <a:r>
              <a:rPr lang="el-GR" sz="1200" i="0" kern="1200" dirty="0" err="1">
                <a:solidFill>
                  <a:schemeClr val="tx1"/>
                </a:solidFill>
                <a:effectLst/>
                <a:latin typeface="Arial" pitchFamily="34" charset="0"/>
                <a:ea typeface="+mn-ea"/>
                <a:cs typeface="+mn-cs"/>
              </a:rPr>
              <a:t>runtime</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error</a:t>
            </a:r>
            <a:r>
              <a:rPr lang="el-GR" sz="1200" i="0" kern="1200" dirty="0">
                <a:solidFill>
                  <a:schemeClr val="tx1"/>
                </a:solidFill>
                <a:effectLst/>
                <a:latin typeface="Arial" pitchFamily="34" charset="0"/>
                <a:ea typeface="+mn-ea"/>
                <a:cs typeface="+mn-cs"/>
              </a:rPr>
              <a:t>)</a:t>
            </a:r>
            <a:r>
              <a:rPr lang="el-GR" sz="1200" i="0" kern="1200" baseline="0" dirty="0">
                <a:solidFill>
                  <a:schemeClr val="tx1"/>
                </a:solidFill>
                <a:effectLst/>
                <a:latin typeface="Arial" pitchFamily="34" charset="0"/>
                <a:ea typeface="+mn-ea"/>
                <a:cs typeface="+mn-cs"/>
              </a:rPr>
              <a:t> περιλαμβάνουν ζητήματα όπως η</a:t>
            </a:r>
            <a:r>
              <a:rPr lang="el-GR" sz="1200" i="0" kern="1200" dirty="0">
                <a:solidFill>
                  <a:schemeClr val="tx1"/>
                </a:solidFill>
                <a:effectLst/>
                <a:latin typeface="Arial" pitchFamily="34" charset="0"/>
                <a:ea typeface="+mn-ea"/>
                <a:cs typeface="+mn-cs"/>
              </a:rPr>
              <a:t> διαίρεση με το μηδέν</a:t>
            </a:r>
            <a:r>
              <a:rPr lang="en-US" sz="1200" i="0" kern="1200" baseline="0" dirty="0">
                <a:solidFill>
                  <a:schemeClr val="tx1"/>
                </a:solidFill>
                <a:effectLst/>
                <a:latin typeface="Arial" pitchFamily="34" charset="0"/>
                <a:ea typeface="+mn-ea"/>
                <a:cs typeface="+mn-cs"/>
              </a:rPr>
              <a:t>.</a:t>
            </a:r>
            <a:endParaRPr lang="en-US" sz="120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24</a:t>
            </a:fld>
            <a:endParaRPr lang="en-US" dirty="0"/>
          </a:p>
        </p:txBody>
      </p:sp>
    </p:spTree>
    <p:extLst>
      <p:ext uri="{BB962C8B-B14F-4D97-AF65-F5344CB8AC3E}">
        <p14:creationId xmlns:p14="http://schemas.microsoft.com/office/powerpoint/2010/main" val="1913616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Στην εσωτερική δοκιμή</a:t>
            </a:r>
            <a:r>
              <a:rPr lang="en-US" sz="1200" i="0" kern="1200" dirty="0">
                <a:solidFill>
                  <a:schemeClr val="tx1"/>
                </a:solidFill>
                <a:effectLst/>
                <a:latin typeface="Arial" pitchFamily="34" charset="0"/>
                <a:ea typeface="+mn-ea"/>
                <a:cs typeface="+mn-cs"/>
              </a:rPr>
              <a:t>, </a:t>
            </a:r>
            <a:r>
              <a:rPr lang="el-GR" sz="1200" i="0" kern="1200" dirty="0">
                <a:solidFill>
                  <a:schemeClr val="tx1"/>
                </a:solidFill>
                <a:effectLst/>
                <a:latin typeface="Arial" pitchFamily="34" charset="0"/>
                <a:ea typeface="+mn-ea"/>
                <a:cs typeface="+mn-cs"/>
              </a:rPr>
              <a:t>μια ομάδα χρησιμοποιεί το πρόγραμμα με κάθε τρόπο που μπορεί να σκεφτεί</a:t>
            </a:r>
            <a:r>
              <a:rPr lang="en-US" sz="1200" i="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Στην εξωτερική δοκιμή, χρήστες που ανήκουν στις ομάδες που θα χρησιμοποιήσουν το λογισμικό πρέπει να εργαστούν με αυτό</a:t>
            </a:r>
            <a:r>
              <a:rPr lang="en-US" sz="1200" i="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Πριν από την κυκλοφορία του στην αγορά, το λογισμικό παρέχεται πολλές φορές σε μια έκδοση </a:t>
            </a:r>
            <a:r>
              <a:rPr lang="el-GR" sz="1200" i="0" kern="1200" dirty="0" err="1">
                <a:solidFill>
                  <a:schemeClr val="tx1"/>
                </a:solidFill>
                <a:effectLst/>
                <a:latin typeface="Arial" pitchFamily="34" charset="0"/>
                <a:ea typeface="+mn-ea"/>
                <a:cs typeface="+mn-cs"/>
              </a:rPr>
              <a:t>beta</a:t>
            </a:r>
            <a:r>
              <a:rPr lang="el-GR" sz="1200" i="0" kern="1200" dirty="0">
                <a:solidFill>
                  <a:schemeClr val="tx1"/>
                </a:solidFill>
                <a:effectLst/>
                <a:latin typeface="Arial" pitchFamily="34" charset="0"/>
                <a:ea typeface="+mn-ea"/>
                <a:cs typeface="+mn-cs"/>
              </a:rPr>
              <a:t> σε συγκεκριμένα </a:t>
            </a:r>
            <a:r>
              <a:rPr lang="el-GR" sz="1200" i="0" kern="1200" dirty="0" err="1">
                <a:solidFill>
                  <a:schemeClr val="tx1"/>
                </a:solidFill>
                <a:effectLst/>
                <a:latin typeface="Arial" pitchFamily="34" charset="0"/>
                <a:ea typeface="+mn-ea"/>
                <a:cs typeface="+mn-cs"/>
              </a:rPr>
              <a:t>site</a:t>
            </a:r>
            <a:r>
              <a:rPr lang="el-GR" sz="1200" i="0" kern="1200" dirty="0">
                <a:solidFill>
                  <a:schemeClr val="tx1"/>
                </a:solidFill>
                <a:effectLst/>
                <a:latin typeface="Arial" pitchFamily="34" charset="0"/>
                <a:ea typeface="+mn-ea"/>
                <a:cs typeface="+mn-cs"/>
              </a:rPr>
              <a:t> δοκιμών ή σε ενδιαφερόμενους χρήστες. </a:t>
            </a:r>
            <a:endParaRPr lang="en-US" sz="1200" i="0" kern="1200" dirty="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Η κυκλοφορία σε άλλους κατασκευαστές ονομάζεται έκδοση για κατασκευαστές (</a:t>
            </a:r>
            <a:r>
              <a:rPr lang="el-GR" sz="1200" i="0" kern="1200" dirty="0" err="1">
                <a:solidFill>
                  <a:schemeClr val="tx1"/>
                </a:solidFill>
                <a:effectLst/>
                <a:latin typeface="Arial" pitchFamily="34" charset="0"/>
                <a:ea typeface="+mn-ea"/>
                <a:cs typeface="+mn-cs"/>
              </a:rPr>
              <a:t>release</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to</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manufacturer</a:t>
            </a:r>
            <a:r>
              <a:rPr lang="el-GR" sz="1200" i="0" kern="1200" dirty="0">
                <a:solidFill>
                  <a:schemeClr val="tx1"/>
                </a:solidFill>
                <a:effectLst/>
                <a:latin typeface="Arial" pitchFamily="34" charset="0"/>
                <a:ea typeface="+mn-ea"/>
                <a:cs typeface="+mn-cs"/>
              </a:rPr>
              <a:t> − RTM)</a:t>
            </a:r>
            <a:r>
              <a:rPr lang="en-US" sz="1200" i="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Δημιουργείται τεκμηρίωση</a:t>
            </a:r>
            <a:r>
              <a:rPr lang="el-GR" sz="1200" i="0" kern="1200" baseline="0" dirty="0">
                <a:solidFill>
                  <a:schemeClr val="tx1"/>
                </a:solidFill>
                <a:effectLst/>
                <a:latin typeface="Arial" pitchFamily="34" charset="0"/>
                <a:ea typeface="+mn-ea"/>
                <a:cs typeface="+mn-cs"/>
              </a:rPr>
              <a:t> </a:t>
            </a:r>
            <a:r>
              <a:rPr lang="el-GR" sz="1200" i="0" kern="1200" dirty="0">
                <a:solidFill>
                  <a:schemeClr val="tx1"/>
                </a:solidFill>
                <a:effectLst/>
                <a:latin typeface="Arial" pitchFamily="34" charset="0"/>
                <a:ea typeface="+mn-ea"/>
                <a:cs typeface="+mn-cs"/>
              </a:rPr>
              <a:t>(</a:t>
            </a:r>
            <a:r>
              <a:rPr lang="en-US" sz="1200" i="0" kern="1200" dirty="0">
                <a:solidFill>
                  <a:schemeClr val="tx1"/>
                </a:solidFill>
                <a:effectLst/>
                <a:latin typeface="Arial" pitchFamily="34" charset="0"/>
                <a:ea typeface="+mn-ea"/>
                <a:cs typeface="+mn-cs"/>
              </a:rPr>
              <a:t>documentation). </a:t>
            </a:r>
          </a:p>
          <a:p>
            <a:pPr marL="171450" lvl="0" indent="-171450">
              <a:buFont typeface="Arial" panose="020B0604020202020204" pitchFamily="34" charset="0"/>
              <a:buChar char="•"/>
            </a:pPr>
            <a:r>
              <a:rPr lang="el-GR" sz="1200" i="0" kern="1200" dirty="0">
                <a:solidFill>
                  <a:schemeClr val="tx1"/>
                </a:solidFill>
                <a:effectLst/>
                <a:latin typeface="Arial" pitchFamily="34" charset="0"/>
                <a:ea typeface="+mn-ea"/>
                <a:cs typeface="+mn-cs"/>
              </a:rPr>
              <a:t>Τέλος, το προϊόν τίθεται σε γενική διαθεσιμότητα (</a:t>
            </a:r>
            <a:r>
              <a:rPr lang="el-GR" sz="1200" i="0" kern="1200" dirty="0" err="1">
                <a:solidFill>
                  <a:schemeClr val="tx1"/>
                </a:solidFill>
                <a:effectLst/>
                <a:latin typeface="Arial" pitchFamily="34" charset="0"/>
                <a:ea typeface="+mn-ea"/>
                <a:cs typeface="+mn-cs"/>
              </a:rPr>
              <a:t>general</a:t>
            </a:r>
            <a:r>
              <a:rPr lang="el-GR" sz="1200" i="0" kern="1200" dirty="0">
                <a:solidFill>
                  <a:schemeClr val="tx1"/>
                </a:solidFill>
                <a:effectLst/>
                <a:latin typeface="Arial" pitchFamily="34" charset="0"/>
                <a:ea typeface="+mn-ea"/>
                <a:cs typeface="+mn-cs"/>
              </a:rPr>
              <a:t> </a:t>
            </a:r>
            <a:r>
              <a:rPr lang="el-GR" sz="1200" i="0" kern="1200" dirty="0" err="1">
                <a:solidFill>
                  <a:schemeClr val="tx1"/>
                </a:solidFill>
                <a:effectLst/>
                <a:latin typeface="Arial" pitchFamily="34" charset="0"/>
                <a:ea typeface="+mn-ea"/>
                <a:cs typeface="+mn-cs"/>
              </a:rPr>
              <a:t>availability</a:t>
            </a:r>
            <a:r>
              <a:rPr lang="el-GR" sz="1200" i="0" kern="1200" dirty="0">
                <a:solidFill>
                  <a:schemeClr val="tx1"/>
                </a:solidFill>
                <a:effectLst/>
                <a:latin typeface="Arial" pitchFamily="34" charset="0"/>
                <a:ea typeface="+mn-ea"/>
                <a:cs typeface="+mn-cs"/>
              </a:rPr>
              <a:t> − GA) και το κοινό μπορεί να το αγοράσει. </a:t>
            </a:r>
            <a:r>
              <a:rPr lang="en-US" sz="1200" i="0" kern="1200" dirty="0">
                <a:solidFill>
                  <a:schemeClr val="tx1"/>
                </a:solidFill>
                <a:effectLst/>
                <a:latin typeface="Arial"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25</a:t>
            </a:fld>
            <a:endParaRPr lang="en-US" dirty="0"/>
          </a:p>
        </p:txBody>
      </p:sp>
    </p:spTree>
    <p:extLst>
      <p:ext uri="{BB962C8B-B14F-4D97-AF65-F5344CB8AC3E}">
        <p14:creationId xmlns:p14="http://schemas.microsoft.com/office/powerpoint/2010/main" val="2327042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6B47225F-0229-40B0-8761-A9310EC98593}" type="slidenum">
              <a:rPr lang="en-US" smtClean="0">
                <a:solidFill>
                  <a:srgbClr val="000000"/>
                </a:solidFill>
                <a:latin typeface="Arial" charset="0"/>
                <a:cs typeface="Arial" charset="0"/>
              </a:rPr>
              <a:pPr/>
              <a:t>26</a:t>
            </a:fld>
            <a:endParaRPr lang="en-US" dirty="0">
              <a:solidFill>
                <a:srgbClr val="000000"/>
              </a:solidFill>
              <a:latin typeface="Arial" charset="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dirty="0"/>
              <a:t>Σε</a:t>
            </a:r>
            <a:r>
              <a:rPr lang="el-GR" baseline="0" dirty="0"/>
              <a:t> αυτή την ενότητα πραγματευόμαστε</a:t>
            </a:r>
            <a:r>
              <a:rPr lang="en-US" dirty="0"/>
              <a:t>: </a:t>
            </a:r>
            <a:r>
              <a:rPr lang="el-GR" sz="1200" dirty="0"/>
              <a:t>Πολλές γλώσσες προγραμματισμού </a:t>
            </a:r>
            <a:r>
              <a:rPr lang="el-GR" sz="1200" baseline="0" dirty="0"/>
              <a:t>και </a:t>
            </a:r>
            <a:r>
              <a:rPr lang="el-GR" dirty="0"/>
              <a:t>Εξερεύνηση των γλωσσών προγραμματισμού</a:t>
            </a:r>
            <a:r>
              <a:rPr lang="en-US" baseline="0" dirty="0"/>
              <a:t>.</a:t>
            </a:r>
            <a:endParaRPr lang="en-US" dirty="0"/>
          </a:p>
        </p:txBody>
      </p:sp>
    </p:spTree>
    <p:extLst>
      <p:ext uri="{BB962C8B-B14F-4D97-AF65-F5344CB8AC3E}">
        <p14:creationId xmlns:p14="http://schemas.microsoft.com/office/powerpoint/2010/main" val="3021197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κατανόηση</a:t>
            </a:r>
            <a:r>
              <a:rPr lang="el-GR" sz="1200" baseline="0" dirty="0">
                <a:solidFill>
                  <a:schemeClr val="tx1"/>
                </a:solidFill>
              </a:rPr>
              <a:t> των διαφόρων γλωσσών προγραμματισμού είναι</a:t>
            </a:r>
            <a:r>
              <a:rPr lang="en-US" sz="1200" baseline="0" dirty="0">
                <a:solidFill>
                  <a:schemeClr val="tx1"/>
                </a:solidFill>
              </a:rPr>
              <a:t>:</a:t>
            </a:r>
          </a:p>
          <a:p>
            <a:pPr marL="1032272" indent="-689372">
              <a:buNone/>
            </a:pPr>
            <a:r>
              <a:rPr lang="en-US" sz="1200" dirty="0"/>
              <a:t>10.9  </a:t>
            </a:r>
            <a:r>
              <a:rPr lang="el-GR" sz="1200" dirty="0"/>
              <a:t> Οι σημαντικότεροι παράγοντες πίσω από τη δημοτικότητα διάφορων γλωσσών προγραμματισμού. </a:t>
            </a:r>
            <a:endParaRPr lang="en-US" sz="1200" dirty="0"/>
          </a:p>
          <a:p>
            <a:pPr marL="1032272" indent="-689372">
              <a:buNone/>
            </a:pPr>
            <a:r>
              <a:rPr lang="en-US" sz="1200" dirty="0"/>
              <a:t>10.10  </a:t>
            </a:r>
            <a:r>
              <a:rPr lang="el-GR" sz="1200" dirty="0"/>
              <a:t>Σύνοψη των προβλημάτων επιλογής της κατάλληλης γλώσσας προγραμματισμού για συγκεκριμένη εργασία.</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27</a:t>
            </a:fld>
            <a:endParaRPr lang="en-US" dirty="0"/>
          </a:p>
        </p:txBody>
      </p:sp>
    </p:spTree>
    <p:extLst>
      <p:ext uri="{BB962C8B-B14F-4D97-AF65-F5344CB8AC3E}">
        <p14:creationId xmlns:p14="http://schemas.microsoft.com/office/powerpoint/2010/main" val="871082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εξερεύνηση των γλωσσών προγραμματισμού είναι</a:t>
            </a:r>
            <a:r>
              <a:rPr lang="en-US" sz="1200" baseline="0" dirty="0">
                <a:solidFill>
                  <a:schemeClr val="tx1"/>
                </a:solidFill>
              </a:rPr>
              <a:t>:</a:t>
            </a:r>
          </a:p>
          <a:p>
            <a:pPr marL="1035558" indent="-692658">
              <a:buNone/>
            </a:pPr>
            <a:r>
              <a:rPr lang="en-US" sz="1200" dirty="0"/>
              <a:t>10.11  </a:t>
            </a:r>
            <a:r>
              <a:rPr lang="el-GR" sz="1200" dirty="0"/>
              <a:t>Σύγκριση και εντοπισμός διαφορών μεταξύ των σύγχρονων γλωσσών προγραμματισμού. </a:t>
            </a:r>
            <a:endParaRPr lang="en-US" sz="1200" dirty="0"/>
          </a:p>
          <a:p>
            <a:pPr marL="1035558" indent="-692658">
              <a:buNone/>
            </a:pPr>
            <a:r>
              <a:rPr lang="en-US" sz="1200" dirty="0"/>
              <a:t>10.12  </a:t>
            </a:r>
            <a:r>
              <a:rPr lang="el-GR" sz="1200" dirty="0"/>
              <a:t> Οι βασικές αρχές της ανάπτυξης των γλωσσών προγραμματισμού του μέλλοντος.</a:t>
            </a:r>
          </a:p>
          <a:p>
            <a:pPr marL="1035558" indent="-692658">
              <a:buNone/>
            </a:pPr>
            <a:endParaRPr lang="en-US" sz="1200"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28</a:t>
            </a:fld>
            <a:endParaRPr lang="en-US" dirty="0"/>
          </a:p>
        </p:txBody>
      </p:sp>
    </p:spTree>
    <p:extLst>
      <p:ext uri="{BB962C8B-B14F-4D97-AF65-F5344CB8AC3E}">
        <p14:creationId xmlns:p14="http://schemas.microsoft.com/office/powerpoint/2010/main" val="3489606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Ένας γρήγορος τρόπος για να καταλάβουμε ποιες γλώσσες είναι δημοφιλείς είναι να εξετάσουμε τις αγγελίες προσφοράς εργασίας για προγραμματιστές. Τη δεδομένη στιγμή, οι γλώσσες με τη μεγαλύτερη ζήτηση είναι οι C/C++ και </a:t>
            </a:r>
            <a:r>
              <a:rPr lang="el-GR" sz="1200" b="0" i="0" u="none" strike="noStrike" kern="1200" baseline="0" dirty="0" err="1">
                <a:solidFill>
                  <a:schemeClr val="tx1"/>
                </a:solidFill>
                <a:latin typeface="Arial" pitchFamily="34" charset="0"/>
                <a:ea typeface="+mn-ea"/>
                <a:cs typeface="+mn-cs"/>
              </a:rPr>
              <a:t>Java</a:t>
            </a:r>
            <a:r>
              <a:rPr lang="el-GR" sz="1200" b="0" i="0" u="none" strike="noStrike" kern="1200" baseline="0" dirty="0">
                <a:solidFill>
                  <a:schemeClr val="tx1"/>
                </a:solidFill>
                <a:latin typeface="Arial" pitchFamily="34" charset="0"/>
                <a:ea typeface="+mn-ea"/>
                <a:cs typeface="+mn-cs"/>
              </a:rPr>
              <a:t>. </a:t>
            </a:r>
            <a:endParaRPr lang="en-US" sz="12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 Σε συγκεκριμένους κλάδους, τείνουν να κυριαρχούν συγκεκριμένες γλώσσες. </a:t>
            </a:r>
            <a:endParaRPr lang="en-US" sz="12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Ένα καλό μάθημα εισαγωγής στον προγραμματισμό μπορεί να τονίσει πολλές δεξιότητες και τεχνικές που μεταφέρονται από μία γλώσσα σε άλλη</a:t>
            </a:r>
            <a:r>
              <a:rPr lang="en-US" sz="1200" b="0" i="0" u="none" strike="noStrike" kern="1200" baseline="0" dirty="0">
                <a:solidFill>
                  <a:schemeClr val="tx1"/>
                </a:solidFill>
                <a:latin typeface="Arial" pitchFamily="34" charset="0"/>
                <a:ea typeface="+mn-ea"/>
                <a:cs typeface="+mn-cs"/>
              </a:rPr>
              <a:t>. </a:t>
            </a:r>
            <a:r>
              <a:rPr lang="el-GR" sz="1200" b="0" i="0" u="none" strike="noStrike" kern="1200" baseline="0" dirty="0">
                <a:solidFill>
                  <a:schemeClr val="tx1"/>
                </a:solidFill>
                <a:latin typeface="Arial" pitchFamily="34" charset="0"/>
                <a:ea typeface="+mn-ea"/>
                <a:cs typeface="+mn-cs"/>
              </a:rPr>
              <a:t>Θα πρέπει πρώτα να βρείτε ένα μάθημα που δίνει έμφαση στη σχεδίαση, την ανάπτυξη αλγόριθμων, τις τεχνικές </a:t>
            </a:r>
            <a:r>
              <a:rPr lang="el-GR" sz="1200" b="0" i="0" u="none" strike="noStrike" kern="1200" baseline="0" dirty="0" err="1">
                <a:solidFill>
                  <a:schemeClr val="tx1"/>
                </a:solidFill>
                <a:latin typeface="Arial" pitchFamily="34" charset="0"/>
                <a:ea typeface="+mn-ea"/>
                <a:cs typeface="+mn-cs"/>
              </a:rPr>
              <a:t>αποσφαλμάτωσης</a:t>
            </a:r>
            <a:r>
              <a:rPr lang="el-GR" sz="1200" b="0" i="0" u="none" strike="noStrike" kern="1200" baseline="0" dirty="0">
                <a:solidFill>
                  <a:schemeClr val="tx1"/>
                </a:solidFill>
                <a:latin typeface="Arial" pitchFamily="34" charset="0"/>
                <a:ea typeface="+mn-ea"/>
                <a:cs typeface="+mn-cs"/>
              </a:rPr>
              <a:t> και τη διαχείριση έργου. </a:t>
            </a:r>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29</a:t>
            </a:fld>
            <a:endParaRPr lang="en-US" dirty="0"/>
          </a:p>
        </p:txBody>
      </p:sp>
    </p:spTree>
    <p:extLst>
      <p:ext uri="{BB962C8B-B14F-4D97-AF65-F5344CB8AC3E}">
        <p14:creationId xmlns:p14="http://schemas.microsoft.com/office/powerpoint/2010/main" val="143770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Μια ομάδα προγραμματιστών διερευνά αρκετούς παράγοντες πριν επιλέξει τη γλώσσα που θα χρησιμοποιήσει για ένα συγκεκριμένο έργο: </a:t>
            </a:r>
            <a:endParaRPr lang="en-US" sz="1200" b="0" i="0" u="none" strike="noStrike" kern="1200" baseline="0" dirty="0">
              <a:solidFill>
                <a:schemeClr val="tx1"/>
              </a:solidFill>
              <a:latin typeface="Arial" pitchFamily="34" charset="0"/>
              <a:ea typeface="+mn-ea"/>
              <a:cs typeface="+mn-cs"/>
            </a:endParaRPr>
          </a:p>
          <a:p>
            <a:pPr marL="36576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Διαθέσιμος χώρος</a:t>
            </a:r>
            <a:endParaRPr lang="en-US" sz="1200" b="0" i="0" u="none" strike="noStrike" kern="1200" baseline="0" dirty="0">
              <a:solidFill>
                <a:schemeClr val="tx1"/>
              </a:solidFill>
              <a:latin typeface="Arial" pitchFamily="34" charset="0"/>
              <a:ea typeface="+mn-ea"/>
              <a:cs typeface="+mn-cs"/>
            </a:endParaRPr>
          </a:p>
          <a:p>
            <a:pPr marL="36576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Απαιτούμενη ταχύτητα</a:t>
            </a:r>
            <a:endParaRPr lang="en-US" sz="1200" b="0" i="0" u="none" strike="noStrike" kern="1200" baseline="0" dirty="0">
              <a:solidFill>
                <a:schemeClr val="tx1"/>
              </a:solidFill>
              <a:latin typeface="Arial" pitchFamily="34" charset="0"/>
              <a:ea typeface="+mn-ea"/>
              <a:cs typeface="+mn-cs"/>
            </a:endParaRPr>
          </a:p>
          <a:p>
            <a:pPr marL="36576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Διαθέσιμοι οργανωτικοί πόροι</a:t>
            </a:r>
            <a:endParaRPr lang="en-US" sz="1200" b="0" i="0" u="none" strike="noStrike" kern="1200" baseline="0" dirty="0">
              <a:solidFill>
                <a:schemeClr val="tx1"/>
              </a:solidFill>
              <a:latin typeface="Arial" pitchFamily="34" charset="0"/>
              <a:ea typeface="+mn-ea"/>
              <a:cs typeface="+mn-cs"/>
            </a:endParaRPr>
          </a:p>
          <a:p>
            <a:pPr marL="365760" lvl="1"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Τύπος εφαρμογής</a:t>
            </a:r>
            <a:endParaRPr lang="en-US" sz="1200" b="0" i="0" u="none" strike="noStrike" kern="1200" baseline="0" dirty="0">
              <a:solidFill>
                <a:schemeClr val="tx1"/>
              </a:solidFill>
              <a:latin typeface="Arial" pitchFamily="34" charset="0"/>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Οι γλώσσες οπτικού προγραμματισμού (</a:t>
            </a:r>
            <a:r>
              <a:rPr lang="el-GR" sz="1200" b="0" i="0" u="none" strike="noStrike" kern="1200" baseline="0" dirty="0" err="1">
                <a:solidFill>
                  <a:schemeClr val="tx1"/>
                </a:solidFill>
                <a:latin typeface="Arial" pitchFamily="34" charset="0"/>
                <a:ea typeface="+mn-ea"/>
                <a:cs typeface="+mn-cs"/>
              </a:rPr>
              <a:t>visual</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programming</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language</a:t>
            </a:r>
            <a:r>
              <a:rPr lang="el-GR" sz="1200" b="0" i="0" u="none" strike="noStrike" kern="1200" baseline="0" dirty="0">
                <a:solidFill>
                  <a:schemeClr val="tx1"/>
                </a:solidFill>
                <a:latin typeface="Arial" pitchFamily="34" charset="0"/>
                <a:ea typeface="+mn-ea"/>
                <a:cs typeface="+mn-cs"/>
              </a:rPr>
              <a:t>), όπως οι </a:t>
            </a:r>
            <a:r>
              <a:rPr lang="el-GR" sz="1200" b="0" i="0" u="none" strike="noStrike" kern="1200" baseline="0" dirty="0" err="1">
                <a:solidFill>
                  <a:schemeClr val="tx1"/>
                </a:solidFill>
                <a:latin typeface="Arial" pitchFamily="34" charset="0"/>
                <a:ea typeface="+mn-ea"/>
                <a:cs typeface="+mn-cs"/>
              </a:rPr>
              <a:t>Scratch</a:t>
            </a:r>
            <a:r>
              <a:rPr lang="el-GR" sz="1200" b="0" i="0" u="none" strike="noStrike" kern="1200" baseline="0" dirty="0">
                <a:solidFill>
                  <a:schemeClr val="tx1"/>
                </a:solidFill>
                <a:latin typeface="Arial" pitchFamily="34" charset="0"/>
                <a:ea typeface="+mn-ea"/>
                <a:cs typeface="+mn-cs"/>
              </a:rPr>
              <a:t> και </a:t>
            </a:r>
            <a:r>
              <a:rPr lang="el-GR" sz="1200" b="0" i="0" u="none" strike="noStrike" kern="1200" baseline="0" dirty="0" err="1">
                <a:solidFill>
                  <a:schemeClr val="tx1"/>
                </a:solidFill>
                <a:latin typeface="Arial" pitchFamily="34" charset="0"/>
                <a:ea typeface="+mn-ea"/>
                <a:cs typeface="+mn-cs"/>
              </a:rPr>
              <a:t>App</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Inventor</a:t>
            </a:r>
            <a:r>
              <a:rPr lang="el-GR" sz="1200" b="0" i="0" u="none" strike="noStrike" kern="1200" baseline="0" dirty="0">
                <a:solidFill>
                  <a:schemeClr val="tx1"/>
                </a:solidFill>
                <a:latin typeface="Arial" pitchFamily="34" charset="0"/>
                <a:ea typeface="+mn-ea"/>
                <a:cs typeface="+mn-cs"/>
              </a:rPr>
              <a:t>, πηγαίνουν ένα βήμα παρακάτω και χρησιμοποιούν γραφικά μπλοκ για την αναπαράσταση στοιχείων ελέγχου και μεταβλητών.</a:t>
            </a:r>
            <a:endParaRPr lang="en-US" sz="120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30</a:t>
            </a:fld>
            <a:endParaRPr lang="en-US" dirty="0"/>
          </a:p>
        </p:txBody>
      </p:sp>
    </p:spTree>
    <p:extLst>
      <p:ext uri="{BB962C8B-B14F-4D97-AF65-F5344CB8AC3E}">
        <p14:creationId xmlns:p14="http://schemas.microsoft.com/office/powerpoint/2010/main" val="59143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 που σχετίζονται με την κατανόηση του κύκλου ζωής ενός πληροφοριακού</a:t>
            </a:r>
            <a:r>
              <a:rPr lang="el-GR" sz="1200" baseline="0" dirty="0">
                <a:solidFill>
                  <a:schemeClr val="tx1"/>
                </a:solidFill>
              </a:rPr>
              <a:t> συστήματος είναι</a:t>
            </a:r>
            <a:r>
              <a:rPr lang="en-US" sz="1200" baseline="0" dirty="0">
                <a:solidFill>
                  <a:schemeClr val="tx1"/>
                </a:solidFill>
              </a:rPr>
              <a:t>:</a:t>
            </a:r>
          </a:p>
          <a:p>
            <a:pPr marL="1032272" indent="-689372">
              <a:buNone/>
            </a:pPr>
            <a:r>
              <a:rPr lang="en-US" sz="1200" dirty="0"/>
              <a:t>10.1  </a:t>
            </a:r>
            <a:r>
              <a:rPr lang="el-GR" sz="1200" dirty="0"/>
              <a:t>Η σημασία του προγραμματισμού για τους προγραμματιστές και τους χρήστες λογισμικού</a:t>
            </a:r>
            <a:r>
              <a:rPr lang="en-US" sz="1200" dirty="0"/>
              <a:t>.</a:t>
            </a:r>
          </a:p>
          <a:p>
            <a:pPr marL="1032272" indent="-689372">
              <a:buNone/>
            </a:pPr>
            <a:r>
              <a:rPr lang="en-US" sz="1200" dirty="0"/>
              <a:t>10.2  </a:t>
            </a:r>
            <a:r>
              <a:rPr lang="el-GR" sz="1200" dirty="0"/>
              <a:t>Τα στάδια του κύκλου ζωής ανάπτυξης συστήματος (SDLC).</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4</a:t>
            </a:fld>
            <a:endParaRPr lang="en-US" dirty="0"/>
          </a:p>
        </p:txBody>
      </p:sp>
    </p:spTree>
    <p:extLst>
      <p:ext uri="{BB962C8B-B14F-4D97-AF65-F5344CB8AC3E}">
        <p14:creationId xmlns:p14="http://schemas.microsoft.com/office/powerpoint/2010/main" val="3835324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Οι Εικόνα</a:t>
            </a:r>
            <a:r>
              <a:rPr lang="en-US" sz="1200" b="0" i="0" u="none" strike="noStrike" kern="1200" baseline="0" dirty="0">
                <a:solidFill>
                  <a:schemeClr val="tx1"/>
                </a:solidFill>
                <a:latin typeface="Arial" pitchFamily="34" charset="0"/>
                <a:ea typeface="+mn-ea"/>
                <a:cs typeface="+mn-cs"/>
              </a:rPr>
              <a:t> 10.27 </a:t>
            </a:r>
            <a:r>
              <a:rPr lang="el-GR" sz="1200" b="0" i="0" u="none" strike="noStrike" kern="1200" baseline="0" dirty="0">
                <a:solidFill>
                  <a:schemeClr val="tx1"/>
                </a:solidFill>
                <a:latin typeface="Arial" pitchFamily="34" charset="0"/>
                <a:ea typeface="+mn-ea"/>
                <a:cs typeface="+mn-cs"/>
              </a:rPr>
              <a:t>παρουσιάζει έναν κατάλογο με τις δημοφιλείς γλώσσες προγραμματισμού, με τις δυνατότητες και την τυπική χρήση τους</a:t>
            </a:r>
            <a:r>
              <a:rPr lang="en-US" sz="1200" b="0" i="0" u="none" strike="noStrike" kern="1200" baseline="0" dirty="0">
                <a:solidFill>
                  <a:schemeClr val="tx1"/>
                </a:solidFill>
                <a:latin typeface="Arial" pitchFamily="34"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31</a:t>
            </a:fld>
            <a:endParaRPr lang="en-US" dirty="0"/>
          </a:p>
        </p:txBody>
      </p:sp>
    </p:spTree>
    <p:extLst>
      <p:ext uri="{BB962C8B-B14F-4D97-AF65-F5344CB8AC3E}">
        <p14:creationId xmlns:p14="http://schemas.microsoft.com/office/powerpoint/2010/main" val="187334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u="none" strike="noStrike" kern="1200" baseline="0" dirty="0">
                <a:solidFill>
                  <a:schemeClr val="tx1"/>
                </a:solidFill>
                <a:latin typeface="Arial" pitchFamily="34" charset="0"/>
              </a:rPr>
              <a:t>Δεν είναι εύκολο να προβλέψει κανείς ποια θα είναι η επόμενη σημαντική γλώσσα. </a:t>
            </a:r>
            <a:endParaRPr lang="en-US" sz="1200" b="0" u="none" strike="noStrike" kern="1200" baseline="0" dirty="0">
              <a:solidFill>
                <a:schemeClr val="tx1"/>
              </a:solidFill>
              <a:latin typeface="Arial" pitchFamily="34" charset="0"/>
            </a:endParaRPr>
          </a:p>
          <a:p>
            <a:pPr marL="171450" indent="-171450">
              <a:buFont typeface="Arial" panose="020B0604020202020204" pitchFamily="34" charset="0"/>
              <a:buChar char="•"/>
            </a:pPr>
            <a:r>
              <a:rPr lang="el-GR" sz="1200" b="0" u="none" strike="noStrike" kern="1200" baseline="0" dirty="0">
                <a:solidFill>
                  <a:schemeClr val="tx1"/>
                </a:solidFill>
                <a:latin typeface="Arial" pitchFamily="34" charset="0"/>
              </a:rPr>
              <a:t>Το μέλλον θα μπορούσε όμως να φέρει μια άνοδο στον οπτικό προγραμματισμό. Οι VPL χρησιμοποιούν οπτική μοντελοποίηση και δημιουργούν τον κώδικα χρησιμοποιώντας εικόνες για την αναπαράσταση κάθε πρότασης, κάτι που βοηθά τους προγραμματιστές να καταλαβαίνουν τα σύνθετα προγραμματιστικά μοτίβα</a:t>
            </a:r>
            <a:r>
              <a:rPr lang="en-US" sz="1200" b="0" u="none" strike="noStrike" kern="1200" baseline="0" dirty="0">
                <a:solidFill>
                  <a:schemeClr val="tx1"/>
                </a:solidFill>
                <a:latin typeface="Arial" pitchFamily="34" charset="0"/>
              </a:rPr>
              <a:t>.</a:t>
            </a:r>
          </a:p>
          <a:p>
            <a:pPr marL="171450" indent="-171450">
              <a:buFont typeface="Arial" panose="020B0604020202020204" pitchFamily="34" charset="0"/>
              <a:buChar char="•"/>
            </a:pPr>
            <a:r>
              <a:rPr lang="el-GR" sz="1200" b="0" u="none" strike="noStrike" kern="1200" baseline="0" dirty="0">
                <a:solidFill>
                  <a:schemeClr val="tx1"/>
                </a:solidFill>
                <a:latin typeface="Arial" pitchFamily="34" charset="0"/>
              </a:rPr>
              <a:t>Θα υπάρχουν πάντοτε πολλές γλώσσες προγραμματισμού και καθεμία θα έχει τις δικές της μοναδικές δυνατότητες. </a:t>
            </a:r>
            <a:endParaRPr lang="en-US"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32</a:t>
            </a:fld>
            <a:endParaRPr lang="en-US" dirty="0"/>
          </a:p>
        </p:txBody>
      </p:sp>
    </p:spTree>
    <p:extLst>
      <p:ext uri="{BB962C8B-B14F-4D97-AF65-F5344CB8AC3E}">
        <p14:creationId xmlns:p14="http://schemas.microsoft.com/office/powerpoint/2010/main" val="1464296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36EEF-3ACC-4468-87D3-BB2E9E995702}" type="slidenum">
              <a:rPr lang="en-US" smtClean="0"/>
              <a:pPr/>
              <a:t>33</a:t>
            </a:fld>
            <a:endParaRPr lang="en-US"/>
          </a:p>
        </p:txBody>
      </p:sp>
    </p:spTree>
    <p:extLst>
      <p:ext uri="{BB962C8B-B14F-4D97-AF65-F5344CB8AC3E}">
        <p14:creationId xmlns:p14="http://schemas.microsoft.com/office/powerpoint/2010/main" val="4078402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34</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Τρεις</a:t>
            </a:r>
            <a:r>
              <a:rPr lang="el-GR" sz="1200" baseline="0" dirty="0">
                <a:solidFill>
                  <a:schemeClr val="tx1"/>
                </a:solidFill>
              </a:rPr>
              <a:t> στόχοι που σχετίζονται με την κατανόηση του κύκλου ζωής ενός προγράμματος είναι</a:t>
            </a:r>
            <a:r>
              <a:rPr lang="en-US" sz="1200" baseline="0" dirty="0">
                <a:solidFill>
                  <a:schemeClr val="tx1"/>
                </a:solidFill>
              </a:rPr>
              <a:t>:</a:t>
            </a:r>
          </a:p>
          <a:p>
            <a:pPr marL="1035558" indent="-692658">
              <a:buNone/>
            </a:pPr>
            <a:r>
              <a:rPr lang="en-US" sz="1200" dirty="0"/>
              <a:t>10.3  </a:t>
            </a:r>
            <a:r>
              <a:rPr lang="el-GR" sz="1200" dirty="0"/>
              <a:t>Προγραμματισμός και τα βήματα του κύκλου ζωής ανάπτυξης προγράμματος (PDLC). </a:t>
            </a:r>
            <a:endParaRPr lang="en-US" sz="1200" dirty="0"/>
          </a:p>
          <a:p>
            <a:pPr marL="1035558" indent="-692658">
              <a:buNone/>
            </a:pPr>
            <a:r>
              <a:rPr lang="en-US" sz="1200" dirty="0"/>
              <a:t>10.4  </a:t>
            </a:r>
            <a:r>
              <a:rPr lang="el-GR" sz="1200" dirty="0"/>
              <a:t>Κατάρτιση ολοκληρωμένης διατύπωσης προβλήματος από την περιγραφή μιας εργασίας</a:t>
            </a:r>
            <a:r>
              <a:rPr lang="en-US" sz="1200" dirty="0"/>
              <a:t>.</a:t>
            </a:r>
          </a:p>
          <a:p>
            <a:pPr marL="1035558" indent="-692658">
              <a:buNone/>
            </a:pPr>
            <a:r>
              <a:rPr lang="en-US" sz="1200" dirty="0"/>
              <a:t>10.5  </a:t>
            </a:r>
            <a:r>
              <a:rPr lang="el-GR" sz="1200" dirty="0"/>
              <a:t>Πώς χρησιμοποιούν οι προγραμματιστές τις μεθοδολογίες ελέγχου ροής και σχεδίασης κατά την ανάπτυξη αλγόριθμων. </a:t>
            </a:r>
            <a:endParaRPr lang="en-US" sz="1200" dirty="0"/>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5</a:t>
            </a:fld>
            <a:endParaRPr lang="en-US" dirty="0"/>
          </a:p>
        </p:txBody>
      </p:sp>
    </p:spTree>
    <p:extLst>
      <p:ext uri="{BB962C8B-B14F-4D97-AF65-F5344CB8AC3E}">
        <p14:creationId xmlns:p14="http://schemas.microsoft.com/office/powerpoint/2010/main" val="189793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τελευταίοι τρεις</a:t>
            </a:r>
            <a:r>
              <a:rPr lang="el-GR" sz="1200" baseline="0" dirty="0">
                <a:solidFill>
                  <a:schemeClr val="tx1"/>
                </a:solidFill>
              </a:rPr>
              <a:t> στόχοι που σχετίζονται με την κατανόηση του κύκλου ζωής ενός προγράμματος είναι</a:t>
            </a:r>
            <a:r>
              <a:rPr lang="en-US" sz="1200" baseline="0" dirty="0">
                <a:solidFill>
                  <a:schemeClr val="tx1"/>
                </a:solidFill>
              </a:rPr>
              <a:t>:</a:t>
            </a:r>
          </a:p>
          <a:p>
            <a:pPr marL="1035558" indent="-692658">
              <a:buNone/>
            </a:pPr>
            <a:r>
              <a:rPr lang="en-US" sz="1200" dirty="0"/>
              <a:t>10.6  </a:t>
            </a:r>
            <a:r>
              <a:rPr lang="el-GR" sz="1200" dirty="0"/>
              <a:t>Οι κατηγορίες των γλωσσών προγραμματισμού και οι ρόλοι του μεταγλωττιστή και του ολοκληρωμένου περιβάλλοντος ανάπτυξης (IDE) στην κωδικοποίηση.</a:t>
            </a:r>
            <a:endParaRPr lang="en-US" dirty="0"/>
          </a:p>
          <a:p>
            <a:pPr marL="1035558" indent="-692658">
              <a:buNone/>
            </a:pPr>
            <a:r>
              <a:rPr lang="en-US" dirty="0"/>
              <a:t>10.7  </a:t>
            </a:r>
            <a:r>
              <a:rPr lang="el-GR" dirty="0"/>
              <a:t> Ο ρόλος της </a:t>
            </a:r>
            <a:r>
              <a:rPr lang="el-GR" dirty="0" err="1"/>
              <a:t>αποσφαλμάτωσης</a:t>
            </a:r>
            <a:r>
              <a:rPr lang="el-GR" dirty="0"/>
              <a:t> στην ανάπτυξη προγραμμάτων. </a:t>
            </a:r>
            <a:endParaRPr lang="en-US" sz="1200" dirty="0"/>
          </a:p>
          <a:p>
            <a:pPr marL="1035558" indent="-692658">
              <a:buNone/>
            </a:pPr>
            <a:r>
              <a:rPr lang="en-US" sz="1200" dirty="0"/>
              <a:t>10.8  </a:t>
            </a:r>
            <a:r>
              <a:rPr lang="el-GR" sz="1200" dirty="0"/>
              <a:t>Η σημασία της δοκιμής και της τεκμηρίωσης στην ανάπτυξη προγραμμάτων.</a:t>
            </a:r>
          </a:p>
        </p:txBody>
      </p:sp>
      <p:sp>
        <p:nvSpPr>
          <p:cNvPr id="4" name="Slide Number Placeholder 3"/>
          <p:cNvSpPr>
            <a:spLocks noGrp="1"/>
          </p:cNvSpPr>
          <p:nvPr>
            <p:ph type="sldNum" sz="quarter" idx="10"/>
          </p:nvPr>
        </p:nvSpPr>
        <p:spPr/>
        <p:txBody>
          <a:bodyPr/>
          <a:lstStyle/>
          <a:p>
            <a:pPr>
              <a:defRPr/>
            </a:pPr>
            <a:fld id="{FAA3A463-E477-4513-ADF2-23224E177087}" type="slidenum">
              <a:rPr lang="en-US" smtClean="0"/>
              <a:pPr>
                <a:defRPr/>
              </a:pPr>
              <a:t>6</a:t>
            </a:fld>
            <a:endParaRPr lang="en-US" dirty="0"/>
          </a:p>
        </p:txBody>
      </p:sp>
    </p:spTree>
    <p:extLst>
      <p:ext uri="{BB962C8B-B14F-4D97-AF65-F5344CB8AC3E}">
        <p14:creationId xmlns:p14="http://schemas.microsoft.com/office/powerpoint/2010/main" val="84409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82CD42F-29D6-4672-AB7C-40C35851A953}" type="slidenum">
              <a:rPr lang="en-US" smtClean="0">
                <a:latin typeface="Arial" charset="0"/>
                <a:cs typeface="Arial" charset="0"/>
              </a:rPr>
              <a:pPr/>
              <a:t>7</a:t>
            </a:fld>
            <a:endParaRPr lang="en-US" dirty="0">
              <a:latin typeface="Arial" charset="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Κάθε μέρα είμαστε υποχρεωμένοι να εκτελούμε πολλές και διάφορες εργασίες. Κάποιες εργασίες είναι περίπλοκες. Αυτές οι εργασίες απαιτούν</a:t>
            </a:r>
            <a:r>
              <a:rPr lang="en-US" sz="1200"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b="0" i="0" u="none" strike="noStrike" kern="1200" baseline="0" dirty="0">
                <a:solidFill>
                  <a:schemeClr val="tx1"/>
                </a:solidFill>
                <a:latin typeface="+mn-lt"/>
                <a:ea typeface="+mn-ea"/>
                <a:cs typeface="+mn-cs"/>
              </a:rPr>
              <a:t>Δημιουργική σκέψη</a:t>
            </a:r>
            <a:r>
              <a:rPr lang="en-US"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b="0" i="0" u="none" strike="noStrike" kern="1200" baseline="0" dirty="0">
                <a:solidFill>
                  <a:schemeClr val="tx1"/>
                </a:solidFill>
                <a:latin typeface="Arial" pitchFamily="34" charset="0"/>
                <a:ea typeface="+mn-ea"/>
                <a:cs typeface="+mn-cs"/>
              </a:rPr>
              <a:t>Ανθρώπινη παρέμβαση</a:t>
            </a:r>
            <a:r>
              <a:rPr lang="en-US" b="0" i="0" u="none" strike="noStrike" kern="1200" baseline="0" dirty="0">
                <a:solidFill>
                  <a:schemeClr val="tx1"/>
                </a:solidFill>
                <a:latin typeface="Arial" pitchFamily="34" charset="0"/>
                <a:ea typeface="+mn-ea"/>
                <a:cs typeface="+mn-cs"/>
              </a:rPr>
              <a:t>.</a:t>
            </a:r>
          </a:p>
          <a:p>
            <a:pPr marL="171450" indent="-171450">
              <a:buFont typeface="Arial" panose="020B0604020202020204" pitchFamily="34" charset="0"/>
              <a:buChar char="•"/>
            </a:pPr>
            <a:r>
              <a:rPr lang="el-GR" dirty="0"/>
              <a:t>Όμως ορισμένες εργασίες είναι υποψήφιες για αυτοματοποίηση με χρήση υπολογιστών</a:t>
            </a:r>
            <a:r>
              <a:rPr lang="el-GR" baseline="0" dirty="0"/>
              <a:t>  – το είδος του αυτοματισμού που επιτυγχάνεται μέσω προγραμματισμού</a:t>
            </a:r>
            <a:r>
              <a:rPr lang="en-US" dirty="0"/>
              <a:t>:</a:t>
            </a:r>
          </a:p>
          <a:p>
            <a:pPr marL="628650" lvl="1" indent="-171450">
              <a:buFont typeface="Arial" panose="020B0604020202020204" pitchFamily="34" charset="0"/>
              <a:buChar char="•"/>
            </a:pPr>
            <a:r>
              <a:rPr lang="el-GR" b="0" i="0" u="none" strike="noStrike" kern="1200" baseline="0" dirty="0">
                <a:solidFill>
                  <a:schemeClr val="tx1"/>
                </a:solidFill>
                <a:latin typeface="+mn-lt"/>
                <a:ea typeface="+mn-ea"/>
                <a:cs typeface="+mn-cs"/>
              </a:rPr>
              <a:t>Εργασίες που είναι επαναλαμβανόμενες</a:t>
            </a:r>
            <a:r>
              <a:rPr lang="en-US"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dirty="0"/>
              <a:t>Αυτές που απαιτούν τη χρήση ηλεκτρονικών πληροφοριών</a:t>
            </a:r>
            <a:r>
              <a:rPr lang="en-US" b="0" i="0" u="none" strike="noStrike" kern="1200" baseline="0" dirty="0">
                <a:solidFill>
                  <a:schemeClr val="tx1"/>
                </a:solidFill>
                <a:latin typeface="Arial" pitchFamily="34" charset="0"/>
                <a:ea typeface="+mn-ea"/>
                <a:cs typeface="+mn-cs"/>
              </a:rPr>
              <a:t>.</a:t>
            </a:r>
          </a:p>
          <a:p>
            <a:pPr marL="628650" lvl="1" indent="-171450">
              <a:buFont typeface="Arial" panose="020B0604020202020204" pitchFamily="34" charset="0"/>
              <a:buChar char="•"/>
            </a:pPr>
            <a:r>
              <a:rPr lang="el-GR" dirty="0"/>
              <a:t>Αυτές που ακολουθούν μια σειρά από προκαθορισμένα βήματα</a:t>
            </a:r>
            <a:r>
              <a:rPr lang="en-US" b="0" i="0" u="none" strike="noStrike" kern="1200" baseline="0" dirty="0">
                <a:solidFill>
                  <a:schemeClr val="tx1"/>
                </a:solidFill>
                <a:latin typeface="Arial" pitchFamily="34" charset="0"/>
                <a:ea typeface="+mn-ea"/>
                <a:cs typeface="+mn-cs"/>
              </a:rPr>
              <a:t>.</a:t>
            </a:r>
            <a:endParaRPr lang="en-US" dirty="0">
              <a:latin typeface="Arial" charset="0"/>
            </a:endParaRPr>
          </a:p>
        </p:txBody>
      </p:sp>
    </p:spTree>
    <p:extLst>
      <p:ext uri="{BB962C8B-B14F-4D97-AF65-F5344CB8AC3E}">
        <p14:creationId xmlns:p14="http://schemas.microsoft.com/office/powerpoint/2010/main" val="164389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39D564D-7786-4798-8741-0D6EB6F70770}" type="slidenum">
              <a:rPr lang="en-US" smtClean="0">
                <a:latin typeface="Arial" charset="0"/>
                <a:cs typeface="Arial" charset="0"/>
              </a:rPr>
              <a:pPr/>
              <a:t>8</a:t>
            </a:fld>
            <a:endParaRPr lang="en-US" dirty="0">
              <a:latin typeface="Arial" charset="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Μια καριέρα στον προγραμματισμό προσφέρει πολλά πλεονεκτήματα</a:t>
            </a:r>
            <a:r>
              <a:rPr lang="en-US" sz="1200" kern="1200" dirty="0">
                <a:solidFill>
                  <a:schemeClr val="tx1"/>
                </a:solidFill>
                <a:effectLst/>
                <a:latin typeface="Arial" pitchFamily="34" charset="0"/>
                <a:ea typeface="+mn-ea"/>
                <a:cs typeface="+mn-cs"/>
              </a:rPr>
              <a:t>:</a:t>
            </a:r>
          </a:p>
          <a:p>
            <a:pPr marL="342900" lvl="1" indent="-171450">
              <a:buFont typeface="Arial" panose="020B0604020202020204" pitchFamily="34" charset="0"/>
              <a:buChar char="•"/>
              <a:tabLst>
                <a:tab pos="285750" algn="l"/>
              </a:tabLst>
            </a:pPr>
            <a:r>
              <a:rPr lang="el-GR" sz="1200" kern="1200" dirty="0">
                <a:solidFill>
                  <a:schemeClr val="tx1"/>
                </a:solidFill>
                <a:effectLst/>
                <a:latin typeface="Arial" pitchFamily="34" charset="0"/>
                <a:ea typeface="+mn-ea"/>
                <a:cs typeface="+mn-cs"/>
              </a:rPr>
              <a:t>Οι θέσεις εργασίες είναι άφθονες</a:t>
            </a:r>
            <a:r>
              <a:rPr lang="en-US" sz="1200" kern="1200" dirty="0">
                <a:solidFill>
                  <a:schemeClr val="tx1"/>
                </a:solidFill>
                <a:effectLst/>
                <a:latin typeface="Arial" pitchFamily="34" charset="0"/>
                <a:ea typeface="+mn-ea"/>
                <a:cs typeface="+mn-cs"/>
              </a:rPr>
              <a:t>.</a:t>
            </a:r>
          </a:p>
          <a:p>
            <a:pPr marL="342900" lvl="1" indent="-171450">
              <a:buFont typeface="Arial" panose="020B0604020202020204" pitchFamily="34" charset="0"/>
              <a:buChar char="•"/>
              <a:tabLst>
                <a:tab pos="285750" algn="l"/>
              </a:tabLst>
            </a:pPr>
            <a:r>
              <a:rPr lang="el-GR" sz="1200" kern="1200" dirty="0">
                <a:solidFill>
                  <a:schemeClr val="tx1"/>
                </a:solidFill>
                <a:effectLst/>
                <a:latin typeface="Arial" pitchFamily="34" charset="0"/>
                <a:ea typeface="+mn-ea"/>
                <a:cs typeface="+mn-cs"/>
              </a:rPr>
              <a:t>Οι μισθοί υψηλοί</a:t>
            </a:r>
            <a:r>
              <a:rPr lang="en-US" sz="1200" kern="1200" dirty="0">
                <a:solidFill>
                  <a:schemeClr val="tx1"/>
                </a:solidFill>
                <a:effectLst/>
                <a:latin typeface="Arial" pitchFamily="34" charset="0"/>
                <a:ea typeface="+mn-ea"/>
                <a:cs typeface="+mn-cs"/>
              </a:rPr>
              <a:t>.</a:t>
            </a:r>
          </a:p>
          <a:p>
            <a:pPr marL="342900" lvl="1" indent="-171450">
              <a:buFont typeface="Arial" panose="020B0604020202020204" pitchFamily="34" charset="0"/>
              <a:buChar char="•"/>
              <a:tabLst>
                <a:tab pos="285750" algn="l"/>
              </a:tabLst>
            </a:pPr>
            <a:r>
              <a:rPr lang="el-GR" sz="1200" kern="1200" dirty="0">
                <a:solidFill>
                  <a:schemeClr val="tx1"/>
                </a:solidFill>
                <a:effectLst/>
                <a:latin typeface="Arial" pitchFamily="34" charset="0"/>
                <a:ea typeface="+mn-ea"/>
                <a:cs typeface="+mn-cs"/>
              </a:rPr>
              <a:t>Απομακρυσμένη εργασία (τηλεργασία) που διευθετείται εύκολα</a:t>
            </a:r>
            <a:r>
              <a:rPr lang="en-US" sz="120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 Για τους χρήστες που δεν μπορούν να βρουν υπάρχον προϊόν λογισμικού για μια εργασία, ο προγραμματισμός είναι η μόνη λύση</a:t>
            </a:r>
            <a:r>
              <a:rPr lang="en-US" sz="1200" kern="1200" dirty="0">
                <a:solidFill>
                  <a:schemeClr val="tx1"/>
                </a:solidFill>
                <a:effectLst/>
                <a:latin typeface="Arial" pitchFamily="34" charset="0"/>
                <a:ea typeface="+mn-ea"/>
                <a:cs typeface="+mn-cs"/>
              </a:rPr>
              <a:t>.</a:t>
            </a:r>
          </a:p>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Μερικές βασικές γνώσεις προγραμματισμού θα σας επιτρέψουν να προσθέτετε χαρακτηριστικά που θα υποστηρίζουν τις προσωπικές ανάγκες σας</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Αν σχεδιάζετε να δημιουργείτε προσαρμοσμένες εφαρμογές εκ του μηδενός, θα ήταν εξαιρετικά χρήσιμο να γνωρίζετε πολλά πράγματα για τον προγραμματισμό για την επιτυχή κατάληξη των έργων σας. Ο προγραμματισμός σας</a:t>
            </a:r>
            <a:r>
              <a:rPr lang="el-GR" sz="1200" kern="1200" baseline="0" dirty="0">
                <a:solidFill>
                  <a:schemeClr val="tx1"/>
                </a:solidFill>
                <a:effectLst/>
                <a:latin typeface="Arial" pitchFamily="34" charset="0"/>
                <a:ea typeface="+mn-ea"/>
                <a:cs typeface="+mn-cs"/>
              </a:rPr>
              <a:t> βοηθά επίσης να καταλάβετε πώς να δημιουργείτε και να χρησιμοποιείτε </a:t>
            </a:r>
            <a:r>
              <a:rPr lang="el-GR" sz="1200" kern="1200" baseline="0" dirty="0" err="1">
                <a:solidFill>
                  <a:schemeClr val="tx1"/>
                </a:solidFill>
                <a:effectLst/>
                <a:latin typeface="Arial" pitchFamily="34" charset="0"/>
                <a:ea typeface="+mn-ea"/>
                <a:cs typeface="+mn-cs"/>
              </a:rPr>
              <a:t>μακροεντολές</a:t>
            </a:r>
            <a:r>
              <a:rPr lang="el-GR" sz="1200" kern="1200" baseline="0" dirty="0">
                <a:solidFill>
                  <a:schemeClr val="tx1"/>
                </a:solidFill>
                <a:effectLst/>
                <a:latin typeface="Arial" pitchFamily="34" charset="0"/>
                <a:ea typeface="+mn-ea"/>
                <a:cs typeface="+mn-cs"/>
              </a:rPr>
              <a:t>.</a:t>
            </a:r>
            <a:endParaRPr lang="el-GR" sz="1200" kern="1200" dirty="0">
              <a:solidFill>
                <a:schemeClr val="tx1"/>
              </a:solidFill>
              <a:effectLst/>
              <a:latin typeface="Arial" pitchFamily="34" charset="0"/>
              <a:ea typeface="+mn-ea"/>
              <a:cs typeface="+mn-cs"/>
            </a:endParaRPr>
          </a:p>
        </p:txBody>
      </p:sp>
    </p:spTree>
    <p:extLst>
      <p:ext uri="{BB962C8B-B14F-4D97-AF65-F5344CB8AC3E}">
        <p14:creationId xmlns:p14="http://schemas.microsoft.com/office/powerpoint/2010/main" val="244752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839D564D-7786-4798-8741-0D6EB6F70770}" type="slidenum">
              <a:rPr lang="en-US" smtClean="0">
                <a:latin typeface="Arial" charset="0"/>
                <a:cs typeface="Arial" charset="0"/>
              </a:rPr>
              <a:pPr/>
              <a:t>9</a:t>
            </a:fld>
            <a:endParaRPr lang="en-US" dirty="0">
              <a:latin typeface="Arial" charset="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Γενικά, ένα </a:t>
            </a:r>
            <a:r>
              <a:rPr lang="el-GR" sz="1200" b="0" i="1" u="none" strike="noStrike" kern="1200" baseline="0" dirty="0">
                <a:solidFill>
                  <a:schemeClr val="tx1"/>
                </a:solidFill>
                <a:latin typeface="Arial" pitchFamily="34" charset="0"/>
                <a:ea typeface="+mn-ea"/>
                <a:cs typeface="+mn-cs"/>
              </a:rPr>
              <a:t>σύστημα</a:t>
            </a:r>
            <a:r>
              <a:rPr lang="el-GR" sz="1200" b="0" i="0" u="none" strike="noStrike" kern="1200" baseline="0" dirty="0">
                <a:solidFill>
                  <a:schemeClr val="tx1"/>
                </a:solidFill>
                <a:latin typeface="Arial" pitchFamily="34" charset="0"/>
                <a:ea typeface="+mn-ea"/>
                <a:cs typeface="+mn-cs"/>
              </a:rPr>
              <a:t> είναι μια συλλογή μερών που συνεργάζονται μεταξύ τους προκειμένου να πετύχουν έναν κοινό στόχο. Το σώμα σας, για παράδειγμα, είναι ένα σύστημα μυών, οργάνων και άλλων ομάδων κυττάρων που συνεργάζονται μεταξύ τους</a:t>
            </a:r>
            <a:r>
              <a:rPr lang="en-US" sz="1200" b="0" i="0" u="none" strike="noStrike" kern="1200" baseline="0" dirty="0">
                <a:solidFill>
                  <a:schemeClr val="tx1"/>
                </a:solidFill>
                <a:latin typeface="Arial" pitchFamily="34" charset="0"/>
                <a:ea typeface="+mn-ea"/>
                <a:cs typeface="+mn-cs"/>
              </a:rPr>
              <a:t>.</a:t>
            </a:r>
          </a:p>
          <a:p>
            <a:pPr marL="171450" indent="-171450">
              <a:buFont typeface="Arial" panose="020B0604020202020204" pitchFamily="34" charset="0"/>
              <a:buChar char="•"/>
            </a:pPr>
            <a:r>
              <a:rPr lang="el-GR" sz="1200" b="0" i="0" u="none" strike="noStrike" kern="1200" baseline="0" dirty="0">
                <a:solidFill>
                  <a:schemeClr val="tx1"/>
                </a:solidFill>
                <a:latin typeface="Arial" pitchFamily="34" charset="0"/>
                <a:ea typeface="+mn-ea"/>
                <a:cs typeface="+mn-cs"/>
              </a:rPr>
              <a:t>Ένα πληροφοριακό σύστημα (</a:t>
            </a:r>
            <a:r>
              <a:rPr lang="el-GR" sz="1200" b="0" i="0" u="none" strike="noStrike" kern="1200" baseline="0" dirty="0" err="1">
                <a:solidFill>
                  <a:schemeClr val="tx1"/>
                </a:solidFill>
                <a:latin typeface="Arial" pitchFamily="34" charset="0"/>
                <a:ea typeface="+mn-ea"/>
                <a:cs typeface="+mn-cs"/>
              </a:rPr>
              <a:t>information</a:t>
            </a:r>
            <a:r>
              <a:rPr lang="el-GR" sz="1200" b="0" i="0" u="none" strike="noStrike" kern="1200" baseline="0" dirty="0">
                <a:solidFill>
                  <a:schemeClr val="tx1"/>
                </a:solidFill>
                <a:latin typeface="Arial" pitchFamily="34" charset="0"/>
                <a:ea typeface="+mn-ea"/>
                <a:cs typeface="+mn-cs"/>
              </a:rPr>
              <a:t> </a:t>
            </a:r>
            <a:r>
              <a:rPr lang="el-GR" sz="1200" b="0" i="0" u="none" strike="noStrike" kern="1200" baseline="0" dirty="0" err="1">
                <a:solidFill>
                  <a:schemeClr val="tx1"/>
                </a:solidFill>
                <a:latin typeface="Arial" pitchFamily="34" charset="0"/>
                <a:ea typeface="+mn-ea"/>
                <a:cs typeface="+mn-cs"/>
              </a:rPr>
              <a:t>system</a:t>
            </a:r>
            <a:r>
              <a:rPr lang="el-GR" sz="1200" b="0" i="0" u="none" strike="noStrike" kern="1200" baseline="0" dirty="0">
                <a:solidFill>
                  <a:schemeClr val="tx1"/>
                </a:solidFill>
                <a:latin typeface="Arial" pitchFamily="34" charset="0"/>
                <a:ea typeface="+mn-ea"/>
                <a:cs typeface="+mn-cs"/>
              </a:rPr>
              <a:t>) περιλαμβάνει δεδομένα, ανθρώπους, διαδικασίες, υλικό και λογισμικό που συμβάλλουν στον σχεδιασμό και στη λήψη αποφάσεων. Τα πληροφοριακά συστήματα βοηθούν στη λειτουργία ενός γραφείου, συντονίζουν συστήματα διαδικτυακών αγορών και υποστηρίζουν εφαρμογές βάσεων δεδομένων που χρησιμοποιούνται από εταιρείες όπως η </a:t>
            </a:r>
            <a:r>
              <a:rPr lang="el-GR" sz="1200" b="0" i="0" u="none" strike="noStrike" kern="1200" baseline="0" dirty="0" err="1">
                <a:solidFill>
                  <a:schemeClr val="tx1"/>
                </a:solidFill>
                <a:latin typeface="Arial" pitchFamily="34" charset="0"/>
                <a:ea typeface="+mn-ea"/>
                <a:cs typeface="+mn-cs"/>
              </a:rPr>
              <a:t>Amazon</a:t>
            </a:r>
            <a:r>
              <a:rPr lang="el-GR" sz="1200" b="0" i="0" u="none" strike="noStrike" kern="1200" baseline="0" dirty="0">
                <a:solidFill>
                  <a:schemeClr val="tx1"/>
                </a:solidFill>
                <a:latin typeface="Arial" pitchFamily="34" charset="0"/>
                <a:ea typeface="+mn-ea"/>
                <a:cs typeface="+mn-cs"/>
              </a:rPr>
              <a:t> και η </a:t>
            </a:r>
            <a:r>
              <a:rPr lang="el-GR" sz="1200" b="0" i="0" u="none" strike="noStrike" kern="1200" baseline="0" dirty="0" err="1">
                <a:solidFill>
                  <a:schemeClr val="tx1"/>
                </a:solidFill>
                <a:latin typeface="Arial" pitchFamily="34" charset="0"/>
                <a:ea typeface="+mn-ea"/>
                <a:cs typeface="+mn-cs"/>
              </a:rPr>
              <a:t>Netflix</a:t>
            </a:r>
            <a:r>
              <a:rPr lang="el-GR" sz="1200" b="0" i="0" u="none" strike="noStrike" kern="1200" baseline="0" dirty="0">
                <a:solidFill>
                  <a:schemeClr val="tx1"/>
                </a:solidFill>
                <a:latin typeface="Arial" pitchFamily="34" charset="0"/>
                <a:ea typeface="+mn-ea"/>
                <a:cs typeface="+mn-cs"/>
              </a:rPr>
              <a:t>.  </a:t>
            </a:r>
            <a:endParaRPr lang="en-US" dirty="0">
              <a:latin typeface="Helvetica" pitchFamily="34" charset="0"/>
            </a:endParaRPr>
          </a:p>
        </p:txBody>
      </p:sp>
    </p:spTree>
    <p:extLst>
      <p:ext uri="{BB962C8B-B14F-4D97-AF65-F5344CB8AC3E}">
        <p14:creationId xmlns:p14="http://schemas.microsoft.com/office/powerpoint/2010/main" val="165020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4AE9AE51-931B-43AE-8273-A9F8EE10D8B8}" type="slidenum">
              <a:rPr lang="en-US" smtClean="0">
                <a:latin typeface="Arial" charset="0"/>
                <a:cs typeface="Arial" charset="0"/>
              </a:rPr>
              <a:pPr/>
              <a:t>10</a:t>
            </a:fld>
            <a:endParaRPr lang="en-US" dirty="0">
              <a:latin typeface="Arial" charset="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Ένα σύνηθες μοντέλο κύκλου ζωής ανάπτυξης συστήματος (</a:t>
            </a:r>
            <a:r>
              <a:rPr lang="el-GR" sz="1200" kern="1200" dirty="0" err="1">
                <a:solidFill>
                  <a:schemeClr val="tx1"/>
                </a:solidFill>
                <a:effectLst/>
                <a:latin typeface="Arial" pitchFamily="34" charset="0"/>
                <a:ea typeface="+mn-ea"/>
                <a:cs typeface="+mn-cs"/>
              </a:rPr>
              <a:t>system</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development</a:t>
            </a:r>
            <a:r>
              <a:rPr lang="el-GR" sz="1200" kern="1200" dirty="0">
                <a:solidFill>
                  <a:schemeClr val="tx1"/>
                </a:solidFill>
                <a:effectLst/>
                <a:latin typeface="Arial" pitchFamily="34" charset="0"/>
                <a:ea typeface="+mn-ea"/>
                <a:cs typeface="+mn-cs"/>
              </a:rPr>
              <a:t> </a:t>
            </a:r>
            <a:r>
              <a:rPr lang="el-GR" sz="1200" kern="1200" dirty="0" err="1">
                <a:solidFill>
                  <a:schemeClr val="tx1"/>
                </a:solidFill>
                <a:effectLst/>
                <a:latin typeface="Arial" pitchFamily="34" charset="0"/>
                <a:ea typeface="+mn-ea"/>
                <a:cs typeface="+mn-cs"/>
              </a:rPr>
              <a:t>lifecycle</a:t>
            </a:r>
            <a:r>
              <a:rPr lang="el-GR" sz="1200" kern="1200" dirty="0">
                <a:solidFill>
                  <a:schemeClr val="tx1"/>
                </a:solidFill>
                <a:effectLst/>
                <a:latin typeface="Arial" pitchFamily="34" charset="0"/>
                <a:ea typeface="+mn-ea"/>
                <a:cs typeface="+mn-cs"/>
              </a:rPr>
              <a:t> – SDLC) απαρτίζεται από έξι βήματα</a:t>
            </a:r>
            <a:r>
              <a:rPr lang="en-US" sz="120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Εντοπισμός προβλήματος και ευκαιρίας</a:t>
            </a:r>
            <a:r>
              <a:rPr lang="en-US" sz="120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Οι αναλυτές διερευνούν</a:t>
            </a:r>
            <a:r>
              <a:rPr lang="el-GR" sz="1200" kern="1200" baseline="0" dirty="0">
                <a:solidFill>
                  <a:schemeClr val="tx1"/>
                </a:solidFill>
                <a:effectLst/>
                <a:latin typeface="Arial" pitchFamily="34" charset="0"/>
                <a:ea typeface="+mn-ea"/>
                <a:cs typeface="+mn-cs"/>
              </a:rPr>
              <a:t> το πρόβλημα</a:t>
            </a:r>
            <a:r>
              <a:rPr lang="en-US" sz="1200" kern="120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αναπτύσσουν τις προδιαγραφές προγράμματος, ορίζουν</a:t>
            </a:r>
            <a:r>
              <a:rPr lang="el-GR" sz="1200" kern="1200" baseline="0" dirty="0">
                <a:solidFill>
                  <a:schemeClr val="tx1"/>
                </a:solidFill>
                <a:effectLst/>
                <a:latin typeface="Arial" pitchFamily="34" charset="0"/>
                <a:ea typeface="+mn-ea"/>
                <a:cs typeface="+mn-cs"/>
              </a:rPr>
              <a:t> </a:t>
            </a:r>
            <a:r>
              <a:rPr lang="el-GR" sz="1200" kern="1200" dirty="0">
                <a:solidFill>
                  <a:schemeClr val="tx1"/>
                </a:solidFill>
                <a:effectLst/>
                <a:latin typeface="Arial" pitchFamily="34" charset="0"/>
                <a:ea typeface="+mn-ea"/>
                <a:cs typeface="+mn-cs"/>
              </a:rPr>
              <a:t>τις απαιτήσεις των χρηστών και προτείνουν ένα σχέδιο δράσης</a:t>
            </a:r>
            <a:r>
              <a:rPr lang="en-US" sz="120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Μια</a:t>
            </a:r>
            <a:r>
              <a:rPr lang="el-GR" sz="1200" kern="1200" baseline="0" dirty="0">
                <a:solidFill>
                  <a:schemeClr val="tx1"/>
                </a:solidFill>
                <a:effectLst/>
                <a:latin typeface="Arial" pitchFamily="34" charset="0"/>
                <a:ea typeface="+mn-ea"/>
                <a:cs typeface="+mn-cs"/>
              </a:rPr>
              <a:t> σχεδίαση με </a:t>
            </a:r>
            <a:r>
              <a:rPr lang="el-GR" sz="1200" kern="1200" dirty="0">
                <a:solidFill>
                  <a:schemeClr val="tx1"/>
                </a:solidFill>
                <a:effectLst/>
                <a:latin typeface="Arial" pitchFamily="34" charset="0"/>
                <a:ea typeface="+mn-ea"/>
                <a:cs typeface="+mn-cs"/>
              </a:rPr>
              <a:t>διαγράμματα ροής και διαγράμματα ροής δεδομένων</a:t>
            </a:r>
            <a:r>
              <a:rPr lang="el-GR" sz="1200" kern="1200" baseline="0" dirty="0">
                <a:solidFill>
                  <a:schemeClr val="tx1"/>
                </a:solidFill>
                <a:effectLst/>
                <a:latin typeface="Arial" pitchFamily="34" charset="0"/>
                <a:ea typeface="+mn-ea"/>
                <a:cs typeface="+mn-cs"/>
              </a:rPr>
              <a:t> βοηθά τους προγραμματιστές</a:t>
            </a:r>
            <a:r>
              <a:rPr lang="en-US" sz="120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Στη συνέχεια αρχίζει η ανάπτυξη</a:t>
            </a:r>
            <a:r>
              <a:rPr lang="el-GR" sz="1200" kern="1200" baseline="0" dirty="0">
                <a:solidFill>
                  <a:schemeClr val="tx1"/>
                </a:solidFill>
                <a:effectLst/>
                <a:latin typeface="Arial" pitchFamily="34" charset="0"/>
                <a:ea typeface="+mn-ea"/>
                <a:cs typeface="+mn-cs"/>
              </a:rPr>
              <a:t> του προγράμματος</a:t>
            </a:r>
            <a:r>
              <a:rPr lang="en-US" sz="1200" kern="1200" dirty="0">
                <a:solidFill>
                  <a:schemeClr val="tx1"/>
                </a:solidFill>
                <a:effectLst/>
                <a:latin typeface="Arial" pitchFamily="34" charset="0"/>
                <a:ea typeface="+mn-ea"/>
                <a:cs typeface="+mn-cs"/>
              </a:rPr>
              <a:t>.</a:t>
            </a: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Η δοκιμή και εγκατάσταση του προγράμματος διασφαλίζουν τη σωστή λειτουργία του. </a:t>
            </a:r>
            <a:endParaRPr lang="en-US" sz="1200" kern="1200" dirty="0">
              <a:solidFill>
                <a:schemeClr val="tx1"/>
              </a:solidFill>
              <a:effectLst/>
              <a:latin typeface="Arial" pitchFamily="34" charset="0"/>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Arial" pitchFamily="34" charset="0"/>
                <a:ea typeface="+mn-ea"/>
                <a:cs typeface="+mn-cs"/>
              </a:rPr>
              <a:t>Η απόδοση του προγράμματος παρακολουθείται, ώστε να διαπιστωθεί αν το πρόγραμμα εξακολουθεί να καλύπτει τις ανάγκες των τελικών χρηστών</a:t>
            </a:r>
            <a:r>
              <a:rPr lang="en-US" sz="1200" kern="1200" dirty="0">
                <a:solidFill>
                  <a:schemeClr val="tx1"/>
                </a:solidFill>
                <a:effectLst/>
                <a:latin typeface="Arial" pitchFamily="34" charset="0"/>
                <a:ea typeface="+mn-ea"/>
                <a:cs typeface="+mn-cs"/>
              </a:rPr>
              <a:t>.</a:t>
            </a:r>
          </a:p>
        </p:txBody>
      </p:sp>
    </p:spTree>
    <p:extLst>
      <p:ext uri="{BB962C8B-B14F-4D97-AF65-F5344CB8AC3E}">
        <p14:creationId xmlns:p14="http://schemas.microsoft.com/office/powerpoint/2010/main" val="418328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9/3/2018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0"/>
              </a:spcBef>
              <a:buClr>
                <a:srgbClr val="007FA3"/>
              </a:buClr>
              <a:buSzPct val="100000"/>
              <a:defRPr sz="3200">
                <a:solidFill>
                  <a:schemeClr val="bg2"/>
                </a:solidFill>
              </a:defRPr>
            </a:lvl1pPr>
            <a:lvl2pPr>
              <a:spcBef>
                <a:spcPts val="0"/>
              </a:spcBef>
              <a:buClr>
                <a:schemeClr val="tx1"/>
              </a:buClr>
              <a:defRPr sz="2800"/>
            </a:lvl2pPr>
            <a:lvl3pPr>
              <a:spcBef>
                <a:spcPts val="0"/>
              </a:spcBef>
              <a:buClr>
                <a:schemeClr val="tx1"/>
              </a:buClr>
              <a:defRPr sz="2400"/>
            </a:lvl3pPr>
            <a:lvl4pPr>
              <a:spcBef>
                <a:spcPts val="0"/>
              </a:spcBef>
              <a:buClr>
                <a:srgbClr val="007FA3"/>
              </a:buClr>
              <a:defRPr/>
            </a:lvl4pPr>
            <a:lvl5pPr>
              <a:spcBef>
                <a:spcPts val="0"/>
              </a:spcBef>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a:solidFill>
                  <a:schemeClr val="accent4">
                    <a:lumMod val="75000"/>
                  </a:schemeClr>
                </a:solidFill>
                <a:latin typeface="Malgun Gothic" pitchFamily="34" charset="-127"/>
                <a:ea typeface="Malgun Gothic" pitchFamily="34" charset="-127"/>
                <a:cs typeface="ＭＳ Ｐゴシック" charset="-128"/>
              </a:rPr>
              <a:t>A</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MARTIN</a:t>
            </a:r>
            <a:r>
              <a:rPr lang="el-GR" sz="2200" b="1" dirty="0">
                <a:solidFill>
                  <a:schemeClr val="accent4">
                    <a:lumMod val="75000"/>
                  </a:schemeClr>
                </a:solidFill>
                <a:latin typeface="Malgun Gothic" pitchFamily="34" charset="-127"/>
                <a:ea typeface="Malgun Gothic" pitchFamily="34" charset="-127"/>
                <a:cs typeface="ＭＳ Ｐゴシック" charset="-128"/>
              </a:rPr>
              <a:t>, </a:t>
            </a:r>
            <a:r>
              <a:rPr lang="en-US" sz="2200" b="1" dirty="0">
                <a:solidFill>
                  <a:schemeClr val="accent4">
                    <a:lumMod val="75000"/>
                  </a:schemeClr>
                </a:solidFill>
                <a:latin typeface="Malgun Gothic" pitchFamily="34" charset="-127"/>
                <a:ea typeface="Malgun Gothic" pitchFamily="34" charset="-127"/>
                <a:cs typeface="ＭＳ Ｐゴシック" charset="-128"/>
              </a:rPr>
              <a:t>M</a:t>
            </a:r>
            <a:r>
              <a:rPr lang="el-GR" sz="2200" b="1" dirty="0">
                <a:solidFill>
                  <a:schemeClr val="accent4">
                    <a:lumMod val="75000"/>
                  </a:schemeClr>
                </a:solidFill>
                <a:latin typeface="Malgun Gothic" pitchFamily="34" charset="-127"/>
                <a:ea typeface="Malgun Gothic" pitchFamily="34" charset="-127"/>
                <a:cs typeface="ＭＳ Ｐゴシック" charset="-128"/>
              </a:rPr>
              <a:t>.</a:t>
            </a:r>
            <a:r>
              <a:rPr lang="en-US" sz="2200" b="1" dirty="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p>
          <a:p>
            <a:pPr marL="342900" indent="-342900" algn="ctr">
              <a:spcBef>
                <a:spcPct val="20000"/>
              </a:spcBef>
              <a:defRPr/>
            </a:pPr>
            <a:r>
              <a:rPr lang="el-GR" sz="2400" b="1" dirty="0">
                <a:solidFill>
                  <a:schemeClr val="accent1">
                    <a:lumMod val="75000"/>
                  </a:schemeClr>
                </a:solidFill>
                <a:latin typeface="Malgun Gothic" pitchFamily="34" charset="-127"/>
                <a:ea typeface="Malgun Gothic" pitchFamily="34" charset="-127"/>
                <a:cs typeface="ＭＳ Ｐゴシック" charset="-128"/>
              </a:rPr>
              <a:t>Θεωρία και πράξη</a:t>
            </a: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0" name="Picture 4" descr="C:\Users\admin\Desktop\Χωρίς τίτλο.png"/>
          <p:cNvPicPr>
            <a:picLocks noChangeAspect="1" noChangeArrowheads="1"/>
          </p:cNvPicPr>
          <p:nvPr/>
        </p:nvPicPr>
        <p:blipFill>
          <a:blip r:embed="rId3" cstate="print"/>
          <a:srcRect l="1180" r="46083" b="8261"/>
          <a:stretch>
            <a:fillRect/>
          </a:stretch>
        </p:blipFill>
        <p:spPr bwMode="auto">
          <a:xfrm>
            <a:off x="5753515" y="1295400"/>
            <a:ext cx="3390485" cy="3312000"/>
          </a:xfrm>
          <a:prstGeom prst="rect">
            <a:avLst/>
          </a:prstGeom>
          <a:noFill/>
        </p:spPr>
      </p:pic>
      <p:sp>
        <p:nvSpPr>
          <p:cNvPr id="7" name="Rectangle 3"/>
          <p:cNvSpPr>
            <a:spLocks noGrp="1" noChangeArrowheads="1"/>
          </p:cNvSpPr>
          <p:nvPr>
            <p:ph idx="1"/>
          </p:nvPr>
        </p:nvSpPr>
        <p:spPr>
          <a:xfrm>
            <a:off x="457200" y="1600200"/>
            <a:ext cx="6629400" cy="5105400"/>
          </a:xfrm>
        </p:spPr>
        <p:txBody>
          <a:bodyPr/>
          <a:lstStyle/>
          <a:p>
            <a:pPr>
              <a:spcAft>
                <a:spcPts val="300"/>
              </a:spcAft>
            </a:pPr>
            <a:r>
              <a:rPr lang="el-GR" sz="2800" dirty="0"/>
              <a:t>Βήματα του κύκλου ζωής </a:t>
            </a:r>
          </a:p>
          <a:p>
            <a:pPr>
              <a:spcAft>
                <a:spcPts val="300"/>
              </a:spcAft>
              <a:buNone/>
            </a:pPr>
            <a:r>
              <a:rPr lang="el-GR" sz="2800" dirty="0"/>
              <a:t>   ανάπτυξης συστήματος</a:t>
            </a:r>
            <a:endParaRPr lang="en-US" sz="2800" dirty="0"/>
          </a:p>
          <a:p>
            <a:pPr lvl="1">
              <a:spcAft>
                <a:spcPts val="300"/>
              </a:spcAft>
            </a:pPr>
            <a:r>
              <a:rPr lang="el-GR" sz="2400" dirty="0"/>
              <a:t>Εντοπισμός προβλήματος και ευκαιρίας</a:t>
            </a:r>
            <a:endParaRPr lang="en-US" sz="2400" dirty="0"/>
          </a:p>
          <a:p>
            <a:pPr lvl="1">
              <a:spcBef>
                <a:spcPts val="0"/>
              </a:spcBef>
              <a:spcAft>
                <a:spcPts val="300"/>
              </a:spcAft>
            </a:pPr>
            <a:r>
              <a:rPr lang="el-GR" sz="2400" dirty="0"/>
              <a:t>Ανάλυση με την ανάπτυξη των προδιαγραφών προγράμματος</a:t>
            </a:r>
            <a:endParaRPr lang="en-US" sz="2400" dirty="0"/>
          </a:p>
          <a:p>
            <a:pPr lvl="1">
              <a:spcAft>
                <a:spcPts val="300"/>
              </a:spcAft>
            </a:pPr>
            <a:r>
              <a:rPr lang="el-GR" sz="2400" dirty="0"/>
              <a:t>Σ</a:t>
            </a:r>
            <a:r>
              <a:rPr lang="el-GR" sz="2400" dirty="0">
                <a:latin typeface="Arial" pitchFamily="34" charset="0"/>
              </a:rPr>
              <a:t>χεδίαση με διαγράμματα ροής και διαγράμματα ροής δεδομένων </a:t>
            </a:r>
            <a:endParaRPr lang="en-US" sz="2400" dirty="0"/>
          </a:p>
          <a:p>
            <a:pPr lvl="1">
              <a:spcAft>
                <a:spcPts val="300"/>
              </a:spcAft>
            </a:pPr>
            <a:r>
              <a:rPr lang="el-GR" sz="2400" dirty="0"/>
              <a:t>Α</a:t>
            </a:r>
            <a:r>
              <a:rPr lang="el-GR" sz="2400" dirty="0">
                <a:latin typeface="Arial" pitchFamily="34" charset="0"/>
              </a:rPr>
              <a:t>νάπτυξη του προγράμματος</a:t>
            </a:r>
            <a:endParaRPr lang="en-US" sz="2400" dirty="0"/>
          </a:p>
          <a:p>
            <a:pPr lvl="1">
              <a:spcAft>
                <a:spcPts val="300"/>
              </a:spcAft>
            </a:pPr>
            <a:r>
              <a:rPr lang="el-GR" sz="2400" dirty="0"/>
              <a:t>Δ</a:t>
            </a:r>
            <a:r>
              <a:rPr lang="el-GR" sz="2400" dirty="0">
                <a:latin typeface="Arial" pitchFamily="34" charset="0"/>
              </a:rPr>
              <a:t>οκιμή και εγκατάσταση του προγράμματος για να διασφαλιστεί η λειτουργία του </a:t>
            </a:r>
            <a:endParaRPr lang="en-US" sz="2400" dirty="0"/>
          </a:p>
          <a:p>
            <a:pPr lvl="1">
              <a:spcAft>
                <a:spcPts val="300"/>
              </a:spcAft>
            </a:pPr>
            <a:r>
              <a:rPr lang="el-GR" sz="2400" dirty="0"/>
              <a:t>Συντήρηση και αποτίμηση για τη διατήρηση της χρησιμότητας</a:t>
            </a:r>
            <a:endParaRPr lang="en-US" sz="2400" dirty="0">
              <a:effectLst/>
            </a:endParaRPr>
          </a:p>
        </p:txBody>
      </p:sp>
      <p:sp>
        <p:nvSpPr>
          <p:cNvPr id="6" name="Rectangle 2"/>
          <p:cNvSpPr>
            <a:spLocks noGrp="1" noChangeArrowheads="1"/>
          </p:cNvSpPr>
          <p:nvPr>
            <p:ph type="title"/>
          </p:nvPr>
        </p:nvSpPr>
        <p:spPr>
          <a:xfrm>
            <a:off x="304800" y="0"/>
            <a:ext cx="8686800" cy="1600200"/>
          </a:xfrm>
        </p:spPr>
        <p:txBody>
          <a:bodyPr>
            <a:normAutofit/>
          </a:bodyPr>
          <a:lstStyle/>
          <a:p>
            <a:pPr>
              <a:defRPr/>
            </a:pPr>
            <a:r>
              <a:rPr lang="el-GR" sz="3800" dirty="0"/>
              <a:t>Κύκλος ζωής πληροφοριακού συστήματος </a:t>
            </a:r>
            <a:br>
              <a:rPr lang="en-US" sz="3000" dirty="0"/>
            </a:br>
            <a:r>
              <a:rPr lang="el-GR" sz="3200" dirty="0"/>
              <a:t>Κύκλος ζωής ανάπτυξης συστήματος</a:t>
            </a:r>
            <a:r>
              <a:rPr lang="en-US" sz="3200" dirty="0"/>
              <a:t> (</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10.2)</a:t>
            </a:r>
            <a:endParaRPr lang="en-US" dirty="0"/>
          </a:p>
        </p:txBody>
      </p:sp>
    </p:spTree>
    <p:extLst>
      <p:ext uri="{BB962C8B-B14F-4D97-AF65-F5344CB8AC3E}">
        <p14:creationId xmlns:p14="http://schemas.microsoft.com/office/powerpoint/2010/main" val="33918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28600"/>
            <a:ext cx="8686800" cy="1600200"/>
          </a:xfrm>
        </p:spPr>
        <p:txBody>
          <a:bodyPr>
            <a:normAutofit/>
          </a:bodyPr>
          <a:lstStyle/>
          <a:p>
            <a:pPr>
              <a:defRPr/>
            </a:pPr>
            <a:r>
              <a:rPr lang="el-GR" sz="3800" dirty="0"/>
              <a:t>Κύκλος ζωής προγράμματος</a:t>
            </a:r>
            <a:br>
              <a:rPr lang="en-US" sz="3000" dirty="0"/>
            </a:br>
            <a:r>
              <a:rPr lang="el-GR" sz="3200" dirty="0"/>
              <a:t>Κύκλος ζωής ανάπτυξης προγράμματος </a:t>
            </a:r>
            <a:r>
              <a:rPr lang="en-US" sz="2000" dirty="0"/>
              <a:t>(</a:t>
            </a:r>
            <a:r>
              <a:rPr lang="el-GR" sz="2000" dirty="0"/>
              <a:t>Στόχος</a:t>
            </a:r>
            <a:r>
              <a:rPr lang="en-US" sz="2000" dirty="0"/>
              <a:t> 10.3)</a:t>
            </a:r>
            <a:endParaRPr lang="en-US" dirty="0"/>
          </a:p>
        </p:txBody>
      </p:sp>
      <p:sp>
        <p:nvSpPr>
          <p:cNvPr id="7" name="Rectangle 3"/>
          <p:cNvSpPr>
            <a:spLocks noGrp="1" noChangeArrowheads="1"/>
          </p:cNvSpPr>
          <p:nvPr>
            <p:ph idx="1"/>
          </p:nvPr>
        </p:nvSpPr>
        <p:spPr>
          <a:xfrm>
            <a:off x="457200" y="1371600"/>
            <a:ext cx="6019800" cy="5105400"/>
          </a:xfrm>
        </p:spPr>
        <p:txBody>
          <a:bodyPr/>
          <a:lstStyle/>
          <a:p>
            <a:pPr>
              <a:spcAft>
                <a:spcPts val="1800"/>
              </a:spcAft>
            </a:pPr>
            <a:r>
              <a:rPr lang="el-GR" sz="3000" dirty="0"/>
              <a:t>Προγραμματισμός</a:t>
            </a:r>
            <a:r>
              <a:rPr lang="en-US" sz="3000" dirty="0"/>
              <a:t> - </a:t>
            </a:r>
            <a:r>
              <a:rPr lang="el-GR" sz="3000" dirty="0"/>
              <a:t>η διεργασία μετάφρασης μιας εργασίας σε μια σειρά από εντολές που θα χρησιμοποιήσει ο υπολογιστής για να εκτελέσει τη συγκεκριμένη εργασία</a:t>
            </a:r>
            <a:endParaRPr lang="en-US" sz="3000" dirty="0"/>
          </a:p>
          <a:p>
            <a:pPr>
              <a:spcAft>
                <a:spcPts val="1800"/>
              </a:spcAft>
            </a:pPr>
            <a:r>
              <a:rPr lang="el-GR" sz="3000" dirty="0"/>
              <a:t>Κύκλος ζωής ανάπτυξης προγράμματος (PDLC):</a:t>
            </a:r>
            <a:endParaRPr lang="en-US" sz="3000" dirty="0"/>
          </a:p>
          <a:p>
            <a:pPr lvl="1">
              <a:spcBef>
                <a:spcPts val="0"/>
              </a:spcBef>
              <a:spcAft>
                <a:spcPts val="1800"/>
              </a:spcAft>
            </a:pPr>
            <a:r>
              <a:rPr lang="el-GR" sz="2600" dirty="0">
                <a:effectLst/>
              </a:rPr>
              <a:t>Τα στάδια που ακολουθεί ένα έργο από την ανάπτυξη ως την υλοποίηση</a:t>
            </a:r>
            <a:endParaRPr lang="en-US" sz="2600" dirty="0">
              <a:effectLst/>
            </a:endParaRPr>
          </a:p>
        </p:txBody>
      </p:sp>
      <p:pic>
        <p:nvPicPr>
          <p:cNvPr id="15362" name="Picture 2"/>
          <p:cNvPicPr>
            <a:picLocks noChangeAspect="1" noChangeArrowheads="1"/>
          </p:cNvPicPr>
          <p:nvPr/>
        </p:nvPicPr>
        <p:blipFill>
          <a:blip r:embed="rId3" cstate="print"/>
          <a:srcRect l="50952" t="15625" r="29722" b="22917"/>
          <a:stretch>
            <a:fillRect/>
          </a:stretch>
        </p:blipFill>
        <p:spPr bwMode="auto">
          <a:xfrm>
            <a:off x="6477000" y="1600200"/>
            <a:ext cx="2514600" cy="4495800"/>
          </a:xfrm>
          <a:prstGeom prst="rect">
            <a:avLst/>
          </a:prstGeom>
          <a:noFill/>
          <a:ln w="9525">
            <a:noFill/>
            <a:miter lim="800000"/>
            <a:headEnd/>
            <a:tailEnd/>
          </a:ln>
        </p:spPr>
      </p:pic>
    </p:spTree>
    <p:extLst>
      <p:ext uri="{BB962C8B-B14F-4D97-AF65-F5344CB8AC3E}">
        <p14:creationId xmlns:p14="http://schemas.microsoft.com/office/powerpoint/2010/main" val="219820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00200"/>
          </a:xfrm>
        </p:spPr>
        <p:txBody>
          <a:bodyPr/>
          <a:lstStyle/>
          <a:p>
            <a:r>
              <a:rPr lang="el-GR" sz="3800" dirty="0"/>
              <a:t>Κύκλος ζωής προγράμματος </a:t>
            </a:r>
            <a:br>
              <a:rPr lang="en-US" sz="3000" dirty="0"/>
            </a:br>
            <a:r>
              <a:rPr lang="el-GR" sz="3000" dirty="0"/>
              <a:t> Η διατύπωση του προβλήματος </a:t>
            </a:r>
            <a:r>
              <a:rPr lang="en-US" sz="3200" dirty="0"/>
              <a:t>(1 </a:t>
            </a:r>
            <a:r>
              <a:rPr lang="el-GR" sz="3200" dirty="0"/>
              <a:t>από</a:t>
            </a:r>
            <a:r>
              <a:rPr lang="en-US" sz="3200" dirty="0"/>
              <a:t> 2) </a:t>
            </a:r>
            <a:r>
              <a:rPr lang="en-US" sz="2000" dirty="0"/>
              <a:t>(</a:t>
            </a:r>
            <a:r>
              <a:rPr lang="el-GR" sz="2000" dirty="0"/>
              <a:t>Στόχος</a:t>
            </a:r>
            <a:r>
              <a:rPr lang="en-US" sz="2000" dirty="0"/>
              <a:t> 10.4)</a:t>
            </a:r>
            <a:endParaRPr lang="en-US" sz="3200" dirty="0"/>
          </a:p>
        </p:txBody>
      </p:sp>
      <p:sp>
        <p:nvSpPr>
          <p:cNvPr id="3" name="Content Placeholder 2"/>
          <p:cNvSpPr>
            <a:spLocks noGrp="1"/>
          </p:cNvSpPr>
          <p:nvPr>
            <p:ph idx="1"/>
          </p:nvPr>
        </p:nvSpPr>
        <p:spPr/>
        <p:txBody>
          <a:bodyPr/>
          <a:lstStyle/>
          <a:p>
            <a:pPr marL="256032" lvl="1" indent="-256032">
              <a:spcAft>
                <a:spcPts val="1200"/>
              </a:spcAft>
              <a:buClr>
                <a:srgbClr val="007FA3"/>
              </a:buClr>
              <a:buSzPct val="100000"/>
              <a:buFont typeface="Arial" panose="020B0604020202020204" pitchFamily="34" charset="0"/>
              <a:buChar char="•"/>
            </a:pPr>
            <a:r>
              <a:rPr lang="el-GR" sz="3200" dirty="0">
                <a:solidFill>
                  <a:schemeClr val="bg2"/>
                </a:solidFill>
              </a:rPr>
              <a:t>Η αφετηρία του προγραμματισμού</a:t>
            </a:r>
            <a:endParaRPr lang="en-US" sz="3200" dirty="0">
              <a:solidFill>
                <a:schemeClr val="bg2"/>
              </a:solidFill>
            </a:endParaRPr>
          </a:p>
          <a:p>
            <a:pPr lvl="1">
              <a:spcAft>
                <a:spcPts val="1200"/>
              </a:spcAft>
            </a:pPr>
            <a:r>
              <a:rPr lang="el-GR" dirty="0"/>
              <a:t>Μια σαφής περιγραφή των εργασιών που πρέπει να επιτελεστούν</a:t>
            </a:r>
            <a:endParaRPr lang="en-US" dirty="0"/>
          </a:p>
          <a:p>
            <a:pPr lvl="1">
              <a:spcAft>
                <a:spcPts val="1200"/>
              </a:spcAft>
            </a:pPr>
            <a:r>
              <a:rPr lang="el-GR" dirty="0"/>
              <a:t>Κατανόηση των στόχων του προγραμματισμού</a:t>
            </a:r>
            <a:endParaRPr lang="en-US" dirty="0"/>
          </a:p>
          <a:p>
            <a:pPr>
              <a:spcAft>
                <a:spcPts val="1200"/>
              </a:spcAft>
            </a:pPr>
            <a:r>
              <a:rPr lang="el-GR" dirty="0"/>
              <a:t>Αλληλεπίδραση με τους χρήστες</a:t>
            </a:r>
            <a:endParaRPr lang="en-US" dirty="0"/>
          </a:p>
          <a:p>
            <a:pPr lvl="1">
              <a:spcAft>
                <a:spcPts val="1200"/>
              </a:spcAft>
            </a:pPr>
            <a:r>
              <a:rPr lang="el-GR" dirty="0"/>
              <a:t>Τα δεδομένα είναι η ακατέργαστη πρώτη ύλη</a:t>
            </a:r>
            <a:endParaRPr lang="en-US" dirty="0"/>
          </a:p>
          <a:p>
            <a:pPr lvl="1">
              <a:spcAft>
                <a:spcPts val="1200"/>
              </a:spcAft>
            </a:pPr>
            <a:r>
              <a:rPr lang="el-GR" dirty="0"/>
              <a:t>Οι πληροφορίες είναι το αποτέλεσμα</a:t>
            </a:r>
            <a:endParaRPr lang="en-US" dirty="0"/>
          </a:p>
          <a:p>
            <a:pPr lvl="1">
              <a:spcAft>
                <a:spcPts val="1200"/>
              </a:spcAft>
            </a:pPr>
            <a:r>
              <a:rPr lang="el-GR" dirty="0"/>
              <a:t>Η μέθοδος είναι η διαδικασία της μετατροπής των εισόδων στις σωστές εξόδους</a:t>
            </a:r>
            <a:endParaRPr lang="en-US" dirty="0"/>
          </a:p>
        </p:txBody>
      </p:sp>
    </p:spTree>
    <p:extLst>
      <p:ext uri="{BB962C8B-B14F-4D97-AF65-F5344CB8AC3E}">
        <p14:creationId xmlns:p14="http://schemas.microsoft.com/office/powerpoint/2010/main" val="310993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56032" lvl="1" indent="-256032">
              <a:spcAft>
                <a:spcPts val="1800"/>
              </a:spcAft>
              <a:buClr>
                <a:srgbClr val="007FA3"/>
              </a:buClr>
              <a:buSzPct val="100000"/>
              <a:buFont typeface="Arial" panose="020B0604020202020204" pitchFamily="34" charset="0"/>
              <a:buChar char="•"/>
            </a:pPr>
            <a:r>
              <a:rPr lang="el-GR" sz="3200" dirty="0">
                <a:solidFill>
                  <a:schemeClr val="bg2"/>
                </a:solidFill>
              </a:rPr>
              <a:t>Χειρισμός σφαλμάτων</a:t>
            </a:r>
            <a:endParaRPr lang="en-US" sz="3200" dirty="0">
              <a:solidFill>
                <a:schemeClr val="bg2"/>
              </a:solidFill>
            </a:endParaRPr>
          </a:p>
          <a:p>
            <a:pPr lvl="1">
              <a:spcAft>
                <a:spcPts val="1800"/>
              </a:spcAft>
              <a:buSzPct val="100000"/>
            </a:pPr>
            <a:r>
              <a:rPr lang="el-GR" dirty="0"/>
              <a:t>Τ</a:t>
            </a:r>
            <a:r>
              <a:rPr lang="el-GR" dirty="0">
                <a:latin typeface="Arial" pitchFamily="34" charset="0"/>
              </a:rPr>
              <a:t>ι θα πρέπει να κάνει το πρόγραμμα σε περίπτωση σφάλματος </a:t>
            </a:r>
            <a:endParaRPr lang="en-US" dirty="0"/>
          </a:p>
          <a:p>
            <a:pPr lvl="1">
              <a:spcBef>
                <a:spcPts val="0"/>
              </a:spcBef>
              <a:spcAft>
                <a:spcPts val="1800"/>
              </a:spcAft>
              <a:buSzPct val="100000"/>
            </a:pPr>
            <a:r>
              <a:rPr lang="el-GR" dirty="0"/>
              <a:t>Περιλαμβάνει ένα σχέδιο δοκιμών</a:t>
            </a:r>
            <a:endParaRPr lang="en-US" dirty="0"/>
          </a:p>
          <a:p>
            <a:pPr lvl="1">
              <a:spcBef>
                <a:spcPts val="0"/>
              </a:spcBef>
              <a:spcAft>
                <a:spcPts val="1800"/>
              </a:spcAft>
              <a:buSzPct val="100000"/>
            </a:pPr>
            <a:r>
              <a:rPr lang="el-GR" dirty="0"/>
              <a:t>Αντιμετωπίζει πιθανά σφάλματα</a:t>
            </a:r>
            <a:endParaRPr lang="en-US" dirty="0"/>
          </a:p>
        </p:txBody>
      </p:sp>
      <p:sp>
        <p:nvSpPr>
          <p:cNvPr id="5" name="Title 1"/>
          <p:cNvSpPr>
            <a:spLocks noGrp="1"/>
          </p:cNvSpPr>
          <p:nvPr>
            <p:ph type="title"/>
          </p:nvPr>
        </p:nvSpPr>
        <p:spPr>
          <a:xfrm>
            <a:off x="304800" y="0"/>
            <a:ext cx="8686800" cy="1600200"/>
          </a:xfrm>
        </p:spPr>
        <p:txBody>
          <a:bodyPr/>
          <a:lstStyle/>
          <a:p>
            <a:r>
              <a:rPr lang="el-GR" sz="3800" dirty="0"/>
              <a:t>Κύκλος ζωής προγράμματος </a:t>
            </a:r>
            <a:br>
              <a:rPr lang="en-US" sz="3000" dirty="0"/>
            </a:br>
            <a:r>
              <a:rPr lang="el-GR" sz="3000" dirty="0"/>
              <a:t> Η διατύπωση του προβλήματος </a:t>
            </a:r>
            <a:r>
              <a:rPr lang="en-US" sz="3200" dirty="0"/>
              <a:t>(</a:t>
            </a:r>
            <a:r>
              <a:rPr lang="el-GR" sz="3200" dirty="0"/>
              <a:t>2</a:t>
            </a:r>
            <a:r>
              <a:rPr lang="en-US" sz="3200" dirty="0"/>
              <a:t> </a:t>
            </a:r>
            <a:r>
              <a:rPr lang="el-GR" sz="3200" dirty="0"/>
              <a:t>από</a:t>
            </a:r>
            <a:r>
              <a:rPr lang="en-US" sz="3200" dirty="0"/>
              <a:t> 2) </a:t>
            </a:r>
            <a:r>
              <a:rPr lang="en-US" sz="2000" dirty="0"/>
              <a:t>(</a:t>
            </a:r>
            <a:r>
              <a:rPr lang="el-GR" sz="2000" dirty="0"/>
              <a:t>Στόχος</a:t>
            </a:r>
            <a:r>
              <a:rPr lang="en-US" sz="2000" dirty="0"/>
              <a:t> 10.4)</a:t>
            </a:r>
            <a:endParaRPr lang="en-US" sz="3200" dirty="0"/>
          </a:p>
        </p:txBody>
      </p:sp>
    </p:spTree>
    <p:extLst>
      <p:ext uri="{BB962C8B-B14F-4D97-AF65-F5344CB8AC3E}">
        <p14:creationId xmlns:p14="http://schemas.microsoft.com/office/powerpoint/2010/main" val="189958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l-GR" sz="3800" dirty="0"/>
              <a:t>Κύκλος ζωής προγράμματος </a:t>
            </a:r>
            <a:br>
              <a:rPr lang="en-US" sz="2700" dirty="0"/>
            </a:br>
            <a:r>
              <a:rPr lang="el-GR" sz="3200" dirty="0"/>
              <a:t>Ανάπτυξη αλγόριθμου</a:t>
            </a:r>
            <a:r>
              <a:rPr lang="en-US" sz="3200" dirty="0"/>
              <a:t> (1 </a:t>
            </a:r>
            <a:r>
              <a:rPr lang="el-GR" sz="3200" dirty="0"/>
              <a:t>από</a:t>
            </a:r>
            <a:r>
              <a:rPr lang="en-US" sz="3200" dirty="0"/>
              <a:t> 5) </a:t>
            </a:r>
            <a:r>
              <a:rPr lang="en-US" sz="2000" dirty="0"/>
              <a:t>(</a:t>
            </a:r>
            <a:r>
              <a:rPr lang="el-GR" sz="2000" dirty="0"/>
              <a:t>Στόχος</a:t>
            </a:r>
            <a:r>
              <a:rPr lang="en-US" sz="2000" dirty="0"/>
              <a:t> 10.5)</a:t>
            </a:r>
            <a:endParaRPr lang="en-US" sz="3000" dirty="0"/>
          </a:p>
        </p:txBody>
      </p:sp>
      <p:sp>
        <p:nvSpPr>
          <p:cNvPr id="3" name="Content Placeholder 2"/>
          <p:cNvSpPr>
            <a:spLocks noGrp="1"/>
          </p:cNvSpPr>
          <p:nvPr>
            <p:ph idx="1"/>
          </p:nvPr>
        </p:nvSpPr>
        <p:spPr>
          <a:xfrm>
            <a:off x="457200" y="1524000"/>
            <a:ext cx="8382000" cy="5257800"/>
          </a:xfrm>
        </p:spPr>
        <p:txBody>
          <a:bodyPr/>
          <a:lstStyle/>
          <a:p>
            <a:pPr>
              <a:spcAft>
                <a:spcPts val="1200"/>
              </a:spcAft>
            </a:pPr>
            <a:r>
              <a:rPr lang="el-GR" sz="3000" dirty="0"/>
              <a:t>Ένα σύνολο βημάτων τα οποία περιγράφουν τι πρέπει να κάνει το πρόγραμμα υπολογιστή προκειμένου να επιτελέσει το έργο του</a:t>
            </a:r>
            <a:endParaRPr lang="en-US" sz="3000" dirty="0"/>
          </a:p>
          <a:p>
            <a:pPr>
              <a:spcAft>
                <a:spcPts val="1200"/>
              </a:spcAft>
            </a:pPr>
            <a:r>
              <a:rPr lang="el-GR" sz="3000" dirty="0"/>
              <a:t>Οι αλγόριθμοι είναι περιορισμένοι</a:t>
            </a:r>
            <a:endParaRPr lang="en-US" sz="3000" dirty="0"/>
          </a:p>
          <a:p>
            <a:pPr>
              <a:lnSpc>
                <a:spcPct val="105000"/>
              </a:lnSpc>
              <a:spcAft>
                <a:spcPts val="1200"/>
              </a:spcAft>
            </a:pPr>
            <a:r>
              <a:rPr lang="el-GR" sz="3000" dirty="0"/>
              <a:t>Οι αλγόριθμοι αναπαριστάνονται μέσω διαγραμμάτων ροής</a:t>
            </a:r>
            <a:endParaRPr lang="en-US" sz="3000" dirty="0"/>
          </a:p>
          <a:p>
            <a:pPr lvl="1">
              <a:lnSpc>
                <a:spcPct val="105000"/>
              </a:lnSpc>
              <a:spcAft>
                <a:spcPts val="1200"/>
              </a:spcAft>
            </a:pPr>
            <a:r>
              <a:rPr lang="el-GR" dirty="0"/>
              <a:t> Παρέχουν οπτική αναπαράσταση μοτίβων</a:t>
            </a:r>
            <a:endParaRPr lang="en-US" dirty="0"/>
          </a:p>
          <a:p>
            <a:pPr>
              <a:lnSpc>
                <a:spcPct val="105000"/>
              </a:lnSpc>
              <a:spcAft>
                <a:spcPts val="1200"/>
              </a:spcAft>
            </a:pPr>
            <a:r>
              <a:rPr lang="el-GR" sz="3000" dirty="0"/>
              <a:t>Ο </a:t>
            </a:r>
            <a:r>
              <a:rPr lang="el-GR" sz="3000" dirty="0" err="1"/>
              <a:t>ψευδοκώδικας</a:t>
            </a:r>
            <a:r>
              <a:rPr lang="el-GR" sz="3000" dirty="0"/>
              <a:t> είναι μια προσέγγιση για την τεκμηρίωση ενός αλγόριθμου που βασίζεται σε κείμενο</a:t>
            </a:r>
            <a:endParaRPr lang="en-US" sz="3000" dirty="0"/>
          </a:p>
        </p:txBody>
      </p:sp>
    </p:spTree>
    <p:extLst>
      <p:ext uri="{BB962C8B-B14F-4D97-AF65-F5344CB8AC3E}">
        <p14:creationId xmlns:p14="http://schemas.microsoft.com/office/powerpoint/2010/main" val="176536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admin\Desktop\Χωρίς τίτλο.png"/>
          <p:cNvPicPr>
            <a:picLocks noChangeAspect="1" noChangeArrowheads="1"/>
          </p:cNvPicPr>
          <p:nvPr/>
        </p:nvPicPr>
        <p:blipFill>
          <a:blip r:embed="rId3" cstate="print"/>
          <a:srcRect r="29481"/>
          <a:stretch>
            <a:fillRect/>
          </a:stretch>
        </p:blipFill>
        <p:spPr bwMode="auto">
          <a:xfrm>
            <a:off x="4341440" y="1467000"/>
            <a:ext cx="4726360" cy="4140000"/>
          </a:xfrm>
          <a:prstGeom prst="rect">
            <a:avLst/>
          </a:prstGeom>
          <a:noFill/>
        </p:spPr>
      </p:pic>
      <p:sp>
        <p:nvSpPr>
          <p:cNvPr id="3" name="Content Placeholder 2"/>
          <p:cNvSpPr>
            <a:spLocks noGrp="1"/>
          </p:cNvSpPr>
          <p:nvPr>
            <p:ph idx="1"/>
          </p:nvPr>
        </p:nvSpPr>
        <p:spPr>
          <a:xfrm>
            <a:off x="457200" y="1600200"/>
            <a:ext cx="5101736" cy="5257800"/>
          </a:xfrm>
        </p:spPr>
        <p:txBody>
          <a:bodyPr>
            <a:normAutofit/>
          </a:bodyPr>
          <a:lstStyle/>
          <a:p>
            <a:pPr>
              <a:spcAft>
                <a:spcPts val="600"/>
              </a:spcAft>
            </a:pPr>
            <a:r>
              <a:rPr lang="el-GR" dirty="0"/>
              <a:t>Ροή ελέγχου</a:t>
            </a:r>
            <a:endParaRPr lang="en-US" dirty="0"/>
          </a:p>
          <a:p>
            <a:pPr lvl="1">
              <a:spcBef>
                <a:spcPts val="0"/>
              </a:spcBef>
              <a:spcAft>
                <a:spcPts val="600"/>
              </a:spcAft>
            </a:pPr>
            <a:r>
              <a:rPr lang="el-GR" dirty="0"/>
              <a:t>Οι προγραμματιστές χειρίζονται σύνθετους αλγόριθμους</a:t>
            </a:r>
            <a:endParaRPr lang="en-US" dirty="0"/>
          </a:p>
          <a:p>
            <a:pPr lvl="1">
              <a:spcBef>
                <a:spcPts val="0"/>
              </a:spcBef>
              <a:spcAft>
                <a:spcPts val="600"/>
              </a:spcAft>
            </a:pPr>
            <a:r>
              <a:rPr lang="el-GR" dirty="0"/>
              <a:t>Λίστα ενεργειών</a:t>
            </a:r>
            <a:endParaRPr lang="en-US" dirty="0"/>
          </a:p>
          <a:p>
            <a:pPr lvl="1">
              <a:spcBef>
                <a:spcPts val="0"/>
              </a:spcBef>
              <a:spcAft>
                <a:spcPts val="600"/>
              </a:spcAft>
            </a:pPr>
            <a:r>
              <a:rPr lang="el-GR" dirty="0"/>
              <a:t>Σημεία αποφάσεων</a:t>
            </a:r>
            <a:endParaRPr lang="en-US" dirty="0"/>
          </a:p>
          <a:p>
            <a:pPr lvl="2">
              <a:spcBef>
                <a:spcPts val="0"/>
              </a:spcBef>
              <a:spcAft>
                <a:spcPts val="600"/>
              </a:spcAft>
            </a:pPr>
            <a:r>
              <a:rPr lang="el-GR" dirty="0"/>
              <a:t>Δυαδικές αποφάσεις</a:t>
            </a:r>
            <a:endParaRPr lang="en-US" dirty="0"/>
          </a:p>
          <a:p>
            <a:pPr lvl="2">
              <a:spcBef>
                <a:spcPts val="0"/>
              </a:spcBef>
              <a:spcAft>
                <a:spcPts val="600"/>
              </a:spcAft>
            </a:pPr>
            <a:r>
              <a:rPr lang="el-GR" dirty="0"/>
              <a:t>Βρόχος</a:t>
            </a:r>
            <a:endParaRPr lang="en-US" dirty="0"/>
          </a:p>
          <a:p>
            <a:pPr lvl="2">
              <a:spcBef>
                <a:spcPts val="0"/>
              </a:spcBef>
              <a:spcAft>
                <a:spcPts val="600"/>
              </a:spcAft>
            </a:pPr>
            <a:r>
              <a:rPr lang="el-GR" dirty="0"/>
              <a:t>Αρχική τιμή</a:t>
            </a:r>
            <a:endParaRPr lang="en-US" dirty="0"/>
          </a:p>
          <a:p>
            <a:pPr lvl="2">
              <a:spcBef>
                <a:spcPts val="0"/>
              </a:spcBef>
              <a:spcAft>
                <a:spcPts val="600"/>
              </a:spcAft>
            </a:pPr>
            <a:r>
              <a:rPr lang="el-GR" dirty="0"/>
              <a:t>Συνθήκη ελέγχου</a:t>
            </a:r>
            <a:endParaRPr lang="en-US" dirty="0"/>
          </a:p>
          <a:p>
            <a:pPr lvl="1">
              <a:spcBef>
                <a:spcPts val="0"/>
              </a:spcBef>
              <a:spcAft>
                <a:spcPts val="600"/>
              </a:spcAft>
            </a:pPr>
            <a:r>
              <a:rPr lang="el-GR" dirty="0"/>
              <a:t>Δομές ελέγχου</a:t>
            </a:r>
            <a:endParaRPr lang="en-US" dirty="0"/>
          </a:p>
        </p:txBody>
      </p:sp>
      <p:sp>
        <p:nvSpPr>
          <p:cNvPr id="6" name="Title 1"/>
          <p:cNvSpPr>
            <a:spLocks noGrp="1"/>
          </p:cNvSpPr>
          <p:nvPr>
            <p:ph type="title"/>
          </p:nvPr>
        </p:nvSpPr>
        <p:spPr>
          <a:xfrm>
            <a:off x="457200" y="0"/>
            <a:ext cx="8686800" cy="1600200"/>
          </a:xfrm>
        </p:spPr>
        <p:txBody>
          <a:bodyPr/>
          <a:lstStyle/>
          <a:p>
            <a:r>
              <a:rPr lang="el-GR" sz="3800" dirty="0"/>
              <a:t>Κύκλος ζωής προγράμματος </a:t>
            </a:r>
            <a:br>
              <a:rPr lang="en-US" sz="2700" dirty="0"/>
            </a:br>
            <a:r>
              <a:rPr lang="el-GR" sz="3200" dirty="0"/>
              <a:t>Ανάπτυξη αλγόριθμου</a:t>
            </a:r>
            <a:r>
              <a:rPr lang="en-US" sz="3200" dirty="0"/>
              <a:t> (</a:t>
            </a:r>
            <a:r>
              <a:rPr lang="el-GR" sz="3200" dirty="0"/>
              <a:t>2</a:t>
            </a:r>
            <a:r>
              <a:rPr lang="en-US" sz="3200" dirty="0"/>
              <a:t> </a:t>
            </a:r>
            <a:r>
              <a:rPr lang="el-GR" sz="3200" dirty="0"/>
              <a:t>από</a:t>
            </a:r>
            <a:r>
              <a:rPr lang="en-US" sz="3200" dirty="0"/>
              <a:t> 5) </a:t>
            </a:r>
            <a:r>
              <a:rPr lang="en-US" sz="2000" dirty="0"/>
              <a:t>(</a:t>
            </a:r>
            <a:r>
              <a:rPr lang="el-GR" sz="2000" dirty="0"/>
              <a:t>Στόχος</a:t>
            </a:r>
            <a:r>
              <a:rPr lang="en-US" sz="2000" dirty="0"/>
              <a:t> 10.5)</a:t>
            </a:r>
            <a:endParaRPr lang="en-US" sz="3000" dirty="0"/>
          </a:p>
        </p:txBody>
      </p:sp>
    </p:spTree>
    <p:extLst>
      <p:ext uri="{BB962C8B-B14F-4D97-AF65-F5344CB8AC3E}">
        <p14:creationId xmlns:p14="http://schemas.microsoft.com/office/powerpoint/2010/main" val="229909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457200" y="1600201"/>
            <a:ext cx="8229600" cy="3733800"/>
          </a:xfrm>
        </p:spPr>
        <p:txBody>
          <a:bodyPr/>
          <a:lstStyle/>
          <a:p>
            <a:pPr marL="256032" lvl="1" indent="-256032">
              <a:spcAft>
                <a:spcPts val="1800"/>
              </a:spcAft>
              <a:buClr>
                <a:srgbClr val="007FA3"/>
              </a:buClr>
              <a:buSzPct val="100000"/>
              <a:buFont typeface="Arial" panose="020B0604020202020204" pitchFamily="34" charset="0"/>
              <a:buChar char="•"/>
            </a:pPr>
            <a:r>
              <a:rPr lang="el-GR" sz="3200" dirty="0">
                <a:solidFill>
                  <a:schemeClr val="bg2"/>
                </a:solidFill>
              </a:rPr>
              <a:t>Μεθοδολογία σχεδίασης: Σχεδίαση από πάνω προς τα κάτω</a:t>
            </a:r>
            <a:endParaRPr lang="en-US" sz="3200" dirty="0">
              <a:solidFill>
                <a:schemeClr val="bg2"/>
              </a:solidFill>
            </a:endParaRPr>
          </a:p>
          <a:p>
            <a:pPr lvl="1">
              <a:spcAft>
                <a:spcPts val="1800"/>
              </a:spcAft>
            </a:pPr>
            <a:r>
              <a:rPr lang="el-GR" dirty="0"/>
              <a:t>Το</a:t>
            </a:r>
            <a:r>
              <a:rPr lang="el-GR" dirty="0">
                <a:latin typeface="Arial" pitchFamily="34" charset="0"/>
              </a:rPr>
              <a:t> πρόβλημα αναλύεται σε μια σειρά από εργασίες υψηλού επιπέδου</a:t>
            </a:r>
            <a:endParaRPr lang="en-US" dirty="0"/>
          </a:p>
          <a:p>
            <a:pPr lvl="1">
              <a:spcAft>
                <a:spcPts val="1800"/>
              </a:spcAft>
            </a:pPr>
            <a:r>
              <a:rPr lang="el-GR" dirty="0"/>
              <a:t>Κ</a:t>
            </a:r>
            <a:r>
              <a:rPr lang="el-GR" dirty="0">
                <a:latin typeface="Arial" pitchFamily="34" charset="0"/>
              </a:rPr>
              <a:t>άθε εργασία αναλύεται σε όλο και πιο λεπτομερείς </a:t>
            </a:r>
            <a:r>
              <a:rPr lang="el-GR" dirty="0" err="1">
                <a:latin typeface="Arial" pitchFamily="34" charset="0"/>
              </a:rPr>
              <a:t>υποεργασίες</a:t>
            </a:r>
            <a:endParaRPr lang="en-US" dirty="0"/>
          </a:p>
          <a:p>
            <a:pPr lvl="1">
              <a:spcAft>
                <a:spcPts val="1800"/>
              </a:spcAft>
            </a:pPr>
            <a:r>
              <a:rPr lang="el-GR" dirty="0">
                <a:latin typeface="Arial" pitchFamily="34" charset="0"/>
              </a:rPr>
              <a:t>Συνεχίζουν μέχρι να καταλήξουν σε μια σειρά βημάτων που είναι κοντά στις εντολές που επιτρέπονται στη γλώσσα προγραμματισμού</a:t>
            </a:r>
            <a:endParaRPr lang="en-US" dirty="0"/>
          </a:p>
        </p:txBody>
      </p:sp>
      <p:sp>
        <p:nvSpPr>
          <p:cNvPr id="5" name="Title 1"/>
          <p:cNvSpPr>
            <a:spLocks noGrp="1"/>
          </p:cNvSpPr>
          <p:nvPr>
            <p:ph type="title"/>
          </p:nvPr>
        </p:nvSpPr>
        <p:spPr>
          <a:xfrm>
            <a:off x="457200" y="0"/>
            <a:ext cx="8686800" cy="1600200"/>
          </a:xfrm>
        </p:spPr>
        <p:txBody>
          <a:bodyPr/>
          <a:lstStyle/>
          <a:p>
            <a:r>
              <a:rPr lang="el-GR" sz="3800" dirty="0"/>
              <a:t>Κύκλος ζωής προγράμματος </a:t>
            </a:r>
            <a:br>
              <a:rPr lang="en-US" sz="2700" dirty="0"/>
            </a:br>
            <a:r>
              <a:rPr lang="el-GR" sz="3200" dirty="0"/>
              <a:t>Ανάπτυξη αλγόριθμου</a:t>
            </a:r>
            <a:r>
              <a:rPr lang="en-US" sz="3200" dirty="0"/>
              <a:t> (</a:t>
            </a:r>
            <a:r>
              <a:rPr lang="el-GR" sz="3200" dirty="0"/>
              <a:t>3</a:t>
            </a:r>
            <a:r>
              <a:rPr lang="en-US" sz="3200" dirty="0"/>
              <a:t> </a:t>
            </a:r>
            <a:r>
              <a:rPr lang="el-GR" sz="3200" dirty="0"/>
              <a:t>από</a:t>
            </a:r>
            <a:r>
              <a:rPr lang="en-US" sz="3200" dirty="0"/>
              <a:t> 5) </a:t>
            </a:r>
            <a:r>
              <a:rPr lang="en-US" sz="2000" dirty="0"/>
              <a:t>(</a:t>
            </a:r>
            <a:r>
              <a:rPr lang="el-GR" sz="2000" dirty="0"/>
              <a:t>Στόχος</a:t>
            </a:r>
            <a:r>
              <a:rPr lang="en-US" sz="2000" dirty="0"/>
              <a:t> 10.5)</a:t>
            </a:r>
            <a:endParaRPr lang="en-US" sz="3000" dirty="0"/>
          </a:p>
        </p:txBody>
      </p:sp>
    </p:spTree>
    <p:extLst>
      <p:ext uri="{BB962C8B-B14F-4D97-AF65-F5344CB8AC3E}">
        <p14:creationId xmlns:p14="http://schemas.microsoft.com/office/powerpoint/2010/main" val="377098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457200" y="1447800"/>
            <a:ext cx="8686800" cy="1524000"/>
          </a:xfrm>
        </p:spPr>
        <p:txBody>
          <a:bodyPr/>
          <a:lstStyle/>
          <a:p>
            <a:r>
              <a:rPr lang="el-GR" sz="3000" dirty="0"/>
              <a:t>Η σχεδίαση από πάνω προς τα κάτω είναι μια συστηματική προσέγγιση κατά την οποία ένα πρόβλημα αναλύεται σε μια σειρά από εργασίες υψηλού επιπέδου</a:t>
            </a:r>
            <a:endParaRPr lang="en-US" sz="3000" dirty="0"/>
          </a:p>
        </p:txBody>
      </p:sp>
      <p:sp>
        <p:nvSpPr>
          <p:cNvPr id="6" name="Title 1"/>
          <p:cNvSpPr>
            <a:spLocks noGrp="1"/>
          </p:cNvSpPr>
          <p:nvPr>
            <p:ph type="title"/>
          </p:nvPr>
        </p:nvSpPr>
        <p:spPr>
          <a:xfrm>
            <a:off x="457200" y="-76200"/>
            <a:ext cx="8686800" cy="1600200"/>
          </a:xfrm>
        </p:spPr>
        <p:txBody>
          <a:bodyPr/>
          <a:lstStyle/>
          <a:p>
            <a:r>
              <a:rPr lang="el-GR" sz="3800" dirty="0"/>
              <a:t>Κύκλος ζωής προγράμματος </a:t>
            </a:r>
            <a:br>
              <a:rPr lang="en-US" sz="2700" dirty="0"/>
            </a:br>
            <a:r>
              <a:rPr lang="el-GR" sz="3200" dirty="0"/>
              <a:t>Ανάπτυξη αλγόριθμου</a:t>
            </a:r>
            <a:r>
              <a:rPr lang="en-US" sz="3200" dirty="0"/>
              <a:t> (</a:t>
            </a:r>
            <a:r>
              <a:rPr lang="el-GR" sz="3200" dirty="0"/>
              <a:t>4</a:t>
            </a:r>
            <a:r>
              <a:rPr lang="en-US" sz="3200" dirty="0"/>
              <a:t> </a:t>
            </a:r>
            <a:r>
              <a:rPr lang="el-GR" sz="3200" dirty="0"/>
              <a:t>από</a:t>
            </a:r>
            <a:r>
              <a:rPr lang="en-US" sz="3200" dirty="0"/>
              <a:t> 5) </a:t>
            </a:r>
            <a:r>
              <a:rPr lang="en-US" sz="2000" dirty="0"/>
              <a:t>(</a:t>
            </a:r>
            <a:r>
              <a:rPr lang="el-GR" sz="2000" dirty="0"/>
              <a:t>Στόχος</a:t>
            </a:r>
            <a:r>
              <a:rPr lang="en-US" sz="2000" dirty="0"/>
              <a:t> 10.5)</a:t>
            </a:r>
            <a:endParaRPr lang="en-US" sz="3000" dirty="0"/>
          </a:p>
        </p:txBody>
      </p:sp>
      <p:pic>
        <p:nvPicPr>
          <p:cNvPr id="1027" name="Picture 3" descr="C:\Users\admin\Desktop\Χωρίς τίτλο.png"/>
          <p:cNvPicPr>
            <a:picLocks noChangeAspect="1" noChangeArrowheads="1"/>
          </p:cNvPicPr>
          <p:nvPr/>
        </p:nvPicPr>
        <p:blipFill>
          <a:blip r:embed="rId3" cstate="print"/>
          <a:srcRect r="30458" b="32609"/>
          <a:stretch>
            <a:fillRect/>
          </a:stretch>
        </p:blipFill>
        <p:spPr bwMode="auto">
          <a:xfrm>
            <a:off x="1600200" y="3276600"/>
            <a:ext cx="6086247" cy="3312000"/>
          </a:xfrm>
          <a:prstGeom prst="rect">
            <a:avLst/>
          </a:prstGeom>
          <a:noFill/>
        </p:spPr>
      </p:pic>
    </p:spTree>
    <p:extLst>
      <p:ext uri="{BB962C8B-B14F-4D97-AF65-F5344CB8AC3E}">
        <p14:creationId xmlns:p14="http://schemas.microsoft.com/office/powerpoint/2010/main" val="348206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7200" y="1447800"/>
            <a:ext cx="8686800" cy="1477328"/>
          </a:xfrm>
          <a:prstGeom prst="rect">
            <a:avLst/>
          </a:prstGeom>
          <a:noFill/>
        </p:spPr>
        <p:txBody>
          <a:bodyPr wrap="square" rtlCol="0">
            <a:spAutoFit/>
          </a:bodyPr>
          <a:lstStyle/>
          <a:p>
            <a:pPr marL="256032" indent="-256032">
              <a:buClr>
                <a:srgbClr val="007FA3"/>
              </a:buClr>
              <a:buSzPct val="100000"/>
              <a:buFont typeface="Arial" panose="020B0604020202020204" pitchFamily="34" charset="0"/>
              <a:buChar char="•"/>
            </a:pPr>
            <a:r>
              <a:rPr lang="el-GR" sz="3000" dirty="0">
                <a:solidFill>
                  <a:schemeClr val="bg2"/>
                </a:solidFill>
              </a:rPr>
              <a:t>Με την αντικειμενοστραφή ανάλυση, οι προγραμματιστές αναγνωρίζουν τις κλάσεις για να λύσουν ένα πρόβλημα</a:t>
            </a:r>
            <a:endParaRPr lang="en-US" sz="3000" dirty="0">
              <a:solidFill>
                <a:schemeClr val="bg2"/>
              </a:solidFill>
            </a:endParaRPr>
          </a:p>
        </p:txBody>
      </p:sp>
      <p:sp>
        <p:nvSpPr>
          <p:cNvPr id="6" name="Title 1"/>
          <p:cNvSpPr>
            <a:spLocks noGrp="1"/>
          </p:cNvSpPr>
          <p:nvPr>
            <p:ph type="title"/>
          </p:nvPr>
        </p:nvSpPr>
        <p:spPr>
          <a:xfrm>
            <a:off x="457200" y="-76200"/>
            <a:ext cx="8686800" cy="1600200"/>
          </a:xfrm>
        </p:spPr>
        <p:txBody>
          <a:bodyPr/>
          <a:lstStyle/>
          <a:p>
            <a:r>
              <a:rPr lang="el-GR" sz="3800" dirty="0"/>
              <a:t>Κύκλος ζωής προγράμματος </a:t>
            </a:r>
            <a:br>
              <a:rPr lang="en-US" sz="2700" dirty="0"/>
            </a:br>
            <a:r>
              <a:rPr lang="el-GR" sz="3200" dirty="0"/>
              <a:t>Ανάπτυξη αλγόριθμου</a:t>
            </a:r>
            <a:r>
              <a:rPr lang="en-US" sz="3200" dirty="0"/>
              <a:t> (</a:t>
            </a:r>
            <a:r>
              <a:rPr lang="el-GR" sz="3200" dirty="0"/>
              <a:t>5</a:t>
            </a:r>
            <a:r>
              <a:rPr lang="en-US" sz="3200" dirty="0"/>
              <a:t> </a:t>
            </a:r>
            <a:r>
              <a:rPr lang="el-GR" sz="3200" dirty="0"/>
              <a:t>από</a:t>
            </a:r>
            <a:r>
              <a:rPr lang="en-US" sz="3200" dirty="0"/>
              <a:t> 5) </a:t>
            </a:r>
            <a:r>
              <a:rPr lang="en-US" sz="2000" dirty="0"/>
              <a:t>(</a:t>
            </a:r>
            <a:r>
              <a:rPr lang="el-GR" sz="2000" dirty="0"/>
              <a:t>Στόχος</a:t>
            </a:r>
            <a:r>
              <a:rPr lang="en-US" sz="2000" dirty="0"/>
              <a:t> 10.5)</a:t>
            </a:r>
            <a:endParaRPr lang="en-US" sz="3000" dirty="0"/>
          </a:p>
        </p:txBody>
      </p:sp>
      <p:pic>
        <p:nvPicPr>
          <p:cNvPr id="2051" name="Picture 3" descr="C:\Users\admin\Desktop\Χωρίς τίτλο.png"/>
          <p:cNvPicPr>
            <a:picLocks noChangeAspect="1" noChangeArrowheads="1"/>
          </p:cNvPicPr>
          <p:nvPr/>
        </p:nvPicPr>
        <p:blipFill>
          <a:blip r:embed="rId3" cstate="print"/>
          <a:srcRect r="46083" b="32174"/>
          <a:stretch>
            <a:fillRect/>
          </a:stretch>
        </p:blipFill>
        <p:spPr bwMode="auto">
          <a:xfrm>
            <a:off x="1828800" y="2895600"/>
            <a:ext cx="5503858" cy="3888000"/>
          </a:xfrm>
          <a:prstGeom prst="rect">
            <a:avLst/>
          </a:prstGeom>
          <a:noFill/>
        </p:spPr>
      </p:pic>
    </p:spTree>
    <p:extLst>
      <p:ext uri="{BB962C8B-B14F-4D97-AF65-F5344CB8AC3E}">
        <p14:creationId xmlns:p14="http://schemas.microsoft.com/office/powerpoint/2010/main" val="1946613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686800" cy="1600200"/>
          </a:xfrm>
        </p:spPr>
        <p:txBody>
          <a:bodyPr/>
          <a:lstStyle/>
          <a:p>
            <a:r>
              <a:rPr lang="el-GR" sz="3800" dirty="0"/>
              <a:t>Κύκλος ζωής προγράμματος </a:t>
            </a:r>
            <a:br>
              <a:rPr lang="en-US" sz="4050" dirty="0"/>
            </a:br>
            <a:r>
              <a:rPr lang="el-GR" sz="3200" dirty="0"/>
              <a:t>Κωδικοποίηση</a:t>
            </a:r>
            <a:r>
              <a:rPr lang="en-US" sz="3200" dirty="0"/>
              <a:t> (1 </a:t>
            </a:r>
            <a:r>
              <a:rPr lang="el-GR" sz="3200" dirty="0"/>
              <a:t>από</a:t>
            </a:r>
            <a:r>
              <a:rPr lang="en-US" sz="3200" dirty="0"/>
              <a:t> 5) </a:t>
            </a:r>
            <a:r>
              <a:rPr lang="en-US" sz="2000" dirty="0"/>
              <a:t>(</a:t>
            </a:r>
            <a:r>
              <a:rPr lang="el-GR" sz="2000" dirty="0"/>
              <a:t>Στόχος</a:t>
            </a:r>
            <a:r>
              <a:rPr lang="en-US" sz="2000" dirty="0"/>
              <a:t> 10.6)</a:t>
            </a:r>
            <a:endParaRPr lang="en-US" sz="2700" dirty="0"/>
          </a:p>
        </p:txBody>
      </p:sp>
      <p:sp>
        <p:nvSpPr>
          <p:cNvPr id="8" name="Content Placeholder 7"/>
          <p:cNvSpPr>
            <a:spLocks noGrp="1"/>
          </p:cNvSpPr>
          <p:nvPr>
            <p:ph idx="1"/>
          </p:nvPr>
        </p:nvSpPr>
        <p:spPr>
          <a:xfrm>
            <a:off x="457200" y="1447800"/>
            <a:ext cx="8229600" cy="5029200"/>
          </a:xfrm>
        </p:spPr>
        <p:txBody>
          <a:bodyPr/>
          <a:lstStyle/>
          <a:p>
            <a:pPr marL="256032" lvl="1" indent="-256032">
              <a:spcAft>
                <a:spcPts val="1200"/>
              </a:spcAft>
              <a:buClr>
                <a:srgbClr val="007FA3"/>
              </a:buClr>
              <a:buSzPct val="100000"/>
              <a:buFont typeface="Arial" panose="020B0604020202020204" pitchFamily="34" charset="0"/>
              <a:buChar char="•"/>
            </a:pPr>
            <a:r>
              <a:rPr lang="el-GR" sz="3200" dirty="0">
                <a:solidFill>
                  <a:schemeClr val="bg2"/>
                </a:solidFill>
              </a:rPr>
              <a:t>Κωδικοποίηση</a:t>
            </a:r>
            <a:r>
              <a:rPr lang="en-US" sz="3200" dirty="0">
                <a:solidFill>
                  <a:schemeClr val="bg2"/>
                </a:solidFill>
              </a:rPr>
              <a:t>: </a:t>
            </a:r>
            <a:r>
              <a:rPr lang="el-GR" sz="3200" dirty="0">
                <a:solidFill>
                  <a:schemeClr val="bg2"/>
                </a:solidFill>
              </a:rPr>
              <a:t>μετάφραση ενός αλγόριθμου σε εντολές</a:t>
            </a:r>
            <a:r>
              <a:rPr lang="en-US" sz="3200" dirty="0">
                <a:solidFill>
                  <a:schemeClr val="bg2"/>
                </a:solidFill>
              </a:rPr>
              <a:t> CPU </a:t>
            </a:r>
          </a:p>
          <a:p>
            <a:pPr>
              <a:spcAft>
                <a:spcPts val="1200"/>
              </a:spcAft>
            </a:pPr>
            <a:r>
              <a:rPr lang="el-GR" dirty="0"/>
              <a:t>Οι προγραμματιστές προχωρούν από τον αλγόριθμο στον κώδικα</a:t>
            </a:r>
            <a:r>
              <a:rPr lang="en-US" dirty="0"/>
              <a:t>:</a:t>
            </a:r>
          </a:p>
          <a:p>
            <a:pPr lvl="1">
              <a:spcAft>
                <a:spcPts val="1200"/>
              </a:spcAft>
            </a:pPr>
            <a:r>
              <a:rPr lang="el-GR" dirty="0"/>
              <a:t>Α</a:t>
            </a:r>
            <a:r>
              <a:rPr lang="el-GR" dirty="0">
                <a:latin typeface="Arial" pitchFamily="34" charset="0"/>
              </a:rPr>
              <a:t>ναγνωρίζοντας τις σημαντικότερες πληροφορίες </a:t>
            </a:r>
            <a:endParaRPr lang="en-US" dirty="0"/>
          </a:p>
          <a:p>
            <a:pPr lvl="1">
              <a:spcAft>
                <a:spcPts val="1200"/>
              </a:spcAft>
            </a:pPr>
            <a:r>
              <a:rPr lang="el-GR" dirty="0"/>
              <a:t>Καθορίζοντας τη ροή που δείχνει πώς θα αλλάζουν αυτές από κάθε βήμα</a:t>
            </a:r>
            <a:endParaRPr lang="en-US" dirty="0"/>
          </a:p>
          <a:p>
            <a:pPr lvl="1">
              <a:spcAft>
                <a:spcPts val="1200"/>
              </a:spcAft>
            </a:pPr>
            <a:r>
              <a:rPr lang="el-GR" dirty="0"/>
              <a:t>Μετατρέποντας τον αλγόριθμο σε μια συγκεκριμένη γλώσσα προγραμματισμού</a:t>
            </a:r>
            <a:endParaRPr lang="en-US" dirty="0"/>
          </a:p>
        </p:txBody>
      </p:sp>
    </p:spTree>
    <p:extLst>
      <p:ext uri="{BB962C8B-B14F-4D97-AF65-F5344CB8AC3E}">
        <p14:creationId xmlns:p14="http://schemas.microsoft.com/office/powerpoint/2010/main" val="208297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052" y="2604933"/>
            <a:ext cx="5409566" cy="714952"/>
          </a:xfrm>
        </p:spPr>
        <p:txBody>
          <a:bodyPr>
            <a:normAutofit/>
          </a:bodyPr>
          <a:lstStyle/>
          <a:p>
            <a:r>
              <a:rPr lang="en-US" b="0" spc="127" dirty="0">
                <a:latin typeface="Arial Narrow" panose="020B0606020202030204" pitchFamily="34" charset="0"/>
              </a:rPr>
              <a:t>TECHNOLOGY IN ACTION</a:t>
            </a:r>
          </a:p>
        </p:txBody>
      </p:sp>
      <p:sp>
        <p:nvSpPr>
          <p:cNvPr id="6" name="Title 1"/>
          <p:cNvSpPr txBox="1">
            <a:spLocks/>
          </p:cNvSpPr>
          <p:nvPr/>
        </p:nvSpPr>
        <p:spPr>
          <a:xfrm>
            <a:off x="2133600" y="2133600"/>
            <a:ext cx="5107148" cy="6305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el-GR" dirty="0">
                <a:solidFill>
                  <a:schemeClr val="tx1"/>
                </a:solidFill>
              </a:rPr>
              <a:t>Κεφάλαιο</a:t>
            </a:r>
            <a:r>
              <a:rPr lang="en-US" dirty="0">
                <a:solidFill>
                  <a:schemeClr val="tx1"/>
                </a:solidFill>
              </a:rPr>
              <a:t> 10</a:t>
            </a:r>
          </a:p>
        </p:txBody>
      </p:sp>
      <p:sp>
        <p:nvSpPr>
          <p:cNvPr id="8" name="Subtitle 2"/>
          <p:cNvSpPr txBox="1">
            <a:spLocks/>
          </p:cNvSpPr>
          <p:nvPr/>
        </p:nvSpPr>
        <p:spPr>
          <a:xfrm>
            <a:off x="1828800" y="2895600"/>
            <a:ext cx="5433719" cy="1350658"/>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r>
              <a:rPr lang="el-GR" sz="3200" dirty="0">
                <a:latin typeface="+mj-lt"/>
              </a:rPr>
              <a:t>Στο παρασκήνιο: </a:t>
            </a:r>
          </a:p>
          <a:p>
            <a:pPr algn="ctr">
              <a:lnSpc>
                <a:spcPct val="120000"/>
              </a:lnSpc>
            </a:pPr>
            <a:r>
              <a:rPr lang="el-GR" sz="3200" dirty="0">
                <a:latin typeface="+mj-lt"/>
              </a:rPr>
              <a:t>Προγραμματισμός λογισμικού</a:t>
            </a:r>
          </a:p>
          <a:p>
            <a:pPr algn="ctr">
              <a:lnSpc>
                <a:spcPct val="120000"/>
              </a:lnSpc>
            </a:pPr>
            <a:endParaRPr lang="en-US" sz="3200" dirty="0">
              <a:latin typeface="+mj-lt"/>
            </a:endParaRPr>
          </a:p>
        </p:txBody>
      </p:sp>
    </p:spTree>
    <p:extLst>
      <p:ext uri="{BB962C8B-B14F-4D97-AF65-F5344CB8AC3E}">
        <p14:creationId xmlns:p14="http://schemas.microsoft.com/office/powerpoint/2010/main" val="11976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95400"/>
            <a:ext cx="8229600" cy="3200400"/>
          </a:xfrm>
        </p:spPr>
        <p:txBody>
          <a:bodyPr/>
          <a:lstStyle/>
          <a:p>
            <a:pPr>
              <a:spcAft>
                <a:spcPts val="300"/>
              </a:spcAft>
            </a:pPr>
            <a:r>
              <a:rPr lang="el-GR" sz="3000" dirty="0"/>
              <a:t>Γλώσσα προγραμματισμού</a:t>
            </a:r>
            <a:endParaRPr lang="en-US" sz="3000" dirty="0"/>
          </a:p>
          <a:p>
            <a:pPr lvl="1">
              <a:spcAft>
                <a:spcPts val="300"/>
              </a:spcAft>
            </a:pPr>
            <a:r>
              <a:rPr lang="el-GR" sz="2400" dirty="0"/>
              <a:t>Έ</a:t>
            </a:r>
            <a:r>
              <a:rPr lang="el-GR" sz="2400" dirty="0">
                <a:latin typeface="Arial" pitchFamily="34" charset="0"/>
              </a:rPr>
              <a:t>νας «κώδικας» για τις εντολές που η CPU μπορεί να εκτελέσει</a:t>
            </a:r>
            <a:endParaRPr lang="en-US" sz="2400" dirty="0"/>
          </a:p>
          <a:p>
            <a:pPr lvl="1">
              <a:spcAft>
                <a:spcPts val="300"/>
              </a:spcAft>
            </a:pPr>
            <a:r>
              <a:rPr lang="el-GR" sz="2400" dirty="0"/>
              <a:t>Οι γλώσσες</a:t>
            </a:r>
            <a:r>
              <a:rPr lang="en-US" sz="2400" dirty="0"/>
              <a:t> </a:t>
            </a:r>
            <a:r>
              <a:rPr lang="el-GR" sz="2400" dirty="0">
                <a:latin typeface="Arial" pitchFamily="34" charset="0"/>
              </a:rPr>
              <a:t>χρησιμοποιούν ειδικές λέξεις και αυστηρούς κανόνες</a:t>
            </a:r>
            <a:endParaRPr lang="en-US" sz="2400" dirty="0"/>
          </a:p>
          <a:p>
            <a:pPr lvl="1">
              <a:spcBef>
                <a:spcPts val="0"/>
              </a:spcBef>
              <a:spcAft>
                <a:spcPts val="300"/>
              </a:spcAft>
            </a:pPr>
            <a:r>
              <a:rPr lang="el-GR" sz="2400" dirty="0"/>
              <a:t>Επιτρέπουν τον έλεγχο της</a:t>
            </a:r>
            <a:r>
              <a:rPr lang="en-US" sz="2400" dirty="0"/>
              <a:t> CPU </a:t>
            </a:r>
            <a:r>
              <a:rPr lang="el-GR" sz="2400" dirty="0"/>
              <a:t>χωρίς να γνωρίζουν τις λεπτομέρειες της κατασκευής της</a:t>
            </a:r>
            <a:endParaRPr lang="en-US" sz="2400" dirty="0"/>
          </a:p>
          <a:p>
            <a:pPr lvl="1">
              <a:spcBef>
                <a:spcPts val="0"/>
              </a:spcBef>
              <a:spcAft>
                <a:spcPts val="300"/>
              </a:spcAft>
            </a:pPr>
            <a:r>
              <a:rPr lang="el-GR" sz="2400" dirty="0"/>
              <a:t>Πέντε γενιές γλωσσών</a:t>
            </a:r>
            <a:endParaRPr lang="en-US" sz="2400" dirty="0"/>
          </a:p>
        </p:txBody>
      </p:sp>
      <p:sp>
        <p:nvSpPr>
          <p:cNvPr id="6" name="Title 6"/>
          <p:cNvSpPr>
            <a:spLocks noGrp="1"/>
          </p:cNvSpPr>
          <p:nvPr>
            <p:ph type="title"/>
          </p:nvPr>
        </p:nvSpPr>
        <p:spPr>
          <a:xfrm>
            <a:off x="457200" y="-152400"/>
            <a:ext cx="8686800" cy="1600200"/>
          </a:xfrm>
        </p:spPr>
        <p:txBody>
          <a:bodyPr/>
          <a:lstStyle/>
          <a:p>
            <a:r>
              <a:rPr lang="el-GR" sz="3800" dirty="0"/>
              <a:t>Κύκλος ζωής προγράμματος </a:t>
            </a:r>
            <a:br>
              <a:rPr lang="en-US" sz="4050" dirty="0"/>
            </a:br>
            <a:r>
              <a:rPr lang="el-GR" sz="3200" dirty="0"/>
              <a:t>Κωδικοποίηση</a:t>
            </a:r>
            <a:r>
              <a:rPr lang="en-US" sz="3200" dirty="0"/>
              <a:t> (</a:t>
            </a:r>
            <a:r>
              <a:rPr lang="el-GR" sz="3200" dirty="0"/>
              <a:t>2</a:t>
            </a:r>
            <a:r>
              <a:rPr lang="en-US" sz="3200" dirty="0"/>
              <a:t> </a:t>
            </a:r>
            <a:r>
              <a:rPr lang="el-GR" sz="3200" dirty="0"/>
              <a:t>από</a:t>
            </a:r>
            <a:r>
              <a:rPr lang="en-US" sz="3200" dirty="0"/>
              <a:t> 5) </a:t>
            </a:r>
            <a:r>
              <a:rPr lang="en-US" sz="2000" dirty="0"/>
              <a:t>(</a:t>
            </a:r>
            <a:r>
              <a:rPr lang="el-GR" sz="2000" dirty="0"/>
              <a:t>Στόχος</a:t>
            </a:r>
            <a:r>
              <a:rPr lang="en-US" sz="2000" dirty="0"/>
              <a:t> 10.6)</a:t>
            </a:r>
            <a:endParaRPr lang="en-US" sz="2700" dirty="0"/>
          </a:p>
        </p:txBody>
      </p:sp>
      <p:pic>
        <p:nvPicPr>
          <p:cNvPr id="3074" name="Picture 2"/>
          <p:cNvPicPr>
            <a:picLocks noChangeAspect="1" noChangeArrowheads="1"/>
          </p:cNvPicPr>
          <p:nvPr/>
        </p:nvPicPr>
        <p:blipFill>
          <a:blip r:embed="rId3" cstate="print"/>
          <a:srcRect l="26354" t="55208" r="26208" b="22917"/>
          <a:stretch>
            <a:fillRect/>
          </a:stretch>
        </p:blipFill>
        <p:spPr bwMode="auto">
          <a:xfrm>
            <a:off x="1143000" y="4572000"/>
            <a:ext cx="7637141" cy="1980000"/>
          </a:xfrm>
          <a:prstGeom prst="rect">
            <a:avLst/>
          </a:prstGeom>
          <a:noFill/>
          <a:ln w="9525">
            <a:noFill/>
            <a:miter lim="800000"/>
            <a:headEnd/>
            <a:tailEnd/>
          </a:ln>
        </p:spPr>
      </p:pic>
    </p:spTree>
    <p:extLst>
      <p:ext uri="{BB962C8B-B14F-4D97-AF65-F5344CB8AC3E}">
        <p14:creationId xmlns:p14="http://schemas.microsoft.com/office/powerpoint/2010/main" val="86706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24000"/>
            <a:ext cx="8229600" cy="4724400"/>
          </a:xfrm>
        </p:spPr>
        <p:txBody>
          <a:bodyPr/>
          <a:lstStyle/>
          <a:p>
            <a:pPr>
              <a:spcAft>
                <a:spcPts val="600"/>
              </a:spcAft>
            </a:pPr>
            <a:r>
              <a:rPr lang="el-GR" sz="3000" dirty="0"/>
              <a:t>Μεταφερσιμότητα είναι η δυνατότητα να γίνεται μεταφορά μιας ολοκληρωμένης λύσης εύκολα από έναν τύπο υπολογιστή σε άλλον</a:t>
            </a:r>
            <a:endParaRPr lang="en-US" sz="3000" dirty="0"/>
          </a:p>
          <a:p>
            <a:pPr>
              <a:spcAft>
                <a:spcPts val="600"/>
              </a:spcAft>
            </a:pPr>
            <a:r>
              <a:rPr lang="el-GR" sz="3000" dirty="0"/>
              <a:t>Μεταβλητή είναι κάθε είσοδος και κάθε έξοδος που χειρίζεται το πρόγραμμα</a:t>
            </a:r>
            <a:endParaRPr lang="en-US" sz="3000" dirty="0"/>
          </a:p>
          <a:p>
            <a:pPr lvl="1">
              <a:spcAft>
                <a:spcPts val="600"/>
              </a:spcAft>
            </a:pPr>
            <a:r>
              <a:rPr lang="el-GR" dirty="0"/>
              <a:t>Μια δήλωση μεταβλητής λέει στο λειτουργικό σύστημα ότι το πρόγραμμα πρέπει να δεσμεύσει χώρο αποθήκευσης στη RAM</a:t>
            </a:r>
            <a:endParaRPr lang="en-US" dirty="0"/>
          </a:p>
          <a:p>
            <a:pPr>
              <a:spcAft>
                <a:spcPts val="600"/>
              </a:spcAft>
            </a:pPr>
            <a:r>
              <a:rPr lang="el-GR" sz="3000" dirty="0"/>
              <a:t>Οι προγραμματιστές εισάγουν συχνά σχόλια σε κώδικα προγράμματος προκειμένου να εξηγούν τον σκοπό ενός αποσπάσματος</a:t>
            </a:r>
            <a:endParaRPr lang="en-US" sz="3000" dirty="0"/>
          </a:p>
        </p:txBody>
      </p:sp>
      <p:sp>
        <p:nvSpPr>
          <p:cNvPr id="6" name="Title 6"/>
          <p:cNvSpPr>
            <a:spLocks noGrp="1"/>
          </p:cNvSpPr>
          <p:nvPr>
            <p:ph type="title"/>
          </p:nvPr>
        </p:nvSpPr>
        <p:spPr>
          <a:xfrm>
            <a:off x="457200" y="0"/>
            <a:ext cx="8686800" cy="1600200"/>
          </a:xfrm>
        </p:spPr>
        <p:txBody>
          <a:bodyPr/>
          <a:lstStyle/>
          <a:p>
            <a:r>
              <a:rPr lang="el-GR" sz="3800" dirty="0"/>
              <a:t>Κύκλος ζωής προγράμματος </a:t>
            </a:r>
            <a:br>
              <a:rPr lang="en-US" sz="4050" dirty="0"/>
            </a:br>
            <a:r>
              <a:rPr lang="el-GR" sz="3200" dirty="0"/>
              <a:t>Κωδικοποίηση</a:t>
            </a:r>
            <a:r>
              <a:rPr lang="en-US" sz="3200" dirty="0"/>
              <a:t> (</a:t>
            </a:r>
            <a:r>
              <a:rPr lang="el-GR" sz="3200" dirty="0"/>
              <a:t>3</a:t>
            </a:r>
            <a:r>
              <a:rPr lang="en-US" sz="3200" dirty="0"/>
              <a:t> </a:t>
            </a:r>
            <a:r>
              <a:rPr lang="el-GR" sz="3200" dirty="0"/>
              <a:t>από</a:t>
            </a:r>
            <a:r>
              <a:rPr lang="en-US" sz="3200" dirty="0"/>
              <a:t> 5) </a:t>
            </a:r>
            <a:r>
              <a:rPr lang="en-US" sz="2000" dirty="0"/>
              <a:t>(</a:t>
            </a:r>
            <a:r>
              <a:rPr lang="el-GR" sz="2000" dirty="0"/>
              <a:t>Στόχος</a:t>
            </a:r>
            <a:r>
              <a:rPr lang="en-US" sz="2000" dirty="0"/>
              <a:t> 10.6)</a:t>
            </a:r>
            <a:endParaRPr lang="en-US" sz="2700" dirty="0"/>
          </a:p>
        </p:txBody>
      </p:sp>
    </p:spTree>
    <p:extLst>
      <p:ext uri="{BB962C8B-B14F-4D97-AF65-F5344CB8AC3E}">
        <p14:creationId xmlns:p14="http://schemas.microsoft.com/office/powerpoint/2010/main" val="2766196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 y="1371600"/>
            <a:ext cx="8458200" cy="5029200"/>
          </a:xfrm>
        </p:spPr>
        <p:txBody>
          <a:bodyPr/>
          <a:lstStyle/>
          <a:p>
            <a:pPr>
              <a:spcAft>
                <a:spcPts val="900"/>
              </a:spcAft>
            </a:pPr>
            <a:r>
              <a:rPr lang="el-GR" sz="3000" dirty="0"/>
              <a:t>Μεταγλώττιση είναι η διαδικασία κατά την οποία ο κώδικας μετατρέπεται σε γλώσσα μηχανής </a:t>
            </a:r>
            <a:r>
              <a:rPr lang="en-US" sz="3000" dirty="0"/>
              <a:t>(1</a:t>
            </a:r>
            <a:r>
              <a:rPr lang="el-GR" sz="3000" dirty="0"/>
              <a:t> και</a:t>
            </a:r>
            <a:r>
              <a:rPr lang="en-US" sz="3000" dirty="0"/>
              <a:t> 0)</a:t>
            </a:r>
          </a:p>
          <a:p>
            <a:pPr>
              <a:spcAft>
                <a:spcPts val="900"/>
              </a:spcAft>
            </a:pPr>
            <a:r>
              <a:rPr lang="el-GR" sz="3000" dirty="0"/>
              <a:t>Ο μεταγλωττιστής καταλαβαίνει τη σύνταξη της γλώσσας προγραμματισμού και τη δομή της CPU</a:t>
            </a:r>
            <a:endParaRPr lang="en-US" sz="3000" dirty="0"/>
          </a:p>
          <a:p>
            <a:pPr lvl="1">
              <a:spcAft>
                <a:spcPts val="900"/>
              </a:spcAft>
            </a:pPr>
            <a:r>
              <a:rPr lang="el-GR" sz="2600" dirty="0"/>
              <a:t>Μπορεί να «διαβάσει» τον πηγαίο κώδικα </a:t>
            </a:r>
            <a:endParaRPr lang="en-US" sz="2600" dirty="0"/>
          </a:p>
          <a:p>
            <a:pPr lvl="1">
              <a:spcBef>
                <a:spcPts val="0"/>
              </a:spcBef>
              <a:spcAft>
                <a:spcPts val="900"/>
              </a:spcAft>
            </a:pPr>
            <a:r>
              <a:rPr lang="el-GR" sz="2600" dirty="0"/>
              <a:t>Δημιουργεί ένα εκτελέσιμο πρόγραμμα</a:t>
            </a:r>
            <a:endParaRPr lang="en-US" sz="2600" dirty="0"/>
          </a:p>
          <a:p>
            <a:pPr>
              <a:spcAft>
                <a:spcPts val="900"/>
              </a:spcAft>
            </a:pPr>
            <a:r>
              <a:rPr lang="el-GR" sz="3000" dirty="0"/>
              <a:t>Ορισμένες γλώσσες χρησιμοποιούν διερμηνευτή</a:t>
            </a:r>
            <a:endParaRPr lang="en-US" sz="3000" dirty="0"/>
          </a:p>
          <a:p>
            <a:pPr lvl="1">
              <a:spcAft>
                <a:spcPts val="900"/>
              </a:spcAft>
            </a:pPr>
            <a:r>
              <a:rPr lang="el-GR" sz="2600" dirty="0"/>
              <a:t>Μεταφράζει τον πηγαίο κώδικα σε μια ενδιάμεση μορφή</a:t>
            </a:r>
            <a:endParaRPr lang="en-US" sz="2600" dirty="0"/>
          </a:p>
        </p:txBody>
      </p:sp>
      <p:sp>
        <p:nvSpPr>
          <p:cNvPr id="5" name="Title 6"/>
          <p:cNvSpPr>
            <a:spLocks noGrp="1"/>
          </p:cNvSpPr>
          <p:nvPr>
            <p:ph type="title"/>
          </p:nvPr>
        </p:nvSpPr>
        <p:spPr>
          <a:xfrm>
            <a:off x="457200" y="-152400"/>
            <a:ext cx="8686800" cy="1600200"/>
          </a:xfrm>
        </p:spPr>
        <p:txBody>
          <a:bodyPr/>
          <a:lstStyle/>
          <a:p>
            <a:r>
              <a:rPr lang="el-GR" sz="3800" dirty="0"/>
              <a:t>Κύκλος ζωής προγράμματος </a:t>
            </a:r>
            <a:br>
              <a:rPr lang="en-US" sz="4050" dirty="0"/>
            </a:br>
            <a:r>
              <a:rPr lang="el-GR" sz="3200" dirty="0"/>
              <a:t>Κωδικοποίηση</a:t>
            </a:r>
            <a:r>
              <a:rPr lang="en-US" sz="3200" dirty="0"/>
              <a:t> (</a:t>
            </a:r>
            <a:r>
              <a:rPr lang="el-GR" sz="3200" dirty="0"/>
              <a:t>4</a:t>
            </a:r>
            <a:r>
              <a:rPr lang="en-US" sz="3200" dirty="0"/>
              <a:t> </a:t>
            </a:r>
            <a:r>
              <a:rPr lang="el-GR" sz="3200" dirty="0"/>
              <a:t>από</a:t>
            </a:r>
            <a:r>
              <a:rPr lang="en-US" sz="3200" dirty="0"/>
              <a:t> 5) </a:t>
            </a:r>
            <a:r>
              <a:rPr lang="en-US" sz="2000" dirty="0"/>
              <a:t>(</a:t>
            </a:r>
            <a:r>
              <a:rPr lang="el-GR" sz="2000" dirty="0"/>
              <a:t>Στόχος</a:t>
            </a:r>
            <a:r>
              <a:rPr lang="en-US" sz="2000" dirty="0"/>
              <a:t> 10.6)</a:t>
            </a:r>
            <a:endParaRPr lang="en-US" sz="2700" dirty="0"/>
          </a:p>
        </p:txBody>
      </p:sp>
    </p:spTree>
    <p:extLst>
      <p:ext uri="{BB962C8B-B14F-4D97-AF65-F5344CB8AC3E}">
        <p14:creationId xmlns:p14="http://schemas.microsoft.com/office/powerpoint/2010/main" val="2490868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47800"/>
            <a:ext cx="8458199" cy="1828800"/>
          </a:xfrm>
        </p:spPr>
        <p:txBody>
          <a:bodyPr/>
          <a:lstStyle/>
          <a:p>
            <a:r>
              <a:rPr lang="el-GR" sz="3000" dirty="0"/>
              <a:t>Ένα ολοκληρωμένο περιβάλλον ανάπτυξης (IDE)  βοηθά τους προγραμματιστές να γράφουν και να δοκιμάζουν τα προγράμματά τους</a:t>
            </a:r>
            <a:endParaRPr lang="en-US" sz="3000" dirty="0"/>
          </a:p>
        </p:txBody>
      </p:sp>
      <p:pic>
        <p:nvPicPr>
          <p:cNvPr id="2" name="Picture 1" descr="Window of CollectionsExample.jgrasp_canvas.xml has link “C:\tmp\Examples\Tutorials\ViewerExamples-Jgrasp..” on title bar, also have options for file, edit, view, run, debug, help and also sliding bar for delay.&#10;Windows also have array codes for colors as:&#10;• [0]=java.awt.Color[r=255,g=255,b=0]&#10;• [1]= java.awt.Color[r=255,g=0,b=0]&#10;• [2]= java.awt.Color[r=0,g=0,b=255]&#10;• [3]= java.awt.Color[r=0,g=255,b=0]&#10;Box for colors[2], bars graph for integerList, and myLinkedList of size 10 contains first as header node having nodes as cat, dog, mouse, ant, monkey, flea, gnu, lizard, et cetera which are interconnected by main node.&#10;myLinkedList shows details of modCount, size, first, last as 10, 10, java.util.Linked… it also shows the nodes with their nodes arranged in order; myLinkedList also shows size, first object, details of present, next, and previous nodes.&#10;At the bottom of window has “myLinkedList 9obj 431 : java.util.LinkedList) java.util.List : Collection Elements view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3715" y="2895600"/>
            <a:ext cx="3725168" cy="3819665"/>
          </a:xfrm>
          <a:prstGeom prst="rect">
            <a:avLst/>
          </a:prstGeom>
        </p:spPr>
      </p:pic>
      <p:sp>
        <p:nvSpPr>
          <p:cNvPr id="6" name="Title 6"/>
          <p:cNvSpPr>
            <a:spLocks noGrp="1"/>
          </p:cNvSpPr>
          <p:nvPr>
            <p:ph type="title"/>
          </p:nvPr>
        </p:nvSpPr>
        <p:spPr>
          <a:xfrm>
            <a:off x="457200" y="0"/>
            <a:ext cx="8686800" cy="1600200"/>
          </a:xfrm>
        </p:spPr>
        <p:txBody>
          <a:bodyPr/>
          <a:lstStyle/>
          <a:p>
            <a:r>
              <a:rPr lang="el-GR" sz="3800" dirty="0"/>
              <a:t>Κύκλος ζωής προγράμματος </a:t>
            </a:r>
            <a:br>
              <a:rPr lang="en-US" sz="4050" dirty="0"/>
            </a:br>
            <a:r>
              <a:rPr lang="el-GR" sz="3200" dirty="0"/>
              <a:t>Κωδικοποίηση</a:t>
            </a:r>
            <a:r>
              <a:rPr lang="en-US" sz="3200" dirty="0"/>
              <a:t> (</a:t>
            </a:r>
            <a:r>
              <a:rPr lang="el-GR" sz="3200" dirty="0"/>
              <a:t>5</a:t>
            </a:r>
            <a:r>
              <a:rPr lang="en-US" sz="3200" dirty="0"/>
              <a:t> </a:t>
            </a:r>
            <a:r>
              <a:rPr lang="el-GR" sz="3200" dirty="0"/>
              <a:t>από</a:t>
            </a:r>
            <a:r>
              <a:rPr lang="en-US" sz="3200" dirty="0"/>
              <a:t> 5) </a:t>
            </a:r>
            <a:r>
              <a:rPr lang="en-US" sz="2000" dirty="0"/>
              <a:t>(</a:t>
            </a:r>
            <a:r>
              <a:rPr lang="el-GR" sz="2000" dirty="0"/>
              <a:t>Στόχος</a:t>
            </a:r>
            <a:r>
              <a:rPr lang="en-US" sz="2000" dirty="0"/>
              <a:t> 10.6)</a:t>
            </a:r>
            <a:endParaRPr lang="en-US" sz="2700" dirty="0"/>
          </a:p>
        </p:txBody>
      </p:sp>
    </p:spTree>
    <p:extLst>
      <p:ext uri="{BB962C8B-B14F-4D97-AF65-F5344CB8AC3E}">
        <p14:creationId xmlns:p14="http://schemas.microsoft.com/office/powerpoint/2010/main" val="50522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l-GR" sz="3800" dirty="0"/>
              <a:t>Κύκλος ζωής προγράμματος </a:t>
            </a:r>
            <a:br>
              <a:rPr lang="en-US" sz="3000" dirty="0"/>
            </a:br>
            <a:r>
              <a:rPr lang="el-GR" sz="3200" dirty="0" err="1"/>
              <a:t>Αποσφαλμάτωση</a:t>
            </a:r>
            <a:r>
              <a:rPr lang="en-US" sz="2700" dirty="0"/>
              <a:t> </a:t>
            </a:r>
            <a:r>
              <a:rPr lang="en-US" sz="2000" dirty="0"/>
              <a:t>(</a:t>
            </a:r>
            <a:r>
              <a:rPr lang="el-GR" sz="2000" dirty="0"/>
              <a:t>Στόχος</a:t>
            </a:r>
            <a:r>
              <a:rPr lang="en-US" sz="2000" dirty="0"/>
              <a:t> 10.7)</a:t>
            </a:r>
            <a:endParaRPr lang="en-US" dirty="0"/>
          </a:p>
        </p:txBody>
      </p:sp>
      <p:sp>
        <p:nvSpPr>
          <p:cNvPr id="3" name="Content Placeholder 2"/>
          <p:cNvSpPr>
            <a:spLocks noGrp="1"/>
          </p:cNvSpPr>
          <p:nvPr>
            <p:ph idx="1"/>
          </p:nvPr>
        </p:nvSpPr>
        <p:spPr>
          <a:xfrm>
            <a:off x="453013" y="1627832"/>
            <a:ext cx="8358649" cy="4696767"/>
          </a:xfrm>
        </p:spPr>
        <p:txBody>
          <a:bodyPr/>
          <a:lstStyle/>
          <a:p>
            <a:pPr>
              <a:spcAft>
                <a:spcPts val="900"/>
              </a:spcAft>
            </a:pPr>
            <a:r>
              <a:rPr lang="el-GR" dirty="0"/>
              <a:t>Η </a:t>
            </a:r>
            <a:r>
              <a:rPr lang="el-GR" dirty="0" err="1"/>
              <a:t>αποσφαλμάτωση</a:t>
            </a:r>
            <a:r>
              <a:rPr lang="el-GR" dirty="0"/>
              <a:t> περιλαμβάνει την εύρεση και επιδιόρθωση των σφαλμάτων</a:t>
            </a:r>
            <a:endParaRPr lang="en-US" dirty="0"/>
          </a:p>
          <a:p>
            <a:pPr>
              <a:spcAft>
                <a:spcPts val="900"/>
              </a:spcAft>
            </a:pPr>
            <a:r>
              <a:rPr lang="el-GR" dirty="0"/>
              <a:t>Το πρόγραμμα δοκιμών βοηθά τους προγραμματιστές να γνωρίζουν ότι το πρόγραμμα έχει επιλύσει το πρόβλημα</a:t>
            </a:r>
            <a:endParaRPr lang="en-US" dirty="0"/>
          </a:p>
          <a:p>
            <a:pPr>
              <a:spcAft>
                <a:spcPts val="900"/>
              </a:spcAft>
            </a:pPr>
            <a:r>
              <a:rPr lang="el-GR" dirty="0"/>
              <a:t>Λογικά σφάλματα</a:t>
            </a:r>
            <a:endParaRPr lang="en-US" dirty="0"/>
          </a:p>
          <a:p>
            <a:pPr lvl="1">
              <a:spcAft>
                <a:spcPts val="900"/>
              </a:spcAft>
            </a:pPr>
            <a:r>
              <a:rPr lang="el-GR" dirty="0"/>
              <a:t>Το πρόγραμμα τρέχει αλλά δεν εκτελείται σωστά</a:t>
            </a:r>
            <a:endParaRPr lang="en-US" dirty="0"/>
          </a:p>
          <a:p>
            <a:pPr>
              <a:spcAft>
                <a:spcPts val="900"/>
              </a:spcAft>
            </a:pPr>
            <a:r>
              <a:rPr lang="el-GR" dirty="0"/>
              <a:t>Σφάλματα εκτέλεσης</a:t>
            </a:r>
            <a:endParaRPr lang="en-US" dirty="0"/>
          </a:p>
          <a:p>
            <a:pPr lvl="1">
              <a:spcAft>
                <a:spcPts val="900"/>
              </a:spcAft>
            </a:pPr>
            <a:r>
              <a:rPr lang="el-GR" dirty="0"/>
              <a:t>Για παράδειγμα</a:t>
            </a:r>
            <a:r>
              <a:rPr lang="en-US" dirty="0"/>
              <a:t>: </a:t>
            </a:r>
            <a:r>
              <a:rPr lang="el-GR" dirty="0"/>
              <a:t>διαίρεση με το μηδέν</a:t>
            </a:r>
            <a:endParaRPr lang="en-US" dirty="0"/>
          </a:p>
        </p:txBody>
      </p:sp>
    </p:spTree>
    <p:extLst>
      <p:ext uri="{BB962C8B-B14F-4D97-AF65-F5344CB8AC3E}">
        <p14:creationId xmlns:p14="http://schemas.microsoft.com/office/powerpoint/2010/main" val="482720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l-GR" sz="3800" dirty="0"/>
              <a:t>Κύκλος ζωής προγράμματος </a:t>
            </a:r>
            <a:br>
              <a:rPr lang="en-US" sz="3000" dirty="0"/>
            </a:br>
            <a:r>
              <a:rPr lang="el-GR" sz="3200" dirty="0"/>
              <a:t>Δοκιμή και τεκμηρίωση </a:t>
            </a:r>
            <a:r>
              <a:rPr lang="en-US" sz="2000" dirty="0"/>
              <a:t>(</a:t>
            </a:r>
            <a:r>
              <a:rPr lang="el-GR" sz="2000" dirty="0"/>
              <a:t>Στόχος</a:t>
            </a:r>
            <a:r>
              <a:rPr lang="en-US" sz="2000" dirty="0"/>
              <a:t> 10.8)</a:t>
            </a:r>
            <a:endParaRPr lang="en-US" sz="2700" dirty="0"/>
          </a:p>
        </p:txBody>
      </p:sp>
      <p:sp>
        <p:nvSpPr>
          <p:cNvPr id="3" name="Content Placeholder 2"/>
          <p:cNvSpPr>
            <a:spLocks noGrp="1"/>
          </p:cNvSpPr>
          <p:nvPr>
            <p:ph idx="1"/>
          </p:nvPr>
        </p:nvSpPr>
        <p:spPr>
          <a:xfrm>
            <a:off x="457200" y="1600200"/>
            <a:ext cx="8358649" cy="4724400"/>
          </a:xfrm>
        </p:spPr>
        <p:txBody>
          <a:bodyPr/>
          <a:lstStyle/>
          <a:p>
            <a:pPr>
              <a:spcAft>
                <a:spcPts val="1200"/>
              </a:spcAft>
            </a:pPr>
            <a:r>
              <a:rPr lang="el-GR" dirty="0"/>
              <a:t>Εσωτερική δοκιμή</a:t>
            </a:r>
            <a:endParaRPr lang="en-US" dirty="0"/>
          </a:p>
          <a:p>
            <a:pPr>
              <a:spcAft>
                <a:spcPts val="1200"/>
              </a:spcAft>
            </a:pPr>
            <a:r>
              <a:rPr lang="el-GR" dirty="0"/>
              <a:t>Εξωτερική δοκιμή</a:t>
            </a:r>
            <a:endParaRPr lang="en-US" dirty="0"/>
          </a:p>
          <a:p>
            <a:pPr>
              <a:spcAft>
                <a:spcPts val="1200"/>
              </a:spcAft>
            </a:pPr>
            <a:r>
              <a:rPr lang="el-GR" dirty="0"/>
              <a:t>Επίλυση προβλημάτων μετά τη δοκιμή της έκδοσης</a:t>
            </a:r>
            <a:r>
              <a:rPr lang="en-US" dirty="0"/>
              <a:t> beta </a:t>
            </a:r>
          </a:p>
          <a:p>
            <a:pPr>
              <a:spcAft>
                <a:spcPts val="1200"/>
              </a:spcAft>
            </a:pPr>
            <a:r>
              <a:rPr lang="el-GR" dirty="0"/>
              <a:t>Ολοκλήρωση του έργου</a:t>
            </a:r>
            <a:endParaRPr lang="en-US" dirty="0"/>
          </a:p>
          <a:p>
            <a:pPr>
              <a:spcAft>
                <a:spcPts val="1200"/>
              </a:spcAft>
            </a:pPr>
            <a:r>
              <a:rPr lang="el-GR" dirty="0"/>
              <a:t>Έκδοση για κατασκευαστές</a:t>
            </a:r>
            <a:r>
              <a:rPr lang="en-US" dirty="0"/>
              <a:t> (RTM)</a:t>
            </a:r>
          </a:p>
          <a:p>
            <a:pPr>
              <a:spcAft>
                <a:spcPts val="1200"/>
              </a:spcAft>
            </a:pPr>
            <a:r>
              <a:rPr lang="el-GR" dirty="0"/>
              <a:t>Τεκμηρίωση</a:t>
            </a:r>
            <a:endParaRPr lang="en-US" dirty="0"/>
          </a:p>
          <a:p>
            <a:pPr>
              <a:spcAft>
                <a:spcPts val="1200"/>
              </a:spcAft>
            </a:pPr>
            <a:r>
              <a:rPr lang="el-GR" dirty="0"/>
              <a:t>Γενική διαθεσιμότητα</a:t>
            </a:r>
            <a:r>
              <a:rPr lang="en-US" dirty="0"/>
              <a:t> (GA)</a:t>
            </a:r>
          </a:p>
        </p:txBody>
      </p:sp>
    </p:spTree>
    <p:extLst>
      <p:ext uri="{BB962C8B-B14F-4D97-AF65-F5344CB8AC3E}">
        <p14:creationId xmlns:p14="http://schemas.microsoft.com/office/powerpoint/2010/main" val="1537325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5" name="Rectangle 3"/>
          <p:cNvSpPr>
            <a:spLocks noGrp="1" noChangeArrowheads="1"/>
          </p:cNvSpPr>
          <p:nvPr>
            <p:ph type="subTitle" idx="1"/>
          </p:nvPr>
        </p:nvSpPr>
        <p:spPr>
          <a:xfrm>
            <a:off x="447152" y="3886200"/>
            <a:ext cx="8696848" cy="1857155"/>
          </a:xfrm>
        </p:spPr>
        <p:txBody>
          <a:bodyPr>
            <a:noAutofit/>
          </a:bodyPr>
          <a:lstStyle/>
          <a:p>
            <a:pPr marL="342900" indent="-342900">
              <a:spcAft>
                <a:spcPts val="2400"/>
              </a:spcAft>
              <a:buFont typeface="Arial" panose="020B0604020202020204" pitchFamily="34" charset="0"/>
              <a:buChar char="•"/>
            </a:pPr>
            <a:r>
              <a:rPr lang="el-GR" sz="2800" dirty="0"/>
              <a:t>Πολλές γλώσσες προγραμματισμού </a:t>
            </a:r>
            <a:endParaRPr lang="en-US" sz="2800" dirty="0"/>
          </a:p>
          <a:p>
            <a:pPr marL="342900" indent="-342900">
              <a:spcAft>
                <a:spcPts val="2400"/>
              </a:spcAft>
              <a:buFont typeface="Arial" panose="020B0604020202020204" pitchFamily="34" charset="0"/>
              <a:buChar char="•"/>
            </a:pPr>
            <a:r>
              <a:rPr lang="el-GR" sz="2800" dirty="0"/>
              <a:t>Εξερεύνηση των γλωσσών προγραμματισμού </a:t>
            </a:r>
            <a:endParaRPr lang="en-US" sz="2800" dirty="0"/>
          </a:p>
        </p:txBody>
      </p:sp>
      <p:sp>
        <p:nvSpPr>
          <p:cNvPr id="105474" name="Rectangle 2"/>
          <p:cNvSpPr>
            <a:spLocks noGrp="1" noChangeArrowheads="1"/>
          </p:cNvSpPr>
          <p:nvPr>
            <p:ph type="ctrTitle"/>
          </p:nvPr>
        </p:nvSpPr>
        <p:spPr>
          <a:xfrm>
            <a:off x="0" y="2580023"/>
            <a:ext cx="9141618" cy="785453"/>
          </a:xfrm>
        </p:spPr>
        <p:txBody>
          <a:bodyPr/>
          <a:lstStyle/>
          <a:p>
            <a:pPr algn="ctr" eaLnBrk="1" hangingPunct="1">
              <a:defRPr/>
            </a:pPr>
            <a:r>
              <a:rPr lang="el-GR" i="1" dirty="0">
                <a:solidFill>
                  <a:schemeClr val="tx1"/>
                </a:solidFill>
              </a:rPr>
              <a:t>Γλώσσες προγραμματισμού</a:t>
            </a:r>
            <a:endParaRPr lang="en-US" b="1" dirty="0">
              <a:solidFill>
                <a:schemeClr val="tx1"/>
              </a:solidFill>
            </a:endParaRPr>
          </a:p>
        </p:txBody>
      </p:sp>
    </p:spTree>
    <p:extLst>
      <p:ext uri="{BB962C8B-B14F-4D97-AF65-F5344CB8AC3E}">
        <p14:creationId xmlns:p14="http://schemas.microsoft.com/office/powerpoint/2010/main" val="248167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sz="3800" dirty="0"/>
              <a:t>Πολλές γλώσσες προγραμματισμού </a:t>
            </a:r>
            <a:endParaRPr lang="en-US" sz="3800" dirty="0"/>
          </a:p>
        </p:txBody>
      </p:sp>
      <p:sp>
        <p:nvSpPr>
          <p:cNvPr id="7" name="Subtitle 6"/>
          <p:cNvSpPr>
            <a:spLocks noGrp="1"/>
          </p:cNvSpPr>
          <p:nvPr>
            <p:ph idx="1"/>
          </p:nvPr>
        </p:nvSpPr>
        <p:spPr/>
        <p:txBody>
          <a:bodyPr>
            <a:normAutofit/>
          </a:bodyPr>
          <a:lstStyle/>
          <a:p>
            <a:pPr marL="0" indent="0">
              <a:spcAft>
                <a:spcPts val="2400"/>
              </a:spcAft>
              <a:buNone/>
            </a:pPr>
            <a:r>
              <a:rPr lang="el-GR" dirty="0"/>
              <a:t>Στόχοι</a:t>
            </a:r>
            <a:endParaRPr lang="en-US" dirty="0"/>
          </a:p>
          <a:p>
            <a:pPr marL="1032272" indent="-689372">
              <a:spcAft>
                <a:spcPts val="2400"/>
              </a:spcAft>
              <a:buNone/>
            </a:pPr>
            <a:r>
              <a:rPr lang="en-US" sz="2800" dirty="0"/>
              <a:t>10.9  </a:t>
            </a:r>
            <a:r>
              <a:rPr lang="el-GR" sz="2800" dirty="0"/>
              <a:t> Οι σημαντικότεροι παράγοντες πίσω από τη δημοτικότητα διάφορων γλωσσών προγραμματισμού. </a:t>
            </a:r>
            <a:endParaRPr lang="en-US" sz="2800" dirty="0"/>
          </a:p>
          <a:p>
            <a:pPr marL="1032272" indent="-689372">
              <a:spcAft>
                <a:spcPts val="2400"/>
              </a:spcAft>
              <a:buNone/>
            </a:pPr>
            <a:r>
              <a:rPr lang="en-US" sz="2800" dirty="0"/>
              <a:t>10.10  </a:t>
            </a:r>
            <a:r>
              <a:rPr lang="el-GR" sz="2800" dirty="0"/>
              <a:t>Σύνοψη των προβλημάτων επιλογής της κατάλληλης γλώσσας προγραμματισμού για συγκεκριμένη εργασία.</a:t>
            </a:r>
          </a:p>
        </p:txBody>
      </p:sp>
    </p:spTree>
    <p:extLst>
      <p:ext uri="{BB962C8B-B14F-4D97-AF65-F5344CB8AC3E}">
        <p14:creationId xmlns:p14="http://schemas.microsoft.com/office/powerpoint/2010/main" val="135227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sz="3800" dirty="0"/>
              <a:t>Εξερεύνηση των γλωσσών προγραμματισμού </a:t>
            </a:r>
            <a:endParaRPr lang="en-US" sz="3800" dirty="0"/>
          </a:p>
        </p:txBody>
      </p:sp>
      <p:sp>
        <p:nvSpPr>
          <p:cNvPr id="7" name="Subtitle 6"/>
          <p:cNvSpPr>
            <a:spLocks noGrp="1"/>
          </p:cNvSpPr>
          <p:nvPr>
            <p:ph idx="1"/>
          </p:nvPr>
        </p:nvSpPr>
        <p:spPr/>
        <p:txBody>
          <a:bodyPr>
            <a:normAutofit/>
          </a:bodyPr>
          <a:lstStyle/>
          <a:p>
            <a:pPr marL="0" indent="0">
              <a:spcAft>
                <a:spcPts val="2400"/>
              </a:spcAft>
              <a:buNone/>
            </a:pPr>
            <a:r>
              <a:rPr lang="el-GR" dirty="0"/>
              <a:t>Στόχοι</a:t>
            </a:r>
            <a:endParaRPr lang="en-US" dirty="0"/>
          </a:p>
          <a:p>
            <a:pPr marL="1035558" indent="-692658">
              <a:spcAft>
                <a:spcPts val="2400"/>
              </a:spcAft>
              <a:buNone/>
            </a:pPr>
            <a:r>
              <a:rPr lang="en-US" sz="2800" dirty="0"/>
              <a:t>10.11  </a:t>
            </a:r>
            <a:r>
              <a:rPr lang="el-GR" sz="2800" dirty="0"/>
              <a:t>Σύγκριση και εντοπισμός διαφορών μεταξύ των σύγχρονων γλωσσών προγραμματισμού. </a:t>
            </a:r>
            <a:endParaRPr lang="en-US" sz="2800" dirty="0"/>
          </a:p>
          <a:p>
            <a:pPr marL="1035558" indent="-692658">
              <a:spcAft>
                <a:spcPts val="2400"/>
              </a:spcAft>
              <a:buNone/>
            </a:pPr>
            <a:r>
              <a:rPr lang="en-US" sz="2800" dirty="0"/>
              <a:t>10.12  </a:t>
            </a:r>
            <a:r>
              <a:rPr lang="el-GR" sz="2800" dirty="0"/>
              <a:t> Οι βασικές αρχές της ανάπτυξης των γλωσσών προγραμματισμού του μέλλοντος.</a:t>
            </a:r>
          </a:p>
        </p:txBody>
      </p:sp>
    </p:spTree>
    <p:extLst>
      <p:ext uri="{BB962C8B-B14F-4D97-AF65-F5344CB8AC3E}">
        <p14:creationId xmlns:p14="http://schemas.microsoft.com/office/powerpoint/2010/main" val="267469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lstStyle/>
          <a:p>
            <a:r>
              <a:rPr lang="el-GR" sz="3800" dirty="0"/>
              <a:t>Πολλές γλώσσες προγραμματισμού</a:t>
            </a:r>
            <a:br>
              <a:rPr lang="en-US" sz="3000" dirty="0"/>
            </a:br>
            <a:r>
              <a:rPr lang="el-GR" sz="3000" dirty="0"/>
              <a:t>Ανάγκη για διαφορετικές γλώσσες</a:t>
            </a:r>
            <a:r>
              <a:rPr lang="en-US" sz="2700" dirty="0"/>
              <a:t> </a:t>
            </a:r>
            <a:r>
              <a:rPr lang="en-US" sz="2000" dirty="0"/>
              <a:t>(</a:t>
            </a:r>
            <a:r>
              <a:rPr lang="el-GR" sz="2000" dirty="0"/>
              <a:t>Στόχος</a:t>
            </a:r>
            <a:r>
              <a:rPr lang="en-US" sz="2000" dirty="0"/>
              <a:t> 10.9)</a:t>
            </a:r>
          </a:p>
        </p:txBody>
      </p:sp>
      <p:sp>
        <p:nvSpPr>
          <p:cNvPr id="3" name="Content Placeholder 2"/>
          <p:cNvSpPr>
            <a:spLocks noGrp="1"/>
          </p:cNvSpPr>
          <p:nvPr>
            <p:ph idx="1"/>
          </p:nvPr>
        </p:nvSpPr>
        <p:spPr>
          <a:xfrm>
            <a:off x="304800" y="1600200"/>
            <a:ext cx="8229600" cy="4525963"/>
          </a:xfrm>
        </p:spPr>
        <p:txBody>
          <a:bodyPr/>
          <a:lstStyle/>
          <a:p>
            <a:pPr>
              <a:spcAft>
                <a:spcPts val="600"/>
              </a:spcAft>
            </a:pPr>
            <a:r>
              <a:rPr lang="el-GR" sz="3000" dirty="0"/>
              <a:t>Ας εξετάσουμε τις αγγελίες προσφοράς εργασίας για προγραμματιστές</a:t>
            </a:r>
            <a:endParaRPr lang="en-US" sz="3000" dirty="0"/>
          </a:p>
          <a:p>
            <a:pPr>
              <a:spcAft>
                <a:spcPts val="600"/>
              </a:spcAft>
            </a:pPr>
            <a:r>
              <a:rPr lang="el-GR" sz="3000" dirty="0"/>
              <a:t>Σε συγκεκριμένους κλάδους, τείνουν να κυριαρχούν συγκεκριμένες γλώσσες </a:t>
            </a:r>
            <a:endParaRPr lang="en-US" sz="3000" dirty="0"/>
          </a:p>
          <a:p>
            <a:pPr>
              <a:spcAft>
                <a:spcPts val="600"/>
              </a:spcAft>
            </a:pPr>
            <a:r>
              <a:rPr lang="el-GR" sz="3000" dirty="0"/>
              <a:t>Ένα μάθημα εισαγωγής στον προγραμματισμό περιλαμβάνει</a:t>
            </a:r>
            <a:r>
              <a:rPr lang="en-US" dirty="0"/>
              <a:t>:</a:t>
            </a:r>
          </a:p>
          <a:p>
            <a:pPr lvl="1">
              <a:spcAft>
                <a:spcPts val="600"/>
              </a:spcAft>
            </a:pPr>
            <a:r>
              <a:rPr lang="el-GR" sz="2600" dirty="0"/>
              <a:t>Σχεδίαση</a:t>
            </a:r>
            <a:endParaRPr lang="en-US" sz="2600" dirty="0"/>
          </a:p>
          <a:p>
            <a:pPr lvl="1">
              <a:spcAft>
                <a:spcPts val="600"/>
              </a:spcAft>
            </a:pPr>
            <a:r>
              <a:rPr lang="el-GR" sz="2600" dirty="0"/>
              <a:t>Ανάπτυξη αλγόριθμων</a:t>
            </a:r>
            <a:endParaRPr lang="en-US" sz="2600" dirty="0"/>
          </a:p>
          <a:p>
            <a:pPr lvl="1">
              <a:spcAft>
                <a:spcPts val="600"/>
              </a:spcAft>
            </a:pPr>
            <a:r>
              <a:rPr lang="el-GR" sz="2600" dirty="0"/>
              <a:t>Τεχνικές </a:t>
            </a:r>
            <a:r>
              <a:rPr lang="el-GR" sz="2600" dirty="0" err="1"/>
              <a:t>αποσφαλμάτωσης</a:t>
            </a:r>
            <a:endParaRPr lang="en-US" sz="2600" dirty="0"/>
          </a:p>
          <a:p>
            <a:pPr lvl="1">
              <a:spcAft>
                <a:spcPts val="600"/>
              </a:spcAft>
            </a:pPr>
            <a:r>
              <a:rPr lang="el-GR" sz="2600" dirty="0"/>
              <a:t>Διαχείριση έργου</a:t>
            </a:r>
            <a:endParaRPr lang="en-US" sz="2600" dirty="0"/>
          </a:p>
        </p:txBody>
      </p:sp>
      <p:pic>
        <p:nvPicPr>
          <p:cNvPr id="6" name="Picture 2"/>
          <p:cNvPicPr>
            <a:picLocks noChangeAspect="1" noChangeArrowheads="1"/>
          </p:cNvPicPr>
          <p:nvPr/>
        </p:nvPicPr>
        <p:blipFill>
          <a:blip r:embed="rId3" cstate="print"/>
          <a:srcRect l="23496" t="20203" r="36748" b="32655"/>
          <a:stretch>
            <a:fillRect/>
          </a:stretch>
        </p:blipFill>
        <p:spPr bwMode="auto">
          <a:xfrm>
            <a:off x="5157600" y="4149600"/>
            <a:ext cx="3834000" cy="2556000"/>
          </a:xfrm>
          <a:prstGeom prst="rect">
            <a:avLst/>
          </a:prstGeom>
          <a:noFill/>
          <a:ln w="9525">
            <a:noFill/>
            <a:miter lim="800000"/>
            <a:headEnd/>
            <a:tailEnd/>
          </a:ln>
        </p:spPr>
      </p:pic>
    </p:spTree>
    <p:extLst>
      <p:ext uri="{BB962C8B-B14F-4D97-AF65-F5344CB8AC3E}">
        <p14:creationId xmlns:p14="http://schemas.microsoft.com/office/powerpoint/2010/main" val="159777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568216"/>
            <a:ext cx="9144000" cy="805991"/>
          </a:xfrm>
        </p:spPr>
        <p:txBody>
          <a:bodyPr anchor="ctr">
            <a:normAutofit/>
          </a:bodyPr>
          <a:lstStyle/>
          <a:p>
            <a:pPr algn="ctr"/>
            <a:r>
              <a:rPr lang="el-GR" i="1" dirty="0">
                <a:solidFill>
                  <a:schemeClr val="tx1"/>
                </a:solidFill>
              </a:rPr>
              <a:t>Τι είναι ο προγραμματισμός</a:t>
            </a:r>
            <a:endParaRPr lang="en-US" b="1" i="1" dirty="0">
              <a:solidFill>
                <a:schemeClr val="tx1"/>
              </a:solidFill>
            </a:endParaRPr>
          </a:p>
        </p:txBody>
      </p:sp>
      <p:sp>
        <p:nvSpPr>
          <p:cNvPr id="7" name="Subtitle 6"/>
          <p:cNvSpPr>
            <a:spLocks noGrp="1"/>
          </p:cNvSpPr>
          <p:nvPr>
            <p:ph type="subTitle" idx="1"/>
          </p:nvPr>
        </p:nvSpPr>
        <p:spPr>
          <a:xfrm>
            <a:off x="457201" y="3886199"/>
            <a:ext cx="8686800" cy="2057401"/>
          </a:xfrm>
        </p:spPr>
        <p:txBody>
          <a:bodyPr>
            <a:noAutofit/>
          </a:bodyPr>
          <a:lstStyle/>
          <a:p>
            <a:pPr marL="342900" indent="-342900">
              <a:spcAft>
                <a:spcPts val="2400"/>
              </a:spcAft>
              <a:buFont typeface="Arial" panose="020B0604020202020204" pitchFamily="34" charset="0"/>
              <a:buChar char="•"/>
            </a:pPr>
            <a:r>
              <a:rPr lang="el-GR" sz="2800" dirty="0"/>
              <a:t>Κύκλος ζωής πληροφοριακού συστήματος</a:t>
            </a:r>
            <a:endParaRPr lang="en-US" sz="2800" dirty="0"/>
          </a:p>
          <a:p>
            <a:pPr marL="342900" indent="-342900">
              <a:spcAft>
                <a:spcPts val="2400"/>
              </a:spcAft>
              <a:buFont typeface="Arial" panose="020B0604020202020204" pitchFamily="34" charset="0"/>
              <a:buChar char="•"/>
            </a:pPr>
            <a:r>
              <a:rPr lang="el-GR" sz="2800" dirty="0"/>
              <a:t>Κύκλος ζωής προγράμματος</a:t>
            </a:r>
            <a:endParaRPr lang="en-US" sz="2800" dirty="0"/>
          </a:p>
        </p:txBody>
      </p:sp>
    </p:spTree>
    <p:extLst>
      <p:ext uri="{BB962C8B-B14F-4D97-AF65-F5344CB8AC3E}">
        <p14:creationId xmlns:p14="http://schemas.microsoft.com/office/powerpoint/2010/main" val="421113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6108373" y="1660633"/>
            <a:ext cx="2807027" cy="3063767"/>
          </a:xfrm>
          <a:prstGeom prst="rect">
            <a:avLst/>
          </a:prstGeom>
        </p:spPr>
      </p:pic>
      <p:sp>
        <p:nvSpPr>
          <p:cNvPr id="2" name="Title 1"/>
          <p:cNvSpPr>
            <a:spLocks noGrp="1"/>
          </p:cNvSpPr>
          <p:nvPr>
            <p:ph type="title"/>
          </p:nvPr>
        </p:nvSpPr>
        <p:spPr>
          <a:xfrm>
            <a:off x="457200" y="0"/>
            <a:ext cx="8686800" cy="1600200"/>
          </a:xfrm>
        </p:spPr>
        <p:txBody>
          <a:bodyPr/>
          <a:lstStyle/>
          <a:p>
            <a:r>
              <a:rPr lang="el-GR" sz="3800" dirty="0"/>
              <a:t>Πολλές γλώσσες προγραμματισμού </a:t>
            </a:r>
            <a:br>
              <a:rPr lang="en-US" sz="3000" dirty="0"/>
            </a:br>
            <a:r>
              <a:rPr lang="el-GR" sz="3200" dirty="0"/>
              <a:t>Επιλογή της κατάλληλης γλώσσας</a:t>
            </a:r>
            <a:r>
              <a:rPr lang="en-US" sz="3200" dirty="0"/>
              <a:t> </a:t>
            </a:r>
            <a:r>
              <a:rPr lang="en-US" sz="2000" dirty="0"/>
              <a:t>(</a:t>
            </a:r>
            <a:r>
              <a:rPr lang="el-GR" sz="2000" dirty="0"/>
              <a:t>Στόχος</a:t>
            </a:r>
            <a:r>
              <a:rPr lang="en-US" sz="2000" dirty="0"/>
              <a:t> 10.10)</a:t>
            </a:r>
            <a:endParaRPr lang="en-US" sz="2700" dirty="0"/>
          </a:p>
        </p:txBody>
      </p:sp>
      <p:sp>
        <p:nvSpPr>
          <p:cNvPr id="3" name="Content Placeholder 2"/>
          <p:cNvSpPr>
            <a:spLocks noGrp="1"/>
          </p:cNvSpPr>
          <p:nvPr>
            <p:ph idx="1"/>
          </p:nvPr>
        </p:nvSpPr>
        <p:spPr>
          <a:xfrm>
            <a:off x="457200" y="1600200"/>
            <a:ext cx="6033155" cy="5257800"/>
          </a:xfrm>
        </p:spPr>
        <p:txBody>
          <a:bodyPr>
            <a:normAutofit/>
          </a:bodyPr>
          <a:lstStyle/>
          <a:p>
            <a:pPr>
              <a:spcAft>
                <a:spcPts val="900"/>
              </a:spcAft>
            </a:pPr>
            <a:r>
              <a:rPr lang="el-GR" dirty="0"/>
              <a:t>Παράγοντες προς διερεύνηση</a:t>
            </a:r>
            <a:r>
              <a:rPr lang="en-US" dirty="0"/>
              <a:t>:</a:t>
            </a:r>
          </a:p>
          <a:p>
            <a:pPr lvl="1">
              <a:spcAft>
                <a:spcPts val="900"/>
              </a:spcAft>
            </a:pPr>
            <a:r>
              <a:rPr lang="el-GR" dirty="0"/>
              <a:t>Διαθέσιμος χώρος</a:t>
            </a:r>
            <a:endParaRPr lang="en-US" dirty="0"/>
          </a:p>
          <a:p>
            <a:pPr lvl="1">
              <a:spcAft>
                <a:spcPts val="900"/>
              </a:spcAft>
            </a:pPr>
            <a:r>
              <a:rPr lang="el-GR" dirty="0">
                <a:latin typeface="Arial" pitchFamily="34" charset="0"/>
              </a:rPr>
              <a:t>Απαιτούμενη ταχύτητα</a:t>
            </a:r>
            <a:endParaRPr lang="en-US" dirty="0"/>
          </a:p>
          <a:p>
            <a:pPr lvl="1">
              <a:spcAft>
                <a:spcPts val="900"/>
              </a:spcAft>
            </a:pPr>
            <a:r>
              <a:rPr lang="el-GR" dirty="0"/>
              <a:t>Διαθέσιμοι οργανωτικοί πόροι</a:t>
            </a:r>
            <a:endParaRPr lang="en-US" dirty="0"/>
          </a:p>
          <a:p>
            <a:pPr lvl="1">
              <a:spcBef>
                <a:spcPts val="0"/>
              </a:spcBef>
              <a:spcAft>
                <a:spcPts val="900"/>
              </a:spcAft>
            </a:pPr>
            <a:r>
              <a:rPr lang="el-GR" dirty="0"/>
              <a:t>Τύπος εφαρμογής</a:t>
            </a:r>
            <a:endParaRPr lang="en-US" dirty="0"/>
          </a:p>
          <a:p>
            <a:pPr>
              <a:spcAft>
                <a:spcPts val="900"/>
              </a:spcAft>
            </a:pPr>
            <a:r>
              <a:rPr lang="el-GR" dirty="0"/>
              <a:t>Γλώσσες οπτικού προγραμματισμού</a:t>
            </a:r>
            <a:endParaRPr lang="en-US" dirty="0"/>
          </a:p>
          <a:p>
            <a:pPr lvl="1">
              <a:spcBef>
                <a:spcPts val="0"/>
              </a:spcBef>
              <a:spcAft>
                <a:spcPts val="900"/>
              </a:spcAft>
            </a:pPr>
            <a:r>
              <a:rPr lang="en-US" dirty="0"/>
              <a:t>Scratch</a:t>
            </a:r>
          </a:p>
          <a:p>
            <a:pPr lvl="1">
              <a:spcBef>
                <a:spcPts val="0"/>
              </a:spcBef>
              <a:spcAft>
                <a:spcPts val="900"/>
              </a:spcAft>
            </a:pPr>
            <a:r>
              <a:rPr lang="en-US" dirty="0"/>
              <a:t>App Inventor</a:t>
            </a:r>
          </a:p>
        </p:txBody>
      </p:sp>
    </p:spTree>
    <p:extLst>
      <p:ext uri="{BB962C8B-B14F-4D97-AF65-F5344CB8AC3E}">
        <p14:creationId xmlns:p14="http://schemas.microsoft.com/office/powerpoint/2010/main" val="1920501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600200"/>
          </a:xfrm>
        </p:spPr>
        <p:txBody>
          <a:bodyPr/>
          <a:lstStyle/>
          <a:p>
            <a:pPr marL="2381" indent="-2381"/>
            <a:r>
              <a:rPr lang="el-GR" sz="3800" dirty="0"/>
              <a:t>Εξερεύνηση των γλωσσών προγραμματισμού </a:t>
            </a:r>
            <a:br>
              <a:rPr lang="en-US" sz="3000" dirty="0"/>
            </a:br>
            <a:r>
              <a:rPr lang="el-GR" sz="3200" dirty="0"/>
              <a:t>Μια ξενάγηση στις σύγχρονες γλώσσες</a:t>
            </a:r>
            <a:r>
              <a:rPr lang="en-US" sz="3200" dirty="0"/>
              <a:t> </a:t>
            </a:r>
            <a:r>
              <a:rPr lang="en-US" sz="2000" dirty="0"/>
              <a:t>(</a:t>
            </a:r>
            <a:r>
              <a:rPr lang="el-GR" sz="2000" dirty="0"/>
              <a:t>Στόχος</a:t>
            </a:r>
            <a:r>
              <a:rPr lang="en-US" sz="2000" dirty="0"/>
              <a:t> 10.11)</a:t>
            </a:r>
            <a:endParaRPr lang="en-US" dirty="0"/>
          </a:p>
        </p:txBody>
      </p:sp>
      <p:pic>
        <p:nvPicPr>
          <p:cNvPr id="2050" name="Picture 2"/>
          <p:cNvPicPr>
            <a:picLocks noChangeAspect="1" noChangeArrowheads="1"/>
          </p:cNvPicPr>
          <p:nvPr/>
        </p:nvPicPr>
        <p:blipFill>
          <a:blip r:embed="rId3" cstate="print"/>
          <a:srcRect l="25183" t="26042" r="25037" b="8334"/>
          <a:stretch>
            <a:fillRect/>
          </a:stretch>
        </p:blipFill>
        <p:spPr bwMode="auto">
          <a:xfrm>
            <a:off x="1447800" y="1905000"/>
            <a:ext cx="6477000" cy="4800600"/>
          </a:xfrm>
          <a:prstGeom prst="rect">
            <a:avLst/>
          </a:prstGeom>
          <a:noFill/>
          <a:ln w="9525">
            <a:noFill/>
            <a:miter lim="800000"/>
            <a:headEnd/>
            <a:tailEnd/>
          </a:ln>
        </p:spPr>
      </p:pic>
    </p:spTree>
    <p:extLst>
      <p:ext uri="{BB962C8B-B14F-4D97-AF65-F5344CB8AC3E}">
        <p14:creationId xmlns:p14="http://schemas.microsoft.com/office/powerpoint/2010/main" val="2083840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3600" y="3880904"/>
            <a:ext cx="5181600" cy="2900896"/>
          </a:xfrm>
          <a:prstGeom prst="rect">
            <a:avLst/>
          </a:prstGeom>
        </p:spPr>
      </p:pic>
      <p:sp>
        <p:nvSpPr>
          <p:cNvPr id="2" name="Title 1"/>
          <p:cNvSpPr>
            <a:spLocks noGrp="1"/>
          </p:cNvSpPr>
          <p:nvPr>
            <p:ph type="title"/>
          </p:nvPr>
        </p:nvSpPr>
        <p:spPr>
          <a:xfrm>
            <a:off x="304800" y="76200"/>
            <a:ext cx="8686800" cy="1600200"/>
          </a:xfrm>
        </p:spPr>
        <p:txBody>
          <a:bodyPr/>
          <a:lstStyle/>
          <a:p>
            <a:pPr marL="2381" indent="-2381"/>
            <a:r>
              <a:rPr lang="el-GR" sz="3800" dirty="0"/>
              <a:t>Εξερεύνηση των γλωσσών προγραμματισμού </a:t>
            </a:r>
            <a:br>
              <a:rPr lang="en-US" sz="3000" dirty="0"/>
            </a:br>
            <a:r>
              <a:rPr lang="el-GR" sz="3000" dirty="0"/>
              <a:t>Το μέλλον των γλωσσών προγραμματισμού</a:t>
            </a:r>
            <a:r>
              <a:rPr lang="en-US" sz="3000" dirty="0"/>
              <a:t> </a:t>
            </a:r>
            <a:r>
              <a:rPr lang="en-US" sz="2000" dirty="0"/>
              <a:t>(</a:t>
            </a:r>
            <a:r>
              <a:rPr lang="el-GR" sz="2000" dirty="0"/>
              <a:t>Στόχος</a:t>
            </a:r>
            <a:r>
              <a:rPr lang="en-US" sz="2000" dirty="0"/>
              <a:t> 10.12)</a:t>
            </a:r>
            <a:endParaRPr lang="en-US" dirty="0"/>
          </a:p>
        </p:txBody>
      </p:sp>
      <p:sp>
        <p:nvSpPr>
          <p:cNvPr id="7" name="TextBox 6"/>
          <p:cNvSpPr txBox="1"/>
          <p:nvPr/>
        </p:nvSpPr>
        <p:spPr>
          <a:xfrm>
            <a:off x="457200" y="1781651"/>
            <a:ext cx="7086601" cy="2215991"/>
          </a:xfrm>
          <a:prstGeom prst="rect">
            <a:avLst/>
          </a:prstGeom>
          <a:noFill/>
        </p:spPr>
        <p:txBody>
          <a:bodyPr wrap="square" rtlCol="0">
            <a:spAutoFit/>
          </a:bodyPr>
          <a:lstStyle/>
          <a:p>
            <a:pPr marL="256032" indent="-256032">
              <a:spcAft>
                <a:spcPts val="600"/>
              </a:spcAft>
              <a:buClr>
                <a:srgbClr val="007FA3"/>
              </a:buClr>
              <a:buSzPct val="100000"/>
              <a:buFont typeface="Arial" panose="020B0604020202020204" pitchFamily="34" charset="0"/>
              <a:buChar char="•"/>
            </a:pPr>
            <a:r>
              <a:rPr lang="el-GR" sz="3200" dirty="0">
                <a:solidFill>
                  <a:schemeClr val="bg2"/>
                </a:solidFill>
              </a:rPr>
              <a:t>Δεν είναι εύκολη η πρόβλεψη</a:t>
            </a:r>
            <a:endParaRPr lang="en-US" sz="3200" dirty="0">
              <a:solidFill>
                <a:schemeClr val="bg2"/>
              </a:solidFill>
            </a:endParaRPr>
          </a:p>
          <a:p>
            <a:pPr marL="256032" indent="-256032">
              <a:spcAft>
                <a:spcPts val="600"/>
              </a:spcAft>
              <a:buClr>
                <a:srgbClr val="007FA3"/>
              </a:buClr>
              <a:buSzPct val="100000"/>
              <a:buFont typeface="Arial" panose="020B0604020202020204" pitchFamily="34" charset="0"/>
              <a:buChar char="•"/>
            </a:pPr>
            <a:r>
              <a:rPr lang="el-GR" sz="3200" dirty="0">
                <a:solidFill>
                  <a:schemeClr val="bg2"/>
                </a:solidFill>
              </a:rPr>
              <a:t>Γλώσσες οπτικού προγραμματισμού</a:t>
            </a:r>
            <a:endParaRPr lang="en-US" sz="3200" dirty="0">
              <a:solidFill>
                <a:schemeClr val="bg2"/>
              </a:solidFill>
            </a:endParaRPr>
          </a:p>
          <a:p>
            <a:pPr marL="256032" indent="-256032">
              <a:spcAft>
                <a:spcPts val="600"/>
              </a:spcAft>
              <a:buClr>
                <a:srgbClr val="007FA3"/>
              </a:buClr>
              <a:buSzPct val="100000"/>
              <a:buFont typeface="Arial" panose="020B0604020202020204" pitchFamily="34" charset="0"/>
              <a:buChar char="•"/>
            </a:pPr>
            <a:r>
              <a:rPr lang="el-GR" sz="3200" dirty="0">
                <a:solidFill>
                  <a:schemeClr val="bg2"/>
                </a:solidFill>
              </a:rPr>
              <a:t>Θα υπάρχει πάντα ανάγκη για ποικιλία</a:t>
            </a:r>
            <a:endParaRPr lang="en-US" sz="3200" dirty="0">
              <a:solidFill>
                <a:schemeClr val="bg2"/>
              </a:solidFill>
            </a:endParaRPr>
          </a:p>
        </p:txBody>
      </p:sp>
    </p:spTree>
    <p:extLst>
      <p:ext uri="{BB962C8B-B14F-4D97-AF65-F5344CB8AC3E}">
        <p14:creationId xmlns:p14="http://schemas.microsoft.com/office/powerpoint/2010/main" val="43983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505200" y="4953000"/>
            <a:ext cx="5106015" cy="245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6810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0"/>
            <a:ext cx="8686800" cy="1600200"/>
          </a:xfrm>
        </p:spPr>
        <p:txBody>
          <a:bodyPr>
            <a:noAutofit/>
          </a:bodyPr>
          <a:lstStyle/>
          <a:p>
            <a:r>
              <a:rPr lang="el-GR" sz="3800" dirty="0"/>
              <a:t>Κύκλος ζωής πληροφοριακού συστήματος</a:t>
            </a:r>
            <a:endParaRPr lang="en-US" sz="3800" dirty="0"/>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a:t>Στόχοι</a:t>
            </a:r>
            <a:endParaRPr lang="en-US" dirty="0"/>
          </a:p>
          <a:p>
            <a:pPr marL="1032272" indent="-689372">
              <a:spcAft>
                <a:spcPts val="2400"/>
              </a:spcAft>
              <a:buNone/>
            </a:pPr>
            <a:r>
              <a:rPr lang="en-US" sz="2800" dirty="0"/>
              <a:t>10.1  </a:t>
            </a:r>
            <a:r>
              <a:rPr lang="el-GR" sz="2800" dirty="0"/>
              <a:t>Η σημασία του προγραμματισμού για τους προγραμματιστές και τους χρήστες λογισμικού</a:t>
            </a:r>
            <a:r>
              <a:rPr lang="en-US" sz="2800" dirty="0"/>
              <a:t>.</a:t>
            </a:r>
          </a:p>
          <a:p>
            <a:pPr marL="1032272" indent="-689372">
              <a:spcAft>
                <a:spcPts val="2400"/>
              </a:spcAft>
              <a:buNone/>
            </a:pPr>
            <a:r>
              <a:rPr lang="en-US" sz="2800" dirty="0"/>
              <a:t>10.2  </a:t>
            </a:r>
            <a:r>
              <a:rPr lang="el-GR" sz="2800" dirty="0"/>
              <a:t>Τα στάδια του κύκλου ζωής ανάπτυξης συστήματος (SDLC).</a:t>
            </a:r>
          </a:p>
        </p:txBody>
      </p:sp>
    </p:spTree>
    <p:extLst>
      <p:ext uri="{BB962C8B-B14F-4D97-AF65-F5344CB8AC3E}">
        <p14:creationId xmlns:p14="http://schemas.microsoft.com/office/powerpoint/2010/main" val="332553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oAutofit/>
          </a:bodyPr>
          <a:lstStyle/>
          <a:p>
            <a:r>
              <a:rPr lang="el-GR" sz="3800" dirty="0"/>
              <a:t>Κύκλος ζωής προγράμματος </a:t>
            </a:r>
            <a:r>
              <a:rPr lang="en-US" sz="3800" dirty="0"/>
              <a:t> (1 </a:t>
            </a:r>
            <a:r>
              <a:rPr lang="el-GR" sz="3800" dirty="0"/>
              <a:t>από</a:t>
            </a:r>
            <a:r>
              <a:rPr lang="en-US" sz="3800" dirty="0"/>
              <a:t> 2)</a:t>
            </a:r>
          </a:p>
        </p:txBody>
      </p:sp>
      <p:sp>
        <p:nvSpPr>
          <p:cNvPr id="7" name="Subtitle 6"/>
          <p:cNvSpPr>
            <a:spLocks noGrp="1"/>
          </p:cNvSpPr>
          <p:nvPr>
            <p:ph idx="1"/>
          </p:nvPr>
        </p:nvSpPr>
        <p:spPr>
          <a:xfrm>
            <a:off x="457200" y="1371600"/>
            <a:ext cx="8229600" cy="5029200"/>
          </a:xfrm>
        </p:spPr>
        <p:txBody>
          <a:bodyPr>
            <a:noAutofit/>
          </a:bodyPr>
          <a:lstStyle/>
          <a:p>
            <a:pPr marL="0" indent="0">
              <a:spcAft>
                <a:spcPts val="2400"/>
              </a:spcAft>
              <a:buNone/>
            </a:pPr>
            <a:r>
              <a:rPr lang="el-GR" dirty="0"/>
              <a:t>Στόχοι</a:t>
            </a:r>
            <a:endParaRPr lang="en-US" dirty="0"/>
          </a:p>
          <a:p>
            <a:pPr marL="1035558" indent="-692658">
              <a:spcAft>
                <a:spcPts val="2400"/>
              </a:spcAft>
              <a:buNone/>
            </a:pPr>
            <a:r>
              <a:rPr lang="en-US" sz="2800" dirty="0"/>
              <a:t>10.3  </a:t>
            </a:r>
            <a:r>
              <a:rPr lang="el-GR" sz="2800" dirty="0"/>
              <a:t> Προγραμματισμός και τα βήματα του κύκλου ζωής ανάπτυξης προγράμματος (PDLC).</a:t>
            </a:r>
            <a:endParaRPr lang="en-US" sz="2800" dirty="0"/>
          </a:p>
          <a:p>
            <a:pPr marL="1035558" indent="-692658">
              <a:spcAft>
                <a:spcPts val="2400"/>
              </a:spcAft>
              <a:buNone/>
            </a:pPr>
            <a:r>
              <a:rPr lang="en-US" sz="2800" dirty="0"/>
              <a:t>10.4  </a:t>
            </a:r>
            <a:r>
              <a:rPr lang="el-GR" sz="2800" dirty="0"/>
              <a:t>Κατάρτιση ολοκληρωμένης διατύπωσης προβλήματος από την περιγραφή μιας εργασίας. </a:t>
            </a:r>
            <a:endParaRPr lang="en-US" sz="2800" dirty="0"/>
          </a:p>
          <a:p>
            <a:pPr marL="1035558" indent="-692658">
              <a:spcAft>
                <a:spcPts val="2400"/>
              </a:spcAft>
              <a:buNone/>
            </a:pPr>
            <a:r>
              <a:rPr lang="en-US" sz="2800" dirty="0"/>
              <a:t>10.5  </a:t>
            </a:r>
            <a:r>
              <a:rPr lang="el-GR" sz="2800" dirty="0"/>
              <a:t>Πώς χρησιμοποιούν οι προγραμματιστές τις μεθοδολογίες ελέγχου ροής και σχεδίασης κατά την ανάπτυξη αλγόριθμων.</a:t>
            </a:r>
            <a:endParaRPr lang="en-US" sz="2800" dirty="0"/>
          </a:p>
        </p:txBody>
      </p:sp>
    </p:spTree>
    <p:extLst>
      <p:ext uri="{BB962C8B-B14F-4D97-AF65-F5344CB8AC3E}">
        <p14:creationId xmlns:p14="http://schemas.microsoft.com/office/powerpoint/2010/main" val="35305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6"/>
          <p:cNvSpPr>
            <a:spLocks noGrp="1"/>
          </p:cNvSpPr>
          <p:nvPr>
            <p:ph idx="1"/>
          </p:nvPr>
        </p:nvSpPr>
        <p:spPr>
          <a:xfrm>
            <a:off x="457200" y="1371600"/>
            <a:ext cx="8229600" cy="5105400"/>
          </a:xfrm>
        </p:spPr>
        <p:txBody>
          <a:bodyPr>
            <a:noAutofit/>
          </a:bodyPr>
          <a:lstStyle/>
          <a:p>
            <a:pPr marL="0" indent="0">
              <a:spcAft>
                <a:spcPts val="2000"/>
              </a:spcAft>
              <a:buNone/>
            </a:pPr>
            <a:r>
              <a:rPr lang="el-GR" dirty="0"/>
              <a:t>Στόχοι</a:t>
            </a:r>
            <a:endParaRPr lang="en-US" dirty="0"/>
          </a:p>
          <a:p>
            <a:pPr marL="1035558" indent="-692658">
              <a:spcAft>
                <a:spcPts val="2000"/>
              </a:spcAft>
              <a:buNone/>
            </a:pPr>
            <a:r>
              <a:rPr lang="en-US" sz="2800" dirty="0"/>
              <a:t>10.6  </a:t>
            </a:r>
            <a:r>
              <a:rPr lang="el-GR" sz="2800" dirty="0"/>
              <a:t>Οι κατηγορίες των γλωσσών προγραμματισμού και οι ρόλοι του μεταγλωττιστή και του ολοκληρωμένου περιβάλλοντος ανάπτυξης (IDE) στην κωδικοποίηση.</a:t>
            </a:r>
            <a:endParaRPr lang="en-US" sz="2800" dirty="0"/>
          </a:p>
          <a:p>
            <a:pPr marL="1035558" indent="-692658">
              <a:spcAft>
                <a:spcPts val="2000"/>
              </a:spcAft>
              <a:buNone/>
            </a:pPr>
            <a:r>
              <a:rPr lang="en-US" sz="2800" dirty="0"/>
              <a:t>10.7  </a:t>
            </a:r>
            <a:r>
              <a:rPr lang="el-GR" sz="2800" dirty="0"/>
              <a:t> Ο ρόλος της </a:t>
            </a:r>
            <a:r>
              <a:rPr lang="el-GR" sz="2800" dirty="0" err="1"/>
              <a:t>αποσφαλμάτωσης</a:t>
            </a:r>
            <a:r>
              <a:rPr lang="el-GR" sz="2800" dirty="0"/>
              <a:t> στην ανάπτυξη προγραμμάτων. </a:t>
            </a:r>
            <a:endParaRPr lang="en-US" sz="2800" dirty="0"/>
          </a:p>
          <a:p>
            <a:pPr marL="1035558" indent="-692658">
              <a:spcAft>
                <a:spcPts val="2000"/>
              </a:spcAft>
              <a:buNone/>
            </a:pPr>
            <a:r>
              <a:rPr lang="en-US" sz="2800" dirty="0"/>
              <a:t>10.8  </a:t>
            </a:r>
            <a:r>
              <a:rPr lang="el-GR" sz="2800" dirty="0"/>
              <a:t>Η σημασία της δοκιμής και της τεκμηρίωσης στην ανάπτυξη προγραμμάτων.</a:t>
            </a:r>
          </a:p>
        </p:txBody>
      </p:sp>
      <p:sp>
        <p:nvSpPr>
          <p:cNvPr id="5" name="Title 5"/>
          <p:cNvSpPr>
            <a:spLocks noGrp="1"/>
          </p:cNvSpPr>
          <p:nvPr>
            <p:ph type="title"/>
          </p:nvPr>
        </p:nvSpPr>
        <p:spPr>
          <a:xfrm>
            <a:off x="457200" y="0"/>
            <a:ext cx="8686800" cy="1600200"/>
          </a:xfrm>
        </p:spPr>
        <p:txBody>
          <a:bodyPr>
            <a:noAutofit/>
          </a:bodyPr>
          <a:lstStyle/>
          <a:p>
            <a:r>
              <a:rPr lang="el-GR" sz="3800" dirty="0"/>
              <a:t>Κύκλος ζωής προγράμματος </a:t>
            </a:r>
            <a:r>
              <a:rPr lang="en-US" sz="3800" dirty="0"/>
              <a:t> (</a:t>
            </a:r>
            <a:r>
              <a:rPr lang="el-GR" sz="3800" dirty="0"/>
              <a:t>2</a:t>
            </a:r>
            <a:r>
              <a:rPr lang="en-US" sz="3800" dirty="0"/>
              <a:t> </a:t>
            </a:r>
            <a:r>
              <a:rPr lang="el-GR" sz="3800" dirty="0"/>
              <a:t>από</a:t>
            </a:r>
            <a:r>
              <a:rPr lang="en-US" sz="3800" dirty="0"/>
              <a:t> 2)</a:t>
            </a:r>
          </a:p>
        </p:txBody>
      </p:sp>
    </p:spTree>
    <p:extLst>
      <p:ext uri="{BB962C8B-B14F-4D97-AF65-F5344CB8AC3E}">
        <p14:creationId xmlns:p14="http://schemas.microsoft.com/office/powerpoint/2010/main" val="37881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04800" y="-76200"/>
            <a:ext cx="8686800" cy="1600200"/>
          </a:xfrm>
        </p:spPr>
        <p:txBody>
          <a:bodyPr>
            <a:normAutofit/>
          </a:bodyPr>
          <a:lstStyle/>
          <a:p>
            <a:pPr>
              <a:defRPr/>
            </a:pPr>
            <a:r>
              <a:rPr lang="el-GR" sz="3800" dirty="0"/>
              <a:t>Κύκλος ζωής πληροφοριακού συστήματος </a:t>
            </a:r>
            <a:endParaRPr lang="en-US" sz="3800" dirty="0"/>
          </a:p>
        </p:txBody>
      </p:sp>
      <p:sp>
        <p:nvSpPr>
          <p:cNvPr id="35843" name="Rectangle 3"/>
          <p:cNvSpPr>
            <a:spLocks noGrp="1" noChangeArrowheads="1"/>
          </p:cNvSpPr>
          <p:nvPr>
            <p:ph idx="1"/>
          </p:nvPr>
        </p:nvSpPr>
        <p:spPr>
          <a:xfrm>
            <a:off x="457200" y="1295400"/>
            <a:ext cx="8229600" cy="4525963"/>
          </a:xfrm>
        </p:spPr>
        <p:txBody>
          <a:bodyPr/>
          <a:lstStyle/>
          <a:p>
            <a:pPr>
              <a:spcAft>
                <a:spcPts val="1200"/>
              </a:spcAft>
            </a:pPr>
            <a:r>
              <a:rPr lang="el-GR" dirty="0"/>
              <a:t>Κάποιες εργασίες είναι περίπλοκες</a:t>
            </a:r>
            <a:endParaRPr lang="en-US" dirty="0"/>
          </a:p>
          <a:p>
            <a:pPr lvl="1">
              <a:spcAft>
                <a:spcPts val="1200"/>
              </a:spcAft>
            </a:pPr>
            <a:r>
              <a:rPr lang="el-GR" dirty="0"/>
              <a:t>Απαιτούν δημιουργική σκέψη</a:t>
            </a:r>
            <a:endParaRPr lang="en-US" dirty="0">
              <a:effectLst/>
            </a:endParaRPr>
          </a:p>
          <a:p>
            <a:pPr lvl="1">
              <a:spcAft>
                <a:spcPts val="1200"/>
              </a:spcAft>
            </a:pPr>
            <a:r>
              <a:rPr lang="el-GR" dirty="0"/>
              <a:t> Απαιτούν ανθρώπινη παρέμβαση</a:t>
            </a:r>
            <a:endParaRPr lang="en-US" dirty="0">
              <a:effectLst/>
            </a:endParaRPr>
          </a:p>
          <a:p>
            <a:pPr>
              <a:spcAft>
                <a:spcPts val="1200"/>
              </a:spcAft>
            </a:pPr>
            <a:r>
              <a:rPr lang="el-GR" dirty="0"/>
              <a:t>Ορισμένες εργασίες είναι υποψήφιες για αυτοματοποίηση</a:t>
            </a:r>
            <a:endParaRPr lang="en-US" dirty="0"/>
          </a:p>
          <a:p>
            <a:pPr lvl="1">
              <a:spcAft>
                <a:spcPts val="1200"/>
              </a:spcAft>
            </a:pPr>
            <a:r>
              <a:rPr lang="el-GR" dirty="0"/>
              <a:t>Επαναλαμβανόμενες</a:t>
            </a:r>
            <a:endParaRPr lang="en-US" dirty="0">
              <a:effectLst/>
            </a:endParaRPr>
          </a:p>
          <a:p>
            <a:pPr lvl="1">
              <a:spcAft>
                <a:spcPts val="1200"/>
              </a:spcAft>
            </a:pPr>
            <a:r>
              <a:rPr lang="el-GR" dirty="0"/>
              <a:t>Απαιτούν τη χρήση ηλεκτρονικών πληροφοριών </a:t>
            </a:r>
            <a:endParaRPr lang="en-US" dirty="0">
              <a:effectLst/>
            </a:endParaRPr>
          </a:p>
          <a:p>
            <a:pPr lvl="1">
              <a:spcAft>
                <a:spcPts val="1200"/>
              </a:spcAft>
            </a:pPr>
            <a:r>
              <a:rPr lang="el-GR" dirty="0"/>
              <a:t>Ακολουθούν μια σειρά από προκαθορισμένα βήματα</a:t>
            </a:r>
            <a:endParaRPr lang="en-US" dirty="0">
              <a:effectLst/>
            </a:endParaRPr>
          </a:p>
        </p:txBody>
      </p:sp>
    </p:spTree>
    <p:extLst>
      <p:ext uri="{BB962C8B-B14F-4D97-AF65-F5344CB8AC3E}">
        <p14:creationId xmlns:p14="http://schemas.microsoft.com/office/powerpoint/2010/main" val="400096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0"/>
            <a:ext cx="8686800" cy="1600200"/>
          </a:xfrm>
        </p:spPr>
        <p:txBody>
          <a:bodyPr>
            <a:normAutofit/>
          </a:bodyPr>
          <a:lstStyle/>
          <a:p>
            <a:pPr>
              <a:defRPr/>
            </a:pPr>
            <a:r>
              <a:rPr lang="el-GR" sz="3800" dirty="0"/>
              <a:t>Κύκλος ζωής πληροφοριακού συστήματος </a:t>
            </a:r>
            <a:br>
              <a:rPr lang="en-US" sz="3000" dirty="0"/>
            </a:br>
            <a:r>
              <a:rPr lang="el-GR" sz="3200" dirty="0"/>
              <a:t>Η σημασία του προγραμματισμού </a:t>
            </a:r>
            <a:r>
              <a:rPr lang="en-US" sz="2000" dirty="0"/>
              <a:t>(</a:t>
            </a:r>
            <a:r>
              <a:rPr lang="el-GR" sz="2000" dirty="0"/>
              <a:t>Στόχος</a:t>
            </a:r>
            <a:r>
              <a:rPr lang="en-US" sz="2000" dirty="0"/>
              <a:t> 10.1)</a:t>
            </a:r>
            <a:endParaRPr lang="en-US" dirty="0"/>
          </a:p>
        </p:txBody>
      </p:sp>
      <p:sp>
        <p:nvSpPr>
          <p:cNvPr id="37891" name="Rectangle 3"/>
          <p:cNvSpPr>
            <a:spLocks noGrp="1" noChangeArrowheads="1"/>
          </p:cNvSpPr>
          <p:nvPr>
            <p:ph idx="1"/>
          </p:nvPr>
        </p:nvSpPr>
        <p:spPr>
          <a:xfrm>
            <a:off x="457200" y="1600200"/>
            <a:ext cx="8229600" cy="4953000"/>
          </a:xfrm>
        </p:spPr>
        <p:txBody>
          <a:bodyPr/>
          <a:lstStyle/>
          <a:p>
            <a:pPr>
              <a:spcAft>
                <a:spcPts val="1000"/>
              </a:spcAft>
            </a:pPr>
            <a:r>
              <a:rPr lang="el-GR" sz="3000" dirty="0"/>
              <a:t>Μια καριέρα στον προγραμματισμό προσφέρει</a:t>
            </a:r>
            <a:r>
              <a:rPr lang="en-US" sz="3000" dirty="0"/>
              <a:t>:</a:t>
            </a:r>
          </a:p>
          <a:p>
            <a:pPr lvl="1" eaLnBrk="1" hangingPunct="1">
              <a:spcBef>
                <a:spcPts val="0"/>
              </a:spcBef>
              <a:spcAft>
                <a:spcPts val="1000"/>
              </a:spcAft>
            </a:pPr>
            <a:r>
              <a:rPr lang="el-GR" dirty="0"/>
              <a:t>Άφθονες θέσεις εργασίες</a:t>
            </a:r>
            <a:endParaRPr lang="en-US" dirty="0"/>
          </a:p>
          <a:p>
            <a:pPr lvl="1" eaLnBrk="1" hangingPunct="1">
              <a:spcBef>
                <a:spcPts val="0"/>
              </a:spcBef>
              <a:spcAft>
                <a:spcPts val="1000"/>
              </a:spcAft>
            </a:pPr>
            <a:r>
              <a:rPr lang="el-GR" dirty="0"/>
              <a:t>Υψηλούς μισθούς</a:t>
            </a:r>
            <a:endParaRPr lang="en-US" dirty="0"/>
          </a:p>
          <a:p>
            <a:pPr lvl="1">
              <a:spcAft>
                <a:spcPts val="1000"/>
              </a:spcAft>
            </a:pPr>
            <a:r>
              <a:rPr lang="el-GR" dirty="0"/>
              <a:t>Τηλεργασία που διευθετείται</a:t>
            </a:r>
          </a:p>
          <a:p>
            <a:pPr lvl="1">
              <a:spcAft>
                <a:spcPts val="1000"/>
              </a:spcAft>
              <a:buNone/>
            </a:pPr>
            <a:r>
              <a:rPr lang="el-GR" dirty="0"/>
              <a:t>   εύκολα</a:t>
            </a:r>
            <a:endParaRPr lang="en-US" dirty="0">
              <a:effectLst/>
            </a:endParaRPr>
          </a:p>
          <a:p>
            <a:pPr>
              <a:spcAft>
                <a:spcPts val="1000"/>
              </a:spcAft>
            </a:pPr>
            <a:r>
              <a:rPr lang="el-GR" sz="3000" dirty="0"/>
              <a:t>Ο προγραμματισμός είναι απαραίτητος όταν δεν υπάρχει λογισμικό για μια εργασία</a:t>
            </a:r>
            <a:endParaRPr lang="en-US" sz="3000" dirty="0"/>
          </a:p>
          <a:p>
            <a:pPr>
              <a:spcAft>
                <a:spcPts val="1000"/>
              </a:spcAft>
            </a:pPr>
            <a:r>
              <a:rPr lang="el-GR" sz="3000" dirty="0"/>
              <a:t>Οι βασικές γνώσεις προγραμματισμού θα σας επιτρέψουν να χρησιμοποιείτε </a:t>
            </a:r>
            <a:r>
              <a:rPr lang="el-GR" sz="3000" dirty="0" err="1"/>
              <a:t>μακροεντολές</a:t>
            </a:r>
            <a:endParaRPr lang="en-US" sz="3000" dirty="0"/>
          </a:p>
        </p:txBody>
      </p:sp>
      <p:pic>
        <p:nvPicPr>
          <p:cNvPr id="2" name="Picture 1"/>
          <p:cNvPicPr>
            <a:picLocks noChangeAspect="1"/>
          </p:cNvPicPr>
          <p:nvPr/>
        </p:nvPicPr>
        <p:blipFill>
          <a:blip r:embed="rId3" cstate="print"/>
          <a:stretch>
            <a:fillRect/>
          </a:stretch>
        </p:blipFill>
        <p:spPr>
          <a:xfrm>
            <a:off x="6257925" y="2079896"/>
            <a:ext cx="2505075" cy="2241007"/>
          </a:xfrm>
          <a:prstGeom prst="rect">
            <a:avLst/>
          </a:prstGeom>
        </p:spPr>
      </p:pic>
    </p:spTree>
    <p:extLst>
      <p:ext uri="{BB962C8B-B14F-4D97-AF65-F5344CB8AC3E}">
        <p14:creationId xmlns:p14="http://schemas.microsoft.com/office/powerpoint/2010/main" val="148444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0"/>
            <a:ext cx="8686800" cy="1600200"/>
          </a:xfrm>
        </p:spPr>
        <p:txBody>
          <a:bodyPr>
            <a:normAutofit/>
          </a:bodyPr>
          <a:lstStyle/>
          <a:p>
            <a:pPr>
              <a:defRPr/>
            </a:pPr>
            <a:r>
              <a:rPr lang="el-GR" sz="3800" dirty="0"/>
              <a:t>Κύκλος ζωής πληροφοριακού συστήματος </a:t>
            </a:r>
            <a:br>
              <a:rPr lang="en-US" sz="3000" dirty="0"/>
            </a:br>
            <a:r>
              <a:rPr lang="el-GR" sz="3200" dirty="0"/>
              <a:t>Κύκλος ζωής ανάπτυξης συστήματος</a:t>
            </a:r>
            <a:r>
              <a:rPr lang="en-US" sz="3200" dirty="0"/>
              <a:t> (1 </a:t>
            </a:r>
            <a:r>
              <a:rPr lang="el-GR" sz="3200" dirty="0"/>
              <a:t>από</a:t>
            </a:r>
            <a:r>
              <a:rPr lang="en-US" sz="3200" dirty="0"/>
              <a:t> 2) </a:t>
            </a:r>
            <a:r>
              <a:rPr lang="en-US" sz="2000" dirty="0"/>
              <a:t>(</a:t>
            </a:r>
            <a:r>
              <a:rPr lang="el-GR" sz="2000" dirty="0"/>
              <a:t>Στόχος</a:t>
            </a:r>
            <a:r>
              <a:rPr lang="en-US" sz="2000" dirty="0"/>
              <a:t> 10.2)</a:t>
            </a:r>
            <a:endParaRPr lang="en-US" dirty="0"/>
          </a:p>
        </p:txBody>
      </p:sp>
      <p:sp>
        <p:nvSpPr>
          <p:cNvPr id="37891" name="Rectangle 3"/>
          <p:cNvSpPr>
            <a:spLocks noGrp="1" noChangeArrowheads="1"/>
          </p:cNvSpPr>
          <p:nvPr>
            <p:ph idx="1"/>
          </p:nvPr>
        </p:nvSpPr>
        <p:spPr>
          <a:xfrm>
            <a:off x="457200" y="1600200"/>
            <a:ext cx="8229600" cy="5029200"/>
          </a:xfrm>
        </p:spPr>
        <p:txBody>
          <a:bodyPr/>
          <a:lstStyle/>
          <a:p>
            <a:pPr>
              <a:spcAft>
                <a:spcPts val="900"/>
              </a:spcAft>
            </a:pPr>
            <a:r>
              <a:rPr lang="el-GR" dirty="0"/>
              <a:t>Πληροφοριακό σύστημα</a:t>
            </a:r>
            <a:endParaRPr lang="en-US" dirty="0"/>
          </a:p>
          <a:p>
            <a:pPr lvl="1">
              <a:spcAft>
                <a:spcPts val="900"/>
              </a:spcAft>
            </a:pPr>
            <a:r>
              <a:rPr lang="el-GR" dirty="0"/>
              <a:t>Συλλογή </a:t>
            </a:r>
            <a:r>
              <a:rPr lang="el-GR" dirty="0">
                <a:latin typeface="Arial" pitchFamily="34" charset="0"/>
              </a:rPr>
              <a:t>μερών που συνεργάζονται μεταξύ τους προκειμένου να πετύχουν έναν κοινό στόχο</a:t>
            </a:r>
            <a:endParaRPr lang="en-US" dirty="0">
              <a:effectLst/>
            </a:endParaRPr>
          </a:p>
          <a:p>
            <a:pPr>
              <a:spcAft>
                <a:spcPts val="900"/>
              </a:spcAft>
            </a:pPr>
            <a:r>
              <a:rPr lang="el-GR" dirty="0"/>
              <a:t>Ένα πληροφοριακό σύστημα περιλαμβάνει</a:t>
            </a:r>
            <a:r>
              <a:rPr lang="en-US" dirty="0"/>
              <a:t>:</a:t>
            </a:r>
          </a:p>
          <a:p>
            <a:pPr lvl="1" eaLnBrk="1" hangingPunct="1">
              <a:spcAft>
                <a:spcPts val="900"/>
              </a:spcAft>
            </a:pPr>
            <a:r>
              <a:rPr lang="el-GR" dirty="0"/>
              <a:t>Δεδομένα</a:t>
            </a:r>
            <a:endParaRPr lang="en-US" dirty="0">
              <a:effectLst/>
            </a:endParaRPr>
          </a:p>
          <a:p>
            <a:pPr lvl="1" eaLnBrk="1" hangingPunct="1">
              <a:spcAft>
                <a:spcPts val="900"/>
              </a:spcAft>
            </a:pPr>
            <a:r>
              <a:rPr lang="el-GR" dirty="0"/>
              <a:t>Ανθρώπους</a:t>
            </a:r>
            <a:endParaRPr lang="en-US" dirty="0">
              <a:effectLst/>
            </a:endParaRPr>
          </a:p>
          <a:p>
            <a:pPr lvl="1" eaLnBrk="1" hangingPunct="1">
              <a:spcAft>
                <a:spcPts val="900"/>
              </a:spcAft>
            </a:pPr>
            <a:r>
              <a:rPr lang="el-GR" dirty="0"/>
              <a:t>Διαδικασίες</a:t>
            </a:r>
            <a:endParaRPr lang="en-US" dirty="0">
              <a:effectLst/>
            </a:endParaRPr>
          </a:p>
          <a:p>
            <a:pPr lvl="1" eaLnBrk="1" hangingPunct="1">
              <a:spcAft>
                <a:spcPts val="900"/>
              </a:spcAft>
            </a:pPr>
            <a:r>
              <a:rPr lang="el-GR" dirty="0"/>
              <a:t>Υλικό</a:t>
            </a:r>
            <a:endParaRPr lang="en-US" dirty="0">
              <a:effectLst/>
            </a:endParaRPr>
          </a:p>
          <a:p>
            <a:pPr lvl="1" eaLnBrk="1" hangingPunct="1">
              <a:spcAft>
                <a:spcPts val="900"/>
              </a:spcAft>
            </a:pPr>
            <a:r>
              <a:rPr lang="el-GR" dirty="0"/>
              <a:t>Λογισμικό</a:t>
            </a:r>
            <a:endParaRPr lang="en-US" dirty="0">
              <a:effectLst/>
            </a:endParaRPr>
          </a:p>
        </p:txBody>
      </p:sp>
    </p:spTree>
    <p:extLst>
      <p:ext uri="{BB962C8B-B14F-4D97-AF65-F5344CB8AC3E}">
        <p14:creationId xmlns:p14="http://schemas.microsoft.com/office/powerpoint/2010/main" val="275611568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3288</Words>
  <Application>Microsoft Office PowerPoint</Application>
  <PresentationFormat>Προβολή στην οθόνη (4:3)</PresentationFormat>
  <Paragraphs>325</Paragraphs>
  <Slides>34</Slides>
  <Notes>33</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34</vt:i4>
      </vt:variant>
    </vt:vector>
  </HeadingPairs>
  <TitlesOfParts>
    <vt:vector size="45" baseType="lpstr">
      <vt:lpstr>Malgun Gothic</vt:lpstr>
      <vt:lpstr>ＭＳ Ｐゴシック</vt:lpstr>
      <vt:lpstr>Arial</vt:lpstr>
      <vt:lpstr>Arial Narrow</vt:lpstr>
      <vt:lpstr>Calibri</vt:lpstr>
      <vt:lpstr>Helvetica</vt:lpstr>
      <vt:lpstr>Times New Roman</vt:lpstr>
      <vt:lpstr>Verdana</vt:lpstr>
      <vt:lpstr>Wingdings</vt:lpstr>
      <vt:lpstr>Wingdings 2</vt:lpstr>
      <vt:lpstr>508 Lecture</vt:lpstr>
      <vt:lpstr>Παρουσίαση του PowerPoint</vt:lpstr>
      <vt:lpstr>TECHNOLOGY IN ACTION</vt:lpstr>
      <vt:lpstr>Τι είναι ο προγραμματισμός</vt:lpstr>
      <vt:lpstr>Κύκλος ζωής πληροφοριακού συστήματος</vt:lpstr>
      <vt:lpstr>Κύκλος ζωής προγράμματος  (1 από 2)</vt:lpstr>
      <vt:lpstr>Κύκλος ζωής προγράμματος  (2 από 2)</vt:lpstr>
      <vt:lpstr>Κύκλος ζωής πληροφοριακού συστήματος </vt:lpstr>
      <vt:lpstr>Κύκλος ζωής πληροφοριακού συστήματος  Η σημασία του προγραμματισμού (Στόχος 10.1)</vt:lpstr>
      <vt:lpstr>Κύκλος ζωής πληροφοριακού συστήματος  Κύκλος ζωής ανάπτυξης συστήματος (1 από 2) (Στόχος 10.2)</vt:lpstr>
      <vt:lpstr>Κύκλος ζωής πληροφοριακού συστήματος  Κύκλος ζωής ανάπτυξης συστήματος (2 από 2) (Στόχος 10.2)</vt:lpstr>
      <vt:lpstr>Κύκλος ζωής προγράμματος Κύκλος ζωής ανάπτυξης προγράμματος (Στόχος 10.3)</vt:lpstr>
      <vt:lpstr>Κύκλος ζωής προγράμματος   Η διατύπωση του προβλήματος (1 από 2) (Στόχος 10.4)</vt:lpstr>
      <vt:lpstr>Κύκλος ζωής προγράμματος   Η διατύπωση του προβλήματος (2 από 2) (Στόχος 10.4)</vt:lpstr>
      <vt:lpstr>Κύκλος ζωής προγράμματος  Ανάπτυξη αλγόριθμου (1 από 5) (Στόχος 10.5)</vt:lpstr>
      <vt:lpstr>Κύκλος ζωής προγράμματος  Ανάπτυξη αλγόριθμου (2 από 5) (Στόχος 10.5)</vt:lpstr>
      <vt:lpstr>Κύκλος ζωής προγράμματος  Ανάπτυξη αλγόριθμου (3 από 5) (Στόχος 10.5)</vt:lpstr>
      <vt:lpstr>Κύκλος ζωής προγράμματος  Ανάπτυξη αλγόριθμου (4 από 5) (Στόχος 10.5)</vt:lpstr>
      <vt:lpstr>Κύκλος ζωής προγράμματος  Ανάπτυξη αλγόριθμου (5 από 5) (Στόχος 10.5)</vt:lpstr>
      <vt:lpstr>Κύκλος ζωής προγράμματος  Κωδικοποίηση (1 από 5) (Στόχος 10.6)</vt:lpstr>
      <vt:lpstr>Κύκλος ζωής προγράμματος  Κωδικοποίηση (2 από 5) (Στόχος 10.6)</vt:lpstr>
      <vt:lpstr>Κύκλος ζωής προγράμματος  Κωδικοποίηση (3 από 5) (Στόχος 10.6)</vt:lpstr>
      <vt:lpstr>Κύκλος ζωής προγράμματος  Κωδικοποίηση (4 από 5) (Στόχος 10.6)</vt:lpstr>
      <vt:lpstr>Κύκλος ζωής προγράμματος  Κωδικοποίηση (5 από 5) (Στόχος 10.6)</vt:lpstr>
      <vt:lpstr>Κύκλος ζωής προγράμματος  Αποσφαλμάτωση (Στόχος 10.7)</vt:lpstr>
      <vt:lpstr>Κύκλος ζωής προγράμματος  Δοκιμή και τεκμηρίωση (Στόχος 10.8)</vt:lpstr>
      <vt:lpstr>Γλώσσες προγραμματισμού</vt:lpstr>
      <vt:lpstr>Πολλές γλώσσες προγραμματισμού </vt:lpstr>
      <vt:lpstr>Εξερεύνηση των γλωσσών προγραμματισμού </vt:lpstr>
      <vt:lpstr>Πολλές γλώσσες προγραμματισμού Ανάγκη για διαφορετικές γλώσσες (Στόχος 10.9)</vt:lpstr>
      <vt:lpstr>Πολλές γλώσσες προγραμματισμού  Επιλογή της κατάλληλης γλώσσας (Στόχος 10.10)</vt:lpstr>
      <vt:lpstr>Εξερεύνηση των γλωσσών προγραμματισμού  Μια ξενάγηση στις σύγχρονες γλώσσες (Στόχος 10.11)</vt:lpstr>
      <vt:lpstr>Εξερεύνηση των γλωσσών προγραμματισμού  Το μέλλον των γλωσσών προγραμματισμού (Στόχος 10.12)</vt:lpstr>
      <vt:lpstr>Ερωτήσεις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2016-12-15T06:38:03Z</dcterms:created>
  <dcterms:modified xsi:type="dcterms:W3CDTF">2018-09-03T06:20:32Z</dcterms:modified>
</cp:coreProperties>
</file>