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handoutMasterIdLst>
    <p:handoutMasterId r:id="rId35"/>
  </p:handoutMasterIdLst>
  <p:sldIdLst>
    <p:sldId id="463" r:id="rId2"/>
    <p:sldId id="465" r:id="rId3"/>
    <p:sldId id="464" r:id="rId4"/>
    <p:sldId id="425" r:id="rId5"/>
    <p:sldId id="426" r:id="rId6"/>
    <p:sldId id="427" r:id="rId7"/>
    <p:sldId id="461" r:id="rId8"/>
    <p:sldId id="451" r:id="rId9"/>
    <p:sldId id="454" r:id="rId10"/>
    <p:sldId id="457" r:id="rId11"/>
    <p:sldId id="456" r:id="rId12"/>
    <p:sldId id="439" r:id="rId13"/>
    <p:sldId id="440" r:id="rId14"/>
    <p:sldId id="441" r:id="rId15"/>
    <p:sldId id="458" r:id="rId16"/>
    <p:sldId id="429" r:id="rId17"/>
    <p:sldId id="430" r:id="rId18"/>
    <p:sldId id="432" r:id="rId19"/>
    <p:sldId id="433" r:id="rId20"/>
    <p:sldId id="434" r:id="rId21"/>
    <p:sldId id="435" r:id="rId22"/>
    <p:sldId id="459" r:id="rId23"/>
    <p:sldId id="436" r:id="rId24"/>
    <p:sldId id="437" r:id="rId25"/>
    <p:sldId id="460" r:id="rId26"/>
    <p:sldId id="443" r:id="rId27"/>
    <p:sldId id="444" r:id="rId28"/>
    <p:sldId id="445" r:id="rId29"/>
    <p:sldId id="446" r:id="rId30"/>
    <p:sldId id="447" r:id="rId31"/>
    <p:sldId id="452" r:id="rId32"/>
    <p:sldId id="46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008" userDrawn="1">
          <p15:clr>
            <a:srgbClr val="A4A3A4"/>
          </p15:clr>
        </p15:guide>
        <p15:guide id="2" pos="288" userDrawn="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Συντάκτης" initials="Σ"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70C0"/>
    <a:srgbClr val="007FA3"/>
    <a:srgbClr val="D4EAE4"/>
    <a:srgbClr val="00158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22" autoAdjust="0"/>
    <p:restoredTop sz="88578" autoAdjust="0"/>
  </p:normalViewPr>
  <p:slideViewPr>
    <p:cSldViewPr>
      <p:cViewPr varScale="1">
        <p:scale>
          <a:sx n="64" d="100"/>
          <a:sy n="64" d="100"/>
        </p:scale>
        <p:origin x="-876" y="-108"/>
      </p:cViewPr>
      <p:guideLst>
        <p:guide orient="horz" pos="1008"/>
        <p:guide pos="288"/>
      </p:guideLst>
    </p:cSldViewPr>
  </p:slideViewPr>
  <p:outlineViewPr>
    <p:cViewPr>
      <p:scale>
        <a:sx n="33" d="100"/>
        <a:sy n="33" d="100"/>
      </p:scale>
      <p:origin x="0" y="47250"/>
    </p:cViewPr>
  </p:outlineViewPr>
  <p:notesTextViewPr>
    <p:cViewPr>
      <p:scale>
        <a:sx n="1" d="1"/>
        <a:sy n="1" d="1"/>
      </p:scale>
      <p:origin x="0" y="0"/>
    </p:cViewPr>
  </p:notesTextViewPr>
  <p:sorterViewPr>
    <p:cViewPr>
      <p:scale>
        <a:sx n="100" d="100"/>
        <a:sy n="100" d="100"/>
      </p:scale>
      <p:origin x="0" y="-360"/>
    </p:cViewPr>
  </p:sorterViewPr>
  <p:notesViewPr>
    <p:cSldViewPr>
      <p:cViewPr>
        <p:scale>
          <a:sx n="125" d="100"/>
          <a:sy n="125" d="100"/>
        </p:scale>
        <p:origin x="2928" y="-9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4/16/2018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4/16/2018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l-GR" baseline="0" dirty="0" smtClean="0">
                <a:solidFill>
                  <a:schemeClr val="tx1"/>
                </a:solidFill>
              </a:rPr>
              <a:t>Τα βασικά θέματα αυτής της ενότητας περιλαμβάνουν</a:t>
            </a:r>
            <a:r>
              <a:rPr lang="en-US" baseline="0" dirty="0" smtClean="0">
                <a:solidFill>
                  <a:schemeClr val="tx1"/>
                </a:solidFill>
              </a:rPr>
              <a:t>: </a:t>
            </a:r>
            <a:r>
              <a:rPr lang="el-GR" baseline="0" dirty="0" smtClean="0">
                <a:solidFill>
                  <a:schemeClr val="tx1"/>
                </a:solidFill>
              </a:rPr>
              <a:t>«Τα βασικά σημεία του λογισμικού» και «Διαχείριση λογισμικού»</a:t>
            </a:r>
            <a:r>
              <a:rPr lang="en-US" dirty="0" smtClean="0"/>
              <a:t>.</a:t>
            </a:r>
            <a:endParaRPr lang="en-US" dirty="0"/>
          </a:p>
          <a:p>
            <a:pPr marL="0" indent="0" algn="l">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3</a:t>
            </a:fld>
            <a:endParaRPr lang="en-US" dirty="0"/>
          </a:p>
        </p:txBody>
      </p:sp>
    </p:spTree>
    <p:extLst>
      <p:ext uri="{BB962C8B-B14F-4D97-AF65-F5344CB8AC3E}">
        <p14:creationId xmlns="" xmlns:p14="http://schemas.microsoft.com/office/powerpoint/2010/main" val="206749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l-GR" dirty="0" smtClean="0">
                <a:solidFill>
                  <a:schemeClr val="tx1"/>
                </a:solidFill>
              </a:rPr>
              <a:t>Τα δύο βασικά θέματα αυτής της ενότητας</a:t>
            </a:r>
            <a:r>
              <a:rPr lang="el-GR" baseline="0" dirty="0" smtClean="0">
                <a:solidFill>
                  <a:schemeClr val="tx1"/>
                </a:solidFill>
              </a:rPr>
              <a:t> για το λογισμικό εφαρμογών περιλαμβάνουν</a:t>
            </a:r>
            <a:r>
              <a:rPr lang="en-US" baseline="0" dirty="0" smtClean="0">
                <a:solidFill>
                  <a:schemeClr val="tx1"/>
                </a:solidFill>
              </a:rPr>
              <a:t>: </a:t>
            </a:r>
            <a:r>
              <a:rPr lang="el-GR" baseline="0" dirty="0" smtClean="0">
                <a:solidFill>
                  <a:schemeClr val="tx1"/>
                </a:solidFill>
              </a:rPr>
              <a:t>«Λογισμικό παραγωγικότητας και λογισμικό για επιχειρήσεις» </a:t>
            </a:r>
            <a:r>
              <a:rPr lang="el-GR" baseline="0" dirty="0" smtClean="0">
                <a:solidFill>
                  <a:schemeClr val="tx1"/>
                </a:solidFill>
              </a:rPr>
              <a:t>και </a:t>
            </a:r>
            <a:r>
              <a:rPr lang="el-GR" sz="1200" dirty="0" smtClean="0"/>
              <a:t>«Λογισμικό </a:t>
            </a:r>
            <a:r>
              <a:rPr lang="el-GR" sz="1200" dirty="0" smtClean="0"/>
              <a:t>πολυμέσων και εκπαιδευτικό λογισμικό».</a:t>
            </a:r>
            <a:endParaRPr lang="en-US" sz="1200" dirty="0"/>
          </a:p>
          <a:p>
            <a:pPr marL="0" indent="0" algn="l">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12</a:t>
            </a:fld>
            <a:endParaRPr lang="en-US" dirty="0"/>
          </a:p>
        </p:txBody>
      </p:sp>
    </p:spTree>
    <p:extLst>
      <p:ext uri="{BB962C8B-B14F-4D97-AF65-F5344CB8AC3E}">
        <p14:creationId xmlns="" xmlns:p14="http://schemas.microsoft.com/office/powerpoint/2010/main" val="3159666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baseline="0" dirty="0" smtClean="0">
                <a:solidFill>
                  <a:schemeClr val="tx1"/>
                </a:solidFill>
              </a:rPr>
              <a:t>Οι δύο στόχοι που σχετίζονται με το λογισμικό παραγωγικότητας και το λογισμικό για επιχειρήσεις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4.7 </a:t>
            </a:r>
            <a:r>
              <a:rPr lang="el-GR" sz="1200" dirty="0" smtClean="0"/>
              <a:t>Κατηγοριοποίηση των τύπων λογισμικού εφαρμογών που χρησιμοποιούνται για την ενίσχυση της παραγωγικότητας και περιγραφή των χρήσεων και των δυνατοτήτων</a:t>
            </a:r>
            <a:r>
              <a:rPr lang="el-GR" sz="1200" baseline="0" dirty="0" smtClean="0"/>
              <a:t> </a:t>
            </a:r>
            <a:r>
              <a:rPr lang="el-GR" sz="1200" dirty="0" smtClean="0"/>
              <a:t>τους</a:t>
            </a:r>
            <a:r>
              <a:rPr lang="en-US" sz="1200" dirty="0" smtClean="0"/>
              <a:t>.</a:t>
            </a:r>
            <a:endParaRPr lang="en-US" sz="1200" dirty="0"/>
          </a:p>
          <a:p>
            <a:pPr marL="1035558" indent="-692658">
              <a:buNone/>
            </a:pPr>
            <a:r>
              <a:rPr lang="en-US" sz="1200" dirty="0"/>
              <a:t>4.8 </a:t>
            </a:r>
            <a:r>
              <a:rPr lang="el-GR" sz="1200" dirty="0" smtClean="0"/>
              <a:t>Σύνοψη των τύπων λογισμικού που χρησιμοποιούν μεγάλες και μικρές επιχειρήσεις.</a:t>
            </a:r>
          </a:p>
          <a:p>
            <a:pPr marL="1035558" indent="-692658">
              <a:buNone/>
            </a:pP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13</a:t>
            </a:fld>
            <a:endParaRPr lang="en-US" dirty="0"/>
          </a:p>
        </p:txBody>
      </p:sp>
    </p:spTree>
    <p:extLst>
      <p:ext uri="{BB962C8B-B14F-4D97-AF65-F5344CB8AC3E}">
        <p14:creationId xmlns="" xmlns:p14="http://schemas.microsoft.com/office/powerpoint/2010/main" val="1167300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dirty="0" smtClean="0">
                <a:solidFill>
                  <a:schemeClr val="tx1"/>
                </a:solidFill>
              </a:rPr>
              <a:t>Οι τέσσερις στόχοι</a:t>
            </a:r>
            <a:r>
              <a:rPr lang="el-GR" sz="1200" baseline="0" dirty="0" smtClean="0">
                <a:solidFill>
                  <a:schemeClr val="tx1"/>
                </a:solidFill>
              </a:rPr>
              <a:t> που σχετίζονται με το λογισμικό πολυμέσων και το εκπαιδευτικό λογισμικό είναι</a:t>
            </a:r>
            <a:r>
              <a:rPr lang="en-US" sz="1200" baseline="0" dirty="0" smtClean="0">
                <a:solidFill>
                  <a:schemeClr val="tx1"/>
                </a:solidFill>
              </a:rPr>
              <a:t>:</a:t>
            </a:r>
            <a:endParaRPr lang="en-US" sz="1200" baseline="0" dirty="0">
              <a:solidFill>
                <a:schemeClr val="tx1"/>
              </a:solidFill>
            </a:endParaRPr>
          </a:p>
          <a:p>
            <a:pPr marL="1032272" indent="-689372">
              <a:spcBef>
                <a:spcPts val="0"/>
              </a:spcBef>
              <a:spcAft>
                <a:spcPts val="1500"/>
              </a:spcAft>
              <a:buNone/>
            </a:pPr>
            <a:r>
              <a:rPr lang="en-US" sz="1200" dirty="0"/>
              <a:t>4.9  </a:t>
            </a:r>
            <a:r>
              <a:rPr lang="el-GR" sz="1200" dirty="0" smtClean="0"/>
              <a:t> Περιγραφή των χρήσεων και των δυνατοτήτων του λογισμικού ψηφιακών πολυμέσων</a:t>
            </a:r>
            <a:r>
              <a:rPr lang="en-US" sz="1200" dirty="0" smtClean="0"/>
              <a:t>.</a:t>
            </a:r>
            <a:endParaRPr lang="el-GR" sz="1200" dirty="0" smtClean="0"/>
          </a:p>
          <a:p>
            <a:pPr marL="1032272" indent="-689372">
              <a:spcBef>
                <a:spcPts val="0"/>
              </a:spcBef>
              <a:spcAft>
                <a:spcPts val="1500"/>
              </a:spcAft>
              <a:buNone/>
            </a:pPr>
            <a:r>
              <a:rPr lang="en-US" sz="1200" dirty="0" smtClean="0"/>
              <a:t>4.10 </a:t>
            </a:r>
            <a:r>
              <a:rPr lang="el-GR" sz="1200" dirty="0" smtClean="0"/>
              <a:t>Χρήσεις και δυνατότητες λογισμικού ψηφιακού </a:t>
            </a:r>
            <a:r>
              <a:rPr lang="el-GR" sz="1200" dirty="0" smtClean="0"/>
              <a:t>ήχου.</a:t>
            </a:r>
            <a:endParaRPr lang="el-GR" sz="1200" dirty="0"/>
          </a:p>
          <a:p>
            <a:pPr marL="1032272" indent="-689372">
              <a:spcBef>
                <a:spcPts val="0"/>
              </a:spcBef>
              <a:spcAft>
                <a:spcPts val="1500"/>
              </a:spcAft>
              <a:buNone/>
            </a:pPr>
            <a:r>
              <a:rPr lang="en-US" sz="1200" dirty="0" smtClean="0"/>
              <a:t>4.11 </a:t>
            </a:r>
            <a:r>
              <a:rPr lang="el-GR" sz="1200" dirty="0" smtClean="0"/>
              <a:t>Δυνατότητες λογισμικού δημιουργίας </a:t>
            </a:r>
            <a:r>
              <a:rPr lang="el-GR" sz="1200" dirty="0" smtClean="0"/>
              <a:t>εφαρμογών.</a:t>
            </a:r>
            <a:endParaRPr lang="el-GR" sz="1200" dirty="0"/>
          </a:p>
          <a:p>
            <a:pPr marL="1032272" indent="-689372">
              <a:spcBef>
                <a:spcPts val="0"/>
              </a:spcBef>
              <a:spcAft>
                <a:spcPts val="1500"/>
              </a:spcAft>
              <a:buNone/>
            </a:pPr>
            <a:r>
              <a:rPr lang="en-US" sz="1200" dirty="0" smtClean="0"/>
              <a:t>4.12 </a:t>
            </a:r>
            <a:r>
              <a:rPr lang="el-GR" sz="1200" dirty="0" smtClean="0"/>
              <a:t>Κατηγοριοποίηση εκπαιδευτικού λογισμικού και λογισμικού αναφοράς και οι δυνατότητές τους.</a:t>
            </a:r>
          </a:p>
        </p:txBody>
      </p:sp>
      <p:sp>
        <p:nvSpPr>
          <p:cNvPr id="4" name="Slide Number Placeholder 3"/>
          <p:cNvSpPr>
            <a:spLocks noGrp="1"/>
          </p:cNvSpPr>
          <p:nvPr>
            <p:ph type="sldNum" sz="quarter" idx="10"/>
          </p:nvPr>
        </p:nvSpPr>
        <p:spPr/>
        <p:txBody>
          <a:bodyPr/>
          <a:lstStyle/>
          <a:p>
            <a:fld id="{277E2621-405C-4F83-9120-2E9601611C17}" type="slidenum">
              <a:rPr lang="en-US" smtClean="0"/>
              <a:pPr/>
              <a:t>14</a:t>
            </a:fld>
            <a:endParaRPr lang="en-US" dirty="0"/>
          </a:p>
        </p:txBody>
      </p:sp>
    </p:spTree>
    <p:extLst>
      <p:ext uri="{BB962C8B-B14F-4D97-AF65-F5344CB8AC3E}">
        <p14:creationId xmlns="" xmlns:p14="http://schemas.microsoft.com/office/powerpoint/2010/main" val="1059010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FFEBBB8-D8E8-4A20-B55A-FDBE295FAD99}" type="slidenum">
              <a:rPr lang="en-US" smtClean="0"/>
              <a:pPr/>
              <a:t>15</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παραγωγικότητας (</a:t>
            </a:r>
            <a:r>
              <a:rPr lang="el-GR" sz="1200" kern="1200" dirty="0" err="1" smtClean="0">
                <a:solidFill>
                  <a:schemeClr val="tx1"/>
                </a:solidFill>
                <a:effectLst/>
                <a:latin typeface="+mn-lt"/>
                <a:ea typeface="+mn-ea"/>
                <a:cs typeface="+mn-cs"/>
              </a:rPr>
              <a:t>productivity</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περιλαμβάνει προγράμματα τα οποία σας επιτρέπουν να εκτελείτε διάφορες απαραίτητες εργασίες για το σπίτι, τη σχολή και τη δουλειά</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1966742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1FFEBBB8-D8E8-4A20-B55A-FDBE295FAD99}" type="slidenum">
              <a:rPr lang="en-US" smtClean="0"/>
              <a:pPr/>
              <a:t>16</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επεξεργασίας κειμένου (</a:t>
            </a:r>
            <a:r>
              <a:rPr lang="el-GR" sz="1200" kern="1200" dirty="0" err="1" smtClean="0">
                <a:solidFill>
                  <a:schemeClr val="tx1"/>
                </a:solidFill>
                <a:effectLst/>
                <a:latin typeface="+mn-lt"/>
                <a:ea typeface="+mn-ea"/>
                <a:cs typeface="+mn-cs"/>
              </a:rPr>
              <a:t>word</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processing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χρησιμοποιείται</a:t>
            </a:r>
            <a:r>
              <a:rPr lang="el-GR" sz="1200" kern="1200" baseline="0" dirty="0" smtClean="0">
                <a:solidFill>
                  <a:schemeClr val="tx1"/>
                </a:solidFill>
                <a:effectLst/>
                <a:latin typeface="+mn-lt"/>
                <a:ea typeface="+mn-ea"/>
                <a:cs typeface="+mn-cs"/>
              </a:rPr>
              <a:t> για τη δημιουργία</a:t>
            </a:r>
            <a:r>
              <a:rPr lang="el-GR" sz="1200" kern="1200" dirty="0" smtClean="0">
                <a:solidFill>
                  <a:schemeClr val="tx1"/>
                </a:solidFill>
                <a:effectLst/>
                <a:latin typeface="+mn-lt"/>
                <a:ea typeface="+mn-ea"/>
                <a:cs typeface="+mn-cs"/>
              </a:rPr>
              <a:t> και την</a:t>
            </a:r>
            <a:r>
              <a:rPr lang="el-GR" sz="1200" kern="1200" baseline="0" dirty="0" smtClean="0">
                <a:solidFill>
                  <a:schemeClr val="tx1"/>
                </a:solidFill>
                <a:effectLst/>
                <a:latin typeface="+mn-lt"/>
                <a:ea typeface="+mn-ea"/>
                <a:cs typeface="+mn-cs"/>
              </a:rPr>
              <a:t> επεξεργασία</a:t>
            </a:r>
            <a:r>
              <a:rPr lang="el-GR" sz="1200" kern="1200" dirty="0" smtClean="0">
                <a:solidFill>
                  <a:schemeClr val="tx1"/>
                </a:solidFill>
                <a:effectLst/>
                <a:latin typeface="+mn-lt"/>
                <a:ea typeface="+mn-ea"/>
                <a:cs typeface="+mn-cs"/>
              </a:rPr>
              <a:t> εγγράφων, όπως ερευνητικές εργασίες, σημειώσεις για την τάξη και βιογραφικά σημειώματα. Το Microsoft Word είναι το πιο δημοφιλές πρόγραμμα επεξεργασίας κειμένου που μπορείτε να αγοράσετε και να</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εγκαταστήσετε στον υπολογιστή σας</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Εάν αναζητάτε μια πιο προσιτή λύση, θα μπορούσατε να δοκιμάσετε μια εναλλακτική πρόταση ανοιχτού λογισμικού, όπως το </a:t>
            </a:r>
            <a:r>
              <a:rPr lang="el-GR" sz="1200" kern="1200" dirty="0" err="1" smtClean="0">
                <a:solidFill>
                  <a:schemeClr val="tx1"/>
                </a:solidFill>
                <a:effectLst/>
                <a:latin typeface="+mn-lt"/>
                <a:ea typeface="+mn-ea"/>
                <a:cs typeface="+mn-cs"/>
              </a:rPr>
              <a:t>Writer</a:t>
            </a:r>
            <a:r>
              <a:rPr lang="el-GR" sz="1200" kern="1200" dirty="0" smtClean="0">
                <a:solidFill>
                  <a:schemeClr val="tx1"/>
                </a:solidFill>
                <a:effectLst/>
                <a:latin typeface="+mn-lt"/>
                <a:ea typeface="+mn-ea"/>
                <a:cs typeface="+mn-cs"/>
              </a:rPr>
              <a:t>, ένα πρόγραμμα επεξεργασίας κειμένου από το πακέτο λογισμικού </a:t>
            </a:r>
            <a:r>
              <a:rPr lang="el-GR" sz="1200" kern="1200" dirty="0" err="1" smtClean="0">
                <a:solidFill>
                  <a:schemeClr val="tx1"/>
                </a:solidFill>
                <a:effectLst/>
                <a:latin typeface="+mn-lt"/>
                <a:ea typeface="+mn-ea"/>
                <a:cs typeface="+mn-cs"/>
              </a:rPr>
              <a:t>LibreOffice</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a:t>
            </a:r>
            <a:r>
              <a:rPr lang="el-GR" sz="1200" kern="1200" dirty="0" err="1" smtClean="0">
                <a:solidFill>
                  <a:schemeClr val="tx1"/>
                </a:solidFill>
                <a:effectLst/>
                <a:latin typeface="+mn-lt"/>
                <a:ea typeface="+mn-ea"/>
                <a:cs typeface="+mn-cs"/>
              </a:rPr>
              <a:t>libreoffice.org</a:t>
            </a:r>
            <a:r>
              <a:rPr lang="el-GR"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31846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7"/>
          <p:cNvSpPr>
            <a:spLocks noGrp="1" noChangeArrowheads="1"/>
          </p:cNvSpPr>
          <p:nvPr>
            <p:ph type="sldNum" sz="quarter" idx="5"/>
          </p:nvPr>
        </p:nvSpPr>
        <p:spPr>
          <a:noFill/>
        </p:spPr>
        <p:txBody>
          <a:bodyPr/>
          <a:lstStyle/>
          <a:p>
            <a:fld id="{90242BF6-DD33-49D9-BE4D-843754A4FB92}" type="slidenum">
              <a:rPr lang="en-US" smtClean="0"/>
              <a:pPr/>
              <a:t>17</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a:t>
            </a:r>
            <a:r>
              <a:rPr lang="el-GR" sz="1200" kern="1200" dirty="0" smtClean="0">
                <a:solidFill>
                  <a:schemeClr val="tx1"/>
                </a:solidFill>
                <a:effectLst/>
                <a:latin typeface="+mn-lt"/>
                <a:ea typeface="+mn-ea"/>
                <a:cs typeface="+mn-cs"/>
              </a:rPr>
              <a:t>λογισμικό υπολογιστικών φύλλων (</a:t>
            </a:r>
            <a:r>
              <a:rPr lang="el-GR" sz="1200" kern="1200" dirty="0" err="1" smtClean="0">
                <a:solidFill>
                  <a:schemeClr val="tx1"/>
                </a:solidFill>
                <a:effectLst/>
                <a:latin typeface="+mn-lt"/>
                <a:ea typeface="+mn-ea"/>
                <a:cs typeface="+mn-cs"/>
              </a:rPr>
              <a:t>spreadsheet</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σας επιτρέπει να κάνετε πράξεις και αριθμητικές αναλύσεις.</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Microsoft Excel και το </a:t>
            </a:r>
            <a:r>
              <a:rPr lang="el-GR" sz="1200" kern="1200" dirty="0" err="1" smtClean="0">
                <a:solidFill>
                  <a:schemeClr val="tx1"/>
                </a:solidFill>
                <a:effectLst/>
                <a:latin typeface="+mn-lt"/>
                <a:ea typeface="+mn-ea"/>
                <a:cs typeface="+mn-cs"/>
              </a:rPr>
              <a:t>LibreOffice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Calc</a:t>
            </a:r>
            <a:r>
              <a:rPr lang="el-GR" sz="1200" kern="1200" dirty="0" smtClean="0">
                <a:solidFill>
                  <a:schemeClr val="tx1"/>
                </a:solidFill>
                <a:effectLst/>
                <a:latin typeface="+mn-lt"/>
                <a:ea typeface="+mn-ea"/>
                <a:cs typeface="+mn-cs"/>
              </a:rPr>
              <a:t> είναι δύο παραδείγματα λογισμικού υπολογιστικών φύλλων. Ένα πλεονέκτημα του λογισμικού υπολογιστικών φύλλων είναι ότι υπολογίζει αυτόματα όλους τους τύπους και τις συναρτήσεις σε ένα υπολογιστικό φύλλο όταν αλλάζουν οι τιμές κάποιων μεταβλητών</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2765127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7"/>
          <p:cNvSpPr>
            <a:spLocks noGrp="1" noChangeArrowheads="1"/>
          </p:cNvSpPr>
          <p:nvPr>
            <p:ph type="sldNum" sz="quarter" idx="5"/>
          </p:nvPr>
        </p:nvSpPr>
        <p:spPr>
          <a:noFill/>
        </p:spPr>
        <p:txBody>
          <a:bodyPr/>
          <a:lstStyle/>
          <a:p>
            <a:fld id="{4C5124F6-09C9-4CCA-8A6B-A03040AF7434}" type="slidenum">
              <a:rPr lang="en-US" smtClean="0"/>
              <a:pPr/>
              <a:t>18</a:t>
            </a:fld>
            <a:endParaRPr lang="en-US" dirty="0"/>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Συμβουλές για τον σχεδιασμό καλών</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παρουσιάσεων</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dirty="0" smtClean="0"/>
              <a:t>Να χρησιμοποιείτε εικόνες: Οι εικόνες μπορούν να μεταφέρουν μια σκέψη ή να απεικονίζουν γραφικά μια άποψη</a:t>
            </a:r>
            <a:r>
              <a:rPr lang="en-US" dirty="0" smtClean="0"/>
              <a:t>.</a:t>
            </a:r>
            <a:endParaRPr lang="en-US" dirty="0"/>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Να </a:t>
            </a:r>
            <a:r>
              <a:rPr lang="el-GR" sz="1200" kern="1200" dirty="0" smtClean="0">
                <a:solidFill>
                  <a:schemeClr val="tx1"/>
                </a:solidFill>
                <a:effectLst/>
                <a:latin typeface="+mn-lt"/>
                <a:ea typeface="+mn-ea"/>
                <a:cs typeface="+mn-cs"/>
              </a:rPr>
              <a:t>είστε προσεκτικοί με το χρώμα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Να χρησιμοποιείτε κουκκίδες για τα κύρια σημεία: Περιορίστε τον αριθμό σε τέσσερις έως έξι κουκκίδες ανά διαφάνεια.</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Να εξετάζετε το μέγεθος και το στιλ των γραμματοσειρών</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Το μέγεθος της γραμματοσειράς θα πρέπει να είναι αρκετά μεγάλο, ώστε να μπορούν να διαβάσουν ακόμα και όσοι βρίσκονται στο πίσω μέρος της αίθουσας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Να διατηρείτε την κίνηση και/ή τον ήχο φόντου σε ελάχιστο </a:t>
            </a:r>
            <a:r>
              <a:rPr lang="el-GR" sz="1200" kern="1200" dirty="0" smtClean="0">
                <a:solidFill>
                  <a:schemeClr val="tx1"/>
                </a:solidFill>
                <a:effectLst/>
                <a:latin typeface="+mn-lt"/>
                <a:ea typeface="+mn-ea"/>
                <a:cs typeface="+mn-cs"/>
              </a:rPr>
              <a:t>επίπεδο.</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745898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a:noFill/>
        </p:spPr>
        <p:txBody>
          <a:bodyPr/>
          <a:lstStyle/>
          <a:p>
            <a:fld id="{CE1DDFCB-7649-4ACA-ABF7-B691A3F51B71}" type="slidenum">
              <a:rPr lang="en-US" smtClean="0"/>
              <a:pPr/>
              <a:t>19</a:t>
            </a:fld>
            <a:endParaRPr lang="en-US" dirty="0"/>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a:t>
            </a:r>
            <a:r>
              <a:rPr lang="el-GR" sz="1200" kern="1200" dirty="0" smtClean="0">
                <a:solidFill>
                  <a:schemeClr val="tx1"/>
                </a:solidFill>
                <a:effectLst/>
                <a:latin typeface="+mn-lt"/>
                <a:ea typeface="+mn-ea"/>
                <a:cs typeface="+mn-cs"/>
              </a:rPr>
              <a:t>λογισμικό βάσεων δεδομένων (</a:t>
            </a:r>
            <a:r>
              <a:rPr lang="el-GR" sz="1200" kern="1200" dirty="0" err="1" smtClean="0">
                <a:solidFill>
                  <a:schemeClr val="tx1"/>
                </a:solidFill>
                <a:effectLst/>
                <a:latin typeface="+mn-lt"/>
                <a:ea typeface="+mn-ea"/>
                <a:cs typeface="+mn-cs"/>
              </a:rPr>
              <a:t>database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όπως είναι η </a:t>
            </a:r>
            <a:r>
              <a:rPr lang="el-GR" sz="1200" kern="1200" dirty="0" err="1" smtClean="0">
                <a:solidFill>
                  <a:schemeClr val="tx1"/>
                </a:solidFill>
                <a:effectLst/>
                <a:latin typeface="+mn-lt"/>
                <a:ea typeface="+mn-ea"/>
                <a:cs typeface="+mn-cs"/>
              </a:rPr>
              <a:t>Oracle</a:t>
            </a:r>
            <a:r>
              <a:rPr lang="el-GR" sz="1200" kern="1200" dirty="0" smtClean="0">
                <a:solidFill>
                  <a:schemeClr val="tx1"/>
                </a:solidFill>
                <a:effectLst/>
                <a:latin typeface="+mn-lt"/>
                <a:ea typeface="+mn-ea"/>
                <a:cs typeface="+mn-cs"/>
              </a:rPr>
              <a:t>, η </a:t>
            </a:r>
            <a:r>
              <a:rPr lang="el-GR" sz="1200" kern="1200" dirty="0" err="1" smtClean="0">
                <a:solidFill>
                  <a:schemeClr val="tx1"/>
                </a:solidFill>
                <a:effectLst/>
                <a:latin typeface="+mn-lt"/>
                <a:ea typeface="+mn-ea"/>
                <a:cs typeface="+mn-cs"/>
              </a:rPr>
              <a:t>MySQL</a:t>
            </a:r>
            <a:r>
              <a:rPr lang="el-GR" sz="1200" kern="1200" dirty="0" smtClean="0">
                <a:solidFill>
                  <a:schemeClr val="tx1"/>
                </a:solidFill>
                <a:effectLst/>
                <a:latin typeface="+mn-lt"/>
                <a:ea typeface="+mn-ea"/>
                <a:cs typeface="+mn-cs"/>
              </a:rPr>
              <a:t> και η Microsoft Access, είναι ισχυρή εφαρμογή η οποία σας επιτρέπει να αποθηκεύετε και να οργανώνετε δεδομένα.</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 Όπως αναφέραμε νωρίτερα, οι εφαρμογές υπολογιστικών φύλλων είναι εύχρηστες για απλές εργασίες, όπως η ταξινόμηση, το φιλτράρισμα και η οργάνωση δεδομένων</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Οι παραδοσιακές βάσεις δεδομένων οργανώνονται σε πεδία,</a:t>
            </a:r>
            <a:r>
              <a:rPr lang="el-GR" sz="1200" kern="1200" baseline="0" dirty="0" smtClean="0">
                <a:solidFill>
                  <a:schemeClr val="tx1"/>
                </a:solidFill>
                <a:effectLst/>
                <a:latin typeface="+mn-lt"/>
                <a:ea typeface="+mn-ea"/>
                <a:cs typeface="+mn-cs"/>
              </a:rPr>
              <a:t> εγγραφές και πίνακες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2210892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a:t>
            </a:r>
            <a:r>
              <a:rPr lang="el-GR" sz="1200" kern="1200" dirty="0" smtClean="0">
                <a:solidFill>
                  <a:schemeClr val="tx1"/>
                </a:solidFill>
                <a:effectLst/>
                <a:latin typeface="+mn-lt"/>
                <a:ea typeface="+mn-ea"/>
                <a:cs typeface="+mn-cs"/>
              </a:rPr>
              <a:t>Microsoft OneNote είναι ένα δημοφιλές εργαλείο καταγραφής και οργάνωσης σημειώσεων το οποίο μπορείτε να χρησιμοποιείτε για έρευνα, ανταλλαγή ιδεών και συνεργασία ή απλώς για την οργάνωση πληροφοριών</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Μπορείτε να οργανώνετε τις σημειώσεις σε ενότητες που χωρίζονται με καρτέλες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Μπορείτε να έχετε πρόσβαση στις σημειώσεις σας στο OneNote από άλλες εφαρμογές Microsoft Office</a:t>
            </a:r>
            <a:r>
              <a:rPr lang="en-US" sz="1200" kern="1200" dirty="0" smtClean="0">
                <a:solidFill>
                  <a:schemeClr val="tx1"/>
                </a:solidFill>
                <a:effectLst/>
                <a:latin typeface="+mn-lt"/>
                <a:ea typeface="+mn-ea"/>
                <a:cs typeface="+mn-cs"/>
              </a:rPr>
              <a:t>.</a:t>
            </a: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Μια</a:t>
            </a:r>
            <a:r>
              <a:rPr lang="el-GR" sz="1200" kern="1200" baseline="0" dirty="0" smtClean="0">
                <a:solidFill>
                  <a:schemeClr val="tx1"/>
                </a:solidFill>
                <a:effectLst/>
                <a:latin typeface="+mn-lt"/>
                <a:ea typeface="+mn-ea"/>
                <a:cs typeface="+mn-cs"/>
              </a:rPr>
              <a:t> δωρεάν διαδικτυακή επιλογή, τ</a:t>
            </a:r>
            <a:r>
              <a:rPr lang="el-GR" sz="1200" kern="1200" dirty="0" smtClean="0">
                <a:solidFill>
                  <a:schemeClr val="tx1"/>
                </a:solidFill>
                <a:effectLst/>
                <a:latin typeface="+mn-lt"/>
                <a:ea typeface="+mn-ea"/>
                <a:cs typeface="+mn-cs"/>
              </a:rPr>
              <a:t>ο </a:t>
            </a:r>
            <a:r>
              <a:rPr lang="el-GR" sz="1200" kern="1200" dirty="0" err="1" smtClean="0">
                <a:solidFill>
                  <a:schemeClr val="tx1"/>
                </a:solidFill>
                <a:effectLst/>
                <a:latin typeface="+mn-lt"/>
                <a:ea typeface="+mn-ea"/>
                <a:cs typeface="+mn-cs"/>
              </a:rPr>
              <a:t>Evernote</a:t>
            </a:r>
            <a:r>
              <a:rPr lang="el-GR" sz="1200" kern="1200" dirty="0" smtClean="0">
                <a:solidFill>
                  <a:schemeClr val="tx1"/>
                </a:solidFill>
                <a:effectLst/>
                <a:latin typeface="+mn-lt"/>
                <a:ea typeface="+mn-ea"/>
                <a:cs typeface="+mn-cs"/>
              </a:rPr>
              <a:t> (evernote.com), σας επιτρέπει να καταγράφετε σημειώσεις μέσω του web, του τηλεφώνου ή του υπολογιστή σας, να τις συγχρονίζετε μεταξύ των συσκευών σας και στη συνέχεια να τις μοιράζεστε με άλλους χρήστες του </a:t>
            </a:r>
            <a:r>
              <a:rPr lang="el-GR" sz="1200" kern="1200" dirty="0" err="1" smtClean="0">
                <a:solidFill>
                  <a:schemeClr val="tx1"/>
                </a:solidFill>
                <a:effectLst/>
                <a:latin typeface="+mn-lt"/>
                <a:ea typeface="+mn-ea"/>
                <a:cs typeface="+mn-cs"/>
              </a:rPr>
              <a:t>Evernote</a:t>
            </a:r>
            <a:r>
              <a:rPr lang="el-GR" sz="1200" kern="1200" dirty="0" smtClean="0">
                <a:solidFill>
                  <a:schemeClr val="tx1"/>
                </a:solidFill>
                <a:effectLst/>
                <a:latin typeface="+mn-lt"/>
                <a:ea typeface="+mn-ea"/>
                <a:cs typeface="+mn-cs"/>
              </a:rPr>
              <a:t> για εύκολη συνεργασία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20</a:t>
            </a:fld>
            <a:endParaRPr lang="en-US" dirty="0"/>
          </a:p>
        </p:txBody>
      </p:sp>
    </p:spTree>
    <p:extLst>
      <p:ext uri="{BB962C8B-B14F-4D97-AF65-F5344CB8AC3E}">
        <p14:creationId xmlns="" xmlns:p14="http://schemas.microsoft.com/office/powerpoint/2010/main" val="1336261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81E4737-6B50-449D-92D5-8FC3D9FAED56}" type="slidenum">
              <a:rPr lang="en-US" smtClean="0"/>
              <a:pPr/>
              <a:t>21</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περισσότερα πακέτα παραγωγικότητας περιέχουν κάποια μορφή λογισμικού διαχείρισης προσωπικών πληροφοριών (</a:t>
            </a:r>
            <a:r>
              <a:rPr lang="el-GR" sz="1200" kern="1200" dirty="0" err="1" smtClean="0">
                <a:solidFill>
                  <a:schemeClr val="tx1"/>
                </a:solidFill>
                <a:effectLst/>
                <a:latin typeface="+mn-lt"/>
                <a:ea typeface="+mn-ea"/>
                <a:cs typeface="+mn-cs"/>
              </a:rPr>
              <a:t>Ρersonal</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Ιnformation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Μanager</a:t>
            </a:r>
            <a:r>
              <a:rPr lang="el-GR" sz="1200" kern="1200" dirty="0" smtClean="0">
                <a:solidFill>
                  <a:schemeClr val="tx1"/>
                </a:solidFill>
                <a:effectLst/>
                <a:latin typeface="+mn-lt"/>
                <a:ea typeface="+mn-ea"/>
                <a:cs typeface="+mn-cs"/>
              </a:rPr>
              <a:t> – PIM) που σας βοηθά να διαχειρίζεστε σε ένα μέρος μηνύματα ηλεκτρονικού ταχυδρομείου, επαφές, ημερολόγια και εργασίες. Το Microsoft Outlook είναι το πιο διαδεδομένο πρόγραμμα PIM</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a:t>
            </a:r>
            <a:r>
              <a:rPr lang="el-GR"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Yahoo</a:t>
            </a:r>
            <a:r>
              <a:rPr lang="en-US" sz="1200" kern="1200" dirty="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και</a:t>
            </a:r>
            <a:r>
              <a:rPr lang="en-US" sz="1200" kern="1200" dirty="0" smtClean="0">
                <a:solidFill>
                  <a:schemeClr val="tx1"/>
                </a:solidFill>
                <a:effectLst/>
                <a:latin typeface="+mn-lt"/>
                <a:ea typeface="+mn-ea"/>
                <a:cs typeface="+mn-cs"/>
              </a:rPr>
              <a:t> Google</a:t>
            </a:r>
            <a:r>
              <a:rPr lang="el-GR" sz="1200" kern="1200" dirty="0" smtClean="0">
                <a:solidFill>
                  <a:schemeClr val="tx1"/>
                </a:solidFill>
                <a:effectLst/>
                <a:latin typeface="+mn-lt"/>
                <a:ea typeface="+mn-ea"/>
                <a:cs typeface="+mn-cs"/>
              </a:rPr>
              <a:t> διαθέτουν επίσης δυνατότητες συντονισμού ημερολογίου και επαφών, όπως το Microsoft Outlook</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a:t>
            </a:r>
            <a:r>
              <a:rPr lang="el-GR" sz="1200" kern="1200" dirty="0" err="1" smtClean="0">
                <a:solidFill>
                  <a:schemeClr val="tx1"/>
                </a:solidFill>
                <a:effectLst/>
                <a:latin typeface="+mn-lt"/>
                <a:ea typeface="+mn-ea"/>
                <a:cs typeface="+mn-cs"/>
              </a:rPr>
              <a:t>Toodledo</a:t>
            </a:r>
            <a:r>
              <a:rPr lang="el-GR" sz="1200" kern="1200" dirty="0" smtClean="0">
                <a:solidFill>
                  <a:schemeClr val="tx1"/>
                </a:solidFill>
                <a:effectLst/>
                <a:latin typeface="+mn-lt"/>
                <a:ea typeface="+mn-ea"/>
                <a:cs typeface="+mn-cs"/>
              </a:rPr>
              <a:t> (toodledo.com) είναι ένα δωρεάν πρόγραμμα που συντονίζεται σωστά με το Microsoft Outlook, ενώ το </a:t>
            </a:r>
            <a:r>
              <a:rPr lang="el-GR" sz="1200" kern="1200" dirty="0" err="1" smtClean="0">
                <a:solidFill>
                  <a:schemeClr val="tx1"/>
                </a:solidFill>
                <a:effectLst/>
                <a:latin typeface="+mn-lt"/>
                <a:ea typeface="+mn-ea"/>
                <a:cs typeface="+mn-cs"/>
              </a:rPr>
              <a:t>OmniFocus</a:t>
            </a:r>
            <a:r>
              <a:rPr lang="el-GR" sz="1200" kern="1200" dirty="0" smtClean="0">
                <a:solidFill>
                  <a:schemeClr val="tx1"/>
                </a:solidFill>
                <a:effectLst/>
                <a:latin typeface="+mn-lt"/>
                <a:ea typeface="+mn-ea"/>
                <a:cs typeface="+mn-cs"/>
              </a:rPr>
              <a:t> (omnifocus.com) είναι μια πιο ολοκληρωμένη επιλογή για συσκευές </a:t>
            </a:r>
            <a:r>
              <a:rPr lang="el-GR" sz="1200" kern="1200" dirty="0" err="1" smtClean="0">
                <a:solidFill>
                  <a:schemeClr val="tx1"/>
                </a:solidFill>
                <a:effectLst/>
                <a:latin typeface="+mn-lt"/>
                <a:ea typeface="+mn-ea"/>
                <a:cs typeface="+mn-cs"/>
              </a:rPr>
              <a:t>Mac</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208488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baseline="0" dirty="0" smtClean="0">
                <a:solidFill>
                  <a:schemeClr val="tx1"/>
                </a:solidFill>
              </a:rPr>
              <a:t>Οι δύο στόχοι που σχετίζονται με τα βασικά σημεία του λογισμικού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4.1  </a:t>
            </a:r>
            <a:r>
              <a:rPr lang="el-GR" sz="1200" dirty="0" smtClean="0"/>
              <a:t>Σύγκριση λογισμικού εφαρμογών και λογισμικού συστημάτων. </a:t>
            </a:r>
            <a:endParaRPr lang="en-US" sz="1200" dirty="0"/>
          </a:p>
          <a:p>
            <a:pPr marL="1035558" indent="-692658">
              <a:buNone/>
            </a:pPr>
            <a:r>
              <a:rPr lang="en-US" sz="1200" dirty="0"/>
              <a:t>4.2  </a:t>
            </a:r>
            <a:r>
              <a:rPr lang="el-GR" sz="1200" dirty="0" smtClean="0"/>
              <a:t> Διαφορές μεταξύ εμπορικού λογισμικού και λογισμικού ανοιχτού κώδικα και μοντέλα διανομής λογισμικού.</a:t>
            </a:r>
          </a:p>
          <a:p>
            <a:pPr marL="1035558" indent="-692658">
              <a:buNone/>
            </a:pPr>
            <a:endParaRPr lang="en-US" sz="1200" dirty="0"/>
          </a:p>
        </p:txBody>
      </p:sp>
      <p:sp>
        <p:nvSpPr>
          <p:cNvPr id="4" name="Slide Number Placeholder 3"/>
          <p:cNvSpPr>
            <a:spLocks noGrp="1"/>
          </p:cNvSpPr>
          <p:nvPr>
            <p:ph type="sldNum" sz="quarter" idx="10"/>
          </p:nvPr>
        </p:nvSpPr>
        <p:spPr/>
        <p:txBody>
          <a:bodyPr/>
          <a:lstStyle/>
          <a:p>
            <a:fld id="{277E2621-405C-4F83-9120-2E9601611C17}" type="slidenum">
              <a:rPr lang="en-US" smtClean="0"/>
              <a:pPr/>
              <a:t>4</a:t>
            </a:fld>
            <a:endParaRPr lang="en-US" dirty="0"/>
          </a:p>
        </p:txBody>
      </p:sp>
    </p:spTree>
    <p:extLst>
      <p:ext uri="{BB962C8B-B14F-4D97-AF65-F5344CB8AC3E}">
        <p14:creationId xmlns="" xmlns:p14="http://schemas.microsoft.com/office/powerpoint/2010/main" val="4058392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a:noFill/>
        </p:spPr>
        <p:txBody>
          <a:bodyPr/>
          <a:lstStyle/>
          <a:p>
            <a:fld id="{781E4737-6B50-449D-92D5-8FC3D9FAED56}" type="slidenum">
              <a:rPr lang="en-US" smtClean="0"/>
              <a:pPr/>
              <a:t>22</a:t>
            </a:fld>
            <a:endParaRPr lang="en-US" dirty="0"/>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pPr marL="628650" lvl="1" indent="-171450">
              <a:spcBef>
                <a:spcPts val="0"/>
              </a:spcBef>
              <a:buFont typeface="Arial" panose="020B0604020202020204" pitchFamily="34" charset="0"/>
              <a:buChar char="•"/>
              <a:defRPr/>
            </a:pPr>
            <a:r>
              <a:rPr lang="el-GR" dirty="0" smtClean="0"/>
              <a:t>Ένας οδηγός (</a:t>
            </a:r>
            <a:r>
              <a:rPr lang="el-GR" dirty="0" err="1" smtClean="0"/>
              <a:t>wizard</a:t>
            </a:r>
            <a:r>
              <a:rPr lang="el-GR" dirty="0" smtClean="0"/>
              <a:t>) σας καθοδηγεί στα βήματα που είναι απαραίτητα για την ολοκλήρωση μιας περίπλοκης </a:t>
            </a:r>
            <a:r>
              <a:rPr lang="el-GR" dirty="0" smtClean="0"/>
              <a:t>εργασίας.</a:t>
            </a:r>
            <a:endParaRPr lang="en-US" dirty="0"/>
          </a:p>
          <a:p>
            <a:pPr marL="628650" lvl="1" indent="-171450">
              <a:spcBef>
                <a:spcPts val="0"/>
              </a:spcBef>
              <a:buFont typeface="Arial" panose="020B0604020202020204" pitchFamily="34" charset="0"/>
              <a:buChar char="•"/>
              <a:defRPr/>
            </a:pPr>
            <a:r>
              <a:rPr lang="el-GR" dirty="0" smtClean="0"/>
              <a:t>Ένα πρότυπο (</a:t>
            </a:r>
            <a:r>
              <a:rPr lang="el-GR" dirty="0" err="1" smtClean="0"/>
              <a:t>template</a:t>
            </a:r>
            <a:r>
              <a:rPr lang="el-GR" dirty="0" smtClean="0"/>
              <a:t>) είναι μια προσχεδιασμένη </a:t>
            </a:r>
            <a:r>
              <a:rPr lang="el-GR" dirty="0" smtClean="0"/>
              <a:t>φόρμα.</a:t>
            </a:r>
            <a:endParaRPr lang="en-US" dirty="0"/>
          </a:p>
          <a:p>
            <a:pPr marL="628650" lvl="1" indent="-171450">
              <a:spcBef>
                <a:spcPts val="0"/>
              </a:spcBef>
              <a:buFont typeface="Arial" panose="020B0604020202020204" pitchFamily="34" charset="0"/>
              <a:buChar char="•"/>
              <a:defRPr/>
            </a:pPr>
            <a:r>
              <a:rPr lang="el-GR" dirty="0" smtClean="0"/>
              <a:t>Μια μακροεντολή (</a:t>
            </a:r>
            <a:r>
              <a:rPr lang="el-GR" dirty="0" err="1" smtClean="0"/>
              <a:t>macro</a:t>
            </a:r>
            <a:r>
              <a:rPr lang="el-GR" dirty="0" smtClean="0"/>
              <a:t>) είναι ένα μικρό πρόγραμμα το οποίο ομαδοποιεί μια σειρά από εντολές, ώστε να εκτελούνται ως μία μόνο εντολή.</a:t>
            </a:r>
            <a:endParaRPr lang="en-US" dirty="0"/>
          </a:p>
        </p:txBody>
      </p:sp>
    </p:spTree>
    <p:extLst>
      <p:ext uri="{BB962C8B-B14F-4D97-AF65-F5344CB8AC3E}">
        <p14:creationId xmlns="" xmlns:p14="http://schemas.microsoft.com/office/powerpoint/2010/main" val="1735715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23</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οικονομικού σχεδιασμού (</a:t>
            </a:r>
            <a:r>
              <a:rPr lang="el-GR" sz="1200" kern="1200" dirty="0" err="1" smtClean="0">
                <a:solidFill>
                  <a:schemeClr val="tx1"/>
                </a:solidFill>
                <a:effectLst/>
                <a:latin typeface="+mn-lt"/>
                <a:ea typeface="+mn-ea"/>
                <a:cs typeface="+mn-cs"/>
              </a:rPr>
              <a:t>financial</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planning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σας βοηθά να διαχειρίζεστε τα καθημερινά οικονομικά σας στοιχεία.</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προγράμματα οικονομικού σχεδιασμού περιλαμβάνουν ηλεκτρονικές εγγραφές βιβλιαρίων επιταγών και </a:t>
            </a:r>
            <a:r>
              <a:rPr lang="el-GR" sz="1200" kern="1200" dirty="0" smtClean="0">
                <a:solidFill>
                  <a:schemeClr val="tx1"/>
                </a:solidFill>
                <a:effectLst/>
                <a:latin typeface="+mn-lt"/>
                <a:ea typeface="+mn-ea"/>
                <a:cs typeface="+mn-cs"/>
              </a:rPr>
              <a:t>τα </a:t>
            </a:r>
            <a:r>
              <a:rPr lang="el-GR" sz="1200" kern="1200" dirty="0" smtClean="0">
                <a:solidFill>
                  <a:schemeClr val="tx1"/>
                </a:solidFill>
                <a:effectLst/>
                <a:latin typeface="+mn-lt"/>
                <a:ea typeface="+mn-ea"/>
                <a:cs typeface="+mn-cs"/>
              </a:rPr>
              <a:t>προγράμματα οικονομικού σχεδιασμού περιλαμβάνουν ηλεκτρονικές εγγραφές βιβλιαρίων επιταγών και εργαλεία αυτόματης πληρωμής λογαριασμών</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Με αυτά τα χαρακτηριστικά, μπορείτε να δίνετε εντολές για πάγιες πληρωμές, όπως το ενοίκιό σας ή η δόση ενός δανείου, μέσω διαδικτύου που προγραμματίζονται αυτόματα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λογισμικά προετοιμασίας φορολογικών δηλώσεων (</a:t>
            </a:r>
            <a:r>
              <a:rPr lang="el-GR" sz="1200" kern="1200" dirty="0" err="1" smtClean="0">
                <a:solidFill>
                  <a:schemeClr val="tx1"/>
                </a:solidFill>
                <a:effectLst/>
                <a:latin typeface="+mn-lt"/>
                <a:ea typeface="+mn-ea"/>
                <a:cs typeface="+mn-cs"/>
              </a:rPr>
              <a:t>tax</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preparation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όπως το </a:t>
            </a:r>
            <a:r>
              <a:rPr lang="el-GR" sz="1200" kern="1200" dirty="0" err="1" smtClean="0">
                <a:solidFill>
                  <a:schemeClr val="tx1"/>
                </a:solidFill>
                <a:effectLst/>
                <a:latin typeface="+mn-lt"/>
                <a:ea typeface="+mn-ea"/>
                <a:cs typeface="+mn-cs"/>
              </a:rPr>
              <a:t>Intuit</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TurboTax</a:t>
            </a:r>
            <a:r>
              <a:rPr lang="el-GR" sz="1200" kern="1200" dirty="0" smtClean="0">
                <a:solidFill>
                  <a:schemeClr val="tx1"/>
                </a:solidFill>
                <a:effectLst/>
                <a:latin typeface="+mn-lt"/>
                <a:ea typeface="+mn-ea"/>
                <a:cs typeface="+mn-cs"/>
              </a:rPr>
              <a:t> και το H&amp;R </a:t>
            </a:r>
            <a:r>
              <a:rPr lang="el-GR" sz="1200" kern="1200" dirty="0" err="1" smtClean="0">
                <a:solidFill>
                  <a:schemeClr val="tx1"/>
                </a:solidFill>
                <a:effectLst/>
                <a:latin typeface="+mn-lt"/>
                <a:ea typeface="+mn-ea"/>
                <a:cs typeface="+mn-cs"/>
              </a:rPr>
              <a:t>Block</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At</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Home</a:t>
            </a:r>
            <a:r>
              <a:rPr lang="el-GR" sz="1200" kern="1200" dirty="0" smtClean="0">
                <a:solidFill>
                  <a:schemeClr val="tx1"/>
                </a:solidFill>
                <a:effectLst/>
                <a:latin typeface="+mn-lt"/>
                <a:ea typeface="+mn-ea"/>
                <a:cs typeface="+mn-cs"/>
              </a:rPr>
              <a:t>, σας επιτρέπουν να ετοιμάζετε μόνοι σας τη φορολογική σας δήλωση</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a:t>
            </a:r>
            <a:r>
              <a:rPr lang="el-GR" sz="1200" kern="1200" dirty="0" err="1" smtClean="0">
                <a:solidFill>
                  <a:schemeClr val="tx1"/>
                </a:solidFill>
                <a:effectLst/>
                <a:latin typeface="+mn-lt"/>
                <a:ea typeface="+mn-ea"/>
                <a:cs typeface="+mn-cs"/>
              </a:rPr>
              <a:t>Quicken</a:t>
            </a:r>
            <a:r>
              <a:rPr lang="el-GR" sz="1200" kern="1200" dirty="0" smtClean="0">
                <a:solidFill>
                  <a:schemeClr val="tx1"/>
                </a:solidFill>
                <a:effectLst/>
                <a:latin typeface="+mn-lt"/>
                <a:ea typeface="+mn-ea"/>
                <a:cs typeface="+mn-cs"/>
              </a:rPr>
              <a:t> και </a:t>
            </a:r>
            <a:r>
              <a:rPr lang="el-GR" sz="1200" kern="1200" dirty="0" err="1" smtClean="0">
                <a:solidFill>
                  <a:schemeClr val="tx1"/>
                </a:solidFill>
                <a:effectLst/>
                <a:latin typeface="+mn-lt"/>
                <a:ea typeface="+mn-ea"/>
                <a:cs typeface="+mn-cs"/>
              </a:rPr>
              <a:t>Mint</a:t>
            </a:r>
            <a:r>
              <a:rPr lang="el-GR" sz="1200" kern="1200" dirty="0" smtClean="0">
                <a:solidFill>
                  <a:schemeClr val="tx1"/>
                </a:solidFill>
                <a:effectLst/>
                <a:latin typeface="+mn-lt"/>
                <a:ea typeface="+mn-ea"/>
                <a:cs typeface="+mn-cs"/>
              </a:rPr>
              <a:t> συνεργάζονται αρμονικά με το </a:t>
            </a:r>
            <a:r>
              <a:rPr lang="el-GR" sz="1200" kern="1200" dirty="0" err="1" smtClean="0">
                <a:solidFill>
                  <a:schemeClr val="tx1"/>
                </a:solidFill>
                <a:effectLst/>
                <a:latin typeface="+mn-lt"/>
                <a:ea typeface="+mn-ea"/>
                <a:cs typeface="+mn-cs"/>
              </a:rPr>
              <a:t>TurboTax</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1168015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24</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628650" lvl="1" indent="-171450">
              <a:spcBef>
                <a:spcPts val="0"/>
              </a:spcBef>
              <a:buFont typeface="Arial" panose="020B0604020202020204" pitchFamily="34" charset="0"/>
              <a:buChar char="•"/>
              <a:defRPr/>
            </a:pPr>
            <a:r>
              <a:rPr lang="el-GR" dirty="0" smtClean="0"/>
              <a:t>Το λογισμικό κάθετης αγοράς (</a:t>
            </a:r>
            <a:r>
              <a:rPr lang="en-US" dirty="0" smtClean="0"/>
              <a:t>vertical</a:t>
            </a:r>
            <a:r>
              <a:rPr lang="el-GR" dirty="0" smtClean="0"/>
              <a:t> </a:t>
            </a:r>
            <a:r>
              <a:rPr lang="en-US" dirty="0" smtClean="0"/>
              <a:t>market</a:t>
            </a:r>
            <a:r>
              <a:rPr lang="el-GR" dirty="0" smtClean="0"/>
              <a:t> </a:t>
            </a:r>
            <a:r>
              <a:rPr lang="en-US" dirty="0" smtClean="0"/>
              <a:t>software</a:t>
            </a:r>
            <a:r>
              <a:rPr lang="el-GR" dirty="0" smtClean="0"/>
              <a:t>)</a:t>
            </a:r>
            <a:r>
              <a:rPr lang="en-US" dirty="0" smtClean="0"/>
              <a:t> </a:t>
            </a:r>
            <a:r>
              <a:rPr lang="el-GR" dirty="0" smtClean="0"/>
              <a:t>είναι</a:t>
            </a:r>
            <a:r>
              <a:rPr lang="el-GR" baseline="0" dirty="0" smtClean="0"/>
              <a:t> σχεδιασμένο για έναν ορισμένο κλάδο</a:t>
            </a:r>
            <a:r>
              <a:rPr lang="en-US" dirty="0" smtClean="0"/>
              <a:t>.</a:t>
            </a:r>
            <a:endParaRPr lang="en-US" dirty="0"/>
          </a:p>
          <a:p>
            <a:pPr marL="628650" lvl="1" indent="-171450">
              <a:spcBef>
                <a:spcPts val="0"/>
              </a:spcBef>
              <a:buFont typeface="Arial" panose="020B0604020202020204" pitchFamily="34" charset="0"/>
              <a:buChar char="•"/>
              <a:defRPr/>
            </a:pPr>
            <a:r>
              <a:rPr lang="el-GR" dirty="0" smtClean="0"/>
              <a:t>Τα προγράμματα σχεδίασης υποβοηθούμενης από τον υπολογιστή (</a:t>
            </a:r>
            <a:r>
              <a:rPr lang="el-GR" dirty="0" err="1" smtClean="0"/>
              <a:t>computer-aided</a:t>
            </a:r>
            <a:r>
              <a:rPr lang="el-GR" dirty="0" smtClean="0"/>
              <a:t> </a:t>
            </a:r>
            <a:r>
              <a:rPr lang="el-GR" dirty="0" err="1" smtClean="0"/>
              <a:t>design</a:t>
            </a:r>
            <a:r>
              <a:rPr lang="el-GR" dirty="0" smtClean="0"/>
              <a:t> – CAD)</a:t>
            </a:r>
            <a:r>
              <a:rPr lang="en-US" dirty="0" smtClean="0"/>
              <a:t> </a:t>
            </a:r>
            <a:r>
              <a:rPr lang="el-GR" dirty="0" smtClean="0"/>
              <a:t>δημιουργούν αυτοματοποιημένες διαδικασίες, τεχνικές σχεδίων και τρισδιάστατα μοντέλα</a:t>
            </a:r>
            <a:r>
              <a:rPr lang="en-US" dirty="0" smtClean="0"/>
              <a:t>.</a:t>
            </a:r>
            <a:endParaRPr lang="en-US" dirty="0"/>
          </a:p>
          <a:p>
            <a:pPr marL="628650" lvl="1" indent="-171450">
              <a:spcBef>
                <a:spcPts val="0"/>
              </a:spcBef>
              <a:buFont typeface="Arial" panose="020B0604020202020204" pitchFamily="34" charset="0"/>
              <a:buChar char="•"/>
              <a:defRPr/>
            </a:pPr>
            <a:r>
              <a:rPr lang="el-GR" dirty="0" smtClean="0"/>
              <a:t>Το λογισμικό για σχεδίαση οικιακών κατόψεων και αρχιτεκτονική κήπων</a:t>
            </a:r>
            <a:r>
              <a:rPr lang="el-GR" baseline="0" dirty="0" smtClean="0"/>
              <a:t> μπορεί να χρησιμοποιηθεί για τη σχεδίαση βελτιώσεων σε σπίτια</a:t>
            </a:r>
            <a:r>
              <a:rPr lang="en-US" dirty="0" smtClean="0"/>
              <a:t>.</a:t>
            </a:r>
            <a:endParaRPr lang="el-GR" dirty="0" smtClean="0"/>
          </a:p>
          <a:p>
            <a:pPr marL="628650" lvl="1" indent="-171450">
              <a:spcBef>
                <a:spcPts val="0"/>
              </a:spcBef>
              <a:buFont typeface="Arial" panose="020B0604020202020204" pitchFamily="34" charset="0"/>
              <a:buChar char="•"/>
              <a:defRPr/>
            </a:pPr>
            <a:r>
              <a:rPr lang="el-GR" dirty="0" smtClean="0"/>
              <a:t>Το </a:t>
            </a:r>
            <a:r>
              <a:rPr lang="en-US" dirty="0" err="1" smtClean="0"/>
              <a:t>SketchUp</a:t>
            </a:r>
            <a:r>
              <a:rPr lang="en-US" dirty="0" smtClean="0"/>
              <a:t> </a:t>
            </a:r>
            <a:r>
              <a:rPr lang="en-US" dirty="0"/>
              <a:t>Make </a:t>
            </a:r>
            <a:r>
              <a:rPr lang="el-GR" dirty="0" smtClean="0"/>
              <a:t>αποτελεί</a:t>
            </a:r>
            <a:r>
              <a:rPr lang="el-GR" baseline="0" dirty="0" smtClean="0"/>
              <a:t> παράδειγμα αυτού του τύπου λογισμικού</a:t>
            </a:r>
            <a:r>
              <a:rPr lang="en-US" dirty="0" smtClean="0"/>
              <a:t>.</a:t>
            </a:r>
            <a:endParaRPr lang="en-US" dirty="0"/>
          </a:p>
        </p:txBody>
      </p:sp>
    </p:spTree>
    <p:extLst>
      <p:ext uri="{BB962C8B-B14F-4D97-AF65-F5344CB8AC3E}">
        <p14:creationId xmlns="" xmlns:p14="http://schemas.microsoft.com/office/powerpoint/2010/main" val="543047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p:spPr>
        <p:txBody>
          <a:bodyPr/>
          <a:lstStyle/>
          <a:p>
            <a:fld id="{5B9E17D6-40B2-474B-868F-90F486C088EF}" type="slidenum">
              <a:rPr lang="en-US" smtClean="0"/>
              <a:pPr/>
              <a:t>25</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λογιστικής (</a:t>
            </a:r>
            <a:r>
              <a:rPr lang="el-GR" sz="1200" kern="1200" dirty="0" err="1" smtClean="0">
                <a:solidFill>
                  <a:schemeClr val="tx1"/>
                </a:solidFill>
                <a:effectLst/>
                <a:latin typeface="+mn-lt"/>
                <a:ea typeface="+mn-ea"/>
                <a:cs typeface="+mn-cs"/>
              </a:rPr>
              <a:t>accounting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βοηθά τους ιδιοκτήτες μικρών επιχειρήσεων να διαχειρίζονται τα οικονομικά τους πιο αποτελεσματικά, παρέχοντας εργαλεία για την παρακολούθηση των πληρωτέων και των εισπρακτέων λογαριασμών</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Επιπλέον, αυτές οι εφαρμογές προσφέρουν εργαλεία διαχείρισης αποθεμάτων, μισθοδοσίας και κοστολόγησης</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Αν </a:t>
            </a:r>
            <a:r>
              <a:rPr lang="el-GR" sz="1200" kern="1200" dirty="0" smtClean="0">
                <a:solidFill>
                  <a:schemeClr val="tx1"/>
                </a:solidFill>
                <a:effectLst/>
                <a:latin typeface="+mn-lt"/>
                <a:ea typeface="+mn-ea"/>
                <a:cs typeface="+mn-cs"/>
              </a:rPr>
              <a:t>στην επιχείρησή σας είναι απαραίτητο να εκδίδετε ενημερωτικά φυλλάδια, καταλόγους, ετήσιες εκθέσεις ή να κάνετε άλλες μεγάλες και σύνθετες δημοσιεύσεις, ενδεχομένως μια καλή επιλογή θα ήταν το λογισμικό ψηφιακών εκδόσεων (</a:t>
            </a:r>
            <a:r>
              <a:rPr lang="el-GR" sz="1200" kern="1200" dirty="0" err="1" smtClean="0">
                <a:solidFill>
                  <a:schemeClr val="tx1"/>
                </a:solidFill>
                <a:effectLst/>
                <a:latin typeface="+mn-lt"/>
                <a:ea typeface="+mn-ea"/>
                <a:cs typeface="+mn-cs"/>
              </a:rPr>
              <a:t>desktop</a:t>
            </a:r>
            <a:r>
              <a:rPr lang="el-GR" sz="1200" kern="1200" dirty="0" smtClean="0">
                <a:solidFill>
                  <a:schemeClr val="tx1"/>
                </a:solidFill>
                <a:effectLst/>
                <a:latin typeface="+mn-lt"/>
                <a:ea typeface="+mn-ea"/>
                <a:cs typeface="+mn-cs"/>
              </a:rPr>
              <a:t> publi</a:t>
            </a:r>
            <a:r>
              <a:rPr lang="en-US" sz="1200" kern="1200" dirty="0" err="1" smtClean="0">
                <a:solidFill>
                  <a:schemeClr val="tx1"/>
                </a:solidFill>
                <a:effectLst/>
                <a:latin typeface="+mn-lt"/>
                <a:ea typeface="+mn-ea"/>
                <a:cs typeface="+mn-cs"/>
              </a:rPr>
              <a:t>shing</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DTP).</a:t>
            </a: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δημιουργίας ιστοσελίδων (web </a:t>
            </a:r>
            <a:r>
              <a:rPr lang="el-GR" sz="1200" kern="1200" dirty="0" err="1" smtClean="0">
                <a:solidFill>
                  <a:schemeClr val="tx1"/>
                </a:solidFill>
                <a:effectLst/>
                <a:latin typeface="+mn-lt"/>
                <a:ea typeface="+mn-ea"/>
                <a:cs typeface="+mn-cs"/>
              </a:rPr>
              <a:t>authoring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επιτρέπει ακόμα και στους αρχάριους να σχεδιάζουν ενδιαφέρουσες και </a:t>
            </a:r>
            <a:r>
              <a:rPr lang="el-GR" sz="1200" kern="1200" dirty="0" err="1" smtClean="0">
                <a:solidFill>
                  <a:schemeClr val="tx1"/>
                </a:solidFill>
                <a:effectLst/>
                <a:latin typeface="+mn-lt"/>
                <a:ea typeface="+mn-ea"/>
                <a:cs typeface="+mn-cs"/>
              </a:rPr>
              <a:t>διαδραστικές</a:t>
            </a:r>
            <a:r>
              <a:rPr lang="el-GR" sz="1200" kern="1200" dirty="0" smtClean="0">
                <a:solidFill>
                  <a:schemeClr val="tx1"/>
                </a:solidFill>
                <a:effectLst/>
                <a:latin typeface="+mn-lt"/>
                <a:ea typeface="+mn-ea"/>
                <a:cs typeface="+mn-cs"/>
              </a:rPr>
              <a:t> ιστοσελίδες χωρίς καμία γνώση κώδικα HTML</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32097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p:spPr>
        <p:txBody>
          <a:bodyPr/>
          <a:lstStyle/>
          <a:p>
            <a:fld id="{CEB290FA-317C-4956-A1AE-0EC4BDE8D9BB}" type="slidenum">
              <a:rPr lang="en-US" smtClean="0"/>
              <a:pPr/>
              <a:t>26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p:spPr>
        <p:txBody>
          <a:bodyPr/>
          <a:lstStyle/>
          <a:p>
            <a:pPr marL="171450" indent="-171450">
              <a:spcBef>
                <a:spcPts val="0"/>
              </a:spcBef>
              <a:buFont typeface="Arial" panose="020B0604020202020204" pitchFamily="34" charset="0"/>
              <a:buChar char="•"/>
              <a:defRPr/>
            </a:pPr>
            <a:r>
              <a:rPr lang="el-GR" dirty="0" smtClean="0"/>
              <a:t>Το λογισμικό πολυμέσων (</a:t>
            </a:r>
            <a:r>
              <a:rPr lang="el-GR" dirty="0" err="1" smtClean="0"/>
              <a:t>multimedia</a:t>
            </a:r>
            <a:r>
              <a:rPr lang="el-GR" dirty="0" smtClean="0"/>
              <a:t> </a:t>
            </a:r>
            <a:r>
              <a:rPr lang="el-GR" dirty="0" err="1" smtClean="0"/>
              <a:t>software</a:t>
            </a:r>
            <a:r>
              <a:rPr lang="el-GR" dirty="0" smtClean="0"/>
              <a:t>) είναι απαραίτητο για την παραγωγή παιχνιδιών για υπολογιστές, κινουμένων σχεδίων και ταινιών</a:t>
            </a:r>
            <a:r>
              <a:rPr lang="en-US" dirty="0" smtClean="0"/>
              <a:t>.</a:t>
            </a:r>
            <a:endParaRPr lang="en-US" dirty="0"/>
          </a:p>
          <a:p>
            <a:pPr marL="171450" indent="-171450">
              <a:spcBef>
                <a:spcPts val="0"/>
              </a:spcBef>
              <a:buFont typeface="Arial" panose="020B0604020202020204" pitchFamily="34" charset="0"/>
              <a:buChar char="•"/>
              <a:defRPr/>
            </a:pPr>
            <a:r>
              <a:rPr lang="el-GR" dirty="0" smtClean="0"/>
              <a:t>Το λογισμικό επεξεργασίας εικόνας (</a:t>
            </a:r>
            <a:r>
              <a:rPr lang="el-GR" dirty="0" err="1" smtClean="0"/>
              <a:t>image-editing</a:t>
            </a:r>
            <a:r>
              <a:rPr lang="el-GR" dirty="0" smtClean="0"/>
              <a:t> </a:t>
            </a:r>
            <a:r>
              <a:rPr lang="el-GR" dirty="0" err="1" smtClean="0"/>
              <a:t>software</a:t>
            </a:r>
            <a:r>
              <a:rPr lang="el-GR" dirty="0" smtClean="0"/>
              <a:t>)</a:t>
            </a:r>
            <a:r>
              <a:rPr lang="el-GR" baseline="0" dirty="0" smtClean="0"/>
              <a:t> χρησιμοποιείται για την επεξεργασία φωτογραφιών</a:t>
            </a:r>
            <a:r>
              <a:rPr lang="en-US" dirty="0" smtClean="0"/>
              <a:t>.</a:t>
            </a:r>
            <a:endParaRPr lang="en-US" dirty="0"/>
          </a:p>
          <a:p>
            <a:pPr marL="171450" indent="-171450">
              <a:spcBef>
                <a:spcPts val="0"/>
              </a:spcBef>
              <a:buFont typeface="Arial" panose="020B0604020202020204" pitchFamily="34" charset="0"/>
              <a:buChar char="•"/>
              <a:defRPr/>
            </a:pPr>
            <a:r>
              <a:rPr lang="el-GR" dirty="0" smtClean="0"/>
              <a:t>Το λογισμικό επεξεργασίας ψηφιακού βίντεο (</a:t>
            </a:r>
            <a:r>
              <a:rPr lang="el-GR" dirty="0" err="1" smtClean="0"/>
              <a:t>digital</a:t>
            </a:r>
            <a:r>
              <a:rPr lang="el-GR" dirty="0" smtClean="0"/>
              <a:t> </a:t>
            </a:r>
            <a:r>
              <a:rPr lang="el-GR" dirty="0" err="1" smtClean="0"/>
              <a:t>video-editing</a:t>
            </a:r>
            <a:r>
              <a:rPr lang="el-GR" dirty="0" smtClean="0"/>
              <a:t> </a:t>
            </a:r>
            <a:r>
              <a:rPr lang="el-GR" dirty="0" err="1" smtClean="0"/>
              <a:t>software</a:t>
            </a:r>
            <a:r>
              <a:rPr lang="el-GR" dirty="0" smtClean="0"/>
              <a:t>)</a:t>
            </a:r>
            <a:r>
              <a:rPr lang="el-GR" baseline="0" dirty="0" smtClean="0"/>
              <a:t> χρησιμοποιείται για τη βελτίωση</a:t>
            </a:r>
            <a:r>
              <a:rPr lang="el-GR" dirty="0" smtClean="0"/>
              <a:t> της εικόνας</a:t>
            </a:r>
            <a:r>
              <a:rPr lang="el-GR" baseline="0" dirty="0" smtClean="0"/>
              <a:t> των βίντεο</a:t>
            </a:r>
            <a:r>
              <a:rPr lang="en-US" dirty="0" smtClean="0"/>
              <a:t>.</a:t>
            </a:r>
            <a:endParaRPr lang="en-US" dirty="0"/>
          </a:p>
        </p:txBody>
      </p:sp>
    </p:spTree>
    <p:extLst>
      <p:ext uri="{BB962C8B-B14F-4D97-AF65-F5344CB8AC3E}">
        <p14:creationId xmlns="" xmlns:p14="http://schemas.microsoft.com/office/powerpoint/2010/main" val="1921750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p:spPr>
        <p:txBody>
          <a:bodyPr/>
          <a:lstStyle/>
          <a:p>
            <a:fld id="{ECBBF96F-E17D-4B0E-861B-F20BA532E759}" type="slidenum">
              <a:rPr lang="en-US" smtClean="0"/>
              <a:pPr/>
              <a:t>27</a:t>
            </a:fld>
            <a:endParaRPr lang="en-US" dirty="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σχεδίασης σας δίνει τη δυνατότητα να δημιουργείτε ή να επεξεργάζεστε γραμμικά σχέδια σε δύο διαστάσεις</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Μπορείτε να το χρησιμοποιείτε για τεχνικά διαγράμματα ή αυθεντικά μη φωτογραφικά σχέδια, κινούμενα σχέδια και σχεδιαγράμματα χρησιμοποιώντας βασικά εργαλεία</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a:t>
            </a:r>
            <a:r>
              <a:rPr lang="el-GR" sz="1200" kern="1200" dirty="0" err="1" smtClean="0">
                <a:solidFill>
                  <a:schemeClr val="tx1"/>
                </a:solidFill>
                <a:effectLst/>
                <a:latin typeface="+mn-lt"/>
                <a:ea typeface="+mn-ea"/>
                <a:cs typeface="+mn-cs"/>
              </a:rPr>
              <a:t>Adobe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Illustrator</a:t>
            </a:r>
            <a:r>
              <a:rPr lang="el-GR" sz="1200" kern="1200" dirty="0" smtClean="0">
                <a:solidFill>
                  <a:schemeClr val="tx1"/>
                </a:solidFill>
                <a:effectLst/>
                <a:latin typeface="+mn-lt"/>
                <a:ea typeface="+mn-ea"/>
                <a:cs typeface="+mn-cs"/>
              </a:rPr>
              <a:t> περιλαμβάνει εργαλεία τα οποία σας επιτρέπουν να κατασκευάζετε δημιουργικά και τεχνικά σχέδια επαγγελματικής ποιότητας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656079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p:spPr>
        <p:txBody>
          <a:bodyPr/>
          <a:lstStyle/>
          <a:p>
            <a:fld id="{198B6C94-CCF4-4E3F-A497-87EBC2FCC342}" type="slidenum">
              <a:rPr lang="en-US" smtClean="0"/>
              <a:pPr/>
              <a:t>28</a:t>
            </a:fld>
            <a:endParaRPr lang="en-US" dirty="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Πιθανόν θα έχετε πολλά και διαφορετικά αρχεία ψηφιακού ήχου στον υπολογιστή σας, όπως αρχεία μουσικής, ηχητικά βιβλία ή </a:t>
            </a:r>
            <a:r>
              <a:rPr lang="el-GR" sz="1200" kern="1200" dirty="0" err="1" smtClean="0">
                <a:solidFill>
                  <a:schemeClr val="tx1"/>
                </a:solidFill>
                <a:effectLst/>
                <a:latin typeface="+mn-lt"/>
                <a:ea typeface="+mn-ea"/>
                <a:cs typeface="+mn-cs"/>
              </a:rPr>
              <a:t>podcast</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MP3</a:t>
            </a:r>
            <a:r>
              <a:rPr lang="el-GR" sz="1200" kern="1200" baseline="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είναι </a:t>
            </a:r>
            <a:r>
              <a:rPr lang="el-GR" sz="1200" kern="1200" dirty="0" smtClean="0">
                <a:solidFill>
                  <a:schemeClr val="tx1"/>
                </a:solidFill>
                <a:effectLst/>
                <a:latin typeface="+mn-lt"/>
                <a:ea typeface="+mn-ea"/>
                <a:cs typeface="+mn-cs"/>
              </a:rPr>
              <a:t>ο</a:t>
            </a:r>
            <a:r>
              <a:rPr lang="el-GR" sz="1200" kern="1200" baseline="0" dirty="0" smtClean="0">
                <a:solidFill>
                  <a:schemeClr val="tx1"/>
                </a:solidFill>
                <a:effectLst/>
                <a:latin typeface="+mn-lt"/>
                <a:ea typeface="+mn-ea"/>
                <a:cs typeface="+mn-cs"/>
              </a:rPr>
              <a:t> </a:t>
            </a:r>
            <a:r>
              <a:rPr lang="el-GR" sz="1200" kern="1200" baseline="0" dirty="0" smtClean="0">
                <a:solidFill>
                  <a:schemeClr val="tx1"/>
                </a:solidFill>
                <a:effectLst/>
                <a:latin typeface="+mn-lt"/>
                <a:ea typeface="+mn-ea"/>
                <a:cs typeface="+mn-cs"/>
              </a:rPr>
              <a:t>πιο </a:t>
            </a:r>
            <a:r>
              <a:rPr lang="el-GR" sz="1200" kern="1200" baseline="0" dirty="0" smtClean="0">
                <a:solidFill>
                  <a:schemeClr val="tx1"/>
                </a:solidFill>
                <a:effectLst/>
                <a:latin typeface="+mn-lt"/>
                <a:ea typeface="+mn-ea"/>
                <a:cs typeface="+mn-cs"/>
              </a:rPr>
              <a:t>κοινός τύπος</a:t>
            </a:r>
            <a:r>
              <a:rPr lang="el-GR"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συμπιεσμένης μορφής ήχου, αλλά υπάρχουν και άλλες, όπως οι AAC και WMA</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Μπορεί επίσης να έχετε μη συμπιεσμένα αρχεία ήχου στον υπολογιστή σας, όπως αρχεία WAV ή AIFF</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Οι εφαρμογές ψηφιακού </a:t>
            </a:r>
            <a:r>
              <a:rPr lang="el-GR" sz="1200" kern="1200" dirty="0" smtClean="0">
                <a:solidFill>
                  <a:schemeClr val="tx1"/>
                </a:solidFill>
                <a:effectLst/>
                <a:latin typeface="+mn-lt"/>
                <a:ea typeface="+mn-ea"/>
                <a:cs typeface="+mn-cs"/>
              </a:rPr>
              <a:t>ήχου σάς </a:t>
            </a:r>
            <a:r>
              <a:rPr lang="el-GR" sz="1200" kern="1200" dirty="0" smtClean="0">
                <a:solidFill>
                  <a:schemeClr val="tx1"/>
                </a:solidFill>
                <a:effectLst/>
                <a:latin typeface="+mn-lt"/>
                <a:ea typeface="+mn-ea"/>
                <a:cs typeface="+mn-cs"/>
              </a:rPr>
              <a:t>δίνουν τη δυνατότητα να δημιουργείτε και να ηχογραφείτε τα δικά σας αρχεία ήχου.</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επεξεργασίας ήχου (</a:t>
            </a:r>
            <a:r>
              <a:rPr lang="el-GR" sz="1200" kern="1200" dirty="0" err="1" smtClean="0">
                <a:solidFill>
                  <a:schemeClr val="tx1"/>
                </a:solidFill>
                <a:effectLst/>
                <a:latin typeface="+mn-lt"/>
                <a:ea typeface="+mn-ea"/>
                <a:cs typeface="+mn-cs"/>
              </a:rPr>
              <a:t>audio-editing</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περιλαμβάνει εργαλεία τα οποία κάνουν την επεξεργασία αρχείων ήχου εύκολη</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1972038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 Μπορείτε να χρησιμοποιήσετε προγράμματα και μηχανές παιχνιδιών που διατίθενται για παιχνίδια όπως τα </a:t>
            </a:r>
            <a:r>
              <a:rPr lang="el-GR" sz="1200" kern="1200" dirty="0" err="1" smtClean="0">
                <a:solidFill>
                  <a:schemeClr val="tx1"/>
                </a:solidFill>
                <a:effectLst/>
                <a:latin typeface="+mn-lt"/>
                <a:ea typeface="+mn-ea"/>
                <a:cs typeface="+mn-cs"/>
              </a:rPr>
              <a:t>EverQuest</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Oblivion</a:t>
            </a:r>
            <a:r>
              <a:rPr lang="el-GR" sz="1200" kern="1200" dirty="0" smtClean="0">
                <a:solidFill>
                  <a:schemeClr val="tx1"/>
                </a:solidFill>
                <a:effectLst/>
                <a:latin typeface="+mn-lt"/>
                <a:ea typeface="+mn-ea"/>
                <a:cs typeface="+mn-cs"/>
              </a:rPr>
              <a:t> και </a:t>
            </a:r>
            <a:r>
              <a:rPr lang="el-GR" sz="1200" kern="1200" dirty="0" err="1" smtClean="0">
                <a:solidFill>
                  <a:schemeClr val="tx1"/>
                </a:solidFill>
                <a:effectLst/>
                <a:latin typeface="+mn-lt"/>
                <a:ea typeface="+mn-ea"/>
                <a:cs typeface="+mn-cs"/>
              </a:rPr>
              <a:t>Unreal</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Tournament</a:t>
            </a:r>
            <a:r>
              <a:rPr lang="el-GR" sz="1200" kern="1200" dirty="0" smtClean="0">
                <a:solidFill>
                  <a:schemeClr val="tx1"/>
                </a:solidFill>
                <a:effectLst/>
                <a:latin typeface="+mn-lt"/>
                <a:ea typeface="+mn-ea"/>
                <a:cs typeface="+mn-cs"/>
              </a:rPr>
              <a:t>, αν επιθυμείτε να δημιουργήσετε προσαρμοσμένα επίπεδα και χαρακτήρες, ώστε να επεκτείνετε ένα παιχνίδι</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Υπάρχουν εφαρμογές πολυμέσων, όπως οι </a:t>
            </a:r>
            <a:r>
              <a:rPr lang="el-GR" sz="1200" kern="1200" dirty="0" err="1" smtClean="0">
                <a:solidFill>
                  <a:schemeClr val="tx1"/>
                </a:solidFill>
                <a:effectLst/>
                <a:latin typeface="+mn-lt"/>
                <a:ea typeface="+mn-ea"/>
                <a:cs typeface="+mn-cs"/>
              </a:rPr>
              <a:t>Unity</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Adobe</a:t>
            </a:r>
            <a:r>
              <a:rPr lang="el-GR" sz="1200" kern="1200" dirty="0" smtClean="0">
                <a:solidFill>
                  <a:schemeClr val="tx1"/>
                </a:solidFill>
                <a:effectLst/>
                <a:latin typeface="+mn-lt"/>
                <a:ea typeface="+mn-ea"/>
                <a:cs typeface="+mn-cs"/>
              </a:rPr>
              <a:t> Flash και RPG </a:t>
            </a:r>
            <a:r>
              <a:rPr lang="el-GR" sz="1200" kern="1200" dirty="0" err="1" smtClean="0">
                <a:solidFill>
                  <a:schemeClr val="tx1"/>
                </a:solidFill>
                <a:effectLst/>
                <a:latin typeface="+mn-lt"/>
                <a:ea typeface="+mn-ea"/>
                <a:cs typeface="+mn-cs"/>
              </a:rPr>
              <a:t>Maker</a:t>
            </a:r>
            <a:r>
              <a:rPr lang="el-GR" sz="1200" kern="1200" dirty="0" smtClean="0">
                <a:solidFill>
                  <a:schemeClr val="tx1"/>
                </a:solidFill>
                <a:effectLst/>
                <a:latin typeface="+mn-lt"/>
                <a:ea typeface="+mn-ea"/>
                <a:cs typeface="+mn-cs"/>
              </a:rPr>
              <a:t> VX, οι οποίες παρέχουν τα εργαλεία που θα χρειαστείτε για να εξερευνήσετε τον κόσμο της σχεδίασης και της δημιουργίας παιχνιδιών</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Το πρόγραμμα </a:t>
            </a:r>
            <a:r>
              <a:rPr lang="el-GR" sz="1200" kern="1200" dirty="0" err="1" smtClean="0">
                <a:solidFill>
                  <a:schemeClr val="tx1"/>
                </a:solidFill>
                <a:effectLst/>
                <a:latin typeface="+mn-lt"/>
                <a:ea typeface="+mn-ea"/>
                <a:cs typeface="+mn-cs"/>
              </a:rPr>
              <a:t>GameMaker</a:t>
            </a:r>
            <a:r>
              <a:rPr lang="el-GR" sz="1200" kern="1200" dirty="0" smtClean="0">
                <a:solidFill>
                  <a:schemeClr val="tx1"/>
                </a:solidFill>
                <a:effectLst/>
                <a:latin typeface="+mn-lt"/>
                <a:ea typeface="+mn-ea"/>
                <a:cs typeface="+mn-cs"/>
              </a:rPr>
              <a:t> (yoyogames.com) είναι ένα δωρεάν προϊόν το οποίο σας επιτρέπει να κατασκευάζετε παιχνίδια χωρίς καμία γνώση προγραμματισμού</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29</a:t>
            </a:fld>
            <a:endParaRPr lang="en-US" dirty="0"/>
          </a:p>
        </p:txBody>
      </p:sp>
    </p:spTree>
    <p:extLst>
      <p:ext uri="{BB962C8B-B14F-4D97-AF65-F5344CB8AC3E}">
        <p14:creationId xmlns="" xmlns:p14="http://schemas.microsoft.com/office/powerpoint/2010/main" val="4129761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Πολλά προγράμματα παρέχουν μαθήματα για δημοφιλείς εφαρμογές υπολογιστών</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Κάποια προγράμματα εκπαίδευσης, γνωστά ως προγράμματα προσομοίωσης (</a:t>
            </a:r>
            <a:r>
              <a:rPr lang="el-GR" sz="1200" kern="1200" dirty="0" err="1" smtClean="0">
                <a:solidFill>
                  <a:schemeClr val="tx1"/>
                </a:solidFill>
                <a:effectLst/>
                <a:latin typeface="+mn-lt"/>
                <a:ea typeface="+mn-ea"/>
                <a:cs typeface="+mn-cs"/>
              </a:rPr>
              <a:t>simulation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programs</a:t>
            </a:r>
            <a:r>
              <a:rPr lang="el-GR" sz="1200" kern="1200" dirty="0" smtClean="0">
                <a:solidFill>
                  <a:schemeClr val="tx1"/>
                </a:solidFill>
                <a:effectLst/>
                <a:latin typeface="+mn-lt"/>
                <a:ea typeface="+mn-ea"/>
                <a:cs typeface="+mn-cs"/>
              </a:rPr>
              <a:t>), σας δίνουν την ευκαιρία να βιώνετε μια εμπειρία ή να ελέγχετε το λογισμικό σαν να είχατε το πραγματικό λογισμικό ή να βρισκόσασταν σε ένα πραγματικό περιστατικό</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Αν και κάποια μαθήματα διεξάγονται από έναν ξεχωριστό διαδικτυακό τόπο, υπάρχουν πολλά που γίνονται με λογισμικό διαχείρισης μαθημάτων (</a:t>
            </a:r>
            <a:r>
              <a:rPr lang="el-GR" sz="1200" kern="1200" dirty="0" err="1" smtClean="0">
                <a:solidFill>
                  <a:schemeClr val="tx1"/>
                </a:solidFill>
                <a:effectLst/>
                <a:latin typeface="+mn-lt"/>
                <a:ea typeface="+mn-ea"/>
                <a:cs typeface="+mn-cs"/>
              </a:rPr>
              <a:t>course</a:t>
            </a:r>
            <a:r>
              <a:rPr lang="el-GR" sz="1200" kern="1200" baseline="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management</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όπως το </a:t>
            </a:r>
            <a:r>
              <a:rPr lang="el-GR" sz="1200" kern="1200" dirty="0" err="1" smtClean="0">
                <a:solidFill>
                  <a:schemeClr val="tx1"/>
                </a:solidFill>
                <a:effectLst/>
                <a:latin typeface="+mn-lt"/>
                <a:ea typeface="+mn-ea"/>
                <a:cs typeface="+mn-cs"/>
              </a:rPr>
              <a:t>Blackboard</a:t>
            </a:r>
            <a:r>
              <a:rPr lang="el-GR" sz="1200" kern="1200" dirty="0" smtClean="0">
                <a:solidFill>
                  <a:schemeClr val="tx1"/>
                </a:solidFill>
                <a:effectLst/>
                <a:latin typeface="+mn-lt"/>
                <a:ea typeface="+mn-ea"/>
                <a:cs typeface="+mn-cs"/>
              </a:rPr>
              <a:t>, το </a:t>
            </a:r>
            <a:r>
              <a:rPr lang="el-GR" sz="1200" kern="1200" dirty="0" err="1" smtClean="0">
                <a:solidFill>
                  <a:schemeClr val="tx1"/>
                </a:solidFill>
                <a:effectLst/>
                <a:latin typeface="+mn-lt"/>
                <a:ea typeface="+mn-ea"/>
                <a:cs typeface="+mn-cs"/>
              </a:rPr>
              <a:t>Moodle</a:t>
            </a:r>
            <a:r>
              <a:rPr lang="el-GR" sz="1200" kern="1200" dirty="0" smtClean="0">
                <a:solidFill>
                  <a:schemeClr val="tx1"/>
                </a:solidFill>
                <a:effectLst/>
                <a:latin typeface="+mn-lt"/>
                <a:ea typeface="+mn-ea"/>
                <a:cs typeface="+mn-cs"/>
              </a:rPr>
              <a:t> και το </a:t>
            </a:r>
            <a:r>
              <a:rPr lang="el-GR" sz="1200" kern="1200" dirty="0" err="1" smtClean="0">
                <a:solidFill>
                  <a:schemeClr val="tx1"/>
                </a:solidFill>
                <a:effectLst/>
                <a:latin typeface="+mn-lt"/>
                <a:ea typeface="+mn-ea"/>
                <a:cs typeface="+mn-cs"/>
              </a:rPr>
              <a:t>Angel</a:t>
            </a:r>
            <a:r>
              <a:rPr lang="el-GR"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Τα εργαλεία συνεργασίας διευκολύνουν τις εικονικές αλληλεπιδράσεις διδάσκοντα και διδασκόμενου</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7E2621-405C-4F83-9120-2E9601611C17}" type="slidenum">
              <a:rPr lang="en-US" smtClean="0"/>
              <a:pPr/>
              <a:t>30</a:t>
            </a:fld>
            <a:endParaRPr lang="en-US" dirty="0"/>
          </a:p>
        </p:txBody>
      </p:sp>
    </p:spTree>
    <p:extLst>
      <p:ext uri="{BB962C8B-B14F-4D97-AF65-F5344CB8AC3E}">
        <p14:creationId xmlns="" xmlns:p14="http://schemas.microsoft.com/office/powerpoint/2010/main" val="1969879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31</a:t>
            </a:fld>
            <a:endParaRPr lang="en-US" dirty="0"/>
          </a:p>
        </p:txBody>
      </p:sp>
    </p:spTree>
    <p:extLst>
      <p:ext uri="{BB962C8B-B14F-4D97-AF65-F5344CB8AC3E}">
        <p14:creationId xmlns="" xmlns:p14="http://schemas.microsoft.com/office/powerpoint/2010/main" val="3329785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l-GR" sz="1200" baseline="0" dirty="0" smtClean="0">
                <a:solidFill>
                  <a:schemeClr val="tx1"/>
                </a:solidFill>
              </a:rPr>
              <a:t>Οι τέσσερις στόχοι που σχετίζονται με τη διαχείριση λογισμικού είναι</a:t>
            </a:r>
            <a:r>
              <a:rPr lang="en-US" sz="1200" baseline="0" dirty="0" smtClean="0">
                <a:solidFill>
                  <a:schemeClr val="tx1"/>
                </a:solidFill>
              </a:rPr>
              <a:t>:</a:t>
            </a:r>
            <a:endParaRPr lang="en-US" sz="1200" baseline="0" dirty="0">
              <a:solidFill>
                <a:schemeClr val="tx1"/>
              </a:solidFill>
            </a:endParaRPr>
          </a:p>
          <a:p>
            <a:pPr marL="1035558" indent="-692658">
              <a:buNone/>
            </a:pPr>
            <a:r>
              <a:rPr lang="en-US" sz="1200" dirty="0"/>
              <a:t>4.3  </a:t>
            </a:r>
            <a:r>
              <a:rPr lang="el-GR" sz="1200" dirty="0" smtClean="0"/>
              <a:t> Διαφορετικές επιλογές προμήθειας λογισμικού</a:t>
            </a:r>
            <a:r>
              <a:rPr lang="en-US" sz="1200" dirty="0" smtClean="0"/>
              <a:t>.</a:t>
            </a:r>
            <a:endParaRPr lang="en-US" sz="1200" dirty="0"/>
          </a:p>
          <a:p>
            <a:pPr marL="1035558" indent="-692658">
              <a:buNone/>
            </a:pPr>
            <a:r>
              <a:rPr lang="en-US" sz="1200" dirty="0"/>
              <a:t>4.4  </a:t>
            </a:r>
            <a:r>
              <a:rPr lang="el-GR" sz="1200" dirty="0" smtClean="0"/>
              <a:t>Εγκατάσταση και </a:t>
            </a:r>
            <a:r>
              <a:rPr lang="el-GR" sz="1200" dirty="0" err="1" smtClean="0"/>
              <a:t>απεγκατάσταση</a:t>
            </a:r>
            <a:r>
              <a:rPr lang="el-GR" sz="1200" dirty="0" smtClean="0"/>
              <a:t> λογισμικού</a:t>
            </a:r>
            <a:r>
              <a:rPr lang="en-US" sz="1200" dirty="0" smtClean="0"/>
              <a:t>.</a:t>
            </a:r>
            <a:endParaRPr lang="en-US" sz="1200" dirty="0"/>
          </a:p>
          <a:p>
            <a:pPr marL="1035558" indent="-692658">
              <a:buNone/>
            </a:pPr>
            <a:r>
              <a:rPr lang="en-US" sz="1200" dirty="0"/>
              <a:t>4.5  </a:t>
            </a:r>
            <a:r>
              <a:rPr lang="el-GR" sz="1200" dirty="0" smtClean="0"/>
              <a:t>Ζητήματα σχετικά με την απόφαση αναβάθμισης λογισμικού. </a:t>
            </a:r>
            <a:endParaRPr lang="en-US" sz="1200" dirty="0"/>
          </a:p>
          <a:p>
            <a:pPr marL="1035558" indent="-692658">
              <a:buNone/>
            </a:pPr>
            <a:r>
              <a:rPr lang="en-US" sz="1200" dirty="0"/>
              <a:t>4.6  </a:t>
            </a:r>
            <a:r>
              <a:rPr lang="el-GR" sz="1200" dirty="0" smtClean="0"/>
              <a:t> Λειτουργία αδειών χρήσης λογισμικού.</a:t>
            </a:r>
          </a:p>
        </p:txBody>
      </p:sp>
      <p:sp>
        <p:nvSpPr>
          <p:cNvPr id="4" name="Slide Number Placeholder 3"/>
          <p:cNvSpPr>
            <a:spLocks noGrp="1"/>
          </p:cNvSpPr>
          <p:nvPr>
            <p:ph type="sldNum" sz="quarter" idx="10"/>
          </p:nvPr>
        </p:nvSpPr>
        <p:spPr/>
        <p:txBody>
          <a:bodyPr/>
          <a:lstStyle/>
          <a:p>
            <a:fld id="{277E2621-405C-4F83-9120-2E9601611C17}" type="slidenum">
              <a:rPr lang="en-US" smtClean="0"/>
              <a:pPr/>
              <a:t>5</a:t>
            </a:fld>
            <a:endParaRPr lang="en-US" dirty="0"/>
          </a:p>
        </p:txBody>
      </p:sp>
    </p:spTree>
    <p:extLst>
      <p:ext uri="{BB962C8B-B14F-4D97-AF65-F5344CB8AC3E}">
        <p14:creationId xmlns="" xmlns:p14="http://schemas.microsoft.com/office/powerpoint/2010/main" val="2864911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l-GR" smtClean="0">
              <a:latin typeface="Arial" charset="0"/>
              <a:ea typeface="ＭＳ Ｐゴシック" pitchFamily="34" charset="-128"/>
              <a:cs typeface="Arial" charset="0"/>
            </a:endParaRPr>
          </a:p>
        </p:txBody>
      </p:sp>
      <p:sp>
        <p:nvSpPr>
          <p:cNvPr id="81924" name="Slide Number Placeholder 3"/>
          <p:cNvSpPr>
            <a:spLocks noGrp="1"/>
          </p:cNvSpPr>
          <p:nvPr>
            <p:ph type="sldNum" sz="quarter" idx="5"/>
          </p:nvPr>
        </p:nvSpPr>
        <p:spPr bwMode="auto">
          <a:noFill/>
          <a:ln>
            <a:miter lim="800000"/>
            <a:headEnd/>
            <a:tailEnd/>
          </a:ln>
        </p:spPr>
        <p:txBody>
          <a:bodyPr/>
          <a:lstStyle/>
          <a:p>
            <a:fld id="{A3710F07-EC1C-45CE-8CCB-9FB7F868001B}" type="slidenum">
              <a:rPr lang="en-US" smtClean="0">
                <a:latin typeface="Arial" charset="0"/>
                <a:cs typeface="Arial" charset="0"/>
              </a:rPr>
              <a:pPr/>
              <a:t>32</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6</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 όρος λογισμικό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αναφέρεται σε ένα σύνολο οδηγιών που λένε στον υπολογιστή τι να κάνει</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 υπολογιστής έχει δύο βασικούς τύπους λογισμικού</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εφαρμογών (</a:t>
            </a:r>
            <a:r>
              <a:rPr lang="el-GR" sz="1200" kern="1200" dirty="0" err="1" smtClean="0">
                <a:solidFill>
                  <a:schemeClr val="tx1"/>
                </a:solidFill>
                <a:effectLst/>
                <a:latin typeface="+mn-lt"/>
                <a:ea typeface="+mn-ea"/>
                <a:cs typeface="+mn-cs"/>
              </a:rPr>
              <a:t>application</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είναι το λογισμικό που χρησιμοποιούμε για εργασίες στο σπίτι, στη σχολή, στη δουλειά</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628650" lvl="1" indent="-171450">
              <a:buFont typeface="Arial" panose="020B0604020202020204" pitchFamily="34" charset="0"/>
              <a:buChar char="•"/>
            </a:pPr>
            <a:r>
              <a:rPr lang="el-GR" sz="1200" kern="1200" dirty="0" smtClean="0">
                <a:solidFill>
                  <a:schemeClr val="tx1"/>
                </a:solidFill>
                <a:effectLst/>
                <a:latin typeface="+mn-lt"/>
                <a:ea typeface="+mn-ea"/>
                <a:cs typeface="+mn-cs"/>
              </a:rPr>
              <a:t>Το λογισμικό συστημάτων (</a:t>
            </a:r>
            <a:r>
              <a:rPr lang="el-GR" sz="1200" kern="1200" dirty="0" err="1" smtClean="0">
                <a:solidFill>
                  <a:schemeClr val="tx1"/>
                </a:solidFill>
                <a:effectLst/>
                <a:latin typeface="+mn-lt"/>
                <a:ea typeface="+mn-ea"/>
                <a:cs typeface="+mn-cs"/>
              </a:rPr>
              <a:t>system</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βοηθά στη λειτουργία του υπολογιστή και συντονίζει οδηγίες ανάμεσα στο λογισμικό εφαρμογών και στις συσκευές υλικού του υπολογιστή</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323464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p:spPr>
        <p:txBody>
          <a:bodyPr/>
          <a:lstStyle/>
          <a:p>
            <a:fld id="{92B70996-28B0-4382-A067-534D2467435F}" type="slidenum">
              <a:rPr lang="en-US" smtClean="0"/>
              <a:pPr/>
              <a:t>7</a:t>
            </a:fld>
            <a:endParaRPr lang="en-US" dirty="0"/>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a:ln/>
        </p:spPr>
        <p:txBody>
          <a:bodyPr/>
          <a:lstStyle/>
          <a:p>
            <a:pPr marL="171450" indent="-171450">
              <a:buFont typeface="Arial" panose="020B0604020202020204" pitchFamily="34" charset="0"/>
              <a:buChar char="•"/>
              <a:defRPr/>
            </a:pPr>
            <a:r>
              <a:rPr lang="el-GR" dirty="0" smtClean="0"/>
              <a:t>Υπάρχουν</a:t>
            </a:r>
            <a:r>
              <a:rPr lang="el-GR" baseline="0" dirty="0" smtClean="0"/>
              <a:t> διάφοροι τρόποι διανομής λογισμικού</a:t>
            </a:r>
            <a:r>
              <a:rPr lang="en-US" dirty="0" smtClean="0"/>
              <a:t>:</a:t>
            </a:r>
            <a:endParaRPr lang="en-US" dirty="0"/>
          </a:p>
          <a:p>
            <a:pPr marL="628650" lvl="1" indent="-171450">
              <a:buFont typeface="Arial" panose="020B0604020202020204" pitchFamily="34" charset="0"/>
              <a:buChar char="•"/>
              <a:defRPr/>
            </a:pPr>
            <a:r>
              <a:rPr lang="el-GR" dirty="0" smtClean="0">
                <a:effectLst/>
              </a:rPr>
              <a:t>Τοπική εγκατάσταση</a:t>
            </a:r>
            <a:endParaRPr lang="en-US" dirty="0">
              <a:effectLst/>
            </a:endParaRPr>
          </a:p>
          <a:p>
            <a:pPr marL="628650" lvl="1" indent="-171450">
              <a:buFont typeface="Arial" panose="020B0604020202020204" pitchFamily="34" charset="0"/>
              <a:buChar char="•"/>
              <a:defRPr/>
            </a:pPr>
            <a:r>
              <a:rPr lang="el-GR" dirty="0" smtClean="0"/>
              <a:t>Λογισμικό ως υπηρεσία</a:t>
            </a:r>
            <a:r>
              <a:rPr lang="en-US" dirty="0" smtClean="0"/>
              <a:t> </a:t>
            </a:r>
            <a:r>
              <a:rPr lang="en-US" dirty="0"/>
              <a:t>(SaaS)</a:t>
            </a:r>
          </a:p>
          <a:p>
            <a:pPr marL="628650" lvl="1" indent="-171450">
              <a:buFont typeface="Arial" panose="020B0604020202020204" pitchFamily="34" charset="0"/>
              <a:buChar char="•"/>
              <a:defRPr/>
            </a:pPr>
            <a:r>
              <a:rPr lang="el-GR" dirty="0" smtClean="0">
                <a:effectLst/>
              </a:rPr>
              <a:t>Συνδρομή</a:t>
            </a:r>
            <a:endParaRPr lang="en-US" dirty="0">
              <a:effectLst/>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282445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38C5B46A-3B61-4684-BDFE-3DF06598D08E}" type="slidenum">
              <a:rPr lang="en-US" smtClean="0"/>
              <a:pPr/>
              <a:t>8</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171450" lvl="0" indent="-171450">
              <a:buFont typeface="Arial" panose="020B0604020202020204" pitchFamily="34" charset="0"/>
              <a:buChar char="•"/>
            </a:pPr>
            <a:r>
              <a:rPr lang="el-GR" dirty="0" smtClean="0"/>
              <a:t>Κατά</a:t>
            </a:r>
            <a:r>
              <a:rPr lang="el-GR" baseline="0" dirty="0" smtClean="0"/>
              <a:t> κανόνα, μπορείτε να αγοράσετε ένα λογισμικό από ένα  κατάστημα ή να το κατεβάσετε από το διαδίκτυο</a:t>
            </a:r>
            <a:r>
              <a:rPr lang="en-US" dirty="0" smtClean="0"/>
              <a:t>.</a:t>
            </a:r>
            <a:endParaRPr lang="en-US" dirty="0"/>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Οι</a:t>
            </a:r>
            <a:r>
              <a:rPr lang="el-GR" sz="1200" kern="1200" baseline="0" dirty="0" smtClean="0">
                <a:solidFill>
                  <a:schemeClr val="tx1"/>
                </a:solidFill>
                <a:effectLst/>
                <a:latin typeface="+mn-lt"/>
                <a:ea typeface="+mn-ea"/>
                <a:cs typeface="+mn-cs"/>
              </a:rPr>
              <a:t> φοιτητές μερικές φορές μπορούν να αγοράσουν λογισμικά με έκπτωση</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dirty="0" smtClean="0"/>
              <a:t>Το </a:t>
            </a:r>
            <a:r>
              <a:rPr lang="el-GR" dirty="0" err="1" smtClean="0"/>
              <a:t>freeware</a:t>
            </a:r>
            <a:r>
              <a:rPr lang="el-GR" dirty="0" smtClean="0"/>
              <a:t> είναι λογισμικό το οποίο μπορείτε να χρησιμοποιήσετε δωρεάν</a:t>
            </a:r>
            <a:r>
              <a:rPr lang="en-US" dirty="0" smtClean="0"/>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Μια</a:t>
            </a:r>
            <a:r>
              <a:rPr lang="el-GR" sz="1200" kern="1200" baseline="0" dirty="0" smtClean="0">
                <a:solidFill>
                  <a:schemeClr val="tx1"/>
                </a:solidFill>
                <a:effectLst/>
                <a:latin typeface="+mn-lt"/>
                <a:ea typeface="+mn-ea"/>
                <a:cs typeface="+mn-cs"/>
              </a:rPr>
              <a:t> έκδοση</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eta </a:t>
            </a:r>
            <a:r>
              <a:rPr lang="el-GR" sz="1200" kern="1200" dirty="0" smtClean="0">
                <a:solidFill>
                  <a:schemeClr val="tx1"/>
                </a:solidFill>
                <a:effectLst/>
                <a:latin typeface="+mn-lt"/>
                <a:ea typeface="+mn-ea"/>
                <a:cs typeface="+mn-cs"/>
              </a:rPr>
              <a:t>χρησιμοποιείται</a:t>
            </a:r>
            <a:r>
              <a:rPr lang="el-GR" sz="1200" kern="1200" baseline="0" dirty="0" smtClean="0">
                <a:solidFill>
                  <a:schemeClr val="tx1"/>
                </a:solidFill>
                <a:effectLst/>
                <a:latin typeface="+mn-lt"/>
                <a:ea typeface="+mn-ea"/>
                <a:cs typeface="+mn-cs"/>
              </a:rPr>
              <a:t> δοκιμαστικά για να βοηθήσει τους προγραμματιστές να διορθώσουν λάθη </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σε λογισμικά</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4079441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p:spPr>
        <p:txBody>
          <a:bodyPr/>
          <a:lstStyle/>
          <a:p>
            <a:fld id="{38C5B46A-3B61-4684-BDFE-3DF06598D08E}" type="slidenum">
              <a:rPr lang="en-US" smtClean="0"/>
              <a:pPr/>
              <a:t>9</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pPr marL="171450" indent="-171450">
              <a:buFont typeface="Arial" panose="020B0604020202020204" pitchFamily="34" charset="0"/>
              <a:buChar char="•"/>
            </a:pPr>
            <a:r>
              <a:rPr lang="el-GR" sz="1200" b="0" i="0" u="none" strike="noStrike" kern="1200" baseline="0" dirty="0" smtClean="0">
                <a:solidFill>
                  <a:schemeClr val="tx1"/>
                </a:solidFill>
                <a:latin typeface="+mn-lt"/>
                <a:ea typeface="+mn-ea"/>
                <a:cs typeface="+mn-cs"/>
              </a:rPr>
              <a:t> Κάθε πρόγραμμα λογισμικού συνοδεύεται από ένα σύνολο απαιτήσεων συστήματος (</a:t>
            </a:r>
            <a:r>
              <a:rPr lang="el-GR" sz="1200" b="0" i="0" u="none" strike="noStrike" kern="1200" baseline="0" dirty="0" err="1" smtClean="0">
                <a:solidFill>
                  <a:schemeClr val="tx1"/>
                </a:solidFill>
                <a:latin typeface="+mn-lt"/>
                <a:ea typeface="+mn-ea"/>
                <a:cs typeface="+mn-cs"/>
              </a:rPr>
              <a:t>system</a:t>
            </a:r>
            <a:r>
              <a:rPr lang="el-GR" sz="1200" b="0" i="0" u="none" strike="noStrike" kern="1200" baseline="0" dirty="0" smtClean="0">
                <a:solidFill>
                  <a:schemeClr val="tx1"/>
                </a:solidFill>
                <a:latin typeface="+mn-lt"/>
                <a:ea typeface="+mn-ea"/>
                <a:cs typeface="+mn-cs"/>
              </a:rPr>
              <a:t> </a:t>
            </a:r>
            <a:r>
              <a:rPr lang="el-GR" sz="1200" b="0" i="0" u="none" strike="noStrike" kern="1200" baseline="0" dirty="0" err="1" smtClean="0">
                <a:solidFill>
                  <a:schemeClr val="tx1"/>
                </a:solidFill>
                <a:latin typeface="+mn-lt"/>
                <a:ea typeface="+mn-ea"/>
                <a:cs typeface="+mn-cs"/>
              </a:rPr>
              <a:t>requirements</a:t>
            </a:r>
            <a:r>
              <a:rPr lang="el-GR" sz="1200" b="0" i="0" u="none" strike="noStrike" kern="1200" baseline="0" dirty="0" smtClean="0">
                <a:solidFill>
                  <a:schemeClr val="tx1"/>
                </a:solidFill>
                <a:latin typeface="+mn-lt"/>
                <a:ea typeface="+mn-ea"/>
                <a:cs typeface="+mn-cs"/>
              </a:rPr>
              <a:t>), το οποίο καθορίζει τις ελάχιστες προτεινόμενες απαιτήσεις για το λειτουργικό σύστημα</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l-GR" dirty="0" smtClean="0"/>
              <a:t>Είναι</a:t>
            </a:r>
            <a:r>
              <a:rPr lang="el-GR" baseline="0" dirty="0" smtClean="0"/>
              <a:t> καλό να δημιουργείται ένα σημείο επαναφοράς</a:t>
            </a:r>
            <a:r>
              <a:rPr lang="en-US" dirty="0" smtClean="0"/>
              <a:t> </a:t>
            </a:r>
            <a:r>
              <a:rPr lang="el-GR" dirty="0" smtClean="0"/>
              <a:t>(</a:t>
            </a:r>
            <a:r>
              <a:rPr lang="en-US" dirty="0" smtClean="0"/>
              <a:t>restore point</a:t>
            </a:r>
            <a:r>
              <a:rPr lang="el-GR" dirty="0" smtClean="0"/>
              <a:t>)</a:t>
            </a:r>
            <a:r>
              <a:rPr lang="en-US" dirty="0" smtClean="0"/>
              <a:t> </a:t>
            </a:r>
            <a:r>
              <a:rPr lang="el-GR" dirty="0" smtClean="0"/>
              <a:t>προτού</a:t>
            </a:r>
            <a:r>
              <a:rPr lang="el-GR" baseline="0" dirty="0" smtClean="0"/>
              <a:t> εγκαταστήσετε καινούργιο λογισμικό</a:t>
            </a:r>
            <a:r>
              <a:rPr lang="en-US" dirty="0" smtClean="0"/>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Μια πλήρης </a:t>
            </a:r>
            <a:r>
              <a:rPr lang="el-GR" sz="1200" kern="1200" dirty="0" smtClean="0">
                <a:solidFill>
                  <a:schemeClr val="tx1"/>
                </a:solidFill>
                <a:effectLst/>
                <a:latin typeface="+mn-lt"/>
                <a:ea typeface="+mn-ea"/>
                <a:cs typeface="+mn-cs"/>
              </a:rPr>
              <a:t>εγκατάσταση (</a:t>
            </a:r>
            <a:r>
              <a:rPr lang="el-GR" sz="1200" kern="1200" dirty="0" err="1" smtClean="0">
                <a:solidFill>
                  <a:schemeClr val="tx1"/>
                </a:solidFill>
                <a:effectLst/>
                <a:latin typeface="+mn-lt"/>
                <a:ea typeface="+mn-ea"/>
                <a:cs typeface="+mn-cs"/>
              </a:rPr>
              <a:t>full</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installation</a:t>
            </a:r>
            <a:r>
              <a:rPr lang="el-GR" sz="1200" kern="1200" dirty="0" smtClean="0">
                <a:solidFill>
                  <a:schemeClr val="tx1"/>
                </a:solidFill>
                <a:effectLst/>
                <a:latin typeface="+mn-lt"/>
                <a:ea typeface="+mn-ea"/>
                <a:cs typeface="+mn-cs"/>
              </a:rPr>
              <a:t>) αντιγράφει όλα τα αρχεία και τα προγράμματα που χρησιμοποιούνται από τους περισσότερους στον σκληρό δίσκο του υπολογιστή σας</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Στην προσαρμοσμένη </a:t>
            </a:r>
            <a:r>
              <a:rPr lang="el-GR" sz="1200" kern="1200" dirty="0" smtClean="0">
                <a:solidFill>
                  <a:schemeClr val="tx1"/>
                </a:solidFill>
                <a:effectLst/>
                <a:latin typeface="+mn-lt"/>
                <a:ea typeface="+mn-ea"/>
                <a:cs typeface="+mn-cs"/>
              </a:rPr>
              <a:t>εγκατάσταση (</a:t>
            </a:r>
            <a:r>
              <a:rPr lang="el-GR" sz="1200" kern="1200" dirty="0" err="1" smtClean="0">
                <a:solidFill>
                  <a:schemeClr val="tx1"/>
                </a:solidFill>
                <a:effectLst/>
                <a:latin typeface="+mn-lt"/>
                <a:ea typeface="+mn-ea"/>
                <a:cs typeface="+mn-cs"/>
              </a:rPr>
              <a:t>custom</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installation</a:t>
            </a:r>
            <a:r>
              <a:rPr lang="el-GR" sz="1200" kern="1200" dirty="0" smtClean="0">
                <a:solidFill>
                  <a:schemeClr val="tx1"/>
                </a:solidFill>
                <a:effectLst/>
                <a:latin typeface="+mn-lt"/>
                <a:ea typeface="+mn-ea"/>
                <a:cs typeface="+mn-cs"/>
              </a:rPr>
              <a:t>), μπορείτε να αποφασίσετε εσείς ποια χαρακτηριστικά θέλετε να εγκαταστήσετε</a:t>
            </a:r>
            <a:r>
              <a:rPr lang="en-US" sz="1200" kern="1200" dirty="0" smtClean="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dirty="0" smtClean="0"/>
              <a:t>Η</a:t>
            </a:r>
            <a:r>
              <a:rPr lang="el-GR" baseline="0" dirty="0" smtClean="0"/>
              <a:t> </a:t>
            </a:r>
            <a:r>
              <a:rPr lang="el-GR" baseline="0" dirty="0" err="1" smtClean="0"/>
              <a:t>απεγκατάσατη</a:t>
            </a:r>
            <a:r>
              <a:rPr lang="el-GR" baseline="0" dirty="0" smtClean="0"/>
              <a:t> διαγράφει ένα λογισμικό από τον σκληρό σας δίσκο</a:t>
            </a:r>
            <a:r>
              <a:rPr lang="en-US" dirty="0" smtClean="0"/>
              <a:t>.</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Η</a:t>
            </a:r>
            <a:r>
              <a:rPr lang="el-GR" sz="1200" kern="1200" baseline="0" dirty="0" smtClean="0">
                <a:solidFill>
                  <a:schemeClr val="tx1"/>
                </a:solidFill>
                <a:effectLst/>
                <a:latin typeface="+mn-lt"/>
                <a:ea typeface="+mn-ea"/>
                <a:cs typeface="+mn-cs"/>
              </a:rPr>
              <a:t> δημιουργία</a:t>
            </a:r>
            <a:r>
              <a:rPr lang="el-GR" sz="1200" kern="1200" dirty="0" smtClean="0">
                <a:solidFill>
                  <a:schemeClr val="tx1"/>
                </a:solidFill>
                <a:effectLst/>
                <a:latin typeface="+mn-lt"/>
                <a:ea typeface="+mn-ea"/>
                <a:cs typeface="+mn-cs"/>
              </a:rPr>
              <a:t> ενός δίσκου επιδιόρθωσης συστήματος (</a:t>
            </a:r>
            <a:r>
              <a:rPr lang="el-GR" sz="1200" kern="1200" dirty="0" err="1" smtClean="0">
                <a:solidFill>
                  <a:schemeClr val="tx1"/>
                </a:solidFill>
                <a:effectLst/>
                <a:latin typeface="+mn-lt"/>
                <a:ea typeface="+mn-ea"/>
                <a:cs typeface="+mn-cs"/>
              </a:rPr>
              <a:t>recovery</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drive</a:t>
            </a:r>
            <a:r>
              <a:rPr lang="el-GR" sz="1200" kern="1200" dirty="0" smtClean="0">
                <a:solidFill>
                  <a:schemeClr val="tx1"/>
                </a:solidFill>
                <a:effectLst/>
                <a:latin typeface="+mn-lt"/>
                <a:ea typeface="+mn-ea"/>
                <a:cs typeface="+mn-cs"/>
              </a:rPr>
              <a:t>)</a:t>
            </a:r>
            <a:r>
              <a:rPr lang="el-GR" sz="1200" kern="1200" baseline="0" dirty="0" smtClean="0">
                <a:solidFill>
                  <a:schemeClr val="tx1"/>
                </a:solidFill>
                <a:effectLst/>
                <a:latin typeface="+mn-lt"/>
                <a:ea typeface="+mn-ea"/>
                <a:cs typeface="+mn-cs"/>
              </a:rPr>
              <a:t> βοηθά στην ανάκτηση λογισμικού σε περίπτωση κατάρρευσης του υπολογιστή.</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p:txBody>
      </p:sp>
    </p:spTree>
    <p:extLst>
      <p:ext uri="{BB962C8B-B14F-4D97-AF65-F5344CB8AC3E}">
        <p14:creationId xmlns="" xmlns:p14="http://schemas.microsoft.com/office/powerpoint/2010/main" val="100180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pPr marL="171450" indent="-171450">
              <a:buFont typeface="Arial" panose="020B0604020202020204" pitchFamily="34" charset="0"/>
              <a:buChar char="•"/>
            </a:pPr>
            <a:r>
              <a:rPr lang="el-GR" dirty="0" smtClean="0"/>
              <a:t>Οι αναβαθμίσεις δεν είναι</a:t>
            </a:r>
            <a:r>
              <a:rPr lang="el-GR" baseline="0" dirty="0" smtClean="0"/>
              <a:t> απαραίτητες όταν αγοράζετε λογισμικό με συνδρομή ή μέσω του μοντέλου </a:t>
            </a:r>
            <a:r>
              <a:rPr lang="el-GR" baseline="0" dirty="0" err="1" smtClean="0"/>
              <a:t>SaaS</a:t>
            </a:r>
            <a:r>
              <a:rPr lang="en-US" dirty="0" smtClean="0"/>
              <a:t>.</a:t>
            </a:r>
            <a:endParaRPr lang="en-US" dirty="0"/>
          </a:p>
          <a:p>
            <a:pPr marL="171450" indent="-171450">
              <a:buFont typeface="Arial" panose="020B0604020202020204" pitchFamily="34" charset="0"/>
              <a:buChar char="•"/>
            </a:pPr>
            <a:r>
              <a:rPr lang="el-GR" dirty="0" smtClean="0"/>
              <a:t>Δεν υπάρχει κανένας λόγος να τρέχετε να αγοράσετε την τελευταία έκδοση ενός προγράμματος λογισμικού κάθε φορά που εμφανίζεται</a:t>
            </a:r>
            <a:r>
              <a:rPr lang="en-US" dirty="0" smtClean="0"/>
              <a:t>.</a:t>
            </a:r>
            <a:endParaRPr lang="en-US" dirty="0"/>
          </a:p>
          <a:p>
            <a:pPr marL="171450" indent="-171450">
              <a:buFont typeface="Arial" panose="020B0604020202020204" pitchFamily="34" charset="0"/>
              <a:buChar char="•"/>
            </a:pPr>
            <a:r>
              <a:rPr lang="el-GR" dirty="0" smtClean="0"/>
              <a:t>Οι προμηθευτές</a:t>
            </a:r>
            <a:r>
              <a:rPr lang="el-GR" baseline="0" dirty="0" smtClean="0"/>
              <a:t> λογισμικού δημιουργούν νέες εκδόσεις οι οποίες είναι συμβατές με παλαιότερες και μπορούν να αναγνωρίσουν (δηλαδή να ανοίξουν) αρχεία που έχουν δημιουργηθεί με αυτές</a:t>
            </a:r>
            <a:r>
              <a:rPr lang="en-US" dirty="0" smtClean="0"/>
              <a:t>.</a:t>
            </a:r>
            <a:endParaRPr lang="en-US" dirty="0"/>
          </a:p>
        </p:txBody>
      </p:sp>
      <p:sp>
        <p:nvSpPr>
          <p:cNvPr id="99331" name="Slide Number Placeholder 3"/>
          <p:cNvSpPr>
            <a:spLocks noGrp="1"/>
          </p:cNvSpPr>
          <p:nvPr>
            <p:ph type="sldNum" sz="quarter" idx="5"/>
          </p:nvPr>
        </p:nvSpPr>
        <p:spPr>
          <a:noFill/>
        </p:spPr>
        <p:txBody>
          <a:bodyPr/>
          <a:lstStyle/>
          <a:p>
            <a:fld id="{1B4CBB3A-32D6-43E4-BE46-378904C2EF91}" type="slidenum">
              <a:rPr lang="en-US" smtClean="0"/>
              <a:pPr/>
              <a:t>10</a:t>
            </a:fld>
            <a:endParaRPr lang="en-US" dirty="0"/>
          </a:p>
        </p:txBody>
      </p:sp>
    </p:spTree>
    <p:extLst>
      <p:ext uri="{BB962C8B-B14F-4D97-AF65-F5344CB8AC3E}">
        <p14:creationId xmlns="" xmlns:p14="http://schemas.microsoft.com/office/powerpoint/2010/main" val="1384700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a:ln/>
        </p:spPr>
      </p:sp>
      <p:sp>
        <p:nvSpPr>
          <p:cNvPr id="99330" name="Notes Placeholder 2"/>
          <p:cNvSpPr>
            <a:spLocks noGrp="1"/>
          </p:cNvSpPr>
          <p:nvPr>
            <p:ph type="body" idx="1"/>
          </p:nvPr>
        </p:nvSpPr>
        <p:spPr>
          <a:noFill/>
          <a:ln/>
        </p:spPr>
        <p:txBody>
          <a:bodyPr/>
          <a:lstStyle/>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Μια άδεια χρήσης λογισμικού (</a:t>
            </a:r>
            <a:r>
              <a:rPr lang="el-GR" sz="1200" kern="1200" dirty="0" err="1" smtClean="0">
                <a:solidFill>
                  <a:schemeClr val="tx1"/>
                </a:solidFill>
                <a:effectLst/>
                <a:latin typeface="+mn-lt"/>
                <a:ea typeface="+mn-ea"/>
                <a:cs typeface="+mn-cs"/>
              </a:rPr>
              <a:t>software</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license</a:t>
            </a:r>
            <a:r>
              <a:rPr lang="el-GR" sz="1200" kern="1200" dirty="0" smtClean="0">
                <a:solidFill>
                  <a:schemeClr val="tx1"/>
                </a:solidFill>
                <a:effectLst/>
                <a:latin typeface="+mn-lt"/>
                <a:ea typeface="+mn-ea"/>
                <a:cs typeface="+mn-cs"/>
              </a:rPr>
              <a:t>), η οποία είναι επίσης γνωστή ως συμφωνία άδειας χρήσης τελικού χρήστη (</a:t>
            </a:r>
            <a:r>
              <a:rPr lang="el-GR" sz="1200" kern="1200" dirty="0" err="1" smtClean="0">
                <a:solidFill>
                  <a:schemeClr val="tx1"/>
                </a:solidFill>
                <a:effectLst/>
                <a:latin typeface="+mn-lt"/>
                <a:ea typeface="+mn-ea"/>
                <a:cs typeface="+mn-cs"/>
              </a:rPr>
              <a:t>End</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User</a:t>
            </a:r>
            <a:r>
              <a:rPr lang="el-GR" sz="1200" kern="1200" dirty="0" smtClean="0">
                <a:solidFill>
                  <a:schemeClr val="tx1"/>
                </a:solidFill>
                <a:effectLst/>
                <a:latin typeface="+mn-lt"/>
                <a:ea typeface="+mn-ea"/>
                <a:cs typeface="+mn-cs"/>
              </a:rPr>
              <a:t> </a:t>
            </a:r>
            <a:r>
              <a:rPr lang="el-GR" sz="1200" kern="1200" dirty="0" err="1" smtClean="0">
                <a:solidFill>
                  <a:schemeClr val="tx1"/>
                </a:solidFill>
                <a:effectLst/>
                <a:latin typeface="+mn-lt"/>
                <a:ea typeface="+mn-ea"/>
                <a:cs typeface="+mn-cs"/>
              </a:rPr>
              <a:t>License</a:t>
            </a:r>
            <a:r>
              <a:rPr lang="el-GR" sz="1200" kern="1200" dirty="0" smtClean="0">
                <a:solidFill>
                  <a:schemeClr val="tx1"/>
                </a:solidFill>
                <a:effectLst/>
                <a:latin typeface="+mn-lt"/>
                <a:ea typeface="+mn-ea"/>
                <a:cs typeface="+mn-cs"/>
              </a:rPr>
              <a:t> Agreement – EULA), είναι μια συμφωνία μεταξύ του χρήστη, δηλαδή εσάς, και της εταιρείας λογισμικού</a:t>
            </a:r>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l-GR" sz="1200" kern="1200" dirty="0" smtClean="0">
                <a:solidFill>
                  <a:schemeClr val="tx1"/>
                </a:solidFill>
                <a:effectLst/>
                <a:latin typeface="+mn-lt"/>
                <a:ea typeface="+mn-ea"/>
                <a:cs typeface="+mn-cs"/>
              </a:rPr>
              <a:t>Σε γενικές γραμμές, η συμφωνία δηλώνει ποιος είναι ο απόλυτος ιδιοκτήτης του λογισμικού, υπό ποιες συνθήκες μπορούν να δημιουργηθούν αντίγραφα του λογισμικού και αν επιτρέπεται η εγκατάσταση του λογισμικού σε άλλη συσκευή</a:t>
            </a:r>
            <a:r>
              <a:rPr lang="en-US" sz="1200" kern="1200" dirty="0" smtClean="0">
                <a:solidFill>
                  <a:schemeClr val="tx1"/>
                </a:solidFill>
                <a:effectLst/>
                <a:latin typeface="+mn-lt"/>
                <a:ea typeface="+mn-ea"/>
                <a:cs typeface="+mn-cs"/>
              </a:rPr>
              <a:t>. </a:t>
            </a:r>
            <a:r>
              <a:rPr lang="el-GR" sz="1200" kern="1200" dirty="0" smtClean="0">
                <a:solidFill>
                  <a:schemeClr val="tx1"/>
                </a:solidFill>
                <a:effectLst/>
                <a:latin typeface="+mn-lt"/>
                <a:ea typeface="+mn-ea"/>
                <a:cs typeface="+mn-cs"/>
              </a:rPr>
              <a:t>Τέλος, η συμφωνία άδειας χρήσης δηλώνει τις εγγυήσεις, αν υπάρχουν, που συνοδεύουν το λογισμικό</a:t>
            </a:r>
            <a:r>
              <a:rPr lang="el-GR" sz="1200" kern="120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99331" name="Slide Number Placeholder 3"/>
          <p:cNvSpPr>
            <a:spLocks noGrp="1"/>
          </p:cNvSpPr>
          <p:nvPr>
            <p:ph type="sldNum" sz="quarter" idx="5"/>
          </p:nvPr>
        </p:nvSpPr>
        <p:spPr>
          <a:noFill/>
        </p:spPr>
        <p:txBody>
          <a:bodyPr/>
          <a:lstStyle/>
          <a:p>
            <a:fld id="{1B4CBB3A-32D6-43E4-BE46-378904C2EF91}" type="slidenum">
              <a:rPr lang="en-US" smtClean="0"/>
              <a:pPr/>
              <a:t>11</a:t>
            </a:fld>
            <a:endParaRPr lang="en-US" dirty="0"/>
          </a:p>
        </p:txBody>
      </p:sp>
    </p:spTree>
    <p:extLst>
      <p:ext uri="{BB962C8B-B14F-4D97-AF65-F5344CB8AC3E}">
        <p14:creationId xmlns="" xmlns:p14="http://schemas.microsoft.com/office/powerpoint/2010/main" val="2510994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 xmlns:p14="http://schemas.microsoft.com/office/powerpoint/2010/main" val="37111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1529" y="1"/>
            <a:ext cx="7992472" cy="1461652"/>
          </a:xfrm>
          <a:noFill/>
        </p:spPr>
        <p:txBody>
          <a:bodyPr/>
          <a:lstStyle>
            <a:lvl1pPr>
              <a:defRPr lang="en-US" sz="4000" b="1" kern="1200" dirty="0">
                <a:solidFill>
                  <a:srgbClr val="007FA3"/>
                </a:solidFill>
                <a:latin typeface="Times New Roman" panose="02020603050405020304" pitchFamily="18" charset="0"/>
                <a:ea typeface="+mj-ea"/>
                <a:cs typeface="Times New Roman" panose="02020603050405020304" pitchFamily="18" charset="0"/>
              </a:defRPr>
            </a:lvl1pPr>
          </a:lstStyle>
          <a:p>
            <a:r>
              <a:rPr lang="en-US"/>
              <a:t>Click to edit Master title style</a:t>
            </a:r>
            <a:endParaRPr lang="en-US" dirty="0"/>
          </a:p>
        </p:txBody>
      </p:sp>
      <p:sp>
        <p:nvSpPr>
          <p:cNvPr id="3" name="Content Placeholder 2"/>
          <p:cNvSpPr>
            <a:spLocks noGrp="1"/>
          </p:cNvSpPr>
          <p:nvPr>
            <p:ph sz="half" idx="1"/>
          </p:nvPr>
        </p:nvSpPr>
        <p:spPr>
          <a:xfrm>
            <a:off x="1264583" y="1825625"/>
            <a:ext cx="3634740" cy="4297680"/>
          </a:xfrm>
        </p:spPr>
        <p:txBody>
          <a:bodyPr/>
          <a:lstStyle>
            <a:lvl1pPr>
              <a:defRPr sz="3200"/>
            </a:lvl1pPr>
            <a:lvl2pPr>
              <a:defRPr sz="2800"/>
            </a:lvl2pPr>
            <a:lvl3pPr>
              <a:defRPr sz="2400"/>
            </a:lvl3p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5094880" y="1825625"/>
            <a:ext cx="3634740" cy="4297680"/>
          </a:xfrm>
        </p:spPr>
        <p:txBody>
          <a:bodyPr/>
          <a:lstStyle>
            <a:lvl1pPr>
              <a:defRPr sz="3200"/>
            </a:lvl1pPr>
            <a:lvl2pPr>
              <a:defRPr sz="2800"/>
            </a:lvl2pPr>
            <a:lvl3pPr>
              <a:defRPr sz="2400"/>
            </a:lvl3pPr>
          </a:lstStyle>
          <a:p>
            <a:pPr lvl="0"/>
            <a:r>
              <a:rPr lang="en-US"/>
              <a:t>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a:xfrm>
            <a:off x="8315922" y="6492876"/>
            <a:ext cx="413698" cy="365125"/>
          </a:xfrm>
          <a:prstGeom prst="rect">
            <a:avLst/>
          </a:prstGeom>
        </p:spPr>
        <p:txBody>
          <a:bodyPr/>
          <a:lstStyle/>
          <a:p>
            <a:fld id="{60290624-BA46-45E4-BCA2-F24A337D9F6F}" type="slidenum">
              <a:rPr lang="en-US" smtClean="0"/>
              <a:pPr/>
              <a:t>‹#›</a:t>
            </a:fld>
            <a:endParaRPr lang="en-US"/>
          </a:p>
        </p:txBody>
      </p:sp>
    </p:spTree>
    <p:extLst>
      <p:ext uri="{BB962C8B-B14F-4D97-AF65-F5344CB8AC3E}">
        <p14:creationId xmlns="" xmlns:p14="http://schemas.microsoft.com/office/powerpoint/2010/main" val="2115282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57200" y="6356350"/>
            <a:ext cx="2133600" cy="365125"/>
          </a:xfrm>
          <a:prstGeom prst="rect">
            <a:avLst/>
          </a:prstGeom>
        </p:spPr>
        <p:txBody>
          <a:bodyPr/>
          <a:lstStyle/>
          <a:p>
            <a:fld id="{A9DF6EFB-3F44-496C-A842-1E0B3D3B975A}" type="datetimeFigureOut">
              <a:rPr lang="en-US" smtClean="0"/>
              <a:pPr/>
              <a:t>4/16/2018</a:t>
            </a:fld>
            <a:endParaRPr lang="en-US" dirty="0"/>
          </a:p>
        </p:txBody>
      </p:sp>
      <p:sp>
        <p:nvSpPr>
          <p:cNvPr id="3" name="2 - Θέση υποσέλιδου"/>
          <p:cNvSpPr>
            <a:spLocks noGrp="1"/>
          </p:cNvSpPr>
          <p:nvPr>
            <p:ph type="ftr" sz="quarter" idx="11"/>
          </p:nvPr>
        </p:nvSpPr>
        <p:spPr>
          <a:xfrm>
            <a:off x="3124200" y="6356350"/>
            <a:ext cx="2895600" cy="365125"/>
          </a:xfrm>
          <a:prstGeom prst="rect">
            <a:avLst/>
          </a:prstGeom>
        </p:spPr>
        <p:txBody>
          <a:bodyPr/>
          <a:lstStyle/>
          <a:p>
            <a:endParaRPr lang="el-GR"/>
          </a:p>
        </p:txBody>
      </p:sp>
      <p:sp>
        <p:nvSpPr>
          <p:cNvPr id="4" name="3 - Θέση αριθμού διαφάνειας"/>
          <p:cNvSpPr>
            <a:spLocks noGrp="1"/>
          </p:cNvSpPr>
          <p:nvPr>
            <p:ph type="sldNum" sz="quarter" idx="12"/>
          </p:nvPr>
        </p:nvSpPr>
        <p:spPr>
          <a:xfrm>
            <a:off x="6553200" y="6356350"/>
            <a:ext cx="2133600" cy="365125"/>
          </a:xfrm>
          <a:prstGeom prst="rect">
            <a:avLst/>
          </a:prstGeom>
        </p:spPr>
        <p:txBody>
          <a:bodyPr/>
          <a:lstStyle/>
          <a:p>
            <a:fld id="{200B2350-5261-4F5C-9DF5-EF0D264FC8D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2" name="Picture 11"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1"/>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sz="3200"/>
            </a:lvl1pPr>
            <a:lvl2pPr>
              <a:buClr>
                <a:schemeClr val="tx1"/>
              </a:buClr>
              <a:defRPr sz="2800"/>
            </a:lvl2pPr>
            <a:lvl3pPr>
              <a:buClr>
                <a:schemeClr val="tx1"/>
              </a:buClr>
              <a:defRPr sz="2400"/>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40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2" name="Date Placeholder 1"/>
          <p:cNvSpPr>
            <a:spLocks noGrp="1"/>
          </p:cNvSpPr>
          <p:nvPr>
            <p:ph type="dt" sz="half" idx="10"/>
          </p:nvPr>
        </p:nvSpPr>
        <p:spPr>
          <a:xfrm>
            <a:off x="6335713" y="113072"/>
            <a:ext cx="2133600" cy="182880"/>
          </a:xfrm>
          <a:prstGeom prst="rect">
            <a:avLst/>
          </a:prstGeom>
        </p:spPr>
        <p:txBody>
          <a:bodyPr/>
          <a:lstStyle>
            <a:lvl1pPr>
              <a:defRPr>
                <a:solidFill>
                  <a:schemeClr val="tx1"/>
                </a:solidFill>
              </a:defRPr>
            </a:lvl1pPr>
          </a:lstStyle>
          <a:p>
            <a:endParaRPr lang="en-US" dirty="0"/>
          </a:p>
        </p:txBody>
      </p:sp>
      <p:sp>
        <p:nvSpPr>
          <p:cNvPr id="4" name="Slide Number Placeholder 3"/>
          <p:cNvSpPr>
            <a:spLocks noGrp="1"/>
          </p:cNvSpPr>
          <p:nvPr>
            <p:ph type="sldNum" sz="quarter" idx="12"/>
          </p:nvPr>
        </p:nvSpPr>
        <p:spPr>
          <a:xfrm>
            <a:off x="8469312" y="113072"/>
            <a:ext cx="551783" cy="182880"/>
          </a:xfrm>
          <a:prstGeom prst="rect">
            <a:avLst/>
          </a:prstGeom>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3200"/>
            </a:lvl1pPr>
            <a:lvl2pPr>
              <a:defRPr sz="2800"/>
            </a:lvl2pPr>
            <a:lvl3pPr>
              <a:defRPr sz="2400"/>
            </a:lvl3pPr>
            <a:lvl4pPr>
              <a:defRPr sz="16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335713" y="113072"/>
            <a:ext cx="2133600" cy="18288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312652"/>
          </a:xfrm>
        </p:spPr>
        <p:txBody>
          <a:bodyPr anchor="ctr"/>
          <a:lstStyle>
            <a:lvl1pPr>
              <a:defRPr sz="4000"/>
            </a:lvl1pPr>
          </a:lstStyle>
          <a:p>
            <a:r>
              <a:rPr lang="en-US"/>
              <a:t>Click to edit Master title style</a:t>
            </a:r>
            <a:endParaRPr lang="en-US" dirty="0"/>
          </a:p>
        </p:txBody>
      </p:sp>
      <p:sp>
        <p:nvSpPr>
          <p:cNvPr id="3" name="Date Placeholder 2"/>
          <p:cNvSpPr>
            <a:spLocks noGrp="1"/>
          </p:cNvSpPr>
          <p:nvPr>
            <p:ph type="dt" sz="half" idx="10"/>
          </p:nvPr>
        </p:nvSpPr>
        <p:spPr>
          <a:xfrm>
            <a:off x="6335713" y="113072"/>
            <a:ext cx="2133600" cy="182880"/>
          </a:xfrm>
          <a:prstGeom prst="rect">
            <a:avLst/>
          </a:prstGeom>
        </p:spPr>
        <p:txBody>
          <a:bodyPr/>
          <a:lstStyle/>
          <a:p>
            <a:endParaRPr lang="en-US" dirty="0"/>
          </a:p>
        </p:txBody>
      </p:sp>
      <p:sp>
        <p:nvSpPr>
          <p:cNvPr id="5" name="Slide Number Placeholder 4"/>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Pearson Logo"/>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700" b="1" dirty="0">
                <a:ea typeface="Verdana" panose="020B0604030504040204" pitchFamily="34" charset="0"/>
                <a:cs typeface="Verdana" panose="020B0604030504040204" pitchFamily="34" charset="0"/>
              </a:rPr>
              <a:t>Copyright © 2018, 2017, 2016 Pearson Education, Inc. All Rights Reserved</a:t>
            </a:r>
          </a:p>
        </p:txBody>
      </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Lst>
  <p:hf sldNum="0" hdr="0" ftr="0" dt="0"/>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chemeClr val="tx1"/>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cstate="print"/>
          <a:srcRect/>
          <a:stretch>
            <a:fillRect/>
          </a:stretch>
        </p:blipFill>
        <p:spPr bwMode="auto">
          <a:xfrm>
            <a:off x="6934200" y="5943600"/>
            <a:ext cx="1970088" cy="647700"/>
          </a:xfrm>
          <a:prstGeom prst="rect">
            <a:avLst/>
          </a:prstGeom>
          <a:noFill/>
          <a:ln w="9525">
            <a:noFill/>
            <a:miter lim="800000"/>
            <a:headEnd/>
            <a:tailEnd/>
          </a:ln>
        </p:spPr>
      </p:pic>
      <p:sp>
        <p:nvSpPr>
          <p:cNvPr id="7" name="4 - Υπότιτλος"/>
          <p:cNvSpPr txBox="1">
            <a:spLocks/>
          </p:cNvSpPr>
          <p:nvPr/>
        </p:nvSpPr>
        <p:spPr>
          <a:xfrm>
            <a:off x="3657600" y="762000"/>
            <a:ext cx="5410200" cy="4191000"/>
          </a:xfrm>
          <a:prstGeom prst="rect">
            <a:avLst/>
          </a:prstGeom>
        </p:spPr>
        <p:txBody>
          <a:bodyPr>
            <a:normAutofit/>
          </a:bodyPr>
          <a:lstStyle/>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a:latin typeface="+mn-lt"/>
              <a:ea typeface="ＭＳ Ｐゴシック" charset="-128"/>
              <a:cs typeface="ＭＳ Ｐゴシック" charset="-128"/>
            </a:endParaRPr>
          </a:p>
          <a:p>
            <a:pPr marL="342900" indent="-342900" algn="ctr">
              <a:spcBef>
                <a:spcPct val="20000"/>
              </a:spcBef>
              <a:defRPr/>
            </a:pPr>
            <a:r>
              <a:rPr lang="en-US" sz="2200" b="1" dirty="0" smtClean="0">
                <a:solidFill>
                  <a:schemeClr val="accent4">
                    <a:lumMod val="75000"/>
                  </a:schemeClr>
                </a:solidFill>
                <a:latin typeface="Malgun Gothic" pitchFamily="34" charset="-127"/>
                <a:ea typeface="Malgun Gothic" pitchFamily="34" charset="-127"/>
                <a:cs typeface="ＭＳ Ｐゴシック" charset="-128"/>
              </a:rPr>
              <a:t>A</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EVANS, K</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MARTIN</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 </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M</a:t>
            </a:r>
            <a:r>
              <a:rPr lang="el-GR" sz="2200" b="1" dirty="0" smtClean="0">
                <a:solidFill>
                  <a:schemeClr val="accent4">
                    <a:lumMod val="75000"/>
                  </a:schemeClr>
                </a:solidFill>
                <a:latin typeface="Malgun Gothic" pitchFamily="34" charset="-127"/>
                <a:ea typeface="Malgun Gothic" pitchFamily="34" charset="-127"/>
                <a:cs typeface="ＭＳ Ｐゴシック" charset="-128"/>
              </a:rPr>
              <a:t>.</a:t>
            </a:r>
            <a:r>
              <a:rPr lang="en-US" sz="2200" b="1" dirty="0" smtClean="0">
                <a:solidFill>
                  <a:schemeClr val="accent4">
                    <a:lumMod val="75000"/>
                  </a:schemeClr>
                </a:solidFill>
                <a:latin typeface="Malgun Gothic" pitchFamily="34" charset="-127"/>
                <a:ea typeface="Malgun Gothic" pitchFamily="34" charset="-127"/>
                <a:cs typeface="ＭＳ Ｐゴシック" charset="-128"/>
              </a:rPr>
              <a:t> A. POATSY</a:t>
            </a:r>
            <a:endParaRPr lang="el-GR" sz="2200" b="1" dirty="0">
              <a:solidFill>
                <a:schemeClr val="accent4">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200" b="1" dirty="0">
              <a:latin typeface="Malgun Gothic" pitchFamily="34" charset="-127"/>
              <a:ea typeface="Malgun Gothic" pitchFamily="34" charset="-127"/>
              <a:cs typeface="ＭＳ Ｐゴシック" charset="-128"/>
            </a:endParaRPr>
          </a:p>
          <a:p>
            <a:pPr marL="342900" indent="-342900" algn="ctr">
              <a:spcBef>
                <a:spcPct val="20000"/>
              </a:spcBef>
              <a:defRPr/>
            </a:pPr>
            <a:r>
              <a:rPr lang="el-GR" sz="2800" b="1" dirty="0" smtClean="0">
                <a:solidFill>
                  <a:schemeClr val="accent1">
                    <a:lumMod val="75000"/>
                  </a:schemeClr>
                </a:solidFill>
                <a:latin typeface="Malgun Gothic" pitchFamily="34" charset="-127"/>
                <a:ea typeface="Malgun Gothic" pitchFamily="34" charset="-127"/>
                <a:cs typeface="ＭＳ Ｐゴシック" charset="-128"/>
              </a:rPr>
              <a:t>Εισαγωγή στην πληροφορική</a:t>
            </a:r>
            <a:endParaRPr lang="el-GR" sz="28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r>
              <a:rPr lang="el-GR" sz="2400" b="1" dirty="0" smtClean="0">
                <a:solidFill>
                  <a:schemeClr val="accent1">
                    <a:lumMod val="75000"/>
                  </a:schemeClr>
                </a:solidFill>
                <a:latin typeface="Malgun Gothic" pitchFamily="34" charset="-127"/>
                <a:ea typeface="Malgun Gothic" pitchFamily="34" charset="-127"/>
                <a:cs typeface="ＭＳ Ｐゴシック" charset="-128"/>
              </a:rPr>
              <a:t>Θεωρία και πράξη</a:t>
            </a:r>
            <a:endParaRPr lang="el-GR" sz="2400" b="1" dirty="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400" b="1" dirty="0">
              <a:solidFill>
                <a:srgbClr val="FF3300"/>
              </a:solidFill>
              <a:latin typeface="Malgun Gothic" pitchFamily="34" charset="-127"/>
              <a:ea typeface="Malgun Gothic" pitchFamily="34" charset="-127"/>
              <a:cs typeface="ＭＳ Ｐゴシック" charset="-128"/>
            </a:endParaRPr>
          </a:p>
          <a:p>
            <a:pPr marL="342900" indent="-342900" algn="ctr">
              <a:spcBef>
                <a:spcPct val="20000"/>
              </a:spcBef>
              <a:buFont typeface="Arial" pitchFamily="34" charset="0"/>
              <a:buNone/>
              <a:defRPr/>
            </a:pPr>
            <a:r>
              <a:rPr lang="el-GR" sz="2000" b="1" dirty="0">
                <a:solidFill>
                  <a:schemeClr val="accent4">
                    <a:lumMod val="75000"/>
                  </a:schemeClr>
                </a:solidFill>
                <a:latin typeface="Malgun Gothic" pitchFamily="34" charset="-127"/>
                <a:ea typeface="Malgun Gothic" pitchFamily="34" charset="-127"/>
                <a:cs typeface="ＭＳ Ｐゴシック" charset="-128"/>
              </a:rPr>
              <a:t>2</a:t>
            </a:r>
            <a:r>
              <a:rPr lang="el-GR" sz="2000" b="1" baseline="30000" dirty="0">
                <a:solidFill>
                  <a:schemeClr val="accent4">
                    <a:lumMod val="75000"/>
                  </a:schemeClr>
                </a:solidFill>
                <a:latin typeface="Malgun Gothic" pitchFamily="34" charset="-127"/>
                <a:ea typeface="Malgun Gothic" pitchFamily="34" charset="-127"/>
                <a:cs typeface="ＭＳ Ｐゴシック" charset="-128"/>
              </a:rPr>
              <a:t>η</a:t>
            </a:r>
            <a:r>
              <a:rPr lang="el-GR" sz="2000" b="1" dirty="0">
                <a:solidFill>
                  <a:schemeClr val="accent4">
                    <a:lumMod val="75000"/>
                  </a:schemeClr>
                </a:solidFill>
                <a:latin typeface="Malgun Gothic" pitchFamily="34" charset="-127"/>
                <a:ea typeface="Malgun Gothic" pitchFamily="34" charset="-127"/>
                <a:cs typeface="ＭＳ Ｐゴシック" charset="-128"/>
              </a:rPr>
              <a:t> έκδοση </a:t>
            </a:r>
          </a:p>
        </p:txBody>
      </p:sp>
      <p:pic>
        <p:nvPicPr>
          <p:cNvPr id="5" name="Picture 55"/>
          <p:cNvPicPr>
            <a:picLocks noChangeAspect="1" noChangeArrowheads="1"/>
          </p:cNvPicPr>
          <p:nvPr/>
        </p:nvPicPr>
        <p:blipFill>
          <a:blip r:embed="rId3" cstate="print"/>
          <a:srcRect/>
          <a:stretch>
            <a:fillRect/>
          </a:stretch>
        </p:blipFill>
        <p:spPr bwMode="auto">
          <a:xfrm>
            <a:off x="304800" y="914400"/>
            <a:ext cx="3174289" cy="4428000"/>
          </a:xfrm>
          <a:prstGeom prst="rect">
            <a:avLst/>
          </a:prstGeom>
          <a:noFill/>
          <a:ln w="3175">
            <a:solidFill>
              <a:schemeClr val="accent1">
                <a:lumMod val="40000"/>
                <a:lumOff val="60000"/>
              </a:schemeClr>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600200"/>
          </a:xfrm>
        </p:spPr>
        <p:txBody>
          <a:bodyPr>
            <a:normAutofit/>
          </a:bodyPr>
          <a:lstStyle/>
          <a:p>
            <a:pPr eaLnBrk="1" hangingPunct="1">
              <a:defRPr/>
            </a:pPr>
            <a:r>
              <a:rPr lang="el-GR" dirty="0" smtClean="0"/>
              <a:t>Διαχείριση λογισμικού</a:t>
            </a:r>
            <a:r>
              <a:rPr lang="en-US" dirty="0">
                <a:effectLst/>
              </a:rPr>
              <a:t/>
            </a:r>
            <a:br>
              <a:rPr lang="en-US" dirty="0">
                <a:effectLst/>
              </a:rPr>
            </a:br>
            <a:r>
              <a:rPr lang="el-GR" sz="3200" dirty="0" smtClean="0"/>
              <a:t>Αναβάθμιση</a:t>
            </a:r>
            <a:r>
              <a:rPr lang="en-US" sz="3200" dirty="0" smtClean="0"/>
              <a:t> </a:t>
            </a:r>
            <a:r>
              <a:rPr lang="en-US" sz="2000" dirty="0" smtClean="0"/>
              <a:t>(</a:t>
            </a:r>
            <a:r>
              <a:rPr lang="el-GR" sz="2000" dirty="0" smtClean="0"/>
              <a:t>Στόχος</a:t>
            </a:r>
            <a:r>
              <a:rPr lang="en-US" sz="2000" dirty="0" smtClean="0"/>
              <a:t> </a:t>
            </a:r>
            <a:r>
              <a:rPr lang="en-US" sz="2000" dirty="0"/>
              <a:t>4.5)</a:t>
            </a:r>
            <a:endParaRPr lang="en-US" dirty="0">
              <a:effectLst/>
            </a:endParaRPr>
          </a:p>
        </p:txBody>
      </p:sp>
      <p:sp>
        <p:nvSpPr>
          <p:cNvPr id="8" name="Content Placeholder 7"/>
          <p:cNvSpPr>
            <a:spLocks noGrp="1"/>
          </p:cNvSpPr>
          <p:nvPr>
            <p:ph idx="1"/>
          </p:nvPr>
        </p:nvSpPr>
        <p:spPr>
          <a:xfrm>
            <a:off x="457200" y="1600200"/>
            <a:ext cx="8358649" cy="4400550"/>
          </a:xfrm>
        </p:spPr>
        <p:txBody>
          <a:bodyPr>
            <a:normAutofit/>
          </a:bodyPr>
          <a:lstStyle/>
          <a:p>
            <a:pPr>
              <a:spcBef>
                <a:spcPts val="0"/>
              </a:spcBef>
              <a:spcAft>
                <a:spcPts val="1800"/>
              </a:spcAft>
              <a:defRPr/>
            </a:pPr>
            <a:r>
              <a:rPr lang="el-GR" dirty="0" smtClean="0">
                <a:solidFill>
                  <a:schemeClr val="bg2"/>
                </a:solidFill>
              </a:rPr>
              <a:t>Δεν </a:t>
            </a:r>
            <a:r>
              <a:rPr lang="el-GR" dirty="0">
                <a:solidFill>
                  <a:schemeClr val="bg2"/>
                </a:solidFill>
              </a:rPr>
              <a:t>είναι </a:t>
            </a:r>
            <a:r>
              <a:rPr lang="el-GR" dirty="0" smtClean="0">
                <a:solidFill>
                  <a:schemeClr val="bg2"/>
                </a:solidFill>
              </a:rPr>
              <a:t>απαραίτητη </a:t>
            </a:r>
            <a:r>
              <a:rPr lang="el-GR" dirty="0">
                <a:solidFill>
                  <a:schemeClr val="bg2"/>
                </a:solidFill>
              </a:rPr>
              <a:t>όταν αγοράζετε λογισμικό με συνδρομή ή μέσω του μοντέλου </a:t>
            </a:r>
            <a:r>
              <a:rPr lang="el-GR" dirty="0" err="1" smtClean="0">
                <a:solidFill>
                  <a:schemeClr val="bg2"/>
                </a:solidFill>
              </a:rPr>
              <a:t>SaaS</a:t>
            </a:r>
            <a:endParaRPr lang="en-US" dirty="0">
              <a:solidFill>
                <a:schemeClr val="bg2"/>
              </a:solidFill>
            </a:endParaRPr>
          </a:p>
          <a:p>
            <a:pPr>
              <a:spcBef>
                <a:spcPts val="0"/>
              </a:spcBef>
              <a:spcAft>
                <a:spcPts val="1800"/>
              </a:spcAft>
              <a:defRPr/>
            </a:pPr>
            <a:r>
              <a:rPr lang="el-GR" dirty="0" smtClean="0">
                <a:solidFill>
                  <a:schemeClr val="bg2"/>
                </a:solidFill>
              </a:rPr>
              <a:t>Αξίζει το κόστος;</a:t>
            </a:r>
            <a:endParaRPr lang="en-US" dirty="0">
              <a:solidFill>
                <a:schemeClr val="bg2"/>
              </a:solidFill>
            </a:endParaRPr>
          </a:p>
          <a:p>
            <a:pPr>
              <a:spcBef>
                <a:spcPts val="0"/>
              </a:spcBef>
              <a:spcAft>
                <a:spcPts val="1800"/>
              </a:spcAft>
              <a:defRPr/>
            </a:pPr>
            <a:r>
              <a:rPr lang="el-GR" dirty="0" smtClean="0">
                <a:solidFill>
                  <a:schemeClr val="bg2"/>
                </a:solidFill>
              </a:rPr>
              <a:t>Συμβατότητα με παλαιότερες εκδόσεις</a:t>
            </a:r>
            <a:endParaRPr lang="en-US" dirty="0">
              <a:solidFill>
                <a:schemeClr val="bg2"/>
              </a:solidFill>
            </a:endParaRPr>
          </a:p>
        </p:txBody>
      </p:sp>
    </p:spTree>
    <p:extLst>
      <p:ext uri="{BB962C8B-B14F-4D97-AF65-F5344CB8AC3E}">
        <p14:creationId xmlns="" xmlns:p14="http://schemas.microsoft.com/office/powerpoint/2010/main" val="28737269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229600" cy="1600200"/>
          </a:xfrm>
        </p:spPr>
        <p:txBody>
          <a:bodyPr>
            <a:normAutofit/>
          </a:bodyPr>
          <a:lstStyle/>
          <a:p>
            <a:pPr eaLnBrk="1" hangingPunct="1">
              <a:defRPr/>
            </a:pPr>
            <a:r>
              <a:rPr lang="el-GR" dirty="0" smtClean="0"/>
              <a:t>Διαχείριση λογισμικού</a:t>
            </a:r>
            <a:r>
              <a:rPr lang="en-US" dirty="0">
                <a:effectLst/>
              </a:rPr>
              <a:t/>
            </a:r>
            <a:br>
              <a:rPr lang="en-US" dirty="0">
                <a:effectLst/>
              </a:rPr>
            </a:br>
            <a:r>
              <a:rPr lang="el-GR" sz="3200" dirty="0" smtClean="0"/>
              <a:t>Άδειες χρήσης λογισμικού</a:t>
            </a:r>
            <a:r>
              <a:rPr lang="en-US" sz="3200" dirty="0" smtClean="0"/>
              <a:t> </a:t>
            </a:r>
            <a:r>
              <a:rPr lang="en-US" sz="2000" dirty="0" smtClean="0"/>
              <a:t>(</a:t>
            </a:r>
            <a:r>
              <a:rPr lang="el-GR" sz="2000" dirty="0" smtClean="0"/>
              <a:t>Στόχος</a:t>
            </a:r>
            <a:r>
              <a:rPr lang="en-US" sz="2000" dirty="0" smtClean="0"/>
              <a:t> </a:t>
            </a:r>
            <a:r>
              <a:rPr lang="en-US" sz="2000" dirty="0"/>
              <a:t>4.6)</a:t>
            </a:r>
            <a:endParaRPr lang="en-US" dirty="0">
              <a:effectLst/>
            </a:endParaRPr>
          </a:p>
        </p:txBody>
      </p:sp>
      <p:sp>
        <p:nvSpPr>
          <p:cNvPr id="8" name="Content Placeholder 7"/>
          <p:cNvSpPr>
            <a:spLocks noGrp="1"/>
          </p:cNvSpPr>
          <p:nvPr>
            <p:ph idx="1"/>
          </p:nvPr>
        </p:nvSpPr>
        <p:spPr>
          <a:xfrm>
            <a:off x="457200" y="1600200"/>
            <a:ext cx="8358649" cy="4953000"/>
          </a:xfrm>
        </p:spPr>
        <p:txBody>
          <a:bodyPr>
            <a:normAutofit fontScale="92500" lnSpcReduction="20000"/>
          </a:bodyPr>
          <a:lstStyle/>
          <a:p>
            <a:pPr>
              <a:spcBef>
                <a:spcPts val="0"/>
              </a:spcBef>
              <a:spcAft>
                <a:spcPts val="1200"/>
              </a:spcAft>
              <a:defRPr/>
            </a:pPr>
            <a:r>
              <a:rPr lang="el-GR" dirty="0" smtClean="0">
                <a:solidFill>
                  <a:schemeClr val="bg2"/>
                </a:solidFill>
              </a:rPr>
              <a:t>Άδεια χρήσης τελικού χρήστη</a:t>
            </a:r>
            <a:r>
              <a:rPr lang="en-US" dirty="0" smtClean="0">
                <a:solidFill>
                  <a:schemeClr val="bg2"/>
                </a:solidFill>
              </a:rPr>
              <a:t> </a:t>
            </a:r>
            <a:r>
              <a:rPr lang="en-US" dirty="0">
                <a:solidFill>
                  <a:schemeClr val="bg2"/>
                </a:solidFill>
              </a:rPr>
              <a:t>(EULA)</a:t>
            </a:r>
          </a:p>
          <a:p>
            <a:pPr>
              <a:spcBef>
                <a:spcPts val="0"/>
              </a:spcBef>
              <a:spcAft>
                <a:spcPts val="1200"/>
              </a:spcAft>
              <a:defRPr/>
            </a:pPr>
            <a:r>
              <a:rPr lang="el-GR" dirty="0" smtClean="0">
                <a:solidFill>
                  <a:schemeClr val="bg2"/>
                </a:solidFill>
              </a:rPr>
              <a:t>Δηλώνει</a:t>
            </a:r>
            <a:r>
              <a:rPr lang="en-US" dirty="0" smtClean="0">
                <a:solidFill>
                  <a:schemeClr val="bg2"/>
                </a:solidFill>
              </a:rPr>
              <a:t>:</a:t>
            </a:r>
            <a:endParaRPr lang="en-US" dirty="0">
              <a:solidFill>
                <a:schemeClr val="bg2"/>
              </a:solidFill>
            </a:endParaRPr>
          </a:p>
          <a:p>
            <a:pPr lvl="1">
              <a:spcBef>
                <a:spcPts val="0"/>
              </a:spcBef>
              <a:spcAft>
                <a:spcPts val="1200"/>
              </a:spcAft>
            </a:pPr>
            <a:r>
              <a:rPr lang="el-GR" dirty="0" smtClean="0"/>
              <a:t>Τον απόλυτο ιδιοκτήτη </a:t>
            </a:r>
          </a:p>
          <a:p>
            <a:pPr marL="457200" lvl="1" indent="0">
              <a:spcBef>
                <a:spcPts val="0"/>
              </a:spcBef>
              <a:spcAft>
                <a:spcPts val="1200"/>
              </a:spcAft>
              <a:buNone/>
            </a:pPr>
            <a:r>
              <a:rPr lang="el-GR" dirty="0" smtClean="0"/>
              <a:t>    του λογισμικού</a:t>
            </a:r>
            <a:endParaRPr lang="en-US" dirty="0"/>
          </a:p>
          <a:p>
            <a:pPr lvl="1">
              <a:spcBef>
                <a:spcPts val="0"/>
              </a:spcBef>
              <a:spcAft>
                <a:spcPts val="1200"/>
              </a:spcAft>
            </a:pPr>
            <a:r>
              <a:rPr lang="el-GR" dirty="0" smtClean="0"/>
              <a:t>Αν μπορούν να </a:t>
            </a:r>
          </a:p>
          <a:p>
            <a:pPr marL="457200" lvl="1" indent="0">
              <a:spcBef>
                <a:spcPts val="0"/>
              </a:spcBef>
              <a:spcAft>
                <a:spcPts val="1200"/>
              </a:spcAft>
              <a:buNone/>
            </a:pPr>
            <a:r>
              <a:rPr lang="el-GR" dirty="0" smtClean="0"/>
              <a:t>  δημιουργηθούν</a:t>
            </a:r>
          </a:p>
          <a:p>
            <a:pPr marL="457200" lvl="1" indent="0">
              <a:spcBef>
                <a:spcPts val="0"/>
              </a:spcBef>
              <a:spcAft>
                <a:spcPts val="1200"/>
              </a:spcAft>
              <a:buNone/>
            </a:pPr>
            <a:r>
              <a:rPr lang="el-GR" dirty="0" smtClean="0"/>
              <a:t>  αντίγραφα </a:t>
            </a:r>
            <a:endParaRPr lang="en-US" dirty="0"/>
          </a:p>
          <a:p>
            <a:pPr lvl="1">
              <a:spcBef>
                <a:spcPts val="0"/>
              </a:spcBef>
              <a:spcAft>
                <a:spcPts val="1200"/>
              </a:spcAft>
            </a:pPr>
            <a:r>
              <a:rPr lang="el-GR" dirty="0" smtClean="0"/>
              <a:t>Τον αριθμό των </a:t>
            </a:r>
          </a:p>
          <a:p>
            <a:pPr marL="457200" lvl="1" indent="0">
              <a:spcBef>
                <a:spcPts val="0"/>
              </a:spcBef>
              <a:spcAft>
                <a:spcPts val="1200"/>
              </a:spcAft>
              <a:buNone/>
            </a:pPr>
            <a:r>
              <a:rPr lang="el-GR" dirty="0"/>
              <a:t>ε</a:t>
            </a:r>
            <a:r>
              <a:rPr lang="el-GR" dirty="0" smtClean="0"/>
              <a:t>πιτρεπόμενων εγκαταστάσεων</a:t>
            </a:r>
            <a:endParaRPr lang="en-US" dirty="0"/>
          </a:p>
          <a:p>
            <a:pPr lvl="1">
              <a:spcBef>
                <a:spcPts val="0"/>
              </a:spcBef>
              <a:spcAft>
                <a:spcPts val="1200"/>
              </a:spcAft>
            </a:pPr>
            <a:r>
              <a:rPr lang="el-GR" dirty="0" smtClean="0"/>
              <a:t>Τις εγγυήσεις</a:t>
            </a:r>
            <a:endParaRPr lang="en-US" dirty="0"/>
          </a:p>
        </p:txBody>
      </p:sp>
      <p:pic>
        <p:nvPicPr>
          <p:cNvPr id="3" name="Picture 2" descr="Paragraph reads: MICROSOFT SOFTWARE LICENSE TERMS&#10;MICROSOFT OFFICE 2010 DESKTOP APPLICATION SOFTWARE&#10;Below are three separate sets of license terms. Only one set applies to you. To determine which license terms apply to you check the license designation printed either on your product key, near the product name on your Certificate of Authenticity, or on the download page if you obtained your product key online. If you designation is FPP, then the Retail License Terms below apply to you. If your designation is OEM, then the OEM License Terms below apply to you. If your designation is product key Card or PKC, then the Product Key Card License Terms below apply to you. If you need assistance finding your license type, please go to: www.microsoft.com/office/eula to determine which license you have.&#10;&#10;1. RETAIL LICENSE TERMS.&#10;These license terms are an agreement between Microsoft Corporation (or based on where you live, one of its affiliates) and you. Please read them. They apply to the software named above, which includes the media on which you receive it, if any. Printed paper license terms, which may come with the software, may replace or modify an on-screen licenses terms. These terms also apply to any Microsoft. &#10;&#10;The window has the virtual buttons/keys for “Print”, “OK” which is highlighted."/>
          <p:cNvPicPr>
            <a:picLocks noChangeAspect="1"/>
          </p:cNvPicPr>
          <p:nvPr/>
        </p:nvPicPr>
        <p:blipFill>
          <a:blip r:embed="rId3" cstate="print"/>
          <a:stretch>
            <a:fillRect/>
          </a:stretch>
        </p:blipFill>
        <p:spPr>
          <a:xfrm>
            <a:off x="4876801" y="1975046"/>
            <a:ext cx="3960799" cy="3420000"/>
          </a:xfrm>
          <a:prstGeom prst="rect">
            <a:avLst/>
          </a:prstGeom>
        </p:spPr>
      </p:pic>
    </p:spTree>
    <p:extLst>
      <p:ext uri="{BB962C8B-B14F-4D97-AF65-F5344CB8AC3E}">
        <p14:creationId xmlns="" xmlns:p14="http://schemas.microsoft.com/office/powerpoint/2010/main" val="41422250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2209800"/>
            <a:ext cx="9144000" cy="820131"/>
          </a:xfrm>
        </p:spPr>
        <p:txBody>
          <a:bodyPr anchor="ctr"/>
          <a:lstStyle/>
          <a:p>
            <a:pPr algn="ctr"/>
            <a:r>
              <a:rPr lang="el-GR" sz="4000" i="1" dirty="0" smtClean="0">
                <a:solidFill>
                  <a:schemeClr val="tx1"/>
                </a:solidFill>
              </a:rPr>
              <a:t>Λογισμικό εφαρμογών</a:t>
            </a:r>
            <a:endParaRPr lang="en-US" sz="4000" b="1" i="1" dirty="0">
              <a:solidFill>
                <a:schemeClr val="tx1"/>
              </a:solidFill>
            </a:endParaRPr>
          </a:p>
        </p:txBody>
      </p:sp>
      <p:sp>
        <p:nvSpPr>
          <p:cNvPr id="7" name="Subtitle 6"/>
          <p:cNvSpPr>
            <a:spLocks noGrp="1"/>
          </p:cNvSpPr>
          <p:nvPr>
            <p:ph type="subTitle" idx="1"/>
          </p:nvPr>
        </p:nvSpPr>
        <p:spPr>
          <a:xfrm>
            <a:off x="457200" y="3886200"/>
            <a:ext cx="8153400" cy="1828800"/>
          </a:xfrm>
        </p:spPr>
        <p:txBody>
          <a:bodyPr>
            <a:normAutofit fontScale="85000" lnSpcReduction="10000"/>
          </a:bodyPr>
          <a:lstStyle/>
          <a:p>
            <a:pPr marL="342900" indent="-342900">
              <a:lnSpc>
                <a:spcPct val="120000"/>
              </a:lnSpc>
              <a:spcAft>
                <a:spcPts val="2400"/>
              </a:spcAft>
              <a:buFont typeface="Arial" panose="020B0604020202020204" pitchFamily="34" charset="0"/>
              <a:buChar char="•"/>
            </a:pPr>
            <a:r>
              <a:rPr lang="el-GR" sz="3200" dirty="0" smtClean="0"/>
              <a:t>Λογισμικό παραγωγικότητας και λογισμικό για επιχειρήσεις</a:t>
            </a:r>
            <a:endParaRPr lang="en-US" sz="3200" dirty="0"/>
          </a:p>
          <a:p>
            <a:pPr marL="342900" indent="-342900">
              <a:lnSpc>
                <a:spcPct val="120000"/>
              </a:lnSpc>
              <a:spcAft>
                <a:spcPts val="2400"/>
              </a:spcAft>
              <a:buFont typeface="Arial" panose="020B0604020202020204" pitchFamily="34" charset="0"/>
              <a:buChar char="•"/>
            </a:pPr>
            <a:r>
              <a:rPr lang="el-GR" sz="3200" dirty="0" smtClean="0"/>
              <a:t>Λογισμικό </a:t>
            </a:r>
            <a:r>
              <a:rPr lang="el-GR" sz="3200" dirty="0"/>
              <a:t>πολυμέσων και εκπαιδευτικό λογισμικό</a:t>
            </a:r>
            <a:endParaRPr lang="en-US" sz="3200" dirty="0"/>
          </a:p>
        </p:txBody>
      </p:sp>
    </p:spTree>
    <p:extLst>
      <p:ext uri="{BB962C8B-B14F-4D97-AF65-F5344CB8AC3E}">
        <p14:creationId xmlns="" xmlns:p14="http://schemas.microsoft.com/office/powerpoint/2010/main" val="14529565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534400" cy="1600200"/>
          </a:xfrm>
        </p:spPr>
        <p:txBody>
          <a:bodyPr>
            <a:noAutofit/>
          </a:bodyPr>
          <a:lstStyle/>
          <a:p>
            <a:r>
              <a:rPr lang="el-GR" dirty="0" smtClean="0"/>
              <a:t>Λογισμικό </a:t>
            </a:r>
            <a:r>
              <a:rPr lang="el-GR" dirty="0"/>
              <a:t>παραγωγικότητας και λογισμικό για επιχειρήσεις</a:t>
            </a:r>
            <a:br>
              <a:rPr lang="el-GR" dirty="0"/>
            </a:b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smtClean="0">
                <a:solidFill>
                  <a:schemeClr val="bg2"/>
                </a:solidFill>
              </a:rPr>
              <a:t>Στόχοι</a:t>
            </a:r>
            <a:endParaRPr lang="en-US" dirty="0">
              <a:solidFill>
                <a:schemeClr val="bg2"/>
              </a:solidFill>
            </a:endParaRPr>
          </a:p>
          <a:p>
            <a:pPr marL="1035558" indent="-692658">
              <a:spcBef>
                <a:spcPts val="0"/>
              </a:spcBef>
              <a:spcAft>
                <a:spcPts val="2400"/>
              </a:spcAft>
              <a:buNone/>
            </a:pPr>
            <a:r>
              <a:rPr lang="en-US" sz="2800" dirty="0"/>
              <a:t>4.7  </a:t>
            </a:r>
            <a:r>
              <a:rPr lang="el-GR" sz="2800" dirty="0"/>
              <a:t>Κατηγοριοποίηση των τύπων λογισμικού εφαρμογών που χρησιμοποιούνται για την ενίσχυση της παραγωγικότητας και περιγραφή των χρήσεων και των δυνατοτήτων </a:t>
            </a:r>
            <a:r>
              <a:rPr lang="el-GR" sz="2800" dirty="0" smtClean="0"/>
              <a:t>τους</a:t>
            </a:r>
            <a:r>
              <a:rPr lang="en-US" sz="2800" dirty="0" smtClean="0"/>
              <a:t>.</a:t>
            </a:r>
            <a:endParaRPr lang="en-US" sz="2800" dirty="0"/>
          </a:p>
          <a:p>
            <a:pPr marL="1035558" indent="-692658">
              <a:spcBef>
                <a:spcPts val="0"/>
              </a:spcBef>
              <a:spcAft>
                <a:spcPts val="2400"/>
              </a:spcAft>
              <a:buNone/>
            </a:pPr>
            <a:r>
              <a:rPr lang="en-US" sz="2800" dirty="0"/>
              <a:t>4.8  </a:t>
            </a:r>
            <a:r>
              <a:rPr lang="el-GR" sz="2800" dirty="0"/>
              <a:t> Σύνοψη των τύπων λογισμικού που χρησιμοποιούν μεγάλες και μικρές επιχειρήσεις</a:t>
            </a:r>
            <a:r>
              <a:rPr lang="el-GR" sz="2800" dirty="0" smtClean="0"/>
              <a:t>.</a:t>
            </a:r>
            <a:endParaRPr lang="el-GR" sz="2800" dirty="0"/>
          </a:p>
        </p:txBody>
      </p:sp>
    </p:spTree>
    <p:extLst>
      <p:ext uri="{BB962C8B-B14F-4D97-AF65-F5344CB8AC3E}">
        <p14:creationId xmlns="" xmlns:p14="http://schemas.microsoft.com/office/powerpoint/2010/main" val="199866996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534400" cy="1600200"/>
          </a:xfrm>
        </p:spPr>
        <p:txBody>
          <a:bodyPr>
            <a:noAutofit/>
          </a:bodyPr>
          <a:lstStyle/>
          <a:p>
            <a:r>
              <a:rPr lang="el-GR" dirty="0" smtClean="0"/>
              <a:t>Λογισμικό </a:t>
            </a:r>
            <a:r>
              <a:rPr lang="el-GR" dirty="0"/>
              <a:t>πολυμέσων </a:t>
            </a:r>
            <a:r>
              <a:rPr lang="el-GR" dirty="0" smtClean="0"/>
              <a:t>και εκπαιδευτικό </a:t>
            </a:r>
            <a:r>
              <a:rPr lang="el-GR" dirty="0"/>
              <a:t>λογισμικό</a:t>
            </a: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457200" y="1600200"/>
            <a:ext cx="8229600" cy="5105400"/>
          </a:xfrm>
        </p:spPr>
        <p:txBody>
          <a:bodyPr>
            <a:normAutofit lnSpcReduction="10000"/>
          </a:bodyPr>
          <a:lstStyle/>
          <a:p>
            <a:pPr marL="0" indent="0">
              <a:spcBef>
                <a:spcPts val="0"/>
              </a:spcBef>
              <a:spcAft>
                <a:spcPts val="1200"/>
              </a:spcAft>
              <a:buNone/>
            </a:pPr>
            <a:r>
              <a:rPr lang="el-GR" dirty="0" smtClean="0">
                <a:solidFill>
                  <a:schemeClr val="bg2"/>
                </a:solidFill>
              </a:rPr>
              <a:t>Στόχοι</a:t>
            </a:r>
            <a:endParaRPr lang="en-US" dirty="0">
              <a:solidFill>
                <a:schemeClr val="bg2"/>
              </a:solidFill>
            </a:endParaRPr>
          </a:p>
          <a:p>
            <a:pPr marL="1032272" indent="-689372">
              <a:spcBef>
                <a:spcPts val="0"/>
              </a:spcBef>
              <a:spcAft>
                <a:spcPts val="1200"/>
              </a:spcAft>
              <a:buNone/>
            </a:pPr>
            <a:r>
              <a:rPr lang="en-US" sz="2800" dirty="0"/>
              <a:t>4.9  </a:t>
            </a:r>
            <a:r>
              <a:rPr lang="el-GR" sz="2800" dirty="0" smtClean="0"/>
              <a:t>Περιγραφή </a:t>
            </a:r>
            <a:r>
              <a:rPr lang="el-GR" sz="2800" dirty="0"/>
              <a:t>των χρήσεων και των δυνατοτήτων του λογισμικού ψηφιακών πολυμέσων</a:t>
            </a:r>
            <a:r>
              <a:rPr lang="en-US" sz="2800" dirty="0" smtClean="0"/>
              <a:t>.</a:t>
            </a:r>
            <a:endParaRPr lang="en-US" sz="2800" dirty="0"/>
          </a:p>
          <a:p>
            <a:pPr marL="1032272" indent="-689372">
              <a:spcBef>
                <a:spcPts val="0"/>
              </a:spcBef>
              <a:spcAft>
                <a:spcPts val="1200"/>
              </a:spcAft>
              <a:buNone/>
            </a:pPr>
            <a:r>
              <a:rPr lang="en-US" sz="2800" dirty="0"/>
              <a:t>4.10 </a:t>
            </a:r>
            <a:r>
              <a:rPr lang="el-GR" sz="2800" dirty="0" smtClean="0"/>
              <a:t>Χρήσεις </a:t>
            </a:r>
            <a:r>
              <a:rPr lang="el-GR" sz="2800" dirty="0"/>
              <a:t>και δυνατότητες λογισμικού ψηφιακού ήχου.</a:t>
            </a:r>
            <a:endParaRPr lang="en-US" sz="2800" dirty="0"/>
          </a:p>
          <a:p>
            <a:pPr marL="1032272" indent="-689372">
              <a:spcBef>
                <a:spcPts val="0"/>
              </a:spcBef>
              <a:spcAft>
                <a:spcPts val="1200"/>
              </a:spcAft>
              <a:buNone/>
            </a:pPr>
            <a:r>
              <a:rPr lang="en-US" sz="2800" dirty="0"/>
              <a:t>4.11 </a:t>
            </a:r>
            <a:r>
              <a:rPr lang="el-GR" sz="2800" dirty="0" smtClean="0"/>
              <a:t>Δυνατότητες </a:t>
            </a:r>
            <a:r>
              <a:rPr lang="el-GR" sz="2800" dirty="0"/>
              <a:t>λογισμικού δημιουργίας εφαρμογών</a:t>
            </a:r>
            <a:r>
              <a:rPr lang="el-GR" sz="2800" dirty="0" smtClean="0"/>
              <a:t>.</a:t>
            </a:r>
            <a:endParaRPr lang="en-US" sz="2800" dirty="0"/>
          </a:p>
          <a:p>
            <a:pPr marL="1032272" indent="-689372">
              <a:spcBef>
                <a:spcPts val="0"/>
              </a:spcBef>
              <a:spcAft>
                <a:spcPts val="1200"/>
              </a:spcAft>
              <a:buNone/>
            </a:pPr>
            <a:r>
              <a:rPr lang="en-US" sz="2800" dirty="0"/>
              <a:t>4.12  </a:t>
            </a:r>
            <a:r>
              <a:rPr lang="el-GR" sz="2800" dirty="0" smtClean="0"/>
              <a:t>Κατηγοριοποίηση </a:t>
            </a:r>
            <a:r>
              <a:rPr lang="el-GR" sz="2800" dirty="0"/>
              <a:t>εκπαιδευτικού λογισμικού και λογισμικού αναφοράς και οι δυνατότητές τους</a:t>
            </a:r>
            <a:r>
              <a:rPr lang="el-GR" sz="2800" dirty="0" smtClean="0"/>
              <a:t>.</a:t>
            </a:r>
            <a:endParaRPr lang="el-GR" sz="2800" dirty="0"/>
          </a:p>
        </p:txBody>
      </p:sp>
    </p:spTree>
    <p:extLst>
      <p:ext uri="{BB962C8B-B14F-4D97-AF65-F5344CB8AC3E}">
        <p14:creationId xmlns="" xmlns:p14="http://schemas.microsoft.com/office/powerpoint/2010/main" val="22589366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1"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a:t>1</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sp>
        <p:nvSpPr>
          <p:cNvPr id="73730" name="Rectangle 2"/>
          <p:cNvSpPr>
            <a:spLocks noGrp="1" noChangeArrowheads="1"/>
          </p:cNvSpPr>
          <p:nvPr>
            <p:ph idx="1"/>
          </p:nvPr>
        </p:nvSpPr>
        <p:spPr>
          <a:xfrm>
            <a:off x="457200" y="1600201"/>
            <a:ext cx="8534400" cy="1219200"/>
          </a:xfrm>
        </p:spPr>
        <p:txBody>
          <a:bodyPr>
            <a:normAutofit fontScale="92500"/>
          </a:bodyPr>
          <a:lstStyle/>
          <a:p>
            <a:pPr>
              <a:spcBef>
                <a:spcPts val="0"/>
              </a:spcBef>
              <a:spcAft>
                <a:spcPts val="600"/>
              </a:spcAft>
              <a:defRPr/>
            </a:pPr>
            <a:r>
              <a:rPr lang="el-GR" dirty="0" smtClean="0">
                <a:solidFill>
                  <a:schemeClr val="bg2"/>
                </a:solidFill>
              </a:rPr>
              <a:t>Σας επιτρέπει </a:t>
            </a:r>
            <a:r>
              <a:rPr lang="el-GR" dirty="0">
                <a:solidFill>
                  <a:schemeClr val="bg2"/>
                </a:solidFill>
              </a:rPr>
              <a:t>να εκτελείτε διάφορες απαραίτητες εργασίες για το σπίτι, τη σχολή και τη </a:t>
            </a:r>
            <a:r>
              <a:rPr lang="el-GR" dirty="0" smtClean="0">
                <a:solidFill>
                  <a:schemeClr val="bg2"/>
                </a:solidFill>
              </a:rPr>
              <a:t>δουλειά</a:t>
            </a:r>
            <a:endParaRPr lang="en-US" dirty="0">
              <a:solidFill>
                <a:schemeClr val="bg2"/>
              </a:solidFill>
            </a:endParaRPr>
          </a:p>
        </p:txBody>
      </p:sp>
      <p:pic>
        <p:nvPicPr>
          <p:cNvPr id="3" name="Εικόνα 2"/>
          <p:cNvPicPr>
            <a:picLocks noChangeAspect="1"/>
          </p:cNvPicPr>
          <p:nvPr/>
        </p:nvPicPr>
        <p:blipFill rotWithShape="1">
          <a:blip r:embed="rId3" cstate="print"/>
          <a:srcRect l="24167" t="26284" r="25000" b="29249"/>
          <a:stretch/>
        </p:blipFill>
        <p:spPr>
          <a:xfrm>
            <a:off x="634803" y="2667000"/>
            <a:ext cx="8198397" cy="4032000"/>
          </a:xfrm>
          <a:prstGeom prst="rect">
            <a:avLst/>
          </a:prstGeom>
        </p:spPr>
      </p:pic>
    </p:spTree>
    <p:extLst>
      <p:ext uri="{BB962C8B-B14F-4D97-AF65-F5344CB8AC3E}">
        <p14:creationId xmlns="" xmlns:p14="http://schemas.microsoft.com/office/powerpoint/2010/main" val="14052615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idx="1"/>
          </p:nvPr>
        </p:nvSpPr>
        <p:spPr>
          <a:xfrm>
            <a:off x="381000" y="1752600"/>
            <a:ext cx="5283724" cy="5029200"/>
          </a:xfrm>
        </p:spPr>
        <p:txBody>
          <a:bodyPr>
            <a:normAutofit fontScale="85000" lnSpcReduction="20000"/>
          </a:bodyPr>
          <a:lstStyle/>
          <a:p>
            <a:pPr>
              <a:lnSpc>
                <a:spcPct val="120000"/>
              </a:lnSpc>
              <a:spcBef>
                <a:spcPts val="0"/>
              </a:spcBef>
              <a:spcAft>
                <a:spcPts val="1200"/>
              </a:spcAft>
              <a:defRPr/>
            </a:pPr>
            <a:r>
              <a:rPr lang="el-GR" dirty="0" smtClean="0">
                <a:solidFill>
                  <a:schemeClr val="bg2"/>
                </a:solidFill>
              </a:rPr>
              <a:t>Λογισμικό επεξεργασίας κειμένου</a:t>
            </a:r>
            <a:endParaRPr lang="en-US" dirty="0">
              <a:solidFill>
                <a:schemeClr val="bg2"/>
              </a:solidFill>
            </a:endParaRPr>
          </a:p>
          <a:p>
            <a:pPr lvl="1">
              <a:spcBef>
                <a:spcPts val="0"/>
              </a:spcBef>
              <a:spcAft>
                <a:spcPts val="1200"/>
              </a:spcAft>
              <a:defRPr/>
            </a:pPr>
            <a:r>
              <a:rPr lang="el-GR" dirty="0" smtClean="0"/>
              <a:t>Δημιουργία και </a:t>
            </a:r>
          </a:p>
          <a:p>
            <a:pPr marL="457200" lvl="1" indent="0">
              <a:spcBef>
                <a:spcPts val="0"/>
              </a:spcBef>
              <a:spcAft>
                <a:spcPts val="1200"/>
              </a:spcAft>
              <a:buNone/>
              <a:defRPr/>
            </a:pPr>
            <a:r>
              <a:rPr lang="el-GR" dirty="0"/>
              <a:t> </a:t>
            </a:r>
            <a:r>
              <a:rPr lang="el-GR" dirty="0" smtClean="0"/>
              <a:t>  επεξεργασία εγγράφων</a:t>
            </a:r>
          </a:p>
          <a:p>
            <a:pPr marL="457200" lvl="1" indent="0">
              <a:spcBef>
                <a:spcPts val="0"/>
              </a:spcBef>
              <a:spcAft>
                <a:spcPts val="1200"/>
              </a:spcAft>
              <a:buNone/>
              <a:defRPr/>
            </a:pPr>
            <a:r>
              <a:rPr lang="el-GR" dirty="0"/>
              <a:t> </a:t>
            </a:r>
            <a:r>
              <a:rPr lang="el-GR" dirty="0" smtClean="0"/>
              <a:t>  για</a:t>
            </a:r>
            <a:r>
              <a:rPr lang="en-US" dirty="0" smtClean="0">
                <a:effectLst/>
              </a:rPr>
              <a:t>:</a:t>
            </a:r>
            <a:endParaRPr lang="en-US" dirty="0">
              <a:effectLst/>
            </a:endParaRPr>
          </a:p>
          <a:p>
            <a:pPr lvl="2">
              <a:spcBef>
                <a:spcPts val="0"/>
              </a:spcBef>
              <a:spcAft>
                <a:spcPts val="1200"/>
              </a:spcAft>
              <a:defRPr/>
            </a:pPr>
            <a:r>
              <a:rPr lang="el-GR" dirty="0" smtClean="0"/>
              <a:t>Ερευνητικές εργασίες</a:t>
            </a:r>
            <a:endParaRPr lang="en-US" dirty="0"/>
          </a:p>
          <a:p>
            <a:pPr lvl="2">
              <a:spcBef>
                <a:spcPts val="0"/>
              </a:spcBef>
              <a:spcAft>
                <a:spcPts val="1200"/>
              </a:spcAft>
              <a:defRPr/>
            </a:pPr>
            <a:r>
              <a:rPr lang="el-GR" dirty="0" smtClean="0"/>
              <a:t>Σημειώσεις για την τάξη</a:t>
            </a:r>
            <a:endParaRPr lang="en-US" dirty="0"/>
          </a:p>
          <a:p>
            <a:pPr lvl="2">
              <a:spcBef>
                <a:spcPts val="0"/>
              </a:spcBef>
              <a:spcAft>
                <a:spcPts val="1200"/>
              </a:spcAft>
              <a:defRPr/>
            </a:pPr>
            <a:r>
              <a:rPr lang="el-GR" dirty="0" smtClean="0"/>
              <a:t>Βιογραφικά σημειώματα</a:t>
            </a:r>
            <a:r>
              <a:rPr lang="en-US" dirty="0" smtClean="0">
                <a:effectLst/>
              </a:rPr>
              <a:t> </a:t>
            </a:r>
            <a:endParaRPr lang="en-US" dirty="0">
              <a:effectLst/>
            </a:endParaRPr>
          </a:p>
          <a:p>
            <a:pPr lvl="1">
              <a:spcBef>
                <a:spcPts val="0"/>
              </a:spcBef>
              <a:spcAft>
                <a:spcPts val="1200"/>
              </a:spcAft>
              <a:defRPr/>
            </a:pPr>
            <a:r>
              <a:rPr lang="el-GR" dirty="0" smtClean="0"/>
              <a:t>Παραδείγματα </a:t>
            </a:r>
          </a:p>
          <a:p>
            <a:pPr marL="457200" lvl="1" indent="0">
              <a:spcBef>
                <a:spcPts val="0"/>
              </a:spcBef>
              <a:spcAft>
                <a:spcPts val="1200"/>
              </a:spcAft>
              <a:buNone/>
              <a:defRPr/>
            </a:pPr>
            <a:r>
              <a:rPr lang="el-GR" dirty="0"/>
              <a:t> </a:t>
            </a:r>
            <a:r>
              <a:rPr lang="el-GR" dirty="0" smtClean="0"/>
              <a:t>   προγραμμάτων</a:t>
            </a:r>
            <a:r>
              <a:rPr lang="en-US" dirty="0" smtClean="0"/>
              <a:t> </a:t>
            </a:r>
            <a:endParaRPr lang="en-US" dirty="0"/>
          </a:p>
          <a:p>
            <a:pPr lvl="2">
              <a:spcBef>
                <a:spcPts val="0"/>
              </a:spcBef>
              <a:spcAft>
                <a:spcPts val="1200"/>
              </a:spcAft>
              <a:defRPr/>
            </a:pPr>
            <a:r>
              <a:rPr lang="en-US" dirty="0"/>
              <a:t>Microsoft Word</a:t>
            </a:r>
          </a:p>
          <a:p>
            <a:pPr lvl="2">
              <a:spcBef>
                <a:spcPts val="0"/>
              </a:spcBef>
              <a:spcAft>
                <a:spcPts val="1200"/>
              </a:spcAft>
              <a:defRPr/>
            </a:pPr>
            <a:r>
              <a:rPr lang="en-US" dirty="0"/>
              <a:t>Writer</a:t>
            </a:r>
          </a:p>
        </p:txBody>
      </p:sp>
      <p:sp>
        <p:nvSpPr>
          <p:cNvPr id="7"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smtClean="0"/>
              <a:t>2</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pic>
        <p:nvPicPr>
          <p:cNvPr id="5" name="Εικόνα 4"/>
          <p:cNvPicPr>
            <a:picLocks noChangeAspect="1"/>
          </p:cNvPicPr>
          <p:nvPr/>
        </p:nvPicPr>
        <p:blipFill rotWithShape="1">
          <a:blip r:embed="rId3" cstate="print"/>
          <a:srcRect l="32500" t="32608" r="37500" b="19875"/>
          <a:stretch/>
        </p:blipFill>
        <p:spPr>
          <a:xfrm>
            <a:off x="4495800" y="2514600"/>
            <a:ext cx="4487388" cy="3996000"/>
          </a:xfrm>
          <a:prstGeom prst="rect">
            <a:avLst/>
          </a:prstGeom>
        </p:spPr>
      </p:pic>
    </p:spTree>
    <p:extLst>
      <p:ext uri="{BB962C8B-B14F-4D97-AF65-F5344CB8AC3E}">
        <p14:creationId xmlns="" xmlns:p14="http://schemas.microsoft.com/office/powerpoint/2010/main" val="31346543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88" name="Rectangle 12"/>
          <p:cNvSpPr>
            <a:spLocks noGrp="1" noChangeArrowheads="1"/>
          </p:cNvSpPr>
          <p:nvPr>
            <p:ph idx="1"/>
          </p:nvPr>
        </p:nvSpPr>
        <p:spPr>
          <a:xfrm>
            <a:off x="304800" y="1676400"/>
            <a:ext cx="8358649" cy="5181600"/>
          </a:xfrm>
        </p:spPr>
        <p:txBody>
          <a:bodyPr>
            <a:normAutofit lnSpcReduction="10000"/>
          </a:bodyPr>
          <a:lstStyle/>
          <a:p>
            <a:pPr>
              <a:spcBef>
                <a:spcPts val="0"/>
              </a:spcBef>
              <a:spcAft>
                <a:spcPts val="1200"/>
              </a:spcAft>
              <a:defRPr/>
            </a:pPr>
            <a:r>
              <a:rPr lang="el-GR" dirty="0" smtClean="0">
                <a:solidFill>
                  <a:schemeClr val="bg2"/>
                </a:solidFill>
              </a:rPr>
              <a:t>Λογισμικό </a:t>
            </a:r>
            <a:r>
              <a:rPr lang="el-GR" dirty="0">
                <a:solidFill>
                  <a:schemeClr val="bg2"/>
                </a:solidFill>
              </a:rPr>
              <a:t>υπολογιστικών φύλλων </a:t>
            </a:r>
            <a:endParaRPr lang="en-US" dirty="0">
              <a:solidFill>
                <a:schemeClr val="bg2"/>
              </a:solidFill>
            </a:endParaRPr>
          </a:p>
          <a:p>
            <a:pPr lvl="1">
              <a:spcBef>
                <a:spcPts val="0"/>
              </a:spcBef>
              <a:spcAft>
                <a:spcPts val="1200"/>
              </a:spcAft>
              <a:defRPr/>
            </a:pPr>
            <a:r>
              <a:rPr lang="el-GR" dirty="0" smtClean="0"/>
              <a:t>Εκτελεί πράξεις και αριθμητικές αναλύσεις</a:t>
            </a:r>
            <a:endParaRPr lang="en-US" dirty="0">
              <a:effectLst/>
            </a:endParaRPr>
          </a:p>
          <a:p>
            <a:pPr lvl="2">
              <a:spcBef>
                <a:spcPts val="0"/>
              </a:spcBef>
              <a:spcAft>
                <a:spcPts val="1200"/>
              </a:spcAft>
              <a:defRPr/>
            </a:pPr>
            <a:r>
              <a:rPr lang="el-GR" dirty="0" smtClean="0"/>
              <a:t>Κείμενο</a:t>
            </a:r>
            <a:endParaRPr lang="en-US" dirty="0"/>
          </a:p>
          <a:p>
            <a:pPr lvl="2">
              <a:spcBef>
                <a:spcPts val="0"/>
              </a:spcBef>
              <a:spcAft>
                <a:spcPts val="1200"/>
              </a:spcAft>
              <a:defRPr/>
            </a:pPr>
            <a:r>
              <a:rPr lang="el-GR" dirty="0" smtClean="0"/>
              <a:t>Τιμές και </a:t>
            </a:r>
          </a:p>
          <a:p>
            <a:pPr marL="914400" lvl="2" indent="0">
              <a:spcBef>
                <a:spcPts val="0"/>
              </a:spcBef>
              <a:spcAft>
                <a:spcPts val="1200"/>
              </a:spcAft>
              <a:buNone/>
              <a:defRPr/>
            </a:pPr>
            <a:r>
              <a:rPr lang="el-GR" dirty="0">
                <a:effectLst/>
              </a:rPr>
              <a:t> </a:t>
            </a:r>
            <a:r>
              <a:rPr lang="el-GR" dirty="0" smtClean="0">
                <a:effectLst/>
              </a:rPr>
              <a:t>  ημερομηνίες</a:t>
            </a:r>
            <a:endParaRPr lang="en-US" dirty="0">
              <a:effectLst/>
            </a:endParaRPr>
          </a:p>
          <a:p>
            <a:pPr lvl="2">
              <a:spcBef>
                <a:spcPts val="0"/>
              </a:spcBef>
              <a:spcAft>
                <a:spcPts val="1200"/>
              </a:spcAft>
              <a:defRPr/>
            </a:pPr>
            <a:r>
              <a:rPr lang="el-GR" dirty="0" smtClean="0"/>
              <a:t>Τύποι</a:t>
            </a:r>
            <a:endParaRPr lang="en-US" dirty="0"/>
          </a:p>
          <a:p>
            <a:pPr lvl="2">
              <a:spcBef>
                <a:spcPts val="0"/>
              </a:spcBef>
              <a:spcAft>
                <a:spcPts val="1200"/>
              </a:spcAft>
              <a:defRPr/>
            </a:pPr>
            <a:r>
              <a:rPr lang="el-GR" dirty="0" smtClean="0"/>
              <a:t>Συναρτήσεις</a:t>
            </a:r>
            <a:endParaRPr lang="en-US" dirty="0">
              <a:effectLst/>
            </a:endParaRPr>
          </a:p>
          <a:p>
            <a:pPr lvl="1">
              <a:spcBef>
                <a:spcPts val="0"/>
              </a:spcBef>
              <a:spcAft>
                <a:spcPts val="1200"/>
              </a:spcAft>
              <a:defRPr/>
            </a:pPr>
            <a:r>
              <a:rPr lang="el-GR" dirty="0" smtClean="0"/>
              <a:t>Παραδείγματα</a:t>
            </a:r>
            <a:endParaRPr lang="en-US" dirty="0"/>
          </a:p>
          <a:p>
            <a:pPr lvl="2">
              <a:spcBef>
                <a:spcPts val="0"/>
              </a:spcBef>
              <a:spcAft>
                <a:spcPts val="1200"/>
              </a:spcAft>
              <a:defRPr/>
            </a:pPr>
            <a:r>
              <a:rPr lang="en-US" dirty="0"/>
              <a:t>Microsoft Excel</a:t>
            </a:r>
          </a:p>
          <a:p>
            <a:pPr lvl="2">
              <a:spcBef>
                <a:spcPts val="0"/>
              </a:spcBef>
              <a:spcAft>
                <a:spcPts val="1200"/>
              </a:spcAft>
              <a:defRPr/>
            </a:pPr>
            <a:r>
              <a:rPr lang="en-US" dirty="0"/>
              <a:t>OpenOffice Calc</a:t>
            </a:r>
          </a:p>
        </p:txBody>
      </p:sp>
      <p:sp>
        <p:nvSpPr>
          <p:cNvPr id="6"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a:t>3</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pic>
        <p:nvPicPr>
          <p:cNvPr id="4" name="Εικόνα 3"/>
          <p:cNvPicPr>
            <a:picLocks noChangeAspect="1"/>
          </p:cNvPicPr>
          <p:nvPr/>
        </p:nvPicPr>
        <p:blipFill rotWithShape="1">
          <a:blip r:embed="rId3" cstate="print"/>
          <a:srcRect l="23333" t="30731" r="25000" b="20356"/>
          <a:stretch/>
        </p:blipFill>
        <p:spPr>
          <a:xfrm>
            <a:off x="3581400" y="2743200"/>
            <a:ext cx="5410904" cy="2880000"/>
          </a:xfrm>
          <a:prstGeom prst="rect">
            <a:avLst/>
          </a:prstGeom>
        </p:spPr>
      </p:pic>
    </p:spTree>
    <p:extLst>
      <p:ext uri="{BB962C8B-B14F-4D97-AF65-F5344CB8AC3E}">
        <p14:creationId xmlns="" xmlns:p14="http://schemas.microsoft.com/office/powerpoint/2010/main" val="8654060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76400"/>
            <a:ext cx="5722070" cy="5105400"/>
          </a:xfrm>
        </p:spPr>
        <p:txBody>
          <a:bodyPr>
            <a:normAutofit fontScale="85000" lnSpcReduction="20000"/>
          </a:bodyPr>
          <a:lstStyle/>
          <a:p>
            <a:pPr>
              <a:spcBef>
                <a:spcPts val="0"/>
              </a:spcBef>
              <a:spcAft>
                <a:spcPts val="1500"/>
              </a:spcAft>
              <a:defRPr/>
            </a:pPr>
            <a:r>
              <a:rPr lang="el-GR" dirty="0" smtClean="0">
                <a:solidFill>
                  <a:schemeClr val="bg2"/>
                </a:solidFill>
              </a:rPr>
              <a:t>Λογισμικό </a:t>
            </a:r>
            <a:r>
              <a:rPr lang="el-GR" dirty="0">
                <a:solidFill>
                  <a:schemeClr val="bg2"/>
                </a:solidFill>
              </a:rPr>
              <a:t>παρουσίασης </a:t>
            </a:r>
            <a:endParaRPr lang="en-US" dirty="0">
              <a:solidFill>
                <a:schemeClr val="bg2"/>
              </a:solidFill>
            </a:endParaRPr>
          </a:p>
          <a:p>
            <a:pPr lvl="1">
              <a:lnSpc>
                <a:spcPct val="110000"/>
              </a:lnSpc>
              <a:spcBef>
                <a:spcPts val="0"/>
              </a:spcBef>
              <a:spcAft>
                <a:spcPts val="1000"/>
              </a:spcAft>
            </a:pPr>
            <a:r>
              <a:rPr lang="el-GR" dirty="0" smtClean="0"/>
              <a:t>Συμβουλές για τον </a:t>
            </a:r>
          </a:p>
          <a:p>
            <a:pPr marL="457200" lvl="1" indent="0">
              <a:lnSpc>
                <a:spcPct val="110000"/>
              </a:lnSpc>
              <a:spcBef>
                <a:spcPts val="0"/>
              </a:spcBef>
              <a:spcAft>
                <a:spcPts val="1000"/>
              </a:spcAft>
              <a:buNone/>
            </a:pPr>
            <a:r>
              <a:rPr lang="el-GR" dirty="0"/>
              <a:t> </a:t>
            </a:r>
            <a:r>
              <a:rPr lang="el-GR" dirty="0" smtClean="0"/>
              <a:t>   σχεδιασμό καλών</a:t>
            </a:r>
          </a:p>
          <a:p>
            <a:pPr marL="457200" lvl="1" indent="0">
              <a:lnSpc>
                <a:spcPct val="110000"/>
              </a:lnSpc>
              <a:spcBef>
                <a:spcPts val="0"/>
              </a:spcBef>
              <a:spcAft>
                <a:spcPts val="1000"/>
              </a:spcAft>
              <a:buNone/>
            </a:pPr>
            <a:r>
              <a:rPr lang="el-GR" dirty="0"/>
              <a:t> </a:t>
            </a:r>
            <a:r>
              <a:rPr lang="el-GR" dirty="0" smtClean="0"/>
              <a:t>   παρουσιάσεων</a:t>
            </a:r>
            <a:endParaRPr lang="en-US" dirty="0"/>
          </a:p>
          <a:p>
            <a:pPr lvl="2">
              <a:lnSpc>
                <a:spcPct val="120000"/>
              </a:lnSpc>
              <a:spcBef>
                <a:spcPts val="0"/>
              </a:spcBef>
            </a:pPr>
            <a:r>
              <a:rPr lang="el-GR" dirty="0" smtClean="0"/>
              <a:t>Να </a:t>
            </a:r>
            <a:r>
              <a:rPr lang="el-GR" dirty="0"/>
              <a:t>χρησιμοποιείτε εικόνες</a:t>
            </a:r>
            <a:endParaRPr lang="en-US" dirty="0"/>
          </a:p>
          <a:p>
            <a:pPr lvl="2">
              <a:lnSpc>
                <a:spcPct val="120000"/>
              </a:lnSpc>
              <a:spcBef>
                <a:spcPts val="0"/>
              </a:spcBef>
            </a:pPr>
            <a:r>
              <a:rPr lang="el-GR" dirty="0" smtClean="0"/>
              <a:t>Να </a:t>
            </a:r>
            <a:r>
              <a:rPr lang="el-GR" dirty="0"/>
              <a:t>είστε προσεκτικοί με το </a:t>
            </a:r>
            <a:endParaRPr lang="el-GR" dirty="0" smtClean="0"/>
          </a:p>
          <a:p>
            <a:pPr marL="914400" lvl="2" indent="0">
              <a:lnSpc>
                <a:spcPct val="120000"/>
              </a:lnSpc>
              <a:spcBef>
                <a:spcPts val="0"/>
              </a:spcBef>
              <a:buNone/>
            </a:pPr>
            <a:r>
              <a:rPr lang="el-GR" dirty="0"/>
              <a:t> </a:t>
            </a:r>
            <a:r>
              <a:rPr lang="el-GR" dirty="0" smtClean="0"/>
              <a:t> χρώμα</a:t>
            </a:r>
            <a:endParaRPr lang="en-US" dirty="0"/>
          </a:p>
          <a:p>
            <a:pPr lvl="2">
              <a:lnSpc>
                <a:spcPct val="120000"/>
              </a:lnSpc>
              <a:spcBef>
                <a:spcPts val="0"/>
              </a:spcBef>
              <a:spcAft>
                <a:spcPts val="1500"/>
              </a:spcAft>
            </a:pPr>
            <a:r>
              <a:rPr lang="el-GR" dirty="0" smtClean="0"/>
              <a:t>Να </a:t>
            </a:r>
            <a:r>
              <a:rPr lang="el-GR" dirty="0"/>
              <a:t>χρησιμοποιείτε κουκκίδες για τα κύρια σημεία</a:t>
            </a:r>
            <a:endParaRPr lang="en-US" dirty="0"/>
          </a:p>
          <a:p>
            <a:pPr lvl="2">
              <a:lnSpc>
                <a:spcPct val="120000"/>
              </a:lnSpc>
              <a:spcBef>
                <a:spcPts val="0"/>
              </a:spcBef>
              <a:spcAft>
                <a:spcPts val="1500"/>
              </a:spcAft>
            </a:pPr>
            <a:r>
              <a:rPr lang="el-GR" dirty="0" smtClean="0"/>
              <a:t>Να </a:t>
            </a:r>
            <a:r>
              <a:rPr lang="el-GR" dirty="0"/>
              <a:t>εξετάζετε το μέγεθος και το στιλ των γραμματοσειρών</a:t>
            </a:r>
            <a:endParaRPr lang="en-US" dirty="0"/>
          </a:p>
          <a:p>
            <a:pPr lvl="2">
              <a:lnSpc>
                <a:spcPct val="120000"/>
              </a:lnSpc>
              <a:spcBef>
                <a:spcPts val="0"/>
              </a:spcBef>
              <a:spcAft>
                <a:spcPts val="1500"/>
              </a:spcAft>
            </a:pPr>
            <a:r>
              <a:rPr lang="el-GR" dirty="0" smtClean="0"/>
              <a:t>Να </a:t>
            </a:r>
            <a:r>
              <a:rPr lang="el-GR" dirty="0"/>
              <a:t>διατηρείτε την κίνηση και/ή τον ήχο φόντου σε ελάχιστο επίπεδο</a:t>
            </a:r>
            <a:endParaRPr lang="en-US" dirty="0"/>
          </a:p>
        </p:txBody>
      </p:sp>
      <p:sp>
        <p:nvSpPr>
          <p:cNvPr id="6"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smtClean="0"/>
              <a:t>4</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pic>
        <p:nvPicPr>
          <p:cNvPr id="4" name="Εικόνα 3"/>
          <p:cNvPicPr>
            <a:picLocks noChangeAspect="1"/>
          </p:cNvPicPr>
          <p:nvPr/>
        </p:nvPicPr>
        <p:blipFill rotWithShape="1">
          <a:blip r:embed="rId3" cstate="print"/>
          <a:srcRect l="25833" t="26285" r="34167" b="23320"/>
          <a:stretch/>
        </p:blipFill>
        <p:spPr>
          <a:xfrm>
            <a:off x="5105400" y="1676400"/>
            <a:ext cx="3964237" cy="2808000"/>
          </a:xfrm>
          <a:prstGeom prst="rect">
            <a:avLst/>
          </a:prstGeom>
        </p:spPr>
      </p:pic>
    </p:spTree>
    <p:extLst>
      <p:ext uri="{BB962C8B-B14F-4D97-AF65-F5344CB8AC3E}">
        <p14:creationId xmlns="" xmlns:p14="http://schemas.microsoft.com/office/powerpoint/2010/main" val="29691926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5" name="Rectangle 3"/>
          <p:cNvSpPr>
            <a:spLocks noGrp="1" noChangeArrowheads="1"/>
          </p:cNvSpPr>
          <p:nvPr>
            <p:ph idx="1"/>
          </p:nvPr>
        </p:nvSpPr>
        <p:spPr/>
        <p:txBody>
          <a:bodyPr>
            <a:normAutofit/>
          </a:bodyPr>
          <a:lstStyle/>
          <a:p>
            <a:pPr>
              <a:spcBef>
                <a:spcPts val="0"/>
              </a:spcBef>
              <a:spcAft>
                <a:spcPts val="600"/>
              </a:spcAft>
              <a:defRPr/>
            </a:pPr>
            <a:r>
              <a:rPr lang="el-GR" dirty="0" smtClean="0">
                <a:solidFill>
                  <a:schemeClr val="bg2"/>
                </a:solidFill>
              </a:rPr>
              <a:t>Λογισμικό βάσεων δεδομένων</a:t>
            </a:r>
            <a:endParaRPr lang="en-US" dirty="0">
              <a:solidFill>
                <a:schemeClr val="bg2"/>
              </a:solidFill>
            </a:endParaRPr>
          </a:p>
          <a:p>
            <a:pPr lvl="1">
              <a:spcBef>
                <a:spcPts val="0"/>
              </a:spcBef>
              <a:spcAft>
                <a:spcPts val="600"/>
              </a:spcAft>
              <a:defRPr/>
            </a:pPr>
            <a:r>
              <a:rPr lang="el-GR" dirty="0" smtClean="0"/>
              <a:t>Αποθήκευση και οργάνωση δεδομένων</a:t>
            </a:r>
            <a:endParaRPr lang="en-US" dirty="0"/>
          </a:p>
          <a:p>
            <a:pPr lvl="1">
              <a:spcBef>
                <a:spcPts val="0"/>
              </a:spcBef>
              <a:spcAft>
                <a:spcPts val="600"/>
              </a:spcAft>
              <a:defRPr/>
            </a:pPr>
            <a:r>
              <a:rPr lang="el-GR" dirty="0" smtClean="0"/>
              <a:t>Πεδία</a:t>
            </a:r>
            <a:r>
              <a:rPr lang="en-US" dirty="0" smtClean="0"/>
              <a:t> </a:t>
            </a:r>
            <a:r>
              <a:rPr lang="en-US" dirty="0"/>
              <a:t>&gt; </a:t>
            </a:r>
            <a:r>
              <a:rPr lang="el-GR" dirty="0" smtClean="0"/>
              <a:t>Εγγραφές</a:t>
            </a:r>
            <a:r>
              <a:rPr lang="en-US" dirty="0" smtClean="0"/>
              <a:t> </a:t>
            </a:r>
            <a:r>
              <a:rPr lang="en-US" dirty="0"/>
              <a:t>&gt; </a:t>
            </a:r>
            <a:r>
              <a:rPr lang="el-GR" dirty="0" smtClean="0"/>
              <a:t>Πίνακες</a:t>
            </a:r>
            <a:endParaRPr lang="en-US" dirty="0">
              <a:effectLst/>
            </a:endParaRPr>
          </a:p>
        </p:txBody>
      </p:sp>
      <p:sp>
        <p:nvSpPr>
          <p:cNvPr id="6"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a:t>5</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pic>
        <p:nvPicPr>
          <p:cNvPr id="4" name="Εικόνα 3"/>
          <p:cNvPicPr>
            <a:picLocks noChangeAspect="1"/>
          </p:cNvPicPr>
          <p:nvPr/>
        </p:nvPicPr>
        <p:blipFill rotWithShape="1">
          <a:blip r:embed="rId3" cstate="print"/>
          <a:srcRect l="24167" t="39623" r="35000" b="32214"/>
          <a:stretch/>
        </p:blipFill>
        <p:spPr>
          <a:xfrm>
            <a:off x="457200" y="3313200"/>
            <a:ext cx="8355784" cy="3240000"/>
          </a:xfrm>
          <a:prstGeom prst="rect">
            <a:avLst/>
          </a:prstGeom>
        </p:spPr>
      </p:pic>
    </p:spTree>
    <p:extLst>
      <p:ext uri="{BB962C8B-B14F-4D97-AF65-F5344CB8AC3E}">
        <p14:creationId xmlns="" xmlns:p14="http://schemas.microsoft.com/office/powerpoint/2010/main" val="33690071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4 - Υπότιτλος"/>
          <p:cNvSpPr txBox="1">
            <a:spLocks/>
          </p:cNvSpPr>
          <p:nvPr/>
        </p:nvSpPr>
        <p:spPr>
          <a:xfrm>
            <a:off x="914400" y="1066800"/>
            <a:ext cx="7620000" cy="3598333"/>
          </a:xfrm>
          <a:prstGeom prst="rect">
            <a:avLst/>
          </a:prstGeom>
        </p:spPr>
        <p:txBody>
          <a:bodyPr>
            <a:normAutofit fontScale="92500" lnSpcReduction="20000"/>
          </a:bodyPr>
          <a:lstStyle/>
          <a:p>
            <a:pPr marL="342900" indent="-342900" algn="ctr">
              <a:spcBef>
                <a:spcPct val="20000"/>
              </a:spcBef>
              <a:buFont typeface="Arial" pitchFamily="34" charset="0"/>
              <a:buNone/>
              <a:defRPr/>
            </a:pPr>
            <a:endParaRPr lang="el-GR" sz="3200" b="1" dirty="0" smtClean="0">
              <a:latin typeface="+mn-lt"/>
              <a:ea typeface="ＭＳ Ｐゴシック" charset="-128"/>
              <a:cs typeface="ＭＳ Ｐゴシック" charset="-128"/>
            </a:endParaRPr>
          </a:p>
          <a:p>
            <a:pPr marL="342900" indent="-342900" algn="ctr">
              <a:spcBef>
                <a:spcPct val="20000"/>
              </a:spcBef>
              <a:buFont typeface="Arial" pitchFamily="34" charset="0"/>
              <a:buNone/>
              <a:defRPr/>
            </a:pPr>
            <a:endParaRPr lang="el-GR" sz="3200" b="1" dirty="0" smtClean="0">
              <a:latin typeface="+mn-lt"/>
              <a:ea typeface="ＭＳ Ｐゴシック" charset="-128"/>
              <a:cs typeface="ＭＳ Ｐゴシック" charset="-128"/>
            </a:endParaRPr>
          </a:p>
          <a:p>
            <a:pPr marL="342900" indent="-342900" algn="ctr">
              <a:spcBef>
                <a:spcPct val="20000"/>
              </a:spcBef>
              <a:defRPr/>
            </a:pPr>
            <a:endParaRPr lang="el-GR" sz="2200" b="1" dirty="0" smtClean="0">
              <a:latin typeface="Malgun Gothic" pitchFamily="34" charset="-127"/>
              <a:ea typeface="Malgun Gothic" pitchFamily="34" charset="-127"/>
              <a:cs typeface="ＭＳ Ｐゴシック" charset="-128"/>
            </a:endParaRPr>
          </a:p>
          <a:p>
            <a:pPr marL="342900" indent="-342900" algn="ctr">
              <a:spcBef>
                <a:spcPct val="20000"/>
              </a:spcBef>
              <a:defRPr/>
            </a:pPr>
            <a:r>
              <a:rPr lang="el-GR" sz="4600" b="1" dirty="0" smtClean="0">
                <a:latin typeface="Malgun Gothic" pitchFamily="34" charset="-127"/>
                <a:ea typeface="Malgun Gothic" pitchFamily="34" charset="-127"/>
                <a:cs typeface="ＭＳ Ｐゴシック" charset="-128"/>
              </a:rPr>
              <a:t>Κεφάλαιο 4</a:t>
            </a:r>
          </a:p>
          <a:p>
            <a:pPr marL="342900" indent="-342900" algn="ctr">
              <a:spcBef>
                <a:spcPct val="20000"/>
              </a:spcBef>
              <a:defRPr/>
            </a:pPr>
            <a:r>
              <a:rPr lang="el-GR" sz="4000" dirty="0" smtClean="0"/>
              <a:t>Λογισμικό εφαρμογών: Προγράμματα για εργασία και παιχνίδι</a:t>
            </a:r>
            <a:endParaRPr lang="el-GR" sz="4100" b="1" dirty="0" smtClean="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800" b="1" dirty="0" smtClean="0">
              <a:solidFill>
                <a:schemeClr val="accent1">
                  <a:lumMod val="75000"/>
                </a:schemeClr>
              </a:solidFill>
              <a:latin typeface="Malgun Gothic" pitchFamily="34" charset="-127"/>
              <a:ea typeface="Malgun Gothic" pitchFamily="34" charset="-127"/>
              <a:cs typeface="ＭＳ Ｐゴシック" charset="-128"/>
            </a:endParaRPr>
          </a:p>
          <a:p>
            <a:pPr marL="342900" indent="-342900" algn="ctr">
              <a:spcBef>
                <a:spcPct val="20000"/>
              </a:spcBef>
              <a:defRPr/>
            </a:pPr>
            <a:endParaRPr lang="el-GR" sz="2800" b="1" dirty="0">
              <a:solidFill>
                <a:schemeClr val="accent1">
                  <a:lumMod val="75000"/>
                </a:schemeClr>
              </a:solidFill>
              <a:latin typeface="Malgun Gothic" pitchFamily="34" charset="-127"/>
              <a:ea typeface="Malgun Gothic" pitchFamily="34" charset="-127"/>
              <a:cs typeface="ＭＳ Ｐゴシック"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381000" y="1749385"/>
            <a:ext cx="8305800" cy="1938992"/>
          </a:xfrm>
          <a:prstGeom prst="rect">
            <a:avLst/>
          </a:prstGeom>
          <a:noFill/>
        </p:spPr>
        <p:txBody>
          <a:bodyPr wrap="square" rtlCol="0">
            <a:spAutoFit/>
          </a:bodyPr>
          <a:lstStyle/>
          <a:p>
            <a:pPr marL="256032" indent="-256032">
              <a:buClr>
                <a:srgbClr val="007FA3"/>
              </a:buClr>
              <a:buSzPct val="100000"/>
              <a:buFont typeface="Arial" panose="020B0604020202020204" pitchFamily="34" charset="0"/>
              <a:buChar char="•"/>
              <a:defRPr/>
            </a:pPr>
            <a:r>
              <a:rPr lang="el-GR" sz="3200" dirty="0">
                <a:solidFill>
                  <a:schemeClr val="bg2"/>
                </a:solidFill>
              </a:rPr>
              <a:t>Λογισμικό </a:t>
            </a:r>
            <a:r>
              <a:rPr lang="el-GR" sz="3200" dirty="0" smtClean="0">
                <a:solidFill>
                  <a:schemeClr val="bg2"/>
                </a:solidFill>
              </a:rPr>
              <a:t>καταγραφής</a:t>
            </a:r>
          </a:p>
          <a:p>
            <a:pPr>
              <a:buClr>
                <a:srgbClr val="007FA3"/>
              </a:buClr>
              <a:buSzPct val="100000"/>
              <a:defRPr/>
            </a:pPr>
            <a:r>
              <a:rPr lang="el-GR" sz="3200" dirty="0">
                <a:solidFill>
                  <a:schemeClr val="bg2"/>
                </a:solidFill>
              </a:rPr>
              <a:t> </a:t>
            </a:r>
            <a:r>
              <a:rPr lang="el-GR" sz="3200" dirty="0" smtClean="0">
                <a:solidFill>
                  <a:schemeClr val="bg2"/>
                </a:solidFill>
              </a:rPr>
              <a:t> σημειώσεων</a:t>
            </a:r>
            <a:endParaRPr lang="en-US" sz="3200" dirty="0">
              <a:solidFill>
                <a:schemeClr val="bg2"/>
              </a:solidFill>
            </a:endParaRPr>
          </a:p>
          <a:p>
            <a:pPr marL="742950" lvl="1" indent="-285750">
              <a:buClr>
                <a:schemeClr val="tx1"/>
              </a:buClr>
              <a:buFont typeface="Arial" panose="020B0604020202020204" pitchFamily="34" charset="0"/>
              <a:buChar char="–"/>
            </a:pPr>
            <a:r>
              <a:rPr lang="en-US" sz="2800" dirty="0"/>
              <a:t>OneNote</a:t>
            </a:r>
          </a:p>
          <a:p>
            <a:pPr marL="742950" lvl="1" indent="-285750">
              <a:buClr>
                <a:schemeClr val="tx1"/>
              </a:buClr>
              <a:buFont typeface="Arial" panose="020B0604020202020204" pitchFamily="34" charset="0"/>
              <a:buChar char="–"/>
            </a:pPr>
            <a:r>
              <a:rPr lang="en-US" sz="2800" dirty="0"/>
              <a:t>Evernote</a:t>
            </a:r>
          </a:p>
        </p:txBody>
      </p:sp>
      <p:sp>
        <p:nvSpPr>
          <p:cNvPr id="7"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smtClean="0"/>
              <a:t>6</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pic>
        <p:nvPicPr>
          <p:cNvPr id="8" name="Εικόνα 7"/>
          <p:cNvPicPr>
            <a:picLocks noChangeAspect="1"/>
          </p:cNvPicPr>
          <p:nvPr/>
        </p:nvPicPr>
        <p:blipFill rotWithShape="1">
          <a:blip r:embed="rId3" cstate="print"/>
          <a:srcRect l="25000" t="14427" r="50833" b="27767"/>
          <a:stretch/>
        </p:blipFill>
        <p:spPr>
          <a:xfrm>
            <a:off x="4876800" y="1752600"/>
            <a:ext cx="3747690" cy="5040000"/>
          </a:xfrm>
          <a:prstGeom prst="rect">
            <a:avLst/>
          </a:prstGeom>
        </p:spPr>
      </p:pic>
    </p:spTree>
    <p:extLst>
      <p:ext uri="{BB962C8B-B14F-4D97-AF65-F5344CB8AC3E}">
        <p14:creationId xmlns="" xmlns:p14="http://schemas.microsoft.com/office/powerpoint/2010/main" val="32000390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457200" y="1600200"/>
            <a:ext cx="7404755" cy="5105400"/>
          </a:xfrm>
        </p:spPr>
        <p:txBody>
          <a:bodyPr>
            <a:normAutofit/>
          </a:bodyPr>
          <a:lstStyle/>
          <a:p>
            <a:pPr>
              <a:spcBef>
                <a:spcPts val="0"/>
              </a:spcBef>
              <a:spcAft>
                <a:spcPts val="600"/>
              </a:spcAft>
              <a:defRPr/>
            </a:pPr>
            <a:r>
              <a:rPr lang="el-GR" dirty="0" smtClean="0">
                <a:solidFill>
                  <a:schemeClr val="bg2"/>
                </a:solidFill>
              </a:rPr>
              <a:t>Λογισμικό διαχείρισης </a:t>
            </a:r>
            <a:r>
              <a:rPr lang="el-GR" dirty="0">
                <a:solidFill>
                  <a:schemeClr val="bg2"/>
                </a:solidFill>
              </a:rPr>
              <a:t>προσωπικών πληροφοριών </a:t>
            </a:r>
            <a:r>
              <a:rPr lang="el-GR" dirty="0" smtClean="0">
                <a:solidFill>
                  <a:schemeClr val="bg2"/>
                </a:solidFill>
              </a:rPr>
              <a:t>(</a:t>
            </a:r>
            <a:r>
              <a:rPr lang="en-US" dirty="0" smtClean="0">
                <a:solidFill>
                  <a:schemeClr val="bg2"/>
                </a:solidFill>
              </a:rPr>
              <a:t>PIM)</a:t>
            </a:r>
            <a:endParaRPr lang="en-US" dirty="0">
              <a:solidFill>
                <a:schemeClr val="bg2"/>
              </a:solidFill>
            </a:endParaRPr>
          </a:p>
          <a:p>
            <a:pPr lvl="1">
              <a:lnSpc>
                <a:spcPct val="110000"/>
              </a:lnSpc>
              <a:spcBef>
                <a:spcPts val="0"/>
              </a:spcBef>
              <a:defRPr/>
            </a:pPr>
            <a:r>
              <a:rPr lang="el-GR" dirty="0" smtClean="0"/>
              <a:t>Διαχείριση</a:t>
            </a:r>
            <a:r>
              <a:rPr lang="en-US" dirty="0" smtClean="0">
                <a:effectLst/>
              </a:rPr>
              <a:t> </a:t>
            </a:r>
            <a:r>
              <a:rPr lang="en-US" dirty="0">
                <a:effectLst/>
              </a:rPr>
              <a:t>e-mail, </a:t>
            </a:r>
            <a:r>
              <a:rPr lang="el-GR" dirty="0" smtClean="0"/>
              <a:t>επαφών</a:t>
            </a:r>
            <a:r>
              <a:rPr lang="en-US" dirty="0" smtClean="0">
                <a:effectLst/>
              </a:rPr>
              <a:t>, </a:t>
            </a:r>
            <a:r>
              <a:rPr lang="el-GR" dirty="0" smtClean="0">
                <a:effectLst/>
              </a:rPr>
              <a:t>ημερολογίων</a:t>
            </a:r>
            <a:r>
              <a:rPr lang="en-US" dirty="0" smtClean="0">
                <a:effectLst/>
              </a:rPr>
              <a:t> </a:t>
            </a:r>
            <a:r>
              <a:rPr lang="el-GR" dirty="0" smtClean="0">
                <a:effectLst/>
              </a:rPr>
              <a:t>και εργασιών</a:t>
            </a:r>
            <a:endParaRPr lang="en-US" dirty="0">
              <a:effectLst/>
            </a:endParaRPr>
          </a:p>
          <a:p>
            <a:pPr lvl="1">
              <a:lnSpc>
                <a:spcPct val="110000"/>
              </a:lnSpc>
              <a:spcBef>
                <a:spcPts val="0"/>
              </a:spcBef>
              <a:defRPr/>
            </a:pPr>
            <a:r>
              <a:rPr lang="en-US" dirty="0" smtClean="0"/>
              <a:t>PIM</a:t>
            </a:r>
            <a:r>
              <a:rPr lang="el-GR" dirty="0" smtClean="0"/>
              <a:t> βασισμένα</a:t>
            </a:r>
          </a:p>
          <a:p>
            <a:pPr marL="457200" lvl="1" indent="0">
              <a:lnSpc>
                <a:spcPct val="110000"/>
              </a:lnSpc>
              <a:spcBef>
                <a:spcPts val="0"/>
              </a:spcBef>
              <a:buNone/>
              <a:defRPr/>
            </a:pPr>
            <a:r>
              <a:rPr lang="el-GR" dirty="0"/>
              <a:t> </a:t>
            </a:r>
            <a:r>
              <a:rPr lang="el-GR" dirty="0" smtClean="0"/>
              <a:t>  στο </a:t>
            </a:r>
            <a:r>
              <a:rPr lang="en-US" dirty="0" smtClean="0"/>
              <a:t>web</a:t>
            </a:r>
            <a:endParaRPr lang="en-US" dirty="0"/>
          </a:p>
          <a:p>
            <a:pPr lvl="2">
              <a:lnSpc>
                <a:spcPct val="110000"/>
              </a:lnSpc>
              <a:spcBef>
                <a:spcPts val="0"/>
              </a:spcBef>
              <a:defRPr/>
            </a:pPr>
            <a:r>
              <a:rPr lang="en-US" dirty="0"/>
              <a:t>Yahoo!</a:t>
            </a:r>
          </a:p>
          <a:p>
            <a:pPr lvl="2">
              <a:lnSpc>
                <a:spcPct val="110000"/>
              </a:lnSpc>
              <a:spcBef>
                <a:spcPts val="0"/>
              </a:spcBef>
              <a:defRPr/>
            </a:pPr>
            <a:r>
              <a:rPr lang="en-US" dirty="0"/>
              <a:t>Google</a:t>
            </a:r>
          </a:p>
          <a:p>
            <a:pPr lvl="1">
              <a:lnSpc>
                <a:spcPct val="110000"/>
              </a:lnSpc>
              <a:spcBef>
                <a:spcPts val="0"/>
              </a:spcBef>
              <a:defRPr/>
            </a:pPr>
            <a:r>
              <a:rPr lang="el-GR" dirty="0" smtClean="0"/>
              <a:t>Άλλες επιλογές</a:t>
            </a:r>
            <a:endParaRPr lang="en-US" dirty="0"/>
          </a:p>
          <a:p>
            <a:pPr lvl="2">
              <a:lnSpc>
                <a:spcPct val="110000"/>
              </a:lnSpc>
              <a:spcBef>
                <a:spcPts val="0"/>
              </a:spcBef>
              <a:defRPr/>
            </a:pPr>
            <a:r>
              <a:rPr lang="en-US" dirty="0"/>
              <a:t>Toodledo</a:t>
            </a:r>
          </a:p>
          <a:p>
            <a:pPr lvl="2">
              <a:lnSpc>
                <a:spcPct val="110000"/>
              </a:lnSpc>
              <a:spcBef>
                <a:spcPts val="0"/>
              </a:spcBef>
              <a:defRPr/>
            </a:pPr>
            <a:r>
              <a:rPr lang="en-US" dirty="0" err="1"/>
              <a:t>OmniFocus</a:t>
            </a:r>
            <a:endParaRPr lang="en-US" dirty="0"/>
          </a:p>
        </p:txBody>
      </p:sp>
      <p:sp>
        <p:nvSpPr>
          <p:cNvPr id="6"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a:t>7</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pic>
        <p:nvPicPr>
          <p:cNvPr id="4" name="Εικόνα 3"/>
          <p:cNvPicPr>
            <a:picLocks noChangeAspect="1"/>
          </p:cNvPicPr>
          <p:nvPr/>
        </p:nvPicPr>
        <p:blipFill rotWithShape="1">
          <a:blip r:embed="rId3" cstate="print"/>
          <a:srcRect l="25000" t="27767" r="41666" b="30732"/>
          <a:stretch/>
        </p:blipFill>
        <p:spPr>
          <a:xfrm>
            <a:off x="3905826" y="3124200"/>
            <a:ext cx="5091431" cy="3564000"/>
          </a:xfrm>
          <a:prstGeom prst="rect">
            <a:avLst/>
          </a:prstGeom>
        </p:spPr>
      </p:pic>
    </p:spTree>
    <p:extLst>
      <p:ext uri="{BB962C8B-B14F-4D97-AF65-F5344CB8AC3E}">
        <p14:creationId xmlns="" xmlns:p14="http://schemas.microsoft.com/office/powerpoint/2010/main" val="647203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Rectangle 3"/>
          <p:cNvSpPr>
            <a:spLocks noGrp="1" noChangeArrowheads="1"/>
          </p:cNvSpPr>
          <p:nvPr>
            <p:ph idx="1"/>
          </p:nvPr>
        </p:nvSpPr>
        <p:spPr>
          <a:xfrm>
            <a:off x="457200" y="1752600"/>
            <a:ext cx="8153400" cy="4038600"/>
          </a:xfrm>
        </p:spPr>
        <p:txBody>
          <a:bodyPr>
            <a:normAutofit fontScale="92500"/>
          </a:bodyPr>
          <a:lstStyle/>
          <a:p>
            <a:pPr>
              <a:spcBef>
                <a:spcPts val="0"/>
              </a:spcBef>
              <a:spcAft>
                <a:spcPts val="1800"/>
              </a:spcAft>
              <a:defRPr/>
            </a:pPr>
            <a:r>
              <a:rPr lang="el-GR" dirty="0" smtClean="0">
                <a:solidFill>
                  <a:schemeClr val="bg2"/>
                </a:solidFill>
              </a:rPr>
              <a:t>Δυνατότητες </a:t>
            </a:r>
            <a:r>
              <a:rPr lang="el-GR" dirty="0">
                <a:solidFill>
                  <a:schemeClr val="bg2"/>
                </a:solidFill>
              </a:rPr>
              <a:t>του </a:t>
            </a:r>
            <a:r>
              <a:rPr lang="el-GR" dirty="0" smtClean="0">
                <a:solidFill>
                  <a:schemeClr val="bg2"/>
                </a:solidFill>
              </a:rPr>
              <a:t>λογισμικού παραγωγικότητας </a:t>
            </a:r>
            <a:endParaRPr lang="en-US" dirty="0">
              <a:solidFill>
                <a:schemeClr val="bg2"/>
              </a:solidFill>
            </a:endParaRPr>
          </a:p>
          <a:p>
            <a:pPr lvl="1">
              <a:spcBef>
                <a:spcPts val="0"/>
              </a:spcBef>
              <a:spcAft>
                <a:spcPts val="1800"/>
              </a:spcAft>
              <a:defRPr/>
            </a:pPr>
            <a:r>
              <a:rPr lang="el-GR" dirty="0" smtClean="0"/>
              <a:t>Ένας οδηγός </a:t>
            </a:r>
            <a:r>
              <a:rPr lang="el-GR" dirty="0" smtClean="0"/>
              <a:t>σάς </a:t>
            </a:r>
            <a:r>
              <a:rPr lang="el-GR" dirty="0"/>
              <a:t>καθοδηγεί στα βήματα που είναι απαραίτητα για την ολοκλήρωση μιας περίπλοκης εργασίας</a:t>
            </a:r>
            <a:endParaRPr lang="en-US" dirty="0"/>
          </a:p>
          <a:p>
            <a:pPr lvl="1">
              <a:spcBef>
                <a:spcPts val="0"/>
              </a:spcBef>
              <a:spcAft>
                <a:spcPts val="1800"/>
              </a:spcAft>
              <a:defRPr/>
            </a:pPr>
            <a:r>
              <a:rPr lang="el-GR" dirty="0" smtClean="0"/>
              <a:t>Ένα πρότυπο </a:t>
            </a:r>
            <a:r>
              <a:rPr lang="el-GR" dirty="0"/>
              <a:t>είναι μια προσχεδιασμένη φόρμα</a:t>
            </a:r>
            <a:endParaRPr lang="en-US" dirty="0"/>
          </a:p>
          <a:p>
            <a:pPr lvl="1">
              <a:spcBef>
                <a:spcPts val="0"/>
              </a:spcBef>
              <a:spcAft>
                <a:spcPts val="1800"/>
              </a:spcAft>
              <a:defRPr/>
            </a:pPr>
            <a:r>
              <a:rPr lang="el-GR" dirty="0"/>
              <a:t>Μια </a:t>
            </a:r>
            <a:r>
              <a:rPr lang="el-GR" dirty="0" smtClean="0"/>
              <a:t>μακροεντολή </a:t>
            </a:r>
            <a:r>
              <a:rPr lang="el-GR" dirty="0"/>
              <a:t>είναι ένα μικρό πρόγραμμα το οποίο ομαδοποιεί μια σειρά από εντολές, ώστε να εκτελούνται ως μία μόνο </a:t>
            </a:r>
            <a:r>
              <a:rPr lang="el-GR" dirty="0" smtClean="0"/>
              <a:t>εντολή</a:t>
            </a:r>
            <a:endParaRPr lang="en-US" dirty="0"/>
          </a:p>
        </p:txBody>
      </p:sp>
      <p:sp>
        <p:nvSpPr>
          <p:cNvPr id="5"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smtClean="0"/>
              <a:t>8</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spTree>
    <p:extLst>
      <p:ext uri="{BB962C8B-B14F-4D97-AF65-F5344CB8AC3E}">
        <p14:creationId xmlns="" xmlns:p14="http://schemas.microsoft.com/office/powerpoint/2010/main" val="26502091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2" name="Picture 1" descr="Person holding the Tab which showing the window of Mint which is a financial management tool has tabs for Accounts and alerts. Accounts tab has menus as cash $3,824.72 showing related data,  credit cards as $-4,343.32, loans as $0.00, investments as $18,908.27, property as $0.00, and also shows the trends between the cash and credit card debt. Alerts tab has notifications regarding the last payments. Free credit score tab showing the points 748 as excellent. Advice is given as find out when you can retire with your current investment account with paragraph reading related to it."/>
          <p:cNvPicPr>
            <a:picLocks noChangeAspect="1"/>
          </p:cNvPicPr>
          <p:nvPr/>
        </p:nvPicPr>
        <p:blipFill>
          <a:blip r:embed="rId3" cstate="print"/>
          <a:stretch>
            <a:fillRect/>
          </a:stretch>
        </p:blipFill>
        <p:spPr>
          <a:xfrm>
            <a:off x="5029199" y="1752600"/>
            <a:ext cx="3828048" cy="2484000"/>
          </a:xfrm>
          <a:prstGeom prst="rect">
            <a:avLst/>
          </a:prstGeom>
        </p:spPr>
      </p:pic>
      <p:sp>
        <p:nvSpPr>
          <p:cNvPr id="90115" name="Rectangle 3"/>
          <p:cNvSpPr>
            <a:spLocks noGrp="1" noChangeArrowheads="1"/>
          </p:cNvSpPr>
          <p:nvPr>
            <p:ph idx="1"/>
          </p:nvPr>
        </p:nvSpPr>
        <p:spPr>
          <a:xfrm>
            <a:off x="457201" y="1828800"/>
            <a:ext cx="5333999" cy="4648200"/>
          </a:xfrm>
        </p:spPr>
        <p:txBody>
          <a:bodyPr>
            <a:normAutofit fontScale="85000" lnSpcReduction="10000"/>
          </a:bodyPr>
          <a:lstStyle/>
          <a:p>
            <a:pPr>
              <a:lnSpc>
                <a:spcPct val="120000"/>
              </a:lnSpc>
              <a:spcBef>
                <a:spcPts val="0"/>
              </a:spcBef>
              <a:defRPr/>
            </a:pPr>
            <a:r>
              <a:rPr lang="el-GR" dirty="0">
                <a:solidFill>
                  <a:schemeClr val="bg2"/>
                </a:solidFill>
              </a:rPr>
              <a:t>Λογισμικό προσωπικών οικονομικών </a:t>
            </a:r>
            <a:r>
              <a:rPr lang="el-GR" dirty="0" smtClean="0">
                <a:solidFill>
                  <a:schemeClr val="bg2"/>
                </a:solidFill>
              </a:rPr>
              <a:t>στοιχείων</a:t>
            </a:r>
            <a:endParaRPr lang="en-US" dirty="0">
              <a:solidFill>
                <a:schemeClr val="bg2"/>
              </a:solidFill>
            </a:endParaRPr>
          </a:p>
          <a:p>
            <a:pPr lvl="1">
              <a:lnSpc>
                <a:spcPct val="120000"/>
              </a:lnSpc>
              <a:spcBef>
                <a:spcPts val="0"/>
              </a:spcBef>
              <a:defRPr/>
            </a:pPr>
            <a:r>
              <a:rPr lang="el-GR" dirty="0" smtClean="0"/>
              <a:t>Διαχείριση καθημερινών</a:t>
            </a:r>
          </a:p>
          <a:p>
            <a:pPr marL="457200" lvl="1" indent="0">
              <a:lnSpc>
                <a:spcPct val="120000"/>
              </a:lnSpc>
              <a:spcBef>
                <a:spcPts val="0"/>
              </a:spcBef>
              <a:buNone/>
              <a:defRPr/>
            </a:pPr>
            <a:r>
              <a:rPr lang="el-GR" dirty="0"/>
              <a:t> </a:t>
            </a:r>
            <a:r>
              <a:rPr lang="el-GR" dirty="0" smtClean="0"/>
              <a:t>  οικονομικών στοιχείων</a:t>
            </a:r>
            <a:endParaRPr lang="en-US" dirty="0"/>
          </a:p>
          <a:p>
            <a:pPr lvl="1">
              <a:lnSpc>
                <a:spcPct val="120000"/>
              </a:lnSpc>
              <a:spcBef>
                <a:spcPts val="0"/>
              </a:spcBef>
              <a:defRPr/>
            </a:pPr>
            <a:r>
              <a:rPr lang="el-GR" dirty="0" smtClean="0"/>
              <a:t>Ηλεκτρονικές </a:t>
            </a:r>
            <a:r>
              <a:rPr lang="el-GR" dirty="0"/>
              <a:t>εγγραφές βιβλιαρίων επιταγών </a:t>
            </a:r>
            <a:endParaRPr lang="el-GR" dirty="0" smtClean="0"/>
          </a:p>
          <a:p>
            <a:pPr lvl="1">
              <a:lnSpc>
                <a:spcPct val="120000"/>
              </a:lnSpc>
              <a:spcBef>
                <a:spcPts val="0"/>
              </a:spcBef>
              <a:defRPr/>
            </a:pPr>
            <a:r>
              <a:rPr lang="el-GR" dirty="0" smtClean="0"/>
              <a:t>Αυτόματη πληρωμή </a:t>
            </a:r>
            <a:r>
              <a:rPr lang="el-GR" dirty="0"/>
              <a:t>λογαριασμών</a:t>
            </a:r>
            <a:endParaRPr lang="en-US" dirty="0"/>
          </a:p>
          <a:p>
            <a:pPr>
              <a:lnSpc>
                <a:spcPct val="120000"/>
              </a:lnSpc>
              <a:spcBef>
                <a:spcPts val="0"/>
              </a:spcBef>
              <a:defRPr/>
            </a:pPr>
            <a:r>
              <a:rPr lang="el-GR" dirty="0" smtClean="0">
                <a:solidFill>
                  <a:schemeClr val="bg2"/>
                </a:solidFill>
              </a:rPr>
              <a:t>Λογισμικό προετοιμασίας φορολογικών δηλώσεων</a:t>
            </a:r>
            <a:endParaRPr lang="en-US" dirty="0">
              <a:solidFill>
                <a:schemeClr val="bg2"/>
              </a:solidFill>
            </a:endParaRPr>
          </a:p>
          <a:p>
            <a:pPr lvl="1">
              <a:lnSpc>
                <a:spcPct val="120000"/>
              </a:lnSpc>
              <a:spcBef>
                <a:spcPts val="0"/>
              </a:spcBef>
              <a:defRPr/>
            </a:pPr>
            <a:r>
              <a:rPr lang="en-US" dirty="0"/>
              <a:t>Intuit TurboTax</a:t>
            </a:r>
          </a:p>
          <a:p>
            <a:pPr lvl="1">
              <a:lnSpc>
                <a:spcPct val="120000"/>
              </a:lnSpc>
              <a:spcBef>
                <a:spcPts val="0"/>
              </a:spcBef>
              <a:defRPr/>
            </a:pPr>
            <a:r>
              <a:rPr lang="en-US" dirty="0"/>
              <a:t>H&amp;R Block At Home</a:t>
            </a:r>
          </a:p>
        </p:txBody>
      </p:sp>
      <p:sp>
        <p:nvSpPr>
          <p:cNvPr id="6" name="Rectangle 3"/>
          <p:cNvSpPr>
            <a:spLocks noGrp="1" noChangeArrowheads="1"/>
          </p:cNvSpPr>
          <p:nvPr>
            <p:ph type="title"/>
          </p:nvPr>
        </p:nvSpPr>
        <p:spPr>
          <a:xfrm>
            <a:off x="457200" y="0"/>
            <a:ext cx="82296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sz="2325" dirty="0"/>
              <a:t/>
            </a:r>
            <a:br>
              <a:rPr lang="en-US" sz="2325" dirty="0"/>
            </a:br>
            <a:r>
              <a:rPr lang="el-GR" sz="3200" dirty="0" smtClean="0"/>
              <a:t>Λογισμικό παραγωγικότητας</a:t>
            </a:r>
            <a:r>
              <a:rPr lang="en-US" sz="3200" dirty="0" smtClean="0"/>
              <a:t> (</a:t>
            </a:r>
            <a:r>
              <a:rPr lang="el-GR" sz="3200" dirty="0"/>
              <a:t>9</a:t>
            </a:r>
            <a:r>
              <a:rPr lang="en-US" sz="3200" dirty="0" smtClean="0"/>
              <a:t> </a:t>
            </a:r>
            <a:r>
              <a:rPr lang="el-GR" sz="3200" dirty="0" smtClean="0"/>
              <a:t>από</a:t>
            </a:r>
            <a:r>
              <a:rPr lang="en-US" sz="3200" dirty="0" smtClean="0"/>
              <a:t> </a:t>
            </a:r>
            <a:r>
              <a:rPr lang="en-US" sz="3200" dirty="0"/>
              <a:t>9) </a:t>
            </a:r>
            <a:r>
              <a:rPr lang="en-US" sz="2000" dirty="0" smtClean="0"/>
              <a:t>(</a:t>
            </a:r>
            <a:r>
              <a:rPr lang="el-GR" sz="2000" dirty="0" smtClean="0"/>
              <a:t>Στόχος</a:t>
            </a:r>
            <a:r>
              <a:rPr lang="en-US" sz="2000" dirty="0" smtClean="0"/>
              <a:t> </a:t>
            </a:r>
            <a:r>
              <a:rPr lang="en-US" sz="2000" dirty="0"/>
              <a:t>4.7)</a:t>
            </a:r>
            <a:endParaRPr lang="en-US" dirty="0">
              <a:effectLst/>
            </a:endParaRPr>
          </a:p>
        </p:txBody>
      </p:sp>
    </p:spTree>
    <p:extLst>
      <p:ext uri="{BB962C8B-B14F-4D97-AF65-F5344CB8AC3E}">
        <p14:creationId xmlns="" xmlns:p14="http://schemas.microsoft.com/office/powerpoint/2010/main" val="16836448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457200" y="0"/>
            <a:ext cx="83820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dirty="0" smtClean="0"/>
              <a:t/>
            </a:r>
            <a:br>
              <a:rPr lang="en-US" dirty="0" smtClean="0"/>
            </a:br>
            <a:r>
              <a:rPr lang="el-GR" sz="3200" dirty="0" smtClean="0"/>
              <a:t>Λογισμικό για επιχειρήσεις</a:t>
            </a:r>
            <a:r>
              <a:rPr lang="en-US" sz="3200" dirty="0" smtClean="0"/>
              <a:t> (1 </a:t>
            </a:r>
            <a:r>
              <a:rPr lang="el-GR" sz="3200" dirty="0" smtClean="0"/>
              <a:t>από</a:t>
            </a:r>
            <a:r>
              <a:rPr lang="en-US" sz="3200" dirty="0" smtClean="0"/>
              <a:t> 2) </a:t>
            </a:r>
            <a:r>
              <a:rPr lang="en-US" sz="2000" dirty="0" smtClean="0"/>
              <a:t>(</a:t>
            </a:r>
            <a:r>
              <a:rPr lang="el-GR" sz="2000" dirty="0" smtClean="0"/>
              <a:t>Στόχος</a:t>
            </a:r>
            <a:r>
              <a:rPr lang="en-US" sz="2000" dirty="0" smtClean="0"/>
              <a:t> 4.8)</a:t>
            </a:r>
            <a:endParaRPr lang="en-US" sz="2700" dirty="0"/>
          </a:p>
        </p:txBody>
      </p:sp>
      <p:sp>
        <p:nvSpPr>
          <p:cNvPr id="90115" name="Rectangle 3"/>
          <p:cNvSpPr>
            <a:spLocks noGrp="1" noChangeArrowheads="1"/>
          </p:cNvSpPr>
          <p:nvPr>
            <p:ph idx="1"/>
          </p:nvPr>
        </p:nvSpPr>
        <p:spPr>
          <a:xfrm>
            <a:off x="457200" y="1676400"/>
            <a:ext cx="8229600" cy="5029200"/>
          </a:xfrm>
        </p:spPr>
        <p:txBody>
          <a:bodyPr>
            <a:normAutofit fontScale="92500" lnSpcReduction="10000"/>
          </a:bodyPr>
          <a:lstStyle/>
          <a:p>
            <a:pPr>
              <a:spcBef>
                <a:spcPts val="0"/>
              </a:spcBef>
              <a:spcAft>
                <a:spcPts val="1200"/>
              </a:spcAft>
              <a:defRPr/>
            </a:pPr>
            <a:r>
              <a:rPr lang="el-GR" dirty="0" smtClean="0">
                <a:solidFill>
                  <a:schemeClr val="bg2"/>
                </a:solidFill>
              </a:rPr>
              <a:t>Λογισμικό </a:t>
            </a:r>
            <a:r>
              <a:rPr lang="el-GR" dirty="0">
                <a:solidFill>
                  <a:schemeClr val="bg2"/>
                </a:solidFill>
              </a:rPr>
              <a:t>για μεγάλες και εξειδικευμένες επιχειρήσεις </a:t>
            </a:r>
            <a:endParaRPr lang="en-US" dirty="0">
              <a:solidFill>
                <a:schemeClr val="bg2"/>
              </a:solidFill>
            </a:endParaRPr>
          </a:p>
          <a:p>
            <a:pPr lvl="1">
              <a:lnSpc>
                <a:spcPct val="110000"/>
              </a:lnSpc>
              <a:spcBef>
                <a:spcPts val="0"/>
              </a:spcBef>
              <a:spcAft>
                <a:spcPts val="1200"/>
              </a:spcAft>
              <a:defRPr/>
            </a:pPr>
            <a:r>
              <a:rPr lang="el-GR" dirty="0" smtClean="0"/>
              <a:t>Το </a:t>
            </a:r>
            <a:r>
              <a:rPr lang="el-GR" dirty="0"/>
              <a:t>λογισμικό κάθετης </a:t>
            </a:r>
            <a:r>
              <a:rPr lang="el-GR" dirty="0" smtClean="0"/>
              <a:t>αγοράς </a:t>
            </a:r>
            <a:r>
              <a:rPr lang="el-GR" dirty="0"/>
              <a:t>είναι σχεδιασμένο για έναν ορισμένο κλάδο</a:t>
            </a:r>
            <a:endParaRPr lang="en-US" dirty="0"/>
          </a:p>
          <a:p>
            <a:pPr lvl="1">
              <a:lnSpc>
                <a:spcPct val="110000"/>
              </a:lnSpc>
              <a:spcBef>
                <a:spcPts val="0"/>
              </a:spcBef>
              <a:spcAft>
                <a:spcPts val="1200"/>
              </a:spcAft>
              <a:defRPr/>
            </a:pPr>
            <a:r>
              <a:rPr lang="el-GR" dirty="0" smtClean="0"/>
              <a:t>Τα </a:t>
            </a:r>
            <a:r>
              <a:rPr lang="el-GR" dirty="0"/>
              <a:t>προγράμματα σχεδίασης υποβοηθούμενης από τον υπολογιστή </a:t>
            </a:r>
            <a:r>
              <a:rPr lang="el-GR" dirty="0" smtClean="0"/>
              <a:t>(CAD</a:t>
            </a:r>
            <a:r>
              <a:rPr lang="el-GR" dirty="0"/>
              <a:t>) δημιουργούν αυτοματοποιημένες διαδικασίες, τεχνικές σχεδίων και τρισδιάστατα μοντέλα</a:t>
            </a:r>
            <a:endParaRPr lang="en-US" dirty="0"/>
          </a:p>
          <a:p>
            <a:pPr lvl="1">
              <a:lnSpc>
                <a:spcPct val="110000"/>
              </a:lnSpc>
              <a:spcBef>
                <a:spcPts val="0"/>
              </a:spcBef>
              <a:spcAft>
                <a:spcPts val="1200"/>
              </a:spcAft>
              <a:defRPr/>
            </a:pPr>
            <a:r>
              <a:rPr lang="el-GR" dirty="0"/>
              <a:t>Σ</a:t>
            </a:r>
            <a:r>
              <a:rPr lang="el-GR" dirty="0" smtClean="0"/>
              <a:t>χεδίαση </a:t>
            </a:r>
            <a:r>
              <a:rPr lang="el-GR" dirty="0"/>
              <a:t>οικιακών κατόψεων και αρχιτεκτονική κήπων </a:t>
            </a:r>
            <a:endParaRPr lang="en-US" dirty="0"/>
          </a:p>
          <a:p>
            <a:pPr lvl="2">
              <a:lnSpc>
                <a:spcPct val="110000"/>
              </a:lnSpc>
              <a:spcBef>
                <a:spcPts val="0"/>
              </a:spcBef>
              <a:spcAft>
                <a:spcPts val="1200"/>
              </a:spcAft>
              <a:defRPr/>
            </a:pPr>
            <a:r>
              <a:rPr lang="en-US" dirty="0" err="1"/>
              <a:t>SketchUp</a:t>
            </a:r>
            <a:r>
              <a:rPr lang="en-US" dirty="0"/>
              <a:t> Make</a:t>
            </a:r>
          </a:p>
        </p:txBody>
      </p:sp>
    </p:spTree>
    <p:extLst>
      <p:ext uri="{BB962C8B-B14F-4D97-AF65-F5344CB8AC3E}">
        <p14:creationId xmlns="" xmlns:p14="http://schemas.microsoft.com/office/powerpoint/2010/main" val="18573298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a:xfrm>
            <a:off x="457200" y="1676400"/>
            <a:ext cx="8229600" cy="5029200"/>
          </a:xfrm>
        </p:spPr>
        <p:txBody>
          <a:bodyPr>
            <a:normAutofit/>
          </a:bodyPr>
          <a:lstStyle/>
          <a:p>
            <a:pPr>
              <a:spcBef>
                <a:spcPts val="0"/>
              </a:spcBef>
              <a:spcAft>
                <a:spcPts val="1200"/>
              </a:spcAft>
              <a:defRPr/>
            </a:pPr>
            <a:r>
              <a:rPr lang="el-GR" dirty="0" smtClean="0">
                <a:solidFill>
                  <a:schemeClr val="bg2"/>
                </a:solidFill>
              </a:rPr>
              <a:t>Λογισμικό </a:t>
            </a:r>
            <a:r>
              <a:rPr lang="el-GR" dirty="0">
                <a:solidFill>
                  <a:schemeClr val="bg2"/>
                </a:solidFill>
              </a:rPr>
              <a:t>μικρών επιχειρήσεων </a:t>
            </a:r>
            <a:endParaRPr lang="en-US" dirty="0">
              <a:solidFill>
                <a:schemeClr val="bg2"/>
              </a:solidFill>
            </a:endParaRPr>
          </a:p>
          <a:p>
            <a:pPr lvl="1">
              <a:spcBef>
                <a:spcPts val="0"/>
              </a:spcBef>
              <a:spcAft>
                <a:spcPts val="1200"/>
              </a:spcAft>
              <a:defRPr/>
            </a:pPr>
            <a:r>
              <a:rPr lang="el-GR" dirty="0"/>
              <a:t>Λ</a:t>
            </a:r>
            <a:r>
              <a:rPr lang="el-GR" dirty="0" smtClean="0"/>
              <a:t>ογισμικό </a:t>
            </a:r>
            <a:r>
              <a:rPr lang="el-GR" dirty="0" smtClean="0"/>
              <a:t>λογιστικής</a:t>
            </a:r>
            <a:endParaRPr lang="en-US" dirty="0"/>
          </a:p>
          <a:p>
            <a:pPr lvl="2">
              <a:spcBef>
                <a:spcPts val="0"/>
              </a:spcBef>
              <a:spcAft>
                <a:spcPts val="1200"/>
              </a:spcAft>
              <a:defRPr/>
            </a:pPr>
            <a:r>
              <a:rPr lang="el-GR" dirty="0" smtClean="0"/>
              <a:t>Παρακολούθηση </a:t>
            </a:r>
            <a:r>
              <a:rPr lang="el-GR" dirty="0"/>
              <a:t>πληρωτέων </a:t>
            </a:r>
            <a:r>
              <a:rPr lang="el-GR" dirty="0" smtClean="0"/>
              <a:t>και </a:t>
            </a:r>
            <a:r>
              <a:rPr lang="el-GR" dirty="0"/>
              <a:t>εισπρακτέων λογαριασμών</a:t>
            </a:r>
            <a:endParaRPr lang="en-US" dirty="0"/>
          </a:p>
          <a:p>
            <a:pPr lvl="2">
              <a:spcBef>
                <a:spcPts val="0"/>
              </a:spcBef>
              <a:spcAft>
                <a:spcPts val="1200"/>
              </a:spcAft>
              <a:defRPr/>
            </a:pPr>
            <a:r>
              <a:rPr lang="el-GR" dirty="0" smtClean="0"/>
              <a:t>Διαχείριση </a:t>
            </a:r>
            <a:r>
              <a:rPr lang="el-GR" dirty="0"/>
              <a:t>αποθεμάτων, μισθοδοσίας και </a:t>
            </a:r>
            <a:r>
              <a:rPr lang="el-GR" dirty="0" smtClean="0"/>
              <a:t>κοστολόγησης</a:t>
            </a:r>
            <a:endParaRPr lang="en-US" sz="2000" dirty="0"/>
          </a:p>
          <a:p>
            <a:pPr lvl="1">
              <a:spcBef>
                <a:spcPts val="0"/>
              </a:spcBef>
              <a:spcAft>
                <a:spcPts val="1200"/>
              </a:spcAft>
              <a:defRPr/>
            </a:pPr>
            <a:r>
              <a:rPr lang="el-GR" dirty="0"/>
              <a:t>Λ</a:t>
            </a:r>
            <a:r>
              <a:rPr lang="el-GR" dirty="0" smtClean="0"/>
              <a:t>ογισμικό </a:t>
            </a:r>
            <a:r>
              <a:rPr lang="el-GR" dirty="0"/>
              <a:t>ψηφιακών εκδόσεων </a:t>
            </a:r>
            <a:r>
              <a:rPr lang="en-US" dirty="0" smtClean="0"/>
              <a:t> </a:t>
            </a:r>
            <a:r>
              <a:rPr lang="en-US" dirty="0"/>
              <a:t>(DTP</a:t>
            </a:r>
            <a:r>
              <a:rPr lang="en-US" dirty="0" smtClean="0"/>
              <a:t>)</a:t>
            </a:r>
            <a:endParaRPr lang="en-US" dirty="0"/>
          </a:p>
          <a:p>
            <a:pPr lvl="2">
              <a:spcBef>
                <a:spcPts val="0"/>
              </a:spcBef>
              <a:spcAft>
                <a:spcPts val="1200"/>
              </a:spcAft>
              <a:defRPr/>
            </a:pPr>
            <a:r>
              <a:rPr lang="el-GR" dirty="0" smtClean="0"/>
              <a:t>Σχεδιασμός βιβλίων και άλλων εκδόσεων</a:t>
            </a:r>
            <a:endParaRPr lang="en-US" dirty="0"/>
          </a:p>
          <a:p>
            <a:pPr lvl="1">
              <a:spcBef>
                <a:spcPts val="0"/>
              </a:spcBef>
              <a:spcAft>
                <a:spcPts val="1200"/>
              </a:spcAft>
              <a:defRPr/>
            </a:pPr>
            <a:r>
              <a:rPr lang="el-GR" dirty="0"/>
              <a:t>Λ</a:t>
            </a:r>
            <a:r>
              <a:rPr lang="el-GR" dirty="0" smtClean="0"/>
              <a:t>ογισμικό </a:t>
            </a:r>
            <a:r>
              <a:rPr lang="el-GR" dirty="0"/>
              <a:t>δημιουργίας ιστοσελίδων </a:t>
            </a:r>
            <a:endParaRPr lang="en-US" dirty="0"/>
          </a:p>
          <a:p>
            <a:pPr lvl="2">
              <a:spcBef>
                <a:spcPts val="0"/>
              </a:spcBef>
              <a:spcAft>
                <a:spcPts val="1200"/>
              </a:spcAft>
              <a:defRPr/>
            </a:pPr>
            <a:r>
              <a:rPr lang="el-GR" dirty="0" smtClean="0"/>
              <a:t>Σχεδιασμός ιστοσελίδων</a:t>
            </a:r>
            <a:endParaRPr lang="en-US" dirty="0"/>
          </a:p>
        </p:txBody>
      </p:sp>
      <p:sp>
        <p:nvSpPr>
          <p:cNvPr id="5" name="Rectangle 2"/>
          <p:cNvSpPr>
            <a:spLocks noGrp="1" noChangeArrowheads="1"/>
          </p:cNvSpPr>
          <p:nvPr>
            <p:ph type="title"/>
          </p:nvPr>
        </p:nvSpPr>
        <p:spPr>
          <a:xfrm>
            <a:off x="457200" y="0"/>
            <a:ext cx="8382000" cy="1600200"/>
          </a:xfrm>
        </p:spPr>
        <p:txBody>
          <a:bodyPr>
            <a:normAutofit fontScale="90000"/>
          </a:bodyPr>
          <a:lstStyle/>
          <a:p>
            <a:pPr>
              <a:defRPr/>
            </a:pPr>
            <a:r>
              <a:rPr lang="el-GR" dirty="0" smtClean="0"/>
              <a:t>Λογισμικό </a:t>
            </a:r>
            <a:r>
              <a:rPr lang="el-GR" dirty="0"/>
              <a:t>παραγωγικότητας και λογισμικό για </a:t>
            </a:r>
            <a:r>
              <a:rPr lang="el-GR" dirty="0" smtClean="0"/>
              <a:t>επιχειρήσεις</a:t>
            </a:r>
            <a:r>
              <a:rPr lang="en-US" dirty="0" smtClean="0"/>
              <a:t/>
            </a:r>
            <a:br>
              <a:rPr lang="en-US" dirty="0" smtClean="0"/>
            </a:br>
            <a:r>
              <a:rPr lang="el-GR" sz="3200" dirty="0" smtClean="0"/>
              <a:t>Λογισμικό για επιχειρήσεις</a:t>
            </a:r>
            <a:r>
              <a:rPr lang="en-US" sz="3200" dirty="0" smtClean="0"/>
              <a:t> (</a:t>
            </a:r>
            <a:r>
              <a:rPr lang="el-GR" sz="3200" dirty="0" smtClean="0"/>
              <a:t>2</a:t>
            </a:r>
            <a:r>
              <a:rPr lang="en-US" sz="3200" dirty="0" smtClean="0"/>
              <a:t> </a:t>
            </a:r>
            <a:r>
              <a:rPr lang="el-GR" sz="3200" dirty="0" smtClean="0"/>
              <a:t>από</a:t>
            </a:r>
            <a:r>
              <a:rPr lang="en-US" sz="3200" dirty="0" smtClean="0"/>
              <a:t> 2) </a:t>
            </a:r>
            <a:r>
              <a:rPr lang="en-US" sz="2000" dirty="0" smtClean="0"/>
              <a:t>(</a:t>
            </a:r>
            <a:r>
              <a:rPr lang="el-GR" sz="2000" dirty="0" smtClean="0"/>
              <a:t>Στόχος</a:t>
            </a:r>
            <a:r>
              <a:rPr lang="en-US" sz="2000" dirty="0" smtClean="0"/>
              <a:t> 4.8)</a:t>
            </a:r>
            <a:endParaRPr lang="en-US" sz="2700" dirty="0"/>
          </a:p>
        </p:txBody>
      </p:sp>
    </p:spTree>
    <p:extLst>
      <p:ext uri="{BB962C8B-B14F-4D97-AF65-F5344CB8AC3E}">
        <p14:creationId xmlns="" xmlns:p14="http://schemas.microsoft.com/office/powerpoint/2010/main" val="35973358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0"/>
            <a:ext cx="8534320" cy="1600200"/>
          </a:xfrm>
        </p:spPr>
        <p:txBody>
          <a:bodyPr>
            <a:normAutofit fontScale="90000"/>
          </a:bodyPr>
          <a:lstStyle/>
          <a:p>
            <a:pPr>
              <a:defRPr/>
            </a:pPr>
            <a:r>
              <a:rPr lang="el-GR" dirty="0" smtClean="0"/>
              <a:t>Λογισμικό </a:t>
            </a:r>
            <a:r>
              <a:rPr lang="el-GR" dirty="0"/>
              <a:t>πολυμέσων και εκπαιδευτικό λογισμικό</a:t>
            </a:r>
            <a:r>
              <a:rPr lang="en-US" sz="2100" dirty="0"/>
              <a:t/>
            </a:r>
            <a:br>
              <a:rPr lang="en-US" sz="2100" dirty="0"/>
            </a:br>
            <a:r>
              <a:rPr lang="el-GR" sz="3200" dirty="0" smtClean="0"/>
              <a:t>Λογισμικό </a:t>
            </a:r>
            <a:r>
              <a:rPr lang="el-GR" sz="3200" dirty="0"/>
              <a:t>ψηφιακών </a:t>
            </a:r>
            <a:r>
              <a:rPr lang="el-GR" sz="3200" dirty="0" smtClean="0"/>
              <a:t>πολυμέσων</a:t>
            </a:r>
            <a:r>
              <a:rPr lang="en-US" sz="3200" dirty="0" smtClean="0"/>
              <a:t> </a:t>
            </a:r>
            <a:r>
              <a:rPr lang="en-US" sz="3200" dirty="0"/>
              <a:t>(1 </a:t>
            </a:r>
            <a:r>
              <a:rPr lang="el-GR" sz="3200" dirty="0" smtClean="0"/>
              <a:t>από</a:t>
            </a:r>
            <a:r>
              <a:rPr lang="en-US" sz="3200" dirty="0" smtClean="0"/>
              <a:t> </a:t>
            </a:r>
            <a:r>
              <a:rPr lang="en-US" sz="3200" dirty="0"/>
              <a:t>2) </a:t>
            </a:r>
            <a:r>
              <a:rPr lang="en-US" sz="2000" dirty="0" smtClean="0"/>
              <a:t>(</a:t>
            </a:r>
            <a:r>
              <a:rPr lang="el-GR" sz="2000" dirty="0" smtClean="0"/>
              <a:t>Στόχος</a:t>
            </a:r>
            <a:r>
              <a:rPr lang="en-US" sz="2000" dirty="0" smtClean="0"/>
              <a:t> </a:t>
            </a:r>
            <a:r>
              <a:rPr lang="en-US" sz="2000" dirty="0"/>
              <a:t>4.9)</a:t>
            </a:r>
            <a:endParaRPr lang="en-US" sz="2700" dirty="0"/>
          </a:p>
        </p:txBody>
      </p:sp>
      <p:sp>
        <p:nvSpPr>
          <p:cNvPr id="100355" name="Rectangle 3"/>
          <p:cNvSpPr>
            <a:spLocks noGrp="1" noChangeArrowheads="1"/>
          </p:cNvSpPr>
          <p:nvPr>
            <p:ph idx="1"/>
          </p:nvPr>
        </p:nvSpPr>
        <p:spPr>
          <a:xfrm>
            <a:off x="457200" y="1600200"/>
            <a:ext cx="5181600" cy="5029200"/>
          </a:xfrm>
        </p:spPr>
        <p:txBody>
          <a:bodyPr>
            <a:normAutofit fontScale="85000" lnSpcReduction="10000"/>
          </a:bodyPr>
          <a:lstStyle/>
          <a:p>
            <a:pPr>
              <a:spcBef>
                <a:spcPts val="0"/>
              </a:spcBef>
              <a:spcAft>
                <a:spcPts val="1500"/>
              </a:spcAft>
              <a:defRPr/>
            </a:pPr>
            <a:r>
              <a:rPr lang="el-GR" dirty="0">
                <a:solidFill>
                  <a:schemeClr val="bg2"/>
                </a:solidFill>
              </a:rPr>
              <a:t>Ε</a:t>
            </a:r>
            <a:r>
              <a:rPr lang="el-GR" dirty="0" smtClean="0">
                <a:solidFill>
                  <a:schemeClr val="bg2"/>
                </a:solidFill>
              </a:rPr>
              <a:t>ίναι </a:t>
            </a:r>
            <a:r>
              <a:rPr lang="el-GR" dirty="0">
                <a:solidFill>
                  <a:schemeClr val="bg2"/>
                </a:solidFill>
              </a:rPr>
              <a:t>απαραίτητο για την παραγωγή παιχνιδιών για υπολογιστές, κινουμένων σχεδίων και ταινιών</a:t>
            </a:r>
            <a:endParaRPr lang="en-US" dirty="0">
              <a:solidFill>
                <a:schemeClr val="bg2"/>
              </a:solidFill>
            </a:endParaRPr>
          </a:p>
          <a:p>
            <a:pPr>
              <a:spcBef>
                <a:spcPts val="0"/>
              </a:spcBef>
              <a:spcAft>
                <a:spcPts val="1500"/>
              </a:spcAft>
              <a:defRPr/>
            </a:pPr>
            <a:r>
              <a:rPr lang="el-GR" dirty="0" smtClean="0">
                <a:solidFill>
                  <a:schemeClr val="bg2"/>
                </a:solidFill>
              </a:rPr>
              <a:t>Το </a:t>
            </a:r>
            <a:r>
              <a:rPr lang="el-GR" dirty="0">
                <a:solidFill>
                  <a:schemeClr val="bg2"/>
                </a:solidFill>
              </a:rPr>
              <a:t>λογισμικό επεξεργασίας </a:t>
            </a:r>
            <a:r>
              <a:rPr lang="el-GR" dirty="0" smtClean="0">
                <a:solidFill>
                  <a:schemeClr val="bg2"/>
                </a:solidFill>
              </a:rPr>
              <a:t>εικόνας </a:t>
            </a:r>
            <a:r>
              <a:rPr lang="el-GR" dirty="0">
                <a:solidFill>
                  <a:schemeClr val="bg2"/>
                </a:solidFill>
              </a:rPr>
              <a:t>χρησιμοποιείται για την επεξεργασία φωτογραφιών</a:t>
            </a:r>
            <a:endParaRPr lang="en-US" dirty="0">
              <a:solidFill>
                <a:schemeClr val="bg2"/>
              </a:solidFill>
            </a:endParaRPr>
          </a:p>
          <a:p>
            <a:pPr>
              <a:spcBef>
                <a:spcPts val="0"/>
              </a:spcBef>
              <a:spcAft>
                <a:spcPts val="1500"/>
              </a:spcAft>
              <a:defRPr/>
            </a:pPr>
            <a:r>
              <a:rPr lang="el-GR" dirty="0" smtClean="0">
                <a:solidFill>
                  <a:schemeClr val="bg2"/>
                </a:solidFill>
              </a:rPr>
              <a:t>Το </a:t>
            </a:r>
            <a:r>
              <a:rPr lang="el-GR" dirty="0">
                <a:solidFill>
                  <a:schemeClr val="bg2"/>
                </a:solidFill>
              </a:rPr>
              <a:t>λογισμικό επεξεργασίας ψηφιακού </a:t>
            </a:r>
            <a:r>
              <a:rPr lang="el-GR" dirty="0" smtClean="0">
                <a:solidFill>
                  <a:schemeClr val="bg2"/>
                </a:solidFill>
              </a:rPr>
              <a:t>βίντεο </a:t>
            </a:r>
            <a:r>
              <a:rPr lang="el-GR" dirty="0">
                <a:solidFill>
                  <a:schemeClr val="bg2"/>
                </a:solidFill>
              </a:rPr>
              <a:t>χρησιμοποιείται για τη βελτίωση της εικόνας των βίντεο</a:t>
            </a:r>
            <a:endParaRPr lang="en-US" dirty="0">
              <a:solidFill>
                <a:schemeClr val="bg2"/>
              </a:solidFill>
            </a:endParaRPr>
          </a:p>
        </p:txBody>
      </p:sp>
      <p:pic>
        <p:nvPicPr>
          <p:cNvPr id="4" name="Εικόνα 3"/>
          <p:cNvPicPr>
            <a:picLocks noChangeAspect="1"/>
          </p:cNvPicPr>
          <p:nvPr/>
        </p:nvPicPr>
        <p:blipFill rotWithShape="1">
          <a:blip r:embed="rId3" cstate="print">
            <a:extLst>
              <a:ext uri="{28A0092B-C50C-407E-A947-70E740481C1C}">
                <a14:useLocalDpi xmlns="" xmlns:a14="http://schemas.microsoft.com/office/drawing/2010/main" val="0"/>
              </a:ext>
            </a:extLst>
          </a:blip>
          <a:srcRect r="75833" b="44003"/>
          <a:stretch/>
        </p:blipFill>
        <p:spPr>
          <a:xfrm>
            <a:off x="5486400" y="2375400"/>
            <a:ext cx="3614814" cy="3492000"/>
          </a:xfrm>
          <a:prstGeom prst="rect">
            <a:avLst/>
          </a:prstGeom>
        </p:spPr>
      </p:pic>
    </p:spTree>
    <p:extLst>
      <p:ext uri="{BB962C8B-B14F-4D97-AF65-F5344CB8AC3E}">
        <p14:creationId xmlns="" xmlns:p14="http://schemas.microsoft.com/office/powerpoint/2010/main" val="25446687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3" name="Rectangle 3"/>
          <p:cNvSpPr>
            <a:spLocks noGrp="1" noChangeArrowheads="1"/>
          </p:cNvSpPr>
          <p:nvPr>
            <p:ph idx="1"/>
          </p:nvPr>
        </p:nvSpPr>
        <p:spPr>
          <a:xfrm>
            <a:off x="457200" y="1600200"/>
            <a:ext cx="8000999" cy="4648200"/>
          </a:xfrm>
        </p:spPr>
        <p:txBody>
          <a:bodyPr>
            <a:normAutofit/>
          </a:bodyPr>
          <a:lstStyle/>
          <a:p>
            <a:pPr>
              <a:lnSpc>
                <a:spcPct val="110000"/>
              </a:lnSpc>
              <a:spcBef>
                <a:spcPts val="0"/>
              </a:spcBef>
              <a:defRPr/>
            </a:pPr>
            <a:r>
              <a:rPr lang="el-GR" dirty="0" smtClean="0">
                <a:solidFill>
                  <a:schemeClr val="bg2"/>
                </a:solidFill>
              </a:rPr>
              <a:t>Το </a:t>
            </a:r>
            <a:r>
              <a:rPr lang="el-GR" dirty="0">
                <a:solidFill>
                  <a:schemeClr val="bg2"/>
                </a:solidFill>
              </a:rPr>
              <a:t>λογισμικό σχεδίασης σας δίνει τη δυνατότητα να </a:t>
            </a:r>
            <a:r>
              <a:rPr lang="el-GR" dirty="0" smtClean="0">
                <a:solidFill>
                  <a:schemeClr val="bg2"/>
                </a:solidFill>
              </a:rPr>
              <a:t>δημιουργείτε</a:t>
            </a:r>
            <a:r>
              <a:rPr lang="en-US" dirty="0" smtClean="0">
                <a:solidFill>
                  <a:schemeClr val="bg2"/>
                </a:solidFill>
              </a:rPr>
              <a:t>:</a:t>
            </a:r>
            <a:endParaRPr lang="en-US" dirty="0">
              <a:solidFill>
                <a:schemeClr val="bg2"/>
              </a:solidFill>
            </a:endParaRPr>
          </a:p>
          <a:p>
            <a:pPr lvl="1">
              <a:lnSpc>
                <a:spcPct val="110000"/>
              </a:lnSpc>
              <a:spcBef>
                <a:spcPts val="0"/>
              </a:spcBef>
              <a:defRPr/>
            </a:pPr>
            <a:r>
              <a:rPr lang="el-GR" dirty="0" smtClean="0"/>
              <a:t>Δισδιάστατα</a:t>
            </a:r>
            <a:r>
              <a:rPr lang="en-US" dirty="0" smtClean="0">
                <a:effectLst/>
              </a:rPr>
              <a:t>, </a:t>
            </a:r>
            <a:r>
              <a:rPr lang="el-GR" dirty="0" smtClean="0">
                <a:effectLst/>
              </a:rPr>
              <a:t>γραμμικά σχέδια</a:t>
            </a:r>
            <a:endParaRPr lang="en-US" dirty="0">
              <a:effectLst/>
            </a:endParaRPr>
          </a:p>
          <a:p>
            <a:pPr lvl="1">
              <a:lnSpc>
                <a:spcPct val="110000"/>
              </a:lnSpc>
              <a:spcBef>
                <a:spcPts val="0"/>
              </a:spcBef>
              <a:defRPr/>
            </a:pPr>
            <a:r>
              <a:rPr lang="el-GR" dirty="0" smtClean="0"/>
              <a:t>Τεχνικά διαγράμματα</a:t>
            </a:r>
            <a:endParaRPr lang="en-US" dirty="0">
              <a:effectLst/>
            </a:endParaRPr>
          </a:p>
          <a:p>
            <a:pPr lvl="1">
              <a:lnSpc>
                <a:spcPct val="110000"/>
              </a:lnSpc>
              <a:spcBef>
                <a:spcPts val="0"/>
              </a:spcBef>
              <a:defRPr/>
            </a:pPr>
            <a:r>
              <a:rPr lang="el-GR" dirty="0" smtClean="0"/>
              <a:t>Κινούμενα σχέδια</a:t>
            </a:r>
            <a:endParaRPr lang="en-US" dirty="0">
              <a:effectLst/>
            </a:endParaRPr>
          </a:p>
          <a:p>
            <a:pPr>
              <a:lnSpc>
                <a:spcPct val="110000"/>
              </a:lnSpc>
              <a:spcBef>
                <a:spcPts val="0"/>
              </a:spcBef>
              <a:defRPr/>
            </a:pPr>
            <a:r>
              <a:rPr lang="el-GR" dirty="0" smtClean="0">
                <a:solidFill>
                  <a:schemeClr val="bg2"/>
                </a:solidFill>
              </a:rPr>
              <a:t>Επαγγελματικού </a:t>
            </a:r>
          </a:p>
          <a:p>
            <a:pPr marL="0" indent="0">
              <a:lnSpc>
                <a:spcPct val="110000"/>
              </a:lnSpc>
              <a:spcBef>
                <a:spcPts val="0"/>
              </a:spcBef>
              <a:buNone/>
              <a:defRPr/>
            </a:pPr>
            <a:r>
              <a:rPr lang="el-GR" dirty="0">
                <a:solidFill>
                  <a:schemeClr val="bg2"/>
                </a:solidFill>
              </a:rPr>
              <a:t> </a:t>
            </a:r>
            <a:r>
              <a:rPr lang="el-GR" dirty="0" smtClean="0">
                <a:solidFill>
                  <a:schemeClr val="bg2"/>
                </a:solidFill>
              </a:rPr>
              <a:t>  επιπέδου</a:t>
            </a:r>
            <a:endParaRPr lang="en-US" dirty="0">
              <a:solidFill>
                <a:schemeClr val="bg2"/>
              </a:solidFill>
            </a:endParaRPr>
          </a:p>
          <a:p>
            <a:pPr lvl="1">
              <a:lnSpc>
                <a:spcPct val="110000"/>
              </a:lnSpc>
              <a:spcBef>
                <a:spcPts val="0"/>
              </a:spcBef>
              <a:defRPr/>
            </a:pPr>
            <a:r>
              <a:rPr lang="en-US" dirty="0">
                <a:effectLst/>
              </a:rPr>
              <a:t>Adobe Illustrator</a:t>
            </a:r>
          </a:p>
        </p:txBody>
      </p:sp>
      <p:pic>
        <p:nvPicPr>
          <p:cNvPr id="3" name="Picture 2" descr="Window showing the pattern options for creating vector art, and illustration in the adobe. Pattern options has name, tile type, brick offset, width, height, H spacing, V spacing for filling details, checkboxes for size tile art, move title with art. Below has the printing options of the art."/>
          <p:cNvPicPr>
            <a:picLocks noChangeAspect="1"/>
          </p:cNvPicPr>
          <p:nvPr/>
        </p:nvPicPr>
        <p:blipFill>
          <a:blip r:embed="rId3" cstate="print"/>
          <a:stretch>
            <a:fillRect/>
          </a:stretch>
        </p:blipFill>
        <p:spPr>
          <a:xfrm>
            <a:off x="4536646" y="3505200"/>
            <a:ext cx="4531154" cy="3276600"/>
          </a:xfrm>
          <a:prstGeom prst="rect">
            <a:avLst/>
          </a:prstGeom>
        </p:spPr>
      </p:pic>
      <p:sp>
        <p:nvSpPr>
          <p:cNvPr id="6" name="Rectangle 2"/>
          <p:cNvSpPr>
            <a:spLocks noGrp="1" noChangeArrowheads="1"/>
          </p:cNvSpPr>
          <p:nvPr>
            <p:ph type="title"/>
          </p:nvPr>
        </p:nvSpPr>
        <p:spPr>
          <a:xfrm>
            <a:off x="457200" y="0"/>
            <a:ext cx="8534320" cy="1600200"/>
          </a:xfrm>
        </p:spPr>
        <p:txBody>
          <a:bodyPr>
            <a:normAutofit fontScale="90000"/>
          </a:bodyPr>
          <a:lstStyle/>
          <a:p>
            <a:pPr>
              <a:defRPr/>
            </a:pPr>
            <a:r>
              <a:rPr lang="el-GR" dirty="0" smtClean="0"/>
              <a:t>Λογισμικό </a:t>
            </a:r>
            <a:r>
              <a:rPr lang="el-GR" dirty="0"/>
              <a:t>πολυμέσων και εκπαιδευτικό λογισμικό</a:t>
            </a:r>
            <a:r>
              <a:rPr lang="en-US" sz="2100" dirty="0"/>
              <a:t/>
            </a:r>
            <a:br>
              <a:rPr lang="en-US" sz="2100" dirty="0"/>
            </a:br>
            <a:r>
              <a:rPr lang="el-GR" sz="3200" dirty="0" smtClean="0"/>
              <a:t>Λογισμικό </a:t>
            </a:r>
            <a:r>
              <a:rPr lang="el-GR" sz="3200" dirty="0"/>
              <a:t>ψηφιακών </a:t>
            </a:r>
            <a:r>
              <a:rPr lang="el-GR" sz="3200" dirty="0" smtClean="0"/>
              <a:t>πολυμέσων</a:t>
            </a:r>
            <a:r>
              <a:rPr lang="en-US" sz="3200" dirty="0" smtClean="0"/>
              <a:t> (</a:t>
            </a:r>
            <a:r>
              <a:rPr lang="el-GR" sz="3200" dirty="0" smtClean="0"/>
              <a:t>2</a:t>
            </a:r>
            <a:r>
              <a:rPr lang="en-US" sz="3200" dirty="0" smtClean="0"/>
              <a:t> </a:t>
            </a:r>
            <a:r>
              <a:rPr lang="el-GR" sz="3200" dirty="0" smtClean="0"/>
              <a:t>από</a:t>
            </a:r>
            <a:r>
              <a:rPr lang="en-US" sz="3200" dirty="0" smtClean="0"/>
              <a:t> </a:t>
            </a:r>
            <a:r>
              <a:rPr lang="en-US" sz="3200" dirty="0"/>
              <a:t>2) </a:t>
            </a:r>
            <a:r>
              <a:rPr lang="en-US" sz="2000" dirty="0" smtClean="0"/>
              <a:t>(</a:t>
            </a:r>
            <a:r>
              <a:rPr lang="el-GR" sz="2000" dirty="0" smtClean="0"/>
              <a:t>Στόχος</a:t>
            </a:r>
            <a:r>
              <a:rPr lang="en-US" sz="2000" dirty="0" smtClean="0"/>
              <a:t> </a:t>
            </a:r>
            <a:r>
              <a:rPr lang="en-US" sz="2000" dirty="0"/>
              <a:t>4.9)</a:t>
            </a:r>
            <a:endParaRPr lang="en-US" sz="2700" dirty="0"/>
          </a:p>
        </p:txBody>
      </p:sp>
    </p:spTree>
    <p:extLst>
      <p:ext uri="{BB962C8B-B14F-4D97-AF65-F5344CB8AC3E}">
        <p14:creationId xmlns="" xmlns:p14="http://schemas.microsoft.com/office/powerpoint/2010/main" val="22416409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457200" y="0"/>
            <a:ext cx="8458200" cy="1600200"/>
          </a:xfrm>
        </p:spPr>
        <p:txBody>
          <a:bodyPr>
            <a:normAutofit fontScale="90000"/>
          </a:bodyPr>
          <a:lstStyle/>
          <a:p>
            <a:pPr>
              <a:defRPr/>
            </a:pPr>
            <a:r>
              <a:rPr lang="el-GR" dirty="0" smtClean="0"/>
              <a:t>Λογισμικό </a:t>
            </a:r>
            <a:r>
              <a:rPr lang="el-GR" dirty="0"/>
              <a:t>πολυμέσων και εκπαιδευτικό </a:t>
            </a:r>
            <a:r>
              <a:rPr lang="el-GR" dirty="0" smtClean="0"/>
              <a:t>λογισμικό</a:t>
            </a:r>
            <a:r>
              <a:rPr lang="el-GR" dirty="0"/>
              <a:t/>
            </a:r>
            <a:br>
              <a:rPr lang="el-GR" dirty="0"/>
            </a:br>
            <a:r>
              <a:rPr lang="el-GR" sz="3200" dirty="0" smtClean="0"/>
              <a:t>Λογισμικό </a:t>
            </a:r>
            <a:r>
              <a:rPr lang="el-GR" sz="3200" dirty="0"/>
              <a:t>επεξεργασίας ψηφιακού </a:t>
            </a:r>
            <a:r>
              <a:rPr lang="el-GR" sz="3200" dirty="0" smtClean="0"/>
              <a:t>ήχου </a:t>
            </a:r>
            <a:r>
              <a:rPr lang="en-US" sz="2000" dirty="0" smtClean="0"/>
              <a:t>(</a:t>
            </a:r>
            <a:r>
              <a:rPr lang="el-GR" sz="2000" dirty="0" smtClean="0"/>
              <a:t>Στόχος</a:t>
            </a:r>
            <a:r>
              <a:rPr lang="en-US" sz="2000" dirty="0" smtClean="0"/>
              <a:t> </a:t>
            </a:r>
            <a:r>
              <a:rPr lang="en-US" sz="2000" dirty="0"/>
              <a:t>4.10)</a:t>
            </a:r>
            <a:endParaRPr lang="en-US" dirty="0">
              <a:effectLst/>
            </a:endParaRPr>
          </a:p>
        </p:txBody>
      </p:sp>
      <p:sp>
        <p:nvSpPr>
          <p:cNvPr id="106499" name="Rectangle 3"/>
          <p:cNvSpPr>
            <a:spLocks noGrp="1" noChangeArrowheads="1"/>
          </p:cNvSpPr>
          <p:nvPr>
            <p:ph idx="1"/>
          </p:nvPr>
        </p:nvSpPr>
        <p:spPr>
          <a:xfrm>
            <a:off x="457200" y="1752600"/>
            <a:ext cx="8229600" cy="4724400"/>
          </a:xfrm>
        </p:spPr>
        <p:txBody>
          <a:bodyPr>
            <a:normAutofit/>
          </a:bodyPr>
          <a:lstStyle/>
          <a:p>
            <a:pPr>
              <a:spcBef>
                <a:spcPts val="0"/>
              </a:spcBef>
              <a:spcAft>
                <a:spcPts val="1800"/>
              </a:spcAft>
              <a:defRPr/>
            </a:pPr>
            <a:r>
              <a:rPr lang="el-GR" dirty="0" smtClean="0">
                <a:solidFill>
                  <a:schemeClr val="bg2"/>
                </a:solidFill>
              </a:rPr>
              <a:t>Αρχεία ψηφιακού ήχου</a:t>
            </a:r>
            <a:endParaRPr lang="en-US" dirty="0">
              <a:solidFill>
                <a:schemeClr val="bg2"/>
              </a:solidFill>
            </a:endParaRPr>
          </a:p>
          <a:p>
            <a:pPr>
              <a:spcBef>
                <a:spcPts val="0"/>
              </a:spcBef>
              <a:spcAft>
                <a:spcPts val="1800"/>
              </a:spcAft>
              <a:defRPr/>
            </a:pPr>
            <a:r>
              <a:rPr lang="el-GR" dirty="0">
                <a:solidFill>
                  <a:schemeClr val="bg2"/>
                </a:solidFill>
              </a:rPr>
              <a:t>Α</a:t>
            </a:r>
            <a:r>
              <a:rPr lang="el-GR" dirty="0" smtClean="0">
                <a:solidFill>
                  <a:schemeClr val="bg2"/>
                </a:solidFill>
              </a:rPr>
              <a:t>ρχεία </a:t>
            </a:r>
            <a:r>
              <a:rPr lang="el-GR" dirty="0">
                <a:solidFill>
                  <a:schemeClr val="bg2"/>
                </a:solidFill>
              </a:rPr>
              <a:t>μουσικής, ηχητικά βιβλία ή </a:t>
            </a:r>
            <a:r>
              <a:rPr lang="el-GR" dirty="0" err="1">
                <a:solidFill>
                  <a:schemeClr val="bg2"/>
                </a:solidFill>
              </a:rPr>
              <a:t>podcast</a:t>
            </a:r>
            <a:endParaRPr lang="en-US" dirty="0">
              <a:solidFill>
                <a:schemeClr val="bg2"/>
              </a:solidFill>
            </a:endParaRPr>
          </a:p>
          <a:p>
            <a:pPr lvl="1">
              <a:spcBef>
                <a:spcPts val="0"/>
              </a:spcBef>
              <a:spcAft>
                <a:spcPts val="1800"/>
              </a:spcAft>
              <a:defRPr/>
            </a:pPr>
            <a:r>
              <a:rPr lang="el-GR" dirty="0" smtClean="0"/>
              <a:t>Συμπιεσμένα</a:t>
            </a:r>
            <a:r>
              <a:rPr lang="en-US" dirty="0" smtClean="0">
                <a:effectLst/>
              </a:rPr>
              <a:t>: </a:t>
            </a:r>
            <a:r>
              <a:rPr lang="en-US" dirty="0">
                <a:effectLst/>
              </a:rPr>
              <a:t>MP3, ACC, WMA</a:t>
            </a:r>
            <a:endParaRPr lang="en-US" dirty="0"/>
          </a:p>
          <a:p>
            <a:pPr lvl="1">
              <a:spcBef>
                <a:spcPts val="0"/>
              </a:spcBef>
              <a:spcAft>
                <a:spcPts val="1800"/>
              </a:spcAft>
              <a:defRPr/>
            </a:pPr>
            <a:r>
              <a:rPr lang="el-GR" dirty="0" smtClean="0"/>
              <a:t>Μη συμπιεσμένα</a:t>
            </a:r>
            <a:r>
              <a:rPr lang="en-US" dirty="0" smtClean="0">
                <a:effectLst/>
              </a:rPr>
              <a:t>: </a:t>
            </a:r>
            <a:r>
              <a:rPr lang="en-US" dirty="0">
                <a:effectLst/>
              </a:rPr>
              <a:t>WAV, AIFF</a:t>
            </a:r>
          </a:p>
          <a:p>
            <a:pPr>
              <a:spcBef>
                <a:spcPts val="0"/>
              </a:spcBef>
              <a:spcAft>
                <a:spcPts val="1800"/>
              </a:spcAft>
              <a:defRPr/>
            </a:pPr>
            <a:r>
              <a:rPr lang="el-GR" dirty="0" smtClean="0">
                <a:solidFill>
                  <a:schemeClr val="bg2"/>
                </a:solidFill>
              </a:rPr>
              <a:t>Λογισμικό </a:t>
            </a:r>
            <a:r>
              <a:rPr lang="el-GR" dirty="0">
                <a:solidFill>
                  <a:schemeClr val="bg2"/>
                </a:solidFill>
              </a:rPr>
              <a:t>σταθμών εργασίας επεξεργασίας ψηφιακού ήχου</a:t>
            </a:r>
            <a:endParaRPr lang="en-US" dirty="0">
              <a:solidFill>
                <a:schemeClr val="bg2"/>
              </a:solidFill>
            </a:endParaRPr>
          </a:p>
          <a:p>
            <a:pPr>
              <a:spcBef>
                <a:spcPts val="0"/>
              </a:spcBef>
              <a:spcAft>
                <a:spcPts val="1800"/>
              </a:spcAft>
              <a:defRPr/>
            </a:pPr>
            <a:r>
              <a:rPr lang="el-GR" dirty="0" smtClean="0">
                <a:solidFill>
                  <a:schemeClr val="bg2"/>
                </a:solidFill>
              </a:rPr>
              <a:t>Λογισμικό επεξεργασίας ήχου</a:t>
            </a:r>
            <a:endParaRPr lang="en-US" dirty="0">
              <a:solidFill>
                <a:schemeClr val="bg2"/>
              </a:solidFill>
            </a:endParaRPr>
          </a:p>
        </p:txBody>
      </p:sp>
    </p:spTree>
    <p:extLst>
      <p:ext uri="{BB962C8B-B14F-4D97-AF65-F5344CB8AC3E}">
        <p14:creationId xmlns="" xmlns:p14="http://schemas.microsoft.com/office/powerpoint/2010/main" val="1811569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458200" cy="1600200"/>
          </a:xfrm>
        </p:spPr>
        <p:txBody>
          <a:bodyPr>
            <a:normAutofit fontScale="90000"/>
          </a:bodyPr>
          <a:lstStyle/>
          <a:p>
            <a:r>
              <a:rPr lang="el-GR" dirty="0" smtClean="0"/>
              <a:t>Λογισμικό </a:t>
            </a:r>
            <a:r>
              <a:rPr lang="el-GR" dirty="0"/>
              <a:t>πολυμέσων και εκπαιδευτικό λογισμικό</a:t>
            </a:r>
            <a:r>
              <a:rPr lang="en-US" dirty="0">
                <a:effectLst/>
              </a:rPr>
              <a:t/>
            </a:r>
            <a:br>
              <a:rPr lang="en-US" dirty="0">
                <a:effectLst/>
              </a:rPr>
            </a:br>
            <a:r>
              <a:rPr lang="el-GR" sz="3200" dirty="0" smtClean="0"/>
              <a:t>Λογισμικό </a:t>
            </a:r>
            <a:r>
              <a:rPr lang="el-GR" sz="3200" dirty="0"/>
              <a:t>δημιουργίας εφαρμογών</a:t>
            </a:r>
            <a:r>
              <a:rPr lang="en-US" sz="3200" dirty="0" smtClean="0"/>
              <a:t> </a:t>
            </a:r>
            <a:r>
              <a:rPr lang="en-US" sz="2000" dirty="0" smtClean="0"/>
              <a:t>(</a:t>
            </a:r>
            <a:r>
              <a:rPr lang="el-GR" sz="2000" dirty="0" smtClean="0"/>
              <a:t>Στόχος</a:t>
            </a:r>
            <a:r>
              <a:rPr lang="en-US" sz="2000" dirty="0" smtClean="0"/>
              <a:t> </a:t>
            </a:r>
            <a:r>
              <a:rPr lang="en-US" sz="2000" dirty="0"/>
              <a:t>4.11)</a:t>
            </a:r>
            <a:endParaRPr lang="en-US" dirty="0">
              <a:effectLst/>
            </a:endParaRPr>
          </a:p>
        </p:txBody>
      </p:sp>
      <p:sp>
        <p:nvSpPr>
          <p:cNvPr id="8" name="Content Placeholder 7"/>
          <p:cNvSpPr>
            <a:spLocks noGrp="1"/>
          </p:cNvSpPr>
          <p:nvPr>
            <p:ph idx="1"/>
          </p:nvPr>
        </p:nvSpPr>
        <p:spPr>
          <a:xfrm>
            <a:off x="381000" y="1676400"/>
            <a:ext cx="4546270" cy="5257800"/>
          </a:xfrm>
        </p:spPr>
        <p:txBody>
          <a:bodyPr>
            <a:normAutofit lnSpcReduction="10000"/>
          </a:bodyPr>
          <a:lstStyle/>
          <a:p>
            <a:pPr>
              <a:lnSpc>
                <a:spcPct val="110000"/>
              </a:lnSpc>
              <a:spcBef>
                <a:spcPts val="0"/>
              </a:spcBef>
              <a:defRPr/>
            </a:pPr>
            <a:r>
              <a:rPr lang="el-GR" dirty="0" smtClean="0">
                <a:solidFill>
                  <a:schemeClr val="bg2"/>
                </a:solidFill>
              </a:rPr>
              <a:t>Δημιουργία χαρακτήρων για την επέκταση ενός</a:t>
            </a:r>
            <a:r>
              <a:rPr lang="it-IT" dirty="0" smtClean="0">
                <a:solidFill>
                  <a:schemeClr val="bg2"/>
                </a:solidFill>
              </a:rPr>
              <a:t> </a:t>
            </a:r>
            <a:r>
              <a:rPr lang="el-GR" dirty="0" smtClean="0">
                <a:solidFill>
                  <a:schemeClr val="bg2"/>
                </a:solidFill>
              </a:rPr>
              <a:t>παιχνιδιού</a:t>
            </a:r>
            <a:endParaRPr lang="it-IT" dirty="0">
              <a:solidFill>
                <a:schemeClr val="bg2"/>
              </a:solidFill>
            </a:endParaRPr>
          </a:p>
          <a:p>
            <a:pPr lvl="1">
              <a:lnSpc>
                <a:spcPct val="110000"/>
              </a:lnSpc>
              <a:spcBef>
                <a:spcPts val="0"/>
              </a:spcBef>
            </a:pPr>
            <a:r>
              <a:rPr lang="it-IT" dirty="0"/>
              <a:t>EverQuest, Oblivion, Unreal Tournament</a:t>
            </a:r>
          </a:p>
          <a:p>
            <a:pPr>
              <a:lnSpc>
                <a:spcPct val="110000"/>
              </a:lnSpc>
              <a:spcBef>
                <a:spcPts val="0"/>
              </a:spcBef>
              <a:defRPr/>
            </a:pPr>
            <a:r>
              <a:rPr lang="el-GR" dirty="0" smtClean="0">
                <a:solidFill>
                  <a:schemeClr val="bg2"/>
                </a:solidFill>
              </a:rPr>
              <a:t>Δημιουργία των δικών σας παιχνιδιών</a:t>
            </a:r>
            <a:endParaRPr lang="it-IT" dirty="0">
              <a:solidFill>
                <a:schemeClr val="bg2"/>
              </a:solidFill>
            </a:endParaRPr>
          </a:p>
          <a:p>
            <a:pPr lvl="1">
              <a:lnSpc>
                <a:spcPct val="110000"/>
              </a:lnSpc>
              <a:spcBef>
                <a:spcPts val="0"/>
              </a:spcBef>
            </a:pPr>
            <a:r>
              <a:rPr lang="it-IT" dirty="0"/>
              <a:t>Unity, Adobe Flash, RPG Maker VX, GameMaker</a:t>
            </a:r>
          </a:p>
        </p:txBody>
      </p:sp>
      <p:pic>
        <p:nvPicPr>
          <p:cNvPr id="2" name="Picture 1" descr="Window for MIT App inventor Beta has title ch12MakeThisWorkingModel, has screen1, add screen, remove screen options, blocks built-in for &#10;• Control&#10;• Logic&#10;• Math&#10;• Text&#10;• Lists&#10;• Colors&#10;• Variables&#10;• Procedures&#10;Screen1 has folders named ShareMessageButton, MessageTextBox, SharePictureButton, and components as Sharing1, camera1.&#10;Viewer tab shows the background of the screen1."/>
          <p:cNvPicPr>
            <a:picLocks noChangeAspect="1"/>
          </p:cNvPicPr>
          <p:nvPr/>
        </p:nvPicPr>
        <p:blipFill>
          <a:blip r:embed="rId3" cstate="print"/>
          <a:stretch>
            <a:fillRect/>
          </a:stretch>
        </p:blipFill>
        <p:spPr>
          <a:xfrm>
            <a:off x="4546601" y="1752600"/>
            <a:ext cx="4521199" cy="2590800"/>
          </a:xfrm>
          <a:prstGeom prst="rect">
            <a:avLst/>
          </a:prstGeom>
        </p:spPr>
      </p:pic>
    </p:spTree>
    <p:extLst>
      <p:ext uri="{BB962C8B-B14F-4D97-AF65-F5344CB8AC3E}">
        <p14:creationId xmlns="" xmlns:p14="http://schemas.microsoft.com/office/powerpoint/2010/main" val="22759322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ctrTitle"/>
          </p:nvPr>
        </p:nvSpPr>
        <p:spPr>
          <a:xfrm>
            <a:off x="304800" y="2438400"/>
            <a:ext cx="8534400" cy="805991"/>
          </a:xfrm>
        </p:spPr>
        <p:txBody>
          <a:bodyPr anchor="ctr">
            <a:normAutofit fontScale="90000"/>
          </a:bodyPr>
          <a:lstStyle/>
          <a:p>
            <a:pPr algn="ctr"/>
            <a:r>
              <a:rPr lang="el-GR" sz="3900" i="1" dirty="0">
                <a:solidFill>
                  <a:schemeClr val="tx1"/>
                </a:solidFill>
              </a:rPr>
              <a:t>Προσπέλαση, χρήση και διαχείριση λογισμικού</a:t>
            </a:r>
            <a:r>
              <a:rPr lang="el-GR" sz="3900" i="1" dirty="0">
                <a:solidFill>
                  <a:schemeClr val="tx1"/>
                </a:solidFill>
                <a:effectLst>
                  <a:outerShdw blurRad="38100" dist="38100" dir="2700000" algn="tl">
                    <a:srgbClr val="000000">
                      <a:alpha val="43137"/>
                    </a:srgbClr>
                  </a:outerShdw>
                </a:effectLst>
              </a:rPr>
              <a:t/>
            </a:r>
            <a:br>
              <a:rPr lang="el-GR" sz="3900" i="1" dirty="0">
                <a:solidFill>
                  <a:schemeClr val="tx1"/>
                </a:solidFill>
                <a:effectLst>
                  <a:outerShdw blurRad="38100" dist="38100" dir="2700000" algn="tl">
                    <a:srgbClr val="000000">
                      <a:alpha val="43137"/>
                    </a:srgbClr>
                  </a:outerShdw>
                </a:effectLst>
              </a:rPr>
            </a:br>
            <a:endParaRPr lang="en-US" sz="3900" b="1" i="1" dirty="0">
              <a:solidFill>
                <a:schemeClr val="tx1"/>
              </a:solidFill>
              <a:effectLst>
                <a:outerShdw blurRad="38100" dist="38100" dir="2700000" algn="tl">
                  <a:srgbClr val="000000">
                    <a:alpha val="43137"/>
                  </a:srgbClr>
                </a:outerShdw>
              </a:effectLst>
            </a:endParaRPr>
          </a:p>
        </p:txBody>
      </p:sp>
      <p:sp>
        <p:nvSpPr>
          <p:cNvPr id="7" name="Subtitle 6"/>
          <p:cNvSpPr>
            <a:spLocks noGrp="1"/>
          </p:cNvSpPr>
          <p:nvPr>
            <p:ph type="subTitle" idx="1"/>
          </p:nvPr>
        </p:nvSpPr>
        <p:spPr>
          <a:xfrm>
            <a:off x="457200" y="3886200"/>
            <a:ext cx="8909685" cy="1469232"/>
          </a:xfrm>
        </p:spPr>
        <p:txBody>
          <a:bodyPr>
            <a:noAutofit/>
          </a:bodyPr>
          <a:lstStyle/>
          <a:p>
            <a:pPr marL="342900" indent="-342900">
              <a:spcAft>
                <a:spcPts val="2400"/>
              </a:spcAft>
              <a:buFont typeface="Arial" panose="020B0604020202020204" pitchFamily="34" charset="0"/>
              <a:buChar char="•"/>
            </a:pPr>
            <a:r>
              <a:rPr lang="el-GR" sz="3200" dirty="0" smtClean="0"/>
              <a:t>Τα </a:t>
            </a:r>
            <a:r>
              <a:rPr lang="el-GR" sz="3200" dirty="0"/>
              <a:t>βασικά σημεία του λογισμικού </a:t>
            </a:r>
            <a:endParaRPr lang="en-US" sz="3200" dirty="0"/>
          </a:p>
          <a:p>
            <a:pPr marL="342900" indent="-342900">
              <a:spcAft>
                <a:spcPts val="2400"/>
              </a:spcAft>
              <a:buFont typeface="Arial" panose="020B0604020202020204" pitchFamily="34" charset="0"/>
              <a:buChar char="•"/>
            </a:pPr>
            <a:r>
              <a:rPr lang="el-GR" sz="3200" dirty="0" smtClean="0"/>
              <a:t>Διαχείριση λογισμικού</a:t>
            </a:r>
            <a:endParaRPr lang="en-US" sz="3200" dirty="0"/>
          </a:p>
        </p:txBody>
      </p:sp>
    </p:spTree>
    <p:extLst>
      <p:ext uri="{BB962C8B-B14F-4D97-AF65-F5344CB8AC3E}">
        <p14:creationId xmlns="" xmlns:p14="http://schemas.microsoft.com/office/powerpoint/2010/main" val="220524357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0"/>
            <a:ext cx="8382000" cy="1600200"/>
          </a:xfrm>
        </p:spPr>
        <p:txBody>
          <a:bodyPr>
            <a:noAutofit/>
          </a:bodyPr>
          <a:lstStyle/>
          <a:p>
            <a:r>
              <a:rPr lang="el-GR" dirty="0" smtClean="0"/>
              <a:t>Λογισμικό </a:t>
            </a:r>
            <a:r>
              <a:rPr lang="el-GR" dirty="0"/>
              <a:t>πολυμέσων και εκπαιδευτικό λογισμικό</a:t>
            </a:r>
            <a:r>
              <a:rPr lang="en-US" sz="2400" dirty="0"/>
              <a:t/>
            </a:r>
            <a:br>
              <a:rPr lang="en-US" sz="2400" dirty="0"/>
            </a:br>
            <a:r>
              <a:rPr lang="el-GR" sz="3200" dirty="0" smtClean="0"/>
              <a:t>Λογισμικό </a:t>
            </a:r>
            <a:r>
              <a:rPr lang="el-GR" sz="3200" dirty="0"/>
              <a:t>εκπαίδευσης και </a:t>
            </a:r>
            <a:r>
              <a:rPr lang="el-GR" sz="3200" dirty="0" smtClean="0"/>
              <a:t>αναφοράς </a:t>
            </a:r>
            <a:r>
              <a:rPr lang="el-GR" sz="2000" dirty="0" smtClean="0"/>
              <a:t>(Στόχος</a:t>
            </a:r>
            <a:r>
              <a:rPr lang="en-US" sz="2000" dirty="0" smtClean="0"/>
              <a:t> </a:t>
            </a:r>
            <a:r>
              <a:rPr lang="en-US" sz="2000" dirty="0"/>
              <a:t>4.12)</a:t>
            </a:r>
            <a:endParaRPr lang="en-US" sz="2700" dirty="0"/>
          </a:p>
        </p:txBody>
      </p:sp>
      <p:pic>
        <p:nvPicPr>
          <p:cNvPr id="3" name="Εικόνα 2"/>
          <p:cNvPicPr>
            <a:picLocks noChangeAspect="1"/>
          </p:cNvPicPr>
          <p:nvPr/>
        </p:nvPicPr>
        <p:blipFill rotWithShape="1">
          <a:blip r:embed="rId3" cstate="print"/>
          <a:srcRect l="25000" t="25197" r="25832" b="5140"/>
          <a:stretch/>
        </p:blipFill>
        <p:spPr>
          <a:xfrm>
            <a:off x="1143000" y="1741800"/>
            <a:ext cx="6326802" cy="5040000"/>
          </a:xfrm>
          <a:prstGeom prst="rect">
            <a:avLst/>
          </a:prstGeom>
        </p:spPr>
      </p:pic>
    </p:spTree>
    <p:extLst>
      <p:ext uri="{BB962C8B-B14F-4D97-AF65-F5344CB8AC3E}">
        <p14:creationId xmlns="" xmlns:p14="http://schemas.microsoft.com/office/powerpoint/2010/main" val="20216300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1259" y="4458372"/>
            <a:ext cx="8211854" cy="994172"/>
          </a:xfrm>
          <a:noFill/>
        </p:spPr>
        <p:txBody>
          <a:bodyPr>
            <a:normAutofit/>
          </a:bodyPr>
          <a:lstStyle/>
          <a:p>
            <a:r>
              <a:rPr lang="el-GR" sz="5400" dirty="0" smtClean="0">
                <a:solidFill>
                  <a:schemeClr val="tx1"/>
                </a:solidFill>
                <a:latin typeface="Arial Narrow" panose="020B0606020202030204" pitchFamily="34" charset="0"/>
              </a:rPr>
              <a:t>Ερωτήσεις</a:t>
            </a:r>
            <a:endParaRPr lang="en-US" sz="5400" dirty="0">
              <a:solidFill>
                <a:schemeClr val="tx1"/>
              </a:solidFill>
              <a:latin typeface="Arial Narrow" panose="020B0606020202030204" pitchFamily="34" charset="0"/>
            </a:endParaRPr>
          </a:p>
        </p:txBody>
      </p:sp>
      <p:sp>
        <p:nvSpPr>
          <p:cNvPr id="4" name="Oval Callout 3"/>
          <p:cNvSpPr/>
          <p:nvPr/>
        </p:nvSpPr>
        <p:spPr>
          <a:xfrm>
            <a:off x="3175930" y="1520927"/>
            <a:ext cx="2946494" cy="3019733"/>
          </a:xfrm>
          <a:prstGeom prst="wedgeEllipseCallout">
            <a:avLst>
              <a:gd name="adj1" fmla="val -53869"/>
              <a:gd name="adj2" fmla="val 5957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l-GR" sz="21525" dirty="0"/>
              <a:t>;</a:t>
            </a:r>
            <a:endParaRPr lang="en-US" sz="21525" dirty="0"/>
          </a:p>
        </p:txBody>
      </p:sp>
      <p:cxnSp>
        <p:nvCxnSpPr>
          <p:cNvPr id="7" name="Straight Connector 6"/>
          <p:cNvCxnSpPr/>
          <p:nvPr/>
        </p:nvCxnSpPr>
        <p:spPr>
          <a:xfrm>
            <a:off x="3429000" y="4953000"/>
            <a:ext cx="5182215" cy="2458"/>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flipV="1">
            <a:off x="471259" y="5434781"/>
            <a:ext cx="8211855" cy="17763"/>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 xmlns:p14="http://schemas.microsoft.com/office/powerpoint/2010/main" val="3368103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 Θέση περιεχομένου"/>
          <p:cNvSpPr txBox="1">
            <a:spLocks noGrp="1"/>
          </p:cNvSpPr>
          <p:nvPr>
            <p:ph sz="quarter" idx="1"/>
          </p:nvPr>
        </p:nvSpPr>
        <p:spPr>
          <a:xfrm>
            <a:off x="762000" y="1981200"/>
            <a:ext cx="7772400" cy="2016125"/>
          </a:xfrm>
          <a:ln>
            <a:solidFill>
              <a:schemeClr val="accent6">
                <a:lumMod val="75000"/>
              </a:schemeClr>
            </a:solidFill>
          </a:ln>
        </p:spPr>
        <p:txBody>
          <a:bodyPr>
            <a:spAutoFit/>
          </a:bodyPr>
          <a:lstStyle/>
          <a:p>
            <a:pPr marL="0" indent="0" algn="ctr">
              <a:buFont typeface="Wingdings 2" pitchFamily="18" charset="2"/>
              <a:buNone/>
              <a:defRPr/>
            </a:pPr>
            <a:r>
              <a:rPr lang="el-GR" sz="2400" smtClean="0">
                <a:solidFill>
                  <a:srgbClr val="1C4853"/>
                </a:solidFill>
                <a:latin typeface="Calibri" pitchFamily="34" charset="0"/>
                <a:ea typeface="ＭＳ Ｐゴシック" pitchFamily="34" charset="-128"/>
                <a:cs typeface="Calibri" pitchFamily="34" charset="0"/>
              </a:rPr>
              <a:t>Απαγορεύεται η αναδημοσίευση ή αναπαραγωγή του παρόντος έργου με οποιονδήποτε τρόπο χωρίς γραπτή άδεια του εκδότη, σύμφωνα με το Ν. 2121/1993 και τη Διεθνή Σύμβαση της Βέρνης </a:t>
            </a:r>
            <a:endParaRPr lang="en-US" sz="2400" smtClean="0">
              <a:solidFill>
                <a:srgbClr val="1C4853"/>
              </a:solidFill>
              <a:latin typeface="Calibri" pitchFamily="34" charset="0"/>
              <a:ea typeface="ＭＳ Ｐゴシック" pitchFamily="34" charset="-128"/>
              <a:cs typeface="Calibri" pitchFamily="34" charset="0"/>
            </a:endParaRPr>
          </a:p>
          <a:p>
            <a:pPr marL="0" indent="0" algn="ctr">
              <a:buFont typeface="Wingdings 2" pitchFamily="18" charset="2"/>
              <a:buNone/>
              <a:defRPr/>
            </a:pPr>
            <a:r>
              <a:rPr lang="el-GR" sz="2400" smtClean="0">
                <a:solidFill>
                  <a:srgbClr val="1C4853"/>
                </a:solidFill>
                <a:latin typeface="Calibri" pitchFamily="34" charset="0"/>
                <a:ea typeface="ＭＳ Ｐゴシック" pitchFamily="34" charset="-128"/>
                <a:cs typeface="Calibri" pitchFamily="34" charset="0"/>
              </a:rPr>
              <a:t>(που έχει κυρωθεί με τον Ν. 100/1975)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600200"/>
          </a:xfrm>
        </p:spPr>
        <p:txBody>
          <a:bodyPr>
            <a:noAutofit/>
          </a:bodyPr>
          <a:lstStyle/>
          <a:p>
            <a:r>
              <a:rPr lang="el-GR" dirty="0" smtClean="0"/>
              <a:t>Τα </a:t>
            </a:r>
            <a:r>
              <a:rPr lang="el-GR" dirty="0"/>
              <a:t>βασικά σημεία του λογισμικού </a:t>
            </a:r>
            <a:br>
              <a:rPr lang="el-GR" dirty="0"/>
            </a:b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p:txBody>
          <a:bodyPr>
            <a:normAutofit/>
          </a:bodyPr>
          <a:lstStyle/>
          <a:p>
            <a:pPr marL="0" indent="0">
              <a:spcBef>
                <a:spcPts val="0"/>
              </a:spcBef>
              <a:spcAft>
                <a:spcPts val="2400"/>
              </a:spcAft>
              <a:buNone/>
            </a:pPr>
            <a:r>
              <a:rPr lang="el-GR" dirty="0" smtClean="0">
                <a:solidFill>
                  <a:schemeClr val="bg2"/>
                </a:solidFill>
              </a:rPr>
              <a:t>Στόχοι</a:t>
            </a:r>
            <a:endParaRPr lang="en-US" dirty="0">
              <a:solidFill>
                <a:schemeClr val="bg2"/>
              </a:solidFill>
            </a:endParaRPr>
          </a:p>
          <a:p>
            <a:pPr marL="1035558" indent="-692658">
              <a:spcBef>
                <a:spcPts val="0"/>
              </a:spcBef>
              <a:spcAft>
                <a:spcPts val="2400"/>
              </a:spcAft>
              <a:buNone/>
            </a:pPr>
            <a:r>
              <a:rPr lang="en-US" sz="2800" dirty="0"/>
              <a:t>4.1  </a:t>
            </a:r>
            <a:r>
              <a:rPr lang="el-GR" sz="2800" dirty="0" smtClean="0"/>
              <a:t>Σύγκριση </a:t>
            </a:r>
            <a:r>
              <a:rPr lang="el-GR" sz="2800" dirty="0"/>
              <a:t>λογισμικού εφαρμογών και λογισμικού συστημάτων. </a:t>
            </a:r>
            <a:endParaRPr lang="en-US" sz="2800" dirty="0"/>
          </a:p>
          <a:p>
            <a:pPr marL="1035558" indent="-692658">
              <a:spcBef>
                <a:spcPts val="0"/>
              </a:spcBef>
              <a:spcAft>
                <a:spcPts val="2400"/>
              </a:spcAft>
              <a:buNone/>
            </a:pPr>
            <a:r>
              <a:rPr lang="en-US" sz="2800" dirty="0"/>
              <a:t>4.2  </a:t>
            </a:r>
            <a:r>
              <a:rPr lang="el-GR" sz="2800" dirty="0"/>
              <a:t> Διαφορές μεταξύ εμπορικού λογισμικού και λογισμικού ανοιχτού κώδικα και μοντέλα διανομής λογισμικού</a:t>
            </a:r>
            <a:r>
              <a:rPr lang="el-GR" sz="2800" dirty="0" smtClean="0"/>
              <a:t>.</a:t>
            </a:r>
            <a:endParaRPr lang="el-GR" sz="2800" dirty="0"/>
          </a:p>
        </p:txBody>
      </p:sp>
    </p:spTree>
    <p:extLst>
      <p:ext uri="{BB962C8B-B14F-4D97-AF65-F5344CB8AC3E}">
        <p14:creationId xmlns="" xmlns:p14="http://schemas.microsoft.com/office/powerpoint/2010/main" val="10054464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600200"/>
          </a:xfrm>
        </p:spPr>
        <p:txBody>
          <a:bodyPr>
            <a:noAutofit/>
          </a:bodyPr>
          <a:lstStyle/>
          <a:p>
            <a:r>
              <a:rPr lang="el-GR" dirty="0" smtClean="0"/>
              <a:t>Διαχείριση λογισμικού</a:t>
            </a:r>
            <a:endParaRPr lang="en-US" dirty="0">
              <a:effectLst>
                <a:outerShdw blurRad="38100" dist="38100" dir="2700000" algn="tl">
                  <a:srgbClr val="000000">
                    <a:alpha val="43137"/>
                  </a:srgbClr>
                </a:outerShdw>
              </a:effectLst>
            </a:endParaRPr>
          </a:p>
        </p:txBody>
      </p:sp>
      <p:sp>
        <p:nvSpPr>
          <p:cNvPr id="7" name="Subtitle 6"/>
          <p:cNvSpPr>
            <a:spLocks noGrp="1"/>
          </p:cNvSpPr>
          <p:nvPr>
            <p:ph idx="1"/>
          </p:nvPr>
        </p:nvSpPr>
        <p:spPr>
          <a:xfrm>
            <a:off x="457200" y="1600200"/>
            <a:ext cx="8229600" cy="4724400"/>
          </a:xfrm>
        </p:spPr>
        <p:txBody>
          <a:bodyPr>
            <a:normAutofit/>
          </a:bodyPr>
          <a:lstStyle/>
          <a:p>
            <a:pPr marL="0" indent="0">
              <a:spcBef>
                <a:spcPts val="0"/>
              </a:spcBef>
              <a:spcAft>
                <a:spcPts val="1800"/>
              </a:spcAft>
              <a:buNone/>
            </a:pPr>
            <a:r>
              <a:rPr lang="el-GR" dirty="0" smtClean="0">
                <a:solidFill>
                  <a:schemeClr val="bg2"/>
                </a:solidFill>
              </a:rPr>
              <a:t>Στόχοι</a:t>
            </a:r>
            <a:endParaRPr lang="en-US" dirty="0">
              <a:solidFill>
                <a:schemeClr val="bg2"/>
              </a:solidFill>
            </a:endParaRPr>
          </a:p>
          <a:p>
            <a:pPr marL="1035558" indent="-692658">
              <a:spcBef>
                <a:spcPts val="0"/>
              </a:spcBef>
              <a:spcAft>
                <a:spcPts val="1800"/>
              </a:spcAft>
              <a:buNone/>
            </a:pPr>
            <a:r>
              <a:rPr lang="en-US" sz="2800" dirty="0"/>
              <a:t>4.3 </a:t>
            </a:r>
            <a:r>
              <a:rPr lang="el-GR" sz="2800" dirty="0" smtClean="0"/>
              <a:t>Διαφορετικές </a:t>
            </a:r>
            <a:r>
              <a:rPr lang="el-GR" sz="2800" dirty="0"/>
              <a:t>επιλογές προμήθειας </a:t>
            </a:r>
            <a:r>
              <a:rPr lang="el-GR" sz="2800" dirty="0" smtClean="0"/>
              <a:t>λογισμικού.</a:t>
            </a:r>
            <a:endParaRPr lang="en-US" sz="2800" dirty="0"/>
          </a:p>
          <a:p>
            <a:pPr marL="1035558" indent="-692658">
              <a:spcBef>
                <a:spcPts val="0"/>
              </a:spcBef>
              <a:spcAft>
                <a:spcPts val="1800"/>
              </a:spcAft>
              <a:buNone/>
            </a:pPr>
            <a:r>
              <a:rPr lang="en-US" sz="2800" dirty="0"/>
              <a:t>4.4  </a:t>
            </a:r>
            <a:r>
              <a:rPr lang="el-GR" sz="2800" dirty="0"/>
              <a:t>Εγκατάσταση και </a:t>
            </a:r>
            <a:r>
              <a:rPr lang="el-GR" sz="2800" dirty="0" err="1"/>
              <a:t>απεγκατάσταση</a:t>
            </a:r>
            <a:r>
              <a:rPr lang="el-GR" sz="2800" dirty="0"/>
              <a:t> λογισμικού. </a:t>
            </a:r>
            <a:endParaRPr lang="el-GR" sz="2800" dirty="0" smtClean="0"/>
          </a:p>
          <a:p>
            <a:pPr marL="1035558" indent="-692658">
              <a:spcBef>
                <a:spcPts val="0"/>
              </a:spcBef>
              <a:spcAft>
                <a:spcPts val="1800"/>
              </a:spcAft>
              <a:buNone/>
            </a:pPr>
            <a:r>
              <a:rPr lang="en-US" sz="2800" dirty="0" smtClean="0"/>
              <a:t>4.5  </a:t>
            </a:r>
            <a:r>
              <a:rPr lang="el-GR" sz="2800" dirty="0"/>
              <a:t>Ζητήματα σχετικά με την απόφαση αναβάθμισης λογισμικού. </a:t>
            </a:r>
            <a:endParaRPr lang="en-US" sz="2800" dirty="0"/>
          </a:p>
          <a:p>
            <a:pPr marL="1035558" indent="-692658">
              <a:spcBef>
                <a:spcPts val="0"/>
              </a:spcBef>
              <a:spcAft>
                <a:spcPts val="1800"/>
              </a:spcAft>
              <a:buNone/>
            </a:pPr>
            <a:r>
              <a:rPr lang="en-US" sz="2800" dirty="0"/>
              <a:t>4.6  </a:t>
            </a:r>
            <a:r>
              <a:rPr lang="el-GR" sz="2800" dirty="0"/>
              <a:t> Λειτουργία αδειών χρήσης λογισμικού</a:t>
            </a:r>
            <a:r>
              <a:rPr lang="el-GR" sz="2800" dirty="0" smtClean="0"/>
              <a:t>.</a:t>
            </a:r>
            <a:endParaRPr lang="el-GR" sz="2800" dirty="0"/>
          </a:p>
        </p:txBody>
      </p:sp>
    </p:spTree>
    <p:extLst>
      <p:ext uri="{BB962C8B-B14F-4D97-AF65-F5344CB8AC3E}">
        <p14:creationId xmlns="" xmlns:p14="http://schemas.microsoft.com/office/powerpoint/2010/main" val="38480980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1"/>
            <a:ext cx="8229600" cy="1600201"/>
          </a:xfrm>
        </p:spPr>
        <p:txBody>
          <a:bodyPr>
            <a:normAutofit/>
          </a:bodyPr>
          <a:lstStyle/>
          <a:p>
            <a:pPr>
              <a:defRPr/>
            </a:pPr>
            <a:r>
              <a:rPr lang="el-GR" dirty="0" smtClean="0"/>
              <a:t>Τα </a:t>
            </a:r>
            <a:r>
              <a:rPr lang="el-GR" dirty="0"/>
              <a:t>βασικά σημεία του λογισμικού </a:t>
            </a:r>
            <a:r>
              <a:rPr lang="en-US" sz="3000" dirty="0" smtClean="0"/>
              <a:t/>
            </a:r>
            <a:br>
              <a:rPr lang="en-US" sz="3000" dirty="0" smtClean="0"/>
            </a:br>
            <a:r>
              <a:rPr lang="el-GR" sz="3000" dirty="0"/>
              <a:t>Λογισμικό εφαρμογών </a:t>
            </a:r>
            <a:r>
              <a:rPr lang="el-GR" sz="3000" dirty="0" smtClean="0"/>
              <a:t>έναντι λογισμικού συστημάτων</a:t>
            </a:r>
            <a:r>
              <a:rPr lang="en-US" sz="3200" dirty="0" smtClean="0"/>
              <a:t> </a:t>
            </a:r>
            <a:r>
              <a:rPr lang="en-US" sz="2000" dirty="0" smtClean="0"/>
              <a:t>(</a:t>
            </a:r>
            <a:r>
              <a:rPr lang="el-GR" sz="2000" dirty="0" smtClean="0"/>
              <a:t>Στόχος</a:t>
            </a:r>
            <a:r>
              <a:rPr lang="en-US" sz="2000" dirty="0" smtClean="0"/>
              <a:t> 4.1)</a:t>
            </a:r>
            <a:endParaRPr lang="en-US" sz="3000" dirty="0"/>
          </a:p>
        </p:txBody>
      </p:sp>
      <p:sp>
        <p:nvSpPr>
          <p:cNvPr id="67587" name="Rectangle 3"/>
          <p:cNvSpPr>
            <a:spLocks noGrp="1" noChangeArrowheads="1"/>
          </p:cNvSpPr>
          <p:nvPr>
            <p:ph idx="1"/>
          </p:nvPr>
        </p:nvSpPr>
        <p:spPr>
          <a:xfrm>
            <a:off x="457200" y="1600200"/>
            <a:ext cx="8358649" cy="5105400"/>
          </a:xfrm>
        </p:spPr>
        <p:txBody>
          <a:bodyPr>
            <a:normAutofit/>
          </a:bodyPr>
          <a:lstStyle/>
          <a:p>
            <a:pPr>
              <a:spcBef>
                <a:spcPts val="0"/>
              </a:spcBef>
              <a:spcAft>
                <a:spcPts val="1800"/>
              </a:spcAft>
              <a:defRPr/>
            </a:pPr>
            <a:r>
              <a:rPr lang="el-GR" dirty="0" smtClean="0">
                <a:solidFill>
                  <a:schemeClr val="bg2"/>
                </a:solidFill>
              </a:rPr>
              <a:t>Λογισμικό</a:t>
            </a:r>
            <a:r>
              <a:rPr lang="en-US" dirty="0" smtClean="0">
                <a:solidFill>
                  <a:schemeClr val="bg2"/>
                </a:solidFill>
                <a:effectLst/>
              </a:rPr>
              <a:t>: </a:t>
            </a:r>
            <a:r>
              <a:rPr lang="el-GR" dirty="0" smtClean="0">
                <a:solidFill>
                  <a:schemeClr val="bg2"/>
                </a:solidFill>
              </a:rPr>
              <a:t>Ένα </a:t>
            </a:r>
            <a:r>
              <a:rPr lang="el-GR" dirty="0">
                <a:solidFill>
                  <a:schemeClr val="bg2"/>
                </a:solidFill>
              </a:rPr>
              <a:t>σύνολο οδηγιών που λένε στον υπολογιστή τι να </a:t>
            </a:r>
            <a:r>
              <a:rPr lang="el-GR" dirty="0" smtClean="0">
                <a:solidFill>
                  <a:schemeClr val="bg2"/>
                </a:solidFill>
              </a:rPr>
              <a:t>κάνει</a:t>
            </a:r>
            <a:endParaRPr lang="en-US" dirty="0">
              <a:solidFill>
                <a:schemeClr val="bg2"/>
              </a:solidFill>
              <a:effectLst/>
            </a:endParaRPr>
          </a:p>
          <a:p>
            <a:pPr>
              <a:spcBef>
                <a:spcPts val="0"/>
              </a:spcBef>
              <a:spcAft>
                <a:spcPts val="1800"/>
              </a:spcAft>
              <a:defRPr/>
            </a:pPr>
            <a:r>
              <a:rPr lang="el-GR" dirty="0" smtClean="0">
                <a:solidFill>
                  <a:schemeClr val="bg2"/>
                </a:solidFill>
              </a:rPr>
              <a:t>Δύο βασικοί τύποι λογισμικού</a:t>
            </a:r>
            <a:endParaRPr lang="en-US" dirty="0">
              <a:solidFill>
                <a:schemeClr val="bg2"/>
              </a:solidFill>
            </a:endParaRPr>
          </a:p>
          <a:p>
            <a:pPr lvl="1">
              <a:spcBef>
                <a:spcPts val="0"/>
              </a:spcBef>
              <a:spcAft>
                <a:spcPts val="1800"/>
              </a:spcAft>
              <a:defRPr/>
            </a:pPr>
            <a:r>
              <a:rPr lang="el-GR" dirty="0" smtClean="0"/>
              <a:t>Λογισμικό εφαρμογών</a:t>
            </a:r>
            <a:endParaRPr lang="en-US" dirty="0"/>
          </a:p>
          <a:p>
            <a:pPr lvl="1">
              <a:spcBef>
                <a:spcPts val="0"/>
              </a:spcBef>
              <a:spcAft>
                <a:spcPts val="1800"/>
              </a:spcAft>
              <a:defRPr/>
            </a:pPr>
            <a:r>
              <a:rPr lang="el-GR" dirty="0" smtClean="0"/>
              <a:t>Λογισμικό συστημάτων</a:t>
            </a:r>
            <a:endParaRPr lang="en-US" dirty="0">
              <a:effectLst/>
            </a:endParaRPr>
          </a:p>
        </p:txBody>
      </p:sp>
      <p:sp>
        <p:nvSpPr>
          <p:cNvPr id="33801" name="AutoShape 9"/>
          <p:cNvSpPr>
            <a:spLocks/>
          </p:cNvSpPr>
          <p:nvPr/>
        </p:nvSpPr>
        <p:spPr bwMode="auto">
          <a:xfrm>
            <a:off x="1600200" y="4000500"/>
            <a:ext cx="2743200" cy="1485900"/>
          </a:xfrm>
          <a:prstGeom prst="borderCallout1">
            <a:avLst>
              <a:gd name="adj1" fmla="val 5769"/>
              <a:gd name="adj2" fmla="val -2083"/>
              <a:gd name="adj3" fmla="val -7694"/>
              <a:gd name="adj4" fmla="val -2083"/>
            </a:avLst>
          </a:prstGeom>
          <a:noFill/>
          <a:ln w="9525" algn="ctr">
            <a:noFill/>
            <a:miter lim="800000"/>
            <a:headEnd/>
            <a:tailEnd/>
          </a:ln>
        </p:spPr>
        <p:txBody>
          <a:bodyPr anchor="ctr"/>
          <a:lstStyle/>
          <a:p>
            <a:pPr algn="ctr"/>
            <a:endParaRPr lang="en-US" sz="1350" dirty="0"/>
          </a:p>
        </p:txBody>
      </p:sp>
      <p:sp>
        <p:nvSpPr>
          <p:cNvPr id="33802" name="AutoShape 10"/>
          <p:cNvSpPr>
            <a:spLocks/>
          </p:cNvSpPr>
          <p:nvPr/>
        </p:nvSpPr>
        <p:spPr bwMode="auto">
          <a:xfrm>
            <a:off x="1485900" y="3971925"/>
            <a:ext cx="2914650" cy="1457325"/>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sz="1350" dirty="0"/>
          </a:p>
        </p:txBody>
      </p:sp>
    </p:spTree>
    <p:extLst>
      <p:ext uri="{BB962C8B-B14F-4D97-AF65-F5344CB8AC3E}">
        <p14:creationId xmlns="" xmlns:p14="http://schemas.microsoft.com/office/powerpoint/2010/main" val="20178346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a:xfrm>
            <a:off x="457200" y="1676400"/>
            <a:ext cx="8358649" cy="5105400"/>
          </a:xfrm>
        </p:spPr>
        <p:txBody>
          <a:bodyPr>
            <a:normAutofit/>
          </a:bodyPr>
          <a:lstStyle/>
          <a:p>
            <a:pPr>
              <a:spcBef>
                <a:spcPts val="0"/>
              </a:spcBef>
              <a:spcAft>
                <a:spcPts val="1200"/>
              </a:spcAft>
              <a:defRPr/>
            </a:pPr>
            <a:r>
              <a:rPr lang="el-GR" dirty="0" smtClean="0">
                <a:solidFill>
                  <a:schemeClr val="bg2"/>
                </a:solidFill>
              </a:rPr>
              <a:t>Τρόπο διανομής λογισμικού</a:t>
            </a:r>
            <a:endParaRPr lang="en-US" dirty="0">
              <a:solidFill>
                <a:schemeClr val="bg2"/>
              </a:solidFill>
            </a:endParaRPr>
          </a:p>
          <a:p>
            <a:pPr lvl="1">
              <a:spcBef>
                <a:spcPts val="0"/>
              </a:spcBef>
              <a:spcAft>
                <a:spcPts val="1200"/>
              </a:spcAft>
              <a:defRPr/>
            </a:pPr>
            <a:r>
              <a:rPr lang="el-GR" dirty="0" smtClean="0"/>
              <a:t>Τοπική </a:t>
            </a:r>
            <a:r>
              <a:rPr lang="el-GR" dirty="0"/>
              <a:t>εγκατάσταση</a:t>
            </a:r>
            <a:endParaRPr lang="en-US" dirty="0">
              <a:effectLst/>
            </a:endParaRPr>
          </a:p>
          <a:p>
            <a:pPr lvl="1">
              <a:spcBef>
                <a:spcPts val="0"/>
              </a:spcBef>
              <a:spcAft>
                <a:spcPts val="1200"/>
              </a:spcAft>
              <a:defRPr/>
            </a:pPr>
            <a:r>
              <a:rPr lang="el-GR" dirty="0"/>
              <a:t> </a:t>
            </a:r>
            <a:r>
              <a:rPr lang="el-GR" dirty="0" smtClean="0"/>
              <a:t>Λογισμικό </a:t>
            </a:r>
            <a:r>
              <a:rPr lang="el-GR" dirty="0"/>
              <a:t>ως </a:t>
            </a:r>
            <a:r>
              <a:rPr lang="el-GR" dirty="0" smtClean="0"/>
              <a:t>υπηρεσία</a:t>
            </a:r>
            <a:r>
              <a:rPr lang="en-US" dirty="0" smtClean="0"/>
              <a:t> </a:t>
            </a:r>
            <a:r>
              <a:rPr lang="en-US" dirty="0"/>
              <a:t>(SaaS)</a:t>
            </a:r>
          </a:p>
          <a:p>
            <a:pPr lvl="1">
              <a:spcBef>
                <a:spcPts val="0"/>
              </a:spcBef>
              <a:spcAft>
                <a:spcPts val="1200"/>
              </a:spcAft>
              <a:defRPr/>
            </a:pPr>
            <a:r>
              <a:rPr lang="el-GR" dirty="0" smtClean="0"/>
              <a:t>Συνδρομή</a:t>
            </a:r>
            <a:endParaRPr lang="en-US" dirty="0">
              <a:effectLst/>
            </a:endParaRPr>
          </a:p>
        </p:txBody>
      </p:sp>
      <p:sp>
        <p:nvSpPr>
          <p:cNvPr id="33801" name="AutoShape 9"/>
          <p:cNvSpPr>
            <a:spLocks/>
          </p:cNvSpPr>
          <p:nvPr/>
        </p:nvSpPr>
        <p:spPr bwMode="auto">
          <a:xfrm>
            <a:off x="1600200" y="4000500"/>
            <a:ext cx="2743200" cy="1485900"/>
          </a:xfrm>
          <a:prstGeom prst="borderCallout1">
            <a:avLst>
              <a:gd name="adj1" fmla="val 5769"/>
              <a:gd name="adj2" fmla="val -2083"/>
              <a:gd name="adj3" fmla="val -7694"/>
              <a:gd name="adj4" fmla="val -2083"/>
            </a:avLst>
          </a:prstGeom>
          <a:noFill/>
          <a:ln w="9525" algn="ctr">
            <a:noFill/>
            <a:miter lim="800000"/>
            <a:headEnd/>
            <a:tailEnd/>
          </a:ln>
        </p:spPr>
        <p:txBody>
          <a:bodyPr anchor="ctr"/>
          <a:lstStyle/>
          <a:p>
            <a:pPr algn="ctr"/>
            <a:endParaRPr lang="en-US" sz="1350" dirty="0"/>
          </a:p>
        </p:txBody>
      </p:sp>
      <p:sp>
        <p:nvSpPr>
          <p:cNvPr id="33802" name="AutoShape 10"/>
          <p:cNvSpPr>
            <a:spLocks/>
          </p:cNvSpPr>
          <p:nvPr/>
        </p:nvSpPr>
        <p:spPr bwMode="auto">
          <a:xfrm>
            <a:off x="1485900" y="3971925"/>
            <a:ext cx="2914650" cy="1457325"/>
          </a:xfrm>
          <a:prstGeom prst="borderCallout1">
            <a:avLst>
              <a:gd name="adj1" fmla="val 5884"/>
              <a:gd name="adj2" fmla="val -1963"/>
              <a:gd name="adj3" fmla="val -9806"/>
              <a:gd name="adj4" fmla="val -1963"/>
            </a:avLst>
          </a:prstGeom>
          <a:noFill/>
          <a:ln w="9525" algn="ctr">
            <a:noFill/>
            <a:miter lim="800000"/>
            <a:headEnd/>
            <a:tailEnd/>
          </a:ln>
        </p:spPr>
        <p:txBody>
          <a:bodyPr anchor="ctr"/>
          <a:lstStyle/>
          <a:p>
            <a:pPr algn="ctr"/>
            <a:endParaRPr lang="en-US" sz="1350" dirty="0"/>
          </a:p>
        </p:txBody>
      </p:sp>
      <p:sp>
        <p:nvSpPr>
          <p:cNvPr id="8" name="Rectangle 2"/>
          <p:cNvSpPr>
            <a:spLocks noGrp="1" noChangeArrowheads="1"/>
          </p:cNvSpPr>
          <p:nvPr>
            <p:ph type="title"/>
          </p:nvPr>
        </p:nvSpPr>
        <p:spPr>
          <a:xfrm>
            <a:off x="457200" y="-1"/>
            <a:ext cx="8229600" cy="1600201"/>
          </a:xfrm>
        </p:spPr>
        <p:txBody>
          <a:bodyPr>
            <a:normAutofit/>
          </a:bodyPr>
          <a:lstStyle/>
          <a:p>
            <a:pPr>
              <a:defRPr/>
            </a:pPr>
            <a:r>
              <a:rPr lang="el-GR" dirty="0" smtClean="0"/>
              <a:t>Τα </a:t>
            </a:r>
            <a:r>
              <a:rPr lang="el-GR" dirty="0"/>
              <a:t>βασικά σημεία του λογισμικού </a:t>
            </a:r>
            <a:r>
              <a:rPr lang="en-US" sz="3000" dirty="0" smtClean="0"/>
              <a:t/>
            </a:r>
            <a:br>
              <a:rPr lang="en-US" sz="3000" dirty="0" smtClean="0"/>
            </a:br>
            <a:r>
              <a:rPr lang="el-GR" sz="3000" dirty="0"/>
              <a:t>Λογισμικό εφαρμογών </a:t>
            </a:r>
            <a:r>
              <a:rPr lang="el-GR" sz="3000" dirty="0" smtClean="0"/>
              <a:t>έναντι λογισμικού συστημάτων</a:t>
            </a:r>
            <a:r>
              <a:rPr lang="en-US" sz="3200" dirty="0" smtClean="0"/>
              <a:t> </a:t>
            </a:r>
            <a:r>
              <a:rPr lang="en-US" sz="2000" dirty="0" smtClean="0"/>
              <a:t>(</a:t>
            </a:r>
            <a:r>
              <a:rPr lang="el-GR" sz="2000" dirty="0" smtClean="0"/>
              <a:t>Στόχος</a:t>
            </a:r>
            <a:r>
              <a:rPr lang="en-US" sz="2000" dirty="0" smtClean="0"/>
              <a:t> 4.</a:t>
            </a:r>
            <a:r>
              <a:rPr lang="el-GR" sz="2000" dirty="0" smtClean="0"/>
              <a:t>2</a:t>
            </a:r>
            <a:r>
              <a:rPr lang="en-US" sz="2000" dirty="0" smtClean="0"/>
              <a:t>)</a:t>
            </a:r>
            <a:endParaRPr lang="en-US" sz="3000" dirty="0"/>
          </a:p>
        </p:txBody>
      </p:sp>
      <p:pic>
        <p:nvPicPr>
          <p:cNvPr id="4" name="Εικόνα 3"/>
          <p:cNvPicPr>
            <a:picLocks noChangeAspect="1"/>
          </p:cNvPicPr>
          <p:nvPr/>
        </p:nvPicPr>
        <p:blipFill rotWithShape="1">
          <a:blip r:embed="rId3" cstate="print"/>
          <a:srcRect l="25879" t="33194" r="26561" b="39120"/>
          <a:stretch/>
        </p:blipFill>
        <p:spPr>
          <a:xfrm>
            <a:off x="860596" y="4109400"/>
            <a:ext cx="7902404" cy="2520000"/>
          </a:xfrm>
          <a:prstGeom prst="rect">
            <a:avLst/>
          </a:prstGeom>
        </p:spPr>
      </p:pic>
    </p:spTree>
    <p:extLst>
      <p:ext uri="{BB962C8B-B14F-4D97-AF65-F5344CB8AC3E}">
        <p14:creationId xmlns="" xmlns:p14="http://schemas.microsoft.com/office/powerpoint/2010/main" val="11327588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0"/>
            <a:ext cx="8229600" cy="1600200"/>
          </a:xfrm>
        </p:spPr>
        <p:txBody>
          <a:bodyPr>
            <a:normAutofit/>
          </a:bodyPr>
          <a:lstStyle/>
          <a:p>
            <a:pPr>
              <a:defRPr/>
            </a:pPr>
            <a:r>
              <a:rPr lang="el-GR" dirty="0" smtClean="0"/>
              <a:t>Διαχείριση λογισμικού</a:t>
            </a:r>
            <a:r>
              <a:rPr lang="en-US" dirty="0" smtClean="0">
                <a:effectLst/>
              </a:rPr>
              <a:t/>
            </a:r>
            <a:br>
              <a:rPr lang="en-US" dirty="0" smtClean="0">
                <a:effectLst/>
              </a:rPr>
            </a:br>
            <a:r>
              <a:rPr lang="el-GR" sz="3200" dirty="0" smtClean="0"/>
              <a:t>Απόκτηση λογισμικού</a:t>
            </a:r>
            <a:r>
              <a:rPr lang="en-US" sz="3200" dirty="0" smtClean="0"/>
              <a:t> </a:t>
            </a:r>
            <a:r>
              <a:rPr lang="en-US" sz="2000" dirty="0" smtClean="0"/>
              <a:t>(</a:t>
            </a:r>
            <a:r>
              <a:rPr lang="el-GR" sz="2000" dirty="0" smtClean="0"/>
              <a:t>Στόχος</a:t>
            </a:r>
            <a:r>
              <a:rPr lang="en-US" sz="2000" dirty="0" smtClean="0"/>
              <a:t> </a:t>
            </a:r>
            <a:r>
              <a:rPr lang="en-US" sz="2000" dirty="0"/>
              <a:t>4.3)</a:t>
            </a:r>
            <a:endParaRPr lang="en-US" sz="3000" dirty="0"/>
          </a:p>
        </p:txBody>
      </p:sp>
      <p:sp>
        <p:nvSpPr>
          <p:cNvPr id="119811" name="Rectangle 3"/>
          <p:cNvSpPr>
            <a:spLocks noGrp="1" noChangeArrowheads="1"/>
          </p:cNvSpPr>
          <p:nvPr>
            <p:ph idx="1"/>
          </p:nvPr>
        </p:nvSpPr>
        <p:spPr>
          <a:ln>
            <a:solidFill>
              <a:srgbClr val="FFFFFF"/>
            </a:solidFill>
          </a:ln>
        </p:spPr>
        <p:txBody>
          <a:bodyPr>
            <a:noAutofit/>
          </a:bodyPr>
          <a:lstStyle/>
          <a:p>
            <a:pPr>
              <a:spcBef>
                <a:spcPts val="0"/>
              </a:spcBef>
              <a:spcAft>
                <a:spcPts val="1800"/>
              </a:spcAft>
              <a:defRPr/>
            </a:pPr>
            <a:r>
              <a:rPr lang="el-GR" dirty="0" smtClean="0">
                <a:solidFill>
                  <a:schemeClr val="bg2"/>
                </a:solidFill>
              </a:rPr>
              <a:t>Αγορά από κατάστημα</a:t>
            </a:r>
            <a:endParaRPr lang="en-US" dirty="0">
              <a:solidFill>
                <a:schemeClr val="bg2"/>
              </a:solidFill>
            </a:endParaRPr>
          </a:p>
          <a:p>
            <a:pPr>
              <a:spcBef>
                <a:spcPts val="0"/>
              </a:spcBef>
              <a:spcAft>
                <a:spcPts val="1800"/>
              </a:spcAft>
              <a:defRPr/>
            </a:pPr>
            <a:r>
              <a:rPr lang="el-GR" dirty="0" smtClean="0">
                <a:solidFill>
                  <a:schemeClr val="bg2"/>
                </a:solidFill>
              </a:rPr>
              <a:t>Κατέβασμα από το διαδίκτυο</a:t>
            </a:r>
            <a:endParaRPr lang="en-US" dirty="0">
              <a:solidFill>
                <a:schemeClr val="bg2"/>
              </a:solidFill>
            </a:endParaRPr>
          </a:p>
          <a:p>
            <a:pPr>
              <a:spcBef>
                <a:spcPts val="0"/>
              </a:spcBef>
              <a:spcAft>
                <a:spcPts val="1800"/>
              </a:spcAft>
              <a:defRPr/>
            </a:pPr>
            <a:r>
              <a:rPr lang="el-GR" dirty="0" smtClean="0">
                <a:solidFill>
                  <a:schemeClr val="bg2"/>
                </a:solidFill>
              </a:rPr>
              <a:t>Εκπτώσεις στους</a:t>
            </a:r>
          </a:p>
          <a:p>
            <a:pPr marL="0" indent="0">
              <a:spcBef>
                <a:spcPts val="0"/>
              </a:spcBef>
              <a:spcAft>
                <a:spcPts val="1800"/>
              </a:spcAft>
              <a:buNone/>
              <a:defRPr/>
            </a:pPr>
            <a:r>
              <a:rPr lang="el-GR" dirty="0">
                <a:solidFill>
                  <a:schemeClr val="bg2"/>
                </a:solidFill>
              </a:rPr>
              <a:t>  </a:t>
            </a:r>
            <a:r>
              <a:rPr lang="el-GR" dirty="0" smtClean="0">
                <a:solidFill>
                  <a:schemeClr val="bg2"/>
                </a:solidFill>
              </a:rPr>
              <a:t>φοιτητές</a:t>
            </a:r>
            <a:endParaRPr lang="en-US" dirty="0">
              <a:solidFill>
                <a:schemeClr val="bg2"/>
              </a:solidFill>
            </a:endParaRPr>
          </a:p>
          <a:p>
            <a:pPr>
              <a:spcBef>
                <a:spcPts val="0"/>
              </a:spcBef>
              <a:spcAft>
                <a:spcPts val="1800"/>
              </a:spcAft>
              <a:defRPr/>
            </a:pPr>
            <a:r>
              <a:rPr lang="en-US" dirty="0">
                <a:solidFill>
                  <a:schemeClr val="bg2"/>
                </a:solidFill>
              </a:rPr>
              <a:t>Freeware</a:t>
            </a:r>
          </a:p>
          <a:p>
            <a:pPr>
              <a:spcBef>
                <a:spcPts val="0"/>
              </a:spcBef>
              <a:spcAft>
                <a:spcPts val="1800"/>
              </a:spcAft>
              <a:defRPr/>
            </a:pPr>
            <a:r>
              <a:rPr lang="el-GR" dirty="0" smtClean="0">
                <a:solidFill>
                  <a:schemeClr val="bg2"/>
                </a:solidFill>
              </a:rPr>
              <a:t>Έκδοση </a:t>
            </a:r>
            <a:r>
              <a:rPr lang="en-US" dirty="0" smtClean="0">
                <a:solidFill>
                  <a:schemeClr val="bg2"/>
                </a:solidFill>
              </a:rPr>
              <a:t>beta</a:t>
            </a:r>
            <a:endParaRPr lang="en-US" dirty="0">
              <a:solidFill>
                <a:schemeClr val="bg2"/>
              </a:solidFill>
            </a:endParaRPr>
          </a:p>
        </p:txBody>
      </p:sp>
      <p:pic>
        <p:nvPicPr>
          <p:cNvPr id="2" name="Picture 1"/>
          <p:cNvPicPr>
            <a:picLocks noChangeAspect="1"/>
          </p:cNvPicPr>
          <p:nvPr/>
        </p:nvPicPr>
        <p:blipFill>
          <a:blip r:embed="rId3" cstate="print"/>
          <a:stretch>
            <a:fillRect/>
          </a:stretch>
        </p:blipFill>
        <p:spPr>
          <a:xfrm>
            <a:off x="4191000" y="2971440"/>
            <a:ext cx="4495800" cy="3154723"/>
          </a:xfrm>
          <a:prstGeom prst="rect">
            <a:avLst/>
          </a:prstGeom>
        </p:spPr>
      </p:pic>
    </p:spTree>
    <p:extLst>
      <p:ext uri="{BB962C8B-B14F-4D97-AF65-F5344CB8AC3E}">
        <p14:creationId xmlns="" xmlns:p14="http://schemas.microsoft.com/office/powerpoint/2010/main" val="40423005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0"/>
            <a:ext cx="8229600" cy="1600200"/>
          </a:xfrm>
        </p:spPr>
        <p:txBody>
          <a:bodyPr>
            <a:normAutofit/>
          </a:bodyPr>
          <a:lstStyle/>
          <a:p>
            <a:pPr>
              <a:defRPr/>
            </a:pPr>
            <a:r>
              <a:rPr lang="el-GR" dirty="0" smtClean="0"/>
              <a:t>Διαχείριση λογισμικού</a:t>
            </a:r>
            <a:r>
              <a:rPr lang="en-US" dirty="0">
                <a:effectLst/>
              </a:rPr>
              <a:t/>
            </a:r>
            <a:br>
              <a:rPr lang="en-US" dirty="0">
                <a:effectLst/>
              </a:rPr>
            </a:br>
            <a:r>
              <a:rPr lang="el-GR" sz="3200" dirty="0" smtClean="0"/>
              <a:t>Εγκατάσταση </a:t>
            </a:r>
            <a:r>
              <a:rPr lang="el-GR" sz="3200" dirty="0"/>
              <a:t>και </a:t>
            </a:r>
            <a:r>
              <a:rPr lang="el-GR" sz="3200" dirty="0" err="1"/>
              <a:t>απεγκατάσταση</a:t>
            </a:r>
            <a:r>
              <a:rPr lang="el-GR" sz="3200" dirty="0"/>
              <a:t> λογισμικού </a:t>
            </a:r>
            <a:r>
              <a:rPr lang="en-US" sz="2000" dirty="0" smtClean="0"/>
              <a:t>(</a:t>
            </a:r>
            <a:r>
              <a:rPr lang="el-GR" sz="2000" dirty="0" smtClean="0"/>
              <a:t>Στόχος</a:t>
            </a:r>
            <a:r>
              <a:rPr lang="en-US" sz="2000" dirty="0" smtClean="0"/>
              <a:t> </a:t>
            </a:r>
            <a:r>
              <a:rPr lang="en-US" sz="2000" dirty="0"/>
              <a:t>4.4)</a:t>
            </a:r>
            <a:endParaRPr lang="en-US" sz="3000" dirty="0"/>
          </a:p>
        </p:txBody>
      </p:sp>
      <p:sp>
        <p:nvSpPr>
          <p:cNvPr id="119811" name="Rectangle 3"/>
          <p:cNvSpPr>
            <a:spLocks noGrp="1" noChangeArrowheads="1"/>
          </p:cNvSpPr>
          <p:nvPr>
            <p:ph idx="1"/>
          </p:nvPr>
        </p:nvSpPr>
        <p:spPr>
          <a:ln>
            <a:solidFill>
              <a:srgbClr val="FFFFFF"/>
            </a:solidFill>
          </a:ln>
        </p:spPr>
        <p:txBody>
          <a:bodyPr>
            <a:noAutofit/>
          </a:bodyPr>
          <a:lstStyle/>
          <a:p>
            <a:pPr>
              <a:spcBef>
                <a:spcPts val="0"/>
              </a:spcBef>
              <a:spcAft>
                <a:spcPts val="1200"/>
              </a:spcAft>
              <a:defRPr/>
            </a:pPr>
            <a:r>
              <a:rPr lang="el-GR" dirty="0" smtClean="0">
                <a:solidFill>
                  <a:schemeClr val="bg2"/>
                </a:solidFill>
              </a:rPr>
              <a:t>Απαιτήσεις συστήματος</a:t>
            </a:r>
            <a:endParaRPr lang="en-US" dirty="0">
              <a:solidFill>
                <a:schemeClr val="bg2"/>
              </a:solidFill>
            </a:endParaRPr>
          </a:p>
          <a:p>
            <a:pPr>
              <a:spcBef>
                <a:spcPts val="0"/>
              </a:spcBef>
              <a:spcAft>
                <a:spcPts val="1200"/>
              </a:spcAft>
              <a:defRPr/>
            </a:pPr>
            <a:r>
              <a:rPr lang="el-GR" dirty="0" smtClean="0">
                <a:solidFill>
                  <a:schemeClr val="bg2"/>
                </a:solidFill>
              </a:rPr>
              <a:t>Σημείο επαναφοράς</a:t>
            </a:r>
            <a:endParaRPr lang="en-US" dirty="0">
              <a:solidFill>
                <a:schemeClr val="bg2"/>
              </a:solidFill>
            </a:endParaRPr>
          </a:p>
          <a:p>
            <a:pPr>
              <a:spcBef>
                <a:spcPts val="0"/>
              </a:spcBef>
              <a:spcAft>
                <a:spcPts val="1200"/>
              </a:spcAft>
              <a:defRPr/>
            </a:pPr>
            <a:r>
              <a:rPr lang="el-GR" dirty="0" smtClean="0">
                <a:solidFill>
                  <a:schemeClr val="bg2"/>
                </a:solidFill>
              </a:rPr>
              <a:t>Πλήρης εγκατάσταση</a:t>
            </a:r>
            <a:endParaRPr lang="en-US" dirty="0">
              <a:solidFill>
                <a:schemeClr val="bg2"/>
              </a:solidFill>
            </a:endParaRPr>
          </a:p>
          <a:p>
            <a:pPr>
              <a:spcBef>
                <a:spcPts val="0"/>
              </a:spcBef>
              <a:spcAft>
                <a:spcPts val="1200"/>
              </a:spcAft>
              <a:defRPr/>
            </a:pPr>
            <a:r>
              <a:rPr lang="el-GR" dirty="0" smtClean="0">
                <a:solidFill>
                  <a:schemeClr val="bg2"/>
                </a:solidFill>
              </a:rPr>
              <a:t>Προσαρμοσμένη εγκατάσταση</a:t>
            </a:r>
            <a:endParaRPr lang="en-US" dirty="0">
              <a:solidFill>
                <a:schemeClr val="bg2"/>
              </a:solidFill>
            </a:endParaRPr>
          </a:p>
          <a:p>
            <a:pPr>
              <a:spcBef>
                <a:spcPts val="0"/>
              </a:spcBef>
              <a:spcAft>
                <a:spcPts val="1200"/>
              </a:spcAft>
              <a:defRPr/>
            </a:pPr>
            <a:r>
              <a:rPr lang="el-GR" dirty="0" smtClean="0">
                <a:solidFill>
                  <a:schemeClr val="bg2"/>
                </a:solidFill>
              </a:rPr>
              <a:t>Ανάκτηση λογισμικού σε περίπτωση κατάρρευσης του υπολογιστή</a:t>
            </a:r>
            <a:endParaRPr lang="en-US" dirty="0">
              <a:solidFill>
                <a:schemeClr val="bg2"/>
              </a:solidFill>
            </a:endParaRPr>
          </a:p>
          <a:p>
            <a:pPr>
              <a:spcBef>
                <a:spcPts val="0"/>
              </a:spcBef>
              <a:spcAft>
                <a:spcPts val="1200"/>
              </a:spcAft>
              <a:defRPr/>
            </a:pPr>
            <a:r>
              <a:rPr lang="el-GR" dirty="0" err="1" smtClean="0">
                <a:solidFill>
                  <a:schemeClr val="bg2"/>
                </a:solidFill>
              </a:rPr>
              <a:t>Απεγκατάσταση</a:t>
            </a:r>
            <a:r>
              <a:rPr lang="el-GR" dirty="0" smtClean="0">
                <a:solidFill>
                  <a:schemeClr val="bg2"/>
                </a:solidFill>
              </a:rPr>
              <a:t> λογισμικού</a:t>
            </a:r>
            <a:endParaRPr lang="en-US" dirty="0">
              <a:solidFill>
                <a:schemeClr val="bg2"/>
              </a:solidFill>
            </a:endParaRPr>
          </a:p>
          <a:p>
            <a:pPr>
              <a:spcBef>
                <a:spcPts val="0"/>
              </a:spcBef>
              <a:spcAft>
                <a:spcPts val="1200"/>
              </a:spcAft>
              <a:defRPr/>
            </a:pPr>
            <a:r>
              <a:rPr lang="el-GR" dirty="0" smtClean="0">
                <a:solidFill>
                  <a:schemeClr val="bg2"/>
                </a:solidFill>
              </a:rPr>
              <a:t>Δίσκος επιδιόρθωσης συστήματος</a:t>
            </a:r>
            <a:endParaRPr lang="en-US" dirty="0">
              <a:solidFill>
                <a:schemeClr val="bg2"/>
              </a:solidFill>
            </a:endParaRPr>
          </a:p>
        </p:txBody>
      </p:sp>
    </p:spTree>
    <p:extLst>
      <p:ext uri="{BB962C8B-B14F-4D97-AF65-F5344CB8AC3E}">
        <p14:creationId xmlns="" xmlns:p14="http://schemas.microsoft.com/office/powerpoint/2010/main" val="33112777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extLst>
    <a:ext uri="{05A4C25C-085E-4340-85A3-A5531E510DB2}">
      <thm15:themeFamily xmlns="" xmlns:thm15="http://schemas.microsoft.com/office/thememl/2012/main" name="tia14e_ch01.potx" id="{96030D5D-EC68-4AA8-81F8-6E01FB739F31}" vid="{307A23AA-FE42-42BD-B081-89D733536100}"/>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tia14e_ch02</Template>
  <TotalTime>0</TotalTime>
  <Words>2854</Words>
  <Application>Microsoft Office PowerPoint</Application>
  <PresentationFormat>Προβολή στην οθόνη (4:3)</PresentationFormat>
  <Paragraphs>314</Paragraphs>
  <Slides>32</Slides>
  <Notes>30</Notes>
  <HiddenSlides>0</HiddenSlides>
  <MMClips>0</MMClips>
  <ScaleCrop>false</ScaleCrop>
  <HeadingPairs>
    <vt:vector size="4" baseType="variant">
      <vt:variant>
        <vt:lpstr>Θέμα</vt:lpstr>
      </vt:variant>
      <vt:variant>
        <vt:i4>1</vt:i4>
      </vt:variant>
      <vt:variant>
        <vt:lpstr>Τίτλοι διαφανειών</vt:lpstr>
      </vt:variant>
      <vt:variant>
        <vt:i4>32</vt:i4>
      </vt:variant>
    </vt:vector>
  </HeadingPairs>
  <TitlesOfParts>
    <vt:vector size="33" baseType="lpstr">
      <vt:lpstr>508 Lecture</vt:lpstr>
      <vt:lpstr>Διαφάνεια 1</vt:lpstr>
      <vt:lpstr>Διαφάνεια 2</vt:lpstr>
      <vt:lpstr>Προσπέλαση, χρήση και διαχείριση λογισμικού </vt:lpstr>
      <vt:lpstr>Τα βασικά σημεία του λογισμικού  </vt:lpstr>
      <vt:lpstr>Διαχείριση λογισμικού</vt:lpstr>
      <vt:lpstr>Τα βασικά σημεία του λογισμικού  Λογισμικό εφαρμογών έναντι λογισμικού συστημάτων (Στόχος 4.1)</vt:lpstr>
      <vt:lpstr>Τα βασικά σημεία του λογισμικού  Λογισμικό εφαρμογών έναντι λογισμικού συστημάτων (Στόχος 4.2)</vt:lpstr>
      <vt:lpstr>Διαχείριση λογισμικού Απόκτηση λογισμικού (Στόχος 4.3)</vt:lpstr>
      <vt:lpstr>Διαχείριση λογισμικού Εγκατάσταση και απεγκατάσταση λογισμικού (Στόχος 4.4)</vt:lpstr>
      <vt:lpstr>Διαχείριση λογισμικού Αναβάθμιση (Στόχος 4.5)</vt:lpstr>
      <vt:lpstr>Διαχείριση λογισμικού Άδειες χρήσης λογισμικού (Στόχος 4.6)</vt:lpstr>
      <vt:lpstr>Λογισμικό εφαρμογών</vt:lpstr>
      <vt:lpstr>Λογισμικό παραγωγικότητας και λογισμικό για επιχειρήσεις </vt:lpstr>
      <vt:lpstr>Λογισμικό πολυμέσων και εκπαιδευτικό λογισμικό</vt:lpstr>
      <vt:lpstr>Λογισμικό παραγωγικότητας και λογισμικό για επιχειρήσεις Λογισμικό παραγωγικότητας (1 από 9) (Στόχος 4.7)</vt:lpstr>
      <vt:lpstr>Λογισμικό παραγωγικότητας και λογισμικό για επιχειρήσεις Λογισμικό παραγωγικότητας (2 από 9) (Στόχος 4.7)</vt:lpstr>
      <vt:lpstr>Λογισμικό παραγωγικότητας και λογισμικό για επιχειρήσεις Λογισμικό παραγωγικότητας (3 από 9) (Στόχος 4.7)</vt:lpstr>
      <vt:lpstr>Λογισμικό παραγωγικότητας και λογισμικό για επιχειρήσεις Λογισμικό παραγωγικότητας (4 από 9) (Στόχος 4.7)</vt:lpstr>
      <vt:lpstr>Λογισμικό παραγωγικότητας και λογισμικό για επιχειρήσεις Λογισμικό παραγωγικότητας (5 από 9) (Στόχος 4.7)</vt:lpstr>
      <vt:lpstr>Λογισμικό παραγωγικότητας και λογισμικό για επιχειρήσεις Λογισμικό παραγωγικότητας (6 από 9) (Στόχος 4.7)</vt:lpstr>
      <vt:lpstr>Λογισμικό παραγωγικότητας και λογισμικό για επιχειρήσεις Λογισμικό παραγωγικότητας (7 από 9) (Στόχος 4.7)</vt:lpstr>
      <vt:lpstr>Λογισμικό παραγωγικότητας και λογισμικό για επιχειρήσεις Λογισμικό παραγωγικότητας (8 από 9) (Στόχος 4.7)</vt:lpstr>
      <vt:lpstr>Λογισμικό παραγωγικότητας και λογισμικό για επιχειρήσεις Λογισμικό παραγωγικότητας (9 από 9) (Στόχος 4.7)</vt:lpstr>
      <vt:lpstr>Λογισμικό παραγωγικότητας και λογισμικό για επιχειρήσεις Λογισμικό για επιχειρήσεις (1 από 2) (Στόχος 4.8)</vt:lpstr>
      <vt:lpstr>Λογισμικό παραγωγικότητας και λογισμικό για επιχειρήσεις Λογισμικό για επιχειρήσεις (2 από 2) (Στόχος 4.8)</vt:lpstr>
      <vt:lpstr>Λογισμικό πολυμέσων και εκπαιδευτικό λογισμικό Λογισμικό ψηφιακών πολυμέσων (1 από 2) (Στόχος 4.9)</vt:lpstr>
      <vt:lpstr>Λογισμικό πολυμέσων και εκπαιδευτικό λογισμικό Λογισμικό ψηφιακών πολυμέσων (2 από 2) (Στόχος 4.9)</vt:lpstr>
      <vt:lpstr>Λογισμικό πολυμέσων και εκπαιδευτικό λογισμικό Λογισμικό επεξεργασίας ψηφιακού ήχου (Στόχος 4.10)</vt:lpstr>
      <vt:lpstr>Λογισμικό πολυμέσων και εκπαιδευτικό λογισμικό Λογισμικό δημιουργίας εφαρμογών (Στόχος 4.11)</vt:lpstr>
      <vt:lpstr>Λογισμικό πολυμέσων και εκπαιδευτικό λογισμικό Λογισμικό εκπαίδευσης και αναφοράς (Στόχος 4.12)</vt:lpstr>
      <vt:lpstr>Ερωτήσεις</vt:lpstr>
      <vt:lpstr>Διαφάνεια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2016-12-15T03:18:21Z</dcterms:created>
  <dcterms:modified xsi:type="dcterms:W3CDTF">2018-04-16T07:41:47Z</dcterms:modified>
</cp:coreProperties>
</file>