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7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1C1"/>
    <a:srgbClr val="FFDBDB"/>
    <a:srgbClr val="76A798"/>
    <a:srgbClr val="E2F0D9"/>
    <a:srgbClr val="FFF2CC"/>
    <a:srgbClr val="F4B183"/>
    <a:srgbClr val="EA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5759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555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24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96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366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6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51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26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97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9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994CF-0B33-449B-A0AB-0509A010D666}" type="datetimeFigureOut">
              <a:rPr lang="el-GR" smtClean="0"/>
              <a:t>25/Σεπ/2025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3277E-0106-476A-9EB4-D75211D28B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504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orvo.com/design-hub/blog/iot-standards-the-end-gam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digital-strategy.ec.europa.eu/en/policies/iot-investin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cker.com/customer-stories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georgios-drainakis-0746714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https://www.researchgate.net/profile/Georgios-Drainaki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666292"/>
            <a:ext cx="1639164" cy="1639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2959" y="2906342"/>
            <a:ext cx="9373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 smtClean="0"/>
              <a:t>Διαδίκτυο των Πραγμάτων (ΔτΠ)</a:t>
            </a:r>
            <a:endParaRPr lang="el-GR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579213" y="4134864"/>
            <a:ext cx="2712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Διάλεξη 01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246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30039" y="2723244"/>
            <a:ext cx="5138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Εισαγωγή στο ΙοΤ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04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Ορισμός ΙοΤ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94640" y="843941"/>
            <a:ext cx="636016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Internet of Things (Διαδίκτυο των </a:t>
            </a:r>
            <a:r>
              <a:rPr lang="el-GR" sz="2000" dirty="0" smtClean="0"/>
              <a:t>Πραγμάτων)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Σύνδεση </a:t>
            </a:r>
            <a:r>
              <a:rPr lang="el-GR" dirty="0"/>
              <a:t>φυσικών συσκευών με το </a:t>
            </a:r>
            <a:r>
              <a:rPr lang="el-GR" dirty="0" smtClean="0"/>
              <a:t>διαδίκτυο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Συσκευές </a:t>
            </a:r>
            <a:r>
              <a:rPr lang="el-GR" sz="2000" dirty="0"/>
              <a:t>που ανταλλάσσουν δεδομένα </a:t>
            </a:r>
            <a:r>
              <a:rPr lang="el-GR" sz="2000" b="1" dirty="0" smtClean="0"/>
              <a:t>χωρίς ανθρώπινη παρέμβαση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Παραδείγματα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home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city</a:t>
            </a:r>
            <a:endParaRPr lang="el-G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</a:t>
            </a:r>
            <a:r>
              <a:rPr lang="el-GR" dirty="0" smtClean="0"/>
              <a:t>earables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Α</a:t>
            </a:r>
            <a:r>
              <a:rPr lang="el-GR" dirty="0" smtClean="0"/>
              <a:t>ισθητήρες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Ι</a:t>
            </a:r>
            <a:r>
              <a:rPr lang="en-US" dirty="0" err="1" smtClean="0"/>
              <a:t>ndustrial</a:t>
            </a:r>
            <a:r>
              <a:rPr lang="en-US" dirty="0" smtClean="0"/>
              <a:t> </a:t>
            </a:r>
            <a:r>
              <a:rPr lang="en-US" dirty="0" err="1" smtClean="0"/>
              <a:t>IoT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Στόχος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Α</a:t>
            </a:r>
            <a:r>
              <a:rPr lang="el-GR" dirty="0" smtClean="0"/>
              <a:t>υτοματοποίηση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Α</a:t>
            </a:r>
            <a:r>
              <a:rPr lang="el-GR" dirty="0" smtClean="0"/>
              <a:t>πομακρυσμένος έλεγχος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Σ</a:t>
            </a:r>
            <a:r>
              <a:rPr lang="el-GR" dirty="0" smtClean="0"/>
              <a:t>υλλογή </a:t>
            </a:r>
            <a:r>
              <a:rPr lang="el-GR" dirty="0"/>
              <a:t>και ανάλυση </a:t>
            </a:r>
            <a:r>
              <a:rPr lang="el-GR" dirty="0" smtClean="0"/>
              <a:t>δεδομένων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Ενώνει </a:t>
            </a:r>
            <a:r>
              <a:rPr lang="el-GR" sz="2000" dirty="0"/>
              <a:t>τον φυσικό κόσμο με τον ψηφιακό κόσμο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r="18267"/>
          <a:stretch/>
        </p:blipFill>
        <p:spPr>
          <a:xfrm>
            <a:off x="6553200" y="1203818"/>
            <a:ext cx="5303520" cy="352512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361568" y="5544767"/>
            <a:ext cx="3686783" cy="826850"/>
          </a:xfrm>
          <a:prstGeom prst="wedgeRoundRectCallout">
            <a:avLst>
              <a:gd name="adj1" fmla="val 44074"/>
              <a:gd name="adj2" fmla="val -123382"/>
              <a:gd name="adj3" fmla="val 16667"/>
            </a:avLst>
          </a:prstGeom>
          <a:solidFill>
            <a:srgbClr val="FFDB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Γιατί μελετάμε το ΙοΤ?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3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Σημασία ΙοΤ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51488" y="797898"/>
            <a:ext cx="503063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Παγκόσμια </a:t>
            </a:r>
            <a:r>
              <a:rPr lang="el-GR" sz="1600" b="1" dirty="0" smtClean="0"/>
              <a:t>διασύνδεση</a:t>
            </a:r>
            <a:r>
              <a:rPr lang="en-US" sz="1600" dirty="0" smtClean="0"/>
              <a:t>: </a:t>
            </a:r>
            <a:r>
              <a:rPr lang="el-GR" sz="1600" dirty="0" smtClean="0"/>
              <a:t>18,8 </a:t>
            </a:r>
            <a:r>
              <a:rPr lang="el-GR" sz="1600" dirty="0"/>
              <a:t>δισεκατομμύρια ενεργά IoT συστήματα παγκοσμίως (</a:t>
            </a:r>
            <a:r>
              <a:rPr lang="el-GR" sz="1600" dirty="0" smtClean="0"/>
              <a:t>2025)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Δεδομένα σε τεράστιες ποσότητες</a:t>
            </a:r>
            <a:r>
              <a:rPr lang="en-US" sz="1600" dirty="0" smtClean="0"/>
              <a:t>: </a:t>
            </a:r>
            <a:r>
              <a:rPr lang="el-GR" sz="1600" dirty="0" smtClean="0"/>
              <a:t>41,6 δις IoT συσκευές έως το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Συμμετοχή </a:t>
            </a:r>
            <a:r>
              <a:rPr lang="el-GR" sz="1600" b="1" dirty="0"/>
              <a:t>βιομηχανίας </a:t>
            </a:r>
            <a:r>
              <a:rPr lang="el-GR" sz="1600" dirty="0"/>
              <a:t>(</a:t>
            </a:r>
            <a:r>
              <a:rPr lang="el-GR" sz="1600" dirty="0" smtClean="0"/>
              <a:t>IIoT): Περίπου </a:t>
            </a:r>
            <a:r>
              <a:rPr lang="el-GR" sz="1600" dirty="0"/>
              <a:t>152 </a:t>
            </a:r>
            <a:r>
              <a:rPr lang="el-GR" sz="1600" dirty="0" smtClean="0"/>
              <a:t>εκατ. </a:t>
            </a:r>
            <a:r>
              <a:rPr lang="el-GR" sz="1600" dirty="0"/>
              <a:t>βιομηχανικές IoT συσκευές </a:t>
            </a:r>
            <a:r>
              <a:rPr lang="el-GR" sz="1600" dirty="0" smtClean="0"/>
              <a:t>έως </a:t>
            </a:r>
            <a:r>
              <a:rPr lang="el-GR" sz="1600" dirty="0"/>
              <a:t>το 2025 </a:t>
            </a:r>
            <a:endParaRPr lang="el-G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Σύνδεση </a:t>
            </a:r>
            <a:r>
              <a:rPr lang="el-GR" sz="1600" b="1" dirty="0"/>
              <a:t>μέσω δικτύων </a:t>
            </a:r>
            <a:r>
              <a:rPr lang="el-GR" sz="1600" b="1" dirty="0" smtClean="0"/>
              <a:t>κινητής</a:t>
            </a:r>
            <a:r>
              <a:rPr lang="el-GR" sz="1600" dirty="0" smtClean="0"/>
              <a:t>: Στο </a:t>
            </a:r>
            <a:r>
              <a:rPr lang="el-GR" sz="1600" dirty="0"/>
              <a:t>τέλος του 2024, </a:t>
            </a:r>
            <a:r>
              <a:rPr lang="el-GR" sz="1600" dirty="0" smtClean="0"/>
              <a:t>4 δις </a:t>
            </a:r>
            <a:r>
              <a:rPr lang="el-GR" sz="1600" dirty="0"/>
              <a:t>συνδέσεις μέσω κυψελωτών δικτύων </a:t>
            </a:r>
            <a:endParaRPr lang="el-G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Χρήση ΙοΤ</a:t>
            </a:r>
            <a:r>
              <a:rPr lang="el-GR" sz="1600" dirty="0" smtClean="0"/>
              <a:t>: Κατά </a:t>
            </a:r>
            <a:r>
              <a:rPr lang="el-GR" sz="1600" dirty="0"/>
              <a:t>μέσο όρο, ένα νοικοκυριό σήμερα έχει </a:t>
            </a:r>
            <a:r>
              <a:rPr lang="el-GR" sz="1600" dirty="0" smtClean="0"/>
              <a:t>14 </a:t>
            </a:r>
            <a:r>
              <a:rPr lang="el-GR" sz="1600" dirty="0"/>
              <a:t>συνδεδεμένες συσκευές </a:t>
            </a:r>
            <a:r>
              <a:rPr lang="el-GR" sz="1600" dirty="0" smtClean="0"/>
              <a:t>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 smtClean="0"/>
              <a:t>Οικονομικό μέγεθος</a:t>
            </a:r>
            <a:r>
              <a:rPr lang="el-GR" sz="1600" dirty="0" smtClean="0"/>
              <a:t>: Η </a:t>
            </a:r>
            <a:r>
              <a:rPr lang="el-GR" sz="1600" dirty="0"/>
              <a:t>αγορά IoT προβλέπεται να αγγίξει </a:t>
            </a:r>
            <a:r>
              <a:rPr lang="el-GR" sz="1600" dirty="0" smtClean="0"/>
              <a:t>δις </a:t>
            </a:r>
            <a:r>
              <a:rPr lang="el-GR" sz="1600" dirty="0"/>
              <a:t>δολάρια σε παγκόσμιο </a:t>
            </a:r>
            <a:r>
              <a:rPr lang="el-GR" sz="1600" dirty="0" smtClean="0"/>
              <a:t>επίπεδο</a:t>
            </a:r>
            <a:endParaRPr lang="el-GR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84" y="1194138"/>
            <a:ext cx="6347676" cy="3329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51488" y="5500688"/>
            <a:ext cx="104826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-</a:t>
            </a:r>
            <a:r>
              <a:rPr lang="en-US" sz="1100" b="1" dirty="0" smtClean="0"/>
              <a:t> </a:t>
            </a:r>
            <a:r>
              <a:rPr lang="el-GR" sz="1100" b="1" dirty="0" smtClean="0"/>
              <a:t>DemandSage</a:t>
            </a:r>
            <a:r>
              <a:rPr lang="el-GR" sz="1100" dirty="0"/>
              <a:t>. (2024). Internet of Things (IoT) statistics for 2024. DemandSage. https://www.demandsage.com/internet-of-things-statistics/</a:t>
            </a:r>
          </a:p>
          <a:p>
            <a:r>
              <a:rPr lang="el-GR" sz="1100" dirty="0" smtClean="0"/>
              <a:t>- </a:t>
            </a:r>
            <a:r>
              <a:rPr lang="el-GR" sz="1100" b="1" dirty="0" smtClean="0"/>
              <a:t>Dell </a:t>
            </a:r>
            <a:r>
              <a:rPr lang="el-GR" sz="1100" b="1" dirty="0"/>
              <a:t>Technologies</a:t>
            </a:r>
            <a:r>
              <a:rPr lang="el-GR" sz="1100" dirty="0"/>
              <a:t>. (2024). Edge to core and the Internet of Things. InfoHub by Dell Technologies. https://infohub.delltechnologies.com/l/edge-to-core-and-the-internet-of-things-2/internet-of-things-and-data-placement/</a:t>
            </a:r>
          </a:p>
          <a:p>
            <a:r>
              <a:rPr lang="el-GR" sz="1100" dirty="0" smtClean="0"/>
              <a:t>- </a:t>
            </a:r>
            <a:r>
              <a:rPr lang="el-GR" sz="1100" b="1" dirty="0" smtClean="0"/>
              <a:t>Itransition</a:t>
            </a:r>
            <a:r>
              <a:rPr lang="el-GR" sz="1100" dirty="0"/>
              <a:t>. (2024). Industrial Internet of Things (IIoT). Itransition. https://www.itransition.com/iot/industrial</a:t>
            </a:r>
          </a:p>
          <a:p>
            <a:r>
              <a:rPr lang="el-GR" sz="1100" dirty="0" smtClean="0"/>
              <a:t>- </a:t>
            </a:r>
            <a:r>
              <a:rPr lang="el-GR" sz="1100" b="1" dirty="0" smtClean="0"/>
              <a:t>Ericsson</a:t>
            </a:r>
            <a:r>
              <a:rPr lang="el-GR" sz="1100" dirty="0"/>
              <a:t>. (2024). IoT connections outlook. Ericsson Mobility Report. https://www.ericsson.com/en/reports-and-papers/mobility-report/dataforecasts/iot-connections-outlook</a:t>
            </a:r>
          </a:p>
          <a:p>
            <a:r>
              <a:rPr lang="el-GR" sz="1100" dirty="0" smtClean="0"/>
              <a:t>- </a:t>
            </a:r>
            <a:r>
              <a:rPr lang="el-GR" sz="1100" b="1" dirty="0" smtClean="0"/>
              <a:t>SQ </a:t>
            </a:r>
            <a:r>
              <a:rPr lang="el-GR" sz="1100" b="1" dirty="0"/>
              <a:t>Magazine</a:t>
            </a:r>
            <a:r>
              <a:rPr lang="el-GR" sz="1100" dirty="0"/>
              <a:t>. (2024). Internet of Things (IoT) statistics. SQ Magazine. https://sqmagazine.co.uk/internet-of-things-statistics/</a:t>
            </a:r>
          </a:p>
        </p:txBody>
      </p:sp>
    </p:spTree>
    <p:extLst>
      <p:ext uri="{BB962C8B-B14F-4D97-AF65-F5344CB8AC3E}">
        <p14:creationId xmlns:p14="http://schemas.microsoft.com/office/powerpoint/2010/main" val="16188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Συσκευές ΙοΤ (1)</a:t>
            </a:r>
            <a:endParaRPr lang="el-GR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35157"/>
              </p:ext>
            </p:extLst>
          </p:nvPr>
        </p:nvGraphicFramePr>
        <p:xfrm>
          <a:off x="142240" y="1126066"/>
          <a:ext cx="11917679" cy="438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2664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5033021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381994">
                  <a:extLst>
                    <a:ext uri="{9D8B030D-6E8A-4147-A177-3AD203B41FA5}">
                      <a16:colId xmlns:a16="http://schemas.microsoft.com/office/drawing/2014/main" val="197691188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l-GR" b="1" dirty="0"/>
                        <a:t>Κατηγορία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b="1"/>
                        <a:t>Ενδεικτικές Συσκευές / Εφαρμογές</a:t>
                      </a:r>
                      <a:endParaRPr lang="el-GR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b="1"/>
                        <a:t>Υλικό / Παραδείγματα</a:t>
                      </a:r>
                      <a:endParaRPr lang="el-GR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</a:t>
                      </a:r>
                      <a:r>
                        <a:rPr lang="en-US" b="1" dirty="0" smtClean="0"/>
                        <a:t>Home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Θερμοστάτες, λάμπες, πρίζες, κλειδαριές, κάμερες, ηχεία με voice assistants, οικιακές συσκευές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Nest, Philips Hue, Ring, Roomba, Alexa Echo, Google Home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517044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Industry </a:t>
                      </a:r>
                      <a:r>
                        <a:rPr lang="el-GR" b="1" dirty="0" smtClean="0"/>
                        <a:t>(</a:t>
                      </a:r>
                      <a:r>
                        <a:rPr lang="en-US" b="1" dirty="0" err="1" smtClean="0"/>
                        <a:t>IIoT</a:t>
                      </a:r>
                      <a:r>
                        <a:rPr lang="el-GR" b="1" dirty="0" smtClean="0"/>
                        <a:t>)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Αισθητήρες δόνησης, θερμοκρασίας &amp; πίεσης, </a:t>
                      </a:r>
                      <a:r>
                        <a:rPr lang="en-US"/>
                        <a:t>predictive maintenance, SCADA, asset tracking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Siemens MindSphere, PTC ThingWorx, GE Predix, RFID tags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19428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Factory</a:t>
                      </a:r>
                      <a:r>
                        <a:rPr lang="en-US" dirty="0"/>
                        <a:t> 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Cobots, AGVs, drones </a:t>
                      </a:r>
                      <a:r>
                        <a:rPr lang="el-GR"/>
                        <a:t>αποθήκης, </a:t>
                      </a:r>
                      <a:r>
                        <a:rPr lang="en-US"/>
                        <a:t>wearables </a:t>
                      </a:r>
                      <a:r>
                        <a:rPr lang="el-GR"/>
                        <a:t>για εργαζομένους, </a:t>
                      </a:r>
                      <a:r>
                        <a:rPr lang="en-US"/>
                        <a:t>digital twins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KUKA robots, ABB cobots, Boston Dynamics Spot, Microsoft Azure Digital Twins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3284074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City</a:t>
                      </a:r>
                      <a:r>
                        <a:rPr lang="en-US" dirty="0"/>
                        <a:t> 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Έξυπνα φανάρια, </a:t>
                      </a:r>
                      <a:r>
                        <a:rPr lang="en-US"/>
                        <a:t>street lighting, </a:t>
                      </a:r>
                      <a:r>
                        <a:rPr lang="el-GR"/>
                        <a:t>αισθητήρες στάθμευσης, έξυπνοι κάδοι, </a:t>
                      </a:r>
                      <a:r>
                        <a:rPr lang="en-US"/>
                        <a:t>smart meters, monitoring </a:t>
                      </a:r>
                      <a:r>
                        <a:rPr lang="el-GR"/>
                        <a:t>ρύπανσης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Cisco Kinetic, Libelium sensors, Bigbelly bins, Enel smart meters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341484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Health (</a:t>
                      </a:r>
                      <a:r>
                        <a:rPr lang="en-US" b="1" dirty="0" err="1" smtClean="0"/>
                        <a:t>IoMedicalThings</a:t>
                      </a:r>
                      <a:r>
                        <a:rPr lang="en-US" b="1" dirty="0" smtClean="0"/>
                        <a:t>)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Smartwatches, fitness trackers, </a:t>
                      </a:r>
                      <a:r>
                        <a:rPr lang="el-GR"/>
                        <a:t>αισθητήρες καρδιακού ρυθμού, </a:t>
                      </a:r>
                      <a:r>
                        <a:rPr lang="en-US"/>
                        <a:t>smart </a:t>
                      </a:r>
                      <a:r>
                        <a:rPr lang="el-GR"/>
                        <a:t>γλυκοζόμετρα, </a:t>
                      </a:r>
                      <a:r>
                        <a:rPr lang="en-US"/>
                        <a:t>connected inhalers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Watch, Fitbit, </a:t>
                      </a:r>
                      <a:r>
                        <a:rPr lang="en-US" dirty="0" err="1"/>
                        <a:t>Dexcom</a:t>
                      </a:r>
                      <a:r>
                        <a:rPr lang="en-US" dirty="0"/>
                        <a:t> G6, Propeller Health inhalers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8767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22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Συσκευές ΙοΤ</a:t>
            </a:r>
            <a:r>
              <a:rPr lang="en-US" sz="2800" b="1" dirty="0" smtClean="0"/>
              <a:t> (2)</a:t>
            </a:r>
            <a:endParaRPr lang="el-GR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87306"/>
              </p:ext>
            </p:extLst>
          </p:nvPr>
        </p:nvGraphicFramePr>
        <p:xfrm>
          <a:off x="142240" y="1410546"/>
          <a:ext cx="11907519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25438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4804675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5377406">
                  <a:extLst>
                    <a:ext uri="{9D8B030D-6E8A-4147-A177-3AD203B41FA5}">
                      <a16:colId xmlns:a16="http://schemas.microsoft.com/office/drawing/2014/main" val="197691188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l-GR" b="1" dirty="0"/>
                        <a:t>Κατηγορία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Ενδεικτικές Συσκευές / Εφαρμογές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b="1"/>
                        <a:t>Υλικό / Παραδείγματα</a:t>
                      </a:r>
                      <a:endParaRPr lang="el-GR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</a:t>
                      </a:r>
                      <a:r>
                        <a:rPr lang="en-US" b="1" dirty="0" smtClean="0"/>
                        <a:t>Agriculture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Αισθητήρες υγρασίας εδάφους, </a:t>
                      </a:r>
                      <a:r>
                        <a:rPr lang="en-US"/>
                        <a:t>drones </a:t>
                      </a:r>
                      <a:r>
                        <a:rPr lang="el-GR"/>
                        <a:t>καλλιεργειών, </a:t>
                      </a:r>
                      <a:r>
                        <a:rPr lang="en-US"/>
                        <a:t>IoT irrigation, smart collars </a:t>
                      </a:r>
                      <a:r>
                        <a:rPr lang="el-GR"/>
                        <a:t>σε ζώα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John Deere precision ag, CropX, DJI drones, Allflex livestock tags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</a:t>
                      </a:r>
                      <a:r>
                        <a:rPr lang="en-US" b="1" dirty="0" smtClean="0"/>
                        <a:t>Transportation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Connected cars, telematics, fleet management, συστήματα αυτόνομης οδήγησης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Tesla, OBD-II IoT devices, Geotab fleet, Waymo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</a:t>
                      </a:r>
                      <a:r>
                        <a:rPr lang="en-US" b="1" dirty="0" smtClean="0"/>
                        <a:t>Retail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IoT </a:t>
                      </a:r>
                      <a:r>
                        <a:rPr lang="el-GR"/>
                        <a:t>ράφια, </a:t>
                      </a:r>
                      <a:r>
                        <a:rPr lang="en-US"/>
                        <a:t>beacons </a:t>
                      </a:r>
                      <a:r>
                        <a:rPr lang="el-GR"/>
                        <a:t>για προσφορές, αυτόματα </a:t>
                      </a:r>
                      <a:r>
                        <a:rPr lang="en-US"/>
                        <a:t>checkout, cold-chain monitoring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Amazon Go, Kroger Edge, Zebra IoT, Cooler IoT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Smart Energy / </a:t>
                      </a:r>
                      <a:r>
                        <a:rPr lang="en-US" b="1" dirty="0" smtClean="0"/>
                        <a:t>Utilities</a:t>
                      </a:r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/>
                        <a:t>Έξυπνοι μετρητές, αισθητήρες δικτύου, smart grids, IoT για ΑΠΕ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Siemens smart meters, Schneider Electric EcoStruxure, Enel X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 dirty="0"/>
                        <a:t>Generic / Cross-domain</a:t>
                      </a:r>
                      <a:r>
                        <a:rPr lang="en-US" dirty="0"/>
                        <a:t> </a:t>
                      </a:r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IoT gateways, edge devices, GPS trackers, drones, wearable sensors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Raspberry Pi +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 kits, Arduino </a:t>
                      </a:r>
                      <a:r>
                        <a:rPr lang="en-US" dirty="0" err="1"/>
                        <a:t>IoT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Nvidia</a:t>
                      </a:r>
                      <a:r>
                        <a:rPr lang="en-US" dirty="0"/>
                        <a:t> Jetson, Samsung SmartThings Hub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1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Αρχιτεκτονική ΙοΤ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552" y="845657"/>
            <a:ext cx="6462667" cy="563231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Συσκευές </a:t>
            </a:r>
            <a:r>
              <a:rPr lang="el-GR" b="1" dirty="0"/>
              <a:t>/ </a:t>
            </a:r>
            <a:r>
              <a:rPr lang="en-US" b="1" dirty="0"/>
              <a:t>Things </a:t>
            </a:r>
            <a:r>
              <a:rPr lang="en-US" b="1" dirty="0" smtClean="0"/>
              <a:t>(Extreme/Far-Edge </a:t>
            </a:r>
            <a:r>
              <a:rPr lang="en-US" b="1" dirty="0"/>
              <a:t>Layer)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Αισθητήρες</a:t>
            </a:r>
            <a:r>
              <a:rPr lang="el-GR" dirty="0"/>
              <a:t>, ενεργοποιητές, </a:t>
            </a:r>
            <a:r>
              <a:rPr lang="en-US" dirty="0"/>
              <a:t>wearables, embedded devices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Συλλέγουν </a:t>
            </a:r>
            <a:r>
              <a:rPr lang="el-GR" dirty="0"/>
              <a:t>δεδομένα ή εκτελούν ενέργειες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Παραδείγματα</a:t>
            </a:r>
            <a:r>
              <a:rPr lang="el-GR" dirty="0"/>
              <a:t>: θερμοστάτες </a:t>
            </a:r>
            <a:r>
              <a:rPr lang="en-US" dirty="0"/>
              <a:t>Nest, smart </a:t>
            </a:r>
            <a:r>
              <a:rPr lang="en-US" dirty="0" smtClean="0"/>
              <a:t>watches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Δίκτυα </a:t>
            </a:r>
            <a:r>
              <a:rPr lang="el-GR" b="1" dirty="0"/>
              <a:t>/ Συνδεσιμότητα (</a:t>
            </a:r>
            <a:r>
              <a:rPr lang="en-US" b="1" dirty="0"/>
              <a:t>Network Layer)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Wi-Fi</a:t>
            </a:r>
            <a:r>
              <a:rPr lang="en-US" dirty="0"/>
              <a:t>, Bluetooth, </a:t>
            </a:r>
            <a:r>
              <a:rPr lang="en-US" dirty="0" err="1"/>
              <a:t>Zigbee</a:t>
            </a:r>
            <a:r>
              <a:rPr lang="en-US" dirty="0"/>
              <a:t>, </a:t>
            </a:r>
            <a:r>
              <a:rPr lang="en-US" dirty="0" err="1"/>
              <a:t>LoRaWAN</a:t>
            </a:r>
            <a:r>
              <a:rPr lang="en-US" dirty="0"/>
              <a:t>, 5G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Διασύνδεση </a:t>
            </a:r>
            <a:r>
              <a:rPr lang="el-GR" dirty="0"/>
              <a:t>συσκευών με </a:t>
            </a:r>
            <a:r>
              <a:rPr lang="en-US" dirty="0"/>
              <a:t>gateways </a:t>
            </a:r>
            <a:r>
              <a:rPr lang="el-GR" dirty="0"/>
              <a:t>ή </a:t>
            </a:r>
            <a:r>
              <a:rPr lang="en-US" dirty="0" smtClean="0"/>
              <a:t>cloud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Edge </a:t>
            </a:r>
            <a:r>
              <a:rPr lang="en-US" b="1" dirty="0"/>
              <a:t>/ Fog Computing (Optional)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Επεξεργασία </a:t>
            </a:r>
            <a:r>
              <a:rPr lang="el-GR" dirty="0"/>
              <a:t>δεδομένων κοντά στην πηγή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Raspberry </a:t>
            </a:r>
            <a:r>
              <a:rPr lang="en-US" dirty="0"/>
              <a:t>Pi, </a:t>
            </a:r>
            <a:r>
              <a:rPr lang="en-US" dirty="0" err="1"/>
              <a:t>Nvidia</a:t>
            </a:r>
            <a:r>
              <a:rPr lang="en-US" dirty="0"/>
              <a:t> Jetson, Fog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Cloud </a:t>
            </a:r>
            <a:r>
              <a:rPr lang="en-US" b="1" dirty="0"/>
              <a:t>/ Platform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Αποθήκευση</a:t>
            </a:r>
            <a:r>
              <a:rPr lang="el-GR" dirty="0"/>
              <a:t>, ανάλυση, </a:t>
            </a:r>
            <a:r>
              <a:rPr lang="en-US" dirty="0" smtClean="0"/>
              <a:t>ML, </a:t>
            </a:r>
            <a:r>
              <a:rPr lang="en-US" dirty="0"/>
              <a:t>dashboards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AWS </a:t>
            </a:r>
            <a:r>
              <a:rPr lang="en-US" dirty="0" err="1"/>
              <a:t>IoT</a:t>
            </a:r>
            <a:r>
              <a:rPr lang="en-US" dirty="0"/>
              <a:t> Core, Azure </a:t>
            </a:r>
            <a:r>
              <a:rPr lang="en-US" dirty="0" err="1"/>
              <a:t>IoT</a:t>
            </a:r>
            <a:r>
              <a:rPr lang="en-US" dirty="0"/>
              <a:t> Hub, Google Cloud </a:t>
            </a:r>
            <a:r>
              <a:rPr lang="en-US" dirty="0" err="1"/>
              <a:t>IoT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Application </a:t>
            </a:r>
            <a:r>
              <a:rPr lang="en-US" b="1" dirty="0"/>
              <a:t>/ User Layer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Εφαρμογές </a:t>
            </a:r>
            <a:r>
              <a:rPr lang="el-GR" dirty="0"/>
              <a:t>για </a:t>
            </a:r>
            <a:r>
              <a:rPr lang="el-GR" dirty="0" smtClean="0"/>
              <a:t>χρήστες</a:t>
            </a:r>
            <a:endParaRPr lang="el-G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</a:t>
            </a:r>
            <a:r>
              <a:rPr lang="en-US" dirty="0"/>
              <a:t>home apps, industrial monitoring </a:t>
            </a:r>
            <a:r>
              <a:rPr lang="en-US" dirty="0" smtClean="0"/>
              <a:t>dashboards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52" y="1142827"/>
            <a:ext cx="4120876" cy="44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Δικτύωση </a:t>
            </a:r>
            <a:r>
              <a:rPr lang="en-US" sz="2800" b="1" dirty="0" smtClean="0"/>
              <a:t>I</a:t>
            </a:r>
            <a:r>
              <a:rPr lang="el-GR" sz="2800" b="1" dirty="0" smtClean="0"/>
              <a:t>οΤ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5281" y="1127760"/>
            <a:ext cx="4917656" cy="480131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Τύποι Δικτύων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PAN</a:t>
            </a:r>
            <a:r>
              <a:rPr lang="en-US" dirty="0"/>
              <a:t>: Bluetooth, </a:t>
            </a:r>
            <a:r>
              <a:rPr lang="en-US" dirty="0" err="1"/>
              <a:t>Zigbee</a:t>
            </a:r>
            <a:r>
              <a:rPr lang="en-US" dirty="0"/>
              <a:t>, Z-Wave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LAN</a:t>
            </a:r>
            <a:r>
              <a:rPr lang="en-US" dirty="0"/>
              <a:t>: Wi-Fi, Ethernet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WAN</a:t>
            </a:r>
            <a:r>
              <a:rPr lang="en-US" dirty="0"/>
              <a:t>: 4G/5G, LPWAN (</a:t>
            </a:r>
            <a:r>
              <a:rPr lang="en-US" dirty="0" err="1"/>
              <a:t>LoRaWAN</a:t>
            </a:r>
            <a:r>
              <a:rPr lang="en-US" dirty="0"/>
              <a:t>, NB-</a:t>
            </a:r>
            <a:r>
              <a:rPr lang="en-US" dirty="0" err="1"/>
              <a:t>IoT</a:t>
            </a:r>
            <a:r>
              <a:rPr lang="en-US" dirty="0"/>
              <a:t>, </a:t>
            </a:r>
            <a:r>
              <a:rPr lang="en-US" dirty="0" err="1"/>
              <a:t>Sigfox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Πρωτόκολλα </a:t>
            </a:r>
            <a:r>
              <a:rPr lang="el-GR" b="1" dirty="0"/>
              <a:t>Επικοινωνίας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MQTT</a:t>
            </a:r>
            <a:r>
              <a:rPr lang="en-US" dirty="0"/>
              <a:t>, </a:t>
            </a:r>
            <a:r>
              <a:rPr lang="en-US" dirty="0" err="1"/>
              <a:t>CoAP</a:t>
            </a:r>
            <a:r>
              <a:rPr lang="en-US" dirty="0"/>
              <a:t>, HTTP/HTTPS, AMQP, DDS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Χαρακτηριστικά </a:t>
            </a:r>
            <a:r>
              <a:rPr lang="el-GR" b="1" dirty="0"/>
              <a:t>Δικτύωσης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Low-power</a:t>
            </a:r>
            <a:r>
              <a:rPr lang="en-US" dirty="0"/>
              <a:t>, scalable, secure, latency-aware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Δικτυακή Αρχιτεκτονική</a:t>
            </a:r>
            <a:endParaRPr lang="el-G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Devices </a:t>
            </a:r>
            <a:r>
              <a:rPr lang="en-US" dirty="0"/>
              <a:t>→ Gateway → Edge/Fog → Cloud → </a:t>
            </a:r>
            <a:r>
              <a:rPr lang="en-US" dirty="0" smtClean="0"/>
              <a:t>Applications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 t="8999" r="6748" b="8843"/>
          <a:stretch/>
        </p:blipFill>
        <p:spPr>
          <a:xfrm>
            <a:off x="5158329" y="1127760"/>
            <a:ext cx="6876479" cy="34239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8260" y="4649834"/>
            <a:ext cx="63312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Fig. </a:t>
            </a:r>
            <a:r>
              <a:rPr lang="en-US" sz="1400" dirty="0" err="1" smtClean="0"/>
              <a:t>IoT</a:t>
            </a:r>
            <a:r>
              <a:rPr lang="en-US" sz="1400" dirty="0" smtClean="0"/>
              <a:t> standards mix, [Online] </a:t>
            </a:r>
            <a:r>
              <a:rPr lang="el-GR" sz="1400" dirty="0" smtClean="0">
                <a:hlinkClick r:id="rId3"/>
              </a:rPr>
              <a:t>https</a:t>
            </a:r>
            <a:r>
              <a:rPr lang="el-GR" sz="1400" dirty="0">
                <a:hlinkClick r:id="rId3"/>
              </a:rPr>
              <a:t>://</a:t>
            </a:r>
            <a:r>
              <a:rPr lang="el-GR" sz="1400" dirty="0" smtClean="0">
                <a:hlinkClick r:id="rId3"/>
              </a:rPr>
              <a:t>www.qorvo.com/design-hub/blog/iot-standards-the-end-game</a:t>
            </a:r>
            <a:endParaRPr lang="en-US" sz="1400" dirty="0" smtClean="0"/>
          </a:p>
          <a:p>
            <a:endParaRPr lang="el-GR" sz="1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075889" y="5861154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FFDB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Προκλήσεις της αρχιτεκτονικής ΙοΤ?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6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Η Θεμελιώδης Πρόκληση στο ΙοΤ</a:t>
            </a:r>
            <a:endParaRPr lang="el-G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3"/>
          <a:stretch/>
        </p:blipFill>
        <p:spPr>
          <a:xfrm>
            <a:off x="712009" y="1689653"/>
            <a:ext cx="9823938" cy="375208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653131" y="1430104"/>
            <a:ext cx="427383" cy="97403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Down Arrow 7"/>
          <p:cNvSpPr/>
          <p:nvPr/>
        </p:nvSpPr>
        <p:spPr>
          <a:xfrm rot="10800000">
            <a:off x="3273287" y="4759252"/>
            <a:ext cx="427383" cy="974034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Down Arrow 8"/>
          <p:cNvSpPr/>
          <p:nvPr/>
        </p:nvSpPr>
        <p:spPr>
          <a:xfrm>
            <a:off x="10535947" y="3476243"/>
            <a:ext cx="427383" cy="974034"/>
          </a:xfrm>
          <a:prstGeom prst="downArrow">
            <a:avLst/>
          </a:prstGeom>
          <a:solidFill>
            <a:srgbClr val="76A79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wn Arrow 9"/>
          <p:cNvSpPr/>
          <p:nvPr/>
        </p:nvSpPr>
        <p:spPr>
          <a:xfrm rot="10800000">
            <a:off x="10535947" y="2349810"/>
            <a:ext cx="427383" cy="974034"/>
          </a:xfrm>
          <a:prstGeom prst="downArrow">
            <a:avLst/>
          </a:prstGeom>
          <a:solidFill>
            <a:srgbClr val="76A798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0" y="808813"/>
            <a:ext cx="121920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Cloud/Edge premises</a:t>
            </a:r>
            <a:endParaRPr lang="el-GR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29739"/>
            <a:ext cx="12192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User premises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362385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Το Υπολογιστικό Συνεχές - </a:t>
            </a:r>
            <a:r>
              <a:rPr lang="en-US" sz="2800" b="1" dirty="0" smtClean="0"/>
              <a:t>Compute Continuum</a:t>
            </a:r>
            <a:endParaRPr lang="el-G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398257" y="5281627"/>
            <a:ext cx="8263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Fig. Compute Continuum [online]: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digital-strategy.ec.europa.eu/en/policies/iot-investing</a:t>
            </a:r>
            <a:endParaRPr lang="en-US" sz="1400" dirty="0" smtClean="0"/>
          </a:p>
          <a:p>
            <a:endParaRPr lang="el-GR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16" y="1177720"/>
            <a:ext cx="9250599" cy="400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Επεξεργασία Δεδομένων ΙοΤ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02077" y="1075148"/>
            <a:ext cx="72341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Συλλογή Δεδομένων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Αισθητήρες</a:t>
            </a:r>
            <a:r>
              <a:rPr lang="el-GR" sz="2000" dirty="0"/>
              <a:t>, συσκευές, wearables, βιομηχανικά PLCs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Streaming </a:t>
            </a:r>
            <a:r>
              <a:rPr lang="el-GR" sz="2000" dirty="0"/>
              <a:t>data vs batch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Καθαρισμός </a:t>
            </a:r>
            <a:r>
              <a:rPr lang="el-GR" sz="2000" b="1" dirty="0"/>
              <a:t>&amp; Μετασχηματισμός Δεδομένων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Αφαίρεση </a:t>
            </a:r>
            <a:r>
              <a:rPr lang="el-GR" sz="2000" u="sng" dirty="0"/>
              <a:t>θορύβου</a:t>
            </a:r>
            <a:r>
              <a:rPr lang="el-GR" sz="2000" dirty="0"/>
              <a:t> και </a:t>
            </a:r>
            <a:r>
              <a:rPr lang="el-GR" sz="2000" u="sng" dirty="0"/>
              <a:t>σφαλμάτων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u="sng" dirty="0" smtClean="0"/>
              <a:t>Normalization</a:t>
            </a:r>
            <a:r>
              <a:rPr lang="el-GR" sz="2000" dirty="0"/>
              <a:t>, </a:t>
            </a:r>
            <a:r>
              <a:rPr lang="el-GR" sz="2000" u="sng" dirty="0"/>
              <a:t>feature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Αποθήκευση </a:t>
            </a:r>
            <a:r>
              <a:rPr lang="el-GR" sz="2000" b="1" dirty="0"/>
              <a:t>Δεδομένων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Edge </a:t>
            </a:r>
            <a:r>
              <a:rPr lang="el-GR" sz="2000" dirty="0"/>
              <a:t>storage </a:t>
            </a:r>
            <a:r>
              <a:rPr lang="el-GR" sz="2000" dirty="0" smtClean="0"/>
              <a:t>vs. </a:t>
            </a:r>
            <a:r>
              <a:rPr lang="el-GR" sz="2000" dirty="0"/>
              <a:t>cloud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Databases</a:t>
            </a:r>
            <a:r>
              <a:rPr lang="el-GR" sz="2000" dirty="0"/>
              <a:t>: Time-series DBs (InfluxDB), NoSQL (MongoDB)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 smtClean="0"/>
              <a:t>Data </a:t>
            </a:r>
            <a:r>
              <a:rPr lang="el-GR" sz="2000" b="1" dirty="0"/>
              <a:t>Pipeline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IoT </a:t>
            </a:r>
            <a:r>
              <a:rPr lang="el-GR" sz="2000" dirty="0"/>
              <a:t>Devices → Gateway → Edge/Fog → Cloud → Analytics Platform</a:t>
            </a:r>
          </a:p>
        </p:txBody>
      </p:sp>
      <p:sp>
        <p:nvSpPr>
          <p:cNvPr id="4" name="Flowchart: Magnetic Disk 3"/>
          <p:cNvSpPr/>
          <p:nvPr/>
        </p:nvSpPr>
        <p:spPr>
          <a:xfrm>
            <a:off x="9144000" y="2681804"/>
            <a:ext cx="1556425" cy="2178996"/>
          </a:xfrm>
          <a:prstGeom prst="flowChartMagneticDisk">
            <a:avLst/>
          </a:prstGeom>
          <a:gradFill flip="none" rotWithShape="1">
            <a:gsLst>
              <a:gs pos="0">
                <a:srgbClr val="FFDBDB">
                  <a:shade val="30000"/>
                  <a:satMod val="115000"/>
                </a:srgbClr>
              </a:gs>
              <a:gs pos="50000">
                <a:srgbClr val="FFDBDB">
                  <a:shade val="67500"/>
                  <a:satMod val="115000"/>
                </a:srgbClr>
              </a:gs>
              <a:gs pos="100000">
                <a:srgbClr val="FFDBDB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Storage Database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18704" y="841204"/>
            <a:ext cx="2607013" cy="1060315"/>
          </a:xfrm>
          <a:prstGeom prst="rect">
            <a:avLst/>
          </a:prstGeom>
          <a:gradFill flip="none" rotWithShape="1">
            <a:gsLst>
              <a:gs pos="0">
                <a:srgbClr val="E5C1C1">
                  <a:shade val="30000"/>
                  <a:satMod val="115000"/>
                </a:srgbClr>
              </a:gs>
              <a:gs pos="50000">
                <a:srgbClr val="E5C1C1">
                  <a:shade val="67500"/>
                  <a:satMod val="115000"/>
                </a:srgbClr>
              </a:gs>
              <a:gs pos="100000">
                <a:srgbClr val="E5C1C1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Data Pre-processing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4" idx="1"/>
            <a:endCxn id="7" idx="2"/>
          </p:cNvCxnSpPr>
          <p:nvPr/>
        </p:nvCxnSpPr>
        <p:spPr>
          <a:xfrm flipH="1" flipV="1">
            <a:off x="9922211" y="1901519"/>
            <a:ext cx="2" cy="78028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618705" y="5535038"/>
            <a:ext cx="2607013" cy="1060315"/>
          </a:xfrm>
          <a:prstGeom prst="rect">
            <a:avLst/>
          </a:prstGeom>
          <a:gradFill flip="none" rotWithShape="1">
            <a:gsLst>
              <a:gs pos="0">
                <a:srgbClr val="E5C1C1">
                  <a:shade val="30000"/>
                  <a:satMod val="115000"/>
                </a:srgbClr>
              </a:gs>
              <a:gs pos="50000">
                <a:srgbClr val="E5C1C1">
                  <a:shade val="67500"/>
                  <a:satMod val="115000"/>
                </a:srgbClr>
              </a:gs>
              <a:gs pos="100000">
                <a:srgbClr val="E5C1C1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Telemetry</a:t>
            </a:r>
            <a:endParaRPr lang="el-GR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11" idx="0"/>
          </p:cNvCxnSpPr>
          <p:nvPr/>
        </p:nvCxnSpPr>
        <p:spPr>
          <a:xfrm flipH="1">
            <a:off x="9922212" y="4860800"/>
            <a:ext cx="1" cy="67423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2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4839" y="2591164"/>
            <a:ext cx="7009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Εισαγωγικά</a:t>
            </a:r>
            <a:r>
              <a:rPr kumimoji="0" lang="el-GR" sz="5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Μαθήματος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4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Ανάλυση Δεδομένων ΙοΤ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72894" y="968143"/>
            <a:ext cx="58430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b="1" dirty="0"/>
              <a:t>Τεχνικές </a:t>
            </a:r>
            <a:r>
              <a:rPr lang="el-GR" sz="2000" b="1" dirty="0" smtClean="0"/>
              <a:t>ΑΙ/Μ</a:t>
            </a:r>
            <a:r>
              <a:rPr lang="en-US" sz="2000" b="1" dirty="0"/>
              <a:t>L</a:t>
            </a:r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Supervised</a:t>
            </a:r>
            <a:r>
              <a:rPr lang="en-US" sz="2000" dirty="0" smtClean="0"/>
              <a:t> </a:t>
            </a:r>
            <a:r>
              <a:rPr lang="en-US" sz="2000" dirty="0"/>
              <a:t>learning: </a:t>
            </a:r>
            <a:r>
              <a:rPr lang="el-GR" sz="2000" dirty="0"/>
              <a:t>πρόβλεψη θερμοκρασίας, αποτυχίας μηχανών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Unsupervised</a:t>
            </a:r>
            <a:r>
              <a:rPr lang="en-US" sz="2000" dirty="0" smtClean="0"/>
              <a:t> </a:t>
            </a:r>
            <a:r>
              <a:rPr lang="en-US" sz="2000" dirty="0"/>
              <a:t>learning: </a:t>
            </a:r>
            <a:r>
              <a:rPr lang="el-GR" sz="2000" dirty="0"/>
              <a:t>ανίχνευση ανωμαλιών, </a:t>
            </a:r>
            <a:r>
              <a:rPr lang="en-US" sz="2000" dirty="0"/>
              <a:t>clustering </a:t>
            </a:r>
            <a:r>
              <a:rPr lang="el-GR" sz="2000" dirty="0"/>
              <a:t>αισθητήρων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Reinforcement</a:t>
            </a:r>
            <a:r>
              <a:rPr lang="en-US" sz="2000" dirty="0" smtClean="0"/>
              <a:t> </a:t>
            </a:r>
            <a:r>
              <a:rPr lang="en-US" sz="2000" dirty="0"/>
              <a:t>learning: </a:t>
            </a:r>
            <a:r>
              <a:rPr lang="el-GR" sz="2000" dirty="0"/>
              <a:t>έξυπνοι αυτοματισμοί σε βιομηχανία / </a:t>
            </a:r>
            <a:r>
              <a:rPr lang="en-US" sz="2000" dirty="0"/>
              <a:t>smart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Real-time </a:t>
            </a:r>
            <a:r>
              <a:rPr lang="en-US" sz="2000" b="1" dirty="0"/>
              <a:t>vs Batch Analytics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Real-time</a:t>
            </a:r>
            <a:r>
              <a:rPr lang="en-US" sz="2000" dirty="0"/>
              <a:t>: streaming analytics, edge 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Batch</a:t>
            </a:r>
            <a:r>
              <a:rPr lang="en-US" sz="2000" dirty="0"/>
              <a:t>: </a:t>
            </a:r>
            <a:r>
              <a:rPr lang="el-GR" sz="2000" dirty="0"/>
              <a:t>ιστορικά δεδομένα στο </a:t>
            </a:r>
            <a:r>
              <a:rPr lang="en-US" sz="2000" dirty="0"/>
              <a:t>cloud </a:t>
            </a:r>
            <a:r>
              <a:rPr lang="el-GR" sz="2000" dirty="0"/>
              <a:t>για </a:t>
            </a:r>
            <a:r>
              <a:rPr lang="en-US" sz="2000" dirty="0"/>
              <a:t>predictive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Visual </a:t>
            </a:r>
            <a:r>
              <a:rPr lang="en-US" sz="2000" b="1" dirty="0"/>
              <a:t>Analytics &amp; Dashboards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PowerBI</a:t>
            </a:r>
            <a:r>
              <a:rPr lang="en-US" sz="2000" dirty="0"/>
              <a:t>, </a:t>
            </a:r>
            <a:r>
              <a:rPr lang="en-US" sz="2000" dirty="0" err="1"/>
              <a:t>Grafana</a:t>
            </a:r>
            <a:r>
              <a:rPr lang="en-US" sz="2000" dirty="0"/>
              <a:t>, Tableau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Εμφάνιση </a:t>
            </a:r>
            <a:r>
              <a:rPr lang="en-US" sz="2000" dirty="0"/>
              <a:t>trends, anomalies, alerts</a:t>
            </a:r>
            <a:endParaRPr lang="el-GR" sz="2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393021" y="2285374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FFDB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Ανάλυση με </a:t>
            </a:r>
            <a:r>
              <a:rPr lang="en-US" dirty="0" smtClean="0">
                <a:solidFill>
                  <a:schemeClr val="tx1"/>
                </a:solidFill>
              </a:rPr>
              <a:t>AI/ML: Use-cases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Ανάλυση Δεδομένων ΙοΤ</a:t>
            </a:r>
            <a:r>
              <a:rPr lang="en-US" sz="2800" b="1" dirty="0" smtClean="0"/>
              <a:t> (2)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6732" y="968143"/>
            <a:ext cx="60992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Εργαλεία / </a:t>
            </a:r>
            <a:r>
              <a:rPr lang="en-US" b="1" dirty="0"/>
              <a:t>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Cloud </a:t>
            </a:r>
            <a:r>
              <a:rPr lang="en-US" dirty="0"/>
              <a:t>AI/ML: AWS </a:t>
            </a:r>
            <a:r>
              <a:rPr lang="en-US" dirty="0" err="1"/>
              <a:t>SageMaker</a:t>
            </a:r>
            <a:r>
              <a:rPr lang="en-US" dirty="0"/>
              <a:t>, Azure ML, Google AI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Edge </a:t>
            </a:r>
            <a:r>
              <a:rPr lang="en-US" dirty="0"/>
              <a:t>AI frameworks: </a:t>
            </a:r>
            <a:r>
              <a:rPr lang="en-US" dirty="0" err="1"/>
              <a:t>TensorFlow</a:t>
            </a:r>
            <a:r>
              <a:rPr lang="en-US" dirty="0"/>
              <a:t> Lite, </a:t>
            </a:r>
            <a:r>
              <a:rPr lang="en-US" dirty="0" err="1"/>
              <a:t>PyTorch</a:t>
            </a:r>
            <a:r>
              <a:rPr lang="en-US" dirty="0"/>
              <a:t> Mobile, </a:t>
            </a:r>
            <a:r>
              <a:rPr lang="en-US" dirty="0" err="1"/>
              <a:t>OpenVINO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Stream </a:t>
            </a:r>
            <a:r>
              <a:rPr lang="en-US" dirty="0"/>
              <a:t>processing: Apache Kafka, Apache Spark, </a:t>
            </a:r>
            <a:r>
              <a:rPr lang="en-US" dirty="0" err="1"/>
              <a:t>Flink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Προκλήσεις</a:t>
            </a:r>
            <a:endParaRPr lang="el-G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Μεγάλος </a:t>
            </a:r>
            <a:r>
              <a:rPr lang="el-GR" dirty="0"/>
              <a:t>όγκος δεδομένων (</a:t>
            </a:r>
            <a:r>
              <a:rPr lang="en-US" dirty="0"/>
              <a:t>big data)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Latency </a:t>
            </a:r>
            <a:r>
              <a:rPr lang="en-US" dirty="0"/>
              <a:t>&amp; real-time processing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Ασφάλεια </a:t>
            </a:r>
            <a:r>
              <a:rPr lang="el-GR" dirty="0"/>
              <a:t>και </a:t>
            </a:r>
            <a:r>
              <a:rPr lang="en-US" dirty="0"/>
              <a:t>privacy (</a:t>
            </a:r>
            <a:r>
              <a:rPr lang="en-US" dirty="0" err="1"/>
              <a:t>IoT</a:t>
            </a:r>
            <a:r>
              <a:rPr lang="en-US" dirty="0"/>
              <a:t> data protection)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heterogeneity (</a:t>
            </a:r>
            <a:r>
              <a:rPr lang="el-GR" dirty="0"/>
              <a:t>διαφορετικά </a:t>
            </a:r>
            <a:r>
              <a:rPr lang="en-US" dirty="0"/>
              <a:t>formats </a:t>
            </a:r>
            <a:r>
              <a:rPr lang="el-GR" dirty="0"/>
              <a:t>και πρωτόκολλα)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Resource </a:t>
            </a:r>
            <a:r>
              <a:rPr lang="en-US" dirty="0"/>
              <a:t>constraints (low-power devices, edge computing limits</a:t>
            </a:r>
            <a:r>
              <a:rPr lang="en-US" dirty="0" smtClean="0"/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</a:rPr>
              <a:t>Άλλες?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17" y="1435887"/>
            <a:ext cx="5287987" cy="352408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61481" y="5573324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FFDB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concept of Digital Twin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Digital Twins</a:t>
            </a:r>
            <a:r>
              <a:rPr lang="el-GR" sz="2800" b="1" dirty="0" smtClean="0"/>
              <a:t> (1)</a:t>
            </a:r>
            <a:endParaRPr lang="el-G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07005" y="1201607"/>
            <a:ext cx="63618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Digital </a:t>
            </a:r>
            <a:r>
              <a:rPr lang="en-US" sz="2000" b="1" dirty="0"/>
              <a:t>Twin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Ψηφιακή </a:t>
            </a:r>
            <a:r>
              <a:rPr lang="el-GR" sz="2000" dirty="0"/>
              <a:t>αναπαράσταση φυσικού αντικειμένου, συστήματος ή διαδικασίας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Συνδέεται </a:t>
            </a:r>
            <a:r>
              <a:rPr lang="el-GR" sz="2000" dirty="0"/>
              <a:t>με πραγματικά δεδομένα σε πραγματικό χρόνο (</a:t>
            </a:r>
            <a:r>
              <a:rPr lang="en-US" sz="2000" dirty="0" err="1"/>
              <a:t>IoT</a:t>
            </a:r>
            <a:r>
              <a:rPr lang="en-US" sz="2000" dirty="0"/>
              <a:t> sensors, </a:t>
            </a:r>
            <a:r>
              <a:rPr lang="el-GR" sz="2000" dirty="0"/>
              <a:t>συσκευές)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</a:t>
            </a:r>
            <a:r>
              <a:rPr lang="el-GR" sz="2000" b="1" dirty="0" smtClean="0"/>
              <a:t>εχνολογίες βάσης</a:t>
            </a:r>
            <a:endParaRPr lang="el-GR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IoT</a:t>
            </a:r>
            <a:r>
              <a:rPr lang="en-US" sz="2000" dirty="0" smtClean="0"/>
              <a:t> </a:t>
            </a:r>
            <a:r>
              <a:rPr lang="el-GR" sz="2000" dirty="0"/>
              <a:t>και αισθητήρες για συλλογή δεδομένων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Cloud </a:t>
            </a:r>
            <a:r>
              <a:rPr lang="en-US" sz="2000" dirty="0"/>
              <a:t>&amp; Edge computing </a:t>
            </a:r>
            <a:r>
              <a:rPr lang="el-GR" sz="2000" dirty="0"/>
              <a:t>για επεξεργασία και </a:t>
            </a:r>
            <a:r>
              <a:rPr lang="en-US" sz="2000" dirty="0"/>
              <a:t>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AI/ML </a:t>
            </a:r>
            <a:r>
              <a:rPr lang="el-GR" sz="2000" dirty="0"/>
              <a:t>για ανάλυση, προγνωστική συντήρηση και αυτοματισμούς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000" dirty="0" smtClean="0"/>
              <a:t>3</a:t>
            </a:r>
            <a:r>
              <a:rPr lang="en-US" sz="2000" dirty="0"/>
              <a:t>D modeling / simulation </a:t>
            </a:r>
            <a:r>
              <a:rPr lang="el-GR" sz="2000" dirty="0"/>
              <a:t>για απεικόνιση και </a:t>
            </a:r>
            <a:r>
              <a:rPr lang="en-US" sz="2000" dirty="0"/>
              <a:t>virtual </a:t>
            </a:r>
            <a:r>
              <a:rPr lang="en-US" sz="2000" dirty="0" smtClean="0"/>
              <a:t>testing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/>
          <a:stretch/>
        </p:blipFill>
        <p:spPr>
          <a:xfrm>
            <a:off x="6420255" y="1955260"/>
            <a:ext cx="5771745" cy="240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Digital Twins</a:t>
            </a:r>
            <a:r>
              <a:rPr lang="el-GR" sz="2800" b="1" dirty="0" smtClean="0"/>
              <a:t> (2)</a:t>
            </a:r>
            <a:endParaRPr lang="el-GR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2"/>
          <a:stretch/>
        </p:blipFill>
        <p:spPr>
          <a:xfrm>
            <a:off x="6420255" y="2383277"/>
            <a:ext cx="5771745" cy="24044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945" y="610136"/>
            <a:ext cx="75908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</a:t>
            </a:r>
            <a:r>
              <a:rPr lang="el-GR" b="1" dirty="0" smtClean="0"/>
              <a:t>φαρμογές</a:t>
            </a:r>
            <a:endParaRPr lang="el-G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u="sng" dirty="0" smtClean="0"/>
              <a:t>Βιομηχανία</a:t>
            </a:r>
            <a:r>
              <a:rPr lang="en-US" u="sng" dirty="0" smtClean="0"/>
              <a:t>:</a:t>
            </a:r>
            <a:r>
              <a:rPr lang="el-GR" dirty="0" smtClean="0"/>
              <a:t>  </a:t>
            </a:r>
            <a:r>
              <a:rPr lang="en-US" dirty="0"/>
              <a:t>Industry </a:t>
            </a:r>
            <a:r>
              <a:rPr lang="en-US" dirty="0" smtClean="0"/>
              <a:t>4.0</a:t>
            </a:r>
            <a:r>
              <a:rPr lang="el-GR" dirty="0" smtClean="0"/>
              <a:t>+</a:t>
            </a:r>
            <a:r>
              <a:rPr lang="en-US" dirty="0" smtClean="0"/>
              <a:t>, </a:t>
            </a:r>
            <a:r>
              <a:rPr lang="en-US" dirty="0"/>
              <a:t>predictive maintenance, process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Smart </a:t>
            </a:r>
            <a:r>
              <a:rPr lang="en-US" u="sng" dirty="0"/>
              <a:t>Cities</a:t>
            </a:r>
            <a:r>
              <a:rPr lang="en-US" dirty="0"/>
              <a:t>: </a:t>
            </a:r>
            <a:r>
              <a:rPr lang="el-GR" dirty="0"/>
              <a:t>διαχείριση κυκλοφορίας, υποδομές, ενέργεια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Healthcare</a:t>
            </a:r>
            <a:r>
              <a:rPr lang="en-US" dirty="0"/>
              <a:t>: </a:t>
            </a:r>
            <a:r>
              <a:rPr lang="el-GR" dirty="0"/>
              <a:t>ψηφιακά μοντέλα ασθενών, παρακολούθηση ιατρικών συσκευών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u="sng" dirty="0" smtClean="0"/>
              <a:t>Γεωργία</a:t>
            </a:r>
            <a:r>
              <a:rPr lang="el-GR" dirty="0"/>
              <a:t>: παρακολούθηση καλλιεργειών, εξοπλισμού, περιβαλλοντικών συνθηκών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Deployments (as of </a:t>
            </a:r>
            <a:r>
              <a:rPr lang="el-GR" b="1" dirty="0" smtClean="0"/>
              <a:t>2025)</a:t>
            </a:r>
            <a:endParaRPr lang="el-GR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Βιομηχανίες </a:t>
            </a:r>
            <a:r>
              <a:rPr lang="el-GR" dirty="0"/>
              <a:t>αυτοκινήτου και αεροναυπηγικής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Smart </a:t>
            </a:r>
            <a:r>
              <a:rPr lang="en-US" dirty="0"/>
              <a:t>factories </a:t>
            </a:r>
            <a:r>
              <a:rPr lang="el-GR" dirty="0"/>
              <a:t>και </a:t>
            </a:r>
            <a:r>
              <a:rPr lang="en-US" dirty="0"/>
              <a:t>logistics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Έξυπνες </a:t>
            </a:r>
            <a:r>
              <a:rPr lang="el-GR" dirty="0"/>
              <a:t>πόλεις (π.χ. </a:t>
            </a:r>
            <a:r>
              <a:rPr lang="en-US" dirty="0"/>
              <a:t>Singapore, Amsterdam)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Healthcare </a:t>
            </a:r>
            <a:r>
              <a:rPr lang="en-US" dirty="0"/>
              <a:t>&amp; medical devices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Ο </a:t>
            </a:r>
            <a:r>
              <a:rPr lang="el-GR" b="1" dirty="0"/>
              <a:t>ρόλος </a:t>
            </a:r>
            <a:r>
              <a:rPr lang="el-GR" b="1" dirty="0" smtClean="0"/>
              <a:t>του </a:t>
            </a:r>
            <a:r>
              <a:rPr lang="en-US" b="1" dirty="0" smtClean="0"/>
              <a:t>AI/ML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Predictive </a:t>
            </a:r>
            <a:r>
              <a:rPr lang="en-US" dirty="0"/>
              <a:t>analytics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Maintenance </a:t>
            </a:r>
            <a:r>
              <a:rPr lang="el-GR" dirty="0"/>
              <a:t>και βελτιστοποίηση λειτουργιών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Simulation </a:t>
            </a:r>
            <a:r>
              <a:rPr lang="en-US" dirty="0"/>
              <a:t>&amp; scenario testing </a:t>
            </a:r>
            <a:r>
              <a:rPr lang="el-GR" dirty="0"/>
              <a:t>σε </a:t>
            </a:r>
            <a:r>
              <a:rPr lang="en-US" dirty="0"/>
              <a:t>virtual </a:t>
            </a:r>
            <a:r>
              <a:rPr lang="el-GR" dirty="0"/>
              <a:t>περιβάλλον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Ανίχνευση </a:t>
            </a:r>
            <a:r>
              <a:rPr lang="el-GR" dirty="0"/>
              <a:t>ανωμαλιών και αυτόματη λήψη αποφάσεων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40494" y="5456592"/>
            <a:ext cx="3686783" cy="613468"/>
          </a:xfrm>
          <a:prstGeom prst="wedgeRoundRectCallout">
            <a:avLst>
              <a:gd name="adj1" fmla="val -38511"/>
              <a:gd name="adj2" fmla="val 89559"/>
              <a:gd name="adj3" fmla="val 16667"/>
            </a:avLst>
          </a:prstGeom>
          <a:solidFill>
            <a:srgbClr val="FFDBD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Process Management? Who is in charge?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2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Virtualization (1)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126150" y="4391717"/>
            <a:ext cx="86520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Hypervisor / Virtualization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Εικονικοποιεί </a:t>
            </a:r>
            <a:r>
              <a:rPr lang="el-GR" sz="1600" dirty="0"/>
              <a:t>φυσικούς </a:t>
            </a:r>
            <a:r>
              <a:rPr lang="en-US" sz="1600" dirty="0"/>
              <a:t>servers </a:t>
            </a:r>
            <a:r>
              <a:rPr lang="el-GR" sz="1600" dirty="0"/>
              <a:t>σε πολλαπλά </a:t>
            </a:r>
            <a:r>
              <a:rPr lang="en-US" sz="1600" dirty="0"/>
              <a:t>virtual machines (VMs)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Επιτρέπει </a:t>
            </a:r>
            <a:r>
              <a:rPr lang="el-GR" sz="1600" dirty="0"/>
              <a:t>απομόνωση εφαρμογών και καλύτερη χρήση πόρων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Docker </a:t>
            </a:r>
            <a:r>
              <a:rPr lang="en-US" sz="1600" b="1" dirty="0"/>
              <a:t>/ Containerization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</a:t>
            </a:r>
            <a:r>
              <a:rPr lang="el-GR" sz="1600" dirty="0" smtClean="0"/>
              <a:t>Συσκευάζει</a:t>
            </a:r>
            <a:r>
              <a:rPr lang="en-US" sz="1600" dirty="0" smtClean="0"/>
              <a:t>”</a:t>
            </a:r>
            <a:r>
              <a:rPr lang="el-GR" sz="1600" dirty="0" smtClean="0"/>
              <a:t> </a:t>
            </a:r>
            <a:r>
              <a:rPr lang="el-GR" sz="1600" dirty="0"/>
              <a:t>εφαρμογές και </a:t>
            </a:r>
            <a:r>
              <a:rPr lang="en-US" sz="1600" dirty="0"/>
              <a:t>dependencies </a:t>
            </a:r>
            <a:r>
              <a:rPr lang="el-GR" sz="1600" dirty="0"/>
              <a:t>σε </a:t>
            </a:r>
            <a:r>
              <a:rPr lang="en-US" sz="1600" dirty="0"/>
              <a:t>containers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Lightweight</a:t>
            </a:r>
            <a:r>
              <a:rPr lang="en-US" sz="1600" dirty="0"/>
              <a:t>, portable, </a:t>
            </a:r>
            <a:r>
              <a:rPr lang="el-GR" sz="1600" dirty="0"/>
              <a:t>γρήγορη ανάπτυξη και μεταφορά σε διαφορετικά περιβάλλοντα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Kubernetes </a:t>
            </a:r>
            <a:r>
              <a:rPr lang="en-US" sz="1600" b="1" dirty="0"/>
              <a:t>/ Container Orchestration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Διαχειρίζεται </a:t>
            </a:r>
            <a:r>
              <a:rPr lang="en-US" sz="1600" dirty="0"/>
              <a:t>deployment, scaling </a:t>
            </a:r>
            <a:r>
              <a:rPr lang="el-GR" sz="1600" dirty="0"/>
              <a:t>και διαθεσιμότητα </a:t>
            </a:r>
            <a:r>
              <a:rPr lang="en-US" sz="1600" dirty="0"/>
              <a:t>containers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Αυτοματοποιεί </a:t>
            </a:r>
            <a:r>
              <a:rPr lang="el-GR" sz="1600" dirty="0"/>
              <a:t>διαχείριση πόρων και </a:t>
            </a:r>
            <a:r>
              <a:rPr lang="en-US" sz="1600" dirty="0"/>
              <a:t>high availability</a:t>
            </a:r>
            <a:endParaRPr lang="el-GR" sz="1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8"/>
          <a:stretch/>
        </p:blipFill>
        <p:spPr>
          <a:xfrm>
            <a:off x="2355667" y="703504"/>
            <a:ext cx="7459542" cy="338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Virtualization (2)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27497" y="844409"/>
            <a:ext cx="4594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Απομόνωση εφαρμογών &amp; ασφάλεια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Διαχωρισμός </a:t>
            </a:r>
            <a:r>
              <a:rPr lang="el-GR" dirty="0"/>
              <a:t>διαφορετικών </a:t>
            </a:r>
            <a:r>
              <a:rPr lang="en-US" dirty="0"/>
              <a:t>workloads </a:t>
            </a:r>
            <a:r>
              <a:rPr lang="el-GR" dirty="0"/>
              <a:t>σε </a:t>
            </a:r>
            <a:r>
              <a:rPr lang="en-US" dirty="0"/>
              <a:t>devices, edge nodes </a:t>
            </a:r>
            <a:r>
              <a:rPr lang="el-GR" dirty="0"/>
              <a:t>και </a:t>
            </a:r>
            <a:r>
              <a:rPr lang="en-US" dirty="0"/>
              <a:t>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Efficient </a:t>
            </a:r>
            <a:r>
              <a:rPr lang="en-US" b="1" dirty="0"/>
              <a:t>resource usage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Lightweight </a:t>
            </a:r>
            <a:r>
              <a:rPr lang="en-US" dirty="0"/>
              <a:t>containers </a:t>
            </a:r>
            <a:r>
              <a:rPr lang="el-GR" dirty="0"/>
              <a:t>αντί για πλήρη </a:t>
            </a:r>
            <a:r>
              <a:rPr lang="en-US" dirty="0"/>
              <a:t>VMs → </a:t>
            </a:r>
            <a:r>
              <a:rPr lang="el-GR" dirty="0"/>
              <a:t>εξοικονόμηση </a:t>
            </a:r>
            <a:r>
              <a:rPr lang="en-US" dirty="0"/>
              <a:t>CPU/memory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Scalability </a:t>
            </a:r>
            <a:r>
              <a:rPr lang="en-US" b="1" dirty="0"/>
              <a:t>&amp;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Εύκολη </a:t>
            </a:r>
            <a:r>
              <a:rPr lang="el-GR" dirty="0"/>
              <a:t>κλιμάκωση εφαρμογών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l-GR" dirty="0"/>
              <a:t>ανάλογα με φορτίο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Υποστήριξη </a:t>
            </a:r>
            <a:r>
              <a:rPr lang="en-US" dirty="0"/>
              <a:t>real-time </a:t>
            </a:r>
            <a:r>
              <a:rPr lang="el-GR" dirty="0"/>
              <a:t>και </a:t>
            </a:r>
            <a:r>
              <a:rPr lang="en-US" dirty="0"/>
              <a:t>batch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Deployment </a:t>
            </a:r>
            <a:r>
              <a:rPr lang="en-US" b="1" u="sng" dirty="0"/>
              <a:t>&amp;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Αυτόματη </a:t>
            </a:r>
            <a:r>
              <a:rPr lang="el-GR" dirty="0"/>
              <a:t>αναβάθμιση και </a:t>
            </a:r>
            <a:r>
              <a:rPr lang="en-US" dirty="0"/>
              <a:t>rollbacks </a:t>
            </a:r>
            <a:r>
              <a:rPr lang="el-GR" dirty="0"/>
              <a:t>εφαρμογών σε μεγάλο αριθμό συσκευών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7982"/>
          <a:stretch/>
        </p:blipFill>
        <p:spPr>
          <a:xfrm>
            <a:off x="5426151" y="726255"/>
            <a:ext cx="6490234" cy="53146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99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Virtualization (3)</a:t>
            </a:r>
            <a:endParaRPr lang="el-GR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69129" y="661480"/>
            <a:ext cx="5713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Edge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Docker </a:t>
            </a:r>
            <a:r>
              <a:rPr lang="en-US" dirty="0"/>
              <a:t>containers </a:t>
            </a:r>
            <a:r>
              <a:rPr lang="el-GR" dirty="0"/>
              <a:t>για επεξεργασία αισθητήρων σε </a:t>
            </a:r>
            <a:r>
              <a:rPr lang="en-US" dirty="0"/>
              <a:t>edge nodes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Kubernetes </a:t>
            </a:r>
            <a:r>
              <a:rPr lang="en-US" dirty="0"/>
              <a:t>clusters </a:t>
            </a:r>
            <a:r>
              <a:rPr lang="el-GR" dirty="0"/>
              <a:t>για διαχείριση πολλών </a:t>
            </a:r>
            <a:r>
              <a:rPr lang="en-US" dirty="0"/>
              <a:t>edge </a:t>
            </a:r>
            <a:r>
              <a:rPr lang="el-GR" dirty="0"/>
              <a:t>συσκευών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Smart </a:t>
            </a:r>
            <a:r>
              <a:rPr lang="en-US" b="1" dirty="0"/>
              <a:t>Factories / Industry 4.0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Hypervisors </a:t>
            </a:r>
            <a:r>
              <a:rPr lang="el-GR" dirty="0"/>
              <a:t>για απομόνωση βιομηχανικών εφαρμογών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Docker </a:t>
            </a:r>
            <a:r>
              <a:rPr lang="el-GR" dirty="0"/>
              <a:t>για </a:t>
            </a:r>
            <a:r>
              <a:rPr lang="en-US" dirty="0" err="1"/>
              <a:t>microservices</a:t>
            </a:r>
            <a:r>
              <a:rPr lang="en-US" dirty="0"/>
              <a:t> </a:t>
            </a:r>
            <a:r>
              <a:rPr lang="el-GR" dirty="0"/>
              <a:t>σε </a:t>
            </a:r>
            <a:r>
              <a:rPr lang="en-US" dirty="0"/>
              <a:t>assembly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Smart </a:t>
            </a:r>
            <a:r>
              <a:rPr lang="en-US" b="1" dirty="0"/>
              <a:t>Cities &amp; </a:t>
            </a:r>
            <a:r>
              <a:rPr lang="en-US" b="1" dirty="0" err="1"/>
              <a:t>IoT</a:t>
            </a:r>
            <a:r>
              <a:rPr lang="en-US" b="1" dirty="0"/>
              <a:t> Platforms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Kubernetes </a:t>
            </a:r>
            <a:r>
              <a:rPr lang="el-GR" dirty="0"/>
              <a:t>για κλιμάκωση </a:t>
            </a:r>
            <a:r>
              <a:rPr lang="en-US" dirty="0"/>
              <a:t>real-time analytics </a:t>
            </a:r>
            <a:r>
              <a:rPr lang="el-GR" dirty="0"/>
              <a:t>πλατφορμών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Containers </a:t>
            </a:r>
            <a:r>
              <a:rPr lang="el-GR" dirty="0"/>
              <a:t>για εφαρμογές </a:t>
            </a:r>
            <a:r>
              <a:rPr lang="en-US" dirty="0"/>
              <a:t>traffic monitoring, energy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Healthcare </a:t>
            </a:r>
            <a:r>
              <a:rPr lang="en-US" b="1" dirty="0" err="1"/>
              <a:t>IoT</a:t>
            </a: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Hypervisors </a:t>
            </a:r>
            <a:r>
              <a:rPr lang="en-US" dirty="0"/>
              <a:t>&amp; containers </a:t>
            </a:r>
            <a:r>
              <a:rPr lang="el-GR" dirty="0"/>
              <a:t>για ασφαλή αποθήκευση &amp; επεξεργασία ιατρικών δεδομένων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Kubernetes </a:t>
            </a:r>
            <a:r>
              <a:rPr lang="el-GR" dirty="0"/>
              <a:t>για </a:t>
            </a:r>
            <a:r>
              <a:rPr lang="en-US" dirty="0"/>
              <a:t>scaling </a:t>
            </a:r>
            <a:r>
              <a:rPr lang="el-GR" dirty="0"/>
              <a:t>εφαρμογών </a:t>
            </a:r>
            <a:r>
              <a:rPr lang="en-US" dirty="0"/>
              <a:t>telemedicine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3007" y="4665097"/>
            <a:ext cx="57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/>
              <a:t>Περισσότερα </a:t>
            </a:r>
            <a:r>
              <a:rPr lang="en-US" sz="1200" dirty="0"/>
              <a:t>use-cases </a:t>
            </a:r>
            <a:r>
              <a:rPr lang="el-GR" sz="1200" dirty="0"/>
              <a:t>από </a:t>
            </a:r>
            <a:r>
              <a:rPr lang="en-US" sz="1200" dirty="0"/>
              <a:t>Kubernetes/Docker deployments </a:t>
            </a:r>
            <a:r>
              <a:rPr lang="el-GR" sz="1200" dirty="0"/>
              <a:t>σε </a:t>
            </a:r>
            <a:r>
              <a:rPr lang="en-US" sz="1200" dirty="0"/>
              <a:t>commercial-level</a:t>
            </a:r>
            <a:r>
              <a:rPr lang="en-US" sz="1200" dirty="0" smtClean="0"/>
              <a:t>: </a:t>
            </a:r>
            <a:r>
              <a:rPr lang="el-GR" sz="1200" dirty="0" smtClean="0">
                <a:hlinkClick r:id="rId2"/>
              </a:rPr>
              <a:t>https</a:t>
            </a:r>
            <a:r>
              <a:rPr lang="el-GR" sz="1200" dirty="0">
                <a:hlinkClick r:id="rId2"/>
              </a:rPr>
              <a:t>://www.docker.com/customer-stories</a:t>
            </a:r>
            <a:r>
              <a:rPr lang="el-GR" sz="1200" dirty="0" smtClean="0">
                <a:hlinkClick r:id="rId2"/>
              </a:rPr>
              <a:t>/</a:t>
            </a:r>
            <a:endParaRPr lang="el-GR" sz="1200" dirty="0"/>
          </a:p>
        </p:txBody>
      </p:sp>
      <p:sp>
        <p:nvSpPr>
          <p:cNvPr id="3" name="Rectangle 2"/>
          <p:cNvSpPr/>
          <p:nvPr/>
        </p:nvSpPr>
        <p:spPr>
          <a:xfrm>
            <a:off x="6243007" y="1466300"/>
            <a:ext cx="5582479" cy="30469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D63ED"/>
                </a:solidFill>
                <a:latin typeface="roboto"/>
              </a:rPr>
              <a:t>52,000</a:t>
            </a:r>
          </a:p>
          <a:p>
            <a:r>
              <a:rPr lang="en-US" sz="2400" dirty="0">
                <a:solidFill>
                  <a:srgbClr val="17191E"/>
                </a:solidFill>
                <a:latin typeface="poppins"/>
              </a:rPr>
              <a:t>Developer hours saved</a:t>
            </a:r>
          </a:p>
          <a:p>
            <a:endParaRPr lang="en-US" sz="2400" dirty="0" smtClean="0">
              <a:solidFill>
                <a:srgbClr val="1D63ED"/>
              </a:solidFill>
              <a:latin typeface="roboto"/>
            </a:endParaRPr>
          </a:p>
          <a:p>
            <a:r>
              <a:rPr lang="en-US" sz="2400" dirty="0" smtClean="0">
                <a:solidFill>
                  <a:srgbClr val="1D63ED"/>
                </a:solidFill>
                <a:latin typeface="roboto"/>
              </a:rPr>
              <a:t>60 </a:t>
            </a:r>
            <a:r>
              <a:rPr lang="en-US" sz="2400" dirty="0">
                <a:solidFill>
                  <a:srgbClr val="1D63ED"/>
                </a:solidFill>
                <a:latin typeface="roboto"/>
              </a:rPr>
              <a:t>sec</a:t>
            </a:r>
          </a:p>
          <a:p>
            <a:r>
              <a:rPr lang="en-US" sz="2400" dirty="0">
                <a:solidFill>
                  <a:srgbClr val="17191E"/>
                </a:solidFill>
                <a:latin typeface="poppins"/>
              </a:rPr>
              <a:t>Deployment time (down from weeks)</a:t>
            </a:r>
          </a:p>
          <a:p>
            <a:endParaRPr lang="en-US" sz="2400" dirty="0" smtClean="0">
              <a:solidFill>
                <a:srgbClr val="1D63ED"/>
              </a:solidFill>
              <a:latin typeface="roboto"/>
            </a:endParaRPr>
          </a:p>
          <a:p>
            <a:r>
              <a:rPr lang="en-US" sz="2400" dirty="0" smtClean="0">
                <a:solidFill>
                  <a:srgbClr val="1D63ED"/>
                </a:solidFill>
                <a:latin typeface="roboto"/>
              </a:rPr>
              <a:t>8 </a:t>
            </a:r>
            <a:r>
              <a:rPr lang="en-US" sz="2400" dirty="0">
                <a:solidFill>
                  <a:srgbClr val="1D63ED"/>
                </a:solidFill>
                <a:latin typeface="roboto"/>
              </a:rPr>
              <a:t>months</a:t>
            </a:r>
          </a:p>
          <a:p>
            <a:r>
              <a:rPr lang="en-US" sz="2400" dirty="0">
                <a:solidFill>
                  <a:srgbClr val="17191E"/>
                </a:solidFill>
                <a:latin typeface="poppins"/>
              </a:rPr>
              <a:t>To realize ROI</a:t>
            </a:r>
            <a:endParaRPr lang="en-US" sz="2400" b="0" i="0" dirty="0">
              <a:solidFill>
                <a:srgbClr val="17191E"/>
              </a:solidFill>
              <a:effectLst/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865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Ασφάλεια (1)</a:t>
            </a:r>
            <a:endParaRPr lang="el-GR" sz="28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92710"/>
              </p:ext>
            </p:extLst>
          </p:nvPr>
        </p:nvGraphicFramePr>
        <p:xfrm>
          <a:off x="252703" y="885253"/>
          <a:ext cx="11686594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35637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  <a:gridCol w="7950957">
                  <a:extLst>
                    <a:ext uri="{9D8B030D-6E8A-4147-A177-3AD203B41FA5}">
                      <a16:colId xmlns:a16="http://schemas.microsoft.com/office/drawing/2014/main" val="197691188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n-US" dirty="0"/>
                        <a:t>Layer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Attack Surface / </a:t>
                      </a:r>
                      <a:r>
                        <a:rPr lang="el-GR" dirty="0"/>
                        <a:t>Απειλές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Device / Edge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compromised sensors, firmware attacks, physical tampering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Network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Man-in-the-middle, eavesdropping, rogue gateways, jamming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Edge / Fog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Unauthorized access, malware injection, misconfigured nodes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Cloud / Platform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Data breaches, insecure APIs, privilege escalation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b="1"/>
                        <a:t>Application / User</a:t>
                      </a:r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Weak authentication, insecure apps, privacy leakage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52702" y="3441845"/>
            <a:ext cx="10535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smtClean="0"/>
              <a:t>Ασφάλεια </a:t>
            </a:r>
            <a:r>
              <a:rPr lang="el-GR" b="1" dirty="0"/>
              <a:t>και προστασία προσωπικών δεδομένων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Προστασία </a:t>
            </a:r>
            <a:r>
              <a:rPr lang="el-GR" dirty="0"/>
              <a:t>ευαίσθητων δεδομένων χρηστών (health, location, behavior)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Αποφυγή </a:t>
            </a:r>
            <a:r>
              <a:rPr lang="el-GR" dirty="0"/>
              <a:t>απειλών </a:t>
            </a:r>
            <a:r>
              <a:rPr lang="el-GR" dirty="0" smtClean="0"/>
              <a:t>στη </a:t>
            </a:r>
            <a:r>
              <a:rPr lang="el-GR" dirty="0"/>
              <a:t>βιομηχανία (intellectual property, downtime)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Συμμόρφωση </a:t>
            </a:r>
            <a:r>
              <a:rPr lang="el-GR" dirty="0"/>
              <a:t>με κανονισμούς (GDPR, HIPAA)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Σημαντικότητα ασφάλειας στο IoT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IoT </a:t>
            </a:r>
            <a:r>
              <a:rPr lang="el-GR" dirty="0"/>
              <a:t>συσκευές με περιορισμένους πόρους → δύσκολη εφαρμογή full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 smtClean="0"/>
              <a:t>Μεγάλος </a:t>
            </a:r>
            <a:r>
              <a:rPr lang="el-GR" dirty="0"/>
              <a:t>αριθμός συνδεδεμένων συσκευών → αυξημένος κίνδυνος επίθεσης</a:t>
            </a:r>
          </a:p>
        </p:txBody>
      </p:sp>
    </p:spTree>
    <p:extLst>
      <p:ext uri="{BB962C8B-B14F-4D97-AF65-F5344CB8AC3E}">
        <p14:creationId xmlns:p14="http://schemas.microsoft.com/office/powerpoint/2010/main" val="8794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IoT</a:t>
            </a:r>
            <a:r>
              <a:rPr lang="en-US" sz="2800" b="1" dirty="0" smtClean="0"/>
              <a:t> </a:t>
            </a:r>
            <a:r>
              <a:rPr lang="el-GR" sz="2800" b="1" dirty="0" smtClean="0"/>
              <a:t>και Ασφάλεια (2)</a:t>
            </a:r>
            <a:endParaRPr lang="el-GR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01342" y="893198"/>
            <a:ext cx="53698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Κρυπτογράφηση &amp; </a:t>
            </a:r>
            <a:r>
              <a:rPr lang="en-US" sz="1600" b="1" dirty="0"/>
              <a:t>Authentication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TLS/SSL</a:t>
            </a:r>
            <a:r>
              <a:rPr lang="en-US" sz="1600" dirty="0"/>
              <a:t>, DTLS </a:t>
            </a:r>
            <a:r>
              <a:rPr lang="el-GR" sz="1600" dirty="0"/>
              <a:t>για ασφαλή επικοινωνία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Public </a:t>
            </a:r>
            <a:r>
              <a:rPr lang="en-US" sz="1600" dirty="0"/>
              <a:t>Key Infrastructure (PKI) </a:t>
            </a:r>
            <a:r>
              <a:rPr lang="el-GR" sz="1600" dirty="0"/>
              <a:t>και </a:t>
            </a:r>
            <a:r>
              <a:rPr lang="en-US" sz="1600" dirty="0"/>
              <a:t>certificate-based authentication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/>
              <a:t>Ασφαλής </a:t>
            </a:r>
            <a:r>
              <a:rPr lang="en-US" sz="1600" b="1" dirty="0" err="1"/>
              <a:t>IoT</a:t>
            </a:r>
            <a:r>
              <a:rPr lang="en-US" sz="1600" b="1" dirty="0"/>
              <a:t> </a:t>
            </a:r>
            <a:r>
              <a:rPr lang="el-GR" sz="1600" b="1" dirty="0"/>
              <a:t>Πλατφόρμα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Edge </a:t>
            </a:r>
            <a:r>
              <a:rPr lang="en-US" sz="1600" dirty="0"/>
              <a:t>security modules / secure boot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Trusted </a:t>
            </a:r>
            <a:r>
              <a:rPr lang="en-US" sz="1600" dirty="0"/>
              <a:t>Execution Environment (TEE) </a:t>
            </a:r>
            <a:r>
              <a:rPr lang="el-GR" sz="1600" dirty="0"/>
              <a:t>για κρίσιμες εφαρμογές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Network Security Protocols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MQTT </a:t>
            </a:r>
            <a:r>
              <a:rPr lang="en-US" sz="1600" dirty="0"/>
              <a:t>over TLS, </a:t>
            </a:r>
            <a:r>
              <a:rPr lang="en-US" sz="1600" dirty="0" err="1"/>
              <a:t>CoAP</a:t>
            </a:r>
            <a:r>
              <a:rPr lang="en-US" sz="1600" dirty="0"/>
              <a:t> over DTLS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IPSec</a:t>
            </a:r>
            <a:r>
              <a:rPr lang="en-US" sz="1600" dirty="0"/>
              <a:t>, VPN </a:t>
            </a:r>
            <a:r>
              <a:rPr lang="el-GR" sz="1600" dirty="0"/>
              <a:t>για </a:t>
            </a:r>
            <a:r>
              <a:rPr lang="en-US" sz="1600" dirty="0" err="1"/>
              <a:t>IoT</a:t>
            </a:r>
            <a:r>
              <a:rPr lang="en-US" sz="1600" dirty="0"/>
              <a:t>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Privacy-enhancing technologies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Data </a:t>
            </a:r>
            <a:r>
              <a:rPr lang="en-US" sz="1600" dirty="0"/>
              <a:t>anonymization &amp; </a:t>
            </a:r>
            <a:r>
              <a:rPr lang="en-US" sz="1600" dirty="0" err="1"/>
              <a:t>pseudonymization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Access </a:t>
            </a:r>
            <a:r>
              <a:rPr lang="en-US" sz="1600" dirty="0"/>
              <a:t>control policies &amp; user consent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Monitoring &amp; Threat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Intrusion </a:t>
            </a:r>
            <a:r>
              <a:rPr lang="en-US" sz="1600" dirty="0">
                <a:solidFill>
                  <a:srgbClr val="FF0000"/>
                </a:solidFill>
              </a:rPr>
              <a:t>detection systems (IDS) </a:t>
            </a:r>
            <a:r>
              <a:rPr lang="el-GR" sz="1600" dirty="0">
                <a:solidFill>
                  <a:srgbClr val="FF0000"/>
                </a:solidFill>
              </a:rPr>
              <a:t>για </a:t>
            </a:r>
            <a:r>
              <a:rPr lang="en-US" sz="1600" dirty="0" err="1">
                <a:solidFill>
                  <a:srgbClr val="FF0000"/>
                </a:solidFill>
              </a:rPr>
              <a:t>IoT</a:t>
            </a:r>
            <a:endParaRPr lang="en-US" sz="1600" dirty="0">
              <a:solidFill>
                <a:srgbClr val="FF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AI-based </a:t>
            </a:r>
            <a:r>
              <a:rPr lang="en-US" sz="1600" dirty="0">
                <a:solidFill>
                  <a:srgbClr val="FF0000"/>
                </a:solidFill>
              </a:rPr>
              <a:t>anomaly detection</a:t>
            </a:r>
            <a:endParaRPr lang="el-GR" sz="16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6"/>
          <a:stretch/>
        </p:blipFill>
        <p:spPr>
          <a:xfrm>
            <a:off x="6284067" y="1799616"/>
            <a:ext cx="5559155" cy="2955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6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20000"/>
              </a:srgbClr>
            </a:gs>
            <a:gs pos="28000">
              <a:srgbClr val="FF0000">
                <a:alpha val="15000"/>
              </a:srgbClr>
            </a:gs>
            <a:gs pos="60000">
              <a:srgbClr val="FF0000">
                <a:alpha val="10000"/>
              </a:srgbClr>
            </a:gs>
            <a:gs pos="84000">
              <a:srgbClr val="FF0000">
                <a:alpha val="5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4941" y="1721295"/>
            <a:ext cx="5938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5400" dirty="0" smtClean="0">
                <a:solidFill>
                  <a:prstClr val="black"/>
                </a:solidFill>
                <a:latin typeface="Calibri" panose="020F0502020204030204"/>
              </a:rPr>
              <a:t>Απορίες &amp; Συζήτηση</a:t>
            </a:r>
            <a:endParaRPr kumimoji="0" lang="el-GR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687604">
            <a:off x="5648594" y="2644625"/>
            <a:ext cx="13286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3800" b="1" dirty="0" smtClean="0"/>
              <a:t>?</a:t>
            </a:r>
            <a:endParaRPr lang="el-G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>
          <a:xfrm>
            <a:off x="7508239" y="620559"/>
            <a:ext cx="4368801" cy="1493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Παρουσίαση Διδάσκοντα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599" y="870880"/>
            <a:ext cx="68784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000" b="0" i="0" u="none" strike="noStrike" kern="120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Ακαδημαϊκό Υπόβαθρο</a:t>
            </a:r>
            <a:endParaRPr lang="el-G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noProof="0" dirty="0" smtClean="0">
                <a:solidFill>
                  <a:prstClr val="black"/>
                </a:solidFill>
                <a:latin typeface="Calibri" panose="020F0502020204030204"/>
              </a:rPr>
              <a:t>Δίπλωμα</a:t>
            </a:r>
            <a:r>
              <a:rPr lang="en-US" sz="1400" noProof="0" dirty="0" smtClean="0">
                <a:solidFill>
                  <a:prstClr val="black"/>
                </a:solidFill>
                <a:latin typeface="Calibri" panose="020F0502020204030204"/>
              </a:rPr>
              <a:t> (MEng)</a:t>
            </a:r>
            <a:r>
              <a:rPr lang="el-GR" sz="1400" noProof="0" dirty="0" smtClean="0">
                <a:solidFill>
                  <a:prstClr val="black"/>
                </a:solidFill>
                <a:latin typeface="Calibri" panose="020F0502020204030204"/>
              </a:rPr>
              <a:t> Ηλεκτρολόγου Μηχανικού &amp; Μηχανικού Υπολογιστών, ΕΜΠ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Μεταπτυχιακό (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MSc) </a:t>
            </a: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στις Ασύρματες και Οπτικές Επικοινωνίες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 UCL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Διδακτορικό δίπλωμα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(PhD)</a:t>
            </a: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 Ηλεκτρολόγου Μηχανικού &amp; Μηχανικών Υπολογιστών, ΕΜΠ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l-GR" sz="1400" dirty="0" smtClean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l-GR" sz="2000" noProof="0" dirty="0" smtClean="0">
                <a:solidFill>
                  <a:prstClr val="black"/>
                </a:solidFill>
                <a:latin typeface="Calibri" panose="020F0502020204030204"/>
              </a:rPr>
              <a:t>Επαγγελματικό/Ερευνητικό </a:t>
            </a:r>
            <a:r>
              <a:rPr lang="el-GR" sz="2000" dirty="0">
                <a:solidFill>
                  <a:prstClr val="black"/>
                </a:solidFill>
              </a:rPr>
              <a:t>Υπόβαθρο</a:t>
            </a:r>
            <a:endParaRPr lang="en-US" sz="2000" noProof="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R&amp;D Engineer, Nokia UK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Software Developer, </a:t>
            </a:r>
            <a:r>
              <a:rPr lang="en-US" sz="1400" dirty="0" err="1">
                <a:solidFill>
                  <a:prstClr val="black"/>
                </a:solidFill>
              </a:rPr>
              <a:t>Tharstern</a:t>
            </a:r>
            <a:r>
              <a:rPr lang="en-US" sz="1400" dirty="0">
                <a:solidFill>
                  <a:prstClr val="black"/>
                </a:solidFill>
              </a:rPr>
              <a:t> Ltd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prstClr val="black"/>
                </a:solidFill>
              </a:rPr>
              <a:t>Μηχανικός Λογισμικού, </a:t>
            </a:r>
            <a:r>
              <a:rPr lang="en-US" sz="1400" dirty="0" err="1">
                <a:solidFill>
                  <a:prstClr val="black"/>
                </a:solidFill>
              </a:rPr>
              <a:t>i</a:t>
            </a:r>
            <a:r>
              <a:rPr lang="en-US" sz="1400" dirty="0">
                <a:solidFill>
                  <a:prstClr val="black"/>
                </a:solidFill>
              </a:rPr>
              <a:t>-Sense Group -  </a:t>
            </a:r>
            <a:r>
              <a:rPr lang="el-GR" sz="1400" dirty="0">
                <a:solidFill>
                  <a:prstClr val="black"/>
                </a:solidFill>
              </a:rPr>
              <a:t>ΕΠΙΣΕΥ/ΕΜΠ</a:t>
            </a:r>
            <a:endParaRPr lang="en-US" sz="1400" dirty="0">
              <a:solidFill>
                <a:prstClr val="black"/>
              </a:solidFill>
            </a:endParaRPr>
          </a:p>
          <a:p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Ερευνητικά Ενδιαφέροντα</a:t>
            </a: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Distributed AI/ML, Federated Learning, Continuous (Lifelong) AI, AI/ML Operations (MLOPs)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 smtClean="0">
                <a:solidFill>
                  <a:prstClr val="black"/>
                </a:solidFill>
                <a:latin typeface="Calibri" panose="020F0502020204030204"/>
              </a:rPr>
              <a:t>Edge Computing, </a:t>
            </a:r>
            <a:r>
              <a:rPr lang="en-US" sz="1400" noProof="0" dirty="0" err="1" smtClean="0">
                <a:solidFill>
                  <a:prstClr val="black"/>
                </a:solidFill>
                <a:latin typeface="Calibri" panose="020F0502020204030204"/>
              </a:rPr>
              <a:t>Extre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me-edge/On-device Computing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Service Lifecycle Management and Orchestration in Beyond 5G systems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Cooperative, Connected and Automated Mobility (CCAM) in Intelligent Transport Systems (ITS)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noProof="0" dirty="0" smtClean="0">
                <a:solidFill>
                  <a:prstClr val="black"/>
                </a:solidFill>
                <a:latin typeface="Calibri" panose="020F0502020204030204"/>
              </a:rPr>
              <a:t>Edge-to-cloud collaboration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Cloud/Edge Optical Data Centre Networks</a:t>
            </a:r>
            <a:r>
              <a:rPr lang="el-GR" sz="2000" noProof="0" dirty="0" smtClean="0">
                <a:solidFill>
                  <a:prstClr val="black"/>
                </a:solidFill>
                <a:latin typeface="Calibri" panose="020F0502020204030204"/>
              </a:rPr>
              <a:t>	</a:t>
            </a:r>
            <a:endParaRPr lang="en-US" sz="1600" noProof="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190" y="5926064"/>
            <a:ext cx="1711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/>
              <a:t>gdrainakis@uth.gr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8042" y="5898368"/>
            <a:ext cx="45159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hlinkClick r:id="rId3"/>
              </a:rPr>
              <a:t>www.linkedin.com/in/georgios-drainakis-0746714a/</a:t>
            </a:r>
            <a:endParaRPr lang="el-GR" sz="1600" dirty="0"/>
          </a:p>
        </p:txBody>
      </p:sp>
      <p:sp>
        <p:nvSpPr>
          <p:cNvPr id="10" name="Rectangle 9"/>
          <p:cNvSpPr/>
          <p:nvPr/>
        </p:nvSpPr>
        <p:spPr>
          <a:xfrm>
            <a:off x="3838042" y="6417664"/>
            <a:ext cx="4976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 smtClean="0">
                <a:hlinkClick r:id="rId4"/>
              </a:rPr>
              <a:t>https://www.researchgate.net/profile/Georgios-Drainakis</a:t>
            </a:r>
            <a:endParaRPr lang="el-GR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55" y="5898701"/>
            <a:ext cx="393280" cy="39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1" t="35666" b="37667"/>
          <a:stretch/>
        </p:blipFill>
        <p:spPr>
          <a:xfrm>
            <a:off x="68160" y="5841341"/>
            <a:ext cx="494030" cy="50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9" t="-1" r="32529" b="72812"/>
          <a:stretch/>
        </p:blipFill>
        <p:spPr>
          <a:xfrm>
            <a:off x="3364095" y="6341310"/>
            <a:ext cx="497840" cy="5179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7" t="32547" r="16778" b="40786"/>
          <a:stretch/>
        </p:blipFill>
        <p:spPr>
          <a:xfrm>
            <a:off x="94829" y="6309573"/>
            <a:ext cx="467361" cy="50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62190" y="6431003"/>
            <a:ext cx="1289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697-8845945</a:t>
            </a:r>
            <a:endParaRPr lang="el-GR" sz="1600" dirty="0"/>
          </a:p>
        </p:txBody>
      </p:sp>
      <p:sp>
        <p:nvSpPr>
          <p:cNvPr id="20" name="Rectangle 19"/>
          <p:cNvSpPr/>
          <p:nvPr/>
        </p:nvSpPr>
        <p:spPr>
          <a:xfrm>
            <a:off x="7430930" y="2211333"/>
            <a:ext cx="452341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l-GR" sz="3200" dirty="0">
                <a:solidFill>
                  <a:prstClr val="black"/>
                </a:solidFill>
              </a:rPr>
              <a:t>Γιώργος </a:t>
            </a:r>
            <a:r>
              <a:rPr lang="el-GR" sz="3200" dirty="0" smtClean="0">
                <a:solidFill>
                  <a:prstClr val="black"/>
                </a:solidFill>
              </a:rPr>
              <a:t>Δραϊνάκης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l-GR" sz="2400" dirty="0" smtClean="0">
                <a:solidFill>
                  <a:prstClr val="black"/>
                </a:solidFill>
              </a:rPr>
              <a:t>Μεταδιδακτορικός </a:t>
            </a:r>
            <a:r>
              <a:rPr lang="el-GR" sz="2400" dirty="0">
                <a:solidFill>
                  <a:prstClr val="black"/>
                </a:solidFill>
              </a:rPr>
              <a:t>ερευνητής Π.Θ.</a:t>
            </a:r>
          </a:p>
        </p:txBody>
      </p:sp>
    </p:spTree>
    <p:extLst>
      <p:ext uri="{BB962C8B-B14F-4D97-AF65-F5344CB8AC3E}">
        <p14:creationId xmlns:p14="http://schemas.microsoft.com/office/powerpoint/2010/main" val="356310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Παρουσίαση Φοιτητών</a:t>
            </a:r>
            <a:endParaRPr lang="el-G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9463" y="915736"/>
            <a:ext cx="7350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60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en-US" sz="3600" b="1" dirty="0" smtClean="0">
                <a:solidFill>
                  <a:prstClr val="black"/>
                </a:solidFill>
                <a:latin typeface="Calibri" panose="020F0502020204030204"/>
              </a:rPr>
              <a:t>sec Roundtable</a:t>
            </a:r>
            <a:endParaRPr lang="en-US" sz="2800" b="1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noProof="0" dirty="0" smtClean="0">
                <a:solidFill>
                  <a:prstClr val="black"/>
                </a:solidFill>
                <a:latin typeface="Calibri" panose="020F0502020204030204"/>
              </a:rPr>
              <a:t>Όνομα</a:t>
            </a:r>
            <a:endParaRPr lang="en-US" sz="28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Background</a:t>
            </a: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 (Μαθήματα/Κατεύθυνση)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Ενδιαφέροντα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Γιατί 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IoT</a:t>
            </a:r>
            <a:r>
              <a:rPr lang="el-GR" sz="2800" dirty="0" smtClean="0">
                <a:solidFill>
                  <a:prstClr val="black"/>
                </a:solidFill>
                <a:latin typeface="Calibri" panose="020F0502020204030204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>Fun fact/</a:t>
            </a:r>
            <a:r>
              <a:rPr lang="en-US" sz="2800" dirty="0" err="1" smtClean="0">
                <a:solidFill>
                  <a:prstClr val="black"/>
                </a:solidFill>
                <a:latin typeface="Calibri" panose="020F0502020204030204"/>
              </a:rPr>
              <a:t>Misc</a:t>
            </a:r>
            <a:endParaRPr lang="el-GR" sz="28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49" y="712964"/>
            <a:ext cx="5091711" cy="3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Στόχοι Μαθήματος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583" y="1200216"/>
            <a:ext cx="7858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Εισαγωγή </a:t>
            </a:r>
            <a:r>
              <a:rPr lang="el-GR" sz="2400" b="1" dirty="0" smtClean="0">
                <a:solidFill>
                  <a:prstClr val="black"/>
                </a:solidFill>
              </a:rPr>
              <a:t>βασικών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</a:rPr>
              <a:t>εννοιών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</a:rPr>
              <a:t>IoT</a:t>
            </a:r>
            <a:endParaRPr lang="el-GR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Συσκευές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Αισθητήρες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Αρχιτεκτονικές ΙοΤ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Πρωτόκολλα </a:t>
            </a:r>
            <a:r>
              <a:rPr lang="el-GR" sz="2400" b="1" dirty="0" smtClean="0">
                <a:solidFill>
                  <a:prstClr val="black"/>
                </a:solidFill>
              </a:rPr>
              <a:t>επικοινωνίας</a:t>
            </a:r>
            <a:r>
              <a:rPr lang="el-GR" sz="2400" dirty="0" smtClean="0">
                <a:solidFill>
                  <a:prstClr val="black"/>
                </a:solidFill>
              </a:rPr>
              <a:t>, </a:t>
            </a:r>
            <a:r>
              <a:rPr lang="el-GR" sz="2400" b="1" dirty="0" smtClean="0">
                <a:solidFill>
                  <a:prstClr val="black"/>
                </a:solidFill>
              </a:rPr>
              <a:t>επεξεργασία</a:t>
            </a:r>
            <a:r>
              <a:rPr lang="el-GR" sz="2400" dirty="0" smtClean="0">
                <a:solidFill>
                  <a:prstClr val="black"/>
                </a:solidFill>
              </a:rPr>
              <a:t> και </a:t>
            </a:r>
            <a:r>
              <a:rPr lang="el-GR" sz="2400" b="1" dirty="0" smtClean="0">
                <a:solidFill>
                  <a:prstClr val="black"/>
                </a:solidFill>
              </a:rPr>
              <a:t>διαχείριση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δεδομένων στο </a:t>
            </a:r>
            <a:r>
              <a:rPr lang="el-GR" sz="2400" dirty="0">
                <a:solidFill>
                  <a:prstClr val="black"/>
                </a:solidFill>
              </a:rPr>
              <a:t>δίκτυο </a:t>
            </a:r>
            <a:r>
              <a:rPr lang="el-GR" sz="2400" dirty="0" smtClean="0">
                <a:solidFill>
                  <a:prstClr val="black"/>
                </a:solidFill>
              </a:rPr>
              <a:t>και </a:t>
            </a:r>
            <a:r>
              <a:rPr lang="el-GR" sz="2400" dirty="0">
                <a:solidFill>
                  <a:prstClr val="black"/>
                </a:solidFill>
              </a:rPr>
              <a:t>στο </a:t>
            </a:r>
            <a:r>
              <a:rPr lang="en-US" sz="2400" dirty="0" smtClean="0">
                <a:solidFill>
                  <a:prstClr val="black"/>
                </a:solidFill>
              </a:rPr>
              <a:t>cloud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Θέματα </a:t>
            </a:r>
            <a:r>
              <a:rPr lang="el-GR" sz="2400" b="1" dirty="0">
                <a:solidFill>
                  <a:prstClr val="black"/>
                </a:solidFill>
              </a:rPr>
              <a:t>ασφάλειας</a:t>
            </a:r>
            <a:r>
              <a:rPr lang="el-GR" sz="2400" dirty="0">
                <a:solidFill>
                  <a:prstClr val="black"/>
                </a:solidFill>
              </a:rPr>
              <a:t> και </a:t>
            </a:r>
            <a:r>
              <a:rPr lang="el-GR" sz="2400" b="1" dirty="0" smtClean="0">
                <a:solidFill>
                  <a:prstClr val="black"/>
                </a:solidFill>
              </a:rPr>
              <a:t>προκλήσεις</a:t>
            </a:r>
            <a:r>
              <a:rPr lang="el-GR" sz="2400" dirty="0" smtClean="0">
                <a:solidFill>
                  <a:prstClr val="black"/>
                </a:solidFill>
              </a:rPr>
              <a:t> από </a:t>
            </a:r>
            <a:r>
              <a:rPr lang="el-GR" sz="2400" dirty="0">
                <a:solidFill>
                  <a:prstClr val="black"/>
                </a:solidFill>
              </a:rPr>
              <a:t>την ευρεία υιοθέτηση του </a:t>
            </a:r>
            <a:r>
              <a:rPr lang="el-GR" sz="2400" dirty="0" smtClean="0">
                <a:solidFill>
                  <a:prstClr val="black"/>
                </a:solidFill>
              </a:rPr>
              <a:t>IoT</a:t>
            </a:r>
            <a:endParaRPr lang="el-GR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72" y="1095103"/>
            <a:ext cx="3487348" cy="261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3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Θεματικές Μαθήματος</a:t>
            </a:r>
            <a:endParaRPr lang="el-GR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21199"/>
              </p:ext>
            </p:extLst>
          </p:nvPr>
        </p:nvGraphicFramePr>
        <p:xfrm>
          <a:off x="375920" y="1126066"/>
          <a:ext cx="11684000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384800">
                  <a:extLst>
                    <a:ext uri="{9D8B030D-6E8A-4147-A177-3AD203B41FA5}">
                      <a16:colId xmlns:a16="http://schemas.microsoft.com/office/drawing/2014/main" val="1846399116"/>
                    </a:ext>
                  </a:extLst>
                </a:gridCol>
                <a:gridCol w="6299200">
                  <a:extLst>
                    <a:ext uri="{9D8B030D-6E8A-4147-A177-3AD203B41FA5}">
                      <a16:colId xmlns:a16="http://schemas.microsoft.com/office/drawing/2014/main" val="3230183406"/>
                    </a:ext>
                  </a:extLst>
                </a:gridCol>
              </a:tblGrid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Θέμα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Ενδεικτικές Τεχνολογίες</a:t>
                      </a:r>
                      <a:r>
                        <a:rPr lang="en-US" sz="1800" dirty="0" smtClean="0"/>
                        <a:t> &amp; </a:t>
                      </a:r>
                      <a:r>
                        <a:rPr lang="el-GR" sz="1800" dirty="0" smtClean="0"/>
                        <a:t>Εργαλεία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510439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Αρχιτεκτονικές και βασικές</a:t>
                      </a:r>
                      <a:r>
                        <a:rPr lang="el-GR" sz="1800" baseline="0" dirty="0" smtClean="0"/>
                        <a:t> συσκευές ΙοΤ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Rasberry</a:t>
                      </a:r>
                      <a:r>
                        <a:rPr lang="en-US" sz="1800" baseline="0" dirty="0" smtClean="0"/>
                        <a:t> Pi, Arduino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0718847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Συσκευές και Αισθητήρες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Τύποι αισθητήρων,</a:t>
                      </a:r>
                      <a:r>
                        <a:rPr lang="el-GR" sz="1800" baseline="0" dirty="0" smtClean="0"/>
                        <a:t> Βασικός Προγραμματισμός </a:t>
                      </a:r>
                      <a:r>
                        <a:rPr lang="en-US" sz="1800" baseline="0" dirty="0" smtClean="0"/>
                        <a:t>Arduino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9919253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Πρωτόκολλα Διαχείρισης/Επικοινωνίας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Μ</a:t>
                      </a:r>
                      <a:r>
                        <a:rPr lang="en-US" sz="1800" dirty="0" smtClean="0"/>
                        <a:t>QTT,</a:t>
                      </a:r>
                      <a:r>
                        <a:rPr lang="en-US" sz="1800" baseline="0" dirty="0" smtClean="0"/>
                        <a:t> Bluetooth, </a:t>
                      </a:r>
                      <a:r>
                        <a:rPr lang="en-US" sz="1800" baseline="0" dirty="0" err="1" smtClean="0"/>
                        <a:t>Zigbee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0802812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Θέματα </a:t>
                      </a:r>
                      <a:r>
                        <a:rPr lang="en-US" sz="1800" dirty="0" smtClean="0"/>
                        <a:t>Management and Orchestration</a:t>
                      </a:r>
                      <a:r>
                        <a:rPr lang="el-GR" sz="1800" dirty="0" smtClean="0"/>
                        <a:t> (</a:t>
                      </a:r>
                      <a:r>
                        <a:rPr lang="en-US" sz="1800" dirty="0" smtClean="0"/>
                        <a:t>M&amp;O)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Docker, Kubernetes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588563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(Ε</a:t>
                      </a:r>
                      <a:r>
                        <a:rPr lang="en-US" sz="1800" dirty="0" err="1" smtClean="0"/>
                        <a:t>xtreme</a:t>
                      </a:r>
                      <a:r>
                        <a:rPr lang="en-US" sz="1800" dirty="0" smtClean="0"/>
                        <a:t>-)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Edge Computing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AWS, Azure </a:t>
                      </a:r>
                      <a:r>
                        <a:rPr lang="en-US" sz="1800" dirty="0" err="1" smtClean="0"/>
                        <a:t>IoT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331047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Edge/Cloud Computing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AWS, Google Cloud </a:t>
                      </a:r>
                      <a:r>
                        <a:rPr lang="en-US" sz="1800" dirty="0" err="1" smtClean="0"/>
                        <a:t>IoT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0198660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Επεξεργασία Δεδομένων </a:t>
                      </a:r>
                      <a:r>
                        <a:rPr lang="en-US" sz="1800" dirty="0" err="1" smtClean="0"/>
                        <a:t>IoT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l-GR" sz="1800" baseline="0" dirty="0" smtClean="0"/>
                        <a:t>(</a:t>
                      </a:r>
                      <a:r>
                        <a:rPr lang="en-US" sz="1800" baseline="0" dirty="0" smtClean="0"/>
                        <a:t>Data Analytics</a:t>
                      </a:r>
                      <a:r>
                        <a:rPr lang="el-GR" sz="1800" baseline="0" dirty="0" smtClean="0"/>
                        <a:t>)</a:t>
                      </a:r>
                      <a:r>
                        <a:rPr lang="en-US" sz="1800" baseline="0" dirty="0" smtClean="0"/>
                        <a:t> &amp; AI/ML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Ανάλυση</a:t>
                      </a:r>
                      <a:r>
                        <a:rPr lang="el-GR" sz="1800" baseline="0" dirty="0" smtClean="0"/>
                        <a:t> δεδομένων </a:t>
                      </a:r>
                      <a:r>
                        <a:rPr lang="en-US" sz="1800" baseline="0" dirty="0" err="1" smtClean="0"/>
                        <a:t>IoT</a:t>
                      </a:r>
                      <a:r>
                        <a:rPr lang="en-US" sz="1800" baseline="0" dirty="0" smtClean="0"/>
                        <a:t> (Python, </a:t>
                      </a:r>
                      <a:r>
                        <a:rPr lang="en-US" sz="1800" baseline="0" dirty="0" err="1" smtClean="0"/>
                        <a:t>Tensorflow</a:t>
                      </a:r>
                      <a:r>
                        <a:rPr lang="en-US" sz="1800" baseline="0" dirty="0" smtClean="0"/>
                        <a:t> Lite, </a:t>
                      </a:r>
                      <a:r>
                        <a:rPr lang="en-US" sz="1800" baseline="0" dirty="0" err="1" smtClean="0"/>
                        <a:t>TinyML</a:t>
                      </a:r>
                      <a:r>
                        <a:rPr lang="en-US" sz="1800" baseline="0" dirty="0" smtClean="0"/>
                        <a:t>)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3889081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Dashboard</a:t>
                      </a:r>
                      <a:r>
                        <a:rPr lang="en-US" sz="1800" baseline="0" dirty="0" smtClean="0"/>
                        <a:t> Development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ThingsBoard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ArduinoIDE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9970155"/>
                  </a:ext>
                </a:extLst>
              </a:tr>
              <a:tr h="288055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Θέματα Ασφαλείας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TLS/SSL, OAuth</a:t>
                      </a:r>
                      <a:endParaRPr lang="el-GR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9695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79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Οργάνωση Μαθήματος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9623" y="793286"/>
            <a:ext cx="785853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Θεωρία </a:t>
            </a:r>
            <a:endParaRPr lang="el-GR" sz="2400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Κάθε Παρασκευή 15.00-18.00, Αίθουσα Α1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Ομαδική Εργασία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G </a:t>
            </a:r>
            <a:r>
              <a:rPr lang="el-GR" sz="2400" dirty="0">
                <a:solidFill>
                  <a:prstClr val="black"/>
                </a:solidFill>
              </a:rPr>
              <a:t>ϵ</a:t>
            </a:r>
            <a:r>
              <a:rPr lang="en-US" sz="2400" dirty="0">
                <a:solidFill>
                  <a:prstClr val="black"/>
                </a:solidFill>
              </a:rPr>
              <a:t> [</a:t>
            </a:r>
            <a:r>
              <a:rPr lang="en-US" sz="2400" dirty="0" smtClean="0">
                <a:solidFill>
                  <a:prstClr val="black"/>
                </a:solidFill>
              </a:rPr>
              <a:t>0,3]</a:t>
            </a:r>
            <a:r>
              <a:rPr lang="el-GR" sz="2400" dirty="0" smtClean="0">
                <a:solidFill>
                  <a:prstClr val="black"/>
                </a:solidFill>
              </a:rPr>
              <a:t> και</a:t>
            </a:r>
            <a:r>
              <a:rPr lang="en-US" sz="2400" dirty="0" smtClean="0">
                <a:solidFill>
                  <a:prstClr val="black"/>
                </a:solidFill>
              </a:rPr>
              <a:t> B </a:t>
            </a:r>
            <a:r>
              <a:rPr lang="el-GR" sz="2400" dirty="0">
                <a:solidFill>
                  <a:prstClr val="black"/>
                </a:solidFill>
              </a:rPr>
              <a:t>ϵ </a:t>
            </a:r>
            <a:r>
              <a:rPr lang="en-US" sz="2400" dirty="0" smtClean="0">
                <a:solidFill>
                  <a:prstClr val="black"/>
                </a:solidFill>
              </a:rPr>
              <a:t>{</a:t>
            </a:r>
            <a:r>
              <a:rPr lang="el-GR" sz="2400" dirty="0" smtClean="0">
                <a:solidFill>
                  <a:prstClr val="black"/>
                </a:solidFill>
              </a:rPr>
              <a:t>0,</a:t>
            </a:r>
            <a:r>
              <a:rPr lang="en-US" sz="2400" dirty="0" smtClean="0">
                <a:solidFill>
                  <a:prstClr val="black"/>
                </a:solidFill>
              </a:rPr>
              <a:t>1}</a:t>
            </a:r>
            <a:r>
              <a:rPr lang="el-GR" sz="2400" dirty="0" smtClean="0">
                <a:solidFill>
                  <a:prstClr val="black"/>
                </a:solidFill>
              </a:rPr>
              <a:t> </a:t>
            </a:r>
            <a:endParaRPr lang="el-GR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Προαιρετική</a:t>
            </a:r>
            <a:endParaRPr lang="en-US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Οκτ 2025 – Ιαν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Ατομικές Ασκήσεις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S </a:t>
            </a:r>
            <a:r>
              <a:rPr lang="el-GR" sz="2400" dirty="0">
                <a:solidFill>
                  <a:prstClr val="black"/>
                </a:solidFill>
              </a:rPr>
              <a:t>ϵ</a:t>
            </a:r>
            <a:r>
              <a:rPr lang="en-US" sz="2400" dirty="0">
                <a:solidFill>
                  <a:prstClr val="black"/>
                </a:solidFill>
              </a:rPr>
              <a:t> [</a:t>
            </a:r>
            <a:r>
              <a:rPr lang="en-US" sz="2400" dirty="0" smtClean="0">
                <a:solidFill>
                  <a:prstClr val="black"/>
                </a:solidFill>
              </a:rPr>
              <a:t>0,1]</a:t>
            </a:r>
            <a:endParaRPr lang="el-GR" dirty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Προαιρετική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</a:rPr>
              <a:t>Διάρκειας 1-3 εβδομάδων</a:t>
            </a:r>
            <a:endParaRPr lang="en-US" dirty="0" smtClean="0">
              <a:solidFill>
                <a:prstClr val="black"/>
              </a:solid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Σειρές Ασκήσεων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Μελέτη αλγόριθμων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Υλοποίηση </a:t>
            </a:r>
            <a:r>
              <a:rPr lang="en-US" dirty="0">
                <a:solidFill>
                  <a:prstClr val="black"/>
                </a:solidFill>
              </a:rPr>
              <a:t>software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Simulation/Experimentation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Μελέτη σεναρίων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Τελικό Διαγώνισμα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  <a:r>
              <a:rPr lang="en-US" sz="2400" i="1" dirty="0" smtClean="0">
                <a:solidFill>
                  <a:prstClr val="black"/>
                </a:solidFill>
              </a:rPr>
              <a:t>F </a:t>
            </a:r>
            <a:r>
              <a:rPr lang="el-GR" sz="2400" dirty="0" smtClean="0">
                <a:solidFill>
                  <a:prstClr val="black"/>
                </a:solidFill>
              </a:rPr>
              <a:t>ϵ</a:t>
            </a:r>
            <a:r>
              <a:rPr lang="en-US" sz="2400" dirty="0" smtClean="0">
                <a:solidFill>
                  <a:prstClr val="black"/>
                </a:solidFill>
              </a:rPr>
              <a:t> [0,10]</a:t>
            </a:r>
            <a:endParaRPr lang="el-GR" sz="2400" dirty="0" smtClean="0">
              <a:solidFill>
                <a:prstClr val="black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prstClr val="black"/>
                </a:solidFill>
                <a:latin typeface="Calibri" panose="020F0502020204030204"/>
              </a:rPr>
              <a:t>Υποχρεωτικό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6096000" y="3097860"/>
                <a:ext cx="5772302" cy="896207"/>
              </a:xfrm>
              <a:prstGeom prst="rect">
                <a:avLst/>
              </a:prstGeom>
              <a:noFill/>
              <a:ln w="28575">
                <a:solidFill>
                  <a:srgbClr val="FFDBDB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rade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min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⁡{10,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97860"/>
                <a:ext cx="5772302" cy="8962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FFDBDB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6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Ομαδική Εργασία (Προαιρετική)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9623" y="793816"/>
            <a:ext cx="1109957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Προτεινόμενες θεματικές (Οκτ 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Τεχνικά θέματα και υλοποίηση (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software, hardware, AI/ML, architecture)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Ερευνητικά θέματα, Μελέτη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State-of-the-Art, Surveys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Business/Industrial Aspects (specs, solution design, product development)</a:t>
            </a:r>
            <a:endParaRPr lang="el-GR" sz="16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Σύσταση Ομάδων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2-5 φοιτητές/ομάδα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Κατάθεση Προτάσεων (Οκτ 2025)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/>
              </a:rPr>
              <a:t>2 pages max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600" dirty="0" smtClean="0">
                <a:solidFill>
                  <a:prstClr val="black"/>
                </a:solidFill>
                <a:latin typeface="Calibri" panose="020F0502020204030204"/>
              </a:rPr>
              <a:t>Περιλαμβάνει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Αντικείμενο μελέτης/Στόχοι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Χρονικός Προγραμματισμός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1400" dirty="0" smtClean="0">
                <a:solidFill>
                  <a:prstClr val="black"/>
                </a:solidFill>
                <a:latin typeface="Calibri" panose="020F0502020204030204"/>
              </a:rPr>
              <a:t>Καταμερισμός ανά μέλος της ομάδας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Υλοποίηση (Νοε 2025 – Ιαν 2026)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/>
              </a:rPr>
              <a:t>Reporting (6 pages max, paper-like)</a:t>
            </a:r>
            <a:endParaRPr lang="el-GR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solidFill>
                  <a:prstClr val="black"/>
                </a:solidFill>
                <a:latin typeface="Calibri" panose="020F0502020204030204"/>
              </a:rPr>
              <a:t>Παρουσίαση</a:t>
            </a:r>
          </a:p>
        </p:txBody>
      </p:sp>
    </p:spTree>
    <p:extLst>
      <p:ext uri="{BB962C8B-B14F-4D97-AF65-F5344CB8AC3E}">
        <p14:creationId xmlns:p14="http://schemas.microsoft.com/office/powerpoint/2010/main" val="22311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"/>
            <a:ext cx="12192000" cy="523220"/>
          </a:xfrm>
          <a:prstGeom prst="rect">
            <a:avLst/>
          </a:prstGeom>
          <a:gradFill flip="none" rotWithShape="1">
            <a:gsLst>
              <a:gs pos="26000">
                <a:srgbClr val="FF0000">
                  <a:alpha val="14000"/>
                </a:srgbClr>
              </a:gs>
              <a:gs pos="76000">
                <a:srgbClr val="FF0000">
                  <a:alpha val="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Βιβλιογραφία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9623" y="925896"/>
            <a:ext cx="110995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prstClr val="black"/>
                </a:solidFill>
              </a:rPr>
              <a:t>Ασύρματες Επικοινωνίες, Δίκτυα και </a:t>
            </a:r>
            <a:r>
              <a:rPr lang="el-GR" sz="2000" b="1" dirty="0" smtClean="0">
                <a:solidFill>
                  <a:prstClr val="black"/>
                </a:solidFill>
              </a:rPr>
              <a:t>Συστήματα</a:t>
            </a:r>
            <a:r>
              <a:rPr lang="en-US" sz="2000" b="1" dirty="0">
                <a:solidFill>
                  <a:prstClr val="black"/>
                </a:solidFill>
              </a:rPr>
              <a:t> —</a:t>
            </a:r>
            <a:r>
              <a:rPr lang="el-GR" sz="2000" b="1" dirty="0" smtClean="0">
                <a:solidFill>
                  <a:prstClr val="black"/>
                </a:solidFill>
              </a:rPr>
              <a:t> </a:t>
            </a:r>
            <a:r>
              <a:rPr lang="el-GR" sz="2000" b="1" dirty="0">
                <a:solidFill>
                  <a:prstClr val="black"/>
                </a:solidFill>
              </a:rPr>
              <a:t>Stallings W. </a:t>
            </a:r>
            <a:r>
              <a:rPr lang="en-US" sz="2000" b="1" dirty="0" smtClean="0">
                <a:solidFill>
                  <a:prstClr val="black"/>
                </a:solidFill>
              </a:rPr>
              <a:t>,</a:t>
            </a:r>
            <a:r>
              <a:rPr lang="el-GR" sz="2000" b="1" dirty="0" smtClean="0">
                <a:solidFill>
                  <a:prstClr val="black"/>
                </a:solidFill>
              </a:rPr>
              <a:t> </a:t>
            </a:r>
            <a:r>
              <a:rPr lang="el-GR" sz="2000" b="1" dirty="0">
                <a:solidFill>
                  <a:prstClr val="black"/>
                </a:solidFill>
              </a:rPr>
              <a:t>Beard </a:t>
            </a:r>
            <a:r>
              <a:rPr lang="el-GR" sz="2000" b="1" dirty="0" smtClean="0">
                <a:solidFill>
                  <a:prstClr val="black"/>
                </a:solidFill>
              </a:rPr>
              <a:t>C (ΕΥΔΟΞΟΣ)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Internet of Things and Data Analytics Handbook [electronic resource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>
                <a:solidFill>
                  <a:prstClr val="black"/>
                </a:solidFill>
              </a:rPr>
              <a:t> —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Geng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l-GR" sz="2000" dirty="0" smtClean="0">
                <a:solidFill>
                  <a:prstClr val="black"/>
                </a:solidFill>
              </a:rPr>
              <a:t>(ΕΥΔΟΞΟΣ</a:t>
            </a:r>
            <a:r>
              <a:rPr lang="el-GR" sz="2000" dirty="0">
                <a:solidFill>
                  <a:prstClr val="black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Wireless </a:t>
            </a:r>
            <a:r>
              <a:rPr lang="en-US" sz="2000" dirty="0">
                <a:solidFill>
                  <a:prstClr val="black"/>
                </a:solidFill>
              </a:rPr>
              <a:t>Communication Networks and Internet of Things [electronic resource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>
                <a:solidFill>
                  <a:prstClr val="black"/>
                </a:solidFill>
              </a:rPr>
              <a:t> — </a:t>
            </a:r>
            <a:r>
              <a:rPr lang="en-US" sz="2000" dirty="0" err="1" smtClean="0">
                <a:solidFill>
                  <a:prstClr val="black"/>
                </a:solidFill>
              </a:rPr>
              <a:t>Adamu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Murtala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et. al. </a:t>
            </a:r>
            <a:r>
              <a:rPr lang="el-GR" sz="2000" dirty="0">
                <a:solidFill>
                  <a:prstClr val="black"/>
                </a:solidFill>
              </a:rPr>
              <a:t>(ΕΥΔΟΞΟΣ)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Internet </a:t>
            </a:r>
            <a:r>
              <a:rPr lang="en-US" sz="2000" dirty="0">
                <a:solidFill>
                  <a:prstClr val="black"/>
                </a:solidFill>
              </a:rPr>
              <a:t>of Things [electronic resource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>
                <a:solidFill>
                  <a:prstClr val="black"/>
                </a:solidFill>
              </a:rPr>
              <a:t> —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Bouhai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</a:rPr>
              <a:t>(ΕΥΔΟΞΟΣ)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Internet </a:t>
            </a:r>
            <a:r>
              <a:rPr lang="en-US" sz="2000" dirty="0">
                <a:solidFill>
                  <a:prstClr val="black"/>
                </a:solidFill>
              </a:rPr>
              <a:t>of Things A to Z [electronic resource</a:t>
            </a:r>
            <a:r>
              <a:rPr lang="en-US" sz="2000" dirty="0" smtClean="0">
                <a:solidFill>
                  <a:prstClr val="black"/>
                </a:solidFill>
              </a:rPr>
              <a:t>]</a:t>
            </a:r>
            <a:r>
              <a:rPr lang="en-US" sz="2000" dirty="0">
                <a:solidFill>
                  <a:prstClr val="black"/>
                </a:solidFill>
              </a:rPr>
              <a:t> —</a:t>
            </a:r>
            <a:r>
              <a:rPr lang="en-US" sz="2000" dirty="0" smtClean="0">
                <a:solidFill>
                  <a:prstClr val="black"/>
                </a:solidFill>
              </a:rPr>
              <a:t> Hassan </a:t>
            </a:r>
            <a:r>
              <a:rPr lang="el-GR" sz="2000" dirty="0">
                <a:solidFill>
                  <a:prstClr val="black"/>
                </a:solidFill>
              </a:rPr>
              <a:t>(ΕΥΔΟΞΟΣ)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Internet </a:t>
            </a:r>
            <a:r>
              <a:rPr lang="en-US" sz="2000" dirty="0">
                <a:solidFill>
                  <a:prstClr val="black"/>
                </a:solidFill>
              </a:rPr>
              <a:t>of Things: A Hands-On </a:t>
            </a:r>
            <a:r>
              <a:rPr lang="en-US" sz="2000" dirty="0" smtClean="0">
                <a:solidFill>
                  <a:prstClr val="black"/>
                </a:solidFill>
              </a:rPr>
              <a:t>Approach </a:t>
            </a:r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en-US" sz="2000" dirty="0" err="1">
                <a:solidFill>
                  <a:prstClr val="black"/>
                </a:solidFill>
              </a:rPr>
              <a:t>Arshdeep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Bahga</a:t>
            </a:r>
            <a:r>
              <a:rPr lang="en-US" sz="2000" dirty="0">
                <a:solidFill>
                  <a:prstClr val="black"/>
                </a:solidFill>
              </a:rPr>
              <a:t>, Vijay </a:t>
            </a:r>
            <a:r>
              <a:rPr lang="en-US" sz="2000" dirty="0" err="1" smtClean="0">
                <a:solidFill>
                  <a:prstClr val="black"/>
                </a:solidFill>
              </a:rPr>
              <a:t>Madisetti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Building the Internet of </a:t>
            </a:r>
            <a:r>
              <a:rPr lang="en-US" sz="2000" dirty="0" smtClean="0">
                <a:solidFill>
                  <a:prstClr val="black"/>
                </a:solidFill>
              </a:rPr>
              <a:t>Things </a:t>
            </a:r>
            <a:r>
              <a:rPr lang="en-US" sz="2000" dirty="0">
                <a:solidFill>
                  <a:prstClr val="black"/>
                </a:solidFill>
              </a:rPr>
              <a:t>— </a:t>
            </a:r>
            <a:r>
              <a:rPr lang="en-US" sz="2000" dirty="0" err="1">
                <a:solidFill>
                  <a:prstClr val="black"/>
                </a:solidFill>
              </a:rPr>
              <a:t>Maciej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Kranz</a:t>
            </a:r>
            <a:endParaRPr lang="el-GR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IoT</a:t>
            </a:r>
            <a:r>
              <a:rPr lang="en-US" sz="2000" dirty="0">
                <a:solidFill>
                  <a:prstClr val="black"/>
                </a:solidFill>
              </a:rPr>
              <a:t> Fundamentals: Networking Technologies, </a:t>
            </a:r>
            <a:r>
              <a:rPr lang="en-US" sz="2000" dirty="0" smtClean="0">
                <a:solidFill>
                  <a:prstClr val="black"/>
                </a:solidFill>
              </a:rPr>
              <a:t>Protocols </a:t>
            </a:r>
            <a:r>
              <a:rPr lang="en-US" sz="2000" dirty="0">
                <a:solidFill>
                  <a:prstClr val="black"/>
                </a:solidFill>
              </a:rPr>
              <a:t>and Use Cases for the Internet </a:t>
            </a:r>
            <a:r>
              <a:rPr lang="en-US" sz="2000" dirty="0" smtClean="0">
                <a:solidFill>
                  <a:prstClr val="black"/>
                </a:solidFill>
              </a:rPr>
              <a:t>of</a:t>
            </a:r>
            <a:r>
              <a:rPr lang="el-GR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Things </a:t>
            </a:r>
            <a:r>
              <a:rPr lang="en-US" sz="2000" dirty="0">
                <a:solidFill>
                  <a:prstClr val="black"/>
                </a:solidFill>
              </a:rPr>
              <a:t>— David Hanes </a:t>
            </a:r>
            <a:r>
              <a:rPr lang="en-US" sz="2000" dirty="0" smtClean="0">
                <a:solidFill>
                  <a:prstClr val="black"/>
                </a:solidFill>
              </a:rPr>
              <a:t>et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r>
              <a:rPr lang="en-US" sz="2000" dirty="0" smtClean="0">
                <a:solidFill>
                  <a:prstClr val="black"/>
                </a:solidFill>
              </a:rPr>
              <a:t> al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Illakya</a:t>
            </a:r>
            <a:r>
              <a:rPr lang="en-US" sz="2000" dirty="0">
                <a:solidFill>
                  <a:prstClr val="black"/>
                </a:solidFill>
              </a:rPr>
              <a:t>, T., et al. "The role of the internet of things in the telecom sector." 2024 International Conference on Communication, Computing and Internet of Things (IC3IoT). IEEE, 2024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Aouedi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Ons</a:t>
            </a:r>
            <a:r>
              <a:rPr lang="en-US" sz="2000" dirty="0">
                <a:solidFill>
                  <a:prstClr val="black"/>
                </a:solidFill>
              </a:rPr>
              <a:t>, et al. "A survey on intelligent Internet of Things: Applications, security, privacy, and future directions." IEEE communications surveys &amp; tutorials (2024</a:t>
            </a:r>
            <a:r>
              <a:rPr lang="en-US" sz="2000" dirty="0" smtClean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prstClr val="black"/>
                </a:solidFill>
              </a:rPr>
              <a:t>Humayun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n-US" sz="2000" dirty="0" err="1">
                <a:solidFill>
                  <a:prstClr val="black"/>
                </a:solidFill>
              </a:rPr>
              <a:t>Mamoona</a:t>
            </a:r>
            <a:r>
              <a:rPr lang="en-US" sz="2000" dirty="0">
                <a:solidFill>
                  <a:prstClr val="black"/>
                </a:solidFill>
              </a:rPr>
              <a:t>, et al. "Securing the Internet of Things in artificial intelligence era: A comprehensive survey." IEEE access 12 (2024): 25469-25490.</a:t>
            </a:r>
            <a:endParaRPr lang="el-GR" sz="2000" dirty="0" smtClea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82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2250</Words>
  <Application>Microsoft Office PowerPoint</Application>
  <PresentationFormat>Widescreen</PresentationFormat>
  <Paragraphs>399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poppins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194</cp:revision>
  <dcterms:created xsi:type="dcterms:W3CDTF">2025-09-25T08:36:32Z</dcterms:created>
  <dcterms:modified xsi:type="dcterms:W3CDTF">2025-09-25T20:34:28Z</dcterms:modified>
</cp:coreProperties>
</file>