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0" r:id="rId3"/>
    <p:sldId id="257" r:id="rId4"/>
    <p:sldId id="261" r:id="rId5"/>
    <p:sldId id="263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4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1C1"/>
    <a:srgbClr val="FFDBDB"/>
    <a:srgbClr val="76A798"/>
    <a:srgbClr val="E2F0D9"/>
    <a:srgbClr val="FFF2CC"/>
    <a:srgbClr val="F4B183"/>
    <a:srgbClr val="EAB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1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25/Σεπ/2025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5759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25/Σεπ/2025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5555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25/Σεπ/2025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243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25/Σεπ/2025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096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25/Σεπ/2025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366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25/Σεπ/2025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149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25/Σεπ/2025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467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25/Σεπ/2025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5516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25/Σεπ/2025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1264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25/Σεπ/2025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7975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25/Σεπ/2025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193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994CF-0B33-449B-A0AB-0509A010D666}" type="datetimeFigureOut">
              <a:rPr lang="el-GR" smtClean="0"/>
              <a:t>25/Σεπ/2025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504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orvo.com/design-hub/blog/iot-standards-the-end-game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s://digital-strategy.ec.europa.eu/en/policies/iot-investing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ocker.com/customer-stories/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nkedin.com/in/georgios-drainakis-0746714a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hyperlink" Target="https://www.researchgate.net/profile/Georgios-Drainakis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804" y="666292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2959" y="2906342"/>
            <a:ext cx="93734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5400" dirty="0" smtClean="0"/>
              <a:t>Διαδίκτυο των Πραγμάτων (ΔτΠ)</a:t>
            </a:r>
            <a:endParaRPr lang="el-GR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4579213" y="4134864"/>
            <a:ext cx="27123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dirty="0" smtClean="0"/>
              <a:t>Διάλεξη 01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6246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30039" y="2723244"/>
            <a:ext cx="51380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Εισαγωγή στο ΙοΤ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904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Ορισμός ΙοΤ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94640" y="843941"/>
            <a:ext cx="636016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/>
              <a:t>Internet of Things (Διαδίκτυο των </a:t>
            </a:r>
            <a:r>
              <a:rPr lang="el-GR" sz="2000" dirty="0" smtClean="0"/>
              <a:t>Πραγμάτων)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Σύνδεση </a:t>
            </a:r>
            <a:r>
              <a:rPr lang="el-GR" dirty="0"/>
              <a:t>φυσικών συσκευών με το </a:t>
            </a:r>
            <a:r>
              <a:rPr lang="el-GR" dirty="0" smtClean="0"/>
              <a:t>διαδίκτυο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Συσκευές </a:t>
            </a:r>
            <a:r>
              <a:rPr lang="el-GR" sz="2000" dirty="0"/>
              <a:t>που ανταλλάσσουν δεδομένα </a:t>
            </a:r>
            <a:r>
              <a:rPr lang="el-GR" sz="2000" b="1" dirty="0" smtClean="0"/>
              <a:t>χωρίς ανθρώπινη παρέμβαση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Παραδείγματα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Smart home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Smart city</a:t>
            </a:r>
            <a:endParaRPr lang="el-GR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W</a:t>
            </a:r>
            <a:r>
              <a:rPr lang="el-GR" dirty="0" smtClean="0"/>
              <a:t>earables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/>
              <a:t>Α</a:t>
            </a:r>
            <a:r>
              <a:rPr lang="el-GR" dirty="0" smtClean="0"/>
              <a:t>ισθητήρες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Ι</a:t>
            </a:r>
            <a:r>
              <a:rPr lang="en-US" dirty="0" err="1" smtClean="0"/>
              <a:t>ndustrial</a:t>
            </a:r>
            <a:r>
              <a:rPr lang="en-US" dirty="0" smtClean="0"/>
              <a:t> </a:t>
            </a:r>
            <a:r>
              <a:rPr lang="en-US" dirty="0" err="1" smtClean="0"/>
              <a:t>IoT</a:t>
            </a: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Στόχος</a:t>
            </a:r>
            <a:endParaRPr lang="en-US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/>
              <a:t>Α</a:t>
            </a:r>
            <a:r>
              <a:rPr lang="el-GR" dirty="0" smtClean="0"/>
              <a:t>υτοματοποίηση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/>
              <a:t>Α</a:t>
            </a:r>
            <a:r>
              <a:rPr lang="el-GR" dirty="0" smtClean="0"/>
              <a:t>πομακρυσμένος έλεγχος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/>
              <a:t>Σ</a:t>
            </a:r>
            <a:r>
              <a:rPr lang="el-GR" dirty="0" smtClean="0"/>
              <a:t>υλλογή </a:t>
            </a:r>
            <a:r>
              <a:rPr lang="el-GR" dirty="0"/>
              <a:t>και ανάλυση </a:t>
            </a:r>
            <a:r>
              <a:rPr lang="el-GR" dirty="0" smtClean="0"/>
              <a:t>δεδομένων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Ενώνει </a:t>
            </a:r>
            <a:r>
              <a:rPr lang="el-GR" sz="2000" dirty="0"/>
              <a:t>τον φυσικό κόσμο με τον ψηφιακό κόσμο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22" r="18267"/>
          <a:stretch/>
        </p:blipFill>
        <p:spPr>
          <a:xfrm>
            <a:off x="6553200" y="1203818"/>
            <a:ext cx="5303520" cy="352512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7361568" y="5544767"/>
            <a:ext cx="3686783" cy="826850"/>
          </a:xfrm>
          <a:prstGeom prst="wedgeRoundRectCallout">
            <a:avLst>
              <a:gd name="adj1" fmla="val 44074"/>
              <a:gd name="adj2" fmla="val -123382"/>
              <a:gd name="adj3" fmla="val 16667"/>
            </a:avLst>
          </a:prstGeom>
          <a:solidFill>
            <a:srgbClr val="FFDB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Γιατί μελετάμε το ΙοΤ?</a:t>
            </a:r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93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Σημασία ΙοΤ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51488" y="797898"/>
            <a:ext cx="5030631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/>
              <a:t>Παγκόσμια </a:t>
            </a:r>
            <a:r>
              <a:rPr lang="el-GR" sz="1600" b="1" dirty="0" smtClean="0"/>
              <a:t>διασύνδεση</a:t>
            </a:r>
            <a:r>
              <a:rPr lang="en-US" sz="1600" dirty="0" smtClean="0"/>
              <a:t>: </a:t>
            </a:r>
            <a:r>
              <a:rPr lang="el-GR" sz="1600" dirty="0" smtClean="0"/>
              <a:t>18,8 </a:t>
            </a:r>
            <a:r>
              <a:rPr lang="el-GR" sz="1600" dirty="0"/>
              <a:t>δισεκατομμύρια ενεργά IoT συστήματα παγκοσμίως (</a:t>
            </a:r>
            <a:r>
              <a:rPr lang="el-GR" sz="1600" dirty="0" smtClean="0"/>
              <a:t>2025)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 smtClean="0"/>
              <a:t>Δεδομένα σε τεράστιες ποσότητες</a:t>
            </a:r>
            <a:r>
              <a:rPr lang="en-US" sz="1600" dirty="0" smtClean="0"/>
              <a:t>: </a:t>
            </a:r>
            <a:r>
              <a:rPr lang="el-GR" sz="1600" dirty="0" smtClean="0"/>
              <a:t>41,6 δις IoT συσκευές έως το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 smtClean="0"/>
              <a:t>Συμμετοχή </a:t>
            </a:r>
            <a:r>
              <a:rPr lang="el-GR" sz="1600" b="1" dirty="0"/>
              <a:t>βιομηχανίας </a:t>
            </a:r>
            <a:r>
              <a:rPr lang="el-GR" sz="1600" dirty="0"/>
              <a:t>(</a:t>
            </a:r>
            <a:r>
              <a:rPr lang="el-GR" sz="1600" dirty="0" smtClean="0"/>
              <a:t>IIoT): Περίπου </a:t>
            </a:r>
            <a:r>
              <a:rPr lang="el-GR" sz="1600" dirty="0"/>
              <a:t>152 </a:t>
            </a:r>
            <a:r>
              <a:rPr lang="el-GR" sz="1600" dirty="0" smtClean="0"/>
              <a:t>εκατ. </a:t>
            </a:r>
            <a:r>
              <a:rPr lang="el-GR" sz="1600" dirty="0"/>
              <a:t>βιομηχανικές IoT συσκευές </a:t>
            </a:r>
            <a:r>
              <a:rPr lang="el-GR" sz="1600" dirty="0" smtClean="0"/>
              <a:t>έως </a:t>
            </a:r>
            <a:r>
              <a:rPr lang="el-GR" sz="1600" dirty="0"/>
              <a:t>το 2025 </a:t>
            </a:r>
            <a:endParaRPr lang="el-G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 smtClean="0"/>
              <a:t>Σύνδεση </a:t>
            </a:r>
            <a:r>
              <a:rPr lang="el-GR" sz="1600" b="1" dirty="0"/>
              <a:t>μέσω δικτύων </a:t>
            </a:r>
            <a:r>
              <a:rPr lang="el-GR" sz="1600" b="1" dirty="0" smtClean="0"/>
              <a:t>κινητής</a:t>
            </a:r>
            <a:r>
              <a:rPr lang="el-GR" sz="1600" dirty="0" smtClean="0"/>
              <a:t>: Στο </a:t>
            </a:r>
            <a:r>
              <a:rPr lang="el-GR" sz="1600" dirty="0"/>
              <a:t>τέλος του 2024, </a:t>
            </a:r>
            <a:r>
              <a:rPr lang="el-GR" sz="1600" dirty="0" smtClean="0"/>
              <a:t>4 δις </a:t>
            </a:r>
            <a:r>
              <a:rPr lang="el-GR" sz="1600" dirty="0"/>
              <a:t>συνδέσεις μέσω κυψελωτών δικτύων </a:t>
            </a:r>
            <a:endParaRPr lang="el-G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 smtClean="0"/>
              <a:t>Χρήση ΙοΤ</a:t>
            </a:r>
            <a:r>
              <a:rPr lang="el-GR" sz="1600" dirty="0" smtClean="0"/>
              <a:t>: Κατά </a:t>
            </a:r>
            <a:r>
              <a:rPr lang="el-GR" sz="1600" dirty="0"/>
              <a:t>μέσο όρο, ένα νοικοκυριό σήμερα έχει </a:t>
            </a:r>
            <a:r>
              <a:rPr lang="el-GR" sz="1600" dirty="0" smtClean="0"/>
              <a:t>14 </a:t>
            </a:r>
            <a:r>
              <a:rPr lang="el-GR" sz="1600" dirty="0"/>
              <a:t>συνδεδεμένες συσκευές </a:t>
            </a:r>
            <a:r>
              <a:rPr lang="el-GR" sz="1600" dirty="0" smtClean="0"/>
              <a:t>IoT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 smtClean="0"/>
              <a:t>Οικονομικό μέγεθος</a:t>
            </a:r>
            <a:r>
              <a:rPr lang="el-GR" sz="1600" dirty="0" smtClean="0"/>
              <a:t>: Η </a:t>
            </a:r>
            <a:r>
              <a:rPr lang="el-GR" sz="1600" dirty="0"/>
              <a:t>αγορά IoT προβλέπεται να αγγίξει </a:t>
            </a:r>
            <a:r>
              <a:rPr lang="el-GR" sz="1600" dirty="0" smtClean="0"/>
              <a:t>δις </a:t>
            </a:r>
            <a:r>
              <a:rPr lang="el-GR" sz="1600" dirty="0"/>
              <a:t>δολάρια σε παγκόσμιο </a:t>
            </a:r>
            <a:r>
              <a:rPr lang="el-GR" sz="1600" dirty="0" smtClean="0"/>
              <a:t>επίπεδο</a:t>
            </a:r>
            <a:endParaRPr lang="el-GR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484" y="1194138"/>
            <a:ext cx="6347676" cy="33292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251488" y="5500688"/>
            <a:ext cx="1048260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-</a:t>
            </a:r>
            <a:r>
              <a:rPr lang="en-US" sz="1100" b="1" dirty="0" smtClean="0"/>
              <a:t> </a:t>
            </a:r>
            <a:r>
              <a:rPr lang="el-GR" sz="1100" b="1" dirty="0" smtClean="0"/>
              <a:t>DemandSage</a:t>
            </a:r>
            <a:r>
              <a:rPr lang="el-GR" sz="1100" dirty="0"/>
              <a:t>. (2024). Internet of Things (IoT) statistics for 2024. DemandSage. https://www.demandsage.com/internet-of-things-statistics/</a:t>
            </a:r>
          </a:p>
          <a:p>
            <a:r>
              <a:rPr lang="el-GR" sz="1100" dirty="0" smtClean="0"/>
              <a:t>- </a:t>
            </a:r>
            <a:r>
              <a:rPr lang="el-GR" sz="1100" b="1" dirty="0" smtClean="0"/>
              <a:t>Dell </a:t>
            </a:r>
            <a:r>
              <a:rPr lang="el-GR" sz="1100" b="1" dirty="0"/>
              <a:t>Technologies</a:t>
            </a:r>
            <a:r>
              <a:rPr lang="el-GR" sz="1100" dirty="0"/>
              <a:t>. (2024). Edge to core and the Internet of Things. InfoHub by Dell Technologies. https://infohub.delltechnologies.com/l/edge-to-core-and-the-internet-of-things-2/internet-of-things-and-data-placement/</a:t>
            </a:r>
          </a:p>
          <a:p>
            <a:r>
              <a:rPr lang="el-GR" sz="1100" dirty="0" smtClean="0"/>
              <a:t>- </a:t>
            </a:r>
            <a:r>
              <a:rPr lang="el-GR" sz="1100" b="1" dirty="0" smtClean="0"/>
              <a:t>Itransition</a:t>
            </a:r>
            <a:r>
              <a:rPr lang="el-GR" sz="1100" dirty="0"/>
              <a:t>. (2024). Industrial Internet of Things (IIoT). Itransition. https://www.itransition.com/iot/industrial</a:t>
            </a:r>
          </a:p>
          <a:p>
            <a:r>
              <a:rPr lang="el-GR" sz="1100" dirty="0" smtClean="0"/>
              <a:t>- </a:t>
            </a:r>
            <a:r>
              <a:rPr lang="el-GR" sz="1100" b="1" dirty="0" smtClean="0"/>
              <a:t>Ericsson</a:t>
            </a:r>
            <a:r>
              <a:rPr lang="el-GR" sz="1100" dirty="0"/>
              <a:t>. (2024). IoT connections outlook. Ericsson Mobility Report. https://www.ericsson.com/en/reports-and-papers/mobility-report/dataforecasts/iot-connections-outlook</a:t>
            </a:r>
          </a:p>
          <a:p>
            <a:r>
              <a:rPr lang="el-GR" sz="1100" dirty="0" smtClean="0"/>
              <a:t>- </a:t>
            </a:r>
            <a:r>
              <a:rPr lang="el-GR" sz="1100" b="1" dirty="0" smtClean="0"/>
              <a:t>SQ </a:t>
            </a:r>
            <a:r>
              <a:rPr lang="el-GR" sz="1100" b="1" dirty="0"/>
              <a:t>Magazine</a:t>
            </a:r>
            <a:r>
              <a:rPr lang="el-GR" sz="1100" dirty="0"/>
              <a:t>. (2024). Internet of Things (IoT) statistics. SQ Magazine. https://sqmagazine.co.uk/internet-of-things-statistics/</a:t>
            </a:r>
          </a:p>
        </p:txBody>
      </p:sp>
    </p:spTree>
    <p:extLst>
      <p:ext uri="{BB962C8B-B14F-4D97-AF65-F5344CB8AC3E}">
        <p14:creationId xmlns:p14="http://schemas.microsoft.com/office/powerpoint/2010/main" val="161884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Συσκευές ΙοΤ (1)</a:t>
            </a:r>
            <a:endParaRPr lang="el-GR" sz="28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535157"/>
              </p:ext>
            </p:extLst>
          </p:nvPr>
        </p:nvGraphicFramePr>
        <p:xfrm>
          <a:off x="142240" y="1126066"/>
          <a:ext cx="11917679" cy="43891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02664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5033021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5381994">
                  <a:extLst>
                    <a:ext uri="{9D8B030D-6E8A-4147-A177-3AD203B41FA5}">
                      <a16:colId xmlns:a16="http://schemas.microsoft.com/office/drawing/2014/main" val="1976911886"/>
                    </a:ext>
                  </a:extLst>
                </a:gridCol>
              </a:tblGrid>
              <a:tr h="288055">
                <a:tc>
                  <a:txBody>
                    <a:bodyPr/>
                    <a:lstStyle/>
                    <a:p>
                      <a:r>
                        <a:rPr lang="el-GR" b="1" dirty="0"/>
                        <a:t>Κατηγορία</a:t>
                      </a:r>
                      <a:endParaRPr lang="el-G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b="1"/>
                        <a:t>Ενδεικτικές Συσκευές / Εφαρμογές</a:t>
                      </a:r>
                      <a:endParaRPr lang="el-GR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b="1"/>
                        <a:t>Υλικό / Παραδείγματα</a:t>
                      </a:r>
                      <a:endParaRPr lang="el-GR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 dirty="0"/>
                        <a:t>Smart </a:t>
                      </a:r>
                      <a:r>
                        <a:rPr lang="en-US" b="1" dirty="0" smtClean="0"/>
                        <a:t>Home</a:t>
                      </a:r>
                      <a:endParaRPr lang="el-G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Θερμοστάτες, λάμπες, πρίζες, κλειδαριές, κάμερες, ηχεία με voice assistants, οικιακές συσκευές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Nest, Philips Hue, Ring, Roomba, Alexa Echo, Google Home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517044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 dirty="0"/>
                        <a:t>Smart Industry </a:t>
                      </a:r>
                      <a:r>
                        <a:rPr lang="el-GR" b="1" dirty="0" smtClean="0"/>
                        <a:t>(</a:t>
                      </a:r>
                      <a:r>
                        <a:rPr lang="en-US" b="1" dirty="0" err="1" smtClean="0"/>
                        <a:t>IIoT</a:t>
                      </a:r>
                      <a:r>
                        <a:rPr lang="el-GR" b="1" dirty="0" smtClean="0"/>
                        <a:t>)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Αισθητήρες δόνησης, θερμοκρασίας &amp; πίεσης, </a:t>
                      </a:r>
                      <a:r>
                        <a:rPr lang="en-US"/>
                        <a:t>predictive maintenance, SCADA, asset tracking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Siemens MindSphere, PTC ThingWorx, GE Predix, RFID tags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5519428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 dirty="0"/>
                        <a:t>Smart Factory</a:t>
                      </a:r>
                      <a:r>
                        <a:rPr lang="en-US" dirty="0"/>
                        <a:t> </a:t>
                      </a:r>
                      <a:endParaRPr lang="el-G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Cobots, AGVs, drones </a:t>
                      </a:r>
                      <a:r>
                        <a:rPr lang="el-GR"/>
                        <a:t>αποθήκης, </a:t>
                      </a:r>
                      <a:r>
                        <a:rPr lang="en-US"/>
                        <a:t>wearables </a:t>
                      </a:r>
                      <a:r>
                        <a:rPr lang="el-GR"/>
                        <a:t>για εργαζομένους, </a:t>
                      </a:r>
                      <a:r>
                        <a:rPr lang="en-US"/>
                        <a:t>digital twins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KUKA robots, ABB cobots, Boston Dynamics Spot, Microsoft Azure Digital Twins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43284074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 dirty="0"/>
                        <a:t>Smart City</a:t>
                      </a:r>
                      <a:r>
                        <a:rPr lang="en-US" dirty="0"/>
                        <a:t> </a:t>
                      </a:r>
                      <a:endParaRPr lang="el-G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Έξυπνα φανάρια, </a:t>
                      </a:r>
                      <a:r>
                        <a:rPr lang="en-US"/>
                        <a:t>street lighting, </a:t>
                      </a:r>
                      <a:r>
                        <a:rPr lang="el-GR"/>
                        <a:t>αισθητήρες στάθμευσης, έξυπνοι κάδοι, </a:t>
                      </a:r>
                      <a:r>
                        <a:rPr lang="en-US"/>
                        <a:t>smart meters, monitoring </a:t>
                      </a:r>
                      <a:r>
                        <a:rPr lang="el-GR"/>
                        <a:t>ρύπανσης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Cisco Kinetic, Libelium sensors, Bigbelly bins, Enel smart meters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341484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 dirty="0"/>
                        <a:t>Smart Health (</a:t>
                      </a:r>
                      <a:r>
                        <a:rPr lang="en-US" b="1" dirty="0" err="1" smtClean="0"/>
                        <a:t>IoMedicalThings</a:t>
                      </a:r>
                      <a:r>
                        <a:rPr lang="en-US" b="1" dirty="0" smtClean="0"/>
                        <a:t>)</a:t>
                      </a:r>
                      <a:r>
                        <a:rPr lang="en-US" dirty="0" smtClean="0"/>
                        <a:t> </a:t>
                      </a:r>
                      <a:endParaRPr lang="el-G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Smartwatches, fitness trackers, </a:t>
                      </a:r>
                      <a:r>
                        <a:rPr lang="el-GR"/>
                        <a:t>αισθητήρες καρδιακού ρυθμού, </a:t>
                      </a:r>
                      <a:r>
                        <a:rPr lang="en-US"/>
                        <a:t>smart </a:t>
                      </a:r>
                      <a:r>
                        <a:rPr lang="el-GR"/>
                        <a:t>γλυκοζόμετρα, </a:t>
                      </a:r>
                      <a:r>
                        <a:rPr lang="en-US"/>
                        <a:t>connected inhalers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 Watch, Fitbit, </a:t>
                      </a:r>
                      <a:r>
                        <a:rPr lang="en-US" dirty="0" err="1"/>
                        <a:t>Dexcom</a:t>
                      </a:r>
                      <a:r>
                        <a:rPr lang="en-US" dirty="0"/>
                        <a:t> G6, Propeller Health inhalers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8767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422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Συσκευές ΙοΤ</a:t>
            </a:r>
            <a:r>
              <a:rPr lang="en-US" sz="2800" b="1" dirty="0" smtClean="0"/>
              <a:t> (2)</a:t>
            </a:r>
            <a:endParaRPr lang="el-GR" sz="28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287306"/>
              </p:ext>
            </p:extLst>
          </p:nvPr>
        </p:nvGraphicFramePr>
        <p:xfrm>
          <a:off x="142240" y="1410546"/>
          <a:ext cx="11907519" cy="3566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25438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4804675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5377406">
                  <a:extLst>
                    <a:ext uri="{9D8B030D-6E8A-4147-A177-3AD203B41FA5}">
                      <a16:colId xmlns:a16="http://schemas.microsoft.com/office/drawing/2014/main" val="1976911886"/>
                    </a:ext>
                  </a:extLst>
                </a:gridCol>
              </a:tblGrid>
              <a:tr h="288055">
                <a:tc>
                  <a:txBody>
                    <a:bodyPr/>
                    <a:lstStyle/>
                    <a:p>
                      <a:r>
                        <a:rPr lang="el-GR" b="1" dirty="0"/>
                        <a:t>Κατηγορία</a:t>
                      </a:r>
                      <a:endParaRPr lang="el-G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Ενδεικτικές Συσκευές / Εφαρμογές</a:t>
                      </a:r>
                      <a:endParaRPr lang="el-G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b="1"/>
                        <a:t>Υλικό / Παραδείγματα</a:t>
                      </a:r>
                      <a:endParaRPr lang="el-GR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 dirty="0"/>
                        <a:t>Smart </a:t>
                      </a:r>
                      <a:r>
                        <a:rPr lang="en-US" b="1" dirty="0" smtClean="0"/>
                        <a:t>Agriculture</a:t>
                      </a:r>
                      <a:endParaRPr lang="el-G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Αισθητήρες υγρασίας εδάφους, </a:t>
                      </a:r>
                      <a:r>
                        <a:rPr lang="en-US"/>
                        <a:t>drones </a:t>
                      </a:r>
                      <a:r>
                        <a:rPr lang="el-GR"/>
                        <a:t>καλλιεργειών, </a:t>
                      </a:r>
                      <a:r>
                        <a:rPr lang="en-US"/>
                        <a:t>IoT irrigation, smart collars </a:t>
                      </a:r>
                      <a:r>
                        <a:rPr lang="el-GR"/>
                        <a:t>σε ζώα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John Deere precision ag, CropX, DJI drones, Allflex livestock tags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0718847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 dirty="0"/>
                        <a:t>Smart </a:t>
                      </a:r>
                      <a:r>
                        <a:rPr lang="en-US" b="1" dirty="0" smtClean="0"/>
                        <a:t>Transportation</a:t>
                      </a:r>
                      <a:endParaRPr lang="el-G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Connected cars, telematics, fleet management, συστήματα αυτόνομης οδήγησης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Tesla, OBD-II IoT devices, Geotab fleet, Waymo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 dirty="0"/>
                        <a:t>Smart </a:t>
                      </a:r>
                      <a:r>
                        <a:rPr lang="en-US" b="1" dirty="0" smtClean="0"/>
                        <a:t>Retail</a:t>
                      </a:r>
                      <a:endParaRPr lang="el-G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IoT </a:t>
                      </a:r>
                      <a:r>
                        <a:rPr lang="el-GR"/>
                        <a:t>ράφια, </a:t>
                      </a:r>
                      <a:r>
                        <a:rPr lang="en-US"/>
                        <a:t>beacons </a:t>
                      </a:r>
                      <a:r>
                        <a:rPr lang="el-GR"/>
                        <a:t>για προσφορές, αυτόματα </a:t>
                      </a:r>
                      <a:r>
                        <a:rPr lang="en-US"/>
                        <a:t>checkout, cold-chain monitoring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Amazon Go, Kroger Edge, Zebra IoT, Cooler IoT sensors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 dirty="0"/>
                        <a:t>Smart Energy / </a:t>
                      </a:r>
                      <a:r>
                        <a:rPr lang="en-US" b="1" dirty="0" smtClean="0"/>
                        <a:t>Utilities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Έξυπνοι μετρητές, αισθητήρες δικτύου, smart grids, IoT για ΑΠΕ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Siemens smart meters, Schneider Electric EcoStruxure, Enel X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 dirty="0"/>
                        <a:t>Generic / Cross-domain</a:t>
                      </a:r>
                      <a:r>
                        <a:rPr lang="en-US" dirty="0"/>
                        <a:t> </a:t>
                      </a:r>
                      <a:endParaRPr lang="el-G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IoT gateways, edge devices, GPS trackers, drones, wearable sensors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Raspberry Pi + </a:t>
                      </a:r>
                      <a:r>
                        <a:rPr lang="en-US" dirty="0" err="1"/>
                        <a:t>IoT</a:t>
                      </a:r>
                      <a:r>
                        <a:rPr lang="en-US" dirty="0"/>
                        <a:t> kits, Arduino </a:t>
                      </a:r>
                      <a:r>
                        <a:rPr lang="en-US" dirty="0" err="1"/>
                        <a:t>IoT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Nvidia</a:t>
                      </a:r>
                      <a:r>
                        <a:rPr lang="en-US" dirty="0"/>
                        <a:t> Jetson, Samsung SmartThings Hub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115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Αρχιτεκτονική ΙοΤ</a:t>
            </a:r>
            <a:endParaRPr lang="el-GR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25552" y="845657"/>
            <a:ext cx="6462667" cy="5632311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Συσκευές </a:t>
            </a:r>
            <a:r>
              <a:rPr lang="el-GR" b="1" dirty="0"/>
              <a:t>/ </a:t>
            </a:r>
            <a:r>
              <a:rPr lang="en-US" b="1" dirty="0"/>
              <a:t>Things </a:t>
            </a:r>
            <a:r>
              <a:rPr lang="en-US" b="1" dirty="0" smtClean="0"/>
              <a:t>(Extreme/Far-Edge </a:t>
            </a:r>
            <a:r>
              <a:rPr lang="en-US" b="1" dirty="0"/>
              <a:t>Layer)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Αισθητήρες</a:t>
            </a:r>
            <a:r>
              <a:rPr lang="el-GR" dirty="0"/>
              <a:t>, ενεργοποιητές, </a:t>
            </a:r>
            <a:r>
              <a:rPr lang="en-US" dirty="0"/>
              <a:t>wearables, embedded devices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Συλλέγουν </a:t>
            </a:r>
            <a:r>
              <a:rPr lang="el-GR" dirty="0"/>
              <a:t>δεδομένα ή εκτελούν ενέργειες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Παραδείγματα</a:t>
            </a:r>
            <a:r>
              <a:rPr lang="el-GR" dirty="0"/>
              <a:t>: θερμοστάτες </a:t>
            </a:r>
            <a:r>
              <a:rPr lang="en-US" dirty="0"/>
              <a:t>Nest, smart </a:t>
            </a:r>
            <a:r>
              <a:rPr lang="en-US" dirty="0" smtClean="0"/>
              <a:t>watches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Δίκτυα </a:t>
            </a:r>
            <a:r>
              <a:rPr lang="el-GR" b="1" dirty="0"/>
              <a:t>/ Συνδεσιμότητα (</a:t>
            </a:r>
            <a:r>
              <a:rPr lang="en-US" b="1" dirty="0"/>
              <a:t>Network Layer)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Wi-Fi</a:t>
            </a:r>
            <a:r>
              <a:rPr lang="en-US" dirty="0"/>
              <a:t>, Bluetooth, </a:t>
            </a:r>
            <a:r>
              <a:rPr lang="en-US" dirty="0" err="1"/>
              <a:t>Zigbee</a:t>
            </a:r>
            <a:r>
              <a:rPr lang="en-US" dirty="0"/>
              <a:t>, </a:t>
            </a:r>
            <a:r>
              <a:rPr lang="en-US" dirty="0" err="1"/>
              <a:t>LoRaWAN</a:t>
            </a:r>
            <a:r>
              <a:rPr lang="en-US" dirty="0"/>
              <a:t>, 5G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Διασύνδεση </a:t>
            </a:r>
            <a:r>
              <a:rPr lang="el-GR" dirty="0"/>
              <a:t>συσκευών με </a:t>
            </a:r>
            <a:r>
              <a:rPr lang="en-US" dirty="0"/>
              <a:t>gateways </a:t>
            </a:r>
            <a:r>
              <a:rPr lang="el-GR" dirty="0"/>
              <a:t>ή </a:t>
            </a:r>
            <a:r>
              <a:rPr lang="en-US" dirty="0" smtClean="0"/>
              <a:t>cloud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Edge </a:t>
            </a:r>
            <a:r>
              <a:rPr lang="en-US" b="1" dirty="0"/>
              <a:t>/ Fog Computing (Optional)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Επεξεργασία </a:t>
            </a:r>
            <a:r>
              <a:rPr lang="el-GR" dirty="0"/>
              <a:t>δεδομένων κοντά στην πηγή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Raspberry </a:t>
            </a:r>
            <a:r>
              <a:rPr lang="en-US" dirty="0"/>
              <a:t>Pi, </a:t>
            </a:r>
            <a:r>
              <a:rPr lang="en-US" dirty="0" err="1"/>
              <a:t>Nvidia</a:t>
            </a:r>
            <a:r>
              <a:rPr lang="en-US" dirty="0"/>
              <a:t> Jetson, Fog nodes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Cloud </a:t>
            </a:r>
            <a:r>
              <a:rPr lang="en-US" b="1" dirty="0"/>
              <a:t>/ Platform Layer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Αποθήκευση</a:t>
            </a:r>
            <a:r>
              <a:rPr lang="el-GR" dirty="0"/>
              <a:t>, ανάλυση, </a:t>
            </a:r>
            <a:r>
              <a:rPr lang="en-US" dirty="0" smtClean="0"/>
              <a:t>ML, </a:t>
            </a:r>
            <a:r>
              <a:rPr lang="en-US" dirty="0"/>
              <a:t>dashboards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AWS </a:t>
            </a:r>
            <a:r>
              <a:rPr lang="en-US" dirty="0" err="1"/>
              <a:t>IoT</a:t>
            </a:r>
            <a:r>
              <a:rPr lang="en-US" dirty="0"/>
              <a:t> Core, Azure </a:t>
            </a:r>
            <a:r>
              <a:rPr lang="en-US" dirty="0" err="1"/>
              <a:t>IoT</a:t>
            </a:r>
            <a:r>
              <a:rPr lang="en-US" dirty="0"/>
              <a:t> Hub, Google Cloud </a:t>
            </a:r>
            <a:r>
              <a:rPr lang="en-US" dirty="0" err="1"/>
              <a:t>IoT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Application </a:t>
            </a:r>
            <a:r>
              <a:rPr lang="en-US" b="1" dirty="0"/>
              <a:t>/ User Layer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Εφαρμογές </a:t>
            </a:r>
            <a:r>
              <a:rPr lang="el-GR" dirty="0"/>
              <a:t>για </a:t>
            </a:r>
            <a:r>
              <a:rPr lang="el-GR" dirty="0" smtClean="0"/>
              <a:t>χρήστες</a:t>
            </a:r>
            <a:endParaRPr lang="el-G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Smart </a:t>
            </a:r>
            <a:r>
              <a:rPr lang="en-US" dirty="0"/>
              <a:t>home apps, industrial monitoring </a:t>
            </a:r>
            <a:r>
              <a:rPr lang="en-US" dirty="0" smtClean="0"/>
              <a:t>dashboards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552" y="1142827"/>
            <a:ext cx="4120876" cy="4494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64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Δικτύωση </a:t>
            </a:r>
            <a:r>
              <a:rPr lang="en-US" sz="2800" b="1" dirty="0" smtClean="0"/>
              <a:t>I</a:t>
            </a:r>
            <a:r>
              <a:rPr lang="el-GR" sz="2800" b="1" dirty="0" smtClean="0"/>
              <a:t>οΤ</a:t>
            </a:r>
            <a:endParaRPr lang="el-GR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35281" y="1127760"/>
            <a:ext cx="4917656" cy="480131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Τύποι Δικτύων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PAN</a:t>
            </a:r>
            <a:r>
              <a:rPr lang="en-US" dirty="0"/>
              <a:t>: Bluetooth, </a:t>
            </a:r>
            <a:r>
              <a:rPr lang="en-US" dirty="0" err="1"/>
              <a:t>Zigbee</a:t>
            </a:r>
            <a:r>
              <a:rPr lang="en-US" dirty="0"/>
              <a:t>, Z-Wave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LAN</a:t>
            </a:r>
            <a:r>
              <a:rPr lang="en-US" dirty="0"/>
              <a:t>: Wi-Fi, Ethernet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WAN</a:t>
            </a:r>
            <a:r>
              <a:rPr lang="en-US" dirty="0"/>
              <a:t>: 4G/5G, LPWAN (</a:t>
            </a:r>
            <a:r>
              <a:rPr lang="en-US" dirty="0" err="1"/>
              <a:t>LoRaWAN</a:t>
            </a:r>
            <a:r>
              <a:rPr lang="en-US" dirty="0"/>
              <a:t>, NB-</a:t>
            </a:r>
            <a:r>
              <a:rPr lang="en-US" dirty="0" err="1"/>
              <a:t>IoT</a:t>
            </a:r>
            <a:r>
              <a:rPr lang="en-US" dirty="0"/>
              <a:t>, </a:t>
            </a:r>
            <a:r>
              <a:rPr lang="en-US" dirty="0" err="1"/>
              <a:t>Sigfox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Πρωτόκολλα </a:t>
            </a:r>
            <a:r>
              <a:rPr lang="el-GR" b="1" dirty="0"/>
              <a:t>Επικοινωνίας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MQTT</a:t>
            </a:r>
            <a:r>
              <a:rPr lang="en-US" dirty="0"/>
              <a:t>, </a:t>
            </a:r>
            <a:r>
              <a:rPr lang="en-US" dirty="0" err="1"/>
              <a:t>CoAP</a:t>
            </a:r>
            <a:r>
              <a:rPr lang="en-US" dirty="0"/>
              <a:t>, HTTP/HTTPS, AMQP, DDS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Χαρακτηριστικά </a:t>
            </a:r>
            <a:r>
              <a:rPr lang="el-GR" b="1" dirty="0"/>
              <a:t>Δικτύωσης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Low-power</a:t>
            </a:r>
            <a:r>
              <a:rPr lang="en-US" dirty="0"/>
              <a:t>, scalable, secure, latency-aware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Δικτυακή Αρχιτεκτονική</a:t>
            </a:r>
            <a:endParaRPr lang="el-GR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Devices </a:t>
            </a:r>
            <a:r>
              <a:rPr lang="en-US" dirty="0"/>
              <a:t>→ Gateway → Edge/Fog → Cloud → </a:t>
            </a:r>
            <a:r>
              <a:rPr lang="en-US" dirty="0" smtClean="0"/>
              <a:t>Applications</a:t>
            </a: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" t="8999" r="6748" b="8843"/>
          <a:stretch/>
        </p:blipFill>
        <p:spPr>
          <a:xfrm>
            <a:off x="5158329" y="1127760"/>
            <a:ext cx="6876479" cy="34239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78260" y="4649834"/>
            <a:ext cx="63312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Fig. </a:t>
            </a:r>
            <a:r>
              <a:rPr lang="en-US" sz="1400" dirty="0" err="1" smtClean="0"/>
              <a:t>IoT</a:t>
            </a:r>
            <a:r>
              <a:rPr lang="en-US" sz="1400" dirty="0" smtClean="0"/>
              <a:t> standards mix, [Online] </a:t>
            </a:r>
            <a:r>
              <a:rPr lang="el-GR" sz="1400" dirty="0" smtClean="0">
                <a:hlinkClick r:id="rId3"/>
              </a:rPr>
              <a:t>https</a:t>
            </a:r>
            <a:r>
              <a:rPr lang="el-GR" sz="1400" dirty="0">
                <a:hlinkClick r:id="rId3"/>
              </a:rPr>
              <a:t>://</a:t>
            </a:r>
            <a:r>
              <a:rPr lang="el-GR" sz="1400" dirty="0" smtClean="0">
                <a:hlinkClick r:id="rId3"/>
              </a:rPr>
              <a:t>www.qorvo.com/design-hub/blog/iot-standards-the-end-game</a:t>
            </a:r>
            <a:endParaRPr lang="en-US" sz="1400" dirty="0" smtClean="0"/>
          </a:p>
          <a:p>
            <a:endParaRPr lang="el-GR" sz="1400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4075889" y="5861154"/>
            <a:ext cx="3686783" cy="613468"/>
          </a:xfrm>
          <a:prstGeom prst="wedgeRoundRectCallout">
            <a:avLst>
              <a:gd name="adj1" fmla="val -38511"/>
              <a:gd name="adj2" fmla="val 89559"/>
              <a:gd name="adj3" fmla="val 16667"/>
            </a:avLst>
          </a:prstGeom>
          <a:solidFill>
            <a:srgbClr val="FFDB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Προκλήσεις της αρχιτεκτονικής ΙοΤ?</a:t>
            </a:r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86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Η Θεμελιώδης Πρόκληση στο ΙοΤ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23"/>
          <a:stretch/>
        </p:blipFill>
        <p:spPr>
          <a:xfrm>
            <a:off x="712009" y="1689653"/>
            <a:ext cx="9823938" cy="3752087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>
            <a:off x="7653131" y="1430104"/>
            <a:ext cx="427383" cy="97403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Down Arrow 7"/>
          <p:cNvSpPr/>
          <p:nvPr/>
        </p:nvSpPr>
        <p:spPr>
          <a:xfrm rot="10800000">
            <a:off x="3273287" y="4759252"/>
            <a:ext cx="427383" cy="974034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Down Arrow 8"/>
          <p:cNvSpPr/>
          <p:nvPr/>
        </p:nvSpPr>
        <p:spPr>
          <a:xfrm>
            <a:off x="10535947" y="3476243"/>
            <a:ext cx="427383" cy="974034"/>
          </a:xfrm>
          <a:prstGeom prst="downArrow">
            <a:avLst/>
          </a:prstGeom>
          <a:solidFill>
            <a:srgbClr val="76A798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Down Arrow 9"/>
          <p:cNvSpPr/>
          <p:nvPr/>
        </p:nvSpPr>
        <p:spPr>
          <a:xfrm rot="10800000">
            <a:off x="10535947" y="2349810"/>
            <a:ext cx="427383" cy="974034"/>
          </a:xfrm>
          <a:prstGeom prst="downArrow">
            <a:avLst/>
          </a:prstGeom>
          <a:solidFill>
            <a:srgbClr val="76A798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0" y="808813"/>
            <a:ext cx="12192000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Cloud/Edge premises</a:t>
            </a:r>
            <a:endParaRPr lang="el-GR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5929739"/>
            <a:ext cx="12192000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User premises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362385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Το Υπολογιστικό Συνεχές - </a:t>
            </a:r>
            <a:r>
              <a:rPr lang="en-US" sz="2800" b="1" dirty="0" smtClean="0"/>
              <a:t>Compute Continuum</a:t>
            </a:r>
            <a:endParaRPr lang="el-G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2398257" y="5281627"/>
            <a:ext cx="8263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Fig. Compute Continuum [online]: </a:t>
            </a:r>
            <a:r>
              <a:rPr lang="en-US" sz="1400" dirty="0" smtClean="0">
                <a:hlinkClick r:id="rId2"/>
              </a:rPr>
              <a:t>https</a:t>
            </a:r>
            <a:r>
              <a:rPr lang="en-US" sz="1400" dirty="0">
                <a:hlinkClick r:id="rId2"/>
              </a:rPr>
              <a:t>://</a:t>
            </a:r>
            <a:r>
              <a:rPr lang="en-US" sz="1400" dirty="0" smtClean="0">
                <a:hlinkClick r:id="rId2"/>
              </a:rPr>
              <a:t>digital-strategy.ec.europa.eu/en/policies/iot-investing</a:t>
            </a:r>
            <a:endParaRPr lang="en-US" sz="1400" dirty="0" smtClean="0"/>
          </a:p>
          <a:p>
            <a:endParaRPr lang="el-GR" sz="1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916" y="1177720"/>
            <a:ext cx="9250599" cy="400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17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Επεξεργασία Δεδομένων ΙοΤ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402077" y="1075148"/>
            <a:ext cx="72341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/>
              <a:t>Συλλογή Δεδομένων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Αισθητήρες</a:t>
            </a:r>
            <a:r>
              <a:rPr lang="el-GR" sz="2000" dirty="0"/>
              <a:t>, συσκευές, wearables, βιομηχανικά PLCs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Streaming </a:t>
            </a:r>
            <a:r>
              <a:rPr lang="el-GR" sz="2000" dirty="0"/>
              <a:t>data vs batch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Καθαρισμός </a:t>
            </a:r>
            <a:r>
              <a:rPr lang="el-GR" sz="2000" b="1" dirty="0"/>
              <a:t>&amp; Μετασχηματισμός Δεδομένων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Αφαίρεση </a:t>
            </a:r>
            <a:r>
              <a:rPr lang="el-GR" sz="2000" u="sng" dirty="0"/>
              <a:t>θορύβου</a:t>
            </a:r>
            <a:r>
              <a:rPr lang="el-GR" sz="2000" dirty="0"/>
              <a:t> και </a:t>
            </a:r>
            <a:r>
              <a:rPr lang="el-GR" sz="2000" u="sng" dirty="0"/>
              <a:t>σφαλμάτων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u="sng" dirty="0" smtClean="0"/>
              <a:t>Normalization</a:t>
            </a:r>
            <a:r>
              <a:rPr lang="el-GR" sz="2000" dirty="0"/>
              <a:t>, </a:t>
            </a:r>
            <a:r>
              <a:rPr lang="el-GR" sz="2000" u="sng" dirty="0"/>
              <a:t>feature extraction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Αποθήκευση </a:t>
            </a:r>
            <a:r>
              <a:rPr lang="el-GR" sz="2000" b="1" dirty="0"/>
              <a:t>Δεδομένων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Edge </a:t>
            </a:r>
            <a:r>
              <a:rPr lang="el-GR" sz="2000" dirty="0"/>
              <a:t>storage </a:t>
            </a:r>
            <a:r>
              <a:rPr lang="el-GR" sz="2000" dirty="0" smtClean="0"/>
              <a:t>vs. </a:t>
            </a:r>
            <a:r>
              <a:rPr lang="el-GR" sz="2000" dirty="0"/>
              <a:t>cloud storage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Databases</a:t>
            </a:r>
            <a:r>
              <a:rPr lang="el-GR" sz="2000" dirty="0"/>
              <a:t>: Time-series DBs (InfluxDB), NoSQL (MongoDB)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Data </a:t>
            </a:r>
            <a:r>
              <a:rPr lang="el-GR" sz="2000" b="1" dirty="0"/>
              <a:t>Pipeline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IoT </a:t>
            </a:r>
            <a:r>
              <a:rPr lang="el-GR" sz="2000" dirty="0"/>
              <a:t>Devices → Gateway → Edge/Fog → Cloud → Analytics Platform</a:t>
            </a:r>
          </a:p>
        </p:txBody>
      </p:sp>
      <p:sp>
        <p:nvSpPr>
          <p:cNvPr id="4" name="Flowchart: Magnetic Disk 3"/>
          <p:cNvSpPr/>
          <p:nvPr/>
        </p:nvSpPr>
        <p:spPr>
          <a:xfrm>
            <a:off x="9144000" y="2681804"/>
            <a:ext cx="1556425" cy="2178996"/>
          </a:xfrm>
          <a:prstGeom prst="flowChartMagneticDisk">
            <a:avLst/>
          </a:prstGeom>
          <a:gradFill flip="none" rotWithShape="1">
            <a:gsLst>
              <a:gs pos="0">
                <a:srgbClr val="FFDBDB">
                  <a:shade val="30000"/>
                  <a:satMod val="115000"/>
                </a:srgbClr>
              </a:gs>
              <a:gs pos="50000">
                <a:srgbClr val="FFDBDB">
                  <a:shade val="67500"/>
                  <a:satMod val="115000"/>
                </a:srgbClr>
              </a:gs>
              <a:gs pos="100000">
                <a:srgbClr val="FFDBDB">
                  <a:shade val="100000"/>
                  <a:satMod val="115000"/>
                </a:srgbClr>
              </a:gs>
            </a:gsLst>
            <a:lin ang="13500000" scaled="1"/>
            <a:tileRect/>
          </a:gra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Storage Database</a:t>
            </a:r>
            <a:endParaRPr lang="el-GR" sz="24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618704" y="841204"/>
            <a:ext cx="2607013" cy="1060315"/>
          </a:xfrm>
          <a:prstGeom prst="rect">
            <a:avLst/>
          </a:prstGeom>
          <a:gradFill flip="none" rotWithShape="1">
            <a:gsLst>
              <a:gs pos="0">
                <a:srgbClr val="E5C1C1">
                  <a:shade val="30000"/>
                  <a:satMod val="115000"/>
                </a:srgbClr>
              </a:gs>
              <a:gs pos="50000">
                <a:srgbClr val="E5C1C1">
                  <a:shade val="67500"/>
                  <a:satMod val="115000"/>
                </a:srgbClr>
              </a:gs>
              <a:gs pos="100000">
                <a:srgbClr val="E5C1C1">
                  <a:shade val="100000"/>
                  <a:satMod val="115000"/>
                </a:srgb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Data Pre-processing</a:t>
            </a:r>
            <a:endParaRPr lang="el-GR" sz="2400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>
            <a:stCxn id="4" idx="1"/>
            <a:endCxn id="7" idx="2"/>
          </p:cNvCxnSpPr>
          <p:nvPr/>
        </p:nvCxnSpPr>
        <p:spPr>
          <a:xfrm flipH="1" flipV="1">
            <a:off x="9922211" y="1901519"/>
            <a:ext cx="2" cy="780285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8618705" y="5535038"/>
            <a:ext cx="2607013" cy="1060315"/>
          </a:xfrm>
          <a:prstGeom prst="rect">
            <a:avLst/>
          </a:prstGeom>
          <a:gradFill flip="none" rotWithShape="1">
            <a:gsLst>
              <a:gs pos="0">
                <a:srgbClr val="E5C1C1">
                  <a:shade val="30000"/>
                  <a:satMod val="115000"/>
                </a:srgbClr>
              </a:gs>
              <a:gs pos="50000">
                <a:srgbClr val="E5C1C1">
                  <a:shade val="67500"/>
                  <a:satMod val="115000"/>
                </a:srgbClr>
              </a:gs>
              <a:gs pos="100000">
                <a:srgbClr val="E5C1C1">
                  <a:shade val="100000"/>
                  <a:satMod val="115000"/>
                </a:srgb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Telemetry</a:t>
            </a:r>
            <a:endParaRPr lang="el-GR" sz="2400" dirty="0">
              <a:solidFill>
                <a:schemeClr val="tx1"/>
              </a:solidFill>
            </a:endParaRPr>
          </a:p>
        </p:txBody>
      </p:sp>
      <p:cxnSp>
        <p:nvCxnSpPr>
          <p:cNvPr id="12" name="Straight Arrow Connector 11"/>
          <p:cNvCxnSpPr>
            <a:stCxn id="4" idx="3"/>
            <a:endCxn id="11" idx="0"/>
          </p:cNvCxnSpPr>
          <p:nvPr/>
        </p:nvCxnSpPr>
        <p:spPr>
          <a:xfrm flipH="1">
            <a:off x="9922212" y="4860800"/>
            <a:ext cx="1" cy="674238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227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4839" y="2591164"/>
            <a:ext cx="70096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Εισαγωγικά</a:t>
            </a:r>
            <a:r>
              <a:rPr kumimoji="0" lang="el-GR" sz="5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Μαθήματος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441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Ανάλυση Δεδομένων ΙοΤ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372894" y="968143"/>
            <a:ext cx="58430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/>
              <a:t>Τεχνικές </a:t>
            </a:r>
            <a:r>
              <a:rPr lang="el-GR" sz="2000" b="1" dirty="0" smtClean="0"/>
              <a:t>ΑΙ/Μ</a:t>
            </a:r>
            <a:r>
              <a:rPr lang="en-US" sz="2000" b="1" dirty="0"/>
              <a:t>L</a:t>
            </a:r>
            <a:endParaRPr lang="en-US" sz="20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Supervised</a:t>
            </a:r>
            <a:r>
              <a:rPr lang="en-US" sz="2000" dirty="0" smtClean="0"/>
              <a:t> </a:t>
            </a:r>
            <a:r>
              <a:rPr lang="en-US" sz="2000" dirty="0"/>
              <a:t>learning: </a:t>
            </a:r>
            <a:r>
              <a:rPr lang="el-GR" sz="2000" dirty="0"/>
              <a:t>πρόβλεψη θερμοκρασίας, αποτυχίας μηχανών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Unsupervised</a:t>
            </a:r>
            <a:r>
              <a:rPr lang="en-US" sz="2000" dirty="0" smtClean="0"/>
              <a:t> </a:t>
            </a:r>
            <a:r>
              <a:rPr lang="en-US" sz="2000" dirty="0"/>
              <a:t>learning: </a:t>
            </a:r>
            <a:r>
              <a:rPr lang="el-GR" sz="2000" dirty="0"/>
              <a:t>ανίχνευση ανωμαλιών, </a:t>
            </a:r>
            <a:r>
              <a:rPr lang="en-US" sz="2000" dirty="0"/>
              <a:t>clustering </a:t>
            </a:r>
            <a:r>
              <a:rPr lang="el-GR" sz="2000" dirty="0"/>
              <a:t>αισθητήρων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Reinforcement</a:t>
            </a:r>
            <a:r>
              <a:rPr lang="en-US" sz="2000" dirty="0" smtClean="0"/>
              <a:t> </a:t>
            </a:r>
            <a:r>
              <a:rPr lang="en-US" sz="2000" dirty="0"/>
              <a:t>learning: </a:t>
            </a:r>
            <a:r>
              <a:rPr lang="el-GR" sz="2000" dirty="0"/>
              <a:t>έξυπνοι αυτοματισμοί σε βιομηχανία / </a:t>
            </a:r>
            <a:r>
              <a:rPr lang="en-US" sz="2000" dirty="0"/>
              <a:t>smart home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Real-time </a:t>
            </a:r>
            <a:r>
              <a:rPr lang="en-US" sz="2000" b="1" dirty="0"/>
              <a:t>vs Batch Analytics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Real-time</a:t>
            </a:r>
            <a:r>
              <a:rPr lang="en-US" sz="2000" dirty="0"/>
              <a:t>: streaming analytics, edge AI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Batch</a:t>
            </a:r>
            <a:r>
              <a:rPr lang="en-US" sz="2000" dirty="0"/>
              <a:t>: </a:t>
            </a:r>
            <a:r>
              <a:rPr lang="el-GR" sz="2000" dirty="0"/>
              <a:t>ιστορικά δεδομένα στο </a:t>
            </a:r>
            <a:r>
              <a:rPr lang="en-US" sz="2000" dirty="0"/>
              <a:t>cloud </a:t>
            </a:r>
            <a:r>
              <a:rPr lang="el-GR" sz="2000" dirty="0"/>
              <a:t>για </a:t>
            </a:r>
            <a:r>
              <a:rPr lang="en-US" sz="2000" dirty="0"/>
              <a:t>predictive analytics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Visual </a:t>
            </a:r>
            <a:r>
              <a:rPr lang="en-US" sz="2000" b="1" dirty="0"/>
              <a:t>Analytics &amp; Dashboards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err="1" smtClean="0"/>
              <a:t>PowerBI</a:t>
            </a:r>
            <a:r>
              <a:rPr lang="en-US" sz="2000" dirty="0"/>
              <a:t>, </a:t>
            </a:r>
            <a:r>
              <a:rPr lang="en-US" sz="2000" dirty="0" err="1"/>
              <a:t>Grafana</a:t>
            </a:r>
            <a:r>
              <a:rPr lang="en-US" sz="2000" dirty="0"/>
              <a:t>, Tableau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Εμφάνιση </a:t>
            </a:r>
            <a:r>
              <a:rPr lang="en-US" sz="2000" dirty="0"/>
              <a:t>trends, anomalies, alerts</a:t>
            </a:r>
            <a:endParaRPr lang="el-GR" sz="2000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7393021" y="2285374"/>
            <a:ext cx="3686783" cy="613468"/>
          </a:xfrm>
          <a:prstGeom prst="wedgeRoundRectCallout">
            <a:avLst>
              <a:gd name="adj1" fmla="val -38511"/>
              <a:gd name="adj2" fmla="val 89559"/>
              <a:gd name="adj3" fmla="val 16667"/>
            </a:avLst>
          </a:prstGeom>
          <a:solidFill>
            <a:srgbClr val="FFDB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Ανάλυση με </a:t>
            </a:r>
            <a:r>
              <a:rPr lang="en-US" dirty="0" smtClean="0">
                <a:solidFill>
                  <a:schemeClr val="tx1"/>
                </a:solidFill>
              </a:rPr>
              <a:t>AI/ML: Use-cases</a:t>
            </a:r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15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Ανάλυση Δεδομένων ΙοΤ</a:t>
            </a:r>
            <a:r>
              <a:rPr lang="en-US" sz="2800" b="1" dirty="0" smtClean="0"/>
              <a:t> (2)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16732" y="968143"/>
            <a:ext cx="60992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Εργαλεία / </a:t>
            </a:r>
            <a:r>
              <a:rPr lang="en-US" b="1" dirty="0"/>
              <a:t>Platforms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Cloud </a:t>
            </a:r>
            <a:r>
              <a:rPr lang="en-US" dirty="0"/>
              <a:t>AI/ML: AWS </a:t>
            </a:r>
            <a:r>
              <a:rPr lang="en-US" dirty="0" err="1"/>
              <a:t>SageMaker</a:t>
            </a:r>
            <a:r>
              <a:rPr lang="en-US" dirty="0"/>
              <a:t>, Azure ML, Google AI Platform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Edge </a:t>
            </a:r>
            <a:r>
              <a:rPr lang="en-US" dirty="0"/>
              <a:t>AI frameworks: </a:t>
            </a:r>
            <a:r>
              <a:rPr lang="en-US" dirty="0" err="1"/>
              <a:t>TensorFlow</a:t>
            </a:r>
            <a:r>
              <a:rPr lang="en-US" dirty="0"/>
              <a:t> Lite, </a:t>
            </a:r>
            <a:r>
              <a:rPr lang="en-US" dirty="0" err="1"/>
              <a:t>PyTorch</a:t>
            </a:r>
            <a:r>
              <a:rPr lang="en-US" dirty="0"/>
              <a:t> Mobile, </a:t>
            </a:r>
            <a:r>
              <a:rPr lang="en-US" dirty="0" err="1"/>
              <a:t>OpenVINO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Stream </a:t>
            </a:r>
            <a:r>
              <a:rPr lang="en-US" dirty="0"/>
              <a:t>processing: Apache Kafka, Apache Spark, </a:t>
            </a:r>
            <a:r>
              <a:rPr lang="en-US" dirty="0" err="1"/>
              <a:t>Flink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Προκλήσεις</a:t>
            </a:r>
            <a:endParaRPr lang="el-GR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Μεγάλος </a:t>
            </a:r>
            <a:r>
              <a:rPr lang="el-GR" dirty="0"/>
              <a:t>όγκος δεδομένων (</a:t>
            </a:r>
            <a:r>
              <a:rPr lang="en-US" dirty="0"/>
              <a:t>big data)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Latency </a:t>
            </a:r>
            <a:r>
              <a:rPr lang="en-US" dirty="0"/>
              <a:t>&amp; real-time processing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Ασφάλεια </a:t>
            </a:r>
            <a:r>
              <a:rPr lang="el-GR" dirty="0"/>
              <a:t>και </a:t>
            </a:r>
            <a:r>
              <a:rPr lang="en-US" dirty="0"/>
              <a:t>privacy (</a:t>
            </a:r>
            <a:r>
              <a:rPr lang="en-US" dirty="0" err="1"/>
              <a:t>IoT</a:t>
            </a:r>
            <a:r>
              <a:rPr lang="en-US" dirty="0"/>
              <a:t> data protection)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Data </a:t>
            </a:r>
            <a:r>
              <a:rPr lang="en-US" dirty="0"/>
              <a:t>heterogeneity (</a:t>
            </a:r>
            <a:r>
              <a:rPr lang="el-GR" dirty="0"/>
              <a:t>διαφορετικά </a:t>
            </a:r>
            <a:r>
              <a:rPr lang="en-US" dirty="0"/>
              <a:t>formats </a:t>
            </a:r>
            <a:r>
              <a:rPr lang="el-GR" dirty="0"/>
              <a:t>και πρωτόκολλα)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Resource </a:t>
            </a:r>
            <a:r>
              <a:rPr lang="en-US" dirty="0"/>
              <a:t>constraints (low-power devices, edge computing limits</a:t>
            </a:r>
            <a:r>
              <a:rPr lang="en-US" dirty="0" smtClean="0"/>
              <a:t>)</a:t>
            </a:r>
            <a:endParaRPr lang="en-US" dirty="0" smtClean="0">
              <a:solidFill>
                <a:srgbClr val="FF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FF0000"/>
                </a:solidFill>
              </a:rPr>
              <a:t>Άλλες?</a:t>
            </a:r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617" y="1435887"/>
            <a:ext cx="5287987" cy="3524081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661481" y="5573324"/>
            <a:ext cx="3686783" cy="613468"/>
          </a:xfrm>
          <a:prstGeom prst="wedgeRoundRectCallout">
            <a:avLst>
              <a:gd name="adj1" fmla="val -38511"/>
              <a:gd name="adj2" fmla="val 89559"/>
              <a:gd name="adj3" fmla="val 16667"/>
            </a:avLst>
          </a:prstGeom>
          <a:solidFill>
            <a:srgbClr val="FFDB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The concept of Digital Twin</a:t>
            </a:r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89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Digital Twins</a:t>
            </a:r>
            <a:r>
              <a:rPr lang="el-GR" sz="2800" b="1" dirty="0" smtClean="0"/>
              <a:t> (1)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07005" y="1201607"/>
            <a:ext cx="636188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Digital </a:t>
            </a:r>
            <a:r>
              <a:rPr lang="en-US" sz="2000" b="1" dirty="0"/>
              <a:t>Twin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Ψηφιακή </a:t>
            </a:r>
            <a:r>
              <a:rPr lang="el-GR" sz="2000" dirty="0"/>
              <a:t>αναπαράσταση φυσικού αντικειμένου, συστήματος ή διαδικασίας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Συνδέεται </a:t>
            </a:r>
            <a:r>
              <a:rPr lang="el-GR" sz="2000" dirty="0"/>
              <a:t>με πραγματικά δεδομένα σε πραγματικό χρόνο (</a:t>
            </a:r>
            <a:r>
              <a:rPr lang="en-US" sz="2000" dirty="0" err="1"/>
              <a:t>IoT</a:t>
            </a:r>
            <a:r>
              <a:rPr lang="en-US" sz="2000" dirty="0"/>
              <a:t> sensors, </a:t>
            </a:r>
            <a:r>
              <a:rPr lang="el-GR" sz="2000" dirty="0"/>
              <a:t>συσκευές)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T</a:t>
            </a:r>
            <a:r>
              <a:rPr lang="el-GR" sz="2000" b="1" dirty="0" smtClean="0"/>
              <a:t>εχνολογίες βάσης</a:t>
            </a:r>
            <a:endParaRPr lang="el-GR" sz="20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err="1" smtClean="0"/>
              <a:t>IoT</a:t>
            </a:r>
            <a:r>
              <a:rPr lang="en-US" sz="2000" dirty="0" smtClean="0"/>
              <a:t> </a:t>
            </a:r>
            <a:r>
              <a:rPr lang="el-GR" sz="2000" dirty="0"/>
              <a:t>και αισθητήρες για συλλογή δεδομένων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Cloud </a:t>
            </a:r>
            <a:r>
              <a:rPr lang="en-US" sz="2000" dirty="0"/>
              <a:t>&amp; Edge computing </a:t>
            </a:r>
            <a:r>
              <a:rPr lang="el-GR" sz="2000" dirty="0"/>
              <a:t>για επεξεργασία και </a:t>
            </a:r>
            <a:r>
              <a:rPr lang="en-US" sz="2000" dirty="0"/>
              <a:t>storage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AI/ML </a:t>
            </a:r>
            <a:r>
              <a:rPr lang="el-GR" sz="2000" dirty="0"/>
              <a:t>για ανάλυση, προγνωστική συντήρηση και αυτοματισμούς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3</a:t>
            </a:r>
            <a:r>
              <a:rPr lang="en-US" sz="2000" dirty="0"/>
              <a:t>D modeling / simulation </a:t>
            </a:r>
            <a:r>
              <a:rPr lang="el-GR" sz="2000" dirty="0"/>
              <a:t>για απεικόνιση και </a:t>
            </a:r>
            <a:r>
              <a:rPr lang="en-US" sz="2000" dirty="0"/>
              <a:t>virtual </a:t>
            </a:r>
            <a:r>
              <a:rPr lang="en-US" sz="2000" dirty="0" smtClean="0"/>
              <a:t>testing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62"/>
          <a:stretch/>
        </p:blipFill>
        <p:spPr>
          <a:xfrm>
            <a:off x="6420255" y="1955260"/>
            <a:ext cx="5771745" cy="240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06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Digital Twins</a:t>
            </a:r>
            <a:r>
              <a:rPr lang="el-GR" sz="2800" b="1" dirty="0" smtClean="0"/>
              <a:t> (2)</a:t>
            </a:r>
            <a:endParaRPr lang="el-G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62"/>
          <a:stretch/>
        </p:blipFill>
        <p:spPr>
          <a:xfrm>
            <a:off x="6420255" y="2383277"/>
            <a:ext cx="5771745" cy="240447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2945" y="610136"/>
            <a:ext cx="759081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E</a:t>
            </a:r>
            <a:r>
              <a:rPr lang="el-GR" b="1" dirty="0" smtClean="0"/>
              <a:t>φαρμογές</a:t>
            </a:r>
            <a:endParaRPr lang="el-GR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u="sng" dirty="0" smtClean="0"/>
              <a:t>Βιομηχανία</a:t>
            </a:r>
            <a:r>
              <a:rPr lang="en-US" u="sng" dirty="0" smtClean="0"/>
              <a:t>:</a:t>
            </a:r>
            <a:r>
              <a:rPr lang="el-GR" dirty="0" smtClean="0"/>
              <a:t>  </a:t>
            </a:r>
            <a:r>
              <a:rPr lang="en-US" dirty="0"/>
              <a:t>Industry </a:t>
            </a:r>
            <a:r>
              <a:rPr lang="en-US" dirty="0" smtClean="0"/>
              <a:t>4.0</a:t>
            </a:r>
            <a:r>
              <a:rPr lang="el-GR" dirty="0" smtClean="0"/>
              <a:t>+</a:t>
            </a:r>
            <a:r>
              <a:rPr lang="en-US" dirty="0" smtClean="0"/>
              <a:t>, </a:t>
            </a:r>
            <a:r>
              <a:rPr lang="en-US" dirty="0"/>
              <a:t>predictive maintenance, process optimization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u="sng" dirty="0" smtClean="0"/>
              <a:t>Smart </a:t>
            </a:r>
            <a:r>
              <a:rPr lang="en-US" u="sng" dirty="0"/>
              <a:t>Cities</a:t>
            </a:r>
            <a:r>
              <a:rPr lang="en-US" dirty="0"/>
              <a:t>: </a:t>
            </a:r>
            <a:r>
              <a:rPr lang="el-GR" dirty="0"/>
              <a:t>διαχείριση κυκλοφορίας, υποδομές, ενέργεια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u="sng" dirty="0" smtClean="0"/>
              <a:t>Healthcare</a:t>
            </a:r>
            <a:r>
              <a:rPr lang="en-US" dirty="0"/>
              <a:t>: </a:t>
            </a:r>
            <a:r>
              <a:rPr lang="el-GR" dirty="0"/>
              <a:t>ψηφιακά μοντέλα ασθενών, παρακολούθηση ιατρικών συσκευών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u="sng" dirty="0" smtClean="0"/>
              <a:t>Γεωργία</a:t>
            </a:r>
            <a:r>
              <a:rPr lang="el-GR" dirty="0"/>
              <a:t>: παρακολούθηση καλλιεργειών, εξοπλισμού, περιβαλλοντικών συνθηκών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Deployments (as of </a:t>
            </a:r>
            <a:r>
              <a:rPr lang="el-GR" b="1" dirty="0" smtClean="0"/>
              <a:t>2025)</a:t>
            </a:r>
            <a:endParaRPr lang="el-GR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Βιομηχανίες </a:t>
            </a:r>
            <a:r>
              <a:rPr lang="el-GR" dirty="0"/>
              <a:t>αυτοκινήτου και αεροναυπηγικής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Smart </a:t>
            </a:r>
            <a:r>
              <a:rPr lang="en-US" dirty="0"/>
              <a:t>factories </a:t>
            </a:r>
            <a:r>
              <a:rPr lang="el-GR" dirty="0"/>
              <a:t>και </a:t>
            </a:r>
            <a:r>
              <a:rPr lang="en-US" dirty="0"/>
              <a:t>logistics centers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Έξυπνες </a:t>
            </a:r>
            <a:r>
              <a:rPr lang="el-GR" dirty="0"/>
              <a:t>πόλεις (π.χ. </a:t>
            </a:r>
            <a:r>
              <a:rPr lang="en-US" dirty="0"/>
              <a:t>Singapore, Amsterdam)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Healthcare </a:t>
            </a:r>
            <a:r>
              <a:rPr lang="en-US" dirty="0"/>
              <a:t>&amp; medical devices monitoring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Ο </a:t>
            </a:r>
            <a:r>
              <a:rPr lang="el-GR" b="1" dirty="0"/>
              <a:t>ρόλος </a:t>
            </a:r>
            <a:r>
              <a:rPr lang="el-GR" b="1" dirty="0" smtClean="0"/>
              <a:t>του </a:t>
            </a:r>
            <a:r>
              <a:rPr lang="en-US" b="1" dirty="0" smtClean="0"/>
              <a:t>AI/ML</a:t>
            </a: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Predictive </a:t>
            </a:r>
            <a:r>
              <a:rPr lang="en-US" dirty="0"/>
              <a:t>analytics 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Maintenance </a:t>
            </a:r>
            <a:r>
              <a:rPr lang="el-GR" dirty="0"/>
              <a:t>και βελτιστοποίηση λειτουργιών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Simulation </a:t>
            </a:r>
            <a:r>
              <a:rPr lang="en-US" dirty="0"/>
              <a:t>&amp; scenario testing </a:t>
            </a:r>
            <a:r>
              <a:rPr lang="el-GR" dirty="0"/>
              <a:t>σε </a:t>
            </a:r>
            <a:r>
              <a:rPr lang="en-US" dirty="0"/>
              <a:t>virtual </a:t>
            </a:r>
            <a:r>
              <a:rPr lang="el-GR" dirty="0"/>
              <a:t>περιβάλλον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Ανίχνευση </a:t>
            </a:r>
            <a:r>
              <a:rPr lang="el-GR" dirty="0"/>
              <a:t>ανωμαλιών και αυτόματη λήψη αποφάσεων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7840494" y="5456592"/>
            <a:ext cx="3686783" cy="613468"/>
          </a:xfrm>
          <a:prstGeom prst="wedgeRoundRectCallout">
            <a:avLst>
              <a:gd name="adj1" fmla="val -38511"/>
              <a:gd name="adj2" fmla="val 89559"/>
              <a:gd name="adj3" fmla="val 16667"/>
            </a:avLst>
          </a:prstGeom>
          <a:solidFill>
            <a:srgbClr val="FFDB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Process Management? Who is in charge?</a:t>
            </a:r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29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Virtualization (1)</a:t>
            </a:r>
            <a:endParaRPr lang="el-GR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2126150" y="4391717"/>
            <a:ext cx="865209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Hypervisor / Virtualization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600" dirty="0" smtClean="0"/>
              <a:t>Εικονικοποιεί </a:t>
            </a:r>
            <a:r>
              <a:rPr lang="el-GR" sz="1600" dirty="0"/>
              <a:t>φυσικούς </a:t>
            </a:r>
            <a:r>
              <a:rPr lang="en-US" sz="1600" dirty="0"/>
              <a:t>servers </a:t>
            </a:r>
            <a:r>
              <a:rPr lang="el-GR" sz="1600" dirty="0"/>
              <a:t>σε πολλαπλά </a:t>
            </a:r>
            <a:r>
              <a:rPr lang="en-US" sz="1600" dirty="0"/>
              <a:t>virtual machines (VMs)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600" dirty="0" smtClean="0"/>
              <a:t>Επιτρέπει </a:t>
            </a:r>
            <a:r>
              <a:rPr lang="el-GR" sz="1600" dirty="0"/>
              <a:t>απομόνωση εφαρμογών και καλύτερη χρήση πόρων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Docker </a:t>
            </a:r>
            <a:r>
              <a:rPr lang="en-US" sz="1600" b="1" dirty="0"/>
              <a:t>/ Containerization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“</a:t>
            </a:r>
            <a:r>
              <a:rPr lang="el-GR" sz="1600" dirty="0" smtClean="0"/>
              <a:t>Συσκευάζει</a:t>
            </a:r>
            <a:r>
              <a:rPr lang="en-US" sz="1600" dirty="0" smtClean="0"/>
              <a:t>”</a:t>
            </a:r>
            <a:r>
              <a:rPr lang="el-GR" sz="1600" dirty="0" smtClean="0"/>
              <a:t> </a:t>
            </a:r>
            <a:r>
              <a:rPr lang="el-GR" sz="1600" dirty="0"/>
              <a:t>εφαρμογές και </a:t>
            </a:r>
            <a:r>
              <a:rPr lang="en-US" sz="1600" dirty="0"/>
              <a:t>dependencies </a:t>
            </a:r>
            <a:r>
              <a:rPr lang="el-GR" sz="1600" dirty="0"/>
              <a:t>σε </a:t>
            </a:r>
            <a:r>
              <a:rPr lang="en-US" sz="1600" dirty="0"/>
              <a:t>containers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Lightweight</a:t>
            </a:r>
            <a:r>
              <a:rPr lang="en-US" sz="1600" dirty="0"/>
              <a:t>, portable, </a:t>
            </a:r>
            <a:r>
              <a:rPr lang="el-GR" sz="1600" dirty="0"/>
              <a:t>γρήγορη ανάπτυξη και μεταφορά σε διαφορετικά περιβάλλοντα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Kubernetes </a:t>
            </a:r>
            <a:r>
              <a:rPr lang="en-US" sz="1600" b="1" dirty="0"/>
              <a:t>/ Container Orchestration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600" dirty="0" smtClean="0"/>
              <a:t>Διαχειρίζεται </a:t>
            </a:r>
            <a:r>
              <a:rPr lang="en-US" sz="1600" dirty="0"/>
              <a:t>deployment, scaling </a:t>
            </a:r>
            <a:r>
              <a:rPr lang="el-GR" sz="1600" dirty="0"/>
              <a:t>και διαθεσιμότητα </a:t>
            </a:r>
            <a:r>
              <a:rPr lang="en-US" sz="1600" dirty="0"/>
              <a:t>containers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600" dirty="0" smtClean="0"/>
              <a:t>Αυτοματοποιεί </a:t>
            </a:r>
            <a:r>
              <a:rPr lang="el-GR" sz="1600" dirty="0"/>
              <a:t>διαχείριση πόρων και </a:t>
            </a:r>
            <a:r>
              <a:rPr lang="en-US" sz="1600" dirty="0"/>
              <a:t>high availability</a:t>
            </a:r>
            <a:endParaRPr lang="el-GR" sz="16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88"/>
          <a:stretch/>
        </p:blipFill>
        <p:spPr>
          <a:xfrm>
            <a:off x="2355667" y="703504"/>
            <a:ext cx="7459542" cy="3386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67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Virtualization (2)</a:t>
            </a:r>
            <a:endParaRPr lang="el-GR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327497" y="844409"/>
            <a:ext cx="45947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Απομόνωση εφαρμογών &amp; ασφάλεια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Διαχωρισμός </a:t>
            </a:r>
            <a:r>
              <a:rPr lang="el-GR" dirty="0"/>
              <a:t>διαφορετικών </a:t>
            </a:r>
            <a:r>
              <a:rPr lang="en-US" dirty="0"/>
              <a:t>workloads </a:t>
            </a:r>
            <a:r>
              <a:rPr lang="el-GR" dirty="0"/>
              <a:t>σε </a:t>
            </a:r>
            <a:r>
              <a:rPr lang="en-US" dirty="0"/>
              <a:t>devices, edge nodes </a:t>
            </a:r>
            <a:r>
              <a:rPr lang="el-GR" dirty="0"/>
              <a:t>και </a:t>
            </a:r>
            <a:r>
              <a:rPr lang="en-US" dirty="0"/>
              <a:t>cloud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Efficient </a:t>
            </a:r>
            <a:r>
              <a:rPr lang="en-US" b="1" dirty="0"/>
              <a:t>resource usage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Lightweight </a:t>
            </a:r>
            <a:r>
              <a:rPr lang="en-US" dirty="0"/>
              <a:t>containers </a:t>
            </a:r>
            <a:r>
              <a:rPr lang="el-GR" dirty="0"/>
              <a:t>αντί για πλήρη </a:t>
            </a:r>
            <a:r>
              <a:rPr lang="en-US" dirty="0"/>
              <a:t>VMs → </a:t>
            </a:r>
            <a:r>
              <a:rPr lang="el-GR" dirty="0"/>
              <a:t>εξοικονόμηση </a:t>
            </a:r>
            <a:r>
              <a:rPr lang="en-US" dirty="0"/>
              <a:t>CPU/memory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Scalability </a:t>
            </a:r>
            <a:r>
              <a:rPr lang="en-US" b="1" dirty="0"/>
              <a:t>&amp; flexibility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Εύκολη </a:t>
            </a:r>
            <a:r>
              <a:rPr lang="el-GR" dirty="0"/>
              <a:t>κλιμάκωση εφαρμογών </a:t>
            </a:r>
            <a:r>
              <a:rPr lang="en-US" dirty="0" err="1"/>
              <a:t>IoT</a:t>
            </a:r>
            <a:r>
              <a:rPr lang="en-US" dirty="0"/>
              <a:t> </a:t>
            </a:r>
            <a:r>
              <a:rPr lang="el-GR" dirty="0"/>
              <a:t>ανάλογα με φορτίο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Υποστήριξη </a:t>
            </a:r>
            <a:r>
              <a:rPr lang="en-US" dirty="0"/>
              <a:t>real-time </a:t>
            </a:r>
            <a:r>
              <a:rPr lang="el-GR" dirty="0"/>
              <a:t>και </a:t>
            </a:r>
            <a:r>
              <a:rPr lang="en-US" dirty="0"/>
              <a:t>batch processing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u="sng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u="sng" dirty="0" smtClean="0"/>
              <a:t>Deployment </a:t>
            </a:r>
            <a:r>
              <a:rPr lang="en-US" b="1" u="sng" dirty="0"/>
              <a:t>&amp; management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Αυτόματη </a:t>
            </a:r>
            <a:r>
              <a:rPr lang="el-GR" dirty="0"/>
              <a:t>αναβάθμιση και </a:t>
            </a:r>
            <a:r>
              <a:rPr lang="en-US" dirty="0"/>
              <a:t>rollbacks </a:t>
            </a:r>
            <a:r>
              <a:rPr lang="el-GR" dirty="0"/>
              <a:t>εφαρμογών σε μεγάλο αριθμό συσκευών</a:t>
            </a:r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8" r="7982"/>
          <a:stretch/>
        </p:blipFill>
        <p:spPr>
          <a:xfrm>
            <a:off x="5426151" y="726255"/>
            <a:ext cx="6490234" cy="53146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996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Virtualization (3)</a:t>
            </a:r>
            <a:endParaRPr lang="el-GR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269129" y="661480"/>
            <a:ext cx="571338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Edge Computing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Docker </a:t>
            </a:r>
            <a:r>
              <a:rPr lang="en-US" dirty="0"/>
              <a:t>containers </a:t>
            </a:r>
            <a:r>
              <a:rPr lang="el-GR" dirty="0"/>
              <a:t>για επεξεργασία αισθητήρων σε </a:t>
            </a:r>
            <a:r>
              <a:rPr lang="en-US" dirty="0"/>
              <a:t>edge nodes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Kubernetes </a:t>
            </a:r>
            <a:r>
              <a:rPr lang="en-US" dirty="0"/>
              <a:t>clusters </a:t>
            </a:r>
            <a:r>
              <a:rPr lang="el-GR" dirty="0"/>
              <a:t>για διαχείριση πολλών </a:t>
            </a:r>
            <a:r>
              <a:rPr lang="en-US" dirty="0"/>
              <a:t>edge </a:t>
            </a:r>
            <a:r>
              <a:rPr lang="el-GR" dirty="0"/>
              <a:t>συσκευών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Smart </a:t>
            </a:r>
            <a:r>
              <a:rPr lang="en-US" b="1" dirty="0"/>
              <a:t>Factories / Industry 4.0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Hypervisors </a:t>
            </a:r>
            <a:r>
              <a:rPr lang="el-GR" dirty="0"/>
              <a:t>για απομόνωση βιομηχανικών εφαρμογών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Docker </a:t>
            </a:r>
            <a:r>
              <a:rPr lang="el-GR" dirty="0"/>
              <a:t>για </a:t>
            </a:r>
            <a:r>
              <a:rPr lang="en-US" dirty="0" err="1"/>
              <a:t>microservices</a:t>
            </a:r>
            <a:r>
              <a:rPr lang="en-US" dirty="0"/>
              <a:t> </a:t>
            </a:r>
            <a:r>
              <a:rPr lang="el-GR" dirty="0"/>
              <a:t>σε </a:t>
            </a:r>
            <a:r>
              <a:rPr lang="en-US" dirty="0"/>
              <a:t>assembly lines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Smart </a:t>
            </a:r>
            <a:r>
              <a:rPr lang="en-US" b="1" dirty="0"/>
              <a:t>Cities &amp; </a:t>
            </a:r>
            <a:r>
              <a:rPr lang="en-US" b="1" dirty="0" err="1"/>
              <a:t>IoT</a:t>
            </a:r>
            <a:r>
              <a:rPr lang="en-US" b="1" dirty="0"/>
              <a:t> Platforms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Kubernetes </a:t>
            </a:r>
            <a:r>
              <a:rPr lang="el-GR" dirty="0"/>
              <a:t>για κλιμάκωση </a:t>
            </a:r>
            <a:r>
              <a:rPr lang="en-US" dirty="0"/>
              <a:t>real-time analytics </a:t>
            </a:r>
            <a:r>
              <a:rPr lang="el-GR" dirty="0"/>
              <a:t>πλατφορμών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Containers </a:t>
            </a:r>
            <a:r>
              <a:rPr lang="el-GR" dirty="0"/>
              <a:t>για εφαρμογές </a:t>
            </a:r>
            <a:r>
              <a:rPr lang="en-US" dirty="0"/>
              <a:t>traffic monitoring, energy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Healthcare </a:t>
            </a:r>
            <a:r>
              <a:rPr lang="en-US" b="1" dirty="0" err="1"/>
              <a:t>IoT</a:t>
            </a: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Hypervisors </a:t>
            </a:r>
            <a:r>
              <a:rPr lang="en-US" dirty="0"/>
              <a:t>&amp; containers </a:t>
            </a:r>
            <a:r>
              <a:rPr lang="el-GR" dirty="0"/>
              <a:t>για ασφαλή αποθήκευση &amp; επεξεργασία ιατρικών δεδομένων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Kubernetes </a:t>
            </a:r>
            <a:r>
              <a:rPr lang="el-GR" dirty="0"/>
              <a:t>για </a:t>
            </a:r>
            <a:r>
              <a:rPr lang="en-US" dirty="0"/>
              <a:t>scaling </a:t>
            </a:r>
            <a:r>
              <a:rPr lang="el-GR" dirty="0"/>
              <a:t>εφαρμογών </a:t>
            </a:r>
            <a:r>
              <a:rPr lang="en-US" dirty="0"/>
              <a:t>telemedicine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43007" y="4665097"/>
            <a:ext cx="57294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200" dirty="0"/>
              <a:t>Περισσότερα </a:t>
            </a:r>
            <a:r>
              <a:rPr lang="en-US" sz="1200" dirty="0"/>
              <a:t>use-cases </a:t>
            </a:r>
            <a:r>
              <a:rPr lang="el-GR" sz="1200" dirty="0"/>
              <a:t>από </a:t>
            </a:r>
            <a:r>
              <a:rPr lang="en-US" sz="1200" dirty="0"/>
              <a:t>Kubernetes/Docker deployments </a:t>
            </a:r>
            <a:r>
              <a:rPr lang="el-GR" sz="1200" dirty="0"/>
              <a:t>σε </a:t>
            </a:r>
            <a:r>
              <a:rPr lang="en-US" sz="1200" dirty="0"/>
              <a:t>commercial-level</a:t>
            </a:r>
            <a:r>
              <a:rPr lang="en-US" sz="1200" dirty="0" smtClean="0"/>
              <a:t>: </a:t>
            </a:r>
            <a:r>
              <a:rPr lang="el-GR" sz="1200" dirty="0" smtClean="0">
                <a:hlinkClick r:id="rId2"/>
              </a:rPr>
              <a:t>https</a:t>
            </a:r>
            <a:r>
              <a:rPr lang="el-GR" sz="1200" dirty="0">
                <a:hlinkClick r:id="rId2"/>
              </a:rPr>
              <a:t>://www.docker.com/customer-stories</a:t>
            </a:r>
            <a:r>
              <a:rPr lang="el-GR" sz="1200" dirty="0" smtClean="0">
                <a:hlinkClick r:id="rId2"/>
              </a:rPr>
              <a:t>/</a:t>
            </a:r>
            <a:endParaRPr lang="el-GR" sz="1200" dirty="0"/>
          </a:p>
        </p:txBody>
      </p:sp>
      <p:sp>
        <p:nvSpPr>
          <p:cNvPr id="3" name="Rectangle 2"/>
          <p:cNvSpPr/>
          <p:nvPr/>
        </p:nvSpPr>
        <p:spPr>
          <a:xfrm>
            <a:off x="6243007" y="1466300"/>
            <a:ext cx="5582479" cy="304698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D63ED"/>
                </a:solidFill>
                <a:latin typeface="roboto"/>
              </a:rPr>
              <a:t>52,000</a:t>
            </a:r>
          </a:p>
          <a:p>
            <a:r>
              <a:rPr lang="en-US" sz="2400" dirty="0">
                <a:solidFill>
                  <a:srgbClr val="17191E"/>
                </a:solidFill>
                <a:latin typeface="poppins"/>
              </a:rPr>
              <a:t>Developer hours saved</a:t>
            </a:r>
          </a:p>
          <a:p>
            <a:endParaRPr lang="en-US" sz="2400" dirty="0" smtClean="0">
              <a:solidFill>
                <a:srgbClr val="1D63ED"/>
              </a:solidFill>
              <a:latin typeface="roboto"/>
            </a:endParaRPr>
          </a:p>
          <a:p>
            <a:r>
              <a:rPr lang="en-US" sz="2400" dirty="0" smtClean="0">
                <a:solidFill>
                  <a:srgbClr val="1D63ED"/>
                </a:solidFill>
                <a:latin typeface="roboto"/>
              </a:rPr>
              <a:t>60 </a:t>
            </a:r>
            <a:r>
              <a:rPr lang="en-US" sz="2400" dirty="0">
                <a:solidFill>
                  <a:srgbClr val="1D63ED"/>
                </a:solidFill>
                <a:latin typeface="roboto"/>
              </a:rPr>
              <a:t>sec</a:t>
            </a:r>
          </a:p>
          <a:p>
            <a:r>
              <a:rPr lang="en-US" sz="2400" dirty="0">
                <a:solidFill>
                  <a:srgbClr val="17191E"/>
                </a:solidFill>
                <a:latin typeface="poppins"/>
              </a:rPr>
              <a:t>Deployment time (down from weeks)</a:t>
            </a:r>
          </a:p>
          <a:p>
            <a:endParaRPr lang="en-US" sz="2400" dirty="0" smtClean="0">
              <a:solidFill>
                <a:srgbClr val="1D63ED"/>
              </a:solidFill>
              <a:latin typeface="roboto"/>
            </a:endParaRPr>
          </a:p>
          <a:p>
            <a:r>
              <a:rPr lang="en-US" sz="2400" dirty="0" smtClean="0">
                <a:solidFill>
                  <a:srgbClr val="1D63ED"/>
                </a:solidFill>
                <a:latin typeface="roboto"/>
              </a:rPr>
              <a:t>8 </a:t>
            </a:r>
            <a:r>
              <a:rPr lang="en-US" sz="2400" dirty="0">
                <a:solidFill>
                  <a:srgbClr val="1D63ED"/>
                </a:solidFill>
                <a:latin typeface="roboto"/>
              </a:rPr>
              <a:t>months</a:t>
            </a:r>
          </a:p>
          <a:p>
            <a:r>
              <a:rPr lang="en-US" sz="2400" dirty="0">
                <a:solidFill>
                  <a:srgbClr val="17191E"/>
                </a:solidFill>
                <a:latin typeface="poppins"/>
              </a:rPr>
              <a:t>To realize ROI</a:t>
            </a:r>
            <a:endParaRPr lang="en-US" sz="2400" b="0" i="0" dirty="0">
              <a:solidFill>
                <a:srgbClr val="17191E"/>
              </a:solidFill>
              <a:effectLst/>
              <a:latin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08659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</a:t>
            </a:r>
            <a:r>
              <a:rPr lang="el-GR" sz="2800" b="1" dirty="0" smtClean="0"/>
              <a:t>και Ασφάλεια (1)</a:t>
            </a:r>
            <a:endParaRPr lang="el-GR" sz="28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192710"/>
              </p:ext>
            </p:extLst>
          </p:nvPr>
        </p:nvGraphicFramePr>
        <p:xfrm>
          <a:off x="252703" y="885253"/>
          <a:ext cx="11686594" cy="2194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735637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7950957">
                  <a:extLst>
                    <a:ext uri="{9D8B030D-6E8A-4147-A177-3AD203B41FA5}">
                      <a16:colId xmlns:a16="http://schemas.microsoft.com/office/drawing/2014/main" val="1976911886"/>
                    </a:ext>
                  </a:extLst>
                </a:gridCol>
              </a:tblGrid>
              <a:tr h="288055">
                <a:tc>
                  <a:txBody>
                    <a:bodyPr/>
                    <a:lstStyle/>
                    <a:p>
                      <a:r>
                        <a:rPr lang="en-US" dirty="0"/>
                        <a:t>Layer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Attack Surface / </a:t>
                      </a:r>
                      <a:r>
                        <a:rPr lang="el-GR" dirty="0"/>
                        <a:t>Απειλές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/>
                        <a:t>Device / Edge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compromised sensors, firmware attacks, physical tampering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0718847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/>
                        <a:t>Network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Man-in-the-middle, eavesdropping, rogue gateways, jamming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/>
                        <a:t>Edge / Fog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Unauthorized access, malware injection, misconfigured nodes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/>
                        <a:t>Cloud / Platform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Data breaches, insecure APIs, privilege escalation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/>
                        <a:t>Application / User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Weak authentication, insecure apps, privacy leakage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52702" y="3441845"/>
            <a:ext cx="105352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/>
              <a:t>Ασφάλεια </a:t>
            </a:r>
            <a:r>
              <a:rPr lang="el-GR" b="1" dirty="0"/>
              <a:t>και προστασία προσωπικών δεδομένων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Προστασία </a:t>
            </a:r>
            <a:r>
              <a:rPr lang="el-GR" dirty="0"/>
              <a:t>ευαίσθητων δεδομένων χρηστών (health, location, behavior)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Αποφυγή </a:t>
            </a:r>
            <a:r>
              <a:rPr lang="el-GR" dirty="0"/>
              <a:t>απειλών </a:t>
            </a:r>
            <a:r>
              <a:rPr lang="el-GR" dirty="0" smtClean="0"/>
              <a:t>στη </a:t>
            </a:r>
            <a:r>
              <a:rPr lang="el-GR" dirty="0"/>
              <a:t>βιομηχανία (intellectual property, downtime)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Συμμόρφωση </a:t>
            </a:r>
            <a:r>
              <a:rPr lang="el-GR" dirty="0"/>
              <a:t>με κανονισμούς (GDPR, HIPAA)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/>
              <a:t>Σημαντικότητα ασφάλειας στο IoT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IoT </a:t>
            </a:r>
            <a:r>
              <a:rPr lang="el-GR" dirty="0"/>
              <a:t>συσκευές με περιορισμένους πόρους → δύσκολη εφαρμογή full security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dirty="0" smtClean="0"/>
              <a:t>Μεγάλος </a:t>
            </a:r>
            <a:r>
              <a:rPr lang="el-GR" dirty="0"/>
              <a:t>αριθμός συνδεδεμένων συσκευών → αυξημένος κίνδυνος επίθεσης</a:t>
            </a:r>
          </a:p>
        </p:txBody>
      </p:sp>
    </p:spTree>
    <p:extLst>
      <p:ext uri="{BB962C8B-B14F-4D97-AF65-F5344CB8AC3E}">
        <p14:creationId xmlns:p14="http://schemas.microsoft.com/office/powerpoint/2010/main" val="87945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</a:t>
            </a:r>
            <a:r>
              <a:rPr lang="el-GR" sz="2800" b="1" dirty="0" smtClean="0"/>
              <a:t>και Ασφάλεια (2)</a:t>
            </a:r>
            <a:endParaRPr lang="el-GR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301342" y="893198"/>
            <a:ext cx="53698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/>
              <a:t>Κρυπτογράφηση &amp; </a:t>
            </a:r>
            <a:r>
              <a:rPr lang="en-US" sz="1600" b="1" dirty="0"/>
              <a:t>Authentication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TLS/SSL</a:t>
            </a:r>
            <a:r>
              <a:rPr lang="en-US" sz="1600" dirty="0"/>
              <a:t>, DTLS </a:t>
            </a:r>
            <a:r>
              <a:rPr lang="el-GR" sz="1600" dirty="0"/>
              <a:t>για ασφαλή επικοινωνία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Public </a:t>
            </a:r>
            <a:r>
              <a:rPr lang="en-US" sz="1600" dirty="0"/>
              <a:t>Key Infrastructure (PKI) </a:t>
            </a:r>
            <a:r>
              <a:rPr lang="el-GR" sz="1600" dirty="0"/>
              <a:t>και </a:t>
            </a:r>
            <a:r>
              <a:rPr lang="en-US" sz="1600" dirty="0"/>
              <a:t>certificate-based authentication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/>
              <a:t>Ασφαλής </a:t>
            </a:r>
            <a:r>
              <a:rPr lang="en-US" sz="1600" b="1" dirty="0" err="1"/>
              <a:t>IoT</a:t>
            </a:r>
            <a:r>
              <a:rPr lang="en-US" sz="1600" b="1" dirty="0"/>
              <a:t> </a:t>
            </a:r>
            <a:r>
              <a:rPr lang="el-GR" sz="1600" b="1" dirty="0"/>
              <a:t>Πλατφόρμα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Edge </a:t>
            </a:r>
            <a:r>
              <a:rPr lang="en-US" sz="1600" dirty="0"/>
              <a:t>security modules / secure boot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Trusted </a:t>
            </a:r>
            <a:r>
              <a:rPr lang="en-US" sz="1600" dirty="0"/>
              <a:t>Execution Environment (TEE) </a:t>
            </a:r>
            <a:r>
              <a:rPr lang="el-GR" sz="1600" dirty="0"/>
              <a:t>για κρίσιμες εφαρμογές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Network Security Protocols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MQTT </a:t>
            </a:r>
            <a:r>
              <a:rPr lang="en-US" sz="1600" dirty="0"/>
              <a:t>over TLS, </a:t>
            </a:r>
            <a:r>
              <a:rPr lang="en-US" sz="1600" dirty="0" err="1"/>
              <a:t>CoAP</a:t>
            </a:r>
            <a:r>
              <a:rPr lang="en-US" sz="1600" dirty="0"/>
              <a:t> over DTLS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 smtClean="0"/>
              <a:t>IPSec</a:t>
            </a:r>
            <a:r>
              <a:rPr lang="en-US" sz="1600" dirty="0"/>
              <a:t>, VPN </a:t>
            </a:r>
            <a:r>
              <a:rPr lang="el-GR" sz="1600" dirty="0"/>
              <a:t>για </a:t>
            </a:r>
            <a:r>
              <a:rPr lang="en-US" sz="1600" dirty="0" err="1"/>
              <a:t>IoT</a:t>
            </a:r>
            <a:r>
              <a:rPr lang="en-US" sz="1600" dirty="0"/>
              <a:t> networks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Privacy-enhancing technologies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Data </a:t>
            </a:r>
            <a:r>
              <a:rPr lang="en-US" sz="1600" dirty="0"/>
              <a:t>anonymization &amp; </a:t>
            </a:r>
            <a:r>
              <a:rPr lang="en-US" sz="1600" dirty="0" err="1"/>
              <a:t>pseudonymization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Access </a:t>
            </a:r>
            <a:r>
              <a:rPr lang="en-US" sz="1600" dirty="0"/>
              <a:t>control policies &amp; user consent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Monitoring &amp; Threat Detection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0000"/>
                </a:solidFill>
              </a:rPr>
              <a:t>Intrusion </a:t>
            </a:r>
            <a:r>
              <a:rPr lang="en-US" sz="1600" dirty="0">
                <a:solidFill>
                  <a:srgbClr val="FF0000"/>
                </a:solidFill>
              </a:rPr>
              <a:t>detection systems (IDS) </a:t>
            </a:r>
            <a:r>
              <a:rPr lang="el-GR" sz="1600" dirty="0">
                <a:solidFill>
                  <a:srgbClr val="FF0000"/>
                </a:solidFill>
              </a:rPr>
              <a:t>για </a:t>
            </a:r>
            <a:r>
              <a:rPr lang="en-US" sz="1600" dirty="0" err="1">
                <a:solidFill>
                  <a:srgbClr val="FF0000"/>
                </a:solidFill>
              </a:rPr>
              <a:t>IoT</a:t>
            </a:r>
            <a:endParaRPr lang="en-US" sz="1600" dirty="0">
              <a:solidFill>
                <a:srgbClr val="FF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0000"/>
                </a:solidFill>
              </a:rPr>
              <a:t>AI-based </a:t>
            </a:r>
            <a:r>
              <a:rPr lang="en-US" sz="1600" dirty="0">
                <a:solidFill>
                  <a:srgbClr val="FF0000"/>
                </a:solidFill>
              </a:rPr>
              <a:t>anomaly detection</a:t>
            </a:r>
            <a:endParaRPr lang="el-GR" sz="16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6"/>
          <a:stretch/>
        </p:blipFill>
        <p:spPr>
          <a:xfrm>
            <a:off x="6284067" y="1799616"/>
            <a:ext cx="5559155" cy="29555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268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54941" y="1721295"/>
            <a:ext cx="59386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5400" dirty="0" smtClean="0">
                <a:solidFill>
                  <a:prstClr val="black"/>
                </a:solidFill>
                <a:latin typeface="Calibri" panose="020F0502020204030204"/>
              </a:rPr>
              <a:t>Απορίες &amp; Συζήτηση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 rot="687604">
            <a:off x="5648594" y="2644625"/>
            <a:ext cx="132867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3800" b="1" dirty="0" smtClean="0"/>
              <a:t>?</a:t>
            </a:r>
            <a:endParaRPr lang="el-GR" sz="13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45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67"/>
          <a:stretch/>
        </p:blipFill>
        <p:spPr>
          <a:xfrm>
            <a:off x="7508239" y="620559"/>
            <a:ext cx="4368801" cy="14934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Παρουσίαση Διδάσκοντα</a:t>
            </a:r>
            <a:endParaRPr lang="el-G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7599" y="870880"/>
            <a:ext cx="687849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0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Ακαδημαϊκό Υπόβαθρο</a:t>
            </a:r>
            <a:endParaRPr lang="el-GR" sz="20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noProof="0" dirty="0" smtClean="0">
                <a:solidFill>
                  <a:prstClr val="black"/>
                </a:solidFill>
                <a:latin typeface="Calibri" panose="020F0502020204030204"/>
              </a:rPr>
              <a:t>Δίπλωμα</a:t>
            </a:r>
            <a:r>
              <a:rPr lang="en-US" sz="1400" noProof="0" dirty="0" smtClean="0">
                <a:solidFill>
                  <a:prstClr val="black"/>
                </a:solidFill>
                <a:latin typeface="Calibri" panose="020F0502020204030204"/>
              </a:rPr>
              <a:t> (MEng)</a:t>
            </a:r>
            <a:r>
              <a:rPr lang="el-GR" sz="1400" noProof="0" dirty="0" smtClean="0">
                <a:solidFill>
                  <a:prstClr val="black"/>
                </a:solidFill>
                <a:latin typeface="Calibri" panose="020F0502020204030204"/>
              </a:rPr>
              <a:t> Ηλεκτρολόγου Μηχανικού &amp; Μηχανικού Υπολογιστών, ΕΜΠ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prstClr val="black"/>
                </a:solidFill>
                <a:latin typeface="Calibri" panose="020F0502020204030204"/>
              </a:rPr>
              <a:t>Μεταπτυχιακό (</a:t>
            </a:r>
            <a:r>
              <a:rPr lang="en-US" sz="1400" dirty="0" smtClean="0">
                <a:solidFill>
                  <a:prstClr val="black"/>
                </a:solidFill>
                <a:latin typeface="Calibri" panose="020F0502020204030204"/>
              </a:rPr>
              <a:t>MSc) </a:t>
            </a:r>
            <a:r>
              <a:rPr lang="el-GR" sz="1400" dirty="0" smtClean="0">
                <a:solidFill>
                  <a:prstClr val="black"/>
                </a:solidFill>
                <a:latin typeface="Calibri" panose="020F0502020204030204"/>
              </a:rPr>
              <a:t>στις Ασύρματες και Οπτικές Επικοινωνίες</a:t>
            </a: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,</a:t>
            </a:r>
            <a:r>
              <a:rPr lang="en-US" sz="1400" dirty="0" smtClean="0">
                <a:solidFill>
                  <a:prstClr val="black"/>
                </a:solidFill>
                <a:latin typeface="Calibri" panose="020F0502020204030204"/>
              </a:rPr>
              <a:t> UCL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prstClr val="black"/>
                </a:solidFill>
                <a:latin typeface="Calibri" panose="020F0502020204030204"/>
              </a:rPr>
              <a:t>Διδακτορικό δίπλωμα </a:t>
            </a:r>
            <a:r>
              <a:rPr lang="en-US" sz="1400" dirty="0" smtClean="0">
                <a:solidFill>
                  <a:prstClr val="black"/>
                </a:solidFill>
                <a:latin typeface="Calibri" panose="020F0502020204030204"/>
              </a:rPr>
              <a:t>(PhD)</a:t>
            </a:r>
            <a:r>
              <a:rPr lang="el-GR" sz="1400" dirty="0" smtClean="0">
                <a:solidFill>
                  <a:prstClr val="black"/>
                </a:solidFill>
                <a:latin typeface="Calibri" panose="020F0502020204030204"/>
              </a:rPr>
              <a:t> Ηλεκτρολόγου Μηχανικού &amp; Μηχανικών Υπολογιστών, ΕΜΠ</a:t>
            </a:r>
            <a:r>
              <a:rPr lang="en-US" sz="1400" dirty="0" smtClean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el-GR" sz="1400" dirty="0" smtClean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el-GR" sz="2000" noProof="0" dirty="0" smtClean="0">
                <a:solidFill>
                  <a:prstClr val="black"/>
                </a:solidFill>
                <a:latin typeface="Calibri" panose="020F0502020204030204"/>
              </a:rPr>
              <a:t>Επαγγελματικό/Ερευνητικό </a:t>
            </a:r>
            <a:r>
              <a:rPr lang="el-GR" sz="2000" dirty="0">
                <a:solidFill>
                  <a:prstClr val="black"/>
                </a:solidFill>
              </a:rPr>
              <a:t>Υπόβαθρο</a:t>
            </a:r>
            <a:endParaRPr lang="en-US" sz="2000" noProof="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R&amp;D Engineer, Nokia UK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Software Developer, </a:t>
            </a:r>
            <a:r>
              <a:rPr lang="en-US" sz="1400" dirty="0" err="1">
                <a:solidFill>
                  <a:prstClr val="black"/>
                </a:solidFill>
              </a:rPr>
              <a:t>Tharstern</a:t>
            </a:r>
            <a:r>
              <a:rPr lang="en-US" sz="1400" dirty="0">
                <a:solidFill>
                  <a:prstClr val="black"/>
                </a:solidFill>
              </a:rPr>
              <a:t> Ltd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</a:rPr>
              <a:t>Μηχανικός Λογισμικού, </a:t>
            </a:r>
            <a:r>
              <a:rPr lang="en-US" sz="1400" dirty="0" err="1">
                <a:solidFill>
                  <a:prstClr val="black"/>
                </a:solidFill>
              </a:rPr>
              <a:t>i</a:t>
            </a:r>
            <a:r>
              <a:rPr lang="en-US" sz="1400" dirty="0">
                <a:solidFill>
                  <a:prstClr val="black"/>
                </a:solidFill>
              </a:rPr>
              <a:t>-Sense Group -  </a:t>
            </a:r>
            <a:r>
              <a:rPr lang="el-GR" sz="1400" dirty="0">
                <a:solidFill>
                  <a:prstClr val="black"/>
                </a:solidFill>
              </a:rPr>
              <a:t>ΕΠΙΣΕΥ/ΕΜΠ</a:t>
            </a:r>
            <a:endParaRPr lang="en-US" sz="1400" dirty="0">
              <a:solidFill>
                <a:prstClr val="black"/>
              </a:solidFill>
            </a:endParaRPr>
          </a:p>
          <a:p>
            <a:r>
              <a:rPr lang="el-GR" sz="2000" dirty="0" smtClean="0">
                <a:solidFill>
                  <a:prstClr val="black"/>
                </a:solidFill>
                <a:latin typeface="Calibri" panose="020F0502020204030204"/>
              </a:rPr>
              <a:t>Ερευνητικά Ενδιαφέροντα</a:t>
            </a:r>
            <a:endParaRPr lang="en-US" sz="20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Calibri" panose="020F0502020204030204"/>
              </a:rPr>
              <a:t>Distributed AI/ML, Federated Learning, Continuous (Lifelong) AI, AI/ML Operations (MLOPs)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noProof="0" dirty="0" smtClean="0">
                <a:solidFill>
                  <a:prstClr val="black"/>
                </a:solidFill>
                <a:latin typeface="Calibri" panose="020F0502020204030204"/>
              </a:rPr>
              <a:t>Edge Computing, </a:t>
            </a:r>
            <a:r>
              <a:rPr lang="en-US" sz="1400" noProof="0" dirty="0" err="1" smtClean="0">
                <a:solidFill>
                  <a:prstClr val="black"/>
                </a:solidFill>
                <a:latin typeface="Calibri" panose="020F0502020204030204"/>
              </a:rPr>
              <a:t>Extre</a:t>
            </a:r>
            <a:r>
              <a:rPr lang="en-US" sz="1400" dirty="0" smtClean="0">
                <a:solidFill>
                  <a:prstClr val="black"/>
                </a:solidFill>
                <a:latin typeface="Calibri" panose="020F0502020204030204"/>
              </a:rPr>
              <a:t>me-edge/On-device Computing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Calibri" panose="020F0502020204030204"/>
              </a:rPr>
              <a:t>Service Lifecycle Management and Orchestration in Beyond 5G systems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Calibri" panose="020F0502020204030204"/>
              </a:rPr>
              <a:t>Cooperative, Connected and Automated Mobility (CCAM) in Intelligent Transport Systems (ITS)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noProof="0" dirty="0" smtClean="0">
                <a:solidFill>
                  <a:prstClr val="black"/>
                </a:solidFill>
                <a:latin typeface="Calibri" panose="020F0502020204030204"/>
              </a:rPr>
              <a:t>Edge-to-cloud collaboration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Calibri" panose="020F0502020204030204"/>
              </a:rPr>
              <a:t>Cloud/Edge Optical Data Centre Networks</a:t>
            </a:r>
            <a:r>
              <a:rPr lang="el-GR" sz="2000" noProof="0" dirty="0" smtClean="0">
                <a:solidFill>
                  <a:prstClr val="black"/>
                </a:solidFill>
                <a:latin typeface="Calibri" panose="020F0502020204030204"/>
              </a:rPr>
              <a:t>	</a:t>
            </a:r>
            <a:endParaRPr lang="en-US" sz="1600" noProof="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2190" y="5926064"/>
            <a:ext cx="171155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/>
              <a:t>gdrainakis@uth.gr</a:t>
            </a:r>
          </a:p>
        </p:txBody>
      </p:sp>
      <p:sp>
        <p:nvSpPr>
          <p:cNvPr id="9" name="Rectangle 8"/>
          <p:cNvSpPr/>
          <p:nvPr/>
        </p:nvSpPr>
        <p:spPr>
          <a:xfrm>
            <a:off x="3838042" y="5898368"/>
            <a:ext cx="45159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 smtClean="0">
                <a:hlinkClick r:id="rId3"/>
              </a:rPr>
              <a:t>www.linkedin.com/in/georgios-drainakis-0746714a/</a:t>
            </a:r>
            <a:endParaRPr lang="el-GR" sz="1600" dirty="0"/>
          </a:p>
        </p:txBody>
      </p:sp>
      <p:sp>
        <p:nvSpPr>
          <p:cNvPr id="10" name="Rectangle 9"/>
          <p:cNvSpPr/>
          <p:nvPr/>
        </p:nvSpPr>
        <p:spPr>
          <a:xfrm>
            <a:off x="3838042" y="6417664"/>
            <a:ext cx="497694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 smtClean="0">
                <a:hlinkClick r:id="rId4"/>
              </a:rPr>
              <a:t>https://www.researchgate.net/profile/Georgios-Drainakis</a:t>
            </a:r>
            <a:endParaRPr lang="el-GR" sz="16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055" y="5898701"/>
            <a:ext cx="393280" cy="3932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11" t="35666" b="37667"/>
          <a:stretch/>
        </p:blipFill>
        <p:spPr>
          <a:xfrm>
            <a:off x="68160" y="5841341"/>
            <a:ext cx="494030" cy="50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9" t="-1" r="32529" b="72812"/>
          <a:stretch/>
        </p:blipFill>
        <p:spPr>
          <a:xfrm>
            <a:off x="3364095" y="6341310"/>
            <a:ext cx="497840" cy="51793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67" t="32547" r="16778" b="40786"/>
          <a:stretch/>
        </p:blipFill>
        <p:spPr>
          <a:xfrm>
            <a:off x="94829" y="6309573"/>
            <a:ext cx="467361" cy="5080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62190" y="6431003"/>
            <a:ext cx="12891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697-8845945</a:t>
            </a:r>
            <a:endParaRPr lang="el-GR" sz="1600" dirty="0"/>
          </a:p>
        </p:txBody>
      </p:sp>
      <p:sp>
        <p:nvSpPr>
          <p:cNvPr id="20" name="Rectangle 19"/>
          <p:cNvSpPr/>
          <p:nvPr/>
        </p:nvSpPr>
        <p:spPr>
          <a:xfrm>
            <a:off x="7430930" y="2211333"/>
            <a:ext cx="452341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l-GR" sz="3200" dirty="0">
                <a:solidFill>
                  <a:prstClr val="black"/>
                </a:solidFill>
              </a:rPr>
              <a:t>Γιώργος </a:t>
            </a:r>
            <a:r>
              <a:rPr lang="el-GR" sz="3200" dirty="0" smtClean="0">
                <a:solidFill>
                  <a:prstClr val="black"/>
                </a:solidFill>
              </a:rPr>
              <a:t>Δραϊνάκης</a:t>
            </a:r>
            <a:endParaRPr lang="en-US" sz="3200" dirty="0" smtClean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el-GR" sz="2400" dirty="0" smtClean="0">
                <a:solidFill>
                  <a:prstClr val="black"/>
                </a:solidFill>
              </a:rPr>
              <a:t>Μεταδιδακτορικός </a:t>
            </a:r>
            <a:r>
              <a:rPr lang="el-GR" sz="2400" dirty="0">
                <a:solidFill>
                  <a:prstClr val="black"/>
                </a:solidFill>
              </a:rPr>
              <a:t>ερευνητής Π.Θ.</a:t>
            </a:r>
          </a:p>
        </p:txBody>
      </p:sp>
    </p:spTree>
    <p:extLst>
      <p:ext uri="{BB962C8B-B14F-4D97-AF65-F5344CB8AC3E}">
        <p14:creationId xmlns:p14="http://schemas.microsoft.com/office/powerpoint/2010/main" val="356310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Παρουσίαση Φοιτητών</a:t>
            </a:r>
            <a:endParaRPr lang="el-G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69463" y="915736"/>
            <a:ext cx="735053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prstClr val="black"/>
                </a:solidFill>
                <a:latin typeface="Calibri" panose="020F0502020204030204"/>
              </a:rPr>
              <a:t>60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-</a:t>
            </a:r>
            <a:r>
              <a:rPr lang="en-US" sz="3600" b="1" dirty="0" smtClean="0">
                <a:solidFill>
                  <a:prstClr val="black"/>
                </a:solidFill>
                <a:latin typeface="Calibri" panose="020F0502020204030204"/>
              </a:rPr>
              <a:t>sec Roundtable</a:t>
            </a:r>
            <a:endParaRPr lang="en-US" sz="2800" b="1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800" noProof="0" dirty="0" smtClean="0">
                <a:solidFill>
                  <a:prstClr val="black"/>
                </a:solidFill>
                <a:latin typeface="Calibri" panose="020F0502020204030204"/>
              </a:rPr>
              <a:t>Όνομα</a:t>
            </a:r>
            <a:endParaRPr lang="en-US" sz="28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Calibri" panose="020F0502020204030204"/>
              </a:rPr>
              <a:t>Background</a:t>
            </a:r>
            <a:r>
              <a:rPr lang="el-GR" sz="2800" dirty="0" smtClean="0">
                <a:solidFill>
                  <a:prstClr val="black"/>
                </a:solidFill>
                <a:latin typeface="Calibri" panose="020F0502020204030204"/>
              </a:rPr>
              <a:t> (Μαθήματα/Κατεύθυνση)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800" dirty="0" smtClean="0">
                <a:solidFill>
                  <a:prstClr val="black"/>
                </a:solidFill>
                <a:latin typeface="Calibri" panose="020F0502020204030204"/>
              </a:rPr>
              <a:t>Ενδιαφέροντα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800" dirty="0" smtClean="0">
                <a:solidFill>
                  <a:prstClr val="black"/>
                </a:solidFill>
                <a:latin typeface="Calibri" panose="020F0502020204030204"/>
              </a:rPr>
              <a:t>Γιατί </a:t>
            </a:r>
            <a:r>
              <a:rPr lang="en-US" sz="2800" dirty="0" err="1" smtClean="0">
                <a:solidFill>
                  <a:prstClr val="black"/>
                </a:solidFill>
                <a:latin typeface="Calibri" panose="020F0502020204030204"/>
              </a:rPr>
              <a:t>IoT</a:t>
            </a:r>
            <a:r>
              <a:rPr lang="el-GR" sz="2800" dirty="0" smtClean="0">
                <a:solidFill>
                  <a:prstClr val="black"/>
                </a:solidFill>
                <a:latin typeface="Calibri" panose="020F0502020204030204"/>
              </a:rPr>
              <a:t>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Calibri" panose="020F0502020204030204"/>
              </a:rPr>
              <a:t>Fun fact/</a:t>
            </a:r>
            <a:r>
              <a:rPr lang="en-US" sz="2800" dirty="0" err="1" smtClean="0">
                <a:solidFill>
                  <a:prstClr val="black"/>
                </a:solidFill>
                <a:latin typeface="Calibri" panose="020F0502020204030204"/>
              </a:rPr>
              <a:t>Misc</a:t>
            </a:r>
            <a:endParaRPr lang="el-GR" sz="280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849" y="712964"/>
            <a:ext cx="5091711" cy="336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Στόχοι Μαθήματος</a:t>
            </a:r>
            <a:endParaRPr lang="el-GR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40583" y="1200216"/>
            <a:ext cx="78585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</a:rPr>
              <a:t>Εισαγωγή </a:t>
            </a:r>
            <a:r>
              <a:rPr lang="el-GR" sz="2400" b="1" dirty="0" smtClean="0">
                <a:solidFill>
                  <a:prstClr val="black"/>
                </a:solidFill>
              </a:rPr>
              <a:t>βασικών</a:t>
            </a:r>
            <a:r>
              <a:rPr lang="el-GR" sz="2400" dirty="0" smtClean="0">
                <a:solidFill>
                  <a:prstClr val="black"/>
                </a:solidFill>
              </a:rPr>
              <a:t> </a:t>
            </a:r>
            <a:r>
              <a:rPr lang="el-GR" sz="2400" b="1" dirty="0" smtClean="0">
                <a:solidFill>
                  <a:prstClr val="black"/>
                </a:solidFill>
              </a:rPr>
              <a:t>εννοιών</a:t>
            </a:r>
            <a:r>
              <a:rPr lang="el-GR" sz="2400" dirty="0" smtClean="0">
                <a:solidFill>
                  <a:prstClr val="black"/>
                </a:solidFill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</a:rPr>
              <a:t>IoT</a:t>
            </a:r>
            <a:endParaRPr lang="el-GR" sz="2400" dirty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</a:rPr>
              <a:t>Συσκευές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</a:rPr>
              <a:t>Αισθητήρες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</a:rPr>
              <a:t>Αρχιτεκτονικές ΙοΤ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</a:rPr>
              <a:t>Πρωτόκολλα </a:t>
            </a:r>
            <a:r>
              <a:rPr lang="el-GR" sz="2400" b="1" dirty="0" smtClean="0">
                <a:solidFill>
                  <a:prstClr val="black"/>
                </a:solidFill>
              </a:rPr>
              <a:t>επικοινωνίας</a:t>
            </a:r>
            <a:r>
              <a:rPr lang="el-GR" sz="2400" dirty="0" smtClean="0">
                <a:solidFill>
                  <a:prstClr val="black"/>
                </a:solidFill>
              </a:rPr>
              <a:t>, </a:t>
            </a:r>
            <a:r>
              <a:rPr lang="el-GR" sz="2400" b="1" dirty="0" smtClean="0">
                <a:solidFill>
                  <a:prstClr val="black"/>
                </a:solidFill>
              </a:rPr>
              <a:t>επεξεργασία</a:t>
            </a:r>
            <a:r>
              <a:rPr lang="el-GR" sz="2400" dirty="0" smtClean="0">
                <a:solidFill>
                  <a:prstClr val="black"/>
                </a:solidFill>
              </a:rPr>
              <a:t> και </a:t>
            </a:r>
            <a:r>
              <a:rPr lang="el-GR" sz="2400" b="1" dirty="0" smtClean="0">
                <a:solidFill>
                  <a:prstClr val="black"/>
                </a:solidFill>
              </a:rPr>
              <a:t>διαχείριση</a:t>
            </a:r>
            <a:r>
              <a:rPr lang="en-US" sz="2400" dirty="0" smtClean="0">
                <a:solidFill>
                  <a:prstClr val="black"/>
                </a:solidFill>
              </a:rPr>
              <a:t> </a:t>
            </a:r>
            <a:r>
              <a:rPr lang="el-GR" sz="2400" dirty="0" smtClean="0">
                <a:solidFill>
                  <a:prstClr val="black"/>
                </a:solidFill>
              </a:rPr>
              <a:t>δεδομένων στο </a:t>
            </a:r>
            <a:r>
              <a:rPr lang="el-GR" sz="2400" dirty="0">
                <a:solidFill>
                  <a:prstClr val="black"/>
                </a:solidFill>
              </a:rPr>
              <a:t>δίκτυο </a:t>
            </a:r>
            <a:r>
              <a:rPr lang="el-GR" sz="2400" dirty="0" smtClean="0">
                <a:solidFill>
                  <a:prstClr val="black"/>
                </a:solidFill>
              </a:rPr>
              <a:t>και </a:t>
            </a:r>
            <a:r>
              <a:rPr lang="el-GR" sz="2400" dirty="0">
                <a:solidFill>
                  <a:prstClr val="black"/>
                </a:solidFill>
              </a:rPr>
              <a:t>στο </a:t>
            </a:r>
            <a:r>
              <a:rPr lang="en-US" sz="2400" dirty="0" smtClean="0">
                <a:solidFill>
                  <a:prstClr val="black"/>
                </a:solidFill>
              </a:rPr>
              <a:t>cloud</a:t>
            </a:r>
            <a:endParaRPr lang="en-US" sz="2400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</a:rPr>
              <a:t>Θέματα </a:t>
            </a:r>
            <a:r>
              <a:rPr lang="el-GR" sz="2400" b="1" dirty="0">
                <a:solidFill>
                  <a:prstClr val="black"/>
                </a:solidFill>
              </a:rPr>
              <a:t>ασφάλειας</a:t>
            </a:r>
            <a:r>
              <a:rPr lang="el-GR" sz="2400" dirty="0">
                <a:solidFill>
                  <a:prstClr val="black"/>
                </a:solidFill>
              </a:rPr>
              <a:t> και </a:t>
            </a:r>
            <a:r>
              <a:rPr lang="el-GR" sz="2400" b="1" dirty="0" smtClean="0">
                <a:solidFill>
                  <a:prstClr val="black"/>
                </a:solidFill>
              </a:rPr>
              <a:t>προκλήσεις</a:t>
            </a:r>
            <a:r>
              <a:rPr lang="el-GR" sz="2400" dirty="0" smtClean="0">
                <a:solidFill>
                  <a:prstClr val="black"/>
                </a:solidFill>
              </a:rPr>
              <a:t> από </a:t>
            </a:r>
            <a:r>
              <a:rPr lang="el-GR" sz="2400" dirty="0">
                <a:solidFill>
                  <a:prstClr val="black"/>
                </a:solidFill>
              </a:rPr>
              <a:t>την ευρεία υιοθέτηση του </a:t>
            </a:r>
            <a:r>
              <a:rPr lang="el-GR" sz="2400" dirty="0" smtClean="0">
                <a:solidFill>
                  <a:prstClr val="black"/>
                </a:solidFill>
              </a:rPr>
              <a:t>IoT</a:t>
            </a:r>
            <a:endParaRPr lang="el-GR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772" y="1095103"/>
            <a:ext cx="3487348" cy="261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83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Θεματικές Μαθήματος</a:t>
            </a:r>
            <a:endParaRPr lang="el-GR" sz="2800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321199"/>
              </p:ext>
            </p:extLst>
          </p:nvPr>
        </p:nvGraphicFramePr>
        <p:xfrm>
          <a:off x="375920" y="1126066"/>
          <a:ext cx="11684000" cy="3657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384800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6299200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Θέμα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Ενδεικτικές Τεχνολογίες</a:t>
                      </a:r>
                      <a:r>
                        <a:rPr lang="en-US" sz="1800" dirty="0" smtClean="0"/>
                        <a:t> &amp; </a:t>
                      </a:r>
                      <a:r>
                        <a:rPr lang="el-GR" sz="1800" dirty="0" smtClean="0"/>
                        <a:t>Εργαλεία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Αρχιτεκτονικές και βασικές</a:t>
                      </a:r>
                      <a:r>
                        <a:rPr lang="el-GR" sz="1800" baseline="0" dirty="0" smtClean="0"/>
                        <a:t> συσκευές ΙοΤ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aseline="0" dirty="0" err="1" smtClean="0"/>
                        <a:t>Rasberry</a:t>
                      </a:r>
                      <a:r>
                        <a:rPr lang="en-US" sz="1800" baseline="0" dirty="0" smtClean="0"/>
                        <a:t> Pi, Arduino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0718847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Συσκευές και Αισθητήρες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Τύποι αισθητήρων,</a:t>
                      </a:r>
                      <a:r>
                        <a:rPr lang="el-GR" sz="1800" baseline="0" dirty="0" smtClean="0"/>
                        <a:t> Βασικός Προγραμματισμός </a:t>
                      </a:r>
                      <a:r>
                        <a:rPr lang="en-US" sz="1800" baseline="0" dirty="0" smtClean="0"/>
                        <a:t>Arduino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Πρωτόκολλα Διαχείρισης/Επικοινωνίας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Μ</a:t>
                      </a:r>
                      <a:r>
                        <a:rPr lang="en-US" sz="1800" dirty="0" smtClean="0"/>
                        <a:t>QTT,</a:t>
                      </a:r>
                      <a:r>
                        <a:rPr lang="en-US" sz="1800" baseline="0" dirty="0" smtClean="0"/>
                        <a:t> Bluetooth, </a:t>
                      </a:r>
                      <a:r>
                        <a:rPr lang="en-US" sz="1800" baseline="0" dirty="0" err="1" smtClean="0"/>
                        <a:t>Zigbee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Θέματα </a:t>
                      </a:r>
                      <a:r>
                        <a:rPr lang="en-US" sz="1800" dirty="0" smtClean="0"/>
                        <a:t>Management and Orchestration</a:t>
                      </a:r>
                      <a:r>
                        <a:rPr lang="el-GR" sz="1800" dirty="0" smtClean="0"/>
                        <a:t> (</a:t>
                      </a:r>
                      <a:r>
                        <a:rPr lang="en-US" sz="1800" dirty="0" smtClean="0"/>
                        <a:t>M&amp;O)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Docker, Kubernetes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(Ε</a:t>
                      </a:r>
                      <a:r>
                        <a:rPr lang="en-US" sz="1800" dirty="0" err="1" smtClean="0"/>
                        <a:t>xtreme</a:t>
                      </a:r>
                      <a:r>
                        <a:rPr lang="en-US" sz="1800" dirty="0" smtClean="0"/>
                        <a:t>-)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Edge Computing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AWS, Azure </a:t>
                      </a:r>
                      <a:r>
                        <a:rPr lang="en-US" sz="1800" dirty="0" err="1" smtClean="0"/>
                        <a:t>IoT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Edge/Cloud Computing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AWS, Google Cloud </a:t>
                      </a:r>
                      <a:r>
                        <a:rPr lang="en-US" sz="1800" dirty="0" err="1" smtClean="0"/>
                        <a:t>IoT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019866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Επεξεργασία Δεδομένων </a:t>
                      </a:r>
                      <a:r>
                        <a:rPr lang="en-US" sz="1800" dirty="0" err="1" smtClean="0"/>
                        <a:t>IoT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l-GR" sz="1800" baseline="0" dirty="0" smtClean="0"/>
                        <a:t>(</a:t>
                      </a:r>
                      <a:r>
                        <a:rPr lang="en-US" sz="1800" baseline="0" dirty="0" smtClean="0"/>
                        <a:t>Data Analytics</a:t>
                      </a:r>
                      <a:r>
                        <a:rPr lang="el-GR" sz="1800" baseline="0" dirty="0" smtClean="0"/>
                        <a:t>)</a:t>
                      </a:r>
                      <a:r>
                        <a:rPr lang="en-US" sz="1800" baseline="0" dirty="0" smtClean="0"/>
                        <a:t> &amp; AI/ML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Ανάλυση</a:t>
                      </a:r>
                      <a:r>
                        <a:rPr lang="el-GR" sz="1800" baseline="0" dirty="0" smtClean="0"/>
                        <a:t> δεδομένων </a:t>
                      </a:r>
                      <a:r>
                        <a:rPr lang="en-US" sz="1800" baseline="0" dirty="0" err="1" smtClean="0"/>
                        <a:t>IoT</a:t>
                      </a:r>
                      <a:r>
                        <a:rPr lang="en-US" sz="1800" baseline="0" dirty="0" smtClean="0"/>
                        <a:t> (Python, </a:t>
                      </a:r>
                      <a:r>
                        <a:rPr lang="en-US" sz="1800" baseline="0" dirty="0" err="1" smtClean="0"/>
                        <a:t>Tensorflow</a:t>
                      </a:r>
                      <a:r>
                        <a:rPr lang="en-US" sz="1800" baseline="0" dirty="0" smtClean="0"/>
                        <a:t> Lite, </a:t>
                      </a:r>
                      <a:r>
                        <a:rPr lang="en-US" sz="1800" baseline="0" dirty="0" err="1" smtClean="0"/>
                        <a:t>TinyML</a:t>
                      </a:r>
                      <a:r>
                        <a:rPr lang="en-US" sz="1800" baseline="0" dirty="0" smtClean="0"/>
                        <a:t>)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3889081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Dashboard</a:t>
                      </a:r>
                      <a:r>
                        <a:rPr lang="en-US" sz="1800" baseline="0" dirty="0" smtClean="0"/>
                        <a:t> Development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ThingsBoard</a:t>
                      </a:r>
                      <a:r>
                        <a:rPr lang="en-US" sz="1800" dirty="0" smtClean="0"/>
                        <a:t>, </a:t>
                      </a:r>
                      <a:r>
                        <a:rPr lang="en-US" sz="1800" dirty="0" err="1" smtClean="0"/>
                        <a:t>ArduinoIDE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39970155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Θέματα Ασφαλείας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TLS/SSL, OAuth</a:t>
                      </a:r>
                      <a:endParaRPr lang="el-GR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9695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179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Οργάνωση Μαθήματος</a:t>
            </a:r>
            <a:endParaRPr lang="el-GR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79623" y="793286"/>
            <a:ext cx="7858537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</a:rPr>
              <a:t>Θεωρία </a:t>
            </a:r>
            <a:endParaRPr lang="el-GR" sz="2400" dirty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prstClr val="black"/>
                </a:solidFill>
              </a:rPr>
              <a:t>Κάθε Παρασκευή 15.00-18.00, Αίθουσα Α1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</a:rPr>
              <a:t>Ομαδική Εργασία</a:t>
            </a:r>
            <a:r>
              <a:rPr lang="en-US" sz="2400" dirty="0" smtClean="0">
                <a:solidFill>
                  <a:prstClr val="black"/>
                </a:solidFill>
              </a:rPr>
              <a:t>: </a:t>
            </a:r>
            <a:r>
              <a:rPr lang="en-US" sz="2400" i="1" dirty="0" smtClean="0">
                <a:solidFill>
                  <a:prstClr val="black"/>
                </a:solidFill>
              </a:rPr>
              <a:t>G </a:t>
            </a:r>
            <a:r>
              <a:rPr lang="el-GR" sz="2400" dirty="0">
                <a:solidFill>
                  <a:prstClr val="black"/>
                </a:solidFill>
              </a:rPr>
              <a:t>ϵ</a:t>
            </a:r>
            <a:r>
              <a:rPr lang="en-US" sz="2400" dirty="0">
                <a:solidFill>
                  <a:prstClr val="black"/>
                </a:solidFill>
              </a:rPr>
              <a:t> [</a:t>
            </a:r>
            <a:r>
              <a:rPr lang="en-US" sz="2400" dirty="0" smtClean="0">
                <a:solidFill>
                  <a:prstClr val="black"/>
                </a:solidFill>
              </a:rPr>
              <a:t>0,3]</a:t>
            </a:r>
            <a:r>
              <a:rPr lang="el-GR" sz="2400" dirty="0" smtClean="0">
                <a:solidFill>
                  <a:prstClr val="black"/>
                </a:solidFill>
              </a:rPr>
              <a:t> και</a:t>
            </a:r>
            <a:r>
              <a:rPr lang="en-US" sz="2400" dirty="0" smtClean="0">
                <a:solidFill>
                  <a:prstClr val="black"/>
                </a:solidFill>
              </a:rPr>
              <a:t> B </a:t>
            </a:r>
            <a:r>
              <a:rPr lang="el-GR" sz="2400" dirty="0">
                <a:solidFill>
                  <a:prstClr val="black"/>
                </a:solidFill>
              </a:rPr>
              <a:t>ϵ </a:t>
            </a:r>
            <a:r>
              <a:rPr lang="en-US" sz="2400" dirty="0" smtClean="0">
                <a:solidFill>
                  <a:prstClr val="black"/>
                </a:solidFill>
              </a:rPr>
              <a:t>{</a:t>
            </a:r>
            <a:r>
              <a:rPr lang="el-GR" sz="2400" dirty="0" smtClean="0">
                <a:solidFill>
                  <a:prstClr val="black"/>
                </a:solidFill>
              </a:rPr>
              <a:t>0,</a:t>
            </a:r>
            <a:r>
              <a:rPr lang="en-US" sz="2400" dirty="0" smtClean="0">
                <a:solidFill>
                  <a:prstClr val="black"/>
                </a:solidFill>
              </a:rPr>
              <a:t>1}</a:t>
            </a:r>
            <a:r>
              <a:rPr lang="el-GR" sz="2400" dirty="0" smtClean="0">
                <a:solidFill>
                  <a:prstClr val="black"/>
                </a:solidFill>
              </a:rPr>
              <a:t> </a:t>
            </a:r>
            <a:endParaRPr lang="el-GR" dirty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prstClr val="black"/>
                </a:solidFill>
              </a:rPr>
              <a:t>Προαιρετική</a:t>
            </a:r>
            <a:endParaRPr lang="en-US" dirty="0" smtClean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prstClr val="black"/>
                </a:solidFill>
              </a:rPr>
              <a:t>Οκτ 2025 – Ιαν 2026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</a:rPr>
              <a:t>Ατομικές Ασκήσεις</a:t>
            </a:r>
            <a:r>
              <a:rPr lang="en-US" sz="2400" dirty="0" smtClean="0">
                <a:solidFill>
                  <a:prstClr val="black"/>
                </a:solidFill>
              </a:rPr>
              <a:t>: </a:t>
            </a:r>
            <a:r>
              <a:rPr lang="en-US" sz="2400" i="1" dirty="0" smtClean="0">
                <a:solidFill>
                  <a:prstClr val="black"/>
                </a:solidFill>
              </a:rPr>
              <a:t>S </a:t>
            </a:r>
            <a:r>
              <a:rPr lang="el-GR" sz="2400" dirty="0">
                <a:solidFill>
                  <a:prstClr val="black"/>
                </a:solidFill>
              </a:rPr>
              <a:t>ϵ</a:t>
            </a:r>
            <a:r>
              <a:rPr lang="en-US" sz="2400" dirty="0">
                <a:solidFill>
                  <a:prstClr val="black"/>
                </a:solidFill>
              </a:rPr>
              <a:t> [</a:t>
            </a:r>
            <a:r>
              <a:rPr lang="en-US" sz="2400" dirty="0" smtClean="0">
                <a:solidFill>
                  <a:prstClr val="black"/>
                </a:solidFill>
              </a:rPr>
              <a:t>0,1]</a:t>
            </a:r>
            <a:endParaRPr lang="el-GR" dirty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prstClr val="black"/>
                </a:solidFill>
              </a:rPr>
              <a:t>Προαιρετική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prstClr val="black"/>
                </a:solidFill>
              </a:rPr>
              <a:t>Διάρκειας 1-3 εβδομάδων</a:t>
            </a:r>
            <a:endParaRPr lang="en-US" dirty="0" smtClean="0">
              <a:solidFill>
                <a:prstClr val="black"/>
              </a:solidFill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Σειρές Ασκήσεων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Μελέτη αλγόριθμων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Υλοποίηση </a:t>
            </a:r>
            <a:r>
              <a:rPr lang="en-US" dirty="0">
                <a:solidFill>
                  <a:prstClr val="black"/>
                </a:solidFill>
              </a:rPr>
              <a:t>software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Simulation/Experimentation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Μελέτη σεναρίων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prstClr val="black"/>
                </a:solidFill>
              </a:rPr>
              <a:t>Τελικό Διαγώνισμα</a:t>
            </a:r>
            <a:r>
              <a:rPr lang="en-US" sz="2400" dirty="0" smtClean="0">
                <a:solidFill>
                  <a:prstClr val="black"/>
                </a:solidFill>
              </a:rPr>
              <a:t>: </a:t>
            </a:r>
            <a:r>
              <a:rPr lang="en-US" sz="2400" i="1" dirty="0" smtClean="0">
                <a:solidFill>
                  <a:prstClr val="black"/>
                </a:solidFill>
              </a:rPr>
              <a:t>F </a:t>
            </a:r>
            <a:r>
              <a:rPr lang="el-GR" sz="2400" dirty="0" smtClean="0">
                <a:solidFill>
                  <a:prstClr val="black"/>
                </a:solidFill>
              </a:rPr>
              <a:t>ϵ</a:t>
            </a:r>
            <a:r>
              <a:rPr lang="en-US" sz="2400" dirty="0" smtClean="0">
                <a:solidFill>
                  <a:prstClr val="black"/>
                </a:solidFill>
              </a:rPr>
              <a:t> [0,10]</a:t>
            </a:r>
            <a:endParaRPr lang="el-GR" sz="2400" dirty="0" smtClean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prstClr val="black"/>
                </a:solidFill>
                <a:latin typeface="Calibri" panose="020F0502020204030204"/>
              </a:rPr>
              <a:t>Υποχρεωτικό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6096000" y="3097860"/>
                <a:ext cx="5772302" cy="896207"/>
              </a:xfrm>
              <a:prstGeom prst="rect">
                <a:avLst/>
              </a:prstGeom>
              <a:noFill/>
              <a:ln w="28575">
                <a:solidFill>
                  <a:srgbClr val="FFDBDB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smtClean="0">
                          <a:latin typeface="Cambria Math" panose="02040503050406030204" pitchFamily="18" charset="0"/>
                        </a:rPr>
                        <m:t>G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rade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min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⁡{10,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pt-BR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097860"/>
                <a:ext cx="5772302" cy="8962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>
                <a:solidFill>
                  <a:srgbClr val="FFDBDB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068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Ομαδική Εργασία (Προαιρετική)</a:t>
            </a:r>
            <a:endParaRPr lang="el-GR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79623" y="793816"/>
            <a:ext cx="11099577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prstClr val="black"/>
                </a:solidFill>
                <a:latin typeface="Calibri" panose="020F0502020204030204"/>
              </a:rPr>
              <a:t>Προτεινόμενες θεματικές (Οκτ 2025)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600" dirty="0" smtClean="0">
                <a:solidFill>
                  <a:prstClr val="black"/>
                </a:solidFill>
                <a:latin typeface="Calibri" panose="020F0502020204030204"/>
              </a:rPr>
              <a:t>Τεχνικά θέματα και υλοποίηση (</a:t>
            </a:r>
            <a:r>
              <a:rPr lang="en-US" sz="1600" dirty="0" smtClean="0">
                <a:solidFill>
                  <a:prstClr val="black"/>
                </a:solidFill>
                <a:latin typeface="Calibri" panose="020F0502020204030204"/>
              </a:rPr>
              <a:t>software, hardware, AI/ML, architecture)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600" dirty="0" smtClean="0">
                <a:solidFill>
                  <a:prstClr val="black"/>
                </a:solidFill>
                <a:latin typeface="Calibri" panose="020F0502020204030204"/>
              </a:rPr>
              <a:t>Ερευνητικά θέματα, Μελέτη </a:t>
            </a:r>
            <a:r>
              <a:rPr lang="en-US" sz="1600" dirty="0" smtClean="0">
                <a:solidFill>
                  <a:prstClr val="black"/>
                </a:solidFill>
                <a:latin typeface="Calibri" panose="020F0502020204030204"/>
              </a:rPr>
              <a:t>State-of-the-Art, Surveys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Calibri" panose="020F0502020204030204"/>
              </a:rPr>
              <a:t>Business/Industrial Aspects (specs, solution design, product development)</a:t>
            </a:r>
            <a:endParaRPr lang="el-GR" sz="16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prstClr val="black"/>
                </a:solidFill>
                <a:latin typeface="Calibri" panose="020F0502020204030204"/>
              </a:rPr>
              <a:t>Σύσταση Ομάδων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600" dirty="0" smtClean="0">
                <a:solidFill>
                  <a:prstClr val="black"/>
                </a:solidFill>
                <a:latin typeface="Calibri" panose="020F0502020204030204"/>
              </a:rPr>
              <a:t>2-5 φοιτητές/ομάδα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prstClr val="black"/>
                </a:solidFill>
                <a:latin typeface="Calibri" panose="020F0502020204030204"/>
              </a:rPr>
              <a:t>Κατάθεση Προτάσεων (Οκτ 2025)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Calibri" panose="020F0502020204030204"/>
              </a:rPr>
              <a:t>2 pages max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600" dirty="0" smtClean="0">
                <a:solidFill>
                  <a:prstClr val="black"/>
                </a:solidFill>
                <a:latin typeface="Calibri" panose="020F0502020204030204"/>
              </a:rPr>
              <a:t>Περιλαμβάνει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prstClr val="black"/>
                </a:solidFill>
                <a:latin typeface="Calibri" panose="020F0502020204030204"/>
              </a:rPr>
              <a:t>Αντικείμενο μελέτης/Στόχοι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prstClr val="black"/>
                </a:solidFill>
                <a:latin typeface="Calibri" panose="020F0502020204030204"/>
              </a:rPr>
              <a:t>Χρονικός Προγραμματισμός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prstClr val="black"/>
                </a:solidFill>
                <a:latin typeface="Calibri" panose="020F0502020204030204"/>
              </a:rPr>
              <a:t>Καταμερισμός ανά μέλος της ομάδας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prstClr val="black"/>
                </a:solidFill>
                <a:latin typeface="Calibri" panose="020F0502020204030204"/>
              </a:rPr>
              <a:t>Υλοποίηση (Νοε 2025 – Ιαν 2026)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Reporting (6 pages max, paper-like)</a:t>
            </a:r>
            <a:endParaRPr lang="el-GR" sz="20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prstClr val="black"/>
                </a:solidFill>
                <a:latin typeface="Calibri" panose="020F0502020204030204"/>
              </a:rPr>
              <a:t>Παρουσίαση</a:t>
            </a:r>
          </a:p>
        </p:txBody>
      </p:sp>
    </p:spTree>
    <p:extLst>
      <p:ext uri="{BB962C8B-B14F-4D97-AF65-F5344CB8AC3E}">
        <p14:creationId xmlns:p14="http://schemas.microsoft.com/office/powerpoint/2010/main" val="223118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Βιβλιογραφία</a:t>
            </a:r>
            <a:endParaRPr lang="el-GR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79623" y="925896"/>
            <a:ext cx="1109957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prstClr val="black"/>
                </a:solidFill>
              </a:rPr>
              <a:t>Ασύρματες Επικοινωνίες, Δίκτυα και </a:t>
            </a:r>
            <a:r>
              <a:rPr lang="el-GR" sz="2000" b="1" dirty="0" smtClean="0">
                <a:solidFill>
                  <a:prstClr val="black"/>
                </a:solidFill>
              </a:rPr>
              <a:t>Συστήματα</a:t>
            </a:r>
            <a:r>
              <a:rPr lang="en-US" sz="2000" b="1" dirty="0">
                <a:solidFill>
                  <a:prstClr val="black"/>
                </a:solidFill>
              </a:rPr>
              <a:t> —</a:t>
            </a:r>
            <a:r>
              <a:rPr lang="el-GR" sz="2000" b="1" dirty="0" smtClean="0">
                <a:solidFill>
                  <a:prstClr val="black"/>
                </a:solidFill>
              </a:rPr>
              <a:t> </a:t>
            </a:r>
            <a:r>
              <a:rPr lang="el-GR" sz="2000" b="1" dirty="0">
                <a:solidFill>
                  <a:prstClr val="black"/>
                </a:solidFill>
              </a:rPr>
              <a:t>Stallings W. </a:t>
            </a:r>
            <a:r>
              <a:rPr lang="en-US" sz="2000" b="1" dirty="0" smtClean="0">
                <a:solidFill>
                  <a:prstClr val="black"/>
                </a:solidFill>
              </a:rPr>
              <a:t>,</a:t>
            </a:r>
            <a:r>
              <a:rPr lang="el-GR" sz="2000" b="1" dirty="0" smtClean="0">
                <a:solidFill>
                  <a:prstClr val="black"/>
                </a:solidFill>
              </a:rPr>
              <a:t> </a:t>
            </a:r>
            <a:r>
              <a:rPr lang="el-GR" sz="2000" b="1" dirty="0">
                <a:solidFill>
                  <a:prstClr val="black"/>
                </a:solidFill>
              </a:rPr>
              <a:t>Beard </a:t>
            </a:r>
            <a:r>
              <a:rPr lang="el-GR" sz="2000" b="1" dirty="0" smtClean="0">
                <a:solidFill>
                  <a:prstClr val="black"/>
                </a:solidFill>
              </a:rPr>
              <a:t>C (ΕΥΔΟΞΟΣ)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Internet of Things and Data Analytics Handbook [electronic resource</a:t>
            </a:r>
            <a:r>
              <a:rPr lang="en-US" sz="2000" dirty="0" smtClean="0">
                <a:solidFill>
                  <a:prstClr val="black"/>
                </a:solidFill>
              </a:rPr>
              <a:t>]</a:t>
            </a:r>
            <a:r>
              <a:rPr lang="en-US" sz="2000" dirty="0">
                <a:solidFill>
                  <a:prstClr val="black"/>
                </a:solidFill>
              </a:rPr>
              <a:t> —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</a:rPr>
              <a:t>Geng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(ΕΥΔΟΞΟΣ</a:t>
            </a:r>
            <a:r>
              <a:rPr lang="el-GR" sz="2000" dirty="0">
                <a:solidFill>
                  <a:prstClr val="black"/>
                </a:solidFill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</a:rPr>
              <a:t>Wireless </a:t>
            </a:r>
            <a:r>
              <a:rPr lang="en-US" sz="2000" dirty="0">
                <a:solidFill>
                  <a:prstClr val="black"/>
                </a:solidFill>
              </a:rPr>
              <a:t>Communication Networks and Internet of Things [electronic resource</a:t>
            </a:r>
            <a:r>
              <a:rPr lang="en-US" sz="2000" dirty="0" smtClean="0">
                <a:solidFill>
                  <a:prstClr val="black"/>
                </a:solidFill>
              </a:rPr>
              <a:t>]</a:t>
            </a:r>
            <a:r>
              <a:rPr lang="en-US" sz="2000" dirty="0">
                <a:solidFill>
                  <a:prstClr val="black"/>
                </a:solidFill>
              </a:rPr>
              <a:t> — </a:t>
            </a:r>
            <a:r>
              <a:rPr lang="en-US" sz="2000" dirty="0" err="1" smtClean="0">
                <a:solidFill>
                  <a:prstClr val="black"/>
                </a:solidFill>
              </a:rPr>
              <a:t>Adamu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Murtala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</a:rPr>
              <a:t>et. al. </a:t>
            </a:r>
            <a:r>
              <a:rPr lang="el-GR" sz="2000" dirty="0">
                <a:solidFill>
                  <a:prstClr val="black"/>
                </a:solidFill>
              </a:rPr>
              <a:t>(ΕΥΔΟΞΟΣ)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</a:rPr>
              <a:t>Internet </a:t>
            </a:r>
            <a:r>
              <a:rPr lang="en-US" sz="2000" dirty="0">
                <a:solidFill>
                  <a:prstClr val="black"/>
                </a:solidFill>
              </a:rPr>
              <a:t>of Things [electronic resource</a:t>
            </a:r>
            <a:r>
              <a:rPr lang="en-US" sz="2000" dirty="0" smtClean="0">
                <a:solidFill>
                  <a:prstClr val="black"/>
                </a:solidFill>
              </a:rPr>
              <a:t>]</a:t>
            </a:r>
            <a:r>
              <a:rPr lang="en-US" sz="2000" dirty="0">
                <a:solidFill>
                  <a:prstClr val="black"/>
                </a:solidFill>
              </a:rPr>
              <a:t> —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</a:rPr>
              <a:t>Bouhai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(ΕΥΔΟΞΟΣ)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</a:rPr>
              <a:t>Internet </a:t>
            </a:r>
            <a:r>
              <a:rPr lang="en-US" sz="2000" dirty="0">
                <a:solidFill>
                  <a:prstClr val="black"/>
                </a:solidFill>
              </a:rPr>
              <a:t>of Things A to Z [electronic resource</a:t>
            </a:r>
            <a:r>
              <a:rPr lang="en-US" sz="2000" dirty="0" smtClean="0">
                <a:solidFill>
                  <a:prstClr val="black"/>
                </a:solidFill>
              </a:rPr>
              <a:t>]</a:t>
            </a:r>
            <a:r>
              <a:rPr lang="en-US" sz="2000" dirty="0">
                <a:solidFill>
                  <a:prstClr val="black"/>
                </a:solidFill>
              </a:rPr>
              <a:t> —</a:t>
            </a:r>
            <a:r>
              <a:rPr lang="en-US" sz="2000" dirty="0" smtClean="0">
                <a:solidFill>
                  <a:prstClr val="black"/>
                </a:solidFill>
              </a:rPr>
              <a:t> Hassan </a:t>
            </a:r>
            <a:r>
              <a:rPr lang="el-GR" sz="2000" dirty="0">
                <a:solidFill>
                  <a:prstClr val="black"/>
                </a:solidFill>
              </a:rPr>
              <a:t>(ΕΥΔΟΞΟΣ)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</a:rPr>
              <a:t>Internet </a:t>
            </a:r>
            <a:r>
              <a:rPr lang="en-US" sz="2000" dirty="0">
                <a:solidFill>
                  <a:prstClr val="black"/>
                </a:solidFill>
              </a:rPr>
              <a:t>of Things: A Hands-On </a:t>
            </a:r>
            <a:r>
              <a:rPr lang="en-US" sz="2000" dirty="0" smtClean="0">
                <a:solidFill>
                  <a:prstClr val="black"/>
                </a:solidFill>
              </a:rPr>
              <a:t>Approach </a:t>
            </a:r>
            <a:r>
              <a:rPr lang="en-US" sz="2000" dirty="0">
                <a:solidFill>
                  <a:prstClr val="black"/>
                </a:solidFill>
              </a:rPr>
              <a:t>— </a:t>
            </a:r>
            <a:r>
              <a:rPr lang="en-US" sz="2000" dirty="0" err="1">
                <a:solidFill>
                  <a:prstClr val="black"/>
                </a:solidFill>
              </a:rPr>
              <a:t>Arshdeep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Bahga</a:t>
            </a:r>
            <a:r>
              <a:rPr lang="en-US" sz="2000" dirty="0">
                <a:solidFill>
                  <a:prstClr val="black"/>
                </a:solidFill>
              </a:rPr>
              <a:t>, Vijay </a:t>
            </a:r>
            <a:r>
              <a:rPr lang="en-US" sz="2000" dirty="0" err="1" smtClean="0">
                <a:solidFill>
                  <a:prstClr val="black"/>
                </a:solidFill>
              </a:rPr>
              <a:t>Madisetti</a:t>
            </a:r>
            <a:endParaRPr lang="el-GR" sz="2000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Building the Internet of </a:t>
            </a:r>
            <a:r>
              <a:rPr lang="en-US" sz="2000" dirty="0" smtClean="0">
                <a:solidFill>
                  <a:prstClr val="black"/>
                </a:solidFill>
              </a:rPr>
              <a:t>Things </a:t>
            </a:r>
            <a:r>
              <a:rPr lang="en-US" sz="2000" dirty="0">
                <a:solidFill>
                  <a:prstClr val="black"/>
                </a:solidFill>
              </a:rPr>
              <a:t>— </a:t>
            </a:r>
            <a:r>
              <a:rPr lang="en-US" sz="2000" dirty="0" err="1">
                <a:solidFill>
                  <a:prstClr val="black"/>
                </a:solidFill>
              </a:rPr>
              <a:t>Maciej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</a:rPr>
              <a:t>Kranz</a:t>
            </a:r>
            <a:endParaRPr lang="el-GR" sz="2000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prstClr val="black"/>
                </a:solidFill>
              </a:rPr>
              <a:t>IoT</a:t>
            </a:r>
            <a:r>
              <a:rPr lang="en-US" sz="2000" dirty="0">
                <a:solidFill>
                  <a:prstClr val="black"/>
                </a:solidFill>
              </a:rPr>
              <a:t> Fundamentals: Networking Technologies, </a:t>
            </a:r>
            <a:r>
              <a:rPr lang="en-US" sz="2000" dirty="0" smtClean="0">
                <a:solidFill>
                  <a:prstClr val="black"/>
                </a:solidFill>
              </a:rPr>
              <a:t>Protocols </a:t>
            </a:r>
            <a:r>
              <a:rPr lang="en-US" sz="2000" dirty="0">
                <a:solidFill>
                  <a:prstClr val="black"/>
                </a:solidFill>
              </a:rPr>
              <a:t>and Use Cases for the Internet </a:t>
            </a:r>
            <a:r>
              <a:rPr lang="en-US" sz="2000" dirty="0" smtClean="0">
                <a:solidFill>
                  <a:prstClr val="black"/>
                </a:solidFill>
              </a:rPr>
              <a:t>of</a:t>
            </a:r>
            <a:r>
              <a:rPr lang="el-GR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</a:rPr>
              <a:t>Things </a:t>
            </a:r>
            <a:r>
              <a:rPr lang="en-US" sz="2000" dirty="0">
                <a:solidFill>
                  <a:prstClr val="black"/>
                </a:solidFill>
              </a:rPr>
              <a:t>— David Hanes </a:t>
            </a:r>
            <a:r>
              <a:rPr lang="en-US" sz="2000" dirty="0" smtClean="0">
                <a:solidFill>
                  <a:prstClr val="black"/>
                </a:solidFill>
              </a:rPr>
              <a:t>et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r>
              <a:rPr lang="en-US" sz="2000" dirty="0" smtClean="0">
                <a:solidFill>
                  <a:prstClr val="black"/>
                </a:solidFill>
              </a:rPr>
              <a:t> al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prstClr val="black"/>
                </a:solidFill>
              </a:rPr>
              <a:t>Illakya</a:t>
            </a:r>
            <a:r>
              <a:rPr lang="en-US" sz="2000" dirty="0">
                <a:solidFill>
                  <a:prstClr val="black"/>
                </a:solidFill>
              </a:rPr>
              <a:t>, T., et al. "The role of the internet of things in the telecom sector." 2024 International Conference on Communication, Computing and Internet of Things (IC3IoT). IEEE, 2024</a:t>
            </a:r>
            <a:r>
              <a:rPr lang="en-US" sz="2000" dirty="0" smtClean="0">
                <a:solidFill>
                  <a:prstClr val="black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prstClr val="black"/>
                </a:solidFill>
              </a:rPr>
              <a:t>Aouedi</a:t>
            </a:r>
            <a:r>
              <a:rPr lang="en-US" sz="2000" dirty="0">
                <a:solidFill>
                  <a:prstClr val="black"/>
                </a:solidFill>
              </a:rPr>
              <a:t>, </a:t>
            </a:r>
            <a:r>
              <a:rPr lang="en-US" sz="2000" dirty="0" err="1">
                <a:solidFill>
                  <a:prstClr val="black"/>
                </a:solidFill>
              </a:rPr>
              <a:t>Ons</a:t>
            </a:r>
            <a:r>
              <a:rPr lang="en-US" sz="2000" dirty="0">
                <a:solidFill>
                  <a:prstClr val="black"/>
                </a:solidFill>
              </a:rPr>
              <a:t>, et al. "A survey on intelligent Internet of Things: Applications, security, privacy, and future directions." IEEE communications surveys &amp; tutorials (2024</a:t>
            </a:r>
            <a:r>
              <a:rPr lang="en-US" sz="2000" dirty="0" smtClean="0">
                <a:solidFill>
                  <a:prstClr val="black"/>
                </a:solidFill>
              </a:rPr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prstClr val="black"/>
                </a:solidFill>
              </a:rPr>
              <a:t>Humayun</a:t>
            </a:r>
            <a:r>
              <a:rPr lang="en-US" sz="2000" dirty="0">
                <a:solidFill>
                  <a:prstClr val="black"/>
                </a:solidFill>
              </a:rPr>
              <a:t>, </a:t>
            </a:r>
            <a:r>
              <a:rPr lang="en-US" sz="2000" dirty="0" err="1">
                <a:solidFill>
                  <a:prstClr val="black"/>
                </a:solidFill>
              </a:rPr>
              <a:t>Mamoona</a:t>
            </a:r>
            <a:r>
              <a:rPr lang="en-US" sz="2000" dirty="0">
                <a:solidFill>
                  <a:prstClr val="black"/>
                </a:solidFill>
              </a:rPr>
              <a:t>, et al. "Securing the Internet of Things in artificial intelligence era: A comprehensive survey." IEEE access 12 (2024): 25469-25490.</a:t>
            </a:r>
            <a:endParaRPr lang="el-GR" sz="200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0829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717</TotalTime>
  <Words>2250</Words>
  <Application>Microsoft Office PowerPoint</Application>
  <PresentationFormat>Widescreen</PresentationFormat>
  <Paragraphs>399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poppins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194</cp:revision>
  <dcterms:created xsi:type="dcterms:W3CDTF">2025-09-25T08:36:32Z</dcterms:created>
  <dcterms:modified xsi:type="dcterms:W3CDTF">2025-09-25T20:34:28Z</dcterms:modified>
</cp:coreProperties>
</file>