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72" r:id="rId3"/>
    <p:sldId id="488" r:id="rId4"/>
    <p:sldId id="258" r:id="rId5"/>
    <p:sldId id="259" r:id="rId6"/>
    <p:sldId id="489" r:id="rId7"/>
    <p:sldId id="490" r:id="rId8"/>
    <p:sldId id="293" r:id="rId9"/>
  </p:sldIdLst>
  <p:sldSz cx="12192000" cy="6858000"/>
  <p:notesSz cx="12192000" cy="6858000"/>
  <p:defaultTextStyle>
    <a:defPPr>
      <a:defRPr lang="el-G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1F9"/>
    <a:srgbClr val="EAEFF7"/>
    <a:srgbClr val="D2DEEF"/>
    <a:srgbClr val="EDF2FA"/>
    <a:srgbClr val="F4F7FC"/>
    <a:srgbClr val="EEF2FA"/>
    <a:srgbClr val="F1F1F1"/>
    <a:srgbClr val="F2F5FB"/>
    <a:srgbClr val="855CA6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15D7B-F356-4E74-BFAC-D5EA270091F1}" type="datetimeFigureOut">
              <a:rPr lang="el-GR" smtClean="0"/>
              <a:t>08/Ιαν/2026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D06F3-ECA0-4759-98E7-A85F136490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982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D32D2C-4701-4854-B735-4BDCC7717A1F}" type="datetimeFigureOut">
              <a:rPr lang="el-GR"/>
              <a:t>08/Ιαν/2026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088706" y="646837"/>
            <a:ext cx="1639164" cy="1639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2014434" y="2963492"/>
            <a:ext cx="80420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l-GR" sz="4400"/>
              <a:t>Ασφάλεια Συστημάτων &amp; Δικτύων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4579213" y="4134864"/>
            <a:ext cx="2481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l-GR" sz="4000" dirty="0"/>
              <a:t>Διάλεξη </a:t>
            </a:r>
            <a:r>
              <a:rPr lang="en-US" sz="4000" dirty="0" smtClean="0"/>
              <a:t>11</a:t>
            </a:r>
            <a:endParaRPr lang="el-GR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Grade Outline</a:t>
            </a:r>
            <a:endParaRPr lang="el-GR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638800"/>
              </p:ext>
            </p:extLst>
          </p:nvPr>
        </p:nvGraphicFramePr>
        <p:xfrm>
          <a:off x="370993" y="1755687"/>
          <a:ext cx="11450012" cy="1982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3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2325">
                  <a:extLst>
                    <a:ext uri="{9D8B030D-6E8A-4147-A177-3AD203B41FA5}">
                      <a16:colId xmlns:a16="http://schemas.microsoft.com/office/drawing/2014/main" val="2222515238"/>
                    </a:ext>
                  </a:extLst>
                </a:gridCol>
                <a:gridCol w="2432325">
                  <a:extLst>
                    <a:ext uri="{9D8B030D-6E8A-4147-A177-3AD203B41FA5}">
                      <a16:colId xmlns:a16="http://schemas.microsoft.com/office/drawing/2014/main" val="1124364263"/>
                    </a:ext>
                  </a:extLst>
                </a:gridCol>
                <a:gridCol w="2432325">
                  <a:extLst>
                    <a:ext uri="{9D8B030D-6E8A-4147-A177-3AD203B41FA5}">
                      <a16:colId xmlns:a16="http://schemas.microsoft.com/office/drawing/2014/main" val="4224878414"/>
                    </a:ext>
                  </a:extLst>
                </a:gridCol>
              </a:tblGrid>
              <a:tr h="16571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Task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Activity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Type 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Deadline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15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Individual Project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Report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06/02/2026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554604"/>
                  </a:ext>
                </a:extLst>
              </a:tr>
              <a:tr h="281715">
                <a:tc rowSpan="2">
                  <a:txBody>
                    <a:bodyPr/>
                    <a:lstStyle/>
                    <a:p>
                      <a:r>
                        <a:rPr lang="en-US" sz="2000" b="1" dirty="0" smtClean="0"/>
                        <a:t>Group Project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Presentation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09/01/2026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489744"/>
                  </a:ext>
                </a:extLst>
              </a:tr>
              <a:tr h="281715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Final Report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Optional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06/02/2026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351690"/>
                  </a:ext>
                </a:extLst>
              </a:tr>
              <a:tr h="39771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Final Exam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Written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Compulsory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06/02/2026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304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89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Group Project Presentations</a:t>
            </a:r>
            <a:endParaRPr lang="el-GR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333370" y="3365278"/>
            <a:ext cx="10944225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r>
              <a:rPr lang="en-US" sz="2400" dirty="0" err="1"/>
              <a:t>Garitsis</a:t>
            </a:r>
            <a:r>
              <a:rPr lang="en-US" sz="2400" dirty="0"/>
              <a:t> </a:t>
            </a:r>
            <a:r>
              <a:rPr lang="en-US" sz="2400" dirty="0" err="1" smtClean="0"/>
              <a:t>Dimitrios</a:t>
            </a:r>
            <a:r>
              <a:rPr lang="en-US" sz="2400" dirty="0" smtClean="0"/>
              <a:t>, </a:t>
            </a:r>
            <a:r>
              <a:rPr lang="en-US" sz="2400" dirty="0" err="1" smtClean="0"/>
              <a:t>Loukakos</a:t>
            </a:r>
            <a:r>
              <a:rPr lang="en-US" sz="2400" dirty="0" smtClean="0"/>
              <a:t> Stylianos, </a:t>
            </a:r>
            <a:r>
              <a:rPr lang="en-US" sz="2400" dirty="0" err="1" smtClean="0"/>
              <a:t>Akrivousis</a:t>
            </a:r>
            <a:r>
              <a:rPr lang="en-US" sz="2400" dirty="0" smtClean="0"/>
              <a:t> </a:t>
            </a:r>
            <a:r>
              <a:rPr lang="en-US" sz="2400" dirty="0" err="1" smtClean="0"/>
              <a:t>Ioannis</a:t>
            </a:r>
            <a:r>
              <a:rPr lang="en-US" sz="2400" dirty="0" smtClean="0"/>
              <a:t>, </a:t>
            </a:r>
            <a:r>
              <a:rPr lang="en-US" sz="2400" dirty="0" err="1" smtClean="0"/>
              <a:t>Polymerou</a:t>
            </a:r>
            <a:r>
              <a:rPr lang="en-US" sz="2400" dirty="0" smtClean="0"/>
              <a:t> </a:t>
            </a:r>
            <a:r>
              <a:rPr lang="en-US" sz="2400" dirty="0"/>
              <a:t>Maria </a:t>
            </a:r>
            <a:r>
              <a:rPr lang="en-US" sz="2400" dirty="0" err="1" smtClean="0"/>
              <a:t>Vasiliki</a:t>
            </a:r>
            <a:r>
              <a:rPr lang="en-US" sz="2400" dirty="0"/>
              <a:t>: </a:t>
            </a:r>
            <a:r>
              <a:rPr lang="en-US" sz="2400" b="1" dirty="0"/>
              <a:t>Governance, compliance, and standardization in information security</a:t>
            </a:r>
            <a:endParaRPr lang="el-GR" sz="24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33370" y="4447687"/>
            <a:ext cx="10944225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/>
              <a:t>Zampethanis</a:t>
            </a:r>
            <a:r>
              <a:rPr lang="en-US" sz="2400" dirty="0" smtClean="0"/>
              <a:t> </a:t>
            </a:r>
            <a:r>
              <a:rPr lang="en-US" sz="2400" dirty="0" err="1" smtClean="0"/>
              <a:t>Symeon</a:t>
            </a:r>
            <a:r>
              <a:rPr lang="en-US" sz="2400" dirty="0" smtClean="0"/>
              <a:t>, </a:t>
            </a:r>
            <a:r>
              <a:rPr lang="en-US" sz="2400" dirty="0" err="1" smtClean="0"/>
              <a:t>Kouravana</a:t>
            </a:r>
            <a:r>
              <a:rPr lang="en-US" sz="2400" dirty="0" smtClean="0"/>
              <a:t> </a:t>
            </a:r>
            <a:r>
              <a:rPr lang="en-US" sz="2400" dirty="0" err="1" smtClean="0"/>
              <a:t>Amalia</a:t>
            </a:r>
            <a:r>
              <a:rPr lang="en-US" sz="2400" dirty="0" smtClean="0"/>
              <a:t>: </a:t>
            </a:r>
            <a:r>
              <a:rPr lang="en-US" sz="2400" b="1" dirty="0"/>
              <a:t>Benchmarking Adaptive Intrusion Detection: Hybrid Ensemble Learning vs</a:t>
            </a:r>
            <a:r>
              <a:rPr lang="en-US" sz="2400" b="1" dirty="0" smtClean="0"/>
              <a:t>. Decision-Value-Based </a:t>
            </a:r>
            <a:r>
              <a:rPr lang="en-US" sz="2400" b="1" dirty="0"/>
              <a:t>IDS approach</a:t>
            </a:r>
            <a:endParaRPr lang="el-GR" sz="2400" b="1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33370" y="2282869"/>
            <a:ext cx="10944225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/>
              <a:t>Tolias</a:t>
            </a:r>
            <a:r>
              <a:rPr lang="en-US" sz="2400" dirty="0" smtClean="0"/>
              <a:t> Nikolaos, </a:t>
            </a:r>
            <a:r>
              <a:rPr lang="en-US" sz="2400" dirty="0" err="1" smtClean="0"/>
              <a:t>Kalampakas</a:t>
            </a:r>
            <a:r>
              <a:rPr lang="en-US" sz="2400" dirty="0" smtClean="0"/>
              <a:t> Nikolaos, </a:t>
            </a:r>
            <a:r>
              <a:rPr lang="en-US" sz="2400" dirty="0" err="1" smtClean="0"/>
              <a:t>Papadoiliopoulos</a:t>
            </a:r>
            <a:r>
              <a:rPr lang="en-US" sz="2400" dirty="0" smtClean="0"/>
              <a:t> Dimitris: </a:t>
            </a:r>
            <a:r>
              <a:rPr lang="en-US" sz="2400" b="1" dirty="0"/>
              <a:t>Modeling and assessment of cyber threats, risks and adversarial behaviors</a:t>
            </a:r>
            <a:endParaRPr lang="el-GR" sz="2400" b="1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33370" y="1200460"/>
            <a:ext cx="10944225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Guillermo </a:t>
            </a:r>
            <a:r>
              <a:rPr lang="en-US" sz="2400" dirty="0" err="1"/>
              <a:t>Karlsson</a:t>
            </a:r>
            <a:r>
              <a:rPr lang="en-US" sz="2400" dirty="0"/>
              <a:t> </a:t>
            </a:r>
            <a:r>
              <a:rPr lang="en-US" sz="2400" dirty="0" err="1" smtClean="0"/>
              <a:t>Briz</a:t>
            </a:r>
            <a:r>
              <a:rPr lang="en-US" sz="2400" dirty="0" smtClean="0"/>
              <a:t>: </a:t>
            </a:r>
            <a:r>
              <a:rPr lang="en-US" sz="2400" b="1" dirty="0" smtClean="0"/>
              <a:t>Insider Threat in Cloud Operations – focusing on privileged user misuse or credential theft within a managed service provider (MSP).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5475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1143000" y="2392906"/>
            <a:ext cx="9705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400" dirty="0" smtClean="0">
                <a:solidFill>
                  <a:prstClr val="black"/>
                </a:solidFill>
              </a:rPr>
              <a:t>Final Exam Preparation</a:t>
            </a:r>
            <a:endParaRPr lang="el-GR" sz="4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Final Exam Logistics (1)</a:t>
            </a:r>
            <a:endParaRPr lang="el-GR" sz="28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0025" y="902913"/>
            <a:ext cx="809625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General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exam material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based on a specific textbook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it includes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topics discussed during the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Preparation should be based on: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Lecture slides (e-class PPTs)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Accompanied material (references, examples, additional notes)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exam focuses on:</a:t>
            </a: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Conceptual understanding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Architectures, protocols and system-level logic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1200150" lvl="2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security mechanisms operate and interact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There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emphasis on heavy mathematical formulations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Exercises and questions will be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similar to those practiced during the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3112" y="4232555"/>
            <a:ext cx="2143125" cy="2143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Final Exam Logistics (2)</a:t>
            </a:r>
            <a:endParaRPr lang="el-GR" sz="28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9550" y="894818"/>
            <a:ext cx="809625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may bring and use: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Any textbook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Personal notes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Printed lecture material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 or pencil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Calculator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following are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allowed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Smartphone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Smartwatch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Laptop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Any other smart or electronic device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the exam is conducted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online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 </a:t>
            </a:r>
            <a:r>
              <a:rPr kumimoji="0" lang="el-GR" alt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separate announcement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will follow with detailed instructions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3112" y="423255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9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Final Exam Logistics (3)</a:t>
            </a:r>
            <a:endParaRPr lang="el-GR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63112" y="4232555"/>
            <a:ext cx="2143125" cy="214312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4232" y="767212"/>
            <a:ext cx="8353508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 may answer in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Greek or English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brief, clear, and concise answers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unnecessary length or </a:t>
            </a:r>
            <a:r>
              <a:rPr kumimoji="0" lang="el-GR" alt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“σάλτσες”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Explanations should demonstrate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understanding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not memorization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Well-structured answers that clearly explain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reasoning and logic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preferred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Additional relevant information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from papers, online resources, or further reading) is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welcome and rewarded as a bonus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if correct and clearly connected to the question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Creativity, understanding, critical thinking and proof of engagement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the subject matter are appreciated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writing purely </a:t>
            </a: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static or copy-pasted information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 questions may require:</a:t>
            </a: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Combining concepts from multiple lectures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Overall understanding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course, rather than isolated facts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8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2492941" y="1764837"/>
            <a:ext cx="73311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5400">
                <a:solidFill>
                  <a:prstClr val="black"/>
                </a:solidFill>
                <a:latin typeface="Calibri"/>
              </a:rPr>
              <a:t>Questions and Discussion</a:t>
            </a:r>
            <a:endParaRPr lang="el-GR" sz="54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 bwMode="auto">
          <a:xfrm rot="687603">
            <a:off x="5648594" y="2644625"/>
            <a:ext cx="132867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3800" b="1"/>
              <a:t>?</a:t>
            </a:r>
            <a:endParaRPr lang="el-GR" sz="138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12986</TotalTime>
  <Words>394</Words>
  <Application>Microsoft Office PowerPoint</Application>
  <DocSecurity>0</DocSecurity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/>
  <cp:lastModifiedBy>User</cp:lastModifiedBy>
  <cp:revision>1281</cp:revision>
  <dcterms:created xsi:type="dcterms:W3CDTF">2025-09-25T14:53:19Z</dcterms:created>
  <dcterms:modified xsi:type="dcterms:W3CDTF">2026-01-09T15:33:31Z</dcterms:modified>
  <cp:category/>
  <dc:identifier/>
  <cp:contentStatus/>
  <dc:language/>
  <cp:version/>
</cp:coreProperties>
</file>