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3" r:id="rId4"/>
    <p:sldId id="258" r:id="rId5"/>
    <p:sldId id="262"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62E136-0C40-4972-9BFC-CB610F780794}" type="datetimeFigureOut">
              <a:rPr lang="el-GR" smtClean="0"/>
              <a:t>25/11/2020</a:t>
            </a:fld>
            <a:endParaRPr lang="el-GR" dirty="0"/>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E6918D-142F-4DA6-94C6-AD9C55A5EAEC}" type="slidenum">
              <a:rPr lang="el-GR" smtClean="0"/>
              <a:t>‹#›</a:t>
            </a:fld>
            <a:endParaRPr lang="el-GR" dirty="0"/>
          </a:p>
        </p:txBody>
      </p:sp>
    </p:spTree>
    <p:extLst>
      <p:ext uri="{BB962C8B-B14F-4D97-AF65-F5344CB8AC3E}">
        <p14:creationId xmlns:p14="http://schemas.microsoft.com/office/powerpoint/2010/main" val="2375260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CE6918D-142F-4DA6-94C6-AD9C55A5EAEC}" type="slidenum">
              <a:rPr lang="el-GR" smtClean="0"/>
              <a:t>7</a:t>
            </a:fld>
            <a:endParaRPr lang="el-GR"/>
          </a:p>
        </p:txBody>
      </p:sp>
    </p:spTree>
    <p:extLst>
      <p:ext uri="{BB962C8B-B14F-4D97-AF65-F5344CB8AC3E}">
        <p14:creationId xmlns:p14="http://schemas.microsoft.com/office/powerpoint/2010/main" val="176482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2142001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1165998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2644498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891333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2500760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3449380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8" name="Θέση υποσέλιδου 7"/>
          <p:cNvSpPr>
            <a:spLocks noGrp="1"/>
          </p:cNvSpPr>
          <p:nvPr>
            <p:ph type="ftr" sz="quarter" idx="11"/>
          </p:nvPr>
        </p:nvSpPr>
        <p:spPr/>
        <p:txBody>
          <a:bodyPr/>
          <a:lstStyle/>
          <a:p>
            <a:endParaRPr lang="el-GR" dirty="0"/>
          </a:p>
        </p:txBody>
      </p:sp>
      <p:sp>
        <p:nvSpPr>
          <p:cNvPr id="9" name="Θέση αριθμού διαφάνειας 8"/>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784423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4" name="Θέση υποσέλιδου 3"/>
          <p:cNvSpPr>
            <a:spLocks noGrp="1"/>
          </p:cNvSpPr>
          <p:nvPr>
            <p:ph type="ftr" sz="quarter" idx="11"/>
          </p:nvPr>
        </p:nvSpPr>
        <p:spPr/>
        <p:txBody>
          <a:bodyPr/>
          <a:lstStyle/>
          <a:p>
            <a:endParaRPr lang="el-GR" dirty="0"/>
          </a:p>
        </p:txBody>
      </p:sp>
      <p:sp>
        <p:nvSpPr>
          <p:cNvPr id="5" name="Θέση αριθμού διαφάνειας 4"/>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4006994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3" name="Θέση υποσέλιδου 2"/>
          <p:cNvSpPr>
            <a:spLocks noGrp="1"/>
          </p:cNvSpPr>
          <p:nvPr>
            <p:ph type="ftr" sz="quarter" idx="11"/>
          </p:nvPr>
        </p:nvSpPr>
        <p:spPr/>
        <p:txBody>
          <a:bodyPr/>
          <a:lstStyle/>
          <a:p>
            <a:endParaRPr lang="el-GR" dirty="0"/>
          </a:p>
        </p:txBody>
      </p:sp>
      <p:sp>
        <p:nvSpPr>
          <p:cNvPr id="4" name="Θέση αριθμού διαφάνειας 3"/>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4122316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3261560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43EE999-5F6A-4DC0-B522-8ECF95B3103A}" type="datetimeFigureOut">
              <a:rPr lang="el-GR" smtClean="0"/>
              <a:t>25/11/2020</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6DFA0695-D756-4013-9FB5-8E0D25C1893C}" type="slidenum">
              <a:rPr lang="el-GR" smtClean="0"/>
              <a:t>‹#›</a:t>
            </a:fld>
            <a:endParaRPr lang="el-GR" dirty="0"/>
          </a:p>
        </p:txBody>
      </p:sp>
    </p:spTree>
    <p:extLst>
      <p:ext uri="{BB962C8B-B14F-4D97-AF65-F5344CB8AC3E}">
        <p14:creationId xmlns:p14="http://schemas.microsoft.com/office/powerpoint/2010/main" val="165992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EE999-5F6A-4DC0-B522-8ECF95B3103A}" type="datetimeFigureOut">
              <a:rPr lang="el-GR" smtClean="0"/>
              <a:t>25/11/2020</a:t>
            </a:fld>
            <a:endParaRPr lang="el-GR" dirty="0"/>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FA0695-D756-4013-9FB5-8E0D25C1893C}" type="slidenum">
              <a:rPr lang="el-GR" smtClean="0"/>
              <a:t>‹#›</a:t>
            </a:fld>
            <a:endParaRPr lang="el-GR" dirty="0"/>
          </a:p>
        </p:txBody>
      </p:sp>
    </p:spTree>
    <p:extLst>
      <p:ext uri="{BB962C8B-B14F-4D97-AF65-F5344CB8AC3E}">
        <p14:creationId xmlns:p14="http://schemas.microsoft.com/office/powerpoint/2010/main" val="1830594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15616" y="116633"/>
            <a:ext cx="7342584" cy="1656183"/>
          </a:xfrm>
        </p:spPr>
        <p:txBody>
          <a:bodyPr>
            <a:normAutofit/>
          </a:bodyPr>
          <a:lstStyle/>
          <a:p>
            <a:r>
              <a:rPr lang="en-US" sz="3200" b="1" dirty="0" smtClean="0">
                <a:latin typeface="Arial" panose="020B0604020202020204" pitchFamily="34" charset="0"/>
                <a:cs typeface="Arial" panose="020B0604020202020204" pitchFamily="34" charset="0"/>
              </a:rPr>
              <a:t>ISO 2200</a:t>
            </a: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2800" b="1" dirty="0" smtClean="0">
                <a:latin typeface="Arial" panose="020B0604020202020204" pitchFamily="34" charset="0"/>
                <a:cs typeface="Arial" panose="020B0604020202020204" pitchFamily="34" charset="0"/>
              </a:rPr>
              <a:t>τι είναι;</a:t>
            </a:r>
            <a:endParaRPr lang="el-GR" sz="2800" b="1" dirty="0">
              <a:latin typeface="Arial" panose="020B0604020202020204" pitchFamily="34" charset="0"/>
              <a:cs typeface="Arial" panose="020B0604020202020204" pitchFamily="34" charset="0"/>
            </a:endParaRPr>
          </a:p>
        </p:txBody>
      </p:sp>
      <p:sp>
        <p:nvSpPr>
          <p:cNvPr id="3" name="Υπότιτλος 2"/>
          <p:cNvSpPr>
            <a:spLocks noGrp="1"/>
          </p:cNvSpPr>
          <p:nvPr>
            <p:ph type="subTitle" idx="1"/>
          </p:nvPr>
        </p:nvSpPr>
        <p:spPr>
          <a:xfrm>
            <a:off x="1475656" y="1268760"/>
            <a:ext cx="6400800" cy="1752600"/>
          </a:xfrm>
        </p:spPr>
        <p:txBody>
          <a:bodyPr>
            <a:noAutofit/>
          </a:bodyPr>
          <a:lstStyle/>
          <a:p>
            <a:pPr algn="just"/>
            <a:endParaRPr lang="el-GR" sz="2400" dirty="0" smtClean="0">
              <a:solidFill>
                <a:schemeClr val="tx1"/>
              </a:solidFill>
              <a:latin typeface="Arial" panose="020B0604020202020204" pitchFamily="34" charset="0"/>
              <a:cs typeface="Arial" panose="020B0604020202020204" pitchFamily="34" charset="0"/>
            </a:endParaRPr>
          </a:p>
          <a:p>
            <a:pPr algn="just"/>
            <a:r>
              <a:rPr lang="el-GR" sz="2400" dirty="0" smtClean="0">
                <a:solidFill>
                  <a:schemeClr val="tx1"/>
                </a:solidFill>
                <a:latin typeface="Arial" panose="020B0604020202020204" pitchFamily="34" charset="0"/>
                <a:cs typeface="Arial" panose="020B0604020202020204" pitchFamily="34" charset="0"/>
              </a:rPr>
              <a:t>Το </a:t>
            </a:r>
            <a:r>
              <a:rPr lang="el-GR" sz="2400" dirty="0">
                <a:solidFill>
                  <a:schemeClr val="tx1"/>
                </a:solidFill>
                <a:latin typeface="Arial" panose="020B0604020202020204" pitchFamily="34" charset="0"/>
                <a:cs typeface="Arial" panose="020B0604020202020204" pitchFamily="34" charset="0"/>
              </a:rPr>
              <a:t>Πρότυπο ISO 22000 είναι ένα Διεθνές Πρότυπο που προδιαγράφει τις </a:t>
            </a:r>
            <a:r>
              <a:rPr lang="el-GR" sz="2400" b="1" dirty="0">
                <a:solidFill>
                  <a:schemeClr val="tx1"/>
                </a:solidFill>
                <a:latin typeface="Arial" panose="020B0604020202020204" pitchFamily="34" charset="0"/>
                <a:cs typeface="Arial" panose="020B0604020202020204" pitchFamily="34" charset="0"/>
              </a:rPr>
              <a:t>απαιτήσεις</a:t>
            </a:r>
            <a:r>
              <a:rPr lang="el-GR" sz="2400" dirty="0">
                <a:solidFill>
                  <a:schemeClr val="tx1"/>
                </a:solidFill>
                <a:latin typeface="Arial" panose="020B0604020202020204" pitchFamily="34" charset="0"/>
                <a:cs typeface="Arial" panose="020B0604020202020204" pitchFamily="34" charset="0"/>
              </a:rPr>
              <a:t> για ένα </a:t>
            </a:r>
            <a:r>
              <a:rPr lang="el-GR" sz="2400" b="1" dirty="0">
                <a:solidFill>
                  <a:schemeClr val="tx1"/>
                </a:solidFill>
                <a:latin typeface="Arial" panose="020B0604020202020204" pitchFamily="34" charset="0"/>
                <a:cs typeface="Arial" panose="020B0604020202020204" pitchFamily="34" charset="0"/>
              </a:rPr>
              <a:t>σύστημα διαχείρισης</a:t>
            </a:r>
            <a:r>
              <a:rPr lang="el-GR" sz="2400" dirty="0">
                <a:solidFill>
                  <a:schemeClr val="tx1"/>
                </a:solidFill>
                <a:latin typeface="Arial" panose="020B0604020202020204" pitchFamily="34" charset="0"/>
                <a:cs typeface="Arial" panose="020B0604020202020204" pitchFamily="34" charset="0"/>
              </a:rPr>
              <a:t> της ασφάλειας των τροφίμων προκειμένου οι οργανισμοί της αλυσίδας τροφίμων να καταδεικνύουν την </a:t>
            </a:r>
            <a:r>
              <a:rPr lang="el-GR" sz="2400" b="1" dirty="0">
                <a:solidFill>
                  <a:schemeClr val="tx1"/>
                </a:solidFill>
                <a:latin typeface="Arial" panose="020B0604020202020204" pitchFamily="34" charset="0"/>
                <a:cs typeface="Arial" panose="020B0604020202020204" pitchFamily="34" charset="0"/>
              </a:rPr>
              <a:t>ικανότητά</a:t>
            </a:r>
            <a:r>
              <a:rPr lang="el-GR" sz="2400" dirty="0">
                <a:solidFill>
                  <a:schemeClr val="tx1"/>
                </a:solidFill>
                <a:latin typeface="Arial" panose="020B0604020202020204" pitchFamily="34" charset="0"/>
                <a:cs typeface="Arial" panose="020B0604020202020204" pitchFamily="34" charset="0"/>
              </a:rPr>
              <a:t> τους στον έλεγχο των κινδύνων και να </a:t>
            </a:r>
            <a:r>
              <a:rPr lang="el-GR" sz="2400" b="1" dirty="0">
                <a:solidFill>
                  <a:schemeClr val="tx1"/>
                </a:solidFill>
                <a:latin typeface="Arial" panose="020B0604020202020204" pitchFamily="34" charset="0"/>
                <a:cs typeface="Arial" panose="020B0604020202020204" pitchFamily="34" charset="0"/>
              </a:rPr>
              <a:t>διασφαλίζεται</a:t>
            </a:r>
            <a:r>
              <a:rPr lang="el-GR" sz="2400" dirty="0">
                <a:solidFill>
                  <a:schemeClr val="tx1"/>
                </a:solidFill>
                <a:latin typeface="Arial" panose="020B0604020202020204" pitchFamily="34" charset="0"/>
                <a:cs typeface="Arial" panose="020B0604020202020204" pitchFamily="34" charset="0"/>
              </a:rPr>
              <a:t> </a:t>
            </a:r>
            <a:r>
              <a:rPr lang="el-GR" sz="2400" b="1" dirty="0">
                <a:solidFill>
                  <a:schemeClr val="tx1"/>
                </a:solidFill>
                <a:latin typeface="Arial" panose="020B0604020202020204" pitchFamily="34" charset="0"/>
                <a:cs typeface="Arial" panose="020B0604020202020204" pitchFamily="34" charset="0"/>
              </a:rPr>
              <a:t>η ασφάλεια των τροφίμων</a:t>
            </a:r>
            <a:r>
              <a:rPr lang="el-GR" sz="2400" dirty="0">
                <a:solidFill>
                  <a:schemeClr val="tx1"/>
                </a:solidFill>
                <a:latin typeface="Arial" panose="020B0604020202020204" pitchFamily="34" charset="0"/>
                <a:cs typeface="Arial" panose="020B0604020202020204" pitchFamily="34" charset="0"/>
              </a:rPr>
              <a:t>. Εκδόθηκε από το Διεθνή Οργανισμό Τυποποίησης (ISO) το 2005 και </a:t>
            </a:r>
            <a:r>
              <a:rPr lang="el-GR" sz="2400" b="1" dirty="0">
                <a:solidFill>
                  <a:schemeClr val="tx1"/>
                </a:solidFill>
                <a:latin typeface="Arial" panose="020B0604020202020204" pitchFamily="34" charset="0"/>
                <a:cs typeface="Arial" panose="020B0604020202020204" pitchFamily="34" charset="0"/>
              </a:rPr>
              <a:t>ενσωματώνει τις απαιτήσεις του HACCP</a:t>
            </a:r>
            <a:r>
              <a:rPr lang="el-GR" sz="2400" dirty="0">
                <a:solidFill>
                  <a:schemeClr val="tx1"/>
                </a:solidFill>
                <a:latin typeface="Arial" panose="020B0604020202020204" pitchFamily="34" charset="0"/>
                <a:cs typeface="Arial" panose="020B0604020202020204" pitchFamily="34" charset="0"/>
              </a:rPr>
              <a:t>, </a:t>
            </a:r>
            <a:r>
              <a:rPr lang="el-GR" sz="2400" dirty="0" smtClean="0">
                <a:solidFill>
                  <a:schemeClr val="tx1"/>
                </a:solidFill>
                <a:latin typeface="Arial" panose="020B0604020202020204" pitchFamily="34" charset="0"/>
                <a:cs typeface="Arial" panose="020B0604020202020204" pitchFamily="34" charset="0"/>
              </a:rPr>
              <a:t>καθώς επίσης, </a:t>
            </a:r>
            <a:r>
              <a:rPr lang="el-GR" sz="2400" dirty="0">
                <a:solidFill>
                  <a:schemeClr val="tx1"/>
                </a:solidFill>
                <a:latin typeface="Arial" panose="020B0604020202020204" pitchFamily="34" charset="0"/>
                <a:cs typeface="Arial" panose="020B0604020202020204" pitchFamily="34" charset="0"/>
              </a:rPr>
              <a:t>τις απαιτήσεις της ισχύουσας νομοθεσίας και τις γενικές αρχές των συστημάτων διαχείρισης.</a:t>
            </a:r>
          </a:p>
        </p:txBody>
      </p:sp>
    </p:spTree>
    <p:extLst>
      <p:ext uri="{BB962C8B-B14F-4D97-AF65-F5344CB8AC3E}">
        <p14:creationId xmlns:p14="http://schemas.microsoft.com/office/powerpoint/2010/main" val="2124766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800" b="1" dirty="0">
                <a:solidFill>
                  <a:prstClr val="black"/>
                </a:solidFill>
                <a:latin typeface="Arial" panose="020B0604020202020204" pitchFamily="34" charset="0"/>
                <a:cs typeface="Arial" panose="020B0604020202020204" pitchFamily="34" charset="0"/>
              </a:rPr>
              <a:t>ΥΓΕΙΟΝΟΜΙΚΟΣ ΕΛΕΓΧΟΣ ΑΠΟ ΔΗΜΟΣΙΕΣ </a:t>
            </a:r>
            <a:r>
              <a:rPr lang="el-GR" sz="2800" b="1" dirty="0" smtClean="0">
                <a:solidFill>
                  <a:prstClr val="black"/>
                </a:solidFill>
                <a:latin typeface="Arial" panose="020B0604020202020204" pitchFamily="34" charset="0"/>
                <a:cs typeface="Arial" panose="020B0604020202020204" pitchFamily="34" charset="0"/>
              </a:rPr>
              <a:t>ΥΠΗΡΕΣΙΕΣ</a:t>
            </a:r>
            <a:br>
              <a:rPr lang="el-GR" sz="2800" b="1" dirty="0" smtClean="0">
                <a:solidFill>
                  <a:prstClr val="black"/>
                </a:solidFill>
                <a:latin typeface="Arial" panose="020B0604020202020204" pitchFamily="34" charset="0"/>
                <a:cs typeface="Arial" panose="020B0604020202020204" pitchFamily="34" charset="0"/>
              </a:rPr>
            </a:br>
            <a:r>
              <a:rPr lang="el-GR" sz="2700" b="1" dirty="0">
                <a:solidFill>
                  <a:prstClr val="black"/>
                </a:solidFill>
                <a:latin typeface="Arial" panose="020B0604020202020204" pitchFamily="34" charset="0"/>
                <a:cs typeface="Arial" panose="020B0604020202020204" pitchFamily="34" charset="0"/>
              </a:rPr>
              <a:t>Αρχικός έλεγχος</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400" dirty="0" smtClean="0">
                <a:latin typeface="Arial" panose="020B0604020202020204" pitchFamily="34" charset="0"/>
                <a:cs typeface="Arial" panose="020B0604020202020204" pitchFamily="34" charset="0"/>
              </a:rPr>
              <a:t>Πραγματοποιείται έπειτα από </a:t>
            </a:r>
            <a:r>
              <a:rPr lang="el-GR" sz="2400" b="1" dirty="0" smtClean="0">
                <a:latin typeface="Arial" panose="020B0604020202020204" pitchFamily="34" charset="0"/>
                <a:cs typeface="Arial" panose="020B0604020202020204" pitchFamily="34" charset="0"/>
              </a:rPr>
              <a:t>αίτημα</a:t>
            </a:r>
            <a:r>
              <a:rPr lang="el-GR" sz="2400" dirty="0" smtClean="0">
                <a:latin typeface="Arial" panose="020B0604020202020204" pitchFamily="34" charset="0"/>
                <a:cs typeface="Arial" panose="020B0604020202020204" pitchFamily="34" charset="0"/>
              </a:rPr>
              <a:t> του επιχειρηματία πριν την έναρξη της λειτουργίας του εστιατορίου προκειμένου </a:t>
            </a:r>
            <a:r>
              <a:rPr lang="el-GR" sz="2400" b="1" dirty="0" smtClean="0">
                <a:latin typeface="Arial" panose="020B0604020202020204" pitchFamily="34" charset="0"/>
                <a:cs typeface="Arial" panose="020B0604020202020204" pitchFamily="34" charset="0"/>
              </a:rPr>
              <a:t>να εκδοθεί η άδεια λειτουργίας</a:t>
            </a:r>
            <a:r>
              <a:rPr lang="el-GR" sz="2400" dirty="0" smtClean="0">
                <a:latin typeface="Arial" panose="020B0604020202020204" pitchFamily="34" charset="0"/>
                <a:cs typeface="Arial" panose="020B0604020202020204" pitchFamily="34" charset="0"/>
              </a:rPr>
              <a:t>. Στο στάδιο αυτό ελέγχεται η </a:t>
            </a:r>
            <a:r>
              <a:rPr lang="el-GR" sz="2400" b="1" dirty="0" smtClean="0">
                <a:latin typeface="Arial" panose="020B0604020202020204" pitchFamily="34" charset="0"/>
                <a:cs typeface="Arial" panose="020B0604020202020204" pitchFamily="34" charset="0"/>
              </a:rPr>
              <a:t>πληρότητα</a:t>
            </a:r>
            <a:r>
              <a:rPr lang="el-GR" sz="2400" dirty="0" smtClean="0">
                <a:latin typeface="Arial" panose="020B0604020202020204" pitchFamily="34" charset="0"/>
                <a:cs typeface="Arial" panose="020B0604020202020204" pitchFamily="34" charset="0"/>
              </a:rPr>
              <a:t> και η </a:t>
            </a:r>
            <a:r>
              <a:rPr lang="el-GR" sz="2400" b="1" dirty="0" smtClean="0">
                <a:latin typeface="Arial" panose="020B0604020202020204" pitchFamily="34" charset="0"/>
                <a:cs typeface="Arial" panose="020B0604020202020204" pitchFamily="34" charset="0"/>
              </a:rPr>
              <a:t>καταλληλότητα</a:t>
            </a:r>
            <a:r>
              <a:rPr lang="el-GR" sz="2400" dirty="0" smtClean="0">
                <a:latin typeface="Arial" panose="020B0604020202020204" pitchFamily="34" charset="0"/>
                <a:cs typeface="Arial" panose="020B0604020202020204" pitchFamily="34" charset="0"/>
              </a:rPr>
              <a:t> των εγκαταστάσεων:</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το κατάστημα διαθέτει όλους απαραίτητους χώρους για τη σωστή λειτουργία του ( κουζίνα, αποθήκη, αποχωρητήρια, αποδυτήρια, τραπεζαρία κτλ)</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οι χώροι έχουν κατασκευαστεί σύμφωνα με τις υγειονομικές διατάξεις ως προς το ύψος, τον αερισμό, τον φωτισμό κτλ.</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σε κάθε χώρο υπάρχει και είναι κατάλληλος από υγειονομικής άποψης (πάγκοι, ψυγεία, προθήκες φύλαξης ποτών, τροφίμων κτλ.) </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4370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500" b="1" dirty="0">
                <a:solidFill>
                  <a:prstClr val="black"/>
                </a:solidFill>
                <a:latin typeface="Arial" panose="020B0604020202020204" pitchFamily="34" charset="0"/>
                <a:cs typeface="Arial" panose="020B0604020202020204" pitchFamily="34" charset="0"/>
              </a:rPr>
              <a:t>ΥΓΕΙΟΝΟΜΙΚΟΣ ΕΛΕΓΧΟΣ ΑΠΟ ΔΗΜΟΣΙΕΣ ΥΠΗΡΕΣΙΕΣ</a:t>
            </a:r>
            <a:br>
              <a:rPr lang="el-GR" sz="2500" b="1" dirty="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περιοδικός </a:t>
            </a:r>
            <a:r>
              <a:rPr lang="el-GR" sz="2400" b="1" dirty="0">
                <a:solidFill>
                  <a:prstClr val="black"/>
                </a:solidFill>
                <a:latin typeface="Arial" panose="020B0604020202020204" pitchFamily="34" charset="0"/>
                <a:cs typeface="Arial" panose="020B0604020202020204" pitchFamily="34" charset="0"/>
              </a:rPr>
              <a:t>έλεγχος</a:t>
            </a:r>
            <a:endParaRPr lang="el-GR" dirty="0"/>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τηρούνται οι κανόνες υγιεινής και καθαριότητας</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τα προσφερόμενα τρόφιμα είναι κατάλληλα</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Εάν οι εργαζόμενοι στο εστιατόριο είναι υγιείς, διαθέτουν ατομικό βιβλιάριο υγείας και αν τηρούν γενικά όλες τις υποχρεώσεις, σύμφωνα με τις υγειονομικές διατάξεις (ατομική καθαριότητα, μπλούζα εργασίας, σκούφο κτλ)</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478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300" b="1" dirty="0">
                <a:solidFill>
                  <a:prstClr val="black"/>
                </a:solidFill>
                <a:latin typeface="Arial" panose="020B0604020202020204" pitchFamily="34" charset="0"/>
                <a:cs typeface="Arial" panose="020B0604020202020204" pitchFamily="34" charset="0"/>
              </a:rPr>
              <a:t>ΥΓΕΙΟΝΟΜΙΚΟΣ ΕΛΕΓΧΟΣ ΑΠΟ ΔΗΜΟΣΙΕΣ ΥΠΗΡΕΣΙΕΣ</a:t>
            </a:r>
            <a:br>
              <a:rPr lang="el-GR" sz="2300" b="1" dirty="0">
                <a:solidFill>
                  <a:prstClr val="black"/>
                </a:solidFill>
                <a:latin typeface="Arial" panose="020B0604020202020204" pitchFamily="34" charset="0"/>
                <a:cs typeface="Arial" panose="020B0604020202020204" pitchFamily="34" charset="0"/>
              </a:rPr>
            </a:br>
            <a:r>
              <a:rPr lang="el-GR" sz="2200" b="1" dirty="0" smtClean="0">
                <a:solidFill>
                  <a:prstClr val="black"/>
                </a:solidFill>
                <a:latin typeface="Arial" panose="020B0604020202020204" pitchFamily="34" charset="0"/>
                <a:cs typeface="Arial" panose="020B0604020202020204" pitchFamily="34" charset="0"/>
              </a:rPr>
              <a:t>διαδικασία  ελέγχου των υγειονομικών ελεγκτών </a:t>
            </a:r>
            <a:endParaRPr lang="el-GR" dirty="0"/>
          </a:p>
        </p:txBody>
      </p:sp>
      <p:sp>
        <p:nvSpPr>
          <p:cNvPr id="3" name="Θέση περιεχομένου 2"/>
          <p:cNvSpPr>
            <a:spLocks noGrp="1"/>
          </p:cNvSpPr>
          <p:nvPr>
            <p:ph idx="1"/>
          </p:nvPr>
        </p:nvSpPr>
        <p:spPr/>
        <p:txBody>
          <a:bodyPr>
            <a:normAutofit fontScale="92500" lnSpcReduction="20000"/>
          </a:bodyPr>
          <a:lstStyle/>
          <a:p>
            <a:pPr>
              <a:buFont typeface="Wingdings" panose="05000000000000000000" pitchFamily="2" charset="2"/>
              <a:buChar char="Ø"/>
            </a:pPr>
            <a:r>
              <a:rPr lang="el-GR" dirty="0" smtClean="0"/>
              <a:t> </a:t>
            </a:r>
            <a:r>
              <a:rPr lang="el-GR" sz="2400" dirty="0">
                <a:latin typeface="Arial" panose="020B0604020202020204" pitchFamily="34" charset="0"/>
                <a:cs typeface="Arial" panose="020B0604020202020204" pitchFamily="34" charset="0"/>
              </a:rPr>
              <a:t>Γ</a:t>
            </a:r>
            <a:r>
              <a:rPr lang="el-GR" sz="2400" dirty="0" smtClean="0">
                <a:latin typeface="Arial" panose="020B0604020202020204" pitchFamily="34" charset="0"/>
                <a:cs typeface="Arial" panose="020B0604020202020204" pitchFamily="34" charset="0"/>
              </a:rPr>
              <a:t>ράφουν στο βιβλίο </a:t>
            </a:r>
            <a:r>
              <a:rPr lang="el-GR" sz="2400" b="1" dirty="0" smtClean="0">
                <a:latin typeface="Arial" panose="020B0604020202020204" pitchFamily="34" charset="0"/>
                <a:cs typeface="Arial" panose="020B0604020202020204" pitchFamily="34" charset="0"/>
              </a:rPr>
              <a:t>υγειονομικού ελέγχου</a:t>
            </a:r>
            <a:r>
              <a:rPr lang="el-GR" sz="2400" dirty="0" smtClean="0">
                <a:latin typeface="Arial" panose="020B0604020202020204" pitchFamily="34" charset="0"/>
                <a:cs typeface="Arial" panose="020B0604020202020204" pitchFamily="34" charset="0"/>
              </a:rPr>
              <a:t>, το οποίο οφείλουν να διατηρούν οι </a:t>
            </a:r>
            <a:r>
              <a:rPr lang="el-GR" sz="2400" dirty="0" err="1" smtClean="0">
                <a:latin typeface="Arial" panose="020B0604020202020204" pitchFamily="34" charset="0"/>
                <a:cs typeface="Arial" panose="020B0604020202020204" pitchFamily="34" charset="0"/>
              </a:rPr>
              <a:t>επιχ</a:t>
            </a:r>
            <a:r>
              <a:rPr lang="el-GR" sz="2400" dirty="0" smtClean="0">
                <a:latin typeface="Arial" panose="020B0604020202020204" pitchFamily="34" charset="0"/>
                <a:cs typeface="Arial" panose="020B0604020202020204" pitchFamily="34" charset="0"/>
              </a:rPr>
              <a:t>/σεις, τις διαπιστώσεις του ελέγχου.</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Αναφέρονται οι </a:t>
            </a:r>
            <a:r>
              <a:rPr lang="el-GR" sz="2400" b="1" dirty="0" smtClean="0">
                <a:latin typeface="Arial" panose="020B0604020202020204" pitchFamily="34" charset="0"/>
                <a:cs typeface="Arial" panose="020B0604020202020204" pitchFamily="34" charset="0"/>
              </a:rPr>
              <a:t>υποδείξεις</a:t>
            </a:r>
            <a:r>
              <a:rPr lang="el-GR" sz="2400" dirty="0" smtClean="0">
                <a:latin typeface="Arial" panose="020B0604020202020204" pitchFamily="34" charset="0"/>
                <a:cs typeface="Arial" panose="020B0604020202020204" pitchFamily="34" charset="0"/>
              </a:rPr>
              <a:t> για τις τυχόν ελλείψεις που διαπιστώνονται, τα μέτρα που πρέπει να ληφθούν, όπου το κατάστημα μπορεί να χαρακτηριστεί </a:t>
            </a:r>
            <a:r>
              <a:rPr lang="el-GR" sz="2400" b="1" dirty="0" smtClean="0">
                <a:latin typeface="Arial" panose="020B0604020202020204" pitchFamily="34" charset="0"/>
                <a:cs typeface="Arial" panose="020B0604020202020204" pitchFamily="34" charset="0"/>
              </a:rPr>
              <a:t>καθαρό</a:t>
            </a:r>
            <a:r>
              <a:rPr lang="el-GR" sz="2400" dirty="0" smtClean="0">
                <a:latin typeface="Arial" panose="020B0604020202020204" pitchFamily="34" charset="0"/>
                <a:cs typeface="Arial" panose="020B0604020202020204" pitchFamily="34" charset="0"/>
              </a:rPr>
              <a:t>, </a:t>
            </a:r>
            <a:r>
              <a:rPr lang="el-GR" sz="2400" b="1" dirty="0" smtClean="0">
                <a:latin typeface="Arial" panose="020B0604020202020204" pitchFamily="34" charset="0"/>
                <a:cs typeface="Arial" panose="020B0604020202020204" pitchFamily="34" charset="0"/>
              </a:rPr>
              <a:t>σχετικά</a:t>
            </a:r>
            <a:r>
              <a:rPr lang="el-GR" sz="2400" dirty="0" smtClean="0">
                <a:latin typeface="Arial" panose="020B0604020202020204" pitchFamily="34" charset="0"/>
                <a:cs typeface="Arial" panose="020B0604020202020204" pitchFamily="34" charset="0"/>
              </a:rPr>
              <a:t> καθαρό ή </a:t>
            </a:r>
            <a:r>
              <a:rPr lang="el-GR" sz="2400" b="1" dirty="0" smtClean="0">
                <a:latin typeface="Arial" panose="020B0604020202020204" pitchFamily="34" charset="0"/>
                <a:cs typeface="Arial" panose="020B0604020202020204" pitchFamily="34" charset="0"/>
              </a:rPr>
              <a:t>ακάθαρτο</a:t>
            </a:r>
            <a:r>
              <a:rPr lang="el-GR" sz="2400" dirty="0" smtClean="0">
                <a:latin typeface="Arial" panose="020B0604020202020204" pitchFamily="34" charset="0"/>
                <a:cs typeface="Arial" panose="020B0604020202020204" pitchFamily="34" charset="0"/>
              </a:rPr>
              <a:t>.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Στο </a:t>
            </a:r>
            <a:r>
              <a:rPr lang="el-GR" sz="2400" b="1" dirty="0" smtClean="0">
                <a:latin typeface="Arial" panose="020B0604020202020204" pitchFamily="34" charset="0"/>
                <a:cs typeface="Arial" panose="020B0604020202020204" pitchFamily="34" charset="0"/>
              </a:rPr>
              <a:t>ακάθαρτο</a:t>
            </a:r>
            <a:r>
              <a:rPr lang="el-GR" sz="2400" dirty="0" smtClean="0">
                <a:latin typeface="Arial" panose="020B0604020202020204" pitchFamily="34" charset="0"/>
                <a:cs typeface="Arial" panose="020B0604020202020204" pitchFamily="34" charset="0"/>
              </a:rPr>
              <a:t>, συντάσσεται έκθεση που αποστέλλεται στον εισαγγελέα για την ποινική δίωξη των υπευθύνων.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Ανάλογη έκθεση υποβάλλεται στην αρμόδια υπηρεσία για να αποφασιστεί η προσωρινή ή οριστική απαγόρευση της λειτουργίας της </a:t>
            </a:r>
            <a:r>
              <a:rPr lang="el-GR" sz="2400" dirty="0" err="1" smtClean="0">
                <a:latin typeface="Arial" panose="020B0604020202020204" pitchFamily="34" charset="0"/>
                <a:cs typeface="Arial" panose="020B0604020202020204" pitchFamily="34" charset="0"/>
              </a:rPr>
              <a:t>επιχ</a:t>
            </a:r>
            <a:r>
              <a:rPr lang="el-GR" sz="2400" dirty="0" smtClean="0">
                <a:latin typeface="Arial" panose="020B0604020202020204" pitchFamily="34" charset="0"/>
                <a:cs typeface="Arial" panose="020B0604020202020204" pitchFamily="34" charset="0"/>
              </a:rPr>
              <a:t>/σης.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Στους  παραβάτες των υγειονομικών διατάξεων επιβάλλονται ποινές ( ποινικές, αστικές και διοικητικές)   </a:t>
            </a:r>
          </a:p>
          <a:p>
            <a:pP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5449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Κίνδυνοι – ατυχήματα</a:t>
            </a:r>
            <a:r>
              <a:rPr lang="el-GR" sz="3200" dirty="0" smtClean="0">
                <a:latin typeface="Arial" panose="020B0604020202020204" pitchFamily="34" charset="0"/>
                <a:cs typeface="Arial" panose="020B0604020202020204" pitchFamily="34" charset="0"/>
              </a:rPr>
              <a:t/>
            </a:r>
            <a:br>
              <a:rPr lang="el-GR" sz="3200" dirty="0" smtClean="0">
                <a:latin typeface="Arial" panose="020B0604020202020204" pitchFamily="34" charset="0"/>
                <a:cs typeface="Arial" panose="020B0604020202020204" pitchFamily="34" charset="0"/>
              </a:rPr>
            </a:br>
            <a:r>
              <a:rPr lang="el-GR" sz="2800" dirty="0" smtClean="0">
                <a:latin typeface="Arial" panose="020B0604020202020204" pitchFamily="34" charset="0"/>
                <a:cs typeface="Arial" panose="020B0604020202020204" pitchFamily="34" charset="0"/>
              </a:rPr>
              <a:t>πρόληψη &amp; αντιμετώπιση</a:t>
            </a:r>
            <a:endParaRPr lang="el-GR" sz="28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smtClean="0"/>
              <a:t> </a:t>
            </a:r>
            <a:r>
              <a:rPr lang="el-GR" sz="2800" b="1" dirty="0">
                <a:latin typeface="Arial" panose="020B0604020202020204" pitchFamily="34" charset="0"/>
                <a:cs typeface="Arial" panose="020B0604020202020204" pitchFamily="34" charset="0"/>
              </a:rPr>
              <a:t>Μ</a:t>
            </a:r>
            <a:r>
              <a:rPr lang="el-GR" sz="2800" b="1" dirty="0" smtClean="0">
                <a:latin typeface="Arial" panose="020B0604020202020204" pitchFamily="34" charset="0"/>
                <a:cs typeface="Arial" panose="020B0604020202020204" pitchFamily="34" charset="0"/>
              </a:rPr>
              <a:t>ηχανικοί κίνδυνοι:</a:t>
            </a:r>
            <a:r>
              <a:rPr lang="el-GR" sz="2400" dirty="0" smtClean="0">
                <a:latin typeface="Arial" panose="020B0604020202020204" pitchFamily="34" charset="0"/>
                <a:cs typeface="Arial" panose="020B0604020202020204" pitchFamily="34" charset="0"/>
              </a:rPr>
              <a:t> προέρχονται από κινήσεις μηχανημάτων (κοπής λαχανικών, κρεάτων, κιμά, αλλαντικών, ζυμωτικές μηχανές, μαχαίρια, γυάλινα, σκεύη κτλ </a:t>
            </a:r>
          </a:p>
          <a:p>
            <a:pPr marL="0" indent="0">
              <a:buNone/>
            </a:pPr>
            <a:r>
              <a:rPr lang="el-GR" sz="2400" b="1" dirty="0" smtClean="0">
                <a:latin typeface="Arial" panose="020B0604020202020204" pitchFamily="34" charset="0"/>
                <a:cs typeface="Arial" panose="020B0604020202020204" pitchFamily="34" charset="0"/>
              </a:rPr>
              <a:t>Μέτρα πρόληψης: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Εκπαίδευση εργαζομένων σύμφωνα με τις διαδικασίες ασφαλούς εργασίας και απαγόρευση χρήσης από τους εργαζομένους αν δεν αισθάνονται καλά.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Σωστή συντήρηση και καθημερινός καθαρισμός των μηχανημάτων, που θα πρέπει να φέρουν τη σήμανση </a:t>
            </a:r>
            <a:r>
              <a:rPr lang="en-US" sz="2400" dirty="0" smtClean="0">
                <a:latin typeface="Arial" panose="020B0604020202020204" pitchFamily="34" charset="0"/>
                <a:cs typeface="Arial" panose="020B0604020202020204" pitchFamily="34" charset="0"/>
              </a:rPr>
              <a:t>CE</a:t>
            </a:r>
            <a:r>
              <a:rPr lang="el-G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conformite europeenne</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ευρωπαϊκή συμμόρφωση)</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&amp; διακόπτη ασφαλείας. Επίσης αναφορά στο τμήμα συντήρησης για οποιαδήποτε δυσλειτουργία.</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Αποσύνδεση των συσκευών από το ρεύμα κατά τον καθαρισμό ή τη συντήρησή τους.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Απομάκρυνση σπασμένων ή φθαρμένων κομματιών των γυάλινων σκευών.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Το σημείο κοπής πρέπει να είναι μακριά από το σώμα των εργαζομένων, να μην τοποθετούν τα χέρια τους στο σημείο κίνησης ή φόρτωσης υλικών και  να φορούν γάντια ασφαλείας όταν το καθαρίζουν.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μαχαίρια, ο χρήστης πρέπει να τα χειρίζεται με το κατάλληλο χέρι του, να πλένονται να τοποθετούνται στα σημεία φύλαξης  και αν πέφτουν να  συλλέγονται από το πάτωμα.</a:t>
            </a:r>
          </a:p>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400" b="1" dirty="0" smtClean="0">
              <a:latin typeface="Arial" panose="020B0604020202020204" pitchFamily="34" charset="0"/>
              <a:cs typeface="Arial" panose="020B0604020202020204" pitchFamily="34" charset="0"/>
            </a:endParaRPr>
          </a:p>
          <a:p>
            <a:pPr marL="0" indent="0">
              <a:buNone/>
            </a:pP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696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sz="2800" b="1" dirty="0" smtClean="0">
                <a:latin typeface="Arial" panose="020B0604020202020204" pitchFamily="34" charset="0"/>
                <a:cs typeface="Arial" panose="020B0604020202020204" pitchFamily="34" charset="0"/>
              </a:rPr>
              <a:t>Θερμικοί κίνδυνοι</a:t>
            </a:r>
            <a:r>
              <a:rPr lang="el-GR" sz="28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όταν έρθουν σε επαφή με θερμές επιφάνειες (φούρνους, σχάρες, βραστήρες ατμού κα.), δημιουργούνται εγκαύματα.</a:t>
            </a:r>
          </a:p>
          <a:p>
            <a:pPr marL="0" indent="0">
              <a:buNone/>
            </a:pPr>
            <a:r>
              <a:rPr lang="el-GR" sz="2400" b="1" dirty="0" smtClean="0">
                <a:latin typeface="Arial" panose="020B0604020202020204" pitchFamily="34" charset="0"/>
                <a:cs typeface="Arial" panose="020B0604020202020204" pitchFamily="34" charset="0"/>
              </a:rPr>
              <a:t>Μέτρα πρόληψης: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Οι εργαζόμενοι αγγίζουν τα σκεύη όταν κρυώσουν , με κατάλληλα γάντια</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μαγειρικά σκεύη δε μετακινούνται όταν βρίσκονται πάνω στις εστίες, δεν πρέπει να υπάρχουν κουτάλια &amp; πιρούνια μέσα και δεν πρέπει να πέφτει νερό μέσα στο καυτό λάδι.</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Θα πρέπει να τηρούνται οι προτεινόμενες θερμοκρασίες μαγειρέματος και να αποφεύγεται η επαφή με τη φλόγα ή τα ζεστά αντικείμενα.</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ενδυμασία των εργαζομένων να είναι κατάλληλη, να φορούν βαμβακερά πουκάμισα με μακρύ μανίκι και βαμβακερά παντελόνια, ώστε να αποφεύγονται τα εγκαύματα.</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Εκπαίδευση του προσωπικού στη διαχείριση των καυτών και ζεστών σκευών.</a:t>
            </a:r>
          </a:p>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marL="0" indent="0">
              <a:buNone/>
            </a:pPr>
            <a:endParaRPr lang="el-GR" sz="2800" b="1" dirty="0" smtClean="0">
              <a:latin typeface="Arial" panose="020B0604020202020204" pitchFamily="34" charset="0"/>
              <a:cs typeface="Arial" panose="020B0604020202020204" pitchFamily="34" charset="0"/>
            </a:endParaRPr>
          </a:p>
          <a:p>
            <a:pPr marL="0" indent="0">
              <a:buNone/>
            </a:pPr>
            <a:endParaRPr lang="el-G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06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sz="2800" b="1" dirty="0" smtClean="0">
                <a:latin typeface="Arial" panose="020B0604020202020204" pitchFamily="34" charset="0"/>
                <a:cs typeface="Arial" panose="020B0604020202020204" pitchFamily="34" charset="0"/>
              </a:rPr>
              <a:t>Φυσικοί κίνδυνοι:</a:t>
            </a:r>
            <a:r>
              <a:rPr lang="el-GR" sz="28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θόρυβος, φωτισμό, θερμοκρασίες, ακτινοβολίες ή αερισμό που υπερβαίνουν τα επιτρεπτά όρια.</a:t>
            </a:r>
          </a:p>
          <a:p>
            <a:pPr marL="0" indent="0">
              <a:buNone/>
            </a:pPr>
            <a:r>
              <a:rPr lang="el-GR" sz="2400" b="1" dirty="0" smtClean="0">
                <a:latin typeface="Arial" panose="020B0604020202020204" pitchFamily="34" charset="0"/>
                <a:cs typeface="Arial" panose="020B0604020202020204" pitchFamily="34" charset="0"/>
              </a:rPr>
              <a:t>Μέτρα πρόληψης: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Χρήση ηχοπαγίδων, </a:t>
            </a:r>
            <a:r>
              <a:rPr lang="el-GR" sz="2400" dirty="0" err="1" smtClean="0">
                <a:latin typeface="Arial" panose="020B0604020202020204" pitchFamily="34" charset="0"/>
                <a:cs typeface="Arial" panose="020B0604020202020204" pitchFamily="34" charset="0"/>
              </a:rPr>
              <a:t>ηχοπετάσματα</a:t>
            </a:r>
            <a:r>
              <a:rPr lang="el-GR" sz="2400" dirty="0" smtClean="0">
                <a:latin typeface="Arial" panose="020B0604020202020204" pitchFamily="34" charset="0"/>
                <a:cs typeface="Arial" panose="020B0604020202020204" pitchFamily="34" charset="0"/>
              </a:rPr>
              <a:t>, ανακλαστήρες, ωτοασπίδες, ενώ σκόπιμο είναι η συχνή μέτρηση των ήχων και η ενημέρωση των εργαζομένων.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Αύξηση ή ρύθμιση του φωτισμού και τακτική μέτρηση του ώστε να είναι ασφαλής και επαρκής.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Οι υψηλές ή χαμηλές θερμοκρασίες, η ακτινοβολίες από φούρνους μικροκυμάτων, προκαλούν χρόνια φαρυγγίτιδα, διαταραχές στο πεπτικό σύστημα, οστεοαγγειακές ανωμαλίες κα., για αυτό  απαιτείται σωστή εκπαίδευση,  χρήση ειδικού εξοπλισμού &amp; ενδυμασίας κτλ.</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 Ο κατάλληλος σχεδιασμός του εξαερισμού σύμφωνα με τις νομοθετικές διατάξεις, σε συνδυασμό με την σωστή συντήρηση και τον τακτικό καθαρισμό των φίλτρων, συμβάλλουν αποφασιστικά στην αποφυγή δυσάρεστων οσμών και αναπνευστικών προβλημάτων.   </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230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fontScale="92500"/>
          </a:bodyPr>
          <a:lstStyle/>
          <a:p>
            <a:pPr marL="0" indent="0">
              <a:buNone/>
            </a:pPr>
            <a:r>
              <a:rPr lang="el-GR" sz="2800" b="1" dirty="0" smtClean="0"/>
              <a:t>Επικίνδυνες ουσίες: </a:t>
            </a:r>
            <a:r>
              <a:rPr lang="el-GR" sz="2800" dirty="0" smtClean="0"/>
              <a:t>κυρίως χημικές και βιολογικές ουσίες, με τη μορφή σκόνης, αερίων, ατμών κα.</a:t>
            </a:r>
          </a:p>
          <a:p>
            <a:pPr marL="0" indent="0">
              <a:buNone/>
            </a:pPr>
            <a:r>
              <a:rPr lang="el-GR" sz="2800" b="1" dirty="0" smtClean="0"/>
              <a:t>Μέτρα πρόληψης:</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χρήση σαπουνιών, απορρυπαντικών για τη χρήση δαπέδων που μπορούν να προκαλέσουν δερματίτιδες ή ερεθισμό στο λαιμό, θα πρέπει να γίνεται με μάσκα και γάντια.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χρήση αμμωνίας για τον καθαρισμό του λίπους, προκαλεί ερεθισμό στα μάτια και στο δέρμα, θα πρέπει να γίνεται με τη χρήση κατάλληλου εξοπλισμού και εξαερισμού.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Να τοποθετούνται οι ειδικές κατά περίπτωση πινακίδες, για υγρό πάτωμα, ζεστές επιφάνειες, επιβλαβείς ουσίες κτλ.</a:t>
            </a:r>
          </a:p>
          <a:p>
            <a:pPr marL="0" indent="0">
              <a:buNone/>
            </a:pPr>
            <a:endParaRPr lang="el-GR" sz="2800" b="1" dirty="0"/>
          </a:p>
        </p:txBody>
      </p:sp>
    </p:spTree>
    <p:extLst>
      <p:ext uri="{BB962C8B-B14F-4D97-AF65-F5344CB8AC3E}">
        <p14:creationId xmlns:p14="http://schemas.microsoft.com/office/powerpoint/2010/main" val="1756391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800" b="1" dirty="0" smtClean="0">
                <a:latin typeface="Arial" panose="020B0604020202020204" pitchFamily="34" charset="0"/>
                <a:cs typeface="Arial" panose="020B0604020202020204" pitchFamily="34" charset="0"/>
              </a:rPr>
              <a:t>Εργονομικοί κίνδυνοι: </a:t>
            </a:r>
            <a:r>
              <a:rPr lang="el-GR" sz="2400" dirty="0" smtClean="0">
                <a:latin typeface="Arial" panose="020B0604020202020204" pitchFamily="34" charset="0"/>
                <a:cs typeface="Arial" panose="020B0604020202020204" pitchFamily="34" charset="0"/>
              </a:rPr>
              <a:t>προέρχονται από λανθασμένη στάση ή κίνηση του σώματος, από κακό σχεδιασμό των θέσεων εργασίας ή των οργάνων χειρισμού, από επαναλαμβανόμενες κινήσεις, μακροχρόνια στατική καταπόνηση, ελλιπή εκπαίδευση που μπορεί να προκαλέσει μυοσκελετικά προβλήματα κτλ.</a:t>
            </a:r>
          </a:p>
          <a:p>
            <a:pPr marL="0" indent="0">
              <a:buNone/>
            </a:pPr>
            <a:endParaRPr lang="el-GR" sz="2400" dirty="0" smtClean="0">
              <a:latin typeface="Arial" panose="020B0604020202020204" pitchFamily="34" charset="0"/>
              <a:cs typeface="Arial" panose="020B0604020202020204" pitchFamily="34" charset="0"/>
            </a:endParaRPr>
          </a:p>
          <a:p>
            <a:pPr marL="0" indent="0">
              <a:buNone/>
            </a:pPr>
            <a:r>
              <a:rPr lang="el-GR" sz="2800" b="1" dirty="0" smtClean="0">
                <a:latin typeface="Arial" panose="020B0604020202020204" pitchFamily="34" charset="0"/>
                <a:cs typeface="Arial" panose="020B0604020202020204" pitchFamily="34" charset="0"/>
              </a:rPr>
              <a:t>Μέτρα πρόληψης: </a:t>
            </a:r>
            <a:endParaRPr lang="el-GR" sz="24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Χρήση μικρών δίσκων για τη μεταφορά των φαγητών, τοποθέτηση των ραφιών σε κατάλληλο ύψος για την αποθήκευση των σκευών, μεταφορά με τρόλεϊ των βαριών αντικειμένων κτλ.</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Εκπαίδευση και επανεκπαίδευση των εργαζομένων σύμφωνα με τις οδηγίες ασφαλούς εργασίας, αποτελεί το ασφαλέστερο μέτρο.</a:t>
            </a:r>
          </a:p>
          <a:p>
            <a:pPr marL="0" indent="0">
              <a:buNone/>
            </a:pPr>
            <a:endParaRPr lang="el-GR" sz="2800" dirty="0" smtClean="0">
              <a:latin typeface="Arial" panose="020B0604020202020204" pitchFamily="34" charset="0"/>
              <a:cs typeface="Arial" panose="020B0604020202020204" pitchFamily="34" charset="0"/>
            </a:endParaRPr>
          </a:p>
          <a:p>
            <a:pPr marL="0" indent="0">
              <a:buNone/>
            </a:pPr>
            <a:endParaRPr lang="el-G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5134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fontScale="40000" lnSpcReduction="20000"/>
          </a:bodyPr>
          <a:lstStyle/>
          <a:p>
            <a:pPr marL="0" lvl="0" indent="0">
              <a:buNone/>
            </a:pPr>
            <a:r>
              <a:rPr lang="el-GR" sz="5500" b="1" dirty="0" smtClean="0">
                <a:latin typeface="Arial" panose="020B0604020202020204" pitchFamily="34" charset="0"/>
                <a:cs typeface="Arial" panose="020B0604020202020204" pitchFamily="34" charset="0"/>
              </a:rPr>
              <a:t>Κίνδυνοι από πτώσεις: </a:t>
            </a:r>
            <a:r>
              <a:rPr lang="el-GR" sz="4500" dirty="0" smtClean="0">
                <a:latin typeface="Arial" panose="020B0604020202020204" pitchFamily="34" charset="0"/>
                <a:cs typeface="Arial" panose="020B0604020202020204" pitchFamily="34" charset="0"/>
              </a:rPr>
              <a:t>κατά τη μεταφορά υλικών, δοχείων με τρόφιμα, παραφορτωμένων δίσκων με φαγητά ή ποτά, όταν το δάπεδο είναι ολισθηρό ή φθαρμένο ή ρυπαρό ή υγρό ή έχει ρωγμές, κακός φωτισμός, στενοί διάδρομοι κυκλοφορίας, κτλ.</a:t>
            </a:r>
            <a:endParaRPr lang="en-US" sz="4500" dirty="0" smtClean="0">
              <a:latin typeface="Arial" panose="020B0604020202020204" pitchFamily="34" charset="0"/>
              <a:cs typeface="Arial" panose="020B0604020202020204" pitchFamily="34" charset="0"/>
            </a:endParaRPr>
          </a:p>
          <a:p>
            <a:pPr marL="0" lvl="0" indent="0">
              <a:buNone/>
            </a:pPr>
            <a:endParaRPr lang="el-GR" sz="4500" dirty="0" smtClean="0">
              <a:latin typeface="Arial" panose="020B0604020202020204" pitchFamily="34" charset="0"/>
              <a:cs typeface="Arial" panose="020B0604020202020204" pitchFamily="34" charset="0"/>
            </a:endParaRPr>
          </a:p>
          <a:p>
            <a:pPr marL="0" lvl="0" indent="0">
              <a:buNone/>
            </a:pPr>
            <a:r>
              <a:rPr lang="el-GR" sz="2600" b="1" dirty="0" smtClean="0">
                <a:solidFill>
                  <a:prstClr val="black"/>
                </a:solidFill>
                <a:latin typeface="Arial" panose="020B0604020202020204" pitchFamily="34" charset="0"/>
                <a:cs typeface="Arial" panose="020B0604020202020204" pitchFamily="34" charset="0"/>
              </a:rPr>
              <a:t> </a:t>
            </a:r>
            <a:r>
              <a:rPr lang="el-GR" sz="5100" b="1" dirty="0">
                <a:solidFill>
                  <a:prstClr val="black"/>
                </a:solidFill>
                <a:latin typeface="Arial" panose="020B0604020202020204" pitchFamily="34" charset="0"/>
                <a:cs typeface="Arial" panose="020B0604020202020204" pitchFamily="34" charset="0"/>
              </a:rPr>
              <a:t>Μέτρα πρόληψης: </a:t>
            </a:r>
            <a:endParaRPr lang="en-US" sz="5100" b="1" dirty="0" smtClean="0">
              <a:solidFill>
                <a:prstClr val="black"/>
              </a:solidFill>
              <a:latin typeface="Arial" panose="020B0604020202020204" pitchFamily="34" charset="0"/>
              <a:cs typeface="Arial" panose="020B0604020202020204" pitchFamily="34" charset="0"/>
            </a:endParaRPr>
          </a:p>
          <a:p>
            <a:pPr marL="0" lvl="0" indent="0">
              <a:buNone/>
            </a:pPr>
            <a:endParaRPr lang="el-GR" sz="5100" b="1" dirty="0" smtClean="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Ø"/>
            </a:pPr>
            <a:r>
              <a:rPr lang="el-GR" sz="5500" dirty="0" smtClean="0">
                <a:solidFill>
                  <a:prstClr val="black"/>
                </a:solidFill>
                <a:latin typeface="Arial" panose="020B0604020202020204" pitchFamily="34" charset="0"/>
                <a:cs typeface="Arial" panose="020B0604020202020204" pitchFamily="34" charset="0"/>
              </a:rPr>
              <a:t>Κατάλληλος φωτισμός, τακτικός καθαρισμός, τοποθέτηση αντιολισθητικών δαπέδων, σήμανσης κινδύνου, χρήσης υποδημάτων ασφαλείας και αποφυγή υποκατάστατων (καρεκλών, κουτιών, επίπλων κα.), για τη διεκπεραίωση εργασιών</a:t>
            </a:r>
            <a:endParaRPr lang="el-GR" sz="5100" b="1" dirty="0" smtClean="0">
              <a:solidFill>
                <a:prstClr val="black"/>
              </a:solidFill>
              <a:latin typeface="Arial" panose="020B0604020202020204" pitchFamily="34" charset="0"/>
              <a:cs typeface="Arial" panose="020B0604020202020204" pitchFamily="34" charset="0"/>
            </a:endParaRPr>
          </a:p>
          <a:p>
            <a:pPr marL="0" lvl="0" indent="0">
              <a:buNone/>
            </a:pPr>
            <a:endParaRPr lang="el-GR" sz="5100" b="1" dirty="0" smtClean="0">
              <a:solidFill>
                <a:prstClr val="black"/>
              </a:solidFill>
              <a:latin typeface="Arial" panose="020B0604020202020204" pitchFamily="34" charset="0"/>
              <a:cs typeface="Arial" panose="020B0604020202020204" pitchFamily="34" charset="0"/>
            </a:endParaRP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a:p>
            <a:pPr marL="0" indent="0">
              <a:buNone/>
            </a:pPr>
            <a:r>
              <a:rPr lang="el-GR" sz="2400" dirty="0" smtClean="0">
                <a:latin typeface="Arial" panose="020B0604020202020204" pitchFamily="34" charset="0"/>
                <a:cs typeface="Arial" panose="020B0604020202020204" pitchFamily="34" charset="0"/>
              </a:rPr>
              <a:t> </a:t>
            </a:r>
            <a:endParaRPr lang="el-G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4019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normAutofit lnSpcReduction="10000"/>
          </a:bodyPr>
          <a:lstStyle/>
          <a:p>
            <a:pPr marL="0" lvl="0" indent="0">
              <a:buNone/>
            </a:pPr>
            <a:r>
              <a:rPr lang="el-GR" sz="2400" b="1" dirty="0">
                <a:solidFill>
                  <a:prstClr val="black"/>
                </a:solidFill>
                <a:latin typeface="Arial" panose="020B0604020202020204" pitchFamily="34" charset="0"/>
                <a:cs typeface="Arial" panose="020B0604020202020204" pitchFamily="34" charset="0"/>
              </a:rPr>
              <a:t>Κίνδυνοι από </a:t>
            </a:r>
            <a:r>
              <a:rPr lang="el-GR" sz="2400" b="1" dirty="0" smtClean="0">
                <a:solidFill>
                  <a:prstClr val="black"/>
                </a:solidFill>
                <a:latin typeface="Arial" panose="020B0604020202020204" pitchFamily="34" charset="0"/>
                <a:cs typeface="Arial" panose="020B0604020202020204" pitchFamily="34" charset="0"/>
              </a:rPr>
              <a:t>ολισθήματα: </a:t>
            </a:r>
            <a:r>
              <a:rPr lang="el-GR" sz="2400" dirty="0" smtClean="0">
                <a:solidFill>
                  <a:prstClr val="black"/>
                </a:solidFill>
                <a:latin typeface="Arial" panose="020B0604020202020204" pitchFamily="34" charset="0"/>
                <a:cs typeface="Arial" panose="020B0604020202020204" pitchFamily="34" charset="0"/>
              </a:rPr>
              <a:t>Οφείλονται σε διαρροές και πιτσιλίσματα υγρών που δεν έχουν καθαριστεί, όπως λάδι ή μη ασφαλές μεθόδους καθαρισμού ή η κακή συντήρηση εξοπλισμού κα.</a:t>
            </a:r>
          </a:p>
          <a:p>
            <a:pPr marL="0" lvl="0" indent="0">
              <a:buNone/>
            </a:pPr>
            <a:r>
              <a:rPr lang="el-GR" sz="2000" b="1" dirty="0">
                <a:solidFill>
                  <a:prstClr val="black"/>
                </a:solidFill>
                <a:latin typeface="Arial" panose="020B0604020202020204" pitchFamily="34" charset="0"/>
                <a:cs typeface="Arial" panose="020B0604020202020204" pitchFamily="34" charset="0"/>
              </a:rPr>
              <a:t>Μέτρα πρόληψης</a:t>
            </a:r>
            <a:r>
              <a:rPr lang="el-GR" sz="2000" b="1" dirty="0" smtClean="0">
                <a:solidFill>
                  <a:prstClr val="black"/>
                </a:solidFill>
                <a:latin typeface="Arial" panose="020B0604020202020204" pitchFamily="34" charset="0"/>
                <a:cs typeface="Arial" panose="020B0604020202020204" pitchFamily="34" charset="0"/>
              </a:rPr>
              <a:t>:</a:t>
            </a:r>
          </a:p>
          <a:p>
            <a:pPr lvl="0">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Διόρθωση του εξοπλισμού που παρουσιάζει διαρροές</a:t>
            </a:r>
          </a:p>
          <a:p>
            <a:pPr lvl="0">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Καθιέρωση ασφαλών μεθόδων καθαρισμού και αποστράγγισης του λαδιού από τις συσκευές τηγανίσματος</a:t>
            </a:r>
          </a:p>
          <a:p>
            <a:pPr lvl="0">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Συχνή συντήρηση &amp; επιθεώρηση των συσκευών ατμού και πλυντηρίων, για τυχόν διαρροές</a:t>
            </a:r>
          </a:p>
          <a:p>
            <a:pPr lvl="0">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Ασφαλή δοχεία για μεταφορές υγρών, άμεσος καθαρισμός σε περίπτωση διαρροών και στέγνωμα των επιφανειών</a:t>
            </a:r>
          </a:p>
          <a:p>
            <a:pPr lvl="0">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Τοποθέτηση πινακίδων ασφαλείας (Υγρό πάτωμα) </a:t>
            </a:r>
          </a:p>
          <a:p>
            <a:pPr lvl="0">
              <a:buFont typeface="Wingdings" panose="05000000000000000000" pitchFamily="2" charset="2"/>
              <a:buChar char="Ø"/>
            </a:pPr>
            <a:endParaRPr lang="el-GR" sz="2400" dirty="0">
              <a:solidFill>
                <a:prstClr val="black"/>
              </a:solidFill>
              <a:latin typeface="Arial" panose="020B0604020202020204" pitchFamily="34" charset="0"/>
              <a:cs typeface="Arial" panose="020B0604020202020204" pitchFamily="34" charset="0"/>
            </a:endParaRPr>
          </a:p>
          <a:p>
            <a:endParaRPr lang="el-GR" sz="2400" dirty="0"/>
          </a:p>
        </p:txBody>
      </p:sp>
    </p:spTree>
    <p:extLst>
      <p:ext uri="{BB962C8B-B14F-4D97-AF65-F5344CB8AC3E}">
        <p14:creationId xmlns:p14="http://schemas.microsoft.com/office/powerpoint/2010/main" val="3801897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b="1" dirty="0">
                <a:solidFill>
                  <a:prstClr val="black"/>
                </a:solidFill>
                <a:latin typeface="Arial" panose="020B0604020202020204" pitchFamily="34" charset="0"/>
                <a:cs typeface="Arial" panose="020B0604020202020204" pitchFamily="34" charset="0"/>
              </a:rPr>
              <a:t>ISO </a:t>
            </a:r>
            <a:r>
              <a:rPr lang="en-US" sz="3200" b="1" dirty="0" smtClean="0">
                <a:solidFill>
                  <a:prstClr val="black"/>
                </a:solidFill>
                <a:latin typeface="Arial" panose="020B0604020202020204" pitchFamily="34" charset="0"/>
                <a:cs typeface="Arial" panose="020B0604020202020204" pitchFamily="34" charset="0"/>
              </a:rPr>
              <a:t>2200</a:t>
            </a:r>
            <a:r>
              <a:rPr lang="el-GR" sz="3200" b="1" dirty="0" smtClean="0">
                <a:solidFill>
                  <a:prstClr val="black"/>
                </a:solidFill>
                <a:latin typeface="Arial" panose="020B0604020202020204" pitchFamily="34" charset="0"/>
                <a:cs typeface="Arial" panose="020B0604020202020204" pitchFamily="34" charset="0"/>
              </a:rPr>
              <a:t/>
            </a:r>
            <a:br>
              <a:rPr lang="el-GR" sz="32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σε ποιους απευθύνεται;</a:t>
            </a:r>
            <a:endParaRPr lang="el-GR" sz="2400" dirty="0"/>
          </a:p>
        </p:txBody>
      </p:sp>
      <p:sp>
        <p:nvSpPr>
          <p:cNvPr id="3" name="Θέση περιεχομένου 2"/>
          <p:cNvSpPr>
            <a:spLocks noGrp="1"/>
          </p:cNvSpPr>
          <p:nvPr>
            <p:ph idx="1"/>
          </p:nvPr>
        </p:nvSpPr>
        <p:spPr/>
        <p:txBody>
          <a:bodyPr>
            <a:noAutofit/>
          </a:bodyPr>
          <a:lstStyle/>
          <a:p>
            <a:pPr marL="0" indent="0" algn="just">
              <a:buNone/>
            </a:pPr>
            <a:r>
              <a:rPr lang="el-GR" sz="2400" dirty="0" smtClean="0">
                <a:latin typeface="Arial" panose="020B0604020202020204" pitchFamily="34" charset="0"/>
                <a:cs typeface="Arial" panose="020B0604020202020204" pitchFamily="34" charset="0"/>
              </a:rPr>
              <a:t>Το </a:t>
            </a:r>
            <a:r>
              <a:rPr lang="el-GR" sz="2400" b="1" dirty="0">
                <a:latin typeface="Arial" panose="020B0604020202020204" pitchFamily="34" charset="0"/>
                <a:cs typeface="Arial" panose="020B0604020202020204" pitchFamily="34" charset="0"/>
              </a:rPr>
              <a:t>ISO 22000 </a:t>
            </a:r>
            <a:r>
              <a:rPr lang="el-GR" sz="2400" dirty="0">
                <a:latin typeface="Arial" panose="020B0604020202020204" pitchFamily="34" charset="0"/>
                <a:cs typeface="Arial" panose="020B0604020202020204" pitchFamily="34" charset="0"/>
              </a:rPr>
              <a:t>απευθύνεται σε μικρές και μεγάλες επιχειρήσεις ή οργανισμούς - ιδιωτικού και δημοσίου χαρακτήρα, ανεξαρτήτως μεγέθους - που εμπλέκονται στην </a:t>
            </a:r>
            <a:r>
              <a:rPr lang="el-GR" sz="2400" b="1" dirty="0">
                <a:latin typeface="Arial" panose="020B0604020202020204" pitchFamily="34" charset="0"/>
                <a:cs typeface="Arial" panose="020B0604020202020204" pitchFamily="34" charset="0"/>
              </a:rPr>
              <a:t>εφοδιαστική αλυσίδα </a:t>
            </a:r>
            <a:r>
              <a:rPr lang="el-GR" sz="2400" dirty="0">
                <a:latin typeface="Arial" panose="020B0604020202020204" pitchFamily="34" charset="0"/>
                <a:cs typeface="Arial" panose="020B0604020202020204" pitchFamily="34" charset="0"/>
              </a:rPr>
              <a:t>και συμπεριλαμβάνει: επιχειρήσεις που ασχολούνται με την παραγωγή ζωοτροφών, την πρωτογενή παραγωγή, τη μεταποίηση, την μεταφορά, την αποθήκευση μέχρι την λιανική πώληση και διάθεση των τροφίμων στον καταναλωτή. Παράλληλα, στην κατηγορία αυτή περιλαμβάνονται και οι επιχειρήσεις παροχής υπηρεσιών, οι υπεργολάβοι και οι προμηθευτές των παραπάνω οργανισμών πχ. εξοπλισμού, συσκευασίας, καθαριστικών, προσθέτων και συστατικών.</a:t>
            </a:r>
          </a:p>
        </p:txBody>
      </p:sp>
    </p:spTree>
    <p:extLst>
      <p:ext uri="{BB962C8B-B14F-4D97-AF65-F5344CB8AC3E}">
        <p14:creationId xmlns:p14="http://schemas.microsoft.com/office/powerpoint/2010/main" val="9394914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lstStyle/>
          <a:p>
            <a:pPr marL="0" lvl="0" indent="0">
              <a:buNone/>
            </a:pPr>
            <a:r>
              <a:rPr lang="el-GR" sz="2000" b="1" dirty="0">
                <a:solidFill>
                  <a:prstClr val="black"/>
                </a:solidFill>
                <a:latin typeface="Arial" panose="020B0604020202020204" pitchFamily="34" charset="0"/>
                <a:cs typeface="Arial" panose="020B0604020202020204" pitchFamily="34" charset="0"/>
              </a:rPr>
              <a:t>Ηλεκτρικοί </a:t>
            </a:r>
            <a:r>
              <a:rPr lang="el-GR" sz="2000" b="1" dirty="0" smtClean="0">
                <a:solidFill>
                  <a:prstClr val="black"/>
                </a:solidFill>
                <a:latin typeface="Arial" panose="020B0604020202020204" pitchFamily="34" charset="0"/>
                <a:cs typeface="Arial" panose="020B0604020202020204" pitchFamily="34" charset="0"/>
              </a:rPr>
              <a:t>κίνδυνοι: </a:t>
            </a:r>
            <a:r>
              <a:rPr lang="el-GR" sz="2000" dirty="0" smtClean="0">
                <a:solidFill>
                  <a:prstClr val="black"/>
                </a:solidFill>
                <a:latin typeface="Arial" panose="020B0604020202020204" pitchFamily="34" charset="0"/>
                <a:cs typeface="Arial" panose="020B0604020202020204" pitchFamily="34" charset="0"/>
              </a:rPr>
              <a:t>ηλεκτρικό ρεύμα, ηλεκτροπληξία, έκρηξη, ελαττωματικές εγκαταστάσεις (ηλεκτρολογικές, υδραυλικές, πυρασφάλειας, κακή αποθήκευση εύφλεκτων υλικών κ.α.)</a:t>
            </a:r>
          </a:p>
          <a:p>
            <a:pPr marL="0" lvl="0" indent="0">
              <a:buNone/>
            </a:pPr>
            <a:r>
              <a:rPr lang="el-GR" sz="2000" b="1" dirty="0">
                <a:solidFill>
                  <a:prstClr val="black"/>
                </a:solidFill>
                <a:latin typeface="Arial" panose="020B0604020202020204" pitchFamily="34" charset="0"/>
                <a:cs typeface="Arial" panose="020B0604020202020204" pitchFamily="34" charset="0"/>
              </a:rPr>
              <a:t>Μέτρα πρόληψης:</a:t>
            </a:r>
          </a:p>
          <a:p>
            <a:pPr lvl="0" algn="just">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Συντήρηση &amp; άμεση επισκευή των μηχανημάτων για αποφυγή ηλεκτροπληξίας, από εξιδανικευμένο προσωπικό</a:t>
            </a:r>
          </a:p>
          <a:p>
            <a:pPr lvl="0" algn="just">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Τακτικός έλεγχος των καλωδίων των συσκευών και προστασία από χτυπήματα, σπίθες και έκθεση σε φωτιά</a:t>
            </a:r>
          </a:p>
          <a:p>
            <a:pPr lvl="0" algn="just">
              <a:buFont typeface="Wingdings" panose="05000000000000000000" pitchFamily="2" charset="2"/>
              <a:buChar char="Ø"/>
            </a:pPr>
            <a:r>
              <a:rPr lang="el-GR" sz="2000" dirty="0" smtClean="0">
                <a:solidFill>
                  <a:prstClr val="black"/>
                </a:solidFill>
                <a:latin typeface="Arial" panose="020B0604020202020204" pitchFamily="34" charset="0"/>
                <a:cs typeface="Arial" panose="020B0604020202020204" pitchFamily="34" charset="0"/>
              </a:rPr>
              <a:t>Η ηλεκτρολογική εγκατάσταση θα πρέπει να εγκατεστημένη σύμφωνα με τη νομοθεσία, να έχει αυτόματες ασφάλειες, να αποφεύγεται η υπερφόρτωση των ηλεκτρικών γραμμών, να μην επισκευάζονται πρόχειρα και να ενημερώνονται άμεσα οι εργαζόμενοι </a:t>
            </a:r>
          </a:p>
          <a:p>
            <a:pPr lvl="0" algn="just">
              <a:buFont typeface="Wingdings" panose="05000000000000000000" pitchFamily="2" charset="2"/>
              <a:buChar char="Ø"/>
            </a:pPr>
            <a:endParaRPr lang="el-GR" sz="2000" dirty="0">
              <a:solidFill>
                <a:prstClr val="black"/>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673971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Κίνδυνοι – ατυχήματα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2800" dirty="0">
                <a:solidFill>
                  <a:prstClr val="black"/>
                </a:solidFill>
                <a:latin typeface="Arial" panose="020B0604020202020204" pitchFamily="34" charset="0"/>
                <a:cs typeface="Arial" panose="020B0604020202020204" pitchFamily="34" charset="0"/>
              </a:rPr>
              <a:t>πρόληψη &amp; αντιμετώπιση</a:t>
            </a:r>
            <a:endParaRPr lang="el-GR" dirty="0"/>
          </a:p>
        </p:txBody>
      </p:sp>
      <p:sp>
        <p:nvSpPr>
          <p:cNvPr id="3" name="Θέση περιεχομένου 2"/>
          <p:cNvSpPr>
            <a:spLocks noGrp="1"/>
          </p:cNvSpPr>
          <p:nvPr>
            <p:ph idx="1"/>
          </p:nvPr>
        </p:nvSpPr>
        <p:spPr/>
        <p:txBody>
          <a:bodyPr/>
          <a:lstStyle/>
          <a:p>
            <a:pPr marL="0" lvl="0" indent="0">
              <a:buNone/>
            </a:pPr>
            <a:r>
              <a:rPr lang="el-GR" sz="2000" b="1" dirty="0">
                <a:solidFill>
                  <a:prstClr val="black"/>
                </a:solidFill>
                <a:latin typeface="Arial" panose="020B0604020202020204" pitchFamily="34" charset="0"/>
                <a:cs typeface="Arial" panose="020B0604020202020204" pitchFamily="34" charset="0"/>
              </a:rPr>
              <a:t>Πυρκαγιάς και </a:t>
            </a:r>
            <a:r>
              <a:rPr lang="el-GR" sz="2000" b="1" dirty="0" smtClean="0">
                <a:solidFill>
                  <a:prstClr val="black"/>
                </a:solidFill>
                <a:latin typeface="Arial" panose="020B0604020202020204" pitchFamily="34" charset="0"/>
                <a:cs typeface="Arial" panose="020B0604020202020204" pitchFamily="34" charset="0"/>
              </a:rPr>
              <a:t>έκρηξης :</a:t>
            </a:r>
            <a:r>
              <a:rPr lang="el-GR" sz="2000" dirty="0" smtClean="0">
                <a:solidFill>
                  <a:prstClr val="black"/>
                </a:solidFill>
                <a:latin typeface="Arial" panose="020B0604020202020204" pitchFamily="34" charset="0"/>
                <a:cs typeface="Arial" panose="020B0604020202020204" pitchFamily="34" charset="0"/>
              </a:rPr>
              <a:t> στα εστιατόρια εξαιτίας της χρήσης εύφλεκτων  υλικών (φωτιά, λάδι, </a:t>
            </a:r>
            <a:r>
              <a:rPr lang="el-GR" sz="2000" dirty="0">
                <a:solidFill>
                  <a:prstClr val="black"/>
                </a:solidFill>
                <a:latin typeface="Arial" panose="020B0604020202020204" pitchFamily="34" charset="0"/>
                <a:cs typeface="Arial" panose="020B0604020202020204" pitchFamily="34" charset="0"/>
              </a:rPr>
              <a:t>φ</a:t>
            </a:r>
            <a:r>
              <a:rPr lang="el-GR" sz="2000" dirty="0" smtClean="0">
                <a:solidFill>
                  <a:prstClr val="black"/>
                </a:solidFill>
                <a:latin typeface="Arial" panose="020B0604020202020204" pitchFamily="34" charset="0"/>
                <a:cs typeface="Arial" panose="020B0604020202020204" pitchFamily="34" charset="0"/>
              </a:rPr>
              <a:t>υσικό αέριο κ.α.) η πιθανότητα πυρκαγιάς και έκρηξης είναι αυξημένη. </a:t>
            </a:r>
          </a:p>
          <a:p>
            <a:pPr marL="0" lvl="0" indent="0">
              <a:buNone/>
            </a:pPr>
            <a:endParaRPr lang="el-GR" sz="2000" dirty="0">
              <a:solidFill>
                <a:prstClr val="black"/>
              </a:solidFill>
              <a:latin typeface="Arial" panose="020B0604020202020204" pitchFamily="34" charset="0"/>
              <a:cs typeface="Arial" panose="020B0604020202020204" pitchFamily="34" charset="0"/>
            </a:endParaRPr>
          </a:p>
          <a:p>
            <a:pPr marL="0" lvl="0" indent="0">
              <a:buNone/>
            </a:pPr>
            <a:endParaRPr lang="el-GR" sz="2000" dirty="0" smtClean="0">
              <a:solidFill>
                <a:prstClr val="black"/>
              </a:solidFill>
              <a:latin typeface="Arial" panose="020B0604020202020204" pitchFamily="34" charset="0"/>
              <a:cs typeface="Arial" panose="020B0604020202020204" pitchFamily="34" charset="0"/>
            </a:endParaRPr>
          </a:p>
          <a:p>
            <a:pPr marL="0" lvl="0" indent="0">
              <a:buNone/>
            </a:pPr>
            <a:r>
              <a:rPr lang="el-GR" sz="2000" b="1" dirty="0" smtClean="0">
                <a:solidFill>
                  <a:prstClr val="black"/>
                </a:solidFill>
                <a:latin typeface="Arial" panose="020B0604020202020204" pitchFamily="34" charset="0"/>
                <a:cs typeface="Arial" panose="020B0604020202020204" pitchFamily="34" charset="0"/>
              </a:rPr>
              <a:t>Μέτρα </a:t>
            </a:r>
            <a:r>
              <a:rPr lang="el-GR" sz="2000" b="1" dirty="0" err="1">
                <a:solidFill>
                  <a:prstClr val="black"/>
                </a:solidFill>
                <a:latin typeface="Arial" panose="020B0604020202020204" pitchFamily="34" charset="0"/>
                <a:cs typeface="Arial" panose="020B0604020202020204" pitchFamily="34" charset="0"/>
              </a:rPr>
              <a:t>πρόληψης</a:t>
            </a:r>
            <a:r>
              <a:rPr lang="el-GR" sz="2000" b="1" dirty="0" err="1" smtClean="0">
                <a:solidFill>
                  <a:prstClr val="black"/>
                </a:solidFill>
                <a:latin typeface="Arial" panose="020B0604020202020204" pitchFamily="34" charset="0"/>
                <a:cs typeface="Arial" panose="020B0604020202020204" pitchFamily="34" charset="0"/>
              </a:rPr>
              <a:t>:</a:t>
            </a:r>
            <a:r>
              <a:rPr lang="el-GR" sz="2000" b="1" dirty="0" err="1">
                <a:solidFill>
                  <a:prstClr val="black"/>
                </a:solidFill>
                <a:latin typeface="Arial" panose="020B0604020202020204" pitchFamily="34" charset="0"/>
                <a:cs typeface="Arial" panose="020B0604020202020204" pitchFamily="34" charset="0"/>
              </a:rPr>
              <a:t>(</a:t>
            </a:r>
            <a:r>
              <a:rPr lang="el-GR" sz="2000" dirty="0" err="1">
                <a:solidFill>
                  <a:prstClr val="black"/>
                </a:solidFill>
                <a:latin typeface="Arial" panose="020B0604020202020204" pitchFamily="34" charset="0"/>
                <a:cs typeface="Arial" panose="020B0604020202020204" pitchFamily="34" charset="0"/>
              </a:rPr>
              <a:t>νερό</a:t>
            </a:r>
            <a:r>
              <a:rPr lang="el-GR" sz="2000" dirty="0">
                <a:solidFill>
                  <a:prstClr val="black"/>
                </a:solidFill>
                <a:latin typeface="Arial" panose="020B0604020202020204" pitchFamily="34" charset="0"/>
                <a:cs typeface="Arial" panose="020B0604020202020204" pitchFamily="34" charset="0"/>
              </a:rPr>
              <a:t>, αφρός, </a:t>
            </a:r>
            <a:r>
              <a:rPr lang="en-US" sz="2000" dirty="0">
                <a:solidFill>
                  <a:prstClr val="black"/>
                </a:solidFill>
                <a:latin typeface="Arial" panose="020B0604020202020204" pitchFamily="34" charset="0"/>
                <a:cs typeface="Arial" panose="020B0604020202020204" pitchFamily="34" charset="0"/>
              </a:rPr>
              <a:t>CO2, </a:t>
            </a:r>
            <a:r>
              <a:rPr lang="el-GR" sz="2000" dirty="0" err="1">
                <a:solidFill>
                  <a:prstClr val="black"/>
                </a:solidFill>
                <a:latin typeface="Arial" panose="020B0604020202020204" pitchFamily="34" charset="0"/>
                <a:cs typeface="Arial" panose="020B0604020202020204" pitchFamily="34" charset="0"/>
              </a:rPr>
              <a:t>αλογονωμένοι</a:t>
            </a:r>
            <a:r>
              <a:rPr lang="el-GR" sz="2000" dirty="0">
                <a:solidFill>
                  <a:prstClr val="black"/>
                </a:solidFill>
                <a:latin typeface="Arial" panose="020B0604020202020204" pitchFamily="34" charset="0"/>
                <a:cs typeface="Arial" panose="020B0604020202020204" pitchFamily="34" charset="0"/>
              </a:rPr>
              <a:t> υδρογονάνθρακες, ξηρή σκόνη, άμμος, χώμα, σκεπάσματα κ.α.</a:t>
            </a:r>
          </a:p>
          <a:p>
            <a:pPr marL="0" lvl="0" indent="0">
              <a:buNone/>
            </a:pPr>
            <a:endParaRPr lang="el-GR" sz="2000" b="1"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Ø"/>
            </a:pPr>
            <a:endParaRPr lang="el-GR" sz="2000" dirty="0">
              <a:solidFill>
                <a:prstClr val="black"/>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646373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b="1" dirty="0">
                <a:solidFill>
                  <a:prstClr val="black"/>
                </a:solidFill>
                <a:latin typeface="Arial" panose="020B0604020202020204" pitchFamily="34" charset="0"/>
                <a:cs typeface="Arial" panose="020B0604020202020204" pitchFamily="34" charset="0"/>
              </a:rPr>
              <a:t>ISO 2200</a:t>
            </a: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r>
              <a:rPr lang="el-GR" sz="2800" b="1" dirty="0" smtClean="0">
                <a:solidFill>
                  <a:prstClr val="black"/>
                </a:solidFill>
                <a:latin typeface="Arial" panose="020B0604020202020204" pitchFamily="34" charset="0"/>
                <a:cs typeface="Arial" panose="020B0604020202020204" pitchFamily="34" charset="0"/>
              </a:rPr>
              <a:t>γιατί είναι σημαντικό για την </a:t>
            </a:r>
            <a:r>
              <a:rPr lang="el-GR" sz="2800" b="1" dirty="0" err="1" smtClean="0">
                <a:solidFill>
                  <a:prstClr val="black"/>
                </a:solidFill>
                <a:latin typeface="Arial" panose="020B0604020202020204" pitchFamily="34" charset="0"/>
                <a:cs typeface="Arial" panose="020B0604020202020204" pitchFamily="34" charset="0"/>
              </a:rPr>
              <a:t>επιχ</a:t>
            </a:r>
            <a:r>
              <a:rPr lang="el-GR" sz="2800" b="1" dirty="0" smtClean="0">
                <a:solidFill>
                  <a:prstClr val="black"/>
                </a:solidFill>
                <a:latin typeface="Arial" panose="020B0604020202020204" pitchFamily="34" charset="0"/>
                <a:cs typeface="Arial" panose="020B0604020202020204" pitchFamily="34" charset="0"/>
              </a:rPr>
              <a:t>/ση</a:t>
            </a:r>
            <a:r>
              <a:rPr lang="el-GR" sz="2800" b="1" dirty="0">
                <a:solidFill>
                  <a:prstClr val="black"/>
                </a:solidFill>
                <a:latin typeface="Arial" panose="020B0604020202020204" pitchFamily="34" charset="0"/>
                <a:cs typeface="Arial" panose="020B0604020202020204" pitchFamily="34" charset="0"/>
              </a:rPr>
              <a:t>;</a:t>
            </a:r>
            <a:endParaRPr lang="el-GR" dirty="0"/>
          </a:p>
        </p:txBody>
      </p:sp>
      <p:sp>
        <p:nvSpPr>
          <p:cNvPr id="3" name="Θέση περιεχομένου 2"/>
          <p:cNvSpPr>
            <a:spLocks noGrp="1"/>
          </p:cNvSpPr>
          <p:nvPr>
            <p:ph idx="1"/>
          </p:nvPr>
        </p:nvSpPr>
        <p:spPr/>
        <p:txBody>
          <a:bodyPr>
            <a:normAutofit/>
          </a:bodyPr>
          <a:lstStyle/>
          <a:p>
            <a:pPr marL="0" indent="0" algn="just">
              <a:buNone/>
            </a:pPr>
            <a:r>
              <a:rPr lang="el-GR" sz="2400" dirty="0">
                <a:latin typeface="Arial" panose="020B0604020202020204" pitchFamily="34" charset="0"/>
                <a:cs typeface="Arial" panose="020B0604020202020204" pitchFamily="34" charset="0"/>
              </a:rPr>
              <a:t>Η Πιστοποίηση ενός τέτοιου Συστήματος εξασφαλίζει την </a:t>
            </a:r>
            <a:r>
              <a:rPr lang="el-GR" sz="2400" b="1" dirty="0">
                <a:latin typeface="Arial" panose="020B0604020202020204" pitchFamily="34" charset="0"/>
                <a:cs typeface="Arial" panose="020B0604020202020204" pitchFamily="34" charset="0"/>
              </a:rPr>
              <a:t>αναγνώριση της δέσμευσης </a:t>
            </a:r>
            <a:r>
              <a:rPr lang="el-GR" sz="2400" dirty="0">
                <a:latin typeface="Arial" panose="020B0604020202020204" pitchFamily="34" charset="0"/>
                <a:cs typeface="Arial" panose="020B0604020202020204" pitchFamily="34" charset="0"/>
              </a:rPr>
              <a:t>της Εταιρείας για συνεχή προσπάθεια </a:t>
            </a:r>
            <a:r>
              <a:rPr lang="el-GR" sz="2400" b="1" dirty="0">
                <a:latin typeface="Arial" panose="020B0604020202020204" pitchFamily="34" charset="0"/>
                <a:cs typeface="Arial" panose="020B0604020202020204" pitchFamily="34" charset="0"/>
              </a:rPr>
              <a:t>μείωσης κινδύνων </a:t>
            </a:r>
            <a:r>
              <a:rPr lang="el-GR" sz="2400" dirty="0">
                <a:latin typeface="Arial" panose="020B0604020202020204" pitchFamily="34" charset="0"/>
                <a:cs typeface="Arial" panose="020B0604020202020204" pitchFamily="34" charset="0"/>
              </a:rPr>
              <a:t>στο τρόφιμο, </a:t>
            </a:r>
            <a:r>
              <a:rPr lang="el-GR" sz="2400" b="1" dirty="0">
                <a:latin typeface="Arial" panose="020B0604020202020204" pitchFamily="34" charset="0"/>
                <a:cs typeface="Arial" panose="020B0604020202020204" pitchFamily="34" charset="0"/>
              </a:rPr>
              <a:t>βελτίωση της Παραγωγικής του διαδικασίας</a:t>
            </a:r>
            <a:r>
              <a:rPr lang="el-GR" sz="2400" dirty="0">
                <a:latin typeface="Arial" panose="020B0604020202020204" pitchFamily="34" charset="0"/>
                <a:cs typeface="Arial" panose="020B0604020202020204" pitchFamily="34" charset="0"/>
              </a:rPr>
              <a:t>, και </a:t>
            </a:r>
            <a:r>
              <a:rPr lang="el-GR" sz="2400" b="1" dirty="0">
                <a:latin typeface="Arial" panose="020B0604020202020204" pitchFamily="34" charset="0"/>
                <a:cs typeface="Arial" panose="020B0604020202020204" pitchFamily="34" charset="0"/>
              </a:rPr>
              <a:t>συμμόρφωση</a:t>
            </a:r>
            <a:r>
              <a:rPr lang="el-GR" sz="2400" dirty="0">
                <a:latin typeface="Arial" panose="020B0604020202020204" pitchFamily="34" charset="0"/>
                <a:cs typeface="Arial" panose="020B0604020202020204" pitchFamily="34" charset="0"/>
              </a:rPr>
              <a:t> με την Νομοθεσία</a:t>
            </a:r>
            <a:r>
              <a:rPr lang="el-GR" sz="2400" dirty="0" smtClean="0">
                <a:latin typeface="Arial" panose="020B0604020202020204" pitchFamily="34" charset="0"/>
                <a:cs typeface="Arial" panose="020B0604020202020204" pitchFamily="34" charset="0"/>
              </a:rPr>
              <a:t>. Η </a:t>
            </a:r>
            <a:r>
              <a:rPr lang="el-GR" sz="2400" dirty="0">
                <a:latin typeface="Arial" panose="020B0604020202020204" pitchFamily="34" charset="0"/>
                <a:cs typeface="Arial" panose="020B0604020202020204" pitchFamily="34" charset="0"/>
              </a:rPr>
              <a:t>Πιστοποίηση διευκολύνει τις συναλλαγές της εταιρίας και ισχυροποιεί την θέση της έναντι του εσωτερικού και εξωτερικού ανταγωνισμού. Η Πιστοποίηση δημιουργεί </a:t>
            </a:r>
            <a:r>
              <a:rPr lang="el-GR" sz="2400" b="1" dirty="0">
                <a:latin typeface="Arial" panose="020B0604020202020204" pitchFamily="34" charset="0"/>
                <a:cs typeface="Arial" panose="020B0604020202020204" pitchFamily="34" charset="0"/>
              </a:rPr>
              <a:t>κλίμα εμπιστοσύνης </a:t>
            </a:r>
            <a:r>
              <a:rPr lang="el-GR" sz="2400" dirty="0">
                <a:latin typeface="Arial" panose="020B0604020202020204" pitchFamily="34" charset="0"/>
                <a:cs typeface="Arial" panose="020B0604020202020204" pitchFamily="34" charset="0"/>
              </a:rPr>
              <a:t>εντός και εκτός της εταιρείας. Οι επιθεωρήσεις που διενεργούνται από τον Φορέα Πιστοποίησης, εξασφαλίζουν στην εταιρία την </a:t>
            </a:r>
            <a:r>
              <a:rPr lang="el-GR" sz="2400" b="1" dirty="0">
                <a:latin typeface="Arial" panose="020B0604020202020204" pitchFamily="34" charset="0"/>
                <a:cs typeface="Arial" panose="020B0604020202020204" pitchFamily="34" charset="0"/>
              </a:rPr>
              <a:t>δυνατότητα συνεχούς βελτίωσης και ανάπτυξης</a:t>
            </a:r>
            <a:r>
              <a:rPr lang="el-GR"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20119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b="1" dirty="0">
                <a:solidFill>
                  <a:prstClr val="black"/>
                </a:solidFill>
                <a:latin typeface="Arial" panose="020B0604020202020204" pitchFamily="34" charset="0"/>
                <a:cs typeface="Arial" panose="020B0604020202020204" pitchFamily="34" charset="0"/>
              </a:rPr>
              <a:t>ISO 2200</a:t>
            </a: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r>
              <a:rPr lang="el-GR" sz="2800" b="1" dirty="0" smtClean="0">
                <a:solidFill>
                  <a:prstClr val="black"/>
                </a:solidFill>
                <a:latin typeface="Arial" panose="020B0604020202020204" pitchFamily="34" charset="0"/>
                <a:cs typeface="Arial" panose="020B0604020202020204" pitchFamily="34" charset="0"/>
              </a:rPr>
              <a:t>οφέλη της εφαρμογής</a:t>
            </a:r>
            <a:endParaRPr lang="el-GR" dirty="0"/>
          </a:p>
        </p:txBody>
      </p:sp>
      <p:sp>
        <p:nvSpPr>
          <p:cNvPr id="3" name="Θέση περιεχομένου 2"/>
          <p:cNvSpPr>
            <a:spLocks noGrp="1"/>
          </p:cNvSpPr>
          <p:nvPr>
            <p:ph idx="1"/>
          </p:nvPr>
        </p:nvSpPr>
        <p:spPr/>
        <p:txBody>
          <a:bodyPr>
            <a:noAutofit/>
          </a:bodyPr>
          <a:lstStyle/>
          <a:p>
            <a:pPr marL="0" indent="0" algn="just">
              <a:buNone/>
            </a:pPr>
            <a:r>
              <a:rPr lang="el-GR" sz="2400" dirty="0">
                <a:latin typeface="Arial" panose="020B0604020202020204" pitchFamily="34" charset="0"/>
                <a:cs typeface="Arial" panose="020B0604020202020204" pitchFamily="34" charset="0"/>
              </a:rPr>
              <a:t>Ένας οργανισμός ο οποίος έχει πιστοποιηθεί κατά ISO 22000 τεκμηριώνει ότι </a:t>
            </a:r>
            <a:r>
              <a:rPr lang="el-GR" sz="2400" b="1" dirty="0">
                <a:latin typeface="Arial" panose="020B0604020202020204" pitchFamily="34" charset="0"/>
                <a:cs typeface="Arial" panose="020B0604020202020204" pitchFamily="34" charset="0"/>
              </a:rPr>
              <a:t>συμμορφώνεται</a:t>
            </a:r>
            <a:r>
              <a:rPr lang="el-GR" sz="2400" dirty="0">
                <a:latin typeface="Arial" panose="020B0604020202020204" pitchFamily="34" charset="0"/>
                <a:cs typeface="Arial" panose="020B0604020202020204" pitchFamily="34" charset="0"/>
              </a:rPr>
              <a:t> με τη σχετική </a:t>
            </a:r>
            <a:r>
              <a:rPr lang="el-GR" sz="2400" b="1" u="sng" dirty="0">
                <a:latin typeface="Arial" panose="020B0604020202020204" pitchFamily="34" charset="0"/>
                <a:cs typeface="Arial" panose="020B0604020202020204" pitchFamily="34" charset="0"/>
              </a:rPr>
              <a:t>εθνική και κοινοτική </a:t>
            </a:r>
            <a:r>
              <a:rPr lang="el-GR" sz="2400" dirty="0">
                <a:latin typeface="Arial" panose="020B0604020202020204" pitchFamily="34" charset="0"/>
                <a:cs typeface="Arial" panose="020B0604020202020204" pitchFamily="34" charset="0"/>
              </a:rPr>
              <a:t>νομοθεσία, ενώ παράλληλα μπορεί να αποφύγει τυχόν </a:t>
            </a:r>
            <a:r>
              <a:rPr lang="el-GR" sz="2400" b="1" dirty="0">
                <a:latin typeface="Arial" panose="020B0604020202020204" pitchFamily="34" charset="0"/>
                <a:cs typeface="Arial" panose="020B0604020202020204" pitchFamily="34" charset="0"/>
              </a:rPr>
              <a:t>εσφαλμένες πρακτικές</a:t>
            </a:r>
            <a:r>
              <a:rPr lang="el-GR" sz="2400" dirty="0">
                <a:latin typeface="Arial" panose="020B0604020202020204" pitchFamily="34" charset="0"/>
                <a:cs typeface="Arial" panose="020B0604020202020204" pitchFamily="34" charset="0"/>
              </a:rPr>
              <a:t>, να μειώσει τις </a:t>
            </a:r>
            <a:r>
              <a:rPr lang="el-GR" sz="2400" b="1" dirty="0">
                <a:latin typeface="Arial" panose="020B0604020202020204" pitchFamily="34" charset="0"/>
                <a:cs typeface="Arial" panose="020B0604020202020204" pitchFamily="34" charset="0"/>
              </a:rPr>
              <a:t>αστοχίες</a:t>
            </a:r>
            <a:r>
              <a:rPr lang="el-GR" sz="2400" dirty="0">
                <a:latin typeface="Arial" panose="020B0604020202020204" pitchFamily="34" charset="0"/>
                <a:cs typeface="Arial" panose="020B0604020202020204" pitchFamily="34" charset="0"/>
              </a:rPr>
              <a:t> του αλλά και να αντιμετωπίσει ανά πάσα στιγμή τυχόν </a:t>
            </a:r>
            <a:r>
              <a:rPr lang="el-GR" sz="2400" b="1" dirty="0">
                <a:latin typeface="Arial" panose="020B0604020202020204" pitchFamily="34" charset="0"/>
                <a:cs typeface="Arial" panose="020B0604020202020204" pitchFamily="34" charset="0"/>
              </a:rPr>
              <a:t>διατροφικές κρίσεις</a:t>
            </a:r>
            <a:r>
              <a:rPr lang="el-GR" sz="2400" dirty="0">
                <a:latin typeface="Arial" panose="020B0604020202020204" pitchFamily="34" charset="0"/>
                <a:cs typeface="Arial" panose="020B0604020202020204" pitchFamily="34" charset="0"/>
              </a:rPr>
              <a:t>. Τέλος, μέσα από την εφαρμογή του προτύπου ISO 22000 επιτυγχάνεται </a:t>
            </a:r>
            <a:r>
              <a:rPr lang="el-GR" sz="2400" b="1" dirty="0">
                <a:latin typeface="Arial" panose="020B0604020202020204" pitchFamily="34" charset="0"/>
                <a:cs typeface="Arial" panose="020B0604020202020204" pitchFamily="34" charset="0"/>
              </a:rPr>
              <a:t>συνεχής βελτίωση</a:t>
            </a:r>
            <a:r>
              <a:rPr lang="el-GR" sz="2400" dirty="0">
                <a:latin typeface="Arial" panose="020B0604020202020204" pitchFamily="34" charset="0"/>
                <a:cs typeface="Arial" panose="020B0604020202020204" pitchFamily="34" charset="0"/>
              </a:rPr>
              <a:t> της ασφάλειας-ποιότητας των παραγόμενων προϊόντων, ενισχύεται το </a:t>
            </a:r>
            <a:r>
              <a:rPr lang="el-GR" sz="2400" b="1" dirty="0">
                <a:latin typeface="Arial" panose="020B0604020202020204" pitchFamily="34" charset="0"/>
                <a:cs typeface="Arial" panose="020B0604020202020204" pitchFamily="34" charset="0"/>
              </a:rPr>
              <a:t>αίσθημα ασφάλειας </a:t>
            </a:r>
            <a:r>
              <a:rPr lang="el-GR" sz="2400" dirty="0">
                <a:latin typeface="Arial" panose="020B0604020202020204" pitchFamily="34" charset="0"/>
                <a:cs typeface="Arial" panose="020B0604020202020204" pitchFamily="34" charset="0"/>
              </a:rPr>
              <a:t>των καταναλωτών για τα προϊόντα του οργανισμού και ο οργανισμός αποκτά ένα σημαντικό </a:t>
            </a:r>
            <a:r>
              <a:rPr lang="el-GR" sz="2400" b="1" dirty="0">
                <a:latin typeface="Arial" panose="020B0604020202020204" pitchFamily="34" charset="0"/>
                <a:cs typeface="Arial" panose="020B0604020202020204" pitchFamily="34" charset="0"/>
              </a:rPr>
              <a:t>ανταγωνιστικό πλεονέκτημα </a:t>
            </a:r>
            <a:r>
              <a:rPr lang="el-GR" sz="2400" dirty="0">
                <a:latin typeface="Arial" panose="020B0604020202020204" pitchFamily="34" charset="0"/>
                <a:cs typeface="Arial" panose="020B0604020202020204" pitchFamily="34" charset="0"/>
              </a:rPr>
              <a:t>στην αγορά (είσοδος σε νέες αγορές πχ. εξαγωγές, δημόσιο). </a:t>
            </a:r>
          </a:p>
        </p:txBody>
      </p:sp>
    </p:spTree>
    <p:extLst>
      <p:ext uri="{BB962C8B-B14F-4D97-AF65-F5344CB8AC3E}">
        <p14:creationId xmlns:p14="http://schemas.microsoft.com/office/powerpoint/2010/main" val="557576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sz="3200" b="1" dirty="0">
                <a:solidFill>
                  <a:prstClr val="black"/>
                </a:solidFill>
                <a:latin typeface="Arial" panose="020B0604020202020204" pitchFamily="34" charset="0"/>
                <a:cs typeface="Arial" panose="020B0604020202020204" pitchFamily="34" charset="0"/>
              </a:rPr>
              <a:t>ISO 2200</a:t>
            </a: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r>
              <a:rPr lang="el-GR" sz="2800" b="1" dirty="0">
                <a:solidFill>
                  <a:prstClr val="black"/>
                </a:solidFill>
                <a:latin typeface="Arial" panose="020B0604020202020204" pitchFamily="34" charset="0"/>
                <a:cs typeface="Arial" panose="020B0604020202020204" pitchFamily="34" charset="0"/>
              </a:rPr>
              <a:t>οφέλη της εφαρμογής</a:t>
            </a:r>
            <a:endParaRPr lang="el-GR" dirty="0"/>
          </a:p>
        </p:txBody>
      </p:sp>
      <p:sp>
        <p:nvSpPr>
          <p:cNvPr id="3" name="Θέση περιεχομένου 2"/>
          <p:cNvSpPr>
            <a:spLocks noGrp="1"/>
          </p:cNvSpPr>
          <p:nvPr>
            <p:ph idx="1"/>
          </p:nvPr>
        </p:nvSpPr>
        <p:spPr/>
        <p:txBody>
          <a:bodyPr>
            <a:normAutofit/>
          </a:bodyPr>
          <a:lstStyle/>
          <a:p>
            <a:pPr algn="just"/>
            <a:r>
              <a:rPr lang="el-GR" sz="2400" dirty="0">
                <a:latin typeface="Arial" panose="020B0604020202020204" pitchFamily="34" charset="0"/>
                <a:cs typeface="Arial" panose="020B0604020202020204" pitchFamily="34" charset="0"/>
              </a:rPr>
              <a:t>Ικανοποίηση των απαιτήσεων της Νομοθεσίας Κοινοτικής και Εθνικής σχετικά με τα Τρόφιμα για την εγχώρια αγορά ή/ και Διεθνή αγορά</a:t>
            </a:r>
          </a:p>
          <a:p>
            <a:pPr algn="just"/>
            <a:r>
              <a:rPr lang="el-GR" sz="2400" dirty="0">
                <a:latin typeface="Arial" panose="020B0604020202020204" pitchFamily="34" charset="0"/>
                <a:cs typeface="Arial" panose="020B0604020202020204" pitchFamily="34" charset="0"/>
              </a:rPr>
              <a:t>Αύξηση της ασφάλειας των παραγόμενων προϊόντων</a:t>
            </a:r>
          </a:p>
          <a:p>
            <a:pPr algn="just"/>
            <a:r>
              <a:rPr lang="el-GR" sz="2400" dirty="0">
                <a:latin typeface="Arial" panose="020B0604020202020204" pitchFamily="34" charset="0"/>
                <a:cs typeface="Arial" panose="020B0604020202020204" pitchFamily="34" charset="0"/>
              </a:rPr>
              <a:t>Βελτιωμένη ποιότητα υπηρεσιών</a:t>
            </a:r>
          </a:p>
          <a:p>
            <a:pPr algn="just"/>
            <a:r>
              <a:rPr lang="el-GR" sz="2400" dirty="0">
                <a:latin typeface="Arial" panose="020B0604020202020204" pitchFamily="34" charset="0"/>
                <a:cs typeface="Arial" panose="020B0604020202020204" pitchFamily="34" charset="0"/>
              </a:rPr>
              <a:t>Διαβεβαίωση της ικανοποίησης των πελατών</a:t>
            </a:r>
          </a:p>
          <a:p>
            <a:pPr algn="just"/>
            <a:r>
              <a:rPr lang="el-GR" sz="2400" dirty="0">
                <a:latin typeface="Arial" panose="020B0604020202020204" pitchFamily="34" charset="0"/>
                <a:cs typeface="Arial" panose="020B0604020202020204" pitchFamily="34" charset="0"/>
              </a:rPr>
              <a:t>Ετοιμότητα επιχείρησης σε έκτακτες καταστάσεις διατροφικών κρίσεων</a:t>
            </a:r>
          </a:p>
          <a:p>
            <a:pPr algn="just"/>
            <a:r>
              <a:rPr lang="el-GR" sz="2400" dirty="0">
                <a:latin typeface="Arial" panose="020B0604020202020204" pitchFamily="34" charset="0"/>
                <a:cs typeface="Arial" panose="020B0604020202020204" pitchFamily="34" charset="0"/>
              </a:rPr>
              <a:t>Η μείωση αστοχιών και η γρήγορη κατανόηση των ορθών πρακτικών</a:t>
            </a:r>
          </a:p>
          <a:p>
            <a:pPr algn="just"/>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7369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548680"/>
            <a:ext cx="8147248" cy="868958"/>
          </a:xfrm>
        </p:spPr>
        <p:txBody>
          <a:bodyPr>
            <a:normAutofit fontScale="90000"/>
          </a:bodyPr>
          <a:lstStyle/>
          <a:p>
            <a:r>
              <a:rPr lang="en-US" sz="3200" b="1" dirty="0">
                <a:solidFill>
                  <a:prstClr val="black"/>
                </a:solidFill>
                <a:latin typeface="Arial" panose="020B0604020202020204" pitchFamily="34" charset="0"/>
                <a:cs typeface="Arial" panose="020B0604020202020204" pitchFamily="34" charset="0"/>
              </a:rPr>
              <a:t>ISO </a:t>
            </a:r>
            <a:r>
              <a:rPr lang="en-US" sz="3200" b="1" dirty="0" smtClean="0">
                <a:solidFill>
                  <a:prstClr val="black"/>
                </a:solidFill>
                <a:latin typeface="Arial" panose="020B0604020202020204" pitchFamily="34" charset="0"/>
                <a:cs typeface="Arial" panose="020B0604020202020204" pitchFamily="34" charset="0"/>
              </a:rPr>
              <a:t>2200</a:t>
            </a:r>
            <a:r>
              <a:rPr lang="el-GR" sz="3200" b="1" dirty="0" smtClean="0">
                <a:solidFill>
                  <a:prstClr val="black"/>
                </a:solidFill>
                <a:latin typeface="Arial" panose="020B0604020202020204" pitchFamily="34" charset="0"/>
                <a:cs typeface="Arial" panose="020B0604020202020204" pitchFamily="34" charset="0"/>
              </a:rPr>
              <a:t> ή </a:t>
            </a:r>
            <a:r>
              <a:rPr lang="en-US" sz="3200" b="1" dirty="0" smtClean="0">
                <a:solidFill>
                  <a:prstClr val="black"/>
                </a:solidFill>
                <a:latin typeface="Arial" panose="020B0604020202020204" pitchFamily="34" charset="0"/>
                <a:cs typeface="Arial" panose="020B0604020202020204" pitchFamily="34" charset="0"/>
              </a:rPr>
              <a:t>HACCP</a:t>
            </a:r>
            <a:br>
              <a:rPr lang="en-US" sz="3200" b="1" dirty="0" smtClean="0">
                <a:solidFill>
                  <a:prstClr val="black"/>
                </a:solidFill>
                <a:latin typeface="Arial" panose="020B0604020202020204" pitchFamily="34" charset="0"/>
                <a:cs typeface="Arial" panose="020B0604020202020204" pitchFamily="34" charset="0"/>
              </a:rPr>
            </a:br>
            <a:r>
              <a:rPr lang="en-US" sz="3200" b="1" dirty="0" smtClean="0">
                <a:solidFill>
                  <a:prstClr val="black"/>
                </a:solidFill>
                <a:latin typeface="Arial" panose="020B0604020202020204" pitchFamily="34" charset="0"/>
                <a:cs typeface="Arial" panose="020B0604020202020204" pitchFamily="34" charset="0"/>
              </a:rPr>
              <a:t/>
            </a:r>
            <a:br>
              <a:rPr lang="en-US" sz="3200" b="1" dirty="0" smtClean="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a:xfrm>
            <a:off x="323528" y="764704"/>
            <a:ext cx="8363272" cy="5361459"/>
          </a:xfrm>
        </p:spPr>
        <p:txBody>
          <a:bodyPr>
            <a:noAutofit/>
          </a:bodyPr>
          <a:lstStyle/>
          <a:p>
            <a:pPr algn="just"/>
            <a:r>
              <a:rPr lang="el-GR" sz="2400" dirty="0">
                <a:latin typeface="Arial" panose="020B0604020202020204" pitchFamily="34" charset="0"/>
                <a:cs typeface="Arial" panose="020B0604020202020204" pitchFamily="34" charset="0"/>
              </a:rPr>
              <a:t>Το σύστημα </a:t>
            </a:r>
            <a:r>
              <a:rPr lang="el-GR" sz="2400" b="1" dirty="0" err="1">
                <a:latin typeface="Arial" panose="020B0604020202020204" pitchFamily="34" charset="0"/>
                <a:cs typeface="Arial" panose="020B0604020202020204" pitchFamily="34" charset="0"/>
              </a:rPr>
              <a:t>haccp</a:t>
            </a:r>
            <a:r>
              <a:rPr lang="el-GR" sz="2400" b="1" dirty="0">
                <a:latin typeface="Arial" panose="020B0604020202020204" pitchFamily="34" charset="0"/>
                <a:cs typeface="Arial" panose="020B0604020202020204" pitchFamily="34" charset="0"/>
              </a:rPr>
              <a:t> θεωρείται πλέον σχετικά απλό και μπορούν όλες οι εταιρίες να το εφαρμόσουν</a:t>
            </a:r>
            <a:r>
              <a:rPr lang="el-GR" sz="2400" dirty="0">
                <a:latin typeface="Arial" panose="020B0604020202020204" pitchFamily="34" charset="0"/>
                <a:cs typeface="Arial" panose="020B0604020202020204" pitchFamily="34" charset="0"/>
              </a:rPr>
              <a:t>. Το ελληνικό πρότυπο του </a:t>
            </a:r>
            <a:r>
              <a:rPr lang="el-GR" sz="2400" dirty="0" smtClean="0">
                <a:latin typeface="Arial" panose="020B0604020202020204" pitchFamily="34" charset="0"/>
                <a:cs typeface="Arial" panose="020B0604020202020204" pitchFamily="34" charset="0"/>
              </a:rPr>
              <a:t>ΕΛΟΤ</a:t>
            </a:r>
            <a:r>
              <a:rPr lang="el-GR" sz="2400" dirty="0">
                <a:solidFill>
                  <a:srgbClr val="222222"/>
                </a:solidFill>
                <a:latin typeface="Verdana"/>
              </a:rPr>
              <a:t> </a:t>
            </a:r>
            <a:r>
              <a:rPr lang="el-GR" sz="2400" dirty="0" smtClean="0">
                <a:solidFill>
                  <a:srgbClr val="222222"/>
                </a:solidFill>
                <a:latin typeface="Verdana"/>
              </a:rPr>
              <a:t>(Ελληνικός </a:t>
            </a:r>
            <a:r>
              <a:rPr lang="el-GR" sz="2400" dirty="0">
                <a:solidFill>
                  <a:srgbClr val="222222"/>
                </a:solidFill>
                <a:latin typeface="Verdana"/>
              </a:rPr>
              <a:t>Οργανισμός </a:t>
            </a:r>
            <a:r>
              <a:rPr lang="el-GR" sz="2400" dirty="0" smtClean="0">
                <a:solidFill>
                  <a:srgbClr val="222222"/>
                </a:solidFill>
                <a:latin typeface="Verdana"/>
              </a:rPr>
              <a:t>Τυποποίησης)</a:t>
            </a:r>
            <a:r>
              <a:rPr lang="el-GR" sz="2400" dirty="0" smtClean="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1416 για την πιστοποίησή του έχει καταργηθεί, υπάρχουν όμως άλλα διεθνή πρότυπα που μπορούν να χρησιμοποιηθούν.</a:t>
            </a:r>
          </a:p>
          <a:p>
            <a:pPr algn="just"/>
            <a:r>
              <a:rPr lang="el-GR" sz="2400" b="1" dirty="0">
                <a:latin typeface="Arial" panose="020B0604020202020204" pitchFamily="34" charset="0"/>
                <a:cs typeface="Arial" panose="020B0604020202020204" pitchFamily="34" charset="0"/>
              </a:rPr>
              <a:t>Το σύστημα </a:t>
            </a:r>
            <a:r>
              <a:rPr lang="el-GR" sz="2400" b="1" dirty="0" err="1">
                <a:latin typeface="Arial" panose="020B0604020202020204" pitchFamily="34" charset="0"/>
                <a:cs typeface="Arial" panose="020B0604020202020204" pitchFamily="34" charset="0"/>
              </a:rPr>
              <a:t>iso</a:t>
            </a:r>
            <a:r>
              <a:rPr lang="el-GR" sz="2400" b="1" dirty="0">
                <a:latin typeface="Arial" panose="020B0604020202020204" pitchFamily="34" charset="0"/>
                <a:cs typeface="Arial" panose="020B0604020202020204" pitchFamily="34" charset="0"/>
              </a:rPr>
              <a:t> 22000 είναι πολύ πιο πλήρες, περιλαμβάνει το </a:t>
            </a:r>
            <a:r>
              <a:rPr lang="el-GR" sz="2400" b="1" dirty="0" err="1">
                <a:latin typeface="Arial" panose="020B0604020202020204" pitchFamily="34" charset="0"/>
                <a:cs typeface="Arial" panose="020B0604020202020204" pitchFamily="34" charset="0"/>
              </a:rPr>
              <a:t>haccp</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(ως εκ τούτου καλύπτει την απαίτηση της νομοθεσίας), στοιχεία του </a:t>
            </a:r>
            <a:r>
              <a:rPr lang="el-GR" sz="2400" dirty="0" err="1">
                <a:latin typeface="Arial" panose="020B0604020202020204" pitchFamily="34" charset="0"/>
                <a:cs typeface="Arial" panose="020B0604020202020204" pitchFamily="34" charset="0"/>
              </a:rPr>
              <a:t>iso</a:t>
            </a:r>
            <a:r>
              <a:rPr lang="el-GR" sz="2400" dirty="0">
                <a:latin typeface="Arial" panose="020B0604020202020204" pitchFamily="34" charset="0"/>
                <a:cs typeface="Arial" panose="020B0604020202020204" pitchFamily="34" charset="0"/>
              </a:rPr>
              <a:t> 9001, την ιχνηλασιμότητα (επίσης υποχρεωτική από το νόμο) καθώς επίσης και άλλες απαιτήσεις της νομοθεσίας. Είναι όμως </a:t>
            </a:r>
            <a:r>
              <a:rPr lang="el-GR" sz="2400" b="1" dirty="0">
                <a:latin typeface="Arial" panose="020B0604020202020204" pitchFamily="34" charset="0"/>
                <a:cs typeface="Arial" panose="020B0604020202020204" pitchFamily="34" charset="0"/>
              </a:rPr>
              <a:t>πολύπλοκο  για τις πιο μικρές επιχειρήσεις</a:t>
            </a:r>
            <a:r>
              <a:rPr lang="el-GR" sz="2400" dirty="0">
                <a:latin typeface="Arial" panose="020B0604020202020204" pitchFamily="34" charset="0"/>
                <a:cs typeface="Arial" panose="020B0604020202020204" pitchFamily="34" charset="0"/>
              </a:rPr>
              <a:t>.</a:t>
            </a:r>
          </a:p>
          <a:p>
            <a:pPr algn="just"/>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9399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1520" y="1268760"/>
            <a:ext cx="8435280" cy="4857403"/>
          </a:xfrm>
        </p:spPr>
        <p:txBody>
          <a:bodyPr>
            <a:noAutofit/>
          </a:bodyPr>
          <a:lstStyle/>
          <a:p>
            <a:pPr lvl="0" algn="just"/>
            <a:r>
              <a:rPr lang="el-GR" sz="2400" dirty="0">
                <a:solidFill>
                  <a:prstClr val="black"/>
                </a:solidFill>
                <a:latin typeface="Arial" panose="020B0604020202020204" pitchFamily="34" charset="0"/>
                <a:cs typeface="Arial" panose="020B0604020202020204" pitchFamily="34" charset="0"/>
              </a:rPr>
              <a:t>Παρόμοια συστήματα είναι το </a:t>
            </a:r>
            <a:r>
              <a:rPr lang="el-GR" sz="2400" dirty="0" err="1" smtClean="0">
                <a:solidFill>
                  <a:prstClr val="black"/>
                </a:solidFill>
                <a:latin typeface="Arial" panose="020B0604020202020204" pitchFamily="34" charset="0"/>
                <a:cs typeface="Arial" panose="020B0604020202020204" pitchFamily="34" charset="0"/>
              </a:rPr>
              <a:t>ifs</a:t>
            </a:r>
            <a:r>
              <a:rPr lang="en-US" sz="2400" dirty="0" smtClean="0">
                <a:solidFill>
                  <a:prstClr val="black"/>
                </a:solidFill>
                <a:latin typeface="Arial" panose="020B0604020202020204" pitchFamily="34" charset="0"/>
                <a:cs typeface="Arial" panose="020B0604020202020204" pitchFamily="34" charset="0"/>
              </a:rPr>
              <a:t> (international food standard)</a:t>
            </a:r>
            <a:r>
              <a:rPr lang="el-GR" sz="2400" dirty="0" smtClean="0">
                <a:solidFill>
                  <a:prstClr val="black"/>
                </a:solidFill>
                <a:latin typeface="Arial" panose="020B0604020202020204" pitchFamily="34" charset="0"/>
                <a:cs typeface="Arial" panose="020B0604020202020204" pitchFamily="34" charset="0"/>
              </a:rPr>
              <a:t> </a:t>
            </a:r>
            <a:r>
              <a:rPr lang="el-GR" sz="2400" dirty="0">
                <a:solidFill>
                  <a:prstClr val="black"/>
                </a:solidFill>
                <a:latin typeface="Arial" panose="020B0604020202020204" pitchFamily="34" charset="0"/>
                <a:cs typeface="Arial" panose="020B0604020202020204" pitchFamily="34" charset="0"/>
              </a:rPr>
              <a:t>και </a:t>
            </a:r>
            <a:r>
              <a:rPr lang="el-GR" sz="2400" dirty="0" err="1" smtClean="0">
                <a:solidFill>
                  <a:prstClr val="black"/>
                </a:solidFill>
                <a:latin typeface="Arial" panose="020B0604020202020204" pitchFamily="34" charset="0"/>
                <a:cs typeface="Arial" panose="020B0604020202020204" pitchFamily="34" charset="0"/>
              </a:rPr>
              <a:t>brc</a:t>
            </a:r>
            <a:r>
              <a:rPr lang="en-US" sz="2400" dirty="0" smtClean="0">
                <a:solidFill>
                  <a:prstClr val="black"/>
                </a:solidFill>
                <a:latin typeface="Arial" panose="020B0604020202020204" pitchFamily="34" charset="0"/>
                <a:cs typeface="Arial" panose="020B0604020202020204" pitchFamily="34" charset="0"/>
              </a:rPr>
              <a:t> (</a:t>
            </a:r>
            <a:r>
              <a:rPr lang="en-US" sz="2400" dirty="0" err="1" smtClean="0">
                <a:solidFill>
                  <a:prstClr val="black"/>
                </a:solidFill>
                <a:latin typeface="Arial" panose="020B0604020202020204" pitchFamily="34" charset="0"/>
                <a:cs typeface="Arial" panose="020B0604020202020204" pitchFamily="34" charset="0"/>
              </a:rPr>
              <a:t>british</a:t>
            </a:r>
            <a:r>
              <a:rPr lang="en-US" sz="2400" dirty="0" smtClean="0">
                <a:solidFill>
                  <a:prstClr val="black"/>
                </a:solidFill>
                <a:latin typeface="Arial" panose="020B0604020202020204" pitchFamily="34" charset="0"/>
                <a:cs typeface="Arial" panose="020B0604020202020204" pitchFamily="34" charset="0"/>
              </a:rPr>
              <a:t> retail consortium)</a:t>
            </a:r>
            <a:r>
              <a:rPr lang="el-GR" sz="2400" dirty="0" smtClean="0">
                <a:solidFill>
                  <a:prstClr val="black"/>
                </a:solidFill>
                <a:latin typeface="Arial" panose="020B0604020202020204" pitchFamily="34" charset="0"/>
                <a:cs typeface="Arial" panose="020B0604020202020204" pitchFamily="34" charset="0"/>
              </a:rPr>
              <a:t> </a:t>
            </a:r>
            <a:r>
              <a:rPr lang="el-GR" sz="2400" dirty="0">
                <a:solidFill>
                  <a:prstClr val="black"/>
                </a:solidFill>
                <a:latin typeface="Arial" panose="020B0604020202020204" pitchFamily="34" charset="0"/>
                <a:cs typeface="Arial" panose="020B0604020202020204" pitchFamily="34" charset="0"/>
              </a:rPr>
              <a:t>για όσους ενδιαφέρονται για εξαγωγές κυρίως σε Γερμανία Γαλλία και Μεγάλη Βρετανία.</a:t>
            </a:r>
          </a:p>
          <a:p>
            <a:pPr lvl="0" algn="just"/>
            <a:r>
              <a:rPr lang="el-GR" sz="2400" dirty="0">
                <a:solidFill>
                  <a:prstClr val="black"/>
                </a:solidFill>
                <a:latin typeface="Arial" panose="020B0604020202020204" pitchFamily="34" charset="0"/>
                <a:cs typeface="Arial" panose="020B0604020202020204" pitchFamily="34" charset="0"/>
              </a:rPr>
              <a:t>Πιο σύγχρονο σύστημα ποιότητας,  που είναι κατάλληλο για εταιρίες που ασχολούνται με εξαγωγές είναι το </a:t>
            </a:r>
            <a:r>
              <a:rPr lang="el-GR" sz="2400" dirty="0" err="1" smtClean="0">
                <a:solidFill>
                  <a:prstClr val="black"/>
                </a:solidFill>
                <a:latin typeface="Arial" panose="020B0604020202020204" pitchFamily="34" charset="0"/>
                <a:cs typeface="Arial" panose="020B0604020202020204" pitchFamily="34" charset="0"/>
              </a:rPr>
              <a:t>fssc</a:t>
            </a:r>
            <a:r>
              <a:rPr lang="el-GR" sz="2400" dirty="0">
                <a:solidFill>
                  <a:prstClr val="black"/>
                </a:solidFill>
                <a:latin typeface="Arial" panose="020B0604020202020204" pitchFamily="34" charset="0"/>
                <a:cs typeface="Arial" panose="020B0604020202020204" pitchFamily="34" charset="0"/>
              </a:rPr>
              <a:t> </a:t>
            </a:r>
            <a:r>
              <a:rPr lang="el-GR" sz="2400" dirty="0" smtClean="0">
                <a:solidFill>
                  <a:prstClr val="black"/>
                </a:solidFill>
                <a:latin typeface="Arial" panose="020B0604020202020204" pitchFamily="34" charset="0"/>
                <a:cs typeface="Arial" panose="020B0604020202020204" pitchFamily="34" charset="0"/>
              </a:rPr>
              <a:t>22000</a:t>
            </a:r>
            <a:r>
              <a:rPr lang="en-US" sz="2400" dirty="0">
                <a:solidFill>
                  <a:prstClr val="black"/>
                </a:solidFill>
                <a:latin typeface="Arial" panose="020B0604020202020204" pitchFamily="34" charset="0"/>
                <a:cs typeface="Arial" panose="020B0604020202020204" pitchFamily="34" charset="0"/>
              </a:rPr>
              <a:t> </a:t>
            </a:r>
            <a:r>
              <a:rPr lang="el-GR" sz="2400" dirty="0" smtClean="0">
                <a:solidFill>
                  <a:prstClr val="black"/>
                </a:solidFill>
                <a:latin typeface="Arial" panose="020B0604020202020204" pitchFamily="34" charset="0"/>
                <a:cs typeface="Arial" panose="020B0604020202020204" pitchFamily="34" charset="0"/>
              </a:rPr>
              <a:t>(</a:t>
            </a:r>
            <a:r>
              <a:rPr lang="en-US" sz="2400" dirty="0" smtClean="0">
                <a:solidFill>
                  <a:prstClr val="black"/>
                </a:solidFill>
                <a:latin typeface="Arial" panose="020B0604020202020204" pitchFamily="34" charset="0"/>
                <a:cs typeface="Arial" panose="020B0604020202020204" pitchFamily="34" charset="0"/>
              </a:rPr>
              <a:t>food system security certification)</a:t>
            </a:r>
            <a:r>
              <a:rPr lang="el-GR" sz="2400" dirty="0" smtClean="0">
                <a:solidFill>
                  <a:prstClr val="black"/>
                </a:solidFill>
                <a:latin typeface="Arial" panose="020B0604020202020204" pitchFamily="34" charset="0"/>
                <a:cs typeface="Arial" panose="020B0604020202020204" pitchFamily="34" charset="0"/>
              </a:rPr>
              <a:t>. </a:t>
            </a:r>
            <a:r>
              <a:rPr lang="el-GR" sz="2400" dirty="0">
                <a:solidFill>
                  <a:prstClr val="black"/>
                </a:solidFill>
                <a:latin typeface="Arial" panose="020B0604020202020204" pitchFamily="34" charset="0"/>
                <a:cs typeface="Arial" panose="020B0604020202020204" pitchFamily="34" charset="0"/>
              </a:rPr>
              <a:t>Είναι αναγνωρισμένο σε περισσότερες από 100 χώρες, υπερκαλύπτοντας έτσι τα παραπάνω συστήματα.</a:t>
            </a:r>
          </a:p>
          <a:p>
            <a:pPr lvl="0" algn="just"/>
            <a:endParaRPr lang="el-GR" sz="2400" dirty="0">
              <a:solidFill>
                <a:prstClr val="black"/>
              </a:solidFill>
              <a:latin typeface="Arial" panose="020B0604020202020204" pitchFamily="34" charset="0"/>
              <a:cs typeface="Arial" panose="020B0604020202020204" pitchFamily="34" charset="0"/>
            </a:endParaRPr>
          </a:p>
        </p:txBody>
      </p:sp>
      <p:sp>
        <p:nvSpPr>
          <p:cNvPr id="4" name="Τίτλος 1"/>
          <p:cNvSpPr>
            <a:spLocks noGrp="1"/>
          </p:cNvSpPr>
          <p:nvPr>
            <p:ph type="title"/>
          </p:nvPr>
        </p:nvSpPr>
        <p:spPr>
          <a:xfrm>
            <a:off x="683568" y="332656"/>
            <a:ext cx="8003232" cy="432048"/>
          </a:xfrm>
        </p:spPr>
        <p:txBody>
          <a:bodyPr>
            <a:normAutofit fontScale="90000"/>
          </a:bodyPr>
          <a:lstStyle/>
          <a:p>
            <a:r>
              <a:rPr lang="en-US" sz="3200" b="1" dirty="0" smtClean="0">
                <a:solidFill>
                  <a:prstClr val="black"/>
                </a:solidFill>
                <a:latin typeface="Arial" panose="020B0604020202020204" pitchFamily="34" charset="0"/>
                <a:cs typeface="Arial" panose="020B0604020202020204" pitchFamily="34" charset="0"/>
              </a:rPr>
              <a:t/>
            </a:r>
            <a:br>
              <a:rPr lang="en-US" sz="3200" b="1" dirty="0" smtClean="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r>
              <a:rPr lang="en-US" sz="3200" b="1" dirty="0">
                <a:solidFill>
                  <a:prstClr val="black"/>
                </a:solidFill>
                <a:latin typeface="Arial" panose="020B0604020202020204" pitchFamily="34" charset="0"/>
                <a:cs typeface="Arial" panose="020B0604020202020204" pitchFamily="34" charset="0"/>
              </a:rPr>
              <a:t>ISO 2200 </a:t>
            </a:r>
            <a:r>
              <a:rPr lang="el-GR" sz="3200" b="1" dirty="0">
                <a:solidFill>
                  <a:prstClr val="black"/>
                </a:solidFill>
                <a:latin typeface="Arial" panose="020B0604020202020204" pitchFamily="34" charset="0"/>
                <a:cs typeface="Arial" panose="020B0604020202020204" pitchFamily="34" charset="0"/>
              </a:rPr>
              <a:t>ή </a:t>
            </a:r>
            <a:r>
              <a:rPr lang="en-US" sz="3200" b="1" dirty="0" smtClean="0">
                <a:solidFill>
                  <a:prstClr val="black"/>
                </a:solidFill>
                <a:latin typeface="Arial" panose="020B0604020202020204" pitchFamily="34" charset="0"/>
                <a:cs typeface="Arial" panose="020B0604020202020204" pitchFamily="34" charset="0"/>
              </a:rPr>
              <a:t>HACCP</a:t>
            </a:r>
            <a:br>
              <a:rPr lang="en-US" sz="3200" b="1" dirty="0" smtClean="0">
                <a:solidFill>
                  <a:prstClr val="black"/>
                </a:solidFill>
                <a:latin typeface="Arial" panose="020B0604020202020204" pitchFamily="34" charset="0"/>
                <a:cs typeface="Arial" panose="020B0604020202020204" pitchFamily="34" charset="0"/>
              </a:rPr>
            </a:br>
            <a:r>
              <a:rPr lang="en-US" sz="3200" b="1" dirty="0" smtClean="0">
                <a:solidFill>
                  <a:prstClr val="black"/>
                </a:solidFill>
                <a:latin typeface="Arial" panose="020B0604020202020204" pitchFamily="34" charset="0"/>
                <a:cs typeface="Arial" panose="020B0604020202020204" pitchFamily="34" charset="0"/>
              </a:rPr>
              <a:t/>
            </a:r>
            <a:br>
              <a:rPr lang="en-US" sz="3200" b="1" dirty="0" smtClean="0">
                <a:solidFill>
                  <a:prstClr val="black"/>
                </a:solidFill>
                <a:latin typeface="Arial" panose="020B0604020202020204" pitchFamily="34" charset="0"/>
                <a:cs typeface="Arial" panose="020B0604020202020204" pitchFamily="34" charset="0"/>
              </a:rPr>
            </a:br>
            <a:endParaRPr lang="el-GR" dirty="0"/>
          </a:p>
        </p:txBody>
      </p:sp>
    </p:spTree>
    <p:extLst>
      <p:ext uri="{BB962C8B-B14F-4D97-AF65-F5344CB8AC3E}">
        <p14:creationId xmlns:p14="http://schemas.microsoft.com/office/powerpoint/2010/main" val="3604507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sz="2900" b="1" dirty="0">
                <a:solidFill>
                  <a:prstClr val="black"/>
                </a:solidFill>
                <a:latin typeface="Arial" panose="020B0604020202020204" pitchFamily="34" charset="0"/>
                <a:cs typeface="Arial" panose="020B0604020202020204" pitchFamily="34" charset="0"/>
              </a:rPr>
              <a:t>ISO 2200 </a:t>
            </a:r>
            <a:r>
              <a:rPr lang="el-GR" sz="2900" b="1" dirty="0">
                <a:solidFill>
                  <a:prstClr val="black"/>
                </a:solidFill>
                <a:latin typeface="Arial" panose="020B0604020202020204" pitchFamily="34" charset="0"/>
                <a:cs typeface="Arial" panose="020B0604020202020204" pitchFamily="34" charset="0"/>
              </a:rPr>
              <a:t>ή </a:t>
            </a:r>
            <a:r>
              <a:rPr lang="en-US" sz="2900" b="1" dirty="0">
                <a:solidFill>
                  <a:prstClr val="black"/>
                </a:solidFill>
                <a:latin typeface="Arial" panose="020B0604020202020204" pitchFamily="34" charset="0"/>
                <a:cs typeface="Arial" panose="020B0604020202020204" pitchFamily="34" charset="0"/>
              </a:rPr>
              <a:t>HACCP</a:t>
            </a:r>
            <a:endParaRPr lang="el-GR" dirty="0"/>
          </a:p>
        </p:txBody>
      </p:sp>
      <p:sp>
        <p:nvSpPr>
          <p:cNvPr id="3" name="Θέση περιεχομένου 2"/>
          <p:cNvSpPr>
            <a:spLocks noGrp="1"/>
          </p:cNvSpPr>
          <p:nvPr>
            <p:ph idx="1"/>
          </p:nvPr>
        </p:nvSpPr>
        <p:spPr/>
        <p:txBody>
          <a:bodyPr/>
          <a:lstStyle/>
          <a:p>
            <a:pPr lvl="0" algn="just"/>
            <a:r>
              <a:rPr lang="el-GR" sz="2400" dirty="0">
                <a:solidFill>
                  <a:prstClr val="black"/>
                </a:solidFill>
                <a:latin typeface="Arial" panose="020B0604020202020204" pitchFamily="34" charset="0"/>
                <a:cs typeface="Arial" panose="020B0604020202020204" pitchFamily="34" charset="0"/>
              </a:rPr>
              <a:t>Ορισμένες πολύ </a:t>
            </a:r>
            <a:r>
              <a:rPr lang="el-GR" sz="2400" b="1" dirty="0">
                <a:solidFill>
                  <a:prstClr val="black"/>
                </a:solidFill>
                <a:latin typeface="Arial" panose="020B0604020202020204" pitchFamily="34" charset="0"/>
                <a:cs typeface="Arial" panose="020B0604020202020204" pitchFamily="34" charset="0"/>
              </a:rPr>
              <a:t>μικρές επιχειρήσεις απαλλάσσονται από την υποχρέωση για εφαρμογή του συστήματος </a:t>
            </a:r>
            <a:r>
              <a:rPr lang="el-GR" sz="2400" b="1" dirty="0" err="1">
                <a:solidFill>
                  <a:prstClr val="black"/>
                </a:solidFill>
                <a:latin typeface="Arial" panose="020B0604020202020204" pitchFamily="34" charset="0"/>
                <a:cs typeface="Arial" panose="020B0604020202020204" pitchFamily="34" charset="0"/>
              </a:rPr>
              <a:t>haccp</a:t>
            </a:r>
            <a:r>
              <a:rPr lang="el-GR" sz="2400" b="1" dirty="0">
                <a:solidFill>
                  <a:prstClr val="black"/>
                </a:solidFill>
                <a:latin typeface="Arial" panose="020B0604020202020204" pitchFamily="34" charset="0"/>
                <a:cs typeface="Arial" panose="020B0604020202020204" pitchFamily="34" charset="0"/>
              </a:rPr>
              <a:t>, πρέπει όμως να εφαρμόζουν σύστημα ορθής υγιεινής πρακτικής</a:t>
            </a:r>
            <a:r>
              <a:rPr lang="el-GR" sz="2400" dirty="0">
                <a:solidFill>
                  <a:prstClr val="black"/>
                </a:solidFill>
                <a:latin typeface="Arial" panose="020B0604020202020204" pitchFamily="34" charset="0"/>
                <a:cs typeface="Arial" panose="020B0604020202020204" pitchFamily="34" charset="0"/>
              </a:rPr>
              <a:t>. Επίσης τα συστήματα αυτά εφαρμόζονται στις επιχειρήσεις μεταποίησης, αποθήκευσης, εμπορίας, επεξεργασίας και διανομής τροφίμων. Όχι στην πρωτογενή παραγωγή.</a:t>
            </a:r>
          </a:p>
          <a:p>
            <a:pPr lvl="0" algn="just"/>
            <a:endParaRPr lang="el-GR" sz="2400" dirty="0">
              <a:solidFill>
                <a:prstClr val="black"/>
              </a:solidFill>
              <a:latin typeface="Arial" panose="020B0604020202020204" pitchFamily="34" charset="0"/>
              <a:cs typeface="Arial" panose="020B0604020202020204" pitchFamily="34" charset="0"/>
            </a:endParaRPr>
          </a:p>
          <a:p>
            <a:pPr marL="0" indent="0">
              <a:buNone/>
            </a:pP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0364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457200" lvl="0" indent="-457200">
              <a:spcBef>
                <a:spcPct val="20000"/>
              </a:spcBef>
            </a:pPr>
            <a:r>
              <a:rPr lang="el-GR" sz="2800" b="1" dirty="0" smtClean="0">
                <a:latin typeface="Arial" panose="020B0604020202020204" pitchFamily="34" charset="0"/>
                <a:cs typeface="Arial" panose="020B0604020202020204" pitchFamily="34" charset="0"/>
              </a:rPr>
              <a:t>ΥΓΕΙΟΝΟΜΙΚΟΣ ΕΛΕΓΧΟΣ ΑΠΟ ΔΗΜΟΣΙΕΣ ΥΠΗΡΕΣΙΕΣ </a:t>
            </a:r>
            <a:br>
              <a:rPr lang="el-GR" sz="2800" b="1" dirty="0" smtClean="0">
                <a:latin typeface="Arial" panose="020B0604020202020204" pitchFamily="34" charset="0"/>
                <a:cs typeface="Arial" panose="020B0604020202020204" pitchFamily="34" charset="0"/>
              </a:rPr>
            </a:br>
            <a:r>
              <a:rPr lang="el-GR" sz="2400" dirty="0">
                <a:solidFill>
                  <a:prstClr val="black"/>
                </a:solidFill>
                <a:latin typeface="Arial" panose="020B0604020202020204" pitchFamily="34" charset="0"/>
                <a:ea typeface="+mn-ea"/>
                <a:cs typeface="Arial" panose="020B0604020202020204" pitchFamily="34" charset="0"/>
              </a:rPr>
              <a:t/>
            </a:r>
            <a:br>
              <a:rPr lang="el-GR" sz="2400" dirty="0">
                <a:solidFill>
                  <a:prstClr val="black"/>
                </a:solidFill>
                <a:latin typeface="Arial" panose="020B0604020202020204" pitchFamily="34" charset="0"/>
                <a:ea typeface="+mn-ea"/>
                <a:cs typeface="Arial" panose="020B0604020202020204" pitchFamily="34" charset="0"/>
              </a:rPr>
            </a:br>
            <a:endParaRPr lang="el-GR" sz="28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400" dirty="0" smtClean="0">
                <a:latin typeface="Arial" panose="020B0604020202020204" pitchFamily="34" charset="0"/>
                <a:cs typeface="Arial" panose="020B0604020202020204" pitchFamily="34" charset="0"/>
              </a:rPr>
              <a:t>Ο υγειονομικός έλεγχος ασκείται από τους </a:t>
            </a:r>
            <a:r>
              <a:rPr lang="el-GR" sz="2400" b="1" dirty="0" smtClean="0">
                <a:latin typeface="Arial" panose="020B0604020202020204" pitchFamily="34" charset="0"/>
                <a:cs typeface="Arial" panose="020B0604020202020204" pitchFamily="34" charset="0"/>
              </a:rPr>
              <a:t>επόπτες της δημόσιας υγείας</a:t>
            </a:r>
            <a:r>
              <a:rPr lang="el-GR" sz="2400" dirty="0" smtClean="0">
                <a:latin typeface="Arial" panose="020B0604020202020204" pitchFamily="34" charset="0"/>
                <a:cs typeface="Arial" panose="020B0604020202020204" pitchFamily="34" charset="0"/>
              </a:rPr>
              <a:t> και τις </a:t>
            </a:r>
            <a:r>
              <a:rPr lang="el-GR" sz="2400" b="1" dirty="0" smtClean="0">
                <a:latin typeface="Arial" panose="020B0604020202020204" pitchFamily="34" charset="0"/>
                <a:cs typeface="Arial" panose="020B0604020202020204" pitchFamily="34" charset="0"/>
              </a:rPr>
              <a:t>Διευθύνσεις Υγιεινής </a:t>
            </a:r>
            <a:r>
              <a:rPr lang="el-GR" sz="2400" dirty="0" smtClean="0">
                <a:latin typeface="Arial" panose="020B0604020202020204" pitchFamily="34" charset="0"/>
                <a:cs typeface="Arial" panose="020B0604020202020204" pitchFamily="34" charset="0"/>
              </a:rPr>
              <a:t>για να διαπιστωθεί αν τηρούνται οι προϋποθέσεις και διαδικασίες για παράγωγη και διάθεση ασφαλών τροφίμων. Πραγματοποιούνται 2 ειδών ελέγχων:</a:t>
            </a:r>
          </a:p>
          <a:p>
            <a:pPr marL="0" indent="0">
              <a:buNone/>
            </a:pPr>
            <a:endParaRPr lang="el-GR" sz="2400" dirty="0">
              <a:latin typeface="Arial" panose="020B0604020202020204" pitchFamily="34" charset="0"/>
              <a:cs typeface="Arial" panose="020B0604020202020204" pitchFamily="34" charset="0"/>
            </a:endParaRPr>
          </a:p>
          <a:p>
            <a:pPr marL="457200" lvl="0" indent="-457200">
              <a:buFont typeface="Arial" panose="020B0604020202020204" pitchFamily="34" charset="0"/>
              <a:buAutoNum type="arabicPeriod"/>
            </a:pPr>
            <a:r>
              <a:rPr lang="el-GR" sz="2400" b="1" dirty="0" smtClean="0">
                <a:latin typeface="Arial" panose="020B0604020202020204" pitchFamily="34" charset="0"/>
                <a:cs typeface="Arial" panose="020B0604020202020204" pitchFamily="34" charset="0"/>
              </a:rPr>
              <a:t>Αρχικός </a:t>
            </a:r>
            <a:r>
              <a:rPr lang="el-GR" sz="2400" b="1" dirty="0" smtClean="0">
                <a:solidFill>
                  <a:prstClr val="black"/>
                </a:solidFill>
                <a:latin typeface="Arial" panose="020B0604020202020204" pitchFamily="34" charset="0"/>
                <a:cs typeface="Arial" panose="020B0604020202020204" pitchFamily="34" charset="0"/>
              </a:rPr>
              <a:t>έλεγχος</a:t>
            </a:r>
          </a:p>
          <a:p>
            <a:pPr marL="0" lvl="0" indent="0">
              <a:buNone/>
            </a:pPr>
            <a:endParaRPr lang="el-GR" sz="2400" b="1" dirty="0">
              <a:solidFill>
                <a:prstClr val="black"/>
              </a:solidFill>
              <a:latin typeface="Arial" panose="020B0604020202020204" pitchFamily="34" charset="0"/>
              <a:cs typeface="Arial" panose="020B0604020202020204" pitchFamily="34" charset="0"/>
            </a:endParaRPr>
          </a:p>
          <a:p>
            <a:pPr marL="0" indent="0">
              <a:buNone/>
            </a:pPr>
            <a:r>
              <a:rPr lang="el-GR" sz="2400" b="1" dirty="0" smtClean="0">
                <a:latin typeface="Arial" panose="020B0604020202020204" pitchFamily="34" charset="0"/>
                <a:cs typeface="Arial" panose="020B0604020202020204" pitchFamily="34" charset="0"/>
              </a:rPr>
              <a:t>2.  Περιοδικός έλεγχος</a:t>
            </a:r>
          </a:p>
        </p:txBody>
      </p:sp>
    </p:spTree>
    <p:extLst>
      <p:ext uri="{BB962C8B-B14F-4D97-AF65-F5344CB8AC3E}">
        <p14:creationId xmlns:p14="http://schemas.microsoft.com/office/powerpoint/2010/main" val="60732339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1812</Words>
  <Application>Microsoft Office PowerPoint</Application>
  <PresentationFormat>Προβολή στην οθόνη (4:3)</PresentationFormat>
  <Paragraphs>121</Paragraphs>
  <Slides>21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Θέμα του Office</vt:lpstr>
      <vt:lpstr>ISO 2200 τι είναι;</vt:lpstr>
      <vt:lpstr>ISO 2200 σε ποιους απευθύνεται;</vt:lpstr>
      <vt:lpstr>ISO 2200 γιατί είναι σημαντικό για την επιχ/ση;</vt:lpstr>
      <vt:lpstr>ISO 2200 οφέλη της εφαρμογής</vt:lpstr>
      <vt:lpstr>ISO 2200 οφέλη της εφαρμογής</vt:lpstr>
      <vt:lpstr>ISO 2200 ή HACCP   </vt:lpstr>
      <vt:lpstr>  ISO 2200 ή HACCP  </vt:lpstr>
      <vt:lpstr>ISO 2200 ή HACCP</vt:lpstr>
      <vt:lpstr>ΥΓΕΙΟΝΟΜΙΚΟΣ ΕΛΕΓΧΟΣ ΑΠΟ ΔΗΜΟΣΙΕΣ ΥΠΗΡΕΣΙΕΣ   </vt:lpstr>
      <vt:lpstr>ΥΓΕΙΟΝΟΜΙΚΟΣ ΕΛΕΓΧΟΣ ΑΠΟ ΔΗΜΟΣΙΕΣ ΥΠΗΡΕΣΙΕΣ Αρχικός έλεγχος</vt:lpstr>
      <vt:lpstr>ΥΓΕΙΟΝΟΜΙΚΟΣ ΕΛΕΓΧΟΣ ΑΠΟ ΔΗΜΟΣΙΕΣ ΥΠΗΡΕΣΙΕΣ περιοδικός έλεγχος</vt:lpstr>
      <vt:lpstr>ΥΓΕΙΟΝΟΜΙΚΟΣ ΕΛΕΓΧΟΣ ΑΠΟ ΔΗΜΟΣΙΕΣ ΥΠΗΡΕΣΙΕΣ διαδικασία  ελέγχου των υγειονομικών ελεγκτών </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lpstr>Κίνδυνοι – ατυχήματα πρόληψη &amp; αντιμετώπιση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99</cp:revision>
  <dcterms:created xsi:type="dcterms:W3CDTF">2020-11-21T07:00:00Z</dcterms:created>
  <dcterms:modified xsi:type="dcterms:W3CDTF">2020-11-25T06:35:23Z</dcterms:modified>
</cp:coreProperties>
</file>