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8" r:id="rId11"/>
    <p:sldId id="311" r:id="rId12"/>
    <p:sldId id="267" r:id="rId13"/>
    <p:sldId id="289" r:id="rId14"/>
    <p:sldId id="293" r:id="rId15"/>
    <p:sldId id="292" r:id="rId16"/>
    <p:sldId id="291" r:id="rId17"/>
    <p:sldId id="294" r:id="rId18"/>
    <p:sldId id="295" r:id="rId19"/>
    <p:sldId id="290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4" r:id="rId28"/>
    <p:sldId id="306" r:id="rId29"/>
    <p:sldId id="307" r:id="rId30"/>
    <p:sldId id="308" r:id="rId31"/>
    <p:sldId id="309" r:id="rId32"/>
    <p:sldId id="310" r:id="rId33"/>
    <p:sldId id="303" r:id="rId3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2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424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587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48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242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338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4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052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146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622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882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680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24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in/georgios-drainakis-0746714a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hyperlink" Target="https://www.researchgate.net/profile/Georgios-Drainakis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Ασφάλεια Συστημάτων &amp; Δικτύων</a:t>
            </a:r>
            <a:endParaRPr lang="el-GR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483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 smtClean="0"/>
              <a:t>Διάλεξη 01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42575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53704" y="2248485"/>
            <a:ext cx="76233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Εισαγωγή στην Ασφάλεια</a:t>
            </a:r>
            <a:r>
              <a:rPr kumimoji="0" lang="el-GR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Συστημάτων και Δικτύων</a:t>
            </a:r>
            <a:endParaRPr kumimoji="0" lang="el-GR" sz="4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88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6987" cy="686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3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4640" y="843941"/>
            <a:ext cx="63601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Ασφάλεια Δικτύων: </a:t>
            </a:r>
            <a:r>
              <a:rPr lang="el-GR" sz="2000" dirty="0" smtClean="0"/>
              <a:t>Προστασία των δεδομένων και των υποδομών που μεταφέρονται μέσω δικτύων από μη εξουσιοδοτημένη </a:t>
            </a:r>
            <a:r>
              <a:rPr lang="el-GR" sz="2000" u="sng" dirty="0" smtClean="0"/>
              <a:t>πρόσβαση</a:t>
            </a:r>
            <a:r>
              <a:rPr lang="el-GR" sz="2000" dirty="0" smtClean="0"/>
              <a:t>, </a:t>
            </a:r>
            <a:r>
              <a:rPr lang="el-GR" sz="2000" u="sng" dirty="0" smtClean="0"/>
              <a:t>τροποποίηση</a:t>
            </a:r>
            <a:r>
              <a:rPr lang="el-GR" sz="2000" dirty="0" smtClean="0"/>
              <a:t> ή </a:t>
            </a:r>
            <a:r>
              <a:rPr lang="el-GR" sz="2000" u="sng" dirty="0" smtClean="0"/>
              <a:t>καταστροφή</a:t>
            </a:r>
            <a:r>
              <a:rPr lang="el-GR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Ασφάλεια Συστημάτων: </a:t>
            </a:r>
            <a:r>
              <a:rPr lang="el-GR" sz="2000" dirty="0" smtClean="0"/>
              <a:t>Διασφάλιση της </a:t>
            </a:r>
            <a:r>
              <a:rPr lang="el-GR" sz="2000" u="sng" dirty="0" smtClean="0"/>
              <a:t>ακεραιότητας</a:t>
            </a:r>
            <a:r>
              <a:rPr lang="el-GR" sz="2000" dirty="0" smtClean="0"/>
              <a:t>, </a:t>
            </a:r>
            <a:r>
              <a:rPr lang="el-GR" sz="2000" u="sng" dirty="0" smtClean="0"/>
              <a:t>διαθεσιμότητας</a:t>
            </a:r>
            <a:r>
              <a:rPr lang="el-GR" sz="2000" dirty="0" smtClean="0"/>
              <a:t> και </a:t>
            </a:r>
            <a:r>
              <a:rPr lang="el-GR" sz="2000" u="sng" dirty="0" smtClean="0"/>
              <a:t>εμπιστευτικότητας</a:t>
            </a:r>
            <a:r>
              <a:rPr lang="el-GR" sz="2000" dirty="0" smtClean="0"/>
              <a:t> των υπολογιστικών συστημάτων και των εφαρμογών τους.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 smtClean="0"/>
              <a:t>CIA Triad</a:t>
            </a:r>
            <a:r>
              <a:rPr lang="el-GR" sz="2000" dirty="0" smtClean="0"/>
              <a:t>: Τα τρία θεμελιώδη στοιχεία της ασφάλειας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Εμπιστευτικότητα (Confidentiality)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Ακεραιότητα (Integrity)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Διαθεσιμότητα (Availability).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Απειλές</a:t>
            </a:r>
            <a:r>
              <a:rPr lang="el-GR" sz="2000" dirty="0" smtClean="0"/>
              <a:t>: Κακόβουλο λογισμικό, επιθέσεις από hackers, φυσικές καταστροφές, ανθρώπινα λάθη.</a:t>
            </a:r>
            <a:endParaRPr lang="el-G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Ορισμοί – Τι είναι η ασφάλεια?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591" y="1159251"/>
            <a:ext cx="4033001" cy="347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5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8" y="908643"/>
            <a:ext cx="54199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Προστασία Προσωπικών Δεδομένων:</a:t>
            </a:r>
            <a:r>
              <a:rPr lang="en-US" sz="2000" b="1" dirty="0" smtClean="0"/>
              <a:t> </a:t>
            </a:r>
            <a:r>
              <a:rPr lang="el-GR" sz="2000" dirty="0" smtClean="0"/>
              <a:t>Διασφάλιση της ιδιωτικότητας των χρηστών και αποφυγή διαρροής ευαίσθητων πληροφοριών.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Ασφάλεια Επιχειρησιακών Δεδομένων:</a:t>
            </a:r>
            <a:r>
              <a:rPr lang="en-US" sz="2000" b="1" dirty="0" smtClean="0"/>
              <a:t> </a:t>
            </a:r>
            <a:r>
              <a:rPr lang="el-GR" sz="2000" dirty="0" smtClean="0"/>
              <a:t>Προστασία από κλοπή πνευματικής ιδιοκτησίας, απώλεια δεδομένων και διακοπή λειτουργίας.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Συμμόρφωση με Κανονισμούς: </a:t>
            </a:r>
            <a:r>
              <a:rPr lang="el-GR" sz="2000" dirty="0" smtClean="0"/>
              <a:t>Τήρηση νομικών απαιτήσεων όπως το GDPR στην ΕΕ και το HIPAA στις ΗΠΑ.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Αντιμετώπιση Επιθέσεων: </a:t>
            </a:r>
            <a:r>
              <a:rPr lang="el-GR" sz="2000" dirty="0" smtClean="0"/>
              <a:t>Προστασία από κακόβουλες επιθέσεις, όπως ransomware, phishing και DDoS.</a:t>
            </a:r>
            <a:endParaRPr lang="el-G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Η σημασία της ασφάλειας συστημάτων</a:t>
            </a:r>
            <a:endParaRPr lang="el-GR" sz="2800" b="1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7339949" y="5553965"/>
            <a:ext cx="3686783" cy="613468"/>
          </a:xfrm>
          <a:prstGeom prst="wedgeRoundRectCallout">
            <a:avLst>
              <a:gd name="adj1" fmla="val -38511"/>
              <a:gd name="adj2" fmla="val 89559"/>
              <a:gd name="adj3" fmla="val 16667"/>
            </a:avLst>
          </a:prstGeom>
          <a:solidFill>
            <a:srgbClr val="EDF2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Υπό ποιες προϋποθέσεις έχουμε ένα ασφαλές σύστημα?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35340" y="414755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400" b="1" dirty="0" smtClean="0"/>
              <a:t>https://guptadeepak.com/the-future-of-cybersecurity-global-outlook-2025-and-beyond/</a:t>
            </a:r>
            <a:endParaRPr lang="el-GR" sz="14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18417" t="20666" r="18834" b="26296"/>
          <a:stretch/>
        </p:blipFill>
        <p:spPr>
          <a:xfrm>
            <a:off x="5554428" y="1026590"/>
            <a:ext cx="6159151" cy="292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9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Όροι Ασφάλειας (1)</a:t>
            </a:r>
            <a:endParaRPr lang="el-GR" sz="2800" b="1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689923"/>
              </p:ext>
            </p:extLst>
          </p:nvPr>
        </p:nvGraphicFramePr>
        <p:xfrm>
          <a:off x="422032" y="719666"/>
          <a:ext cx="11136924" cy="576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231">
                  <a:extLst>
                    <a:ext uri="{9D8B030D-6E8A-4147-A177-3AD203B41FA5}">
                      <a16:colId xmlns:a16="http://schemas.microsoft.com/office/drawing/2014/main" val="1281361275"/>
                    </a:ext>
                  </a:extLst>
                </a:gridCol>
                <a:gridCol w="2784231">
                  <a:extLst>
                    <a:ext uri="{9D8B030D-6E8A-4147-A177-3AD203B41FA5}">
                      <a16:colId xmlns:a16="http://schemas.microsoft.com/office/drawing/2014/main" val="2454067490"/>
                    </a:ext>
                  </a:extLst>
                </a:gridCol>
                <a:gridCol w="2784231">
                  <a:extLst>
                    <a:ext uri="{9D8B030D-6E8A-4147-A177-3AD203B41FA5}">
                      <a16:colId xmlns:a16="http://schemas.microsoft.com/office/drawing/2014/main" val="3175280104"/>
                    </a:ext>
                  </a:extLst>
                </a:gridCol>
                <a:gridCol w="2784231">
                  <a:extLst>
                    <a:ext uri="{9D8B030D-6E8A-4147-A177-3AD203B41FA5}">
                      <a16:colId xmlns:a16="http://schemas.microsoft.com/office/drawing/2014/main" val="2739346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Όρος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Κατηγορία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Επεξήγηση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Παράδειγμα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3332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Authentication (</a:t>
                      </a:r>
                      <a:r>
                        <a:rPr lang="el-GR" b="1"/>
                        <a:t>Αυθεντικοποίηση)</a:t>
                      </a:r>
                      <a:endParaRPr lang="el-G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Δίκτυο / Σύστημα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Επαλήθευση ταυτότητας χρήστη ή συσκευής πριν πρόσβαση σε πόρους.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Login </a:t>
                      </a:r>
                      <a:r>
                        <a:rPr lang="el-GR" dirty="0"/>
                        <a:t>με </a:t>
                      </a:r>
                      <a:r>
                        <a:rPr lang="en-US" dirty="0"/>
                        <a:t>username/password </a:t>
                      </a:r>
                      <a:r>
                        <a:rPr lang="el-GR" dirty="0"/>
                        <a:t>ή </a:t>
                      </a:r>
                      <a:r>
                        <a:rPr lang="en-US" dirty="0"/>
                        <a:t>OTP (One-Time Password).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8408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Authorization (</a:t>
                      </a:r>
                      <a:r>
                        <a:rPr lang="el-GR" b="1"/>
                        <a:t>Εξουσιοδότηση)</a:t>
                      </a:r>
                      <a:endParaRPr lang="el-G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Σύστημα / Πληροφορία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Καθορίζει ποιοι πόροι ή ενέργειες είναι επιτρεπτοί σε έναν χρήστη.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Δικαιώματα πρόσβασης σε φακέλους ή βάσεις δεδομένων.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2048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Confidentiality (</a:t>
                      </a:r>
                      <a:r>
                        <a:rPr lang="el-GR" b="1"/>
                        <a:t>Εμπιστευτικότητα)</a:t>
                      </a:r>
                      <a:endParaRPr lang="el-G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Πληροφορία / Δίκτυο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Διασφάλιση ότι τα δεδομένα παραμένουν μυστικά από μη εξουσιοδοτημένους.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Κρυπτογράφηση δεδομένων σε δίκτυο (π.χ. HTTPS, VPN).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020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Integrity (</a:t>
                      </a:r>
                      <a:r>
                        <a:rPr lang="el-GR" b="1"/>
                        <a:t>Ακεραιότητα)</a:t>
                      </a:r>
                      <a:endParaRPr lang="el-G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Πληροφορία / Σύστημα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Διασφάλιση ότι τα δεδομένα δεν τροποποιούνται χωρίς εξουσιοδότηση.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Χρήση hash, checksums ή ψηφιακών υπογραφών.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1095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Availability (</a:t>
                      </a:r>
                      <a:r>
                        <a:rPr lang="el-GR" b="1"/>
                        <a:t>Διαθεσιμότητα)</a:t>
                      </a:r>
                      <a:endParaRPr lang="el-G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Σύστημα / Δίκτυο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/>
                        <a:t>Διασφάλιση ότι συστήματα και υπηρεσίες είναι προσβάσιμα όταν χρειάζονται.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Redundant servers, load balancing, backup </a:t>
                      </a:r>
                      <a:r>
                        <a:rPr lang="en-US" dirty="0" err="1"/>
                        <a:t>συστήμ</a:t>
                      </a:r>
                      <a:r>
                        <a:rPr lang="en-US" dirty="0"/>
                        <a:t>ατα.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50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84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Όροι Ασφάλειας (2)</a:t>
            </a:r>
            <a:endParaRPr lang="el-GR" sz="2800" b="1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769006"/>
              </p:ext>
            </p:extLst>
          </p:nvPr>
        </p:nvGraphicFramePr>
        <p:xfrm>
          <a:off x="277792" y="719666"/>
          <a:ext cx="11736732" cy="4121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4183">
                  <a:extLst>
                    <a:ext uri="{9D8B030D-6E8A-4147-A177-3AD203B41FA5}">
                      <a16:colId xmlns:a16="http://schemas.microsoft.com/office/drawing/2014/main" val="1281361275"/>
                    </a:ext>
                  </a:extLst>
                </a:gridCol>
                <a:gridCol w="2123954">
                  <a:extLst>
                    <a:ext uri="{9D8B030D-6E8A-4147-A177-3AD203B41FA5}">
                      <a16:colId xmlns:a16="http://schemas.microsoft.com/office/drawing/2014/main" val="2454067490"/>
                    </a:ext>
                  </a:extLst>
                </a:gridCol>
                <a:gridCol w="3744412">
                  <a:extLst>
                    <a:ext uri="{9D8B030D-6E8A-4147-A177-3AD203B41FA5}">
                      <a16:colId xmlns:a16="http://schemas.microsoft.com/office/drawing/2014/main" val="3175280104"/>
                    </a:ext>
                  </a:extLst>
                </a:gridCol>
                <a:gridCol w="2934183">
                  <a:extLst>
                    <a:ext uri="{9D8B030D-6E8A-4147-A177-3AD203B41FA5}">
                      <a16:colId xmlns:a16="http://schemas.microsoft.com/office/drawing/2014/main" val="2739346812"/>
                    </a:ext>
                  </a:extLst>
                </a:gridCol>
              </a:tblGrid>
              <a:tr h="215593">
                <a:tc>
                  <a:txBody>
                    <a:bodyPr/>
                    <a:lstStyle/>
                    <a:p>
                      <a:r>
                        <a:rPr lang="el-GR" sz="1600" dirty="0"/>
                        <a:t>Όρος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Κατηγορία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Επεξήγηση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Παράδειγμα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3332416"/>
                  </a:ext>
                </a:extLst>
              </a:tr>
              <a:tr h="847534">
                <a:tc>
                  <a:txBody>
                    <a:bodyPr/>
                    <a:lstStyle/>
                    <a:p>
                      <a:r>
                        <a:rPr lang="en-US" sz="1600" b="1" dirty="0"/>
                        <a:t>Non-repudiation (</a:t>
                      </a:r>
                      <a:r>
                        <a:rPr lang="el-GR" sz="1600" b="1" dirty="0"/>
                        <a:t>Μη-άρνηση)</a:t>
                      </a:r>
                      <a:endParaRPr lang="el-G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Πληροφορία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Εξασφαλίζει ότι μια ενέργεια δεν μπορεί να αρνηθεί ότι έγινε από τον χρήστη που την πραγματοποίησε.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Ηλεκτρονική υπογραφή σε email ή συμβόλαιο.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9531439"/>
                  </a:ext>
                </a:extLst>
              </a:tr>
              <a:tr h="529708">
                <a:tc>
                  <a:txBody>
                    <a:bodyPr/>
                    <a:lstStyle/>
                    <a:p>
                      <a:r>
                        <a:rPr lang="en-US" sz="1600" b="1"/>
                        <a:t>Accountability (</a:t>
                      </a:r>
                      <a:r>
                        <a:rPr lang="el-GR" sz="1600" b="1"/>
                        <a:t>Λογοδοσία)</a:t>
                      </a:r>
                      <a:endParaRPr lang="el-GR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Σύστημα / Δίκτυο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Καταγραφή ενεργειών για έλεγχο ποιος έκανε τι και πότε.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Logs πρόσβασης σε servers ή δικτυακές συσκευές.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2585362"/>
                  </a:ext>
                </a:extLst>
              </a:tr>
              <a:tr h="688621">
                <a:tc>
                  <a:txBody>
                    <a:bodyPr/>
                    <a:lstStyle/>
                    <a:p>
                      <a:r>
                        <a:rPr lang="en-US" sz="1600" b="1"/>
                        <a:t>Network Security (</a:t>
                      </a:r>
                      <a:r>
                        <a:rPr lang="el-GR" sz="1600" b="1"/>
                        <a:t>Ασφάλεια Δικτύου)</a:t>
                      </a:r>
                      <a:endParaRPr lang="el-GR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Δίκτυο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Μέτρα προστασίας δικτύου από επιθέσεις και μη εξουσιοδοτημένη πρόσβαση.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Firewalls, IDS/IPS, VPN.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4855047"/>
                  </a:ext>
                </a:extLst>
              </a:tr>
              <a:tr h="847534">
                <a:tc>
                  <a:txBody>
                    <a:bodyPr/>
                    <a:lstStyle/>
                    <a:p>
                      <a:r>
                        <a:rPr lang="en-US" sz="1600" b="1"/>
                        <a:t>System Security (</a:t>
                      </a:r>
                      <a:r>
                        <a:rPr lang="el-GR" sz="1600" b="1"/>
                        <a:t>Ασφάλεια Συστημάτων)</a:t>
                      </a:r>
                      <a:endParaRPr lang="el-GR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Σύστημα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Μέτρα προστασίας υπολογιστικών συστημάτων από κακόβουλο λογισμικό ή παραβίαση.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Antivirus, patch management, sandboxing.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13535"/>
                  </a:ext>
                </a:extLst>
              </a:tr>
              <a:tr h="688621">
                <a:tc>
                  <a:txBody>
                    <a:bodyPr/>
                    <a:lstStyle/>
                    <a:p>
                      <a:r>
                        <a:rPr lang="en-US" sz="1600" b="1"/>
                        <a:t>Information Security (</a:t>
                      </a:r>
                      <a:r>
                        <a:rPr lang="el-GR" sz="1600" b="1"/>
                        <a:t>Ασφάλεια Πληροφορίας)</a:t>
                      </a:r>
                      <a:endParaRPr lang="el-GR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Πληροφορία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Προστασία πληροφοριών από μη εξουσιοδοτημένη πρόσβαση, χρήση ή καταστροφή.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Κρυπτογράφηση, </a:t>
                      </a:r>
                      <a:r>
                        <a:rPr lang="en-US" sz="1600" dirty="0"/>
                        <a:t>policies </a:t>
                      </a:r>
                      <a:r>
                        <a:rPr lang="el-GR" sz="1600" dirty="0"/>
                        <a:t>πρόσβασης, </a:t>
                      </a:r>
                      <a:r>
                        <a:rPr lang="en-US" sz="1600" dirty="0"/>
                        <a:t>backups.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6213548"/>
                  </a:ext>
                </a:extLst>
              </a:tr>
            </a:tbl>
          </a:graphicData>
        </a:graphic>
      </p:graphicFrame>
      <p:sp>
        <p:nvSpPr>
          <p:cNvPr id="16" name="Rounded Rectangular Callout 15"/>
          <p:cNvSpPr/>
          <p:nvPr/>
        </p:nvSpPr>
        <p:spPr>
          <a:xfrm>
            <a:off x="4041164" y="5519241"/>
            <a:ext cx="3686783" cy="613468"/>
          </a:xfrm>
          <a:prstGeom prst="wedgeRoundRectCallout">
            <a:avLst>
              <a:gd name="adj1" fmla="val -38511"/>
              <a:gd name="adj2" fmla="val 89559"/>
              <a:gd name="adj3" fmla="val 16667"/>
            </a:avLst>
          </a:prstGeom>
          <a:solidFill>
            <a:srgbClr val="EDF2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Παραδείγματα Επιθέσεων?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8" y="908643"/>
            <a:ext cx="541996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Malware</a:t>
            </a:r>
            <a:r>
              <a:rPr lang="el-GR" sz="2000" dirty="0" smtClean="0"/>
              <a:t>: Λογισμικό που εισάγεται σε συστήματα για να προκαλέσει ζημιά ή να αποκτήσει πρόσβαση</a:t>
            </a:r>
            <a:r>
              <a:rPr lang="en-US" sz="2000" dirty="0" smtClean="0"/>
              <a:t> (</a:t>
            </a:r>
            <a:r>
              <a:rPr lang="el-GR" sz="2000" dirty="0" smtClean="0"/>
              <a:t>Trojan, Worms, Spyware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Ransomware</a:t>
            </a:r>
            <a:r>
              <a:rPr lang="el-GR" sz="2000" dirty="0" smtClean="0"/>
              <a:t>: Κακόβουλο λογισμικό που κλειδώνει δεδομένα ή συστήματα και ζητά λύτρα για επαναφορά</a:t>
            </a:r>
            <a:r>
              <a:rPr lang="en-US" sz="2000" dirty="0" smtClean="0"/>
              <a:t> (</a:t>
            </a:r>
            <a:r>
              <a:rPr lang="el-GR" sz="2000" dirty="0" smtClean="0"/>
              <a:t>WannaCry, Locky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Man-in-the-Middle</a:t>
            </a:r>
            <a:r>
              <a:rPr lang="el-GR" sz="2000" dirty="0" smtClean="0"/>
              <a:t>: Επιθέσεις όπου ο επιτιθέμενος υποκλέπτει ή τροποποιεί επικοινωνία μεταξύ δύο μερών</a:t>
            </a:r>
            <a:r>
              <a:rPr lang="en-US" sz="2000" dirty="0" smtClean="0"/>
              <a:t> (</a:t>
            </a:r>
            <a:r>
              <a:rPr lang="el-GR" sz="2000" dirty="0" smtClean="0"/>
              <a:t>Packet sniffing, session hijacking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Zero-Day</a:t>
            </a:r>
            <a:r>
              <a:rPr lang="el-GR" sz="2000" dirty="0" smtClean="0"/>
              <a:t>: Εκμετάλλευση άγνωστης ευπάθειας πριν υπάρξει patch</a:t>
            </a:r>
            <a:r>
              <a:rPr lang="en-US" sz="2000" dirty="0" smtClean="0"/>
              <a:t>. </a:t>
            </a:r>
            <a:r>
              <a:rPr lang="el-GR" sz="2000" dirty="0" smtClean="0"/>
              <a:t>Exploits σε λογισμικό που μόλις κυκλοφόρησε</a:t>
            </a:r>
            <a:r>
              <a:rPr lang="el-GR" sz="2000" dirty="0"/>
              <a:t>.</a:t>
            </a: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Είδη επιθέσεων</a:t>
            </a:r>
            <a:r>
              <a:rPr lang="en-US" sz="2800" b="1" dirty="0" smtClean="0"/>
              <a:t> (1)</a:t>
            </a:r>
            <a:r>
              <a:rPr lang="el-GR" sz="2800" b="1" dirty="0" smtClean="0"/>
              <a:t> 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032" y="1575193"/>
            <a:ext cx="6152147" cy="369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5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8" y="908643"/>
            <a:ext cx="54199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DNS Tunnel</a:t>
            </a:r>
            <a:r>
              <a:rPr lang="el-GR" sz="2000" dirty="0" smtClean="0"/>
              <a:t>: Χρήση του DNS πρωτοκόλλου για μεταφορά δεδομένων ή επικοινωνία με κακόβουλα servers.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Cryptojacking</a:t>
            </a:r>
            <a:r>
              <a:rPr lang="el-GR" sz="2000" dirty="0" smtClean="0"/>
              <a:t>: Μη εξουσιοδοτημένη χρήση υπολογιστικών πόρων για mining κρυπτονομισμάτων.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Social Engineering</a:t>
            </a:r>
            <a:r>
              <a:rPr lang="el-GR" sz="2000" dirty="0" smtClean="0"/>
              <a:t>: Εκμετάλλευση ανθρώπινης ψυχολογίας για κλοπή πληροφοριών ή πρόσβαση σε συστήματα</a:t>
            </a:r>
            <a:r>
              <a:rPr lang="en-US" sz="2000" dirty="0" smtClean="0"/>
              <a:t> (</a:t>
            </a:r>
            <a:r>
              <a:rPr lang="el-GR" sz="2000" dirty="0" smtClean="0"/>
              <a:t>Pretexting, baiting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XSS</a:t>
            </a:r>
            <a:r>
              <a:rPr lang="el-GR" sz="2000" dirty="0" smtClean="0"/>
              <a:t> (Cross-Site Scripting): Εισαγωγή κακόβουλου κώδικα σε ιστοσελίδες για επίθεση σε χρήστες.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Είδη επιθέσεων</a:t>
            </a:r>
            <a:r>
              <a:rPr lang="en-US" sz="2800" b="1" dirty="0" smtClean="0"/>
              <a:t> (2)</a:t>
            </a:r>
            <a:r>
              <a:rPr lang="el-GR" sz="2800" b="1" dirty="0" smtClean="0"/>
              <a:t> 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032" y="1575193"/>
            <a:ext cx="6152147" cy="369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9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9" y="746597"/>
            <a:ext cx="541996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DoS</a:t>
            </a:r>
            <a:r>
              <a:rPr lang="el-GR" sz="2000" dirty="0" smtClean="0"/>
              <a:t>: Κατακλύζουν συστήματα ή δίκτυα με traffic για να τα κάνουν μη διαθέσιμα.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SQL</a:t>
            </a:r>
            <a:r>
              <a:rPr lang="el-GR" sz="2000" dirty="0" smtClean="0"/>
              <a:t> </a:t>
            </a:r>
            <a:r>
              <a:rPr lang="el-GR" sz="2000" b="1" dirty="0" smtClean="0"/>
              <a:t>Injection</a:t>
            </a:r>
            <a:r>
              <a:rPr lang="el-GR" sz="2000" dirty="0" smtClean="0"/>
              <a:t>: Εισαγωγή κακόβουλων SQL εντολών σε φόρμες ή URL για πρόσβαση ή καταστροφή βάσεων δεδομένων.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Phishing</a:t>
            </a:r>
            <a:r>
              <a:rPr lang="el-GR" sz="2000" dirty="0" smtClean="0"/>
              <a:t>: Απόπειρες απόκτησης ευαίσθητων πληροφοριών μέσω ψεύτικων emails ή sites.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Brute</a:t>
            </a:r>
            <a:r>
              <a:rPr lang="el-GR" sz="2000" dirty="0" smtClean="0"/>
              <a:t> </a:t>
            </a:r>
            <a:r>
              <a:rPr lang="el-GR" sz="2000" b="1" dirty="0" smtClean="0"/>
              <a:t>Force</a:t>
            </a:r>
            <a:r>
              <a:rPr lang="el-GR" sz="2000" dirty="0" smtClean="0"/>
              <a:t>: Δοκιμή πολλών κωδικών μέχρι να βρεθεί ο σωστός.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Session</a:t>
            </a:r>
            <a:r>
              <a:rPr lang="el-GR" sz="2000" dirty="0" smtClean="0"/>
              <a:t> </a:t>
            </a:r>
            <a:r>
              <a:rPr lang="el-GR" sz="2000" b="1" dirty="0" smtClean="0"/>
              <a:t>Hijacking</a:t>
            </a:r>
            <a:r>
              <a:rPr lang="el-GR" sz="2000" dirty="0" smtClean="0"/>
              <a:t>: Κλοπή ενεργών συνεδριών χρήστη.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Insider Threats</a:t>
            </a:r>
            <a:r>
              <a:rPr lang="el-GR" sz="2000" dirty="0" smtClean="0"/>
              <a:t>: Κίνδυνοι από υπαλλήλους ή συνεργάτες με πρόσβαση σε κρίσιμα δεδομένα.</a:t>
            </a:r>
            <a:endParaRPr lang="el-G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Είδη επιθέσεων</a:t>
            </a:r>
            <a:r>
              <a:rPr lang="en-US" sz="2800" b="1" dirty="0" smtClean="0"/>
              <a:t> (3)</a:t>
            </a:r>
            <a:r>
              <a:rPr lang="el-GR" sz="2800" b="1" dirty="0" smtClean="0"/>
              <a:t> 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032" y="1575193"/>
            <a:ext cx="6152147" cy="369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6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8" y="908643"/>
            <a:ext cx="541996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Εργαλεία Σάρωσης Δικτύου</a:t>
            </a:r>
            <a:r>
              <a:rPr lang="el-GR" sz="2000" dirty="0" smtClean="0"/>
              <a:t>: Χρήση εργαλείων όπως το Nmap για τον εντοπισμό ανοιχτών θυρών και υπηρεσιών.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Εκμετάλλευση Ευπαθειών</a:t>
            </a:r>
            <a:r>
              <a:rPr lang="el-GR" sz="2000" dirty="0" smtClean="0"/>
              <a:t>: Χρήση εργαλείων όπως το Metasploit για την εκμετάλλευση γνωστών ευπαθειών.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Ανάλυση Πακέτων Δικτύου</a:t>
            </a:r>
            <a:r>
              <a:rPr lang="el-GR" sz="2000" dirty="0" smtClean="0"/>
              <a:t>: Χρήση εργαλείων όπως το Wireshark για την ανάλυση της κυκλοφορίας του δικτύου.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Δοκιμές Διείσδυσης </a:t>
            </a:r>
            <a:r>
              <a:rPr lang="el-GR" sz="2000" dirty="0" smtClean="0"/>
              <a:t>(Penetration Testing): Προσομοίωση επιθέσεων για την αξιολόγηση της ασφάλειας του συστήματος.</a:t>
            </a:r>
            <a:endParaRPr lang="el-G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Μοντελοποίηση Επιθέσεων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387" y="756839"/>
            <a:ext cx="5936004" cy="46806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80918" y="5471012"/>
            <a:ext cx="48729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Fig. Packet analysis instance using Wireshark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3610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17941" y="2379832"/>
            <a:ext cx="57485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l-GR" sz="4400" dirty="0">
                <a:solidFill>
                  <a:prstClr val="black"/>
                </a:solidFill>
              </a:rPr>
              <a:t>Εισαγωγικά Μαθήματος</a:t>
            </a:r>
          </a:p>
        </p:txBody>
      </p:sp>
    </p:spTree>
    <p:extLst>
      <p:ext uri="{BB962C8B-B14F-4D97-AF65-F5344CB8AC3E}">
        <p14:creationId xmlns:p14="http://schemas.microsoft.com/office/powerpoint/2010/main" val="23428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9" y="908643"/>
            <a:ext cx="46877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Σύνθεση Επιθέσεων</a:t>
            </a:r>
            <a:r>
              <a:rPr lang="el-GR" dirty="0" smtClean="0"/>
              <a:t>: Συνδυασμός διαφόρων επιθέσεων για την επίτευξη του στόχου.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Αξιολόγηση Κινδύνου</a:t>
            </a:r>
            <a:r>
              <a:rPr lang="el-GR" dirty="0" smtClean="0"/>
              <a:t>: Εκτίμηση της πιθανότητας και της σοβαρότητας των κινδύνων.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Διαχείριση Κινδύνου</a:t>
            </a:r>
            <a:r>
              <a:rPr lang="el-GR" dirty="0" smtClean="0"/>
              <a:t>: Ανάπτυξη στρατηγικών για την αντιμετώπιση των κινδύνων.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Στρατηγικές Αντιμετώπισης</a:t>
            </a:r>
            <a:r>
              <a:rPr lang="el-GR" dirty="0" smtClean="0"/>
              <a:t>: Ανάπτυξη σχεδίων για την πρόληψη, ανίχνευση και αντίδραση σε επιθέσεις.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Πολυεπίπεδη Προσέγγιση</a:t>
            </a:r>
            <a:r>
              <a:rPr lang="el-GR" dirty="0" smtClean="0"/>
              <a:t>: Εφαρμογή μέτρων ασφαλείας σε όλα τα επίπεδα του συστήματος.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Αρχιτεκτονική Ασφαλείας</a:t>
            </a:r>
            <a:endParaRPr lang="el-G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3"/>
          <a:stretch/>
        </p:blipFill>
        <p:spPr>
          <a:xfrm>
            <a:off x="5332070" y="1458411"/>
            <a:ext cx="6585995" cy="38027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80918" y="5471012"/>
            <a:ext cx="48729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Fig. Seven layers of cyber-security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96642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8345" y="1482711"/>
            <a:ext cx="46877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Απειλές</a:t>
            </a:r>
            <a:r>
              <a:rPr lang="el-GR" dirty="0" smtClean="0"/>
              <a:t>: SQL Injection, μη εξουσιοδοτημένη πρόσβαση, απώλεια δεδομένων.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Μέτρα Προστασίας</a:t>
            </a:r>
            <a:r>
              <a:rPr lang="el-GR" dirty="0" smtClean="0"/>
              <a:t>: Χρήση παραμέτρων σε ερωτήματα, κρυπτογράφηση δεδομένων, έλεγχος πρόσβασης.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Εργαλεία</a:t>
            </a:r>
            <a:r>
              <a:rPr lang="el-GR" dirty="0" smtClean="0"/>
              <a:t>: Χρήση εργαλείων όπως το SQLMap για την ανίχνευση ευπαθειών.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Προκλήσεις</a:t>
            </a:r>
            <a:r>
              <a:rPr lang="el-GR" dirty="0" smtClean="0"/>
              <a:t>: Διαχείριση ευαίσθητων δεδομένων, συμμόρφωση με κανονισμούς.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Ασφάλεια Βάσεων Δεδομένων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028" y="1423685"/>
            <a:ext cx="6286433" cy="35343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5662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9" y="1336906"/>
            <a:ext cx="5335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Πρωτόκολλα Ασφαλείας</a:t>
            </a:r>
            <a:r>
              <a:rPr lang="el-GR" dirty="0" smtClean="0"/>
              <a:t>: IPSec, VPN, SSL/TLS για την ασφαλή μεταφορά δεδομένων.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Εργαλεία Ανίχνευσης</a:t>
            </a:r>
            <a:r>
              <a:rPr lang="el-GR" dirty="0" smtClean="0"/>
              <a:t>: Χρήση εργαλείων όπως το Wireshark και το Nmap για την ανάλυση του δικτύου.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Τείχη Προστασίας</a:t>
            </a:r>
            <a:r>
              <a:rPr lang="el-GR" dirty="0" smtClean="0"/>
              <a:t>: Εφαρμογή τειχών προστασίας για τον περιορισμό της μη εξουσιοδοτημένης πρόσβασης.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Προκλήσεις</a:t>
            </a:r>
            <a:r>
              <a:rPr lang="el-GR" dirty="0" smtClean="0"/>
              <a:t>: Διαχείριση μεγάλων δικτύων, ανίχνευση επιθέσεων σε πραγματικό χρόνο.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Ασφάλεια Δικτύου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7"/>
          <a:stretch/>
        </p:blipFill>
        <p:spPr>
          <a:xfrm>
            <a:off x="5706319" y="1469985"/>
            <a:ext cx="6213676" cy="317841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170642" y="5537177"/>
            <a:ext cx="3686783" cy="613468"/>
          </a:xfrm>
          <a:prstGeom prst="wedgeRoundRectCallout">
            <a:avLst>
              <a:gd name="adj1" fmla="val -38511"/>
              <a:gd name="adj2" fmla="val 89559"/>
              <a:gd name="adj3" fmla="val 16667"/>
            </a:avLst>
          </a:prstGeom>
          <a:solidFill>
            <a:srgbClr val="EDF2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Why VPN?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07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9" y="908643"/>
            <a:ext cx="46877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Πρωτόκολλα</a:t>
            </a:r>
            <a:r>
              <a:rPr lang="el-GR" dirty="0" smtClean="0"/>
              <a:t>: TLS, SSL, HTTPS για την ασφαλή μεταφορά δεδομένων μέσω του διαδικτύου.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Ψηφιακές Υπογραφές</a:t>
            </a:r>
            <a:r>
              <a:rPr lang="el-GR" dirty="0" smtClean="0"/>
              <a:t>: Χρήση για την επαλήθευση της αυθεντικότητας των δεδομένων.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Κρυπτογράφηση</a:t>
            </a:r>
            <a:r>
              <a:rPr lang="el-GR" dirty="0" smtClean="0"/>
              <a:t>: Εφαρμογή κρυπτογράφησης για την προστασία των δεδομένων κατά τη μεταφορά.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Προκλήσεις</a:t>
            </a:r>
            <a:r>
              <a:rPr lang="el-GR" dirty="0" smtClean="0"/>
              <a:t>: Διαχείριση πιστοποιητικών, ευπάθειες σε παλαιά πρωτόκολλα.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Ασφάλεια Μεταφοράς Δεδομένων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815" y="677149"/>
            <a:ext cx="6893016" cy="534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29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5748" y="1753595"/>
            <a:ext cx="468774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Εργαλεία</a:t>
            </a:r>
            <a:r>
              <a:rPr lang="el-GR" sz="2000" dirty="0" smtClean="0"/>
              <a:t>: </a:t>
            </a:r>
            <a:r>
              <a:rPr lang="en-US" sz="2000" dirty="0" smtClean="0"/>
              <a:t>Burp Suite, Static/Dynamic Code Analysis </a:t>
            </a:r>
            <a:r>
              <a:rPr lang="el-GR" sz="2000" dirty="0" smtClean="0"/>
              <a:t>για ανίχνευση τρωτών σημείων.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Principles</a:t>
            </a:r>
            <a:r>
              <a:rPr lang="en-US" sz="2000" dirty="0" smtClean="0"/>
              <a:t>: Secure coding, input validation, proper authentication &amp; authorization.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Προκλήσεις</a:t>
            </a:r>
            <a:r>
              <a:rPr lang="el-GR" sz="2000" dirty="0" smtClean="0"/>
              <a:t>: </a:t>
            </a:r>
            <a:r>
              <a:rPr lang="en-US" sz="2000" dirty="0" smtClean="0"/>
              <a:t>Legacy applications, third-party libraries, </a:t>
            </a:r>
            <a:r>
              <a:rPr lang="el-GR" sz="2000" dirty="0" smtClean="0"/>
              <a:t>διαχείριση ενημερώσεων</a:t>
            </a:r>
            <a:endParaRPr lang="el-G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Ασφάλεια Εφαρμογών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8"/>
          <a:stretch/>
        </p:blipFill>
        <p:spPr>
          <a:xfrm>
            <a:off x="5104434" y="1875100"/>
            <a:ext cx="6481823" cy="31888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ounded Rectangular Callout 4"/>
          <p:cNvSpPr/>
          <p:nvPr/>
        </p:nvSpPr>
        <p:spPr>
          <a:xfrm>
            <a:off x="800253" y="5658137"/>
            <a:ext cx="3686783" cy="613468"/>
          </a:xfrm>
          <a:prstGeom prst="wedgeRoundRectCallout">
            <a:avLst>
              <a:gd name="adj1" fmla="val -38511"/>
              <a:gd name="adj2" fmla="val 89559"/>
              <a:gd name="adj3" fmla="val 16667"/>
            </a:avLst>
          </a:prstGeom>
          <a:solidFill>
            <a:srgbClr val="EDF2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Implications to software development?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95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5747" y="1531139"/>
            <a:ext cx="46877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Standards</a:t>
            </a:r>
            <a:r>
              <a:rPr lang="en-US" dirty="0" smtClean="0"/>
              <a:t> &amp; </a:t>
            </a:r>
            <a:r>
              <a:rPr lang="en-US" b="1" dirty="0" smtClean="0"/>
              <a:t>Protocols</a:t>
            </a:r>
            <a:r>
              <a:rPr lang="en-US" dirty="0" smtClean="0"/>
              <a:t>: WPA3, 802.11i </a:t>
            </a:r>
            <a:r>
              <a:rPr lang="el-GR" dirty="0" smtClean="0"/>
              <a:t>για ασφαλή ασύρματη επικοινωνία.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Threats</a:t>
            </a:r>
            <a:r>
              <a:rPr lang="en-US" dirty="0" smtClean="0"/>
              <a:t>: Eavesdropping, rogue APs, jamming attacks.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Tools</a:t>
            </a:r>
            <a:r>
              <a:rPr lang="en-US" dirty="0" smtClean="0"/>
              <a:t>: </a:t>
            </a:r>
            <a:r>
              <a:rPr lang="en-US" dirty="0" err="1" smtClean="0"/>
              <a:t>Aircrack</a:t>
            </a:r>
            <a:r>
              <a:rPr lang="en-US" dirty="0" smtClean="0"/>
              <a:t>-ng, Kali Linux wireless suite </a:t>
            </a:r>
            <a:r>
              <a:rPr lang="el-GR" dirty="0" smtClean="0"/>
              <a:t>για </a:t>
            </a:r>
            <a:r>
              <a:rPr lang="en-US" dirty="0" smtClean="0"/>
              <a:t>testing </a:t>
            </a:r>
            <a:r>
              <a:rPr lang="el-GR" dirty="0" smtClean="0"/>
              <a:t>και εκπαίδευση.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Challenges</a:t>
            </a:r>
            <a:r>
              <a:rPr lang="en-US" dirty="0" smtClean="0"/>
              <a:t>: </a:t>
            </a:r>
            <a:r>
              <a:rPr lang="en-US" dirty="0" err="1" smtClean="0"/>
              <a:t>IoT</a:t>
            </a:r>
            <a:r>
              <a:rPr lang="en-US" dirty="0" smtClean="0"/>
              <a:t> devices with weak wireless security, key management.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Ασφάλεια Ασύρματων Δικτύων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80"/>
          <a:stretch/>
        </p:blipFill>
        <p:spPr>
          <a:xfrm>
            <a:off x="4803493" y="1105412"/>
            <a:ext cx="6953400" cy="438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5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8" y="908643"/>
            <a:ext cx="61230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Firewalls &amp; IDS/IPS</a:t>
            </a:r>
            <a:r>
              <a:rPr lang="en-US" dirty="0" smtClean="0"/>
              <a:t>: </a:t>
            </a:r>
            <a:r>
              <a:rPr lang="en-US" dirty="0" err="1" smtClean="0"/>
              <a:t>pfSense</a:t>
            </a:r>
            <a:r>
              <a:rPr lang="en-US" dirty="0" smtClean="0"/>
              <a:t>, Snort, </a:t>
            </a:r>
            <a:r>
              <a:rPr lang="en-US" dirty="0" err="1" smtClean="0"/>
              <a:t>Suricata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Segmentation</a:t>
            </a:r>
            <a:r>
              <a:rPr lang="en-US" dirty="0" smtClean="0"/>
              <a:t>: </a:t>
            </a:r>
            <a:r>
              <a:rPr lang="el-GR" dirty="0" smtClean="0"/>
              <a:t>Διαχωρισμός ζωνών δικτύου.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Threats</a:t>
            </a:r>
            <a:r>
              <a:rPr lang="en-US" dirty="0" smtClean="0"/>
              <a:t>: Malware propagation, external attacks.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Challenges</a:t>
            </a:r>
            <a:r>
              <a:rPr lang="en-US" dirty="0" smtClean="0"/>
              <a:t>: Configuration complexity, scaling defense.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Ασφάλεια Περιμέτρου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5" b="9198"/>
          <a:stretch/>
        </p:blipFill>
        <p:spPr>
          <a:xfrm>
            <a:off x="7212390" y="811007"/>
            <a:ext cx="4850928" cy="57626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3068" y="2347063"/>
            <a:ext cx="6724891" cy="34163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Firewall – The first line of defense!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Monitors and controls incoming &amp; outgoing traffic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Uses predefined rules to allow or block connections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Prevents unauthorized access but does not detect intrusions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IDS (Intrusion Detection System) – The alert system!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Monitors traffic for malicious activities or policy violations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Alerts administrators when a threat is detected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Does not take action to prevent attacks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IPS (Intrusion Prevention System) – The proactive defender!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Detects and prevents malicious activities in real-time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Blocks harmful traffic before it reaches the network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Acts as an automated security response system</a:t>
            </a:r>
          </a:p>
        </p:txBody>
      </p:sp>
    </p:spTree>
    <p:extLst>
      <p:ext uri="{BB962C8B-B14F-4D97-AF65-F5344CB8AC3E}">
        <p14:creationId xmlns:p14="http://schemas.microsoft.com/office/powerpoint/2010/main" val="69554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069" y="1626274"/>
            <a:ext cx="46877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Hardening</a:t>
            </a:r>
            <a:r>
              <a:rPr lang="en-US" dirty="0" smtClean="0"/>
              <a:t> </a:t>
            </a:r>
            <a:r>
              <a:rPr lang="en-US" b="1" dirty="0" smtClean="0"/>
              <a:t>OS</a:t>
            </a:r>
            <a:r>
              <a:rPr lang="en-US" dirty="0" smtClean="0"/>
              <a:t>: </a:t>
            </a:r>
            <a:r>
              <a:rPr lang="en-US" dirty="0" err="1" smtClean="0"/>
              <a:t>SELinux</a:t>
            </a:r>
            <a:r>
              <a:rPr lang="en-US" dirty="0" smtClean="0"/>
              <a:t>, </a:t>
            </a:r>
            <a:r>
              <a:rPr lang="en-US" dirty="0" err="1" smtClean="0"/>
              <a:t>AppArmor</a:t>
            </a:r>
            <a:r>
              <a:rPr lang="en-US" dirty="0" smtClean="0"/>
              <a:t>, Windows Defender.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Updates &amp; Patching</a:t>
            </a:r>
            <a:r>
              <a:rPr lang="en-US" dirty="0" smtClean="0"/>
              <a:t>: </a:t>
            </a:r>
            <a:r>
              <a:rPr lang="el-GR" dirty="0" smtClean="0"/>
              <a:t>Συνεχής ενημέρωση για κλείσιμο ευπαθειών.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Access Control &amp; Auditing</a:t>
            </a:r>
            <a:r>
              <a:rPr lang="en-US" dirty="0" smtClean="0"/>
              <a:t>: Logging, monitoring.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Challenges</a:t>
            </a:r>
            <a:r>
              <a:rPr lang="en-US" dirty="0" smtClean="0"/>
              <a:t>: </a:t>
            </a:r>
            <a:r>
              <a:rPr lang="en-US" dirty="0" err="1" smtClean="0"/>
              <a:t>IoT</a:t>
            </a:r>
            <a:r>
              <a:rPr lang="en-US" dirty="0" smtClean="0"/>
              <a:t> devices, embedded systems.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Ασφάλεια Λειτουργικού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18"/>
          <a:stretch/>
        </p:blipFill>
        <p:spPr>
          <a:xfrm>
            <a:off x="5427305" y="1284228"/>
            <a:ext cx="6378872" cy="43756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3353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Μοντέλα Ασφαλείας</a:t>
            </a:r>
            <a:r>
              <a:rPr lang="en-US" sz="2800" b="1" dirty="0" smtClean="0"/>
              <a:t> - DREAD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12" y="711513"/>
            <a:ext cx="6937575" cy="41625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72497" y="5062352"/>
            <a:ext cx="83762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Το</a:t>
            </a:r>
            <a:r>
              <a:rPr lang="el-GR" b="1" dirty="0" smtClean="0"/>
              <a:t> DREAD</a:t>
            </a:r>
            <a:r>
              <a:rPr lang="el-GR" dirty="0" smtClean="0"/>
              <a:t> είναι ένα μοντέλο αξιολόγησης κινδύνου που χρησιμοποιείται για την ποσοτικοποίηση και την ιεράρχηση των απειλών.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726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Μοντέλα Ασφαλείας</a:t>
            </a:r>
            <a:r>
              <a:rPr lang="en-US" sz="2800" b="1" dirty="0" smtClean="0"/>
              <a:t> - STRIDE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87" y="1077711"/>
            <a:ext cx="7507331" cy="20474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24088" y="3679656"/>
            <a:ext cx="8146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dirty="0" smtClean="0"/>
              <a:t>Το</a:t>
            </a:r>
            <a:r>
              <a:rPr lang="el-GR" sz="2400" b="1" dirty="0" smtClean="0"/>
              <a:t> STRIDE</a:t>
            </a:r>
            <a:r>
              <a:rPr lang="el-GR" sz="2400" dirty="0" smtClean="0"/>
              <a:t> είναι ένα μοντέλο ανάλυσης απειλών που χρησιμοποιείται για τον εντοπισμό και την κατηγοριοποίηση πιθανών απειλών σε συστήματα λογισμικού.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9095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67"/>
          <a:stretch/>
        </p:blipFill>
        <p:spPr>
          <a:xfrm>
            <a:off x="7508239" y="620559"/>
            <a:ext cx="4368801" cy="14934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Παρουσίαση Διδάσκοντα</a:t>
            </a:r>
            <a:endParaRPr lang="el-G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599" y="870880"/>
            <a:ext cx="687849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Ακαδημαϊκό Υπόβαθρο</a:t>
            </a:r>
            <a:endParaRPr lang="el-GR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noProof="0" dirty="0" smtClean="0">
                <a:solidFill>
                  <a:prstClr val="black"/>
                </a:solidFill>
                <a:latin typeface="Calibri" panose="020F0502020204030204"/>
              </a:rPr>
              <a:t>Δίπλωμα</a:t>
            </a:r>
            <a:r>
              <a:rPr lang="en-US" sz="1400" noProof="0" dirty="0" smtClean="0">
                <a:solidFill>
                  <a:prstClr val="black"/>
                </a:solidFill>
                <a:latin typeface="Calibri" panose="020F0502020204030204"/>
              </a:rPr>
              <a:t> (MEng)</a:t>
            </a:r>
            <a:r>
              <a:rPr lang="el-GR" sz="1400" noProof="0" dirty="0" smtClean="0">
                <a:solidFill>
                  <a:prstClr val="black"/>
                </a:solidFill>
                <a:latin typeface="Calibri" panose="020F0502020204030204"/>
              </a:rPr>
              <a:t> Ηλεκτρολόγου Μηχανικού &amp; Μηχανικού Υπολογιστών, ΕΜΠ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Μεταπτυχιακό (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MSc) </a:t>
            </a: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στις Ασύρματες και Οπτικές Επικοινωνίες</a:t>
            </a: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,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 UCL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Διδακτορικό δίπλωμα 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(PhD)</a:t>
            </a: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 Ηλεκτρολόγου Μηχανικού &amp; Μηχανικών Υπολογιστών, ΕΜΠ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l-GR" sz="1400" dirty="0" smtClean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l-GR" sz="2000" noProof="0" dirty="0" smtClean="0">
                <a:solidFill>
                  <a:prstClr val="black"/>
                </a:solidFill>
                <a:latin typeface="Calibri" panose="020F0502020204030204"/>
              </a:rPr>
              <a:t>Επαγγελματικό/Ερευνητικό </a:t>
            </a:r>
            <a:r>
              <a:rPr lang="el-GR" sz="2000" dirty="0">
                <a:solidFill>
                  <a:prstClr val="black"/>
                </a:solidFill>
              </a:rPr>
              <a:t>Υπόβαθρο</a:t>
            </a:r>
            <a:endParaRPr lang="en-US" sz="2000" noProof="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R&amp;D Engineer, Nokia 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Software Developer, </a:t>
            </a:r>
            <a:r>
              <a:rPr lang="en-US" sz="1400" dirty="0" err="1">
                <a:solidFill>
                  <a:prstClr val="black"/>
                </a:solidFill>
              </a:rPr>
              <a:t>Tharstern</a:t>
            </a:r>
            <a:r>
              <a:rPr lang="en-US" sz="1400" dirty="0">
                <a:solidFill>
                  <a:prstClr val="black"/>
                </a:solidFill>
              </a:rPr>
              <a:t> Ltd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</a:rPr>
              <a:t>Μηχανικός Λογισμικού, </a:t>
            </a:r>
            <a:r>
              <a:rPr lang="en-US" sz="1400" dirty="0" err="1">
                <a:solidFill>
                  <a:prstClr val="black"/>
                </a:solidFill>
              </a:rPr>
              <a:t>i</a:t>
            </a:r>
            <a:r>
              <a:rPr lang="en-US" sz="1400" dirty="0">
                <a:solidFill>
                  <a:prstClr val="black"/>
                </a:solidFill>
              </a:rPr>
              <a:t>-Sense Group -  </a:t>
            </a:r>
            <a:r>
              <a:rPr lang="el-GR" sz="1400" dirty="0">
                <a:solidFill>
                  <a:prstClr val="black"/>
                </a:solidFill>
              </a:rPr>
              <a:t>ΕΠΙΣΕΥ/ΕΜΠ</a:t>
            </a:r>
            <a:endParaRPr lang="en-US" sz="1400" dirty="0">
              <a:solidFill>
                <a:prstClr val="black"/>
              </a:solidFill>
            </a:endParaRPr>
          </a:p>
          <a:p>
            <a:r>
              <a:rPr lang="el-GR" sz="2000" dirty="0" smtClean="0">
                <a:solidFill>
                  <a:prstClr val="black"/>
                </a:solidFill>
                <a:latin typeface="Calibri" panose="020F0502020204030204"/>
              </a:rPr>
              <a:t>Ερευνητικά Ενδιαφέροντα</a:t>
            </a:r>
            <a:endParaRPr lang="en-US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Distributed AI/ML, Federated Learning, Continuous (Lifelong) AI, AI/ML Operations (MLOPs)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noProof="0" dirty="0" smtClean="0">
                <a:solidFill>
                  <a:prstClr val="black"/>
                </a:solidFill>
                <a:latin typeface="Calibri" panose="020F0502020204030204"/>
              </a:rPr>
              <a:t>Edge Computing, </a:t>
            </a:r>
            <a:r>
              <a:rPr lang="en-US" sz="1400" noProof="0" dirty="0" err="1" smtClean="0">
                <a:solidFill>
                  <a:prstClr val="black"/>
                </a:solidFill>
                <a:latin typeface="Calibri" panose="020F0502020204030204"/>
              </a:rPr>
              <a:t>Extre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me-edge/On-device Computing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Service Lifecycle Management and Orchestration in Beyond 5G 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Cooperative, Connected and Automated Mobility (CCAM) in Intelligent Transport Systems (ITS)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noProof="0" dirty="0" smtClean="0">
                <a:solidFill>
                  <a:prstClr val="black"/>
                </a:solidFill>
                <a:latin typeface="Calibri" panose="020F0502020204030204"/>
              </a:rPr>
              <a:t>Edge-to-cloud collaboration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Cloud/Edge Optical Data Centre Networks</a:t>
            </a:r>
            <a:r>
              <a:rPr lang="el-GR" sz="2000" noProof="0" dirty="0" smtClean="0">
                <a:solidFill>
                  <a:prstClr val="black"/>
                </a:solidFill>
                <a:latin typeface="Calibri" panose="020F0502020204030204"/>
              </a:rPr>
              <a:t>	</a:t>
            </a:r>
            <a:endParaRPr lang="en-US" sz="1600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2190" y="5926064"/>
            <a:ext cx="17115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/>
              <a:t>gdrainakis@uth.gr</a:t>
            </a:r>
          </a:p>
        </p:txBody>
      </p:sp>
      <p:sp>
        <p:nvSpPr>
          <p:cNvPr id="9" name="Rectangle 8"/>
          <p:cNvSpPr/>
          <p:nvPr/>
        </p:nvSpPr>
        <p:spPr>
          <a:xfrm>
            <a:off x="3838042" y="5898368"/>
            <a:ext cx="45159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 smtClean="0">
                <a:hlinkClick r:id="rId3"/>
              </a:rPr>
              <a:t>www.linkedin.com/in/georgios-drainakis-0746714a/</a:t>
            </a:r>
            <a:endParaRPr lang="el-GR" sz="1600" dirty="0"/>
          </a:p>
        </p:txBody>
      </p:sp>
      <p:sp>
        <p:nvSpPr>
          <p:cNvPr id="10" name="Rectangle 9"/>
          <p:cNvSpPr/>
          <p:nvPr/>
        </p:nvSpPr>
        <p:spPr>
          <a:xfrm>
            <a:off x="3838042" y="6417664"/>
            <a:ext cx="49769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 smtClean="0">
                <a:hlinkClick r:id="rId4"/>
              </a:rPr>
              <a:t>https://www.researchgate.net/profile/Georgios-Drainakis</a:t>
            </a:r>
            <a:endParaRPr lang="el-GR" sz="1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55" y="5898701"/>
            <a:ext cx="393280" cy="3932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11" t="35666" b="37667"/>
          <a:stretch/>
        </p:blipFill>
        <p:spPr>
          <a:xfrm>
            <a:off x="68160" y="5841341"/>
            <a:ext cx="494030" cy="50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9" t="-1" r="32529" b="72812"/>
          <a:stretch/>
        </p:blipFill>
        <p:spPr>
          <a:xfrm>
            <a:off x="3364095" y="6341310"/>
            <a:ext cx="497840" cy="51793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67" t="32547" r="16778" b="40786"/>
          <a:stretch/>
        </p:blipFill>
        <p:spPr>
          <a:xfrm>
            <a:off x="94829" y="6309573"/>
            <a:ext cx="467361" cy="5080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62190" y="6431003"/>
            <a:ext cx="12891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697-8845945</a:t>
            </a:r>
            <a:endParaRPr lang="el-GR" sz="1600" dirty="0"/>
          </a:p>
        </p:txBody>
      </p:sp>
      <p:sp>
        <p:nvSpPr>
          <p:cNvPr id="20" name="Rectangle 19"/>
          <p:cNvSpPr/>
          <p:nvPr/>
        </p:nvSpPr>
        <p:spPr>
          <a:xfrm>
            <a:off x="7430930" y="2211333"/>
            <a:ext cx="452341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l-GR" sz="3200" dirty="0">
                <a:solidFill>
                  <a:prstClr val="black"/>
                </a:solidFill>
              </a:rPr>
              <a:t>Γιώργος </a:t>
            </a:r>
            <a:r>
              <a:rPr lang="el-GR" sz="3200" dirty="0" smtClean="0">
                <a:solidFill>
                  <a:prstClr val="black"/>
                </a:solidFill>
              </a:rPr>
              <a:t>Δραϊνάκης</a:t>
            </a:r>
            <a:endParaRPr lang="en-US" sz="3200" dirty="0" smtClean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l-GR" sz="2400" dirty="0" smtClean="0">
                <a:solidFill>
                  <a:prstClr val="black"/>
                </a:solidFill>
              </a:rPr>
              <a:t>Μεταδιδακτορικός </a:t>
            </a:r>
            <a:r>
              <a:rPr lang="el-GR" sz="2400" dirty="0">
                <a:solidFill>
                  <a:prstClr val="black"/>
                </a:solidFill>
              </a:rPr>
              <a:t>ερευνητής Π.Θ.</a:t>
            </a:r>
          </a:p>
        </p:txBody>
      </p:sp>
    </p:spTree>
    <p:extLst>
      <p:ext uri="{BB962C8B-B14F-4D97-AF65-F5344CB8AC3E}">
        <p14:creationId xmlns:p14="http://schemas.microsoft.com/office/powerpoint/2010/main" val="353794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Μοντέλα Ασφαλείας</a:t>
            </a:r>
            <a:r>
              <a:rPr lang="en-US" sz="2800" b="1" dirty="0" smtClean="0"/>
              <a:t> - PASTA 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817643"/>
            <a:ext cx="5698603" cy="56429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03311" y="2438790"/>
            <a:ext cx="40472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PASTA</a:t>
            </a:r>
            <a:r>
              <a:rPr lang="el-GR" dirty="0" smtClean="0"/>
              <a:t> (Process for Attack Simulation and Threat Analysis) είναι μια μεθοδολογία που επικεντρώνεται στην προσομοίωση επιθέσεων για την ανάλυση απειλών.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712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AI</a:t>
            </a:r>
            <a:r>
              <a:rPr lang="el-GR" sz="2800" b="1" dirty="0" smtClean="0"/>
              <a:t>/Μ</a:t>
            </a:r>
            <a:r>
              <a:rPr lang="en-US" sz="2800" b="1" dirty="0" smtClean="0"/>
              <a:t>L </a:t>
            </a:r>
            <a:r>
              <a:rPr lang="el-GR" sz="2800" b="1" dirty="0" smtClean="0"/>
              <a:t>στην Ασφάλεια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35667" y="1012816"/>
            <a:ext cx="46877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AI/ML </a:t>
            </a:r>
            <a:r>
              <a:rPr lang="el-GR" b="1" dirty="0" smtClean="0"/>
              <a:t>για ασφάλεια</a:t>
            </a:r>
            <a:r>
              <a:rPr lang="el-GR" dirty="0" smtClean="0"/>
              <a:t>: Ανίχνευση ανωμαλιών, προγνωστική ασφάλεια, </a:t>
            </a:r>
            <a:r>
              <a:rPr lang="en-US" dirty="0" smtClean="0"/>
              <a:t>malware classification.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IoT</a:t>
            </a:r>
            <a:r>
              <a:rPr lang="en-US" b="1" dirty="0" smtClean="0"/>
              <a:t> &amp; Smart Systems</a:t>
            </a:r>
            <a:r>
              <a:rPr lang="en-US" dirty="0" smtClean="0"/>
              <a:t>: </a:t>
            </a:r>
            <a:r>
              <a:rPr lang="el-GR" dirty="0" smtClean="0"/>
              <a:t>Αυτόματη άμυνα, </a:t>
            </a:r>
            <a:r>
              <a:rPr lang="en-US" dirty="0" smtClean="0"/>
              <a:t>real-time threat detection.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Blockchain</a:t>
            </a:r>
            <a:r>
              <a:rPr lang="en-US" dirty="0" smtClean="0"/>
              <a:t>: </a:t>
            </a:r>
            <a:r>
              <a:rPr lang="el-GR" dirty="0" smtClean="0"/>
              <a:t>Διασφάλιση ακεραιότητας δεδομένων και έλεγχο πρόσβασης.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Federated Learning</a:t>
            </a:r>
            <a:r>
              <a:rPr lang="en-US" dirty="0" smtClean="0"/>
              <a:t>: AI </a:t>
            </a:r>
            <a:r>
              <a:rPr lang="el-GR" dirty="0" smtClean="0"/>
              <a:t>με προστασία ιδιωτικότητας χωρίς κεντρική συλλογή δεδομένων.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Research Trends</a:t>
            </a:r>
            <a:r>
              <a:rPr lang="en-US" dirty="0" smtClean="0"/>
              <a:t>: Adaptive security architectures, predictive incident response.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664" y="1163288"/>
            <a:ext cx="5594430" cy="373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4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Προκλήσεις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35667" y="1012816"/>
            <a:ext cx="497711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Evolving Threats</a:t>
            </a:r>
            <a:r>
              <a:rPr lang="en-US" dirty="0" smtClean="0"/>
              <a:t>: </a:t>
            </a:r>
            <a:r>
              <a:rPr lang="el-GR" dirty="0" smtClean="0"/>
              <a:t>Νέες ευπάθειες και επιθέσεις εμφανίζονται συνεχώς.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Resource Constraints</a:t>
            </a:r>
            <a:r>
              <a:rPr lang="en-US" dirty="0" smtClean="0"/>
              <a:t>: </a:t>
            </a:r>
            <a:r>
              <a:rPr lang="el-GR" dirty="0" smtClean="0"/>
              <a:t>Περιορισμένοι πόροι σε </a:t>
            </a:r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l-GR" dirty="0" smtClean="0"/>
              <a:t>συσκευές και ενσωματωμένα συστήματα.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Human Factors</a:t>
            </a:r>
            <a:r>
              <a:rPr lang="en-US" dirty="0" smtClean="0"/>
              <a:t>: Social engineering, </a:t>
            </a:r>
            <a:r>
              <a:rPr lang="el-GR" dirty="0" smtClean="0"/>
              <a:t>λάθη χρηστών, αδύναμοι κωδικοί πρόσβασης.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Complexity &amp; Scalability</a:t>
            </a:r>
            <a:r>
              <a:rPr lang="en-US" dirty="0" smtClean="0"/>
              <a:t>: </a:t>
            </a:r>
            <a:r>
              <a:rPr lang="el-GR" dirty="0" smtClean="0"/>
              <a:t>Πολυπλοκότητα δικτύων και διαχείριση μεγάλου αριθμού συσκευών.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Regulations &amp; Compliance</a:t>
            </a:r>
            <a:r>
              <a:rPr lang="en-US" dirty="0" smtClean="0"/>
              <a:t>: </a:t>
            </a:r>
            <a:r>
              <a:rPr lang="el-GR" dirty="0" smtClean="0"/>
              <a:t>Τήρηση κανονισμών (</a:t>
            </a:r>
            <a:r>
              <a:rPr lang="en-US" dirty="0" smtClean="0"/>
              <a:t>GDPR, HIPAA, ISO) </a:t>
            </a:r>
            <a:r>
              <a:rPr lang="el-GR" dirty="0" smtClean="0"/>
              <a:t>σε διαφορετικές περιοχές.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73"/>
          <a:stretch/>
        </p:blipFill>
        <p:spPr>
          <a:xfrm>
            <a:off x="5800423" y="1012816"/>
            <a:ext cx="5790551" cy="47395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5717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54941" y="1721295"/>
            <a:ext cx="59386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5400" dirty="0" smtClean="0">
                <a:solidFill>
                  <a:prstClr val="black"/>
                </a:solidFill>
                <a:latin typeface="Calibri" panose="020F0502020204030204"/>
              </a:rPr>
              <a:t>Απορίες &amp; Συζήτηση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 rot="687604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b="1" dirty="0" smtClean="0"/>
              <a:t>?</a:t>
            </a:r>
            <a:endParaRPr lang="el-GR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69463" y="915736"/>
            <a:ext cx="73505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prstClr val="black"/>
                </a:solidFill>
                <a:latin typeface="Calibri" panose="020F0502020204030204"/>
              </a:rPr>
              <a:t>60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-</a:t>
            </a:r>
            <a:r>
              <a:rPr lang="en-US" sz="3600" b="1" dirty="0" smtClean="0">
                <a:solidFill>
                  <a:prstClr val="black"/>
                </a:solidFill>
                <a:latin typeface="Calibri" panose="020F0502020204030204"/>
              </a:rPr>
              <a:t>sec Roundtable</a:t>
            </a:r>
            <a:endParaRPr lang="en-US" sz="2800" b="1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800" noProof="0" dirty="0" smtClean="0">
                <a:solidFill>
                  <a:prstClr val="black"/>
                </a:solidFill>
                <a:latin typeface="Calibri" panose="020F0502020204030204"/>
              </a:rPr>
              <a:t>Όνομα</a:t>
            </a:r>
            <a:endParaRPr lang="en-US" sz="28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Background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/>
              </a:rPr>
              <a:t> (Μαθήματα/Κατεύθυνση)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/>
              </a:rPr>
              <a:t>Ενδιαφέροντα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/>
              </a:rPr>
              <a:t>Γιατί </a:t>
            </a: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Security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lang="el-GR" sz="28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Fun fact/</a:t>
            </a:r>
            <a:r>
              <a:rPr lang="en-US" sz="2800" dirty="0" err="1" smtClean="0">
                <a:solidFill>
                  <a:prstClr val="black"/>
                </a:solidFill>
                <a:latin typeface="Calibri" panose="020F0502020204030204"/>
              </a:rPr>
              <a:t>Misc</a:t>
            </a:r>
            <a:endParaRPr lang="el-GR" sz="28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849" y="712964"/>
            <a:ext cx="5091711" cy="33611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Παρουσίαση Φοιτητών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38406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583" y="1200216"/>
            <a:ext cx="78585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Βασικές αρχές ασφάλειας </a:t>
            </a:r>
            <a:r>
              <a:rPr lang="el-GR" sz="2400" b="1" dirty="0" smtClean="0">
                <a:solidFill>
                  <a:prstClr val="black"/>
                </a:solidFill>
              </a:rPr>
              <a:t>συστημάτων</a:t>
            </a:r>
            <a:r>
              <a:rPr lang="el-GR" sz="2400" dirty="0" smtClean="0">
                <a:solidFill>
                  <a:prstClr val="black"/>
                </a:solidFill>
              </a:rPr>
              <a:t> και </a:t>
            </a:r>
            <a:r>
              <a:rPr lang="el-GR" sz="2400" b="1" dirty="0">
                <a:solidFill>
                  <a:prstClr val="black"/>
                </a:solidFill>
              </a:rPr>
              <a:t>δικτύων </a:t>
            </a:r>
            <a:r>
              <a:rPr lang="el-GR" sz="2400" dirty="0" smtClean="0">
                <a:solidFill>
                  <a:prstClr val="black"/>
                </a:solidFill>
              </a:rPr>
              <a:t>(βάσεις </a:t>
            </a:r>
            <a:r>
              <a:rPr lang="el-GR" sz="2400" dirty="0">
                <a:solidFill>
                  <a:prstClr val="black"/>
                </a:solidFill>
              </a:rPr>
              <a:t>δεδομένων, δίκτυα και </a:t>
            </a:r>
            <a:r>
              <a:rPr lang="el-GR" sz="2400" dirty="0" smtClean="0">
                <a:solidFill>
                  <a:prstClr val="black"/>
                </a:solidFill>
              </a:rPr>
              <a:t>εφαρμογές)</a:t>
            </a:r>
            <a:endParaRPr lang="el-GR" sz="24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Βασικές έννοιες όπως αρχές </a:t>
            </a:r>
            <a:r>
              <a:rPr lang="el-GR" sz="2400" b="1" dirty="0" smtClean="0">
                <a:solidFill>
                  <a:prstClr val="black"/>
                </a:solidFill>
              </a:rPr>
              <a:t>κρυπτογραφίας</a:t>
            </a:r>
            <a:r>
              <a:rPr lang="el-GR" sz="2400" dirty="0" smtClean="0">
                <a:solidFill>
                  <a:prstClr val="black"/>
                </a:solidFill>
              </a:rPr>
              <a:t>, </a:t>
            </a:r>
            <a:r>
              <a:rPr lang="el-GR" sz="2400" b="1" dirty="0" smtClean="0">
                <a:solidFill>
                  <a:prstClr val="black"/>
                </a:solidFill>
              </a:rPr>
              <a:t>επιθέσεις</a:t>
            </a:r>
            <a:r>
              <a:rPr lang="el-GR" sz="2400" dirty="0" smtClean="0">
                <a:solidFill>
                  <a:prstClr val="black"/>
                </a:solidFill>
              </a:rPr>
              <a:t>, έλεγχος </a:t>
            </a:r>
            <a:r>
              <a:rPr lang="el-GR" sz="2400" b="1" dirty="0">
                <a:solidFill>
                  <a:prstClr val="black"/>
                </a:solidFill>
              </a:rPr>
              <a:t>πρόσβασης, </a:t>
            </a:r>
            <a:r>
              <a:rPr lang="el-GR" sz="2400" b="1" dirty="0" smtClean="0">
                <a:solidFill>
                  <a:prstClr val="black"/>
                </a:solidFill>
              </a:rPr>
              <a:t>τεχνικών </a:t>
            </a:r>
            <a:r>
              <a:rPr lang="el-GR" sz="2400" b="1" dirty="0">
                <a:solidFill>
                  <a:prstClr val="black"/>
                </a:solidFill>
              </a:rPr>
              <a:t>πιστοποίησης </a:t>
            </a:r>
            <a:endParaRPr lang="en-US" sz="2400" b="1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Θέματα </a:t>
            </a:r>
            <a:r>
              <a:rPr lang="el-GR" sz="2400" b="1" dirty="0" smtClean="0">
                <a:solidFill>
                  <a:prstClr val="black"/>
                </a:solidFill>
              </a:rPr>
              <a:t>διαχείρισης ασφάλειας, κακόβουλο λογισμικό </a:t>
            </a:r>
            <a:r>
              <a:rPr lang="el-GR" sz="2400" dirty="0" smtClean="0">
                <a:solidFill>
                  <a:prstClr val="black"/>
                </a:solidFill>
              </a:rPr>
              <a:t>και</a:t>
            </a:r>
            <a:r>
              <a:rPr lang="el-GR" sz="2400" b="1" dirty="0" smtClean="0">
                <a:solidFill>
                  <a:prstClr val="black"/>
                </a:solidFill>
              </a:rPr>
              <a:t> πρότυπα</a:t>
            </a:r>
            <a:endParaRPr lang="el-GR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72" y="1095103"/>
            <a:ext cx="3487348" cy="26174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Στόχοι Μαθήματος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4583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663963"/>
              </p:ext>
            </p:extLst>
          </p:nvPr>
        </p:nvGraphicFramePr>
        <p:xfrm>
          <a:off x="375920" y="1126066"/>
          <a:ext cx="116840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4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629920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Θέμα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Ενδεικτικές Τεχνολογίες</a:t>
                      </a:r>
                      <a:r>
                        <a:rPr lang="en-US" sz="1800" dirty="0" smtClean="0"/>
                        <a:t> &amp; </a:t>
                      </a:r>
                      <a:r>
                        <a:rPr lang="el-GR" sz="1800" dirty="0" smtClean="0"/>
                        <a:t>Εργαλεία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Κρυπτογραφία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aseline="0" dirty="0" smtClean="0"/>
                        <a:t>OpenSSL, GPG, </a:t>
                      </a:r>
                      <a:r>
                        <a:rPr lang="el-GR" sz="1800" baseline="0" dirty="0" smtClean="0"/>
                        <a:t>βασικές έννοιες </a:t>
                      </a:r>
                      <a:r>
                        <a:rPr lang="en-US" sz="1800" baseline="0" dirty="0" smtClean="0"/>
                        <a:t>AES, RSA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Μοντέλα επιθέσεων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Metasploit, Wireshark για ανάλυση πακέτων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Πιστοποίηση &amp; έλεγχος πρόσβασης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LDAP, Kerberos, OAuth, SAML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Ασφάλεια βάσεων δεδομένων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SQL Injection Testing (</a:t>
                      </a:r>
                      <a:r>
                        <a:rPr lang="en-US" sz="1800" dirty="0" err="1" smtClean="0"/>
                        <a:t>SQLMap</a:t>
                      </a:r>
                      <a:r>
                        <a:rPr lang="en-US" sz="1800" dirty="0" smtClean="0"/>
                        <a:t>), Firewalls DB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Ασφάλεια δικτύου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IPSec</a:t>
                      </a:r>
                      <a:r>
                        <a:rPr lang="en-US" sz="1800" dirty="0" smtClean="0"/>
                        <a:t>, VPN, Wireshark, </a:t>
                      </a:r>
                      <a:r>
                        <a:rPr lang="en-US" sz="1800" dirty="0" err="1" smtClean="0"/>
                        <a:t>Nmap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Ασφάλεια μεταφοράς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TLS, SSL, HTTPS, </a:t>
                      </a:r>
                      <a:r>
                        <a:rPr lang="en-US" sz="1800" dirty="0" err="1" smtClean="0"/>
                        <a:t>OpenVPN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Ασφάλεια εφαρμογών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OWASP Top 10, Burp Suite, Static Code Analysis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Ασύρματα δίκτυα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WPA3, </a:t>
                      </a:r>
                      <a:r>
                        <a:rPr lang="en-US" sz="1800" dirty="0" err="1" smtClean="0"/>
                        <a:t>Aircrack</a:t>
                      </a:r>
                      <a:r>
                        <a:rPr lang="en-US" sz="1800" dirty="0" smtClean="0"/>
                        <a:t>-ng, Kali Linux (wireless tools)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970155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Ασφάλεια περιμέτρου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Firewalls (</a:t>
                      </a:r>
                      <a:r>
                        <a:rPr lang="en-US" sz="1800" dirty="0" err="1" smtClean="0"/>
                        <a:t>pfSense</a:t>
                      </a:r>
                      <a:r>
                        <a:rPr lang="en-US" sz="1800" dirty="0" smtClean="0"/>
                        <a:t>), IDS/IPS (Snort, </a:t>
                      </a:r>
                      <a:r>
                        <a:rPr lang="en-US" sz="1800" dirty="0" err="1" smtClean="0"/>
                        <a:t>Suricata</a:t>
                      </a:r>
                      <a:r>
                        <a:rPr lang="en-US" sz="1800" dirty="0" smtClean="0"/>
                        <a:t>)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96959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Κακόβουλο λογισμικό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Sandbox </a:t>
                      </a:r>
                      <a:r>
                        <a:rPr lang="el-GR" sz="1800" dirty="0" smtClean="0"/>
                        <a:t>περιβάλλοντα, </a:t>
                      </a:r>
                      <a:r>
                        <a:rPr lang="en-US" sz="1800" dirty="0" err="1" smtClean="0"/>
                        <a:t>VirusTotal</a:t>
                      </a:r>
                      <a:r>
                        <a:rPr lang="en-US" sz="1800" dirty="0" smtClean="0"/>
                        <a:t>, Cuckoo Sandbox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024138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Ασφάλεια λειτουργικών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SELinux</a:t>
                      </a:r>
                      <a:r>
                        <a:rPr lang="en-US" sz="1800" dirty="0" smtClean="0"/>
                        <a:t>, </a:t>
                      </a:r>
                      <a:r>
                        <a:rPr lang="en-US" sz="1800" dirty="0" err="1" smtClean="0"/>
                        <a:t>AppArmor</a:t>
                      </a:r>
                      <a:r>
                        <a:rPr lang="en-US" sz="1800" dirty="0" smtClean="0"/>
                        <a:t>, Windows Defender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195888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Διαχείριση ασφάλειας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SO 27001 </a:t>
                      </a:r>
                      <a:r>
                        <a:rPr lang="en-US" sz="1800" dirty="0" err="1" smtClean="0"/>
                        <a:t>εργ</a:t>
                      </a:r>
                      <a:r>
                        <a:rPr lang="en-US" sz="1800" dirty="0" smtClean="0"/>
                        <a:t>αλεία, Risk Management Frameworks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8825929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Θεματικές Μαθήματος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1055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623" y="793286"/>
            <a:ext cx="7858537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Θεωρία </a:t>
            </a:r>
            <a:endParaRPr lang="el-GR" sz="2400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Κάθε Παρασκευή 11.00-14.00, Αίθουσα Α1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Ομαδική Εργασία</a:t>
            </a:r>
            <a:r>
              <a:rPr lang="en-US" sz="2400" dirty="0" smtClean="0">
                <a:solidFill>
                  <a:prstClr val="black"/>
                </a:solidFill>
              </a:rPr>
              <a:t>: </a:t>
            </a:r>
            <a:r>
              <a:rPr lang="en-US" sz="2400" i="1" dirty="0" smtClean="0">
                <a:solidFill>
                  <a:prstClr val="black"/>
                </a:solidFill>
              </a:rPr>
              <a:t>G </a:t>
            </a:r>
            <a:r>
              <a:rPr lang="el-GR" sz="2400" dirty="0">
                <a:solidFill>
                  <a:prstClr val="black"/>
                </a:solidFill>
              </a:rPr>
              <a:t>ϵ</a:t>
            </a:r>
            <a:r>
              <a:rPr lang="en-US" sz="2400" dirty="0">
                <a:solidFill>
                  <a:prstClr val="black"/>
                </a:solidFill>
              </a:rPr>
              <a:t> [</a:t>
            </a:r>
            <a:r>
              <a:rPr lang="en-US" sz="2400" dirty="0" smtClean="0">
                <a:solidFill>
                  <a:prstClr val="black"/>
                </a:solidFill>
              </a:rPr>
              <a:t>0,3]</a:t>
            </a:r>
            <a:r>
              <a:rPr lang="el-GR" sz="2400" dirty="0" smtClean="0">
                <a:solidFill>
                  <a:prstClr val="black"/>
                </a:solidFill>
              </a:rPr>
              <a:t> και</a:t>
            </a:r>
            <a:r>
              <a:rPr lang="en-US" sz="2400" dirty="0" smtClean="0">
                <a:solidFill>
                  <a:prstClr val="black"/>
                </a:solidFill>
              </a:rPr>
              <a:t> B </a:t>
            </a:r>
            <a:r>
              <a:rPr lang="el-GR" sz="2400" dirty="0">
                <a:solidFill>
                  <a:prstClr val="black"/>
                </a:solidFill>
              </a:rPr>
              <a:t>ϵ </a:t>
            </a:r>
            <a:r>
              <a:rPr lang="en-US" sz="2400" dirty="0" smtClean="0">
                <a:solidFill>
                  <a:prstClr val="black"/>
                </a:solidFill>
              </a:rPr>
              <a:t>{</a:t>
            </a:r>
            <a:r>
              <a:rPr lang="el-GR" sz="2400" dirty="0" smtClean="0">
                <a:solidFill>
                  <a:prstClr val="black"/>
                </a:solidFill>
              </a:rPr>
              <a:t>0,</a:t>
            </a:r>
            <a:r>
              <a:rPr lang="en-US" sz="2400" dirty="0" smtClean="0">
                <a:solidFill>
                  <a:prstClr val="black"/>
                </a:solidFill>
              </a:rPr>
              <a:t>1}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endParaRPr lang="el-GR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Προαιρετική</a:t>
            </a:r>
            <a:endParaRPr lang="en-US" dirty="0" smtClean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Οκτ 2025 – Ιαν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Ατομικές Ασκήσεις</a:t>
            </a:r>
            <a:r>
              <a:rPr lang="en-US" sz="2400" dirty="0" smtClean="0">
                <a:solidFill>
                  <a:prstClr val="black"/>
                </a:solidFill>
              </a:rPr>
              <a:t>: </a:t>
            </a:r>
            <a:r>
              <a:rPr lang="en-US" sz="2400" i="1" dirty="0" smtClean="0">
                <a:solidFill>
                  <a:prstClr val="black"/>
                </a:solidFill>
              </a:rPr>
              <a:t>S </a:t>
            </a:r>
            <a:r>
              <a:rPr lang="el-GR" sz="2400" dirty="0">
                <a:solidFill>
                  <a:prstClr val="black"/>
                </a:solidFill>
              </a:rPr>
              <a:t>ϵ</a:t>
            </a:r>
            <a:r>
              <a:rPr lang="en-US" sz="2400" dirty="0">
                <a:solidFill>
                  <a:prstClr val="black"/>
                </a:solidFill>
              </a:rPr>
              <a:t> [</a:t>
            </a:r>
            <a:r>
              <a:rPr lang="en-US" sz="2400" dirty="0" smtClean="0">
                <a:solidFill>
                  <a:prstClr val="black"/>
                </a:solidFill>
              </a:rPr>
              <a:t>0,1]</a:t>
            </a:r>
            <a:endParaRPr lang="el-GR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Προαιρετική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Διάρκειας 1-3 εβδομάδων</a:t>
            </a:r>
            <a:endParaRPr lang="en-US" dirty="0" smtClean="0">
              <a:solidFill>
                <a:prstClr val="black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Σειρές Ασκήσεων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Μελέτη αλγόριθμων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Υλοποίηση </a:t>
            </a:r>
            <a:r>
              <a:rPr lang="en-US" dirty="0">
                <a:solidFill>
                  <a:prstClr val="black"/>
                </a:solidFill>
              </a:rPr>
              <a:t>software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Simulation/Experimentation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Μελέτη σεναρίων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Τελικό Διαγώνισμα</a:t>
            </a:r>
            <a:r>
              <a:rPr lang="en-US" sz="2400" dirty="0" smtClean="0">
                <a:solidFill>
                  <a:prstClr val="black"/>
                </a:solidFill>
              </a:rPr>
              <a:t>: </a:t>
            </a:r>
            <a:r>
              <a:rPr lang="en-US" sz="2400" i="1" dirty="0" smtClean="0">
                <a:solidFill>
                  <a:prstClr val="black"/>
                </a:solidFill>
              </a:rPr>
              <a:t>F </a:t>
            </a:r>
            <a:r>
              <a:rPr lang="el-GR" sz="2400" dirty="0" smtClean="0">
                <a:solidFill>
                  <a:prstClr val="black"/>
                </a:solidFill>
              </a:rPr>
              <a:t>ϵ</a:t>
            </a:r>
            <a:r>
              <a:rPr lang="en-US" sz="2400" dirty="0" smtClean="0">
                <a:solidFill>
                  <a:prstClr val="black"/>
                </a:solidFill>
              </a:rPr>
              <a:t> [0,10]</a:t>
            </a:r>
            <a:endParaRPr lang="el-GR" sz="2400" dirty="0" smtClean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  <a:latin typeface="Calibri" panose="020F0502020204030204"/>
              </a:rPr>
              <a:t>Υποχρεωτικό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96000" y="3097860"/>
                <a:ext cx="5772302" cy="89620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rade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⁡{10,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97860"/>
                <a:ext cx="5772302" cy="8962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Οργάνωση Μαθήματος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72685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623" y="793816"/>
            <a:ext cx="1109957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  <a:latin typeface="Calibri" panose="020F0502020204030204"/>
              </a:rPr>
              <a:t>Προτεινόμενες θεματικές (Οκτ 2025)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  <a:latin typeface="Calibri" panose="020F0502020204030204"/>
              </a:rPr>
              <a:t>Τεχνικά θέματα και υλοποίηση (</a:t>
            </a:r>
            <a:r>
              <a:rPr lang="en-US" dirty="0" smtClean="0">
                <a:solidFill>
                  <a:prstClr val="black"/>
                </a:solidFill>
                <a:latin typeface="Calibri" panose="020F0502020204030204"/>
              </a:rPr>
              <a:t>software, architecture)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  <a:latin typeface="Calibri" panose="020F0502020204030204"/>
              </a:rPr>
              <a:t>Ερευνητικά θέματα, Μελέτη </a:t>
            </a:r>
            <a:r>
              <a:rPr lang="en-US" dirty="0" smtClean="0">
                <a:solidFill>
                  <a:prstClr val="black"/>
                </a:solidFill>
                <a:latin typeface="Calibri" panose="020F0502020204030204"/>
              </a:rPr>
              <a:t>State-of-the-Art, Surveys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 panose="020F0502020204030204"/>
              </a:rPr>
              <a:t>Business/Industrial Aspects (specs, solution design, security analysis)</a:t>
            </a:r>
            <a:endParaRPr lang="el-GR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  <a:latin typeface="Calibri" panose="020F0502020204030204"/>
              </a:rPr>
              <a:t>Σύσταση Ομάδων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  <a:latin typeface="Calibri" panose="020F0502020204030204"/>
              </a:rPr>
              <a:t>2-5 φοιτητές/ομάδα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  <a:latin typeface="Calibri" panose="020F0502020204030204"/>
              </a:rPr>
              <a:t>Κατάθεση Προτάσεων (Οκτ 2025)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 panose="020F0502020204030204"/>
              </a:rPr>
              <a:t>2 pages max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  <a:latin typeface="Calibri" panose="020F0502020204030204"/>
              </a:rPr>
              <a:t>Περιλαμβάνει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prstClr val="black"/>
                </a:solidFill>
                <a:latin typeface="Calibri" panose="020F0502020204030204"/>
              </a:rPr>
              <a:t>Αντικείμενο μελέτης/Στόχοι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prstClr val="black"/>
                </a:solidFill>
                <a:latin typeface="Calibri" panose="020F0502020204030204"/>
              </a:rPr>
              <a:t>Χρονικός Προγραμματισμός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prstClr val="black"/>
                </a:solidFill>
                <a:latin typeface="Calibri" panose="020F0502020204030204"/>
              </a:rPr>
              <a:t>Καταμερισμός ανά μέλος της ομάδας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  <a:latin typeface="Calibri" panose="020F0502020204030204"/>
              </a:rPr>
              <a:t>Υλοποίηση (Νοε 2025 – Ιαν 2026)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Calibri" panose="020F0502020204030204"/>
              </a:rPr>
              <a:t>Reporting (6 pages max, paper-like)</a:t>
            </a:r>
            <a:endParaRPr lang="el-GR" sz="24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  <a:latin typeface="Calibri" panose="020F0502020204030204"/>
              </a:rPr>
              <a:t>Παρουσίαση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Ομαδική Εργασία (Προαιρετική)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00470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623" y="925896"/>
            <a:ext cx="1109957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prstClr val="black"/>
                </a:solidFill>
              </a:rPr>
              <a:t>ΑΣΦΑΛΕΙΑ ΥΠΟΛΟΓΙΣΤΩΝ: ΑΡΧΕΣ ΚΑΙ ΠΡΑΚΤΙΚΕΣ, </a:t>
            </a:r>
            <a:r>
              <a:rPr lang="en-US" sz="2000" b="1" dirty="0">
                <a:solidFill>
                  <a:prstClr val="black"/>
                </a:solidFill>
              </a:rPr>
              <a:t>WILLIAM STALLINGS, LAWRIE </a:t>
            </a:r>
            <a:r>
              <a:rPr lang="en-US" sz="2000" b="1" dirty="0" smtClean="0">
                <a:solidFill>
                  <a:prstClr val="black"/>
                </a:solidFill>
              </a:rPr>
              <a:t>BROWN</a:t>
            </a:r>
            <a:r>
              <a:rPr lang="el-GR" sz="2000" b="1" dirty="0" smtClean="0">
                <a:solidFill>
                  <a:prstClr val="black"/>
                </a:solidFill>
              </a:rPr>
              <a:t> (ΕΥΔΟΞΟΣ)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Ασφάλεια Πληροφοριακών Συστημάτων, 5η Έκδοση, </a:t>
            </a:r>
            <a:r>
              <a:rPr lang="en-US" sz="2000" dirty="0" err="1">
                <a:solidFill>
                  <a:prstClr val="black"/>
                </a:solidFill>
              </a:rPr>
              <a:t>Pfleeger</a:t>
            </a:r>
            <a:r>
              <a:rPr lang="en-US" sz="2000" dirty="0">
                <a:solidFill>
                  <a:prstClr val="black"/>
                </a:solidFill>
              </a:rPr>
              <a:t> P. Charles, </a:t>
            </a:r>
            <a:r>
              <a:rPr lang="en-US" sz="2000" dirty="0" err="1">
                <a:solidFill>
                  <a:prstClr val="black"/>
                </a:solidFill>
              </a:rPr>
              <a:t>Pfleeger</a:t>
            </a:r>
            <a:r>
              <a:rPr lang="en-US" sz="2000" dirty="0">
                <a:solidFill>
                  <a:prstClr val="black"/>
                </a:solidFill>
              </a:rPr>
              <a:t> Shari Lawrence, Margulies </a:t>
            </a:r>
            <a:r>
              <a:rPr lang="en-US" sz="2000" dirty="0" err="1" smtClean="0">
                <a:solidFill>
                  <a:prstClr val="black"/>
                </a:solidFill>
              </a:rPr>
              <a:t>Jonatha</a:t>
            </a:r>
            <a:r>
              <a:rPr lang="el-GR" sz="2000" dirty="0" smtClean="0">
                <a:solidFill>
                  <a:prstClr val="black"/>
                </a:solidFill>
              </a:rPr>
              <a:t> (ΕΥΔΟΞΟΣ</a:t>
            </a:r>
            <a:r>
              <a:rPr lang="el-GR" sz="2000" dirty="0">
                <a:solidFill>
                  <a:prstClr val="black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Κρυπτογραφία για Ασφάλεια Δικτύων Αρχές και Εφαρμογές, </a:t>
            </a:r>
            <a:r>
              <a:rPr lang="el-GR" sz="2000" dirty="0" smtClean="0">
                <a:solidFill>
                  <a:prstClr val="black"/>
                </a:solidFill>
              </a:rPr>
              <a:t>Stallings (</a:t>
            </a:r>
            <a:r>
              <a:rPr lang="el-GR" sz="2000" dirty="0">
                <a:solidFill>
                  <a:prstClr val="black"/>
                </a:solidFill>
              </a:rPr>
              <a:t>ΕΥΔΟΞΟΣ)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Ασφάλεια Πληροφοριών &amp; Συστημάτων στον Κυβερνοχώρο, Σωκράτης Κάτσικας, Στέφανος Γκρίτζαλης, Κωνσταντίνος </a:t>
            </a:r>
            <a:r>
              <a:rPr lang="el-GR" sz="2000" dirty="0" smtClean="0">
                <a:solidFill>
                  <a:prstClr val="black"/>
                </a:solidFill>
              </a:rPr>
              <a:t>Λαμπρινουδάκης (</a:t>
            </a:r>
            <a:r>
              <a:rPr lang="el-GR" sz="2000" dirty="0">
                <a:solidFill>
                  <a:prstClr val="black"/>
                </a:solidFill>
              </a:rPr>
              <a:t>ΕΥΔΟΞΟΣ)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</a:rPr>
              <a:t>Security </a:t>
            </a:r>
            <a:r>
              <a:rPr lang="en-US" sz="2000" dirty="0">
                <a:solidFill>
                  <a:prstClr val="black"/>
                </a:solidFill>
              </a:rPr>
              <a:t>in </a:t>
            </a:r>
            <a:r>
              <a:rPr lang="en-US" sz="2000" dirty="0" smtClean="0">
                <a:solidFill>
                  <a:prstClr val="black"/>
                </a:solidFill>
              </a:rPr>
              <a:t>Computing </a:t>
            </a:r>
            <a:r>
              <a:rPr lang="en-US" sz="2000" dirty="0">
                <a:solidFill>
                  <a:prstClr val="black"/>
                </a:solidFill>
              </a:rPr>
              <a:t>— Charles P. </a:t>
            </a:r>
            <a:r>
              <a:rPr lang="en-US" sz="2000" dirty="0" err="1">
                <a:solidFill>
                  <a:prstClr val="black"/>
                </a:solidFill>
              </a:rPr>
              <a:t>Pfleeger</a:t>
            </a:r>
            <a:r>
              <a:rPr lang="en-US" sz="2000" dirty="0">
                <a:solidFill>
                  <a:prstClr val="black"/>
                </a:solidFill>
              </a:rPr>
              <a:t>, Shari Lawrence </a:t>
            </a:r>
            <a:r>
              <a:rPr lang="en-US" sz="2000" dirty="0" err="1" smtClean="0">
                <a:solidFill>
                  <a:prstClr val="black"/>
                </a:solidFill>
              </a:rPr>
              <a:t>Pfleege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Xing, Wei, and Jun Shen. "Security control of cyber–physical systems under cyber attacks: A survey." Sensors 24.12 (2024): 3815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Deng, </a:t>
            </a:r>
            <a:r>
              <a:rPr lang="en-US" sz="2000" dirty="0" err="1">
                <a:solidFill>
                  <a:prstClr val="black"/>
                </a:solidFill>
              </a:rPr>
              <a:t>Zehang</a:t>
            </a:r>
            <a:r>
              <a:rPr lang="en-US" sz="2000" dirty="0">
                <a:solidFill>
                  <a:prstClr val="black"/>
                </a:solidFill>
              </a:rPr>
              <a:t>, et al. "Ai agents under threat: A survey of key security challenges and future pathways." ACM Computing Surveys 57.7 (2025): 1-36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Adam, </a:t>
            </a:r>
            <a:r>
              <a:rPr lang="en-US" sz="2000" dirty="0" err="1">
                <a:solidFill>
                  <a:prstClr val="black"/>
                </a:solidFill>
              </a:rPr>
              <a:t>Mumin</a:t>
            </a:r>
            <a:r>
              <a:rPr lang="en-US" sz="2000" dirty="0">
                <a:solidFill>
                  <a:prstClr val="black"/>
                </a:solidFill>
              </a:rPr>
              <a:t>, et al. "A survey on security, privacy, trust, and architectural challenges in </a:t>
            </a:r>
            <a:r>
              <a:rPr lang="en-US" sz="2000" dirty="0" err="1">
                <a:solidFill>
                  <a:prstClr val="black"/>
                </a:solidFill>
              </a:rPr>
              <a:t>IoT</a:t>
            </a:r>
            <a:r>
              <a:rPr lang="en-US" sz="2000" dirty="0">
                <a:solidFill>
                  <a:prstClr val="black"/>
                </a:solidFill>
              </a:rPr>
              <a:t> systems." IEEE Access 12 (2024): 57128-57149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Rajesh, K., and P. </a:t>
            </a:r>
            <a:r>
              <a:rPr lang="en-US" sz="2000" dirty="0" err="1">
                <a:solidFill>
                  <a:prstClr val="black"/>
                </a:solidFill>
              </a:rPr>
              <a:t>Vetrivelan</a:t>
            </a:r>
            <a:r>
              <a:rPr lang="en-US" sz="2000" dirty="0">
                <a:solidFill>
                  <a:prstClr val="black"/>
                </a:solidFill>
              </a:rPr>
              <a:t>. "Comprehensive analysis on 5G and 6G wireless network security and privacy." Telecommunication Systems 88.2 (2025): 52.</a:t>
            </a:r>
            <a:endParaRPr lang="el-GR" sz="2000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Βιβλιογραφία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18326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2120</Words>
  <Application>Microsoft Office PowerPoint</Application>
  <PresentationFormat>Widescreen</PresentationFormat>
  <Paragraphs>328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73</cp:revision>
  <dcterms:created xsi:type="dcterms:W3CDTF">2025-09-25T14:53:19Z</dcterms:created>
  <dcterms:modified xsi:type="dcterms:W3CDTF">2025-10-07T11:10:20Z</dcterms:modified>
</cp:coreProperties>
</file>