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1" r:id="rId3"/>
    <p:sldId id="257" r:id="rId4"/>
    <p:sldId id="258" r:id="rId5"/>
    <p:sldId id="259" r:id="rId6"/>
    <p:sldId id="260" r:id="rId7"/>
    <p:sldId id="261" r:id="rId8"/>
    <p:sldId id="262" r:id="rId9"/>
    <p:sldId id="263" r:id="rId10"/>
    <p:sldId id="275" r:id="rId11"/>
    <p:sldId id="270" r:id="rId12"/>
    <p:sldId id="264" r:id="rId13"/>
    <p:sldId id="265" r:id="rId14"/>
    <p:sldId id="266" r:id="rId15"/>
    <p:sldId id="267" r:id="rId16"/>
    <p:sldId id="268" r:id="rId17"/>
    <p:sldId id="273" r:id="rId18"/>
    <p:sldId id="274" r:id="rId19"/>
    <p:sldId id="276"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53" autoAdjust="0"/>
    <p:restoredTop sz="94660"/>
  </p:normalViewPr>
  <p:slideViewPr>
    <p:cSldViewPr snapToGrid="0">
      <p:cViewPr varScale="1">
        <p:scale>
          <a:sx n="77" d="100"/>
          <a:sy n="77" d="100"/>
        </p:scale>
        <p:origin x="77"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FD452-98CE-48A7-B6B4-B4526DB76C1E}" type="datetimeFigureOut">
              <a:rPr lang="el-GR" smtClean="0"/>
              <a:t>8/12/2025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69E33-00A7-43B2-A561-F17D54D9FB1A}" type="slidenum">
              <a:rPr lang="el-GR" smtClean="0"/>
              <a:t>‹#›</a:t>
            </a:fld>
            <a:endParaRPr lang="el-GR"/>
          </a:p>
        </p:txBody>
      </p:sp>
    </p:spTree>
    <p:extLst>
      <p:ext uri="{BB962C8B-B14F-4D97-AF65-F5344CB8AC3E}">
        <p14:creationId xmlns:p14="http://schemas.microsoft.com/office/powerpoint/2010/main" val="1043385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7669E33-00A7-43B2-A561-F17D54D9FB1A}" type="slidenum">
              <a:rPr lang="el-GR" smtClean="0"/>
              <a:t>1</a:t>
            </a:fld>
            <a:endParaRPr lang="el-GR"/>
          </a:p>
        </p:txBody>
      </p:sp>
    </p:spTree>
    <p:extLst>
      <p:ext uri="{BB962C8B-B14F-4D97-AF65-F5344CB8AC3E}">
        <p14:creationId xmlns:p14="http://schemas.microsoft.com/office/powerpoint/2010/main" val="4050208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35804-B069-B481-F522-DA82605B112F}"/>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BE3CF5B-2F01-6F47-33D1-6AEF9943CE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1821078-C3BF-7FF3-7F8F-832B5DEA9206}"/>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592F6AE2-9BB2-95F6-0B3C-45C9E21137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D4406BF-05D1-EF3D-D109-43AD927B5F7C}"/>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113101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A2DB21-A7D1-6E0B-408B-8E9364CCA72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D4E1D72-7A87-B92C-A0C9-F4DB9DA7E7D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9FAED3-E6A1-710E-936B-2EFB66E44F9C}"/>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174F50CC-A571-A650-494B-FD630B034EB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841864-DF63-3D06-4BAE-3C014D692F75}"/>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3277834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819B1E63-8BFA-E7E8-914F-17F8900BB1E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C7465FB-6079-CAC4-4A47-A016EF6D4B9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4EB56AE-7CF0-F4CD-4376-6D762B325278}"/>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E4426CCD-E103-DA6D-7461-4860966D223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C31A8E-6502-BF60-C8E9-065F565545A3}"/>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1572384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5ED2D4-56AB-9E90-EC73-B65E5C99886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6F636D8-A942-739E-5B18-590972DD69A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27C4912-9DA2-8E2B-2C5B-2171FD710498}"/>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028B74B0-82CB-F05C-FC6B-810A5CA9AB2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1E28219-D269-AEC3-ACE4-99877F2FBA0A}"/>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1596713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BF7CC0-AEBF-B802-FE3E-57FA0631918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9ADE3C1-6DFF-E519-9183-B2EF76FE61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21B5E5A-06A5-8BA8-5393-7D93911C41F9}"/>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028EEA4D-AE47-4E9F-4DD7-4233CBEDDB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9936542-9F29-D751-6987-B110DC96B475}"/>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831389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2D8F74-72CD-9184-5AFA-8175DE3F1A2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7E45820-61AB-B159-0C44-1E68A33BA09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BEDB1784-F9E7-966E-0760-203577731A0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44C9EA59-673B-A950-77C3-910F58374081}"/>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6" name="Θέση υποσέλιδου 5">
            <a:extLst>
              <a:ext uri="{FF2B5EF4-FFF2-40B4-BE49-F238E27FC236}">
                <a16:creationId xmlns:a16="http://schemas.microsoft.com/office/drawing/2014/main" id="{1D4592F2-DA20-61DC-AE3B-B03FEB953CC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9085E7E-B4A9-E3E6-022D-DD2922A8C2B4}"/>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2015875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BAE117-D9CF-60DE-BB3F-929AE5DD857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45C1FE1-B606-025D-BBE2-E589AB6B98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AF55EDD-B6DB-F4E4-CBCE-135A52AAD8C6}"/>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1200E6F-B2A9-2924-1637-CAC7488E0E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B62172F-B71B-D388-054E-B230F66DC8C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BCBFA1CC-DAD8-70CF-4BFE-DCEBADFBBE6B}"/>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8" name="Θέση υποσέλιδου 7">
            <a:extLst>
              <a:ext uri="{FF2B5EF4-FFF2-40B4-BE49-F238E27FC236}">
                <a16:creationId xmlns:a16="http://schemas.microsoft.com/office/drawing/2014/main" id="{9A8E47FF-3BF9-3C55-2540-546ACDF32F5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8E87196-0FFF-BD2D-A479-8D50C72F3F10}"/>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99433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1069ED-CC4C-8E68-428A-1A2C9AE5D93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EC4744A-A133-C3FE-5AE9-7D9C3D1D1E03}"/>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4" name="Θέση υποσέλιδου 3">
            <a:extLst>
              <a:ext uri="{FF2B5EF4-FFF2-40B4-BE49-F238E27FC236}">
                <a16:creationId xmlns:a16="http://schemas.microsoft.com/office/drawing/2014/main" id="{FA4D8C71-CFA2-3396-F1C4-E1CE0A874B8F}"/>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00E8BB1E-DC33-2B5B-872B-7CD4963B3425}"/>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1701508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BC099CB-A405-31C0-FEA6-9ECB37A621C9}"/>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3" name="Θέση υποσέλιδου 2">
            <a:extLst>
              <a:ext uri="{FF2B5EF4-FFF2-40B4-BE49-F238E27FC236}">
                <a16:creationId xmlns:a16="http://schemas.microsoft.com/office/drawing/2014/main" id="{BF0AA852-308E-7D70-E918-C6CD63C3B7E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1279118-3243-3DDE-590E-153DEBF2F47A}"/>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138593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6B5DEB-8077-746D-7B07-30B3F1A948F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E266DC6-4A36-D5BA-838B-EEA3D7BEA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E9A4401-E703-1F49-BA6D-2C80E5BC30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4B382A1-6909-3846-55B0-81518E3CD368}"/>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6" name="Θέση υποσέλιδου 5">
            <a:extLst>
              <a:ext uri="{FF2B5EF4-FFF2-40B4-BE49-F238E27FC236}">
                <a16:creationId xmlns:a16="http://schemas.microsoft.com/office/drawing/2014/main" id="{A7E1DC17-578B-4973-DC2F-F650402880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C5D86AC-AA4B-0E96-F774-846A4EFAF091}"/>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3260424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3A1BA2-1F08-7B31-3AC6-7D0BC3C05FF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37D72291-BDEC-F38A-E76E-85A338F588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C3A35AC-DDCB-07DD-8B60-04FC609C6D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BDFB97F-35C4-5953-F78B-84AF4B52A2B9}"/>
              </a:ext>
            </a:extLst>
          </p:cNvPr>
          <p:cNvSpPr>
            <a:spLocks noGrp="1"/>
          </p:cNvSpPr>
          <p:nvPr>
            <p:ph type="dt" sz="half" idx="10"/>
          </p:nvPr>
        </p:nvSpPr>
        <p:spPr/>
        <p:txBody>
          <a:bodyPr/>
          <a:lstStyle/>
          <a:p>
            <a:fld id="{E5D0BE53-8CC3-4051-AA3A-58E74AD95582}" type="datetimeFigureOut">
              <a:rPr lang="el-GR" smtClean="0"/>
              <a:t>8/12/2025</a:t>
            </a:fld>
            <a:endParaRPr lang="el-GR"/>
          </a:p>
        </p:txBody>
      </p:sp>
      <p:sp>
        <p:nvSpPr>
          <p:cNvPr id="6" name="Θέση υποσέλιδου 5">
            <a:extLst>
              <a:ext uri="{FF2B5EF4-FFF2-40B4-BE49-F238E27FC236}">
                <a16:creationId xmlns:a16="http://schemas.microsoft.com/office/drawing/2014/main" id="{4AD16226-EC8D-2B78-8289-C44FCF4B8A8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BA6977D-F3C8-3D0A-3904-35FD93ED1583}"/>
              </a:ext>
            </a:extLst>
          </p:cNvPr>
          <p:cNvSpPr>
            <a:spLocks noGrp="1"/>
          </p:cNvSpPr>
          <p:nvPr>
            <p:ph type="sldNum" sz="quarter" idx="12"/>
          </p:nvPr>
        </p:nvSpPr>
        <p:spPr/>
        <p:txBody>
          <a:bodyPr/>
          <a:lstStyle/>
          <a:p>
            <a:fld id="{3F21B8DF-1AD9-4679-93E0-C24776DDA2AB}" type="slidenum">
              <a:rPr lang="el-GR" smtClean="0"/>
              <a:t>‹#›</a:t>
            </a:fld>
            <a:endParaRPr lang="el-GR"/>
          </a:p>
        </p:txBody>
      </p:sp>
    </p:spTree>
    <p:extLst>
      <p:ext uri="{BB962C8B-B14F-4D97-AF65-F5344CB8AC3E}">
        <p14:creationId xmlns:p14="http://schemas.microsoft.com/office/powerpoint/2010/main" val="427773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258DA8AA-50C0-A371-A2BC-3254DA04E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F8B8D7D-F316-773F-B71D-F75681B79B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395C115-F29C-9B92-51FF-85DB86D9B9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D0BE53-8CC3-4051-AA3A-58E74AD95582}" type="datetimeFigureOut">
              <a:rPr lang="el-GR" smtClean="0"/>
              <a:t>8/12/2025</a:t>
            </a:fld>
            <a:endParaRPr lang="el-GR"/>
          </a:p>
        </p:txBody>
      </p:sp>
      <p:sp>
        <p:nvSpPr>
          <p:cNvPr id="5" name="Θέση υποσέλιδου 4">
            <a:extLst>
              <a:ext uri="{FF2B5EF4-FFF2-40B4-BE49-F238E27FC236}">
                <a16:creationId xmlns:a16="http://schemas.microsoft.com/office/drawing/2014/main" id="{EA7C3988-3E09-64C4-BF94-099E168912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954CCBCF-5ED9-C80F-073D-C650EDA824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21B8DF-1AD9-4679-93E0-C24776DDA2AB}" type="slidenum">
              <a:rPr lang="el-GR" smtClean="0"/>
              <a:t>‹#›</a:t>
            </a:fld>
            <a:endParaRPr lang="el-GR"/>
          </a:p>
        </p:txBody>
      </p:sp>
    </p:spTree>
    <p:extLst>
      <p:ext uri="{BB962C8B-B14F-4D97-AF65-F5344CB8AC3E}">
        <p14:creationId xmlns:p14="http://schemas.microsoft.com/office/powerpoint/2010/main" val="178218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4">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16">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07F8A717-7742-EBEE-6FEA-750BC6943CF9}"/>
              </a:ext>
            </a:extLst>
          </p:cNvPr>
          <p:cNvSpPr>
            <a:spLocks noGrp="1"/>
          </p:cNvSpPr>
          <p:nvPr>
            <p:ph type="ctrTitle"/>
          </p:nvPr>
        </p:nvSpPr>
        <p:spPr>
          <a:xfrm>
            <a:off x="1048354" y="3350745"/>
            <a:ext cx="10094986" cy="783933"/>
          </a:xfrm>
        </p:spPr>
        <p:txBody>
          <a:bodyPr anchor="b">
            <a:noAutofit/>
          </a:bodyPr>
          <a:lstStyle/>
          <a:p>
            <a:r>
              <a:rPr lang="el-GR" sz="3300" dirty="0">
                <a:solidFill>
                  <a:schemeClr val="accent1">
                    <a:lumMod val="50000"/>
                  </a:schemeClr>
                </a:solidFill>
              </a:rPr>
              <a:t>Ζητήματα Της Εκπαιδευτικής Πράξης για το Παιχνίδι </a:t>
            </a:r>
          </a:p>
        </p:txBody>
      </p:sp>
      <p:sp>
        <p:nvSpPr>
          <p:cNvPr id="3" name="Υπότιτλος 2">
            <a:extLst>
              <a:ext uri="{FF2B5EF4-FFF2-40B4-BE49-F238E27FC236}">
                <a16:creationId xmlns:a16="http://schemas.microsoft.com/office/drawing/2014/main" id="{F603BEC5-2436-9A9C-D4E3-DF8ED96155A0}"/>
              </a:ext>
            </a:extLst>
          </p:cNvPr>
          <p:cNvSpPr>
            <a:spLocks noGrp="1"/>
          </p:cNvSpPr>
          <p:nvPr>
            <p:ph type="subTitle" idx="1"/>
          </p:nvPr>
        </p:nvSpPr>
        <p:spPr>
          <a:xfrm>
            <a:off x="8406581" y="5834119"/>
            <a:ext cx="3621938" cy="682079"/>
          </a:xfrm>
        </p:spPr>
        <p:txBody>
          <a:bodyPr>
            <a:normAutofit fontScale="85000" lnSpcReduction="20000"/>
          </a:bodyPr>
          <a:lstStyle/>
          <a:p>
            <a:r>
              <a:rPr lang="el-GR" dirty="0">
                <a:solidFill>
                  <a:schemeClr val="tx2"/>
                </a:solidFill>
              </a:rPr>
              <a:t>Αξή Γεωργία </a:t>
            </a:r>
          </a:p>
          <a:p>
            <a:r>
              <a:rPr lang="el-GR" dirty="0">
                <a:solidFill>
                  <a:schemeClr val="tx2"/>
                </a:solidFill>
              </a:rPr>
              <a:t>Κοτρόζου Αικατερίνη</a:t>
            </a:r>
          </a:p>
        </p:txBody>
      </p:sp>
      <p:grpSp>
        <p:nvGrpSpPr>
          <p:cNvPr id="19" name="Group 18">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5" y="0"/>
            <a:ext cx="5163047" cy="3153018"/>
            <a:chOff x="6867015" y="-1"/>
            <a:chExt cx="5324985" cy="3251912"/>
          </a:xfrm>
          <a:solidFill>
            <a:schemeClr val="accent5">
              <a:alpha val="10000"/>
            </a:schemeClr>
          </a:solidFill>
        </p:grpSpPr>
        <p:sp>
          <p:nvSpPr>
            <p:cNvPr id="20" name="Freeform: Shape 19">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9262397" y="3928396"/>
            <a:ext cx="3142400" cy="2716805"/>
            <a:chOff x="-305" y="-4155"/>
            <a:chExt cx="2514948" cy="2174333"/>
          </a:xfrm>
        </p:grpSpPr>
        <p:sp>
          <p:nvSpPr>
            <p:cNvPr id="26" name="Freeform: Shape 25">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Shape 27">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9" name="Freeform: Shape 28">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DB11A784-DD7E-3D75-5CBB-515EC01DF280}"/>
              </a:ext>
            </a:extLst>
          </p:cNvPr>
          <p:cNvSpPr txBox="1"/>
          <p:nvPr/>
        </p:nvSpPr>
        <p:spPr>
          <a:xfrm>
            <a:off x="4490002" y="681766"/>
            <a:ext cx="6097656" cy="400110"/>
          </a:xfrm>
          <a:prstGeom prst="rect">
            <a:avLst/>
          </a:prstGeom>
          <a:noFill/>
        </p:spPr>
        <p:txBody>
          <a:bodyPr wrap="square">
            <a:spAutoFit/>
          </a:bodyPr>
          <a:lstStyle/>
          <a:p>
            <a:r>
              <a:rPr lang="el-GR" sz="2000" dirty="0"/>
              <a:t>Σκουμπουρδή Χρυσάνθη</a:t>
            </a:r>
          </a:p>
        </p:txBody>
      </p:sp>
      <p:sp>
        <p:nvSpPr>
          <p:cNvPr id="7" name="TextBox 6">
            <a:extLst>
              <a:ext uri="{FF2B5EF4-FFF2-40B4-BE49-F238E27FC236}">
                <a16:creationId xmlns:a16="http://schemas.microsoft.com/office/drawing/2014/main" id="{D88889C6-E5A7-8E45-3A42-D1BD846FDBED}"/>
              </a:ext>
            </a:extLst>
          </p:cNvPr>
          <p:cNvSpPr txBox="1"/>
          <p:nvPr/>
        </p:nvSpPr>
        <p:spPr>
          <a:xfrm>
            <a:off x="1314547" y="1630766"/>
            <a:ext cx="9960841" cy="1692771"/>
          </a:xfrm>
          <a:prstGeom prst="rect">
            <a:avLst/>
          </a:prstGeom>
          <a:noFill/>
        </p:spPr>
        <p:txBody>
          <a:bodyPr wrap="square">
            <a:spAutoFit/>
          </a:bodyPr>
          <a:lstStyle/>
          <a:p>
            <a:pPr algn="ctr"/>
            <a:r>
              <a:rPr lang="el-GR" sz="5200" dirty="0">
                <a:solidFill>
                  <a:schemeClr val="accent1">
                    <a:lumMod val="50000"/>
                  </a:schemeClr>
                </a:solidFill>
              </a:rPr>
              <a:t>Το παιχνίδι στη μαθηματική εκπαίδευση των μικρών παιδιών</a:t>
            </a:r>
          </a:p>
        </p:txBody>
      </p:sp>
    </p:spTree>
    <p:extLst>
      <p:ext uri="{BB962C8B-B14F-4D97-AF65-F5344CB8AC3E}">
        <p14:creationId xmlns:p14="http://schemas.microsoft.com/office/powerpoint/2010/main" val="2671489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barn(inVertical)">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barn(inVertical)">
                                      <p:cBhvr>
                                        <p:cTn id="2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975ED318-24D5-25C6-B6B1-4C7CECD8E603}"/>
              </a:ext>
            </a:extLst>
          </p:cNvPr>
          <p:cNvSpPr>
            <a:spLocks noGrp="1"/>
          </p:cNvSpPr>
          <p:nvPr>
            <p:ph type="ctrTitle"/>
          </p:nvPr>
        </p:nvSpPr>
        <p:spPr>
          <a:xfrm>
            <a:off x="753771" y="1666675"/>
            <a:ext cx="10684151" cy="1991979"/>
          </a:xfrm>
        </p:spPr>
        <p:txBody>
          <a:bodyPr anchor="b">
            <a:normAutofit/>
          </a:bodyPr>
          <a:lstStyle/>
          <a:p>
            <a:r>
              <a:rPr lang="el-GR" sz="5200" dirty="0">
                <a:solidFill>
                  <a:schemeClr val="accent1">
                    <a:lumMod val="50000"/>
                  </a:schemeClr>
                </a:solidFill>
              </a:rPr>
              <a:t>Ζητήματα Σχεδιασμού για </a:t>
            </a:r>
            <a:br>
              <a:rPr lang="el-GR" sz="5200" dirty="0">
                <a:solidFill>
                  <a:schemeClr val="accent1">
                    <a:lumMod val="50000"/>
                  </a:schemeClr>
                </a:solidFill>
              </a:rPr>
            </a:br>
            <a:r>
              <a:rPr lang="el-GR" sz="5200" dirty="0">
                <a:solidFill>
                  <a:schemeClr val="accent1">
                    <a:lumMod val="50000"/>
                  </a:schemeClr>
                </a:solidFill>
              </a:rPr>
              <a:t>το Παιχνίδι</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1454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3703F3B8-F910-6EEC-260E-5D32D99CBE06}"/>
              </a:ext>
            </a:extLst>
          </p:cNvPr>
          <p:cNvSpPr>
            <a:spLocks noGrp="1"/>
          </p:cNvSpPr>
          <p:nvPr>
            <p:ph type="ctrTitle"/>
          </p:nvPr>
        </p:nvSpPr>
        <p:spPr>
          <a:xfrm>
            <a:off x="753771" y="60753"/>
            <a:ext cx="10684151" cy="868161"/>
          </a:xfrm>
        </p:spPr>
        <p:txBody>
          <a:bodyPr anchor="b">
            <a:normAutofit/>
          </a:bodyPr>
          <a:lstStyle/>
          <a:p>
            <a:r>
              <a:rPr lang="el-GR" sz="5200" dirty="0">
                <a:solidFill>
                  <a:schemeClr val="tx2"/>
                </a:solidFill>
              </a:rPr>
              <a:t>Θεωρητικό Πλαίσιο </a:t>
            </a:r>
          </a:p>
        </p:txBody>
      </p:sp>
      <p:sp>
        <p:nvSpPr>
          <p:cNvPr id="3" name="Υπότιτλος 2">
            <a:extLst>
              <a:ext uri="{FF2B5EF4-FFF2-40B4-BE49-F238E27FC236}">
                <a16:creationId xmlns:a16="http://schemas.microsoft.com/office/drawing/2014/main" id="{8D83DF9C-52AC-7AE2-ACAC-CC85542990D7}"/>
              </a:ext>
            </a:extLst>
          </p:cNvPr>
          <p:cNvSpPr>
            <a:spLocks noGrp="1"/>
          </p:cNvSpPr>
          <p:nvPr>
            <p:ph type="subTitle" idx="1"/>
          </p:nvPr>
        </p:nvSpPr>
        <p:spPr>
          <a:xfrm>
            <a:off x="1361395" y="944982"/>
            <a:ext cx="9469211" cy="5782389"/>
          </a:xfrm>
        </p:spPr>
        <p:txBody>
          <a:bodyPr anchor="t">
            <a:normAutofit/>
          </a:bodyPr>
          <a:lstStyle/>
          <a:p>
            <a:r>
              <a:rPr lang="el-GR" dirty="0">
                <a:solidFill>
                  <a:schemeClr val="tx2"/>
                </a:solidFill>
              </a:rPr>
              <a:t>Στο κεφάλαιο αυτό προτείνονται μαθηματικές δραστηριότητες με στόχο τα παιδιά να εξοικειωθούν με μαθηματικές έννοιες μέσα από το παιχνίδι. Μέσω της διδασκαλία αυτής, τα παιδιά θα καλλιεργήσουν μαθηματικό τρόπο σκέψης, θα ενισχύσουν  τη κριτική τους ικανότητα, θα αναλάβουν πρωτοβουλίες και θα πειθαρχηθούν στους κανόνες των παιχνιδιών. Επίσης θα αναπτύξουν την παρατηρητικότητα, τη περιέργεια και τη δημιουργικότητά τους. Επιπλέον, είναι σημαντικό οι δραστηριότητες  να εξυπηρετούν τους μαθησιακούς στόχους που προβλέπονται για το μάθημα των μαθηματικών. Ακόμη, είναι αναγκαίο οι δραστηριότητες αυτές να εντάσσονται στα ενδιαφέροντα των παιδιών καθώς και να επιτευχθεί ουσιαστική αλληλεπίδραση και σχέση εμπιστοσύνης μεταξύ εκπαιδευτικού και μαθητή. Συνολικά, θεωρούμε πως το παιχνίδι μπορεί να δώσει στα παιδιά την ευκαιρία να συνδυάσουν τη ψυχαγωγία τους με την κατάκτηση μαθηματικών γνώσεων. Με αυτόν τον τρόπο θα ενισχυθεί το ενδιαφέρον των παιδιών προς την μάθηση. </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4882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1507358E-1AEE-C2A9-C5F3-7F9D7580D670}"/>
              </a:ext>
            </a:extLst>
          </p:cNvPr>
          <p:cNvSpPr>
            <a:spLocks noGrp="1"/>
          </p:cNvSpPr>
          <p:nvPr>
            <p:ph type="ctrTitle"/>
          </p:nvPr>
        </p:nvSpPr>
        <p:spPr>
          <a:xfrm>
            <a:off x="753925" y="120580"/>
            <a:ext cx="10684151" cy="1999621"/>
          </a:xfrm>
        </p:spPr>
        <p:txBody>
          <a:bodyPr anchor="b">
            <a:normAutofit fontScale="90000"/>
          </a:bodyPr>
          <a:lstStyle/>
          <a:p>
            <a:r>
              <a:rPr lang="el-GR" sz="5200" dirty="0">
                <a:solidFill>
                  <a:schemeClr val="tx2"/>
                </a:solidFill>
              </a:rPr>
              <a:t>Οι κυριότεροι τρόποι κατασκευής εκπαιδευτικού υλικού για την διδασκαλία των μαθηματικών</a:t>
            </a:r>
          </a:p>
        </p:txBody>
      </p:sp>
      <p:sp>
        <p:nvSpPr>
          <p:cNvPr id="3" name="Υπότιτλος 2">
            <a:extLst>
              <a:ext uri="{FF2B5EF4-FFF2-40B4-BE49-F238E27FC236}">
                <a16:creationId xmlns:a16="http://schemas.microsoft.com/office/drawing/2014/main" id="{259E0AFE-1019-5439-267B-0D8B852514CE}"/>
              </a:ext>
            </a:extLst>
          </p:cNvPr>
          <p:cNvSpPr>
            <a:spLocks noGrp="1"/>
          </p:cNvSpPr>
          <p:nvPr>
            <p:ph type="subTitle" idx="1"/>
          </p:nvPr>
        </p:nvSpPr>
        <p:spPr>
          <a:xfrm>
            <a:off x="1361395" y="2641149"/>
            <a:ext cx="9469211" cy="4096271"/>
          </a:xfrm>
        </p:spPr>
        <p:txBody>
          <a:bodyPr anchor="t">
            <a:normAutofit/>
          </a:bodyPr>
          <a:lstStyle/>
          <a:p>
            <a:r>
              <a:rPr lang="el-GR" b="1" dirty="0">
                <a:solidFill>
                  <a:schemeClr val="tx2"/>
                </a:solidFill>
              </a:rPr>
              <a:t>Εκπαιδευτικό Υλικό</a:t>
            </a:r>
          </a:p>
          <a:p>
            <a:pPr marL="342900" indent="-342900" algn="l">
              <a:buFont typeface="Wingdings" panose="05000000000000000000" pitchFamily="2" charset="2"/>
              <a:buChar char="§"/>
            </a:pPr>
            <a:r>
              <a:rPr lang="el-GR" dirty="0">
                <a:solidFill>
                  <a:schemeClr val="tx2"/>
                </a:solidFill>
              </a:rPr>
              <a:t>Κριτήρια Αξιολόγησης Αναγκαιότητας Εκπαιδευτικού Υλικού</a:t>
            </a:r>
          </a:p>
          <a:p>
            <a:pPr marL="342900" indent="-342900" algn="l">
              <a:buFont typeface="Wingdings" panose="05000000000000000000" pitchFamily="2" charset="2"/>
              <a:buChar char="§"/>
            </a:pPr>
            <a:r>
              <a:rPr lang="el-GR" dirty="0">
                <a:solidFill>
                  <a:schemeClr val="tx2"/>
                </a:solidFill>
              </a:rPr>
              <a:t>Αποτύπωση του εκπαιδευτικού υλικού της διαδικασίας κατά τη διαρκεια και στο τέλος της</a:t>
            </a:r>
          </a:p>
          <a:p>
            <a:pPr marL="342900" indent="-342900" algn="l">
              <a:buFont typeface="Wingdings" panose="05000000000000000000" pitchFamily="2" charset="2"/>
              <a:buChar char="§"/>
            </a:pPr>
            <a:r>
              <a:rPr lang="el-GR" dirty="0">
                <a:solidFill>
                  <a:schemeClr val="tx2"/>
                </a:solidFill>
              </a:rPr>
              <a:t>Έμφαση σε σύγχρονες πρακτικές για τη μάθηση</a:t>
            </a:r>
          </a:p>
          <a:p>
            <a:pPr marL="342900" indent="-342900" algn="l">
              <a:buFont typeface="Wingdings" panose="05000000000000000000" pitchFamily="2" charset="2"/>
              <a:buChar char="§"/>
            </a:pPr>
            <a:r>
              <a:rPr lang="el-GR" dirty="0">
                <a:solidFill>
                  <a:schemeClr val="tx2"/>
                </a:solidFill>
              </a:rPr>
              <a:t>Αξιοποίηση των μαθηματικών</a:t>
            </a:r>
          </a:p>
          <a:p>
            <a:pPr marL="342900" indent="-342900" algn="l">
              <a:buFont typeface="Wingdings" panose="05000000000000000000" pitchFamily="2" charset="2"/>
              <a:buChar char="§"/>
            </a:pPr>
            <a:r>
              <a:rPr lang="el-GR" dirty="0">
                <a:solidFill>
                  <a:schemeClr val="tx2"/>
                </a:solidFill>
              </a:rPr>
              <a:t>Συνοχή</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77160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E35DAEFB-496F-A7D8-C4F7-18E849E3BF9D}"/>
              </a:ext>
            </a:extLst>
          </p:cNvPr>
          <p:cNvSpPr>
            <a:spLocks noGrp="1"/>
          </p:cNvSpPr>
          <p:nvPr>
            <p:ph type="ctrTitle"/>
          </p:nvPr>
        </p:nvSpPr>
        <p:spPr>
          <a:xfrm>
            <a:off x="753925" y="-1082513"/>
            <a:ext cx="10684151" cy="2141132"/>
          </a:xfrm>
        </p:spPr>
        <p:txBody>
          <a:bodyPr anchor="b">
            <a:normAutofit/>
          </a:bodyPr>
          <a:lstStyle/>
          <a:p>
            <a:r>
              <a:rPr lang="el-GR" sz="2500" dirty="0">
                <a:solidFill>
                  <a:schemeClr val="tx2"/>
                </a:solidFill>
              </a:rPr>
              <a:t>Η Δημιουργία ενός νέου παιχνιδιού πρέπει να επιτευχθεί με διεύρυνση, μελέτη, καταγραφή και αξιολόγηση των χαρακτηριστικών </a:t>
            </a:r>
          </a:p>
        </p:txBody>
      </p:sp>
      <p:sp>
        <p:nvSpPr>
          <p:cNvPr id="3" name="Υπότιτλος 2">
            <a:extLst>
              <a:ext uri="{FF2B5EF4-FFF2-40B4-BE49-F238E27FC236}">
                <a16:creationId xmlns:a16="http://schemas.microsoft.com/office/drawing/2014/main" id="{CD6BC5FD-FC49-B292-D613-F203609A9473}"/>
              </a:ext>
            </a:extLst>
          </p:cNvPr>
          <p:cNvSpPr>
            <a:spLocks noGrp="1"/>
          </p:cNvSpPr>
          <p:nvPr>
            <p:ph type="subTitle" idx="1"/>
          </p:nvPr>
        </p:nvSpPr>
        <p:spPr>
          <a:xfrm>
            <a:off x="1361395" y="2249998"/>
            <a:ext cx="9469211" cy="3953375"/>
          </a:xfrm>
        </p:spPr>
        <p:txBody>
          <a:bodyPr anchor="t">
            <a:normAutofit fontScale="92500" lnSpcReduction="10000"/>
          </a:bodyPr>
          <a:lstStyle/>
          <a:p>
            <a:pPr algn="just"/>
            <a:r>
              <a:rPr lang="el-GR" b="1" dirty="0">
                <a:solidFill>
                  <a:schemeClr val="tx2"/>
                </a:solidFill>
              </a:rPr>
              <a:t>Τέσσερα Επίπεδα</a:t>
            </a:r>
          </a:p>
          <a:p>
            <a:pPr marL="342900" indent="-342900" algn="just">
              <a:buFont typeface="Wingdings" panose="05000000000000000000" pitchFamily="2" charset="2"/>
              <a:buChar char="§"/>
            </a:pPr>
            <a:r>
              <a:rPr lang="el-GR" dirty="0">
                <a:solidFill>
                  <a:schemeClr val="tx2"/>
                </a:solidFill>
              </a:rPr>
              <a:t>Επίπεδο 1</a:t>
            </a:r>
            <a:r>
              <a:rPr lang="en-US" dirty="0">
                <a:solidFill>
                  <a:schemeClr val="tx2"/>
                </a:solidFill>
              </a:rPr>
              <a:t>:</a:t>
            </a:r>
            <a:r>
              <a:rPr lang="el-GR" dirty="0">
                <a:solidFill>
                  <a:schemeClr val="tx2"/>
                </a:solidFill>
              </a:rPr>
              <a:t> Ανάλυση των εξωτερικών χαρακτηριστικών του παιχνιδιού</a:t>
            </a:r>
          </a:p>
          <a:p>
            <a:pPr marL="342900" indent="-342900" algn="just">
              <a:buFont typeface="Wingdings" panose="05000000000000000000" pitchFamily="2" charset="2"/>
              <a:buChar char="§"/>
            </a:pPr>
            <a:r>
              <a:rPr lang="el-GR" dirty="0">
                <a:solidFill>
                  <a:schemeClr val="tx2"/>
                </a:solidFill>
              </a:rPr>
              <a:t>Επίπεδο 2</a:t>
            </a:r>
            <a:r>
              <a:rPr lang="en-US" dirty="0">
                <a:solidFill>
                  <a:schemeClr val="tx2"/>
                </a:solidFill>
              </a:rPr>
              <a:t>:</a:t>
            </a:r>
            <a:r>
              <a:rPr lang="el-GR" dirty="0">
                <a:solidFill>
                  <a:schemeClr val="tx2"/>
                </a:solidFill>
              </a:rPr>
              <a:t> Ανάλυση των έμμεσων χαρακτηριστικών του παιχνιδιού</a:t>
            </a:r>
          </a:p>
          <a:p>
            <a:pPr marL="342900" indent="-342900" algn="just">
              <a:buFont typeface="Wingdings" panose="05000000000000000000" pitchFamily="2" charset="2"/>
              <a:buChar char="§"/>
            </a:pPr>
            <a:r>
              <a:rPr lang="el-GR" dirty="0">
                <a:solidFill>
                  <a:schemeClr val="tx2"/>
                </a:solidFill>
              </a:rPr>
              <a:t>Επίπεδο 3</a:t>
            </a:r>
            <a:r>
              <a:rPr lang="en-US" dirty="0">
                <a:solidFill>
                  <a:schemeClr val="tx2"/>
                </a:solidFill>
              </a:rPr>
              <a:t>:</a:t>
            </a:r>
            <a:r>
              <a:rPr lang="el-GR" dirty="0">
                <a:solidFill>
                  <a:schemeClr val="tx2"/>
                </a:solidFill>
              </a:rPr>
              <a:t> Ανάλυση των στοιχείων του παιχνιδιού κατά τη διάρκεια της δράσης</a:t>
            </a:r>
          </a:p>
          <a:p>
            <a:pPr marL="342900" indent="-342900" algn="just">
              <a:buFont typeface="Wingdings" panose="05000000000000000000" pitchFamily="2" charset="2"/>
              <a:buChar char="§"/>
            </a:pPr>
            <a:r>
              <a:rPr lang="el-GR" dirty="0">
                <a:solidFill>
                  <a:schemeClr val="tx2"/>
                </a:solidFill>
              </a:rPr>
              <a:t>Επίπεδο 4: Ερμηνεία του παιχνιδιού στο τέλος της δράσης</a:t>
            </a:r>
          </a:p>
          <a:p>
            <a:pPr marL="342900" indent="-342900" algn="just">
              <a:buFont typeface="Wingdings" panose="05000000000000000000" pitchFamily="2" charset="2"/>
              <a:buChar char="§"/>
            </a:pPr>
            <a:endParaRPr lang="el-GR" dirty="0">
              <a:solidFill>
                <a:schemeClr val="tx2"/>
              </a:solidFill>
            </a:endParaRPr>
          </a:p>
          <a:p>
            <a:pPr marL="342900" indent="-342900" algn="just">
              <a:buFont typeface="Wingdings" panose="05000000000000000000" pitchFamily="2" charset="2"/>
              <a:buChar char="§"/>
            </a:pPr>
            <a:endParaRPr lang="el-GR" dirty="0">
              <a:solidFill>
                <a:schemeClr val="tx2"/>
              </a:solidFill>
            </a:endParaRPr>
          </a:p>
          <a:p>
            <a:pPr algn="just"/>
            <a:r>
              <a:rPr lang="el-GR" dirty="0">
                <a:solidFill>
                  <a:schemeClr val="tx2"/>
                </a:solidFill>
              </a:rPr>
              <a:t>Αν το παιχνίδι δεν πληροί τις 4 προϋποθέσεις χρειάζεται να εξετάσουμε τις κατασκευαστικές προδιαγραφές που πρέπει να διαθέτει προκειμένου να είναι υψηλής ποιότητας καθώς και αν είναι κατάλληλο για χρήση</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Βέλος: Κάτω 3">
            <a:extLst>
              <a:ext uri="{FF2B5EF4-FFF2-40B4-BE49-F238E27FC236}">
                <a16:creationId xmlns:a16="http://schemas.microsoft.com/office/drawing/2014/main" id="{7EC515F7-ECFB-CD64-5802-CD0718823777}"/>
              </a:ext>
            </a:extLst>
          </p:cNvPr>
          <p:cNvSpPr/>
          <p:nvPr/>
        </p:nvSpPr>
        <p:spPr>
          <a:xfrm>
            <a:off x="5839691" y="1288473"/>
            <a:ext cx="426027" cy="51954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548400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34" dur="500"/>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41" dur="500"/>
                                        <p:tgtEl>
                                          <p:spTgt spid="3">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3">
                                            <p:txEl>
                                              <p:pRg st="3" end="3"/>
                                            </p:txEl>
                                          </p:spTgt>
                                        </p:tgtEl>
                                        <p:attrNameLst>
                                          <p:attrName>style.visibility</p:attrName>
                                        </p:attrNameLst>
                                      </p:cBhvr>
                                      <p:to>
                                        <p:strVal val="visible"/>
                                      </p:to>
                                    </p:set>
                                    <p:anim calcmode="lin" valueType="num">
                                      <p:cBhvr>
                                        <p:cTn id="4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48" dur="500"/>
                                        <p:tgtEl>
                                          <p:spTgt spid="3">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 calcmode="lin" valueType="num">
                                      <p:cBhvr>
                                        <p:cTn id="5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55" dur="500"/>
                                        <p:tgtEl>
                                          <p:spTgt spid="3">
                                            <p:txEl>
                                              <p:pRg st="4" end="4"/>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53" presetClass="entr" presetSubtype="16" fill="hold" grpId="0"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 calcmode="lin" valueType="num">
                                      <p:cBhvr>
                                        <p:cTn id="60"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1"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6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AD1A56FD-F5E2-70CF-F458-16FB6A2E7E86}"/>
              </a:ext>
            </a:extLst>
          </p:cNvPr>
          <p:cNvSpPr>
            <a:spLocks noGrp="1"/>
          </p:cNvSpPr>
          <p:nvPr>
            <p:ph type="ctrTitle"/>
          </p:nvPr>
        </p:nvSpPr>
        <p:spPr>
          <a:xfrm>
            <a:off x="753925" y="384465"/>
            <a:ext cx="10684151" cy="571500"/>
          </a:xfrm>
        </p:spPr>
        <p:txBody>
          <a:bodyPr anchor="b">
            <a:normAutofit/>
          </a:bodyPr>
          <a:lstStyle/>
          <a:p>
            <a:r>
              <a:rPr lang="el-GR" sz="2500" dirty="0">
                <a:solidFill>
                  <a:schemeClr val="tx2"/>
                </a:solidFill>
              </a:rPr>
              <a:t>Αποτελεσματικό Παιχνίδι = Γνώση συγκεκριμένων πρακτικών </a:t>
            </a:r>
          </a:p>
        </p:txBody>
      </p:sp>
      <p:sp>
        <p:nvSpPr>
          <p:cNvPr id="3" name="Υπότιτλος 2">
            <a:extLst>
              <a:ext uri="{FF2B5EF4-FFF2-40B4-BE49-F238E27FC236}">
                <a16:creationId xmlns:a16="http://schemas.microsoft.com/office/drawing/2014/main" id="{53AC25D4-2CEA-A5BE-D54E-329EF659CC46}"/>
              </a:ext>
            </a:extLst>
          </p:cNvPr>
          <p:cNvSpPr>
            <a:spLocks noGrp="1"/>
          </p:cNvSpPr>
          <p:nvPr>
            <p:ph type="subTitle" idx="1"/>
          </p:nvPr>
        </p:nvSpPr>
        <p:spPr>
          <a:xfrm>
            <a:off x="1361395" y="1588168"/>
            <a:ext cx="9469211" cy="4578472"/>
          </a:xfrm>
        </p:spPr>
        <p:txBody>
          <a:bodyPr anchor="t">
            <a:normAutofit/>
          </a:bodyPr>
          <a:lstStyle/>
          <a:p>
            <a:pPr algn="l"/>
            <a:r>
              <a:rPr lang="el-GR" b="1" dirty="0">
                <a:solidFill>
                  <a:schemeClr val="tx2"/>
                </a:solidFill>
              </a:rPr>
              <a:t>Οκτώ Πρακτικές Μαθηματικών</a:t>
            </a:r>
          </a:p>
          <a:p>
            <a:pPr marL="342900" indent="-342900" algn="l">
              <a:buFont typeface="Wingdings" panose="05000000000000000000" pitchFamily="2" charset="2"/>
              <a:buChar char="§"/>
            </a:pPr>
            <a:r>
              <a:rPr lang="el-GR" dirty="0">
                <a:solidFill>
                  <a:schemeClr val="tx2"/>
                </a:solidFill>
              </a:rPr>
              <a:t>Κατανόηση και Επίλυση Μαθηματικών Προβλημάτων</a:t>
            </a:r>
          </a:p>
          <a:p>
            <a:pPr marL="342900" indent="-342900" algn="l">
              <a:buFont typeface="Wingdings" panose="05000000000000000000" pitchFamily="2" charset="2"/>
              <a:buChar char="§"/>
            </a:pPr>
            <a:r>
              <a:rPr lang="el-GR" dirty="0">
                <a:solidFill>
                  <a:schemeClr val="tx2"/>
                </a:solidFill>
              </a:rPr>
              <a:t>Διατύπωση Ποσοτήτων και Αφαιρετική Σκέψη</a:t>
            </a:r>
          </a:p>
          <a:p>
            <a:pPr marL="342900" indent="-342900" algn="l">
              <a:buFont typeface="Wingdings" panose="05000000000000000000" pitchFamily="2" charset="2"/>
              <a:buChar char="§"/>
            </a:pPr>
            <a:r>
              <a:rPr lang="el-GR" dirty="0">
                <a:solidFill>
                  <a:schemeClr val="tx2"/>
                </a:solidFill>
              </a:rPr>
              <a:t>Έκφραση Ιδεών με Επιχειρήματα και Κριτική Σκέψη</a:t>
            </a:r>
          </a:p>
          <a:p>
            <a:pPr marL="342900" indent="-342900" algn="l">
              <a:buFont typeface="Wingdings" panose="05000000000000000000" pitchFamily="2" charset="2"/>
              <a:buChar char="§"/>
            </a:pPr>
            <a:r>
              <a:rPr lang="el-GR" dirty="0">
                <a:solidFill>
                  <a:schemeClr val="tx2"/>
                </a:solidFill>
              </a:rPr>
              <a:t>Μοντελοποίηση </a:t>
            </a:r>
          </a:p>
          <a:p>
            <a:pPr marL="342900" indent="-342900" algn="l">
              <a:buFont typeface="Wingdings" panose="05000000000000000000" pitchFamily="2" charset="2"/>
              <a:buChar char="§"/>
            </a:pPr>
            <a:r>
              <a:rPr lang="el-GR" dirty="0">
                <a:solidFill>
                  <a:schemeClr val="tx2"/>
                </a:solidFill>
              </a:rPr>
              <a:t>Χρήση υλικών και άλλων μέσων για την επίτευξη ενός στόχου</a:t>
            </a:r>
          </a:p>
          <a:p>
            <a:pPr marL="342900" indent="-342900" algn="l">
              <a:buFont typeface="Wingdings" panose="05000000000000000000" pitchFamily="2" charset="2"/>
              <a:buChar char="§"/>
            </a:pPr>
            <a:r>
              <a:rPr lang="el-GR" dirty="0">
                <a:solidFill>
                  <a:schemeClr val="tx2"/>
                </a:solidFill>
              </a:rPr>
              <a:t>Ακρίβεια</a:t>
            </a:r>
          </a:p>
          <a:p>
            <a:pPr marL="342900" indent="-342900" algn="l">
              <a:buFont typeface="Wingdings" panose="05000000000000000000" pitchFamily="2" charset="2"/>
              <a:buChar char="§"/>
            </a:pPr>
            <a:r>
              <a:rPr lang="el-GR" dirty="0">
                <a:solidFill>
                  <a:schemeClr val="tx2"/>
                </a:solidFill>
              </a:rPr>
              <a:t>Έρευνα και Κατανόηση Μαθηματικών Σχέσεων</a:t>
            </a:r>
          </a:p>
          <a:p>
            <a:pPr marL="342900" indent="-342900" algn="l">
              <a:buFont typeface="Wingdings" panose="05000000000000000000" pitchFamily="2" charset="2"/>
              <a:buChar char="§"/>
            </a:pPr>
            <a:r>
              <a:rPr lang="el-GR" dirty="0">
                <a:solidFill>
                  <a:schemeClr val="tx2"/>
                </a:solidFill>
              </a:rPr>
              <a:t>Διερεύνηση Μαθηματικών Σχέσεων και Ικανότητα Διατύπωσής τους</a:t>
            </a:r>
          </a:p>
          <a:p>
            <a:pPr marL="342900" indent="-342900" algn="l">
              <a:buFont typeface="Wingdings" panose="05000000000000000000" pitchFamily="2" charset="2"/>
              <a:buChar char="§"/>
            </a:pPr>
            <a:endParaRPr lang="el-GR" dirty="0">
              <a:solidFill>
                <a:schemeClr val="tx2"/>
              </a:solidFill>
            </a:endParaRP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51667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2E2B44D4-199B-9707-6F7C-C1644E3D16EE}"/>
              </a:ext>
            </a:extLst>
          </p:cNvPr>
          <p:cNvSpPr>
            <a:spLocks noGrp="1"/>
          </p:cNvSpPr>
          <p:nvPr>
            <p:ph type="ctrTitle"/>
          </p:nvPr>
        </p:nvSpPr>
        <p:spPr>
          <a:xfrm>
            <a:off x="0" y="960314"/>
            <a:ext cx="11437921" cy="321534"/>
          </a:xfrm>
        </p:spPr>
        <p:txBody>
          <a:bodyPr anchor="b">
            <a:noAutofit/>
          </a:bodyPr>
          <a:lstStyle/>
          <a:p>
            <a:r>
              <a:rPr lang="el-GR" sz="1900" dirty="0">
                <a:solidFill>
                  <a:schemeClr val="tx2"/>
                </a:solidFill>
              </a:rPr>
              <a:t>Διδασκαλία</a:t>
            </a:r>
          </a:p>
        </p:txBody>
      </p:sp>
      <p:sp>
        <p:nvSpPr>
          <p:cNvPr id="3" name="Υπότιτλος 2">
            <a:extLst>
              <a:ext uri="{FF2B5EF4-FFF2-40B4-BE49-F238E27FC236}">
                <a16:creationId xmlns:a16="http://schemas.microsoft.com/office/drawing/2014/main" id="{12028FCE-52BE-3772-6614-0AAF9B940C5B}"/>
              </a:ext>
            </a:extLst>
          </p:cNvPr>
          <p:cNvSpPr>
            <a:spLocks noGrp="1"/>
          </p:cNvSpPr>
          <p:nvPr>
            <p:ph type="subTitle" idx="1"/>
          </p:nvPr>
        </p:nvSpPr>
        <p:spPr>
          <a:xfrm>
            <a:off x="-21245" y="186537"/>
            <a:ext cx="10851852" cy="1074496"/>
          </a:xfrm>
        </p:spPr>
        <p:txBody>
          <a:bodyPr anchor="t">
            <a:normAutofit/>
          </a:bodyPr>
          <a:lstStyle/>
          <a:p>
            <a:r>
              <a:rPr lang="el-GR" sz="1900" dirty="0">
                <a:solidFill>
                  <a:schemeClr val="tx2"/>
                </a:solidFill>
              </a:rPr>
              <a:t>Στόχος</a:t>
            </a:r>
          </a:p>
          <a:p>
            <a:r>
              <a:rPr lang="el-GR" sz="1900" dirty="0">
                <a:solidFill>
                  <a:schemeClr val="tx2"/>
                </a:solidFill>
              </a:rPr>
              <a:t>                                 Μαθησιακό Μονοπάτι</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Οβάλ 3">
            <a:extLst>
              <a:ext uri="{FF2B5EF4-FFF2-40B4-BE49-F238E27FC236}">
                <a16:creationId xmlns:a16="http://schemas.microsoft.com/office/drawing/2014/main" id="{CE78A2E2-79E1-18B0-34D8-0825FDD5CBC6}"/>
              </a:ext>
            </a:extLst>
          </p:cNvPr>
          <p:cNvSpPr/>
          <p:nvPr/>
        </p:nvSpPr>
        <p:spPr>
          <a:xfrm>
            <a:off x="4547704" y="2580465"/>
            <a:ext cx="3096279" cy="135956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Νέο Παιχνίδι (Συνοχή) </a:t>
            </a:r>
          </a:p>
        </p:txBody>
      </p:sp>
      <p:cxnSp>
        <p:nvCxnSpPr>
          <p:cNvPr id="28" name="Ευθύγραμμο βέλος σύνδεσης 27">
            <a:extLst>
              <a:ext uri="{FF2B5EF4-FFF2-40B4-BE49-F238E27FC236}">
                <a16:creationId xmlns:a16="http://schemas.microsoft.com/office/drawing/2014/main" id="{6456B5A6-09AF-AB94-E374-92914304EF6D}"/>
              </a:ext>
            </a:extLst>
          </p:cNvPr>
          <p:cNvCxnSpPr/>
          <p:nvPr/>
        </p:nvCxnSpPr>
        <p:spPr>
          <a:xfrm>
            <a:off x="6095847" y="4071662"/>
            <a:ext cx="0" cy="157613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 name="Ευθύγραμμο βέλος σύνδεσης 29">
            <a:extLst>
              <a:ext uri="{FF2B5EF4-FFF2-40B4-BE49-F238E27FC236}">
                <a16:creationId xmlns:a16="http://schemas.microsoft.com/office/drawing/2014/main" id="{70D4B541-C1A5-7597-1A12-55904270C47F}"/>
              </a:ext>
            </a:extLst>
          </p:cNvPr>
          <p:cNvCxnSpPr/>
          <p:nvPr/>
        </p:nvCxnSpPr>
        <p:spPr>
          <a:xfrm flipH="1" flipV="1">
            <a:off x="3332747" y="1443789"/>
            <a:ext cx="1419727" cy="10947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2" name="Ευθύγραμμο βέλος σύνδεσης 31">
            <a:extLst>
              <a:ext uri="{FF2B5EF4-FFF2-40B4-BE49-F238E27FC236}">
                <a16:creationId xmlns:a16="http://schemas.microsoft.com/office/drawing/2014/main" id="{C69C9302-1AD6-EB1F-7A10-567C0FDA5F60}"/>
              </a:ext>
            </a:extLst>
          </p:cNvPr>
          <p:cNvCxnSpPr>
            <a:cxnSpLocks/>
          </p:cNvCxnSpPr>
          <p:nvPr/>
        </p:nvCxnSpPr>
        <p:spPr>
          <a:xfrm flipV="1">
            <a:off x="7439528" y="1506346"/>
            <a:ext cx="1357231" cy="11767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5" name="Οβάλ 34">
            <a:extLst>
              <a:ext uri="{FF2B5EF4-FFF2-40B4-BE49-F238E27FC236}">
                <a16:creationId xmlns:a16="http://schemas.microsoft.com/office/drawing/2014/main" id="{48343765-4334-2C14-E875-951CBF40FA39}"/>
              </a:ext>
            </a:extLst>
          </p:cNvPr>
          <p:cNvSpPr/>
          <p:nvPr/>
        </p:nvSpPr>
        <p:spPr>
          <a:xfrm>
            <a:off x="1697163" y="164911"/>
            <a:ext cx="2387782" cy="115566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Μαθησιακές Τροχιές</a:t>
            </a:r>
          </a:p>
        </p:txBody>
      </p:sp>
      <p:sp>
        <p:nvSpPr>
          <p:cNvPr id="36" name="Οβάλ 35">
            <a:extLst>
              <a:ext uri="{FF2B5EF4-FFF2-40B4-BE49-F238E27FC236}">
                <a16:creationId xmlns:a16="http://schemas.microsoft.com/office/drawing/2014/main" id="{3D902574-DE3B-5DAD-1670-AC4010750AF5}"/>
              </a:ext>
            </a:extLst>
          </p:cNvPr>
          <p:cNvSpPr/>
          <p:nvPr/>
        </p:nvSpPr>
        <p:spPr>
          <a:xfrm>
            <a:off x="8241632" y="187120"/>
            <a:ext cx="2779294" cy="125666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Εστίαση σε Βασικές Έννοιες των Μαθηματικών</a:t>
            </a:r>
          </a:p>
        </p:txBody>
      </p:sp>
      <p:sp>
        <p:nvSpPr>
          <p:cNvPr id="39" name="Οβάλ 38">
            <a:extLst>
              <a:ext uri="{FF2B5EF4-FFF2-40B4-BE49-F238E27FC236}">
                <a16:creationId xmlns:a16="http://schemas.microsoft.com/office/drawing/2014/main" id="{AA265DAA-B8FC-4371-4677-DC3771B7C16F}"/>
              </a:ext>
            </a:extLst>
          </p:cNvPr>
          <p:cNvSpPr/>
          <p:nvPr/>
        </p:nvSpPr>
        <p:spPr>
          <a:xfrm>
            <a:off x="4921127" y="5713905"/>
            <a:ext cx="2334126" cy="107798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Σύνδεση Γνώσης &amp; Πράξης</a:t>
            </a:r>
          </a:p>
        </p:txBody>
      </p:sp>
      <p:cxnSp>
        <p:nvCxnSpPr>
          <p:cNvPr id="41" name="Ευθύγραμμο βέλος σύνδεσης 40">
            <a:extLst>
              <a:ext uri="{FF2B5EF4-FFF2-40B4-BE49-F238E27FC236}">
                <a16:creationId xmlns:a16="http://schemas.microsoft.com/office/drawing/2014/main" id="{5897658B-A7FF-0A91-8A1A-9B73F297369F}"/>
              </a:ext>
            </a:extLst>
          </p:cNvPr>
          <p:cNvCxnSpPr>
            <a:cxnSpLocks/>
          </p:cNvCxnSpPr>
          <p:nvPr/>
        </p:nvCxnSpPr>
        <p:spPr>
          <a:xfrm>
            <a:off x="4434797" y="735815"/>
            <a:ext cx="606435"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3" name="Ευθύγραμμο βέλος σύνδεσης 42">
            <a:extLst>
              <a:ext uri="{FF2B5EF4-FFF2-40B4-BE49-F238E27FC236}">
                <a16:creationId xmlns:a16="http://schemas.microsoft.com/office/drawing/2014/main" id="{13164856-4D71-1723-36B9-3BB6739CDF28}"/>
              </a:ext>
            </a:extLst>
          </p:cNvPr>
          <p:cNvCxnSpPr>
            <a:cxnSpLocks/>
          </p:cNvCxnSpPr>
          <p:nvPr/>
        </p:nvCxnSpPr>
        <p:spPr>
          <a:xfrm>
            <a:off x="4298748" y="411035"/>
            <a:ext cx="62237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9" name="Ευθύγραμμο βέλος σύνδεσης 48">
            <a:extLst>
              <a:ext uri="{FF2B5EF4-FFF2-40B4-BE49-F238E27FC236}">
                <a16:creationId xmlns:a16="http://schemas.microsoft.com/office/drawing/2014/main" id="{830DA83D-1A6B-E5B3-A74A-341756AD86F2}"/>
              </a:ext>
            </a:extLst>
          </p:cNvPr>
          <p:cNvCxnSpPr>
            <a:cxnSpLocks/>
          </p:cNvCxnSpPr>
          <p:nvPr/>
        </p:nvCxnSpPr>
        <p:spPr>
          <a:xfrm>
            <a:off x="4298748" y="1095312"/>
            <a:ext cx="716366"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6" name="Ευθύγραμμο βέλος σύνδεσης 55">
            <a:extLst>
              <a:ext uri="{FF2B5EF4-FFF2-40B4-BE49-F238E27FC236}">
                <a16:creationId xmlns:a16="http://schemas.microsoft.com/office/drawing/2014/main" id="{FA9B9262-36D3-C4E8-504A-7626C37E7B7C}"/>
              </a:ext>
            </a:extLst>
          </p:cNvPr>
          <p:cNvCxnSpPr/>
          <p:nvPr/>
        </p:nvCxnSpPr>
        <p:spPr>
          <a:xfrm flipH="1">
            <a:off x="2257063" y="3429000"/>
            <a:ext cx="2041685" cy="8304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8" name="Ευθύγραμμο βέλος σύνδεσης 57">
            <a:extLst>
              <a:ext uri="{FF2B5EF4-FFF2-40B4-BE49-F238E27FC236}">
                <a16:creationId xmlns:a16="http://schemas.microsoft.com/office/drawing/2014/main" id="{D295CFF6-7B06-60D1-DE37-91EE10A98814}"/>
              </a:ext>
            </a:extLst>
          </p:cNvPr>
          <p:cNvCxnSpPr>
            <a:cxnSpLocks/>
          </p:cNvCxnSpPr>
          <p:nvPr/>
        </p:nvCxnSpPr>
        <p:spPr>
          <a:xfrm>
            <a:off x="7867135" y="3381234"/>
            <a:ext cx="1903688" cy="89522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9" name="Οβάλ 58">
            <a:extLst>
              <a:ext uri="{FF2B5EF4-FFF2-40B4-BE49-F238E27FC236}">
                <a16:creationId xmlns:a16="http://schemas.microsoft.com/office/drawing/2014/main" id="{5D4197C8-28A2-4701-EC07-14795E062819}"/>
              </a:ext>
            </a:extLst>
          </p:cNvPr>
          <p:cNvSpPr/>
          <p:nvPr/>
        </p:nvSpPr>
        <p:spPr>
          <a:xfrm>
            <a:off x="361244" y="4259485"/>
            <a:ext cx="2381954" cy="118176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Έμφαση στις Βασικές Ιδέες των Μαθηματικών</a:t>
            </a:r>
          </a:p>
        </p:txBody>
      </p:sp>
      <p:sp>
        <p:nvSpPr>
          <p:cNvPr id="60" name="Οβάλ 59">
            <a:extLst>
              <a:ext uri="{FF2B5EF4-FFF2-40B4-BE49-F238E27FC236}">
                <a16:creationId xmlns:a16="http://schemas.microsoft.com/office/drawing/2014/main" id="{DDA7210B-5BB5-E223-955B-1A1F075D9E31}"/>
              </a:ext>
            </a:extLst>
          </p:cNvPr>
          <p:cNvSpPr/>
          <p:nvPr/>
        </p:nvSpPr>
        <p:spPr>
          <a:xfrm>
            <a:off x="9146708" y="4352304"/>
            <a:ext cx="2912648" cy="124466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err="1"/>
              <a:t>Συνδιαπραγμάτευση</a:t>
            </a:r>
            <a:r>
              <a:rPr lang="el-GR" dirty="0"/>
              <a:t> και Αποκόμιση Μαθησιακών Εμπειριών</a:t>
            </a:r>
          </a:p>
        </p:txBody>
      </p:sp>
      <p:cxnSp>
        <p:nvCxnSpPr>
          <p:cNvPr id="63" name="Ευθύγραμμο βέλος σύνδεσης 62">
            <a:extLst>
              <a:ext uri="{FF2B5EF4-FFF2-40B4-BE49-F238E27FC236}">
                <a16:creationId xmlns:a16="http://schemas.microsoft.com/office/drawing/2014/main" id="{4BC7C945-9100-2A53-A321-C04F06B15D0D}"/>
              </a:ext>
            </a:extLst>
          </p:cNvPr>
          <p:cNvCxnSpPr>
            <a:cxnSpLocks/>
          </p:cNvCxnSpPr>
          <p:nvPr/>
        </p:nvCxnSpPr>
        <p:spPr>
          <a:xfrm>
            <a:off x="522944" y="5354420"/>
            <a:ext cx="0" cy="45411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7" name="TextBox 66">
            <a:extLst>
              <a:ext uri="{FF2B5EF4-FFF2-40B4-BE49-F238E27FC236}">
                <a16:creationId xmlns:a16="http://schemas.microsoft.com/office/drawing/2014/main" id="{7FD3B13D-18BC-0B21-7BB9-3FA228768022}"/>
              </a:ext>
            </a:extLst>
          </p:cNvPr>
          <p:cNvSpPr txBox="1"/>
          <p:nvPr/>
        </p:nvSpPr>
        <p:spPr>
          <a:xfrm>
            <a:off x="321732" y="5808536"/>
            <a:ext cx="2998353" cy="923330"/>
          </a:xfrm>
          <a:prstGeom prst="rect">
            <a:avLst/>
          </a:prstGeom>
          <a:noFill/>
        </p:spPr>
        <p:txBody>
          <a:bodyPr wrap="square">
            <a:spAutoFit/>
          </a:bodyPr>
          <a:lstStyle/>
          <a:p>
            <a:r>
              <a:rPr lang="el-GR" dirty="0"/>
              <a:t>Αύξηση των Μαθηματικών Εννοιών &amp; Επιπλέον Χρόνος Έρευνας</a:t>
            </a:r>
          </a:p>
        </p:txBody>
      </p:sp>
    </p:spTree>
    <p:extLst>
      <p:ext uri="{BB962C8B-B14F-4D97-AF65-F5344CB8AC3E}">
        <p14:creationId xmlns:p14="http://schemas.microsoft.com/office/powerpoint/2010/main" val="112110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heel(1)">
                                      <p:cBhvr>
                                        <p:cTn id="12" dur="20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heel(1)">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heel(1)">
                                      <p:cBhvr>
                                        <p:cTn id="25" dur="20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36"/>
                                        </p:tgtEl>
                                        <p:attrNameLst>
                                          <p:attrName>style.visibility</p:attrName>
                                        </p:attrNameLst>
                                      </p:cBhvr>
                                      <p:to>
                                        <p:strVal val="visible"/>
                                      </p:to>
                                    </p:set>
                                    <p:animEffect transition="in" filter="wheel(1)">
                                      <p:cBhvr>
                                        <p:cTn id="30" dur="2000"/>
                                        <p:tgtEl>
                                          <p:spTgt spid="36"/>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1" fill="hold" grpId="0" nodeType="click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wheel(1)">
                                      <p:cBhvr>
                                        <p:cTn id="35" dur="2000"/>
                                        <p:tgtEl>
                                          <p:spTgt spid="59"/>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67"/>
                                        </p:tgtEl>
                                        <p:attrNameLst>
                                          <p:attrName>style.visibility</p:attrName>
                                        </p:attrNameLst>
                                      </p:cBhvr>
                                      <p:to>
                                        <p:strVal val="visible"/>
                                      </p:to>
                                    </p:set>
                                    <p:animEffect transition="in" filter="wheel(1)">
                                      <p:cBhvr>
                                        <p:cTn id="40" dur="2000"/>
                                        <p:tgtEl>
                                          <p:spTgt spid="67"/>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39"/>
                                        </p:tgtEl>
                                        <p:attrNameLst>
                                          <p:attrName>style.visibility</p:attrName>
                                        </p:attrNameLst>
                                      </p:cBhvr>
                                      <p:to>
                                        <p:strVal val="visible"/>
                                      </p:to>
                                    </p:set>
                                    <p:animEffect transition="in" filter="wheel(1)">
                                      <p:cBhvr>
                                        <p:cTn id="45" dur="2000"/>
                                        <p:tgtEl>
                                          <p:spTgt spid="39"/>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60"/>
                                        </p:tgtEl>
                                        <p:attrNameLst>
                                          <p:attrName>style.visibility</p:attrName>
                                        </p:attrNameLst>
                                      </p:cBhvr>
                                      <p:to>
                                        <p:strVal val="visible"/>
                                      </p:to>
                                    </p:set>
                                    <p:animEffect transition="in" filter="wheel(1)">
                                      <p:cBhvr>
                                        <p:cTn id="50" dur="2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5" grpId="0" animBg="1"/>
      <p:bldP spid="36" grpId="0" animBg="1"/>
      <p:bldP spid="39" grpId="0" animBg="1"/>
      <p:bldP spid="59" grpId="0" animBg="1"/>
      <p:bldP spid="60" grpId="0" animBg="1"/>
      <p:bldP spid="6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778ECA97-CB81-CA95-1664-058396EF0CA1}"/>
              </a:ext>
            </a:extLst>
          </p:cNvPr>
          <p:cNvSpPr>
            <a:spLocks noGrp="1"/>
          </p:cNvSpPr>
          <p:nvPr>
            <p:ph type="ctrTitle"/>
          </p:nvPr>
        </p:nvSpPr>
        <p:spPr>
          <a:xfrm>
            <a:off x="753771" y="454935"/>
            <a:ext cx="10684151" cy="865639"/>
          </a:xfrm>
        </p:spPr>
        <p:txBody>
          <a:bodyPr anchor="b">
            <a:normAutofit/>
          </a:bodyPr>
          <a:lstStyle/>
          <a:p>
            <a:r>
              <a:rPr lang="el-GR" sz="5200" dirty="0">
                <a:solidFill>
                  <a:schemeClr val="tx2"/>
                </a:solidFill>
              </a:rPr>
              <a:t>Εργαστήριο Μαθηματικών Παιχνιδιών </a:t>
            </a:r>
          </a:p>
        </p:txBody>
      </p:sp>
      <p:sp>
        <p:nvSpPr>
          <p:cNvPr id="3" name="Υπότιτλος 2">
            <a:extLst>
              <a:ext uri="{FF2B5EF4-FFF2-40B4-BE49-F238E27FC236}">
                <a16:creationId xmlns:a16="http://schemas.microsoft.com/office/drawing/2014/main" id="{140DEB0C-2C4A-BDF0-762F-C040E92651B2}"/>
              </a:ext>
            </a:extLst>
          </p:cNvPr>
          <p:cNvSpPr>
            <a:spLocks noGrp="1"/>
          </p:cNvSpPr>
          <p:nvPr>
            <p:ph type="subTitle" idx="1"/>
          </p:nvPr>
        </p:nvSpPr>
        <p:spPr>
          <a:xfrm>
            <a:off x="993913" y="1494243"/>
            <a:ext cx="9846895" cy="3887054"/>
          </a:xfrm>
        </p:spPr>
        <p:txBody>
          <a:bodyPr anchor="t">
            <a:normAutofit fontScale="77500" lnSpcReduction="20000"/>
          </a:bodyPr>
          <a:lstStyle/>
          <a:p>
            <a:pPr marL="457200" indent="-457200" algn="l">
              <a:buAutoNum type="arabicPeriod"/>
            </a:pPr>
            <a:r>
              <a:rPr lang="el-GR" u="sng" dirty="0">
                <a:solidFill>
                  <a:schemeClr val="tx2"/>
                </a:solidFill>
              </a:rPr>
              <a:t>Εργαστήριο Επιτραπέζιων Παιχνιδιών με Ταμπλό</a:t>
            </a:r>
          </a:p>
          <a:p>
            <a:pPr marL="342900" indent="-342900" algn="l">
              <a:buFont typeface="Wingdings" panose="05000000000000000000" pitchFamily="2" charset="2"/>
              <a:buChar char="§"/>
            </a:pPr>
            <a:r>
              <a:rPr lang="el-GR" dirty="0">
                <a:solidFill>
                  <a:schemeClr val="tx2"/>
                </a:solidFill>
              </a:rPr>
              <a:t>Χωρίζουμε τα παιδιά σε ομάδες</a:t>
            </a:r>
          </a:p>
          <a:p>
            <a:pPr marL="342900" indent="-342900" algn="l">
              <a:buFont typeface="Wingdings" panose="05000000000000000000" pitchFamily="2" charset="2"/>
              <a:buChar char="§"/>
            </a:pPr>
            <a:r>
              <a:rPr lang="el-GR" dirty="0">
                <a:solidFill>
                  <a:schemeClr val="tx2"/>
                </a:solidFill>
              </a:rPr>
              <a:t>Λευκές Κάρτες και Σχεδιασμός Αριθμών</a:t>
            </a:r>
          </a:p>
          <a:p>
            <a:pPr marL="342900" indent="-342900" algn="l">
              <a:buFont typeface="Wingdings" panose="05000000000000000000" pitchFamily="2" charset="2"/>
              <a:buChar char="§"/>
            </a:pPr>
            <a:r>
              <a:rPr lang="el-GR" dirty="0">
                <a:solidFill>
                  <a:schemeClr val="tx2"/>
                </a:solidFill>
              </a:rPr>
              <a:t>Μαθηματική Συζήτηση και ερωτήσεις στα παιδιά </a:t>
            </a:r>
            <a:r>
              <a:rPr lang="en-US" dirty="0">
                <a:solidFill>
                  <a:schemeClr val="tx2"/>
                </a:solidFill>
              </a:rPr>
              <a:t>:</a:t>
            </a:r>
            <a:endParaRPr lang="el-GR" dirty="0">
              <a:solidFill>
                <a:schemeClr val="tx2"/>
              </a:solidFill>
            </a:endParaRPr>
          </a:p>
          <a:p>
            <a:pPr algn="l"/>
            <a:r>
              <a:rPr lang="el-GR" dirty="0">
                <a:solidFill>
                  <a:schemeClr val="accent1">
                    <a:lumMod val="50000"/>
                  </a:schemeClr>
                </a:solidFill>
              </a:rPr>
              <a:t>Α. Σε τι διαφέρει η διαδρομή της α από της β ομάδας</a:t>
            </a:r>
            <a:r>
              <a:rPr lang="en-US" dirty="0">
                <a:solidFill>
                  <a:schemeClr val="accent1">
                    <a:lumMod val="50000"/>
                  </a:schemeClr>
                </a:solidFill>
              </a:rPr>
              <a:t>;</a:t>
            </a:r>
          </a:p>
          <a:p>
            <a:pPr algn="l"/>
            <a:r>
              <a:rPr lang="el-GR" dirty="0">
                <a:solidFill>
                  <a:schemeClr val="accent1">
                    <a:lumMod val="50000"/>
                  </a:schemeClr>
                </a:solidFill>
              </a:rPr>
              <a:t>Β. Μπορούμε εύκολα να παίξουμε επιτραπέζιο παιχνίδι με τη διαδρομή της Γ ομάδας και γιατί</a:t>
            </a:r>
            <a:r>
              <a:rPr lang="en-US" dirty="0">
                <a:solidFill>
                  <a:schemeClr val="accent1">
                    <a:lumMod val="50000"/>
                  </a:schemeClr>
                </a:solidFill>
              </a:rPr>
              <a:t>;</a:t>
            </a:r>
          </a:p>
          <a:p>
            <a:pPr algn="l"/>
            <a:r>
              <a:rPr lang="el-GR" dirty="0">
                <a:solidFill>
                  <a:schemeClr val="accent1">
                    <a:lumMod val="50000"/>
                  </a:schemeClr>
                </a:solidFill>
              </a:rPr>
              <a:t>Γ. Ποιες διαδρομές μοιάζουν μεταξύ τους</a:t>
            </a:r>
            <a:r>
              <a:rPr lang="en-US" dirty="0">
                <a:solidFill>
                  <a:schemeClr val="accent1">
                    <a:lumMod val="50000"/>
                  </a:schemeClr>
                </a:solidFill>
              </a:rPr>
              <a:t>;</a:t>
            </a:r>
            <a:r>
              <a:rPr lang="el-GR" dirty="0">
                <a:solidFill>
                  <a:schemeClr val="accent1">
                    <a:lumMod val="50000"/>
                  </a:schemeClr>
                </a:solidFill>
              </a:rPr>
              <a:t> Σε τι</a:t>
            </a:r>
            <a:r>
              <a:rPr lang="en-US" dirty="0">
                <a:solidFill>
                  <a:schemeClr val="accent1">
                    <a:lumMod val="50000"/>
                  </a:schemeClr>
                </a:solidFill>
              </a:rPr>
              <a:t>;</a:t>
            </a:r>
            <a:endParaRPr lang="el-GR" dirty="0">
              <a:solidFill>
                <a:schemeClr val="accent1">
                  <a:lumMod val="50000"/>
                </a:schemeClr>
              </a:solidFill>
            </a:endParaRPr>
          </a:p>
          <a:p>
            <a:pPr algn="l"/>
            <a:endParaRPr lang="en-US" dirty="0">
              <a:solidFill>
                <a:schemeClr val="accent1">
                  <a:lumMod val="50000"/>
                </a:schemeClr>
              </a:solidFill>
            </a:endParaRPr>
          </a:p>
          <a:p>
            <a:pPr marL="342900" indent="-342900" algn="l">
              <a:buFont typeface="Wingdings" panose="05000000000000000000" pitchFamily="2" charset="2"/>
              <a:buChar char="§"/>
            </a:pPr>
            <a:r>
              <a:rPr lang="el-GR" dirty="0">
                <a:solidFill>
                  <a:schemeClr val="tx2"/>
                </a:solidFill>
              </a:rPr>
              <a:t>Επιλογή θέματος και υλικών από τα παιδιά </a:t>
            </a:r>
          </a:p>
          <a:p>
            <a:pPr marL="342900" indent="-342900" algn="l">
              <a:buFont typeface="Wingdings" panose="05000000000000000000" pitchFamily="2" charset="2"/>
              <a:buChar char="§"/>
            </a:pPr>
            <a:r>
              <a:rPr lang="el-GR" dirty="0">
                <a:solidFill>
                  <a:schemeClr val="tx2"/>
                </a:solidFill>
              </a:rPr>
              <a:t>Τα παιδιά σχεδιάζουν σε χαρτόνι το παιχνίδι και το κολλούν σε χαρτί</a:t>
            </a:r>
          </a:p>
          <a:p>
            <a:pPr marL="342900" indent="-342900" algn="l">
              <a:buFont typeface="Wingdings" panose="05000000000000000000" pitchFamily="2" charset="2"/>
              <a:buChar char="§"/>
            </a:pPr>
            <a:r>
              <a:rPr lang="el-GR" dirty="0">
                <a:solidFill>
                  <a:schemeClr val="tx2"/>
                </a:solidFill>
              </a:rPr>
              <a:t>Συμπλήρωση στοιχείων παιχνιδιού από τα παιδιά</a:t>
            </a:r>
            <a:endParaRPr lang="en-US" dirty="0">
              <a:solidFill>
                <a:schemeClr val="tx2"/>
              </a:solidFill>
            </a:endParaRPr>
          </a:p>
          <a:p>
            <a:endParaRPr lang="el-GR" dirty="0">
              <a:solidFill>
                <a:schemeClr val="tx2"/>
              </a:solidFill>
            </a:endParaRP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Εικόνα 4">
            <a:extLst>
              <a:ext uri="{FF2B5EF4-FFF2-40B4-BE49-F238E27FC236}">
                <a16:creationId xmlns:a16="http://schemas.microsoft.com/office/drawing/2014/main" id="{B716C06C-C1A6-2AE2-B03E-E6C67FD68782}"/>
              </a:ext>
            </a:extLst>
          </p:cNvPr>
          <p:cNvPicPr>
            <a:picLocks noChangeAspect="1"/>
          </p:cNvPicPr>
          <p:nvPr/>
        </p:nvPicPr>
        <p:blipFill>
          <a:blip r:embed="rId2"/>
          <a:stretch>
            <a:fillRect/>
          </a:stretch>
        </p:blipFill>
        <p:spPr>
          <a:xfrm>
            <a:off x="6600497" y="4816794"/>
            <a:ext cx="5444358" cy="1888805"/>
          </a:xfrm>
          <a:prstGeom prst="rect">
            <a:avLst/>
          </a:prstGeom>
        </p:spPr>
      </p:pic>
    </p:spTree>
    <p:extLst>
      <p:ext uri="{BB962C8B-B14F-4D97-AF65-F5344CB8AC3E}">
        <p14:creationId xmlns:p14="http://schemas.microsoft.com/office/powerpoint/2010/main" val="2877855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barn(inVertical)">
                                      <p:cBhvr>
                                        <p:cTn id="6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F65E3325-10E8-2EFA-574A-C7E51A8D1612}"/>
              </a:ext>
            </a:extLst>
          </p:cNvPr>
          <p:cNvSpPr>
            <a:spLocks noGrp="1"/>
          </p:cNvSpPr>
          <p:nvPr>
            <p:ph type="ctrTitle"/>
          </p:nvPr>
        </p:nvSpPr>
        <p:spPr>
          <a:xfrm>
            <a:off x="753925" y="1321056"/>
            <a:ext cx="10684151" cy="2515448"/>
          </a:xfrm>
        </p:spPr>
        <p:txBody>
          <a:bodyPr anchor="b">
            <a:noAutofit/>
          </a:bodyPr>
          <a:lstStyle/>
          <a:p>
            <a:pPr algn="l"/>
            <a:r>
              <a:rPr lang="el-GR" sz="2400" u="sng" dirty="0">
                <a:solidFill>
                  <a:schemeClr val="tx2"/>
                </a:solidFill>
              </a:rPr>
              <a:t>2. Εργαστήριο Επιτραπέζιου Παιχνιδιού με Κάρτες (Παιχνίδι Μνήμης)</a:t>
            </a:r>
            <a:br>
              <a:rPr lang="el-GR" sz="2400" u="sng" dirty="0">
                <a:solidFill>
                  <a:schemeClr val="tx2"/>
                </a:solidFill>
              </a:rPr>
            </a:br>
            <a:r>
              <a:rPr lang="el-GR" sz="1200" dirty="0"/>
              <a:t>■</a:t>
            </a:r>
            <a:r>
              <a:rPr lang="en-US" sz="1200" dirty="0"/>
              <a:t> </a:t>
            </a:r>
            <a:r>
              <a:rPr lang="en-US" sz="3200" dirty="0"/>
              <a:t> </a:t>
            </a:r>
            <a:r>
              <a:rPr lang="el-GR" sz="2400" dirty="0">
                <a:solidFill>
                  <a:schemeClr val="tx2"/>
                </a:solidFill>
              </a:rPr>
              <a:t>Σχεδιασμός ενός γεωμετρικού σχήματος σε 2 λευκές κάρτες</a:t>
            </a:r>
            <a:br>
              <a:rPr lang="el-GR" sz="2400" dirty="0">
                <a:solidFill>
                  <a:schemeClr val="tx2"/>
                </a:solidFill>
              </a:rPr>
            </a:br>
            <a:r>
              <a:rPr lang="el-GR" sz="1200" dirty="0"/>
              <a:t>■</a:t>
            </a:r>
            <a:r>
              <a:rPr lang="en-US" sz="1200" dirty="0"/>
              <a:t> </a:t>
            </a:r>
            <a:r>
              <a:rPr lang="en-US" sz="3200" dirty="0"/>
              <a:t> </a:t>
            </a:r>
            <a:r>
              <a:rPr lang="el-GR" sz="2400" dirty="0">
                <a:solidFill>
                  <a:schemeClr val="tx2"/>
                </a:solidFill>
              </a:rPr>
              <a:t>Παρουσίαση των καρτών των παιδιών</a:t>
            </a:r>
            <a:br>
              <a:rPr lang="el-GR" sz="2400" dirty="0">
                <a:solidFill>
                  <a:schemeClr val="tx2"/>
                </a:solidFill>
              </a:rPr>
            </a:br>
            <a:r>
              <a:rPr lang="el-GR" sz="1200" dirty="0"/>
              <a:t>■</a:t>
            </a:r>
            <a:r>
              <a:rPr lang="en-US" sz="1200" dirty="0"/>
              <a:t>   </a:t>
            </a:r>
            <a:r>
              <a:rPr lang="el-GR" sz="2400" dirty="0">
                <a:solidFill>
                  <a:schemeClr val="tx2"/>
                </a:solidFill>
              </a:rPr>
              <a:t>Μαθηματική Συζήτηση, Ερωτήσεις και Αιτιολόγηση για την επιλογή των καρτών</a:t>
            </a:r>
            <a:br>
              <a:rPr lang="el-GR" sz="2400" dirty="0">
                <a:solidFill>
                  <a:schemeClr val="tx2"/>
                </a:solidFill>
              </a:rPr>
            </a:br>
            <a:r>
              <a:rPr lang="el-GR" sz="2400" dirty="0">
                <a:solidFill>
                  <a:schemeClr val="tx2"/>
                </a:solidFill>
              </a:rPr>
              <a:t>Α</a:t>
            </a:r>
            <a:r>
              <a:rPr lang="el-GR" sz="2400" dirty="0">
                <a:solidFill>
                  <a:schemeClr val="accent1">
                    <a:lumMod val="50000"/>
                  </a:schemeClr>
                </a:solidFill>
              </a:rPr>
              <a:t>. Πώς το καταλάβατε ότι είναι κύκλος (ή τετράγωνο, ορθογώνιο παραλληλόγραµµο, τρίγωνο, ρόμβος); </a:t>
            </a:r>
            <a:br>
              <a:rPr lang="el-GR" sz="2400" dirty="0">
                <a:solidFill>
                  <a:schemeClr val="accent1">
                    <a:lumMod val="50000"/>
                  </a:schemeClr>
                </a:solidFill>
              </a:rPr>
            </a:br>
            <a:r>
              <a:rPr lang="el-GR" sz="2400" dirty="0">
                <a:solidFill>
                  <a:schemeClr val="accent1">
                    <a:lumMod val="50000"/>
                  </a:schemeClr>
                </a:solidFill>
              </a:rPr>
              <a:t>Β. Θα μπορούσαμε να το περιγράψουμε µε άλλο τρόπο;</a:t>
            </a:r>
            <a:br>
              <a:rPr lang="el-GR" sz="2400" dirty="0">
                <a:solidFill>
                  <a:schemeClr val="accent1">
                    <a:lumMod val="50000"/>
                  </a:schemeClr>
                </a:solidFill>
              </a:rPr>
            </a:br>
            <a:r>
              <a:rPr lang="el-GR" sz="2400" dirty="0">
                <a:solidFill>
                  <a:schemeClr val="accent1">
                    <a:lumMod val="50000"/>
                  </a:schemeClr>
                </a:solidFill>
              </a:rPr>
              <a:t>Γ. Γιατί αυτό το σχήμα είναι ίδιο µε αυτό;</a:t>
            </a:r>
            <a:br>
              <a:rPr lang="el-GR" sz="2400" dirty="0">
                <a:solidFill>
                  <a:schemeClr val="accent1">
                    <a:lumMod val="50000"/>
                  </a:schemeClr>
                </a:solidFill>
              </a:rPr>
            </a:br>
            <a:r>
              <a:rPr lang="el-GR" sz="1200" dirty="0"/>
              <a:t>■</a:t>
            </a:r>
            <a:r>
              <a:rPr lang="en-US" sz="1200" dirty="0"/>
              <a:t>   </a:t>
            </a:r>
            <a:r>
              <a:rPr lang="el-GR" sz="2400" dirty="0">
                <a:solidFill>
                  <a:schemeClr val="tx2"/>
                </a:solidFill>
              </a:rPr>
              <a:t>Αναποδογυρίζουν τις κάρτες και έχουν 1 ευκαιρία ο καθένας να βρει ίδιες κάρτες</a:t>
            </a:r>
            <a:br>
              <a:rPr lang="el-GR" sz="2400" dirty="0">
                <a:solidFill>
                  <a:schemeClr val="tx2"/>
                </a:solidFill>
              </a:rPr>
            </a:br>
            <a:r>
              <a:rPr lang="el-GR" sz="1200" dirty="0"/>
              <a:t>■</a:t>
            </a:r>
            <a:r>
              <a:rPr lang="en-US" sz="1200" dirty="0"/>
              <a:t>  </a:t>
            </a:r>
            <a:r>
              <a:rPr lang="el-GR" sz="2400" dirty="0">
                <a:solidFill>
                  <a:schemeClr val="tx2"/>
                </a:solidFill>
              </a:rPr>
              <a:t>Όποιος μαζέψει τα περισσότερα όμοια ζευγάρια κερδίζει</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Εικόνα 6">
            <a:extLst>
              <a:ext uri="{FF2B5EF4-FFF2-40B4-BE49-F238E27FC236}">
                <a16:creationId xmlns:a16="http://schemas.microsoft.com/office/drawing/2014/main" id="{5A9735EB-352B-D9CC-7CFE-6A23C786D638}"/>
              </a:ext>
            </a:extLst>
          </p:cNvPr>
          <p:cNvPicPr>
            <a:picLocks noChangeAspect="1"/>
          </p:cNvPicPr>
          <p:nvPr/>
        </p:nvPicPr>
        <p:blipFill>
          <a:blip r:embed="rId2"/>
          <a:stretch>
            <a:fillRect/>
          </a:stretch>
        </p:blipFill>
        <p:spPr>
          <a:xfrm>
            <a:off x="8253875" y="3429000"/>
            <a:ext cx="3263713" cy="3276821"/>
          </a:xfrm>
          <a:prstGeom prst="rect">
            <a:avLst/>
          </a:prstGeom>
        </p:spPr>
      </p:pic>
    </p:spTree>
    <p:extLst>
      <p:ext uri="{BB962C8B-B14F-4D97-AF65-F5344CB8AC3E}">
        <p14:creationId xmlns:p14="http://schemas.microsoft.com/office/powerpoint/2010/main" val="2437312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anim calcmode="lin" valueType="num">
                                      <p:cBhvr>
                                        <p:cTn id="13" dur="2000" fill="hold"/>
                                        <p:tgtEl>
                                          <p:spTgt spid="7"/>
                                        </p:tgtEl>
                                        <p:attrNameLst>
                                          <p:attrName>ppt_w</p:attrName>
                                        </p:attrNameLst>
                                      </p:cBhvr>
                                      <p:tavLst>
                                        <p:tav tm="0" fmla="#ppt_w*sin(2.5*pi*$)">
                                          <p:val>
                                            <p:fltVal val="0"/>
                                          </p:val>
                                        </p:tav>
                                        <p:tav tm="100000">
                                          <p:val>
                                            <p:fltVal val="1"/>
                                          </p:val>
                                        </p:tav>
                                      </p:tavLst>
                                    </p:anim>
                                    <p:anim calcmode="lin" valueType="num">
                                      <p:cBhvr>
                                        <p:cTn id="14" dur="20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CB87F6CA-C529-FB26-4C78-CB24D18D62B9}"/>
              </a:ext>
            </a:extLst>
          </p:cNvPr>
          <p:cNvSpPr>
            <a:spLocks noGrp="1"/>
          </p:cNvSpPr>
          <p:nvPr>
            <p:ph type="ctrTitle"/>
          </p:nvPr>
        </p:nvSpPr>
        <p:spPr>
          <a:xfrm>
            <a:off x="753925" y="177699"/>
            <a:ext cx="10684151" cy="2774224"/>
          </a:xfrm>
        </p:spPr>
        <p:txBody>
          <a:bodyPr anchor="b">
            <a:normAutofit/>
          </a:bodyPr>
          <a:lstStyle/>
          <a:p>
            <a:pPr algn="l"/>
            <a:r>
              <a:rPr lang="el-GR" sz="2200" u="sng" dirty="0">
                <a:solidFill>
                  <a:schemeClr val="tx2"/>
                </a:solidFill>
              </a:rPr>
              <a:t>3.Εργαστήριο Παιχνιδιών και Εξερεύνησης (Βρες έναν δρόμο)</a:t>
            </a:r>
            <a:br>
              <a:rPr lang="el-GR" sz="2200" u="sng" dirty="0">
                <a:solidFill>
                  <a:schemeClr val="tx2"/>
                </a:solidFill>
              </a:rPr>
            </a:br>
            <a:r>
              <a:rPr lang="el-GR" sz="1200" dirty="0"/>
              <a:t>■</a:t>
            </a:r>
            <a:r>
              <a:rPr lang="en-US" sz="1200" dirty="0"/>
              <a:t>    </a:t>
            </a:r>
            <a:r>
              <a:rPr lang="el-GR" sz="2200" dirty="0">
                <a:solidFill>
                  <a:schemeClr val="tx2"/>
                </a:solidFill>
              </a:rPr>
              <a:t>Δίνουμε στα παιδιά κουτιά με αριθμούς </a:t>
            </a:r>
            <a:br>
              <a:rPr lang="el-GR" sz="2200" dirty="0">
                <a:solidFill>
                  <a:schemeClr val="tx2"/>
                </a:solidFill>
              </a:rPr>
            </a:br>
            <a:r>
              <a:rPr lang="el-GR" sz="1200" dirty="0"/>
              <a:t>■</a:t>
            </a:r>
            <a:r>
              <a:rPr lang="en-US" sz="1200" dirty="0"/>
              <a:t>  </a:t>
            </a:r>
            <a:r>
              <a:rPr lang="en-US" sz="1600" dirty="0"/>
              <a:t> </a:t>
            </a:r>
            <a:r>
              <a:rPr lang="el-GR" sz="2200" dirty="0">
                <a:solidFill>
                  <a:schemeClr val="tx2"/>
                </a:solidFill>
              </a:rPr>
              <a:t>Στόχος είναι να φτάσουν στο τυρί ΧΩΡΙΣ να περάσουν το ποντίκι από τους αριθμούς που όταν τους προσθέσουμε τα ψηφία τους θα δώσουν 4</a:t>
            </a:r>
            <a:br>
              <a:rPr lang="el-GR" sz="2200" dirty="0">
                <a:solidFill>
                  <a:schemeClr val="tx2"/>
                </a:solidFill>
              </a:rPr>
            </a:br>
            <a:r>
              <a:rPr lang="el-GR" sz="1200" dirty="0"/>
              <a:t>■</a:t>
            </a:r>
            <a:r>
              <a:rPr lang="en-US" sz="1100" dirty="0"/>
              <a:t>   </a:t>
            </a:r>
            <a:r>
              <a:rPr lang="el-GR" sz="2200" dirty="0">
                <a:solidFill>
                  <a:schemeClr val="tx2"/>
                </a:solidFill>
              </a:rPr>
              <a:t>Μαθηματική Συζήτηση, Σύγκριση των δρόμων που βρήκαν τα παιδιά και ερωτήσεις</a:t>
            </a:r>
            <a:br>
              <a:rPr lang="el-GR" sz="2200" dirty="0">
                <a:solidFill>
                  <a:schemeClr val="tx2"/>
                </a:solidFill>
              </a:rPr>
            </a:br>
            <a:r>
              <a:rPr lang="el-GR" sz="2200" dirty="0">
                <a:solidFill>
                  <a:schemeClr val="tx2"/>
                </a:solidFill>
              </a:rPr>
              <a:t>Α. </a:t>
            </a:r>
            <a:r>
              <a:rPr lang="el-GR" sz="2400" dirty="0">
                <a:solidFill>
                  <a:schemeClr val="accent1">
                    <a:lumMod val="50000"/>
                  </a:schemeClr>
                </a:solidFill>
              </a:rPr>
              <a:t>Από ποιους αριθμούς περνάει ο δρόμος σου</a:t>
            </a:r>
            <a:r>
              <a:rPr lang="en-US" sz="2400" dirty="0">
                <a:solidFill>
                  <a:schemeClr val="accent1">
                    <a:lumMod val="50000"/>
                  </a:schemeClr>
                </a:solidFill>
              </a:rPr>
              <a:t>;</a:t>
            </a:r>
            <a:br>
              <a:rPr lang="el-GR" sz="2200" dirty="0">
                <a:solidFill>
                  <a:schemeClr val="tx2"/>
                </a:solidFill>
              </a:rPr>
            </a:br>
            <a:r>
              <a:rPr lang="el-GR" sz="2200" dirty="0">
                <a:solidFill>
                  <a:schemeClr val="tx2"/>
                </a:solidFill>
              </a:rPr>
              <a:t>Β. Πόσους διαφορετικούς δρόμου βρήκατε</a:t>
            </a:r>
            <a:r>
              <a:rPr lang="en-US" sz="2200" dirty="0">
                <a:solidFill>
                  <a:schemeClr val="tx2"/>
                </a:solidFill>
              </a:rPr>
              <a:t>;</a:t>
            </a:r>
            <a:br>
              <a:rPr lang="el-GR" sz="2200" dirty="0">
                <a:solidFill>
                  <a:schemeClr val="tx2"/>
                </a:solidFill>
              </a:rPr>
            </a:br>
            <a:r>
              <a:rPr lang="el-GR" sz="2200" dirty="0">
                <a:solidFill>
                  <a:schemeClr val="tx2"/>
                </a:solidFill>
              </a:rPr>
              <a:t>Γ.  Υπάρχουν και άλλοι δρόμοι</a:t>
            </a:r>
            <a:r>
              <a:rPr lang="en-US" sz="2200" dirty="0">
                <a:solidFill>
                  <a:schemeClr val="tx2"/>
                </a:solidFill>
              </a:rPr>
              <a:t>;</a:t>
            </a:r>
            <a:endParaRPr lang="el-GR" sz="5200" dirty="0">
              <a:solidFill>
                <a:schemeClr val="tx2"/>
              </a:solidFill>
            </a:endParaRP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Εικόνα 4">
            <a:extLst>
              <a:ext uri="{FF2B5EF4-FFF2-40B4-BE49-F238E27FC236}">
                <a16:creationId xmlns:a16="http://schemas.microsoft.com/office/drawing/2014/main" id="{17616112-16F1-A642-010E-E3CB4B8D2E3C}"/>
              </a:ext>
            </a:extLst>
          </p:cNvPr>
          <p:cNvPicPr>
            <a:picLocks noChangeAspect="1"/>
          </p:cNvPicPr>
          <p:nvPr/>
        </p:nvPicPr>
        <p:blipFill>
          <a:blip r:embed="rId2"/>
          <a:stretch>
            <a:fillRect/>
          </a:stretch>
        </p:blipFill>
        <p:spPr>
          <a:xfrm>
            <a:off x="8184063" y="2641149"/>
            <a:ext cx="3731172" cy="4039153"/>
          </a:xfrm>
          <a:prstGeom prst="rect">
            <a:avLst/>
          </a:prstGeom>
        </p:spPr>
      </p:pic>
    </p:spTree>
    <p:extLst>
      <p:ext uri="{BB962C8B-B14F-4D97-AF65-F5344CB8AC3E}">
        <p14:creationId xmlns:p14="http://schemas.microsoft.com/office/powerpoint/2010/main" val="212339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4719FB55-6760-45B5-16B9-3D9AA0616EEC}"/>
              </a:ext>
            </a:extLst>
          </p:cNvPr>
          <p:cNvSpPr>
            <a:spLocks noGrp="1"/>
          </p:cNvSpPr>
          <p:nvPr>
            <p:ph type="ctrTitle"/>
          </p:nvPr>
        </p:nvSpPr>
        <p:spPr>
          <a:xfrm>
            <a:off x="753771" y="1645159"/>
            <a:ext cx="10684151" cy="1991979"/>
          </a:xfrm>
        </p:spPr>
        <p:txBody>
          <a:bodyPr anchor="b">
            <a:normAutofit/>
          </a:bodyPr>
          <a:lstStyle/>
          <a:p>
            <a:r>
              <a:rPr lang="el-GR" sz="5200" dirty="0">
                <a:solidFill>
                  <a:schemeClr val="tx2"/>
                </a:solidFill>
              </a:rPr>
              <a:t>Ευχαριστούμε πολύ!</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1817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7489B7C7-A21F-F0DC-E578-32E2EE596848}"/>
              </a:ext>
            </a:extLst>
          </p:cNvPr>
          <p:cNvSpPr>
            <a:spLocks noGrp="1"/>
          </p:cNvSpPr>
          <p:nvPr>
            <p:ph type="ctrTitle"/>
          </p:nvPr>
        </p:nvSpPr>
        <p:spPr>
          <a:xfrm>
            <a:off x="753771" y="448228"/>
            <a:ext cx="10684151" cy="1493409"/>
          </a:xfrm>
        </p:spPr>
        <p:txBody>
          <a:bodyPr anchor="b">
            <a:normAutofit fontScale="90000"/>
          </a:bodyPr>
          <a:lstStyle/>
          <a:p>
            <a:r>
              <a:rPr lang="el-GR" sz="5200" dirty="0">
                <a:solidFill>
                  <a:schemeClr val="tx2"/>
                </a:solidFill>
              </a:rPr>
              <a:t>Θεωρητικό Πλαίσιο </a:t>
            </a:r>
            <a:br>
              <a:rPr lang="el-GR" sz="5200" dirty="0">
                <a:solidFill>
                  <a:schemeClr val="tx2"/>
                </a:solidFill>
              </a:rPr>
            </a:br>
            <a:endParaRPr lang="el-GR" sz="5200" dirty="0">
              <a:solidFill>
                <a:schemeClr val="tx2"/>
              </a:solidFill>
            </a:endParaRPr>
          </a:p>
        </p:txBody>
      </p:sp>
      <p:sp>
        <p:nvSpPr>
          <p:cNvPr id="3" name="Υπότιτλος 2">
            <a:extLst>
              <a:ext uri="{FF2B5EF4-FFF2-40B4-BE49-F238E27FC236}">
                <a16:creationId xmlns:a16="http://schemas.microsoft.com/office/drawing/2014/main" id="{8A1DCF44-E60F-E986-8CFC-C3458FFBC3A5}"/>
              </a:ext>
            </a:extLst>
          </p:cNvPr>
          <p:cNvSpPr>
            <a:spLocks noGrp="1"/>
          </p:cNvSpPr>
          <p:nvPr>
            <p:ph type="subTitle" idx="1"/>
          </p:nvPr>
        </p:nvSpPr>
        <p:spPr>
          <a:xfrm>
            <a:off x="1265500" y="1925019"/>
            <a:ext cx="9469211" cy="3655143"/>
          </a:xfrm>
        </p:spPr>
        <p:txBody>
          <a:bodyPr anchor="t">
            <a:normAutofit fontScale="92500" lnSpcReduction="10000"/>
          </a:bodyPr>
          <a:lstStyle/>
          <a:p>
            <a:r>
              <a:rPr lang="el-GR" dirty="0">
                <a:solidFill>
                  <a:schemeClr val="tx2"/>
                </a:solidFill>
              </a:rPr>
              <a:t>Σε αυτό το κεφάλαιο αναλύεται η χρησιμότητα και η σημασία του παιχνιδιού στην εκπαιδευτική διαδικασία. Μεσα από το γεγονός αυτό δηλώνεται η σημασία του ρόλου του εκπαιδευτικού ο οποίος χρειάζεται να προσαρμόζει τις δραστηριότητες με βάση το γνωστικό επίπεδο και την ηλικία των παιδιών. Ακόμη, παρουσιάζονται οι διαφορές που υπάρχουν μεταξύ παιχνιδιού, παιγνιώδους δραστηριότητας και τυπικής μαθησιακής δραστηριότητας. Τέλος δηλώνεται και η έννοια του συμβολικού παιχνιδιού αφού τα παιδιά έχουν την ανάγκη να αντικαταστήσουν τις θεωρητικές έννοιες με αντικείμενα π.χ Ο κύριος/α  Α έφαγε 3 κόκκινα μήλα όμως στην σακούλα του μανάβικου υπήρχαν 7 κόκκινα μήλα. Πόσα του έμειναν</a:t>
            </a:r>
            <a:r>
              <a:rPr lang="en-US" dirty="0">
                <a:solidFill>
                  <a:schemeClr val="tx2"/>
                </a:solidFill>
              </a:rPr>
              <a:t>; </a:t>
            </a:r>
            <a:r>
              <a:rPr lang="el-GR" dirty="0">
                <a:solidFill>
                  <a:schemeClr val="tx2"/>
                </a:solidFill>
              </a:rPr>
              <a:t>Τα παιδιά αντικαθιστούν τα κόκκινα μήλα με κόκκινα τουβλάκια προκειμένου να γίνει πιο απλή η κατανόηση του προβλήματος.</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8187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72D7A8C1-9182-FD08-D41C-1F66D706A794}"/>
              </a:ext>
            </a:extLst>
          </p:cNvPr>
          <p:cNvSpPr>
            <a:spLocks noGrp="1"/>
          </p:cNvSpPr>
          <p:nvPr>
            <p:ph type="ctrTitle"/>
          </p:nvPr>
        </p:nvSpPr>
        <p:spPr>
          <a:xfrm>
            <a:off x="2682043" y="451566"/>
            <a:ext cx="7039896" cy="1301288"/>
          </a:xfrm>
        </p:spPr>
        <p:txBody>
          <a:bodyPr anchor="b">
            <a:noAutofit/>
          </a:bodyPr>
          <a:lstStyle/>
          <a:p>
            <a:r>
              <a:rPr lang="el-GR" sz="3000" dirty="0">
                <a:solidFill>
                  <a:schemeClr val="tx2"/>
                </a:solidFill>
              </a:rPr>
              <a:t>Ο ρόλος του παιχνιδιού στην εκπαιδευτική διαδικασία και στην ενίσχυση της μαθηματικής σκέψης</a:t>
            </a:r>
          </a:p>
        </p:txBody>
      </p:sp>
      <p:sp>
        <p:nvSpPr>
          <p:cNvPr id="3" name="Υπότιτλος 2">
            <a:extLst>
              <a:ext uri="{FF2B5EF4-FFF2-40B4-BE49-F238E27FC236}">
                <a16:creationId xmlns:a16="http://schemas.microsoft.com/office/drawing/2014/main" id="{500E5964-A1DC-CC7C-3700-C46881EC2D54}"/>
              </a:ext>
            </a:extLst>
          </p:cNvPr>
          <p:cNvSpPr>
            <a:spLocks noGrp="1"/>
          </p:cNvSpPr>
          <p:nvPr>
            <p:ph type="subTitle" idx="1"/>
          </p:nvPr>
        </p:nvSpPr>
        <p:spPr>
          <a:xfrm>
            <a:off x="434589" y="2407102"/>
            <a:ext cx="10833775" cy="2542524"/>
          </a:xfrm>
        </p:spPr>
        <p:txBody>
          <a:bodyPr>
            <a:normAutofit/>
          </a:bodyPr>
          <a:lstStyle/>
          <a:p>
            <a:pPr marL="342900" indent="-342900" algn="l">
              <a:buFont typeface="Wingdings" panose="05000000000000000000" pitchFamily="2" charset="2"/>
              <a:buChar char="§"/>
            </a:pPr>
            <a:r>
              <a:rPr lang="el-GR" dirty="0">
                <a:solidFill>
                  <a:schemeClr val="tx2"/>
                </a:solidFill>
              </a:rPr>
              <a:t>Εξάσκηση της μνήμης, συγκέντρωση, παρατηρητικότητα</a:t>
            </a:r>
          </a:p>
          <a:p>
            <a:pPr marL="342900" indent="-342900" algn="l">
              <a:buFont typeface="Wingdings" panose="05000000000000000000" pitchFamily="2" charset="2"/>
              <a:buChar char="§"/>
            </a:pPr>
            <a:r>
              <a:rPr lang="el-GR" dirty="0">
                <a:solidFill>
                  <a:schemeClr val="tx2"/>
                </a:solidFill>
              </a:rPr>
              <a:t>Αντίληψη του χώρου, χρόνου, </a:t>
            </a:r>
          </a:p>
          <a:p>
            <a:pPr marL="342900" indent="-342900" algn="l">
              <a:buFont typeface="Wingdings" panose="05000000000000000000" pitchFamily="2" charset="2"/>
              <a:buChar char="§"/>
            </a:pPr>
            <a:r>
              <a:rPr lang="el-GR" dirty="0">
                <a:solidFill>
                  <a:schemeClr val="tx2"/>
                </a:solidFill>
              </a:rPr>
              <a:t>Επίλυση αριθμητικών πράξεων και προβλημάτων</a:t>
            </a:r>
          </a:p>
          <a:p>
            <a:pPr marL="342900" indent="-342900" algn="l">
              <a:buFont typeface="Wingdings" panose="05000000000000000000" pitchFamily="2" charset="2"/>
              <a:buChar char="§"/>
            </a:pPr>
            <a:r>
              <a:rPr lang="el-GR" dirty="0">
                <a:solidFill>
                  <a:schemeClr val="tx2"/>
                </a:solidFill>
              </a:rPr>
              <a:t>Σύνδεση αφηρημένων με τις συγκεκριμένες έννοιες</a:t>
            </a:r>
          </a:p>
          <a:p>
            <a:pPr marL="342900" indent="-342900" algn="l">
              <a:buFont typeface="Wingdings" panose="05000000000000000000" pitchFamily="2" charset="2"/>
              <a:buChar char="§"/>
            </a:pPr>
            <a:endParaRPr lang="el-GR" dirty="0">
              <a:solidFill>
                <a:schemeClr val="tx2"/>
              </a:solidFill>
            </a:endParaRPr>
          </a:p>
        </p:txBody>
      </p:sp>
      <p:grpSp>
        <p:nvGrpSpPr>
          <p:cNvPr id="12" name="Group 11">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5" y="0"/>
            <a:ext cx="5163047" cy="3153018"/>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9262397" y="3928396"/>
            <a:ext cx="3142400" cy="2716805"/>
            <a:chOff x="-305" y="-4155"/>
            <a:chExt cx="2514948" cy="2174333"/>
          </a:xfrm>
        </p:grpSpPr>
        <p:sp>
          <p:nvSpPr>
            <p:cNvPr id="19" name="Freeform: Shape 18">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0031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5A3BF0-6A44-8D0E-9579-C075E23E4AD2}"/>
              </a:ext>
            </a:extLst>
          </p:cNvPr>
          <p:cNvSpPr>
            <a:spLocks noGrp="1"/>
          </p:cNvSpPr>
          <p:nvPr>
            <p:ph type="ctrTitle"/>
          </p:nvPr>
        </p:nvSpPr>
        <p:spPr>
          <a:xfrm>
            <a:off x="1722120" y="2803898"/>
            <a:ext cx="9144000" cy="200560"/>
          </a:xfrm>
        </p:spPr>
        <p:txBody>
          <a:bodyPr>
            <a:normAutofit fontScale="90000"/>
          </a:bodyPr>
          <a:lstStyle/>
          <a:p>
            <a:pPr marL="457200" indent="-457200">
              <a:buFont typeface="Wingdings" panose="05000000000000000000" pitchFamily="2" charset="2"/>
              <a:buChar char="§"/>
            </a:pPr>
            <a:r>
              <a:rPr lang="el-GR" sz="3000" dirty="0"/>
              <a:t>Βασική προϋπόθεση επιλογής παιχνιδιού είναι η εξοικείωση του εκπαιδευτικού με τους κανόνες καθώς και ο εντοπισμός των μαθηματικών εννοιών ώστε να ενταχθούν στο παιχνίδι</a:t>
            </a:r>
            <a:br>
              <a:rPr lang="el-GR" sz="3000" dirty="0"/>
            </a:br>
            <a:br>
              <a:rPr lang="el-GR" sz="3000" dirty="0"/>
            </a:br>
            <a:r>
              <a:rPr lang="el-GR" sz="3000" dirty="0"/>
              <a:t> </a:t>
            </a:r>
            <a:r>
              <a:rPr lang="el-GR" sz="3100" dirty="0"/>
              <a:t>χρειάζεται μια αφόρμηση του παιχνιδιού στην τάξη</a:t>
            </a:r>
            <a:br>
              <a:rPr lang="el-GR" sz="3000" dirty="0"/>
            </a:br>
            <a:endParaRPr lang="el-GR" sz="3000" dirty="0"/>
          </a:p>
        </p:txBody>
      </p:sp>
      <p:sp>
        <p:nvSpPr>
          <p:cNvPr id="3" name="Υπότιτλος 2">
            <a:extLst>
              <a:ext uri="{FF2B5EF4-FFF2-40B4-BE49-F238E27FC236}">
                <a16:creationId xmlns:a16="http://schemas.microsoft.com/office/drawing/2014/main" id="{CCC20F8D-D2A0-91C6-111F-480A33771A91}"/>
              </a:ext>
            </a:extLst>
          </p:cNvPr>
          <p:cNvSpPr>
            <a:spLocks noGrp="1"/>
          </p:cNvSpPr>
          <p:nvPr>
            <p:ph type="subTitle" idx="1"/>
          </p:nvPr>
        </p:nvSpPr>
        <p:spPr>
          <a:xfrm>
            <a:off x="1524000" y="2803898"/>
            <a:ext cx="9144000" cy="2662406"/>
          </a:xfrm>
        </p:spPr>
        <p:txBody>
          <a:bodyPr>
            <a:normAutofit fontScale="92500" lnSpcReduction="10000"/>
          </a:bodyPr>
          <a:lstStyle/>
          <a:p>
            <a:pPr marL="342900" indent="-342900">
              <a:buFont typeface="Wingdings" panose="05000000000000000000" pitchFamily="2" charset="2"/>
              <a:buChar char="§"/>
            </a:pPr>
            <a:r>
              <a:rPr lang="el-GR" sz="2800" dirty="0"/>
              <a:t> Απαραίτητη και η δημιουργία ομάδων (συνεργασία)</a:t>
            </a:r>
          </a:p>
          <a:p>
            <a:endParaRPr lang="el-GR" sz="2800" dirty="0"/>
          </a:p>
          <a:p>
            <a:pPr marL="342900" indent="-342900">
              <a:buFont typeface="Wingdings" panose="05000000000000000000" pitchFamily="2" charset="2"/>
              <a:buChar char="§"/>
            </a:pPr>
            <a:r>
              <a:rPr lang="en-US" sz="2800" dirty="0"/>
              <a:t> </a:t>
            </a:r>
            <a:r>
              <a:rPr lang="el-GR" sz="2800" dirty="0"/>
              <a:t>Επίβλεψη από τον εκπαιδευτικό </a:t>
            </a:r>
          </a:p>
          <a:p>
            <a:endParaRPr lang="el-GR" sz="2800" dirty="0"/>
          </a:p>
          <a:p>
            <a:endParaRPr lang="el-GR" sz="2800" dirty="0"/>
          </a:p>
          <a:p>
            <a:pPr marL="342900" indent="-342900">
              <a:buFont typeface="Wingdings" panose="05000000000000000000" pitchFamily="2" charset="2"/>
              <a:buChar char="§"/>
            </a:pPr>
            <a:r>
              <a:rPr lang="el-GR" sz="2800" dirty="0"/>
              <a:t> Δημιουργία ερωτημάτων για να προκληθεί συζήτηση</a:t>
            </a:r>
          </a:p>
          <a:p>
            <a:endParaRPr lang="el-GR" dirty="0"/>
          </a:p>
        </p:txBody>
      </p:sp>
      <p:sp>
        <p:nvSpPr>
          <p:cNvPr id="4" name="Βέλος: Κάτω 3">
            <a:extLst>
              <a:ext uri="{FF2B5EF4-FFF2-40B4-BE49-F238E27FC236}">
                <a16:creationId xmlns:a16="http://schemas.microsoft.com/office/drawing/2014/main" id="{2D86D7AA-4580-135A-4174-5AAC72D791A5}"/>
              </a:ext>
            </a:extLst>
          </p:cNvPr>
          <p:cNvSpPr/>
          <p:nvPr/>
        </p:nvSpPr>
        <p:spPr>
          <a:xfrm>
            <a:off x="5897880" y="4229311"/>
            <a:ext cx="396240" cy="48768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27141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down)">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C4F95D14-045A-6491-A603-2E3C803EED18}"/>
              </a:ext>
            </a:extLst>
          </p:cNvPr>
          <p:cNvSpPr>
            <a:spLocks noGrp="1"/>
          </p:cNvSpPr>
          <p:nvPr>
            <p:ph type="ctrTitle"/>
          </p:nvPr>
        </p:nvSpPr>
        <p:spPr>
          <a:xfrm>
            <a:off x="2726279" y="1741337"/>
            <a:ext cx="6739136" cy="682079"/>
          </a:xfrm>
        </p:spPr>
        <p:txBody>
          <a:bodyPr anchor="b">
            <a:normAutofit fontScale="90000"/>
          </a:bodyPr>
          <a:lstStyle/>
          <a:p>
            <a:r>
              <a:rPr lang="el-GR" sz="5200" dirty="0">
                <a:solidFill>
                  <a:schemeClr val="tx2"/>
                </a:solidFill>
              </a:rPr>
              <a:t>Τα μοντέλα διαχείρισης του παιχνιδιού από τον εκπαιδευτικό</a:t>
            </a:r>
          </a:p>
        </p:txBody>
      </p:sp>
      <p:sp>
        <p:nvSpPr>
          <p:cNvPr id="3" name="Υπότιτλος 2">
            <a:extLst>
              <a:ext uri="{FF2B5EF4-FFF2-40B4-BE49-F238E27FC236}">
                <a16:creationId xmlns:a16="http://schemas.microsoft.com/office/drawing/2014/main" id="{89EA69A9-49DF-A52B-DD22-10017A028210}"/>
              </a:ext>
            </a:extLst>
          </p:cNvPr>
          <p:cNvSpPr>
            <a:spLocks noGrp="1"/>
          </p:cNvSpPr>
          <p:nvPr>
            <p:ph type="subTitle" idx="1"/>
          </p:nvPr>
        </p:nvSpPr>
        <p:spPr>
          <a:xfrm>
            <a:off x="461818" y="2592475"/>
            <a:ext cx="11526981" cy="4039234"/>
          </a:xfrm>
        </p:spPr>
        <p:txBody>
          <a:bodyPr>
            <a:normAutofit fontScale="92500" lnSpcReduction="10000"/>
          </a:bodyPr>
          <a:lstStyle/>
          <a:p>
            <a:r>
              <a:rPr lang="el-GR" dirty="0"/>
              <a:t>Ο πρώτος κύριος τρόπος προσέγγισης του παιχνιδιού για τη μάθηση των παιδιών </a:t>
            </a:r>
          </a:p>
          <a:p>
            <a:r>
              <a:rPr lang="el-GR" dirty="0"/>
              <a:t>1. Το μοντέλο της αντιπαράθεσης (παρακολούθηση, καταγραφή, σχεδίαση) </a:t>
            </a:r>
          </a:p>
          <a:p>
            <a:r>
              <a:rPr lang="el-GR" dirty="0"/>
              <a:t>  2. Μοντέλο ενσωμάτωσης </a:t>
            </a:r>
          </a:p>
          <a:p>
            <a:r>
              <a:rPr lang="el-GR" dirty="0"/>
              <a:t>3. Το μοντέλου του διαχωρισμού </a:t>
            </a:r>
          </a:p>
          <a:p>
            <a:pPr marL="457200" indent="-457200">
              <a:buAutoNum type="arabicPeriod"/>
            </a:pPr>
            <a:endParaRPr lang="el-GR" dirty="0"/>
          </a:p>
          <a:p>
            <a:r>
              <a:rPr lang="el-GR" dirty="0">
                <a:solidFill>
                  <a:schemeClr val="tx2"/>
                </a:solidFill>
              </a:rPr>
              <a:t>Ο δεύτερος κύριος τρόπος του παιχνιδιού χωρίζεται σε 2 κατηγορίες</a:t>
            </a:r>
          </a:p>
          <a:p>
            <a:endParaRPr lang="el-GR" dirty="0">
              <a:solidFill>
                <a:schemeClr val="tx2"/>
              </a:solidFill>
            </a:endParaRPr>
          </a:p>
          <a:p>
            <a:pPr marL="457200" indent="-457200">
              <a:buAutoNum type="arabicPeriod"/>
            </a:pPr>
            <a:r>
              <a:rPr lang="el-GR" dirty="0">
                <a:solidFill>
                  <a:schemeClr val="tx2"/>
                </a:solidFill>
              </a:rPr>
              <a:t>Αρχική Μάθηση (παιγνιώδεις δραστηριότητες &amp; Αξιολόγηση εκπαιδευτικού)</a:t>
            </a:r>
          </a:p>
          <a:p>
            <a:pPr marL="457200" indent="-457200">
              <a:buAutoNum type="arabicPeriod"/>
            </a:pPr>
            <a:r>
              <a:rPr lang="el-GR" dirty="0">
                <a:solidFill>
                  <a:schemeClr val="tx2"/>
                </a:solidFill>
              </a:rPr>
              <a:t> Πρακτική και ενεργοποίηση ( Απευθείας διδασκαλίας  παιγνιώδεις δραστηριότητες και εφαρμογή στην πράξη για τη σύνδεση των νέων με των προηγούμενων γνώσεων)</a:t>
            </a:r>
          </a:p>
        </p:txBody>
      </p:sp>
      <p:grpSp>
        <p:nvGrpSpPr>
          <p:cNvPr id="12" name="Group 11">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5" y="0"/>
            <a:ext cx="5163047" cy="3153018"/>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9262397" y="3928396"/>
            <a:ext cx="3142400" cy="2716805"/>
            <a:chOff x="-305" y="-4155"/>
            <a:chExt cx="2514948" cy="2174333"/>
          </a:xfrm>
        </p:grpSpPr>
        <p:sp>
          <p:nvSpPr>
            <p:cNvPr id="19" name="Freeform: Shape 18">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931777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7CD40A3F-7466-A268-5735-21363B6B953E}"/>
              </a:ext>
            </a:extLst>
          </p:cNvPr>
          <p:cNvSpPr>
            <a:spLocks noGrp="1"/>
          </p:cNvSpPr>
          <p:nvPr>
            <p:ph type="ctrTitle"/>
          </p:nvPr>
        </p:nvSpPr>
        <p:spPr>
          <a:xfrm>
            <a:off x="753771" y="-1200726"/>
            <a:ext cx="10412993" cy="3177308"/>
          </a:xfrm>
        </p:spPr>
        <p:txBody>
          <a:bodyPr anchor="b">
            <a:normAutofit/>
          </a:bodyPr>
          <a:lstStyle/>
          <a:p>
            <a:r>
              <a:rPr lang="el-GR" sz="5200" dirty="0">
                <a:solidFill>
                  <a:schemeClr val="tx2"/>
                </a:solidFill>
              </a:rPr>
              <a:t>Μοντέλα διδασκαλίας</a:t>
            </a:r>
            <a:br>
              <a:rPr lang="el-GR" sz="5200" dirty="0">
                <a:solidFill>
                  <a:schemeClr val="tx2"/>
                </a:solidFill>
              </a:rPr>
            </a:br>
            <a:endParaRPr lang="el-GR" sz="5200" dirty="0">
              <a:solidFill>
                <a:schemeClr val="tx2"/>
              </a:solidFill>
            </a:endParaRPr>
          </a:p>
        </p:txBody>
      </p:sp>
      <p:sp>
        <p:nvSpPr>
          <p:cNvPr id="3" name="Υπότιτλος 2">
            <a:extLst>
              <a:ext uri="{FF2B5EF4-FFF2-40B4-BE49-F238E27FC236}">
                <a16:creationId xmlns:a16="http://schemas.microsoft.com/office/drawing/2014/main" id="{6FF1C4C0-2C7E-7210-4676-9F9DECEBB99F}"/>
              </a:ext>
            </a:extLst>
          </p:cNvPr>
          <p:cNvSpPr>
            <a:spLocks noGrp="1"/>
          </p:cNvSpPr>
          <p:nvPr>
            <p:ph type="subTitle" idx="1"/>
          </p:nvPr>
        </p:nvSpPr>
        <p:spPr>
          <a:xfrm>
            <a:off x="1371597" y="1762037"/>
            <a:ext cx="9469211" cy="3947343"/>
          </a:xfrm>
        </p:spPr>
        <p:txBody>
          <a:bodyPr anchor="t">
            <a:normAutofit fontScale="92500" lnSpcReduction="20000"/>
          </a:bodyPr>
          <a:lstStyle/>
          <a:p>
            <a:pPr marL="457200" indent="-457200">
              <a:buAutoNum type="arabicPeriod"/>
            </a:pPr>
            <a:r>
              <a:rPr lang="el-GR" dirty="0">
                <a:solidFill>
                  <a:schemeClr val="tx2"/>
                </a:solidFill>
              </a:rPr>
              <a:t>Μοντέλο Μεταφοράς της γνώσης: Η παραδοσιακή μέθοδος της διδασκαλίας , ο εκπαιδευτικός θέλει να έχει τον απόλυτο έλεγχο και συνήθως δεν επιλέγει το παιχνίδι, αλλά αν το εφαρμόσει επιδιώκει οι μαθητές του να τον μιμηθούν.</a:t>
            </a:r>
          </a:p>
          <a:p>
            <a:pPr marL="457200" indent="-457200">
              <a:buAutoNum type="arabicPeriod"/>
            </a:pPr>
            <a:endParaRPr lang="el-GR" dirty="0">
              <a:solidFill>
                <a:schemeClr val="tx2"/>
              </a:solidFill>
            </a:endParaRPr>
          </a:p>
          <a:p>
            <a:pPr marL="457200" indent="-457200">
              <a:buAutoNum type="arabicPeriod"/>
            </a:pPr>
            <a:r>
              <a:rPr lang="el-GR" dirty="0">
                <a:solidFill>
                  <a:schemeClr val="tx2"/>
                </a:solidFill>
              </a:rPr>
              <a:t>Κονστρουκτιβιστικό Μοντέλο: Ο εκπαιδευτικός εφαρμόζει την παιγνιώδη μάθηση δίνοντας την ευκαιρία στα παιδιά να έχουν ενεργό συμμετοχή κάνουν τις δικές τους ανακαλύψεις ενισχύοντας έτσι την μαθηματική συζήτηση</a:t>
            </a:r>
          </a:p>
          <a:p>
            <a:pPr marL="457200" indent="-457200">
              <a:buAutoNum type="arabicPeriod"/>
            </a:pPr>
            <a:endParaRPr lang="el-GR" dirty="0">
              <a:solidFill>
                <a:schemeClr val="tx2"/>
              </a:solidFill>
            </a:endParaRPr>
          </a:p>
          <a:p>
            <a:pPr marL="457200" indent="-457200">
              <a:buAutoNum type="arabicPeriod"/>
            </a:pPr>
            <a:r>
              <a:rPr lang="el-GR" dirty="0">
                <a:solidFill>
                  <a:schemeClr val="tx2"/>
                </a:solidFill>
              </a:rPr>
              <a:t>Μάθηση με από κοινού ευθύνη: Τα παιδιά είναι ελεύθερα να πάρουν πρωτοβουλίες στο πλαίσιο του παιχνιδιού. Επιπλέον μέσα από τη διαδικασία τα παιδιά συνεργάζονται, αλληλεπιδρούν κοινωνικοποιούνται και ανταλλάσσουν ιδέες μεταξύ τους. </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96770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3C7B34DE-1EF9-5983-3E5C-990280A94E2F}"/>
              </a:ext>
            </a:extLst>
          </p:cNvPr>
          <p:cNvSpPr>
            <a:spLocks noGrp="1"/>
          </p:cNvSpPr>
          <p:nvPr>
            <p:ph type="ctrTitle"/>
          </p:nvPr>
        </p:nvSpPr>
        <p:spPr>
          <a:xfrm>
            <a:off x="753771" y="126292"/>
            <a:ext cx="10684151" cy="623716"/>
          </a:xfrm>
        </p:spPr>
        <p:txBody>
          <a:bodyPr anchor="b">
            <a:normAutofit fontScale="90000"/>
          </a:bodyPr>
          <a:lstStyle/>
          <a:p>
            <a:r>
              <a:rPr lang="el-GR" sz="4000" dirty="0">
                <a:solidFill>
                  <a:schemeClr val="tx2"/>
                </a:solidFill>
              </a:rPr>
              <a:t>Μπορούμε να προσδιορίσουμε τον όρο παιχνίδι</a:t>
            </a:r>
            <a:r>
              <a:rPr lang="en-US" sz="4000" dirty="0">
                <a:solidFill>
                  <a:schemeClr val="tx2"/>
                </a:solidFill>
              </a:rPr>
              <a:t>;</a:t>
            </a:r>
            <a:endParaRPr lang="el-GR" sz="4000" dirty="0">
              <a:solidFill>
                <a:schemeClr val="tx2"/>
              </a:solidFill>
            </a:endParaRPr>
          </a:p>
        </p:txBody>
      </p:sp>
      <p:sp>
        <p:nvSpPr>
          <p:cNvPr id="3" name="Υπότιτλος 2">
            <a:extLst>
              <a:ext uri="{FF2B5EF4-FFF2-40B4-BE49-F238E27FC236}">
                <a16:creationId xmlns:a16="http://schemas.microsoft.com/office/drawing/2014/main" id="{828E2848-21D0-53C3-6461-96C4F66BCD48}"/>
              </a:ext>
            </a:extLst>
          </p:cNvPr>
          <p:cNvSpPr>
            <a:spLocks noGrp="1"/>
          </p:cNvSpPr>
          <p:nvPr>
            <p:ph type="subTitle" idx="1"/>
          </p:nvPr>
        </p:nvSpPr>
        <p:spPr>
          <a:xfrm>
            <a:off x="447261" y="750008"/>
            <a:ext cx="10833489" cy="1260028"/>
          </a:xfrm>
        </p:spPr>
        <p:txBody>
          <a:bodyPr anchor="t">
            <a:normAutofit fontScale="25000" lnSpcReduction="20000"/>
          </a:bodyPr>
          <a:lstStyle/>
          <a:p>
            <a:r>
              <a:rPr lang="el-GR" sz="8000" dirty="0">
                <a:solidFill>
                  <a:schemeClr val="tx2"/>
                </a:solidFill>
              </a:rPr>
              <a:t>Το παιχνίδι πρόκειται για μια έννοια η οποία έχει ποικίλες διαστάσεις και δεν υπάρχει ομοφωνία στον ορισμό του.</a:t>
            </a:r>
          </a:p>
          <a:p>
            <a:r>
              <a:rPr lang="el-GR" sz="8000" dirty="0">
                <a:solidFill>
                  <a:schemeClr val="tx2"/>
                </a:solidFill>
              </a:rPr>
              <a:t>Το παιχνίδι διαφέρει από την τυπική δραστηριότητα που σχετίζεται με την παραδοσιακή διδασκαλία. Αντίθετα το παιχνίδι εστιάζει στην βιωματική μάθηση και φέρνει σε επαφή τα παιδία με μαθηματικές έννοιες. Ωστόσο ορισμένα παιχνίδια όπως αυτά της στρατηγικής έχουν ομοιότητες με τις τυπικές δραστηριότητες καθώς ο παίκτης για να επιλύσει τα πρόβλημα χρειάζεται να ακολουθήσει μια σειρά κανόνων. Ανάμεσα στις δυο παραπάνω κατηγορίες βρίσκεται η παιγνιώδης μάθηση η οποία αποσκοπεί στην ενοποίηση της γνώσης και του παιχνιδιού</a:t>
            </a:r>
          </a:p>
          <a:p>
            <a:r>
              <a:rPr lang="el-GR" sz="8000" b="1" dirty="0">
                <a:solidFill>
                  <a:schemeClr val="tx2"/>
                </a:solidFill>
              </a:rPr>
              <a:t>Οι κύριες διαφορές των δύο είναι</a:t>
            </a:r>
            <a:r>
              <a:rPr lang="en-US" sz="8000" b="1" dirty="0">
                <a:solidFill>
                  <a:schemeClr val="tx2"/>
                </a:solidFill>
              </a:rPr>
              <a:t>:</a:t>
            </a:r>
            <a:endParaRPr lang="el-GR" sz="8000" b="1" dirty="0">
              <a:solidFill>
                <a:schemeClr val="tx2"/>
              </a:solidFill>
            </a:endParaRPr>
          </a:p>
          <a:p>
            <a:endParaRPr lang="el-GR" sz="6200" dirty="0">
              <a:solidFill>
                <a:schemeClr val="tx2"/>
              </a:solidFill>
            </a:endParaRPr>
          </a:p>
          <a:p>
            <a:endParaRPr lang="el-GR" sz="6200" dirty="0">
              <a:solidFill>
                <a:schemeClr val="tx2"/>
              </a:solidFill>
            </a:endParaRPr>
          </a:p>
          <a:p>
            <a:endParaRPr lang="el-GR" dirty="0">
              <a:solidFill>
                <a:schemeClr val="tx2"/>
              </a:solidFill>
            </a:endParaRPr>
          </a:p>
          <a:p>
            <a:endParaRPr lang="el-GR" dirty="0">
              <a:solidFill>
                <a:schemeClr val="tx2"/>
              </a:solidFill>
            </a:endParaRP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7" name="Πίνακας 6">
            <a:extLst>
              <a:ext uri="{FF2B5EF4-FFF2-40B4-BE49-F238E27FC236}">
                <a16:creationId xmlns:a16="http://schemas.microsoft.com/office/drawing/2014/main" id="{A5D477E6-3F59-E66E-E790-05E0C0CB5639}"/>
              </a:ext>
            </a:extLst>
          </p:cNvPr>
          <p:cNvGraphicFramePr>
            <a:graphicFrameLocks noGrp="1"/>
          </p:cNvGraphicFramePr>
          <p:nvPr>
            <p:extLst>
              <p:ext uri="{D42A27DB-BD31-4B8C-83A1-F6EECF244321}">
                <p14:modId xmlns:p14="http://schemas.microsoft.com/office/powerpoint/2010/main" val="3801854120"/>
              </p:ext>
            </p:extLst>
          </p:nvPr>
        </p:nvGraphicFramePr>
        <p:xfrm>
          <a:off x="1801090" y="3165556"/>
          <a:ext cx="8275782" cy="370840"/>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68857027"/>
                    </a:ext>
                  </a:extLst>
                </a:gridCol>
                <a:gridCol w="4137891">
                  <a:extLst>
                    <a:ext uri="{9D8B030D-6E8A-4147-A177-3AD203B41FA5}">
                      <a16:colId xmlns:a16="http://schemas.microsoft.com/office/drawing/2014/main" val="1563764987"/>
                    </a:ext>
                  </a:extLst>
                </a:gridCol>
              </a:tblGrid>
              <a:tr h="370840">
                <a:tc>
                  <a:txBody>
                    <a:bodyPr/>
                    <a:lstStyle/>
                    <a:p>
                      <a:r>
                        <a:rPr lang="el-GR" dirty="0"/>
                        <a:t>Παιχνίδι </a:t>
                      </a:r>
                    </a:p>
                  </a:txBody>
                  <a:tcPr/>
                </a:tc>
                <a:tc>
                  <a:txBody>
                    <a:bodyPr/>
                    <a:lstStyle/>
                    <a:p>
                      <a:r>
                        <a:rPr lang="el-GR" dirty="0"/>
                        <a:t>Τυπική δραστηριότητα </a:t>
                      </a:r>
                    </a:p>
                  </a:txBody>
                  <a:tcPr/>
                </a:tc>
                <a:extLst>
                  <a:ext uri="{0D108BD9-81ED-4DB2-BD59-A6C34878D82A}">
                    <a16:rowId xmlns:a16="http://schemas.microsoft.com/office/drawing/2014/main" val="4036568337"/>
                  </a:ext>
                </a:extLst>
              </a:tr>
            </a:tbl>
          </a:graphicData>
        </a:graphic>
      </p:graphicFrame>
      <p:graphicFrame>
        <p:nvGraphicFramePr>
          <p:cNvPr id="11" name="Πίνακας 10">
            <a:extLst>
              <a:ext uri="{FF2B5EF4-FFF2-40B4-BE49-F238E27FC236}">
                <a16:creationId xmlns:a16="http://schemas.microsoft.com/office/drawing/2014/main" id="{03642268-27C5-B0B5-7509-46A8B157652F}"/>
              </a:ext>
            </a:extLst>
          </p:cNvPr>
          <p:cNvGraphicFramePr>
            <a:graphicFrameLocks noGrp="1"/>
          </p:cNvGraphicFramePr>
          <p:nvPr>
            <p:extLst>
              <p:ext uri="{D42A27DB-BD31-4B8C-83A1-F6EECF244321}">
                <p14:modId xmlns:p14="http://schemas.microsoft.com/office/powerpoint/2010/main" val="2927576625"/>
              </p:ext>
            </p:extLst>
          </p:nvPr>
        </p:nvGraphicFramePr>
        <p:xfrm>
          <a:off x="1801090" y="3452588"/>
          <a:ext cx="8275782" cy="432045"/>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4073785962"/>
                    </a:ext>
                  </a:extLst>
                </a:gridCol>
                <a:gridCol w="4137891">
                  <a:extLst>
                    <a:ext uri="{9D8B030D-6E8A-4147-A177-3AD203B41FA5}">
                      <a16:colId xmlns:a16="http://schemas.microsoft.com/office/drawing/2014/main" val="1508385288"/>
                    </a:ext>
                  </a:extLst>
                </a:gridCol>
              </a:tblGrid>
              <a:tr h="432045">
                <a:tc>
                  <a:txBody>
                    <a:bodyPr/>
                    <a:lstStyle/>
                    <a:p>
                      <a:r>
                        <a:rPr lang="el-GR" dirty="0"/>
                        <a:t>Ανάπτυξη κριτικής σκέψης </a:t>
                      </a:r>
                    </a:p>
                  </a:txBody>
                  <a:tcPr/>
                </a:tc>
                <a:tc>
                  <a:txBody>
                    <a:bodyPr/>
                    <a:lstStyle/>
                    <a:p>
                      <a:r>
                        <a:rPr lang="el-GR" dirty="0"/>
                        <a:t>Αποστήθιση</a:t>
                      </a:r>
                    </a:p>
                  </a:txBody>
                  <a:tcPr/>
                </a:tc>
                <a:extLst>
                  <a:ext uri="{0D108BD9-81ED-4DB2-BD59-A6C34878D82A}">
                    <a16:rowId xmlns:a16="http://schemas.microsoft.com/office/drawing/2014/main" val="3004936232"/>
                  </a:ext>
                </a:extLst>
              </a:tr>
            </a:tbl>
          </a:graphicData>
        </a:graphic>
      </p:graphicFrame>
      <p:graphicFrame>
        <p:nvGraphicFramePr>
          <p:cNvPr id="17" name="Πίνακας 16">
            <a:extLst>
              <a:ext uri="{FF2B5EF4-FFF2-40B4-BE49-F238E27FC236}">
                <a16:creationId xmlns:a16="http://schemas.microsoft.com/office/drawing/2014/main" id="{13134B05-48DD-343A-3D23-05118AE59657}"/>
              </a:ext>
            </a:extLst>
          </p:cNvPr>
          <p:cNvGraphicFramePr>
            <a:graphicFrameLocks noGrp="1"/>
          </p:cNvGraphicFramePr>
          <p:nvPr>
            <p:extLst>
              <p:ext uri="{D42A27DB-BD31-4B8C-83A1-F6EECF244321}">
                <p14:modId xmlns:p14="http://schemas.microsoft.com/office/powerpoint/2010/main" val="1872587734"/>
              </p:ext>
            </p:extLst>
          </p:nvPr>
        </p:nvGraphicFramePr>
        <p:xfrm>
          <a:off x="1801091" y="3840575"/>
          <a:ext cx="8275782" cy="370840"/>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2104005410"/>
                    </a:ext>
                  </a:extLst>
                </a:gridCol>
                <a:gridCol w="4137891">
                  <a:extLst>
                    <a:ext uri="{9D8B030D-6E8A-4147-A177-3AD203B41FA5}">
                      <a16:colId xmlns:a16="http://schemas.microsoft.com/office/drawing/2014/main" val="3202151031"/>
                    </a:ext>
                  </a:extLst>
                </a:gridCol>
              </a:tblGrid>
              <a:tr h="370840">
                <a:tc>
                  <a:txBody>
                    <a:bodyPr/>
                    <a:lstStyle/>
                    <a:p>
                      <a:r>
                        <a:rPr lang="el-GR" dirty="0"/>
                        <a:t>Ενεργή συμμετοχή και ομαδικότητα</a:t>
                      </a:r>
                    </a:p>
                  </a:txBody>
                  <a:tcPr/>
                </a:tc>
                <a:tc>
                  <a:txBody>
                    <a:bodyPr/>
                    <a:lstStyle/>
                    <a:p>
                      <a:r>
                        <a:rPr lang="el-GR" dirty="0"/>
                        <a:t>Παθητική συμμετοχή και ατομικότητα </a:t>
                      </a:r>
                    </a:p>
                  </a:txBody>
                  <a:tcPr/>
                </a:tc>
                <a:extLst>
                  <a:ext uri="{0D108BD9-81ED-4DB2-BD59-A6C34878D82A}">
                    <a16:rowId xmlns:a16="http://schemas.microsoft.com/office/drawing/2014/main" val="3490683996"/>
                  </a:ext>
                </a:extLst>
              </a:tr>
            </a:tbl>
          </a:graphicData>
        </a:graphic>
      </p:graphicFrame>
      <p:graphicFrame>
        <p:nvGraphicFramePr>
          <p:cNvPr id="23" name="Πίνακας 22">
            <a:extLst>
              <a:ext uri="{FF2B5EF4-FFF2-40B4-BE49-F238E27FC236}">
                <a16:creationId xmlns:a16="http://schemas.microsoft.com/office/drawing/2014/main" id="{90C08C76-ABD5-F2DF-1086-9ED33641D82C}"/>
              </a:ext>
            </a:extLst>
          </p:cNvPr>
          <p:cNvGraphicFramePr>
            <a:graphicFrameLocks noGrp="1"/>
          </p:cNvGraphicFramePr>
          <p:nvPr>
            <p:extLst>
              <p:ext uri="{D42A27DB-BD31-4B8C-83A1-F6EECF244321}">
                <p14:modId xmlns:p14="http://schemas.microsoft.com/office/powerpoint/2010/main" val="1267098855"/>
              </p:ext>
            </p:extLst>
          </p:nvPr>
        </p:nvGraphicFramePr>
        <p:xfrm>
          <a:off x="1800784" y="4188812"/>
          <a:ext cx="8275782" cy="370840"/>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317640862"/>
                    </a:ext>
                  </a:extLst>
                </a:gridCol>
                <a:gridCol w="4137891">
                  <a:extLst>
                    <a:ext uri="{9D8B030D-6E8A-4147-A177-3AD203B41FA5}">
                      <a16:colId xmlns:a16="http://schemas.microsoft.com/office/drawing/2014/main" val="3988052696"/>
                    </a:ext>
                  </a:extLst>
                </a:gridCol>
              </a:tblGrid>
              <a:tr h="370840">
                <a:tc>
                  <a:txBody>
                    <a:bodyPr/>
                    <a:lstStyle/>
                    <a:p>
                      <a:r>
                        <a:rPr lang="el-GR" dirty="0"/>
                        <a:t>Οργάνωση από τα παιδία </a:t>
                      </a:r>
                    </a:p>
                  </a:txBody>
                  <a:tcPr/>
                </a:tc>
                <a:tc>
                  <a:txBody>
                    <a:bodyPr/>
                    <a:lstStyle/>
                    <a:p>
                      <a:r>
                        <a:rPr lang="el-GR" dirty="0"/>
                        <a:t>Καθοδήγηση από τον εκπαιδευτικό </a:t>
                      </a:r>
                    </a:p>
                  </a:txBody>
                  <a:tcPr/>
                </a:tc>
                <a:extLst>
                  <a:ext uri="{0D108BD9-81ED-4DB2-BD59-A6C34878D82A}">
                    <a16:rowId xmlns:a16="http://schemas.microsoft.com/office/drawing/2014/main" val="1615458351"/>
                  </a:ext>
                </a:extLst>
              </a:tr>
            </a:tbl>
          </a:graphicData>
        </a:graphic>
      </p:graphicFrame>
      <p:graphicFrame>
        <p:nvGraphicFramePr>
          <p:cNvPr id="24" name="Πίνακας 23">
            <a:extLst>
              <a:ext uri="{FF2B5EF4-FFF2-40B4-BE49-F238E27FC236}">
                <a16:creationId xmlns:a16="http://schemas.microsoft.com/office/drawing/2014/main" id="{46177FA3-C47D-117F-7331-01E454EA9360}"/>
              </a:ext>
            </a:extLst>
          </p:cNvPr>
          <p:cNvGraphicFramePr>
            <a:graphicFrameLocks noGrp="1"/>
          </p:cNvGraphicFramePr>
          <p:nvPr>
            <p:extLst>
              <p:ext uri="{D42A27DB-BD31-4B8C-83A1-F6EECF244321}">
                <p14:modId xmlns:p14="http://schemas.microsoft.com/office/powerpoint/2010/main" val="4215589974"/>
              </p:ext>
            </p:extLst>
          </p:nvPr>
        </p:nvGraphicFramePr>
        <p:xfrm>
          <a:off x="1800784" y="4537049"/>
          <a:ext cx="8275782" cy="370840"/>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741836608"/>
                    </a:ext>
                  </a:extLst>
                </a:gridCol>
                <a:gridCol w="4137891">
                  <a:extLst>
                    <a:ext uri="{9D8B030D-6E8A-4147-A177-3AD203B41FA5}">
                      <a16:colId xmlns:a16="http://schemas.microsoft.com/office/drawing/2014/main" val="1759508090"/>
                    </a:ext>
                  </a:extLst>
                </a:gridCol>
              </a:tblGrid>
              <a:tr h="370840">
                <a:tc>
                  <a:txBody>
                    <a:bodyPr/>
                    <a:lstStyle/>
                    <a:p>
                      <a:r>
                        <a:rPr lang="el-GR" dirty="0"/>
                        <a:t>Άτυπη αξιολόγηση </a:t>
                      </a:r>
                    </a:p>
                  </a:txBody>
                  <a:tcPr/>
                </a:tc>
                <a:tc>
                  <a:txBody>
                    <a:bodyPr/>
                    <a:lstStyle/>
                    <a:p>
                      <a:r>
                        <a:rPr lang="el-GR" dirty="0"/>
                        <a:t>Τυπική Αξιολόγηση </a:t>
                      </a:r>
                    </a:p>
                  </a:txBody>
                  <a:tcPr/>
                </a:tc>
                <a:extLst>
                  <a:ext uri="{0D108BD9-81ED-4DB2-BD59-A6C34878D82A}">
                    <a16:rowId xmlns:a16="http://schemas.microsoft.com/office/drawing/2014/main" val="3991649533"/>
                  </a:ext>
                </a:extLst>
              </a:tr>
            </a:tbl>
          </a:graphicData>
        </a:graphic>
      </p:graphicFrame>
      <p:graphicFrame>
        <p:nvGraphicFramePr>
          <p:cNvPr id="26" name="Πίνακας 25">
            <a:extLst>
              <a:ext uri="{FF2B5EF4-FFF2-40B4-BE49-F238E27FC236}">
                <a16:creationId xmlns:a16="http://schemas.microsoft.com/office/drawing/2014/main" id="{E8623DF1-CA2D-ABBE-8A7C-C26B8A94C123}"/>
              </a:ext>
            </a:extLst>
          </p:cNvPr>
          <p:cNvGraphicFramePr>
            <a:graphicFrameLocks noGrp="1"/>
          </p:cNvGraphicFramePr>
          <p:nvPr>
            <p:extLst>
              <p:ext uri="{D42A27DB-BD31-4B8C-83A1-F6EECF244321}">
                <p14:modId xmlns:p14="http://schemas.microsoft.com/office/powerpoint/2010/main" val="1778312960"/>
              </p:ext>
            </p:extLst>
          </p:nvPr>
        </p:nvGraphicFramePr>
        <p:xfrm>
          <a:off x="1800784" y="4885286"/>
          <a:ext cx="8275782" cy="370840"/>
        </p:xfrm>
        <a:graphic>
          <a:graphicData uri="http://schemas.openxmlformats.org/drawingml/2006/table">
            <a:tbl>
              <a:tblPr firstRow="1" bandRow="1">
                <a:tableStyleId>{5C22544A-7EE6-4342-B048-85BDC9FD1C3A}</a:tableStyleId>
              </a:tblPr>
              <a:tblGrid>
                <a:gridCol w="4137891">
                  <a:extLst>
                    <a:ext uri="{9D8B030D-6E8A-4147-A177-3AD203B41FA5}">
                      <a16:colId xmlns:a16="http://schemas.microsoft.com/office/drawing/2014/main" val="970551848"/>
                    </a:ext>
                  </a:extLst>
                </a:gridCol>
                <a:gridCol w="4137891">
                  <a:extLst>
                    <a:ext uri="{9D8B030D-6E8A-4147-A177-3AD203B41FA5}">
                      <a16:colId xmlns:a16="http://schemas.microsoft.com/office/drawing/2014/main" val="3553314600"/>
                    </a:ext>
                  </a:extLst>
                </a:gridCol>
              </a:tblGrid>
              <a:tr h="370840">
                <a:tc>
                  <a:txBody>
                    <a:bodyPr/>
                    <a:lstStyle/>
                    <a:p>
                      <a:r>
                        <a:rPr lang="el-GR" dirty="0"/>
                        <a:t>Κίνητρο </a:t>
                      </a:r>
                    </a:p>
                  </a:txBody>
                  <a:tcPr/>
                </a:tc>
                <a:tc>
                  <a:txBody>
                    <a:bodyPr/>
                    <a:lstStyle/>
                    <a:p>
                      <a:r>
                        <a:rPr lang="el-GR" dirty="0"/>
                        <a:t>Έλλειψη κινήτρου </a:t>
                      </a:r>
                    </a:p>
                  </a:txBody>
                  <a:tcPr/>
                </a:tc>
                <a:extLst>
                  <a:ext uri="{0D108BD9-81ED-4DB2-BD59-A6C34878D82A}">
                    <a16:rowId xmlns:a16="http://schemas.microsoft.com/office/drawing/2014/main" val="1347623903"/>
                  </a:ext>
                </a:extLst>
              </a:tr>
            </a:tbl>
          </a:graphicData>
        </a:graphic>
      </p:graphicFrame>
    </p:spTree>
    <p:extLst>
      <p:ext uri="{BB962C8B-B14F-4D97-AF65-F5344CB8AC3E}">
        <p14:creationId xmlns:p14="http://schemas.microsoft.com/office/powerpoint/2010/main" val="4176730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8EB35FD1-BC2C-EF37-AFFA-3B001ACABA23}"/>
              </a:ext>
            </a:extLst>
          </p:cNvPr>
          <p:cNvSpPr>
            <a:spLocks noGrp="1"/>
          </p:cNvSpPr>
          <p:nvPr>
            <p:ph type="ctrTitle"/>
          </p:nvPr>
        </p:nvSpPr>
        <p:spPr>
          <a:xfrm>
            <a:off x="753925" y="221674"/>
            <a:ext cx="10684151" cy="794326"/>
          </a:xfrm>
        </p:spPr>
        <p:txBody>
          <a:bodyPr anchor="b">
            <a:normAutofit fontScale="90000"/>
          </a:bodyPr>
          <a:lstStyle/>
          <a:p>
            <a:r>
              <a:rPr lang="el-GR" sz="5200" dirty="0">
                <a:solidFill>
                  <a:schemeClr val="tx2"/>
                </a:solidFill>
              </a:rPr>
              <a:t>Η Κατηγοριοποίηση των παιχνιδιών</a:t>
            </a:r>
          </a:p>
        </p:txBody>
      </p:sp>
      <p:sp>
        <p:nvSpPr>
          <p:cNvPr id="3" name="Υπότιτλος 2">
            <a:extLst>
              <a:ext uri="{FF2B5EF4-FFF2-40B4-BE49-F238E27FC236}">
                <a16:creationId xmlns:a16="http://schemas.microsoft.com/office/drawing/2014/main" id="{0F511136-AFEB-1DD6-2286-139D5E23A094}"/>
              </a:ext>
            </a:extLst>
          </p:cNvPr>
          <p:cNvSpPr>
            <a:spLocks noGrp="1"/>
          </p:cNvSpPr>
          <p:nvPr>
            <p:ph type="subTitle" idx="1"/>
          </p:nvPr>
        </p:nvSpPr>
        <p:spPr>
          <a:xfrm>
            <a:off x="1371597" y="1492134"/>
            <a:ext cx="9469211" cy="4131059"/>
          </a:xfrm>
        </p:spPr>
        <p:txBody>
          <a:bodyPr anchor="t">
            <a:normAutofit fontScale="92500" lnSpcReduction="20000"/>
          </a:bodyPr>
          <a:lstStyle/>
          <a:p>
            <a:pPr algn="l"/>
            <a:r>
              <a:rPr lang="el-GR" dirty="0">
                <a:solidFill>
                  <a:schemeClr val="tx2"/>
                </a:solidFill>
              </a:rPr>
              <a:t>Τα παιχνίδια τα οποία έχουν μαθηματική προσέγγιση είναι πολυάριθμα  ανάλογα πάντα με το ηλικιακό επίπεδο και τα ενδιαφέροντα των παιδιών</a:t>
            </a:r>
          </a:p>
          <a:p>
            <a:pPr algn="l"/>
            <a:r>
              <a:rPr lang="el-GR" dirty="0">
                <a:solidFill>
                  <a:schemeClr val="tx2"/>
                </a:solidFill>
              </a:rPr>
              <a:t> </a:t>
            </a:r>
          </a:p>
          <a:p>
            <a:pPr algn="l"/>
            <a:r>
              <a:rPr lang="el-GR" b="1" i="1" dirty="0">
                <a:solidFill>
                  <a:schemeClr val="tx2"/>
                </a:solidFill>
              </a:rPr>
              <a:t>Ενδεικτικά</a:t>
            </a:r>
            <a:r>
              <a:rPr lang="el-GR" i="1" dirty="0">
                <a:solidFill>
                  <a:schemeClr val="tx2"/>
                </a:solidFill>
              </a:rPr>
              <a:t> </a:t>
            </a:r>
            <a:r>
              <a:rPr lang="el-GR" dirty="0">
                <a:solidFill>
                  <a:schemeClr val="tx2"/>
                </a:solidFill>
              </a:rPr>
              <a:t>κάποιες κατηγορίες παιχνιδιών είναι:</a:t>
            </a:r>
          </a:p>
          <a:p>
            <a:pPr marL="342900" indent="-342900" algn="l">
              <a:buFont typeface="Wingdings" panose="05000000000000000000" pitchFamily="2" charset="2"/>
              <a:buChar char="§"/>
            </a:pPr>
            <a:r>
              <a:rPr lang="el-GR" dirty="0">
                <a:solidFill>
                  <a:schemeClr val="tx2"/>
                </a:solidFill>
              </a:rPr>
              <a:t>Ομαδικά-Ατομικά παιχνίδια</a:t>
            </a:r>
          </a:p>
          <a:p>
            <a:pPr marL="342900" indent="-342900" algn="l">
              <a:buFont typeface="Wingdings" panose="05000000000000000000" pitchFamily="2" charset="2"/>
              <a:buChar char="§"/>
            </a:pPr>
            <a:r>
              <a:rPr lang="el-GR" dirty="0">
                <a:solidFill>
                  <a:schemeClr val="tx2"/>
                </a:solidFill>
              </a:rPr>
              <a:t>Με βάση τον εξοπλισμό (μπάλα, σχοινάκι, κάρτες)</a:t>
            </a:r>
          </a:p>
          <a:p>
            <a:pPr marL="342900" indent="-342900" algn="l">
              <a:buFont typeface="Wingdings" panose="05000000000000000000" pitchFamily="2" charset="2"/>
              <a:buChar char="§"/>
            </a:pPr>
            <a:r>
              <a:rPr lang="el-GR" dirty="0">
                <a:solidFill>
                  <a:schemeClr val="tx2"/>
                </a:solidFill>
              </a:rPr>
              <a:t>Παιχνίδια βασισμένα σε εκπαιδευτικές ανάγκες (θεατρικά, γνώσεων, καλλιτεχνικά)</a:t>
            </a:r>
          </a:p>
          <a:p>
            <a:pPr marL="342900" indent="-342900" algn="l">
              <a:buFont typeface="Wingdings" panose="05000000000000000000" pitchFamily="2" charset="2"/>
              <a:buChar char="§"/>
            </a:pPr>
            <a:r>
              <a:rPr lang="el-GR" dirty="0">
                <a:solidFill>
                  <a:schemeClr val="tx2"/>
                </a:solidFill>
              </a:rPr>
              <a:t>Μαθηματικά (παιχνίδια με αριθμούς, γεωμετρικά σχήματα και πράξεις)</a:t>
            </a:r>
          </a:p>
          <a:p>
            <a:pPr marL="342900" indent="-342900" algn="l">
              <a:buFont typeface="Wingdings" panose="05000000000000000000" pitchFamily="2" charset="2"/>
              <a:buChar char="§"/>
            </a:pPr>
            <a:r>
              <a:rPr lang="el-GR" dirty="0">
                <a:solidFill>
                  <a:schemeClr val="tx2"/>
                </a:solidFill>
              </a:rPr>
              <a:t>Συμβολικά Παιχνίδια (προσομοίωσης, παιχνίδι ρόλων, μιμητικό) προσφέρουν εμπειρίες στα παιδιά μέσω των οποίων κατανοούν τόσο τα διάφορα σύμβολα όσο και τα νοήματά τους</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4559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7" end="7"/>
                                            </p:txEl>
                                          </p:spTgt>
                                        </p:tgtEl>
                                        <p:attrNameLst>
                                          <p:attrName>style.visibility</p:attrName>
                                        </p:attrNameLst>
                                      </p:cBhvr>
                                      <p:to>
                                        <p:strVal val="visible"/>
                                      </p:to>
                                    </p:set>
                                    <p:animEffect transition="in" filter="wipe(down)">
                                      <p:cBhvr>
                                        <p:cTn id="151" dur="580">
                                          <p:stCondLst>
                                            <p:cond delay="0"/>
                                          </p:stCondLst>
                                        </p:cTn>
                                        <p:tgtEl>
                                          <p:spTgt spid="3">
                                            <p:txEl>
                                              <p:pRg st="7" end="7"/>
                                            </p:txEl>
                                          </p:spTgt>
                                        </p:tgtEl>
                                      </p:cBhvr>
                                    </p:animEffect>
                                    <p:anim calcmode="lin" valueType="num">
                                      <p:cBhvr>
                                        <p:cTn id="15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7" end="7"/>
                                            </p:txEl>
                                          </p:spTgt>
                                        </p:tgtEl>
                                      </p:cBhvr>
                                      <p:to x="100000" y="60000"/>
                                    </p:animScale>
                                    <p:animScale>
                                      <p:cBhvr>
                                        <p:cTn id="158" dur="166" decel="50000">
                                          <p:stCondLst>
                                            <p:cond delay="676"/>
                                          </p:stCondLst>
                                        </p:cTn>
                                        <p:tgtEl>
                                          <p:spTgt spid="3">
                                            <p:txEl>
                                              <p:pRg st="7" end="7"/>
                                            </p:txEl>
                                          </p:spTgt>
                                        </p:tgtEl>
                                      </p:cBhvr>
                                      <p:to x="100000" y="100000"/>
                                    </p:animScale>
                                    <p:animScale>
                                      <p:cBhvr>
                                        <p:cTn id="159" dur="26">
                                          <p:stCondLst>
                                            <p:cond delay="1312"/>
                                          </p:stCondLst>
                                        </p:cTn>
                                        <p:tgtEl>
                                          <p:spTgt spid="3">
                                            <p:txEl>
                                              <p:pRg st="7" end="7"/>
                                            </p:txEl>
                                          </p:spTgt>
                                        </p:tgtEl>
                                      </p:cBhvr>
                                      <p:to x="100000" y="80000"/>
                                    </p:animScale>
                                    <p:animScale>
                                      <p:cBhvr>
                                        <p:cTn id="160" dur="166" decel="50000">
                                          <p:stCondLst>
                                            <p:cond delay="1338"/>
                                          </p:stCondLst>
                                        </p:cTn>
                                        <p:tgtEl>
                                          <p:spTgt spid="3">
                                            <p:txEl>
                                              <p:pRg st="7" end="7"/>
                                            </p:txEl>
                                          </p:spTgt>
                                        </p:tgtEl>
                                      </p:cBhvr>
                                      <p:to x="100000" y="100000"/>
                                    </p:animScale>
                                    <p:animScale>
                                      <p:cBhvr>
                                        <p:cTn id="161" dur="26">
                                          <p:stCondLst>
                                            <p:cond delay="1642"/>
                                          </p:stCondLst>
                                        </p:cTn>
                                        <p:tgtEl>
                                          <p:spTgt spid="3">
                                            <p:txEl>
                                              <p:pRg st="7" end="7"/>
                                            </p:txEl>
                                          </p:spTgt>
                                        </p:tgtEl>
                                      </p:cBhvr>
                                      <p:to x="100000" y="90000"/>
                                    </p:animScale>
                                    <p:animScale>
                                      <p:cBhvr>
                                        <p:cTn id="162" dur="166" decel="50000">
                                          <p:stCondLst>
                                            <p:cond delay="1668"/>
                                          </p:stCondLst>
                                        </p:cTn>
                                        <p:tgtEl>
                                          <p:spTgt spid="3">
                                            <p:txEl>
                                              <p:pRg st="7" end="7"/>
                                            </p:txEl>
                                          </p:spTgt>
                                        </p:tgtEl>
                                      </p:cBhvr>
                                      <p:to x="100000" y="100000"/>
                                    </p:animScale>
                                    <p:animScale>
                                      <p:cBhvr>
                                        <p:cTn id="163" dur="26">
                                          <p:stCondLst>
                                            <p:cond delay="1808"/>
                                          </p:stCondLst>
                                        </p:cTn>
                                        <p:tgtEl>
                                          <p:spTgt spid="3">
                                            <p:txEl>
                                              <p:pRg st="7" end="7"/>
                                            </p:txEl>
                                          </p:spTgt>
                                        </p:tgtEl>
                                      </p:cBhvr>
                                      <p:to x="100000" y="95000"/>
                                    </p:animScale>
                                    <p:animScale>
                                      <p:cBhvr>
                                        <p:cTn id="164"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Τίτλος 1">
            <a:extLst>
              <a:ext uri="{FF2B5EF4-FFF2-40B4-BE49-F238E27FC236}">
                <a16:creationId xmlns:a16="http://schemas.microsoft.com/office/drawing/2014/main" id="{18A11FA4-2C68-C5B6-45D2-4FE006AD5C68}"/>
              </a:ext>
            </a:extLst>
          </p:cNvPr>
          <p:cNvSpPr>
            <a:spLocks noGrp="1"/>
          </p:cNvSpPr>
          <p:nvPr>
            <p:ph type="ctrTitle"/>
          </p:nvPr>
        </p:nvSpPr>
        <p:spPr>
          <a:xfrm>
            <a:off x="753925" y="618836"/>
            <a:ext cx="10684151" cy="969819"/>
          </a:xfrm>
        </p:spPr>
        <p:txBody>
          <a:bodyPr anchor="b">
            <a:normAutofit/>
          </a:bodyPr>
          <a:lstStyle/>
          <a:p>
            <a:r>
              <a:rPr lang="el-GR" sz="5200" dirty="0">
                <a:solidFill>
                  <a:schemeClr val="tx2"/>
                </a:solidFill>
              </a:rPr>
              <a:t>Παίζω και Μαθαίνω Μαθηματικά </a:t>
            </a:r>
          </a:p>
        </p:txBody>
      </p:sp>
      <p:sp>
        <p:nvSpPr>
          <p:cNvPr id="3" name="Υπότιτλος 2">
            <a:extLst>
              <a:ext uri="{FF2B5EF4-FFF2-40B4-BE49-F238E27FC236}">
                <a16:creationId xmlns:a16="http://schemas.microsoft.com/office/drawing/2014/main" id="{323AB249-2386-9DE0-D431-5FF889E1CFDE}"/>
              </a:ext>
            </a:extLst>
          </p:cNvPr>
          <p:cNvSpPr>
            <a:spLocks noGrp="1"/>
          </p:cNvSpPr>
          <p:nvPr>
            <p:ph type="subTitle" idx="1"/>
          </p:nvPr>
        </p:nvSpPr>
        <p:spPr>
          <a:xfrm>
            <a:off x="1371597" y="2115127"/>
            <a:ext cx="9469211" cy="3828473"/>
          </a:xfrm>
        </p:spPr>
        <p:txBody>
          <a:bodyPr anchor="t">
            <a:normAutofit/>
          </a:bodyPr>
          <a:lstStyle/>
          <a:p>
            <a:pPr algn="l"/>
            <a:r>
              <a:rPr lang="el-GR" dirty="0">
                <a:solidFill>
                  <a:schemeClr val="tx2"/>
                </a:solidFill>
              </a:rPr>
              <a:t>Τα παιχνίδια που περιέχουν μαθηματικό χαρακτήρα όπως τα επιτραπέζια- συναλλαγών, τα παιχνίδια κατασκευών με οικοδομικό υλικό (στερεά σχήματα) οδηγούν στη μαθηματική γνώση καθώς συνδέονται με μαθηματικές έννοιες όπως η καταμέτρηση, η ταξινόμηση. Επιπλέον, τα παιχνίδια μαγειρικής συμβάλλουν στη σωστή χρήση των εργαλείων μέτρησης (ζυγαριά) και στην αναγνώριση των ποσοτήτων – μονάδων μέτρησης σε μια συνταγή. Έτσι δημιουργείται μια σειρά βημάτων την οποία τα παιδιά πρέπει να ακολουθήσουν αποκτώντας πειθαρχία και αυτονομία </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29191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823</TotalTime>
  <Words>1426</Words>
  <Application>Microsoft Office PowerPoint</Application>
  <PresentationFormat>Ευρεία οθόνη</PresentationFormat>
  <Paragraphs>119</Paragraphs>
  <Slides>19</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Aptos</vt:lpstr>
      <vt:lpstr>Aptos Display</vt:lpstr>
      <vt:lpstr>Arial</vt:lpstr>
      <vt:lpstr>Wingdings</vt:lpstr>
      <vt:lpstr>Θέμα του Office</vt:lpstr>
      <vt:lpstr>Ζητήματα Της Εκπαιδευτικής Πράξης για το Παιχνίδι </vt:lpstr>
      <vt:lpstr>Θεωρητικό Πλαίσιο  </vt:lpstr>
      <vt:lpstr>Ο ρόλος του παιχνιδιού στην εκπαιδευτική διαδικασία και στην ενίσχυση της μαθηματικής σκέψης</vt:lpstr>
      <vt:lpstr>Βασική προϋπόθεση επιλογής παιχνιδιού είναι η εξοικείωση του εκπαιδευτικού με τους κανόνες καθώς και ο εντοπισμός των μαθηματικών εννοιών ώστε να ενταχθούν στο παιχνίδι   χρειάζεται μια αφόρμηση του παιχνιδιού στην τάξη </vt:lpstr>
      <vt:lpstr>Τα μοντέλα διαχείρισης του παιχνιδιού από τον εκπαιδευτικό</vt:lpstr>
      <vt:lpstr>Μοντέλα διδασκαλίας </vt:lpstr>
      <vt:lpstr>Μπορούμε να προσδιορίσουμε τον όρο παιχνίδι;</vt:lpstr>
      <vt:lpstr>Η Κατηγοριοποίηση των παιχνιδιών</vt:lpstr>
      <vt:lpstr>Παίζω και Μαθαίνω Μαθηματικά </vt:lpstr>
      <vt:lpstr>Ζητήματα Σχεδιασμού για  το Παιχνίδι</vt:lpstr>
      <vt:lpstr>Θεωρητικό Πλαίσιο </vt:lpstr>
      <vt:lpstr>Οι κυριότεροι τρόποι κατασκευής εκπαιδευτικού υλικού για την διδασκαλία των μαθηματικών</vt:lpstr>
      <vt:lpstr>Η Δημιουργία ενός νέου παιχνιδιού πρέπει να επιτευχθεί με διεύρυνση, μελέτη, καταγραφή και αξιολόγηση των χαρακτηριστικών </vt:lpstr>
      <vt:lpstr>Αποτελεσματικό Παιχνίδι = Γνώση συγκεκριμένων πρακτικών </vt:lpstr>
      <vt:lpstr>Διδασκαλία</vt:lpstr>
      <vt:lpstr>Εργαστήριο Μαθηματικών Παιχνιδιών </vt:lpstr>
      <vt:lpstr>2. Εργαστήριο Επιτραπέζιου Παιχνιδιού με Κάρτες (Παιχνίδι Μνήμης) ■  Σχεδιασμός ενός γεωμετρικού σχήματος σε 2 λευκές κάρτες ■  Παρουσίαση των καρτών των παιδιών ■   Μαθηματική Συζήτηση, Ερωτήσεις και Αιτιολόγηση για την επιλογή των καρτών Α. Πώς το καταλάβατε ότι είναι κύκλος (ή τετράγωνο, ορθογώνιο παραλληλόγραµµο, τρίγωνο, ρόμβος);  Β. Θα μπορούσαμε να το περιγράψουμε µε άλλο τρόπο; Γ. Γιατί αυτό το σχήμα είναι ίδιο µε αυτό; ■   Αναποδογυρίζουν τις κάρτες και έχουν 1 ευκαιρία ο καθένας να βρει ίδιες κάρτες ■  Όποιος μαζέψει τα περισσότερα όμοια ζευγάρια κερδίζει</vt:lpstr>
      <vt:lpstr>3.Εργαστήριο Παιχνιδιών και Εξερεύνησης (Βρες έναν δρόμο) ■    Δίνουμε στα παιδιά κουτιά με αριθμούς  ■   Στόχος είναι να φτάσουν στο τυρί ΧΩΡΙΣ να περάσουν το ποντίκι από τους αριθμούς που όταν τους προσθέσουμε τα ψηφία τους θα δώσουν 4 ■   Μαθηματική Συζήτηση, Σύγκριση των δρόμων που βρήκαν τα παιδιά και ερωτήσεις Α. Από ποιους αριθμούς περνάει ο δρόμος σου; Β. Πόσους διαφορετικούς δρόμου βρήκατε; Γ.  Υπάρχουν και άλλοι δρόμοι;</vt:lpstr>
      <vt:lpstr>Ευχαριστούμε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KOTROZOU AIKATERINI</dc:creator>
  <cp:lastModifiedBy>KOTROZOU AIKATERINI</cp:lastModifiedBy>
  <cp:revision>9</cp:revision>
  <dcterms:created xsi:type="dcterms:W3CDTF">2025-11-27T14:08:36Z</dcterms:created>
  <dcterms:modified xsi:type="dcterms:W3CDTF">2025-12-08T13:42:09Z</dcterms:modified>
</cp:coreProperties>
</file>