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7">
  <p:sldMasterIdLst>
    <p:sldMasterId id="2147483810" r:id="rId1"/>
  </p:sldMasterIdLst>
  <p:notesMasterIdLst>
    <p:notesMasterId r:id="rId37"/>
  </p:notesMasterIdLst>
  <p:handoutMasterIdLst>
    <p:handoutMasterId r:id="rId38"/>
  </p:handoutMasterIdLst>
  <p:sldIdLst>
    <p:sldId id="362" r:id="rId2"/>
    <p:sldId id="394" r:id="rId3"/>
    <p:sldId id="519" r:id="rId4"/>
    <p:sldId id="468" r:id="rId5"/>
    <p:sldId id="469" r:id="rId6"/>
    <p:sldId id="470" r:id="rId7"/>
    <p:sldId id="399" r:id="rId8"/>
    <p:sldId id="432" r:id="rId9"/>
    <p:sldId id="517" r:id="rId10"/>
    <p:sldId id="515" r:id="rId11"/>
    <p:sldId id="516" r:id="rId12"/>
    <p:sldId id="503" r:id="rId13"/>
    <p:sldId id="504" r:id="rId14"/>
    <p:sldId id="509" r:id="rId15"/>
    <p:sldId id="446" r:id="rId16"/>
    <p:sldId id="510" r:id="rId17"/>
    <p:sldId id="447" r:id="rId18"/>
    <p:sldId id="512" r:id="rId19"/>
    <p:sldId id="502" r:id="rId20"/>
    <p:sldId id="513" r:id="rId21"/>
    <p:sldId id="477" r:id="rId22"/>
    <p:sldId id="451" r:id="rId23"/>
    <p:sldId id="480" r:id="rId24"/>
    <p:sldId id="476" r:id="rId25"/>
    <p:sldId id="490" r:id="rId26"/>
    <p:sldId id="491" r:id="rId27"/>
    <p:sldId id="492" r:id="rId28"/>
    <p:sldId id="493" r:id="rId29"/>
    <p:sldId id="494" r:id="rId30"/>
    <p:sldId id="306" r:id="rId31"/>
    <p:sldId id="375" r:id="rId32"/>
    <p:sldId id="495" r:id="rId33"/>
    <p:sldId id="506" r:id="rId34"/>
    <p:sldId id="511" r:id="rId35"/>
    <p:sldId id="518" r:id="rId36"/>
  </p:sldIdLst>
  <p:sldSz cx="9144000" cy="6858000" type="screen4x3"/>
  <p:notesSz cx="7102475" cy="8972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ξώφυλλο" id="{F48D5C57-1646-4724-9386-34D2E53A2A05}">
          <p14:sldIdLst>
            <p14:sldId id="362"/>
          </p14:sldIdLst>
        </p14:section>
        <p14:section name="Εισαγωγή" id="{B28C22B4-A4D5-4530-9F3A-2C00276A8688}">
          <p14:sldIdLst>
            <p14:sldId id="394"/>
            <p14:sldId id="519"/>
            <p14:sldId id="468"/>
            <p14:sldId id="469"/>
          </p14:sldIdLst>
        </p14:section>
        <p14:section name="Εννοιολόγηση" id="{E0B9D558-0C44-427C-B516-7670FFD463C5}">
          <p14:sldIdLst>
            <p14:sldId id="470"/>
            <p14:sldId id="399"/>
            <p14:sldId id="432"/>
            <p14:sldId id="517"/>
          </p14:sldIdLst>
        </p14:section>
        <p14:section name="Διδακτικές προσεγγίσεις" id="{F042B894-A0CF-451B-BE70-2607F9AC9844}">
          <p14:sldIdLst>
            <p14:sldId id="515"/>
            <p14:sldId id="516"/>
          </p14:sldIdLst>
        </p14:section>
        <p14:section name="Αξιολόγηση" id="{A33899CD-1DA7-41CE-81F6-6E1F5885688E}">
          <p14:sldIdLst>
            <p14:sldId id="503"/>
            <p14:sldId id="504"/>
            <p14:sldId id="509"/>
            <p14:sldId id="446"/>
            <p14:sldId id="510"/>
            <p14:sldId id="447"/>
          </p14:sldIdLst>
        </p14:section>
        <p14:section name="Κριτική" id="{34945E51-1008-4B6B-A1B1-62B3045EF0E0}">
          <p14:sldIdLst>
            <p14:sldId id="512"/>
          </p14:sldIdLst>
        </p14:section>
        <p14:section name="Μελλοντικές κατευθύνσεις" id="{8861D186-AD68-430E-950D-CB6087F42BBF}">
          <p14:sldIdLst>
            <p14:sldId id="502"/>
            <p14:sldId id="513"/>
          </p14:sldIdLst>
        </p14:section>
        <p14:section name="ΥΣ και Γνωστικά Αντικείμενα" id="{40C124FA-3332-4692-866B-20F7774CE80A}">
          <p14:sldIdLst>
            <p14:sldId id="477"/>
            <p14:sldId id="451"/>
            <p14:sldId id="480"/>
            <p14:sldId id="476"/>
            <p14:sldId id="490"/>
            <p14:sldId id="491"/>
            <p14:sldId id="492"/>
            <p14:sldId id="493"/>
            <p14:sldId id="494"/>
          </p14:sldIdLst>
        </p14:section>
        <p14:section name="ΕΥΧΑΡΙΣΤΙΕΣ" id="{6707DF7A-EC1A-4EB4-9178-C79694EBA435}">
          <p14:sldIdLst>
            <p14:sldId id="306"/>
          </p14:sldIdLst>
        </p14:section>
        <p14:section name="ΒΙΒΛΙΟΓΡΑΦΙΚΕΣ ΑΝΑΦΟΡΕΣ" id="{8C087684-58E5-4DCD-9071-1698062627B6}">
          <p14:sldIdLst>
            <p14:sldId id="375"/>
            <p14:sldId id="495"/>
            <p14:sldId id="506"/>
            <p14:sldId id="511"/>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1562" autoAdjust="0"/>
  </p:normalViewPr>
  <p:slideViewPr>
    <p:cSldViewPr>
      <p:cViewPr varScale="1">
        <p:scale>
          <a:sx n="120" d="100"/>
          <a:sy n="120" d="100"/>
        </p:scale>
        <p:origin x="120" y="486"/>
      </p:cViewPr>
      <p:guideLst>
        <p:guide orient="horz" pos="2160"/>
        <p:guide pos="2880"/>
      </p:guideLst>
    </p:cSldViewPr>
  </p:slideViewPr>
  <p:outlineViewPr>
    <p:cViewPr>
      <p:scale>
        <a:sx n="33" d="100"/>
        <a:sy n="33" d="100"/>
      </p:scale>
      <p:origin x="0" y="13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77739" cy="45018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4023092" y="0"/>
            <a:ext cx="3077739" cy="450186"/>
          </a:xfrm>
          <a:prstGeom prst="rect">
            <a:avLst/>
          </a:prstGeom>
        </p:spPr>
        <p:txBody>
          <a:bodyPr vert="horz" lIns="91440" tIns="45720" rIns="91440" bIns="45720" rtlCol="0"/>
          <a:lstStyle>
            <a:lvl1pPr algn="r">
              <a:defRPr sz="1200"/>
            </a:lvl1pPr>
          </a:lstStyle>
          <a:p>
            <a:fld id="{64AAFEDA-0509-41AA-AEA4-46AA057AEF85}" type="datetimeFigureOut">
              <a:rPr lang="el-GR" smtClean="0"/>
              <a:t>19/12/2024</a:t>
            </a:fld>
            <a:endParaRPr lang="el-GR"/>
          </a:p>
        </p:txBody>
      </p:sp>
      <p:sp>
        <p:nvSpPr>
          <p:cNvPr id="4" name="Θέση υποσέλιδου 3"/>
          <p:cNvSpPr>
            <a:spLocks noGrp="1"/>
          </p:cNvSpPr>
          <p:nvPr>
            <p:ph type="ftr" sz="quarter" idx="2"/>
          </p:nvPr>
        </p:nvSpPr>
        <p:spPr>
          <a:xfrm>
            <a:off x="0" y="8522366"/>
            <a:ext cx="3077739" cy="45018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4023092" y="8522366"/>
            <a:ext cx="3077739" cy="450185"/>
          </a:xfrm>
          <a:prstGeom prst="rect">
            <a:avLst/>
          </a:prstGeom>
        </p:spPr>
        <p:txBody>
          <a:bodyPr vert="horz" lIns="91440" tIns="45720" rIns="91440" bIns="45720" rtlCol="0" anchor="b"/>
          <a:lstStyle>
            <a:lvl1pPr algn="r">
              <a:defRPr sz="1200"/>
            </a:lvl1pPr>
          </a:lstStyle>
          <a:p>
            <a:fld id="{4314B6FB-F5CF-496E-A216-3E88B60DBCB0}" type="slidenum">
              <a:rPr lang="el-GR" smtClean="0"/>
              <a:t>‹#›</a:t>
            </a:fld>
            <a:endParaRPr lang="el-GR"/>
          </a:p>
        </p:txBody>
      </p:sp>
    </p:spTree>
    <p:extLst>
      <p:ext uri="{BB962C8B-B14F-4D97-AF65-F5344CB8AC3E}">
        <p14:creationId xmlns:p14="http://schemas.microsoft.com/office/powerpoint/2010/main" val="25241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44862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4023092" y="0"/>
            <a:ext cx="3077739" cy="448628"/>
          </a:xfrm>
          <a:prstGeom prst="rect">
            <a:avLst/>
          </a:prstGeom>
        </p:spPr>
        <p:txBody>
          <a:bodyPr vert="horz" lIns="91440" tIns="45720" rIns="91440" bIns="45720" rtlCol="0"/>
          <a:lstStyle>
            <a:lvl1pPr algn="r">
              <a:defRPr sz="1200"/>
            </a:lvl1pPr>
          </a:lstStyle>
          <a:p>
            <a:fld id="{B51C81DA-1D72-4A1A-8013-8CCA5182CA38}" type="datetimeFigureOut">
              <a:rPr lang="el-GR" smtClean="0"/>
              <a:pPr/>
              <a:t>19/12/2024</a:t>
            </a:fld>
            <a:endParaRPr lang="el-GR"/>
          </a:p>
        </p:txBody>
      </p:sp>
      <p:sp>
        <p:nvSpPr>
          <p:cNvPr id="4" name="3 - Θέση εικόνας διαφάνειας"/>
          <p:cNvSpPr>
            <a:spLocks noGrp="1" noRot="1" noChangeAspect="1"/>
          </p:cNvSpPr>
          <p:nvPr>
            <p:ph type="sldImg" idx="2"/>
          </p:nvPr>
        </p:nvSpPr>
        <p:spPr>
          <a:xfrm>
            <a:off x="1308100" y="673100"/>
            <a:ext cx="4486275" cy="3363913"/>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710248" y="4261961"/>
            <a:ext cx="5681980" cy="4037648"/>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522365"/>
            <a:ext cx="3077739" cy="448628"/>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023092" y="8522365"/>
            <a:ext cx="3077739" cy="448628"/>
          </a:xfrm>
          <a:prstGeom prst="rect">
            <a:avLst/>
          </a:prstGeom>
        </p:spPr>
        <p:txBody>
          <a:bodyPr vert="horz" lIns="91440" tIns="45720" rIns="91440" bIns="45720" rtlCol="0" anchor="b"/>
          <a:lstStyle>
            <a:lvl1pPr algn="r">
              <a:defRPr sz="1200"/>
            </a:lvl1pPr>
          </a:lstStyle>
          <a:p>
            <a:fld id="{BB16DCE3-960B-4A6F-8C0E-207323CF5D54}" type="slidenum">
              <a:rPr lang="el-GR" smtClean="0"/>
              <a:pPr/>
              <a:t>‹#›</a:t>
            </a:fld>
            <a:endParaRPr lang="el-GR"/>
          </a:p>
        </p:txBody>
      </p:sp>
    </p:spTree>
    <p:extLst>
      <p:ext uri="{BB962C8B-B14F-4D97-AF65-F5344CB8AC3E}">
        <p14:creationId xmlns:p14="http://schemas.microsoft.com/office/powerpoint/2010/main" val="406017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1</a:t>
            </a:fld>
            <a:endParaRPr lang="el-GR" dirty="0"/>
          </a:p>
        </p:txBody>
      </p:sp>
    </p:spTree>
    <p:extLst>
      <p:ext uri="{BB962C8B-B14F-4D97-AF65-F5344CB8AC3E}">
        <p14:creationId xmlns:p14="http://schemas.microsoft.com/office/powerpoint/2010/main" val="150710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3FC8B-BCA0-D5DF-1653-0D90702DC3C5}"/>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868806AB-8BA6-E019-C816-4612D553AA79}"/>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C396DD13-9B8E-2B03-4826-C6E27D4D8549}"/>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78EF3425-37E4-097C-A102-D2CCCB2F4968}"/>
              </a:ext>
            </a:extLst>
          </p:cNvPr>
          <p:cNvSpPr>
            <a:spLocks noGrp="1"/>
          </p:cNvSpPr>
          <p:nvPr>
            <p:ph type="sldNum" sz="quarter" idx="10"/>
          </p:nvPr>
        </p:nvSpPr>
        <p:spPr/>
        <p:txBody>
          <a:bodyPr/>
          <a:lstStyle/>
          <a:p>
            <a:fld id="{BB16DCE3-960B-4A6F-8C0E-207323CF5D54}" type="slidenum">
              <a:rPr lang="el-GR" smtClean="0"/>
              <a:pPr/>
              <a:t>10</a:t>
            </a:fld>
            <a:endParaRPr lang="el-GR"/>
          </a:p>
        </p:txBody>
      </p:sp>
    </p:spTree>
    <p:extLst>
      <p:ext uri="{BB962C8B-B14F-4D97-AF65-F5344CB8AC3E}">
        <p14:creationId xmlns:p14="http://schemas.microsoft.com/office/powerpoint/2010/main" val="8017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592A1-AF2A-45E3-6241-3D72100DCA8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15604F1C-70EF-61A8-C95A-D4CEBED2B8AE}"/>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9864E24F-09D8-4272-EBF5-5058359E7525}"/>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D0CAE05C-744B-198C-C5D2-1110AB86AB85}"/>
              </a:ext>
            </a:extLst>
          </p:cNvPr>
          <p:cNvSpPr>
            <a:spLocks noGrp="1"/>
          </p:cNvSpPr>
          <p:nvPr>
            <p:ph type="sldNum" sz="quarter" idx="10"/>
          </p:nvPr>
        </p:nvSpPr>
        <p:spPr/>
        <p:txBody>
          <a:bodyPr/>
          <a:lstStyle/>
          <a:p>
            <a:fld id="{BB16DCE3-960B-4A6F-8C0E-207323CF5D54}" type="slidenum">
              <a:rPr lang="el-GR" smtClean="0"/>
              <a:pPr/>
              <a:t>11</a:t>
            </a:fld>
            <a:endParaRPr lang="el-GR"/>
          </a:p>
        </p:txBody>
      </p:sp>
    </p:spTree>
    <p:extLst>
      <p:ext uri="{BB962C8B-B14F-4D97-AF65-F5344CB8AC3E}">
        <p14:creationId xmlns:p14="http://schemas.microsoft.com/office/powerpoint/2010/main" val="145283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480D-DAD7-EE09-FD2B-2594D9216D38}"/>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FBBE123A-CDA0-A662-4342-B2B83BB62106}"/>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22F83DFF-1364-1B63-25EA-DB0F2EA58345}"/>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6DF69F95-0224-F922-2364-D2354ABAB73F}"/>
              </a:ext>
            </a:extLst>
          </p:cNvPr>
          <p:cNvSpPr>
            <a:spLocks noGrp="1"/>
          </p:cNvSpPr>
          <p:nvPr>
            <p:ph type="sldNum" sz="quarter" idx="10"/>
          </p:nvPr>
        </p:nvSpPr>
        <p:spPr/>
        <p:txBody>
          <a:bodyPr/>
          <a:lstStyle/>
          <a:p>
            <a:fld id="{BB16DCE3-960B-4A6F-8C0E-207323CF5D54}" type="slidenum">
              <a:rPr lang="el-GR" smtClean="0"/>
              <a:pPr/>
              <a:t>12</a:t>
            </a:fld>
            <a:endParaRPr lang="el-GR"/>
          </a:p>
        </p:txBody>
      </p:sp>
    </p:spTree>
    <p:extLst>
      <p:ext uri="{BB962C8B-B14F-4D97-AF65-F5344CB8AC3E}">
        <p14:creationId xmlns:p14="http://schemas.microsoft.com/office/powerpoint/2010/main" val="325074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88D0-1694-16C1-29B1-F8DFCB1C3CB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D39F186F-6BC5-A90E-DB9C-3157A4D8B018}"/>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243EF5F8-3079-186F-622D-64D20BCD22D5}"/>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AA9C5591-9EA8-A890-81A1-3F5DDA394E58}"/>
              </a:ext>
            </a:extLst>
          </p:cNvPr>
          <p:cNvSpPr>
            <a:spLocks noGrp="1"/>
          </p:cNvSpPr>
          <p:nvPr>
            <p:ph type="sldNum" sz="quarter" idx="10"/>
          </p:nvPr>
        </p:nvSpPr>
        <p:spPr/>
        <p:txBody>
          <a:bodyPr/>
          <a:lstStyle/>
          <a:p>
            <a:fld id="{BB16DCE3-960B-4A6F-8C0E-207323CF5D54}" type="slidenum">
              <a:rPr lang="el-GR" smtClean="0"/>
              <a:pPr/>
              <a:t>13</a:t>
            </a:fld>
            <a:endParaRPr lang="el-GR"/>
          </a:p>
        </p:txBody>
      </p:sp>
    </p:spTree>
    <p:extLst>
      <p:ext uri="{BB962C8B-B14F-4D97-AF65-F5344CB8AC3E}">
        <p14:creationId xmlns:p14="http://schemas.microsoft.com/office/powerpoint/2010/main" val="355826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BDC5C-755B-D9B3-C492-E5D0AD6A03E8}"/>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2C4C89FE-5697-C462-F8B3-D0287C7C073D}"/>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307D2CF9-6C6E-E125-516C-1081A988F9B2}"/>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E851D8FF-F49F-EEFD-B940-FC8C4506EB9A}"/>
              </a:ext>
            </a:extLst>
          </p:cNvPr>
          <p:cNvSpPr>
            <a:spLocks noGrp="1"/>
          </p:cNvSpPr>
          <p:nvPr>
            <p:ph type="sldNum" sz="quarter" idx="10"/>
          </p:nvPr>
        </p:nvSpPr>
        <p:spPr/>
        <p:txBody>
          <a:bodyPr/>
          <a:lstStyle/>
          <a:p>
            <a:fld id="{BB16DCE3-960B-4A6F-8C0E-207323CF5D54}" type="slidenum">
              <a:rPr lang="el-GR" smtClean="0"/>
              <a:pPr/>
              <a:t>14</a:t>
            </a:fld>
            <a:endParaRPr lang="el-GR"/>
          </a:p>
        </p:txBody>
      </p:sp>
    </p:spTree>
    <p:extLst>
      <p:ext uri="{BB962C8B-B14F-4D97-AF65-F5344CB8AC3E}">
        <p14:creationId xmlns:p14="http://schemas.microsoft.com/office/powerpoint/2010/main" val="15617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15</a:t>
            </a:fld>
            <a:endParaRPr lang="el-GR"/>
          </a:p>
        </p:txBody>
      </p:sp>
    </p:spTree>
    <p:extLst>
      <p:ext uri="{BB962C8B-B14F-4D97-AF65-F5344CB8AC3E}">
        <p14:creationId xmlns:p14="http://schemas.microsoft.com/office/powerpoint/2010/main" val="61494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CE48-4B2B-8A90-0891-32A47FFBAF1B}"/>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F63161D3-7476-7983-4085-9B2303C6CC65}"/>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FD6FB79B-2BC6-3D2A-BA80-BDDFA0486AC4}"/>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0EDCCF5A-3163-F28D-4C37-2A8209478B99}"/>
              </a:ext>
            </a:extLst>
          </p:cNvPr>
          <p:cNvSpPr>
            <a:spLocks noGrp="1"/>
          </p:cNvSpPr>
          <p:nvPr>
            <p:ph type="sldNum" sz="quarter" idx="10"/>
          </p:nvPr>
        </p:nvSpPr>
        <p:spPr/>
        <p:txBody>
          <a:bodyPr/>
          <a:lstStyle/>
          <a:p>
            <a:fld id="{BB16DCE3-960B-4A6F-8C0E-207323CF5D54}" type="slidenum">
              <a:rPr lang="el-GR" smtClean="0"/>
              <a:pPr/>
              <a:t>16</a:t>
            </a:fld>
            <a:endParaRPr lang="el-GR"/>
          </a:p>
        </p:txBody>
      </p:sp>
    </p:spTree>
    <p:extLst>
      <p:ext uri="{BB962C8B-B14F-4D97-AF65-F5344CB8AC3E}">
        <p14:creationId xmlns:p14="http://schemas.microsoft.com/office/powerpoint/2010/main" val="79875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17</a:t>
            </a:fld>
            <a:endParaRPr lang="el-GR"/>
          </a:p>
        </p:txBody>
      </p:sp>
    </p:spTree>
    <p:extLst>
      <p:ext uri="{BB962C8B-B14F-4D97-AF65-F5344CB8AC3E}">
        <p14:creationId xmlns:p14="http://schemas.microsoft.com/office/powerpoint/2010/main" val="8765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605D-3A32-85A2-6053-59833C43D84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C04FC053-B0EF-C1E0-2D52-8D24204A67DA}"/>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8929FF08-25BF-D8BD-9F91-17690BA4B00E}"/>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DFF12421-E839-C074-373B-E916D3A4CF14}"/>
              </a:ext>
            </a:extLst>
          </p:cNvPr>
          <p:cNvSpPr>
            <a:spLocks noGrp="1"/>
          </p:cNvSpPr>
          <p:nvPr>
            <p:ph type="sldNum" sz="quarter" idx="10"/>
          </p:nvPr>
        </p:nvSpPr>
        <p:spPr/>
        <p:txBody>
          <a:bodyPr/>
          <a:lstStyle/>
          <a:p>
            <a:fld id="{BB16DCE3-960B-4A6F-8C0E-207323CF5D54}" type="slidenum">
              <a:rPr lang="el-GR" smtClean="0"/>
              <a:pPr/>
              <a:t>18</a:t>
            </a:fld>
            <a:endParaRPr lang="el-GR"/>
          </a:p>
        </p:txBody>
      </p:sp>
    </p:spTree>
    <p:extLst>
      <p:ext uri="{BB962C8B-B14F-4D97-AF65-F5344CB8AC3E}">
        <p14:creationId xmlns:p14="http://schemas.microsoft.com/office/powerpoint/2010/main" val="218466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5A3D8-347C-E1B5-258C-D959A254DF38}"/>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42583F7D-6E7C-F02C-85DC-61B9CBEF9380}"/>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DDA3FE75-A45B-2513-901A-64CA2FEF88E1}"/>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AB030F2C-6F6B-5A06-FDE6-780BB1EB9FD8}"/>
              </a:ext>
            </a:extLst>
          </p:cNvPr>
          <p:cNvSpPr>
            <a:spLocks noGrp="1"/>
          </p:cNvSpPr>
          <p:nvPr>
            <p:ph type="sldNum" sz="quarter" idx="10"/>
          </p:nvPr>
        </p:nvSpPr>
        <p:spPr/>
        <p:txBody>
          <a:bodyPr/>
          <a:lstStyle/>
          <a:p>
            <a:fld id="{BB16DCE3-960B-4A6F-8C0E-207323CF5D54}" type="slidenum">
              <a:rPr lang="el-GR" smtClean="0"/>
              <a:pPr/>
              <a:t>19</a:t>
            </a:fld>
            <a:endParaRPr lang="el-GR"/>
          </a:p>
        </p:txBody>
      </p:sp>
    </p:spTree>
    <p:extLst>
      <p:ext uri="{BB962C8B-B14F-4D97-AF65-F5344CB8AC3E}">
        <p14:creationId xmlns:p14="http://schemas.microsoft.com/office/powerpoint/2010/main" val="234897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2</a:t>
            </a:fld>
            <a:endParaRPr lang="el-GR"/>
          </a:p>
        </p:txBody>
      </p:sp>
    </p:spTree>
    <p:extLst>
      <p:ext uri="{BB962C8B-B14F-4D97-AF65-F5344CB8AC3E}">
        <p14:creationId xmlns:p14="http://schemas.microsoft.com/office/powerpoint/2010/main" val="150015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16A5-9255-079D-1DBE-2BCF804ED674}"/>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27E895D2-D76C-40A6-8806-A286F24F77BC}"/>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B62B2FAE-12AC-7904-303D-269D7C7CD2BE}"/>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D2DF0B71-DCC7-FC5B-A53E-20575BA73FF3}"/>
              </a:ext>
            </a:extLst>
          </p:cNvPr>
          <p:cNvSpPr>
            <a:spLocks noGrp="1"/>
          </p:cNvSpPr>
          <p:nvPr>
            <p:ph type="sldNum" sz="quarter" idx="10"/>
          </p:nvPr>
        </p:nvSpPr>
        <p:spPr/>
        <p:txBody>
          <a:bodyPr/>
          <a:lstStyle/>
          <a:p>
            <a:fld id="{BB16DCE3-960B-4A6F-8C0E-207323CF5D54}" type="slidenum">
              <a:rPr lang="el-GR" smtClean="0"/>
              <a:pPr/>
              <a:t>20</a:t>
            </a:fld>
            <a:endParaRPr lang="el-GR"/>
          </a:p>
        </p:txBody>
      </p:sp>
    </p:spTree>
    <p:extLst>
      <p:ext uri="{BB962C8B-B14F-4D97-AF65-F5344CB8AC3E}">
        <p14:creationId xmlns:p14="http://schemas.microsoft.com/office/powerpoint/2010/main" val="283006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BA1A-9CE4-3F0E-2363-199E5E6C9857}"/>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FC80598C-AD0B-9C24-C207-45F8AA24AB2F}"/>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A82EAD5B-1342-0261-44DC-958379CFEBBF}"/>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38BFE152-7F63-AF95-625F-26D742129980}"/>
              </a:ext>
            </a:extLst>
          </p:cNvPr>
          <p:cNvSpPr>
            <a:spLocks noGrp="1"/>
          </p:cNvSpPr>
          <p:nvPr>
            <p:ph type="sldNum" sz="quarter" idx="10"/>
          </p:nvPr>
        </p:nvSpPr>
        <p:spPr/>
        <p:txBody>
          <a:bodyPr/>
          <a:lstStyle/>
          <a:p>
            <a:fld id="{BB16DCE3-960B-4A6F-8C0E-207323CF5D54}" type="slidenum">
              <a:rPr lang="el-GR" smtClean="0"/>
              <a:pPr/>
              <a:t>21</a:t>
            </a:fld>
            <a:endParaRPr lang="el-GR"/>
          </a:p>
        </p:txBody>
      </p:sp>
    </p:spTree>
    <p:extLst>
      <p:ext uri="{BB962C8B-B14F-4D97-AF65-F5344CB8AC3E}">
        <p14:creationId xmlns:p14="http://schemas.microsoft.com/office/powerpoint/2010/main" val="380738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22</a:t>
            </a:fld>
            <a:endParaRPr lang="el-GR"/>
          </a:p>
        </p:txBody>
      </p:sp>
    </p:spTree>
    <p:extLst>
      <p:ext uri="{BB962C8B-B14F-4D97-AF65-F5344CB8AC3E}">
        <p14:creationId xmlns:p14="http://schemas.microsoft.com/office/powerpoint/2010/main" val="33976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6653-CA11-14DF-A4DB-F4FD2872A6F1}"/>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D38FC67E-1AD1-5A97-220F-5948032722DB}"/>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703B8953-C17C-B9D3-6A6A-1F3DE48E2A3D}"/>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0D5631A6-5503-02B4-B3D1-FA495FF370A1}"/>
              </a:ext>
            </a:extLst>
          </p:cNvPr>
          <p:cNvSpPr>
            <a:spLocks noGrp="1"/>
          </p:cNvSpPr>
          <p:nvPr>
            <p:ph type="sldNum" sz="quarter" idx="10"/>
          </p:nvPr>
        </p:nvSpPr>
        <p:spPr/>
        <p:txBody>
          <a:bodyPr/>
          <a:lstStyle/>
          <a:p>
            <a:fld id="{BB16DCE3-960B-4A6F-8C0E-207323CF5D54}" type="slidenum">
              <a:rPr lang="el-GR" smtClean="0"/>
              <a:pPr/>
              <a:t>23</a:t>
            </a:fld>
            <a:endParaRPr lang="el-GR"/>
          </a:p>
        </p:txBody>
      </p:sp>
    </p:spTree>
    <p:extLst>
      <p:ext uri="{BB962C8B-B14F-4D97-AF65-F5344CB8AC3E}">
        <p14:creationId xmlns:p14="http://schemas.microsoft.com/office/powerpoint/2010/main" val="2405766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3E11-79DE-212F-5157-FB8CDB03D42A}"/>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FF42B876-DA7F-80F2-78DC-D608511B5308}"/>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6F22921A-F090-3C34-82A5-747C6B4A85BC}"/>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334B037C-79A4-9D86-686A-A1BA41B92125}"/>
              </a:ext>
            </a:extLst>
          </p:cNvPr>
          <p:cNvSpPr>
            <a:spLocks noGrp="1"/>
          </p:cNvSpPr>
          <p:nvPr>
            <p:ph type="sldNum" sz="quarter" idx="10"/>
          </p:nvPr>
        </p:nvSpPr>
        <p:spPr/>
        <p:txBody>
          <a:bodyPr/>
          <a:lstStyle/>
          <a:p>
            <a:fld id="{BB16DCE3-960B-4A6F-8C0E-207323CF5D54}" type="slidenum">
              <a:rPr lang="el-GR" smtClean="0"/>
              <a:pPr/>
              <a:t>24</a:t>
            </a:fld>
            <a:endParaRPr lang="el-GR"/>
          </a:p>
        </p:txBody>
      </p:sp>
    </p:spTree>
    <p:extLst>
      <p:ext uri="{BB962C8B-B14F-4D97-AF65-F5344CB8AC3E}">
        <p14:creationId xmlns:p14="http://schemas.microsoft.com/office/powerpoint/2010/main" val="346572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32FCE-E0AC-0C52-A42D-1C8B2DDFF8AC}"/>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4D3466C4-61C0-7563-13A7-97603409A867}"/>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DA642A49-6425-41B0-F29E-B8031F8335DB}"/>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734508DE-3894-DE1B-C553-E4B681D04EC9}"/>
              </a:ext>
            </a:extLst>
          </p:cNvPr>
          <p:cNvSpPr>
            <a:spLocks noGrp="1"/>
          </p:cNvSpPr>
          <p:nvPr>
            <p:ph type="sldNum" sz="quarter" idx="10"/>
          </p:nvPr>
        </p:nvSpPr>
        <p:spPr/>
        <p:txBody>
          <a:bodyPr/>
          <a:lstStyle/>
          <a:p>
            <a:fld id="{BB16DCE3-960B-4A6F-8C0E-207323CF5D54}" type="slidenum">
              <a:rPr lang="el-GR" smtClean="0"/>
              <a:pPr/>
              <a:t>25</a:t>
            </a:fld>
            <a:endParaRPr lang="el-GR"/>
          </a:p>
        </p:txBody>
      </p:sp>
    </p:spTree>
    <p:extLst>
      <p:ext uri="{BB962C8B-B14F-4D97-AF65-F5344CB8AC3E}">
        <p14:creationId xmlns:p14="http://schemas.microsoft.com/office/powerpoint/2010/main" val="400934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56E2-8569-BFB6-D7E2-6DA5EBD07BF7}"/>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15003377-FB8E-5418-7023-C73A36355EEE}"/>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5D9DFBD4-7F6C-0B1F-C264-16BDF8B48247}"/>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3E0E015A-1A54-2488-4546-B56F4E13F840}"/>
              </a:ext>
            </a:extLst>
          </p:cNvPr>
          <p:cNvSpPr>
            <a:spLocks noGrp="1"/>
          </p:cNvSpPr>
          <p:nvPr>
            <p:ph type="sldNum" sz="quarter" idx="10"/>
          </p:nvPr>
        </p:nvSpPr>
        <p:spPr/>
        <p:txBody>
          <a:bodyPr/>
          <a:lstStyle/>
          <a:p>
            <a:fld id="{BB16DCE3-960B-4A6F-8C0E-207323CF5D54}" type="slidenum">
              <a:rPr lang="el-GR" smtClean="0"/>
              <a:pPr/>
              <a:t>26</a:t>
            </a:fld>
            <a:endParaRPr lang="el-GR"/>
          </a:p>
        </p:txBody>
      </p:sp>
    </p:spTree>
    <p:extLst>
      <p:ext uri="{BB962C8B-B14F-4D97-AF65-F5344CB8AC3E}">
        <p14:creationId xmlns:p14="http://schemas.microsoft.com/office/powerpoint/2010/main" val="155139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188D-AB46-00B8-F3A4-E7D433ED6F14}"/>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3A6B4F35-63D7-1DD2-1EF2-4F2ED5C428FE}"/>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E9E3C7E4-C946-4A4D-21C9-D8BAD250320B}"/>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FBB2BF54-5454-88D9-B68A-5427D3826FA0}"/>
              </a:ext>
            </a:extLst>
          </p:cNvPr>
          <p:cNvSpPr>
            <a:spLocks noGrp="1"/>
          </p:cNvSpPr>
          <p:nvPr>
            <p:ph type="sldNum" sz="quarter" idx="10"/>
          </p:nvPr>
        </p:nvSpPr>
        <p:spPr/>
        <p:txBody>
          <a:bodyPr/>
          <a:lstStyle/>
          <a:p>
            <a:fld id="{BB16DCE3-960B-4A6F-8C0E-207323CF5D54}" type="slidenum">
              <a:rPr lang="el-GR" smtClean="0"/>
              <a:pPr/>
              <a:t>27</a:t>
            </a:fld>
            <a:endParaRPr lang="el-GR"/>
          </a:p>
        </p:txBody>
      </p:sp>
    </p:spTree>
    <p:extLst>
      <p:ext uri="{BB962C8B-B14F-4D97-AF65-F5344CB8AC3E}">
        <p14:creationId xmlns:p14="http://schemas.microsoft.com/office/powerpoint/2010/main" val="637067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757D-0464-679A-4A2F-26EDE66EAEE8}"/>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EEAFD872-2C5D-0FA1-F373-B787A4E4F4F7}"/>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67814036-7899-8042-F1BC-027BEEAC24DF}"/>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E9E2AF86-7F47-52BD-BE1F-4D74F5F11690}"/>
              </a:ext>
            </a:extLst>
          </p:cNvPr>
          <p:cNvSpPr>
            <a:spLocks noGrp="1"/>
          </p:cNvSpPr>
          <p:nvPr>
            <p:ph type="sldNum" sz="quarter" idx="10"/>
          </p:nvPr>
        </p:nvSpPr>
        <p:spPr/>
        <p:txBody>
          <a:bodyPr/>
          <a:lstStyle/>
          <a:p>
            <a:fld id="{BB16DCE3-960B-4A6F-8C0E-207323CF5D54}" type="slidenum">
              <a:rPr lang="el-GR" smtClean="0"/>
              <a:pPr/>
              <a:t>28</a:t>
            </a:fld>
            <a:endParaRPr lang="el-GR"/>
          </a:p>
        </p:txBody>
      </p:sp>
    </p:spTree>
    <p:extLst>
      <p:ext uri="{BB962C8B-B14F-4D97-AF65-F5344CB8AC3E}">
        <p14:creationId xmlns:p14="http://schemas.microsoft.com/office/powerpoint/2010/main" val="2452626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5E50-35E4-F2C7-831E-A88D81B67622}"/>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D4335A45-A6E7-E08A-6863-9F1CA794FF5F}"/>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054EE7CA-B7D0-5E81-8545-76A7BBC26352}"/>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B12F2EBB-2826-BA86-DDAC-F3873A2DF306}"/>
              </a:ext>
            </a:extLst>
          </p:cNvPr>
          <p:cNvSpPr>
            <a:spLocks noGrp="1"/>
          </p:cNvSpPr>
          <p:nvPr>
            <p:ph type="sldNum" sz="quarter" idx="10"/>
          </p:nvPr>
        </p:nvSpPr>
        <p:spPr/>
        <p:txBody>
          <a:bodyPr/>
          <a:lstStyle/>
          <a:p>
            <a:fld id="{BB16DCE3-960B-4A6F-8C0E-207323CF5D54}" type="slidenum">
              <a:rPr lang="el-GR" smtClean="0"/>
              <a:pPr/>
              <a:t>29</a:t>
            </a:fld>
            <a:endParaRPr lang="el-GR"/>
          </a:p>
        </p:txBody>
      </p:sp>
    </p:spTree>
    <p:extLst>
      <p:ext uri="{BB962C8B-B14F-4D97-AF65-F5344CB8AC3E}">
        <p14:creationId xmlns:p14="http://schemas.microsoft.com/office/powerpoint/2010/main" val="335999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D24F-72F0-D1EA-CB9D-D6660B962061}"/>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E161DB77-B572-89BE-048A-3377CFB49C72}"/>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038AD111-BB1D-7EB0-62FA-CF5A89316905}"/>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7CC5FDE6-C2D5-4D40-3010-DB864C5FC46A}"/>
              </a:ext>
            </a:extLst>
          </p:cNvPr>
          <p:cNvSpPr>
            <a:spLocks noGrp="1"/>
          </p:cNvSpPr>
          <p:nvPr>
            <p:ph type="sldNum" sz="quarter" idx="10"/>
          </p:nvPr>
        </p:nvSpPr>
        <p:spPr/>
        <p:txBody>
          <a:bodyPr/>
          <a:lstStyle/>
          <a:p>
            <a:fld id="{BB16DCE3-960B-4A6F-8C0E-207323CF5D54}" type="slidenum">
              <a:rPr lang="el-GR" smtClean="0"/>
              <a:pPr/>
              <a:t>3</a:t>
            </a:fld>
            <a:endParaRPr lang="el-GR"/>
          </a:p>
        </p:txBody>
      </p:sp>
    </p:spTree>
    <p:extLst>
      <p:ext uri="{BB962C8B-B14F-4D97-AF65-F5344CB8AC3E}">
        <p14:creationId xmlns:p14="http://schemas.microsoft.com/office/powerpoint/2010/main" val="2845885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30</a:t>
            </a:fld>
            <a:endParaRPr lang="el-GR"/>
          </a:p>
        </p:txBody>
      </p:sp>
    </p:spTree>
    <p:extLst>
      <p:ext uri="{BB962C8B-B14F-4D97-AF65-F5344CB8AC3E}">
        <p14:creationId xmlns:p14="http://schemas.microsoft.com/office/powerpoint/2010/main" val="1426539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31</a:t>
            </a:fld>
            <a:endParaRPr lang="el-GR"/>
          </a:p>
        </p:txBody>
      </p:sp>
    </p:spTree>
    <p:extLst>
      <p:ext uri="{BB962C8B-B14F-4D97-AF65-F5344CB8AC3E}">
        <p14:creationId xmlns:p14="http://schemas.microsoft.com/office/powerpoint/2010/main" val="445217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9CC2-1F35-1782-B125-A01E63672F0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0695FECD-76B7-0C12-4CF6-CDB4908884B9}"/>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6A462C8F-85EA-12CF-1BE6-3A5044428ECE}"/>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F3878A7C-2720-1D46-1234-FF91C92F5819}"/>
              </a:ext>
            </a:extLst>
          </p:cNvPr>
          <p:cNvSpPr>
            <a:spLocks noGrp="1"/>
          </p:cNvSpPr>
          <p:nvPr>
            <p:ph type="sldNum" sz="quarter" idx="10"/>
          </p:nvPr>
        </p:nvSpPr>
        <p:spPr/>
        <p:txBody>
          <a:bodyPr/>
          <a:lstStyle/>
          <a:p>
            <a:fld id="{BB16DCE3-960B-4A6F-8C0E-207323CF5D54}" type="slidenum">
              <a:rPr lang="el-GR" smtClean="0"/>
              <a:pPr/>
              <a:t>32</a:t>
            </a:fld>
            <a:endParaRPr lang="el-GR"/>
          </a:p>
        </p:txBody>
      </p:sp>
    </p:spTree>
    <p:extLst>
      <p:ext uri="{BB962C8B-B14F-4D97-AF65-F5344CB8AC3E}">
        <p14:creationId xmlns:p14="http://schemas.microsoft.com/office/powerpoint/2010/main" val="59681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E1E7-D2A1-ADE8-A5FE-6589EE0BB3C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F37CB65E-8F31-696B-D1F2-EB160980C93B}"/>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F659FE97-1168-1865-244D-62DBDDA2CB83}"/>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13CCAC14-A47A-9D6E-5077-E5F007CDEFB4}"/>
              </a:ext>
            </a:extLst>
          </p:cNvPr>
          <p:cNvSpPr>
            <a:spLocks noGrp="1"/>
          </p:cNvSpPr>
          <p:nvPr>
            <p:ph type="sldNum" sz="quarter" idx="10"/>
          </p:nvPr>
        </p:nvSpPr>
        <p:spPr/>
        <p:txBody>
          <a:bodyPr/>
          <a:lstStyle/>
          <a:p>
            <a:fld id="{BB16DCE3-960B-4A6F-8C0E-207323CF5D54}" type="slidenum">
              <a:rPr lang="el-GR" smtClean="0"/>
              <a:pPr/>
              <a:t>33</a:t>
            </a:fld>
            <a:endParaRPr lang="el-GR"/>
          </a:p>
        </p:txBody>
      </p:sp>
    </p:spTree>
    <p:extLst>
      <p:ext uri="{BB962C8B-B14F-4D97-AF65-F5344CB8AC3E}">
        <p14:creationId xmlns:p14="http://schemas.microsoft.com/office/powerpoint/2010/main" val="1484275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24EE7-790A-FC30-6960-4B2911D1A608}"/>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06EC6980-DDBA-1E89-D0B7-279B5D2C4A20}"/>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0E6DFD74-FCA5-6EC0-C96D-6D9C03D60CC8}"/>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B7C4ED8B-8475-8B6B-BDB0-50149ACF24EA}"/>
              </a:ext>
            </a:extLst>
          </p:cNvPr>
          <p:cNvSpPr>
            <a:spLocks noGrp="1"/>
          </p:cNvSpPr>
          <p:nvPr>
            <p:ph type="sldNum" sz="quarter" idx="10"/>
          </p:nvPr>
        </p:nvSpPr>
        <p:spPr/>
        <p:txBody>
          <a:bodyPr/>
          <a:lstStyle/>
          <a:p>
            <a:fld id="{BB16DCE3-960B-4A6F-8C0E-207323CF5D54}" type="slidenum">
              <a:rPr lang="el-GR" smtClean="0"/>
              <a:pPr/>
              <a:t>34</a:t>
            </a:fld>
            <a:endParaRPr lang="el-GR"/>
          </a:p>
        </p:txBody>
      </p:sp>
    </p:spTree>
    <p:extLst>
      <p:ext uri="{BB962C8B-B14F-4D97-AF65-F5344CB8AC3E}">
        <p14:creationId xmlns:p14="http://schemas.microsoft.com/office/powerpoint/2010/main" val="419050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87512-0B55-4EE0-2B1D-58AC3E2A9D4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584A556F-3C16-41D5-DF25-AD4DB823B9FC}"/>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2C49DE76-C915-33A2-079A-EF8F2A22ADFE}"/>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4989F695-31B0-0080-DD2B-44BBA0BB048B}"/>
              </a:ext>
            </a:extLst>
          </p:cNvPr>
          <p:cNvSpPr>
            <a:spLocks noGrp="1"/>
          </p:cNvSpPr>
          <p:nvPr>
            <p:ph type="sldNum" sz="quarter" idx="10"/>
          </p:nvPr>
        </p:nvSpPr>
        <p:spPr/>
        <p:txBody>
          <a:bodyPr/>
          <a:lstStyle/>
          <a:p>
            <a:fld id="{BB16DCE3-960B-4A6F-8C0E-207323CF5D54}" type="slidenum">
              <a:rPr lang="el-GR" smtClean="0"/>
              <a:pPr/>
              <a:t>35</a:t>
            </a:fld>
            <a:endParaRPr lang="el-GR"/>
          </a:p>
        </p:txBody>
      </p:sp>
    </p:spTree>
    <p:extLst>
      <p:ext uri="{BB962C8B-B14F-4D97-AF65-F5344CB8AC3E}">
        <p14:creationId xmlns:p14="http://schemas.microsoft.com/office/powerpoint/2010/main" val="322849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2B9A-9D7B-F0F8-78AA-DE5180C6176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BFDDA16C-51AA-BA8E-DBE0-2EFFA2B0F4A2}"/>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B43A0478-9402-60EA-FDF1-BF7D0E364668}"/>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9E655F58-909B-A5CD-B7A3-FD8A21EFC6D5}"/>
              </a:ext>
            </a:extLst>
          </p:cNvPr>
          <p:cNvSpPr>
            <a:spLocks noGrp="1"/>
          </p:cNvSpPr>
          <p:nvPr>
            <p:ph type="sldNum" sz="quarter" idx="10"/>
          </p:nvPr>
        </p:nvSpPr>
        <p:spPr/>
        <p:txBody>
          <a:bodyPr/>
          <a:lstStyle/>
          <a:p>
            <a:fld id="{BB16DCE3-960B-4A6F-8C0E-207323CF5D54}" type="slidenum">
              <a:rPr lang="el-GR" smtClean="0"/>
              <a:pPr/>
              <a:t>4</a:t>
            </a:fld>
            <a:endParaRPr lang="el-GR"/>
          </a:p>
        </p:txBody>
      </p:sp>
    </p:spTree>
    <p:extLst>
      <p:ext uri="{BB962C8B-B14F-4D97-AF65-F5344CB8AC3E}">
        <p14:creationId xmlns:p14="http://schemas.microsoft.com/office/powerpoint/2010/main" val="126174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5F208-3839-121A-0E10-6B8BE4B6CA29}"/>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E86BE30C-5414-AB85-D7D4-75C92E433D68}"/>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6BBBDD8A-562F-07FA-5C52-7923C33494EE}"/>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F7C43729-7557-010A-3E9B-F7398EA9874E}"/>
              </a:ext>
            </a:extLst>
          </p:cNvPr>
          <p:cNvSpPr>
            <a:spLocks noGrp="1"/>
          </p:cNvSpPr>
          <p:nvPr>
            <p:ph type="sldNum" sz="quarter" idx="10"/>
          </p:nvPr>
        </p:nvSpPr>
        <p:spPr/>
        <p:txBody>
          <a:bodyPr/>
          <a:lstStyle/>
          <a:p>
            <a:fld id="{BB16DCE3-960B-4A6F-8C0E-207323CF5D54}" type="slidenum">
              <a:rPr lang="el-GR" smtClean="0"/>
              <a:pPr/>
              <a:t>5</a:t>
            </a:fld>
            <a:endParaRPr lang="el-GR"/>
          </a:p>
        </p:txBody>
      </p:sp>
    </p:spTree>
    <p:extLst>
      <p:ext uri="{BB962C8B-B14F-4D97-AF65-F5344CB8AC3E}">
        <p14:creationId xmlns:p14="http://schemas.microsoft.com/office/powerpoint/2010/main" val="283784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FDB28-311C-EC78-8B0F-9433E763AF23}"/>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7A9099F6-8342-1D35-8004-6AA54B01508E}"/>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4892F7B5-FF81-F909-60F7-80212B23EBD3}"/>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B0B12A60-6B6E-97BF-184C-4B876CB186C7}"/>
              </a:ext>
            </a:extLst>
          </p:cNvPr>
          <p:cNvSpPr>
            <a:spLocks noGrp="1"/>
          </p:cNvSpPr>
          <p:nvPr>
            <p:ph type="sldNum" sz="quarter" idx="10"/>
          </p:nvPr>
        </p:nvSpPr>
        <p:spPr/>
        <p:txBody>
          <a:bodyPr/>
          <a:lstStyle/>
          <a:p>
            <a:fld id="{BB16DCE3-960B-4A6F-8C0E-207323CF5D54}" type="slidenum">
              <a:rPr lang="el-GR" smtClean="0"/>
              <a:pPr/>
              <a:t>6</a:t>
            </a:fld>
            <a:endParaRPr lang="el-GR"/>
          </a:p>
        </p:txBody>
      </p:sp>
    </p:spTree>
    <p:extLst>
      <p:ext uri="{BB962C8B-B14F-4D97-AF65-F5344CB8AC3E}">
        <p14:creationId xmlns:p14="http://schemas.microsoft.com/office/powerpoint/2010/main" val="400550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7</a:t>
            </a:fld>
            <a:endParaRPr lang="el-GR"/>
          </a:p>
        </p:txBody>
      </p:sp>
    </p:spTree>
    <p:extLst>
      <p:ext uri="{BB962C8B-B14F-4D97-AF65-F5344CB8AC3E}">
        <p14:creationId xmlns:p14="http://schemas.microsoft.com/office/powerpoint/2010/main" val="263631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16DCE3-960B-4A6F-8C0E-207323CF5D54}" type="slidenum">
              <a:rPr lang="el-GR" smtClean="0"/>
              <a:pPr/>
              <a:t>8</a:t>
            </a:fld>
            <a:endParaRPr lang="el-GR"/>
          </a:p>
        </p:txBody>
      </p:sp>
    </p:spTree>
    <p:extLst>
      <p:ext uri="{BB962C8B-B14F-4D97-AF65-F5344CB8AC3E}">
        <p14:creationId xmlns:p14="http://schemas.microsoft.com/office/powerpoint/2010/main" val="50105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4C8A9-F9DE-5EAF-B15E-6B7107F830DA}"/>
            </a:ext>
          </a:extLst>
        </p:cNvPr>
        <p:cNvGrpSpPr/>
        <p:nvPr/>
      </p:nvGrpSpPr>
      <p:grpSpPr>
        <a:xfrm>
          <a:off x="0" y="0"/>
          <a:ext cx="0" cy="0"/>
          <a:chOff x="0" y="0"/>
          <a:chExt cx="0" cy="0"/>
        </a:xfrm>
      </p:grpSpPr>
      <p:sp>
        <p:nvSpPr>
          <p:cNvPr id="2" name="1 - Θέση εικόνας διαφάνειας">
            <a:extLst>
              <a:ext uri="{FF2B5EF4-FFF2-40B4-BE49-F238E27FC236}">
                <a16:creationId xmlns:a16="http://schemas.microsoft.com/office/drawing/2014/main" id="{E12C042C-77FC-BB26-EEAA-A6F4A21132AB}"/>
              </a:ext>
            </a:extLst>
          </p:cNvPr>
          <p:cNvSpPr>
            <a:spLocks noGrp="1" noRot="1" noChangeAspect="1"/>
          </p:cNvSpPr>
          <p:nvPr>
            <p:ph type="sldImg"/>
          </p:nvPr>
        </p:nvSpPr>
        <p:spPr/>
      </p:sp>
      <p:sp>
        <p:nvSpPr>
          <p:cNvPr id="3" name="2 - Θέση σημειώσεων">
            <a:extLst>
              <a:ext uri="{FF2B5EF4-FFF2-40B4-BE49-F238E27FC236}">
                <a16:creationId xmlns:a16="http://schemas.microsoft.com/office/drawing/2014/main" id="{FCDDB669-94EF-BC66-F1D4-2AD00AC19B36}"/>
              </a:ext>
            </a:extLst>
          </p:cNvPr>
          <p:cNvSpPr>
            <a:spLocks noGrp="1"/>
          </p:cNvSpPr>
          <p:nvPr>
            <p:ph type="body" idx="1"/>
          </p:nvPr>
        </p:nvSpPr>
        <p:spPr/>
        <p:txBody>
          <a:bodyPr>
            <a:normAutofit/>
          </a:bodyPr>
          <a:lstStyle/>
          <a:p>
            <a:endParaRPr lang="el-GR" dirty="0"/>
          </a:p>
        </p:txBody>
      </p:sp>
      <p:sp>
        <p:nvSpPr>
          <p:cNvPr id="4" name="3 - Θέση αριθμού διαφάνειας">
            <a:extLst>
              <a:ext uri="{FF2B5EF4-FFF2-40B4-BE49-F238E27FC236}">
                <a16:creationId xmlns:a16="http://schemas.microsoft.com/office/drawing/2014/main" id="{402DFB0A-1654-2364-8FBE-AFA194B4F470}"/>
              </a:ext>
            </a:extLst>
          </p:cNvPr>
          <p:cNvSpPr>
            <a:spLocks noGrp="1"/>
          </p:cNvSpPr>
          <p:nvPr>
            <p:ph type="sldNum" sz="quarter" idx="10"/>
          </p:nvPr>
        </p:nvSpPr>
        <p:spPr/>
        <p:txBody>
          <a:bodyPr/>
          <a:lstStyle/>
          <a:p>
            <a:fld id="{BB16DCE3-960B-4A6F-8C0E-207323CF5D54}" type="slidenum">
              <a:rPr lang="el-GR" smtClean="0"/>
              <a:pPr/>
              <a:t>9</a:t>
            </a:fld>
            <a:endParaRPr lang="el-GR"/>
          </a:p>
        </p:txBody>
      </p:sp>
    </p:spTree>
    <p:extLst>
      <p:ext uri="{BB962C8B-B14F-4D97-AF65-F5344CB8AC3E}">
        <p14:creationId xmlns:p14="http://schemas.microsoft.com/office/powerpoint/2010/main" val="16223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86749CE-7CD7-4A98-A4C8-33E674AC2121}" type="datetime1">
              <a:rPr lang="el-GR" smtClean="0"/>
              <a:t>19/12/2024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28CA6C-4494-4493-8EEC-EE661BA55597}"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06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23CE3C0-60AD-44B0-8415-D6501A3EECA4}" type="datetime1">
              <a:rPr lang="el-GR" smtClean="0"/>
              <a:t>19/12/2024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236691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091A2CD-E15C-4DC6-BA0F-3D50F9A0AC37}" type="datetime1">
              <a:rPr lang="el-GR" smtClean="0"/>
              <a:t>19/12/2024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119357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F1C76-492B-433A-A0E4-755FA67F7A31}" type="datetime1">
              <a:rPr lang="el-GR" smtClean="0"/>
              <a:t>19/12/2024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193480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81BA921-AF18-4840-9E02-D4452B47E20C}" type="datetime1">
              <a:rPr lang="el-GR" smtClean="0"/>
              <a:t>19/12/2024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28CA6C-4494-4493-8EEC-EE661BA55597}"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26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93E3892-CE87-4BBB-855C-D190096AECBE}" type="datetime1">
              <a:rPr lang="el-GR" smtClean="0"/>
              <a:t>19/12/2024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4258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2960" y="2582335"/>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344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4CB6DC1-7657-444F-8809-8F7DE676F529}" type="datetime1">
              <a:rPr lang="el-GR" smtClean="0"/>
              <a:t>19/12/2024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91596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5FCBFEE-5D68-4CF6-A24D-BF23FBF561E1}" type="datetime1">
              <a:rPr lang="el-GR" smtClean="0"/>
              <a:t>19/12/2024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254904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504B2C-1ECC-4FBE-BC1A-C963D9C84324}" type="datetime1">
              <a:rPr lang="el-GR" smtClean="0"/>
              <a:t>19/12/2024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2560193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562A30A-150E-4DA1-B738-1D391E9A8D52}" type="datetime1">
              <a:rPr lang="el-GR" smtClean="0"/>
              <a:t>19/12/2024</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28CA6C-4494-4493-8EEC-EE661BA55597}" type="slidenum">
              <a:rPr lang="el-GR" smtClean="0"/>
              <a:pPr/>
              <a:t>‹#›</a:t>
            </a:fld>
            <a:endParaRPr lang="el-GR"/>
          </a:p>
        </p:txBody>
      </p:sp>
    </p:spTree>
    <p:extLst>
      <p:ext uri="{BB962C8B-B14F-4D97-AF65-F5344CB8AC3E}">
        <p14:creationId xmlns:p14="http://schemas.microsoft.com/office/powerpoint/2010/main" val="35166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FB908D-D3D6-456A-B37F-40DDC82AAC3B}" type="datetime1">
              <a:rPr lang="el-GR" smtClean="0"/>
              <a:t>19/12/2024</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8CA6C-4494-4493-8EEC-EE661BA55597}" type="slidenum">
              <a:rPr lang="el-GR" smtClean="0"/>
              <a:pPr/>
              <a:t>‹#›</a:t>
            </a:fld>
            <a:endParaRPr lang="el-GR"/>
          </a:p>
        </p:txBody>
      </p:sp>
    </p:spTree>
    <p:extLst>
      <p:ext uri="{BB962C8B-B14F-4D97-AF65-F5344CB8AC3E}">
        <p14:creationId xmlns:p14="http://schemas.microsoft.com/office/powerpoint/2010/main" val="13049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7504B2C-1ECC-4FBE-BC1A-C963D9C84324}" type="datetime1">
              <a:rPr lang="el-GR" smtClean="0"/>
              <a:t>19/12/2024</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728CA6C-4494-4493-8EEC-EE661BA55597}"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31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www.csunplugged.org/en/" TargetMode="External"/><Relationship Id="rId4" Type="http://schemas.openxmlformats.org/officeDocument/2006/relationships/hyperlink" Target="https://scratch.mit.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www.tinkercad.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drscratch.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csedresearch.org/wp-content/uploads/Instruments/Computing/PDF/ComputationalThinkingScales.pdf" TargetMode="External"/><Relationship Id="rId4" Type="http://schemas.openxmlformats.org/officeDocument/2006/relationships/hyperlink" Target="https://bebras.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forms.gle/B9g8FvruKTcU5CwM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doi.org/10.1016/j.robot.2015.10.008" TargetMode="External"/><Relationship Id="rId13" Type="http://schemas.openxmlformats.org/officeDocument/2006/relationships/hyperlink" Target="http://creativecomputing.gse.harvard.edu/guide/" TargetMode="External"/><Relationship Id="rId3" Type="http://schemas.openxmlformats.org/officeDocument/2006/relationships/hyperlink" Target="http://www.academie-sciences.fr/pdf/rapport/rads_0513.pdf" TargetMode="External"/><Relationship Id="rId7" Type="http://schemas.openxmlformats.org/officeDocument/2006/relationships/hyperlink" Target="https://doi.org/10.35631/ijepc.748042" TargetMode="External"/><Relationship Id="rId12" Type="http://schemas.openxmlformats.org/officeDocument/2006/relationships/hyperlink" Target="https://web.media.mit.edu/~kbrennan/files/Brennan_Resnick_AERA2012_CT.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doi.org/10.1016/j.chb.2019.03.018" TargetMode="External"/><Relationship Id="rId11" Type="http://schemas.openxmlformats.org/officeDocument/2006/relationships/hyperlink" Target="https://doi.org/10.2760/126955" TargetMode="External"/><Relationship Id="rId5" Type="http://schemas.openxmlformats.org/officeDocument/2006/relationships/hyperlink" Target="https://www.learntechlib.org/primary/p/207654/" TargetMode="External"/><Relationship Id="rId10" Type="http://schemas.openxmlformats.org/officeDocument/2006/relationships/hyperlink" Target="https://doi.org/10.1145/1929887.1929905" TargetMode="External"/><Relationship Id="rId4" Type="http://schemas.openxmlformats.org/officeDocument/2006/relationships/hyperlink" Target="https://doi.org/10.3390/educsci12010039" TargetMode="External"/><Relationship Id="rId9" Type="http://schemas.openxmlformats.org/officeDocument/2006/relationships/hyperlink" Target="https://doi.org/10.21585/ijcses.v5i4.138" TargetMode="External"/><Relationship Id="rId14" Type="http://schemas.openxmlformats.org/officeDocument/2006/relationships/hyperlink" Target="https://doi.org/10.1007/s10956-019-09799-3"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5040/9781350057142.ch-003" TargetMode="External"/><Relationship Id="rId13" Type="http://schemas.openxmlformats.org/officeDocument/2006/relationships/hyperlink" Target="https://doi.org/10.1145/2955114" TargetMode="External"/><Relationship Id="rId3" Type="http://schemas.openxmlformats.org/officeDocument/2006/relationships/hyperlink" Target="https://doi.org/10.1145/2818048.2819984" TargetMode="External"/><Relationship Id="rId7" Type="http://schemas.openxmlformats.org/officeDocument/2006/relationships/hyperlink" Target="https://doi.org/10.3102/0013189x12463051" TargetMode="External"/><Relationship Id="rId12" Type="http://schemas.openxmlformats.org/officeDocument/2006/relationships/hyperlink" Target="https://doi.org/10.1111/jcal.12591"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pdfs.semanticscholar.org/69a7/c5909726eed5bd66719aad69565ce46bbdcc.pdf" TargetMode="External"/><Relationship Id="rId11" Type="http://schemas.openxmlformats.org/officeDocument/2006/relationships/hyperlink" Target="https://doi.org/10.1007/s11423-021-10021-8" TargetMode="External"/><Relationship Id="rId5" Type="http://schemas.openxmlformats.org/officeDocument/2006/relationships/hyperlink" Target="https://doi.org/10.1145/2998438" TargetMode="External"/><Relationship Id="rId10" Type="http://schemas.openxmlformats.org/officeDocument/2006/relationships/hyperlink" Target="https://doi.org/10.1145/1805724.1805725" TargetMode="External"/><Relationship Id="rId4" Type="http://schemas.openxmlformats.org/officeDocument/2006/relationships/hyperlink" Target="https://doi.org/10.1145/1516046.1516054" TargetMode="External"/><Relationship Id="rId9" Type="http://schemas.openxmlformats.org/officeDocument/2006/relationships/hyperlink" Target="https://doi.org/10.1007/978-3-030-39360-1_4" TargetMode="External"/><Relationship Id="rId14" Type="http://schemas.openxmlformats.org/officeDocument/2006/relationships/hyperlink" Target="https://doi.org/10.1145/3291279.333940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attose.wdfiles.com/local--files/2017:schedule/SATToSE_2017_paper_5.pdf" TargetMode="External"/><Relationship Id="rId13" Type="http://schemas.openxmlformats.org/officeDocument/2006/relationships/hyperlink" Target="https://math.hawaii.edu/home/pdf/putnam/PolyaHowToSolveIt.pdf" TargetMode="External"/><Relationship Id="rId3" Type="http://schemas.openxmlformats.org/officeDocument/2006/relationships/hyperlink" Target="https://doi.org/10.1145/3427596" TargetMode="External"/><Relationship Id="rId7" Type="http://schemas.openxmlformats.org/officeDocument/2006/relationships/hyperlink" Target="https://doi.org/10.1145/2818314.2818338" TargetMode="External"/><Relationship Id="rId12" Type="http://schemas.openxmlformats.org/officeDocument/2006/relationships/hyperlink" Target="https://doi.org/10.1145/3287324.3287469"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doi.org/10.1007/s12528-021-09305-y" TargetMode="External"/><Relationship Id="rId11" Type="http://schemas.openxmlformats.org/officeDocument/2006/relationships/hyperlink" Target="https://doi.org/10.1111/bjet.13092" TargetMode="External"/><Relationship Id="rId5" Type="http://schemas.openxmlformats.org/officeDocument/2006/relationships/hyperlink" Target="https://ceur-ws.org/Vol-2190/TACKLE_2018_paper_1.pdf" TargetMode="External"/><Relationship Id="rId10" Type="http://schemas.openxmlformats.org/officeDocument/2006/relationships/hyperlink" Target="https://doi.org/10.1145/3231587" TargetMode="External"/><Relationship Id="rId4" Type="http://schemas.openxmlformats.org/officeDocument/2006/relationships/hyperlink" Target="https://doi.org/10.1016/j.chb.2017.01.005" TargetMode="External"/><Relationship Id="rId9" Type="http://schemas.openxmlformats.org/officeDocument/2006/relationships/hyperlink" Target="https://doi.org/10.1177/073563312090560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oi.org/10.1016/j.chb.2017.09.030" TargetMode="External"/><Relationship Id="rId13" Type="http://schemas.openxmlformats.org/officeDocument/2006/relationships/hyperlink" Target="https://doi.org/10.1145/2999541.2999542" TargetMode="External"/><Relationship Id="rId3" Type="http://schemas.openxmlformats.org/officeDocument/2006/relationships/hyperlink" Target="https://doi.org/10.1007/978-3-030-64363-8_7" TargetMode="External"/><Relationship Id="rId7" Type="http://schemas.openxmlformats.org/officeDocument/2006/relationships/hyperlink" Target="https://doi.org/10.1016/j.ijcci.2018.06.004" TargetMode="External"/><Relationship Id="rId12" Type="http://schemas.openxmlformats.org/officeDocument/2006/relationships/hyperlink" Target="https://doi.org/10.1145/3556787.3556788"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doi.org/10.1016/j.chb.2016.08.047" TargetMode="External"/><Relationship Id="rId11" Type="http://schemas.openxmlformats.org/officeDocument/2006/relationships/hyperlink" Target="https://doi.org/10.1016/j.compedu.2019.103798" TargetMode="External"/><Relationship Id="rId5" Type="http://schemas.openxmlformats.org/officeDocument/2006/relationships/hyperlink" Target="https://doi.org/10.1007/978-98113-6528-7_6" TargetMode="External"/><Relationship Id="rId15" Type="http://schemas.openxmlformats.org/officeDocument/2006/relationships/hyperlink" Target="https://doi.org/10.1016/j.compedu.2020.104083" TargetMode="External"/><Relationship Id="rId10" Type="http://schemas.openxmlformats.org/officeDocument/2006/relationships/hyperlink" Target="https://doi.org/10.1145/3445984" TargetMode="External"/><Relationship Id="rId4" Type="http://schemas.openxmlformats.org/officeDocument/2006/relationships/hyperlink" Target="https://doi.org/10.1145/3375546" TargetMode="External"/><Relationship Id="rId9" Type="http://schemas.openxmlformats.org/officeDocument/2006/relationships/hyperlink" Target="http://royalsociety.org/education/policy/computing-in-schools/report/" TargetMode="External"/><Relationship Id="rId14" Type="http://schemas.openxmlformats.org/officeDocument/2006/relationships/hyperlink" Target="http://bebras.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rpf.io/seminar-proceedings-2020" TargetMode="External"/><Relationship Id="rId3" Type="http://schemas.openxmlformats.org/officeDocument/2006/relationships/hyperlink" Target="https://doi.org/10.1145/2157136.2157200" TargetMode="External"/><Relationship Id="rId7" Type="http://schemas.openxmlformats.org/officeDocument/2006/relationships/hyperlink" Target="https://doi.org/10.1109/educon45650.2020.9125368"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doi.org/10.1145/3214354" TargetMode="External"/><Relationship Id="rId5" Type="http://schemas.openxmlformats.org/officeDocument/2006/relationships/hyperlink" Target="https://doi.org/10.1080/10494820.2019.1573199" TargetMode="External"/><Relationship Id="rId4" Type="http://schemas.openxmlformats.org/officeDocument/2006/relationships/hyperlink" Target="https://doi.org/10.1145/1118178.111821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09" y="4461227"/>
            <a:ext cx="9144000" cy="677108"/>
          </a:xfrm>
          <a:prstGeom prst="rect">
            <a:avLst/>
          </a:prstGeom>
          <a:noFill/>
        </p:spPr>
        <p:txBody>
          <a:bodyPr wrap="square" rtlCol="0">
            <a:spAutoFit/>
          </a:bodyPr>
          <a:lstStyle/>
          <a:p>
            <a:pPr algn="ctr"/>
            <a:r>
              <a:rPr lang="el-GR" sz="2000" b="1" dirty="0"/>
              <a:t>Βουρλέτσης Ιωάννης</a:t>
            </a:r>
            <a:br>
              <a:rPr lang="el-GR" b="1" dirty="0"/>
            </a:br>
            <a:r>
              <a:rPr lang="el-GR" dirty="0"/>
              <a:t>Διδάκτωρ ΠΤΔΕ ΠΘ</a:t>
            </a:r>
          </a:p>
        </p:txBody>
      </p:sp>
      <p:sp>
        <p:nvSpPr>
          <p:cNvPr id="6" name="5 - TextBox"/>
          <p:cNvSpPr txBox="1"/>
          <p:nvPr/>
        </p:nvSpPr>
        <p:spPr>
          <a:xfrm>
            <a:off x="-108520" y="3284984"/>
            <a:ext cx="9144000" cy="800219"/>
          </a:xfrm>
          <a:prstGeom prst="rect">
            <a:avLst/>
          </a:prstGeom>
          <a:noFill/>
        </p:spPr>
        <p:txBody>
          <a:bodyPr wrap="square" rtlCol="0">
            <a:spAutoFit/>
          </a:bodyPr>
          <a:lstStyle/>
          <a:p>
            <a:pPr algn="ctr"/>
            <a:r>
              <a:rPr lang="el-GR" sz="2300" b="1" dirty="0"/>
              <a:t>ΥΠΟΛΟΓΙΣΤΙΚΗ ΣΚΕΨΗ:</a:t>
            </a:r>
            <a:br>
              <a:rPr lang="el-GR" sz="2300" b="1" dirty="0"/>
            </a:br>
            <a:r>
              <a:rPr lang="el-GR" sz="2300" b="1" dirty="0"/>
              <a:t>ΘΕΩΡΗΤΙΚΗ ΒΑΣΗ ΚΑΙ ΕΚΠΑΙΔΕΥΤΙΚΕΣ ΕΦΑΡΜΟΓΕΣ</a:t>
            </a:r>
            <a:endParaRPr lang="el-GR" sz="2300" dirty="0"/>
          </a:p>
        </p:txBody>
      </p:sp>
      <p:sp>
        <p:nvSpPr>
          <p:cNvPr id="11" name="10 - Ορθογώνιο"/>
          <p:cNvSpPr/>
          <p:nvPr/>
        </p:nvSpPr>
        <p:spPr>
          <a:xfrm>
            <a:off x="0" y="1010006"/>
            <a:ext cx="9144000" cy="1169551"/>
          </a:xfrm>
          <a:prstGeom prst="rect">
            <a:avLst/>
          </a:prstGeom>
        </p:spPr>
        <p:txBody>
          <a:bodyPr wrap="square">
            <a:spAutoFit/>
          </a:bodyPr>
          <a:lstStyle/>
          <a:p>
            <a:pPr algn="ctr"/>
            <a:r>
              <a:rPr lang="el-GR" b="1" dirty="0"/>
              <a:t>ΠΑΝΕΠΙΣΤΗΜΙΟ ΘΕΣΣΑΛΙΑΣ</a:t>
            </a:r>
          </a:p>
          <a:p>
            <a:pPr algn="ctr"/>
            <a:r>
              <a:rPr lang="el-GR" b="1" dirty="0"/>
              <a:t>ΣΧΟΛΗ ΑΝΘΡΩΠΙΣΤΙΚΩΝ ΚΑΙ ΚΟΙΝΩΝΙΚΩΝ ΕΠΙΣΤΗΜΩΝ</a:t>
            </a:r>
          </a:p>
          <a:p>
            <a:pPr algn="ctr"/>
            <a:r>
              <a:rPr lang="el-GR" b="1" dirty="0"/>
              <a:t>ΠΑΙΔΑΓΩΓΙΚΟ ΤΜΗΜΑ ΔΗΜΟΤΙΚΗΣ ΕΚΠΑΙΔΕΥΣΗΣ</a:t>
            </a:r>
            <a:br>
              <a:rPr lang="en-US" b="1" dirty="0"/>
            </a:br>
            <a:r>
              <a:rPr lang="el-GR" sz="1600" b="1" dirty="0"/>
              <a:t>ΣΧΕΔΙΑΣΜΟΣ ΜΑΘΗΜΑΤΟΣ ΚΑΙ ΑΝΑΠΤΥΞΗ ΔΙΔΑΚΤΙΚΟΥ ΥΛΙΚΟΥ ΣΕ ΣΥΓΧΡΟΝΑ ΠΕΡΙΒΑΛΛΟΝΤΑ ΜΑΘΗΣΗΣ</a:t>
            </a:r>
            <a:endParaRPr lang="el-GR" sz="1600" b="1" cap="all" dirty="0"/>
          </a:p>
        </p:txBody>
      </p:sp>
      <p:pic>
        <p:nvPicPr>
          <p:cNvPr id="5" name="Εικόνα 4">
            <a:extLst>
              <a:ext uri="{FF2B5EF4-FFF2-40B4-BE49-F238E27FC236}">
                <a16:creationId xmlns:a16="http://schemas.microsoft.com/office/drawing/2014/main" id="{04CD4E6A-92A5-4E14-9475-2836F47E7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357" y="210138"/>
            <a:ext cx="714570" cy="720000"/>
          </a:xfrm>
          <a:prstGeom prst="rect">
            <a:avLst/>
          </a:prstGeom>
        </p:spPr>
      </p:pic>
    </p:spTree>
    <p:extLst>
      <p:ext uri="{BB962C8B-B14F-4D97-AF65-F5344CB8AC3E}">
        <p14:creationId xmlns:p14="http://schemas.microsoft.com/office/powerpoint/2010/main" val="317658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D995E0-E490-B62E-05AB-042CB5054BC2}"/>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BABA562E-4A3D-8B31-16D1-CEFF31580F70}"/>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10</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E1A0D808-1B4E-12F3-130E-FF3DE802A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0F2385C0-5B15-13C9-C130-972E9C87B737}"/>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B0EBC5B1-0FC3-CC5D-A7DE-753ABA42BC79}"/>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304A677E-C1E1-1662-56E6-62AD264916CD}"/>
              </a:ext>
            </a:extLst>
          </p:cNvPr>
          <p:cNvSpPr txBox="1"/>
          <p:nvPr/>
        </p:nvSpPr>
        <p:spPr>
          <a:xfrm>
            <a:off x="323528" y="764704"/>
            <a:ext cx="8458200" cy="3129575"/>
          </a:xfrm>
          <a:prstGeom prst="rect">
            <a:avLst/>
          </a:prstGeom>
          <a:noFill/>
        </p:spPr>
        <p:txBody>
          <a:bodyPr wrap="square" rtlCol="0">
            <a:spAutoFit/>
          </a:bodyPr>
          <a:lstStyle/>
          <a:p>
            <a:pPr marL="342900" indent="-342900" algn="just">
              <a:lnSpc>
                <a:spcPct val="150000"/>
              </a:lnSpc>
              <a:spcAft>
                <a:spcPts val="600"/>
              </a:spcAft>
              <a:buFont typeface="Wingdings" panose="05000000000000000000" pitchFamily="2" charset="2"/>
              <a:buChar char="q"/>
            </a:pPr>
            <a:r>
              <a:rPr lang="el-GR" sz="1700" b="1" dirty="0"/>
              <a:t>Εργαλεία</a:t>
            </a:r>
            <a:r>
              <a:rPr lang="el-GR" sz="1700" dirty="0"/>
              <a:t> Καλλιέργειας ΥΣ (</a:t>
            </a:r>
            <a:r>
              <a:rPr lang="en-US" kern="100" dirty="0">
                <a:solidFill>
                  <a:srgbClr val="000000"/>
                </a:solidFill>
                <a:latin typeface="Calibri" panose="020F0502020204030204" pitchFamily="34" charset="0"/>
                <a:ea typeface="Calibri" panose="020F0502020204030204" pitchFamily="34" charset="0"/>
              </a:rPr>
              <a:t>Tikva</a:t>
            </a:r>
            <a:r>
              <a:rPr lang="el-GR" kern="100" dirty="0">
                <a:solidFill>
                  <a:srgbClr val="000000"/>
                </a:solidFill>
                <a:latin typeface="Calibri" panose="020F0502020204030204" pitchFamily="34" charset="0"/>
                <a:ea typeface="Calibri" panose="020F0502020204030204" pitchFamily="34" charset="0"/>
              </a:rPr>
              <a:t> </a:t>
            </a:r>
            <a:r>
              <a:rPr lang="en-US" kern="100" dirty="0">
                <a:solidFill>
                  <a:srgbClr val="000000"/>
                </a:solidFill>
                <a:latin typeface="Calibri" panose="020F0502020204030204" pitchFamily="34" charset="0"/>
                <a:ea typeface="Calibri" panose="020F0502020204030204" pitchFamily="34" charset="0"/>
              </a:rPr>
              <a:t>&amp; </a:t>
            </a:r>
            <a:r>
              <a:rPr lang="en-US" kern="100" dirty="0" err="1">
                <a:solidFill>
                  <a:srgbClr val="000000"/>
                </a:solidFill>
                <a:latin typeface="Calibri" panose="020F0502020204030204" pitchFamily="34" charset="0"/>
                <a:ea typeface="Calibri" panose="020F0502020204030204" pitchFamily="34" charset="0"/>
              </a:rPr>
              <a:t>Tambouris</a:t>
            </a:r>
            <a:r>
              <a:rPr lang="el-GR" kern="100" dirty="0">
                <a:solidFill>
                  <a:srgbClr val="000000"/>
                </a:solidFill>
                <a:latin typeface="Calibri" panose="020F0502020204030204" pitchFamily="34" charset="0"/>
                <a:ea typeface="Calibri" panose="020F0502020204030204" pitchFamily="34" charset="0"/>
              </a:rPr>
              <a:t>, </a:t>
            </a:r>
            <a:r>
              <a:rPr lang="en-US" kern="100" dirty="0">
                <a:solidFill>
                  <a:srgbClr val="000000"/>
                </a:solidFill>
                <a:latin typeface="Calibri" panose="020F0502020204030204" pitchFamily="34" charset="0"/>
                <a:ea typeface="Calibri" panose="020F0502020204030204" pitchFamily="34" charset="0"/>
              </a:rPr>
              <a:t>2021)</a:t>
            </a:r>
            <a:r>
              <a:rPr lang="el-GR" kern="100" dirty="0">
                <a:solidFill>
                  <a:srgbClr val="000000"/>
                </a:solidFill>
                <a:latin typeface="Calibri" panose="020F0502020204030204" pitchFamily="34" charset="0"/>
                <a:ea typeface="Calibri" panose="020F0502020204030204" pitchFamily="34" charset="0"/>
              </a:rPr>
              <a:t>:</a:t>
            </a:r>
            <a:endParaRPr lang="el-GR" sz="1700" dirty="0"/>
          </a:p>
          <a:p>
            <a:pPr marL="742950" lvl="1" indent="-285750" algn="just">
              <a:lnSpc>
                <a:spcPct val="150000"/>
              </a:lnSpc>
              <a:spcAft>
                <a:spcPts val="600"/>
              </a:spcAft>
              <a:buFont typeface="Arial" panose="020B0604020202020204" pitchFamily="34" charset="0"/>
              <a:buChar char="•"/>
            </a:pPr>
            <a:r>
              <a:rPr lang="el-GR" sz="1700" b="1" dirty="0"/>
              <a:t>Εργαλεία Προγραμματισμού &amp; Κοινότητες</a:t>
            </a:r>
            <a:r>
              <a:rPr lang="el-GR" sz="1700" dirty="0"/>
              <a:t> (π.χ. </a:t>
            </a:r>
            <a:r>
              <a:rPr lang="el-GR" sz="1700" dirty="0" err="1">
                <a:hlinkClick r:id="rId4"/>
              </a:rPr>
              <a:t>Scratch</a:t>
            </a:r>
            <a:r>
              <a:rPr lang="el-GR" sz="1700" dirty="0"/>
              <a:t>, </a:t>
            </a:r>
            <a:r>
              <a:rPr lang="el-GR" sz="1700" dirty="0" err="1"/>
              <a:t>Python</a:t>
            </a:r>
            <a:r>
              <a:rPr lang="el-GR" sz="1700" dirty="0"/>
              <a:t>, </a:t>
            </a:r>
            <a:r>
              <a:rPr lang="el-GR" sz="1700" dirty="0" err="1"/>
              <a:t>GitHub</a:t>
            </a:r>
            <a:r>
              <a:rPr lang="el-GR" sz="1700" dirty="0"/>
              <a:t>)</a:t>
            </a:r>
            <a:r>
              <a:rPr lang="en-US" sz="1700" dirty="0"/>
              <a:t> - “CT is all about program” (Acevedo-</a:t>
            </a:r>
            <a:r>
              <a:rPr lang="en-US" sz="1700" dirty="0" err="1"/>
              <a:t>Borrega</a:t>
            </a:r>
            <a:r>
              <a:rPr lang="en-US" sz="1700" dirty="0"/>
              <a:t> et al., 2022, p. 12)</a:t>
            </a:r>
            <a:endParaRPr lang="el-GR" sz="1700" dirty="0"/>
          </a:p>
          <a:p>
            <a:pPr marL="742950" lvl="1" indent="-285750" algn="just">
              <a:lnSpc>
                <a:spcPct val="150000"/>
              </a:lnSpc>
              <a:spcAft>
                <a:spcPts val="600"/>
              </a:spcAft>
              <a:buFont typeface="Arial" panose="020B0604020202020204" pitchFamily="34" charset="0"/>
              <a:buChar char="•"/>
            </a:pPr>
            <a:r>
              <a:rPr lang="el-GR" sz="1700" b="1" dirty="0"/>
              <a:t>Ρομποτική &amp; </a:t>
            </a:r>
            <a:r>
              <a:rPr lang="el-GR" sz="1700" b="1" dirty="0" err="1"/>
              <a:t>Μικροελεγκτές</a:t>
            </a:r>
            <a:r>
              <a:rPr lang="el-GR" sz="1700" dirty="0"/>
              <a:t> (εκπαιδευτικά </a:t>
            </a:r>
            <a:r>
              <a:rPr lang="el-GR" sz="1700" dirty="0" err="1"/>
              <a:t>κιτ</a:t>
            </a:r>
            <a:r>
              <a:rPr lang="el-GR" sz="1700" dirty="0"/>
              <a:t> ρομποτικής, φυσικά και εικονικά ρομπότ, συστήματα αυτοματισμού, π.χ. LEGO </a:t>
            </a:r>
            <a:r>
              <a:rPr lang="el-GR" sz="1700" dirty="0" err="1"/>
              <a:t>Mindstorms</a:t>
            </a:r>
            <a:r>
              <a:rPr lang="el-GR" sz="1700" dirty="0"/>
              <a:t>, </a:t>
            </a:r>
            <a:r>
              <a:rPr lang="el-GR" sz="1700" dirty="0" err="1"/>
              <a:t>Arduino</a:t>
            </a:r>
            <a:r>
              <a:rPr lang="el-GR" sz="1700" dirty="0"/>
              <a:t>, </a:t>
            </a:r>
            <a:r>
              <a:rPr lang="el-GR" sz="1700" dirty="0" err="1"/>
              <a:t>Raspberry</a:t>
            </a:r>
            <a:r>
              <a:rPr lang="el-GR" sz="1700" dirty="0"/>
              <a:t> </a:t>
            </a:r>
            <a:r>
              <a:rPr lang="el-GR" sz="1700" dirty="0" err="1"/>
              <a:t>Pi</a:t>
            </a:r>
            <a:r>
              <a:rPr lang="en-US" sz="1700" dirty="0"/>
              <a:t>)</a:t>
            </a:r>
            <a:endParaRPr lang="el-GR" sz="1700" dirty="0"/>
          </a:p>
          <a:p>
            <a:pPr marL="742950" lvl="1" indent="-285750" algn="just">
              <a:lnSpc>
                <a:spcPct val="150000"/>
              </a:lnSpc>
              <a:spcAft>
                <a:spcPts val="600"/>
              </a:spcAft>
              <a:buFont typeface="Arial" panose="020B0604020202020204" pitchFamily="34" charset="0"/>
              <a:buChar char="•"/>
            </a:pPr>
            <a:r>
              <a:rPr lang="el-GR" sz="1700" b="1" dirty="0"/>
              <a:t>Εργαλεία σχεδιασμένα για την ΥΣ</a:t>
            </a:r>
            <a:r>
              <a:rPr lang="el-GR" sz="1700" dirty="0"/>
              <a:t> (π.χ. </a:t>
            </a:r>
            <a:r>
              <a:rPr lang="el-GR" sz="1700" dirty="0" err="1"/>
              <a:t>Scratch</a:t>
            </a:r>
            <a:r>
              <a:rPr lang="el-GR" sz="1700" dirty="0"/>
              <a:t>, </a:t>
            </a:r>
            <a:r>
              <a:rPr lang="el-GR" sz="1700" dirty="0" err="1"/>
              <a:t>Blockly</a:t>
            </a:r>
            <a:r>
              <a:rPr lang="el-GR" sz="1700" dirty="0"/>
              <a:t>)</a:t>
            </a:r>
          </a:p>
          <a:p>
            <a:pPr marL="742950" lvl="1" indent="-285750" algn="just">
              <a:lnSpc>
                <a:spcPct val="150000"/>
              </a:lnSpc>
              <a:spcAft>
                <a:spcPts val="600"/>
              </a:spcAft>
              <a:buFont typeface="Arial" panose="020B0604020202020204" pitchFamily="34" charset="0"/>
              <a:buChar char="•"/>
            </a:pPr>
            <a:r>
              <a:rPr lang="it-IT" sz="1700" b="1" dirty="0">
                <a:hlinkClick r:id="rId5"/>
              </a:rPr>
              <a:t>Unplugged</a:t>
            </a:r>
            <a:r>
              <a:rPr lang="it-IT" sz="1700" b="1" dirty="0"/>
              <a:t> </a:t>
            </a:r>
            <a:r>
              <a:rPr lang="el-GR" sz="1700" b="1" dirty="0"/>
              <a:t>δραστηριότητες</a:t>
            </a:r>
          </a:p>
        </p:txBody>
      </p:sp>
      <p:sp>
        <p:nvSpPr>
          <p:cNvPr id="5" name="2 - Υπότιτλος">
            <a:extLst>
              <a:ext uri="{FF2B5EF4-FFF2-40B4-BE49-F238E27FC236}">
                <a16:creationId xmlns:a16="http://schemas.microsoft.com/office/drawing/2014/main" id="{2C5EDDFD-F9BC-21BF-6E63-E61B5158790F}"/>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b="1" dirty="0" err="1">
                <a:solidFill>
                  <a:schemeClr val="tx2">
                    <a:lumMod val="75000"/>
                  </a:schemeClr>
                </a:solidFill>
              </a:rPr>
              <a:t>Διδ</a:t>
            </a:r>
            <a:r>
              <a:rPr lang="el-GR" sz="1700" b="1" dirty="0">
                <a:solidFill>
                  <a:schemeClr val="tx2">
                    <a:lumMod val="75000"/>
                  </a:schemeClr>
                </a:solidFill>
              </a:rPr>
              <a:t>. </a:t>
            </a:r>
            <a:r>
              <a:rPr lang="el-GR" sz="1700" b="1" dirty="0" err="1">
                <a:solidFill>
                  <a:schemeClr val="tx2">
                    <a:lumMod val="75000"/>
                  </a:schemeClr>
                </a:solidFill>
              </a:rPr>
              <a:t>προσεγγισεισ</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4" name="TextBox 3">
            <a:extLst>
              <a:ext uri="{FF2B5EF4-FFF2-40B4-BE49-F238E27FC236}">
                <a16:creationId xmlns:a16="http://schemas.microsoft.com/office/drawing/2014/main" id="{963C5746-5B19-8BEB-AAB0-6C179C18C8FA}"/>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pic>
        <p:nvPicPr>
          <p:cNvPr id="1026" name="Picture 2" descr="Lego Mindstorms NXT - ROBOTS: Your Guide to the World of Robotics">
            <a:extLst>
              <a:ext uri="{FF2B5EF4-FFF2-40B4-BE49-F238E27FC236}">
                <a16:creationId xmlns:a16="http://schemas.microsoft.com/office/drawing/2014/main" id="{C90B5684-305A-3FA3-2F9E-7D7F2FD2B7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636056"/>
            <a:ext cx="2086541" cy="2086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categorized | CTM Projects">
            <a:extLst>
              <a:ext uri="{FF2B5EF4-FFF2-40B4-BE49-F238E27FC236}">
                <a16:creationId xmlns:a16="http://schemas.microsoft.com/office/drawing/2014/main" id="{FF6E42A3-38B3-ADA9-B3AE-2E93362E32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691" y="4166878"/>
            <a:ext cx="1961371" cy="183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Things To Know About Scratch 3.0 | by The Scratch Team | The Scratch Team  Blog | Medium">
            <a:extLst>
              <a:ext uri="{FF2B5EF4-FFF2-40B4-BE49-F238E27FC236}">
                <a16:creationId xmlns:a16="http://schemas.microsoft.com/office/drawing/2014/main" id="{088D7A87-EA11-8DE9-B069-19C00AA68B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4260" y="3894279"/>
            <a:ext cx="2583711" cy="147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CE3AD3-3EF7-5BB3-1E8D-2FABD6557AB8}"/>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922F44FD-36EC-F3A7-C966-12A09D6FC9E7}"/>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11</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4566AD5D-DF09-EC97-0FE9-4A9B714C9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8E17463D-F2F6-4ED2-ED34-8444E07F5216}"/>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FA73CECA-8DEF-9EC3-0B61-C5268E74C82B}"/>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144B8FCD-6D94-9DF5-69B4-790B007684BF}"/>
              </a:ext>
            </a:extLst>
          </p:cNvPr>
          <p:cNvSpPr txBox="1"/>
          <p:nvPr/>
        </p:nvSpPr>
        <p:spPr>
          <a:xfrm>
            <a:off x="323528" y="764704"/>
            <a:ext cx="8458200" cy="2154436"/>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l-GR" sz="1700" b="1" dirty="0"/>
              <a:t>Διδακτικές Στρατηγικές </a:t>
            </a:r>
            <a:r>
              <a:rPr lang="el-GR" sz="1700" dirty="0"/>
              <a:t>Καλλιέργειας ΥΣ</a:t>
            </a:r>
            <a:r>
              <a:rPr lang="el-GR" sz="1700" b="1" dirty="0"/>
              <a:t> </a:t>
            </a:r>
            <a:r>
              <a:rPr lang="el-GR" sz="1700" dirty="0"/>
              <a:t>(</a:t>
            </a:r>
            <a:r>
              <a:rPr lang="en-US" sz="1700" kern="100" dirty="0">
                <a:solidFill>
                  <a:srgbClr val="000000"/>
                </a:solidFill>
                <a:ea typeface="Calibri" panose="020F0502020204030204" pitchFamily="34" charset="0"/>
              </a:rPr>
              <a:t>Tikva</a:t>
            </a:r>
            <a:r>
              <a:rPr lang="el-GR" sz="1700" kern="100" dirty="0">
                <a:solidFill>
                  <a:srgbClr val="000000"/>
                </a:solidFill>
                <a:ea typeface="Calibri" panose="020F0502020204030204" pitchFamily="34" charset="0"/>
              </a:rPr>
              <a:t> </a:t>
            </a:r>
            <a:r>
              <a:rPr lang="en-US" sz="1700" kern="100" dirty="0">
                <a:solidFill>
                  <a:srgbClr val="000000"/>
                </a:solidFill>
                <a:ea typeface="Calibri" panose="020F0502020204030204" pitchFamily="34" charset="0"/>
              </a:rPr>
              <a:t>&amp; </a:t>
            </a:r>
            <a:r>
              <a:rPr lang="en-US" sz="1700" kern="100" dirty="0" err="1">
                <a:solidFill>
                  <a:srgbClr val="000000"/>
                </a:solidFill>
                <a:ea typeface="Calibri" panose="020F0502020204030204" pitchFamily="34" charset="0"/>
              </a:rPr>
              <a:t>Tambouris</a:t>
            </a:r>
            <a:r>
              <a:rPr lang="el-GR" sz="1700" kern="100" dirty="0">
                <a:solidFill>
                  <a:srgbClr val="000000"/>
                </a:solidFill>
                <a:ea typeface="Calibri" panose="020F0502020204030204" pitchFamily="34" charset="0"/>
              </a:rPr>
              <a:t>, </a:t>
            </a:r>
            <a:r>
              <a:rPr lang="en-US" sz="1700" kern="100" dirty="0">
                <a:solidFill>
                  <a:srgbClr val="000000"/>
                </a:solidFill>
                <a:ea typeface="Calibri" panose="020F0502020204030204" pitchFamily="34" charset="0"/>
              </a:rPr>
              <a:t>2021)</a:t>
            </a:r>
            <a:r>
              <a:rPr lang="el-GR" sz="1700" kern="100" dirty="0">
                <a:solidFill>
                  <a:srgbClr val="000000"/>
                </a:solidFill>
                <a:ea typeface="Calibri" panose="020F0502020204030204" pitchFamily="34" charset="0"/>
              </a:rPr>
              <a:t>:</a:t>
            </a:r>
            <a:endParaRPr lang="el-GR" sz="1700" b="1" dirty="0"/>
          </a:p>
          <a:p>
            <a:pPr marL="800100" lvl="1" indent="-342900">
              <a:spcAft>
                <a:spcPts val="600"/>
              </a:spcAft>
              <a:buFont typeface="Arial" panose="020B0604020202020204" pitchFamily="34" charset="0"/>
              <a:buChar char="•"/>
            </a:pPr>
            <a:r>
              <a:rPr lang="el-GR" sz="1700" b="1" dirty="0"/>
              <a:t>Στρατηγικές Βασισμένες σε Παιχνίδια</a:t>
            </a:r>
            <a:r>
              <a:rPr lang="el-GR" sz="1700" dirty="0"/>
              <a:t> (π.χ. δημιουργία απλών παιχνιδιών στο </a:t>
            </a:r>
            <a:r>
              <a:rPr lang="el-GR" sz="1700" dirty="0" err="1"/>
              <a:t>Scratch</a:t>
            </a:r>
            <a:r>
              <a:rPr lang="el-GR" sz="1700" dirty="0"/>
              <a:t>).</a:t>
            </a:r>
          </a:p>
          <a:p>
            <a:pPr marL="800100" lvl="1" indent="-342900">
              <a:spcAft>
                <a:spcPts val="600"/>
              </a:spcAft>
              <a:buFont typeface="Arial" panose="020B0604020202020204" pitchFamily="34" charset="0"/>
              <a:buChar char="•"/>
            </a:pPr>
            <a:r>
              <a:rPr lang="el-GR" sz="1700" b="1" dirty="0"/>
              <a:t>Στρατηγικές </a:t>
            </a:r>
            <a:r>
              <a:rPr lang="el-GR" sz="1700" b="1" dirty="0" err="1"/>
              <a:t>Μοντελοποίησης</a:t>
            </a:r>
            <a:r>
              <a:rPr lang="el-GR" sz="1700" b="1" dirty="0"/>
              <a:t> &amp; Προσομοίωσης</a:t>
            </a:r>
            <a:r>
              <a:rPr lang="el-GR" sz="1700" dirty="0"/>
              <a:t> (προσομοιώσεις ηλεκτρικών κυκλωμάτων στο </a:t>
            </a:r>
            <a:r>
              <a:rPr lang="el-GR" sz="1700" dirty="0" err="1">
                <a:hlinkClick r:id="rId4"/>
              </a:rPr>
              <a:t>Tinkercad</a:t>
            </a:r>
            <a:r>
              <a:rPr lang="el-GR" sz="1700" dirty="0"/>
              <a:t>).</a:t>
            </a:r>
          </a:p>
          <a:p>
            <a:pPr marL="800100" lvl="1" indent="-342900">
              <a:spcAft>
                <a:spcPts val="600"/>
              </a:spcAft>
              <a:buFont typeface="Arial" panose="020B0604020202020204" pitchFamily="34" charset="0"/>
              <a:buChar char="•"/>
            </a:pPr>
            <a:r>
              <a:rPr lang="el-GR" sz="1700" b="1" dirty="0"/>
              <a:t>Υποστηρικτικές &amp; Συνεργατικές Στρατηγικές </a:t>
            </a:r>
            <a:r>
              <a:rPr lang="el-GR" sz="1700" dirty="0"/>
              <a:t>(π.χ. ομαδικά </a:t>
            </a:r>
            <a:r>
              <a:rPr lang="el-GR" sz="1700" dirty="0" err="1"/>
              <a:t>projects</a:t>
            </a:r>
            <a:r>
              <a:rPr lang="el-GR" sz="1700" dirty="0"/>
              <a:t> με χρήση ρομποτικών </a:t>
            </a:r>
            <a:r>
              <a:rPr lang="el-GR" sz="1700" dirty="0" err="1"/>
              <a:t>κιτ</a:t>
            </a:r>
            <a:r>
              <a:rPr lang="el-GR" sz="1700" dirty="0"/>
              <a:t>).</a:t>
            </a:r>
          </a:p>
        </p:txBody>
      </p:sp>
      <p:sp>
        <p:nvSpPr>
          <p:cNvPr id="5" name="2 - Υπότιτλος">
            <a:extLst>
              <a:ext uri="{FF2B5EF4-FFF2-40B4-BE49-F238E27FC236}">
                <a16:creationId xmlns:a16="http://schemas.microsoft.com/office/drawing/2014/main" id="{EBDBB2E8-DD28-D935-A212-6220AA604C4E}"/>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b="1" dirty="0" err="1">
                <a:solidFill>
                  <a:schemeClr val="tx2">
                    <a:lumMod val="75000"/>
                  </a:schemeClr>
                </a:solidFill>
              </a:rPr>
              <a:t>Διδ</a:t>
            </a:r>
            <a:r>
              <a:rPr lang="el-GR" sz="1700" b="1" dirty="0">
                <a:solidFill>
                  <a:schemeClr val="tx2">
                    <a:lumMod val="75000"/>
                  </a:schemeClr>
                </a:solidFill>
              </a:rPr>
              <a:t>. </a:t>
            </a:r>
            <a:r>
              <a:rPr lang="el-GR" sz="1700" b="1" dirty="0" err="1">
                <a:solidFill>
                  <a:schemeClr val="tx2">
                    <a:lumMod val="75000"/>
                  </a:schemeClr>
                </a:solidFill>
              </a:rPr>
              <a:t>προσεγγισεισ</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4" name="TextBox 3">
            <a:extLst>
              <a:ext uri="{FF2B5EF4-FFF2-40B4-BE49-F238E27FC236}">
                <a16:creationId xmlns:a16="http://schemas.microsoft.com/office/drawing/2014/main" id="{F8734A14-C13E-F69C-DD84-5A33F3133AD6}"/>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pic>
        <p:nvPicPr>
          <p:cNvPr id="7" name="Εικόνα 6">
            <a:extLst>
              <a:ext uri="{FF2B5EF4-FFF2-40B4-BE49-F238E27FC236}">
                <a16:creationId xmlns:a16="http://schemas.microsoft.com/office/drawing/2014/main" id="{ABCB2B4B-381D-9FCA-922C-9F563DC4F9C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245528" y="3392111"/>
            <a:ext cx="2838671" cy="2160000"/>
          </a:xfrm>
          <a:prstGeom prst="rect">
            <a:avLst/>
          </a:prstGeom>
        </p:spPr>
      </p:pic>
      <p:pic>
        <p:nvPicPr>
          <p:cNvPr id="2050" name="Picture 2" descr="Learn Circuits">
            <a:extLst>
              <a:ext uri="{FF2B5EF4-FFF2-40B4-BE49-F238E27FC236}">
                <a16:creationId xmlns:a16="http://schemas.microsoft.com/office/drawing/2014/main" id="{92AC85BA-0820-B9E4-8761-EACB69313E0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220072" y="2829658"/>
            <a:ext cx="2678400" cy="2154434"/>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4FD40A-2300-3102-A50F-896CB9E6F3AD}"/>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4F464614-1F78-19C4-4F29-33B3EEF2D51F}"/>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12</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28A1C929-A319-17C9-247F-06C692EA7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684DFFD5-DF40-791F-7CA9-EFE5DDCD28E7}"/>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58C21C98-6430-ACE4-6D04-736765650376}"/>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533F2297-57DF-9EF6-7A58-739534513892}"/>
              </a:ext>
            </a:extLst>
          </p:cNvPr>
          <p:cNvSpPr txBox="1"/>
          <p:nvPr/>
        </p:nvSpPr>
        <p:spPr>
          <a:xfrm>
            <a:off x="323528" y="764704"/>
            <a:ext cx="8458200" cy="5068567"/>
          </a:xfrm>
          <a:prstGeom prst="rect">
            <a:avLst/>
          </a:prstGeom>
          <a:noFill/>
        </p:spPr>
        <p:txBody>
          <a:bodyPr wrap="square" rtlCol="0">
            <a:spAutoFit/>
          </a:bodyPr>
          <a:lstStyle/>
          <a:p>
            <a:pPr marL="342900" indent="-342900" algn="just">
              <a:lnSpc>
                <a:spcPct val="150000"/>
              </a:lnSpc>
              <a:spcAft>
                <a:spcPts val="600"/>
              </a:spcAft>
              <a:buFont typeface="Wingdings" panose="05000000000000000000" pitchFamily="2" charset="2"/>
              <a:buChar char="q"/>
            </a:pPr>
            <a:r>
              <a:rPr lang="el-GR" sz="1700" dirty="0"/>
              <a:t>«</a:t>
            </a:r>
            <a:r>
              <a:rPr lang="el-GR" sz="1700" i="1" dirty="0"/>
              <a:t>Η έρευνα για την αξιολόγηση της ΥΣ βρίσκεται σε βρεφικό στάδιο</a:t>
            </a:r>
            <a:r>
              <a:rPr lang="el-GR" sz="1700" dirty="0"/>
              <a:t>» (</a:t>
            </a:r>
            <a:r>
              <a:rPr lang="en-GB" sz="1700" dirty="0"/>
              <a:t>Lockwood &amp; Mooney, 201</a:t>
            </a:r>
            <a:r>
              <a:rPr lang="el-GR" sz="1700" dirty="0"/>
              <a:t>8)</a:t>
            </a:r>
            <a:r>
              <a:rPr lang="en-US" sz="1700" dirty="0"/>
              <a:t>.</a:t>
            </a:r>
            <a:endParaRPr lang="el-GR" sz="1700" dirty="0"/>
          </a:p>
          <a:p>
            <a:pPr marL="342900" indent="-342900" algn="just">
              <a:lnSpc>
                <a:spcPct val="150000"/>
              </a:lnSpc>
              <a:spcAft>
                <a:spcPts val="600"/>
              </a:spcAft>
              <a:buFont typeface="Wingdings" panose="05000000000000000000" pitchFamily="2" charset="2"/>
              <a:buChar char="q"/>
            </a:pPr>
            <a:r>
              <a:rPr lang="el-GR" sz="1700" dirty="0"/>
              <a:t>«Ελάχιστες ενδείξεις υπάρχουν για τον τρόπο αξιολόγησης της ΥΣ στην υποχρεωτική εκπαίδευση»  (</a:t>
            </a:r>
            <a:r>
              <a:rPr lang="en-US" sz="1700" dirty="0" err="1"/>
              <a:t>Babazadeh</a:t>
            </a:r>
            <a:r>
              <a:rPr lang="en-US" sz="1700" dirty="0"/>
              <a:t> </a:t>
            </a:r>
            <a:r>
              <a:rPr lang="el-GR" sz="1700" dirty="0"/>
              <a:t>&amp;</a:t>
            </a:r>
            <a:r>
              <a:rPr lang="en-US" sz="1700" dirty="0"/>
              <a:t> </a:t>
            </a:r>
            <a:r>
              <a:rPr lang="en-US" sz="1700" dirty="0" err="1"/>
              <a:t>Negrini</a:t>
            </a:r>
            <a:r>
              <a:rPr lang="el-GR" sz="1700" dirty="0"/>
              <a:t>,</a:t>
            </a:r>
            <a:r>
              <a:rPr lang="en-US" sz="1700" dirty="0"/>
              <a:t> 2022,</a:t>
            </a:r>
            <a:r>
              <a:rPr lang="el-GR" sz="1700" dirty="0"/>
              <a:t> </a:t>
            </a:r>
            <a:r>
              <a:rPr lang="en-US" sz="1700" dirty="0"/>
              <a:t>p. 1).</a:t>
            </a:r>
            <a:endParaRPr lang="el-GR" sz="1700" dirty="0"/>
          </a:p>
          <a:p>
            <a:pPr marL="342900" indent="-342900" algn="just">
              <a:lnSpc>
                <a:spcPct val="150000"/>
              </a:lnSpc>
              <a:spcAft>
                <a:spcPts val="600"/>
              </a:spcAft>
              <a:buFont typeface="Wingdings" panose="05000000000000000000" pitchFamily="2" charset="2"/>
              <a:buChar char="q"/>
            </a:pPr>
            <a:r>
              <a:rPr lang="el-GR" sz="1700" dirty="0"/>
              <a:t>Περιορισμένη έρευνα σχετικά με την εγκυρότητα και την αποτελεσματική ενσωμάτωση εργαλείων αξιολόγησης της ΥΣ στα εκπαιδευτικά πλαίσια (</a:t>
            </a:r>
            <a:r>
              <a:rPr lang="el-GR" sz="1700" dirty="0" err="1"/>
              <a:t>Román-González</a:t>
            </a:r>
            <a:r>
              <a:rPr lang="el-GR" sz="1700" dirty="0"/>
              <a:t> </a:t>
            </a:r>
            <a:r>
              <a:rPr lang="el-GR" sz="1700" dirty="0" err="1"/>
              <a:t>et</a:t>
            </a:r>
            <a:r>
              <a:rPr lang="el-GR" sz="1700" dirty="0"/>
              <a:t> </a:t>
            </a:r>
            <a:r>
              <a:rPr lang="el-GR" sz="1700" dirty="0" err="1"/>
              <a:t>al</a:t>
            </a:r>
            <a:r>
              <a:rPr lang="el-GR" sz="1700" dirty="0"/>
              <a:t>., 2019).</a:t>
            </a:r>
          </a:p>
          <a:p>
            <a:pPr marL="342900" indent="-342900" algn="just">
              <a:lnSpc>
                <a:spcPct val="150000"/>
              </a:lnSpc>
              <a:spcAft>
                <a:spcPts val="600"/>
              </a:spcAft>
              <a:buFont typeface="Wingdings" panose="05000000000000000000" pitchFamily="2" charset="2"/>
              <a:buChar char="q"/>
            </a:pPr>
            <a:r>
              <a:rPr lang="el-GR" sz="1700" dirty="0"/>
              <a:t>Ανάγκη για μεγάλης κλίμακας επικύρωση και εφαρμογή τους (</a:t>
            </a:r>
            <a:r>
              <a:rPr lang="el-GR" sz="1700" dirty="0" err="1"/>
              <a:t>Lu</a:t>
            </a:r>
            <a:r>
              <a:rPr lang="el-GR" sz="1700" dirty="0"/>
              <a:t> </a:t>
            </a:r>
            <a:r>
              <a:rPr lang="el-GR" sz="1700" dirty="0" err="1"/>
              <a:t>et</a:t>
            </a:r>
            <a:r>
              <a:rPr lang="el-GR" sz="1700" dirty="0"/>
              <a:t> </a:t>
            </a:r>
            <a:r>
              <a:rPr lang="el-GR" sz="1700" dirty="0" err="1"/>
              <a:t>al</a:t>
            </a:r>
            <a:r>
              <a:rPr lang="el-GR" sz="1700" dirty="0"/>
              <a:t>., 2022</a:t>
            </a:r>
            <a:r>
              <a:rPr lang="en-US" sz="1700" dirty="0"/>
              <a:t>; </a:t>
            </a:r>
            <a:r>
              <a:rPr lang="el-GR" sz="1700" dirty="0" err="1"/>
              <a:t>Tang</a:t>
            </a:r>
            <a:r>
              <a:rPr lang="el-GR" sz="1700" dirty="0"/>
              <a:t> </a:t>
            </a:r>
            <a:r>
              <a:rPr lang="el-GR" sz="1700" dirty="0" err="1"/>
              <a:t>et</a:t>
            </a:r>
            <a:r>
              <a:rPr lang="el-GR" sz="1700" dirty="0"/>
              <a:t> </a:t>
            </a:r>
            <a:r>
              <a:rPr lang="el-GR" sz="1700" dirty="0" err="1"/>
              <a:t>al</a:t>
            </a:r>
            <a:r>
              <a:rPr lang="el-GR" sz="1700" dirty="0"/>
              <a:t>., 2020) και κυρίως για μικρότερης ηλικίας μαθητές/</a:t>
            </a:r>
            <a:r>
              <a:rPr lang="el-GR" sz="1700" dirty="0" err="1"/>
              <a:t>τριες</a:t>
            </a:r>
            <a:r>
              <a:rPr lang="el-GR" sz="1700" dirty="0"/>
              <a:t> (</a:t>
            </a:r>
            <a:r>
              <a:rPr lang="el-GR" sz="1700" dirty="0" err="1"/>
              <a:t>Cutumisu</a:t>
            </a:r>
            <a:r>
              <a:rPr lang="el-GR" sz="1700" dirty="0"/>
              <a:t> </a:t>
            </a:r>
            <a:r>
              <a:rPr lang="el-GR" sz="1700" dirty="0" err="1"/>
              <a:t>et</a:t>
            </a:r>
            <a:r>
              <a:rPr lang="el-GR" sz="1700" dirty="0"/>
              <a:t> </a:t>
            </a:r>
            <a:r>
              <a:rPr lang="el-GR" sz="1700" dirty="0" err="1"/>
              <a:t>al</a:t>
            </a:r>
            <a:r>
              <a:rPr lang="el-GR" sz="1700" dirty="0"/>
              <a:t>., 2019; </a:t>
            </a:r>
            <a:r>
              <a:rPr lang="el-GR" sz="1700" dirty="0" err="1"/>
              <a:t>Poulakis</a:t>
            </a:r>
            <a:r>
              <a:rPr lang="el-GR" sz="1700" dirty="0"/>
              <a:t> &amp; </a:t>
            </a:r>
            <a:r>
              <a:rPr lang="el-GR" sz="1700" dirty="0" err="1"/>
              <a:t>Politis</a:t>
            </a:r>
            <a:r>
              <a:rPr lang="el-GR" sz="1700" dirty="0"/>
              <a:t>, 2021).</a:t>
            </a:r>
          </a:p>
          <a:p>
            <a:pPr marL="342900" indent="-342900" algn="just">
              <a:lnSpc>
                <a:spcPct val="150000"/>
              </a:lnSpc>
              <a:spcAft>
                <a:spcPts val="600"/>
              </a:spcAft>
              <a:buFont typeface="Wingdings" panose="05000000000000000000" pitchFamily="2" charset="2"/>
              <a:buChar char="q"/>
            </a:pPr>
            <a:r>
              <a:rPr lang="el-GR" sz="1700" dirty="0"/>
              <a:t>Ελάχιστα εργαλεία αξιολόγησης της ΥΣ ανεξάρτητα από ένα περιβάλλον προγραμματισμού (</a:t>
            </a:r>
            <a:r>
              <a:rPr lang="el-GR" sz="1700" dirty="0" err="1"/>
              <a:t>Zapata-Cáceres</a:t>
            </a:r>
            <a:r>
              <a:rPr lang="el-GR" sz="1700" dirty="0"/>
              <a:t> </a:t>
            </a:r>
            <a:r>
              <a:rPr lang="el-GR" sz="1700" dirty="0" err="1"/>
              <a:t>et</a:t>
            </a:r>
            <a:r>
              <a:rPr lang="el-GR" sz="1700" dirty="0"/>
              <a:t> </a:t>
            </a:r>
            <a:r>
              <a:rPr lang="el-GR" sz="1700" dirty="0" err="1"/>
              <a:t>al</a:t>
            </a:r>
            <a:r>
              <a:rPr lang="el-GR" sz="1700" dirty="0"/>
              <a:t>., 2020) και κατάλληλα για χρήση ως εργαλεία προέλεγχου και </a:t>
            </a:r>
            <a:r>
              <a:rPr lang="el-GR" sz="1700" dirty="0" err="1"/>
              <a:t>μετέλεγχου</a:t>
            </a:r>
            <a:r>
              <a:rPr lang="el-GR" sz="1700" dirty="0"/>
              <a:t>.</a:t>
            </a:r>
          </a:p>
        </p:txBody>
      </p:sp>
      <p:sp>
        <p:nvSpPr>
          <p:cNvPr id="5" name="2 - Υπότιτλος">
            <a:extLst>
              <a:ext uri="{FF2B5EF4-FFF2-40B4-BE49-F238E27FC236}">
                <a16:creationId xmlns:a16="http://schemas.microsoft.com/office/drawing/2014/main" id="{E524C9F1-A810-2893-0AE9-421E5CB15DC8}"/>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4" name="TextBox 3">
            <a:extLst>
              <a:ext uri="{FF2B5EF4-FFF2-40B4-BE49-F238E27FC236}">
                <a16:creationId xmlns:a16="http://schemas.microsoft.com/office/drawing/2014/main" id="{D56B58E8-BFFA-7962-A1DA-E41A281F6D12}"/>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34954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3A5A77-BC42-7F3E-17FC-1F99F42FF1F2}"/>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AC91E270-0CBB-15C3-739D-898B647AAA78}"/>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13</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08F97FB3-16BA-47C5-5CEA-B0D0B55E9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4A036D27-AFC7-5768-B24E-615546388165}"/>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64A8ECB2-585F-34B4-0E74-B1523CE29537}"/>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0FCCFF4B-EAD0-2FDC-7E0F-F396B3412A09}"/>
              </a:ext>
            </a:extLst>
          </p:cNvPr>
          <p:cNvSpPr txBox="1"/>
          <p:nvPr/>
        </p:nvSpPr>
        <p:spPr>
          <a:xfrm>
            <a:off x="323528" y="764704"/>
            <a:ext cx="8458200" cy="5170646"/>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l-GR" dirty="0"/>
              <a:t>Κατηγορίες εργαλείων αξιολόγησης της ΥΣ (</a:t>
            </a:r>
            <a:r>
              <a:rPr lang="el-GR" dirty="0" err="1"/>
              <a:t>Román-González</a:t>
            </a:r>
            <a:r>
              <a:rPr lang="el-GR" dirty="0"/>
              <a:t> </a:t>
            </a:r>
            <a:r>
              <a:rPr lang="el-GR" dirty="0" err="1"/>
              <a:t>et</a:t>
            </a:r>
            <a:r>
              <a:rPr lang="el-GR" dirty="0"/>
              <a:t> </a:t>
            </a:r>
            <a:r>
              <a:rPr lang="el-GR" dirty="0" err="1"/>
              <a:t>al</a:t>
            </a:r>
            <a:r>
              <a:rPr lang="el-GR" dirty="0"/>
              <a:t>., 2019):</a:t>
            </a:r>
          </a:p>
          <a:p>
            <a:pPr marL="800100" lvl="1" indent="-342900" algn="just">
              <a:spcAft>
                <a:spcPts val="600"/>
              </a:spcAft>
              <a:buFont typeface="+mj-lt"/>
              <a:buAutoNum type="arabicPeriod"/>
            </a:pPr>
            <a:r>
              <a:rPr lang="el-GR" b="1" dirty="0"/>
              <a:t>Διαγνωστικά εργαλεία ΥΣ</a:t>
            </a:r>
            <a:r>
              <a:rPr lang="el-GR" dirty="0"/>
              <a:t> (</a:t>
            </a:r>
            <a:r>
              <a:rPr lang="it-IT" dirty="0"/>
              <a:t>CT </a:t>
            </a:r>
            <a:r>
              <a:rPr lang="it-IT" dirty="0" err="1"/>
              <a:t>diagnostic</a:t>
            </a:r>
            <a:r>
              <a:rPr lang="it-IT" dirty="0"/>
              <a:t> tools): </a:t>
            </a:r>
          </a:p>
          <a:p>
            <a:pPr marL="1257300" lvl="2" indent="-342900" algn="just">
              <a:spcAft>
                <a:spcPts val="600"/>
              </a:spcAft>
              <a:buFont typeface="Arial" panose="020B0604020202020204" pitchFamily="34" charset="0"/>
              <a:buChar char="•"/>
            </a:pPr>
            <a:r>
              <a:rPr lang="el-GR" dirty="0"/>
              <a:t>μέτρηση επιπέδου των δεξιοτήτων ΥΣ</a:t>
            </a:r>
            <a:endParaRPr lang="en-US" dirty="0"/>
          </a:p>
          <a:p>
            <a:pPr marL="1257300" lvl="2" indent="-342900" algn="just">
              <a:spcAft>
                <a:spcPts val="600"/>
              </a:spcAft>
              <a:buFont typeface="Arial" panose="020B0604020202020204" pitchFamily="34" charset="0"/>
              <a:buChar char="•"/>
            </a:pPr>
            <a:r>
              <a:rPr lang="it-IT" dirty="0" err="1"/>
              <a:t>pre</a:t>
            </a:r>
            <a:r>
              <a:rPr lang="it-IT" dirty="0"/>
              <a:t>-test </a:t>
            </a:r>
            <a:r>
              <a:rPr lang="el-GR" dirty="0"/>
              <a:t>και </a:t>
            </a:r>
            <a:r>
              <a:rPr lang="it-IT" dirty="0"/>
              <a:t>post-test</a:t>
            </a:r>
          </a:p>
          <a:p>
            <a:pPr marL="1257300" lvl="2" indent="-342900" algn="just">
              <a:spcAft>
                <a:spcPts val="600"/>
              </a:spcAft>
              <a:buFont typeface="Arial" panose="020B0604020202020204" pitchFamily="34" charset="0"/>
              <a:buChar char="•"/>
            </a:pPr>
            <a:r>
              <a:rPr lang="it-IT" i="1" dirty="0" err="1"/>
              <a:t>Computational</a:t>
            </a:r>
            <a:r>
              <a:rPr lang="it-IT" dirty="0"/>
              <a:t> </a:t>
            </a:r>
            <a:r>
              <a:rPr lang="it-IT" i="1" dirty="0"/>
              <a:t>Thinking</a:t>
            </a:r>
            <a:r>
              <a:rPr lang="it-IT" dirty="0"/>
              <a:t> </a:t>
            </a:r>
            <a:r>
              <a:rPr lang="it-IT" i="1" dirty="0"/>
              <a:t>Test</a:t>
            </a:r>
            <a:r>
              <a:rPr lang="it-IT" dirty="0"/>
              <a:t> (</a:t>
            </a:r>
            <a:r>
              <a:rPr lang="it-IT" dirty="0" err="1"/>
              <a:t>CTt</a:t>
            </a:r>
            <a:r>
              <a:rPr lang="it-IT" dirty="0"/>
              <a:t>; </a:t>
            </a:r>
            <a:r>
              <a:rPr lang="it-IT" dirty="0" err="1"/>
              <a:t>Román</a:t>
            </a:r>
            <a:r>
              <a:rPr lang="it-IT" dirty="0"/>
              <a:t>-González et al.</a:t>
            </a:r>
            <a:r>
              <a:rPr lang="el-GR" dirty="0"/>
              <a:t>, 2018</a:t>
            </a:r>
            <a:r>
              <a:rPr lang="it-IT" dirty="0"/>
              <a:t>a, 2018b)</a:t>
            </a:r>
          </a:p>
          <a:p>
            <a:pPr marL="1257300" lvl="2" indent="-342900" algn="just">
              <a:spcAft>
                <a:spcPts val="600"/>
              </a:spcAft>
              <a:buFont typeface="Arial" panose="020B0604020202020204" pitchFamily="34" charset="0"/>
              <a:buChar char="•"/>
            </a:pPr>
            <a:r>
              <a:rPr lang="it-IT" i="1" dirty="0" err="1"/>
              <a:t>BCTt</a:t>
            </a:r>
            <a:r>
              <a:rPr lang="it-IT" dirty="0"/>
              <a:t> (</a:t>
            </a:r>
            <a:r>
              <a:rPr lang="en-US" dirty="0">
                <a:latin typeface="Calibri" panose="020F0502020204030204" pitchFamily="34" charset="0"/>
                <a:ea typeface="Calibri" panose="020F0502020204030204" pitchFamily="34" charset="0"/>
                <a:cs typeface="Times New Roman" panose="02020603050405020304" pitchFamily="18" charset="0"/>
              </a:rPr>
              <a:t>Zapata-Cáceres et al., 2021)</a:t>
            </a:r>
          </a:p>
          <a:p>
            <a:pPr marL="800100" lvl="1" indent="-342900" algn="just">
              <a:spcAft>
                <a:spcPts val="600"/>
              </a:spcAft>
              <a:buFont typeface="+mj-lt"/>
              <a:buAutoNum type="arabicPeriod"/>
            </a:pPr>
            <a:r>
              <a:rPr lang="el-GR" b="1" dirty="0"/>
              <a:t>Εργαλεία αθροιστικής αξιολόγησης της ΥΣ </a:t>
            </a:r>
            <a:r>
              <a:rPr lang="el-GR" dirty="0"/>
              <a:t>(CT </a:t>
            </a:r>
            <a:r>
              <a:rPr lang="el-GR" dirty="0" err="1"/>
              <a:t>summative</a:t>
            </a:r>
            <a:r>
              <a:rPr lang="el-GR" dirty="0"/>
              <a:t> </a:t>
            </a:r>
            <a:r>
              <a:rPr lang="el-GR" dirty="0" err="1"/>
              <a:t>tools</a:t>
            </a:r>
            <a:r>
              <a:rPr lang="el-GR" dirty="0"/>
              <a:t>):</a:t>
            </a:r>
            <a:endParaRPr lang="en-US" dirty="0"/>
          </a:p>
          <a:p>
            <a:pPr marL="1257300" lvl="2" indent="-342900" algn="just">
              <a:spcAft>
                <a:spcPts val="600"/>
              </a:spcAft>
              <a:buFont typeface="Arial" panose="020B0604020202020204" pitchFamily="34" charset="0"/>
              <a:buChar char="•"/>
            </a:pPr>
            <a:r>
              <a:rPr lang="el-GR" dirty="0"/>
              <a:t>αξιολόγηση βαθμού κατάκτησης γνώσης</a:t>
            </a:r>
            <a:r>
              <a:rPr lang="en-US" dirty="0"/>
              <a:t> (</a:t>
            </a:r>
            <a:r>
              <a:rPr lang="el-GR" dirty="0"/>
              <a:t>post-</a:t>
            </a:r>
            <a:r>
              <a:rPr lang="el-GR" dirty="0" err="1"/>
              <a:t>test</a:t>
            </a:r>
            <a:r>
              <a:rPr lang="en-US" dirty="0"/>
              <a:t>)</a:t>
            </a:r>
            <a:endParaRPr lang="el-GR" dirty="0"/>
          </a:p>
          <a:p>
            <a:pPr marL="1257300" lvl="2" indent="-342900" algn="just">
              <a:spcAft>
                <a:spcPts val="600"/>
              </a:spcAft>
              <a:buFont typeface="Arial" panose="020B0604020202020204" pitchFamily="34" charset="0"/>
              <a:buChar char="•"/>
            </a:pPr>
            <a:r>
              <a:rPr lang="el-GR" i="1" dirty="0" err="1"/>
              <a:t>Fairy</a:t>
            </a:r>
            <a:r>
              <a:rPr lang="el-GR" dirty="0"/>
              <a:t> </a:t>
            </a:r>
            <a:r>
              <a:rPr lang="el-GR" i="1" dirty="0" err="1"/>
              <a:t>Performance</a:t>
            </a:r>
            <a:r>
              <a:rPr lang="el-GR" dirty="0"/>
              <a:t> </a:t>
            </a:r>
            <a:r>
              <a:rPr lang="el-GR" i="1" dirty="0" err="1"/>
              <a:t>Assessment</a:t>
            </a:r>
            <a:r>
              <a:rPr lang="el-GR" dirty="0"/>
              <a:t> (</a:t>
            </a:r>
            <a:r>
              <a:rPr lang="el-GR" dirty="0" err="1"/>
              <a:t>Werner</a:t>
            </a:r>
            <a:r>
              <a:rPr lang="en-US" dirty="0"/>
              <a:t> </a:t>
            </a:r>
            <a:r>
              <a:rPr lang="it-IT" dirty="0"/>
              <a:t>et al.</a:t>
            </a:r>
            <a:r>
              <a:rPr lang="el-GR" dirty="0"/>
              <a:t>, 2012), στο περιβάλλον οπτικού προγραμματισμού </a:t>
            </a:r>
            <a:r>
              <a:rPr lang="el-GR" dirty="0" err="1"/>
              <a:t>Alice</a:t>
            </a:r>
            <a:r>
              <a:rPr lang="el-GR" dirty="0"/>
              <a:t>. </a:t>
            </a:r>
          </a:p>
          <a:p>
            <a:pPr marL="800100" lvl="1" indent="-342900" algn="just">
              <a:spcAft>
                <a:spcPts val="600"/>
              </a:spcAft>
              <a:buFont typeface="+mj-lt"/>
              <a:buAutoNum type="arabicPeriod"/>
            </a:pPr>
            <a:r>
              <a:rPr lang="el-GR" b="1" dirty="0"/>
              <a:t> Εργαλεία διαμορφωτικής-επαναληπτικής αξιολόγησης της ΥΣ (CT </a:t>
            </a:r>
            <a:r>
              <a:rPr lang="el-GR" b="1" dirty="0" err="1"/>
              <a:t>formative-iterative</a:t>
            </a:r>
            <a:r>
              <a:rPr lang="el-GR" b="1" dirty="0"/>
              <a:t> </a:t>
            </a:r>
            <a:r>
              <a:rPr lang="el-GR" b="1" dirty="0" err="1"/>
              <a:t>tools</a:t>
            </a:r>
            <a:r>
              <a:rPr lang="el-GR" b="1" dirty="0"/>
              <a:t>): </a:t>
            </a:r>
          </a:p>
          <a:p>
            <a:pPr marL="1257300" lvl="2" indent="-342900" algn="just">
              <a:spcAft>
                <a:spcPts val="600"/>
              </a:spcAft>
              <a:buFont typeface="Arial" panose="020B0604020202020204" pitchFamily="34" charset="0"/>
              <a:buChar char="•"/>
            </a:pPr>
            <a:r>
              <a:rPr lang="el-GR" dirty="0"/>
              <a:t>παροχή ανατροφοδότησης, συχνά με αυτόματο τρόπο, για  βελτίωση ΥΣ</a:t>
            </a:r>
          </a:p>
          <a:p>
            <a:pPr marL="1257300" lvl="2" indent="-342900" algn="just">
              <a:spcAft>
                <a:spcPts val="600"/>
              </a:spcAft>
              <a:buFont typeface="Arial" panose="020B0604020202020204" pitchFamily="34" charset="0"/>
              <a:buChar char="•"/>
            </a:pPr>
            <a:r>
              <a:rPr lang="el-GR" dirty="0"/>
              <a:t>αξιολόγηση τελικών προϊόντων</a:t>
            </a:r>
          </a:p>
          <a:p>
            <a:pPr marL="1257300" lvl="2" indent="-342900" algn="just">
              <a:spcAft>
                <a:spcPts val="600"/>
              </a:spcAft>
              <a:buFont typeface="Arial" panose="020B0604020202020204" pitchFamily="34" charset="0"/>
              <a:buChar char="•"/>
            </a:pPr>
            <a:r>
              <a:rPr lang="el-GR" i="1" dirty="0" err="1">
                <a:hlinkClick r:id="rId4"/>
              </a:rPr>
              <a:t>Dr</a:t>
            </a:r>
            <a:r>
              <a:rPr lang="el-GR" dirty="0">
                <a:hlinkClick r:id="rId4"/>
              </a:rPr>
              <a:t>. </a:t>
            </a:r>
            <a:r>
              <a:rPr lang="el-GR" i="1" dirty="0" err="1">
                <a:hlinkClick r:id="rId4"/>
              </a:rPr>
              <a:t>Scratch</a:t>
            </a:r>
            <a:r>
              <a:rPr lang="el-GR" dirty="0">
                <a:hlinkClick r:id="rId4"/>
              </a:rPr>
              <a:t> </a:t>
            </a:r>
            <a:r>
              <a:rPr lang="el-GR" dirty="0"/>
              <a:t>(</a:t>
            </a:r>
            <a:r>
              <a:rPr lang="el-GR" dirty="0" err="1"/>
              <a:t>Moreno-León</a:t>
            </a:r>
            <a:r>
              <a:rPr lang="el-GR" dirty="0"/>
              <a:t> &amp; </a:t>
            </a:r>
            <a:r>
              <a:rPr lang="el-GR" dirty="0" err="1"/>
              <a:t>Robles</a:t>
            </a:r>
            <a:r>
              <a:rPr lang="el-GR" dirty="0"/>
              <a:t>, 2015</a:t>
            </a:r>
            <a:r>
              <a:rPr lang="en-US" dirty="0"/>
              <a:t>;</a:t>
            </a:r>
            <a:r>
              <a:rPr lang="el-GR" dirty="0"/>
              <a:t> </a:t>
            </a:r>
            <a:r>
              <a:rPr lang="el-GR" dirty="0" err="1"/>
              <a:t>Moreno-León</a:t>
            </a:r>
            <a:r>
              <a:rPr lang="el-GR" dirty="0"/>
              <a:t> </a:t>
            </a:r>
            <a:r>
              <a:rPr lang="it-IT" dirty="0"/>
              <a:t>et al.</a:t>
            </a:r>
            <a:r>
              <a:rPr lang="el-GR" dirty="0"/>
              <a:t>, 2017). </a:t>
            </a:r>
          </a:p>
        </p:txBody>
      </p:sp>
      <p:sp>
        <p:nvSpPr>
          <p:cNvPr id="4" name="2 - Υπότιτλος">
            <a:extLst>
              <a:ext uri="{FF2B5EF4-FFF2-40B4-BE49-F238E27FC236}">
                <a16:creationId xmlns:a16="http://schemas.microsoft.com/office/drawing/2014/main" id="{26200402-4AAF-774E-4A7D-A06934E700DE}"/>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5" name="TextBox 4">
            <a:extLst>
              <a:ext uri="{FF2B5EF4-FFF2-40B4-BE49-F238E27FC236}">
                <a16:creationId xmlns:a16="http://schemas.microsoft.com/office/drawing/2014/main" id="{7E00BFF3-8E12-3468-7F5F-E9A3B9F23BA3}"/>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5241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6D4517-95C1-91CB-D922-AB706FFB9682}"/>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AA72D9A1-3AAA-7E6E-F7EA-523E1A9D6BC0}"/>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14</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AAA881D-9EFD-2BF5-0860-BFD3AE7A77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EE772B16-30D9-8505-1919-35225ED865EE}"/>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3BE83BD6-4F01-7FBF-A2F3-8C17AEA84875}"/>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7181BFBE-D7F8-E668-AADA-9AB30D3E31BA}"/>
              </a:ext>
            </a:extLst>
          </p:cNvPr>
          <p:cNvSpPr txBox="1"/>
          <p:nvPr/>
        </p:nvSpPr>
        <p:spPr>
          <a:xfrm>
            <a:off x="323528" y="764704"/>
            <a:ext cx="8458200" cy="5293757"/>
          </a:xfrm>
          <a:prstGeom prst="rect">
            <a:avLst/>
          </a:prstGeom>
          <a:noFill/>
        </p:spPr>
        <p:txBody>
          <a:bodyPr wrap="square" rtlCol="0">
            <a:spAutoFit/>
          </a:bodyPr>
          <a:lstStyle/>
          <a:p>
            <a:pPr marL="800100" lvl="1" indent="-342900">
              <a:spcAft>
                <a:spcPts val="600"/>
              </a:spcAft>
              <a:buFont typeface="+mj-lt"/>
              <a:buAutoNum type="arabicPeriod" startAt="4"/>
            </a:pPr>
            <a:r>
              <a:rPr lang="el-GR" b="1" dirty="0"/>
              <a:t>Εργαλεία εξόρυξης δεδομένων ΥΣ </a:t>
            </a:r>
            <a:r>
              <a:rPr lang="el-GR" dirty="0"/>
              <a:t>(CT </a:t>
            </a:r>
            <a:r>
              <a:rPr lang="el-GR" dirty="0" err="1"/>
              <a:t>data</a:t>
            </a:r>
            <a:r>
              <a:rPr lang="el-GR" dirty="0"/>
              <a:t> </a:t>
            </a:r>
            <a:r>
              <a:rPr lang="el-GR" dirty="0" err="1"/>
              <a:t>mining</a:t>
            </a:r>
            <a:r>
              <a:rPr lang="el-GR" dirty="0"/>
              <a:t> </a:t>
            </a:r>
            <a:r>
              <a:rPr lang="el-GR" dirty="0" err="1"/>
              <a:t>tools</a:t>
            </a:r>
            <a:r>
              <a:rPr lang="el-GR" dirty="0"/>
              <a:t>)</a:t>
            </a:r>
            <a:r>
              <a:rPr lang="el-GR" b="1" dirty="0"/>
              <a:t>:</a:t>
            </a:r>
            <a:endParaRPr lang="en-US" b="1" dirty="0"/>
          </a:p>
          <a:p>
            <a:pPr marL="1257300" lvl="2" indent="-342900">
              <a:spcAft>
                <a:spcPts val="600"/>
              </a:spcAft>
              <a:buFont typeface="Arial" panose="020B0604020202020204" pitchFamily="34" charset="0"/>
              <a:buChar char="•"/>
            </a:pPr>
            <a:r>
              <a:rPr lang="el-GR" dirty="0"/>
              <a:t>εστιάζουν στη μαθησιακή διαδικασία</a:t>
            </a:r>
            <a:endParaRPr lang="en-US" dirty="0"/>
          </a:p>
          <a:p>
            <a:pPr marL="1257300" lvl="2" indent="-342900">
              <a:spcAft>
                <a:spcPts val="600"/>
              </a:spcAft>
              <a:buFont typeface="Arial" panose="020B0604020202020204" pitchFamily="34" charset="0"/>
              <a:buChar char="•"/>
            </a:pPr>
            <a:r>
              <a:rPr lang="el-GR" dirty="0"/>
              <a:t>καταγράφουν σε πραγματικό χρόνο τη μαθησιακή διαδικασία</a:t>
            </a:r>
          </a:p>
          <a:p>
            <a:pPr marL="800100" lvl="1" indent="-342900">
              <a:spcAft>
                <a:spcPts val="600"/>
              </a:spcAft>
              <a:buFont typeface="+mj-lt"/>
              <a:buAutoNum type="arabicPeriod" startAt="4"/>
            </a:pPr>
            <a:r>
              <a:rPr lang="el-GR" b="1" dirty="0"/>
              <a:t>Εργαλεία αξιολόγησης της μεταφοράς δεξιοτήτων της ΥΣ </a:t>
            </a:r>
            <a:r>
              <a:rPr lang="el-GR" dirty="0"/>
              <a:t>(CT </a:t>
            </a:r>
            <a:r>
              <a:rPr lang="el-GR" dirty="0" err="1"/>
              <a:t>skill</a:t>
            </a:r>
            <a:r>
              <a:rPr lang="el-GR" dirty="0"/>
              <a:t> </a:t>
            </a:r>
            <a:r>
              <a:rPr lang="el-GR" dirty="0" err="1"/>
              <a:t>transfer</a:t>
            </a:r>
            <a:r>
              <a:rPr lang="el-GR" dirty="0"/>
              <a:t> </a:t>
            </a:r>
            <a:r>
              <a:rPr lang="el-GR" dirty="0" err="1"/>
              <a:t>tools</a:t>
            </a:r>
            <a:r>
              <a:rPr lang="el-GR" dirty="0"/>
              <a:t>): </a:t>
            </a:r>
            <a:endParaRPr lang="en-US" dirty="0"/>
          </a:p>
          <a:p>
            <a:pPr marL="1257300" lvl="2" indent="-342900">
              <a:spcAft>
                <a:spcPts val="600"/>
              </a:spcAft>
              <a:buFont typeface="Arial" panose="020B0604020202020204" pitchFamily="34" charset="0"/>
              <a:buChar char="•"/>
            </a:pPr>
            <a:r>
              <a:rPr lang="el-GR" dirty="0"/>
              <a:t>αξιολογούν τον βαθμό στον οποίο οι μαθητές είναι σε θέση να μεταφέρουν τις δεξιότητες της ΥΣ σε άλλα πλαίσια, προβλήματα και καταστάσεις.</a:t>
            </a:r>
            <a:endParaRPr lang="en-US" dirty="0"/>
          </a:p>
          <a:p>
            <a:pPr marL="1257300" lvl="2" indent="-342900">
              <a:spcAft>
                <a:spcPts val="600"/>
              </a:spcAft>
              <a:buFont typeface="Arial" panose="020B0604020202020204" pitchFamily="34" charset="0"/>
              <a:buChar char="•"/>
            </a:pPr>
            <a:r>
              <a:rPr lang="el-GR" dirty="0"/>
              <a:t>διαγωνισμός </a:t>
            </a:r>
            <a:r>
              <a:rPr lang="el-GR" i="1" dirty="0" err="1">
                <a:hlinkClick r:id="rId4"/>
              </a:rPr>
              <a:t>Bebras</a:t>
            </a:r>
            <a:r>
              <a:rPr lang="el-GR" i="1" dirty="0"/>
              <a:t> </a:t>
            </a:r>
            <a:r>
              <a:rPr lang="el-GR" dirty="0"/>
              <a:t>(The </a:t>
            </a:r>
            <a:r>
              <a:rPr lang="el-GR" dirty="0" err="1"/>
              <a:t>Bebras</a:t>
            </a:r>
            <a:r>
              <a:rPr lang="el-GR" dirty="0"/>
              <a:t> Community, 2017). </a:t>
            </a:r>
          </a:p>
          <a:p>
            <a:pPr marL="800100" lvl="1" indent="-342900">
              <a:spcAft>
                <a:spcPts val="600"/>
              </a:spcAft>
              <a:buFont typeface="+mj-lt"/>
              <a:buAutoNum type="arabicPeriod" startAt="4"/>
            </a:pPr>
            <a:r>
              <a:rPr lang="el-GR" b="1" dirty="0"/>
              <a:t>Εργαλεία αξιολόγησης αντιλήψεων-στάσεων για την ΥΣ </a:t>
            </a:r>
            <a:r>
              <a:rPr lang="el-GR" dirty="0"/>
              <a:t>(CT </a:t>
            </a:r>
            <a:r>
              <a:rPr lang="el-GR" dirty="0" err="1"/>
              <a:t>perceptions-attitudes</a:t>
            </a:r>
            <a:r>
              <a:rPr lang="el-GR" dirty="0"/>
              <a:t> </a:t>
            </a:r>
            <a:r>
              <a:rPr lang="el-GR" dirty="0" err="1"/>
              <a:t>scales</a:t>
            </a:r>
            <a:r>
              <a:rPr lang="el-GR" dirty="0"/>
              <a:t>):</a:t>
            </a:r>
          </a:p>
          <a:p>
            <a:pPr marL="1257300" lvl="2" indent="-342900">
              <a:spcAft>
                <a:spcPts val="600"/>
              </a:spcAft>
              <a:buFont typeface="Arial" panose="020B0604020202020204" pitchFamily="34" charset="0"/>
              <a:buChar char="•"/>
            </a:pPr>
            <a:r>
              <a:rPr lang="el-GR" dirty="0"/>
              <a:t>κλίμακες που στοχεύουν στην μέτρηση των στάσεων απέναντι στην ΥΣ και άλλα σχετικά ζητήματα</a:t>
            </a:r>
            <a:endParaRPr lang="en-US" dirty="0"/>
          </a:p>
          <a:p>
            <a:pPr marL="1257300" lvl="2" indent="-342900">
              <a:spcAft>
                <a:spcPts val="600"/>
              </a:spcAft>
              <a:buFont typeface="Arial" panose="020B0604020202020204" pitchFamily="34" charset="0"/>
              <a:buChar char="•"/>
            </a:pPr>
            <a:r>
              <a:rPr lang="el-GR" i="1" dirty="0" err="1">
                <a:hlinkClick r:id="rId5"/>
              </a:rPr>
              <a:t>Computational</a:t>
            </a:r>
            <a:r>
              <a:rPr lang="el-GR" i="1" dirty="0">
                <a:hlinkClick r:id="rId5"/>
              </a:rPr>
              <a:t> </a:t>
            </a:r>
            <a:r>
              <a:rPr lang="el-GR" i="1" dirty="0" err="1">
                <a:hlinkClick r:id="rId5"/>
              </a:rPr>
              <a:t>Thinking</a:t>
            </a:r>
            <a:r>
              <a:rPr lang="el-GR" i="1" dirty="0">
                <a:hlinkClick r:id="rId5"/>
              </a:rPr>
              <a:t> </a:t>
            </a:r>
            <a:r>
              <a:rPr lang="el-GR" i="1" dirty="0" err="1">
                <a:hlinkClick r:id="rId5"/>
              </a:rPr>
              <a:t>Scales</a:t>
            </a:r>
            <a:r>
              <a:rPr lang="el-GR" i="1" dirty="0">
                <a:hlinkClick r:id="rId5"/>
              </a:rPr>
              <a:t> </a:t>
            </a:r>
            <a:r>
              <a:rPr lang="el-GR" dirty="0">
                <a:hlinkClick r:id="rId5"/>
              </a:rPr>
              <a:t>(CTS</a:t>
            </a:r>
            <a:r>
              <a:rPr lang="el-GR" dirty="0"/>
              <a:t>;</a:t>
            </a:r>
            <a:r>
              <a:rPr lang="en-US" dirty="0"/>
              <a:t> </a:t>
            </a:r>
            <a:r>
              <a:rPr lang="es-ES" dirty="0"/>
              <a:t>Korkmaz et al., 2017). </a:t>
            </a:r>
          </a:p>
          <a:p>
            <a:pPr marL="800100" lvl="1" indent="-342900">
              <a:spcAft>
                <a:spcPts val="600"/>
              </a:spcAft>
              <a:buFont typeface="+mj-lt"/>
              <a:buAutoNum type="arabicPeriod" startAt="4"/>
            </a:pPr>
            <a:r>
              <a:rPr lang="el-GR" dirty="0"/>
              <a:t> </a:t>
            </a:r>
            <a:r>
              <a:rPr lang="el-GR" b="1" dirty="0"/>
              <a:t>Εργαλεία αξιολόγησης του λεξιλογίου της ΥΣ </a:t>
            </a:r>
            <a:r>
              <a:rPr lang="el-GR" dirty="0"/>
              <a:t>(CT </a:t>
            </a:r>
            <a:r>
              <a:rPr lang="el-GR" dirty="0" err="1"/>
              <a:t>vocabulary</a:t>
            </a:r>
            <a:r>
              <a:rPr lang="el-GR" dirty="0"/>
              <a:t> </a:t>
            </a:r>
            <a:r>
              <a:rPr lang="el-GR" dirty="0" err="1"/>
              <a:t>assessment</a:t>
            </a:r>
            <a:r>
              <a:rPr lang="el-GR" dirty="0"/>
              <a:t>):</a:t>
            </a:r>
            <a:endParaRPr lang="en-US" dirty="0"/>
          </a:p>
          <a:p>
            <a:pPr marL="1257300" lvl="2" indent="-342900">
              <a:spcAft>
                <a:spcPts val="600"/>
              </a:spcAft>
              <a:buFont typeface="Arial" panose="020B0604020202020204" pitchFamily="34" charset="0"/>
              <a:buChar char="•"/>
            </a:pPr>
            <a:r>
              <a:rPr lang="el-GR" dirty="0"/>
              <a:t>Εξετάζουν τις λεκτικές εκφράσεις, τη «γλώσσα της ΥΣ» (</a:t>
            </a:r>
            <a:r>
              <a:rPr lang="el-GR" dirty="0" err="1"/>
              <a:t>Grover</a:t>
            </a:r>
            <a:r>
              <a:rPr lang="el-GR" dirty="0"/>
              <a:t>, 2011). </a:t>
            </a:r>
          </a:p>
        </p:txBody>
      </p:sp>
      <p:sp>
        <p:nvSpPr>
          <p:cNvPr id="4" name="2 - Υπότιτλος">
            <a:extLst>
              <a:ext uri="{FF2B5EF4-FFF2-40B4-BE49-F238E27FC236}">
                <a16:creationId xmlns:a16="http://schemas.microsoft.com/office/drawing/2014/main" id="{08CDAD79-551F-C0A0-E0A3-516004F36F0C}"/>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5" name="TextBox 4">
            <a:extLst>
              <a:ext uri="{FF2B5EF4-FFF2-40B4-BE49-F238E27FC236}">
                <a16:creationId xmlns:a16="http://schemas.microsoft.com/office/drawing/2014/main" id="{0965E330-F9CB-205A-4D72-A9709EAB128B}"/>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1723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15</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79EB1B2-48F5-4DB1-94FF-49276CBF2B70}"/>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947F2C8E-E8DB-4ACF-82EA-E2955A9844CF}"/>
              </a:ext>
            </a:extLst>
          </p:cNvPr>
          <p:cNvSpPr txBox="1"/>
          <p:nvPr/>
        </p:nvSpPr>
        <p:spPr>
          <a:xfrm>
            <a:off x="323528" y="764704"/>
            <a:ext cx="8458200" cy="5158463"/>
          </a:xfrm>
          <a:prstGeom prst="rect">
            <a:avLst/>
          </a:prstGeom>
          <a:noFill/>
        </p:spPr>
        <p:txBody>
          <a:bodyPr wrap="square" rtlCol="0">
            <a:spAutoFit/>
          </a:bodyPr>
          <a:lstStyle/>
          <a:p>
            <a:pPr marL="342900" indent="-342900" algn="just">
              <a:lnSpc>
                <a:spcPct val="150000"/>
              </a:lnSpc>
              <a:spcAft>
                <a:spcPts val="600"/>
              </a:spcAft>
              <a:buFont typeface="Wingdings" panose="05000000000000000000" pitchFamily="2" charset="2"/>
              <a:buChar char="q"/>
            </a:pPr>
            <a:r>
              <a:rPr lang="el-GR" dirty="0"/>
              <a:t>Το </a:t>
            </a:r>
            <a:r>
              <a:rPr lang="el-GR" dirty="0" err="1"/>
              <a:t>CTt</a:t>
            </a:r>
            <a:r>
              <a:rPr lang="el-GR" dirty="0"/>
              <a:t> (</a:t>
            </a:r>
            <a:r>
              <a:rPr lang="it-IT" dirty="0" err="1"/>
              <a:t>Román</a:t>
            </a:r>
            <a:r>
              <a:rPr lang="it-IT" dirty="0"/>
              <a:t>-González et al.</a:t>
            </a:r>
            <a:r>
              <a:rPr lang="el-GR" dirty="0"/>
              <a:t>, 2018</a:t>
            </a:r>
            <a:r>
              <a:rPr lang="it-IT" dirty="0"/>
              <a:t>a, 2018b</a:t>
            </a:r>
            <a:r>
              <a:rPr lang="el-GR" dirty="0"/>
              <a:t>) ως ένα αξιόπιστο και έγκυρο </a:t>
            </a:r>
            <a:r>
              <a:rPr lang="el-GR" b="1" dirty="0"/>
              <a:t>διαγνωστικό</a:t>
            </a:r>
            <a:r>
              <a:rPr lang="el-GR" dirty="0"/>
              <a:t>  εργαλείο, αξιολόγησης της ΥΣ μαθητών/τριών ηλικίας 10 έως 16 ετών.</a:t>
            </a:r>
          </a:p>
          <a:p>
            <a:pPr marL="342900" indent="-342900" algn="just">
              <a:lnSpc>
                <a:spcPct val="150000"/>
              </a:lnSpc>
              <a:spcAft>
                <a:spcPts val="600"/>
              </a:spcAft>
              <a:buFont typeface="Wingdings" panose="05000000000000000000" pitchFamily="2" charset="2"/>
              <a:buChar char="q"/>
            </a:pPr>
            <a:r>
              <a:rPr lang="el-GR" dirty="0"/>
              <a:t>Το </a:t>
            </a:r>
            <a:r>
              <a:rPr lang="el-GR" dirty="0" err="1"/>
              <a:t>CTt</a:t>
            </a:r>
            <a:r>
              <a:rPr lang="el-GR" dirty="0"/>
              <a:t> ως βάση για το </a:t>
            </a:r>
            <a:r>
              <a:rPr lang="el-GR" dirty="0" err="1"/>
              <a:t>BCTt</a:t>
            </a:r>
            <a:r>
              <a:rPr lang="el-GR" dirty="0"/>
              <a:t>, αλλά προσαρμοσμένο για μικρότερους/</a:t>
            </a:r>
            <a:r>
              <a:rPr lang="el-GR" dirty="0" err="1"/>
              <a:t>ες</a:t>
            </a:r>
            <a:r>
              <a:rPr lang="el-GR" dirty="0"/>
              <a:t> μαθητές/</a:t>
            </a:r>
            <a:r>
              <a:rPr lang="el-GR" dirty="0" err="1"/>
              <a:t>τριες</a:t>
            </a:r>
            <a:r>
              <a:rPr lang="el-GR" dirty="0"/>
              <a:t> (5 έως 10 ετών</a:t>
            </a:r>
            <a:r>
              <a:rPr lang="en-US" dirty="0"/>
              <a:t>;</a:t>
            </a:r>
            <a:r>
              <a:rPr lang="el-GR" dirty="0"/>
              <a:t> </a:t>
            </a:r>
            <a:r>
              <a:rPr lang="el-GR" dirty="0" err="1"/>
              <a:t>Zapata-Cáceres</a:t>
            </a:r>
            <a:r>
              <a:rPr lang="el-GR" dirty="0"/>
              <a:t> </a:t>
            </a:r>
            <a:r>
              <a:rPr lang="el-GR" dirty="0" err="1"/>
              <a:t>et</a:t>
            </a:r>
            <a:r>
              <a:rPr lang="el-GR" dirty="0"/>
              <a:t> </a:t>
            </a:r>
            <a:r>
              <a:rPr lang="el-GR" dirty="0" err="1"/>
              <a:t>al</a:t>
            </a:r>
            <a:r>
              <a:rPr lang="el-GR" dirty="0"/>
              <a:t>., 2020, </a:t>
            </a:r>
            <a:r>
              <a:rPr lang="en-US" dirty="0"/>
              <a:t>p</a:t>
            </a:r>
            <a:r>
              <a:rPr lang="el-GR" dirty="0"/>
              <a:t>. 1913).</a:t>
            </a:r>
          </a:p>
          <a:p>
            <a:pPr marL="342900" indent="-342900" algn="just">
              <a:lnSpc>
                <a:spcPct val="150000"/>
              </a:lnSpc>
              <a:spcAft>
                <a:spcPts val="600"/>
              </a:spcAft>
              <a:buFont typeface="Wingdings" panose="05000000000000000000" pitchFamily="2" charset="2"/>
              <a:buChar char="q"/>
            </a:pPr>
            <a:r>
              <a:rPr lang="el-GR" dirty="0"/>
              <a:t>Εργαλείο προέλεγχου και </a:t>
            </a:r>
            <a:r>
              <a:rPr lang="el-GR" dirty="0" err="1"/>
              <a:t>μετέλεγχου</a:t>
            </a:r>
            <a:r>
              <a:rPr lang="el-GR" dirty="0"/>
              <a:t>.</a:t>
            </a:r>
          </a:p>
          <a:p>
            <a:pPr marL="342900" indent="-342900" algn="just">
              <a:lnSpc>
                <a:spcPct val="150000"/>
              </a:lnSpc>
              <a:spcAft>
                <a:spcPts val="600"/>
              </a:spcAft>
              <a:buFont typeface="Wingdings" panose="05000000000000000000" pitchFamily="2" charset="2"/>
              <a:buChar char="q"/>
            </a:pPr>
            <a:r>
              <a:rPr lang="el-GR" dirty="0"/>
              <a:t>Ανεξάρτητο από περιβάλλον προγραμματισμού.</a:t>
            </a:r>
          </a:p>
          <a:p>
            <a:pPr marL="342900" indent="-342900" algn="just">
              <a:lnSpc>
                <a:spcPct val="150000"/>
              </a:lnSpc>
              <a:spcAft>
                <a:spcPts val="600"/>
              </a:spcAft>
              <a:buFont typeface="Wingdings" panose="05000000000000000000" pitchFamily="2" charset="2"/>
              <a:buChar char="q"/>
            </a:pPr>
            <a:r>
              <a:rPr lang="el-GR" dirty="0"/>
              <a:t>25 ερωτήσεις, χωρισμένες σε έξι σύνολα.</a:t>
            </a:r>
          </a:p>
          <a:p>
            <a:pPr marL="342900" indent="-342900" algn="just">
              <a:lnSpc>
                <a:spcPct val="150000"/>
              </a:lnSpc>
              <a:spcAft>
                <a:spcPts val="600"/>
              </a:spcAft>
              <a:buFont typeface="Wingdings" panose="05000000000000000000" pitchFamily="2" charset="2"/>
              <a:buChar char="q"/>
            </a:pPr>
            <a:r>
              <a:rPr lang="el-GR" dirty="0"/>
              <a:t>Μία από τις τέσσερις δυνατές απαντήσεις είναι σωστή.</a:t>
            </a:r>
          </a:p>
          <a:p>
            <a:pPr marL="342900" indent="-342900" algn="just">
              <a:lnSpc>
                <a:spcPct val="150000"/>
              </a:lnSpc>
              <a:spcAft>
                <a:spcPts val="600"/>
              </a:spcAft>
              <a:buFont typeface="Wingdings" panose="05000000000000000000" pitchFamily="2" charset="2"/>
              <a:buChar char="q"/>
            </a:pPr>
            <a:r>
              <a:rPr lang="el-GR" dirty="0"/>
              <a:t>Αξιόπιστο και έγκυρο εργαλείο, ισορροπημένης δυσκολίας, που αυξάνεται προοδευτικά.</a:t>
            </a:r>
          </a:p>
          <a:p>
            <a:pPr marL="342900" indent="-342900" algn="just">
              <a:lnSpc>
                <a:spcPct val="150000"/>
              </a:lnSpc>
              <a:spcAft>
                <a:spcPts val="600"/>
              </a:spcAft>
              <a:buFont typeface="Wingdings" panose="05000000000000000000" pitchFamily="2" charset="2"/>
              <a:buChar char="q"/>
            </a:pPr>
            <a:r>
              <a:rPr lang="el-GR" dirty="0"/>
              <a:t>Κατάλληλο για μαθητές/</a:t>
            </a:r>
            <a:r>
              <a:rPr lang="el-GR" dirty="0" err="1"/>
              <a:t>τριες</a:t>
            </a:r>
            <a:r>
              <a:rPr lang="el-GR" dirty="0"/>
              <a:t> των μικρότερων τάξεων του δημοτικού σχολείου.</a:t>
            </a:r>
          </a:p>
        </p:txBody>
      </p:sp>
      <p:sp>
        <p:nvSpPr>
          <p:cNvPr id="2" name="2 - Υπότιτλος">
            <a:extLst>
              <a:ext uri="{FF2B5EF4-FFF2-40B4-BE49-F238E27FC236}">
                <a16:creationId xmlns:a16="http://schemas.microsoft.com/office/drawing/2014/main" id="{4D1B5213-55EA-ABB0-24B0-EAB778D827A6}"/>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4" name="TextBox 3">
            <a:extLst>
              <a:ext uri="{FF2B5EF4-FFF2-40B4-BE49-F238E27FC236}">
                <a16:creationId xmlns:a16="http://schemas.microsoft.com/office/drawing/2014/main" id="{B850155A-5C80-A47A-3384-85035A584F96}"/>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26555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F3023F-4163-5321-290A-165090FD2D3E}"/>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8BC1E1BE-72B9-2465-6B36-5E2ED00F673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16</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49575F48-C080-FA64-8259-EEBB179BD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A22DCFA9-AA42-1B56-DDD0-550903360572}"/>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F42D90D5-A9D3-F3C4-C67C-2CB66A1A2531}"/>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pic>
        <p:nvPicPr>
          <p:cNvPr id="5" name="Εικόνα 4">
            <a:extLst>
              <a:ext uri="{FF2B5EF4-FFF2-40B4-BE49-F238E27FC236}">
                <a16:creationId xmlns:a16="http://schemas.microsoft.com/office/drawing/2014/main" id="{798A7571-4E8E-2600-6223-0806CF5F13BE}"/>
              </a:ext>
            </a:extLst>
          </p:cNvPr>
          <p:cNvPicPr>
            <a:picLocks noChangeAspect="1"/>
          </p:cNvPicPr>
          <p:nvPr/>
        </p:nvPicPr>
        <p:blipFill rotWithShape="1">
          <a:blip r:embed="rId4"/>
          <a:srcRect t="7871"/>
          <a:stretch/>
        </p:blipFill>
        <p:spPr>
          <a:xfrm>
            <a:off x="198240" y="908719"/>
            <a:ext cx="8583488" cy="4412350"/>
          </a:xfrm>
          <a:prstGeom prst="rect">
            <a:avLst/>
          </a:prstGeom>
        </p:spPr>
      </p:pic>
      <p:pic>
        <p:nvPicPr>
          <p:cNvPr id="4" name="Εικόνα 3">
            <a:extLst>
              <a:ext uri="{FF2B5EF4-FFF2-40B4-BE49-F238E27FC236}">
                <a16:creationId xmlns:a16="http://schemas.microsoft.com/office/drawing/2014/main" id="{D35A5ABA-40AF-0DBC-08FF-7A7AB5BB0B95}"/>
              </a:ext>
            </a:extLst>
          </p:cNvPr>
          <p:cNvPicPr>
            <a:picLocks noChangeAspect="1"/>
          </p:cNvPicPr>
          <p:nvPr/>
        </p:nvPicPr>
        <p:blipFill>
          <a:blip r:embed="rId5"/>
          <a:stretch>
            <a:fillRect/>
          </a:stretch>
        </p:blipFill>
        <p:spPr>
          <a:xfrm>
            <a:off x="1400206" y="1033128"/>
            <a:ext cx="6773220" cy="4791744"/>
          </a:xfrm>
          <a:prstGeom prst="rect">
            <a:avLst/>
          </a:prstGeom>
        </p:spPr>
      </p:pic>
      <p:pic>
        <p:nvPicPr>
          <p:cNvPr id="12" name="Εικόνα 11">
            <a:extLst>
              <a:ext uri="{FF2B5EF4-FFF2-40B4-BE49-F238E27FC236}">
                <a16:creationId xmlns:a16="http://schemas.microsoft.com/office/drawing/2014/main" id="{9B1BEF37-A260-4059-D3FF-B7A14F8CA2B5}"/>
              </a:ext>
            </a:extLst>
          </p:cNvPr>
          <p:cNvPicPr>
            <a:picLocks noChangeAspect="1"/>
          </p:cNvPicPr>
          <p:nvPr/>
        </p:nvPicPr>
        <p:blipFill>
          <a:blip r:embed="rId6"/>
          <a:stretch>
            <a:fillRect/>
          </a:stretch>
        </p:blipFill>
        <p:spPr>
          <a:xfrm>
            <a:off x="1361778" y="1033128"/>
            <a:ext cx="6811326" cy="4791744"/>
          </a:xfrm>
          <a:prstGeom prst="rect">
            <a:avLst/>
          </a:prstGeom>
        </p:spPr>
      </p:pic>
      <p:pic>
        <p:nvPicPr>
          <p:cNvPr id="14" name="Εικόνα 13">
            <a:extLst>
              <a:ext uri="{FF2B5EF4-FFF2-40B4-BE49-F238E27FC236}">
                <a16:creationId xmlns:a16="http://schemas.microsoft.com/office/drawing/2014/main" id="{23B3A0E4-15E9-DE9F-E55C-90633366E942}"/>
              </a:ext>
            </a:extLst>
          </p:cNvPr>
          <p:cNvPicPr>
            <a:picLocks noChangeAspect="1"/>
          </p:cNvPicPr>
          <p:nvPr/>
        </p:nvPicPr>
        <p:blipFill>
          <a:blip r:embed="rId7"/>
          <a:stretch>
            <a:fillRect/>
          </a:stretch>
        </p:blipFill>
        <p:spPr>
          <a:xfrm>
            <a:off x="1376067" y="1033128"/>
            <a:ext cx="6782747" cy="4782217"/>
          </a:xfrm>
          <a:prstGeom prst="rect">
            <a:avLst/>
          </a:prstGeom>
        </p:spPr>
      </p:pic>
      <p:sp>
        <p:nvSpPr>
          <p:cNvPr id="2" name="2 - Υπότιτλος">
            <a:extLst>
              <a:ext uri="{FF2B5EF4-FFF2-40B4-BE49-F238E27FC236}">
                <a16:creationId xmlns:a16="http://schemas.microsoft.com/office/drawing/2014/main" id="{9AD095FB-F86A-F196-CD53-631AEE5DAC9F}"/>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9" name="TextBox 8">
            <a:extLst>
              <a:ext uri="{FF2B5EF4-FFF2-40B4-BE49-F238E27FC236}">
                <a16:creationId xmlns:a16="http://schemas.microsoft.com/office/drawing/2014/main" id="{D90BCA8F-2A52-0CD9-81DF-3228214665EC}"/>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2550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17</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79EB1B2-48F5-4DB1-94FF-49276CBF2B70}"/>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947F2C8E-E8DB-4ACF-82EA-E2955A9844CF}"/>
              </a:ext>
            </a:extLst>
          </p:cNvPr>
          <p:cNvSpPr txBox="1"/>
          <p:nvPr/>
        </p:nvSpPr>
        <p:spPr>
          <a:xfrm>
            <a:off x="323528" y="764704"/>
            <a:ext cx="8458200" cy="5235408"/>
          </a:xfrm>
          <a:prstGeom prst="rect">
            <a:avLst/>
          </a:prstGeom>
          <a:noFill/>
        </p:spPr>
        <p:txBody>
          <a:bodyPr wrap="square" rtlCol="0">
            <a:spAutoFit/>
          </a:bodyPr>
          <a:lstStyle/>
          <a:p>
            <a:pPr marL="342900" indent="-342900" algn="just">
              <a:lnSpc>
                <a:spcPct val="150000"/>
              </a:lnSpc>
              <a:spcAft>
                <a:spcPts val="1200"/>
              </a:spcAft>
              <a:buFont typeface="Wingdings" panose="05000000000000000000" pitchFamily="2" charset="2"/>
              <a:buChar char="q"/>
            </a:pPr>
            <a:r>
              <a:rPr lang="el-GR" dirty="0"/>
              <a:t>Οι δεξιότητες ΥΣ είναι πιθανό να συνδέονται με την γνωστική ωριμότητα (</a:t>
            </a:r>
            <a:r>
              <a:rPr lang="el-GR" dirty="0" err="1"/>
              <a:t>Kim</a:t>
            </a:r>
            <a:r>
              <a:rPr lang="el-GR" dirty="0"/>
              <a:t> </a:t>
            </a:r>
            <a:r>
              <a:rPr lang="el-GR" dirty="0" err="1"/>
              <a:t>et</a:t>
            </a:r>
            <a:r>
              <a:rPr lang="el-GR" dirty="0"/>
              <a:t> </a:t>
            </a:r>
            <a:r>
              <a:rPr lang="el-GR" dirty="0" err="1"/>
              <a:t>al</a:t>
            </a:r>
            <a:r>
              <a:rPr lang="el-GR" dirty="0"/>
              <a:t>., 2021) και να χρειάζονται αρκετό χρόνο για την ανάπτυξή τους (</a:t>
            </a:r>
            <a:r>
              <a:rPr lang="en-US" dirty="0" err="1"/>
              <a:t>Atmatzidou</a:t>
            </a:r>
            <a:r>
              <a:rPr lang="el-GR" dirty="0"/>
              <a:t> &amp; </a:t>
            </a:r>
            <a:r>
              <a:rPr lang="en-US" dirty="0" err="1"/>
              <a:t>Dimitriadis</a:t>
            </a:r>
            <a:r>
              <a:rPr lang="el-GR" dirty="0"/>
              <a:t>, 2016).</a:t>
            </a:r>
          </a:p>
          <a:p>
            <a:pPr marL="342900" indent="-342900" algn="just">
              <a:lnSpc>
                <a:spcPct val="150000"/>
              </a:lnSpc>
              <a:spcAft>
                <a:spcPts val="1200"/>
              </a:spcAft>
              <a:buFont typeface="Wingdings" panose="05000000000000000000" pitchFamily="2" charset="2"/>
              <a:buChar char="q"/>
            </a:pPr>
            <a:r>
              <a:rPr lang="el-GR" dirty="0"/>
              <a:t>Μεγαλύτερης ηλικίας μαθητές/</a:t>
            </a:r>
            <a:r>
              <a:rPr lang="el-GR" dirty="0" err="1"/>
              <a:t>τριες</a:t>
            </a:r>
            <a:r>
              <a:rPr lang="el-GR" dirty="0"/>
              <a:t> σημειώνουν υψηλότερες επιδόσεις (</a:t>
            </a:r>
            <a:r>
              <a:rPr lang="el-GR" dirty="0" err="1"/>
              <a:t>Polat</a:t>
            </a:r>
            <a:r>
              <a:rPr lang="el-GR" dirty="0"/>
              <a:t> </a:t>
            </a:r>
            <a:r>
              <a:rPr lang="el-GR" dirty="0" err="1"/>
              <a:t>et</a:t>
            </a:r>
            <a:r>
              <a:rPr lang="el-GR" dirty="0"/>
              <a:t> </a:t>
            </a:r>
            <a:r>
              <a:rPr lang="el-GR" dirty="0" err="1"/>
              <a:t>al</a:t>
            </a:r>
            <a:r>
              <a:rPr lang="el-GR" dirty="0"/>
              <a:t>., 2021; </a:t>
            </a:r>
            <a:r>
              <a:rPr lang="en-US" dirty="0"/>
              <a:t>Jiang &amp; Wong, 2021</a:t>
            </a:r>
            <a:r>
              <a:rPr lang="el-GR" dirty="0"/>
              <a:t>).</a:t>
            </a:r>
          </a:p>
          <a:p>
            <a:pPr marL="342900" indent="-342900" algn="just">
              <a:lnSpc>
                <a:spcPct val="150000"/>
              </a:lnSpc>
              <a:spcAft>
                <a:spcPts val="1200"/>
              </a:spcAft>
              <a:buFont typeface="Wingdings" panose="05000000000000000000" pitchFamily="2" charset="2"/>
              <a:buChar char="q"/>
            </a:pPr>
            <a:r>
              <a:rPr lang="el-GR" dirty="0"/>
              <a:t>Τα αγόρια σημειώνουν μεγαλύτερες επιδόσεις κυρίως μετά την Α’ Γυμνασίου (</a:t>
            </a:r>
            <a:r>
              <a:rPr lang="el-GR" dirty="0" err="1"/>
              <a:t>Polat</a:t>
            </a:r>
            <a:r>
              <a:rPr lang="el-GR" dirty="0"/>
              <a:t> </a:t>
            </a:r>
            <a:r>
              <a:rPr lang="el-GR" dirty="0" err="1"/>
              <a:t>et</a:t>
            </a:r>
            <a:r>
              <a:rPr lang="el-GR" dirty="0"/>
              <a:t> </a:t>
            </a:r>
            <a:r>
              <a:rPr lang="el-GR" dirty="0" err="1"/>
              <a:t>al</a:t>
            </a:r>
            <a:r>
              <a:rPr lang="el-GR" dirty="0"/>
              <a:t>., 2021; </a:t>
            </a:r>
            <a:r>
              <a:rPr lang="el-GR" dirty="0" err="1"/>
              <a:t>Román-González</a:t>
            </a:r>
            <a:r>
              <a:rPr lang="el-GR" dirty="0"/>
              <a:t> </a:t>
            </a:r>
            <a:r>
              <a:rPr lang="el-GR" dirty="0" err="1"/>
              <a:t>et</a:t>
            </a:r>
            <a:r>
              <a:rPr lang="el-GR" dirty="0"/>
              <a:t> </a:t>
            </a:r>
            <a:r>
              <a:rPr lang="el-GR" dirty="0" err="1"/>
              <a:t>al</a:t>
            </a:r>
            <a:r>
              <a:rPr lang="el-GR" dirty="0"/>
              <a:t>., 2017)</a:t>
            </a:r>
            <a:r>
              <a:rPr lang="en-US" dirty="0"/>
              <a:t>, </a:t>
            </a:r>
            <a:r>
              <a:rPr lang="el-GR" dirty="0"/>
              <a:t>λόγω «χάσματος πείρας» με τους υπολογιστές (</a:t>
            </a:r>
            <a:r>
              <a:rPr lang="el-GR" dirty="0" err="1"/>
              <a:t>Mouza</a:t>
            </a:r>
            <a:r>
              <a:rPr lang="el-GR" dirty="0"/>
              <a:t> </a:t>
            </a:r>
            <a:r>
              <a:rPr lang="el-GR" dirty="0" err="1"/>
              <a:t>et</a:t>
            </a:r>
            <a:r>
              <a:rPr lang="el-GR" dirty="0"/>
              <a:t> </a:t>
            </a:r>
            <a:r>
              <a:rPr lang="el-GR" dirty="0" err="1"/>
              <a:t>al</a:t>
            </a:r>
            <a:r>
              <a:rPr lang="el-GR" dirty="0"/>
              <a:t>., 2020).</a:t>
            </a:r>
          </a:p>
          <a:p>
            <a:pPr marL="342900" indent="-342900" algn="just">
              <a:lnSpc>
                <a:spcPct val="150000"/>
              </a:lnSpc>
              <a:spcAft>
                <a:spcPts val="1200"/>
              </a:spcAft>
              <a:buFont typeface="Wingdings" panose="05000000000000000000" pitchFamily="2" charset="2"/>
              <a:buChar char="q"/>
            </a:pPr>
            <a:r>
              <a:rPr lang="el-GR" dirty="0"/>
              <a:t>Το φύλο επηρεάζει μόνο συγκεκριμένες δεξιότητες ΥΣ μαθητών/τριών νηπιαγωγείου (</a:t>
            </a:r>
            <a:r>
              <a:rPr lang="el-GR" dirty="0" err="1"/>
              <a:t>Angeli</a:t>
            </a:r>
            <a:r>
              <a:rPr lang="el-GR" dirty="0"/>
              <a:t> &amp; </a:t>
            </a:r>
            <a:r>
              <a:rPr lang="el-GR" dirty="0" err="1"/>
              <a:t>Valanides</a:t>
            </a:r>
            <a:r>
              <a:rPr lang="el-GR" dirty="0"/>
              <a:t>, 2020).</a:t>
            </a:r>
          </a:p>
          <a:p>
            <a:pPr marL="342900" indent="-342900" algn="just">
              <a:lnSpc>
                <a:spcPct val="150000"/>
              </a:lnSpc>
              <a:spcAft>
                <a:spcPts val="1200"/>
              </a:spcAft>
              <a:buFont typeface="Wingdings" panose="05000000000000000000" pitchFamily="2" charset="2"/>
              <a:buChar char="q"/>
            </a:pPr>
            <a:r>
              <a:rPr lang="el-GR" dirty="0"/>
              <a:t>Δεν υπάρχει αλληλεπίδραση ηλικίας και φύλου (</a:t>
            </a:r>
            <a:r>
              <a:rPr lang="en-US" dirty="0"/>
              <a:t>J</a:t>
            </a:r>
            <a:r>
              <a:rPr lang="el-GR" dirty="0" err="1"/>
              <a:t>iang</a:t>
            </a:r>
            <a:r>
              <a:rPr lang="el-GR" dirty="0"/>
              <a:t> &amp; </a:t>
            </a:r>
            <a:r>
              <a:rPr lang="el-GR" dirty="0" err="1"/>
              <a:t>Wong</a:t>
            </a:r>
            <a:r>
              <a:rPr lang="en-US" dirty="0"/>
              <a:t>, </a:t>
            </a:r>
            <a:r>
              <a:rPr lang="el-GR" dirty="0"/>
              <a:t>2021).</a:t>
            </a:r>
          </a:p>
        </p:txBody>
      </p:sp>
      <p:sp>
        <p:nvSpPr>
          <p:cNvPr id="4" name="2 - Υπότιτλος">
            <a:extLst>
              <a:ext uri="{FF2B5EF4-FFF2-40B4-BE49-F238E27FC236}">
                <a16:creationId xmlns:a16="http://schemas.microsoft.com/office/drawing/2014/main" id="{07F1703F-5740-BA04-223B-045B7FEFB773}"/>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b="1" dirty="0" err="1">
                <a:solidFill>
                  <a:schemeClr val="tx2">
                    <a:lumMod val="75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5" name="TextBox 4">
            <a:extLst>
              <a:ext uri="{FF2B5EF4-FFF2-40B4-BE49-F238E27FC236}">
                <a16:creationId xmlns:a16="http://schemas.microsoft.com/office/drawing/2014/main" id="{DAC523D6-1505-C643-AFE5-AB9D866B99B2}"/>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Tree>
    <p:extLst>
      <p:ext uri="{BB962C8B-B14F-4D97-AF65-F5344CB8AC3E}">
        <p14:creationId xmlns:p14="http://schemas.microsoft.com/office/powerpoint/2010/main" val="13133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1ACC73-B548-7A76-2754-413E4EBB7CA6}"/>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B01142CB-933A-F351-F46D-47F23E227F33}"/>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18</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CDA1167D-A48F-C5CF-1436-FBCC82A16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3A65E58-4095-B8C2-7FF1-62630278E3B1}"/>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EF968D74-8211-8F66-200D-822A717BEC78}"/>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5 - TextBox">
            <a:extLst>
              <a:ext uri="{FF2B5EF4-FFF2-40B4-BE49-F238E27FC236}">
                <a16:creationId xmlns:a16="http://schemas.microsoft.com/office/drawing/2014/main" id="{52E4B05D-B468-E423-12BF-7A6407136AB2}"/>
              </a:ext>
            </a:extLst>
          </p:cNvPr>
          <p:cNvSpPr txBox="1"/>
          <p:nvPr/>
        </p:nvSpPr>
        <p:spPr>
          <a:xfrm>
            <a:off x="323528" y="764704"/>
            <a:ext cx="8458200" cy="5650906"/>
          </a:xfrm>
          <a:prstGeom prst="rect">
            <a:avLst/>
          </a:prstGeom>
          <a:noFill/>
        </p:spPr>
        <p:txBody>
          <a:bodyPr wrap="square" rtlCol="0">
            <a:spAutoFit/>
          </a:bodyPr>
          <a:lstStyle/>
          <a:p>
            <a:pPr marL="342900" indent="-342900" algn="just">
              <a:lnSpc>
                <a:spcPct val="150000"/>
              </a:lnSpc>
              <a:spcAft>
                <a:spcPts val="600"/>
              </a:spcAft>
              <a:buFont typeface="Wingdings" panose="05000000000000000000" pitchFamily="2" charset="2"/>
              <a:buChar char="q"/>
            </a:pPr>
            <a:r>
              <a:rPr lang="el-GR" dirty="0"/>
              <a:t>Ο κίνδυνος δογματισμού (</a:t>
            </a:r>
            <a:r>
              <a:rPr lang="it-IT" dirty="0" err="1"/>
              <a:t>Tedre</a:t>
            </a:r>
            <a:r>
              <a:rPr lang="it-IT" dirty="0"/>
              <a:t> </a:t>
            </a:r>
            <a:r>
              <a:rPr lang="en-US" dirty="0"/>
              <a:t>&amp;</a:t>
            </a:r>
            <a:r>
              <a:rPr lang="el-GR" dirty="0"/>
              <a:t> </a:t>
            </a:r>
            <a:r>
              <a:rPr lang="it-IT" dirty="0" err="1"/>
              <a:t>Denning</a:t>
            </a:r>
            <a:r>
              <a:rPr lang="el-GR" dirty="0"/>
              <a:t>, 2</a:t>
            </a:r>
            <a:r>
              <a:rPr lang="it-IT" dirty="0"/>
              <a:t>016)</a:t>
            </a:r>
            <a:r>
              <a:rPr lang="el-GR" dirty="0"/>
              <a:t>, ο «αλαζονικός όρος» (</a:t>
            </a:r>
            <a:r>
              <a:rPr lang="en-US" dirty="0" err="1"/>
              <a:t>Hemmendinger</a:t>
            </a:r>
            <a:r>
              <a:rPr lang="en-US" dirty="0"/>
              <a:t>, 2010, p. 2) </a:t>
            </a:r>
            <a:r>
              <a:rPr lang="el-GR" dirty="0"/>
              <a:t>και οι «πεινασμένοι» επιστήμονες των Υπολογιστών (</a:t>
            </a:r>
            <a:r>
              <a:rPr lang="en-US" dirty="0"/>
              <a:t>Denning, 2009, p. 30).</a:t>
            </a:r>
          </a:p>
          <a:p>
            <a:pPr marL="342900" indent="-342900" algn="just">
              <a:lnSpc>
                <a:spcPct val="150000"/>
              </a:lnSpc>
              <a:spcAft>
                <a:spcPts val="600"/>
              </a:spcAft>
              <a:buFont typeface="Wingdings" panose="05000000000000000000" pitchFamily="2" charset="2"/>
              <a:buChar char="q"/>
            </a:pPr>
            <a:r>
              <a:rPr lang="el-GR" dirty="0"/>
              <a:t>Η ΥΣ ως μια «</a:t>
            </a:r>
            <a:r>
              <a:rPr lang="el-GR" dirty="0" err="1"/>
              <a:t>επανεφεύρεση</a:t>
            </a:r>
            <a:r>
              <a:rPr lang="el-GR" dirty="0"/>
              <a:t> του τροχού» (</a:t>
            </a:r>
            <a:r>
              <a:rPr lang="en-US" dirty="0"/>
              <a:t>Nardelli, 2019; </a:t>
            </a:r>
            <a:r>
              <a:rPr lang="it-IT" dirty="0" err="1"/>
              <a:t>Tedre</a:t>
            </a:r>
            <a:r>
              <a:rPr lang="it-IT" dirty="0"/>
              <a:t> </a:t>
            </a:r>
            <a:r>
              <a:rPr lang="el-GR" dirty="0"/>
              <a:t>&amp; </a:t>
            </a:r>
            <a:r>
              <a:rPr lang="it-IT" dirty="0" err="1"/>
              <a:t>Denning</a:t>
            </a:r>
            <a:r>
              <a:rPr lang="el-GR" dirty="0"/>
              <a:t>, 2</a:t>
            </a:r>
            <a:r>
              <a:rPr lang="it-IT" dirty="0"/>
              <a:t>016</a:t>
            </a:r>
            <a:r>
              <a:rPr lang="el-GR" dirty="0"/>
              <a:t>)</a:t>
            </a:r>
            <a:endParaRPr lang="en-US" dirty="0"/>
          </a:p>
          <a:p>
            <a:pPr marL="342900" indent="-342900" algn="just">
              <a:lnSpc>
                <a:spcPct val="150000"/>
              </a:lnSpc>
              <a:spcAft>
                <a:spcPts val="600"/>
              </a:spcAft>
              <a:buFont typeface="Wingdings" panose="05000000000000000000" pitchFamily="2" charset="2"/>
              <a:buChar char="q"/>
            </a:pPr>
            <a:r>
              <a:rPr lang="el-GR" dirty="0"/>
              <a:t>Η οικουμενική/καθολική αξία (</a:t>
            </a:r>
            <a:r>
              <a:rPr lang="en-US" dirty="0"/>
              <a:t>Denning, 2017; Yasar</a:t>
            </a:r>
            <a:r>
              <a:rPr lang="el-GR" dirty="0"/>
              <a:t>, 2018)</a:t>
            </a:r>
          </a:p>
          <a:p>
            <a:pPr marL="342900" indent="-342900" algn="just">
              <a:lnSpc>
                <a:spcPct val="150000"/>
              </a:lnSpc>
              <a:spcAft>
                <a:spcPts val="600"/>
              </a:spcAft>
              <a:buFont typeface="Wingdings" panose="05000000000000000000" pitchFamily="2" charset="2"/>
              <a:buChar char="q"/>
            </a:pPr>
            <a:r>
              <a:rPr lang="el-GR" dirty="0"/>
              <a:t>Ιδέες που δεν εφαρμόζονται σε όλα τα πολιτισμικά πλαίσια (</a:t>
            </a:r>
            <a:r>
              <a:rPr lang="en-US" dirty="0" err="1"/>
              <a:t>Saqr</a:t>
            </a:r>
            <a:r>
              <a:rPr lang="en-US" dirty="0"/>
              <a:t> et al., 2021)</a:t>
            </a:r>
          </a:p>
          <a:p>
            <a:pPr marL="342900" indent="-342900" algn="just">
              <a:lnSpc>
                <a:spcPct val="150000"/>
              </a:lnSpc>
              <a:spcAft>
                <a:spcPts val="600"/>
              </a:spcAft>
              <a:buFont typeface="Wingdings" panose="05000000000000000000" pitchFamily="2" charset="2"/>
              <a:buChar char="q"/>
            </a:pPr>
            <a:r>
              <a:rPr lang="el-GR" dirty="0"/>
              <a:t>Η αξιολόγηση</a:t>
            </a:r>
          </a:p>
          <a:p>
            <a:pPr marL="342900" indent="-342900" algn="just">
              <a:lnSpc>
                <a:spcPct val="150000"/>
              </a:lnSpc>
              <a:spcAft>
                <a:spcPts val="600"/>
              </a:spcAft>
              <a:buFont typeface="Wingdings" panose="05000000000000000000" pitchFamily="2" charset="2"/>
              <a:buChar char="q"/>
            </a:pPr>
            <a:r>
              <a:rPr lang="el-GR" dirty="0"/>
              <a:t>Η ετοιμότητα των εκπαιδευτικών</a:t>
            </a:r>
            <a:endParaRPr lang="en-US" dirty="0"/>
          </a:p>
          <a:p>
            <a:pPr marL="342900" indent="-342900" algn="just">
              <a:lnSpc>
                <a:spcPct val="150000"/>
              </a:lnSpc>
              <a:spcAft>
                <a:spcPts val="600"/>
              </a:spcAft>
              <a:buFont typeface="Wingdings" panose="05000000000000000000" pitchFamily="2" charset="2"/>
              <a:buChar char="q"/>
            </a:pPr>
            <a:r>
              <a:rPr lang="el-GR" dirty="0"/>
              <a:t>Προκλήσεις που σχετίζονται με την ενσωμάτωση της ΥΣ στην υποχρεωτική εκπαίδευση </a:t>
            </a:r>
            <a:r>
              <a:rPr lang="en-US" dirty="0"/>
              <a:t>(Bocconi et al., 2022, p. 39).</a:t>
            </a:r>
            <a:endParaRPr lang="el-GR" dirty="0"/>
          </a:p>
          <a:p>
            <a:pPr marL="342900" indent="-342900" algn="just">
              <a:lnSpc>
                <a:spcPct val="150000"/>
              </a:lnSpc>
              <a:spcAft>
                <a:spcPts val="600"/>
              </a:spcAft>
              <a:buFont typeface="Wingdings" panose="05000000000000000000" pitchFamily="2" charset="2"/>
              <a:buChar char="q"/>
            </a:pPr>
            <a:endParaRPr lang="el-GR" dirty="0"/>
          </a:p>
          <a:p>
            <a:pPr marL="342900" indent="-342900" algn="just">
              <a:lnSpc>
                <a:spcPct val="150000"/>
              </a:lnSpc>
              <a:spcAft>
                <a:spcPts val="600"/>
              </a:spcAft>
              <a:buFont typeface="Wingdings" panose="05000000000000000000" pitchFamily="2" charset="2"/>
              <a:buChar char="q"/>
            </a:pPr>
            <a:endParaRPr lang="el-GR" dirty="0"/>
          </a:p>
        </p:txBody>
      </p:sp>
      <p:sp>
        <p:nvSpPr>
          <p:cNvPr id="4" name="2 - Υπότιτλος">
            <a:extLst>
              <a:ext uri="{FF2B5EF4-FFF2-40B4-BE49-F238E27FC236}">
                <a16:creationId xmlns:a16="http://schemas.microsoft.com/office/drawing/2014/main" id="{24DBCF48-1CA2-9D3C-B81A-49396CE02B0E}"/>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b="1" dirty="0" err="1">
                <a:solidFill>
                  <a:schemeClr val="tx2">
                    <a:lumMod val="75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12" name="TextBox 11">
            <a:extLst>
              <a:ext uri="{FF2B5EF4-FFF2-40B4-BE49-F238E27FC236}">
                <a16:creationId xmlns:a16="http://schemas.microsoft.com/office/drawing/2014/main" id="{10B813DF-CDB9-59A4-E4C5-F3E117239DF6}"/>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pic>
        <p:nvPicPr>
          <p:cNvPr id="14" name="Εικόνα 13">
            <a:extLst>
              <a:ext uri="{FF2B5EF4-FFF2-40B4-BE49-F238E27FC236}">
                <a16:creationId xmlns:a16="http://schemas.microsoft.com/office/drawing/2014/main" id="{60D43EA3-6ECC-E74F-600F-1251F920B62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38628" y="890088"/>
            <a:ext cx="4828000" cy="5112000"/>
          </a:xfrm>
          <a:prstGeom prst="rect">
            <a:avLst/>
          </a:prstGeom>
        </p:spPr>
      </p:pic>
    </p:spTree>
    <p:extLst>
      <p:ext uri="{BB962C8B-B14F-4D97-AF65-F5344CB8AC3E}">
        <p14:creationId xmlns:p14="http://schemas.microsoft.com/office/powerpoint/2010/main" val="21934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5">
                                            <p:txEl>
                                              <p:pRg st="3" end="3"/>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5">
                                            <p:txEl>
                                              <p:pRg st="4" end="4"/>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5">
                                            <p:txEl>
                                              <p:pRg st="5" end="5"/>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D26DB9-4D1A-E1BD-0EBB-4841A881E776}"/>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3296DA4F-5CED-A1A2-DF9A-F3D13710CE60}"/>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19</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01A1041D-0998-E232-D251-0C0D42151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C97BF98-AADF-7C7F-295D-787D9EA09C3A}"/>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2C1D8558-75C2-F652-9FEC-CF373DD28F7A}"/>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AF0E1321-E411-3621-2084-38DF8FD2856D}"/>
              </a:ext>
            </a:extLst>
          </p:cNvPr>
          <p:cNvSpPr txBox="1"/>
          <p:nvPr/>
        </p:nvSpPr>
        <p:spPr>
          <a:xfrm>
            <a:off x="198240" y="764704"/>
            <a:ext cx="8622232" cy="5122941"/>
          </a:xfrm>
          <a:prstGeom prst="rect">
            <a:avLst/>
          </a:prstGeom>
          <a:noFill/>
        </p:spPr>
        <p:txBody>
          <a:bodyPr wrap="square" rtlCol="0">
            <a:spAutoFit/>
          </a:bodyPr>
          <a:lstStyle/>
          <a:p>
            <a:pPr marL="342900" lvl="0" indent="-342900" algn="just" defTabSz="914400">
              <a:lnSpc>
                <a:spcPct val="150000"/>
              </a:lnSpc>
              <a:buFont typeface="Wingdings" panose="05000000000000000000" pitchFamily="2" charset="2"/>
              <a:buChar char="q"/>
              <a:defRPr/>
            </a:pPr>
            <a:r>
              <a:rPr lang="el-GR" sz="2000" dirty="0">
                <a:solidFill>
                  <a:srgbClr val="000000"/>
                </a:solidFill>
              </a:rPr>
              <a:t>Ενσωμάτωση στα επιστημονικά πεδία (</a:t>
            </a:r>
            <a:r>
              <a:rPr lang="en-US" sz="2000" dirty="0">
                <a:solidFill>
                  <a:srgbClr val="000000"/>
                </a:solidFill>
              </a:rPr>
              <a:t>Pollock et al., 2019)</a:t>
            </a:r>
          </a:p>
          <a:p>
            <a:pPr marL="288000" indent="-342900">
              <a:lnSpc>
                <a:spcPct val="150000"/>
              </a:lnSpc>
              <a:buFont typeface="Wingdings" panose="05000000000000000000" pitchFamily="2" charset="2"/>
              <a:buChar char="q"/>
            </a:pPr>
            <a:r>
              <a:rPr lang="el-GR" sz="2000" dirty="0"/>
              <a:t>Από την Υπολογιστική Σκέψη στην </a:t>
            </a:r>
            <a:r>
              <a:rPr lang="el-GR" sz="2000" b="1" dirty="0"/>
              <a:t>Υπολογιστική </a:t>
            </a:r>
            <a:r>
              <a:rPr lang="el-GR" sz="2000" b="1" dirty="0" err="1"/>
              <a:t>Συμμετοχικότητα</a:t>
            </a:r>
            <a:r>
              <a:rPr lang="el-GR" sz="2000" b="1" dirty="0"/>
              <a:t> </a:t>
            </a:r>
            <a:r>
              <a:rPr lang="en-US" sz="2000" dirty="0"/>
              <a:t>(Kafai, 2016):</a:t>
            </a:r>
          </a:p>
          <a:p>
            <a:pPr marL="745200" lvl="1" indent="-342900">
              <a:lnSpc>
                <a:spcPct val="150000"/>
              </a:lnSpc>
              <a:buFont typeface="Arial" panose="020B0604020202020204" pitchFamily="34" charset="0"/>
              <a:buChar char="•"/>
            </a:pPr>
            <a:r>
              <a:rPr lang="el-GR" sz="2000" dirty="0">
                <a:solidFill>
                  <a:srgbClr val="000000"/>
                </a:solidFill>
              </a:rPr>
              <a:t>Από τον κώδικα στον διαμοιρασμό εφαρμογών</a:t>
            </a:r>
          </a:p>
          <a:p>
            <a:pPr marL="745200" lvl="1" indent="-342900">
              <a:lnSpc>
                <a:spcPct val="150000"/>
              </a:lnSpc>
              <a:buFont typeface="Arial" panose="020B0604020202020204" pitchFamily="34" charset="0"/>
              <a:buChar char="•"/>
            </a:pPr>
            <a:r>
              <a:rPr lang="el-GR" sz="2000" dirty="0">
                <a:solidFill>
                  <a:srgbClr val="000000"/>
                </a:solidFill>
              </a:rPr>
              <a:t>Από τα εργαλεία στις κοινότητες</a:t>
            </a:r>
          </a:p>
          <a:p>
            <a:pPr marL="745200" lvl="1" indent="-342900">
              <a:lnSpc>
                <a:spcPct val="150000"/>
              </a:lnSpc>
              <a:buFont typeface="Arial" panose="020B0604020202020204" pitchFamily="34" charset="0"/>
              <a:buChar char="•"/>
            </a:pPr>
            <a:r>
              <a:rPr lang="el-GR" sz="2000" dirty="0">
                <a:solidFill>
                  <a:srgbClr val="000000"/>
                </a:solidFill>
              </a:rPr>
              <a:t>Από τις δημιουργίες «απ’ το μηδέν» στην ανάμειξη </a:t>
            </a:r>
            <a:r>
              <a:rPr lang="en-US" sz="2000" dirty="0"/>
              <a:t>(Dasgupta et al., 2016</a:t>
            </a:r>
            <a:r>
              <a:rPr lang="el-GR" sz="2000" dirty="0"/>
              <a:t>;</a:t>
            </a:r>
            <a:r>
              <a:rPr lang="en-US" sz="2000" dirty="0"/>
              <a:t> Xing, 2021)</a:t>
            </a:r>
          </a:p>
          <a:p>
            <a:pPr marL="288000" indent="-342900">
              <a:lnSpc>
                <a:spcPct val="150000"/>
              </a:lnSpc>
              <a:buFont typeface="Wingdings" panose="05000000000000000000" pitchFamily="2" charset="2"/>
              <a:buChar char="q"/>
            </a:pPr>
            <a:r>
              <a:rPr lang="el-GR" sz="2000" dirty="0"/>
              <a:t>Προς μια περισσότερο </a:t>
            </a:r>
            <a:r>
              <a:rPr lang="el-GR" sz="2000" b="1" dirty="0"/>
              <a:t>κοινωνική διάσταση </a:t>
            </a:r>
            <a:r>
              <a:rPr lang="el-GR" sz="2000" dirty="0"/>
              <a:t>της ΥΣ</a:t>
            </a:r>
          </a:p>
          <a:p>
            <a:pPr marL="288000" indent="-342900">
              <a:lnSpc>
                <a:spcPct val="150000"/>
              </a:lnSpc>
              <a:buFont typeface="Wingdings" panose="05000000000000000000" pitchFamily="2" charset="2"/>
              <a:buChar char="q"/>
            </a:pPr>
            <a:r>
              <a:rPr lang="el-GR" sz="2000" dirty="0"/>
              <a:t>Η ΥΣ σε ένα νέο, περισσότερο </a:t>
            </a:r>
            <a:r>
              <a:rPr lang="el-GR" sz="2000" b="1" dirty="0"/>
              <a:t>συμμετοχικό πλαίσιο </a:t>
            </a:r>
            <a:r>
              <a:rPr lang="en-US" sz="2000" dirty="0">
                <a:ea typeface="Calibri" panose="020F0502020204030204" pitchFamily="34" charset="0"/>
              </a:rPr>
              <a:t>(</a:t>
            </a:r>
            <a:r>
              <a:rPr lang="en-US" sz="2000" dirty="0"/>
              <a:t>Jiang et al., 2021</a:t>
            </a:r>
            <a:r>
              <a:rPr lang="el-GR" sz="2000" dirty="0"/>
              <a:t>; </a:t>
            </a:r>
            <a:r>
              <a:rPr lang="en-US" sz="2000" dirty="0">
                <a:ea typeface="Calibri" panose="020F0502020204030204" pitchFamily="34" charset="0"/>
              </a:rPr>
              <a:t>Resnick &amp; Rusk, 2020</a:t>
            </a:r>
            <a:r>
              <a:rPr lang="en-US" sz="2000" dirty="0"/>
              <a:t>)</a:t>
            </a:r>
            <a:endParaRPr lang="en-US" sz="2000" dirty="0">
              <a:ea typeface="Calibri" panose="020F0502020204030204" pitchFamily="34" charset="0"/>
            </a:endParaRPr>
          </a:p>
          <a:p>
            <a:pPr marL="342900" lvl="0" indent="-342900" algn="just" defTabSz="914400">
              <a:lnSpc>
                <a:spcPct val="150000"/>
              </a:lnSpc>
              <a:buFont typeface="Wingdings" panose="05000000000000000000" pitchFamily="2" charset="2"/>
              <a:buChar char="q"/>
              <a:defRPr/>
            </a:pPr>
            <a:endParaRPr lang="el-GR" sz="2000" dirty="0">
              <a:solidFill>
                <a:srgbClr val="000000"/>
              </a:solidFill>
            </a:endParaRPr>
          </a:p>
        </p:txBody>
      </p:sp>
      <p:sp>
        <p:nvSpPr>
          <p:cNvPr id="2" name="TextBox 1">
            <a:extLst>
              <a:ext uri="{FF2B5EF4-FFF2-40B4-BE49-F238E27FC236}">
                <a16:creationId xmlns:a16="http://schemas.microsoft.com/office/drawing/2014/main" id="{5C434A58-6483-C0AC-2E73-E37CEDC093AF}"/>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EB83A143-CAB8-D7D9-C025-7F62AE6A0855}"/>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b="1" dirty="0" err="1">
                <a:solidFill>
                  <a:schemeClr val="tx2">
                    <a:lumMod val="75000"/>
                  </a:schemeClr>
                </a:solidFill>
              </a:rPr>
              <a:t>μελλ</a:t>
            </a:r>
            <a:r>
              <a:rPr lang="el-GR" sz="1700" b="1" dirty="0">
                <a:solidFill>
                  <a:schemeClr val="tx2">
                    <a:lumMod val="75000"/>
                  </a:schemeClr>
                </a:solidFill>
              </a:rPr>
              <a:t>. </a:t>
            </a:r>
            <a:r>
              <a:rPr lang="el-GR" sz="1700" b="1" dirty="0" err="1">
                <a:solidFill>
                  <a:schemeClr val="tx2">
                    <a:lumMod val="75000"/>
                  </a:schemeClr>
                </a:solidFill>
              </a:rPr>
              <a:t>κατευθυνσεισ</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9788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3DB7AE1F-92A8-C71C-2A48-A42464DF3F5F}"/>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13" name="5 - TextBox">
            <a:extLst>
              <a:ext uri="{FF2B5EF4-FFF2-40B4-BE49-F238E27FC236}">
                <a16:creationId xmlns:a16="http://schemas.microsoft.com/office/drawing/2014/main" id="{E055258B-4416-EAF2-A7E8-78F2DC06EB20}"/>
              </a:ext>
            </a:extLst>
          </p:cNvPr>
          <p:cNvSpPr txBox="1"/>
          <p:nvPr/>
        </p:nvSpPr>
        <p:spPr>
          <a:xfrm>
            <a:off x="-1" y="893191"/>
            <a:ext cx="9143999" cy="671851"/>
          </a:xfrm>
          <a:prstGeom prst="rect">
            <a:avLst/>
          </a:prstGeom>
          <a:noFill/>
        </p:spPr>
        <p:txBody>
          <a:bodyPr wrap="square" rtlCol="0">
            <a:spAutoFit/>
          </a:bodyPr>
          <a:lstStyle/>
          <a:p>
            <a:pPr algn="ctr">
              <a:lnSpc>
                <a:spcPct val="150000"/>
              </a:lnSpc>
              <a:spcAft>
                <a:spcPts val="1200"/>
              </a:spcAft>
            </a:pPr>
            <a:r>
              <a:rPr lang="el-GR" sz="2800" b="1" dirty="0"/>
              <a:t>Σύντομο κουίζ</a:t>
            </a:r>
          </a:p>
        </p:txBody>
      </p:sp>
      <p:pic>
        <p:nvPicPr>
          <p:cNvPr id="15" name="Εικόνα 14">
            <a:hlinkClick r:id="rId4"/>
            <a:extLst>
              <a:ext uri="{FF2B5EF4-FFF2-40B4-BE49-F238E27FC236}">
                <a16:creationId xmlns:a16="http://schemas.microsoft.com/office/drawing/2014/main" id="{325FC33F-422F-F197-DC6D-D8403D2CC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7998" y="2046617"/>
            <a:ext cx="2628000" cy="2628000"/>
          </a:xfrm>
          <a:prstGeom prst="rect">
            <a:avLst/>
          </a:prstGeom>
          <a:ln>
            <a:solidFill>
              <a:schemeClr val="tx1"/>
            </a:solidFill>
          </a:ln>
        </p:spPr>
      </p:pic>
    </p:spTree>
    <p:extLst>
      <p:ext uri="{BB962C8B-B14F-4D97-AF65-F5344CB8AC3E}">
        <p14:creationId xmlns:p14="http://schemas.microsoft.com/office/powerpoint/2010/main" val="268093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58CDBB-4119-0827-3D98-F03E02BFC279}"/>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14960F1E-BA2A-173D-DAEE-18C18FE3759F}"/>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20</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3B6EA783-4CD3-23F6-23D0-B2DA72389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72915693-816F-CEF4-1001-23CFCF22EB97}"/>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0B852879-23DC-201D-1F9C-3C766275230D}"/>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4B8CCC7-D812-00C3-A6A8-D41E1BB632D7}"/>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7F465354-2F03-57AE-6877-C6EEB929BE4D}"/>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b="1" dirty="0" err="1">
                <a:solidFill>
                  <a:schemeClr val="tx2">
                    <a:lumMod val="75000"/>
                  </a:schemeClr>
                </a:solidFill>
              </a:rPr>
              <a:t>μελλ</a:t>
            </a:r>
            <a:r>
              <a:rPr lang="el-GR" sz="1700" b="1" dirty="0">
                <a:solidFill>
                  <a:schemeClr val="tx2">
                    <a:lumMod val="75000"/>
                  </a:schemeClr>
                </a:solidFill>
              </a:rPr>
              <a:t>. </a:t>
            </a:r>
            <a:r>
              <a:rPr lang="el-GR" sz="1700" b="1" dirty="0" err="1">
                <a:solidFill>
                  <a:schemeClr val="tx2">
                    <a:lumMod val="75000"/>
                  </a:schemeClr>
                </a:solidFill>
              </a:rPr>
              <a:t>κατευθυνσεισ</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
        <p:nvSpPr>
          <p:cNvPr id="4" name="5 - TextBox">
            <a:extLst>
              <a:ext uri="{FF2B5EF4-FFF2-40B4-BE49-F238E27FC236}">
                <a16:creationId xmlns:a16="http://schemas.microsoft.com/office/drawing/2014/main" id="{61A3E2AA-1BE9-C1F8-5BFE-D179E902A786}"/>
              </a:ext>
            </a:extLst>
          </p:cNvPr>
          <p:cNvSpPr txBox="1"/>
          <p:nvPr/>
        </p:nvSpPr>
        <p:spPr>
          <a:xfrm>
            <a:off x="323528" y="764704"/>
            <a:ext cx="8458200" cy="4661276"/>
          </a:xfrm>
          <a:prstGeom prst="rect">
            <a:avLst/>
          </a:prstGeom>
          <a:noFill/>
        </p:spPr>
        <p:txBody>
          <a:bodyPr wrap="square" rtlCol="0">
            <a:spAutoFit/>
          </a:bodyPr>
          <a:lstStyle/>
          <a:p>
            <a:pPr marL="288000" indent="-342900">
              <a:lnSpc>
                <a:spcPct val="150000"/>
              </a:lnSpc>
              <a:buFont typeface="Wingdings" panose="05000000000000000000" pitchFamily="2" charset="2"/>
              <a:buChar char="q"/>
            </a:pPr>
            <a:r>
              <a:rPr lang="el-GR" sz="2000" dirty="0"/>
              <a:t>Από τη </a:t>
            </a:r>
            <a:r>
              <a:rPr lang="el-GR" sz="2000" b="1" dirty="0"/>
              <a:t>Γνωστική</a:t>
            </a:r>
            <a:r>
              <a:rPr lang="el-GR" sz="2000" dirty="0"/>
              <a:t> στην </a:t>
            </a:r>
            <a:r>
              <a:rPr lang="el-GR" sz="2000" b="1" dirty="0"/>
              <a:t>Κριτική ΥΣ</a:t>
            </a:r>
            <a:r>
              <a:rPr lang="en-US" sz="2000" b="1" dirty="0"/>
              <a:t> </a:t>
            </a:r>
            <a:r>
              <a:rPr lang="en-US" sz="2000" dirty="0"/>
              <a:t>(Kafai</a:t>
            </a:r>
            <a:r>
              <a:rPr lang="el-GR" sz="2000" dirty="0"/>
              <a:t> </a:t>
            </a:r>
            <a:r>
              <a:rPr lang="en-US" sz="2000" dirty="0"/>
              <a:t>et al., 2020):</a:t>
            </a:r>
          </a:p>
          <a:p>
            <a:pPr marL="745200" lvl="1" indent="-342900">
              <a:lnSpc>
                <a:spcPct val="150000"/>
              </a:lnSpc>
              <a:buFont typeface="Arial" panose="020B0604020202020204" pitchFamily="34" charset="0"/>
              <a:buChar char="•"/>
            </a:pPr>
            <a:r>
              <a:rPr lang="el-GR" sz="1900" dirty="0">
                <a:solidFill>
                  <a:srgbClr val="000000"/>
                </a:solidFill>
                <a:latin typeface="Charis SIL"/>
              </a:rPr>
              <a:t>Ανάπτυξη κριτικού περιεχομένου με χρήση υπολογισμών</a:t>
            </a:r>
          </a:p>
          <a:p>
            <a:pPr marL="745200" lvl="1" indent="-342900">
              <a:lnSpc>
                <a:spcPct val="150000"/>
              </a:lnSpc>
              <a:buFont typeface="Arial" panose="020B0604020202020204" pitchFamily="34" charset="0"/>
              <a:buChar char="•"/>
            </a:pPr>
            <a:r>
              <a:rPr lang="el-GR" sz="1900" dirty="0">
                <a:solidFill>
                  <a:srgbClr val="000000"/>
                </a:solidFill>
                <a:latin typeface="Charis SIL"/>
              </a:rPr>
              <a:t>Δικαιοσύνη, κριτική κατανόηση, κοινωνική αλλαγή</a:t>
            </a:r>
          </a:p>
          <a:p>
            <a:pPr marL="745200" lvl="1" indent="-342900">
              <a:lnSpc>
                <a:spcPct val="150000"/>
              </a:lnSpc>
              <a:buFont typeface="Arial" panose="020B0604020202020204" pitchFamily="34" charset="0"/>
              <a:buChar char="•"/>
            </a:pPr>
            <a:r>
              <a:rPr lang="el-GR" sz="1900" dirty="0">
                <a:solidFill>
                  <a:srgbClr val="000000"/>
                </a:solidFill>
                <a:latin typeface="Charis SIL"/>
              </a:rPr>
              <a:t>Κατανόηση και κριτική των υφιστάμενων υπολογιστικών υποδομών</a:t>
            </a:r>
          </a:p>
          <a:p>
            <a:pPr marL="745200" lvl="1" indent="-342900">
              <a:lnSpc>
                <a:spcPct val="150000"/>
              </a:lnSpc>
              <a:buFont typeface="Arial" panose="020B0604020202020204" pitchFamily="34" charset="0"/>
              <a:buChar char="•"/>
            </a:pPr>
            <a:r>
              <a:rPr lang="el-GR" sz="1900" dirty="0">
                <a:solidFill>
                  <a:srgbClr val="000000"/>
                </a:solidFill>
                <a:latin typeface="Charis SIL"/>
              </a:rPr>
              <a:t>Δημιουργία εφαρμογών  που προάγουν την ευημερία, την ευαισθητοποίηση και την </a:t>
            </a:r>
            <a:r>
              <a:rPr lang="el-GR" sz="1900" dirty="0" err="1">
                <a:solidFill>
                  <a:srgbClr val="000000"/>
                </a:solidFill>
                <a:latin typeface="Charis SIL"/>
              </a:rPr>
              <a:t>ακτιβιστική</a:t>
            </a:r>
            <a:r>
              <a:rPr lang="el-GR" sz="1900" dirty="0">
                <a:solidFill>
                  <a:srgbClr val="000000"/>
                </a:solidFill>
                <a:latin typeface="Charis SIL"/>
              </a:rPr>
              <a:t> δράση</a:t>
            </a:r>
          </a:p>
          <a:p>
            <a:pPr marL="288000" lvl="1" indent="-342900">
              <a:lnSpc>
                <a:spcPct val="150000"/>
              </a:lnSpc>
              <a:buFont typeface="Wingdings" panose="05000000000000000000" pitchFamily="2" charset="2"/>
              <a:buChar char="q"/>
            </a:pPr>
            <a:r>
              <a:rPr lang="el-GR" sz="2000" dirty="0"/>
              <a:t>Προτάσεις που ευθυγραμμίζονται με τη θεώρηση του </a:t>
            </a:r>
            <a:r>
              <a:rPr lang="el-GR" sz="2000" dirty="0" err="1"/>
              <a:t>Seymour</a:t>
            </a:r>
            <a:r>
              <a:rPr lang="el-GR" sz="2000" dirty="0"/>
              <a:t> </a:t>
            </a:r>
            <a:r>
              <a:rPr lang="el-GR" sz="2000" dirty="0" err="1"/>
              <a:t>Papert</a:t>
            </a:r>
            <a:r>
              <a:rPr lang="el-GR" sz="2000" dirty="0"/>
              <a:t> για τον προγραμματισμό.</a:t>
            </a:r>
            <a:endParaRPr lang="en-US" sz="2000" dirty="0"/>
          </a:p>
          <a:p>
            <a:pPr marL="288000" lvl="1" indent="-342900">
              <a:lnSpc>
                <a:spcPct val="150000"/>
              </a:lnSpc>
              <a:buFont typeface="Wingdings" panose="05000000000000000000" pitchFamily="2" charset="2"/>
              <a:buChar char="q"/>
            </a:pPr>
            <a:r>
              <a:rPr lang="el-GR" sz="2000" dirty="0"/>
              <a:t>Ελάχιστες προσπάθειες προώθησης της Κριτικής ΥΣ</a:t>
            </a:r>
          </a:p>
          <a:p>
            <a:pPr marL="288000" lvl="1" indent="-342900">
              <a:lnSpc>
                <a:spcPct val="150000"/>
              </a:lnSpc>
              <a:buFont typeface="Wingdings" panose="05000000000000000000" pitchFamily="2" charset="2"/>
              <a:buChar char="q"/>
            </a:pPr>
            <a:r>
              <a:rPr lang="el-GR" sz="2000" b="1" dirty="0"/>
              <a:t>Προς την ΥΣ 2.0 </a:t>
            </a:r>
            <a:r>
              <a:rPr lang="el-GR" sz="2000" dirty="0"/>
              <a:t>(</a:t>
            </a:r>
            <a:r>
              <a:rPr lang="en-US" sz="2000" dirty="0" err="1"/>
              <a:t>Tedre</a:t>
            </a:r>
            <a:r>
              <a:rPr lang="en-US" sz="2000" dirty="0"/>
              <a:t>, 2022)</a:t>
            </a:r>
            <a:endParaRPr lang="el-GR" sz="2000" b="1" dirty="0"/>
          </a:p>
        </p:txBody>
      </p:sp>
      <p:pic>
        <p:nvPicPr>
          <p:cNvPr id="9" name="Εικόνα 8">
            <a:extLst>
              <a:ext uri="{FF2B5EF4-FFF2-40B4-BE49-F238E27FC236}">
                <a16:creationId xmlns:a16="http://schemas.microsoft.com/office/drawing/2014/main" id="{C416E97E-EF1F-F0AE-1839-9C50D390E5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22662" y="1045272"/>
            <a:ext cx="5059932" cy="4767456"/>
          </a:xfrm>
          <a:prstGeom prst="rect">
            <a:avLst/>
          </a:prstGeom>
        </p:spPr>
      </p:pic>
    </p:spTree>
    <p:extLst>
      <p:ext uri="{BB962C8B-B14F-4D97-AF65-F5344CB8AC3E}">
        <p14:creationId xmlns:p14="http://schemas.microsoft.com/office/powerpoint/2010/main" val="25490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AFB0B9-CF29-58DB-B81C-BBCDB0E989E0}"/>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635489E6-40FF-B3E3-42F8-19E7B4FF414F}"/>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21</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A9785D78-59EF-2374-0BDB-164794724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192A112C-949D-6010-6054-E8A0D5050B14}"/>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C3F5D24-26C8-8063-153E-5FA00BEEB18D}"/>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5 - TextBox">
            <a:extLst>
              <a:ext uri="{FF2B5EF4-FFF2-40B4-BE49-F238E27FC236}">
                <a16:creationId xmlns:a16="http://schemas.microsoft.com/office/drawing/2014/main" id="{3995475D-D6FD-9FD3-23E3-957E5AF44D70}"/>
              </a:ext>
            </a:extLst>
          </p:cNvPr>
          <p:cNvSpPr txBox="1"/>
          <p:nvPr/>
        </p:nvSpPr>
        <p:spPr>
          <a:xfrm>
            <a:off x="198240" y="764704"/>
            <a:ext cx="8747520" cy="1295868"/>
          </a:xfrm>
          <a:prstGeom prst="rect">
            <a:avLst/>
          </a:prstGeom>
          <a:noFill/>
        </p:spPr>
        <p:txBody>
          <a:bodyPr wrap="square" rtlCol="0">
            <a:spAutoFit/>
          </a:bodyPr>
          <a:lstStyle/>
          <a:p>
            <a:pPr marL="285750" indent="-285750">
              <a:buFont typeface="Wingdings" panose="05000000000000000000" pitchFamily="2" charset="2"/>
              <a:buChar char="q"/>
            </a:pPr>
            <a:r>
              <a:rPr lang="el-GR" dirty="0"/>
              <a:t>«Για να είναι χρήσιμος, ένας ορισμός πρέπει να αντιστοιχίζεται με παραδείγματα που δείχνουν πώς η ΥΣ μπορεί να ενσωματωθεί στη σχολική τάξη.» (</a:t>
            </a:r>
            <a:r>
              <a:rPr lang="en-US" dirty="0"/>
              <a:t>Barr &amp; Stephenson, 2011, p. 50)</a:t>
            </a:r>
            <a:endParaRPr lang="en-US" kern="100" dirty="0">
              <a:solidFill>
                <a:srgbClr val="000000"/>
              </a:solidFill>
              <a:latin typeface="Calibri" panose="020F0502020204030204" pitchFamily="34" charset="0"/>
              <a:ea typeface="Calibri" panose="020F0502020204030204" pitchFamily="34" charset="0"/>
            </a:endParaRPr>
          </a:p>
          <a:p>
            <a:pPr marL="342900" indent="-342900" algn="just">
              <a:lnSpc>
                <a:spcPct val="150000"/>
              </a:lnSpc>
              <a:spcAft>
                <a:spcPts val="1200"/>
              </a:spcAft>
              <a:buFont typeface="Wingdings" panose="05000000000000000000" pitchFamily="2" charset="2"/>
              <a:buChar char="q"/>
            </a:pPr>
            <a:r>
              <a:rPr lang="el-GR" kern="100" dirty="0">
                <a:solidFill>
                  <a:srgbClr val="000000"/>
                </a:solidFill>
                <a:latin typeface="Calibri" panose="020F0502020204030204" pitchFamily="34" charset="0"/>
                <a:ea typeface="Calibri" panose="020F0502020204030204" pitchFamily="34" charset="0"/>
              </a:rPr>
              <a:t>Κεντρικές Έννοιες και Δεξιότητες της ΥΣ</a:t>
            </a:r>
            <a:r>
              <a:rPr lang="en-US" kern="100" dirty="0">
                <a:solidFill>
                  <a:srgbClr val="000000"/>
                </a:solidFill>
                <a:latin typeface="Calibri" panose="020F0502020204030204" pitchFamily="34" charset="0"/>
                <a:ea typeface="Calibri" panose="020F0502020204030204" pitchFamily="34" charset="0"/>
              </a:rPr>
              <a:t> (Barr &amp; Stephenson, 2011, p.52)</a:t>
            </a:r>
            <a:endParaRPr lang="el-GR" dirty="0"/>
          </a:p>
        </p:txBody>
      </p:sp>
      <p:pic>
        <p:nvPicPr>
          <p:cNvPr id="15" name="Εικόνα 14">
            <a:extLst>
              <a:ext uri="{FF2B5EF4-FFF2-40B4-BE49-F238E27FC236}">
                <a16:creationId xmlns:a16="http://schemas.microsoft.com/office/drawing/2014/main" id="{F8CA0233-52D8-1B15-C2C4-EC5B440CE3F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375933" y="1991144"/>
            <a:ext cx="6386498" cy="4006744"/>
          </a:xfrm>
          <a:prstGeom prst="rect">
            <a:avLst/>
          </a:prstGeom>
        </p:spPr>
      </p:pic>
      <p:sp>
        <p:nvSpPr>
          <p:cNvPr id="16" name="TextBox 15">
            <a:extLst>
              <a:ext uri="{FF2B5EF4-FFF2-40B4-BE49-F238E27FC236}">
                <a16:creationId xmlns:a16="http://schemas.microsoft.com/office/drawing/2014/main" id="{4C83E6EA-8F44-0B7C-33B0-2EA0180BD4AA}"/>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98F73935-9845-FFCF-ED5D-E0C8F6642B44}"/>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7988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22</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79EB1B2-48F5-4DB1-94FF-49276CBF2B70}"/>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5 - TextBox">
            <a:extLst>
              <a:ext uri="{FF2B5EF4-FFF2-40B4-BE49-F238E27FC236}">
                <a16:creationId xmlns:a16="http://schemas.microsoft.com/office/drawing/2014/main" id="{B828B8B4-0110-7EF8-C69C-CCFEB77D38BF}"/>
              </a:ext>
            </a:extLst>
          </p:cNvPr>
          <p:cNvSpPr txBox="1"/>
          <p:nvPr/>
        </p:nvSpPr>
        <p:spPr>
          <a:xfrm>
            <a:off x="198240" y="764704"/>
            <a:ext cx="8747520" cy="464871"/>
          </a:xfrm>
          <a:prstGeom prst="rect">
            <a:avLst/>
          </a:prstGeom>
          <a:noFill/>
        </p:spPr>
        <p:txBody>
          <a:bodyPr wrap="square" rtlCol="0">
            <a:spAutoFit/>
          </a:bodyPr>
          <a:lstStyle/>
          <a:p>
            <a:pPr marL="342900" indent="-342900" algn="just">
              <a:lnSpc>
                <a:spcPct val="150000"/>
              </a:lnSpc>
              <a:spcAft>
                <a:spcPts val="1200"/>
              </a:spcAft>
              <a:buFont typeface="Wingdings" panose="05000000000000000000" pitchFamily="2" charset="2"/>
              <a:buChar char="q"/>
            </a:pPr>
            <a:r>
              <a:rPr lang="el-GR" kern="100" dirty="0">
                <a:solidFill>
                  <a:srgbClr val="000000"/>
                </a:solidFill>
                <a:latin typeface="Calibri" panose="020F0502020204030204" pitchFamily="34" charset="0"/>
                <a:ea typeface="Calibri" panose="020F0502020204030204" pitchFamily="34" charset="0"/>
              </a:rPr>
              <a:t>Κεντρικές Έννοιες και Δεξιότητες της ΥΣ</a:t>
            </a:r>
            <a:r>
              <a:rPr lang="en-US" kern="100" dirty="0">
                <a:solidFill>
                  <a:srgbClr val="000000"/>
                </a:solidFill>
                <a:latin typeface="Calibri" panose="020F0502020204030204" pitchFamily="34" charset="0"/>
                <a:ea typeface="Calibri" panose="020F0502020204030204" pitchFamily="34" charset="0"/>
              </a:rPr>
              <a:t> (Barr &amp; Stephenson, 2011, p.52)</a:t>
            </a:r>
            <a:endParaRPr lang="el-GR" dirty="0"/>
          </a:p>
        </p:txBody>
      </p:sp>
      <p:pic>
        <p:nvPicPr>
          <p:cNvPr id="15" name="Εικόνα 14">
            <a:extLst>
              <a:ext uri="{FF2B5EF4-FFF2-40B4-BE49-F238E27FC236}">
                <a16:creationId xmlns:a16="http://schemas.microsoft.com/office/drawing/2014/main" id="{736FA191-AF28-A2BE-E46F-D2EFF2AB3E7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79722" y="1634231"/>
            <a:ext cx="8184555" cy="3585128"/>
          </a:xfrm>
          <a:prstGeom prst="rect">
            <a:avLst/>
          </a:prstGeom>
        </p:spPr>
      </p:pic>
      <p:sp>
        <p:nvSpPr>
          <p:cNvPr id="16" name="TextBox 15">
            <a:extLst>
              <a:ext uri="{FF2B5EF4-FFF2-40B4-BE49-F238E27FC236}">
                <a16:creationId xmlns:a16="http://schemas.microsoft.com/office/drawing/2014/main" id="{B30A986D-4E93-4FFB-797C-15B2B8BB37CD}"/>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91E1E100-DBCF-2826-8654-43E87B7CB72E}"/>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34100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AE184A-A2AB-99D2-359D-D20836270B9F}"/>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2AAF77B5-5099-B3A1-189F-301475000244}"/>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23</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1D06B3E6-7644-79D1-1455-5789F6B9D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D6C9D674-00B1-A2CC-3AD9-7BC94A20F259}"/>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ADA22447-932E-142C-82B4-12DC02B40A88}"/>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5 - TextBox">
            <a:extLst>
              <a:ext uri="{FF2B5EF4-FFF2-40B4-BE49-F238E27FC236}">
                <a16:creationId xmlns:a16="http://schemas.microsoft.com/office/drawing/2014/main" id="{0BE9826B-B689-E353-965F-1087B26C9229}"/>
              </a:ext>
            </a:extLst>
          </p:cNvPr>
          <p:cNvSpPr txBox="1"/>
          <p:nvPr/>
        </p:nvSpPr>
        <p:spPr>
          <a:xfrm>
            <a:off x="198240" y="764704"/>
            <a:ext cx="8622232" cy="4512133"/>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Γλώσσα</a:t>
            </a:r>
            <a:br>
              <a:rPr lang="el-GR" dirty="0"/>
            </a:br>
            <a:r>
              <a:rPr lang="el-GR" i="1" dirty="0"/>
              <a:t>Οι μαθητές/</a:t>
            </a:r>
            <a:r>
              <a:rPr lang="el-GR" i="1" dirty="0" err="1"/>
              <a:t>τριες</a:t>
            </a:r>
            <a:r>
              <a:rPr lang="el-GR" i="1" dirty="0"/>
              <a:t> δημιουργούν οδηγίες για μια διαδικασία.</a:t>
            </a:r>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Ακολουθίες:</a:t>
            </a:r>
            <a:r>
              <a:rPr lang="el-GR" dirty="0"/>
              <a:t> Σωστή σειρά βημάτων για τη δημιουργία οδηγιών.</a:t>
            </a:r>
          </a:p>
          <a:p>
            <a:pPr marL="742950" lvl="1" indent="-285750">
              <a:buFont typeface="Arial" panose="020B0604020202020204" pitchFamily="34" charset="0"/>
              <a:buChar char="•"/>
            </a:pPr>
            <a:r>
              <a:rPr lang="el-GR" b="1" dirty="0"/>
              <a:t>Συνθήκες:</a:t>
            </a:r>
            <a:r>
              <a:rPr lang="el-GR" dirty="0"/>
              <a:t> Προσαρμογή των οδηγιών σε διαφορετικές καταστάσεις.</a:t>
            </a:r>
          </a:p>
          <a:p>
            <a:pPr marL="742950" lvl="1" indent="-285750">
              <a:buFont typeface="Arial" panose="020B0604020202020204" pitchFamily="34" charset="0"/>
              <a:buChar char="•"/>
            </a:pPr>
            <a:r>
              <a:rPr lang="el-GR" b="1" dirty="0"/>
              <a:t>Δομές δεδομένων:</a:t>
            </a:r>
            <a:r>
              <a:rPr lang="el-GR" dirty="0"/>
              <a:t> Οργάνωση των βημάτων σε λίστα ή πίνακα.</a:t>
            </a:r>
          </a:p>
          <a:p>
            <a:pPr marL="742950" lvl="1" indent="-285750">
              <a:buFont typeface="Arial" panose="020B0604020202020204" pitchFamily="34" charset="0"/>
              <a:buChar char="•"/>
            </a:pPr>
            <a:r>
              <a:rPr lang="el-GR" b="1" dirty="0"/>
              <a:t>Πειραματισμός και επανάληψη:</a:t>
            </a:r>
            <a:r>
              <a:rPr lang="el-GR" dirty="0"/>
              <a:t> Δοκιμή των οδηγιών και βελτίωσή τους.</a:t>
            </a:r>
          </a:p>
          <a:p>
            <a:pPr marL="742950" lvl="1" indent="-285750">
              <a:buFont typeface="Arial" panose="020B0604020202020204" pitchFamily="34" charset="0"/>
              <a:buChar char="•"/>
            </a:pPr>
            <a:r>
              <a:rPr lang="el-GR" b="1" dirty="0"/>
              <a:t>Δοκιμή και </a:t>
            </a:r>
            <a:r>
              <a:rPr lang="el-GR" b="1" dirty="0" err="1"/>
              <a:t>εκσφαλμάτωση</a:t>
            </a:r>
            <a:r>
              <a:rPr lang="el-GR" b="1" dirty="0"/>
              <a:t>:</a:t>
            </a:r>
            <a:r>
              <a:rPr lang="el-GR" dirty="0"/>
              <a:t> Εντοπισμός και διόρθωση λαθών στις οδηγίες.</a:t>
            </a:r>
          </a:p>
          <a:p>
            <a:pPr marL="742950" lvl="1" indent="-285750">
              <a:buFont typeface="Arial" panose="020B0604020202020204" pitchFamily="34" charset="0"/>
              <a:buChar char="•"/>
            </a:pPr>
            <a:r>
              <a:rPr lang="el-GR" b="1" dirty="0"/>
              <a:t>Νοητική αφαίρεση:</a:t>
            </a:r>
            <a:r>
              <a:rPr lang="el-GR" dirty="0"/>
              <a:t> Εστίαση μόνο στα βασικά βήματα της διαδικασίας.</a:t>
            </a:r>
          </a:p>
          <a:p>
            <a:pPr marL="742950" lvl="1" indent="-285750">
              <a:buFont typeface="Arial" panose="020B0604020202020204" pitchFamily="34" charset="0"/>
              <a:buChar char="•"/>
            </a:pPr>
            <a:r>
              <a:rPr lang="el-GR" b="1" dirty="0"/>
              <a:t>Έκφραση:</a:t>
            </a:r>
            <a:r>
              <a:rPr lang="el-GR" dirty="0"/>
              <a:t> Δημιουργία σαφών, οργανωμένων οδηγιών.</a:t>
            </a:r>
          </a:p>
          <a:p>
            <a:pPr marL="742950" lvl="1" indent="-285750">
              <a:buFont typeface="Arial" panose="020B0604020202020204" pitchFamily="34" charset="0"/>
              <a:buChar char="•"/>
            </a:pPr>
            <a:r>
              <a:rPr lang="el-GR" b="1" dirty="0"/>
              <a:t>Σύνδεση:</a:t>
            </a:r>
            <a:r>
              <a:rPr lang="el-GR" dirty="0"/>
              <a:t> Συσχέτιση της γραφής με τον προγραμματισμό και την καθημερινότητα.</a:t>
            </a:r>
          </a:p>
          <a:p>
            <a:pPr marL="742950" lvl="1" indent="-285750">
              <a:buFont typeface="Arial" panose="020B0604020202020204" pitchFamily="34" charset="0"/>
              <a:buChar char="•"/>
            </a:pPr>
            <a:r>
              <a:rPr lang="el-GR" b="1" dirty="0"/>
              <a:t>Διατύπωση ερωτήσεων:</a:t>
            </a:r>
            <a:r>
              <a:rPr lang="el-GR" dirty="0"/>
              <a:t> «Πώς μπορώ να βελτιώσω τις οδηγίες μου;»</a:t>
            </a:r>
          </a:p>
          <a:p>
            <a:pPr marL="288000" indent="-342900">
              <a:lnSpc>
                <a:spcPct val="150000"/>
              </a:lnSpc>
              <a:spcAft>
                <a:spcPts val="1200"/>
              </a:spcAft>
              <a:buFont typeface="Wingdings" panose="05000000000000000000" pitchFamily="2" charset="2"/>
              <a:buChar char="q"/>
            </a:pPr>
            <a:endParaRPr lang="el-GR" dirty="0"/>
          </a:p>
        </p:txBody>
      </p:sp>
      <p:sp>
        <p:nvSpPr>
          <p:cNvPr id="2" name="TextBox 1">
            <a:extLst>
              <a:ext uri="{FF2B5EF4-FFF2-40B4-BE49-F238E27FC236}">
                <a16:creationId xmlns:a16="http://schemas.microsoft.com/office/drawing/2014/main" id="{C13CA823-7BA6-7E75-7372-A957CB8A76CF}"/>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AFE7E15E-4FB2-5AD0-1839-187BB64A8281}"/>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48414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F59325-05E0-B4FC-6A66-49E313F808BC}"/>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EC73AE1A-FFB6-E225-9408-84C0A32D18DF}"/>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24</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A0D4F874-BA0A-8DEE-1801-3EF402F2C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BEEA4F9C-636B-5F21-1615-E33648434D85}"/>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42E7710B-41C8-4FC9-7BA9-E60FF2D6BA96}"/>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538FDB4B-B91E-09D8-3B3C-7EDB770D81BF}"/>
              </a:ext>
            </a:extLst>
          </p:cNvPr>
          <p:cNvSpPr txBox="1"/>
          <p:nvPr/>
        </p:nvSpPr>
        <p:spPr>
          <a:xfrm>
            <a:off x="198240" y="764704"/>
            <a:ext cx="8622232" cy="4693593"/>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Μαθηματικά</a:t>
            </a:r>
            <a:br>
              <a:rPr lang="el-GR" dirty="0"/>
            </a:br>
            <a:r>
              <a:rPr lang="el-GR" dirty="0"/>
              <a:t>Οι μαθητές/</a:t>
            </a:r>
            <a:r>
              <a:rPr lang="el-GR" dirty="0" err="1"/>
              <a:t>τριες</a:t>
            </a:r>
            <a:r>
              <a:rPr lang="el-GR" dirty="0"/>
              <a:t> βρίσκουν τον μ</a:t>
            </a:r>
            <a:r>
              <a:rPr lang="el-GR" i="1" dirty="0"/>
              <a:t>έγιστο κοινό διαιρέτη (ΜΚΔ) δύο αριθμών.</a:t>
            </a:r>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Ακολουθίες:</a:t>
            </a:r>
            <a:r>
              <a:rPr lang="el-GR" dirty="0"/>
              <a:t> Καθορισμός της σειράς βημάτων για την επίλυση του προβλήματος.</a:t>
            </a:r>
          </a:p>
          <a:p>
            <a:pPr marL="742950" lvl="1" indent="-285750">
              <a:buFont typeface="Arial" panose="020B0604020202020204" pitchFamily="34" charset="0"/>
              <a:buChar char="•"/>
            </a:pPr>
            <a:r>
              <a:rPr lang="el-GR" b="1" dirty="0"/>
              <a:t>Βρόχοι: </a:t>
            </a:r>
            <a:r>
              <a:rPr lang="el-GR" dirty="0"/>
              <a:t>Επανάληψη των βημάτων έως ότου βρεθεί ο ΜΚΔ.</a:t>
            </a:r>
          </a:p>
          <a:p>
            <a:pPr marL="742950" lvl="1" indent="-285750">
              <a:buFont typeface="Arial" panose="020B0604020202020204" pitchFamily="34" charset="0"/>
              <a:buChar char="•"/>
            </a:pPr>
            <a:r>
              <a:rPr lang="el-GR" b="1" dirty="0"/>
              <a:t>Τελεστές: </a:t>
            </a:r>
            <a:r>
              <a:rPr lang="el-GR" dirty="0"/>
              <a:t>Υπολογισμός υπολοίπου (</a:t>
            </a:r>
            <a:r>
              <a:rPr lang="el-GR" dirty="0" err="1"/>
              <a:t>mod</a:t>
            </a:r>
            <a:r>
              <a:rPr lang="el-GR" dirty="0"/>
              <a:t>).</a:t>
            </a:r>
          </a:p>
          <a:p>
            <a:pPr marL="742950" lvl="1" indent="-285750">
              <a:buFont typeface="Arial" panose="020B0604020202020204" pitchFamily="34" charset="0"/>
              <a:buChar char="•"/>
            </a:pPr>
            <a:r>
              <a:rPr lang="el-GR" b="1" dirty="0"/>
              <a:t>Δοκιμή και </a:t>
            </a:r>
            <a:r>
              <a:rPr lang="el-GR" b="1" dirty="0" err="1"/>
              <a:t>εκσφαλμάτωση</a:t>
            </a:r>
            <a:r>
              <a:rPr lang="el-GR" b="1" dirty="0"/>
              <a:t>: </a:t>
            </a:r>
            <a:r>
              <a:rPr lang="el-GR" dirty="0"/>
              <a:t>Εξέταση του αλγόριθμου με διαφορετικούς αριθμούς και διόρθωση λαθών.</a:t>
            </a:r>
          </a:p>
          <a:p>
            <a:pPr marL="742950" lvl="1" indent="-285750">
              <a:buFont typeface="Arial" panose="020B0604020202020204" pitchFamily="34" charset="0"/>
              <a:buChar char="•"/>
            </a:pPr>
            <a:r>
              <a:rPr lang="el-GR" b="1" dirty="0"/>
              <a:t>Νοητική αφαίρεση: </a:t>
            </a:r>
            <a:r>
              <a:rPr lang="el-GR" dirty="0"/>
              <a:t>Κατανόηση της γενικής λογικής του αλγόριθμου ανεξάρτητα από τους αριθμούς.</a:t>
            </a:r>
          </a:p>
          <a:p>
            <a:pPr marL="742950" lvl="1" indent="-285750">
              <a:buFont typeface="Arial" panose="020B0604020202020204" pitchFamily="34" charset="0"/>
              <a:buChar char="•"/>
            </a:pPr>
            <a:r>
              <a:rPr lang="el-GR" b="1" dirty="0"/>
              <a:t>Διατύπωση ερωτήσεων: </a:t>
            </a:r>
            <a:r>
              <a:rPr lang="el-GR" dirty="0"/>
              <a:t>Πώς μπορούμε να κάνουμε τον αλγόριθμο πιο αποδοτικό;</a:t>
            </a:r>
          </a:p>
          <a:p>
            <a:pPr marL="742950" lvl="1" indent="-285750">
              <a:buFont typeface="Arial" panose="020B0604020202020204" pitchFamily="34" charset="0"/>
              <a:buChar char="•"/>
            </a:pPr>
            <a:r>
              <a:rPr lang="el-GR" b="1" dirty="0"/>
              <a:t>Σύνδεση: </a:t>
            </a:r>
            <a:r>
              <a:rPr lang="el-GR" dirty="0"/>
              <a:t>Ανάδειξη της σχέσης του ΜΚΔ με άλλα μαθηματικά προβλήματα (π.χ. κλάσματα).</a:t>
            </a:r>
          </a:p>
        </p:txBody>
      </p:sp>
      <p:sp>
        <p:nvSpPr>
          <p:cNvPr id="2" name="TextBox 1">
            <a:extLst>
              <a:ext uri="{FF2B5EF4-FFF2-40B4-BE49-F238E27FC236}">
                <a16:creationId xmlns:a16="http://schemas.microsoft.com/office/drawing/2014/main" id="{D9AE409E-06B0-E043-B1B2-12E1E1441776}"/>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9212550A-E9C7-5166-1737-C70DE22318A6}"/>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253537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7A9377-925A-87C0-8FA3-D5E91F6918FA}"/>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3DE1F483-C80F-AB30-0D59-CD31F5A477AC}"/>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25</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EEE5E364-E694-1243-0808-FE6648C9A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1F60A7E5-5A88-C2C3-F42D-65409ECB520D}"/>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9D0E364A-4A66-7028-B032-172EDEACDF6C}"/>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3E299DA9-572B-6D91-DF0D-201BB4EDCC6F}"/>
              </a:ext>
            </a:extLst>
          </p:cNvPr>
          <p:cNvSpPr txBox="1"/>
          <p:nvPr/>
        </p:nvSpPr>
        <p:spPr>
          <a:xfrm>
            <a:off x="198240" y="764704"/>
            <a:ext cx="8622232" cy="4693593"/>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Φυσικές Επιστήμες</a:t>
            </a:r>
            <a:br>
              <a:rPr lang="el-GR" i="1" dirty="0"/>
            </a:br>
            <a:r>
              <a:rPr lang="el-GR" i="1" dirty="0"/>
              <a:t>Οι μαθητές/</a:t>
            </a:r>
            <a:r>
              <a:rPr lang="el-GR" i="1" dirty="0" err="1"/>
              <a:t>τριες</a:t>
            </a:r>
            <a:r>
              <a:rPr lang="el-GR" i="1" dirty="0"/>
              <a:t> προσομοιώνουν την πτώση αντικειμένων σε λογισμικό (π.χ. </a:t>
            </a:r>
            <a:r>
              <a:rPr lang="el-GR" i="1" dirty="0" err="1"/>
              <a:t>PhET</a:t>
            </a:r>
            <a:r>
              <a:rPr lang="el-GR" i="1" dirty="0"/>
              <a:t>).</a:t>
            </a:r>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Δεδομένα: </a:t>
            </a:r>
            <a:r>
              <a:rPr lang="el-GR" dirty="0"/>
              <a:t>Συλλογή δεδομένων για το χρόνο πτώσης και την ταχύτητα.</a:t>
            </a:r>
          </a:p>
          <a:p>
            <a:pPr marL="742950" lvl="1" indent="-285750">
              <a:buFont typeface="Arial" panose="020B0604020202020204" pitchFamily="34" charset="0"/>
              <a:buChar char="•"/>
            </a:pPr>
            <a:r>
              <a:rPr lang="el-GR" b="1" dirty="0"/>
              <a:t>Συμβάντα: </a:t>
            </a:r>
            <a:r>
              <a:rPr lang="el-GR" dirty="0"/>
              <a:t>Ενεργοποίηση και παρατήρηση της προσομοίωσης.</a:t>
            </a:r>
          </a:p>
          <a:p>
            <a:pPr marL="742950" lvl="1" indent="-285750">
              <a:buFont typeface="Arial" panose="020B0604020202020204" pitchFamily="34" charset="0"/>
              <a:buChar char="•"/>
            </a:pPr>
            <a:r>
              <a:rPr lang="el-GR" b="1" dirty="0"/>
              <a:t>Συνθήκες:</a:t>
            </a:r>
            <a:r>
              <a:rPr lang="el-GR" dirty="0"/>
              <a:t> Ανάλυση τι συμβαίνει αν αλλάξουν παράμετροι (π.χ. αέρας, ύψος).</a:t>
            </a:r>
          </a:p>
          <a:p>
            <a:pPr marL="742950" lvl="1" indent="-285750">
              <a:buFont typeface="Arial" panose="020B0604020202020204" pitchFamily="34" charset="0"/>
              <a:buChar char="•"/>
            </a:pPr>
            <a:r>
              <a:rPr lang="el-GR" b="1" dirty="0"/>
              <a:t>Πειραματισμός και επανάληψη:</a:t>
            </a:r>
            <a:r>
              <a:rPr lang="el-GR" dirty="0"/>
              <a:t> Επανάληψη της προσομοίωσης με διαφορετικές τιμές για τις παραμέτρους.</a:t>
            </a:r>
          </a:p>
          <a:p>
            <a:pPr marL="742950" lvl="1" indent="-285750">
              <a:buFont typeface="Arial" panose="020B0604020202020204" pitchFamily="34" charset="0"/>
              <a:buChar char="•"/>
            </a:pPr>
            <a:r>
              <a:rPr lang="el-GR" b="1" dirty="0"/>
              <a:t>Δοκιμή και </a:t>
            </a:r>
            <a:r>
              <a:rPr lang="el-GR" b="1" dirty="0" err="1"/>
              <a:t>εκσφαλμάτωση</a:t>
            </a:r>
            <a:r>
              <a:rPr lang="el-GR" b="1" dirty="0"/>
              <a:t>: </a:t>
            </a:r>
            <a:r>
              <a:rPr lang="el-GR" dirty="0"/>
              <a:t>Εξέταση αν τα αποτελέσματα είναι λογικά και επαλήθευση των υποθέσεων.</a:t>
            </a:r>
          </a:p>
          <a:p>
            <a:pPr marL="742950" lvl="1" indent="-285750">
              <a:buFont typeface="Arial" panose="020B0604020202020204" pitchFamily="34" charset="0"/>
              <a:buChar char="•"/>
            </a:pPr>
            <a:r>
              <a:rPr lang="el-GR" b="1" dirty="0"/>
              <a:t>Σύνδεση:</a:t>
            </a:r>
            <a:r>
              <a:rPr lang="el-GR" dirty="0"/>
              <a:t> Συσχέτιση του πειράματος με πραγματικές συνθήκες (π.χ. πτώση ενός αλεξιπτώτου).</a:t>
            </a:r>
          </a:p>
          <a:p>
            <a:pPr marL="742950" lvl="1" indent="-285750">
              <a:buFont typeface="Arial" panose="020B0604020202020204" pitchFamily="34" charset="0"/>
              <a:buChar char="•"/>
            </a:pPr>
            <a:r>
              <a:rPr lang="el-GR" b="1" dirty="0"/>
              <a:t>Διατύπωση ερωτήσεων:</a:t>
            </a:r>
            <a:r>
              <a:rPr lang="el-GR" dirty="0"/>
              <a:t> Γιατί το αποτέλεσμα διαφέρει σε διαφορετικά περιβάλλοντα;</a:t>
            </a:r>
          </a:p>
        </p:txBody>
      </p:sp>
      <p:sp>
        <p:nvSpPr>
          <p:cNvPr id="2" name="TextBox 1">
            <a:extLst>
              <a:ext uri="{FF2B5EF4-FFF2-40B4-BE49-F238E27FC236}">
                <a16:creationId xmlns:a16="http://schemas.microsoft.com/office/drawing/2014/main" id="{14E326DE-CEFF-ABB3-19D4-093A33EF68A1}"/>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70283685-EFFF-7D0F-FA95-DCB1B9A87971}"/>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377121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629ED1-F611-E670-5D8D-60F9094537AA}"/>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BBBDDCD6-A241-701E-BBFE-5BA34D98BBAB}"/>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26</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B843D721-014B-A19A-F215-0025D06F0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782181F6-2DCD-67CB-ABBE-D4ECFB69DAF2}"/>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3095FDE1-B7A4-52F0-818B-D1693C4959B1}"/>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BBE93410-0B85-507D-997A-4FBB59B32599}"/>
              </a:ext>
            </a:extLst>
          </p:cNvPr>
          <p:cNvSpPr txBox="1"/>
          <p:nvPr/>
        </p:nvSpPr>
        <p:spPr>
          <a:xfrm>
            <a:off x="198240" y="764704"/>
            <a:ext cx="8622232" cy="4693593"/>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Ιστορία</a:t>
            </a:r>
            <a:br>
              <a:rPr lang="el-GR" i="1" dirty="0"/>
            </a:br>
            <a:r>
              <a:rPr lang="el-GR" i="1" dirty="0"/>
              <a:t>Οι μαθητές/</a:t>
            </a:r>
            <a:r>
              <a:rPr lang="el-GR" i="1" dirty="0" err="1"/>
              <a:t>τριες</a:t>
            </a:r>
            <a:r>
              <a:rPr lang="el-GR" i="1" dirty="0"/>
              <a:t> οργανώνουν ιστορικά γεγονότα με βάση σχέσεις αιτίου-αιτιατού</a:t>
            </a:r>
            <a:r>
              <a:rPr lang="en-US" i="1" dirty="0"/>
              <a:t>.</a:t>
            </a:r>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Ακολουθίες:</a:t>
            </a:r>
            <a:r>
              <a:rPr lang="el-GR" dirty="0"/>
              <a:t> Οργάνωση των γεγονότων με χρονική σειρά.</a:t>
            </a:r>
          </a:p>
          <a:p>
            <a:pPr marL="742950" lvl="1" indent="-285750">
              <a:buFont typeface="Arial" panose="020B0604020202020204" pitchFamily="34" charset="0"/>
              <a:buChar char="•"/>
            </a:pPr>
            <a:r>
              <a:rPr lang="el-GR" b="1" dirty="0"/>
              <a:t>Δεδομένα: </a:t>
            </a:r>
            <a:r>
              <a:rPr lang="el-GR" dirty="0"/>
              <a:t>Συλλογή και οργάνωση ιστορικών στοιχείων.</a:t>
            </a:r>
          </a:p>
          <a:p>
            <a:pPr marL="742950" lvl="1" indent="-285750">
              <a:buFont typeface="Arial" panose="020B0604020202020204" pitchFamily="34" charset="0"/>
              <a:buChar char="•"/>
            </a:pPr>
            <a:r>
              <a:rPr lang="el-GR" b="1" dirty="0"/>
              <a:t>Συμβάντα: </a:t>
            </a:r>
            <a:r>
              <a:rPr lang="el-GR" dirty="0"/>
              <a:t>Καθορισμός σημαντικών στιγμών.</a:t>
            </a:r>
          </a:p>
          <a:p>
            <a:pPr marL="742950" lvl="1" indent="-285750">
              <a:buFont typeface="Arial" panose="020B0604020202020204" pitchFamily="34" charset="0"/>
              <a:buChar char="•"/>
            </a:pPr>
            <a:r>
              <a:rPr lang="el-GR" b="1" dirty="0"/>
              <a:t>Νοητική αφαίρεση: </a:t>
            </a:r>
            <a:r>
              <a:rPr lang="el-GR" dirty="0"/>
              <a:t>Εστίαση στα βασικά γεγονότα και παραβλέποντας λεπτομέρειες.</a:t>
            </a:r>
          </a:p>
          <a:p>
            <a:pPr marL="742950" lvl="1" indent="-285750">
              <a:buFont typeface="Arial" panose="020B0604020202020204" pitchFamily="34" charset="0"/>
              <a:buChar char="•"/>
            </a:pPr>
            <a:r>
              <a:rPr lang="el-GR" b="1" dirty="0"/>
              <a:t>Επαναχρησιμοποίηση: </a:t>
            </a:r>
            <a:r>
              <a:rPr lang="el-GR" dirty="0"/>
              <a:t>Εφαρμογή της ίδιας μεθόδου σε άλλες χρονικές περιόδους.</a:t>
            </a:r>
          </a:p>
          <a:p>
            <a:pPr marL="742950" lvl="1" indent="-285750">
              <a:buFont typeface="Arial" panose="020B0604020202020204" pitchFamily="34" charset="0"/>
              <a:buChar char="•"/>
            </a:pPr>
            <a:r>
              <a:rPr lang="el-GR" b="1" dirty="0"/>
              <a:t>Διατύπωση ερωτήσεων: </a:t>
            </a:r>
            <a:r>
              <a:rPr lang="el-GR" dirty="0"/>
              <a:t>Πώς κάθε γεγονός επηρεάζει το επόμενο;</a:t>
            </a:r>
          </a:p>
          <a:p>
            <a:pPr marL="742950" lvl="1" indent="-285750">
              <a:buFont typeface="Arial" panose="020B0604020202020204" pitchFamily="34" charset="0"/>
              <a:buChar char="•"/>
            </a:pPr>
            <a:r>
              <a:rPr lang="el-GR" b="1" dirty="0"/>
              <a:t>Σύνδεση: </a:t>
            </a:r>
            <a:r>
              <a:rPr lang="el-GR" dirty="0"/>
              <a:t>Εξέταση των σχέσεων μεταξύ κοινωνικών, πολιτικών και οικονομικών παραγόντων.</a:t>
            </a:r>
          </a:p>
          <a:p>
            <a:pPr marL="742950" lvl="1" indent="-285750">
              <a:buFont typeface="Arial" panose="020B0604020202020204" pitchFamily="34" charset="0"/>
              <a:buChar char="•"/>
            </a:pPr>
            <a:endParaRPr lang="el-GR" dirty="0"/>
          </a:p>
        </p:txBody>
      </p:sp>
      <p:sp>
        <p:nvSpPr>
          <p:cNvPr id="2" name="TextBox 1">
            <a:extLst>
              <a:ext uri="{FF2B5EF4-FFF2-40B4-BE49-F238E27FC236}">
                <a16:creationId xmlns:a16="http://schemas.microsoft.com/office/drawing/2014/main" id="{95AFD10F-B400-D5A9-9FC7-DEA501395088}"/>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D2D868F9-33C2-4997-84A3-7688B2916277}"/>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43449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69FB43-1081-C372-73E9-40792E0ABEDE}"/>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53006C3F-9C5E-5F2A-9510-CFC8338EAA07}"/>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27</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35AA2F4D-94BC-5488-71B1-4A20B51CC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0B52DB57-960D-E092-7BB3-1B08149C923E}"/>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6E27B6EF-B7CD-B9AD-3D1A-EBBDFF9754AB}"/>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94C0379D-BCE5-654F-F295-A25223D03D5B}"/>
              </a:ext>
            </a:extLst>
          </p:cNvPr>
          <p:cNvSpPr txBox="1"/>
          <p:nvPr/>
        </p:nvSpPr>
        <p:spPr>
          <a:xfrm>
            <a:off x="198240" y="764704"/>
            <a:ext cx="8622232" cy="4139595"/>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Εικαστικά</a:t>
            </a:r>
            <a:br>
              <a:rPr lang="el-GR" i="1" dirty="0"/>
            </a:br>
            <a:r>
              <a:rPr lang="el-GR" i="1" dirty="0"/>
              <a:t>Οι μαθητές/</a:t>
            </a:r>
            <a:r>
              <a:rPr lang="el-GR" i="1" dirty="0" err="1"/>
              <a:t>τριες</a:t>
            </a:r>
            <a:r>
              <a:rPr lang="el-GR" i="1" dirty="0"/>
              <a:t> σχεδιάζουν ένα ψηφιακό γεωμετρικό έργο τέχνης</a:t>
            </a:r>
            <a:r>
              <a:rPr lang="en-US" i="1" dirty="0"/>
              <a:t>.</a:t>
            </a:r>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Συνθήκες:</a:t>
            </a:r>
            <a:r>
              <a:rPr lang="el-GR" dirty="0"/>
              <a:t> Αλλαγή του χρώματος ή του σχήματος με βάση συγκεκριμένους κανόνες.</a:t>
            </a:r>
          </a:p>
          <a:p>
            <a:pPr marL="742950" lvl="1" indent="-285750">
              <a:buFont typeface="Arial" panose="020B0604020202020204" pitchFamily="34" charset="0"/>
              <a:buChar char="•"/>
            </a:pPr>
            <a:r>
              <a:rPr lang="el-GR" b="1" dirty="0"/>
              <a:t>Βρόχοι:</a:t>
            </a:r>
            <a:r>
              <a:rPr lang="el-GR" dirty="0"/>
              <a:t> Επαναλαμβανόμενα μοτίβα ή σχέδια.</a:t>
            </a:r>
          </a:p>
          <a:p>
            <a:pPr marL="742950" lvl="1" indent="-285750">
              <a:buFont typeface="Arial" panose="020B0604020202020204" pitchFamily="34" charset="0"/>
              <a:buChar char="•"/>
            </a:pPr>
            <a:r>
              <a:rPr lang="el-GR" b="1" dirty="0"/>
              <a:t>Πειραματισμός και επανάληψη: </a:t>
            </a:r>
            <a:r>
              <a:rPr lang="el-GR" dirty="0"/>
              <a:t>Τροποποίηση του σχεδίου για βελτίωση.</a:t>
            </a:r>
          </a:p>
          <a:p>
            <a:pPr marL="742950" lvl="1" indent="-285750">
              <a:buFont typeface="Arial" panose="020B0604020202020204" pitchFamily="34" charset="0"/>
              <a:buChar char="•"/>
            </a:pPr>
            <a:r>
              <a:rPr lang="el-GR" b="1" dirty="0"/>
              <a:t>Δοκιμή και </a:t>
            </a:r>
            <a:r>
              <a:rPr lang="el-GR" b="1" dirty="0" err="1"/>
              <a:t>εκσφαλμάτωση</a:t>
            </a:r>
            <a:r>
              <a:rPr lang="el-GR" b="1" dirty="0"/>
              <a:t>:</a:t>
            </a:r>
            <a:r>
              <a:rPr lang="el-GR" dirty="0"/>
              <a:t> Διόρθωση προβλημάτων στο σχέδιο.</a:t>
            </a:r>
          </a:p>
          <a:p>
            <a:pPr marL="742950" lvl="1" indent="-285750">
              <a:buFont typeface="Arial" panose="020B0604020202020204" pitchFamily="34" charset="0"/>
              <a:buChar char="•"/>
            </a:pPr>
            <a:r>
              <a:rPr lang="el-GR" b="1" dirty="0"/>
              <a:t>Διατύπωση ερωτήσεων:</a:t>
            </a:r>
            <a:r>
              <a:rPr lang="el-GR" dirty="0"/>
              <a:t> Διερεύνηση πώς συνδυάζονται τα σχήματα και τα χρώματα.</a:t>
            </a:r>
          </a:p>
          <a:p>
            <a:pPr marL="742950" lvl="1" indent="-285750">
              <a:buFont typeface="Arial" panose="020B0604020202020204" pitchFamily="34" charset="0"/>
              <a:buChar char="•"/>
            </a:pPr>
            <a:r>
              <a:rPr lang="el-GR" b="1" dirty="0"/>
              <a:t>Σύνδεση:</a:t>
            </a:r>
            <a:r>
              <a:rPr lang="el-GR" dirty="0"/>
              <a:t> Εφαρμογή γεωμετρικών εννοιών στις τέχνες.</a:t>
            </a:r>
          </a:p>
          <a:p>
            <a:pPr lvl="1"/>
            <a:endParaRPr lang="el-GR" dirty="0"/>
          </a:p>
        </p:txBody>
      </p:sp>
      <p:sp>
        <p:nvSpPr>
          <p:cNvPr id="2" name="TextBox 1">
            <a:extLst>
              <a:ext uri="{FF2B5EF4-FFF2-40B4-BE49-F238E27FC236}">
                <a16:creationId xmlns:a16="http://schemas.microsoft.com/office/drawing/2014/main" id="{7518D66F-88D6-58DA-9E35-4043C4C85394}"/>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E4F2BDF9-64C7-8210-69C0-24A7605E0BA0}"/>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233290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253FB5-EE7F-F485-63B6-423C3AB7247A}"/>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9088FE6F-8D6E-6217-84D8-8ABE8B894770}"/>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28</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3B54501C-5795-4E46-D0DC-C5FFEBA10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6422113C-CA09-0B8A-C4F6-944087B2737E}"/>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9DFCCD0F-BD6D-E851-10AE-3F02B698E3BB}"/>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1FE192F9-4969-5895-BE94-761367EE75DD}"/>
              </a:ext>
            </a:extLst>
          </p:cNvPr>
          <p:cNvSpPr txBox="1"/>
          <p:nvPr/>
        </p:nvSpPr>
        <p:spPr>
          <a:xfrm>
            <a:off x="198240" y="764704"/>
            <a:ext cx="8622232" cy="3585597"/>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Φυσική Αγωγή</a:t>
            </a:r>
            <a:br>
              <a:rPr lang="el-GR" i="1" dirty="0"/>
            </a:br>
            <a:r>
              <a:rPr lang="el-GR" i="1" dirty="0"/>
              <a:t>Οι μαθητές/</a:t>
            </a:r>
            <a:r>
              <a:rPr lang="el-GR" i="1" dirty="0" err="1"/>
              <a:t>τριες</a:t>
            </a:r>
            <a:r>
              <a:rPr lang="el-GR" i="1" dirty="0"/>
              <a:t> σχεδιάζουν μια χορογραφία.</a:t>
            </a:r>
            <a:endParaRPr lang="en-US" i="1" dirty="0"/>
          </a:p>
          <a:p>
            <a:pPr marL="288000" indent="-342900">
              <a:lnSpc>
                <a:spcPct val="150000"/>
              </a:lnSpc>
              <a:spcAft>
                <a:spcPts val="1200"/>
              </a:spcAft>
              <a:buFont typeface="Wingdings" panose="05000000000000000000" pitchFamily="2" charset="2"/>
              <a:buChar char="q"/>
            </a:pPr>
            <a:r>
              <a:rPr lang="el-GR" b="1" dirty="0"/>
              <a:t>Ενδεικτικές έννοιες, πρακτικές και στάσεις της ΥΣ</a:t>
            </a:r>
          </a:p>
          <a:p>
            <a:pPr marL="742950" lvl="1" indent="-285750">
              <a:buFont typeface="Arial" panose="020B0604020202020204" pitchFamily="34" charset="0"/>
              <a:buChar char="•"/>
            </a:pPr>
            <a:r>
              <a:rPr lang="el-GR" b="1" dirty="0"/>
              <a:t>Ακολουθίες:</a:t>
            </a:r>
            <a:r>
              <a:rPr lang="el-GR" dirty="0"/>
              <a:t> Καθορισμός της σειράς των κινήσεων.</a:t>
            </a:r>
          </a:p>
          <a:p>
            <a:pPr marL="742950" lvl="1" indent="-285750">
              <a:buFont typeface="Arial" panose="020B0604020202020204" pitchFamily="34" charset="0"/>
              <a:buChar char="•"/>
            </a:pPr>
            <a:r>
              <a:rPr lang="el-GR" b="1" dirty="0"/>
              <a:t>Παραλληλία:</a:t>
            </a:r>
            <a:r>
              <a:rPr lang="el-GR" dirty="0"/>
              <a:t> Συγχρονισμός κινήσεων μεταξύ συμμετεχόντων.</a:t>
            </a:r>
          </a:p>
          <a:p>
            <a:pPr marL="742950" lvl="1" indent="-285750">
              <a:buFont typeface="Arial" panose="020B0604020202020204" pitchFamily="34" charset="0"/>
              <a:buChar char="•"/>
            </a:pPr>
            <a:r>
              <a:rPr lang="el-GR" b="1" dirty="0"/>
              <a:t>Πειραματισμός και επανάληψη:</a:t>
            </a:r>
            <a:r>
              <a:rPr lang="el-GR" dirty="0"/>
              <a:t> Δοκιμή και προσαρμογή της χορογραφίας.</a:t>
            </a:r>
          </a:p>
          <a:p>
            <a:pPr marL="742950" lvl="1" indent="-285750">
              <a:buFont typeface="Arial" panose="020B0604020202020204" pitchFamily="34" charset="0"/>
              <a:buChar char="•"/>
            </a:pPr>
            <a:r>
              <a:rPr lang="el-GR" b="1" dirty="0"/>
              <a:t>Επαναχρησιμοποίηση:</a:t>
            </a:r>
            <a:r>
              <a:rPr lang="el-GR" dirty="0"/>
              <a:t> Χρήση μοτίβων που εφαρμόζονται σε διαφορετικά μέρη της χορογραφίας.</a:t>
            </a:r>
          </a:p>
          <a:p>
            <a:pPr marL="742950" lvl="1" indent="-285750">
              <a:buFont typeface="Arial" panose="020B0604020202020204" pitchFamily="34" charset="0"/>
              <a:buChar char="•"/>
            </a:pPr>
            <a:r>
              <a:rPr lang="el-GR" b="1" dirty="0"/>
              <a:t>Σύνδεση:</a:t>
            </a:r>
            <a:r>
              <a:rPr lang="el-GR" dirty="0"/>
              <a:t> Συσχέτιση κινήσεων με μουσικά ερεθίσματα.</a:t>
            </a:r>
          </a:p>
          <a:p>
            <a:pPr marL="742950" lvl="1" indent="-285750">
              <a:buFont typeface="Arial" panose="020B0604020202020204" pitchFamily="34" charset="0"/>
              <a:buChar char="•"/>
            </a:pPr>
            <a:r>
              <a:rPr lang="el-GR" b="1" dirty="0"/>
              <a:t>Έκφραση:</a:t>
            </a:r>
            <a:r>
              <a:rPr lang="el-GR" dirty="0"/>
              <a:t> Δημιουργία καλλιτεχνικής χορογραφίας.</a:t>
            </a:r>
          </a:p>
        </p:txBody>
      </p:sp>
      <p:sp>
        <p:nvSpPr>
          <p:cNvPr id="2" name="TextBox 1">
            <a:extLst>
              <a:ext uri="{FF2B5EF4-FFF2-40B4-BE49-F238E27FC236}">
                <a16:creationId xmlns:a16="http://schemas.microsoft.com/office/drawing/2014/main" id="{980DE4A4-995F-DACF-4240-9D3A895348F8}"/>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1649958F-5130-3E61-8066-66D29070787F}"/>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520861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6D3782-4057-1F96-4146-9F6E37900F4A}"/>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EFE77443-430A-33E0-5323-3EDAA5BF97D6}"/>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29</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321418D3-B0AC-8024-1339-0C82A49F0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8C803DF5-9A87-A3CD-DB53-8436CFA069EB}"/>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B9C471DB-646D-AC2B-56E9-BDF932EE4E27}"/>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5736C8C8-04E4-670E-F2DD-22A86A4FCEEE}"/>
              </a:ext>
            </a:extLst>
          </p:cNvPr>
          <p:cNvSpPr txBox="1"/>
          <p:nvPr/>
        </p:nvSpPr>
        <p:spPr>
          <a:xfrm>
            <a:off x="198240" y="2348880"/>
            <a:ext cx="8622232" cy="754694"/>
          </a:xfrm>
          <a:prstGeom prst="rect">
            <a:avLst/>
          </a:prstGeom>
          <a:noFill/>
        </p:spPr>
        <p:txBody>
          <a:bodyPr wrap="square" rtlCol="0">
            <a:spAutoFit/>
          </a:bodyPr>
          <a:lstStyle/>
          <a:p>
            <a:pPr algn="ctr">
              <a:lnSpc>
                <a:spcPct val="150000"/>
              </a:lnSpc>
              <a:spcAft>
                <a:spcPts val="1200"/>
              </a:spcAft>
            </a:pPr>
            <a:r>
              <a:rPr lang="el-GR" sz="3200" dirty="0"/>
              <a:t>Παρουσιάστε τις ιδέες σας!</a:t>
            </a:r>
          </a:p>
        </p:txBody>
      </p:sp>
      <p:sp>
        <p:nvSpPr>
          <p:cNvPr id="2" name="TextBox 1">
            <a:extLst>
              <a:ext uri="{FF2B5EF4-FFF2-40B4-BE49-F238E27FC236}">
                <a16:creationId xmlns:a16="http://schemas.microsoft.com/office/drawing/2014/main" id="{2393F602-7083-075D-CD1A-A2AE09C80EB0}"/>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CF96B1AD-BE59-3A58-2863-8AF51310208F}"/>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dirty="0">
                <a:solidFill>
                  <a:schemeClr val="tx2">
                    <a:lumMod val="40000"/>
                    <a:lumOff val="60000"/>
                  </a:schemeClr>
                </a:solidFill>
              </a:rPr>
              <a:t> -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br>
              <a:rPr lang="el-GR" sz="1700" dirty="0">
                <a:solidFill>
                  <a:schemeClr val="tx2">
                    <a:lumMod val="40000"/>
                    <a:lumOff val="60000"/>
                  </a:schemeClr>
                </a:solidFill>
              </a:rPr>
            </a:br>
            <a:r>
              <a:rPr lang="el-GR" sz="1700" b="1" dirty="0" err="1">
                <a:solidFill>
                  <a:schemeClr val="tx2">
                    <a:lumMod val="75000"/>
                  </a:schemeClr>
                </a:solidFill>
              </a:rPr>
              <a:t>υσ</a:t>
            </a:r>
            <a:r>
              <a:rPr lang="el-GR" sz="1700" b="1" dirty="0">
                <a:solidFill>
                  <a:schemeClr val="tx2">
                    <a:lumMod val="75000"/>
                  </a:schemeClr>
                </a:solidFill>
              </a:rPr>
              <a:t> &amp; </a:t>
            </a:r>
            <a:r>
              <a:rPr lang="el-GR" sz="1700" b="1" dirty="0" err="1">
                <a:solidFill>
                  <a:schemeClr val="tx2">
                    <a:lumMod val="75000"/>
                  </a:schemeClr>
                </a:solidFill>
              </a:rPr>
              <a:t>γνωστικα</a:t>
            </a:r>
            <a:r>
              <a:rPr lang="el-GR" sz="1700" b="1" dirty="0">
                <a:solidFill>
                  <a:schemeClr val="tx2">
                    <a:lumMod val="75000"/>
                  </a:schemeClr>
                </a:solidFill>
              </a:rPr>
              <a:t> </a:t>
            </a:r>
            <a:r>
              <a:rPr lang="el-GR" sz="1700" b="1" dirty="0" err="1">
                <a:solidFill>
                  <a:schemeClr val="tx2">
                    <a:lumMod val="75000"/>
                  </a:schemeClr>
                </a:solidFill>
              </a:rPr>
              <a:t>αντικειμενα</a:t>
            </a:r>
            <a:endParaRPr lang="el-GR" sz="1700" b="1" dirty="0">
              <a:solidFill>
                <a:schemeClr val="tx2">
                  <a:lumMod val="75000"/>
                </a:schemeClr>
              </a:solidFill>
            </a:endParaRPr>
          </a:p>
        </p:txBody>
      </p:sp>
    </p:spTree>
    <p:extLst>
      <p:ext uri="{BB962C8B-B14F-4D97-AF65-F5344CB8AC3E}">
        <p14:creationId xmlns:p14="http://schemas.microsoft.com/office/powerpoint/2010/main" val="212721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051241-E901-9D8A-32FD-6C727D004D1D}"/>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6BF81B7B-7B60-BD99-6038-8F55A1F23BCD}"/>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3</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825B1A0B-7000-7248-F3DA-90C720D51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C17E486D-ADDE-61BA-F930-F672BA4D953D}"/>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CAFE984F-7070-7F0C-8FBC-ECC14C37D887}"/>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06E279D5-E5EA-AF01-0D8B-B8AB2A74241B}"/>
              </a:ext>
            </a:extLst>
          </p:cNvPr>
          <p:cNvSpPr txBox="1"/>
          <p:nvPr/>
        </p:nvSpPr>
        <p:spPr>
          <a:xfrm>
            <a:off x="198240" y="764704"/>
            <a:ext cx="8622232" cy="880369"/>
          </a:xfrm>
          <a:prstGeom prst="rect">
            <a:avLst/>
          </a:prstGeom>
          <a:noFill/>
        </p:spPr>
        <p:txBody>
          <a:bodyPr wrap="square" rtlCol="0">
            <a:spAutoFit/>
          </a:bodyPr>
          <a:lstStyle/>
          <a:p>
            <a:pPr marL="342900" indent="-342900" algn="just">
              <a:lnSpc>
                <a:spcPct val="150000"/>
              </a:lnSpc>
              <a:spcAft>
                <a:spcPts val="1200"/>
              </a:spcAft>
              <a:buFont typeface="Wingdings" panose="05000000000000000000" pitchFamily="2" charset="2"/>
              <a:buChar char="q"/>
            </a:pPr>
            <a:r>
              <a:rPr lang="el-GR" dirty="0"/>
              <a:t>Πρώτη χρήση του όρου της </a:t>
            </a:r>
            <a:r>
              <a:rPr lang="el-GR" i="1" dirty="0"/>
              <a:t>Υπολογιστικής Σκέψης </a:t>
            </a:r>
            <a:r>
              <a:rPr lang="el-GR" dirty="0"/>
              <a:t>(ΥΣ) από τον Seymour Papert</a:t>
            </a:r>
            <a:r>
              <a:rPr lang="en-US" dirty="0"/>
              <a:t> (1980, p. 182)</a:t>
            </a:r>
            <a:r>
              <a:rPr lang="el-GR" dirty="0"/>
              <a:t> με έμφαση στην κοινωνική και συναισθηματική διάσταση της μάθησης.</a:t>
            </a:r>
          </a:p>
        </p:txBody>
      </p:sp>
      <p:sp>
        <p:nvSpPr>
          <p:cNvPr id="4" name="TextBox 3">
            <a:extLst>
              <a:ext uri="{FF2B5EF4-FFF2-40B4-BE49-F238E27FC236}">
                <a16:creationId xmlns:a16="http://schemas.microsoft.com/office/drawing/2014/main" id="{51D21E54-816B-C31D-63F1-212C804B6C5C}"/>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pic>
        <p:nvPicPr>
          <p:cNvPr id="5" name="Εικόνα 4">
            <a:extLst>
              <a:ext uri="{FF2B5EF4-FFF2-40B4-BE49-F238E27FC236}">
                <a16:creationId xmlns:a16="http://schemas.microsoft.com/office/drawing/2014/main" id="{8742A3E5-A5A2-63F1-1BAB-BF5D7497B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54" y="2154215"/>
            <a:ext cx="6260880" cy="3600000"/>
          </a:xfrm>
          <a:prstGeom prst="rect">
            <a:avLst/>
          </a:prstGeom>
          <a:ln>
            <a:solidFill>
              <a:schemeClr val="tx1"/>
            </a:solidFill>
          </a:ln>
          <a:effectLst>
            <a:outerShdw blurRad="190500" algn="tl" rotWithShape="0">
              <a:srgbClr val="000000">
                <a:alpha val="70000"/>
              </a:srgbClr>
            </a:outerShdw>
          </a:effectLst>
        </p:spPr>
      </p:pic>
      <p:pic>
        <p:nvPicPr>
          <p:cNvPr id="1028" name="Picture 4" descr="Mindstorms (book) - Wikipedia">
            <a:extLst>
              <a:ext uri="{FF2B5EF4-FFF2-40B4-BE49-F238E27FC236}">
                <a16:creationId xmlns:a16="http://schemas.microsoft.com/office/drawing/2014/main" id="{2D5758DB-1A16-E43B-8172-E59E5C1515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77082" y="2334215"/>
            <a:ext cx="2143390"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2 - Υπότιτλος">
            <a:extLst>
              <a:ext uri="{FF2B5EF4-FFF2-40B4-BE49-F238E27FC236}">
                <a16:creationId xmlns:a16="http://schemas.microsoft.com/office/drawing/2014/main" id="{A7CAAD4F-AF43-C22F-700F-0961242B773D}"/>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b="1" dirty="0" err="1">
                <a:solidFill>
                  <a:schemeClr val="tx2">
                    <a:lumMod val="75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32747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 TextBox"/>
          <p:cNvSpPr txBox="1"/>
          <p:nvPr/>
        </p:nvSpPr>
        <p:spPr>
          <a:xfrm>
            <a:off x="0" y="2996952"/>
            <a:ext cx="9144000" cy="1200329"/>
          </a:xfrm>
          <a:prstGeom prst="rect">
            <a:avLst/>
          </a:prstGeom>
          <a:noFill/>
        </p:spPr>
        <p:txBody>
          <a:bodyPr wrap="square" rtlCol="0">
            <a:spAutoFit/>
          </a:bodyPr>
          <a:lstStyle/>
          <a:p>
            <a:pPr algn="ctr"/>
            <a:r>
              <a:rPr lang="el-GR" sz="4400" i="1" dirty="0">
                <a:cs typeface="Times New Roman" pitchFamily="18" charset="0"/>
              </a:rPr>
              <a:t>Σας ευχαριστώ για την προσοχή σας!</a:t>
            </a:r>
          </a:p>
          <a:p>
            <a:pPr algn="just">
              <a:buFont typeface="Wingdings" pitchFamily="2" charset="2"/>
              <a:buChar char="q"/>
            </a:pPr>
            <a:endParaRPr lang="en-US" sz="2800" dirty="0">
              <a:cs typeface="Times New Roman" pitchFamily="18" charset="0"/>
            </a:endParaRPr>
          </a:p>
        </p:txBody>
      </p:sp>
      <p:sp>
        <p:nvSpPr>
          <p:cNvPr id="2" name="Θέση αριθμού διαφάνειας 1">
            <a:extLst>
              <a:ext uri="{FF2B5EF4-FFF2-40B4-BE49-F238E27FC236}">
                <a16:creationId xmlns:a16="http://schemas.microsoft.com/office/drawing/2014/main" id="{68DDD36B-98E7-42F1-9A46-044D7A39A837}"/>
              </a:ext>
            </a:extLst>
          </p:cNvPr>
          <p:cNvSpPr>
            <a:spLocks noGrp="1"/>
          </p:cNvSpPr>
          <p:nvPr>
            <p:ph type="sldNum" sz="quarter" idx="12"/>
          </p:nvPr>
        </p:nvSpPr>
        <p:spPr/>
        <p:txBody>
          <a:bodyPr/>
          <a:lstStyle/>
          <a:p>
            <a:fld id="{C728CA6C-4494-4493-8EEC-EE661BA55597}"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188640"/>
            <a:ext cx="8458200" cy="576064"/>
          </a:xfrm>
        </p:spPr>
        <p:txBody>
          <a:bodyPr anchor="t">
            <a:noAutofit/>
          </a:bodyPr>
          <a:lstStyle/>
          <a:p>
            <a:pPr algn="ctr"/>
            <a:r>
              <a:rPr lang="el-GR" sz="4000" b="1" u="sng" dirty="0" err="1"/>
              <a:t>ΒιβλιογραφιΚΕΣ</a:t>
            </a:r>
            <a:r>
              <a:rPr lang="el-GR" sz="4000" b="1" u="sng" dirty="0"/>
              <a:t> ΑΝΑΦΟΡΕΣ</a:t>
            </a:r>
            <a:r>
              <a:rPr lang="el-GR" sz="4000" b="1" baseline="30000" dirty="0"/>
              <a:t> (1/5)</a:t>
            </a:r>
            <a:endParaRPr lang="el-GR" sz="3200" b="1" baseline="30000" dirty="0"/>
          </a:p>
        </p:txBody>
      </p:sp>
      <p:sp>
        <p:nvSpPr>
          <p:cNvPr id="2" name="Θέση αριθμού διαφάνειας 1">
            <a:extLst>
              <a:ext uri="{FF2B5EF4-FFF2-40B4-BE49-F238E27FC236}">
                <a16:creationId xmlns:a16="http://schemas.microsoft.com/office/drawing/2014/main" id="{0B3021FD-4E04-4E4A-9EC0-2B5FAD16CDE8}"/>
              </a:ext>
            </a:extLst>
          </p:cNvPr>
          <p:cNvSpPr>
            <a:spLocks noGrp="1"/>
          </p:cNvSpPr>
          <p:nvPr>
            <p:ph type="sldNum" sz="quarter" idx="12"/>
          </p:nvPr>
        </p:nvSpPr>
        <p:spPr/>
        <p:txBody>
          <a:bodyPr/>
          <a:lstStyle/>
          <a:p>
            <a:fld id="{C728CA6C-4494-4493-8EEC-EE661BA55597}" type="slidenum">
              <a:rPr lang="el-GR" smtClean="0"/>
              <a:pPr/>
              <a:t>31</a:t>
            </a:fld>
            <a:endParaRPr lang="el-GR"/>
          </a:p>
        </p:txBody>
      </p:sp>
      <p:sp>
        <p:nvSpPr>
          <p:cNvPr id="4" name="TextBox 3"/>
          <p:cNvSpPr txBox="1"/>
          <p:nvPr/>
        </p:nvSpPr>
        <p:spPr>
          <a:xfrm>
            <a:off x="-10017" y="764704"/>
            <a:ext cx="9144000" cy="6068071"/>
          </a:xfrm>
          <a:prstGeom prst="rect">
            <a:avLst/>
          </a:prstGeom>
          <a:noFill/>
        </p:spPr>
        <p:txBody>
          <a:bodyPr wrap="square" rtlCol="0">
            <a:spAutoFit/>
          </a:bodyPr>
          <a:lstStyle/>
          <a:p>
            <a:pPr indent="180000" algn="just">
              <a:lnSpc>
                <a:spcPct val="107000"/>
              </a:lnSpc>
              <a:spcAft>
                <a:spcPts val="600"/>
              </a:spcAft>
            </a:pPr>
            <a:r>
              <a:rPr lang="fr-FR" sz="1200" kern="100" dirty="0">
                <a:effectLst/>
                <a:latin typeface="Calibri" panose="020F0502020204030204" pitchFamily="34" charset="0"/>
                <a:ea typeface="Calibri" panose="020F0502020204030204" pitchFamily="34" charset="0"/>
                <a:cs typeface="Calibri" panose="020F0502020204030204" pitchFamily="34" charset="0"/>
              </a:rPr>
              <a:t>Académie des Sciences. (2013). </a:t>
            </a:r>
            <a:r>
              <a:rPr lang="fr-FR" sz="1200" i="1" kern="100" dirty="0">
                <a:effectLst/>
                <a:latin typeface="Calibri" panose="020F0502020204030204" pitchFamily="34" charset="0"/>
                <a:ea typeface="Calibri" panose="020F0502020204030204" pitchFamily="34" charset="0"/>
                <a:cs typeface="Calibri" panose="020F0502020204030204" pitchFamily="34" charset="0"/>
              </a:rPr>
              <a:t>L'enseignement de l'informatique en France - Il est urgent de ne plus attendre</a:t>
            </a:r>
            <a:r>
              <a:rPr lang="fr-FR" sz="1200" kern="100" dirty="0">
                <a:effectLst/>
                <a:latin typeface="Calibri" panose="020F0502020204030204" pitchFamily="34" charset="0"/>
                <a:ea typeface="Calibri" panose="020F0502020204030204" pitchFamily="34" charset="0"/>
                <a:cs typeface="Calibri" panose="020F0502020204030204" pitchFamily="34" charset="0"/>
              </a:rPr>
              <a:t>. </a:t>
            </a:r>
            <a:r>
              <a:rPr lang="fr-FR"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http://www.academie-sciences.fr/pdf/rapport/rads_0513.pdf</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a:effectLst/>
                <a:latin typeface="Calibri" panose="020F0502020204030204" pitchFamily="34" charset="0"/>
                <a:ea typeface="Calibri" panose="020F0502020204030204" pitchFamily="34" charset="0"/>
                <a:cs typeface="Calibri" panose="020F0502020204030204" pitchFamily="34" charset="0"/>
              </a:rPr>
              <a:t>Acevedo-</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Borrega</a:t>
            </a:r>
            <a:r>
              <a:rPr lang="it-IT" sz="1200" kern="100" dirty="0">
                <a:effectLst/>
                <a:latin typeface="Calibri" panose="020F0502020204030204" pitchFamily="34" charset="0"/>
                <a:ea typeface="Calibri" panose="020F0502020204030204" pitchFamily="34" charset="0"/>
                <a:cs typeface="Calibri" panose="020F0502020204030204" pitchFamily="34" charset="0"/>
              </a:rPr>
              <a:t>, J., Valverde-</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Berrocoso</a:t>
            </a:r>
            <a:r>
              <a:rPr lang="it-IT" sz="1200" kern="100" dirty="0">
                <a:effectLst/>
                <a:latin typeface="Calibri" panose="020F0502020204030204" pitchFamily="34" charset="0"/>
                <a:ea typeface="Calibri" panose="020F0502020204030204" pitchFamily="34" charset="0"/>
                <a:cs typeface="Calibri" panose="020F0502020204030204" pitchFamily="34" charset="0"/>
              </a:rPr>
              <a:t>, J., Garrido-Arroyo, </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M.d.C</a:t>
            </a:r>
            <a:r>
              <a:rPr lang="it-IT" sz="1200" kern="100" dirty="0">
                <a:effectLst/>
                <a:latin typeface="Calibri" panose="020F0502020204030204" pitchFamily="34" charset="0"/>
                <a:ea typeface="Calibri" panose="020F0502020204030204" pitchFamily="34" charset="0"/>
                <a:cs typeface="Calibri" panose="020F0502020204030204" pitchFamily="34" charset="0"/>
              </a:rPr>
              <a:t>. (2022). </a:t>
            </a:r>
            <a:r>
              <a:rPr lang="en-US" sz="1200" kern="100" dirty="0">
                <a:effectLst/>
                <a:latin typeface="Calibri" panose="020F0502020204030204" pitchFamily="34" charset="0"/>
                <a:ea typeface="Calibri" panose="020F0502020204030204" pitchFamily="34" charset="0"/>
                <a:cs typeface="Calibri" panose="020F0502020204030204" pitchFamily="34" charset="0"/>
              </a:rPr>
              <a:t>Computational Thinking and Educational Technology: A Scoping Review of the Literature.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Education Sciences, 12</a:t>
            </a:r>
            <a:r>
              <a:rPr lang="en-US" sz="1200" kern="100" dirty="0">
                <a:effectLst/>
                <a:latin typeface="Calibri" panose="020F0502020204030204" pitchFamily="34" charset="0"/>
                <a:ea typeface="Calibri" panose="020F0502020204030204" pitchFamily="34" charset="0"/>
                <a:cs typeface="Calibri" panose="020F0502020204030204" pitchFamily="34" charset="0"/>
              </a:rPr>
              <a:t>(39), 1–16.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https://doi.org/10.3390/educsci12010039</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Adams, C.,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Cutumisu</a:t>
            </a:r>
            <a:r>
              <a:rPr lang="en-US" sz="1200" kern="100" dirty="0">
                <a:effectLst/>
                <a:latin typeface="Calibri" panose="020F0502020204030204" pitchFamily="34" charset="0"/>
                <a:ea typeface="Calibri" panose="020F0502020204030204" pitchFamily="34" charset="0"/>
                <a:cs typeface="Calibri" panose="020F0502020204030204" pitchFamily="34" charset="0"/>
              </a:rPr>
              <a:t>, M., &amp; Lu, C. (2019). Measuring K-12 Computational Thinking Concepts, Practices and Perspectives: An Examination of Current CT Assessments. In K. Graziano (Ed.),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Society for Information Technology &amp; Teacher Education International Conference </a:t>
            </a:r>
            <a:r>
              <a:rPr lang="en-US" sz="1200" kern="100" dirty="0">
                <a:effectLst/>
                <a:latin typeface="Calibri" panose="020F0502020204030204" pitchFamily="34" charset="0"/>
                <a:ea typeface="Calibri" panose="020F0502020204030204" pitchFamily="34" charset="0"/>
                <a:cs typeface="Calibri" panose="020F0502020204030204" pitchFamily="34" charset="0"/>
              </a:rPr>
              <a:t>(pp. 275‒285). Las Vegas: Association for the Advancement of Computing in Education (AACE).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https://www.learntechlib.org/primary/p/207654/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Angeli, C.,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Valanides</a:t>
            </a:r>
            <a:r>
              <a:rPr lang="en-US" sz="1200" kern="100" dirty="0">
                <a:effectLst/>
                <a:latin typeface="Calibri" panose="020F0502020204030204" pitchFamily="34" charset="0"/>
                <a:ea typeface="Calibri" panose="020F0502020204030204" pitchFamily="34" charset="0"/>
                <a:cs typeface="Calibri" panose="020F0502020204030204" pitchFamily="34" charset="0"/>
              </a:rPr>
              <a:t>, N. (2020). Developing young children's computational thinking with educational robotics: An interaction effect between gender and scaffolding strategy.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Computers in human behavior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105</a:t>
            </a:r>
            <a:r>
              <a:rPr lang="en-US" sz="1200" kern="100" dirty="0">
                <a:effectLst/>
                <a:latin typeface="Calibri" panose="020F0502020204030204" pitchFamily="34" charset="0"/>
                <a:ea typeface="Calibri" panose="020F0502020204030204" pitchFamily="34" charset="0"/>
                <a:cs typeface="Calibri" panose="020F0502020204030204" pitchFamily="34" charset="0"/>
              </a:rPr>
              <a:t>, 105954.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https://doi.org/10.1016/j.chb.2019.03.018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err="1">
                <a:effectLst/>
                <a:latin typeface="Calibri" panose="020F0502020204030204" pitchFamily="34" charset="0"/>
                <a:ea typeface="Calibri" panose="020F0502020204030204" pitchFamily="34" charset="0"/>
                <a:cs typeface="Calibri" panose="020F0502020204030204" pitchFamily="34" charset="0"/>
              </a:rPr>
              <a:t>Annamalai</a:t>
            </a:r>
            <a:r>
              <a:rPr lang="it-IT" sz="1200" kern="100" dirty="0">
                <a:effectLst/>
                <a:latin typeface="Calibri" panose="020F0502020204030204" pitchFamily="34" charset="0"/>
                <a:ea typeface="Calibri" panose="020F0502020204030204" pitchFamily="34" charset="0"/>
                <a:cs typeface="Calibri" panose="020F0502020204030204" pitchFamily="34" charset="0"/>
              </a:rPr>
              <a:t>, S., Che Omar, A., &amp; Abdul Salam, S. N. (2022). </a:t>
            </a:r>
            <a:r>
              <a:rPr lang="en-US" sz="1200" kern="100" dirty="0">
                <a:effectLst/>
                <a:latin typeface="Calibri" panose="020F0502020204030204" pitchFamily="34" charset="0"/>
                <a:ea typeface="Calibri" panose="020F0502020204030204" pitchFamily="34" charset="0"/>
                <a:cs typeface="Calibri" panose="020F0502020204030204" pitchFamily="34" charset="0"/>
              </a:rPr>
              <a:t>REVIEW OF COMPUTATIONAL THINKING MODELS IN VARIOUS LEARNING FIELDS.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International Journal of Education, Psychology and Counseling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7</a:t>
            </a:r>
            <a:r>
              <a:rPr lang="en-US" sz="1200" kern="100" dirty="0">
                <a:effectLst/>
                <a:latin typeface="Calibri" panose="020F0502020204030204" pitchFamily="34" charset="0"/>
                <a:ea typeface="Calibri" panose="020F0502020204030204" pitchFamily="34" charset="0"/>
                <a:cs typeface="Calibri" panose="020F0502020204030204" pitchFamily="34" charset="0"/>
              </a:rPr>
              <a:t>(48), 562– 574.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https://doi.org/10.35631/ijepc.748042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Atmatzidou</a:t>
            </a:r>
            <a:r>
              <a:rPr lang="en-US" sz="1200" kern="100" dirty="0">
                <a:effectLst/>
                <a:latin typeface="Calibri" panose="020F0502020204030204" pitchFamily="34" charset="0"/>
                <a:ea typeface="Calibri" panose="020F0502020204030204" pitchFamily="34" charset="0"/>
                <a:cs typeface="Calibri" panose="020F0502020204030204" pitchFamily="34" charset="0"/>
              </a:rPr>
              <a:t>,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Demetriadis</a:t>
            </a:r>
            <a:r>
              <a:rPr lang="en-US" sz="1200" kern="100" dirty="0">
                <a:effectLst/>
                <a:latin typeface="Calibri" panose="020F0502020204030204" pitchFamily="34" charset="0"/>
                <a:ea typeface="Calibri" panose="020F0502020204030204" pitchFamily="34" charset="0"/>
                <a:cs typeface="Calibri" panose="020F0502020204030204" pitchFamily="34" charset="0"/>
              </a:rPr>
              <a:t>, S. (2016). Advancing students’ computational thinking skills through educational robotics: A study on age and gender relevant differences.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Robotics and Autonomous Systems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75</a:t>
            </a:r>
            <a:r>
              <a:rPr lang="en-US" sz="1200" kern="100" dirty="0">
                <a:effectLst/>
                <a:latin typeface="Calibri" panose="020F0502020204030204" pitchFamily="34" charset="0"/>
                <a:ea typeface="Calibri" panose="020F0502020204030204" pitchFamily="34" charset="0"/>
                <a:cs typeface="Calibri" panose="020F0502020204030204" pitchFamily="34" charset="0"/>
              </a:rPr>
              <a:t>, 661–670.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https://doi.org/10.1016/j.robot.2015.10.008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Babazadeh</a:t>
            </a:r>
            <a:r>
              <a:rPr lang="en-US" sz="1200" kern="100" dirty="0">
                <a:effectLst/>
                <a:latin typeface="Calibri" panose="020F0502020204030204" pitchFamily="34" charset="0"/>
                <a:ea typeface="Calibri" panose="020F0502020204030204" pitchFamily="34" charset="0"/>
                <a:cs typeface="Calibri" panose="020F0502020204030204" pitchFamily="34" charset="0"/>
              </a:rPr>
              <a:t>, M.,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Negrini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L. (2022). How is computational thinking assessed in European K-12 education? A systematic review.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International Journal of Computer Science Education in Schools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5</a:t>
            </a:r>
            <a:r>
              <a:rPr lang="en-US" sz="1200" kern="100" dirty="0">
                <a:effectLst/>
                <a:latin typeface="Calibri" panose="020F0502020204030204" pitchFamily="34" charset="0"/>
                <a:ea typeface="Calibri" panose="020F0502020204030204" pitchFamily="34" charset="0"/>
                <a:cs typeface="Calibri" panose="020F0502020204030204" pitchFamily="34" charset="0"/>
              </a:rPr>
              <a:t>(4), 3–19. </a:t>
            </a:r>
            <a:r>
              <a:rPr lang="it-IT"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https://doi.org/10.21585/ijcses.v5i4.138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Barr, V., &amp; Stephenson, C. (2011). Bringing computational thinking to K-12: What is involved and what is the role of the computer science education community?.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ACM inroads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a:t>
            </a:r>
            <a:r>
              <a:rPr lang="en-US" sz="1200" kern="100" dirty="0">
                <a:effectLst/>
                <a:latin typeface="Calibri" panose="020F0502020204030204" pitchFamily="34" charset="0"/>
                <a:ea typeface="Calibri" panose="020F0502020204030204" pitchFamily="34" charset="0"/>
                <a:cs typeface="Calibri" panose="020F0502020204030204" pitchFamily="34" charset="0"/>
              </a:rPr>
              <a:t>(1), 48‒54.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https://doi.org/10.1145/1929887.1929905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lt-LT" sz="1200" kern="100" dirty="0">
                <a:effectLst/>
                <a:latin typeface="Calibri" panose="020F0502020204030204" pitchFamily="34" charset="0"/>
                <a:ea typeface="Calibri" panose="020F0502020204030204" pitchFamily="34" charset="0"/>
                <a:cs typeface="Calibri" panose="020F0502020204030204" pitchFamily="34" charset="0"/>
              </a:rPr>
              <a:t>Bocconi, S., Chioccariello, A., Kampylis, P., Dagienė, V., Wastiau, P., Engelhardt, K., Earp, J., Horvath, M.A., Jasutė, E., Malagoli, C., Masiulionytė-Dagienė, V.</a:t>
            </a:r>
            <a:r>
              <a:rPr lang="en-US" sz="1200" kern="100" dirty="0">
                <a:effectLst/>
                <a:latin typeface="Calibri" panose="020F0502020204030204" pitchFamily="34" charset="0"/>
                <a:ea typeface="Calibri" panose="020F0502020204030204" pitchFamily="34" charset="0"/>
                <a:cs typeface="Calibri" panose="020F0502020204030204" pitchFamily="34" charset="0"/>
              </a:rPr>
              <a:t>, &amp;</a:t>
            </a:r>
            <a:r>
              <a:rPr lang="lt-LT" sz="1200" kern="100" dirty="0">
                <a:effectLst/>
                <a:latin typeface="Calibri" panose="020F0502020204030204" pitchFamily="34" charset="0"/>
                <a:ea typeface="Calibri" panose="020F0502020204030204" pitchFamily="34" charset="0"/>
                <a:cs typeface="Calibri" panose="020F0502020204030204" pitchFamily="34" charset="0"/>
              </a:rPr>
              <a:t> Stupurienė, G.</a:t>
            </a:r>
            <a:r>
              <a:rPr lang="en-US" sz="1200" kern="100" dirty="0">
                <a:effectLst/>
                <a:latin typeface="Calibri" panose="020F0502020204030204" pitchFamily="34" charset="0"/>
                <a:ea typeface="Calibri" panose="020F0502020204030204" pitchFamily="34" charset="0"/>
                <a:cs typeface="Calibri" panose="020F0502020204030204" pitchFamily="34" charset="0"/>
              </a:rPr>
              <a:t> (2022). </a:t>
            </a:r>
            <a:r>
              <a:rPr lang="it-IT" sz="1200" kern="100" dirty="0">
                <a:effectLst/>
                <a:latin typeface="Calibri" panose="020F0502020204030204" pitchFamily="34" charset="0"/>
                <a:ea typeface="Calibri" panose="020F0502020204030204" pitchFamily="34" charset="0"/>
                <a:cs typeface="Calibri" panose="020F0502020204030204" pitchFamily="34" charset="0"/>
              </a:rPr>
              <a:t>In </a:t>
            </a:r>
            <a:r>
              <a:rPr lang="lt-LT" sz="1200" kern="100" dirty="0">
                <a:effectLst/>
                <a:latin typeface="Calibri" panose="020F0502020204030204" pitchFamily="34" charset="0"/>
                <a:ea typeface="Calibri" panose="020F0502020204030204" pitchFamily="34" charset="0"/>
                <a:cs typeface="Calibri" panose="020F0502020204030204" pitchFamily="34" charset="0"/>
              </a:rPr>
              <a:t>A. Inamorato Dos Santos, </a:t>
            </a:r>
            <a:r>
              <a:rPr lang="it-IT" sz="1200" kern="100" dirty="0">
                <a:effectLst/>
                <a:latin typeface="Calibri" panose="020F0502020204030204" pitchFamily="34" charset="0"/>
                <a:ea typeface="Calibri" panose="020F0502020204030204" pitchFamily="34" charset="0"/>
                <a:cs typeface="Calibri" panose="020F0502020204030204" pitchFamily="34" charset="0"/>
              </a:rPr>
              <a:t>R. </a:t>
            </a:r>
            <a:r>
              <a:rPr lang="lt-LT" sz="1200" kern="100" dirty="0">
                <a:effectLst/>
                <a:latin typeface="Calibri" panose="020F0502020204030204" pitchFamily="34" charset="0"/>
                <a:ea typeface="Calibri" panose="020F0502020204030204" pitchFamily="34" charset="0"/>
                <a:cs typeface="Calibri" panose="020F0502020204030204" pitchFamily="34" charset="0"/>
              </a:rPr>
              <a:t>Cachia, </a:t>
            </a:r>
            <a:r>
              <a:rPr lang="it-IT" sz="1200" kern="100" dirty="0">
                <a:effectLst/>
                <a:latin typeface="Calibri" panose="020F0502020204030204" pitchFamily="34" charset="0"/>
                <a:ea typeface="Calibri" panose="020F0502020204030204" pitchFamily="34" charset="0"/>
                <a:cs typeface="Calibri" panose="020F0502020204030204" pitchFamily="34" charset="0"/>
              </a:rPr>
              <a:t>N.</a:t>
            </a:r>
            <a:r>
              <a:rPr lang="lt-LT" sz="1200" kern="100" dirty="0">
                <a:effectLst/>
                <a:latin typeface="Calibri" panose="020F0502020204030204" pitchFamily="34" charset="0"/>
                <a:ea typeface="Calibri" panose="020F0502020204030204" pitchFamily="34" charset="0"/>
                <a:cs typeface="Calibri" panose="020F0502020204030204" pitchFamily="34" charset="0"/>
              </a:rPr>
              <a:t>, Giannoutsou, </a:t>
            </a:r>
            <a:r>
              <a:rPr lang="it-IT" sz="1200" kern="100" dirty="0">
                <a:effectLst/>
                <a:latin typeface="Calibri" panose="020F0502020204030204" pitchFamily="34" charset="0"/>
                <a:ea typeface="Calibri" panose="020F0502020204030204" pitchFamily="34" charset="0"/>
                <a:cs typeface="Calibri" panose="020F0502020204030204" pitchFamily="34" charset="0"/>
              </a:rPr>
              <a:t>&amp; Y.</a:t>
            </a:r>
            <a:r>
              <a:rPr lang="lt-LT" sz="1200" kern="100" dirty="0">
                <a:effectLst/>
                <a:latin typeface="Calibri" panose="020F0502020204030204" pitchFamily="34" charset="0"/>
                <a:ea typeface="Calibri" panose="020F0502020204030204" pitchFamily="34" charset="0"/>
                <a:cs typeface="Calibri" panose="020F0502020204030204" pitchFamily="34" charset="0"/>
              </a:rPr>
              <a:t> Punie,</a:t>
            </a:r>
            <a:r>
              <a:rPr lang="it-IT" sz="1200" kern="100" dirty="0">
                <a:effectLst/>
                <a:latin typeface="Calibri" panose="020F0502020204030204" pitchFamily="34" charset="0"/>
                <a:ea typeface="Calibri" panose="020F0502020204030204" pitchFamily="34" charset="0"/>
                <a:cs typeface="Calibri" panose="020F0502020204030204" pitchFamily="34" charset="0"/>
              </a:rPr>
              <a:t> (</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Eds</a:t>
            </a:r>
            <a:r>
              <a:rPr lang="it-IT" sz="1200" kern="100" dirty="0">
                <a:effectLst/>
                <a:latin typeface="Calibri" panose="020F0502020204030204" pitchFamily="34" charset="0"/>
                <a:ea typeface="Calibri" panose="020F0502020204030204" pitchFamily="34" charset="0"/>
                <a:cs typeface="Calibri" panose="020F0502020204030204" pitchFamily="34" charset="0"/>
              </a:rPr>
              <a:t>.) </a:t>
            </a:r>
            <a:r>
              <a:rPr lang="lt-LT" sz="1200" i="1" kern="100" dirty="0">
                <a:effectLst/>
                <a:latin typeface="Calibri" panose="020F0502020204030204" pitchFamily="34" charset="0"/>
                <a:ea typeface="Calibri" panose="020F0502020204030204" pitchFamily="34" charset="0"/>
                <a:cs typeface="Calibri" panose="020F0502020204030204" pitchFamily="34" charset="0"/>
              </a:rPr>
              <a:t>Reviewing Computational Thinking in Compulsory Education</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a:t>
            </a:r>
            <a:r>
              <a:rPr lang="lt-LT"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10.2760/126955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Brennan K, &amp; Resnick, M. (2012). New frameworks for studying and assessing the development of computational thinking.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annual American educational research association meeting (</a:t>
            </a:r>
            <a:r>
              <a:rPr lang="en-US" sz="1200" kern="100" dirty="0">
                <a:effectLst/>
                <a:latin typeface="Calibri" panose="020F0502020204030204" pitchFamily="34" charset="0"/>
                <a:ea typeface="Calibri" panose="020F0502020204030204" pitchFamily="34" charset="0"/>
                <a:cs typeface="Calibri" panose="020F0502020204030204" pitchFamily="34" charset="0"/>
              </a:rPr>
              <a:t>pp. 1–25). Vancouver, Canada.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https://web.media.mit.edu/~kbrennan/files/Brennan_Resnick_AERA2012_CT.pdf</a:t>
            </a:r>
            <a:endPar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Brennan, K., Balch, C., &amp; Chung, M. (2014).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Creative Computing Curriculum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http://creativecomputing.gse.harvard.edu/guide/</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8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Cutumisu</a:t>
            </a:r>
            <a:r>
              <a:rPr lang="en-US" sz="1200" kern="100" dirty="0">
                <a:effectLst/>
                <a:latin typeface="Calibri" panose="020F0502020204030204" pitchFamily="34" charset="0"/>
                <a:ea typeface="Calibri" panose="020F0502020204030204" pitchFamily="34" charset="0"/>
                <a:cs typeface="Calibri" panose="020F0502020204030204" pitchFamily="34" charset="0"/>
              </a:rPr>
              <a:t>, M., Adams, C., &amp; Lu, C. (2019). A Scoping Review of Empirical Research on Recent Computational Thinking Assessments.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Science Education and Technology</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28</a:t>
            </a:r>
            <a:r>
              <a:rPr lang="en-US" sz="1200" kern="100" dirty="0">
                <a:effectLst/>
                <a:latin typeface="Calibri" panose="020F0502020204030204" pitchFamily="34" charset="0"/>
                <a:ea typeface="Calibri" panose="020F0502020204030204" pitchFamily="34" charset="0"/>
                <a:cs typeface="Calibri" panose="020F0502020204030204" pitchFamily="34" charset="0"/>
              </a:rPr>
              <a:t>(6), 651– 676.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https://doi.org/10.1007/s10956-019-09799-3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02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6FD219-0156-4F0F-FECD-BF722C2A44D6}"/>
            </a:ext>
          </a:extLst>
        </p:cNvPr>
        <p:cNvGrpSpPr/>
        <p:nvPr/>
      </p:nvGrpSpPr>
      <p:grpSpPr>
        <a:xfrm>
          <a:off x="0" y="0"/>
          <a:ext cx="0" cy="0"/>
          <a:chOff x="0" y="0"/>
          <a:chExt cx="0" cy="0"/>
        </a:xfrm>
      </p:grpSpPr>
      <p:sp>
        <p:nvSpPr>
          <p:cNvPr id="3" name="2 - Υπότιτλος">
            <a:extLst>
              <a:ext uri="{FF2B5EF4-FFF2-40B4-BE49-F238E27FC236}">
                <a16:creationId xmlns:a16="http://schemas.microsoft.com/office/drawing/2014/main" id="{FD91A397-164A-1D5B-EEE8-B7FB02210B2E}"/>
              </a:ext>
            </a:extLst>
          </p:cNvPr>
          <p:cNvSpPr>
            <a:spLocks noGrp="1"/>
          </p:cNvSpPr>
          <p:nvPr>
            <p:ph type="subTitle" idx="1"/>
          </p:nvPr>
        </p:nvSpPr>
        <p:spPr>
          <a:xfrm>
            <a:off x="323528" y="188640"/>
            <a:ext cx="8458200" cy="576064"/>
          </a:xfrm>
        </p:spPr>
        <p:txBody>
          <a:bodyPr anchor="t">
            <a:noAutofit/>
          </a:bodyPr>
          <a:lstStyle/>
          <a:p>
            <a:pPr algn="ctr"/>
            <a:r>
              <a:rPr lang="el-GR" sz="4000" b="1" u="sng" dirty="0" err="1"/>
              <a:t>ΒιβλιογραφιΚΕΣ</a:t>
            </a:r>
            <a:r>
              <a:rPr lang="el-GR" sz="4000" b="1" u="sng" dirty="0"/>
              <a:t> ΑΝΑΦΟΡΕΣ</a:t>
            </a:r>
            <a:r>
              <a:rPr lang="el-GR" sz="4000" b="1" baseline="30000" dirty="0"/>
              <a:t> (</a:t>
            </a:r>
            <a:r>
              <a:rPr lang="en-US" sz="4000" b="1" baseline="30000" dirty="0"/>
              <a:t>2</a:t>
            </a:r>
            <a:r>
              <a:rPr lang="el-GR" sz="4000" b="1" baseline="30000" dirty="0"/>
              <a:t>/5)</a:t>
            </a:r>
            <a:endParaRPr lang="el-GR" sz="3200" b="1" baseline="30000" dirty="0"/>
          </a:p>
        </p:txBody>
      </p:sp>
      <p:sp>
        <p:nvSpPr>
          <p:cNvPr id="2" name="Θέση αριθμού διαφάνειας 1">
            <a:extLst>
              <a:ext uri="{FF2B5EF4-FFF2-40B4-BE49-F238E27FC236}">
                <a16:creationId xmlns:a16="http://schemas.microsoft.com/office/drawing/2014/main" id="{D2855460-0309-0E36-6659-C0D87300CB2D}"/>
              </a:ext>
            </a:extLst>
          </p:cNvPr>
          <p:cNvSpPr>
            <a:spLocks noGrp="1"/>
          </p:cNvSpPr>
          <p:nvPr>
            <p:ph type="sldNum" sz="quarter" idx="12"/>
          </p:nvPr>
        </p:nvSpPr>
        <p:spPr/>
        <p:txBody>
          <a:bodyPr/>
          <a:lstStyle/>
          <a:p>
            <a:fld id="{C728CA6C-4494-4493-8EEC-EE661BA55597}" type="slidenum">
              <a:rPr lang="el-GR" smtClean="0"/>
              <a:pPr/>
              <a:t>32</a:t>
            </a:fld>
            <a:endParaRPr lang="el-GR"/>
          </a:p>
        </p:txBody>
      </p:sp>
      <p:sp>
        <p:nvSpPr>
          <p:cNvPr id="4" name="TextBox 3">
            <a:extLst>
              <a:ext uri="{FF2B5EF4-FFF2-40B4-BE49-F238E27FC236}">
                <a16:creationId xmlns:a16="http://schemas.microsoft.com/office/drawing/2014/main" id="{0017D193-0442-C9CE-8EE1-D0E532C644B8}"/>
              </a:ext>
            </a:extLst>
          </p:cNvPr>
          <p:cNvSpPr txBox="1"/>
          <p:nvPr/>
        </p:nvSpPr>
        <p:spPr>
          <a:xfrm>
            <a:off x="-10017" y="764704"/>
            <a:ext cx="9144000" cy="6068071"/>
          </a:xfrm>
          <a:prstGeom prst="rect">
            <a:avLst/>
          </a:prstGeom>
          <a:noFill/>
        </p:spPr>
        <p:txBody>
          <a:bodyPr wrap="square" rtlCol="0">
            <a:spAutoFit/>
          </a:bodyPr>
          <a:lstStyle/>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Dasgupta, S., Hale, W., Monroy-Hernández, A., &amp; Hill, B.M. (2016). Remixing as a pathway to computational thinking.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19th ACM Conference on Computer-Supported Cooperative Work &amp; Social Computing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(pp. 1438–1449), New York: ACM.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https://doi.org/10.1145/2818048.2819984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Denning, P. (2009).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Τhe</a:t>
            </a:r>
            <a:r>
              <a:rPr lang="en-US" sz="1200" kern="100" dirty="0">
                <a:effectLst/>
                <a:latin typeface="Calibri" panose="020F0502020204030204" pitchFamily="34" charset="0"/>
                <a:ea typeface="Calibri" panose="020F0502020204030204" pitchFamily="34" charset="0"/>
                <a:cs typeface="Calibri" panose="020F0502020204030204" pitchFamily="34" charset="0"/>
              </a:rPr>
              <a:t> profession of IT: Beyond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52(6), 28‒30.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https://doi.org/10.1145/1516046.1516054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Denning, P. (2017). Remaining trouble spots with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60(6), 33‒39.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https://doi.org/10.1145/2998438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Grover, S. (2011). Robotics and engineering for middle and high school students to develop computational thinking.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Annual Meeting of the American Educational Research Association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http://pdfs.semanticscholar.org/69a7/c5909726eed5bd66719aad69565ce46bbdcc.pdf</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Grover, S., &amp; Pea, R. (2013). Computational Thinking in K-12: A Review of the State of the Field.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Educational Researcher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42</a:t>
            </a:r>
            <a:r>
              <a:rPr lang="en-US" sz="1200" kern="100" dirty="0">
                <a:effectLst/>
                <a:latin typeface="Calibri" panose="020F0502020204030204" pitchFamily="34" charset="0"/>
                <a:ea typeface="Calibri" panose="020F0502020204030204" pitchFamily="34" charset="0"/>
                <a:cs typeface="Calibri" panose="020F0502020204030204" pitchFamily="34" charset="0"/>
              </a:rPr>
              <a:t>(1), 38‒43.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https://doi.org/10.3102/0013189x12463051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Grover, S., &amp; Pea, R. (2018). Computational Thinking: A Competency Whose Time Has Come. In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Sentance</a:t>
            </a:r>
            <a:r>
              <a:rPr lang="en-US" sz="1200" kern="100" dirty="0">
                <a:effectLst/>
                <a:latin typeface="Calibri" panose="020F0502020204030204" pitchFamily="34" charset="0"/>
                <a:ea typeface="Calibri" panose="020F0502020204030204" pitchFamily="34" charset="0"/>
                <a:cs typeface="Calibri" panose="020F0502020204030204" pitchFamily="34" charset="0"/>
              </a:rPr>
              <a:t>, E.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Barendsen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&amp; C. Schulte (Eds.),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Computer Science Education: Perspectives on Teaching and Learning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(pp.19‒38).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https://doi.org/10.5040/9781350057142.ch-003</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Hazzan, O.,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Ragonis</a:t>
            </a:r>
            <a:r>
              <a:rPr lang="en-US" sz="1200" kern="100" dirty="0">
                <a:effectLst/>
                <a:latin typeface="Calibri" panose="020F0502020204030204" pitchFamily="34" charset="0"/>
                <a:ea typeface="Calibri" panose="020F0502020204030204" pitchFamily="34" charset="0"/>
                <a:cs typeface="Calibri" panose="020F0502020204030204" pitchFamily="34" charset="0"/>
              </a:rPr>
              <a:t>, N., &amp; Lapidot, T. (2020). Computational thinking. In O. Hazzan, 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Ragonis</a:t>
            </a:r>
            <a:r>
              <a:rPr lang="en-US" sz="1200" kern="100" dirty="0">
                <a:effectLst/>
                <a:latin typeface="Calibri" panose="020F0502020204030204" pitchFamily="34" charset="0"/>
                <a:ea typeface="Calibri" panose="020F0502020204030204" pitchFamily="34" charset="0"/>
                <a:cs typeface="Calibri" panose="020F0502020204030204" pitchFamily="34" charset="0"/>
              </a:rPr>
              <a:t>, &amp; T. Lapidot (Eds.),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Guide to Teaching Computer</a:t>
            </a:r>
            <a:r>
              <a:rPr lang="el-GR" sz="1200" i="1" kern="100" dirty="0">
                <a:effectLst/>
                <a:latin typeface="Calibri" panose="020F0502020204030204" pitchFamily="34" charset="0"/>
                <a:ea typeface="Calibri" panose="020F0502020204030204" pitchFamily="34" charset="0"/>
                <a:cs typeface="Calibri" panose="020F0502020204030204" pitchFamily="34" charset="0"/>
              </a:rPr>
              <a:t> </a:t>
            </a:r>
            <a:r>
              <a:rPr lang="fr-FR" sz="1200" i="1" kern="100" dirty="0">
                <a:effectLst/>
                <a:latin typeface="Calibri" panose="020F0502020204030204" pitchFamily="34" charset="0"/>
                <a:ea typeface="Calibri" panose="020F0502020204030204" pitchFamily="34" charset="0"/>
                <a:cs typeface="Calibri" panose="020F0502020204030204" pitchFamily="34" charset="0"/>
              </a:rPr>
              <a:t>Science (pp. 57–74). Springer. </a:t>
            </a:r>
            <a:r>
              <a:rPr lang="fr-FR" sz="1200" kern="100" dirty="0">
                <a:effectLst/>
                <a:latin typeface="Calibri" panose="020F0502020204030204" pitchFamily="34" charset="0"/>
                <a:ea typeface="Calibri" panose="020F0502020204030204" pitchFamily="34" charset="0"/>
                <a:cs typeface="Calibri" panose="020F0502020204030204" pitchFamily="34" charset="0"/>
                <a:hlinkClick r:id="rId9"/>
              </a:rPr>
              <a:t>https://doi.org/10.1007/978-3-030-39360-1_4</a:t>
            </a:r>
            <a:endParaRPr lang="el-GR" sz="1200" kern="100" dirty="0">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Hemmendinger</a:t>
            </a:r>
            <a:r>
              <a:rPr lang="en-US" sz="1200" kern="100" dirty="0">
                <a:effectLst/>
                <a:latin typeface="Calibri" panose="020F0502020204030204" pitchFamily="34" charset="0"/>
                <a:ea typeface="Calibri" panose="020F0502020204030204" pitchFamily="34" charset="0"/>
                <a:cs typeface="Calibri" panose="020F0502020204030204" pitchFamily="34" charset="0"/>
              </a:rPr>
              <a:t>, D. (2010). A plea for modesty.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ACM Inroads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1</a:t>
            </a:r>
            <a:r>
              <a:rPr lang="en-US" sz="1200" kern="100" dirty="0">
                <a:effectLst/>
                <a:latin typeface="Calibri" panose="020F0502020204030204" pitchFamily="34" charset="0"/>
                <a:ea typeface="Calibri" panose="020F0502020204030204" pitchFamily="34" charset="0"/>
                <a:cs typeface="Calibri" panose="020F0502020204030204" pitchFamily="34" charset="0"/>
              </a:rPr>
              <a:t>(2), 4‒7.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https://doi.org/10.1145/1805724.1805725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Jiang B., Zhao W., Gu X.,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Chengjiu</a:t>
            </a:r>
            <a:r>
              <a:rPr lang="en-US" sz="1200" kern="100" dirty="0">
                <a:effectLst/>
                <a:latin typeface="Calibri" panose="020F0502020204030204" pitchFamily="34" charset="0"/>
                <a:ea typeface="Calibri" panose="020F0502020204030204" pitchFamily="34" charset="0"/>
                <a:cs typeface="Calibri" panose="020F0502020204030204" pitchFamily="34" charset="0"/>
              </a:rPr>
              <a:t> Y. (2021). Understanding the relationship between computational thinking and computational participation: a case study from scratch online community.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Educational Technology Research and Development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69</a:t>
            </a:r>
            <a:r>
              <a:rPr lang="en-US" sz="1200" kern="100" dirty="0">
                <a:effectLst/>
                <a:latin typeface="Calibri" panose="020F0502020204030204" pitchFamily="34" charset="0"/>
                <a:ea typeface="Calibri" panose="020F0502020204030204" pitchFamily="34" charset="0"/>
                <a:cs typeface="Calibri" panose="020F0502020204030204" pitchFamily="34" charset="0"/>
              </a:rPr>
              <a:t>, 2399–2421.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https://doi.org/10.1007/s11423-021-10021-8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Jiang, S., &amp; Wong, G. K. W. (2021). Exploring age and gender differences of computational thinkers in primary school: A developmental perspective.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Computer Assisted Learning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38</a:t>
            </a:r>
            <a:r>
              <a:rPr lang="en-US" sz="1200" kern="100" dirty="0">
                <a:effectLst/>
                <a:latin typeface="Calibri" panose="020F0502020204030204" pitchFamily="34" charset="0"/>
                <a:ea typeface="Calibri" panose="020F0502020204030204" pitchFamily="34" charset="0"/>
                <a:cs typeface="Calibri" panose="020F0502020204030204" pitchFamily="34" charset="0"/>
              </a:rPr>
              <a:t>(1), 60–75.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https://doi.org/10.1111/jcal.12591</a:t>
            </a:r>
            <a:endPar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Kafai, </a:t>
            </a:r>
            <a:r>
              <a:rPr lang="it-IT" sz="1200" kern="100" dirty="0">
                <a:effectLst/>
                <a:latin typeface="Calibri" panose="020F0502020204030204" pitchFamily="34" charset="0"/>
                <a:ea typeface="Calibri" panose="020F0502020204030204" pitchFamily="34" charset="0"/>
                <a:cs typeface="Calibri" panose="020F0502020204030204" pitchFamily="34" charset="0"/>
              </a:rPr>
              <a:t>Y. B.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(2016). From computational thinking to computational participation in K-12 education.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Communications of the ACM, 59</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(8), 26–7. </a:t>
            </a:r>
            <a:r>
              <a:rPr lang="en-US" sz="1200" kern="100" dirty="0">
                <a:effectLst/>
                <a:latin typeface="Calibri" panose="020F0502020204030204" pitchFamily="34" charset="0"/>
                <a:ea typeface="Calibri" panose="020F0502020204030204" pitchFamily="34" charset="0"/>
                <a:cs typeface="Times New Roman" panose="02020603050405020304" pitchFamily="18" charset="0"/>
                <a:hlinkClick r:id="rId13"/>
              </a:rPr>
              <a:t>https://doi.org/10.1145/2955114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err="1">
                <a:effectLst/>
                <a:latin typeface="Calibri" panose="020F0502020204030204" pitchFamily="34" charset="0"/>
                <a:ea typeface="Calibri" panose="020F0502020204030204" pitchFamily="34" charset="0"/>
                <a:cs typeface="Calibri" panose="020F0502020204030204" pitchFamily="34" charset="0"/>
              </a:rPr>
              <a:t>Kafai</a:t>
            </a:r>
            <a:r>
              <a:rPr lang="it-IT" sz="1200" kern="100" dirty="0">
                <a:effectLst/>
                <a:latin typeface="Calibri" panose="020F0502020204030204" pitchFamily="34" charset="0"/>
                <a:ea typeface="Calibri" panose="020F0502020204030204" pitchFamily="34" charset="0"/>
                <a:cs typeface="Calibri" panose="020F0502020204030204" pitchFamily="34" charset="0"/>
              </a:rPr>
              <a:t>, Y. B., </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Proctor</a:t>
            </a:r>
            <a:r>
              <a:rPr lang="it-IT" sz="1200" kern="100" dirty="0">
                <a:effectLst/>
                <a:latin typeface="Calibri" panose="020F0502020204030204" pitchFamily="34" charset="0"/>
                <a:ea typeface="Calibri" panose="020F0502020204030204" pitchFamily="34" charset="0"/>
                <a:cs typeface="Calibri" panose="020F0502020204030204" pitchFamily="34" charset="0"/>
              </a:rPr>
              <a:t>, C., &amp; Lui, D. (2020). </a:t>
            </a:r>
            <a:r>
              <a:rPr lang="en-US" sz="1200" kern="100" dirty="0">
                <a:effectLst/>
                <a:latin typeface="Calibri" panose="020F0502020204030204" pitchFamily="34" charset="0"/>
                <a:ea typeface="Calibri" panose="020F0502020204030204" pitchFamily="34" charset="0"/>
                <a:cs typeface="Calibri" panose="020F0502020204030204" pitchFamily="34" charset="0"/>
              </a:rPr>
              <a:t>From Theory Bias to Theory Dialogue: Embracing Cognitive, Situated, and Critical Framings of Computational Thinking in K-12 CS Education.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2019 ACM Conference on International Computing Education Research (ICER ‘19)</a:t>
            </a:r>
            <a:r>
              <a:rPr lang="en-US" sz="1200" kern="100" dirty="0">
                <a:effectLst/>
                <a:latin typeface="Calibri" panose="020F0502020204030204" pitchFamily="34" charset="0"/>
                <a:ea typeface="Calibri" panose="020F0502020204030204" pitchFamily="34" charset="0"/>
                <a:cs typeface="Calibri" panose="020F0502020204030204" pitchFamily="34" charset="0"/>
              </a:rPr>
              <a:t> (pp. 101–109).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https://doi.org/10.1145/3291279.3339400</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61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33F72C-C04A-6EF8-0994-13EA9E464615}"/>
            </a:ext>
          </a:extLst>
        </p:cNvPr>
        <p:cNvGrpSpPr/>
        <p:nvPr/>
      </p:nvGrpSpPr>
      <p:grpSpPr>
        <a:xfrm>
          <a:off x="0" y="0"/>
          <a:ext cx="0" cy="0"/>
          <a:chOff x="0" y="0"/>
          <a:chExt cx="0" cy="0"/>
        </a:xfrm>
      </p:grpSpPr>
      <p:sp>
        <p:nvSpPr>
          <p:cNvPr id="3" name="2 - Υπότιτλος">
            <a:extLst>
              <a:ext uri="{FF2B5EF4-FFF2-40B4-BE49-F238E27FC236}">
                <a16:creationId xmlns:a16="http://schemas.microsoft.com/office/drawing/2014/main" id="{12A92414-8D51-BFB5-0AE4-DF27D6080300}"/>
              </a:ext>
            </a:extLst>
          </p:cNvPr>
          <p:cNvSpPr>
            <a:spLocks noGrp="1"/>
          </p:cNvSpPr>
          <p:nvPr>
            <p:ph type="subTitle" idx="1"/>
          </p:nvPr>
        </p:nvSpPr>
        <p:spPr>
          <a:xfrm>
            <a:off x="323528" y="188640"/>
            <a:ext cx="8458200" cy="576064"/>
          </a:xfrm>
        </p:spPr>
        <p:txBody>
          <a:bodyPr anchor="t">
            <a:noAutofit/>
          </a:bodyPr>
          <a:lstStyle/>
          <a:p>
            <a:pPr algn="ctr"/>
            <a:r>
              <a:rPr lang="el-GR" sz="4000" b="1" u="sng" dirty="0" err="1"/>
              <a:t>ΒιβλιογραφιΚΕΣ</a:t>
            </a:r>
            <a:r>
              <a:rPr lang="el-GR" sz="4000" b="1" u="sng" dirty="0"/>
              <a:t> ΑΝΑΦΟΡΕΣ</a:t>
            </a:r>
            <a:r>
              <a:rPr lang="el-GR" sz="4000" b="1" baseline="30000" dirty="0"/>
              <a:t> (</a:t>
            </a:r>
            <a:r>
              <a:rPr lang="en-US" sz="4000" b="1" baseline="30000" dirty="0"/>
              <a:t>3</a:t>
            </a:r>
            <a:r>
              <a:rPr lang="el-GR" sz="4000" b="1" baseline="30000" dirty="0"/>
              <a:t>/5)</a:t>
            </a:r>
            <a:endParaRPr lang="el-GR" sz="3200" b="1" baseline="30000" dirty="0"/>
          </a:p>
        </p:txBody>
      </p:sp>
      <p:sp>
        <p:nvSpPr>
          <p:cNvPr id="2" name="Θέση αριθμού διαφάνειας 1">
            <a:extLst>
              <a:ext uri="{FF2B5EF4-FFF2-40B4-BE49-F238E27FC236}">
                <a16:creationId xmlns:a16="http://schemas.microsoft.com/office/drawing/2014/main" id="{1297E01C-67CA-98D1-5C1E-FFDDC72A8692}"/>
              </a:ext>
            </a:extLst>
          </p:cNvPr>
          <p:cNvSpPr>
            <a:spLocks noGrp="1"/>
          </p:cNvSpPr>
          <p:nvPr>
            <p:ph type="sldNum" sz="quarter" idx="12"/>
          </p:nvPr>
        </p:nvSpPr>
        <p:spPr/>
        <p:txBody>
          <a:bodyPr/>
          <a:lstStyle/>
          <a:p>
            <a:fld id="{C728CA6C-4494-4493-8EEC-EE661BA55597}" type="slidenum">
              <a:rPr lang="el-GR" smtClean="0"/>
              <a:pPr/>
              <a:t>33</a:t>
            </a:fld>
            <a:endParaRPr lang="el-GR"/>
          </a:p>
        </p:txBody>
      </p:sp>
      <p:sp>
        <p:nvSpPr>
          <p:cNvPr id="4" name="TextBox 3">
            <a:extLst>
              <a:ext uri="{FF2B5EF4-FFF2-40B4-BE49-F238E27FC236}">
                <a16:creationId xmlns:a16="http://schemas.microsoft.com/office/drawing/2014/main" id="{C364F5AE-F721-2168-77A9-B964F1BC3D8E}"/>
              </a:ext>
            </a:extLst>
          </p:cNvPr>
          <p:cNvSpPr txBox="1"/>
          <p:nvPr/>
        </p:nvSpPr>
        <p:spPr>
          <a:xfrm>
            <a:off x="-10017" y="764704"/>
            <a:ext cx="9144000" cy="5870453"/>
          </a:xfrm>
          <a:prstGeom prst="rect">
            <a:avLst/>
          </a:prstGeom>
          <a:noFill/>
        </p:spPr>
        <p:txBody>
          <a:bodyPr wrap="square" rtlCol="0">
            <a:spAutoFit/>
          </a:bodyPr>
          <a:lstStyle/>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Kim, H. S., Kim, S., Na, W., &amp; Lee, W. J. (2021). Extending Computational Thinking into Information and Communication Technology Literacy Measurement.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ACM Transactions on Computing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21</a:t>
            </a:r>
            <a:r>
              <a:rPr lang="en-US" sz="1200" kern="100" dirty="0">
                <a:effectLst/>
                <a:latin typeface="Calibri" panose="020F0502020204030204" pitchFamily="34" charset="0"/>
                <a:ea typeface="Calibri" panose="020F0502020204030204" pitchFamily="34" charset="0"/>
                <a:cs typeface="Calibri" panose="020F0502020204030204" pitchFamily="34" charset="0"/>
              </a:rPr>
              <a:t>(1), 1–25.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https://doi.org/10.1145/3427596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Korkmaz, O., Cakir, R., &amp; Yasar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Ozden</a:t>
            </a:r>
            <a:r>
              <a:rPr lang="en-US" sz="1200" kern="100" dirty="0">
                <a:effectLst/>
                <a:latin typeface="Calibri" panose="020F0502020204030204" pitchFamily="34" charset="0"/>
                <a:ea typeface="Calibri" panose="020F0502020204030204" pitchFamily="34" charset="0"/>
                <a:cs typeface="Calibri" panose="020F0502020204030204" pitchFamily="34" charset="0"/>
              </a:rPr>
              <a:t>, M. (2017). A validity and reliability study of the computational thinking scales (CTS).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Computers in Human Behavior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72</a:t>
            </a:r>
            <a:r>
              <a:rPr lang="en-US" sz="1200" kern="100" dirty="0">
                <a:effectLst/>
                <a:latin typeface="Calibri" panose="020F0502020204030204" pitchFamily="34" charset="0"/>
                <a:ea typeface="Calibri" panose="020F0502020204030204" pitchFamily="34" charset="0"/>
                <a:cs typeface="Calibri" panose="020F0502020204030204" pitchFamily="34" charset="0"/>
              </a:rPr>
              <a:t>(C), 558‒569.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https://doi.org/10.1016/j.chb.2017.01.005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Lockwood, J., &amp; Mooney, A. (2018). Developing a Computational Thinking Test using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Bebras</a:t>
            </a:r>
            <a:r>
              <a:rPr lang="en-US" sz="1200" kern="100" dirty="0">
                <a:effectLst/>
                <a:latin typeface="Calibri" panose="020F0502020204030204" pitchFamily="34" charset="0"/>
                <a:ea typeface="Calibri" panose="020F0502020204030204" pitchFamily="34" charset="0"/>
                <a:cs typeface="Calibri" panose="020F0502020204030204" pitchFamily="34" charset="0"/>
              </a:rPr>
              <a:t> problems, In: 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Piotrkowicz</a:t>
            </a:r>
            <a:r>
              <a:rPr lang="en-US" sz="1200" kern="100" dirty="0">
                <a:effectLst/>
                <a:latin typeface="Calibri" panose="020F0502020204030204" pitchFamily="34" charset="0"/>
                <a:ea typeface="Calibri" panose="020F0502020204030204" pitchFamily="34" charset="0"/>
                <a:cs typeface="Calibri" panose="020F0502020204030204" pitchFamily="34" charset="0"/>
              </a:rPr>
              <a:t>, R. Dent-Spargo,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Dennerlein</a:t>
            </a:r>
            <a:r>
              <a:rPr lang="en-US" sz="1200" kern="100" dirty="0">
                <a:effectLst/>
                <a:latin typeface="Calibri" panose="020F0502020204030204" pitchFamily="34" charset="0"/>
                <a:ea typeface="Calibri" panose="020F0502020204030204" pitchFamily="34" charset="0"/>
                <a:cs typeface="Calibri" panose="020F0502020204030204" pitchFamily="34" charset="0"/>
              </a:rPr>
              <a:t>, I. Koren, P. Antoniou, P. Bailey, T. Treasure-Jones, I.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Fronza</a:t>
            </a:r>
            <a:r>
              <a:rPr lang="en-US" sz="1200" kern="100" dirty="0">
                <a:effectLst/>
                <a:latin typeface="Calibri" panose="020F0502020204030204" pitchFamily="34" charset="0"/>
                <a:ea typeface="Calibri" panose="020F0502020204030204" pitchFamily="34" charset="0"/>
                <a:cs typeface="Calibri" panose="020F0502020204030204" pitchFamily="34" charset="0"/>
              </a:rPr>
              <a:t>, C. Pahl (Eds.),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Joint Proceedings of the CC-TEL 2018 and TACKLE 2018 Workshops, co-located with 13th European Conference on Technology Enhanced Learning (EC-TEL 2018)</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https://ceur-ws.org/Vol-2190/TACKLE_2018_paper_1.pdf</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Lu, C., Macdonald, R., Odell, B.,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Kokhan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V.,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Demmans</a:t>
            </a:r>
            <a:r>
              <a:rPr lang="en-US" sz="1200" kern="100" dirty="0">
                <a:effectLst/>
                <a:latin typeface="Calibri" panose="020F0502020204030204" pitchFamily="34" charset="0"/>
                <a:ea typeface="Calibri" panose="020F0502020204030204" pitchFamily="34" charset="0"/>
                <a:cs typeface="Calibri" panose="020F0502020204030204" pitchFamily="34" charset="0"/>
              </a:rPr>
              <a:t> Epp, C.,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Cutumisu</a:t>
            </a:r>
            <a:r>
              <a:rPr lang="en-US" sz="1200" kern="100" dirty="0">
                <a:effectLst/>
                <a:latin typeface="Calibri" panose="020F0502020204030204" pitchFamily="34" charset="0"/>
                <a:ea typeface="Calibri" panose="020F0502020204030204" pitchFamily="34" charset="0"/>
                <a:cs typeface="Calibri" panose="020F0502020204030204" pitchFamily="34" charset="0"/>
              </a:rPr>
              <a:t>, M. (2022). A scoping review of computational thinking assessments in higher education.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Computing in Higher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34</a:t>
            </a:r>
            <a:r>
              <a:rPr lang="en-US" sz="1200" kern="100" dirty="0">
                <a:effectLst/>
                <a:latin typeface="Calibri" panose="020F0502020204030204" pitchFamily="34" charset="0"/>
                <a:ea typeface="Calibri" panose="020F0502020204030204" pitchFamily="34" charset="0"/>
                <a:cs typeface="Calibri" panose="020F0502020204030204" pitchFamily="34" charset="0"/>
              </a:rPr>
              <a:t>(2), 416–461.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https://doi.org/10.1007/s12528-021-09305-y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a:effectLst/>
                <a:latin typeface="Calibri" panose="020F0502020204030204" pitchFamily="34" charset="0"/>
                <a:ea typeface="Calibri" panose="020F0502020204030204" pitchFamily="34" charset="0"/>
                <a:cs typeface="Calibri" panose="020F0502020204030204" pitchFamily="34" charset="0"/>
              </a:rPr>
              <a:t>Moreno-León, J., &amp; Robles, G. (2015). </a:t>
            </a:r>
            <a:r>
              <a:rPr lang="en-US" sz="1200" kern="100" dirty="0">
                <a:effectLst/>
                <a:latin typeface="Calibri" panose="020F0502020204030204" pitchFamily="34" charset="0"/>
                <a:ea typeface="Calibri" panose="020F0502020204030204" pitchFamily="34" charset="0"/>
                <a:cs typeface="Calibri" panose="020F0502020204030204" pitchFamily="34" charset="0"/>
              </a:rPr>
              <a:t>Dr. Scratch: a Web Tool to Automatically Evaluate Scratch Projects.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Workshop in Primary and Secondary Computing Education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WiPSCE</a:t>
            </a:r>
            <a:r>
              <a:rPr lang="en-US" sz="1200" kern="100" dirty="0">
                <a:effectLst/>
                <a:latin typeface="Calibri" panose="020F0502020204030204" pitchFamily="34" charset="0"/>
                <a:ea typeface="Calibri" panose="020F0502020204030204" pitchFamily="34" charset="0"/>
                <a:cs typeface="Calibri" panose="020F0502020204030204" pitchFamily="34" charset="0"/>
              </a:rPr>
              <a:t> '15) (pp. 132‒133).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https://doi.org/10.1145/2818314.2818338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Moreno-León, J., Robles, G., &amp; Román-González, M. (2017). Can we Measure Computational Thinking with Tools? Present and Future of Dr. Scratch.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Seminar Series on Advanced Techniques and Tools for Software Evolution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SATToSE</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2017</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http://sattose.wdfiles.com/local--files/2017:schedule/SATToSE_2017_paper_5.pdf</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Mouza, C., Pan, Y.-C., Yang, H., &amp; Pollock, L. (2020). A Multiyear Investigation of Student Computational Thinking Concepts, Practices, and Perspectives in an After-School Computing Program.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Educational Computing Research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58</a:t>
            </a:r>
            <a:r>
              <a:rPr lang="en-US" sz="1200" kern="100" dirty="0">
                <a:effectLst/>
                <a:latin typeface="Calibri" panose="020F0502020204030204" pitchFamily="34" charset="0"/>
                <a:ea typeface="Calibri" panose="020F0502020204030204" pitchFamily="34" charset="0"/>
                <a:cs typeface="Calibri" panose="020F0502020204030204" pitchFamily="34" charset="0"/>
              </a:rPr>
              <a:t>(5), 1029–1056.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https://doi.org/10.1177/0735633120905605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Nardelli, E. (2019). Do we really need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62</a:t>
            </a:r>
            <a:r>
              <a:rPr lang="en-US" sz="1200" kern="100" dirty="0">
                <a:effectLst/>
                <a:latin typeface="Calibri" panose="020F0502020204030204" pitchFamily="34" charset="0"/>
                <a:ea typeface="Calibri" panose="020F0502020204030204" pitchFamily="34" charset="0"/>
                <a:cs typeface="Calibri" panose="020F0502020204030204" pitchFamily="34" charset="0"/>
              </a:rPr>
              <a:t>(2), 32–35.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https://doi.org/10.1145/3231587</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Papert</a:t>
            </a:r>
            <a:r>
              <a:rPr lang="en-US" sz="1200" kern="100" dirty="0">
                <a:effectLst/>
                <a:latin typeface="Calibri" panose="020F0502020204030204" pitchFamily="34" charset="0"/>
                <a:ea typeface="Calibri" panose="020F0502020204030204" pitchFamily="34" charset="0"/>
                <a:cs typeface="Calibri" panose="020F0502020204030204" pitchFamily="34" charset="0"/>
              </a:rPr>
              <a:t>, S. (1980).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Mindstorms: Children, computers, and powerful ideas</a:t>
            </a:r>
            <a:r>
              <a:rPr lang="en-US" sz="1200" kern="100" dirty="0">
                <a:effectLst/>
                <a:latin typeface="Calibri" panose="020F0502020204030204" pitchFamily="34" charset="0"/>
                <a:ea typeface="Calibri" panose="020F0502020204030204" pitchFamily="34" charset="0"/>
                <a:cs typeface="Calibri" panose="020F0502020204030204" pitchFamily="34" charset="0"/>
              </a:rPr>
              <a:t>. Basic Books: New York.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Polat</a:t>
            </a:r>
            <a:r>
              <a:rPr lang="en-US" sz="1200" kern="100" dirty="0">
                <a:effectLst/>
                <a:latin typeface="Calibri" panose="020F0502020204030204" pitchFamily="34" charset="0"/>
                <a:ea typeface="Calibri" panose="020F0502020204030204" pitchFamily="34" charset="0"/>
                <a:cs typeface="Calibri" panose="020F0502020204030204" pitchFamily="34" charset="0"/>
              </a:rPr>
              <a:t>, E.,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Hopcan</a:t>
            </a:r>
            <a:r>
              <a:rPr lang="en-US" sz="1200" kern="100" dirty="0">
                <a:effectLst/>
                <a:latin typeface="Calibri" panose="020F0502020204030204" pitchFamily="34" charset="0"/>
                <a:ea typeface="Calibri" panose="020F0502020204030204" pitchFamily="34" charset="0"/>
                <a:cs typeface="Calibri" panose="020F0502020204030204" pitchFamily="34" charset="0"/>
              </a:rPr>
              <a:t>,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Kucuk</a:t>
            </a:r>
            <a:r>
              <a:rPr lang="en-US" sz="1200" kern="100" dirty="0">
                <a:effectLst/>
                <a:latin typeface="Calibri" panose="020F0502020204030204" pitchFamily="34" charset="0"/>
                <a:ea typeface="Calibri" panose="020F0502020204030204" pitchFamily="34" charset="0"/>
                <a:cs typeface="Calibri" panose="020F0502020204030204" pitchFamily="34" charset="0"/>
              </a:rPr>
              <a:t>,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Sisman</a:t>
            </a:r>
            <a:r>
              <a:rPr lang="en-US" sz="1200" kern="100" dirty="0">
                <a:effectLst/>
                <a:latin typeface="Calibri" panose="020F0502020204030204" pitchFamily="34" charset="0"/>
                <a:ea typeface="Calibri" panose="020F0502020204030204" pitchFamily="34" charset="0"/>
                <a:cs typeface="Calibri" panose="020F0502020204030204" pitchFamily="34" charset="0"/>
              </a:rPr>
              <a:t>, B. (2021). A comprehensive assessment of secondary school students’ computational thinking skills.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British Journal of Educational Technology</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52</a:t>
            </a:r>
            <a:r>
              <a:rPr lang="en-US" sz="1200" kern="100" dirty="0">
                <a:effectLst/>
                <a:latin typeface="Calibri" panose="020F0502020204030204" pitchFamily="34" charset="0"/>
                <a:ea typeface="Calibri" panose="020F0502020204030204" pitchFamily="34" charset="0"/>
                <a:cs typeface="Calibri" panose="020F0502020204030204" pitchFamily="34" charset="0"/>
              </a:rPr>
              <a:t>(5), 1965–1980.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https://doi.org/10.1111/bjet.13092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Pollock, L., Mouza, C., Guidry, K. R.,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Pusecker</a:t>
            </a:r>
            <a:r>
              <a:rPr lang="en-US" sz="1200" kern="100" dirty="0">
                <a:effectLst/>
                <a:latin typeface="Calibri" panose="020F0502020204030204" pitchFamily="34" charset="0"/>
                <a:ea typeface="Calibri" panose="020F0502020204030204" pitchFamily="34" charset="0"/>
                <a:cs typeface="Calibri" panose="020F0502020204030204" pitchFamily="34" charset="0"/>
              </a:rPr>
              <a:t>, K. (2019). Infusing Computational Thinking Across Disciplines.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50th ACM Technical Symposium on Computer Science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https://doi.org/10.1145/3287324.3287469</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Polya</a:t>
            </a:r>
            <a:r>
              <a:rPr lang="en-US" sz="1200" kern="100" dirty="0">
                <a:effectLst/>
                <a:latin typeface="Calibri" panose="020F0502020204030204" pitchFamily="34" charset="0"/>
                <a:ea typeface="Calibri" panose="020F0502020204030204" pitchFamily="34" charset="0"/>
                <a:cs typeface="Calibri" panose="020F0502020204030204" pitchFamily="34" charset="0"/>
              </a:rPr>
              <a:t>, G. (1957).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How to Solve It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https://math.hawaii.edu/home/pdf/putnam/PolyaHowToSolveIt.pdf</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204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E8B687-5B0E-6F7C-5FC4-1736DC8E5F3B}"/>
            </a:ext>
          </a:extLst>
        </p:cNvPr>
        <p:cNvGrpSpPr/>
        <p:nvPr/>
      </p:nvGrpSpPr>
      <p:grpSpPr>
        <a:xfrm>
          <a:off x="0" y="0"/>
          <a:ext cx="0" cy="0"/>
          <a:chOff x="0" y="0"/>
          <a:chExt cx="0" cy="0"/>
        </a:xfrm>
      </p:grpSpPr>
      <p:sp>
        <p:nvSpPr>
          <p:cNvPr id="3" name="2 - Υπότιτλος">
            <a:extLst>
              <a:ext uri="{FF2B5EF4-FFF2-40B4-BE49-F238E27FC236}">
                <a16:creationId xmlns:a16="http://schemas.microsoft.com/office/drawing/2014/main" id="{3BD825D0-F489-5A4E-CBA5-72FC330FAEBD}"/>
              </a:ext>
            </a:extLst>
          </p:cNvPr>
          <p:cNvSpPr>
            <a:spLocks noGrp="1"/>
          </p:cNvSpPr>
          <p:nvPr>
            <p:ph type="subTitle" idx="1"/>
          </p:nvPr>
        </p:nvSpPr>
        <p:spPr>
          <a:xfrm>
            <a:off x="323528" y="188640"/>
            <a:ext cx="8458200" cy="576064"/>
          </a:xfrm>
        </p:spPr>
        <p:txBody>
          <a:bodyPr anchor="t">
            <a:noAutofit/>
          </a:bodyPr>
          <a:lstStyle/>
          <a:p>
            <a:pPr algn="ctr"/>
            <a:r>
              <a:rPr lang="el-GR" sz="4000" b="1" u="sng" dirty="0" err="1"/>
              <a:t>ΒιβλιογραφιΚΕΣ</a:t>
            </a:r>
            <a:r>
              <a:rPr lang="el-GR" sz="4000" b="1" u="sng" dirty="0"/>
              <a:t> ΑΝΑΦΟΡΕΣ</a:t>
            </a:r>
            <a:r>
              <a:rPr lang="el-GR" sz="4000" b="1" baseline="30000" dirty="0"/>
              <a:t> (</a:t>
            </a:r>
            <a:r>
              <a:rPr lang="en-US" sz="4000" b="1" baseline="30000" dirty="0"/>
              <a:t>4</a:t>
            </a:r>
            <a:r>
              <a:rPr lang="el-GR" sz="4000" b="1" baseline="30000" dirty="0"/>
              <a:t>/5)</a:t>
            </a:r>
            <a:endParaRPr lang="el-GR" sz="3200" b="1" baseline="30000" dirty="0"/>
          </a:p>
        </p:txBody>
      </p:sp>
      <p:sp>
        <p:nvSpPr>
          <p:cNvPr id="2" name="Θέση αριθμού διαφάνειας 1">
            <a:extLst>
              <a:ext uri="{FF2B5EF4-FFF2-40B4-BE49-F238E27FC236}">
                <a16:creationId xmlns:a16="http://schemas.microsoft.com/office/drawing/2014/main" id="{74A73B9C-9A8B-4EE6-8226-758518F513D2}"/>
              </a:ext>
            </a:extLst>
          </p:cNvPr>
          <p:cNvSpPr>
            <a:spLocks noGrp="1"/>
          </p:cNvSpPr>
          <p:nvPr>
            <p:ph type="sldNum" sz="quarter" idx="12"/>
          </p:nvPr>
        </p:nvSpPr>
        <p:spPr/>
        <p:txBody>
          <a:bodyPr/>
          <a:lstStyle/>
          <a:p>
            <a:fld id="{C728CA6C-4494-4493-8EEC-EE661BA55597}" type="slidenum">
              <a:rPr lang="el-GR" smtClean="0"/>
              <a:pPr/>
              <a:t>34</a:t>
            </a:fld>
            <a:endParaRPr lang="el-GR"/>
          </a:p>
        </p:txBody>
      </p:sp>
      <p:sp>
        <p:nvSpPr>
          <p:cNvPr id="4" name="TextBox 3">
            <a:extLst>
              <a:ext uri="{FF2B5EF4-FFF2-40B4-BE49-F238E27FC236}">
                <a16:creationId xmlns:a16="http://schemas.microsoft.com/office/drawing/2014/main" id="{15F47EB8-B7EC-0687-C902-048AA2C60D67}"/>
              </a:ext>
            </a:extLst>
          </p:cNvPr>
          <p:cNvSpPr txBox="1"/>
          <p:nvPr/>
        </p:nvSpPr>
        <p:spPr>
          <a:xfrm>
            <a:off x="-10017" y="764704"/>
            <a:ext cx="9144000" cy="6145016"/>
          </a:xfrm>
          <a:prstGeom prst="rect">
            <a:avLst/>
          </a:prstGeom>
          <a:noFill/>
        </p:spPr>
        <p:txBody>
          <a:bodyPr wrap="square" rtlCol="0">
            <a:spAutoFit/>
          </a:bodyPr>
          <a:lstStyle/>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Poulakis, E., &amp; Politis, P. (2021). Computational Thinking Assessment: Literature Review. In 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Tsiatsos</a:t>
            </a:r>
            <a:r>
              <a:rPr lang="en-US" sz="1200" kern="100" dirty="0">
                <a:effectLst/>
                <a:latin typeface="Calibri" panose="020F0502020204030204" pitchFamily="34" charset="0"/>
                <a:ea typeface="Calibri" panose="020F0502020204030204" pitchFamily="34" charset="0"/>
                <a:cs typeface="Calibri" panose="020F0502020204030204" pitchFamily="34" charset="0"/>
              </a:rPr>
              <a:t>,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Demetriadis</a:t>
            </a:r>
            <a:r>
              <a:rPr lang="en-US" sz="1200" kern="100" dirty="0">
                <a:effectLst/>
                <a:latin typeface="Calibri" panose="020F0502020204030204" pitchFamily="34" charset="0"/>
                <a:ea typeface="Calibri" panose="020F0502020204030204" pitchFamily="34" charset="0"/>
                <a:cs typeface="Calibri" panose="020F0502020204030204" pitchFamily="34" charset="0"/>
              </a:rPr>
              <a:t>, 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Mikropoulos</a:t>
            </a:r>
            <a:r>
              <a:rPr lang="en-US" sz="1200" kern="100" dirty="0">
                <a:effectLst/>
                <a:latin typeface="Calibri" panose="020F0502020204030204" pitchFamily="34" charset="0"/>
                <a:ea typeface="Calibri" panose="020F0502020204030204" pitchFamily="34" charset="0"/>
                <a:cs typeface="Calibri" panose="020F0502020204030204" pitchFamily="34" charset="0"/>
              </a:rPr>
              <a:t>, &amp; V.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Dagdilelis</a:t>
            </a:r>
            <a:r>
              <a:rPr lang="en-US" sz="1200" kern="100" dirty="0">
                <a:effectLst/>
                <a:latin typeface="Calibri" panose="020F0502020204030204" pitchFamily="34" charset="0"/>
                <a:ea typeface="Calibri" panose="020F0502020204030204" pitchFamily="34" charset="0"/>
                <a:cs typeface="Calibri" panose="020F0502020204030204" pitchFamily="34" charset="0"/>
              </a:rPr>
              <a:t> (Eds),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Research on E-Learning and ICT in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(pp. 111‒128). Springer.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https://doi.org/10.1007/978-3-030-64363-8_7</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Resnick, M., &amp; Rusk, N. (2020). Coding at a crossroads.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63</a:t>
            </a:r>
            <a:r>
              <a:rPr lang="en-US" sz="1200" kern="100" dirty="0">
                <a:effectLst/>
                <a:latin typeface="Calibri" panose="020F0502020204030204" pitchFamily="34" charset="0"/>
                <a:ea typeface="Calibri" panose="020F0502020204030204" pitchFamily="34" charset="0"/>
                <a:cs typeface="Calibri" panose="020F0502020204030204" pitchFamily="34" charset="0"/>
              </a:rPr>
              <a:t>(11), 120–127.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https://doi.org/10.1145/3375546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err="1">
                <a:effectLst/>
                <a:latin typeface="Calibri" panose="020F0502020204030204" pitchFamily="34" charset="0"/>
                <a:ea typeface="Calibri" panose="020F0502020204030204" pitchFamily="34" charset="0"/>
                <a:cs typeface="Calibri" panose="020F0502020204030204" pitchFamily="34" charset="0"/>
              </a:rPr>
              <a:t>Román</a:t>
            </a:r>
            <a:r>
              <a:rPr lang="it-IT" sz="1200" kern="100" dirty="0">
                <a:effectLst/>
                <a:latin typeface="Calibri" panose="020F0502020204030204" pitchFamily="34" charset="0"/>
                <a:ea typeface="Calibri" panose="020F0502020204030204" pitchFamily="34" charset="0"/>
                <a:cs typeface="Calibri" panose="020F0502020204030204" pitchFamily="34" charset="0"/>
              </a:rPr>
              <a:t>-González, M., Moreno-León, J., &amp; Robles, G. (2019). </a:t>
            </a:r>
            <a:r>
              <a:rPr lang="en-US" sz="1200" kern="100" dirty="0">
                <a:effectLst/>
                <a:latin typeface="Calibri" panose="020F0502020204030204" pitchFamily="34" charset="0"/>
                <a:ea typeface="Calibri" panose="020F0502020204030204" pitchFamily="34" charset="0"/>
                <a:cs typeface="Calibri" panose="020F0502020204030204" pitchFamily="34" charset="0"/>
              </a:rPr>
              <a:t>Combining Assessment Tools for a Comprehensive Evaluation of Computational Thinking Interventions. In SC. Kong &amp; H. Abelson (Eds),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Computational Thinking Education </a:t>
            </a:r>
            <a:r>
              <a:rPr lang="en-US" sz="1200" kern="100" dirty="0">
                <a:effectLst/>
                <a:latin typeface="Calibri" panose="020F0502020204030204" pitchFamily="34" charset="0"/>
                <a:ea typeface="Calibri" panose="020F0502020204030204" pitchFamily="34" charset="0"/>
                <a:cs typeface="Calibri" panose="020F0502020204030204" pitchFamily="34" charset="0"/>
              </a:rPr>
              <a:t>(pp. 79–98). Springer.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https://doi.org/10.1007/978-98113-6528-7_6</a:t>
            </a:r>
            <a:endParaRPr lang="el-GR"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it-IT" sz="1200" kern="100" dirty="0" err="1">
                <a:latin typeface="Calibri" panose="020F0502020204030204" pitchFamily="34" charset="0"/>
                <a:ea typeface="Calibri" panose="020F0502020204030204" pitchFamily="34" charset="0"/>
                <a:cs typeface="Calibri" panose="020F0502020204030204" pitchFamily="34" charset="0"/>
              </a:rPr>
              <a:t>Román</a:t>
            </a:r>
            <a:r>
              <a:rPr lang="it-IT" sz="1200" kern="100" dirty="0">
                <a:latin typeface="Calibri" panose="020F0502020204030204" pitchFamily="34" charset="0"/>
                <a:ea typeface="Calibri" panose="020F0502020204030204" pitchFamily="34" charset="0"/>
                <a:cs typeface="Calibri" panose="020F0502020204030204" pitchFamily="34" charset="0"/>
              </a:rPr>
              <a:t>-González, M., Pérez-González, J., &amp; Jiménez-Fernández, C. (2017). </a:t>
            </a:r>
            <a:r>
              <a:rPr lang="it-IT" sz="1200" kern="100" dirty="0" err="1">
                <a:latin typeface="Calibri" panose="020F0502020204030204" pitchFamily="34" charset="0"/>
                <a:ea typeface="Calibri" panose="020F0502020204030204" pitchFamily="34" charset="0"/>
                <a:cs typeface="Calibri" panose="020F0502020204030204" pitchFamily="34" charset="0"/>
              </a:rPr>
              <a:t>Which</a:t>
            </a:r>
            <a:r>
              <a:rPr lang="it-IT" sz="1200" kern="100" dirty="0">
                <a:latin typeface="Calibri" panose="020F0502020204030204" pitchFamily="34" charset="0"/>
                <a:ea typeface="Calibri" panose="020F0502020204030204" pitchFamily="34" charset="0"/>
                <a:cs typeface="Calibri" panose="020F0502020204030204" pitchFamily="34" charset="0"/>
              </a:rPr>
              <a:t> cognitive </a:t>
            </a:r>
            <a:r>
              <a:rPr lang="it-IT" sz="1200" kern="100" dirty="0" err="1">
                <a:latin typeface="Calibri" panose="020F0502020204030204" pitchFamily="34" charset="0"/>
                <a:ea typeface="Calibri" panose="020F0502020204030204" pitchFamily="34" charset="0"/>
                <a:cs typeface="Calibri" panose="020F0502020204030204" pitchFamily="34" charset="0"/>
              </a:rPr>
              <a:t>abilities</a:t>
            </a:r>
            <a:r>
              <a:rPr lang="it-IT" sz="1200" kern="100" dirty="0">
                <a:latin typeface="Calibri" panose="020F0502020204030204" pitchFamily="34" charset="0"/>
                <a:ea typeface="Calibri" panose="020F0502020204030204" pitchFamily="34" charset="0"/>
                <a:cs typeface="Calibri" panose="020F0502020204030204" pitchFamily="34" charset="0"/>
              </a:rPr>
              <a:t> </a:t>
            </a:r>
            <a:r>
              <a:rPr lang="it-IT" sz="1200" kern="100" dirty="0" err="1">
                <a:latin typeface="Calibri" panose="020F0502020204030204" pitchFamily="34" charset="0"/>
                <a:ea typeface="Calibri" panose="020F0502020204030204" pitchFamily="34" charset="0"/>
                <a:cs typeface="Calibri" panose="020F0502020204030204" pitchFamily="34" charset="0"/>
              </a:rPr>
              <a:t>underlie</a:t>
            </a:r>
            <a:r>
              <a:rPr lang="it-IT" sz="1200" kern="100" dirty="0">
                <a:latin typeface="Calibri" panose="020F0502020204030204" pitchFamily="34" charset="0"/>
                <a:ea typeface="Calibri" panose="020F0502020204030204" pitchFamily="34" charset="0"/>
                <a:cs typeface="Calibri" panose="020F0502020204030204" pitchFamily="34" charset="0"/>
              </a:rPr>
              <a:t> </a:t>
            </a:r>
            <a:r>
              <a:rPr lang="it-IT" sz="1200" kern="100" dirty="0" err="1">
                <a:latin typeface="Calibri" panose="020F0502020204030204" pitchFamily="34" charset="0"/>
                <a:ea typeface="Calibri" panose="020F0502020204030204" pitchFamily="34" charset="0"/>
                <a:cs typeface="Calibri" panose="020F0502020204030204" pitchFamily="34" charset="0"/>
              </a:rPr>
              <a:t>computational</a:t>
            </a:r>
            <a:r>
              <a:rPr lang="it-IT" sz="1200" kern="100" dirty="0">
                <a:latin typeface="Calibri" panose="020F0502020204030204" pitchFamily="34" charset="0"/>
                <a:ea typeface="Calibri" panose="020F0502020204030204" pitchFamily="34" charset="0"/>
                <a:cs typeface="Calibri" panose="020F0502020204030204" pitchFamily="34" charset="0"/>
              </a:rPr>
              <a:t> thinking? Criterion </a:t>
            </a:r>
            <a:r>
              <a:rPr lang="it-IT" sz="1200" kern="100" dirty="0" err="1">
                <a:latin typeface="Calibri" panose="020F0502020204030204" pitchFamily="34" charset="0"/>
                <a:ea typeface="Calibri" panose="020F0502020204030204" pitchFamily="34" charset="0"/>
                <a:cs typeface="Calibri" panose="020F0502020204030204" pitchFamily="34" charset="0"/>
              </a:rPr>
              <a:t>validity</a:t>
            </a:r>
            <a:r>
              <a:rPr lang="it-IT" sz="1200" kern="100" dirty="0">
                <a:latin typeface="Calibri" panose="020F0502020204030204" pitchFamily="34" charset="0"/>
                <a:ea typeface="Calibri" panose="020F0502020204030204" pitchFamily="34" charset="0"/>
                <a:cs typeface="Calibri" panose="020F0502020204030204" pitchFamily="34" charset="0"/>
              </a:rPr>
              <a:t> of the </a:t>
            </a:r>
            <a:r>
              <a:rPr lang="it-IT" sz="1200" kern="100" dirty="0" err="1">
                <a:latin typeface="Calibri" panose="020F0502020204030204" pitchFamily="34" charset="0"/>
                <a:ea typeface="Calibri" panose="020F0502020204030204" pitchFamily="34" charset="0"/>
                <a:cs typeface="Calibri" panose="020F0502020204030204" pitchFamily="34" charset="0"/>
              </a:rPr>
              <a:t>Computational</a:t>
            </a:r>
            <a:r>
              <a:rPr lang="it-IT" sz="1200" kern="100" dirty="0">
                <a:latin typeface="Calibri" panose="020F0502020204030204" pitchFamily="34" charset="0"/>
                <a:ea typeface="Calibri" panose="020F0502020204030204" pitchFamily="34" charset="0"/>
                <a:cs typeface="Calibri" panose="020F0502020204030204" pitchFamily="34" charset="0"/>
              </a:rPr>
              <a:t> Thinking Test. </a:t>
            </a:r>
            <a:r>
              <a:rPr lang="it-IT" sz="1200" i="1" kern="100" dirty="0">
                <a:latin typeface="Calibri" panose="020F0502020204030204" pitchFamily="34" charset="0"/>
                <a:ea typeface="Calibri" panose="020F0502020204030204" pitchFamily="34" charset="0"/>
                <a:cs typeface="Calibri" panose="020F0502020204030204" pitchFamily="34" charset="0"/>
              </a:rPr>
              <a:t>Computers in Human </a:t>
            </a:r>
            <a:r>
              <a:rPr lang="it-IT" sz="1200" i="1" kern="100" dirty="0" err="1">
                <a:latin typeface="Calibri" panose="020F0502020204030204" pitchFamily="34" charset="0"/>
                <a:ea typeface="Calibri" panose="020F0502020204030204" pitchFamily="34" charset="0"/>
                <a:cs typeface="Calibri" panose="020F0502020204030204" pitchFamily="34" charset="0"/>
              </a:rPr>
              <a:t>Behavior</a:t>
            </a:r>
            <a:r>
              <a:rPr lang="it-IT" sz="1200" kern="100" dirty="0">
                <a:latin typeface="Calibri" panose="020F0502020204030204" pitchFamily="34" charset="0"/>
                <a:ea typeface="Calibri" panose="020F0502020204030204" pitchFamily="34" charset="0"/>
                <a:cs typeface="Calibri" panose="020F0502020204030204" pitchFamily="34" charset="0"/>
              </a:rPr>
              <a:t>, </a:t>
            </a:r>
            <a:r>
              <a:rPr lang="it-IT" sz="1200" i="1" kern="100" dirty="0">
                <a:latin typeface="Calibri" panose="020F0502020204030204" pitchFamily="34" charset="0"/>
                <a:ea typeface="Calibri" panose="020F0502020204030204" pitchFamily="34" charset="0"/>
                <a:cs typeface="Calibri" panose="020F0502020204030204" pitchFamily="34" charset="0"/>
              </a:rPr>
              <a:t>72</a:t>
            </a:r>
            <a:r>
              <a:rPr lang="it-IT" sz="1200" kern="100" dirty="0">
                <a:latin typeface="Calibri" panose="020F0502020204030204" pitchFamily="34" charset="0"/>
                <a:ea typeface="Calibri" panose="020F0502020204030204" pitchFamily="34" charset="0"/>
                <a:cs typeface="Calibri" panose="020F0502020204030204" pitchFamily="34" charset="0"/>
              </a:rPr>
              <a:t>(C), 678‒691</a:t>
            </a:r>
            <a:r>
              <a:rPr lang="en-US" sz="1200" kern="100" dirty="0">
                <a:latin typeface="Calibri" panose="020F0502020204030204" pitchFamily="34" charset="0"/>
                <a:ea typeface="Calibri" panose="020F0502020204030204" pitchFamily="34" charset="0"/>
                <a:cs typeface="Calibri" panose="020F0502020204030204" pitchFamily="34" charset="0"/>
              </a:rPr>
              <a:t> . </a:t>
            </a:r>
            <a:r>
              <a:rPr lang="en-US" sz="1200" u="sng"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https://doi.org/</a:t>
            </a:r>
            <a:r>
              <a:rPr lang="it-IT" sz="1200" kern="100" dirty="0">
                <a:latin typeface="Calibri" panose="020F0502020204030204" pitchFamily="34" charset="0"/>
                <a:ea typeface="Calibri" panose="020F0502020204030204" pitchFamily="34" charset="0"/>
                <a:cs typeface="Calibri" panose="020F0502020204030204" pitchFamily="34" charset="0"/>
                <a:hlinkClick r:id="rId6"/>
              </a:rPr>
              <a:t>10.1016/j.chb.2016.08.047</a:t>
            </a:r>
            <a:endParaRPr lang="el-GR" sz="1200" kern="100" dirty="0">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Román-González, </a:t>
            </a:r>
            <a:r>
              <a:rPr lang="el-GR" sz="1200" kern="100" dirty="0">
                <a:effectLst/>
                <a:latin typeface="Calibri" panose="020F0502020204030204" pitchFamily="34" charset="0"/>
                <a:ea typeface="Calibri" panose="020F0502020204030204" pitchFamily="34" charset="0"/>
                <a:cs typeface="Calibri" panose="020F0502020204030204" pitchFamily="34" charset="0"/>
              </a:rPr>
              <a:t>Μ</a:t>
            </a:r>
            <a:r>
              <a:rPr lang="en-US" sz="1200" kern="100" dirty="0">
                <a:effectLst/>
                <a:latin typeface="Calibri" panose="020F0502020204030204" pitchFamily="34" charset="0"/>
                <a:ea typeface="Calibri" panose="020F0502020204030204" pitchFamily="34" charset="0"/>
                <a:cs typeface="Calibri" panose="020F0502020204030204" pitchFamily="34" charset="0"/>
              </a:rPr>
              <a:t>., Pérez-González, J.C., Moreno-León, J., &amp; Robles, G. (2018a). Can computational talent be detected? Predictive validity of the Computational Thinking Test.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International Journal of Child-Computer Interaction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18</a:t>
            </a:r>
            <a:r>
              <a:rPr lang="en-US" sz="1200" kern="100" dirty="0">
                <a:effectLst/>
                <a:latin typeface="Calibri" panose="020F0502020204030204" pitchFamily="34" charset="0"/>
                <a:ea typeface="Calibri" panose="020F0502020204030204" pitchFamily="34" charset="0"/>
                <a:cs typeface="Calibri" panose="020F0502020204030204" pitchFamily="34" charset="0"/>
              </a:rPr>
              <a:t>(November), 47‒58. </a:t>
            </a:r>
            <a:r>
              <a:rPr lang="en-US" sz="1200" u="sng"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https://doi.org/</a:t>
            </a:r>
            <a:r>
              <a:rPr lang="en-US" sz="1200" kern="100" dirty="0">
                <a:effectLst/>
                <a:latin typeface="Calibri" panose="020F0502020204030204" pitchFamily="34" charset="0"/>
                <a:ea typeface="Calibri" panose="020F0502020204030204" pitchFamily="34" charset="0"/>
                <a:cs typeface="Calibri" panose="020F0502020204030204" pitchFamily="34" charset="0"/>
                <a:hlinkClick r:id="rId7"/>
              </a:rPr>
              <a:t>10.1016/j.ijcci.2018.06.004</a:t>
            </a:r>
            <a:endParaRPr lang="el-GR" sz="1200" kern="100" dirty="0">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Román-González, </a:t>
            </a:r>
            <a:r>
              <a:rPr lang="el-GR" sz="1200" kern="100" dirty="0">
                <a:effectLst/>
                <a:latin typeface="Calibri" panose="020F0502020204030204" pitchFamily="34" charset="0"/>
                <a:ea typeface="Calibri" panose="020F0502020204030204" pitchFamily="34" charset="0"/>
                <a:cs typeface="Calibri" panose="020F0502020204030204" pitchFamily="34" charset="0"/>
              </a:rPr>
              <a:t>Μ</a:t>
            </a:r>
            <a:r>
              <a:rPr lang="en-US" sz="1200" kern="100" dirty="0">
                <a:effectLst/>
                <a:latin typeface="Calibri" panose="020F0502020204030204" pitchFamily="34" charset="0"/>
                <a:ea typeface="Calibri" panose="020F0502020204030204" pitchFamily="34" charset="0"/>
                <a:cs typeface="Calibri" panose="020F0502020204030204" pitchFamily="34" charset="0"/>
              </a:rPr>
              <a:t>., Pérez-González, J.C., Moreno-León, J., &amp; Robles, G. (2018b). Extending the nomological network of computational thinking with non-cognitive factors.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Computers in Human Behavior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80</a:t>
            </a:r>
            <a:r>
              <a:rPr lang="en-US" sz="1200" kern="100" dirty="0">
                <a:effectLst/>
                <a:latin typeface="Calibri" panose="020F0502020204030204" pitchFamily="34" charset="0"/>
                <a:ea typeface="Calibri" panose="020F0502020204030204" pitchFamily="34" charset="0"/>
                <a:cs typeface="Calibri" panose="020F0502020204030204" pitchFamily="34" charset="0"/>
              </a:rPr>
              <a:t>(March), 441‒459. </a:t>
            </a:r>
            <a:r>
              <a:rPr lang="en-US" sz="1200" u="sng" kern="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https://doi.org/</a:t>
            </a:r>
            <a:r>
              <a:rPr lang="en-US" sz="1200" kern="100" dirty="0">
                <a:effectLst/>
                <a:latin typeface="Calibri" panose="020F0502020204030204" pitchFamily="34" charset="0"/>
                <a:ea typeface="Calibri" panose="020F0502020204030204" pitchFamily="34" charset="0"/>
                <a:cs typeface="Calibri" panose="020F0502020204030204" pitchFamily="34" charset="0"/>
                <a:hlinkClick r:id="rId8"/>
              </a:rPr>
              <a:t>10.1016/j.chb.2017.09.030</a:t>
            </a:r>
            <a:endParaRPr lang="el-GR" sz="1200" kern="100" dirty="0">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Royal Society.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Shut down or restart: The way forward for computing in UK schools.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http://royalsociety.org/education/policy/computing-in-schools/report/</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Saqr</a:t>
            </a:r>
            <a:r>
              <a:rPr lang="en-US" sz="1200" kern="100" dirty="0">
                <a:effectLst/>
                <a:latin typeface="Calibri" panose="020F0502020204030204" pitchFamily="34" charset="0"/>
                <a:ea typeface="Calibri" panose="020F0502020204030204" pitchFamily="34" charset="0"/>
                <a:cs typeface="Calibri" panose="020F0502020204030204" pitchFamily="34" charset="0"/>
              </a:rPr>
              <a:t>, M., Ng, K.,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Oyelere</a:t>
            </a:r>
            <a:r>
              <a:rPr lang="en-US" sz="1200" kern="100" dirty="0">
                <a:effectLst/>
                <a:latin typeface="Calibri" panose="020F0502020204030204" pitchFamily="34" charset="0"/>
                <a:ea typeface="Calibri" panose="020F0502020204030204" pitchFamily="34" charset="0"/>
                <a:cs typeface="Calibri" panose="020F0502020204030204" pitchFamily="34" charset="0"/>
              </a:rPr>
              <a:t>,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sunday</a:t>
            </a:r>
            <a:r>
              <a:rPr lang="en-US" sz="1200" kern="100" dirty="0">
                <a:effectLst/>
                <a:latin typeface="Calibri" panose="020F0502020204030204" pitchFamily="34" charset="0"/>
                <a:ea typeface="Calibri" panose="020F0502020204030204" pitchFamily="34" charset="0"/>
                <a:cs typeface="Calibri" panose="020F0502020204030204" pitchFamily="34" charset="0"/>
              </a:rPr>
              <a:t>,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Tedre</a:t>
            </a:r>
            <a:r>
              <a:rPr lang="en-US" sz="1200" kern="100" dirty="0">
                <a:effectLst/>
                <a:latin typeface="Calibri" panose="020F0502020204030204" pitchFamily="34" charset="0"/>
                <a:ea typeface="Calibri" panose="020F0502020204030204" pitchFamily="34" charset="0"/>
                <a:cs typeface="Calibri" panose="020F0502020204030204" pitchFamily="34" charset="0"/>
              </a:rPr>
              <a:t>, M. (2021). People, Ideas, Milestones: 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Scientometric</a:t>
            </a:r>
            <a:r>
              <a:rPr lang="en-US" sz="1200" kern="100" dirty="0">
                <a:effectLst/>
                <a:latin typeface="Calibri" panose="020F0502020204030204" pitchFamily="34" charset="0"/>
                <a:ea typeface="Calibri" panose="020F0502020204030204" pitchFamily="34" charset="0"/>
                <a:cs typeface="Calibri" panose="020F0502020204030204" pitchFamily="34" charset="0"/>
              </a:rPr>
              <a:t> Study of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ACM Transactions on Computing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21</a:t>
            </a:r>
            <a:r>
              <a:rPr lang="en-US" sz="1200" kern="100" dirty="0">
                <a:effectLst/>
                <a:latin typeface="Calibri" panose="020F0502020204030204" pitchFamily="34" charset="0"/>
                <a:ea typeface="Calibri" panose="020F0502020204030204" pitchFamily="34" charset="0"/>
                <a:cs typeface="Calibri" panose="020F0502020204030204" pitchFamily="34" charset="0"/>
              </a:rPr>
              <a:t>(3), 1–17.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https://doi.org/10.1145/3445984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Tang, X., Yin, Y., Lin, Q., Hadad, R., &amp; Zhai, X. (2020). Assessing computational thinking: A systematic review of empirical studies.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Computers &amp;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148</a:t>
            </a:r>
            <a:r>
              <a:rPr lang="en-US" sz="1200" kern="100" dirty="0">
                <a:effectLst/>
                <a:latin typeface="Calibri" panose="020F0502020204030204" pitchFamily="34" charset="0"/>
                <a:ea typeface="Calibri" panose="020F0502020204030204" pitchFamily="34" charset="0"/>
                <a:cs typeface="Calibri" panose="020F0502020204030204" pitchFamily="34" charset="0"/>
              </a:rPr>
              <a:t>, 103798.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https://doi.org/10.1016/j.compedu.2019.103798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Tedre</a:t>
            </a:r>
            <a:r>
              <a:rPr lang="en-US" sz="1200" kern="100" dirty="0">
                <a:effectLst/>
                <a:latin typeface="Calibri" panose="020F0502020204030204" pitchFamily="34" charset="0"/>
                <a:ea typeface="Calibri" panose="020F0502020204030204" pitchFamily="34" charset="0"/>
                <a:cs typeface="Calibri" panose="020F0502020204030204" pitchFamily="34" charset="0"/>
              </a:rPr>
              <a:t>, M. (2022). Computational Thinking 2.0.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17th Workshop in Primary and Secondary Computing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1–2.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https://doi.org/10.1145/3556787.3556788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Tedre</a:t>
            </a:r>
            <a:r>
              <a:rPr lang="en-US" sz="1200" kern="100" dirty="0">
                <a:effectLst/>
                <a:latin typeface="Calibri" panose="020F0502020204030204" pitchFamily="34" charset="0"/>
                <a:ea typeface="Calibri" panose="020F0502020204030204" pitchFamily="34" charset="0"/>
                <a:cs typeface="Calibri" panose="020F0502020204030204" pitchFamily="34" charset="0"/>
              </a:rPr>
              <a:t>, M., &amp; Denning, P. (2016). The long quest for computational thinking.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16th Koli Calling International Conference on Computing Education Research</a:t>
            </a:r>
            <a:r>
              <a:rPr lang="en-US" sz="1200" kern="100" dirty="0">
                <a:effectLst/>
                <a:latin typeface="Calibri" panose="020F0502020204030204" pitchFamily="34" charset="0"/>
                <a:ea typeface="Calibri" panose="020F0502020204030204" pitchFamily="34" charset="0"/>
                <a:cs typeface="Calibri" panose="020F0502020204030204" pitchFamily="34" charset="0"/>
              </a:rPr>
              <a:t> (Koli Calling '16) (pp. 120‒129).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https://doi.org/10.1145/2999541.2999542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The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Bebras</a:t>
            </a:r>
            <a:r>
              <a:rPr lang="en-US" sz="1200" kern="100" dirty="0">
                <a:effectLst/>
                <a:latin typeface="Calibri" panose="020F0502020204030204" pitchFamily="34" charset="0"/>
                <a:ea typeface="Calibri" panose="020F0502020204030204" pitchFamily="34" charset="0"/>
                <a:cs typeface="Calibri" panose="020F0502020204030204" pitchFamily="34" charset="0"/>
              </a:rPr>
              <a:t> Community (2017).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Bebras</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international challenge on informatics and computational thinking</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http://bebras.org</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Tikva, C.,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Tambouris</a:t>
            </a:r>
            <a:r>
              <a:rPr lang="en-US" sz="1200" kern="100" dirty="0">
                <a:effectLst/>
                <a:latin typeface="Calibri" panose="020F0502020204030204" pitchFamily="34" charset="0"/>
                <a:ea typeface="Calibri" panose="020F0502020204030204" pitchFamily="34" charset="0"/>
                <a:cs typeface="Calibri" panose="020F0502020204030204" pitchFamily="34" charset="0"/>
              </a:rPr>
              <a:t>, E. (2021). Mapping computational thinking through programming in K-12 education: A conceptual model based on a systematic literature Review. </a:t>
            </a:r>
            <a:r>
              <a:rPr lang="it-IT" sz="1200" i="1" kern="100" dirty="0">
                <a:effectLst/>
                <a:latin typeface="Calibri" panose="020F0502020204030204" pitchFamily="34" charset="0"/>
                <a:ea typeface="Calibri" panose="020F0502020204030204" pitchFamily="34" charset="0"/>
                <a:cs typeface="Calibri" panose="020F0502020204030204" pitchFamily="34" charset="0"/>
              </a:rPr>
              <a:t>Computers &amp; </a:t>
            </a:r>
            <a:r>
              <a:rPr lang="it-IT" sz="1200" i="1" kern="100" dirty="0" err="1">
                <a:effectLst/>
                <a:latin typeface="Calibri" panose="020F0502020204030204" pitchFamily="34" charset="0"/>
                <a:ea typeface="Calibri" panose="020F0502020204030204" pitchFamily="34" charset="0"/>
                <a:cs typeface="Calibri" panose="020F0502020204030204" pitchFamily="34" charset="0"/>
              </a:rPr>
              <a:t>Education</a:t>
            </a:r>
            <a:r>
              <a:rPr lang="it-IT" sz="1200" kern="100" dirty="0">
                <a:effectLst/>
                <a:latin typeface="Calibri" panose="020F0502020204030204" pitchFamily="34" charset="0"/>
                <a:ea typeface="Calibri" panose="020F0502020204030204" pitchFamily="34" charset="0"/>
                <a:cs typeface="Calibri" panose="020F0502020204030204" pitchFamily="34" charset="0"/>
              </a:rPr>
              <a:t>, </a:t>
            </a:r>
            <a:r>
              <a:rPr lang="it-IT" sz="1200" i="1" kern="100" dirty="0">
                <a:effectLst/>
                <a:latin typeface="Calibri" panose="020F0502020204030204" pitchFamily="34" charset="0"/>
                <a:ea typeface="Calibri" panose="020F0502020204030204" pitchFamily="34" charset="0"/>
                <a:cs typeface="Calibri" panose="020F0502020204030204" pitchFamily="34" charset="0"/>
              </a:rPr>
              <a:t>162</a:t>
            </a:r>
            <a:r>
              <a:rPr lang="it-IT" sz="1200" kern="100" dirty="0">
                <a:effectLst/>
                <a:latin typeface="Calibri" panose="020F0502020204030204" pitchFamily="34" charset="0"/>
                <a:ea typeface="Calibri" panose="020F0502020204030204" pitchFamily="34" charset="0"/>
                <a:cs typeface="Calibri" panose="020F0502020204030204" pitchFamily="34" charset="0"/>
              </a:rPr>
              <a:t>, 104083. </a:t>
            </a:r>
            <a:r>
              <a:rPr lang="it-IT"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5"/>
              </a:rPr>
              <a:t>https://doi.org/10.1016/j.compedu.2020.104083</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517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F95159-5E7D-7717-C509-2958A8889AFB}"/>
            </a:ext>
          </a:extLst>
        </p:cNvPr>
        <p:cNvGrpSpPr/>
        <p:nvPr/>
      </p:nvGrpSpPr>
      <p:grpSpPr>
        <a:xfrm>
          <a:off x="0" y="0"/>
          <a:ext cx="0" cy="0"/>
          <a:chOff x="0" y="0"/>
          <a:chExt cx="0" cy="0"/>
        </a:xfrm>
      </p:grpSpPr>
      <p:sp>
        <p:nvSpPr>
          <p:cNvPr id="3" name="2 - Υπότιτλος">
            <a:extLst>
              <a:ext uri="{FF2B5EF4-FFF2-40B4-BE49-F238E27FC236}">
                <a16:creationId xmlns:a16="http://schemas.microsoft.com/office/drawing/2014/main" id="{C8F044A6-872B-3CA4-18E0-0E7386E174B0}"/>
              </a:ext>
            </a:extLst>
          </p:cNvPr>
          <p:cNvSpPr>
            <a:spLocks noGrp="1"/>
          </p:cNvSpPr>
          <p:nvPr>
            <p:ph type="subTitle" idx="1"/>
          </p:nvPr>
        </p:nvSpPr>
        <p:spPr>
          <a:xfrm>
            <a:off x="323528" y="188640"/>
            <a:ext cx="8458200" cy="576064"/>
          </a:xfrm>
        </p:spPr>
        <p:txBody>
          <a:bodyPr anchor="t">
            <a:noAutofit/>
          </a:bodyPr>
          <a:lstStyle/>
          <a:p>
            <a:pPr algn="ctr"/>
            <a:r>
              <a:rPr lang="el-GR" sz="4000" b="1" u="sng" dirty="0" err="1"/>
              <a:t>ΒιβλιογραφιΚΕΣ</a:t>
            </a:r>
            <a:r>
              <a:rPr lang="el-GR" sz="4000" b="1" u="sng" dirty="0"/>
              <a:t> ΑΝΑΦΟΡΕΣ</a:t>
            </a:r>
            <a:r>
              <a:rPr lang="el-GR" sz="4000" b="1" baseline="30000" dirty="0"/>
              <a:t> (5/5)</a:t>
            </a:r>
            <a:endParaRPr lang="el-GR" sz="3200" b="1" baseline="30000" dirty="0"/>
          </a:p>
        </p:txBody>
      </p:sp>
      <p:sp>
        <p:nvSpPr>
          <p:cNvPr id="2" name="Θέση αριθμού διαφάνειας 1">
            <a:extLst>
              <a:ext uri="{FF2B5EF4-FFF2-40B4-BE49-F238E27FC236}">
                <a16:creationId xmlns:a16="http://schemas.microsoft.com/office/drawing/2014/main" id="{FA632AFA-FCF8-3AD1-3B47-1C682B6BA7DB}"/>
              </a:ext>
            </a:extLst>
          </p:cNvPr>
          <p:cNvSpPr>
            <a:spLocks noGrp="1"/>
          </p:cNvSpPr>
          <p:nvPr>
            <p:ph type="sldNum" sz="quarter" idx="12"/>
          </p:nvPr>
        </p:nvSpPr>
        <p:spPr/>
        <p:txBody>
          <a:bodyPr/>
          <a:lstStyle/>
          <a:p>
            <a:fld id="{C728CA6C-4494-4493-8EEC-EE661BA55597}" type="slidenum">
              <a:rPr lang="el-GR" smtClean="0"/>
              <a:pPr/>
              <a:t>35</a:t>
            </a:fld>
            <a:endParaRPr lang="el-GR"/>
          </a:p>
        </p:txBody>
      </p:sp>
      <p:sp>
        <p:nvSpPr>
          <p:cNvPr id="4" name="TextBox 3">
            <a:extLst>
              <a:ext uri="{FF2B5EF4-FFF2-40B4-BE49-F238E27FC236}">
                <a16:creationId xmlns:a16="http://schemas.microsoft.com/office/drawing/2014/main" id="{86C0931D-B57D-D074-798F-73573BC8D5C0}"/>
              </a:ext>
            </a:extLst>
          </p:cNvPr>
          <p:cNvSpPr txBox="1"/>
          <p:nvPr/>
        </p:nvSpPr>
        <p:spPr>
          <a:xfrm>
            <a:off x="-10017" y="764704"/>
            <a:ext cx="9144000" cy="2839752"/>
          </a:xfrm>
          <a:prstGeom prst="rect">
            <a:avLst/>
          </a:prstGeom>
          <a:noFill/>
        </p:spPr>
        <p:txBody>
          <a:bodyPr wrap="square" rtlCol="0">
            <a:spAutoFit/>
          </a:bodyPr>
          <a:lstStyle/>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Werner, L., Denner, J.,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Campe</a:t>
            </a:r>
            <a:r>
              <a:rPr lang="en-US" sz="1200" kern="100" dirty="0">
                <a:effectLst/>
                <a:latin typeface="Calibri" panose="020F0502020204030204" pitchFamily="34" charset="0"/>
                <a:ea typeface="Calibri" panose="020F0502020204030204" pitchFamily="34" charset="0"/>
                <a:cs typeface="Calibri" panose="020F0502020204030204" pitchFamily="34" charset="0"/>
              </a:rPr>
              <a:t>, S. (2012). The Fairy Performance Assessment: Measuring Computational Thinking in Middle School.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Proceedings of the 43rd ACM technical symposium on Computer Science Education</a:t>
            </a:r>
            <a:r>
              <a:rPr lang="en-US" sz="1200" kern="100" dirty="0">
                <a:effectLst/>
                <a:latin typeface="Calibri" panose="020F0502020204030204" pitchFamily="34" charset="0"/>
                <a:ea typeface="Calibri" panose="020F0502020204030204" pitchFamily="34" charset="0"/>
                <a:cs typeface="Calibri" panose="020F0502020204030204" pitchFamily="34" charset="0"/>
              </a:rPr>
              <a:t> (SIGCSE '12) (pp. 215‒220).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https://doi.org/10.1145/2157136.2157200</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Wing, J. M. (2006).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49</a:t>
            </a:r>
            <a:r>
              <a:rPr lang="en-US" sz="1200" kern="100" dirty="0">
                <a:effectLst/>
                <a:latin typeface="Calibri" panose="020F0502020204030204" pitchFamily="34" charset="0"/>
                <a:ea typeface="Calibri" panose="020F0502020204030204" pitchFamily="34" charset="0"/>
                <a:cs typeface="Calibri" panose="020F0502020204030204" pitchFamily="34" charset="0"/>
              </a:rPr>
              <a:t>(3), 33–35.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https://doi.org/10.1145/1118178.1118215</a:t>
            </a:r>
            <a:endParaRPr lang="el-GR"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Xing, W. (2021) Large-scale path modeling of remixing to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Interactive Learning Environments</a:t>
            </a:r>
            <a:r>
              <a:rPr lang="en-US" sz="1200" kern="100" dirty="0">
                <a:effectLst/>
                <a:latin typeface="Calibri" panose="020F0502020204030204" pitchFamily="34" charset="0"/>
                <a:ea typeface="Calibri" panose="020F0502020204030204" pitchFamily="34" charset="0"/>
                <a:cs typeface="Calibri" panose="020F0502020204030204" pitchFamily="34" charset="0"/>
              </a:rPr>
              <a:t>, 1‒14.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https://doi.org/10.1080/10494820.2019.1573199</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Yasar, O. (2018). A new perspective on computational thinking.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Communications of the ACM</a:t>
            </a:r>
            <a:r>
              <a:rPr lang="en-US" sz="1200" kern="100" dirty="0">
                <a:effectLst/>
                <a:latin typeface="Calibri" panose="020F0502020204030204" pitchFamily="34" charset="0"/>
                <a:ea typeface="Calibri" panose="020F0502020204030204" pitchFamily="34" charset="0"/>
                <a:cs typeface="Calibri" panose="020F0502020204030204" pitchFamily="34" charset="0"/>
              </a:rPr>
              <a:t>, 61(7), 33‒39.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https://doi.org/10.1145/3214354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a:effectLst/>
                <a:latin typeface="Calibri" panose="020F0502020204030204" pitchFamily="34" charset="0"/>
                <a:ea typeface="Calibri" panose="020F0502020204030204" pitchFamily="34" charset="0"/>
                <a:cs typeface="Calibri" panose="020F0502020204030204" pitchFamily="34" charset="0"/>
              </a:rPr>
              <a:t>Zapata-Cáceres, M., Martín-Barroso, E., &amp; </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Román</a:t>
            </a:r>
            <a:r>
              <a:rPr lang="it-IT" sz="1200" kern="100" dirty="0">
                <a:effectLst/>
                <a:latin typeface="Calibri" panose="020F0502020204030204" pitchFamily="34" charset="0"/>
                <a:ea typeface="Calibri" panose="020F0502020204030204" pitchFamily="34" charset="0"/>
                <a:cs typeface="Calibri" panose="020F0502020204030204" pitchFamily="34" charset="0"/>
              </a:rPr>
              <a:t>-González, M. (2020). </a:t>
            </a:r>
            <a:r>
              <a:rPr lang="en-US" sz="1200" kern="100" dirty="0">
                <a:effectLst/>
                <a:latin typeface="Calibri" panose="020F0502020204030204" pitchFamily="34" charset="0"/>
                <a:ea typeface="Calibri" panose="020F0502020204030204" pitchFamily="34" charset="0"/>
                <a:cs typeface="Calibri" panose="020F0502020204030204" pitchFamily="34" charset="0"/>
              </a:rPr>
              <a:t>Computational Thinking Test for Beginners: Design and Content Validation.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2020 IEEE Global Engineering Education Conference (EDUCON) </a:t>
            </a:r>
            <a:r>
              <a:rPr lang="en-US" sz="1200" kern="100" dirty="0">
                <a:effectLst/>
                <a:latin typeface="Calibri" panose="020F0502020204030204" pitchFamily="34" charset="0"/>
                <a:ea typeface="Calibri" panose="020F0502020204030204" pitchFamily="34" charset="0"/>
                <a:cs typeface="Calibri" panose="020F0502020204030204" pitchFamily="34" charset="0"/>
              </a:rPr>
              <a:t>(pp. 1905–1914).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https://doi.org/10.1109/educon45650.2020.9125368</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000" algn="just">
              <a:lnSpc>
                <a:spcPct val="107000"/>
              </a:lnSpc>
              <a:spcAft>
                <a:spcPts val="600"/>
              </a:spcAft>
            </a:pPr>
            <a:r>
              <a:rPr lang="it-IT" sz="1200" kern="100" dirty="0">
                <a:effectLst/>
                <a:latin typeface="Calibri" panose="020F0502020204030204" pitchFamily="34" charset="0"/>
                <a:ea typeface="Calibri" panose="020F0502020204030204" pitchFamily="34" charset="0"/>
                <a:cs typeface="Calibri" panose="020F0502020204030204" pitchFamily="34" charset="0"/>
              </a:rPr>
              <a:t>Zapata-Cáceres, M., Martín-Barroso, E., &amp; </a:t>
            </a:r>
            <a:r>
              <a:rPr lang="it-IT" sz="1200" kern="100" dirty="0" err="1">
                <a:effectLst/>
                <a:latin typeface="Calibri" panose="020F0502020204030204" pitchFamily="34" charset="0"/>
                <a:ea typeface="Calibri" panose="020F0502020204030204" pitchFamily="34" charset="0"/>
                <a:cs typeface="Calibri" panose="020F0502020204030204" pitchFamily="34" charset="0"/>
              </a:rPr>
              <a:t>Román</a:t>
            </a:r>
            <a:r>
              <a:rPr lang="it-IT" sz="1200" kern="100" dirty="0">
                <a:effectLst/>
                <a:latin typeface="Calibri" panose="020F0502020204030204" pitchFamily="34" charset="0"/>
                <a:ea typeface="Calibri" panose="020F0502020204030204" pitchFamily="34" charset="0"/>
                <a:cs typeface="Calibri" panose="020F0502020204030204" pitchFamily="34" charset="0"/>
              </a:rPr>
              <a:t>-González, M. (2021).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BCTt</a:t>
            </a:r>
            <a:r>
              <a:rPr lang="en-US" sz="1200" kern="100" dirty="0">
                <a:effectLst/>
                <a:latin typeface="Calibri" panose="020F0502020204030204" pitchFamily="34" charset="0"/>
                <a:ea typeface="Calibri" panose="020F0502020204030204" pitchFamily="34" charset="0"/>
                <a:cs typeface="Calibri" panose="020F0502020204030204" pitchFamily="34" charset="0"/>
              </a:rPr>
              <a:t>: Beginners Computational Thinking Test. In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Understanding computing education (Vol 1). Proceedings of the Raspberry Pi Foundation Research Seminar series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www.rpf.io/seminar-proceedings-2020</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41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0EBDEB-CAD5-34D5-D777-54846D8A7816}"/>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C647707A-F00E-2827-879A-B85709BD5E47}"/>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4</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49992813-2ABE-AB63-9591-15E34238B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12467EC0-4B15-66DD-3364-E04691633EC1}"/>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B941EDD7-0A84-B6A0-8D86-3969828BE1FF}"/>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056CFD07-7E8A-470D-5871-A99051FB9A92}"/>
              </a:ext>
            </a:extLst>
          </p:cNvPr>
          <p:cNvSpPr txBox="1"/>
          <p:nvPr/>
        </p:nvSpPr>
        <p:spPr>
          <a:xfrm>
            <a:off x="198240" y="764704"/>
            <a:ext cx="8622232" cy="464871"/>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l-GR" dirty="0"/>
              <a:t>Η ιδέα ήταν πολύ παλαιότερη (</a:t>
            </a:r>
            <a:r>
              <a:rPr lang="en-US" dirty="0" err="1"/>
              <a:t>Polya</a:t>
            </a:r>
            <a:r>
              <a:rPr lang="en-US" dirty="0"/>
              <a:t>, 1957, pp. xvi</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t>xvii).</a:t>
            </a:r>
            <a:endParaRPr lang="el-GR" dirty="0"/>
          </a:p>
        </p:txBody>
      </p:sp>
      <p:pic>
        <p:nvPicPr>
          <p:cNvPr id="2050" name="Picture 2" descr="undefined">
            <a:extLst>
              <a:ext uri="{FF2B5EF4-FFF2-40B4-BE49-F238E27FC236}">
                <a16:creationId xmlns:a16="http://schemas.microsoft.com/office/drawing/2014/main" id="{E44EEE1D-06E3-F6BC-5324-FE209669C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856370"/>
            <a:ext cx="2352675" cy="3514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 name="Ομάδα 11">
            <a:extLst>
              <a:ext uri="{FF2B5EF4-FFF2-40B4-BE49-F238E27FC236}">
                <a16:creationId xmlns:a16="http://schemas.microsoft.com/office/drawing/2014/main" id="{6E149117-8517-0FF3-61F0-E84A01F852D1}"/>
              </a:ext>
            </a:extLst>
          </p:cNvPr>
          <p:cNvGrpSpPr/>
          <p:nvPr/>
        </p:nvGrpSpPr>
        <p:grpSpPr>
          <a:xfrm>
            <a:off x="644888" y="1280781"/>
            <a:ext cx="5400000" cy="4680000"/>
            <a:chOff x="882937" y="1218684"/>
            <a:chExt cx="4777148" cy="4140000"/>
          </a:xfrm>
        </p:grpSpPr>
        <p:pic>
          <p:nvPicPr>
            <p:cNvPr id="2052" name="Picture 4">
              <a:extLst>
                <a:ext uri="{FF2B5EF4-FFF2-40B4-BE49-F238E27FC236}">
                  <a16:creationId xmlns:a16="http://schemas.microsoft.com/office/drawing/2014/main" id="{122AB913-726A-B1EE-6CFA-92F04076F702}"/>
                </a:ext>
              </a:extLst>
            </p:cNvPr>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a:stretch/>
          </p:blipFill>
          <p:spPr bwMode="auto">
            <a:xfrm>
              <a:off x="889435" y="1218684"/>
              <a:ext cx="4770650" cy="273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0EBBBD9-1B5C-3388-5C88-97451BBCA68F}"/>
                </a:ext>
              </a:extLst>
            </p:cNvPr>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a:stretch/>
          </p:blipFill>
          <p:spPr bwMode="auto">
            <a:xfrm>
              <a:off x="882937" y="3954684"/>
              <a:ext cx="4773596" cy="1404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D231B1E9-0858-3A92-561B-47994A11F6E2}"/>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0BADFC9C-0EA6-DB56-7CBF-00D84C35DCF9}"/>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b="1" dirty="0" err="1">
                <a:solidFill>
                  <a:schemeClr val="tx2">
                    <a:lumMod val="75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25964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8058E-F04B-919C-5A82-25FE9AB55175}"/>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D92FC801-FE90-B6E4-7837-B5188720ED5B}"/>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5</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C09C6034-1FDE-AD72-43C7-FF39A0852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15B477BA-A2AC-0A5E-517A-165C9B4518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6C8B600C-FF4D-013E-8D87-0957BBCC692F}"/>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1C7EAF09-15D5-3B2F-A963-282726AC57DB}"/>
              </a:ext>
            </a:extLst>
          </p:cNvPr>
          <p:cNvSpPr txBox="1"/>
          <p:nvPr/>
        </p:nvSpPr>
        <p:spPr>
          <a:xfrm>
            <a:off x="198240" y="764704"/>
            <a:ext cx="8622232" cy="4925066"/>
          </a:xfrm>
          <a:prstGeom prst="rect">
            <a:avLst/>
          </a:prstGeom>
          <a:noFill/>
        </p:spPr>
        <p:txBody>
          <a:bodyPr wrap="square" rtlCol="0">
            <a:spAutoFit/>
          </a:bodyPr>
          <a:lstStyle/>
          <a:p>
            <a:pPr marL="288000" indent="-342900">
              <a:lnSpc>
                <a:spcPct val="150000"/>
              </a:lnSpc>
              <a:spcAft>
                <a:spcPts val="1200"/>
              </a:spcAft>
              <a:buFont typeface="Wingdings" panose="05000000000000000000" pitchFamily="2" charset="2"/>
              <a:buChar char="q"/>
            </a:pPr>
            <a:r>
              <a:rPr lang="en-US" dirty="0"/>
              <a:t>H </a:t>
            </a:r>
            <a:r>
              <a:rPr lang="el-GR" dirty="0"/>
              <a:t>ΥΣ απέκτησε φήμη το 2006 ως</a:t>
            </a:r>
          </a:p>
          <a:p>
            <a:pPr algn="ctr">
              <a:lnSpc>
                <a:spcPct val="150000"/>
              </a:lnSpc>
              <a:spcAft>
                <a:spcPts val="1200"/>
              </a:spcAft>
            </a:pPr>
            <a:r>
              <a:rPr lang="el-GR" i="1" dirty="0"/>
              <a:t>«μια στάση και ένα σύνολο δεξιοτήτων που έχουν καθολική εφαρμογή και θα έπρεπε όλοι, όχι μόνο οι επιστήμονες του τομέα των ηλεκτρονικών υπολογιστών, να είναι πρόθυμοι να μάθουν και να χρησιμοποιούν</a:t>
            </a:r>
            <a:r>
              <a:rPr lang="en-US" i="1" dirty="0"/>
              <a:t>.</a:t>
            </a:r>
            <a:r>
              <a:rPr lang="el-GR" i="1" dirty="0"/>
              <a:t>» (</a:t>
            </a:r>
            <a:r>
              <a:rPr lang="el-GR" i="1" dirty="0" err="1"/>
              <a:t>Wing</a:t>
            </a:r>
            <a:r>
              <a:rPr lang="el-GR" i="1" dirty="0"/>
              <a:t>, 2006, </a:t>
            </a:r>
            <a:r>
              <a:rPr lang="en-US" i="1" dirty="0"/>
              <a:t>p</a:t>
            </a:r>
            <a:r>
              <a:rPr lang="el-GR" i="1" dirty="0"/>
              <a:t>. 33)</a:t>
            </a:r>
          </a:p>
          <a:p>
            <a:pPr marL="342900" indent="-342900" algn="just">
              <a:lnSpc>
                <a:spcPts val="4600"/>
              </a:lnSpc>
              <a:buFont typeface="Wingdings" panose="05000000000000000000" pitchFamily="2" charset="2"/>
              <a:buChar char="q"/>
            </a:pPr>
            <a:r>
              <a:rPr lang="el-GR" dirty="0"/>
              <a:t>Υποβοήθηση ενδιαφέροντος για ΥΣ από αναφορές για κακές επιδόσεις μαθητών/τριών στο γνωστικό αντικείμενο της Επιστήμης των Υπολογιστών (</a:t>
            </a:r>
            <a:r>
              <a:rPr lang="en-US" dirty="0"/>
              <a:t>Académie des Sciences, 2013</a:t>
            </a:r>
            <a:r>
              <a:rPr lang="el-GR" dirty="0"/>
              <a:t>;</a:t>
            </a:r>
            <a:r>
              <a:rPr lang="en-US" dirty="0"/>
              <a:t> Grover &amp; Pea, 2013</a:t>
            </a:r>
            <a:r>
              <a:rPr lang="el-GR" dirty="0"/>
              <a:t>;</a:t>
            </a:r>
            <a:r>
              <a:rPr lang="en-US" dirty="0"/>
              <a:t> Royal Society, 2012)</a:t>
            </a:r>
            <a:r>
              <a:rPr lang="el-GR" dirty="0"/>
              <a:t>.</a:t>
            </a:r>
          </a:p>
          <a:p>
            <a:pPr marL="342900" indent="-342900" algn="just">
              <a:lnSpc>
                <a:spcPts val="4600"/>
              </a:lnSpc>
              <a:buFont typeface="Wingdings" panose="05000000000000000000" pitchFamily="2" charset="2"/>
              <a:buChar char="q"/>
            </a:pPr>
            <a:r>
              <a:rPr lang="el-GR" dirty="0"/>
              <a:t>Η ΥΣ ως εκφραστής μιας νέας προσέγγισης, με έμφαση στον ρόλο των μαθητών ως σχεδιαστών και δημιουργών υπολογιστικών τεχνουργημάτων.</a:t>
            </a:r>
          </a:p>
        </p:txBody>
      </p:sp>
      <p:sp>
        <p:nvSpPr>
          <p:cNvPr id="2" name="TextBox 1">
            <a:extLst>
              <a:ext uri="{FF2B5EF4-FFF2-40B4-BE49-F238E27FC236}">
                <a16:creationId xmlns:a16="http://schemas.microsoft.com/office/drawing/2014/main" id="{A08A395E-636F-1021-28E3-17F95F27FC1D}"/>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7" name="2 - Υπότιτλος">
            <a:extLst>
              <a:ext uri="{FF2B5EF4-FFF2-40B4-BE49-F238E27FC236}">
                <a16:creationId xmlns:a16="http://schemas.microsoft.com/office/drawing/2014/main" id="{8AF5C8CF-2694-ACBB-635D-1C2D516D469A}"/>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b="1" dirty="0" err="1">
                <a:solidFill>
                  <a:schemeClr val="tx2">
                    <a:lumMod val="75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dirty="0" err="1">
                <a:solidFill>
                  <a:schemeClr val="tx2">
                    <a:lumMod val="40000"/>
                    <a:lumOff val="60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42832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592EE0-1483-5E63-6219-1365B15A3170}"/>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798B230D-A8D8-06A2-C8B9-C815456A85B9}"/>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6</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E1946C83-BE80-39E8-FFC3-933947CA8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AF2F7842-7058-4D74-764E-2EA8A0419BB6}"/>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FB6FE7E0-CF58-3817-99D6-01A66C6B3474}"/>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DC7933CE-9525-9DB6-7370-BD619E640AF1}"/>
              </a:ext>
            </a:extLst>
          </p:cNvPr>
          <p:cNvSpPr txBox="1"/>
          <p:nvPr/>
        </p:nvSpPr>
        <p:spPr>
          <a:xfrm>
            <a:off x="198240" y="764704"/>
            <a:ext cx="8622232" cy="5254002"/>
          </a:xfrm>
          <a:prstGeom prst="rect">
            <a:avLst/>
          </a:prstGeom>
          <a:noFill/>
        </p:spPr>
        <p:txBody>
          <a:bodyPr wrap="square" rtlCol="0">
            <a:spAutoFit/>
          </a:bodyPr>
          <a:lstStyle/>
          <a:p>
            <a:pPr marL="342900" lvl="0" indent="-342900" algn="just" defTabSz="914400">
              <a:lnSpc>
                <a:spcPts val="4500"/>
              </a:lnSpc>
              <a:buFont typeface="Wingdings" panose="05000000000000000000" pitchFamily="2" charset="2"/>
              <a:buChar char="q"/>
              <a:defRPr/>
            </a:pPr>
            <a:r>
              <a:rPr lang="el-GR" dirty="0">
                <a:solidFill>
                  <a:srgbClr val="000000"/>
                </a:solidFill>
              </a:rPr>
              <a:t>Αρκετές διαφοροποιήσεις του όρου της ΥΣ στο πέρασμα του χρόνου.</a:t>
            </a:r>
          </a:p>
          <a:p>
            <a:pPr marL="342900" lvl="0" indent="-342900" algn="just" defTabSz="914400">
              <a:lnSpc>
                <a:spcPts val="4600"/>
              </a:lnSpc>
              <a:buFont typeface="Wingdings" panose="05000000000000000000" pitchFamily="2" charset="2"/>
              <a:buChar char="q"/>
              <a:defRPr/>
            </a:pPr>
            <a:r>
              <a:rPr lang="el-GR" dirty="0">
                <a:solidFill>
                  <a:srgbClr val="000000"/>
                </a:solidFill>
              </a:rPr>
              <a:t>Η ΥΣ «</a:t>
            </a:r>
            <a:r>
              <a:rPr lang="el-GR" i="1" dirty="0">
                <a:solidFill>
                  <a:srgbClr val="000000"/>
                </a:solidFill>
              </a:rPr>
              <a:t>περιλαμβάνει την επίλυση προβλημάτων, τον σχεδιασμό συστημάτων και την κατανόηση της ανθρώπινης συμπεριφοράς, βασιζόμενη σε έννοιες που είναι θεμελιώδεις για την Επιστήμη των Υπολογιστών</a:t>
            </a:r>
            <a:r>
              <a:rPr lang="el-GR" dirty="0">
                <a:solidFill>
                  <a:srgbClr val="000000"/>
                </a:solidFill>
              </a:rPr>
              <a:t>» (</a:t>
            </a:r>
            <a:r>
              <a:rPr lang="el-GR" dirty="0" err="1">
                <a:solidFill>
                  <a:srgbClr val="000000"/>
                </a:solidFill>
              </a:rPr>
              <a:t>Wing</a:t>
            </a:r>
            <a:r>
              <a:rPr lang="el-GR" dirty="0">
                <a:solidFill>
                  <a:srgbClr val="000000"/>
                </a:solidFill>
              </a:rPr>
              <a:t>, 2006, </a:t>
            </a:r>
            <a:r>
              <a:rPr lang="en-US" dirty="0">
                <a:solidFill>
                  <a:srgbClr val="000000"/>
                </a:solidFill>
              </a:rPr>
              <a:t>p</a:t>
            </a:r>
            <a:r>
              <a:rPr lang="el-GR" dirty="0">
                <a:solidFill>
                  <a:srgbClr val="000000"/>
                </a:solidFill>
              </a:rPr>
              <a:t>. 33).</a:t>
            </a:r>
          </a:p>
          <a:p>
            <a:pPr marL="342900" lvl="0" indent="-342900" algn="just" defTabSz="914400">
              <a:lnSpc>
                <a:spcPts val="4600"/>
              </a:lnSpc>
              <a:buFont typeface="Wingdings" panose="05000000000000000000" pitchFamily="2" charset="2"/>
              <a:buChar char="q"/>
              <a:defRPr/>
            </a:pPr>
            <a:r>
              <a:rPr lang="el-GR" dirty="0">
                <a:solidFill>
                  <a:srgbClr val="000000"/>
                </a:solidFill>
              </a:rPr>
              <a:t>Πέρασμα στη «Νέα ΥΣ» (</a:t>
            </a:r>
            <a:r>
              <a:rPr lang="en-US" dirty="0">
                <a:solidFill>
                  <a:srgbClr val="000000"/>
                </a:solidFill>
              </a:rPr>
              <a:t>Denning, 2017)</a:t>
            </a:r>
            <a:r>
              <a:rPr lang="el-GR" dirty="0"/>
              <a:t> </a:t>
            </a:r>
            <a:endParaRPr lang="el-GR" dirty="0">
              <a:solidFill>
                <a:srgbClr val="000000"/>
              </a:solidFill>
            </a:endParaRPr>
          </a:p>
          <a:p>
            <a:pPr marL="342900" lvl="0" indent="-342900" algn="just" defTabSz="914400">
              <a:lnSpc>
                <a:spcPts val="4500"/>
              </a:lnSpc>
              <a:buFont typeface="Wingdings" panose="05000000000000000000" pitchFamily="2" charset="2"/>
              <a:buChar char="q"/>
              <a:defRPr/>
            </a:pPr>
            <a:r>
              <a:rPr lang="el-GR" dirty="0">
                <a:solidFill>
                  <a:srgbClr val="000000"/>
                </a:solidFill>
              </a:rPr>
              <a:t> Η ΥΣ ως «</a:t>
            </a:r>
            <a:r>
              <a:rPr lang="el-GR" i="1" dirty="0">
                <a:solidFill>
                  <a:srgbClr val="000000"/>
                </a:solidFill>
              </a:rPr>
              <a:t>οι διαδικασίες της σκέψης που εμπλέκονται στη διατύπωση των προβλημάτων και την έκφραση των </a:t>
            </a:r>
            <a:r>
              <a:rPr lang="el-GR" i="1" dirty="0" err="1">
                <a:solidFill>
                  <a:srgbClr val="000000"/>
                </a:solidFill>
              </a:rPr>
              <a:t>λύσεών</a:t>
            </a:r>
            <a:r>
              <a:rPr lang="el-GR" i="1" dirty="0">
                <a:solidFill>
                  <a:srgbClr val="000000"/>
                </a:solidFill>
              </a:rPr>
              <a:t> τους, με τέτοιον τρόπο, ώστε ένας υπολογιστής- άνθρωπος ή μηχανή- να μπορεί να εκτελέσει</a:t>
            </a:r>
            <a:r>
              <a:rPr lang="el-GR" dirty="0">
                <a:solidFill>
                  <a:srgbClr val="000000"/>
                </a:solidFill>
              </a:rPr>
              <a:t>» (</a:t>
            </a:r>
            <a:r>
              <a:rPr lang="it-IT" dirty="0">
                <a:solidFill>
                  <a:srgbClr val="000000"/>
                </a:solidFill>
              </a:rPr>
              <a:t>Grover &amp; Pea</a:t>
            </a:r>
            <a:r>
              <a:rPr lang="el-GR" dirty="0">
                <a:solidFill>
                  <a:srgbClr val="000000"/>
                </a:solidFill>
              </a:rPr>
              <a:t>, </a:t>
            </a:r>
            <a:r>
              <a:rPr lang="it-IT" dirty="0">
                <a:solidFill>
                  <a:srgbClr val="000000"/>
                </a:solidFill>
              </a:rPr>
              <a:t>2018, </a:t>
            </a:r>
            <a:r>
              <a:rPr lang="en-US" dirty="0">
                <a:solidFill>
                  <a:srgbClr val="000000"/>
                </a:solidFill>
              </a:rPr>
              <a:t>p</a:t>
            </a:r>
            <a:r>
              <a:rPr lang="el-GR" dirty="0">
                <a:solidFill>
                  <a:srgbClr val="000000"/>
                </a:solidFill>
              </a:rPr>
              <a:t>.</a:t>
            </a:r>
            <a:r>
              <a:rPr lang="it-IT" dirty="0">
                <a:solidFill>
                  <a:srgbClr val="000000"/>
                </a:solidFill>
              </a:rPr>
              <a:t> 21)</a:t>
            </a:r>
            <a:r>
              <a:rPr lang="el-GR" dirty="0">
                <a:solidFill>
                  <a:srgbClr val="000000"/>
                </a:solidFill>
              </a:rPr>
              <a:t>.</a:t>
            </a:r>
          </a:p>
        </p:txBody>
      </p:sp>
      <p:sp>
        <p:nvSpPr>
          <p:cNvPr id="2" name="TextBox 1">
            <a:extLst>
              <a:ext uri="{FF2B5EF4-FFF2-40B4-BE49-F238E27FC236}">
                <a16:creationId xmlns:a16="http://schemas.microsoft.com/office/drawing/2014/main" id="{78C99802-C782-59A6-EAE6-C5CA6097A187}"/>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AE71C24B-A6DA-7393-0AFA-90C5275CF3CF}"/>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b="1" dirty="0" err="1">
                <a:solidFill>
                  <a:schemeClr val="tx2">
                    <a:lumMod val="75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16922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7</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79EB1B2-48F5-4DB1-94FF-49276CBF2B70}"/>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B840FE23-7AF7-4068-B54D-EE9008DAD5A5}"/>
              </a:ext>
            </a:extLst>
          </p:cNvPr>
          <p:cNvSpPr txBox="1"/>
          <p:nvPr/>
        </p:nvSpPr>
        <p:spPr>
          <a:xfrm>
            <a:off x="323528" y="764704"/>
            <a:ext cx="8458200" cy="1163139"/>
          </a:xfrm>
          <a:prstGeom prst="rect">
            <a:avLst/>
          </a:prstGeom>
          <a:noFill/>
        </p:spPr>
        <p:txBody>
          <a:bodyPr wrap="square" rtlCol="0">
            <a:spAutoFit/>
          </a:bodyPr>
          <a:lstStyle/>
          <a:p>
            <a:pPr marL="342900" indent="-342900">
              <a:lnSpc>
                <a:spcPts val="4500"/>
              </a:lnSpc>
              <a:buFont typeface="Wingdings" panose="05000000000000000000" pitchFamily="2" charset="2"/>
              <a:buChar char="q"/>
            </a:pPr>
            <a:r>
              <a:rPr lang="el-GR" sz="2000" dirty="0"/>
              <a:t>Έννοιες, πρακτικές και στάσεις της ΥΣ (Brennan &amp; Resnick, 2012</a:t>
            </a:r>
            <a:r>
              <a:rPr lang="en-US" sz="2000" dirty="0"/>
              <a:t>;</a:t>
            </a:r>
            <a:r>
              <a:rPr lang="el-GR" sz="2000" dirty="0"/>
              <a:t> </a:t>
            </a:r>
            <a:r>
              <a:rPr lang="el-GR" sz="2000" dirty="0" err="1"/>
              <a:t>Brennan</a:t>
            </a:r>
            <a:r>
              <a:rPr lang="en-US" sz="2000" dirty="0"/>
              <a:t> et al., </a:t>
            </a:r>
            <a:r>
              <a:rPr lang="el-GR" sz="2000" dirty="0"/>
              <a:t>2014)</a:t>
            </a:r>
            <a:r>
              <a:rPr lang="en-US" sz="2000" dirty="0"/>
              <a:t>.</a:t>
            </a:r>
            <a:endParaRPr lang="el-GR" sz="2000" dirty="0"/>
          </a:p>
        </p:txBody>
      </p:sp>
      <p:graphicFrame>
        <p:nvGraphicFramePr>
          <p:cNvPr id="2" name="Πίνακας 1">
            <a:extLst>
              <a:ext uri="{FF2B5EF4-FFF2-40B4-BE49-F238E27FC236}">
                <a16:creationId xmlns:a16="http://schemas.microsoft.com/office/drawing/2014/main" id="{1254D8A8-FDBA-493C-B354-53D34C46549B}"/>
              </a:ext>
            </a:extLst>
          </p:cNvPr>
          <p:cNvGraphicFramePr>
            <a:graphicFrameLocks noGrp="1"/>
          </p:cNvGraphicFramePr>
          <p:nvPr>
            <p:extLst>
              <p:ext uri="{D42A27DB-BD31-4B8C-83A1-F6EECF244321}">
                <p14:modId xmlns:p14="http://schemas.microsoft.com/office/powerpoint/2010/main" val="3798293665"/>
              </p:ext>
            </p:extLst>
          </p:nvPr>
        </p:nvGraphicFramePr>
        <p:xfrm>
          <a:off x="1" y="821453"/>
          <a:ext cx="9143999" cy="5149248"/>
        </p:xfrm>
        <a:graphic>
          <a:graphicData uri="http://schemas.openxmlformats.org/drawingml/2006/table">
            <a:tbl>
              <a:tblPr firstRow="1" firstCol="1" lastCol="1" bandRow="1" bandCol="1">
                <a:tableStyleId>{5C22544A-7EE6-4342-B048-85BDC9FD1C3A}</a:tableStyleId>
              </a:tblPr>
              <a:tblGrid>
                <a:gridCol w="3047305">
                  <a:extLst>
                    <a:ext uri="{9D8B030D-6E8A-4147-A177-3AD203B41FA5}">
                      <a16:colId xmlns:a16="http://schemas.microsoft.com/office/drawing/2014/main" val="769783250"/>
                    </a:ext>
                  </a:extLst>
                </a:gridCol>
                <a:gridCol w="3047305">
                  <a:extLst>
                    <a:ext uri="{9D8B030D-6E8A-4147-A177-3AD203B41FA5}">
                      <a16:colId xmlns:a16="http://schemas.microsoft.com/office/drawing/2014/main" val="2665728189"/>
                    </a:ext>
                  </a:extLst>
                </a:gridCol>
                <a:gridCol w="3049389">
                  <a:extLst>
                    <a:ext uri="{9D8B030D-6E8A-4147-A177-3AD203B41FA5}">
                      <a16:colId xmlns:a16="http://schemas.microsoft.com/office/drawing/2014/main" val="2894209250"/>
                    </a:ext>
                  </a:extLst>
                </a:gridCol>
              </a:tblGrid>
              <a:tr h="416925">
                <a:tc>
                  <a:txBody>
                    <a:bodyPr/>
                    <a:lstStyle/>
                    <a:p>
                      <a:pPr algn="ctr">
                        <a:lnSpc>
                          <a:spcPct val="107000"/>
                        </a:lnSpc>
                        <a:spcAft>
                          <a:spcPts val="800"/>
                        </a:spcAft>
                      </a:pPr>
                      <a:r>
                        <a:rPr lang="el-GR" sz="2000" b="1" dirty="0">
                          <a:effectLst/>
                        </a:rPr>
                        <a:t>Έννοιες (</a:t>
                      </a:r>
                      <a:r>
                        <a:rPr lang="en-US" sz="2000" b="1" dirty="0">
                          <a:effectLst/>
                        </a:rPr>
                        <a:t>Concepts)</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2000" b="1" dirty="0">
                          <a:effectLst/>
                        </a:rPr>
                        <a:t>Πρακτικές (</a:t>
                      </a:r>
                      <a:r>
                        <a:rPr lang="en-US" sz="2000" b="1" dirty="0">
                          <a:effectLst/>
                        </a:rPr>
                        <a:t>Practices)</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2000" b="1" dirty="0">
                          <a:effectLst/>
                        </a:rPr>
                        <a:t>Στάσεις (</a:t>
                      </a:r>
                      <a:r>
                        <a:rPr lang="en-US" sz="2000" b="1" dirty="0">
                          <a:effectLst/>
                        </a:rPr>
                        <a:t>Perspectives)</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288613691"/>
                  </a:ext>
                </a:extLst>
              </a:tr>
              <a:tr h="863652">
                <a:tc>
                  <a:txBody>
                    <a:bodyPr/>
                    <a:lstStyle/>
                    <a:p>
                      <a:pPr algn="ctr">
                        <a:lnSpc>
                          <a:spcPct val="107000"/>
                        </a:lnSpc>
                        <a:spcAft>
                          <a:spcPts val="800"/>
                        </a:spcAft>
                      </a:pPr>
                      <a:r>
                        <a:rPr lang="el-GR" sz="2000" b="0" dirty="0">
                          <a:effectLst/>
                        </a:rPr>
                        <a:t>ακολουθίες (</a:t>
                      </a:r>
                      <a:r>
                        <a:rPr lang="en-US" sz="2000" b="0" dirty="0">
                          <a:effectLst/>
                        </a:rPr>
                        <a:t>sequences)</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dirty="0">
                          <a:effectLst/>
                        </a:rPr>
                        <a:t>πειραματισμός και επανάληψη (</a:t>
                      </a:r>
                      <a:r>
                        <a:rPr lang="en-US" sz="1800" b="0" dirty="0">
                          <a:effectLst/>
                        </a:rPr>
                        <a:t>b</a:t>
                      </a:r>
                      <a:r>
                        <a:rPr lang="el-GR" sz="1800" b="0" dirty="0">
                          <a:effectLst/>
                        </a:rPr>
                        <a:t>eing incremental and iterative</a:t>
                      </a:r>
                      <a:r>
                        <a:rPr lang="en-US" sz="1800" b="0" dirty="0">
                          <a:effectLst/>
                        </a:rPr>
                        <a:t>)</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2000" b="0" dirty="0">
                          <a:effectLst/>
                        </a:rPr>
                        <a:t>έκφραση</a:t>
                      </a:r>
                      <a:r>
                        <a:rPr lang="en-US" sz="2000" b="0" dirty="0">
                          <a:effectLst/>
                        </a:rPr>
                        <a:t> (expressing)</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966695664"/>
                  </a:ext>
                </a:extLst>
              </a:tr>
              <a:tr h="863652">
                <a:tc>
                  <a:txBody>
                    <a:bodyPr/>
                    <a:lstStyle/>
                    <a:p>
                      <a:pPr algn="ctr">
                        <a:lnSpc>
                          <a:spcPct val="107000"/>
                        </a:lnSpc>
                        <a:spcAft>
                          <a:spcPts val="800"/>
                        </a:spcAft>
                      </a:pPr>
                      <a:r>
                        <a:rPr lang="el-GR" sz="2000" b="0" dirty="0">
                          <a:effectLst/>
                        </a:rPr>
                        <a:t>βρόχοι (</a:t>
                      </a:r>
                      <a:r>
                        <a:rPr lang="en-US" sz="2000" b="0" dirty="0">
                          <a:effectLst/>
                        </a:rPr>
                        <a:t>loops)</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dirty="0">
                          <a:effectLst/>
                        </a:rPr>
                        <a:t>δοκιμή και εκσφαλμάτωση</a:t>
                      </a:r>
                      <a:br>
                        <a:rPr lang="en-US" sz="1800" b="0" dirty="0">
                          <a:effectLst/>
                        </a:rPr>
                      </a:br>
                      <a:r>
                        <a:rPr lang="en-US" sz="1800" b="0" dirty="0">
                          <a:effectLst/>
                        </a:rPr>
                        <a:t>(testing and debugging)</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2000" b="0" dirty="0">
                          <a:effectLst/>
                        </a:rPr>
                        <a:t>σύνδεση</a:t>
                      </a:r>
                      <a:r>
                        <a:rPr lang="en-US" sz="2000" b="0" dirty="0">
                          <a:effectLst/>
                        </a:rPr>
                        <a:t> (connecting)</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133968126"/>
                  </a:ext>
                </a:extLst>
              </a:tr>
              <a:tr h="863652">
                <a:tc>
                  <a:txBody>
                    <a:bodyPr/>
                    <a:lstStyle/>
                    <a:p>
                      <a:pPr algn="ctr">
                        <a:lnSpc>
                          <a:spcPct val="107000"/>
                        </a:lnSpc>
                        <a:spcAft>
                          <a:spcPts val="800"/>
                        </a:spcAft>
                      </a:pPr>
                      <a:r>
                        <a:rPr lang="el-GR" sz="2000" b="0">
                          <a:effectLst/>
                        </a:rPr>
                        <a:t>παραλληλία</a:t>
                      </a:r>
                      <a:r>
                        <a:rPr lang="en-US" sz="2000" b="0">
                          <a:effectLst/>
                        </a:rPr>
                        <a:t> (parallelism)</a:t>
                      </a:r>
                      <a:endParaRPr lang="el-GR"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dirty="0">
                          <a:effectLst/>
                        </a:rPr>
                        <a:t>επαναχρησιμοποίηση και διασκευή (</a:t>
                      </a:r>
                      <a:r>
                        <a:rPr lang="en-US" sz="1800" b="0" dirty="0">
                          <a:effectLst/>
                        </a:rPr>
                        <a:t>r</a:t>
                      </a:r>
                      <a:r>
                        <a:rPr lang="el-GR" sz="1800" b="0" dirty="0">
                          <a:effectLst/>
                        </a:rPr>
                        <a:t>eusing and remixing)</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2000" b="0" dirty="0">
                          <a:effectLst/>
                        </a:rPr>
                        <a:t>διατύπωση ερωτήσεων</a:t>
                      </a:r>
                      <a:r>
                        <a:rPr lang="en-US" sz="2000" b="0" dirty="0">
                          <a:effectLst/>
                        </a:rPr>
                        <a:t> (questioning)</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251016139"/>
                  </a:ext>
                </a:extLst>
              </a:tr>
              <a:tr h="863652">
                <a:tc>
                  <a:txBody>
                    <a:bodyPr/>
                    <a:lstStyle/>
                    <a:p>
                      <a:pPr algn="ctr">
                        <a:lnSpc>
                          <a:spcPct val="107000"/>
                        </a:lnSpc>
                        <a:spcAft>
                          <a:spcPts val="800"/>
                        </a:spcAft>
                      </a:pPr>
                      <a:r>
                        <a:rPr lang="el-GR" sz="2000" b="0" dirty="0">
                          <a:effectLst/>
                        </a:rPr>
                        <a:t>συμβάντα (</a:t>
                      </a:r>
                      <a:r>
                        <a:rPr lang="en-US" sz="2000" b="0" dirty="0">
                          <a:effectLst/>
                        </a:rPr>
                        <a:t>events)</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a:effectLst/>
                        </a:rPr>
                        <a:t>νοητική αφαίρεση και τμηματοποίηση</a:t>
                      </a:r>
                      <a:br>
                        <a:rPr lang="el-GR" sz="1800" b="0">
                          <a:effectLst/>
                        </a:rPr>
                      </a:br>
                      <a:r>
                        <a:rPr lang="el-GR" sz="1800" b="0">
                          <a:effectLst/>
                        </a:rPr>
                        <a:t>(</a:t>
                      </a:r>
                      <a:r>
                        <a:rPr lang="en-US" sz="1800" b="0">
                          <a:effectLst/>
                        </a:rPr>
                        <a:t>abstracting and modularizing</a:t>
                      </a:r>
                      <a:r>
                        <a:rPr lang="el-GR" sz="1800" b="0">
                          <a:effectLst/>
                        </a:rPr>
                        <a:t>)</a:t>
                      </a:r>
                      <a:endParaRPr lang="el-G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1800" b="0" dirty="0">
                          <a:effectLst/>
                        </a:rPr>
                        <a:t> </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584027241"/>
                  </a:ext>
                </a:extLst>
              </a:tr>
              <a:tr h="422083">
                <a:tc>
                  <a:txBody>
                    <a:bodyPr/>
                    <a:lstStyle/>
                    <a:p>
                      <a:pPr algn="ctr">
                        <a:lnSpc>
                          <a:spcPct val="107000"/>
                        </a:lnSpc>
                        <a:spcAft>
                          <a:spcPts val="800"/>
                        </a:spcAft>
                      </a:pPr>
                      <a:r>
                        <a:rPr lang="el-GR" sz="2000" b="0" dirty="0">
                          <a:effectLst/>
                        </a:rPr>
                        <a:t>συνθήκες (</a:t>
                      </a:r>
                      <a:r>
                        <a:rPr lang="en-US" sz="2000" b="0" dirty="0">
                          <a:effectLst/>
                        </a:rPr>
                        <a:t>c</a:t>
                      </a:r>
                      <a:r>
                        <a:rPr lang="el-GR" sz="2000" b="0" dirty="0">
                          <a:effectLst/>
                        </a:rPr>
                        <a:t>onditional</a:t>
                      </a:r>
                      <a:r>
                        <a:rPr lang="en-US" sz="2000" b="0" dirty="0">
                          <a:effectLst/>
                        </a:rPr>
                        <a:t>s)</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a:effectLst/>
                        </a:rPr>
                        <a:t> </a:t>
                      </a:r>
                      <a:endParaRPr lang="el-G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1800" b="0" dirty="0">
                          <a:effectLst/>
                        </a:rPr>
                        <a:t> </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81648756"/>
                  </a:ext>
                </a:extLst>
              </a:tr>
              <a:tr h="422083">
                <a:tc>
                  <a:txBody>
                    <a:bodyPr/>
                    <a:lstStyle/>
                    <a:p>
                      <a:pPr algn="ctr">
                        <a:lnSpc>
                          <a:spcPct val="107000"/>
                        </a:lnSpc>
                        <a:spcAft>
                          <a:spcPts val="800"/>
                        </a:spcAft>
                      </a:pPr>
                      <a:r>
                        <a:rPr lang="el-GR" sz="2000" b="0" dirty="0">
                          <a:effectLst/>
                        </a:rPr>
                        <a:t>τελεστές (</a:t>
                      </a:r>
                      <a:r>
                        <a:rPr lang="en-US" sz="2000" b="0" dirty="0">
                          <a:effectLst/>
                        </a:rPr>
                        <a:t>operators)</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a:effectLst/>
                        </a:rPr>
                        <a:t> </a:t>
                      </a:r>
                      <a:endParaRPr lang="el-GR"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1800" b="0" dirty="0">
                          <a:effectLst/>
                        </a:rPr>
                        <a:t> </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261056976"/>
                  </a:ext>
                </a:extLst>
              </a:tr>
              <a:tr h="422083">
                <a:tc>
                  <a:txBody>
                    <a:bodyPr/>
                    <a:lstStyle/>
                    <a:p>
                      <a:pPr algn="ctr">
                        <a:lnSpc>
                          <a:spcPct val="107000"/>
                        </a:lnSpc>
                        <a:spcAft>
                          <a:spcPts val="800"/>
                        </a:spcAft>
                      </a:pPr>
                      <a:r>
                        <a:rPr lang="el-GR" sz="2000" b="0" dirty="0">
                          <a:effectLst/>
                        </a:rPr>
                        <a:t>δεδομένα</a:t>
                      </a:r>
                      <a:r>
                        <a:rPr lang="en-US" sz="2000" b="0" dirty="0">
                          <a:effectLst/>
                        </a:rPr>
                        <a:t> (data)</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800"/>
                        </a:spcAft>
                      </a:pPr>
                      <a:r>
                        <a:rPr lang="el-GR" sz="1800" b="0" dirty="0">
                          <a:effectLst/>
                        </a:rPr>
                        <a:t> </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800"/>
                        </a:spcAft>
                      </a:pPr>
                      <a:r>
                        <a:rPr lang="el-GR" sz="1800" b="0" dirty="0">
                          <a:effectLst/>
                        </a:rPr>
                        <a:t> </a:t>
                      </a:r>
                      <a:endParaRPr lang="el-G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902562603"/>
                  </a:ext>
                </a:extLst>
              </a:tr>
            </a:tbl>
          </a:graphicData>
        </a:graphic>
      </p:graphicFrame>
      <p:sp>
        <p:nvSpPr>
          <p:cNvPr id="4" name="TextBox 3">
            <a:extLst>
              <a:ext uri="{FF2B5EF4-FFF2-40B4-BE49-F238E27FC236}">
                <a16:creationId xmlns:a16="http://schemas.microsoft.com/office/drawing/2014/main" id="{FDF0C2D2-9B05-31C5-1D85-5C5FDA67B9D8}"/>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8C462351-6404-C814-FC68-17034486D623}"/>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b="1" dirty="0" err="1">
                <a:solidFill>
                  <a:schemeClr val="tx2">
                    <a:lumMod val="75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35285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CBA77CD-943C-4EDA-AB38-28FAC04B7045}"/>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8</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6B17AD01-2EA6-4F89-A71B-6514EACB4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205F611E-5FD7-49D7-9EAD-22E1B3FD2FAF}"/>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79EB1B2-48F5-4DB1-94FF-49276CBF2B70}"/>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5 - TextBox">
            <a:extLst>
              <a:ext uri="{FF2B5EF4-FFF2-40B4-BE49-F238E27FC236}">
                <a16:creationId xmlns:a16="http://schemas.microsoft.com/office/drawing/2014/main" id="{135F121E-F5C0-4E05-89D7-1C787DC6CB27}"/>
              </a:ext>
            </a:extLst>
          </p:cNvPr>
          <p:cNvSpPr txBox="1"/>
          <p:nvPr/>
        </p:nvSpPr>
        <p:spPr>
          <a:xfrm>
            <a:off x="323528" y="764704"/>
            <a:ext cx="8458200" cy="621709"/>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q"/>
            </a:pPr>
            <a:r>
              <a:rPr lang="el-GR" sz="2000" dirty="0"/>
              <a:t>Τρισδιάστατο, υβριδικό πλαίσιο της ΥΣ των </a:t>
            </a:r>
            <a:r>
              <a:rPr lang="el-GR" sz="2000" dirty="0" err="1"/>
              <a:t>Adams</a:t>
            </a:r>
            <a:r>
              <a:rPr lang="el-GR" sz="2000" dirty="0"/>
              <a:t> </a:t>
            </a:r>
            <a:r>
              <a:rPr lang="en-US" sz="2000" dirty="0"/>
              <a:t>et al.</a:t>
            </a:r>
            <a:r>
              <a:rPr lang="el-GR" sz="2000" dirty="0"/>
              <a:t> (2019)</a:t>
            </a:r>
            <a:r>
              <a:rPr lang="en-US" sz="2000" dirty="0"/>
              <a:t>.</a:t>
            </a:r>
            <a:endParaRPr lang="el-GR" sz="2000" dirty="0"/>
          </a:p>
        </p:txBody>
      </p:sp>
      <p:graphicFrame>
        <p:nvGraphicFramePr>
          <p:cNvPr id="14" name="Πίνακας 13">
            <a:extLst>
              <a:ext uri="{FF2B5EF4-FFF2-40B4-BE49-F238E27FC236}">
                <a16:creationId xmlns:a16="http://schemas.microsoft.com/office/drawing/2014/main" id="{54074EA5-37F5-4B20-8798-2FEA5D25BB9D}"/>
              </a:ext>
            </a:extLst>
          </p:cNvPr>
          <p:cNvGraphicFramePr>
            <a:graphicFrameLocks noGrp="1"/>
          </p:cNvGraphicFramePr>
          <p:nvPr>
            <p:extLst>
              <p:ext uri="{D42A27DB-BD31-4B8C-83A1-F6EECF244321}">
                <p14:modId xmlns:p14="http://schemas.microsoft.com/office/powerpoint/2010/main" val="1663523109"/>
              </p:ext>
            </p:extLst>
          </p:nvPr>
        </p:nvGraphicFramePr>
        <p:xfrm>
          <a:off x="38932" y="813967"/>
          <a:ext cx="9088029" cy="5226569"/>
        </p:xfrm>
        <a:graphic>
          <a:graphicData uri="http://schemas.openxmlformats.org/drawingml/2006/table">
            <a:tbl>
              <a:tblPr firstRow="1" firstCol="1" bandRow="1">
                <a:tableStyleId>{69012ECD-51FC-41F1-AA8D-1B2483CD663E}</a:tableStyleId>
              </a:tblPr>
              <a:tblGrid>
                <a:gridCol w="3028131">
                  <a:extLst>
                    <a:ext uri="{9D8B030D-6E8A-4147-A177-3AD203B41FA5}">
                      <a16:colId xmlns:a16="http://schemas.microsoft.com/office/drawing/2014/main" val="20000"/>
                    </a:ext>
                  </a:extLst>
                </a:gridCol>
                <a:gridCol w="3029949">
                  <a:extLst>
                    <a:ext uri="{9D8B030D-6E8A-4147-A177-3AD203B41FA5}">
                      <a16:colId xmlns:a16="http://schemas.microsoft.com/office/drawing/2014/main" val="20001"/>
                    </a:ext>
                  </a:extLst>
                </a:gridCol>
                <a:gridCol w="3029949">
                  <a:extLst>
                    <a:ext uri="{9D8B030D-6E8A-4147-A177-3AD203B41FA5}">
                      <a16:colId xmlns:a16="http://schemas.microsoft.com/office/drawing/2014/main" val="20002"/>
                    </a:ext>
                  </a:extLst>
                </a:gridCol>
              </a:tblGrid>
              <a:tr h="542735">
                <a:tc>
                  <a:txBody>
                    <a:bodyPr/>
                    <a:lstStyle/>
                    <a:p>
                      <a:pPr algn="ctr">
                        <a:spcAft>
                          <a:spcPts val="0"/>
                        </a:spcAft>
                      </a:pPr>
                      <a:r>
                        <a:rPr lang="el-GR" sz="1800" dirty="0">
                          <a:effectLst/>
                        </a:rPr>
                        <a:t>Έννοιες της ΥΣ</a:t>
                      </a:r>
                      <a:br>
                        <a:rPr lang="el-GR" sz="1800" dirty="0">
                          <a:effectLst/>
                        </a:rPr>
                      </a:br>
                      <a:r>
                        <a:rPr lang="el-GR" sz="1800" dirty="0">
                          <a:effectLst/>
                        </a:rPr>
                        <a:t>(</a:t>
                      </a:r>
                      <a:r>
                        <a:rPr lang="en-US" sz="1800" dirty="0">
                          <a:effectLst/>
                        </a:rPr>
                        <a:t>CT concepts</a:t>
                      </a:r>
                      <a:r>
                        <a:rPr lang="el-GR" sz="1800" dirty="0">
                          <a:effectLst/>
                        </a:rPr>
                        <a:t>)</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Πρακτικές της ΥΣ</a:t>
                      </a:r>
                      <a:br>
                        <a:rPr lang="el-GR" sz="1800" dirty="0">
                          <a:effectLst/>
                        </a:rPr>
                      </a:br>
                      <a:r>
                        <a:rPr lang="el-GR" sz="1800" dirty="0">
                          <a:effectLst/>
                        </a:rPr>
                        <a:t>(</a:t>
                      </a:r>
                      <a:r>
                        <a:rPr lang="en-US" sz="1800" dirty="0">
                          <a:effectLst/>
                        </a:rPr>
                        <a:t>CT Practices</a:t>
                      </a:r>
                      <a:r>
                        <a:rPr lang="el-GR" sz="1800" dirty="0">
                          <a:effectLst/>
                        </a:rPr>
                        <a:t>)</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Στάσεις της ΥΣ</a:t>
                      </a:r>
                      <a:br>
                        <a:rPr lang="el-GR" sz="1800" dirty="0">
                          <a:effectLst/>
                        </a:rPr>
                      </a:br>
                      <a:r>
                        <a:rPr lang="el-GR" sz="1800" dirty="0">
                          <a:effectLst/>
                        </a:rPr>
                        <a:t>(</a:t>
                      </a:r>
                      <a:r>
                        <a:rPr lang="en-US" sz="1800" dirty="0">
                          <a:effectLst/>
                        </a:rPr>
                        <a:t>CT Perspectives</a:t>
                      </a:r>
                      <a:r>
                        <a:rPr lang="el-GR" sz="1800" dirty="0">
                          <a:effectLst/>
                        </a:rPr>
                        <a:t>)</a:t>
                      </a:r>
                      <a:endParaRPr lang="el-G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82431">
                <a:tc>
                  <a:txBody>
                    <a:bodyPr/>
                    <a:lstStyle/>
                    <a:p>
                      <a:pPr algn="ctr">
                        <a:spcAft>
                          <a:spcPts val="0"/>
                        </a:spcAft>
                      </a:pPr>
                      <a:r>
                        <a:rPr lang="el-GR" sz="1600" b="0" dirty="0">
                          <a:effectLst/>
                        </a:rPr>
                        <a:t>Λογική και λογική σκέψη</a:t>
                      </a:r>
                      <a:r>
                        <a:rPr lang="en-US" sz="1600" b="0" dirty="0">
                          <a:effectLst/>
                        </a:rPr>
                        <a:t> (Logic and logical thinking)</a:t>
                      </a:r>
                      <a:endParaRPr lang="el-GR"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Αποδόμηση προβλήματος (Problem decomposition)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Δημιουργία (Creation)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31902">
                <a:tc>
                  <a:txBody>
                    <a:bodyPr/>
                    <a:lstStyle/>
                    <a:p>
                      <a:pPr algn="ctr">
                        <a:spcAft>
                          <a:spcPts val="0"/>
                        </a:spcAft>
                      </a:pPr>
                      <a:r>
                        <a:rPr lang="el-GR" sz="1600" b="0" dirty="0">
                          <a:effectLst/>
                        </a:rPr>
                        <a:t>Αλγόριθμοι/ αλγοριθμικές δεξιότητες και σκέψη (</a:t>
                      </a:r>
                      <a:r>
                        <a:rPr lang="en-US" sz="1600" b="0" dirty="0">
                          <a:effectLst/>
                        </a:rPr>
                        <a:t>Algorithms</a:t>
                      </a:r>
                      <a:r>
                        <a:rPr lang="el-GR" sz="1600" b="0" dirty="0">
                          <a:effectLst/>
                        </a:rPr>
                        <a:t>/ </a:t>
                      </a:r>
                      <a:r>
                        <a:rPr lang="en-US" sz="1600" b="0" dirty="0">
                          <a:effectLst/>
                        </a:rPr>
                        <a:t>Algorithmic skills and thinking</a:t>
                      </a:r>
                      <a:r>
                        <a:rPr lang="el-GR" sz="1600" b="0" dirty="0">
                          <a:effectLst/>
                        </a:rPr>
                        <a:t>)</a:t>
                      </a:r>
                      <a:endParaRPr lang="el-GR"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Δοκιμή και εκσφαλμάτωση (Testing and debugging)</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Αυτό-έκφραση (Self-expression)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2431">
                <a:tc>
                  <a:txBody>
                    <a:bodyPr/>
                    <a:lstStyle/>
                    <a:p>
                      <a:pPr algn="ctr">
                        <a:spcAft>
                          <a:spcPts val="0"/>
                        </a:spcAft>
                      </a:pPr>
                      <a:r>
                        <a:rPr lang="el-GR" sz="1600" b="0">
                          <a:effectLst/>
                        </a:rPr>
                        <a:t>Αναγνώριση μοτίβων (Pattern recognition)</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Επίλυση προβλήματος (Problem solving)</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Επικοινωνία (Communication)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216">
                <a:tc>
                  <a:txBody>
                    <a:bodyPr/>
                    <a:lstStyle/>
                    <a:p>
                      <a:pPr algn="ctr">
                        <a:spcAft>
                          <a:spcPts val="0"/>
                        </a:spcAft>
                      </a:pPr>
                      <a:r>
                        <a:rPr lang="el-GR" sz="1600" b="0">
                          <a:effectLst/>
                        </a:rPr>
                        <a:t>Αφαίρεση (Abstraction)</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a:effectLst/>
                        </a:rPr>
                        <a:t>Οργάνωση (Organization)</a:t>
                      </a:r>
                      <a:endParaRPr lang="el-GR"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Συνεργασία (Collaboration)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82431">
                <a:tc>
                  <a:txBody>
                    <a:bodyPr/>
                    <a:lstStyle/>
                    <a:p>
                      <a:pPr algn="ctr">
                        <a:spcAft>
                          <a:spcPts val="0"/>
                        </a:spcAft>
                      </a:pPr>
                      <a:r>
                        <a:rPr lang="el-GR" sz="1600" b="0">
                          <a:effectLst/>
                        </a:rPr>
                        <a:t>Γενίκευση (Generalization)</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a:effectLst/>
                        </a:rPr>
                        <a:t>Σχεδιασμός (Plannin</a:t>
                      </a:r>
                      <a:r>
                        <a:rPr lang="en-US" sz="1600">
                          <a:effectLst/>
                        </a:rPr>
                        <a:t>g</a:t>
                      </a:r>
                      <a:r>
                        <a:rPr lang="el-GR" sz="1600">
                          <a:effectLst/>
                        </a:rPr>
                        <a:t>)</a:t>
                      </a:r>
                      <a:endParaRPr lang="el-GR"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Διατύπωση ερωτήσεων (Questioning)</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23647">
                <a:tc>
                  <a:txBody>
                    <a:bodyPr/>
                    <a:lstStyle/>
                    <a:p>
                      <a:pPr algn="ctr">
                        <a:spcAft>
                          <a:spcPts val="0"/>
                        </a:spcAft>
                      </a:pPr>
                      <a:r>
                        <a:rPr lang="el-GR" sz="1600" b="0">
                          <a:effectLst/>
                        </a:rPr>
                        <a:t>Αξιολόγηση (Evaluation)</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a:effectLst/>
                        </a:rPr>
                        <a:t>Τμηματοποίηση και μοντελοποίηση (</a:t>
                      </a:r>
                      <a:r>
                        <a:rPr lang="en-US" sz="1600">
                          <a:effectLst/>
                        </a:rPr>
                        <a:t>Modularizing and modeling</a:t>
                      </a:r>
                      <a:r>
                        <a:rPr lang="el-GR" sz="1600">
                          <a:effectLst/>
                        </a:rPr>
                        <a:t>)</a:t>
                      </a:r>
                      <a:endParaRPr lang="el-GR"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Αναστοχασμός (Reflection)</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82431">
                <a:tc>
                  <a:txBody>
                    <a:bodyPr/>
                    <a:lstStyle/>
                    <a:p>
                      <a:pPr algn="ctr">
                        <a:spcAft>
                          <a:spcPts val="0"/>
                        </a:spcAft>
                      </a:pPr>
                      <a:r>
                        <a:rPr lang="el-GR" sz="1600" b="0">
                          <a:effectLst/>
                        </a:rPr>
                        <a:t>Αυτοματισμοί (Automation)</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Προσαύξηση και επανάληψη</a:t>
                      </a:r>
                      <a:r>
                        <a:rPr lang="en-US" sz="1600" dirty="0">
                          <a:effectLst/>
                        </a:rPr>
                        <a:t> (Being incremental and iterative)</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a:effectLst/>
                        </a:rPr>
                        <a:t>Μεταφορά δεξιοτήτων (Skill Transfer)</a:t>
                      </a:r>
                      <a:endParaRPr lang="el-GR"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82431">
                <a:tc>
                  <a:txBody>
                    <a:bodyPr/>
                    <a:lstStyle/>
                    <a:p>
                      <a:pPr algn="ctr">
                        <a:spcAft>
                          <a:spcPts val="0"/>
                        </a:spcAft>
                      </a:pPr>
                      <a:r>
                        <a:rPr lang="el-GR" sz="1600" b="0">
                          <a:effectLst/>
                        </a:rPr>
                        <a:t>Δεδομένα (Data)</a:t>
                      </a:r>
                      <a:endParaRPr lang="el-GR"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Διαδραστικότητα χρήστη (User interactivity)</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 </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32267">
                <a:tc>
                  <a:txBody>
                    <a:bodyPr/>
                    <a:lstStyle/>
                    <a:p>
                      <a:pPr algn="ctr">
                        <a:spcAft>
                          <a:spcPts val="0"/>
                        </a:spcAft>
                      </a:pPr>
                      <a:r>
                        <a:rPr lang="el-GR" sz="1600" b="0" dirty="0">
                          <a:effectLst/>
                        </a:rPr>
                        <a:t>Συγχρονισμός (</a:t>
                      </a:r>
                      <a:r>
                        <a:rPr lang="el-GR" sz="1600" b="0" dirty="0" err="1">
                          <a:effectLst/>
                        </a:rPr>
                        <a:t>Synchronization</a:t>
                      </a:r>
                      <a:r>
                        <a:rPr lang="el-GR" sz="1600" b="0" dirty="0">
                          <a:effectLst/>
                        </a:rPr>
                        <a:t>)</a:t>
                      </a:r>
                      <a:endParaRPr lang="el-GR"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 </a:t>
                      </a:r>
                      <a:endParaRPr lang="el-G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600" dirty="0">
                          <a:effectLst/>
                        </a:rPr>
                        <a:t> </a:t>
                      </a:r>
                      <a:endParaRPr lang="el-G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6D8F6316-3CC7-0B66-9CDF-BF4B04FF4C5D}"/>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5" name="2 - Υπότιτλος">
            <a:extLst>
              <a:ext uri="{FF2B5EF4-FFF2-40B4-BE49-F238E27FC236}">
                <a16:creationId xmlns:a16="http://schemas.microsoft.com/office/drawing/2014/main" id="{E4BA7B8C-7BF5-DA9F-B3F0-60DF3433F041}"/>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b="1" dirty="0" err="1">
                <a:solidFill>
                  <a:schemeClr val="tx2">
                    <a:lumMod val="75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21528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F2B4D7B-8E63-7BD2-E98F-83D92D7C4104}"/>
            </a:ext>
          </a:extLst>
        </p:cNvPr>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89787294-7029-EEA6-89C8-B65EE31083E3}"/>
              </a:ext>
            </a:extLst>
          </p:cNvPr>
          <p:cNvSpPr>
            <a:spLocks noGrp="1"/>
          </p:cNvSpPr>
          <p:nvPr>
            <p:ph type="sldNum" sz="quarter" idx="12"/>
          </p:nvPr>
        </p:nvSpPr>
        <p:spPr>
          <a:xfrm>
            <a:off x="7978778" y="5997891"/>
            <a:ext cx="984019" cy="832917"/>
          </a:xfrm>
          <a:noFill/>
          <a:ln>
            <a:noFill/>
          </a:ln>
        </p:spPr>
        <p:style>
          <a:lnRef idx="2">
            <a:schemeClr val="dk1"/>
          </a:lnRef>
          <a:fillRef idx="1">
            <a:schemeClr val="lt1"/>
          </a:fillRef>
          <a:effectRef idx="0">
            <a:schemeClr val="dk1"/>
          </a:effectRef>
          <a:fontRef idx="minor">
            <a:schemeClr val="dk1"/>
          </a:fontRef>
        </p:style>
        <p:txBody>
          <a:bodyPr/>
          <a:lstStyle/>
          <a:p>
            <a:fld id="{C728CA6C-4494-4493-8EEC-EE661BA55597}" type="slidenum">
              <a:rPr lang="el-GR" sz="3000" smtClean="0">
                <a:solidFill>
                  <a:schemeClr val="tx2">
                    <a:lumMod val="75000"/>
                  </a:schemeClr>
                </a:solidFill>
              </a:rPr>
              <a:pPr/>
              <a:t>9</a:t>
            </a:fld>
            <a:endParaRPr lang="el-GR" sz="3000" dirty="0">
              <a:solidFill>
                <a:schemeClr val="tx2">
                  <a:lumMod val="75000"/>
                </a:schemeClr>
              </a:solidFill>
            </a:endParaRPr>
          </a:p>
        </p:txBody>
      </p:sp>
      <p:pic>
        <p:nvPicPr>
          <p:cNvPr id="8" name="Εικόνα 7">
            <a:extLst>
              <a:ext uri="{FF2B5EF4-FFF2-40B4-BE49-F238E27FC236}">
                <a16:creationId xmlns:a16="http://schemas.microsoft.com/office/drawing/2014/main" id="{FDC8AD2C-A8A6-36A1-7E08-FB7200D93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0" y="6052274"/>
            <a:ext cx="828000" cy="778534"/>
          </a:xfrm>
          <a:prstGeom prst="rect">
            <a:avLst/>
          </a:prstGeom>
        </p:spPr>
      </p:pic>
      <p:cxnSp>
        <p:nvCxnSpPr>
          <p:cNvPr id="3" name="Ευθεία γραμμή σύνδεσης 2">
            <a:extLst>
              <a:ext uri="{FF2B5EF4-FFF2-40B4-BE49-F238E27FC236}">
                <a16:creationId xmlns:a16="http://schemas.microsoft.com/office/drawing/2014/main" id="{B847F4F9-389C-A145-4C72-EB6D6BFF27D7}"/>
              </a:ext>
            </a:extLst>
          </p:cNvPr>
          <p:cNvCxnSpPr>
            <a:cxnSpLocks/>
          </p:cNvCxnSpPr>
          <p:nvPr/>
        </p:nvCxnSpPr>
        <p:spPr>
          <a:xfrm>
            <a:off x="17038" y="6025083"/>
            <a:ext cx="91496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564CDFCC-D1BB-BCA9-F058-E800AD3B32A2}"/>
              </a:ext>
            </a:extLst>
          </p:cNvPr>
          <p:cNvCxnSpPr>
            <a:cxnSpLocks/>
          </p:cNvCxnSpPr>
          <p:nvPr/>
        </p:nvCxnSpPr>
        <p:spPr>
          <a:xfrm>
            <a:off x="-5635" y="764704"/>
            <a:ext cx="9149634"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5 - TextBox">
            <a:extLst>
              <a:ext uri="{FF2B5EF4-FFF2-40B4-BE49-F238E27FC236}">
                <a16:creationId xmlns:a16="http://schemas.microsoft.com/office/drawing/2014/main" id="{D6D9DA75-A7E4-C5CD-D7CF-16CEBF3ED3B0}"/>
              </a:ext>
            </a:extLst>
          </p:cNvPr>
          <p:cNvSpPr txBox="1"/>
          <p:nvPr/>
        </p:nvSpPr>
        <p:spPr>
          <a:xfrm>
            <a:off x="198240" y="764704"/>
            <a:ext cx="8622232" cy="378885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l-GR" dirty="0"/>
              <a:t>Η ΥΣ μπορεί να μπορεί να ενισχύει τις γενικές δεξιότητες επίλυσης προβλημάτων  και βασικές της διαστάσεις είναι η </a:t>
            </a:r>
            <a:r>
              <a:rPr lang="el-GR" b="1" dirty="0"/>
              <a:t>αφαίρεση</a:t>
            </a:r>
            <a:r>
              <a:rPr lang="el-GR" dirty="0"/>
              <a:t>, η </a:t>
            </a:r>
            <a:r>
              <a:rPr lang="el-GR" b="1" dirty="0"/>
              <a:t>αποσύνθεση</a:t>
            </a:r>
            <a:r>
              <a:rPr lang="el-GR" dirty="0"/>
              <a:t> του προβλήματος, η </a:t>
            </a:r>
            <a:r>
              <a:rPr lang="el-GR" b="1" dirty="0" err="1"/>
              <a:t>εκσφαλμάτωση</a:t>
            </a:r>
            <a:r>
              <a:rPr lang="el-GR" dirty="0"/>
              <a:t> και </a:t>
            </a:r>
            <a:r>
              <a:rPr lang="el-GR" b="1" dirty="0"/>
              <a:t>αξιολόγηση</a:t>
            </a:r>
            <a:r>
              <a:rPr lang="el-GR" dirty="0"/>
              <a:t>, οι </a:t>
            </a:r>
            <a:r>
              <a:rPr lang="el-GR" b="1" dirty="0"/>
              <a:t>αλγόριθμοι</a:t>
            </a:r>
            <a:r>
              <a:rPr lang="el-GR" dirty="0"/>
              <a:t> και η </a:t>
            </a:r>
            <a:r>
              <a:rPr lang="el-GR" b="1" dirty="0"/>
              <a:t>γενίκευση</a:t>
            </a:r>
            <a:r>
              <a:rPr lang="el-GR" dirty="0"/>
              <a:t> (</a:t>
            </a:r>
            <a:r>
              <a:rPr lang="el-GR" dirty="0" err="1"/>
              <a:t>Annamalai</a:t>
            </a:r>
            <a:r>
              <a:rPr lang="el-GR" dirty="0"/>
              <a:t> </a:t>
            </a:r>
            <a:r>
              <a:rPr lang="el-GR" dirty="0" err="1"/>
              <a:t>et</a:t>
            </a:r>
            <a:r>
              <a:rPr lang="el-GR" dirty="0"/>
              <a:t> </a:t>
            </a:r>
            <a:r>
              <a:rPr lang="el-GR" dirty="0" err="1"/>
              <a:t>al</a:t>
            </a:r>
            <a:r>
              <a:rPr lang="el-GR" dirty="0"/>
              <a:t>., 2022).</a:t>
            </a:r>
          </a:p>
          <a:p>
            <a:pPr marL="285750" indent="-285750" algn="just">
              <a:lnSpc>
                <a:spcPct val="150000"/>
              </a:lnSpc>
              <a:buFont typeface="Wingdings" panose="05000000000000000000" pitchFamily="2" charset="2"/>
              <a:buChar char="q"/>
            </a:pPr>
            <a:r>
              <a:rPr lang="el-GR" dirty="0"/>
              <a:t>Η ΥΣ, αν και συχνά συνδέεται με την </a:t>
            </a:r>
            <a:r>
              <a:rPr lang="el-GR" b="1" dirty="0"/>
              <a:t>τεχνολογία</a:t>
            </a:r>
            <a:r>
              <a:rPr lang="el-GR" dirty="0"/>
              <a:t>, δεν την απαιτεί πάντοτε (</a:t>
            </a:r>
            <a:r>
              <a:rPr lang="el-GR" dirty="0" err="1"/>
              <a:t>Hazzan</a:t>
            </a:r>
            <a:r>
              <a:rPr lang="el-GR" dirty="0"/>
              <a:t> </a:t>
            </a:r>
            <a:r>
              <a:rPr lang="el-GR" dirty="0" err="1"/>
              <a:t>et</a:t>
            </a:r>
            <a:r>
              <a:rPr lang="el-GR" dirty="0"/>
              <a:t> </a:t>
            </a:r>
            <a:r>
              <a:rPr lang="el-GR" dirty="0" err="1"/>
              <a:t>al</a:t>
            </a:r>
            <a:r>
              <a:rPr lang="el-GR" dirty="0"/>
              <a:t>., 2020).</a:t>
            </a:r>
          </a:p>
          <a:p>
            <a:pPr marL="285750" indent="-285750" algn="just">
              <a:lnSpc>
                <a:spcPct val="150000"/>
              </a:lnSpc>
              <a:buFont typeface="Wingdings" panose="05000000000000000000" pitchFamily="2" charset="2"/>
              <a:buChar char="q"/>
            </a:pPr>
            <a:r>
              <a:rPr lang="el-GR" dirty="0"/>
              <a:t>Δυο κύριες προσεγγίσεις για τον ορισμό της ΥΣ, την εστίαση στις έννοιες του </a:t>
            </a:r>
            <a:r>
              <a:rPr lang="el-GR" b="1" dirty="0"/>
              <a:t>προγραμματισμού</a:t>
            </a:r>
            <a:r>
              <a:rPr lang="el-GR" dirty="0"/>
              <a:t> και την εστίαση στην απόκτηση </a:t>
            </a:r>
            <a:r>
              <a:rPr lang="el-GR" b="1" dirty="0"/>
              <a:t>γνώσεων σε συγκεκριμένα ή ευρύτερα πεδία </a:t>
            </a:r>
            <a:r>
              <a:rPr lang="el-GR" dirty="0"/>
              <a:t>(</a:t>
            </a:r>
            <a:r>
              <a:rPr lang="el-GR" dirty="0" err="1"/>
              <a:t>Tang</a:t>
            </a:r>
            <a:r>
              <a:rPr lang="el-GR" dirty="0"/>
              <a:t> </a:t>
            </a:r>
            <a:r>
              <a:rPr lang="el-GR" dirty="0" err="1"/>
              <a:t>et</a:t>
            </a:r>
            <a:r>
              <a:rPr lang="el-GR" dirty="0"/>
              <a:t> </a:t>
            </a:r>
            <a:r>
              <a:rPr lang="el-GR" dirty="0" err="1"/>
              <a:t>al</a:t>
            </a:r>
            <a:r>
              <a:rPr lang="el-GR" dirty="0"/>
              <a:t>., 2020).</a:t>
            </a:r>
          </a:p>
        </p:txBody>
      </p:sp>
      <p:sp>
        <p:nvSpPr>
          <p:cNvPr id="2" name="TextBox 1">
            <a:extLst>
              <a:ext uri="{FF2B5EF4-FFF2-40B4-BE49-F238E27FC236}">
                <a16:creationId xmlns:a16="http://schemas.microsoft.com/office/drawing/2014/main" id="{2FD8D20E-2571-96EC-67BB-376A3AA092C5}"/>
              </a:ext>
            </a:extLst>
          </p:cNvPr>
          <p:cNvSpPr txBox="1"/>
          <p:nvPr/>
        </p:nvSpPr>
        <p:spPr>
          <a:xfrm>
            <a:off x="1026240" y="6303041"/>
            <a:ext cx="7521153" cy="307777"/>
          </a:xfrm>
          <a:prstGeom prst="rect">
            <a:avLst/>
          </a:prstGeom>
          <a:noFill/>
        </p:spPr>
        <p:txBody>
          <a:bodyPr wrap="square">
            <a:spAutoFit/>
          </a:bodyPr>
          <a:lstStyle/>
          <a:p>
            <a:pPr algn="ctr"/>
            <a:r>
              <a:rPr lang="el-GR" sz="1400" b="1" dirty="0"/>
              <a:t>Υπολογιστική Σκέψη: Θεωρητική Βάση και Εκπαιδευτικές Εφαρμογές</a:t>
            </a:r>
            <a:endParaRPr lang="el-GR" sz="1400" dirty="0"/>
          </a:p>
        </p:txBody>
      </p:sp>
      <p:sp>
        <p:nvSpPr>
          <p:cNvPr id="4" name="2 - Υπότιτλος">
            <a:extLst>
              <a:ext uri="{FF2B5EF4-FFF2-40B4-BE49-F238E27FC236}">
                <a16:creationId xmlns:a16="http://schemas.microsoft.com/office/drawing/2014/main" id="{EECEF1AB-F042-3964-814A-C5DE1F27246C}"/>
              </a:ext>
            </a:extLst>
          </p:cNvPr>
          <p:cNvSpPr txBox="1">
            <a:spLocks/>
          </p:cNvSpPr>
          <p:nvPr/>
        </p:nvSpPr>
        <p:spPr>
          <a:xfrm>
            <a:off x="0" y="94605"/>
            <a:ext cx="9144000" cy="54471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l-GR" sz="1700" dirty="0" err="1">
                <a:solidFill>
                  <a:schemeClr val="tx2">
                    <a:lumMod val="40000"/>
                    <a:lumOff val="60000"/>
                  </a:schemeClr>
                </a:solidFill>
              </a:rPr>
              <a:t>Εισαγωγη</a:t>
            </a:r>
            <a:r>
              <a:rPr lang="el-GR" sz="1700" b="1" dirty="0">
                <a:solidFill>
                  <a:schemeClr val="tx2">
                    <a:lumMod val="75000"/>
                  </a:schemeClr>
                </a:solidFill>
              </a:rPr>
              <a:t> </a:t>
            </a:r>
            <a:r>
              <a:rPr lang="el-GR" sz="1700" dirty="0">
                <a:solidFill>
                  <a:schemeClr val="tx2">
                    <a:lumMod val="40000"/>
                    <a:lumOff val="60000"/>
                  </a:schemeClr>
                </a:solidFill>
              </a:rPr>
              <a:t>- </a:t>
            </a:r>
            <a:r>
              <a:rPr lang="el-GR" sz="1700" b="1" dirty="0" err="1">
                <a:solidFill>
                  <a:schemeClr val="tx2">
                    <a:lumMod val="75000"/>
                  </a:schemeClr>
                </a:solidFill>
              </a:rPr>
              <a:t>Εννοιολογηση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Διδ</a:t>
            </a:r>
            <a:r>
              <a:rPr lang="el-GR" sz="1700" dirty="0">
                <a:solidFill>
                  <a:schemeClr val="tx2">
                    <a:lumMod val="40000"/>
                    <a:lumOff val="60000"/>
                  </a:schemeClr>
                </a:solidFill>
              </a:rPr>
              <a:t>. </a:t>
            </a:r>
            <a:r>
              <a:rPr lang="el-GR" sz="1700" dirty="0" err="1">
                <a:solidFill>
                  <a:schemeClr val="tx2">
                    <a:lumMod val="40000"/>
                    <a:lumOff val="60000"/>
                  </a:schemeClr>
                </a:solidFill>
              </a:rPr>
              <a:t>προσεγγισεισ</a:t>
            </a:r>
            <a:r>
              <a:rPr lang="el-GR" sz="1700" dirty="0">
                <a:solidFill>
                  <a:schemeClr val="tx2">
                    <a:lumMod val="40000"/>
                    <a:lumOff val="60000"/>
                  </a:schemeClr>
                </a:solidFill>
              </a:rPr>
              <a:t> - </a:t>
            </a:r>
            <a:r>
              <a:rPr lang="el-GR" sz="1700" dirty="0" err="1">
                <a:solidFill>
                  <a:schemeClr val="tx2">
                    <a:lumMod val="40000"/>
                    <a:lumOff val="60000"/>
                  </a:schemeClr>
                </a:solidFill>
              </a:rPr>
              <a:t>αξιολογηση</a:t>
            </a:r>
            <a:r>
              <a:rPr lang="el-GR" sz="1700" dirty="0">
                <a:solidFill>
                  <a:schemeClr val="tx2">
                    <a:lumMod val="40000"/>
                    <a:lumOff val="60000"/>
                  </a:schemeClr>
                </a:solidFill>
              </a:rPr>
              <a:t> - </a:t>
            </a:r>
            <a:r>
              <a:rPr lang="el-GR" sz="1700" dirty="0" err="1">
                <a:solidFill>
                  <a:schemeClr val="tx2">
                    <a:lumMod val="40000"/>
                    <a:lumOff val="60000"/>
                  </a:schemeClr>
                </a:solidFill>
              </a:rPr>
              <a:t>κριτικη</a:t>
            </a:r>
            <a:r>
              <a:rPr lang="el-GR" sz="1700" dirty="0">
                <a:solidFill>
                  <a:schemeClr val="tx2">
                    <a:lumMod val="40000"/>
                    <a:lumOff val="60000"/>
                  </a:schemeClr>
                </a:solidFill>
              </a:rPr>
              <a:t> – </a:t>
            </a:r>
            <a:r>
              <a:rPr lang="el-GR" sz="1700" dirty="0" err="1">
                <a:solidFill>
                  <a:schemeClr val="tx2">
                    <a:lumMod val="40000"/>
                    <a:lumOff val="60000"/>
                  </a:schemeClr>
                </a:solidFill>
              </a:rPr>
              <a:t>μελλ</a:t>
            </a:r>
            <a:r>
              <a:rPr lang="el-GR" sz="1700" dirty="0">
                <a:solidFill>
                  <a:schemeClr val="tx2">
                    <a:lumMod val="40000"/>
                    <a:lumOff val="60000"/>
                  </a:schemeClr>
                </a:solidFill>
              </a:rPr>
              <a:t>. </a:t>
            </a:r>
            <a:r>
              <a:rPr lang="el-GR" sz="1700" dirty="0" err="1">
                <a:solidFill>
                  <a:schemeClr val="tx2">
                    <a:lumMod val="40000"/>
                    <a:lumOff val="60000"/>
                  </a:schemeClr>
                </a:solidFill>
              </a:rPr>
              <a:t>κατευθυνσεισ</a:t>
            </a:r>
            <a:r>
              <a:rPr lang="el-GR" sz="1700" dirty="0">
                <a:solidFill>
                  <a:schemeClr val="tx2">
                    <a:lumMod val="40000"/>
                    <a:lumOff val="60000"/>
                  </a:schemeClr>
                </a:solidFill>
              </a:rPr>
              <a:t> - </a:t>
            </a:r>
            <a:r>
              <a:rPr lang="el-GR" sz="1700" dirty="0" err="1">
                <a:solidFill>
                  <a:schemeClr val="tx2">
                    <a:lumMod val="40000"/>
                    <a:lumOff val="60000"/>
                  </a:schemeClr>
                </a:solidFill>
              </a:rPr>
              <a:t>υσ</a:t>
            </a:r>
            <a:r>
              <a:rPr lang="el-GR" sz="1700" dirty="0">
                <a:solidFill>
                  <a:schemeClr val="tx2">
                    <a:lumMod val="40000"/>
                    <a:lumOff val="60000"/>
                  </a:schemeClr>
                </a:solidFill>
              </a:rPr>
              <a:t> &amp; </a:t>
            </a:r>
            <a:r>
              <a:rPr lang="el-GR" sz="1700" dirty="0" err="1">
                <a:solidFill>
                  <a:schemeClr val="tx2">
                    <a:lumMod val="40000"/>
                    <a:lumOff val="60000"/>
                  </a:schemeClr>
                </a:solidFill>
              </a:rPr>
              <a:t>γνωστικα</a:t>
            </a:r>
            <a:r>
              <a:rPr lang="el-GR" sz="1700" dirty="0">
                <a:solidFill>
                  <a:schemeClr val="tx2">
                    <a:lumMod val="40000"/>
                    <a:lumOff val="60000"/>
                  </a:schemeClr>
                </a:solidFill>
              </a:rPr>
              <a:t> </a:t>
            </a:r>
            <a:r>
              <a:rPr lang="el-GR" sz="1700" dirty="0" err="1">
                <a:solidFill>
                  <a:schemeClr val="tx2">
                    <a:lumMod val="40000"/>
                    <a:lumOff val="60000"/>
                  </a:schemeClr>
                </a:solidFill>
              </a:rPr>
              <a:t>αντικειμενα</a:t>
            </a:r>
            <a:endParaRPr lang="el-GR" sz="1700" dirty="0">
              <a:solidFill>
                <a:schemeClr val="tx2">
                  <a:lumMod val="40000"/>
                  <a:lumOff val="60000"/>
                </a:schemeClr>
              </a:solidFill>
            </a:endParaRPr>
          </a:p>
        </p:txBody>
      </p:sp>
    </p:spTree>
    <p:extLst>
      <p:ext uri="{BB962C8B-B14F-4D97-AF65-F5344CB8AC3E}">
        <p14:creationId xmlns:p14="http://schemas.microsoft.com/office/powerpoint/2010/main" val="18572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6024</Words>
  <Application>Microsoft Office PowerPoint</Application>
  <PresentationFormat>Προβολή στην οθόνη (4:3)</PresentationFormat>
  <Paragraphs>391</Paragraphs>
  <Slides>35</Slides>
  <Notes>35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Calibri</vt:lpstr>
      <vt:lpstr>Calibri Light</vt:lpstr>
      <vt:lpstr>Charis SIL</vt:lpstr>
      <vt:lpstr>Times New Roman</vt:lpstr>
      <vt:lpstr>Wingdings</vt:lpstr>
      <vt:lpstr>Ανασκόπηση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2019-09-30T19:36:13Z</dcterms:created>
  <dcterms:modified xsi:type="dcterms:W3CDTF">2024-12-19T09:31:24Z</dcterms:modified>
</cp:coreProperties>
</file>