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6"/>
  </p:notesMasterIdLst>
  <p:handoutMasterIdLst>
    <p:handoutMasterId r:id="rId27"/>
  </p:handoutMasterIdLst>
  <p:sldIdLst>
    <p:sldId id="475" r:id="rId2"/>
    <p:sldId id="476" r:id="rId3"/>
    <p:sldId id="477" r:id="rId4"/>
    <p:sldId id="478" r:id="rId5"/>
    <p:sldId id="498" r:id="rId6"/>
    <p:sldId id="499" r:id="rId7"/>
    <p:sldId id="480" r:id="rId8"/>
    <p:sldId id="481" r:id="rId9"/>
    <p:sldId id="482" r:id="rId10"/>
    <p:sldId id="483" r:id="rId11"/>
    <p:sldId id="484" r:id="rId12"/>
    <p:sldId id="485" r:id="rId13"/>
    <p:sldId id="486" r:id="rId14"/>
    <p:sldId id="487" r:id="rId15"/>
    <p:sldId id="488" r:id="rId16"/>
    <p:sldId id="489" r:id="rId17"/>
    <p:sldId id="490" r:id="rId18"/>
    <p:sldId id="491" r:id="rId19"/>
    <p:sldId id="492" r:id="rId20"/>
    <p:sldId id="493" r:id="rId21"/>
    <p:sldId id="494" r:id="rId22"/>
    <p:sldId id="495" r:id="rId23"/>
    <p:sldId id="496" r:id="rId24"/>
    <p:sldId id="497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94626"/>
  </p:normalViewPr>
  <p:slideViewPr>
    <p:cSldViewPr showGuides="1">
      <p:cViewPr varScale="1">
        <p:scale>
          <a:sx n="63" d="100"/>
          <a:sy n="63" d="100"/>
        </p:scale>
        <p:origin x="1448" y="64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12/8/2025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A9C20A67-9360-415D-8A66-BED502C09899}" type="slidenum">
              <a:rPr lang="en-US" altLang="en-US" sz="1200">
                <a:latin typeface="Arial" panose="020B0604020202020204" pitchFamily="34" charset="0"/>
              </a:rPr>
              <a:pPr algn="r"/>
              <a:t>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8495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0228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22942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22155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52019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406535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78806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851728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53152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06649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9335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3364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20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65501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69785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55144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17457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64035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86436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1714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28177-2CA2-89C6-542F-C302446C3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7FBBB637-8BC3-7FEC-F23E-074FFC0055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8FDF844D-A061-1B0A-F40C-721F2F59A9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C8A70F6-E7EC-4F0C-CBE9-B72DA8066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99577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56B52-7066-FFA6-E32A-BD2E171CF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C2C813E-E78B-59FC-D46E-442351F52A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F2EDE01E-8E82-2E29-46B3-DA270793A7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7F319509-25D0-33D1-66A8-6F103DDFAC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76316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9155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44467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59529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3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3.3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6" descr="Lay Linear Algebra 6e cover.png">
            <a:extLst>
              <a:ext uri="{FF2B5EF4-FFF2-40B4-BE49-F238E27FC236}">
                <a16:creationId xmlns:a16="http://schemas.microsoft.com/office/drawing/2014/main" id="{1B9A7D2E-8FA5-4083-B405-14651D373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3.3-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1ED4B8F2-9790-44C9-A688-67C1E102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3.3-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l-GR" altLang="en-US" dirty="0" err="1"/>
              <a:t>Ορ</a:t>
            </a:r>
            <a:r>
              <a:rPr lang="en-US" altLang="en-US" dirty="0" err="1"/>
              <a:t>ί</a:t>
            </a:r>
            <a:r>
              <a:rPr lang="el-GR" altLang="en-US" dirty="0"/>
              <a:t>ζουσες</a:t>
            </a:r>
            <a:endParaRPr lang="en-US" alt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819400"/>
            <a:ext cx="4800600" cy="3352800"/>
          </a:xfrm>
        </p:spPr>
        <p:txBody>
          <a:bodyPr/>
          <a:lstStyle/>
          <a:p>
            <a:pPr eaLnBrk="1" hangingPunct="1"/>
            <a:r>
              <a:rPr lang="el-GR" altLang="en-US" dirty="0"/>
              <a:t>ΚΑΝΟΝΑΣ </a:t>
            </a:r>
            <a:r>
              <a:rPr lang="en-US" altLang="en-US" dirty="0"/>
              <a:t>CRAMER, </a:t>
            </a:r>
            <a:r>
              <a:rPr lang="el-GR" altLang="en-US" dirty="0"/>
              <a:t>ΕΜΒΑΔΑ</a:t>
            </a:r>
            <a:r>
              <a:rPr lang="en-US" altLang="en-US" dirty="0"/>
              <a:t>, </a:t>
            </a:r>
            <a:r>
              <a:rPr lang="el-GR" altLang="en-US" dirty="0"/>
              <a:t>ΚΑΙ ΓΡΑΜΜΙΚΟΙ ΜΕΤΑΣΧΗΜΑΤΙΣΜΟΙ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9343145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ΤΥΠΟΣ ΥΠΟΛΟΓΙΣΜΟΥ ΤΟΥ </a:t>
            </a:r>
            <a:r>
              <a:rPr lang="en-US" altLang="en-US" dirty="0"/>
              <a:t>A</a:t>
            </a:r>
            <a:r>
              <a:rPr lang="en-US" altLang="en-US" baseline="30000" dirty="0"/>
              <a:t>–1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800" dirty="0">
                    <a:cs typeface="Times New Roman" panose="02020603050405020304" pitchFamily="18" charset="0"/>
                  </a:rPr>
                  <a:t>Επειδή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(adj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)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= 14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I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το θεώρημα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8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μας δίνει ότι 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= 14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en-US" altLang="en-US" sz="2800" i="0" baseline="300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–</m:t>
                      </m:r>
                      <m:r>
                        <m:rPr>
                          <m:nor/>
                        </m:rPr>
                        <a:rPr lang="en-US" altLang="en-US" sz="2800" b="0" i="0" baseline="30000" smtClean="0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−7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−7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−1/7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2/7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3/14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/2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/14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5/14</m:t>
                                </m:r>
                              </m:e>
                              <m:e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−1/2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8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3/14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  <a:blipFill>
                <a:blip r:embed="rId3"/>
                <a:stretch>
                  <a:fillRect l="-1316" t="-147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35204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76200" y="1371600"/>
                <a:ext cx="90678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9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ένας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πίνακας, το εμβαδόν του παραλληλογράμμου που καθορίζεται από τις στήλες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|det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A|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(Γ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27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ια</m:t>
                    </m:r>
                    <m:r>
                      <a:rPr lang="el-GR" altLang="en-US" sz="27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πίνακες ο όγκος του παραλληλεπιπέδου που καθορίζεται από τις στήλες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of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|det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A|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αληθές για κάθε </a:t>
                </a:r>
                <a14:m>
                  <m:oMath xmlns:m="http://schemas.openxmlformats.org/officeDocument/2006/math"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διαγώνιο πίνακα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altLang="en-US" sz="27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700" b="0" i="0" smtClean="0">
                              <a:cs typeface="Times New Roman" panose="02020603050405020304" pitchFamily="18" charset="0"/>
                            </a:rPr>
                            <m:t>det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en-US" sz="27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nor/>
                                        <m:brk m:alnAt="7"/>
                                      </m:rPr>
                                      <a:rPr lang="en-US" altLang="en-US" sz="2700" b="0" i="1" smtClean="0">
                                        <a:cs typeface="Times New Roman" panose="02020603050405020304" pitchFamily="18" charset="0"/>
                                      </a:rPr>
                                      <m:t>a</m:t>
                                    </m:r>
                                  </m:e>
                                  <m:e>
                                    <m:r>
                                      <a:rPr lang="en-US" altLang="en-US" sz="27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altLang="en-US" sz="2700" b="0" i="1" smtClean="0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US" altLang="en-US" sz="2700" b="0" i="1" smtClean="0">
                                        <a:cs typeface="Times New Roman" panose="02020603050405020304" pitchFamily="18" charset="0"/>
                                      </a:rPr>
                                      <m:t>d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d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700" b="0" i="1" smtClean="0">
                              <a:cs typeface="Times New Roman" panose="02020603050405020304" pitchFamily="18" charset="0"/>
                            </a:rPr>
                            <m:t>ad</m:t>
                          </m:r>
                        </m:e>
                      </m:d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l-GR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el-GR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𝜀𝜇𝛽𝛼𝛿</m:t>
                              </m:r>
                              <m:r>
                                <m:rPr>
                                  <m:sty m:val="p"/>
                                </m:rP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ό</m:t>
                              </m:r>
                              <m:r>
                                <a:rPr lang="el-GR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𝜈</m:t>
                              </m:r>
                            </m:e>
                            <m:e>
                              <m:r>
                                <m:rPr>
                                  <m:sty m:val="p"/>
                                </m:rPr>
                                <a:rPr lang="el-GR" altLang="en-US" sz="2700" b="0" i="0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παραλληλογρ</m:t>
                              </m:r>
                              <m:r>
                                <m:rPr>
                                  <m:sty m:val="p"/>
                                </m:rPr>
                                <a:rPr lang="el-GR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ά</m:t>
                              </m:r>
                              <m:r>
                                <a:rPr lang="el-GR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𝜇𝜇𝜊𝜐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l-GR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Αρκεί να δείξουμε ότι κάθε 2×2 πίνακας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[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]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μπορεί να μετατραπεί σε διαγώνιο πίνακα με τρόπο που να μην αλλάζει ούτε το εμβαδόν του σχετικού παραλληλογράμμου ούτε 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|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|.</a:t>
                </a:r>
              </a:p>
              <a:p>
                <a:pPr marL="0" indent="0" eaLnBrk="1" hangingPunct="1">
                  <a:buNone/>
                </a:pPr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76200" y="1371600"/>
                <a:ext cx="9067800" cy="5181600"/>
              </a:xfrm>
              <a:blipFill>
                <a:blip r:embed="rId3"/>
                <a:stretch>
                  <a:fillRect l="-1261" t="-1225" r="-126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355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r>
              <a:rPr lang="el-GR" altLang="en-US" sz="2700" dirty="0">
                <a:cs typeface="Times New Roman" panose="02020603050405020304" pitchFamily="18" charset="0"/>
              </a:rPr>
              <a:t>Αρκεί να δείξουμε ότι οποιοσδήποτε πίνακας 2×2            </a:t>
            </a:r>
            <a:r>
              <a:rPr lang="en-US" altLang="en-US" sz="2700" i="1" dirty="0">
                <a:cs typeface="Times New Roman" panose="02020603050405020304" pitchFamily="18" charset="0"/>
              </a:rPr>
              <a:t>A</a:t>
            </a:r>
            <a:r>
              <a:rPr lang="en-US" altLang="en-US" sz="2700" dirty="0">
                <a:cs typeface="Times New Roman" panose="02020603050405020304" pitchFamily="18" charset="0"/>
              </a:rPr>
              <a:t> = [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 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700" dirty="0">
                <a:cs typeface="Times New Roman" panose="02020603050405020304" pitchFamily="18" charset="0"/>
              </a:rPr>
              <a:t>] </a:t>
            </a:r>
            <a:r>
              <a:rPr lang="el-GR" altLang="en-US" sz="2700" dirty="0">
                <a:cs typeface="Times New Roman" panose="02020603050405020304" pitchFamily="18" charset="0"/>
              </a:rPr>
              <a:t>μπορεί να μετατραπεί σε διαγώνιο πίνακα με τρόπο που να μην αλλάζει ούτε το εμβαδόν του σχετικού παραλληλογράμμου ούτε η</a:t>
            </a:r>
            <a:r>
              <a:rPr lang="en-US" altLang="en-US" sz="2700" dirty="0">
                <a:cs typeface="Times New Roman" panose="02020603050405020304" pitchFamily="18" charset="0"/>
              </a:rPr>
              <a:t> |det </a:t>
            </a:r>
            <a:r>
              <a:rPr lang="en-US" altLang="en-US" sz="2700" i="1" dirty="0">
                <a:cs typeface="Times New Roman" panose="02020603050405020304" pitchFamily="18" charset="0"/>
              </a:rPr>
              <a:t>A</a:t>
            </a:r>
            <a:r>
              <a:rPr lang="en-US" altLang="en-US" sz="2700" dirty="0">
                <a:cs typeface="Times New Roman" panose="02020603050405020304" pitchFamily="18" charset="0"/>
              </a:rPr>
              <a:t>|.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514" y="1099314"/>
            <a:ext cx="2806486" cy="316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458EB7-861C-6255-FDF7-9D6C1B9C777B}"/>
              </a:ext>
            </a:extLst>
          </p:cNvPr>
          <p:cNvSpPr/>
          <p:nvPr/>
        </p:nvSpPr>
        <p:spPr bwMode="auto">
          <a:xfrm>
            <a:off x="3124200" y="3505200"/>
            <a:ext cx="1600200" cy="76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60231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Αρκεί να αποδείξουμε την ακόλουθη απλή γεωμετρική παρατήρηση που ισχύει για διανύσματα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:</a:t>
                </a:r>
              </a:p>
              <a:p>
                <a:pPr eaLnBrk="1" hangingPunct="1"/>
                <a:r>
                  <a:rPr lang="el-GR" altLang="en-US" sz="2700" dirty="0" err="1">
                    <a:cs typeface="Times New Roman" panose="02020603050405020304" pitchFamily="18" charset="0"/>
                  </a:rPr>
                  <a:t>Εστω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μη-μηδενικά διανύσματα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 για κάθε αριθμό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εμβαδόν του παραλληλογράμμου που καθορίζεται από τα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ισούται με το εμβαδόν του παραλληλογράμμου που προσδιορίζεται από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+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c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Ας υποθέσουμε ότι το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δεν είναι πολλαπλάσιο του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διότι διαφορετικά τα δύο παραλληλόγραμμα θα ήταν εκφυλισμένα και θα είχαν μηδενικό εμβαδόν.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η γραμμή από το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0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 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 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+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η γραμμή που διέρχεται από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παράλληλη με την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L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 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+ c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ανήκει στην γραμμή αυτή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  <a:blipFill>
                <a:blip r:embed="rId3"/>
                <a:stretch>
                  <a:fillRect l="-1316" t="-1225" r="-1316" b="-490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82821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00" dirty="0">
              <a:cs typeface="Times New Roman" panose="02020603050405020304" pitchFamily="18" charset="0"/>
            </a:endParaRPr>
          </a:p>
          <a:p>
            <a:pPr eaLnBrk="1" hangingPunct="1"/>
            <a:r>
              <a:rPr lang="el-GR" altLang="en-US" sz="2700" dirty="0">
                <a:cs typeface="Times New Roman" panose="02020603050405020304" pitchFamily="18" charset="0"/>
              </a:rPr>
              <a:t>Τα σημεία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l-GR" altLang="en-US" sz="2700" dirty="0">
                <a:cs typeface="Times New Roman" panose="02020603050405020304" pitchFamily="18" charset="0"/>
              </a:rPr>
              <a:t>και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700" dirty="0">
                <a:cs typeface="Times New Roman" panose="02020603050405020304" pitchFamily="18" charset="0"/>
              </a:rPr>
              <a:t> + </a:t>
            </a:r>
            <a:r>
              <a:rPr lang="en-US" altLang="en-US" sz="2700" i="1" dirty="0">
                <a:cs typeface="Times New Roman" panose="02020603050405020304" pitchFamily="18" charset="0"/>
              </a:rPr>
              <a:t>c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l-GR" altLang="en-US" sz="2700" dirty="0">
                <a:cs typeface="Times New Roman" panose="02020603050405020304" pitchFamily="18" charset="0"/>
              </a:rPr>
              <a:t>έχουν την ίδια κάθετη απόσταση από το </a:t>
            </a:r>
            <a:r>
              <a:rPr lang="en-US" altLang="en-US" sz="2700" i="1" dirty="0">
                <a:cs typeface="Times New Roman" panose="02020603050405020304" pitchFamily="18" charset="0"/>
              </a:rPr>
              <a:t>L</a:t>
            </a:r>
            <a:r>
              <a:rPr lang="en-US" altLang="en-US" sz="2700" dirty="0">
                <a:cs typeface="Times New Roman" panose="02020603050405020304" pitchFamily="18" charset="0"/>
              </a:rPr>
              <a:t>. </a:t>
            </a:r>
            <a:r>
              <a:rPr lang="el-GR" altLang="en-US" sz="2700" dirty="0">
                <a:cs typeface="Times New Roman" panose="02020603050405020304" pitchFamily="18" charset="0"/>
              </a:rPr>
              <a:t>Επομένως, τα δύο παραλληλόγραμμα έχουν το ίδιο εμβαδόν, αφού </a:t>
            </a:r>
            <a:r>
              <a:rPr lang="en-US" altLang="en-US" sz="2700" dirty="0" err="1">
                <a:cs typeface="Times New Roman" panose="02020603050405020304" pitchFamily="18" charset="0"/>
              </a:rPr>
              <a:t>έ</a:t>
            </a:r>
            <a:r>
              <a:rPr lang="el-GR" altLang="en-US" sz="2700" dirty="0" err="1">
                <a:cs typeface="Times New Roman" panose="02020603050405020304" pitchFamily="18" charset="0"/>
              </a:rPr>
              <a:t>χουν</a:t>
            </a:r>
            <a:r>
              <a:rPr lang="el-GR" altLang="en-US" sz="2700" dirty="0">
                <a:cs typeface="Times New Roman" panose="02020603050405020304" pitchFamily="18" charset="0"/>
              </a:rPr>
              <a:t> κοινή βάση από </a:t>
            </a:r>
            <a:r>
              <a:rPr lang="en-US" altLang="en-US" sz="2700" b="1" dirty="0">
                <a:cs typeface="Times New Roman" panose="02020603050405020304" pitchFamily="18" charset="0"/>
              </a:rPr>
              <a:t>0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l-GR" altLang="en-US" sz="2700" dirty="0">
                <a:cs typeface="Times New Roman" panose="02020603050405020304" pitchFamily="18" charset="0"/>
              </a:rPr>
              <a:t>στο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405" y="1219200"/>
            <a:ext cx="7849189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AE0A1D-B06D-3C1C-1ED8-9D1917D3B9FD}"/>
              </a:ext>
            </a:extLst>
          </p:cNvPr>
          <p:cNvSpPr/>
          <p:nvPr/>
        </p:nvSpPr>
        <p:spPr bwMode="auto">
          <a:xfrm>
            <a:off x="533400" y="3276600"/>
            <a:ext cx="5334000" cy="457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094392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15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Η απόδειξη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στον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παρόμοια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θεώρημα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προφανώς αληθές για κάθε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altLang="en-US" sz="27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3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διαγώνιο πίνακα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  <a:blipFill>
                <a:blip r:embed="rId3"/>
                <a:stretch>
                  <a:fillRect l="-1316" t="-122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62200"/>
            <a:ext cx="3276600" cy="4469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3C8443-B66B-2B09-C91E-24517E03ACE7}"/>
              </a:ext>
            </a:extLst>
          </p:cNvPr>
          <p:cNvSpPr/>
          <p:nvPr/>
        </p:nvSpPr>
        <p:spPr bwMode="auto">
          <a:xfrm>
            <a:off x="2438400" y="6172200"/>
            <a:ext cx="2133600" cy="6596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194432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16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Κάθε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altLang="en-US" sz="27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7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3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πίνακας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μπορεί να μετατραπεί σε διαγώνιο πίνακα χρησιμοποιώντας πράξεις στήλης που δεν αλλάζουν την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|det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|.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Ένα παραλληλεπίπεδο παρουσιάζεται παρακάτω ως σκιασμένο κουτί με δύο επικλινείς πλευρές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  <a:blipFill>
                <a:blip r:embed="rId3"/>
                <a:stretch>
                  <a:fillRect l="-1316" t="-122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45522"/>
            <a:ext cx="7509537" cy="321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42F899A-B886-9CA8-6AA5-71121A1E38C2}"/>
              </a:ext>
            </a:extLst>
          </p:cNvPr>
          <p:cNvSpPr/>
          <p:nvPr/>
        </p:nvSpPr>
        <p:spPr bwMode="auto">
          <a:xfrm>
            <a:off x="14682" y="6400800"/>
            <a:ext cx="5776518" cy="457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505270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17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eaLnBrk="1" hangingPunct="1"/>
            <a:r>
              <a:rPr lang="el-GR" altLang="en-US" sz="2700" dirty="0">
                <a:cs typeface="Times New Roman" panose="02020603050405020304" pitchFamily="18" charset="0"/>
              </a:rPr>
              <a:t>Ο όγκος του είναι το εμβαδόν της βάσης στο επίπεδο </a:t>
            </a:r>
            <a:r>
              <a:rPr lang="en-US" altLang="en-US" sz="2700" dirty="0">
                <a:cs typeface="Times New Roman" panose="02020603050405020304" pitchFamily="18" charset="0"/>
              </a:rPr>
              <a:t>Span{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i="1" dirty="0">
                <a:cs typeface="Times New Roman" panose="02020603050405020304" pitchFamily="18" charset="0"/>
              </a:rPr>
              <a:t>,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3</a:t>
            </a:r>
            <a:r>
              <a:rPr lang="en-US" altLang="en-US" sz="2700" dirty="0">
                <a:cs typeface="Times New Roman" panose="02020603050405020304" pitchFamily="18" charset="0"/>
              </a:rPr>
              <a:t>} </a:t>
            </a:r>
            <a:r>
              <a:rPr lang="el-GR" altLang="en-US" sz="2700" dirty="0">
                <a:cs typeface="Times New Roman" panose="02020603050405020304" pitchFamily="18" charset="0"/>
              </a:rPr>
              <a:t>επί το ύψος του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l-GR" altLang="en-US" sz="2700" dirty="0">
                <a:cs typeface="Times New Roman" panose="02020603050405020304" pitchFamily="18" charset="0"/>
              </a:rPr>
              <a:t>από το</a:t>
            </a:r>
            <a:r>
              <a:rPr lang="en-US" altLang="en-US" sz="2700" dirty="0">
                <a:cs typeface="Times New Roman" panose="02020603050405020304" pitchFamily="18" charset="0"/>
              </a:rPr>
              <a:t> Span{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,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3</a:t>
            </a:r>
            <a:r>
              <a:rPr lang="en-US" altLang="en-US" sz="2700" dirty="0">
                <a:cs typeface="Times New Roman" panose="02020603050405020304" pitchFamily="18" charset="0"/>
              </a:rPr>
              <a:t>}. </a:t>
            </a:r>
            <a:r>
              <a:rPr lang="el-GR" altLang="en-US" sz="2700" dirty="0">
                <a:cs typeface="Times New Roman" panose="02020603050405020304" pitchFamily="18" charset="0"/>
              </a:rPr>
              <a:t>Κάθε διάνυσμα</a:t>
            </a:r>
            <a:r>
              <a:rPr lang="en-US" altLang="en-US" sz="2700" dirty="0">
                <a:cs typeface="Times New Roman" panose="02020603050405020304" pitchFamily="18" charset="0"/>
              </a:rPr>
              <a:t>  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700" dirty="0">
                <a:cs typeface="Times New Roman" panose="02020603050405020304" pitchFamily="18" charset="0"/>
              </a:rPr>
              <a:t> + </a:t>
            </a:r>
            <a:r>
              <a:rPr lang="en-US" altLang="en-US" sz="2700" i="1" dirty="0">
                <a:cs typeface="Times New Roman" panose="02020603050405020304" pitchFamily="18" charset="0"/>
              </a:rPr>
              <a:t>c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l-GR" altLang="en-US" sz="2700" dirty="0">
                <a:cs typeface="Times New Roman" panose="02020603050405020304" pitchFamily="18" charset="0"/>
              </a:rPr>
              <a:t>βρίσκεται στο επίπεδο </a:t>
            </a:r>
            <a:r>
              <a:rPr lang="en-US" altLang="en-US" sz="2700" dirty="0">
                <a:cs typeface="Times New Roman" panose="02020603050405020304" pitchFamily="18" charset="0"/>
              </a:rPr>
              <a:t>Span{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,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3</a:t>
            </a:r>
            <a:r>
              <a:rPr lang="en-US" altLang="en-US" sz="2700" dirty="0">
                <a:cs typeface="Times New Roman" panose="02020603050405020304" pitchFamily="18" charset="0"/>
              </a:rPr>
              <a:t>}, </a:t>
            </a:r>
            <a:r>
              <a:rPr lang="el-GR" altLang="en-US" sz="2700" dirty="0">
                <a:cs typeface="Times New Roman" panose="02020603050405020304" pitchFamily="18" charset="0"/>
              </a:rPr>
              <a:t>το οποίο είναι παράλληλο με το </a:t>
            </a:r>
            <a:r>
              <a:rPr lang="en-US" altLang="en-US" sz="2700" dirty="0">
                <a:cs typeface="Times New Roman" panose="02020603050405020304" pitchFamily="18" charset="0"/>
              </a:rPr>
              <a:t>Span{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,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3</a:t>
            </a:r>
            <a:r>
              <a:rPr lang="en-US" altLang="en-US" sz="2700" dirty="0">
                <a:cs typeface="Times New Roman" panose="02020603050405020304" pitchFamily="18" charset="0"/>
              </a:rPr>
              <a:t>}.</a:t>
            </a:r>
          </a:p>
          <a:p>
            <a:pPr eaLnBrk="1" hangingPunct="1"/>
            <a:r>
              <a:rPr lang="el-GR" altLang="en-US" sz="2700" dirty="0">
                <a:cs typeface="Times New Roman" panose="02020603050405020304" pitchFamily="18" charset="0"/>
              </a:rPr>
              <a:t>Επομένως, ο όγκος του παραλληλεπιπέδου παραμένει αμετάβλητος όταν ο </a:t>
            </a:r>
            <a:r>
              <a:rPr lang="en-US" altLang="en-US" sz="2700" dirty="0">
                <a:cs typeface="Times New Roman" panose="02020603050405020304" pitchFamily="18" charset="0"/>
              </a:rPr>
              <a:t>[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 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700" dirty="0">
                <a:cs typeface="Times New Roman" panose="02020603050405020304" pitchFamily="18" charset="0"/>
              </a:rPr>
              <a:t> 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3</a:t>
            </a:r>
            <a:r>
              <a:rPr lang="en-US" altLang="en-US" sz="2700" dirty="0">
                <a:cs typeface="Times New Roman" panose="02020603050405020304" pitchFamily="18" charset="0"/>
              </a:rPr>
              <a:t>] </a:t>
            </a:r>
            <a:r>
              <a:rPr lang="el-GR" altLang="en-US" sz="2700" dirty="0">
                <a:cs typeface="Times New Roman" panose="02020603050405020304" pitchFamily="18" charset="0"/>
              </a:rPr>
              <a:t>γίνεται </a:t>
            </a:r>
            <a:r>
              <a:rPr lang="en-US" altLang="en-US" sz="2700" dirty="0">
                <a:cs typeface="Times New Roman" panose="02020603050405020304" pitchFamily="18" charset="0"/>
              </a:rPr>
              <a:t>[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700" dirty="0">
                <a:cs typeface="Times New Roman" panose="02020603050405020304" pitchFamily="18" charset="0"/>
              </a:rPr>
              <a:t>   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2</a:t>
            </a:r>
            <a:r>
              <a:rPr lang="en-US" altLang="en-US" sz="2700" dirty="0">
                <a:cs typeface="Times New Roman" panose="02020603050405020304" pitchFamily="18" charset="0"/>
              </a:rPr>
              <a:t> +</a:t>
            </a:r>
            <a:r>
              <a:rPr lang="en-US" altLang="en-US" sz="2700" i="1" dirty="0">
                <a:cs typeface="Times New Roman" panose="02020603050405020304" pitchFamily="18" charset="0"/>
              </a:rPr>
              <a:t>c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1    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n-US" altLang="en-US" sz="2700" b="1" dirty="0">
                <a:cs typeface="Times New Roman" panose="02020603050405020304" pitchFamily="18" charset="0"/>
              </a:rPr>
              <a:t>a</a:t>
            </a:r>
            <a:r>
              <a:rPr lang="en-US" altLang="en-US" sz="2700" baseline="-25000" dirty="0">
                <a:cs typeface="Times New Roman" panose="02020603050405020304" pitchFamily="18" charset="0"/>
              </a:rPr>
              <a:t>3</a:t>
            </a:r>
            <a:r>
              <a:rPr lang="en-US" altLang="en-US" sz="2700" dirty="0">
                <a:cs typeface="Times New Roman" panose="02020603050405020304" pitchFamily="18" charset="0"/>
              </a:rPr>
              <a:t>].</a:t>
            </a:r>
          </a:p>
          <a:p>
            <a:pPr eaLnBrk="1" hangingPunct="1"/>
            <a:r>
              <a:rPr lang="el-GR" altLang="en-US" sz="2700" dirty="0">
                <a:cs typeface="Times New Roman" panose="02020603050405020304" pitchFamily="18" charset="0"/>
              </a:rPr>
              <a:t>Έτσι, μια πράξη αντικατάστασης στήλης δεν επηρεάζει τον όγκο του παραλληλεπιπέδου. Εφόσον οι εναλλαγές στηλών δεν επηρεάζουν τον όγκο, η απόδειξη είναι πλήρης.</a:t>
            </a:r>
          </a:p>
        </p:txBody>
      </p:sp>
    </p:spTree>
    <p:extLst>
      <p:ext uri="{BB962C8B-B14F-4D97-AF65-F5344CB8AC3E}">
        <p14:creationId xmlns:p14="http://schemas.microsoft.com/office/powerpoint/2010/main" val="24489040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18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686800" cy="5181600"/>
          </a:xfrm>
        </p:spPr>
        <p:txBody>
          <a:bodyPr/>
          <a:lstStyle/>
          <a:p>
            <a:pPr eaLnBrk="1" hangingPunct="1"/>
            <a:r>
              <a:rPr lang="el-GR" altLang="en-US" sz="2700" b="1" dirty="0">
                <a:cs typeface="Times New Roman" panose="02020603050405020304" pitchFamily="18" charset="0"/>
              </a:rPr>
              <a:t>Παράδειγμα</a:t>
            </a:r>
            <a:r>
              <a:rPr lang="en-US" altLang="en-US" sz="2700" b="1" dirty="0">
                <a:cs typeface="Times New Roman" panose="02020603050405020304" pitchFamily="18" charset="0"/>
              </a:rPr>
              <a:t> 4</a:t>
            </a:r>
            <a:r>
              <a:rPr lang="en-US" altLang="en-US" sz="2700" dirty="0">
                <a:cs typeface="Times New Roman" panose="02020603050405020304" pitchFamily="18" charset="0"/>
              </a:rPr>
              <a:t> </a:t>
            </a:r>
            <a:r>
              <a:rPr lang="el-GR" altLang="en-US" sz="2700" dirty="0">
                <a:cs typeface="Times New Roman" panose="02020603050405020304" pitchFamily="18" charset="0"/>
              </a:rPr>
              <a:t>Υπολογίστε το εμβαδόν του παραλληλογράμμου που καθορίζεται από τα σημεία.           </a:t>
            </a:r>
            <a:r>
              <a:rPr lang="en-US" altLang="en-US" sz="2700" dirty="0">
                <a:cs typeface="Times New Roman" panose="02020603050405020304" pitchFamily="18" charset="0"/>
              </a:rPr>
              <a:t>(-2, -2), (0, 3), (4, -1), </a:t>
            </a:r>
            <a:r>
              <a:rPr lang="el-GR" altLang="en-US" sz="2700" dirty="0">
                <a:cs typeface="Times New Roman" panose="02020603050405020304" pitchFamily="18" charset="0"/>
              </a:rPr>
              <a:t>και</a:t>
            </a:r>
            <a:r>
              <a:rPr lang="en-US" altLang="en-US" sz="2700" dirty="0">
                <a:cs typeface="Times New Roman" panose="02020603050405020304" pitchFamily="18" charset="0"/>
              </a:rPr>
              <a:t> (6, 4).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51234"/>
            <a:ext cx="71924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9823B8-FA96-D05F-B974-1EB429E0C34C}"/>
              </a:ext>
            </a:extLst>
          </p:cNvPr>
          <p:cNvSpPr/>
          <p:nvPr/>
        </p:nvSpPr>
        <p:spPr bwMode="auto">
          <a:xfrm>
            <a:off x="457200" y="6019800"/>
            <a:ext cx="7010400" cy="762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728238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19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ΕΜΒΑΔΑ, ΟΓΚΟΙ ΚΑΙ ΟΡΙΖΟΥΣΕΣ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Μετατοπίστε πρώτα το παραλληλόγραμμο σε ένα παραλληλόγραμμο που έχει ως κορυφή την αρχή. Για το παράδειγμα, αφαιρέστε την κορυφή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(-2, -2)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από κάθε μία από τις τέσσερις κορυφές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Το νέο παραλληλόγραμμο έχει το ίδιο εμβαδόν και οι κορυφές του είναι οι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(0, 0), (2, 5), (6, 1),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(8, 6). </a:t>
                </a: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Αυτό το παραλληλόγραμμο καθορίζεται από τις στήλες του πίνακα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7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Επειδή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|det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| = |-28|,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εμβαδόν του παραλληλογράμμου είναι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28.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371600"/>
                <a:ext cx="8686800" cy="5181600"/>
              </a:xfrm>
              <a:blipFill>
                <a:blip r:embed="rId3"/>
                <a:stretch>
                  <a:fillRect l="-1316" t="-1225" r="-585" b="-2206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02176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ΚΑΝΟΝΑΣ </a:t>
            </a:r>
            <a:r>
              <a:rPr lang="en-US" altLang="en-US" dirty="0"/>
              <a:t>CRAMER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3058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7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στω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έ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νας αντιστρέψιμος </a:t>
                </a:r>
                <a14:m>
                  <m:oMath xmlns:m="http://schemas.openxmlformats.org/officeDocument/2006/math"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πίνακας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Για κάθε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στον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τα στοιχεία της μοναδικής λύση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του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=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700" b="0" dirty="0">
                    <a:cs typeface="Times New Roman" panose="02020603050405020304" pitchFamily="18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400" b="0" i="1" smtClean="0">
                        <a:cs typeface="Times New Roman" panose="020206030504050203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US" altLang="en-US" sz="2400" b="0" i="1" baseline="-25000" smtClean="0">
                        <a:cs typeface="Times New Roman" panose="02020603050405020304" pitchFamily="18" charset="0"/>
                      </a:rPr>
                      <m:t>i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2400" b="0" i="0" smtClean="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400" b="0" i="0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400" b="0" i="1" smtClean="0"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en-US" sz="2400" b="0" i="1" baseline="-2500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i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en-US" sz="2400" b="1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240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40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400" i="1">
                            <a:cs typeface="Times New Roman" panose="020206030504050203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   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i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= 1, 2 , . . . ,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          (1) </a:t>
                </a:r>
              </a:p>
              <a:p>
                <a:pPr marL="0" indent="0" eaLnBrk="1" hangingPunct="1">
                  <a:buNone/>
                </a:pPr>
                <a:r>
                  <a:rPr lang="el-GR" altLang="en-US" sz="2700" dirty="0">
                    <a:cs typeface="Times New Roman" panose="02020603050405020304" pitchFamily="18" charset="0"/>
                  </a:rPr>
                  <a:t>Όπου 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7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700" b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σχηματίζεται με την αντικατάσταση της στήλης </a:t>
                </a:r>
                <a:r>
                  <a:rPr lang="en-US" altLang="en-US" sz="2700" i="1" dirty="0" err="1">
                    <a:cs typeface="Times New Roman" panose="02020603050405020304" pitchFamily="18" charset="0"/>
                  </a:rPr>
                  <a:t>i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με το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endParaRPr lang="en-US" altLang="en-US" sz="2700" b="1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Συμβολίστε τις στήλες του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ως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, . . . ,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i="1" baseline="-25000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και τις στήλες του </a:t>
                </a:r>
                <a14:m>
                  <m:oMath xmlns:m="http://schemas.openxmlformats.org/officeDocument/2006/math"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ταυτοτικού πίνακα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I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ως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          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, . . . ,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700" baseline="-25000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305800" cy="5181600"/>
              </a:xfrm>
              <a:blipFill>
                <a:blip r:embed="rId3"/>
                <a:stretch>
                  <a:fillRect l="-1527" t="-1222" r="-167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4847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20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ΓΡΑΜΜΙΚΟΙ ΜΕΤΑΣΧΗΜΑΤΙΣΜΟΙ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066800"/>
                <a:ext cx="8839200" cy="5638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65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65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10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: </a:t>
                </a:r>
                <a:r>
                  <a:rPr lang="en-US" altLang="en-US" sz="265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650" dirty="0" err="1">
                    <a:cs typeface="Times New Roman" panose="02020603050405020304" pitchFamily="18" charset="0"/>
                  </a:rPr>
                  <a:t>στω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65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65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65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ο γραμμικός μετασχηματισμός που καθορίζεται από έναν 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US" altLang="en-US" sz="265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 2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πίνακα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S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είναι ένα παραλληλόγραμμο στον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65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τότε</a:t>
                </a:r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650" b="0" dirty="0">
                    <a:cs typeface="Times New Roman" panose="02020603050405020304" pitchFamily="18" charset="0"/>
                  </a:rPr>
                  <a:t>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l-GR" altLang="en-US" sz="2650" b="0" i="1" smtClean="0">
                            <a:cs typeface="Times New Roman" panose="02020603050405020304" pitchFamily="18" charset="0"/>
                          </a:rPr>
                          <m:t>εμβαδ</m:t>
                        </m:r>
                        <m:r>
                          <m:rPr>
                            <m:sty m:val="p"/>
                          </m:rPr>
                          <a:rPr lang="el-GR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𝜈</m:t>
                        </m:r>
                        <m:r>
                          <a:rPr lang="el-GR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l-GR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𝜏𝜊𝜐</m:t>
                        </m:r>
                        <m:r>
                          <a:rPr lang="el-GR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b="0" i="1" smtClean="0">
                            <a:cs typeface="Times New Roman" panose="02020603050405020304" pitchFamily="18" charset="0"/>
                          </a:rPr>
                          <m:t>T</m:t>
                        </m:r>
                        <m:d>
                          <m:dPr>
                            <m:ctrlPr>
                              <a:rPr lang="en-US" altLang="en-US" sz="265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altLang="en-US" sz="2650" b="0" i="1" smtClean="0"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</m:d>
                      </m:e>
                    </m:d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650" b="0" i="0" smtClean="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650" b="0" i="0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b="0" i="1" smtClean="0"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r>
                      <a:rPr lang="en-US" altLang="en-US" sz="26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6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l-GR" altLang="en-US" sz="2650" i="1">
                            <a:cs typeface="Times New Roman" panose="02020603050405020304" pitchFamily="18" charset="0"/>
                          </a:rPr>
                          <m:t>εμβαδ</m:t>
                        </m:r>
                        <m:r>
                          <m:rPr>
                            <m:sty m:val="p"/>
                          </m:rPr>
                          <a:rPr lang="el-GR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𝜈</m:t>
                        </m:r>
                        <m:r>
                          <a:rPr lang="el-GR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l-GR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𝜏𝜊𝜐</m:t>
                        </m:r>
                        <m:r>
                          <m:rPr>
                            <m:nor/>
                          </m:rP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b="0" i="1" smtClean="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</m:d>
                    <m:r>
                      <a:rPr lang="en-US" altLang="en-US" sz="26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         </m:t>
                    </m:r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 (5)</a:t>
                </a:r>
              </a:p>
              <a:p>
                <a:pPr eaLnBrk="1" hangingPunct="1"/>
                <a:r>
                  <a:rPr lang="el-GR" altLang="en-US" sz="2650" dirty="0">
                    <a:cs typeface="Times New Roman" panose="02020603050405020304" pitchFamily="18" charset="0"/>
                  </a:rPr>
                  <a:t>Αν ο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καθορίζεται από ένα 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en-US" altLang="en-US" sz="265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 3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πίνακα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και αν το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S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είναι ένα παραλληλεπίπεδο στο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65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τότε</a:t>
                </a:r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650" dirty="0">
                    <a:cs typeface="Times New Roman" panose="02020603050405020304" pitchFamily="18" charset="0"/>
                  </a:rPr>
                  <a:t>      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650" b="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𝛾𝜅𝜊𝜍</m:t>
                        </m:r>
                        <m:r>
                          <a:rPr lang="el-GR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l-GR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𝜏𝜊𝜐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  <m:d>
                          <m:dPr>
                            <m:ctrlPr>
                              <a:rPr lang="en-US" altLang="en-US" sz="265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altLang="en-US" sz="265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</m:d>
                      </m:e>
                    </m:d>
                    <m:r>
                      <a:rPr lang="en-US" altLang="en-US" sz="26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650" i="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650" b="0" i="0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r>
                      <a:rPr lang="en-US" altLang="en-US" sz="265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65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ό</m:t>
                        </m:r>
                        <m:r>
                          <a:rPr lang="el-GR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𝛾𝜅𝜊𝜍</m:t>
                        </m:r>
                        <m:r>
                          <a:rPr lang="el-GR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l-GR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𝜏𝜊𝜐</m:t>
                        </m:r>
                        <m:r>
                          <m:rPr>
                            <m:nor/>
                          </m:rPr>
                          <a:rPr lang="el-GR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</m:d>
                    <m:r>
                      <a:rPr lang="en-US" altLang="en-US" sz="265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l-GR" altLang="en-US" sz="26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    </m:t>
                    </m:r>
                    <m:r>
                      <a:rPr lang="en-US" altLang="en-US" sz="265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 (6)</a:t>
                </a:r>
              </a:p>
              <a:p>
                <a:pPr eaLnBrk="1" hangingPunct="1"/>
                <a:r>
                  <a:rPr lang="el-GR" altLang="en-US" sz="2650" b="1" strike="sngStrike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650" b="1" strike="sngStrike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strike="sngStrike" dirty="0">
                    <a:cs typeface="Times New Roman" panose="02020603050405020304" pitchFamily="18" charset="0"/>
                  </a:rPr>
                  <a:t>Θεωρήστε την περίπτωση 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en-US" altLang="en-US" sz="2650" i="1" strike="sngStrike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2, </a:t>
                </a:r>
                <a:r>
                  <a:rPr lang="el-GR" altLang="en-US" sz="2650" strike="sngStrike" dirty="0">
                    <a:cs typeface="Times New Roman" panose="02020603050405020304" pitchFamily="18" charset="0"/>
                  </a:rPr>
                  <a:t>με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strike="sngStrike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= [</a:t>
                </a:r>
                <a:r>
                  <a:rPr lang="en-US" altLang="en-US" sz="2650" b="1" strike="sngStrike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strike="sngStrike" baseline="-25000" dirty="0">
                    <a:cs typeface="Times New Roman" panose="02020603050405020304" pitchFamily="18" charset="0"/>
                  </a:rPr>
                  <a:t>1 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b="1" strike="sngStrike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strike="sngStrike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]. </a:t>
                </a:r>
                <a:r>
                  <a:rPr lang="el-GR" altLang="en-US" sz="2650" strike="sngStrike" dirty="0">
                    <a:cs typeface="Times New Roman" panose="02020603050405020304" pitchFamily="18" charset="0"/>
                  </a:rPr>
                  <a:t>Ένα παραλληλόγραμμο που διέρχεται από την αρχή των αξόνων στο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650" i="1" strike="sngStrike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650" i="1" strike="sngStrike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650" i="1" strike="sngStrike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strike="sngStrike" dirty="0">
                    <a:cs typeface="Times New Roman" panose="02020603050405020304" pitchFamily="18" charset="0"/>
                  </a:rPr>
                  <a:t>και καθορίζεται από διανύσματα </a:t>
                </a:r>
                <a:r>
                  <a:rPr lang="en-US" altLang="en-US" sz="2650" b="1" strike="sngStrike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strike="sngStrike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strike="sngStrike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b="1" strike="sngStrike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strike="sngStrike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strike="sngStrike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650" strike="sngStrike" dirty="0" err="1">
                    <a:cs typeface="Times New Roman" panose="02020603050405020304" pitchFamily="18" charset="0"/>
                  </a:rPr>
                  <a:t>χει</a:t>
                </a:r>
                <a:r>
                  <a:rPr lang="el-GR" altLang="en-US" sz="2650" strike="sngStrike" dirty="0">
                    <a:cs typeface="Times New Roman" panose="02020603050405020304" pitchFamily="18" charset="0"/>
                  </a:rPr>
                  <a:t> την μορφή</a:t>
                </a:r>
                <a:endParaRPr lang="en-US" altLang="en-US" sz="2650" strike="sngStrike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650" b="0" i="1" strike="sngStrike" smtClean="0"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altLang="en-US" sz="2650" b="0" i="1" strike="sngStrike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={</m:t>
                    </m:r>
                    <m:r>
                      <m:rPr>
                        <m:nor/>
                      </m:rPr>
                      <a:rPr lang="en-US" altLang="en-US" sz="2650" b="0" i="1" strike="sngStrike" smtClean="0"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altLang="en-US" sz="2650" b="0" i="1" strike="sngStrike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m:rPr>
                        <m:nor/>
                      </m:rPr>
                      <a:rPr lang="en-US" altLang="en-US" sz="2650" b="1" i="0" strike="sngStrike" smtClean="0"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650" b="0" i="1" strike="sngStrike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650" b="0" i="1" strike="sngStrike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en-US" altLang="en-US" sz="2650" b="0" i="1" strike="sngStrike" smtClean="0"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altLang="en-US" sz="2650" b="0" i="1" strike="sngStrike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nor/>
                      </m:rPr>
                      <a:rPr lang="en-US" altLang="en-US" sz="2650" b="1" i="0" strike="sngStrike" smtClean="0"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650" b="0" i="1" strike="sngStrike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650" b="0" i="1" strike="sngStrike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0</m:t>
                    </m:r>
                    <m:r>
                      <a:rPr lang="en-US" altLang="en-US" sz="2650" b="0" i="1" strike="sngStrike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m:rPr>
                        <m:nor/>
                      </m:rPr>
                      <a:rPr lang="en-US" altLang="en-US" sz="2650" b="0" i="1" strike="sngStrike" smtClean="0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altLang="en-US" sz="2650" b="0" i="1" strike="sngStrike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650" b="0" i="1" strike="sngStrike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≤1,  0</m:t>
                    </m:r>
                    <m:r>
                      <a:rPr lang="en-US" altLang="en-US" sz="2650" i="1" strike="sngStrike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m:rPr>
                        <m:nor/>
                      </m:rPr>
                      <a:rPr lang="en-US" altLang="en-US" sz="2650" i="1" strike="sngStrike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altLang="en-US" sz="2650" b="0" i="1" strike="sngStrike" baseline="-25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650" i="1" strike="sngStrike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</m:oMath>
                </a14:m>
                <a:r>
                  <a:rPr lang="en-US" altLang="en-US" sz="2650" strike="sngStrike" dirty="0">
                    <a:cs typeface="Times New Roman" panose="02020603050405020304" pitchFamily="18" charset="0"/>
                  </a:rPr>
                  <a:t>1}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066800"/>
                <a:ext cx="8839200" cy="5638800"/>
              </a:xfrm>
              <a:blipFill>
                <a:blip r:embed="rId3"/>
                <a:stretch>
                  <a:fillRect l="-1149" t="-1126" r="-172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58577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21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ΓΡΑΜΜΙΚΟΙ ΜΕΤΑΣΧΗΜΑΤΙΣΜΟΙ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066800"/>
                <a:ext cx="8686800" cy="5638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650" dirty="0">
                    <a:cs typeface="Times New Roman" panose="02020603050405020304" pitchFamily="18" charset="0"/>
                  </a:rPr>
                  <a:t>Η εικόνα του του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S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μέσω του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αποτελείται από σημεία της μορφής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650" b="0" i="1" smtClean="0">
                          <a:cs typeface="Times New Roman" panose="02020603050405020304" pitchFamily="18" charset="0"/>
                        </a:rPr>
                        <m:t>T</m:t>
                      </m:r>
                      <m:d>
                        <m:dPr>
                          <m:ctrlPr>
                            <a:rPr lang="en-US" altLang="en-US" sz="26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650" b="0" i="1" smtClean="0">
                              <a:cs typeface="Times New Roman" panose="02020603050405020304" pitchFamily="18" charset="0"/>
                            </a:rPr>
                            <m:t>s</m:t>
                          </m:r>
                          <m:r>
                            <a:rPr lang="en-US" altLang="en-US" sz="265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US" altLang="en-US" sz="2650" b="1" i="0" smtClean="0"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altLang="en-US" sz="265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en-US" sz="26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altLang="en-US" sz="2650" b="0" i="1" smtClean="0">
                              <a:cs typeface="Times New Roman" panose="02020603050405020304" pitchFamily="18" charset="0"/>
                            </a:rPr>
                            <m:t>s</m:t>
                          </m:r>
                          <m:r>
                            <a:rPr lang="en-US" altLang="en-US" sz="265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altLang="en-US" sz="2650" b="1" i="0" smtClean="0"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altLang="en-US" sz="265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  <m:r>
                        <a:rPr lang="en-US" altLang="en-US" sz="26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en-US" sz="2650" b="0" i="1" smtClean="0">
                          <a:cs typeface="Times New Roman" panose="02020603050405020304" pitchFamily="18" charset="0"/>
                        </a:rPr>
                        <m:t>s</m:t>
                      </m:r>
                      <m:r>
                        <a:rPr lang="en-US" altLang="en-US" sz="265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en-US" sz="2650" b="0" i="1" smtClean="0">
                          <a:cs typeface="Times New Roman" panose="02020603050405020304" pitchFamily="18" charset="0"/>
                        </a:rPr>
                        <m:t>T</m:t>
                      </m:r>
                      <m:d>
                        <m:dPr>
                          <m:ctrlPr>
                            <a:rPr lang="en-US" altLang="en-US" sz="26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650" b="1" i="0" smtClean="0"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altLang="en-US" sz="265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altLang="en-US" sz="26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en-US" sz="2650" b="0" i="1" smtClean="0">
                          <a:cs typeface="Times New Roman" panose="02020603050405020304" pitchFamily="18" charset="0"/>
                        </a:rPr>
                        <m:t>s</m:t>
                      </m:r>
                      <m:r>
                        <m:rPr>
                          <m:nor/>
                        </m:rPr>
                        <a:rPr lang="en-US" altLang="en-US" sz="2650" b="0" i="1" baseline="-25000" smtClean="0"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en-US" sz="2650" b="0" i="1" smtClean="0">
                          <a:cs typeface="Times New Roman" panose="02020603050405020304" pitchFamily="18" charset="0"/>
                        </a:rPr>
                        <m:t>T</m:t>
                      </m:r>
                      <m:d>
                        <m:dPr>
                          <m:ctrlPr>
                            <a:rPr lang="en-US" altLang="en-US" sz="26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650" b="1" i="0" smtClean="0"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altLang="en-US" sz="265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d>
                    </m:oMath>
                  </m:oMathPara>
                </a14:m>
                <a:endParaRPr lang="en-US" altLang="en-US" sz="2650" b="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6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            =</m:t>
                      </m:r>
                      <m:r>
                        <m:rPr>
                          <m:nor/>
                        </m:rPr>
                        <a:rPr lang="en-US" altLang="en-US" sz="2650" i="1">
                          <a:cs typeface="Times New Roman" panose="02020603050405020304" pitchFamily="18" charset="0"/>
                        </a:rPr>
                        <m:t>s</m:t>
                      </m:r>
                      <m:r>
                        <a:rPr lang="en-US" altLang="en-US" sz="265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m:rPr>
                          <m:nor/>
                        </m:rPr>
                        <a:rPr lang="en-US" altLang="en-US" sz="2650" b="1" i="0">
                          <a:cs typeface="Times New Roman" panose="02020603050405020304" pitchFamily="18" charset="0"/>
                        </a:rPr>
                        <m:t>b</m:t>
                      </m:r>
                      <m:r>
                        <a:rPr lang="en-US" altLang="en-US" sz="265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65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altLang="en-US" sz="2650" i="1">
                          <a:cs typeface="Times New Roman" panose="02020603050405020304" pitchFamily="18" charset="0"/>
                        </a:rPr>
                        <m:t>s</m:t>
                      </m:r>
                      <m:r>
                        <a:rPr lang="en-US" altLang="en-US" sz="265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altLang="en-US" sz="2650" b="1" i="0">
                          <a:cs typeface="Times New Roman" panose="02020603050405020304" pitchFamily="18" charset="0"/>
                        </a:rPr>
                        <m:t>b</m:t>
                      </m:r>
                      <m:r>
                        <a:rPr lang="en-US" altLang="en-US" sz="265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n-US" altLang="en-US" sz="265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που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6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en-US" sz="265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m:rPr>
                        <m:nor/>
                      </m:rPr>
                      <a:rPr lang="en-US" altLang="en-US" sz="2650" i="1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altLang="en-US" sz="265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65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≤1,  0≤</m:t>
                    </m:r>
                    <m:r>
                      <m:rPr>
                        <m:nor/>
                      </m:rPr>
                      <a:rPr lang="en-US" altLang="en-US" sz="2650" i="1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s</m:t>
                    </m:r>
                    <m:r>
                      <a:rPr lang="en-US" altLang="en-US" sz="2650" i="1" baseline="-2500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65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1.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Προκύπτει ότι το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(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S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)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είναι το παραλληλόγραμμο που καθορίζεται από τις στήλες του πίνακα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 [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].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Αυτός ο πίνακας μπορεί να γραφεί ως εξής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AB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65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που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= [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 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]. </a:t>
                </a:r>
              </a:p>
              <a:p>
                <a:pPr eaLnBrk="1" hangingPunct="1"/>
                <a:r>
                  <a:rPr lang="el-GR" altLang="en-US" sz="2650" dirty="0">
                    <a:cs typeface="Times New Roman" panose="02020603050405020304" pitchFamily="18" charset="0"/>
                  </a:rPr>
                  <a:t>Βάση του θεωρήματος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9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και του θεωρήματος γινόμενου οριζουσών, έχουμε</a:t>
                </a:r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l-GR" altLang="en-US" sz="2650" b="0" i="1" smtClean="0">
                            <a:cs typeface="Times New Roman" panose="02020603050405020304" pitchFamily="18" charset="0"/>
                          </a:rPr>
                          <m:t>εμβαδον</m:t>
                        </m:r>
                        <m:r>
                          <m:rPr>
                            <m:nor/>
                          </m:rPr>
                          <a:rPr lang="el-GR" altLang="en-US" sz="2650" b="0" i="1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l-GR" altLang="en-US" sz="2650" b="0" i="1" smtClean="0">
                            <a:cs typeface="Times New Roman" panose="02020603050405020304" pitchFamily="18" charset="0"/>
                          </a:rPr>
                          <m:t>του</m:t>
                        </m:r>
                        <m:r>
                          <m:rPr>
                            <m:nor/>
                          </m:rPr>
                          <a:rPr lang="el-GR" altLang="en-US" sz="2650" b="0" i="1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T</m:t>
                        </m:r>
                        <m:d>
                          <m:dPr>
                            <m:ctrlPr>
                              <a:rPr lang="en-US" altLang="en-US" sz="265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altLang="en-US" sz="2650" i="1"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</m:d>
                      </m:e>
                    </m:d>
                    <m:r>
                      <a:rPr lang="en-US" altLang="en-US" sz="26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650" i="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650" b="0" i="0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en-US" sz="2650" b="0" i="1" smtClean="0"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65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65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65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65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</m:oMath>
                </a14:m>
                <a:endParaRPr lang="en-US" altLang="en-US" sz="265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en-US" sz="2650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                              </a:t>
                </a:r>
                <a14:m>
                  <m:oMath xmlns:m="http://schemas.openxmlformats.org/officeDocument/2006/math">
                    <m:r>
                      <a:rPr lang="en-US" altLang="en-US" sz="26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65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65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65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l-GR" altLang="en-US" sz="2650" i="1">
                            <a:cs typeface="Times New Roman" panose="02020603050405020304" pitchFamily="18" charset="0"/>
                          </a:rPr>
                          <m:t>εμβαδον</m:t>
                        </m:r>
                        <m:r>
                          <m:rPr>
                            <m:nor/>
                          </m:rPr>
                          <a:rPr lang="el-GR" altLang="en-US" sz="2650" i="1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l-GR" altLang="en-US" sz="2650" i="1">
                            <a:cs typeface="Times New Roman" panose="02020603050405020304" pitchFamily="18" charset="0"/>
                          </a:rPr>
                          <m:t>του</m:t>
                        </m:r>
                        <m:r>
                          <m:rPr>
                            <m:nor/>
                          </m:rPr>
                          <a:rPr lang="el-GR" altLang="en-US" sz="2650" b="0" i="1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</m:d>
                    <m:r>
                      <a:rPr lang="el-GR" altLang="en-US" sz="26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 </m:t>
                    </m:r>
                  </m:oMath>
                </a14:m>
                <a:r>
                  <a:rPr lang="el-GR" altLang="en-US" sz="2650" dirty="0">
                    <a:cs typeface="Times New Roman" panose="02020603050405020304" pitchFamily="18" charset="0"/>
                  </a:rPr>
                  <a:t>    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(7)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066800"/>
                <a:ext cx="8686800" cy="5638800"/>
              </a:xfrm>
              <a:blipFill>
                <a:blip r:embed="rId3"/>
                <a:stretch>
                  <a:fillRect l="-1168" t="-1126" r="-876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57680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ΓΡΑΜΜΙΚΟΙ ΜΕΤΑΣΧΗΜΑΤΙΣΜΟΙ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295400"/>
                <a:ext cx="8686800" cy="5638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650" dirty="0">
                    <a:cs typeface="Times New Roman" panose="02020603050405020304" pitchFamily="18" charset="0"/>
                  </a:rPr>
                  <a:t>Ένα αυθαίρετο παραλληλόγραμμο έχει τη μορφή 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+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S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65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που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είναι ένα διάνυσμα και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S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είναι παραλληλόγραμμο που διέρχεται από την αρχή των αξόνων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650" dirty="0">
                    <a:cs typeface="Times New Roman" panose="02020603050405020304" pitchFamily="18" charset="0"/>
                  </a:rPr>
                  <a:t>Είναι εύκολο να διαπιστώσει κανείς ότι ο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T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μετασχηματίζει το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+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S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στο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 T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(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)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 + T(S).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Δεδομένου ότι η μετατόπιση δεν επηρεάζει το εμβαδόν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 eaLnBrk="1" hangingPunct="1">
                  <a:buNone/>
                </a:pPr>
                <a:r>
                  <a:rPr lang="en-US" altLang="en-US" sz="2650" dirty="0"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area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of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T</m:t>
                        </m:r>
                        <m:d>
                          <m:dPr>
                            <m:ctrlPr>
                              <a:rPr lang="en-US" altLang="en-US" sz="265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650" b="1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𝐩</m:t>
                            </m:r>
                            <m:r>
                              <a:rPr lang="en-US" altLang="en-US" sz="265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nor/>
                              </m:rPr>
                              <a:rPr lang="en-US" altLang="en-US" sz="2650" i="1"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</m:d>
                      </m:e>
                    </m:d>
                    <m:r>
                      <a:rPr lang="en-US" altLang="en-US" sz="26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area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of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T</m:t>
                        </m:r>
                        <m:d>
                          <m:dPr>
                            <m:ctrlPr>
                              <a:rPr lang="en-US" altLang="en-US" sz="265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650" b="1" i="0">
                                <a:latin typeface="Cambria Math"/>
                                <a:cs typeface="Times New Roman" panose="02020603050405020304" pitchFamily="18" charset="0"/>
                              </a:rPr>
                              <m:t>𝐩</m:t>
                            </m:r>
                            <m:r>
                              <a:rPr lang="en-US" altLang="en-US" sz="265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  <m:r>
                              <a:rPr lang="en-US" altLang="en-US" sz="265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en-US" sz="265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altLang="en-US" sz="265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en-US" sz="2650" i="1">
                                <a:latin typeface="Cambria Math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e>
                        </m:d>
                      </m:e>
                    </m:d>
                  </m:oMath>
                </a14:m>
                <a:endParaRPr lang="en-US" altLang="en-US" sz="2650" i="1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6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    </m:t>
                      </m:r>
                      <m:r>
                        <a:rPr lang="en-US" altLang="en-US" sz="265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65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650" i="1">
                              <a:cs typeface="Times New Roman" panose="02020603050405020304" pitchFamily="18" charset="0"/>
                            </a:rPr>
                            <m:t>area</m:t>
                          </m:r>
                          <m:r>
                            <m:rPr>
                              <m:nor/>
                            </m:rPr>
                            <a:rPr lang="en-US" altLang="en-US" sz="2650" i="1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650" i="1">
                              <a:cs typeface="Times New Roman" panose="02020603050405020304" pitchFamily="18" charset="0"/>
                            </a:rPr>
                            <m:t>of</m:t>
                          </m:r>
                          <m:r>
                            <m:rPr>
                              <m:nor/>
                            </m:rPr>
                            <a:rPr lang="en-US" altLang="en-US" sz="2650" i="1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650" i="1">
                              <a:cs typeface="Times New Roman" panose="02020603050405020304" pitchFamily="18" charset="0"/>
                            </a:rPr>
                            <m:t>T</m:t>
                          </m:r>
                          <m:r>
                            <a:rPr lang="en-US" altLang="en-US" sz="26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altLang="en-US" sz="2650" b="0" i="1" smtClean="0">
                              <a:cs typeface="Times New Roman" panose="02020603050405020304" pitchFamily="18" charset="0"/>
                            </a:rPr>
                            <m:t>S</m:t>
                          </m:r>
                          <m:r>
                            <a:rPr lang="en-US" altLang="en-US" sz="26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n-US" altLang="en-US" sz="2650" b="0" dirty="0">
                    <a:cs typeface="Times New Roman" panose="02020603050405020304" pitchFamily="18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650" i="0">
                            <a:latin typeface="Cambria Math"/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a:rPr lang="en-US" altLang="en-US" sz="265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en-US" sz="2650" i="1">
                            <a:latin typeface="Cambria Math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altLang="en-US" sz="265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𝑎𝑟𝑒𝑎</m:t>
                        </m:r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𝑜𝑓</m:t>
                        </m:r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</m:oMath>
                </a14:m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n-US" altLang="en-US" sz="2650" b="0" dirty="0">
                    <a:cs typeface="Times New Roman" panose="02020603050405020304" pitchFamily="18" charset="0"/>
                  </a:rPr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650" i="0">
                            <a:latin typeface="Cambria Math"/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a:rPr lang="en-US" altLang="en-US" sz="265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en-US" sz="2650" i="1">
                            <a:latin typeface="Cambria Math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begChr m:val="{"/>
                        <m:endChr m:val="}"/>
                        <m:ctrlPr>
                          <a:rPr lang="en-US" altLang="en-US" sz="265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𝑎𝑟𝑒𝑎</m:t>
                        </m:r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𝑜𝑓</m:t>
                        </m:r>
                        <m:r>
                          <m:rPr>
                            <m:nor/>
                          </m:rPr>
                          <a:rPr lang="en-US" altLang="en-US" sz="265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650" b="1" i="0" smtClean="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p</m:t>
                        </m:r>
                        <m:r>
                          <m:rPr>
                            <m:nor/>
                          </m:rPr>
                          <a:rPr lang="en-US" altLang="en-US" sz="265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altLang="en-US" sz="265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</m:oMath>
                </a14:m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650" dirty="0" err="1">
                    <a:cs typeface="Times New Roman" panose="02020603050405020304" pitchFamily="18" charset="0"/>
                  </a:rPr>
                  <a:t>Αρα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το (5) ισχύει για όλα τα παραλληλόγραμμα στο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Η απόδειξη του 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(6)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για την περίπτωση 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3 </a:t>
                </a:r>
                <a14:m>
                  <m:oMath xmlns:m="http://schemas.openxmlformats.org/officeDocument/2006/math">
                    <m:r>
                      <a:rPr lang="en-US" altLang="en-US" sz="265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 3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είναι παρόμοια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295400"/>
                <a:ext cx="8686800" cy="5638800"/>
              </a:xfrm>
              <a:blipFill>
                <a:blip r:embed="rId3"/>
                <a:stretch>
                  <a:fillRect l="-1168" t="-1124" r="-58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620000" y="4038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077C97"/>
                </a:solidFill>
                <a:latin typeface="+mn-lt"/>
              </a:rPr>
              <a:t>μετατόπιση</a:t>
            </a:r>
            <a:endParaRPr lang="en-US" sz="1800" dirty="0">
              <a:solidFill>
                <a:srgbClr val="077C97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5200" y="4507468"/>
            <a:ext cx="180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077C97"/>
                </a:solidFill>
                <a:latin typeface="+mn-lt"/>
              </a:rPr>
              <a:t>από εξίσωση </a:t>
            </a:r>
            <a:r>
              <a:rPr lang="en-US" sz="1800" dirty="0">
                <a:solidFill>
                  <a:srgbClr val="077C97"/>
                </a:solidFill>
                <a:latin typeface="+mn-lt"/>
              </a:rPr>
              <a:t>(7)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0" y="497633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077C97"/>
                </a:solidFill>
                <a:latin typeface="+mn-lt"/>
              </a:rPr>
              <a:t>μετατόπιση</a:t>
            </a:r>
            <a:endParaRPr lang="en-US" sz="1800" dirty="0">
              <a:solidFill>
                <a:srgbClr val="077C97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04601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ΓΡΑΜΜΙΚΟΙ ΜΕΤΑΣΧΗΜΑΤΙΣΜΟΙ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143000"/>
                <a:ext cx="8915400" cy="5638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65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 5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 </a:t>
                </a:r>
                <a:r>
                  <a:rPr lang="en-US" altLang="en-US" sz="265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650" dirty="0" err="1">
                    <a:cs typeface="Times New Roman" panose="02020603050405020304" pitchFamily="18" charset="0"/>
                  </a:rPr>
                  <a:t>στω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θετικοί αριθμοί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Βρείτε το εμβαδόν της περιοχής </a:t>
                </a:r>
                <a:r>
                  <a:rPr lang="el-GR" altLang="en-US" sz="2650" i="1" dirty="0">
                    <a:cs typeface="Times New Roman" panose="02020603050405020304" pitchFamily="18" charset="0"/>
                  </a:rPr>
                  <a:t>Ε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που </a:t>
                </a:r>
                <a:r>
                  <a:rPr lang="el-GR" altLang="en-US" sz="2650" dirty="0" err="1">
                    <a:cs typeface="Times New Roman" panose="02020603050405020304" pitchFamily="18" charset="0"/>
                  </a:rPr>
                  <a:t>οριοθετείται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από την έλλειψη της οποίας η εξίσωση είναι</a:t>
                </a:r>
              </a:p>
              <a:p>
                <a:pPr eaLnBrk="1" hangingPunct="1"/>
                <a:endParaRPr lang="en-US" altLang="en-US" sz="10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265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en-US" sz="265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nor/>
                                </m:rPr>
                                <a:rPr lang="en-US" altLang="en-US" sz="2650" b="0" i="1" smtClean="0"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en-US" sz="26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en-US" sz="26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p>
                            <m:sSupPr>
                              <m:ctrlPr>
                                <a:rPr lang="en-US" altLang="en-US" sz="265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altLang="en-US" sz="2650" b="0" i="1" smtClean="0"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e>
                            <m:sup>
                              <m:r>
                                <a:rPr lang="en-US" altLang="en-US" sz="26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en-US" sz="26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en-US" sz="265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en-US" sz="265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nor/>
                                </m:rPr>
                                <a:rPr lang="en-US" altLang="en-US" sz="2650" i="1">
                                  <a:cs typeface="Times New Roman" panose="020206030504050203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en-US" sz="26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en-US" sz="265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p>
                            <m:sSupPr>
                              <m:ctrlPr>
                                <a:rPr lang="en-US" altLang="en-US" sz="265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US" altLang="en-US" sz="2650" b="0" i="1" smtClean="0"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e>
                            <m:sup>
                              <m:r>
                                <a:rPr lang="en-US" altLang="en-US" sz="265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en-US" sz="26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el-GR" altLang="en-US" sz="26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10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65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Ισχυριζόμαστε ότι το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είναι η εικόνα του </a:t>
                </a:r>
                <a:r>
                  <a:rPr lang="el-GR" altLang="en-US" sz="2650" dirty="0" err="1">
                    <a:cs typeface="Times New Roman" panose="02020603050405020304" pitchFamily="18" charset="0"/>
                  </a:rPr>
                  <a:t>μοναδιαίου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δίσκου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D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κάτω από τον γραμμικό μετασχηματισμό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που καθορίζεται από τον πίνακα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650" b="0" i="1" smtClean="0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65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  <m:brk m:alnAt="7"/>
                                </m:rPr>
                                <a:rPr lang="en-US" altLang="en-US" sz="2650" b="0" i="1" smtClean="0">
                                  <a:cs typeface="Times New Roman" panose="02020603050405020304" pitchFamily="18" charset="0"/>
                                </a:rPr>
                                <m:t>a</m:t>
                              </m:r>
                            </m:e>
                            <m:e>
                              <m:r>
                                <a:rPr lang="en-US" altLang="en-US" sz="26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6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en-US" altLang="en-US" sz="2650" b="0" i="1" smtClean="0">
                                  <a:cs typeface="Times New Roman" panose="02020603050405020304" pitchFamily="18" charset="0"/>
                                </a:rPr>
                                <m:t>b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επειδή αν </a:t>
                </a:r>
                <a14:m>
                  <m:oMath xmlns:m="http://schemas.openxmlformats.org/officeDocument/2006/math">
                    <m:r>
                      <a:rPr lang="el-GR" altLang="en-US" sz="265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l-GR" altLang="en-US" sz="265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</m:t>
                    </m:r>
                    <m:r>
                      <a:rPr lang="el-GR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650" b="1" i="0" smtClean="0"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65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altLang="en-US" sz="2650" b="0" i="1" smtClean="0">
                                <a:cs typeface="Times New Roman" panose="02020603050405020304" pitchFamily="18" charset="0"/>
                              </a:rPr>
                              <m:t>u</m:t>
                            </m:r>
                            <m:r>
                              <a:rPr lang="en-US" altLang="en-US" sz="2650" b="0" i="1" baseline="-2500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altLang="en-US" sz="2650" b="0" i="1" smtClean="0">
                                <a:cs typeface="Times New Roman" panose="02020603050405020304" pitchFamily="18" charset="0"/>
                              </a:rPr>
                              <m:t>u</m:t>
                            </m:r>
                            <m:r>
                              <a:rPr lang="en-US" altLang="en-US" sz="2650" b="0" i="1" baseline="-2500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650" b="1" i="0" smtClean="0"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altLang="en-US" sz="26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65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m:rPr>
                                <m:nor/>
                              </m:rPr>
                              <a:rPr lang="en-US" altLang="en-US" sz="2650" b="0" i="1" smtClean="0"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altLang="en-US" sz="2650" i="1" baseline="-250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  <m:e>
                            <m:r>
                              <m:rPr>
                                <m:nor/>
                              </m:rPr>
                              <a:rPr lang="en-US" altLang="en-US" sz="2650" b="0" i="1" smtClean="0">
                                <a:cs typeface="Times New Roman" panose="02020603050405020304" pitchFamily="18" charset="0"/>
                              </a:rPr>
                              <m:t>x</m:t>
                            </m:r>
                            <m:r>
                              <a:rPr lang="en-US" altLang="en-US" sz="2650" i="1" baseline="-2500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τότε</a:t>
                </a:r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650" b="0" i="1" smtClean="0"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altLang="en-US" sz="265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6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2650" b="0" i="1" smtClean="0"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altLang="en-US" sz="2650" b="0" i="1" baseline="-25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2650" b="0" i="1" smtClean="0">
                            <a:cs typeface="Times New Roman" panose="020206030504050203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  and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650" i="1">
                        <a:cs typeface="Times New Roman" panose="02020603050405020304" pitchFamily="18" charset="0"/>
                      </a:rPr>
                      <m:t>u</m:t>
                    </m:r>
                    <m:r>
                      <a:rPr lang="en-US" altLang="en-US" sz="265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6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en-US" sz="2650" i="1"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en-US" altLang="en-US" sz="2650" b="0" i="1" baseline="-2500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en-US" sz="2650" b="0" i="1" smtClean="0">
                            <a:cs typeface="Times New Roman" panose="02020603050405020304" pitchFamily="18" charset="0"/>
                          </a:rPr>
                          <m:t>b</m:t>
                        </m:r>
                      </m:den>
                    </m:f>
                  </m:oMath>
                </a14:m>
                <a:endParaRPr lang="en-US" altLang="en-US" sz="265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143000"/>
                <a:ext cx="8915400" cy="5638800"/>
              </a:xfrm>
              <a:blipFill>
                <a:blip r:embed="rId3"/>
                <a:stretch>
                  <a:fillRect l="-1138" t="-112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2009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ΓΡΑΜΜΙΚΟΙ ΜΕΤΑΣΧΗΜΑΤΙΣΜΟΙ</a:t>
            </a:r>
            <a:endParaRPr lang="en-US" altLang="en-US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90500" y="1371600"/>
                <a:ext cx="8724900" cy="48768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650" dirty="0">
                    <a:cs typeface="Times New Roman" panose="02020603050405020304" pitchFamily="18" charset="0"/>
                  </a:rPr>
                  <a:t>Προκύπτει ότι το 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u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βρίσκεται στον ενιαίο δίσκο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με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       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en-US" sz="2650" b="0" i="1" smtClean="0">
                            <a:cs typeface="Times New Roman" panose="02020603050405020304" pitchFamily="18" charset="0"/>
                          </a:rPr>
                          <m:t>u</m:t>
                        </m:r>
                      </m:e>
                      <m:sub>
                        <m: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en-US" sz="26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1 </m:t>
                        </m:r>
                      </m:sup>
                    </m:sSubSup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altLang="en-US" sz="2650" b="0" i="1" smtClean="0">
                            <a:cs typeface="Times New Roman" panose="02020603050405020304" pitchFamily="18" charset="0"/>
                          </a:rPr>
                          <m:t>u</m:t>
                        </m:r>
                      </m:e>
                      <m:sub>
                        <m: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en-US" sz="26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en-US" sz="265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en-US" sz="26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1,  </m:t>
                    </m:r>
                  </m:oMath>
                </a14:m>
                <a:r>
                  <a:rPr lang="el-GR" altLang="en-US" sz="2650" dirty="0">
                    <a:cs typeface="Times New Roman" panose="02020603050405020304" pitchFamily="18" charset="0"/>
                  </a:rPr>
                  <a:t>ανν το </a:t>
                </a:r>
                <a:r>
                  <a:rPr lang="en-US" altLang="en-US" sz="265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ανήκει στο 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με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                        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(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65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/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)</a:t>
                </a:r>
                <a:r>
                  <a:rPr lang="en-US" altLang="en-US" sz="2650" baseline="30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+ (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65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/</a:t>
                </a:r>
                <a:r>
                  <a:rPr lang="en-US" altLang="en-US" sz="2650" i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)</a:t>
                </a:r>
                <a:r>
                  <a:rPr lang="en-US" altLang="en-US" sz="2650" baseline="30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65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≤1</m:t>
                    </m:r>
                  </m:oMath>
                </a14:m>
                <a:r>
                  <a:rPr lang="en-US" altLang="en-US" sz="2650" dirty="0">
                    <a:cs typeface="Times New Roman" panose="02020603050405020304" pitchFamily="18" charset="0"/>
                  </a:rPr>
                  <a:t>. </a:t>
                </a:r>
                <a:endParaRPr lang="el-GR" altLang="en-US" sz="26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650" dirty="0">
                    <a:cs typeface="Times New Roman" panose="02020603050405020304" pitchFamily="18" charset="0"/>
                  </a:rPr>
                  <a:t>Γενικεύοντας το θεώρημα</a:t>
                </a:r>
                <a:r>
                  <a:rPr lang="en-US" altLang="en-US" sz="2650" dirty="0">
                    <a:cs typeface="Times New Roman" panose="02020603050405020304" pitchFamily="18" charset="0"/>
                  </a:rPr>
                  <a:t> 10,</a:t>
                </a:r>
                <a:r>
                  <a:rPr lang="el-GR" altLang="en-US" sz="2650" dirty="0">
                    <a:cs typeface="Times New Roman" panose="02020603050405020304" pitchFamily="18" charset="0"/>
                  </a:rPr>
                  <a:t> έχουμε</a:t>
                </a:r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en-US" sz="265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εμβαδόν</m:t>
                          </m:r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της</m:t>
                          </m:r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έλλειψης</m:t>
                          </m:r>
                        </m:e>
                      </m:d>
                      <m:r>
                        <a:rPr lang="en-US" altLang="en-US" sz="2650" b="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6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εμβαδόν</m:t>
                          </m:r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του</m:t>
                          </m:r>
                          <m:r>
                            <m:rPr>
                              <m:nor/>
                            </m:rPr>
                            <a:rPr lang="el-GR" altLang="en-US" sz="2650" b="0" i="1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650" i="1" smtClean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T</m:t>
                          </m:r>
                          <m:r>
                            <a:rPr lang="en-US" altLang="en-US" sz="26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altLang="en-US" sz="2650" i="1" smtClean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en-US" sz="26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d>
                      <m:r>
                        <a:rPr lang="en-US" altLang="en-US" sz="2650" b="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65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265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650" i="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650" b="0" i="0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650" i="1"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altLang="en-US" sz="26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εμβαδόν</m:t>
                          </m:r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l-GR" altLang="en-US" sz="2650" i="1">
                              <a:cs typeface="Times New Roman" panose="02020603050405020304" pitchFamily="18" charset="0"/>
                            </a:rPr>
                            <m:t>του</m:t>
                          </m:r>
                          <m:r>
                            <m:rPr>
                              <m:nor/>
                            </m:rPr>
                            <a:rPr lang="el-GR" altLang="en-US" sz="2650" b="0" i="1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650" i="1" smtClean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d>
                      <m:r>
                        <a:rPr lang="en-US" altLang="en-US" sz="265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6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en-US" sz="2650" b="0" i="1" smtClean="0">
                          <a:cs typeface="Times New Roman" panose="02020603050405020304" pitchFamily="18" charset="0"/>
                        </a:rPr>
                        <m:t>ab</m:t>
                      </m:r>
                      <m:r>
                        <a:rPr lang="en-US" altLang="en-US" sz="26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en-US" sz="2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altLang="en-US" sz="26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sz="26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e>
                      </m:d>
                      <m:r>
                        <a:rPr lang="en-US" altLang="en-US" sz="265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6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65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m:rPr>
                          <m:nor/>
                        </m:rPr>
                        <a:rPr lang="en-US" altLang="en-US" sz="2650" b="0" i="1" smtClean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ab</m:t>
                      </m:r>
                    </m:oMath>
                  </m:oMathPara>
                </a14:m>
                <a:endParaRPr lang="en-US" altLang="en-US" sz="2650" i="1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65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65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90500" y="1371600"/>
                <a:ext cx="8724900" cy="4876800"/>
              </a:xfrm>
              <a:blipFill>
                <a:blip r:embed="rId3"/>
                <a:stretch>
                  <a:fillRect l="-1016" t="-129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31778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ΚΑΝΟΝΑΣ </a:t>
            </a:r>
            <a:r>
              <a:rPr lang="en-US" altLang="en-US" dirty="0"/>
              <a:t>CRAMER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Αν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ο ορισμός του πολλαπλασιασμού πινάκων δείχνει ότι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altLang="en-US" sz="2700" b="0" i="0" smtClean="0"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700" i="1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I</m:t>
                      </m:r>
                      <m:r>
                        <m:rPr>
                          <m:nor/>
                        </m:rPr>
                        <a:rPr lang="en-US" altLang="en-US" sz="2700" b="0" i="1" baseline="-25000" smtClean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i</m:t>
                      </m:r>
                      <m:d>
                        <m:dPr>
                          <m:ctrlPr>
                            <a:rPr lang="en-US" altLang="en-US" sz="27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700" b="1" i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</m:e>
                      </m:d>
                      <m:r>
                        <m:rPr>
                          <m:nor/>
                        </m:rPr>
                        <a:rPr lang="en-US" altLang="en-US" sz="2700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en-US" sz="2700" i="1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700" b="1" i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en-US" altLang="en-US" sz="2700" i="0" baseline="-2500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1   </m:t>
                          </m:r>
                          <m:r>
                            <m:rPr>
                              <m:nor/>
                            </m:rPr>
                            <a:rPr lang="en-US" altLang="en-US" sz="2700" i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…  </m:t>
                          </m:r>
                          <m:r>
                            <m:rPr>
                              <m:nor/>
                            </m:rPr>
                            <a:rPr lang="en-US" altLang="en-US" sz="2700" b="1" i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altLang="en-US" sz="2700" i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…  </m:t>
                          </m:r>
                          <m:r>
                            <m:rPr>
                              <m:nor/>
                            </m:rPr>
                            <a:rPr lang="en-US" altLang="en-US" sz="2700" b="1" i="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en-US" altLang="en-US" sz="2700" i="1" baseline="-2500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n</m:t>
                          </m:r>
                        </m:e>
                      </m:d>
                      <m:r>
                        <m:rPr>
                          <m:nor/>
                        </m:rPr>
                        <a:rPr lang="en-US" altLang="en-US" sz="2700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en-US" sz="2700" i="0" smtClean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700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[</m:t>
                      </m:r>
                      <m:r>
                        <m:rPr>
                          <m:nor/>
                        </m:rPr>
                        <a:rPr lang="en-US" altLang="en-US" sz="2700" i="1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altLang="en-US" sz="2700" b="1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en-US" altLang="en-US" sz="2700" i="0" baseline="-2500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1   </m:t>
                      </m:r>
                      <m:r>
                        <m:rPr>
                          <m:nor/>
                        </m:rPr>
                        <a:rPr lang="en-US" altLang="en-US" sz="2700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…   </m:t>
                      </m:r>
                      <m:r>
                        <m:rPr>
                          <m:nor/>
                        </m:rPr>
                        <a:rPr lang="en-US" altLang="en-US" sz="2700" i="1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altLang="en-US" sz="2700" b="1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x</m:t>
                      </m:r>
                      <m:r>
                        <m:rPr>
                          <m:nor/>
                        </m:rPr>
                        <a:rPr lang="en-US" altLang="en-US" sz="2700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…   </m:t>
                      </m:r>
                      <m:r>
                        <m:rPr>
                          <m:nor/>
                        </m:rPr>
                        <a:rPr lang="en-US" altLang="en-US" sz="2700" i="1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altLang="en-US" sz="2700" b="1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e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n</m:t>
                      </m:r>
                      <m:r>
                        <m:rPr>
                          <m:nor/>
                        </m:rPr>
                        <a:rPr lang="en-US" altLang="en-US" sz="2700" i="0"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] </m:t>
                      </m:r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0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                 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700" b="1" i="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en-US" sz="2700" i="0" baseline="-2500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1  </m:t>
                        </m:r>
                        <m:r>
                          <m:rPr>
                            <m:nor/>
                          </m:rPr>
                          <a:rPr lang="en-US" altLang="en-US" sz="2700" i="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…  </m:t>
                        </m:r>
                        <m:r>
                          <m:rPr>
                            <m:nor/>
                          </m:rPr>
                          <a:rPr lang="en-US" altLang="en-US" sz="2700" b="1" i="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altLang="en-US" sz="2700" i="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…  </m:t>
                        </m:r>
                        <m:r>
                          <m:rPr>
                            <m:nor/>
                          </m:rPr>
                          <a:rPr lang="en-US" altLang="en-US" sz="2700" b="1" i="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altLang="en-US" sz="2700" i="1" baseline="-2500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n</m:t>
                        </m:r>
                      </m:e>
                    </m:d>
                    <m:r>
                      <m:rPr>
                        <m:nor/>
                      </m:rPr>
                      <a:rPr lang="en-US" altLang="en-US" sz="2700" i="0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altLang="en-US" sz="2700" i="1" baseline="-25000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i</m:t>
                    </m:r>
                    <m:d>
                      <m:dPr>
                        <m:ctrlPr>
                          <a:rPr lang="en-US" altLang="en-US" sz="27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700" b="1" i="0"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Σύμφωνα με την πολλαπλασιαστική ιδιότητα των οριζουσών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altLang="en-US" sz="2700" b="0" i="0" smtClean="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</m:d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en-US" sz="2700" i="1">
                              <a:latin typeface="Cambria Math"/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a:rPr lang="en-US" altLang="en-US" sz="27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I</m:t>
                          </m:r>
                          <m:r>
                            <m:rPr>
                              <m:nor/>
                            </m:rPr>
                            <a:rPr lang="en-US" altLang="en-US" sz="2700" i="1" baseline="-25000"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i</m:t>
                          </m:r>
                          <m:d>
                            <m:dPr>
                              <m:ctrlP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700" b="1" i="0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</m:d>
                        </m:e>
                      </m:d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altLang="en-US" sz="2700">
                          <a:cs typeface="Times New Roman" panose="02020603050405020304" pitchFamily="18" charset="0"/>
                        </a:rPr>
                        <m:t>det</m:t>
                      </m:r>
                      <m:r>
                        <m:rPr>
                          <m:nor/>
                        </m:rPr>
                        <a:rPr lang="en-US" altLang="en-US" sz="2700" b="0" i="1" smtClean="0"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US" altLang="en-US" sz="2700" i="1" baseline="-25000">
                          <a:cs typeface="Times New Roman" panose="02020603050405020304" pitchFamily="18" charset="0"/>
                        </a:rPr>
                        <m:t>i</m:t>
                      </m:r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altLang="en-US" sz="2700" b="0" i="1" smtClean="0">
                          <a:cs typeface="Times New Roman" panose="02020603050405020304" pitchFamily="18" charset="0"/>
                        </a:rPr>
                        <m:t>b</m:t>
                      </m:r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Η δεύτερη ορίζουσα στο αριστερό μέλος είναι απλά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i="1" baseline="-25000" dirty="0">
                    <a:cs typeface="Times New Roman" panose="02020603050405020304" pitchFamily="18" charset="0"/>
                  </a:rPr>
                  <a:t>i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Αρα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700">
                            <a:cs typeface="Times New Roman" panose="02020603050405020304" pitchFamily="18" charset="0"/>
                          </a:rPr>
                          <m:t>det</m:t>
                        </m:r>
                        <m:r>
                          <m:rPr>
                            <m:nor/>
                          </m:r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700" i="1"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x</m:t>
                    </m:r>
                    <m:r>
                      <a:rPr lang="en-US" altLang="en-US" sz="2700" b="0" i="1" baseline="-25000" smtClean="0">
                        <a:latin typeface="Cambria Math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700" i="1">
                        <a:latin typeface="Cambria Math"/>
                        <a:cs typeface="Times New Roman" panose="02020603050405020304" pitchFamily="18" charset="0"/>
                      </a:rPr>
                      <m:t>det</m:t>
                    </m:r>
                    <m:r>
                      <a:rPr lang="en-US" altLang="en-US" sz="2700" b="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altLang="en-US" sz="2700" i="1" baseline="-25000">
                        <a:cs typeface="Times New Roman" panose="02020603050405020304" pitchFamily="18" charset="0"/>
                      </a:rPr>
                      <m:t>i</m:t>
                    </m:r>
                    <m:d>
                      <m:dPr>
                        <m:ctrlPr>
                          <a:rPr lang="en-US" altLang="en-US" sz="27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700" b="1" i="0" smtClean="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</m:d>
                    <m:r>
                      <a:rPr lang="en-US" altLang="en-US" sz="2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Αυτό αποδεικνύει το (1) διότι ο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είναι αντιστρέψιμος και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≠ 0.</a:t>
                </a: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4"/>
                <a:stretch>
                  <a:fillRect l="-1389" t="-1222" r="-30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01954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ΚΑΝΟΝΑΣ </a:t>
            </a:r>
            <a:r>
              <a:rPr lang="en-US" altLang="en-US" dirty="0"/>
              <a:t>CRAMER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Χρησιμοποιήστε τον κανόνα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Cramer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για να λύσετε το σύστημα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3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=6</m:t>
                      </m:r>
                    </m:oMath>
                  </m:oMathPara>
                </a14:m>
                <a:endParaRPr lang="en-US" altLang="en-US" sz="270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−5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=8</m:t>
                      </m:r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Δείτε το σύστημα ως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Χρησιμοποιώντας τον παραπάνω συμβολισμό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   </m:t>
                    </m:r>
                  </m:oMath>
                </a14:m>
                <a:endParaRPr lang="en-US" altLang="en-US" sz="2700" b="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d>
                      <m:dPr>
                        <m:ctrlP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700" b="1"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altLang="en-US" sz="2700" b="0" i="0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altLang="en-US" sz="2700" b="0" i="1" smtClean="0">
                        <a:latin typeface="Cambria Math"/>
                        <a:cs typeface="Times New Roman" panose="02020603050405020304" pitchFamily="18" charset="0"/>
                      </a:rPr>
                      <m:t>      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altLang="en-US" sz="2700" b="1"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Επειδή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2,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σύστημα έχει μοναδική λύση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eaLnBrk="1" hangingPunct="1"/>
                <a:endParaRPr lang="en-US" altLang="en-US" sz="2700" b="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 t="-122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93296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6AEFD-3668-0D86-8949-2C3E2D3F3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>
            <a:extLst>
              <a:ext uri="{FF2B5EF4-FFF2-40B4-BE49-F238E27FC236}">
                <a16:creationId xmlns:a16="http://schemas.microsoft.com/office/drawing/2014/main" id="{C1454370-89E9-7905-FF16-0A321BC780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D51BAA0E-97F8-CA80-B2AC-5ABBB78386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ΚΑΝΟΝΑΣ </a:t>
            </a:r>
            <a:r>
              <a:rPr lang="en-US" altLang="en-US" dirty="0"/>
              <a:t>CRAMER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F053F1BF-7340-F952-80F4-BF9CE20624D4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295400"/>
                <a:ext cx="9144000" cy="5486400"/>
              </a:xfrm>
            </p:spPr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1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Λύστε το σύστημα με τον κανόνα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Cramer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3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−2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=6</m:t>
                      </m:r>
                    </m:oMath>
                  </m:oMathPara>
                </a14:m>
                <a:endParaRPr lang="en-US" altLang="en-US" sz="270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−5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+4</m:t>
                      </m:r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=8</m:t>
                      </m:r>
                    </m:oMath>
                  </m:oMathPara>
                </a14:m>
                <a:endParaRPr lang="el-GR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d>
                      <m:dPr>
                        <m:ctrlPr>
                          <a:rPr lang="en-US" altLang="en-US" sz="27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700" b="1">
                            <a:cs typeface="Times New Roman" panose="02020603050405020304" pitchFamily="18" charset="0"/>
                          </a:rPr>
                          <m:t>b</m:t>
                        </m:r>
                      </m:e>
                    </m:d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altLang="en-US" sz="2700" b="0" i="0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altLang="en-US" sz="2700" b="0" i="1" smtClean="0">
                        <a:latin typeface="Cambria Math"/>
                        <a:cs typeface="Times New Roman" panose="02020603050405020304" pitchFamily="18" charset="0"/>
                      </a:rPr>
                      <m:t>    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altLang="en-US" sz="2700" b="1">
                        <a:cs typeface="Times New Roman" panose="02020603050405020304" pitchFamily="18" charset="0"/>
                      </a:rPr>
                      <m:t>b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7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7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7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7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Επειδή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= 2,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 σύστημα έχει μοναδική λύση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eaLnBrk="1" hangingPunct="1"/>
                <a:endParaRPr lang="en-US" altLang="en-US" sz="20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en-US" sz="270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altLang="en-US" sz="2700" i="1" baseline="-25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altLang="en-US" sz="2700" b="1"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en-US" sz="270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</m:den>
                      </m:f>
                      <m:r>
                        <a:rPr lang="en-US" altLang="en-US" sz="27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24+16</m:t>
                          </m:r>
                        </m:num>
                        <m:den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=20</m:t>
                      </m:r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16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i="1" baseline="-250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en-US" sz="270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altLang="en-US" sz="2700" i="1" baseline="-2500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altLang="en-US" sz="2700" b="1"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en-US" sz="270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</m:den>
                      </m:f>
                      <m:r>
                        <a:rPr lang="en-US" altLang="en-US" sz="27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24+30</m:t>
                          </m:r>
                        </m:num>
                        <m:den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=27</m:t>
                      </m:r>
                    </m:oMath>
                  </m:oMathPara>
                </a14:m>
                <a:endParaRPr lang="en-US" altLang="en-US" sz="2700" b="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F053F1BF-7340-F952-80F4-BF9CE20624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295400"/>
                <a:ext cx="9144000" cy="5486400"/>
              </a:xfrm>
              <a:blipFill>
                <a:blip r:embed="rId3"/>
                <a:stretch>
                  <a:fillRect l="-1389" t="-1155" b="-46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80736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DCB7FFA-8E49-02F2-69B5-58A23E021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>
            <a:extLst>
              <a:ext uri="{FF2B5EF4-FFF2-40B4-BE49-F238E27FC236}">
                <a16:creationId xmlns:a16="http://schemas.microsoft.com/office/drawing/2014/main" id="{595E5AA0-FDF5-780B-E028-1183625482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96318888-2562-B32E-17B9-769022A594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ΚΑΝΟΝΑΣ </a:t>
            </a:r>
            <a:r>
              <a:rPr lang="en-US" altLang="en-US" dirty="0"/>
              <a:t>CRAMER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3F11D83E-6147-CDA3-C386-CDC1834BD98E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Με τον κανόνα του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Cramer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έχουμε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 b="0" i="1" smtClean="0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en-US" sz="2700" i="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 b="0" i="0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altLang="en-US" sz="270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altLang="en-US" sz="2700" b="1"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en-US" sz="2700" i="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 b="0" i="0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</m:den>
                      </m:f>
                      <m:r>
                        <a:rPr lang="en-US" altLang="en-US" sz="27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24+16</m:t>
                          </m:r>
                        </m:num>
                        <m:den>
                          <m: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=20</m:t>
                      </m:r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700" i="1">
                          <a:cs typeface="Times New Roman" panose="02020603050405020304" pitchFamily="18" charset="0"/>
                        </a:rPr>
                        <m:t>x</m:t>
                      </m:r>
                      <m:r>
                        <a:rPr lang="en-US" altLang="en-US" sz="27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en-US" sz="2700" i="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 b="0" i="0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a:rPr lang="en-US" altLang="en-US" sz="2700" b="0" i="1" baseline="-2500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en-US" altLang="en-US" sz="2700" b="1"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en-US" sz="2700" i="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 b="0" i="0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i="1">
                              <a:cs typeface="Times New Roman" panose="02020603050405020304" pitchFamily="18" charset="0"/>
                            </a:rPr>
                            <m:t>A</m:t>
                          </m:r>
                        </m:den>
                      </m:f>
                      <m:r>
                        <a:rPr lang="en-US" altLang="en-US" sz="27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24+</m:t>
                          </m:r>
                          <m: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en-US" altLang="en-US" sz="27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en-US" sz="27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27</m:t>
                      </m:r>
                    </m:oMath>
                  </m:oMathPara>
                </a14:m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00" b="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3F11D83E-6147-CDA3-C386-CDC1834BD9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56683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ΤΥΠΟΣ ΥΠΟΛΟΓΙΣΜΟΥ ΤΟΥ </a:t>
            </a:r>
            <a:r>
              <a:rPr lang="en-US" altLang="en-US" dirty="0"/>
              <a:t>A</a:t>
            </a:r>
            <a:r>
              <a:rPr lang="en-US" altLang="en-US" baseline="30000" dirty="0"/>
              <a:t>–1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5344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Ο 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προσαρτημένος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πίνακας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,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>
                        <a:cs typeface="Times New Roman" panose="02020603050405020304" pitchFamily="18" charset="0"/>
                      </a:rPr>
                      <m:t>adj</m:t>
                    </m:r>
                    <m:r>
                      <m:rPr>
                        <m:nor/>
                      </m:rPr>
                      <a:rPr lang="en-US" altLang="en-US" sz="2700"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700" i="1">
                        <a:cs typeface="Times New Roman" panose="02020603050405020304" pitchFamily="18" charset="0"/>
                      </a:rPr>
                      <m:t>A</m:t>
                    </m:r>
                    <m:r>
                      <a:rPr lang="en-US" altLang="en-US" sz="27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l-GR" altLang="en-US" sz="2700" dirty="0">
                    <a:cs typeface="Times New Roman" panose="02020603050405020304" pitchFamily="18" charset="0"/>
                  </a:rPr>
                  <a:t>είναι ο </a:t>
                </a:r>
                <a:r>
                  <a:rPr lang="el-GR" altLang="en-US" sz="2700" i="1" dirty="0">
                    <a:cs typeface="Times New Roman" panose="02020603050405020304" pitchFamily="18" charset="0"/>
                  </a:rPr>
                  <a:t>ανάστροφος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του πίνακα των 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συνπαραγόντων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</a:p>
              <a:p>
                <a:pPr eaLnBrk="1" hangingPunct="1"/>
                <a:endParaRPr lang="en-US" altLang="en-US" sz="2700" b="1" dirty="0">
                  <a:solidFill>
                    <a:srgbClr val="077C97"/>
                  </a:solidFill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700" b="1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 8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 </a:t>
                </a:r>
                <a:r>
                  <a:rPr lang="en-US" altLang="en-US" sz="27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700" dirty="0" err="1">
                    <a:cs typeface="Times New Roman" panose="02020603050405020304" pitchFamily="18" charset="0"/>
                  </a:rPr>
                  <a:t>στω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ένας αντίστροφος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700" i="1" smtClean="0">
                        <a:cs typeface="Times New Roman" panose="02020603050405020304" pitchFamily="18" charset="0"/>
                      </a:rPr>
                      <m:t>n</m:t>
                    </m:r>
                    <m:r>
                      <a:rPr lang="en-US" altLang="en-US" sz="27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en-US" altLang="en-US" sz="2700" i="1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n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πίνακας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Τότε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US" altLang="en-US" sz="2700" b="0" i="1" smtClean="0">
                              <a:cs typeface="Times New Roman" panose="02020603050405020304" pitchFamily="18" charset="0"/>
                            </a:rPr>
                            <m:t>A</m:t>
                          </m:r>
                        </m:e>
                        <m:sup>
                          <m:r>
                            <a:rPr lang="en-US" altLang="en-US" sz="27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en-US" sz="27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7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en-US" sz="2700" b="0" i="0" smtClean="0">
                              <a:cs typeface="Times New Roman" panose="02020603050405020304" pitchFamily="18" charset="0"/>
                            </a:rPr>
                            <m:t>det</m:t>
                          </m:r>
                          <m:r>
                            <m:rPr>
                              <m:nor/>
                            </m:rPr>
                            <a:rPr lang="en-US" altLang="en-US" sz="2700" b="0" i="0" smtClean="0"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en-US" sz="2700" b="0" i="1" smtClean="0">
                              <a:cs typeface="Times New Roman" panose="02020603050405020304" pitchFamily="18" charset="0"/>
                            </a:rPr>
                            <m:t>A</m:t>
                          </m:r>
                        </m:den>
                      </m:f>
                      <m:r>
                        <m:rPr>
                          <m:nor/>
                        </m:rPr>
                        <a:rPr lang="en-US" altLang="en-US" sz="2700" b="0" i="0" smtClean="0">
                          <a:cs typeface="Times New Roman" panose="02020603050405020304" pitchFamily="18" charset="0"/>
                        </a:rPr>
                        <m:t>adj</m:t>
                      </m:r>
                      <m:r>
                        <m:rPr>
                          <m:nor/>
                        </m:rPr>
                        <a:rPr lang="en-US" altLang="en-US" sz="2700" b="0" i="0" smtClean="0"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700" b="0" i="1" smtClean="0">
                          <a:cs typeface="Times New Roman" panose="02020603050405020304" pitchFamily="18" charset="0"/>
                        </a:rPr>
                        <m:t>A</m:t>
                      </m:r>
                    </m:oMath>
                  </m:oMathPara>
                </a14:m>
                <a:endParaRPr lang="en-US" altLang="en-US" sz="2700" i="1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534400" cy="5181600"/>
              </a:xfrm>
              <a:blipFill>
                <a:blip r:embed="rId3"/>
                <a:stretch>
                  <a:fillRect l="-1339" t="-1222" r="-29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077224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ΤΥΠΟΣ ΥΠΟΛΟΓΙΣΜΟΥ ΤΟΥ </a:t>
            </a:r>
            <a:r>
              <a:rPr lang="en-US" altLang="en-US" dirty="0"/>
              <a:t>A</a:t>
            </a:r>
            <a:r>
              <a:rPr lang="en-US" altLang="en-US" baseline="30000" dirty="0"/>
              <a:t>–1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5344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700" b="1" dirty="0">
                    <a:cs typeface="Times New Roman" panose="02020603050405020304" pitchFamily="18" charset="0"/>
                  </a:rPr>
                  <a:t> 3</a:t>
                </a:r>
                <a:r>
                  <a:rPr lang="el-GR" altLang="en-US" sz="2700" b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Υπολογίστε τον αντίστροφο του πίνακα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4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altLang="en-US" sz="2400" b="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00" b="1" dirty="0">
                    <a:cs typeface="Times New Roman" panose="02020603050405020304" pitchFamily="18" charset="0"/>
                  </a:rPr>
                  <a:t>Λύση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Οι εννέα συνπαράγοντες είναι </a:t>
                </a:r>
                <a:endParaRPr lang="en-US" altLang="en-US" sz="27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000" b="0" i="1" smtClean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11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=+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=−2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en-US" altLang="en-US" sz="2000" i="1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12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r>
                  <a:rPr lang="en-US" altLang="en-US" sz="200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</m:t>
                    </m:r>
                    <m:r>
                      <m:rPr>
                        <m:nor/>
                      </m:rPr>
                      <a:rPr lang="en-US" altLang="en-US" sz="2000" i="1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=+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</m:oMath>
                </a14:m>
                <a:endParaRPr lang="en-US" altLang="en-US" sz="20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000" i="1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21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14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 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000" i="1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22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=+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</m:t>
                    </m:r>
                  </m:oMath>
                </a14:m>
                <a:r>
                  <a:rPr lang="en-US" altLang="en-US" sz="200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r>
                      <m:rPr>
                        <m:nor/>
                      </m:rPr>
                      <a:rPr lang="en-US" altLang="en-US" sz="2000" i="1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23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7</m:t>
                    </m:r>
                  </m:oMath>
                </a14:m>
                <a:endParaRPr lang="en-US" altLang="en-US" sz="20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000" i="1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31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=+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r>
                  <a:rPr lang="en-US" altLang="en-US" sz="270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     </m:t>
                    </m:r>
                    <m:r>
                      <m:rPr>
                        <m:nor/>
                      </m:rPr>
                      <a:rPr lang="en-US" altLang="en-US" sz="2000" i="1" smtClean="0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32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en-US" sz="2000" dirty="0">
                    <a:cs typeface="Times New Roman" panose="02020603050405020304" pitchFamily="18" charset="0"/>
                  </a:rPr>
                  <a:t>,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en-US" sz="2000" i="1"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altLang="en-US" sz="200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33</m:t>
                    </m:r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=+</m:t>
                    </m:r>
                    <m:d>
                      <m:dPr>
                        <m:begChr m:val="|"/>
                        <m:endChr m:val="|"/>
                        <m:ctrlPr>
                          <a:rPr lang="en-US" altLang="en-US" sz="2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0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0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0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−3</m:t>
                    </m:r>
                  </m:oMath>
                </a14:m>
                <a:endParaRPr lang="en-US" altLang="en-US" sz="2000" b="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l-GR" altLang="en-US" sz="2800" dirty="0" err="1">
                    <a:cs typeface="Times New Roman" panose="02020603050405020304" pitchFamily="18" charset="0"/>
                  </a:rPr>
                  <a:t>Αρα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en-US" sz="2400" i="0">
                          <a:cs typeface="Times New Roman" panose="02020603050405020304" pitchFamily="18" charset="0"/>
                        </a:rPr>
                        <m:t>adj</m:t>
                      </m:r>
                      <m:r>
                        <m:rPr>
                          <m:nor/>
                        </m:rPr>
                        <a:rPr lang="en-US" altLang="en-US" sz="2400" i="0"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en-US" sz="2400" i="1">
                          <a:cs typeface="Times New Roman" panose="02020603050405020304" pitchFamily="18" charset="0"/>
                        </a:rPr>
                        <m:t>A</m:t>
                      </m:r>
                      <m:r>
                        <a:rPr lang="en-US" alt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−7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−7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0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534400" cy="5181600"/>
              </a:xfrm>
              <a:blipFill>
                <a:blip r:embed="rId3"/>
                <a:stretch>
                  <a:fillRect l="-1637" t="-1222" b="-268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35811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3.3-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ΤΥΠΟΣ ΥΠΟΛΟΓΙΣΜΟΥ ΤΟΥ </a:t>
            </a:r>
            <a:r>
              <a:rPr lang="en-US" altLang="en-US" dirty="0"/>
              <a:t>A</a:t>
            </a:r>
            <a:r>
              <a:rPr lang="en-US" altLang="en-US" baseline="30000" dirty="0"/>
              <a:t>–1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149186"/>
                <a:ext cx="9146628" cy="5480214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00" dirty="0">
                    <a:cs typeface="Times New Roman" panose="02020603050405020304" pitchFamily="18" charset="0"/>
                  </a:rPr>
                  <a:t>Θα μπορούσαμε να υπολογίσουμε την 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00" dirty="0">
                    <a:cs typeface="Times New Roman" panose="02020603050405020304" pitchFamily="18" charset="0"/>
                  </a:rPr>
                  <a:t>απευθείας, αλλά ο ακόλουθος υπολογισμός παρέχει έναν έλεγχο των παραπάνω υπολογισμών και παράγει την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 det </a:t>
                </a:r>
                <a:r>
                  <a:rPr lang="en-US" altLang="en-US" sz="27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00" dirty="0"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en-US" sz="2800" b="0" i="0" smtClean="0">
                            <a:cs typeface="Times New Roman" panose="02020603050405020304" pitchFamily="18" charset="0"/>
                          </a:rPr>
                          <m:t>adj</m:t>
                        </m:r>
                        <m:r>
                          <m:rPr>
                            <m:nor/>
                          </m:rPr>
                          <a:rPr lang="en-US" altLang="en-US" sz="2800" b="0" i="0" smtClean="0"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en-US" sz="2800" b="0" i="1" smtClean="0">
                            <a:cs typeface="Times New Roman" panose="02020603050405020304" pitchFamily="18" charset="0"/>
                          </a:rPr>
                          <m:t>A</m:t>
                        </m:r>
                      </m:e>
                    </m:d>
                    <m:r>
                      <a:rPr lang="en-US" altLang="en-US" sz="2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altLang="en-US" sz="2800" b="0" i="1" smtClean="0"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altLang="en-US" sz="2800" b="0" i="1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= </a:t>
                </a: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14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−7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−7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en-US" sz="2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8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8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14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14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άρα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(adj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)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= 14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I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το θεώρημα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8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μας δίνει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det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= 14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</a:t>
                </a: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en-US" altLang="en-US" sz="2800" baseline="3000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–</m:t>
                      </m:r>
                      <m:r>
                        <m:rPr>
                          <m:nor/>
                        </m:rPr>
                        <a:rPr lang="en-US" altLang="en-US" sz="2800" baseline="30000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14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14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−7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−7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−1/7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2/7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3/14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−1/2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1/14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5/14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−1/2</m:t>
                                </m:r>
                              </m:e>
                              <m:e>
                                <m:r>
                                  <a:rPr lang="en-US" altLang="en-US" sz="28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−3/14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8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149186"/>
                <a:ext cx="9146628" cy="5480214"/>
              </a:xfrm>
              <a:blipFill>
                <a:blip r:embed="rId3"/>
                <a:stretch>
                  <a:fillRect l="-1528" t="-1155" r="-2222" b="-46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15823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12968</TotalTime>
  <Words>1785</Words>
  <Application>Microsoft Office PowerPoint</Application>
  <PresentationFormat>On-screen Show (4:3)</PresentationFormat>
  <Paragraphs>193</Paragraphs>
  <Slides>24</Slides>
  <Notes>24</Notes>
  <HiddenSlides>16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ＭＳ Ｐゴシック</vt:lpstr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Ορίζουσες</vt:lpstr>
      <vt:lpstr>ΚΑΝΟΝΑΣ CRAMER</vt:lpstr>
      <vt:lpstr>ΚΑΝΟΝΑΣ CRAMER</vt:lpstr>
      <vt:lpstr>ΚΑΝΟΝΑΣ CRAMER</vt:lpstr>
      <vt:lpstr>ΚΑΝΟΝΑΣ CRAMER</vt:lpstr>
      <vt:lpstr>ΚΑΝΟΝΑΣ CRAMER</vt:lpstr>
      <vt:lpstr>ΤΥΠΟΣ ΥΠΟΛΟΓΙΣΜΟΥ ΤΟΥ A–1</vt:lpstr>
      <vt:lpstr>ΤΥΠΟΣ ΥΠΟΛΟΓΙΣΜΟΥ ΤΟΥ A–1</vt:lpstr>
      <vt:lpstr>ΤΥΠΟΣ ΥΠΟΛΟΓΙΣΜΟΥ ΤΟΥ A–1</vt:lpstr>
      <vt:lpstr>ΤΥΠΟΣ ΥΠΟΛΟΓΙΣΜΟΥ ΤΟΥ A–1</vt:lpstr>
      <vt:lpstr>ΕΜΒΑΔΑ, ΟΓΚΟΙ ΚΑΙ ΟΡΙΖΟΥΣΕΣ</vt:lpstr>
      <vt:lpstr>ΕΜΒΑΔΑ, ΟΓΚΟΙ ΚΑΙ ΟΡΙΖΟΥΣΕΣ</vt:lpstr>
      <vt:lpstr>ΕΜΒΑΔΑ, ΟΓΚΟΙ ΚΑΙ ΟΡΙΖΟΥΣΕΣ</vt:lpstr>
      <vt:lpstr>ΕΜΒΑΔΑ, ΟΓΚΟΙ ΚΑΙ ΟΡΙΖΟΥΣΕΣ</vt:lpstr>
      <vt:lpstr>ΕΜΒΑΔΑ, ΟΓΚΟΙ ΚΑΙ ΟΡΙΖΟΥΣΕΣ</vt:lpstr>
      <vt:lpstr>ΕΜΒΑΔΑ, ΟΓΚΟΙ ΚΑΙ ΟΡΙΖΟΥΣΕΣ</vt:lpstr>
      <vt:lpstr>ΕΜΒΑΔΑ, ΟΓΚΟΙ ΚΑΙ ΟΡΙΖΟΥΣΕΣ</vt:lpstr>
      <vt:lpstr>ΕΜΒΑΔΑ, ΟΓΚΟΙ ΚΑΙ ΟΡΙΖΟΥΣΕΣ</vt:lpstr>
      <vt:lpstr>ΕΜΒΑΔΑ, ΟΓΚΟΙ ΚΑΙ ΟΡΙΖΟΥΣΕΣ</vt:lpstr>
      <vt:lpstr>ΓΡΑΜΜΙΚΟΙ ΜΕΤΑΣΧΗΜΑΤΙΣΜΟΙ</vt:lpstr>
      <vt:lpstr>ΓΡΑΜΜΙΚΟΙ ΜΕΤΑΣΧΗΜΑΤΙΣΜΟΙ</vt:lpstr>
      <vt:lpstr>ΓΡΑΜΜΙΚΟΙ ΜΕΤΑΣΧΗΜΑΤΙΣΜΟΙ</vt:lpstr>
      <vt:lpstr>ΓΡΑΜΜΙΚΟΙ ΜΕΤΑΣΧΗΜΑΤΙΣΜΟΙ</vt:lpstr>
      <vt:lpstr>ΓΡΑΜΜΙΚΟΙ ΜΕΤΑΣΧΗΜΑΤΙΣΜΟΙ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VAVALIS Emmanouhl</cp:lastModifiedBy>
  <cp:revision>1073</cp:revision>
  <dcterms:created xsi:type="dcterms:W3CDTF">2005-10-22T18:34:54Z</dcterms:created>
  <dcterms:modified xsi:type="dcterms:W3CDTF">2025-12-08T08:14:25Z</dcterms:modified>
</cp:coreProperties>
</file>