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808" r:id="rId5"/>
    <p:sldId id="822" r:id="rId6"/>
    <p:sldId id="801" r:id="rId7"/>
    <p:sldId id="752" r:id="rId8"/>
    <p:sldId id="460" r:id="rId9"/>
    <p:sldId id="714" r:id="rId10"/>
    <p:sldId id="708" r:id="rId11"/>
    <p:sldId id="804" r:id="rId12"/>
    <p:sldId id="818" r:id="rId13"/>
    <p:sldId id="753" r:id="rId14"/>
    <p:sldId id="717" r:id="rId15"/>
    <p:sldId id="718" r:id="rId16"/>
    <p:sldId id="716" r:id="rId17"/>
    <p:sldId id="754" r:id="rId18"/>
    <p:sldId id="819" r:id="rId19"/>
    <p:sldId id="755" r:id="rId20"/>
    <p:sldId id="759" r:id="rId21"/>
    <p:sldId id="756" r:id="rId22"/>
    <p:sldId id="805" r:id="rId23"/>
    <p:sldId id="820" r:id="rId24"/>
    <p:sldId id="723" r:id="rId25"/>
    <p:sldId id="675" r:id="rId26"/>
    <p:sldId id="757" r:id="rId27"/>
    <p:sldId id="758" r:id="rId28"/>
    <p:sldId id="695" r:id="rId29"/>
    <p:sldId id="806" r:id="rId30"/>
    <p:sldId id="726" r:id="rId31"/>
    <p:sldId id="725" r:id="rId32"/>
    <p:sldId id="785" r:id="rId33"/>
    <p:sldId id="817" r:id="rId34"/>
    <p:sldId id="803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60"/>
  </p:normalViewPr>
  <p:slideViewPr>
    <p:cSldViewPr>
      <p:cViewPr varScale="1">
        <p:scale>
          <a:sx n="82" d="100"/>
          <a:sy n="82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74387D6-0366-442C-93A2-1E3DE6CDEE17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0FC2105-FBDA-4B23-B15C-7512AB5A4F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96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3ED00AB-3947-4939-8978-3146B5AF4E0A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AD91F5-25C1-482E-94E0-C10C403BB5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24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EF59839-EF6A-44CD-93A3-BE378459E974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F4262E8-B232-4FFC-BB6E-42618CD88F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35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37DCBEF-BD7B-4E05-897A-0A7B7E018477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31E5F46-D5DE-4391-A3CF-3ED7DA14B0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39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515B3A3-2CC3-4623-B734-EA671465DFDF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3251172-1921-4EB5-B819-905DB9EFC0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23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CF53E8-296C-4458-99DF-466D9117592C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824DA9A-F0DC-4C8F-8DDC-7026E17693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207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00FC0C-A506-47F5-B9DA-6DCDCAC9C9D1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ACEB691-9D0B-4C45-A341-E87B6EFF92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35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373EDC-24C6-44E8-BDE5-E80A2990061F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3A1C0C2-7F90-49CC-BD82-4DE3EC3E3D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59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BFCCBF3-6925-42FC-9181-23BC8301D63C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0DF4B81-40B5-419E-A762-700012CFCD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B599803-E57F-4BE6-B3C7-04BBFB6B9A2D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6ADE34-9D3C-46F9-B5E8-2788BF0CF3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639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C7474E-4D33-485F-B1EE-CBDC43DD78F9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95C212A-A6DE-49B1-9ED6-BAA0C2649A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47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4099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975F6BF-B1D2-41A1-A9A1-D9F27BC4F78F}" type="datetimeFigureOut">
              <a:rPr lang="el-GR"/>
              <a:pPr>
                <a:defRPr/>
              </a:pPr>
              <a:t>17/11/2021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EBAD49E-95D8-4ECC-AF3C-EC94D1164A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3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z_K3mwq6A" TargetMode="External"/><Relationship Id="rId2" Type="http://schemas.openxmlformats.org/officeDocument/2006/relationships/hyperlink" Target="https://www.youtube.com/watch?v=aPC_h9Vmlx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MgAmDLOis" TargetMode="External"/><Relationship Id="rId2" Type="http://schemas.openxmlformats.org/officeDocument/2006/relationships/hyperlink" Target="https://youtu.be/KDp1tiUsZw8?t=2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ilias.gr/index.php?option=com_content&amp;task=view&amp;id=548&amp;Itemid=32&amp;catid=2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_L911Yoybg?t=17" TargetMode="External"/><Relationship Id="rId2" Type="http://schemas.openxmlformats.org/officeDocument/2006/relationships/hyperlink" Target="https://youtu.be/M9P-eDS3oMc?t=22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oTadpyxV4" TargetMode="External"/><Relationship Id="rId2" Type="http://schemas.openxmlformats.org/officeDocument/2006/relationships/hyperlink" Target="https://www.youtube.com/watch?v=AyRJE1w5EU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books.edu.gr/ebooks/v2/course-main.jsp?handle=8547/7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k-language.gr/greekLang/modern_greek/tools/lexica/search.html?lq=%CE%B2%CF%81%CE%B1%CE%B4%CF%8D%CF%84%CE%B7%CF%84%CE%B1&amp;dq" TargetMode="External"/><Relationship Id="rId2" Type="http://schemas.openxmlformats.org/officeDocument/2006/relationships/hyperlink" Target="https://www.greek-language.gr/greekLang/modern_greek/tools/lexica/search.html?lq=%CF%84%CE%B1%CF%87%CF%8D%CF%84%CE%B7%CF%84%CE%B1&amp;sin=al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ΒΑΣΙΚΕΣ ΕΝΟΙΕΣ ΦΥΣΙΚΩΝ ΕΠΙΣΤΗΜΩΝ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ΒΑΣΙΛΗΣ ΚΟΛΛΙΑΣ</a:t>
            </a:r>
          </a:p>
          <a:p>
            <a:r>
              <a:rPr lang="el-GR" dirty="0"/>
              <a:t>ΔΗΜΗΤΡΗΣ ΣΧΙΖΑΣ</a:t>
            </a:r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Γιατι</a:t>
            </a:r>
            <a:r>
              <a:rPr lang="el-GR" dirty="0"/>
              <a:t> σας </a:t>
            </a:r>
            <a:r>
              <a:rPr lang="el-GR" dirty="0" err="1"/>
              <a:t>κανω</a:t>
            </a:r>
            <a:r>
              <a:rPr lang="el-GR" dirty="0"/>
              <a:t> τις παραπάνω ερωτήσεις;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51520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err="1"/>
              <a:t>Γιατι</a:t>
            </a:r>
            <a:r>
              <a:rPr lang="el-GR" dirty="0"/>
              <a:t> </a:t>
            </a:r>
            <a:r>
              <a:rPr lang="el-GR" dirty="0" err="1"/>
              <a:t>θελω</a:t>
            </a:r>
            <a:r>
              <a:rPr lang="el-GR" dirty="0"/>
              <a:t> να </a:t>
            </a:r>
            <a:r>
              <a:rPr lang="el-GR" dirty="0" err="1"/>
              <a:t>αναδειξω</a:t>
            </a:r>
            <a:r>
              <a:rPr lang="el-GR" dirty="0"/>
              <a:t> την</a:t>
            </a:r>
          </a:p>
          <a:p>
            <a:pPr marL="0" indent="0">
              <a:buNone/>
            </a:pPr>
            <a:r>
              <a:rPr lang="el-GR" dirty="0"/>
              <a:t>ΜΗ ΟΙΚΕΙΟΤΗΤΑ </a:t>
            </a:r>
          </a:p>
          <a:p>
            <a:pPr marL="0" indent="0">
              <a:buNone/>
            </a:pPr>
            <a:r>
              <a:rPr lang="el-GR" dirty="0"/>
              <a:t>Του </a:t>
            </a:r>
            <a:r>
              <a:rPr lang="el-GR" dirty="0" err="1"/>
              <a:t>επιστημονικου</a:t>
            </a:r>
            <a:r>
              <a:rPr lang="el-GR" dirty="0"/>
              <a:t> ορισμού της ταχύτητας.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err="1"/>
              <a:t>Μπορει</a:t>
            </a:r>
            <a:r>
              <a:rPr lang="el-GR" dirty="0"/>
              <a:t> </a:t>
            </a:r>
            <a:r>
              <a:rPr lang="el-GR" dirty="0" err="1"/>
              <a:t>κανεις</a:t>
            </a:r>
            <a:r>
              <a:rPr lang="el-GR" dirty="0"/>
              <a:t> να </a:t>
            </a:r>
            <a:r>
              <a:rPr lang="el-GR" dirty="0" err="1"/>
              <a:t>επιχειρηματολογησει</a:t>
            </a:r>
            <a:r>
              <a:rPr lang="el-GR" dirty="0"/>
              <a:t> ότι ΔΕΝ είναι </a:t>
            </a:r>
            <a:r>
              <a:rPr lang="el-GR" dirty="0" err="1"/>
              <a:t>καλος</a:t>
            </a:r>
            <a:r>
              <a:rPr lang="el-GR" dirty="0"/>
              <a:t> </a:t>
            </a:r>
            <a:r>
              <a:rPr lang="el-GR" dirty="0" err="1"/>
              <a:t>ενας</a:t>
            </a:r>
            <a:r>
              <a:rPr lang="el-GR" dirty="0"/>
              <a:t> ΚΟΙΝΟΣ ορισμός</a:t>
            </a:r>
          </a:p>
          <a:p>
            <a:pPr marL="0" indent="0">
              <a:buNone/>
            </a:pPr>
            <a:r>
              <a:rPr lang="el-GR" dirty="0" err="1"/>
              <a:t>Αλλα</a:t>
            </a:r>
            <a:r>
              <a:rPr lang="el-GR" dirty="0"/>
              <a:t> και να </a:t>
            </a:r>
            <a:r>
              <a:rPr lang="el-GR" dirty="0" err="1"/>
              <a:t>αντεπιχειρηματολογησει</a:t>
            </a:r>
            <a:r>
              <a:rPr lang="el-GR" dirty="0"/>
              <a:t> ότι θα </a:t>
            </a:r>
            <a:r>
              <a:rPr lang="el-GR" dirty="0" err="1"/>
              <a:t>μπορουσε</a:t>
            </a:r>
            <a:r>
              <a:rPr lang="el-GR" dirty="0"/>
              <a:t> να είναι.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Πχ </a:t>
            </a:r>
            <a:r>
              <a:rPr lang="el-GR" dirty="0" err="1">
                <a:solidFill>
                  <a:srgbClr val="FF0000"/>
                </a:solidFill>
              </a:rPr>
              <a:t>υπαρχει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ομοιοτητα</a:t>
            </a:r>
            <a:r>
              <a:rPr lang="el-GR" dirty="0">
                <a:solidFill>
                  <a:srgbClr val="FF0000"/>
                </a:solidFill>
              </a:rPr>
              <a:t> με τα «</a:t>
            </a:r>
            <a:r>
              <a:rPr lang="el-GR" dirty="0" err="1">
                <a:solidFill>
                  <a:srgbClr val="FF0000"/>
                </a:solidFill>
              </a:rPr>
              <a:t>ειδη</a:t>
            </a:r>
            <a:r>
              <a:rPr lang="el-GR" dirty="0">
                <a:solidFill>
                  <a:srgbClr val="FF0000"/>
                </a:solidFill>
              </a:rPr>
              <a:t>» του φωτός;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784"/>
            <a:ext cx="4202951" cy="23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21" y="3965227"/>
            <a:ext cx="4172138" cy="278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Γιατι</a:t>
            </a:r>
            <a:r>
              <a:rPr lang="el-GR" dirty="0"/>
              <a:t> σας </a:t>
            </a:r>
            <a:r>
              <a:rPr lang="el-GR" dirty="0" err="1"/>
              <a:t>κανω</a:t>
            </a:r>
            <a:r>
              <a:rPr lang="el-GR" dirty="0"/>
              <a:t> τις παραπάνω ερωτήσεις;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5152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err="1"/>
              <a:t>Δειτε</a:t>
            </a:r>
            <a:r>
              <a:rPr lang="el-GR" dirty="0"/>
              <a:t> και την </a:t>
            </a:r>
            <a:r>
              <a:rPr lang="el-GR" dirty="0" err="1"/>
              <a:t>ομοιοτητα</a:t>
            </a:r>
            <a:r>
              <a:rPr lang="el-GR" dirty="0"/>
              <a:t> με τις </a:t>
            </a:r>
            <a:r>
              <a:rPr lang="el-GR" dirty="0" err="1"/>
              <a:t>ασκησεις</a:t>
            </a:r>
            <a:r>
              <a:rPr lang="el-GR" dirty="0"/>
              <a:t> των κλιμάκων:</a:t>
            </a:r>
          </a:p>
          <a:p>
            <a:r>
              <a:rPr lang="el-GR" dirty="0">
                <a:solidFill>
                  <a:srgbClr val="FF0000"/>
                </a:solidFill>
              </a:rPr>
              <a:t>Ο ωροδείκτης όπως το αόρατα μικρό</a:t>
            </a:r>
          </a:p>
          <a:p>
            <a:r>
              <a:rPr lang="el-GR" dirty="0">
                <a:solidFill>
                  <a:srgbClr val="FF0000"/>
                </a:solidFill>
              </a:rPr>
              <a:t>Μια σφαίρα όπως το απόκοσμα μακρινό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784"/>
            <a:ext cx="4202951" cy="23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21" y="3965227"/>
            <a:ext cx="4172138" cy="278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84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«Ιστορικά»:</a:t>
            </a: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Σε κάποιες περιπτώσεις πολλές ταχύτητες </a:t>
            </a:r>
            <a:r>
              <a:rPr lang="el-GR" dirty="0" err="1"/>
              <a:t>εμφανιζονται</a:t>
            </a:r>
            <a:r>
              <a:rPr lang="el-GR" dirty="0"/>
              <a:t> δεμένες σε ένα φαινόμενο</a:t>
            </a:r>
          </a:p>
          <a:p>
            <a:pPr lvl="1"/>
            <a:r>
              <a:rPr lang="el-GR" dirty="0"/>
              <a:t>Ελεύθερη πτώση</a:t>
            </a:r>
            <a:r>
              <a:rPr lang="en-US" dirty="0"/>
              <a:t> </a:t>
            </a:r>
          </a:p>
          <a:p>
            <a:pPr lvl="1"/>
            <a:r>
              <a:rPr lang="el-GR" dirty="0"/>
              <a:t>Πτώση σε κεκλιμένο επίπεδο</a:t>
            </a:r>
          </a:p>
          <a:p>
            <a:pPr lvl="1"/>
            <a:r>
              <a:rPr lang="el-GR" dirty="0"/>
              <a:t>Πέταγμα προς τα πάνω</a:t>
            </a:r>
          </a:p>
          <a:p>
            <a:pPr lvl="1"/>
            <a:r>
              <a:rPr lang="el-GR" dirty="0"/>
              <a:t>Πέταγμα προς τα πάνω σε κεκλιμένο επίπεδο</a:t>
            </a:r>
          </a:p>
          <a:p>
            <a:pPr lvl="1"/>
            <a:r>
              <a:rPr lang="el-GR" dirty="0"/>
              <a:t>Γενναίο……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https://www.youtube.com/watch?v=aPC_h9Vmlxw</a:t>
            </a:r>
            <a:r>
              <a:rPr lang="el-GR" dirty="0"/>
              <a:t> </a:t>
            </a:r>
          </a:p>
          <a:p>
            <a:pPr lvl="1"/>
            <a:r>
              <a:rPr lang="el-GR" b="1" dirty="0">
                <a:solidFill>
                  <a:srgbClr val="00B050"/>
                </a:solidFill>
              </a:rPr>
              <a:t>Πώς πήγε η δική σας παρατήρηση;</a:t>
            </a:r>
          </a:p>
          <a:p>
            <a:r>
              <a:rPr lang="el-GR" dirty="0" err="1">
                <a:solidFill>
                  <a:srgbClr val="FF0000"/>
                </a:solidFill>
              </a:rPr>
              <a:t>Δυσκολια</a:t>
            </a:r>
            <a:r>
              <a:rPr lang="el-GR" dirty="0">
                <a:solidFill>
                  <a:srgbClr val="FF0000"/>
                </a:solidFill>
              </a:rPr>
              <a:t>: να «</a:t>
            </a:r>
            <a:r>
              <a:rPr lang="el-GR" dirty="0" err="1">
                <a:solidFill>
                  <a:srgbClr val="FF0000"/>
                </a:solidFill>
              </a:rPr>
              <a:t>δουμε</a:t>
            </a:r>
            <a:r>
              <a:rPr lang="el-GR" dirty="0">
                <a:solidFill>
                  <a:srgbClr val="FF0000"/>
                </a:solidFill>
              </a:rPr>
              <a:t>» την ταχύτητα με λεπτομέρεια στο </a:t>
            </a:r>
            <a:r>
              <a:rPr lang="el-GR" dirty="0" err="1">
                <a:solidFill>
                  <a:srgbClr val="FF0000"/>
                </a:solidFill>
              </a:rPr>
              <a:t>χρονο</a:t>
            </a:r>
            <a:r>
              <a:rPr lang="el-GR" dirty="0">
                <a:solidFill>
                  <a:srgbClr val="FF0000"/>
                </a:solidFill>
              </a:rPr>
              <a:t> και στο χώρο (</a:t>
            </a:r>
            <a:r>
              <a:rPr lang="el-GR" dirty="0" err="1">
                <a:solidFill>
                  <a:srgbClr val="FF0000"/>
                </a:solidFill>
              </a:rPr>
              <a:t>στιγμιαια</a:t>
            </a:r>
            <a:r>
              <a:rPr lang="el-GR" dirty="0">
                <a:solidFill>
                  <a:srgbClr val="FF0000"/>
                </a:solidFill>
              </a:rPr>
              <a:t> ταχύτητα)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l-GR" dirty="0" err="1">
                <a:solidFill>
                  <a:srgbClr val="FF0000"/>
                </a:solidFill>
              </a:rPr>
              <a:t>Εσεις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μπορειτε</a:t>
            </a:r>
            <a:r>
              <a:rPr lang="el-GR" dirty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 </a:t>
            </a:r>
            <a:r>
              <a:rPr lang="el-GR" dirty="0" err="1">
                <a:solidFill>
                  <a:srgbClr val="FF0000"/>
                </a:solidFill>
              </a:rPr>
              <a:t>αμερικανικη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επαληθευση</a:t>
            </a:r>
            <a:r>
              <a:rPr lang="el-GR" dirty="0">
                <a:solidFill>
                  <a:srgbClr val="FF0000"/>
                </a:solidFill>
              </a:rPr>
              <a:t> των </a:t>
            </a:r>
            <a:r>
              <a:rPr lang="el-GR" dirty="0" err="1">
                <a:solidFill>
                  <a:srgbClr val="FF0000"/>
                </a:solidFill>
              </a:rPr>
              <a:t>πειραματων</a:t>
            </a:r>
            <a:r>
              <a:rPr lang="el-GR" dirty="0">
                <a:solidFill>
                  <a:srgbClr val="FF0000"/>
                </a:solidFill>
              </a:rPr>
              <a:t> του </a:t>
            </a:r>
            <a:r>
              <a:rPr lang="el-GR" dirty="0" err="1">
                <a:solidFill>
                  <a:srgbClr val="FF0000"/>
                </a:solidFill>
              </a:rPr>
              <a:t>Γαλιλαιου</a:t>
            </a:r>
            <a:r>
              <a:rPr lang="el-GR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https://www.youtube.com/watch?v=AYz_K3mwq6A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Για τη διασκέδασή σας: </a:t>
            </a:r>
            <a:r>
              <a:rPr lang="en-US" dirty="0">
                <a:solidFill>
                  <a:srgbClr val="FF0000"/>
                </a:solidFill>
              </a:rPr>
              <a:t>https://www.youtube.com/watch?v=KtA3Wp8eNgA</a:t>
            </a:r>
          </a:p>
          <a:p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6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Εντάξει…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Πώς θα ορίζατε </a:t>
            </a:r>
            <a:r>
              <a:rPr lang="el-GR" dirty="0" err="1"/>
              <a:t>εσεις</a:t>
            </a:r>
            <a:r>
              <a:rPr lang="el-GR" dirty="0"/>
              <a:t> την ταχύτητα;</a:t>
            </a:r>
          </a:p>
          <a:p>
            <a:r>
              <a:rPr lang="el-GR" dirty="0"/>
              <a:t>Πώς θα </a:t>
            </a:r>
            <a:r>
              <a:rPr lang="el-GR" dirty="0" err="1"/>
              <a:t>οριζατε</a:t>
            </a:r>
            <a:r>
              <a:rPr lang="el-GR" dirty="0"/>
              <a:t> την </a:t>
            </a:r>
            <a:r>
              <a:rPr lang="el-GR" dirty="0" err="1"/>
              <a:t>ταχυτητα</a:t>
            </a:r>
            <a:r>
              <a:rPr lang="el-GR" dirty="0"/>
              <a:t> αν </a:t>
            </a:r>
            <a:r>
              <a:rPr lang="el-GR" dirty="0" err="1"/>
              <a:t>ηταν</a:t>
            </a:r>
            <a:r>
              <a:rPr lang="el-GR" dirty="0"/>
              <a:t> δική σας </a:t>
            </a:r>
            <a:r>
              <a:rPr lang="el-GR" dirty="0" err="1"/>
              <a:t>αποφαση</a:t>
            </a:r>
            <a:r>
              <a:rPr lang="el-GR" dirty="0"/>
              <a:t>;</a:t>
            </a:r>
          </a:p>
          <a:p>
            <a:r>
              <a:rPr lang="el-GR" dirty="0"/>
              <a:t>Θα δίνατε ένα ορισμό ή πολλούς, διακρίνοντας περιπτώσεις;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Περιμένετε ότι θα </a:t>
            </a:r>
            <a:r>
              <a:rPr lang="el-GR" dirty="0" err="1">
                <a:solidFill>
                  <a:srgbClr val="FF0000"/>
                </a:solidFill>
              </a:rPr>
              <a:t>χρειαστειτε</a:t>
            </a:r>
            <a:r>
              <a:rPr lang="el-GR" dirty="0">
                <a:solidFill>
                  <a:srgbClr val="FF0000"/>
                </a:solidFill>
              </a:rPr>
              <a:t> αριθμούς γι αυτό; Είναι αναγκαίο; </a:t>
            </a:r>
          </a:p>
          <a:p>
            <a:r>
              <a:rPr lang="el-GR" dirty="0">
                <a:solidFill>
                  <a:srgbClr val="FF0000"/>
                </a:solidFill>
              </a:rPr>
              <a:t>Αν χρησιμοποιήσουμε αριθμούς σας ενοχλεί, σας ευχαριστεί ή είναι αδιάφορο;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27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Εντάξει…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Πώς θα ορίζατε </a:t>
            </a:r>
            <a:r>
              <a:rPr lang="el-GR" dirty="0" err="1"/>
              <a:t>εσεις</a:t>
            </a:r>
            <a:r>
              <a:rPr lang="el-GR" dirty="0"/>
              <a:t> την ταχύτητα;</a:t>
            </a:r>
          </a:p>
          <a:p>
            <a:endParaRPr lang="el-GR" dirty="0"/>
          </a:p>
          <a:p>
            <a:r>
              <a:rPr lang="el-GR" dirty="0"/>
              <a:t>Πχ πόσος χρόνος χρειάζεται για να περάσει ένα </a:t>
            </a:r>
            <a:r>
              <a:rPr lang="el-GR" dirty="0" err="1"/>
              <a:t>αντικειμενο</a:t>
            </a:r>
            <a:r>
              <a:rPr lang="el-GR" dirty="0"/>
              <a:t> ολόκληρο από ένα σημείο;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141967" y="4499267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2434934" y="5291355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3947102" y="5314296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7452320" y="3933056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4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Όλα αυτά να μπουν </a:t>
            </a:r>
            <a:r>
              <a:rPr lang="el-GR" dirty="0" err="1"/>
              <a:t>κατω</a:t>
            </a:r>
            <a:r>
              <a:rPr lang="el-GR" dirty="0"/>
              <a:t> από την </a:t>
            </a:r>
            <a:r>
              <a:rPr lang="el-GR" dirty="0" err="1"/>
              <a:t>εξουσια</a:t>
            </a:r>
            <a:r>
              <a:rPr lang="el-GR" dirty="0"/>
              <a:t> ενός </a:t>
            </a:r>
            <a:r>
              <a:rPr lang="el-GR" dirty="0" err="1"/>
              <a:t>βελους</a:t>
            </a:r>
            <a:r>
              <a:rPr lang="el-GR" dirty="0"/>
              <a:t>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ενός τύπου </a:t>
            </a:r>
            <a:r>
              <a:rPr lang="en-US" dirty="0"/>
              <a:t>v=s/t</a:t>
            </a:r>
            <a:r>
              <a:rPr lang="el-GR" dirty="0"/>
              <a:t>  ;</a:t>
            </a:r>
          </a:p>
          <a:p>
            <a:r>
              <a:rPr lang="el-GR" dirty="0" err="1">
                <a:solidFill>
                  <a:srgbClr val="FF0000"/>
                </a:solidFill>
              </a:rPr>
              <a:t>Γιατι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να </a:t>
            </a:r>
            <a:r>
              <a:rPr lang="el-GR" dirty="0" err="1">
                <a:solidFill>
                  <a:srgbClr val="FF0000"/>
                </a:solidFill>
              </a:rPr>
              <a:t>γινει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αυτο</a:t>
            </a:r>
            <a:r>
              <a:rPr lang="el-GR" dirty="0">
                <a:solidFill>
                  <a:srgbClr val="FF0000"/>
                </a:solidFill>
              </a:rPr>
              <a:t>;</a:t>
            </a:r>
          </a:p>
          <a:p>
            <a:r>
              <a:rPr lang="el-GR" dirty="0">
                <a:solidFill>
                  <a:srgbClr val="FF0000"/>
                </a:solidFill>
              </a:rPr>
              <a:t>Μήπως θα </a:t>
            </a:r>
            <a:r>
              <a:rPr lang="el-GR" dirty="0" err="1">
                <a:solidFill>
                  <a:srgbClr val="FF0000"/>
                </a:solidFill>
              </a:rPr>
              <a:t>προτιμουσατε</a:t>
            </a:r>
            <a:r>
              <a:rPr lang="el-GR" dirty="0">
                <a:solidFill>
                  <a:srgbClr val="FF0000"/>
                </a:solidFill>
              </a:rPr>
              <a:t> μια </a:t>
            </a:r>
            <a:r>
              <a:rPr lang="el-GR" dirty="0" err="1">
                <a:solidFill>
                  <a:srgbClr val="FF0000"/>
                </a:solidFill>
              </a:rPr>
              <a:t>ζωγραφια</a:t>
            </a:r>
            <a:r>
              <a:rPr lang="el-GR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4" name="Δεξιό βέλος 3"/>
          <p:cNvSpPr/>
          <p:nvPr/>
        </p:nvSpPr>
        <p:spPr>
          <a:xfrm>
            <a:off x="3079751" y="3717032"/>
            <a:ext cx="25922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91" y="4653136"/>
            <a:ext cx="73834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07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Γραφικές παραστάσεις (εδώ επεκτάσεις της όρασης)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απόσταση σαν συνάρτηση του </a:t>
            </a:r>
            <a:r>
              <a:rPr lang="el-GR" dirty="0" err="1"/>
              <a:t>χρονου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Βαζοντας</a:t>
            </a:r>
            <a:r>
              <a:rPr lang="el-GR" dirty="0"/>
              <a:t> τα ενδιάμεσα σημεία είναι σαν να ενισχύουμε τα μάτια μας με ένα </a:t>
            </a:r>
            <a:r>
              <a:rPr lang="el-GR" dirty="0" err="1"/>
              <a:t>ιδιοτυπο</a:t>
            </a:r>
            <a:r>
              <a:rPr lang="el-GR" dirty="0"/>
              <a:t> μικροσκόπιο. </a:t>
            </a:r>
            <a:r>
              <a:rPr lang="el-GR" b="1" dirty="0"/>
              <a:t>Ένα </a:t>
            </a:r>
            <a:r>
              <a:rPr lang="el-GR" b="1" dirty="0" err="1"/>
              <a:t>μικροσκοπιο</a:t>
            </a:r>
            <a:r>
              <a:rPr lang="el-GR" b="1" dirty="0"/>
              <a:t> χρόνου</a:t>
            </a:r>
          </a:p>
        </p:txBody>
      </p:sp>
    </p:spTree>
    <p:extLst>
      <p:ext uri="{BB962C8B-B14F-4D97-AF65-F5344CB8AC3E}">
        <p14:creationId xmlns:p14="http://schemas.microsoft.com/office/powerpoint/2010/main" val="71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Συγκρίσεις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https://youtu.be/KDp1tiUsZw8?t=23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https://www.youtube.com/watch?v=FCMgAmDLOis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ΤΠΕ για </a:t>
            </a:r>
            <a:r>
              <a:rPr lang="el-GR" dirty="0" err="1"/>
              <a:t>βοηθεια</a:t>
            </a:r>
            <a:endParaRPr lang="el-GR" dirty="0"/>
          </a:p>
          <a:p>
            <a:pPr marL="0" lvl="1" indent="0">
              <a:buNone/>
            </a:pPr>
            <a:r>
              <a:rPr lang="en-US" dirty="0"/>
              <a:t>https://phet.colorado.edu/el/simulation/forces-and-motion-basics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475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Προσδιορισμός της ταχύτητας</a:t>
            </a:r>
          </a:p>
        </p:txBody>
      </p:sp>
      <p:sp>
        <p:nvSpPr>
          <p:cNvPr id="4" name="Έλλειψη 3"/>
          <p:cNvSpPr/>
          <p:nvPr/>
        </p:nvSpPr>
        <p:spPr>
          <a:xfrm>
            <a:off x="1992534" y="2492896"/>
            <a:ext cx="100811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1901290" y="4679891"/>
            <a:ext cx="115212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3053418" y="4823907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2117314" y="4463867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2350106" y="4388660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2422114" y="4768667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2574514" y="4921067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2646522" y="4463867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>
            <a:off x="2045306" y="5255955"/>
            <a:ext cx="15042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 flipH="1">
            <a:off x="2654896" y="5148567"/>
            <a:ext cx="144016" cy="356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H="1">
            <a:off x="2350106" y="5148567"/>
            <a:ext cx="144016" cy="356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4572000" y="1772816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7956376" y="1628800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4048" y="155679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</a:t>
            </a:r>
            <a:r>
              <a:rPr lang="en-US" dirty="0"/>
              <a:t>cm</a:t>
            </a:r>
            <a:endParaRPr lang="el-GR" dirty="0"/>
          </a:p>
        </p:txBody>
      </p:sp>
      <p:sp>
        <p:nvSpPr>
          <p:cNvPr id="19" name="Ορθογώνιο 18"/>
          <p:cNvSpPr/>
          <p:nvPr/>
        </p:nvSpPr>
        <p:spPr>
          <a:xfrm>
            <a:off x="2490498" y="188040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22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Ασκηση</a:t>
            </a:r>
            <a:r>
              <a:rPr lang="el-GR" dirty="0"/>
              <a:t> </a:t>
            </a:r>
            <a:r>
              <a:rPr lang="el-GR" dirty="0" err="1"/>
              <a:t>αυτοαξιολογησης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827156"/>
              </p:ext>
            </p:extLst>
          </p:nvPr>
        </p:nvGraphicFramePr>
        <p:xfrm>
          <a:off x="1547664" y="1988839"/>
          <a:ext cx="5623560" cy="4519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0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100" dirty="0">
                          <a:effectLst/>
                        </a:rPr>
                        <a:t>Αν δύο σώματα που κινούνται διανύουν το ίδιο διάστημα στον ίδιο χρόνο, τότε τα δύο σώματα κινούνται με την ίδια ταχύτητα.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1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100">
                          <a:effectLst/>
                        </a:rPr>
                        <a:t>Αν δύο σώματα που κινούνται διανύουν το ίδιο διάστημα σε διαφορετικούς χρόνους, τότε μεγαλύτερη ταχύτητα έχει το σώμα που χρειάζεται τον λιγότερο χρόνο.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1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100">
                          <a:effectLst/>
                        </a:rPr>
                        <a:t>Αν δύο σώματα που κινούνται για τον ίδιο χρόνο αλλά διανύουν διαφορετικά διαστήματα, μεγαλύτερη ταχύτητα έχει το σώμα που διανύει το μεγαλύτερο διάστημα.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1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100" dirty="0">
                          <a:effectLst/>
                        </a:rPr>
                        <a:t>Αν δύο σώματα που κινούνται διανύουν το ίδιο διάστημα σε διαφορετικούς χρόνους, τότε μικρότερη  ταχύτητα έχει το σώμα που χρειάζεται τον περισσότερο  χρόνο.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1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100">
                          <a:effectLst/>
                        </a:rPr>
                        <a:t>Αν δύο σώματα που κινούνται για τον ίδιο χρόνο αλλά διανύουν διαφορετικά διαστήματα, μικρότερη ταχύτητα έχει το σώμα που διανύει το μικρότερο  διάστημα.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1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100">
                          <a:effectLst/>
                        </a:rPr>
                        <a:t>Αν ξέρουμε το διάστημα που διανύει ένα σώμα που κινείται, αλλά δε ξέρουμε το χρόνο που χρειάστηκε για αυτήν την κίνηση, τότε δε μπορούμε να υπολογίσουμε την ταχύτητα του σώματος.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0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1100">
                          <a:effectLst/>
                        </a:rPr>
                        <a:t>Αν ξέρουμε τον χρόνο κίνησης ενός σώματος αλλά δε ξέρουμε το διάστημα που διάνυσε, τότε δε μπορούμε να υπολογίσουμε την ταχύτητα του.</a:t>
                      </a:r>
                      <a:endParaRPr lang="el-G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338535"/>
            <a:ext cx="62445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Σημειώστε με Σ την πρόταση που θεωρείτε Σωστή και με Λ τη πρόταση που θεωρείτε Λάθος.</a:t>
            </a:r>
            <a:r>
              <a:rPr kumimoji="0" lang="el-GR" altLang="el-GR" sz="1200" b="1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l-GR" altLang="el-G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Δωρο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από τον Κ. 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Ναουμ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610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ΔΙΑΛΕΞΗ 6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Μηχανικη</a:t>
            </a:r>
            <a:r>
              <a:rPr lang="el-GR" dirty="0"/>
              <a:t>. </a:t>
            </a:r>
            <a:r>
              <a:rPr lang="el-GR" dirty="0" err="1"/>
              <a:t>Ταχυτητα</a:t>
            </a:r>
            <a:r>
              <a:rPr lang="el-GR" dirty="0"/>
              <a:t>. Μετρήσεις και αναπαραστάσεις. Η </a:t>
            </a:r>
            <a:r>
              <a:rPr lang="el-GR" dirty="0" err="1"/>
              <a:t>επιμονη</a:t>
            </a:r>
            <a:r>
              <a:rPr lang="el-GR" dirty="0"/>
              <a:t> της ταχύτητας</a:t>
            </a:r>
          </a:p>
          <a:p>
            <a:r>
              <a:rPr lang="el-GR" dirty="0"/>
              <a:t>Δύναμη</a:t>
            </a:r>
            <a:r>
              <a:rPr lang="en-US" dirty="0"/>
              <a:t> (</a:t>
            </a:r>
            <a:r>
              <a:rPr lang="el-GR" dirty="0"/>
              <a:t>Λιγο)</a:t>
            </a:r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ταχυτητα</a:t>
            </a:r>
            <a:r>
              <a:rPr lang="el-GR" dirty="0"/>
              <a:t> στον </a:t>
            </a:r>
            <a:r>
              <a:rPr lang="el-GR" dirty="0" err="1"/>
              <a:t>χρονο</a:t>
            </a:r>
            <a:r>
              <a:rPr lang="el-GR" dirty="0"/>
              <a:t> </a:t>
            </a:r>
            <a:br>
              <a:rPr lang="el-GR" dirty="0"/>
            </a:br>
            <a:r>
              <a:rPr lang="el-GR" sz="1800" dirty="0"/>
              <a:t>(σαν συνάρτηση του </a:t>
            </a:r>
            <a:r>
              <a:rPr lang="el-GR" sz="1800" dirty="0" err="1"/>
              <a:t>χρονου</a:t>
            </a:r>
            <a:r>
              <a:rPr lang="el-GR" sz="1800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https://www.seilias.gr/index.php?option=com_content&amp;task=view&amp;id=548&amp;Itemid=32&amp;catid=21</a:t>
            </a:r>
            <a:endParaRPr lang="el-GR" dirty="0"/>
          </a:p>
          <a:p>
            <a:r>
              <a:rPr lang="el-GR" dirty="0"/>
              <a:t>Διάγραμμα ταχύτητας- </a:t>
            </a:r>
            <a:r>
              <a:rPr lang="el-GR" dirty="0" err="1"/>
              <a:t>χρονου</a:t>
            </a:r>
            <a:r>
              <a:rPr lang="el-GR" dirty="0"/>
              <a:t>. Ένα πολύ </a:t>
            </a:r>
            <a:r>
              <a:rPr lang="el-GR" dirty="0" err="1"/>
              <a:t>χρησιμο</a:t>
            </a:r>
            <a:r>
              <a:rPr lang="el-GR" dirty="0"/>
              <a:t> εργαλείο</a:t>
            </a:r>
          </a:p>
          <a:p>
            <a:r>
              <a:rPr lang="el-GR" dirty="0"/>
              <a:t>https://www.youtube.com/watch?v=V5E_LLUgbjI</a:t>
            </a:r>
          </a:p>
          <a:p>
            <a:endParaRPr lang="el-GR" dirty="0"/>
          </a:p>
          <a:p>
            <a:r>
              <a:rPr lang="el-GR" dirty="0"/>
              <a:t>Ένα «μικροσκόπιο» που παρακολουθεί ένα περίεργο «ζώο» </a:t>
            </a:r>
          </a:p>
        </p:txBody>
      </p:sp>
    </p:spTree>
    <p:extLst>
      <p:ext uri="{BB962C8B-B14F-4D97-AF65-F5344CB8AC3E}">
        <p14:creationId xmlns:p14="http://schemas.microsoft.com/office/powerpoint/2010/main" val="310243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θελω</a:t>
            </a:r>
            <a:r>
              <a:rPr lang="el-GR" dirty="0"/>
              <a:t> να </a:t>
            </a:r>
            <a:r>
              <a:rPr lang="el-GR" dirty="0" err="1"/>
              <a:t>μπορειτε</a:t>
            </a:r>
            <a:r>
              <a:rPr lang="el-GR" dirty="0"/>
              <a:t> να κάνετε;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περνάτε από κίνηση (</a:t>
            </a:r>
            <a:r>
              <a:rPr lang="el-GR" dirty="0" err="1"/>
              <a:t>ορατη</a:t>
            </a:r>
            <a:r>
              <a:rPr lang="el-GR" dirty="0"/>
              <a:t> ή περιγραφή) σε διάγραμμα και από διάγραμμα σε περιγραφή ή θεατρική αναπαράσταση κίνησης</a:t>
            </a:r>
          </a:p>
          <a:p>
            <a:r>
              <a:rPr lang="el-GR" dirty="0"/>
              <a:t>Να λύνετε </a:t>
            </a:r>
            <a:r>
              <a:rPr lang="el-GR" dirty="0" err="1"/>
              <a:t>ασκησεις</a:t>
            </a:r>
            <a:r>
              <a:rPr lang="el-GR" dirty="0"/>
              <a:t> με μέση ταχύτητα</a:t>
            </a:r>
          </a:p>
          <a:p>
            <a:r>
              <a:rPr lang="el-GR" dirty="0"/>
              <a:t>Να </a:t>
            </a:r>
            <a:r>
              <a:rPr lang="el-GR" dirty="0" err="1"/>
              <a:t>μπορειτε</a:t>
            </a:r>
            <a:r>
              <a:rPr lang="el-GR" dirty="0"/>
              <a:t> να μετρήσετε την μέση ταχύτητα</a:t>
            </a:r>
          </a:p>
        </p:txBody>
      </p:sp>
    </p:spTree>
    <p:extLst>
      <p:ext uri="{BB962C8B-B14F-4D97-AF65-F5344CB8AC3E}">
        <p14:creationId xmlns:p14="http://schemas.microsoft.com/office/powerpoint/2010/main" val="330220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Παραδειγμα</a:t>
            </a:r>
            <a:r>
              <a:rPr lang="el-GR" dirty="0"/>
              <a:t> </a:t>
            </a:r>
            <a:r>
              <a:rPr lang="el-GR" dirty="0" err="1"/>
              <a:t>ασκησης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Παρακολουθειτε</a:t>
            </a:r>
            <a:r>
              <a:rPr lang="el-GR" dirty="0"/>
              <a:t> ένα </a:t>
            </a:r>
            <a:r>
              <a:rPr lang="el-GR" dirty="0" err="1"/>
              <a:t>οχημα</a:t>
            </a:r>
            <a:r>
              <a:rPr lang="el-GR" dirty="0"/>
              <a:t>. </a:t>
            </a:r>
            <a:r>
              <a:rPr lang="el-GR" dirty="0" err="1"/>
              <a:t>Εχετε</a:t>
            </a:r>
            <a:r>
              <a:rPr lang="el-GR" dirty="0"/>
              <a:t> αυτά τα διαθέσιμα στοιχεία. Μπορείτε να συμπεράνετε πού ίσως σταμάτησε το όχημα στη διαδρομή του;</a:t>
            </a:r>
          </a:p>
          <a:p>
            <a:r>
              <a:rPr lang="en-US" dirty="0"/>
              <a:t>https://eclass.uth.gr/modules/document/index.php?course=PRE_U_113&amp;openDir=/5eaea7c8tCLN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090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Μερος</a:t>
            </a:r>
            <a:r>
              <a:rPr lang="el-GR" dirty="0"/>
              <a:t> 2</a:t>
            </a:r>
            <a:r>
              <a:rPr lang="el-GR" baseline="30000" dirty="0"/>
              <a:t>ο</a:t>
            </a:r>
            <a:r>
              <a:rPr lang="el-GR" dirty="0"/>
              <a:t>: Νόμοι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επιμονή της ταχύτητας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046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Πού οφείλεται η διαφορά;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Ας φαντασθούμε αντικείμενα που στέκονται </a:t>
            </a:r>
            <a:r>
              <a:rPr lang="el-GR" dirty="0" err="1"/>
              <a:t>μεσα</a:t>
            </a:r>
            <a:r>
              <a:rPr lang="el-GR" dirty="0"/>
              <a:t> σε ένα σταθερά κινούμενο σώμα και…</a:t>
            </a:r>
          </a:p>
          <a:p>
            <a:r>
              <a:rPr lang="el-GR" dirty="0" err="1"/>
              <a:t>Αντικειμενα</a:t>
            </a:r>
            <a:r>
              <a:rPr lang="el-GR" dirty="0"/>
              <a:t> γύρω μας που </a:t>
            </a:r>
            <a:r>
              <a:rPr lang="el-GR" dirty="0" err="1"/>
              <a:t>αφου</a:t>
            </a:r>
            <a:r>
              <a:rPr lang="el-GR" dirty="0"/>
              <a:t> σπρωχθούν </a:t>
            </a:r>
            <a:r>
              <a:rPr lang="el-GR" dirty="0" err="1"/>
              <a:t>σταματουν</a:t>
            </a:r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Τι σας </a:t>
            </a:r>
            <a:r>
              <a:rPr lang="el-GR" dirty="0" err="1">
                <a:solidFill>
                  <a:srgbClr val="FF0000"/>
                </a:solidFill>
              </a:rPr>
              <a:t>μοιαζει</a:t>
            </a:r>
            <a:r>
              <a:rPr lang="el-GR" dirty="0">
                <a:solidFill>
                  <a:srgbClr val="FF0000"/>
                </a:solidFill>
              </a:rPr>
              <a:t> πιο </a:t>
            </a:r>
            <a:r>
              <a:rPr lang="el-GR" dirty="0" err="1">
                <a:solidFill>
                  <a:srgbClr val="FF0000"/>
                </a:solidFill>
              </a:rPr>
              <a:t>κοντινο</a:t>
            </a:r>
            <a:r>
              <a:rPr lang="el-GR" dirty="0">
                <a:solidFill>
                  <a:srgbClr val="FF0000"/>
                </a:solidFill>
              </a:rPr>
              <a:t> με τον </a:t>
            </a:r>
            <a:r>
              <a:rPr lang="el-GR" dirty="0" err="1">
                <a:solidFill>
                  <a:srgbClr val="FF0000"/>
                </a:solidFill>
              </a:rPr>
              <a:t>εαυτο</a:t>
            </a:r>
            <a:r>
              <a:rPr lang="el-GR" dirty="0">
                <a:solidFill>
                  <a:srgbClr val="FF0000"/>
                </a:solidFill>
              </a:rPr>
              <a:t> σας όταν είστε σε ένα </a:t>
            </a:r>
            <a:r>
              <a:rPr lang="el-GR" dirty="0" err="1">
                <a:solidFill>
                  <a:srgbClr val="FF0000"/>
                </a:solidFill>
              </a:rPr>
              <a:t>αμαξι</a:t>
            </a:r>
            <a:r>
              <a:rPr lang="el-GR" dirty="0">
                <a:solidFill>
                  <a:srgbClr val="FF0000"/>
                </a:solidFill>
              </a:rPr>
              <a:t>;</a:t>
            </a:r>
            <a:endParaRPr lang="el-GR" dirty="0"/>
          </a:p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64952"/>
            <a:ext cx="2681858" cy="17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3419872" y="4725144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827176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>
            <a:off x="4644008" y="4725144"/>
            <a:ext cx="18722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>
            <a:off x="1907704" y="4725144"/>
            <a:ext cx="216024" cy="64807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2339752" y="4725144"/>
            <a:ext cx="4536504" cy="39604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86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Πού οφείλεται η διαφορά;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Ας φαντασθούμε αντικείμενα που στέκονται </a:t>
            </a:r>
            <a:r>
              <a:rPr lang="el-GR" dirty="0" err="1"/>
              <a:t>μεσα</a:t>
            </a:r>
            <a:r>
              <a:rPr lang="el-GR" dirty="0"/>
              <a:t> σε ένα σταθερά κινούμενο σώμα και…</a:t>
            </a:r>
          </a:p>
          <a:p>
            <a:r>
              <a:rPr lang="el-GR" dirty="0" err="1"/>
              <a:t>Αντικειμενα</a:t>
            </a:r>
            <a:r>
              <a:rPr lang="el-GR" dirty="0"/>
              <a:t> γύρω μας που </a:t>
            </a:r>
            <a:r>
              <a:rPr lang="el-GR" dirty="0" err="1"/>
              <a:t>αφου</a:t>
            </a:r>
            <a:r>
              <a:rPr lang="el-GR" dirty="0"/>
              <a:t> σπρωχθούν </a:t>
            </a:r>
            <a:r>
              <a:rPr lang="el-GR" dirty="0" err="1"/>
              <a:t>σταματουν</a:t>
            </a:r>
            <a:endParaRPr lang="el-GR" dirty="0"/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Η </a:t>
            </a:r>
            <a:r>
              <a:rPr lang="el-GR" dirty="0" err="1">
                <a:solidFill>
                  <a:srgbClr val="FF0000"/>
                </a:solidFill>
              </a:rPr>
              <a:t>ταχυτητα</a:t>
            </a:r>
            <a:r>
              <a:rPr lang="el-GR" dirty="0">
                <a:solidFill>
                  <a:srgbClr val="FF0000"/>
                </a:solidFill>
              </a:rPr>
              <a:t> εύκολα βρίσκεται και χάνεται καθώς αλλάζουμε πλαίσιο;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https://youtu.be/M9P-eDS3oMc?t=222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ή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είναι μια «προίκα» που χάνεται </a:t>
            </a:r>
            <a:r>
              <a:rPr lang="el-GR" dirty="0" err="1">
                <a:solidFill>
                  <a:srgbClr val="FF0000"/>
                </a:solidFill>
              </a:rPr>
              <a:t>δυσκολα</a:t>
            </a:r>
            <a:r>
              <a:rPr lang="el-GR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https://youtu.be/Z_L911Yoybg?t=17</a:t>
            </a:r>
            <a:r>
              <a:rPr lang="el-GR" dirty="0"/>
              <a:t> </a:t>
            </a:r>
          </a:p>
          <a:p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5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ταχύτητα είναι μια «φορτική» προίκα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https://www.youtube.com/watch?v=AyRJE1w5EU0</a:t>
            </a:r>
            <a:r>
              <a:rPr lang="el-GR" dirty="0"/>
              <a:t> </a:t>
            </a:r>
          </a:p>
          <a:p>
            <a:r>
              <a:rPr lang="en-US" dirty="0">
                <a:hlinkClick r:id="rId3"/>
              </a:rPr>
              <a:t>https://www.youtube.com/watch?v=NWoTadpyxV4</a:t>
            </a:r>
            <a:endParaRPr lang="el-GR" dirty="0"/>
          </a:p>
          <a:p>
            <a:r>
              <a:rPr lang="el-GR" dirty="0"/>
              <a:t>ΝΕΑ ΓΝΩΣΗ!!!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633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Ένα </a:t>
            </a:r>
            <a:r>
              <a:rPr lang="el-GR" dirty="0" err="1"/>
              <a:t>βλημα</a:t>
            </a:r>
            <a:r>
              <a:rPr lang="el-GR" dirty="0"/>
              <a:t> τρέχει </a:t>
            </a:r>
            <a:r>
              <a:rPr lang="el-GR" dirty="0" err="1"/>
              <a:t>διπλα</a:t>
            </a:r>
            <a:r>
              <a:rPr lang="el-GR" dirty="0"/>
              <a:t> μας. Μπορούμε να το πιάσουμε;</a:t>
            </a:r>
          </a:p>
          <a:p>
            <a:r>
              <a:rPr lang="el-GR" dirty="0"/>
              <a:t>Πετάμε ένα </a:t>
            </a:r>
            <a:r>
              <a:rPr lang="el-GR" dirty="0" err="1"/>
              <a:t>μπαλακι</a:t>
            </a:r>
            <a:r>
              <a:rPr lang="el-GR" dirty="0"/>
              <a:t> στο </a:t>
            </a:r>
            <a:r>
              <a:rPr lang="el-GR" dirty="0" err="1"/>
              <a:t>αυτοκινητο</a:t>
            </a:r>
            <a:r>
              <a:rPr lang="el-GR" dirty="0"/>
              <a:t>. Πού θα πέσει;</a:t>
            </a:r>
          </a:p>
          <a:p>
            <a:r>
              <a:rPr lang="el-GR" dirty="0" err="1"/>
              <a:t>Περπαταμε</a:t>
            </a:r>
            <a:r>
              <a:rPr lang="el-GR" dirty="0"/>
              <a:t> και μας πέφτει ένα </a:t>
            </a:r>
            <a:r>
              <a:rPr lang="el-GR" dirty="0" err="1"/>
              <a:t>αντικειμενο</a:t>
            </a:r>
            <a:r>
              <a:rPr lang="el-GR" dirty="0"/>
              <a:t>. Που θα πέσει;</a:t>
            </a:r>
          </a:p>
          <a:p>
            <a:r>
              <a:rPr lang="el-GR" dirty="0"/>
              <a:t>Ένα </a:t>
            </a:r>
            <a:r>
              <a:rPr lang="el-GR" dirty="0" err="1"/>
              <a:t>ιστιοφορο</a:t>
            </a:r>
            <a:r>
              <a:rPr lang="el-GR" dirty="0"/>
              <a:t> </a:t>
            </a:r>
            <a:r>
              <a:rPr lang="el-GR" dirty="0" err="1"/>
              <a:t>ταξιδευτει</a:t>
            </a:r>
            <a:r>
              <a:rPr lang="el-GR" dirty="0"/>
              <a:t> με </a:t>
            </a:r>
            <a:r>
              <a:rPr lang="el-GR" dirty="0" err="1"/>
              <a:t>σταθερη</a:t>
            </a:r>
            <a:r>
              <a:rPr lang="el-GR" dirty="0"/>
              <a:t> </a:t>
            </a:r>
            <a:r>
              <a:rPr lang="el-GR" dirty="0" err="1"/>
              <a:t>ταχυτητα</a:t>
            </a:r>
            <a:r>
              <a:rPr lang="el-GR" dirty="0"/>
              <a:t>. </a:t>
            </a:r>
            <a:r>
              <a:rPr lang="el-GR" dirty="0" err="1"/>
              <a:t>Κατι</a:t>
            </a:r>
            <a:r>
              <a:rPr lang="el-GR" dirty="0"/>
              <a:t> πέφτει από το κατάρτι. Πού θα πέσει;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Κάθε </a:t>
            </a:r>
            <a:r>
              <a:rPr lang="el-GR" dirty="0" err="1">
                <a:solidFill>
                  <a:srgbClr val="FF0000"/>
                </a:solidFill>
              </a:rPr>
              <a:t>κομματι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εχει</a:t>
            </a:r>
            <a:r>
              <a:rPr lang="el-GR" dirty="0">
                <a:solidFill>
                  <a:srgbClr val="FF0000"/>
                </a:solidFill>
              </a:rPr>
              <a:t> τη </a:t>
            </a:r>
            <a:r>
              <a:rPr lang="el-GR" dirty="0" err="1">
                <a:solidFill>
                  <a:srgbClr val="FF0000"/>
                </a:solidFill>
              </a:rPr>
              <a:t>δικη</a:t>
            </a:r>
            <a:r>
              <a:rPr lang="el-GR" dirty="0">
                <a:solidFill>
                  <a:srgbClr val="FF0000"/>
                </a:solidFill>
              </a:rPr>
              <a:t> του </a:t>
            </a:r>
            <a:r>
              <a:rPr lang="el-GR" dirty="0" err="1">
                <a:solidFill>
                  <a:srgbClr val="FF0000"/>
                </a:solidFill>
              </a:rPr>
              <a:t>κινηση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n-US" dirty="0"/>
              <a:t>https://www.youtube.com/watch?v=Cy70G3iB22o</a:t>
            </a:r>
            <a:endParaRPr lang="el-GR" dirty="0"/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  <a:p>
            <a:r>
              <a:rPr lang="el-GR" dirty="0" err="1"/>
              <a:t>Ασκηση</a:t>
            </a:r>
            <a:r>
              <a:rPr lang="el-GR" dirty="0"/>
              <a:t> ψυχολογικής παρατήρησης: </a:t>
            </a:r>
            <a:r>
              <a:rPr lang="el-GR" b="1" dirty="0" err="1">
                <a:solidFill>
                  <a:srgbClr val="00B0F0"/>
                </a:solidFill>
              </a:rPr>
              <a:t>Γιατι</a:t>
            </a:r>
            <a:r>
              <a:rPr lang="el-GR" b="1" dirty="0">
                <a:solidFill>
                  <a:srgbClr val="00B0F0"/>
                </a:solidFill>
              </a:rPr>
              <a:t> είναι </a:t>
            </a:r>
            <a:r>
              <a:rPr lang="el-GR" b="1" dirty="0" err="1">
                <a:solidFill>
                  <a:srgbClr val="00B0F0"/>
                </a:solidFill>
              </a:rPr>
              <a:t>τοσο</a:t>
            </a:r>
            <a:r>
              <a:rPr lang="el-GR" b="1" dirty="0">
                <a:solidFill>
                  <a:srgbClr val="00B0F0"/>
                </a:solidFill>
              </a:rPr>
              <a:t> </a:t>
            </a:r>
            <a:r>
              <a:rPr lang="el-GR" b="1" dirty="0" err="1">
                <a:solidFill>
                  <a:srgbClr val="00B0F0"/>
                </a:solidFill>
              </a:rPr>
              <a:t>πειστικο</a:t>
            </a:r>
            <a:r>
              <a:rPr lang="el-GR" b="1" dirty="0">
                <a:solidFill>
                  <a:srgbClr val="00B0F0"/>
                </a:solidFill>
              </a:rPr>
              <a:t> το </a:t>
            </a:r>
            <a:r>
              <a:rPr lang="el-GR" b="1" dirty="0" err="1">
                <a:solidFill>
                  <a:srgbClr val="00B0F0"/>
                </a:solidFill>
              </a:rPr>
              <a:t>αισθημα</a:t>
            </a:r>
            <a:r>
              <a:rPr lang="el-GR" b="1" dirty="0">
                <a:solidFill>
                  <a:srgbClr val="00B0F0"/>
                </a:solidFill>
              </a:rPr>
              <a:t> του </a:t>
            </a:r>
            <a:r>
              <a:rPr lang="el-GR" b="1" dirty="0" err="1">
                <a:solidFill>
                  <a:srgbClr val="00B0F0"/>
                </a:solidFill>
              </a:rPr>
              <a:t>ανοικειν</a:t>
            </a:r>
            <a:r>
              <a:rPr lang="el-GR" b="1" dirty="0">
                <a:solidFill>
                  <a:srgbClr val="00B0F0"/>
                </a:solidFill>
              </a:rPr>
              <a:t>;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Νοητικά πειράματα</a:t>
            </a:r>
          </a:p>
        </p:txBody>
      </p:sp>
    </p:spTree>
    <p:extLst>
      <p:ext uri="{BB962C8B-B14F-4D97-AF65-F5344CB8AC3E}">
        <p14:creationId xmlns:p14="http://schemas.microsoft.com/office/powerpoint/2010/main" val="2853257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0000"/>
                </a:solidFill>
              </a:rPr>
              <a:t>Εφαρμογη</a:t>
            </a:r>
            <a:r>
              <a:rPr lang="el-GR" dirty="0">
                <a:solidFill>
                  <a:srgbClr val="FF0000"/>
                </a:solidFill>
              </a:rPr>
              <a:t> του Σχήματος </a:t>
            </a:r>
            <a:r>
              <a:rPr lang="el-GR" dirty="0" err="1">
                <a:solidFill>
                  <a:srgbClr val="FF0000"/>
                </a:solidFill>
              </a:rPr>
              <a:t>Τουλμιν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/>
              <a:t>Επιχειρηματολογια</a:t>
            </a:r>
            <a:r>
              <a:rPr lang="el-GR" dirty="0"/>
              <a:t>: Τι εξηγεί ότι, στην </a:t>
            </a:r>
            <a:r>
              <a:rPr lang="el-GR" dirty="0" err="1"/>
              <a:t>περιπτωση</a:t>
            </a:r>
            <a:r>
              <a:rPr lang="el-GR" dirty="0"/>
              <a:t> που ένα τρένο κινείται (</a:t>
            </a:r>
            <a:r>
              <a:rPr lang="el-GR" dirty="0" err="1"/>
              <a:t>ακομα</a:t>
            </a:r>
            <a:r>
              <a:rPr lang="el-GR" dirty="0"/>
              <a:t> και με μεγάλη ταχύτητα), δεν μαζεύονται </a:t>
            </a:r>
            <a:r>
              <a:rPr lang="el-GR" dirty="0" err="1"/>
              <a:t>ολοι</a:t>
            </a:r>
            <a:r>
              <a:rPr lang="el-GR" dirty="0"/>
              <a:t> οι άνθρωποι στο </a:t>
            </a:r>
            <a:r>
              <a:rPr lang="el-GR" dirty="0" err="1"/>
              <a:t>πισω</a:t>
            </a:r>
            <a:r>
              <a:rPr lang="el-GR" dirty="0"/>
              <a:t> μέρος του;</a:t>
            </a:r>
          </a:p>
        </p:txBody>
      </p:sp>
    </p:spTree>
    <p:extLst>
      <p:ext uri="{BB962C8B-B14F-4D97-AF65-F5344CB8AC3E}">
        <p14:creationId xmlns:p14="http://schemas.microsoft.com/office/powerpoint/2010/main" val="940113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Πώς </a:t>
            </a:r>
            <a:r>
              <a:rPr lang="el-GR" dirty="0" err="1"/>
              <a:t>μπορουμε</a:t>
            </a:r>
            <a:r>
              <a:rPr lang="el-GR" dirty="0"/>
              <a:t> να </a:t>
            </a:r>
            <a:r>
              <a:rPr lang="el-GR" dirty="0" err="1"/>
              <a:t>βοηθησουμε</a:t>
            </a:r>
            <a:r>
              <a:rPr lang="el-GR" dirty="0"/>
              <a:t> τον </a:t>
            </a:r>
            <a:r>
              <a:rPr lang="el-GR" dirty="0" err="1"/>
              <a:t>εαυτο</a:t>
            </a:r>
            <a:r>
              <a:rPr lang="el-GR" dirty="0"/>
              <a:t> μας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Να </a:t>
            </a:r>
            <a:r>
              <a:rPr lang="el-GR" dirty="0" err="1"/>
              <a:t>οικειοποιηθει</a:t>
            </a:r>
            <a:r>
              <a:rPr lang="el-GR" dirty="0"/>
              <a:t> αυτή την </a:t>
            </a:r>
            <a:r>
              <a:rPr lang="el-GR" dirty="0" err="1"/>
              <a:t>πραγματικοτητα</a:t>
            </a:r>
            <a:r>
              <a:rPr lang="el-GR" dirty="0"/>
              <a:t>;</a:t>
            </a:r>
          </a:p>
          <a:p>
            <a:r>
              <a:rPr lang="el-GR" dirty="0"/>
              <a:t>ένα </a:t>
            </a:r>
            <a:r>
              <a:rPr lang="el-GR" dirty="0" err="1"/>
              <a:t>ταξιδι</a:t>
            </a:r>
            <a:r>
              <a:rPr lang="el-GR" dirty="0"/>
              <a:t> με το </a:t>
            </a:r>
            <a:r>
              <a:rPr lang="el-GR" dirty="0" err="1"/>
              <a:t>αυτοκινητο</a:t>
            </a:r>
            <a:r>
              <a:rPr lang="el-GR" dirty="0"/>
              <a:t> ή το λεωφορείο</a:t>
            </a:r>
          </a:p>
          <a:p>
            <a:r>
              <a:rPr lang="el-GR" dirty="0"/>
              <a:t>Η σκέψη ότι </a:t>
            </a:r>
            <a:r>
              <a:rPr lang="el-GR" dirty="0" err="1"/>
              <a:t>τωρα</a:t>
            </a:r>
            <a:r>
              <a:rPr lang="el-GR" dirty="0"/>
              <a:t> ο έλεγχος του </a:t>
            </a:r>
            <a:r>
              <a:rPr lang="el-GR" dirty="0" err="1"/>
              <a:t>εαυτου</a:t>
            </a:r>
            <a:r>
              <a:rPr lang="el-GR" dirty="0"/>
              <a:t> μου είναι πιο </a:t>
            </a:r>
            <a:r>
              <a:rPr lang="el-GR" dirty="0" err="1"/>
              <a:t>λιγος</a:t>
            </a:r>
            <a:endParaRPr lang="el-GR" dirty="0"/>
          </a:p>
          <a:p>
            <a:endParaRPr lang="en-US" dirty="0"/>
          </a:p>
          <a:p>
            <a:r>
              <a:rPr lang="el-GR" dirty="0"/>
              <a:t>Πόσο εύκολο είναι να </a:t>
            </a:r>
            <a:r>
              <a:rPr lang="el-GR" dirty="0" err="1"/>
              <a:t>σταματησουμε</a:t>
            </a:r>
            <a:r>
              <a:rPr lang="el-GR" dirty="0"/>
              <a:t> ένα αμάξι που </a:t>
            </a:r>
            <a:r>
              <a:rPr lang="el-GR" dirty="0" err="1"/>
              <a:t>κυλαει</a:t>
            </a:r>
            <a:r>
              <a:rPr lang="el-GR" dirty="0"/>
              <a:t>; (τι «</a:t>
            </a:r>
            <a:r>
              <a:rPr lang="el-GR" dirty="0" err="1"/>
              <a:t>βλακεια</a:t>
            </a:r>
            <a:r>
              <a:rPr lang="el-GR" dirty="0"/>
              <a:t>»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κανουμε</a:t>
            </a:r>
            <a:r>
              <a:rPr lang="el-GR" dirty="0"/>
              <a:t> αν δεν </a:t>
            </a:r>
            <a:r>
              <a:rPr lang="el-GR" dirty="0" err="1"/>
              <a:t>νοιωθουμε</a:t>
            </a:r>
            <a:r>
              <a:rPr lang="el-GR" dirty="0"/>
              <a:t> σπλαχνικά τον Α </a:t>
            </a:r>
            <a:r>
              <a:rPr lang="el-GR" dirty="0" err="1"/>
              <a:t>Νομο</a:t>
            </a:r>
            <a:r>
              <a:rPr lang="el-GR" dirty="0"/>
              <a:t>;)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100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/>
              <a:t>Υπενθύμιση</a:t>
            </a:r>
            <a:br>
              <a:rPr lang="en-US" altLang="el-GR" dirty="0"/>
            </a:br>
            <a:r>
              <a:rPr lang="el-GR" altLang="el-GR" dirty="0" err="1"/>
              <a:t>Καλες</a:t>
            </a:r>
            <a:r>
              <a:rPr lang="el-GR" altLang="el-GR" dirty="0"/>
              <a:t> σημειώσεις- </a:t>
            </a:r>
            <a:r>
              <a:rPr lang="el-GR" altLang="el-GR" dirty="0" err="1"/>
              <a:t>σταθερο</a:t>
            </a:r>
            <a:r>
              <a:rPr lang="el-GR" altLang="el-GR" dirty="0"/>
              <a:t> διάβασμα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*Α </a:t>
            </a:r>
            <a:r>
              <a:rPr lang="el-GR" dirty="0" err="1"/>
              <a:t>Νομος</a:t>
            </a:r>
            <a:r>
              <a:rPr lang="el-GR" dirty="0"/>
              <a:t>: Η εποχούμενη *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Autofit/>
          </a:bodyPr>
          <a:lstStyle/>
          <a:p>
            <a:endParaRPr lang="el-GR" sz="1100" dirty="0"/>
          </a:p>
          <a:p>
            <a:pPr marL="0" indent="0">
              <a:buNone/>
            </a:pPr>
            <a:r>
              <a:rPr lang="el-GR" sz="1100" dirty="0"/>
              <a:t>[Καθηγητής]: </a:t>
            </a:r>
          </a:p>
          <a:p>
            <a:pPr marL="0" indent="0">
              <a:buNone/>
            </a:pPr>
            <a:r>
              <a:rPr lang="el-GR" sz="1100" dirty="0"/>
              <a:t>Ο </a:t>
            </a:r>
            <a:r>
              <a:rPr lang="el-GR" sz="1100" dirty="0" err="1"/>
              <a:t>ανθρωπος</a:t>
            </a:r>
            <a:r>
              <a:rPr lang="el-GR" sz="1100" dirty="0"/>
              <a:t> σε </a:t>
            </a:r>
            <a:r>
              <a:rPr lang="el-GR" sz="1100" dirty="0" err="1"/>
              <a:t>ενα</a:t>
            </a:r>
            <a:r>
              <a:rPr lang="el-GR" sz="1100" dirty="0"/>
              <a:t> </a:t>
            </a:r>
            <a:r>
              <a:rPr lang="el-GR" sz="1100" dirty="0" err="1"/>
              <a:t>αυτοκινητο</a:t>
            </a:r>
            <a:r>
              <a:rPr lang="el-GR" sz="1100" dirty="0"/>
              <a:t> που κινείται σταθερά </a:t>
            </a:r>
          </a:p>
          <a:p>
            <a:pPr marL="0" indent="0">
              <a:buNone/>
            </a:pPr>
            <a:r>
              <a:rPr lang="el-GR" sz="1100" dirty="0"/>
              <a:t>είναι μια ανθρώπινη βολίδα. </a:t>
            </a:r>
          </a:p>
          <a:p>
            <a:pPr marL="0" indent="0">
              <a:buNone/>
            </a:pPr>
            <a:r>
              <a:rPr lang="el-GR" sz="1100" dirty="0"/>
              <a:t>Το </a:t>
            </a:r>
            <a:r>
              <a:rPr lang="el-GR" sz="1100" dirty="0" err="1"/>
              <a:t>αυτοκινητο</a:t>
            </a:r>
            <a:r>
              <a:rPr lang="el-GR" sz="1100" dirty="0"/>
              <a:t> </a:t>
            </a:r>
            <a:r>
              <a:rPr lang="el-GR" sz="1100" dirty="0" err="1"/>
              <a:t>απλως</a:t>
            </a:r>
            <a:r>
              <a:rPr lang="el-GR" sz="1100" dirty="0"/>
              <a:t> τον κρατά για να μην πέσει </a:t>
            </a:r>
          </a:p>
          <a:p>
            <a:pPr marL="0" indent="0">
              <a:buNone/>
            </a:pPr>
            <a:r>
              <a:rPr lang="el-GR" sz="1100" dirty="0"/>
              <a:t>και σπρώχνει τον αέρα </a:t>
            </a:r>
            <a:r>
              <a:rPr lang="el-GR" sz="1100" dirty="0" err="1"/>
              <a:t>απο</a:t>
            </a:r>
            <a:r>
              <a:rPr lang="el-GR" sz="1100" dirty="0"/>
              <a:t> μπροστά του </a:t>
            </a:r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r>
              <a:rPr lang="el-GR" sz="1100" dirty="0"/>
              <a:t>[Μαθητής/</a:t>
            </a:r>
            <a:r>
              <a:rPr lang="el-GR" sz="1100" dirty="0" err="1"/>
              <a:t>τρι</a:t>
            </a:r>
            <a:r>
              <a:rPr lang="el-GR" sz="1100" dirty="0"/>
              <a:t>α]: </a:t>
            </a:r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r>
              <a:rPr lang="el-GR" sz="1100" dirty="0"/>
              <a:t>Τρέχεις </a:t>
            </a:r>
          </a:p>
          <a:p>
            <a:pPr marL="0" indent="0">
              <a:buNone/>
            </a:pPr>
            <a:r>
              <a:rPr lang="el-GR" sz="1100" dirty="0"/>
              <a:t>Το σώμα σου </a:t>
            </a:r>
          </a:p>
          <a:p>
            <a:pPr marL="0" indent="0">
              <a:buNone/>
            </a:pPr>
            <a:r>
              <a:rPr lang="el-GR" sz="1100" dirty="0"/>
              <a:t>φτερό στη βούλησή σου </a:t>
            </a:r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r>
              <a:rPr lang="el-GR" sz="1100" dirty="0"/>
              <a:t>Νομίζεις </a:t>
            </a:r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r>
              <a:rPr lang="el-GR" sz="1100" dirty="0"/>
              <a:t>Η μάζα σου ξέρει καλύτερα </a:t>
            </a:r>
          </a:p>
          <a:p>
            <a:pPr marL="0" indent="0">
              <a:buNone/>
            </a:pPr>
            <a:r>
              <a:rPr lang="el-GR" sz="1100" dirty="0"/>
              <a:t>Ανατριχιάζει </a:t>
            </a:r>
          </a:p>
          <a:p>
            <a:pPr marL="0" indent="0">
              <a:buNone/>
            </a:pPr>
            <a:r>
              <a:rPr lang="el-GR" sz="1100" dirty="0"/>
              <a:t>Εύθραυστη </a:t>
            </a:r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r>
              <a:rPr lang="el-GR" sz="1100" dirty="0"/>
              <a:t>Ψάχνεται </a:t>
            </a:r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r>
              <a:rPr lang="el-GR" sz="1100" dirty="0"/>
              <a:t>Κοιτάζει γύρω της </a:t>
            </a:r>
          </a:p>
          <a:p>
            <a:pPr marL="0" indent="0">
              <a:buNone/>
            </a:pPr>
            <a:r>
              <a:rPr lang="el-GR" sz="1100" dirty="0"/>
              <a:t>Σύντροφοι στη γιορτή </a:t>
            </a:r>
          </a:p>
          <a:p>
            <a:pPr marL="0" indent="0">
              <a:buNone/>
            </a:pPr>
            <a:r>
              <a:rPr lang="el-GR" sz="1100" dirty="0"/>
              <a:t>Οι πιθανοί </a:t>
            </a:r>
            <a:r>
              <a:rPr lang="el-GR" sz="1100" dirty="0" err="1"/>
              <a:t>τεμαχιστές</a:t>
            </a:r>
            <a:r>
              <a:rPr lang="el-GR" sz="1100" dirty="0"/>
              <a:t> της </a:t>
            </a:r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r>
              <a:rPr lang="el-GR" sz="1100" dirty="0"/>
              <a:t>Βίντεο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26828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779912" y="51940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https://www.youtube.com/watch?v=3qNjt04bpQM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923928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If you cannot do the time, don’t do the crime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37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Αναστοχασμος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Ποια είναι η κεντρική ιδέα σε αυτό το κομμάτι;</a:t>
            </a:r>
          </a:p>
          <a:p>
            <a:r>
              <a:rPr lang="el-GR" dirty="0"/>
              <a:t>Που μπορεί να </a:t>
            </a:r>
            <a:r>
              <a:rPr lang="el-GR" dirty="0" err="1"/>
              <a:t>βρεί</a:t>
            </a:r>
            <a:r>
              <a:rPr lang="el-GR" dirty="0"/>
              <a:t> απροσδόκητη εφαρμογή αυτή η νέα γνώση; (</a:t>
            </a:r>
            <a:r>
              <a:rPr lang="el-GR" dirty="0" err="1"/>
              <a:t>δικα</a:t>
            </a:r>
            <a:r>
              <a:rPr lang="el-GR" dirty="0"/>
              <a:t> σας </a:t>
            </a:r>
            <a:r>
              <a:rPr lang="el-GR" dirty="0" err="1"/>
              <a:t>παραδειγματα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Τι </a:t>
            </a:r>
            <a:r>
              <a:rPr lang="el-GR" dirty="0" err="1">
                <a:solidFill>
                  <a:srgbClr val="FF0000"/>
                </a:solidFill>
              </a:rPr>
              <a:t>κανει</a:t>
            </a:r>
            <a:r>
              <a:rPr lang="el-GR" dirty="0">
                <a:solidFill>
                  <a:srgbClr val="FF0000"/>
                </a:solidFill>
              </a:rPr>
              <a:t> η δύναμη αν όχι να </a:t>
            </a:r>
            <a:r>
              <a:rPr lang="el-GR" dirty="0" err="1">
                <a:solidFill>
                  <a:srgbClr val="FF0000"/>
                </a:solidFill>
              </a:rPr>
              <a:t>κινει</a:t>
            </a:r>
            <a:r>
              <a:rPr lang="el-GR" dirty="0">
                <a:solidFill>
                  <a:srgbClr val="FF0000"/>
                </a:solidFill>
              </a:rPr>
              <a:t> τα πράγματα;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Και τι </a:t>
            </a:r>
            <a:r>
              <a:rPr lang="el-GR" dirty="0" err="1">
                <a:solidFill>
                  <a:srgbClr val="FF0000"/>
                </a:solidFill>
              </a:rPr>
              <a:t>σταματα</a:t>
            </a:r>
            <a:r>
              <a:rPr lang="el-GR" dirty="0">
                <a:solidFill>
                  <a:srgbClr val="FF0000"/>
                </a:solidFill>
              </a:rPr>
              <a:t> τα κινούμενα </a:t>
            </a:r>
            <a:r>
              <a:rPr lang="el-GR" dirty="0" err="1">
                <a:solidFill>
                  <a:srgbClr val="FF0000"/>
                </a:solidFill>
              </a:rPr>
              <a:t>πραγματα</a:t>
            </a:r>
            <a:r>
              <a:rPr lang="el-GR" dirty="0">
                <a:solidFill>
                  <a:srgbClr val="FF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66997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3082354"/>
          </a:xfrm>
        </p:spPr>
        <p:txBody>
          <a:bodyPr>
            <a:normAutofit/>
          </a:bodyPr>
          <a:lstStyle/>
          <a:p>
            <a:r>
              <a:rPr lang="el-GR" dirty="0" err="1"/>
              <a:t>Νοιωθετε</a:t>
            </a:r>
            <a:r>
              <a:rPr lang="el-GR" dirty="0"/>
              <a:t> οικεία με το </a:t>
            </a:r>
            <a:r>
              <a:rPr lang="el-GR" dirty="0" err="1"/>
              <a:t>διανυσμα</a:t>
            </a:r>
            <a:r>
              <a:rPr lang="el-GR" dirty="0"/>
              <a:t> </a:t>
            </a:r>
            <a:r>
              <a:rPr lang="el-GR" dirty="0" err="1"/>
              <a:t>ταχυτητα</a:t>
            </a:r>
            <a:r>
              <a:rPr lang="el-GR" dirty="0"/>
              <a:t>;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64"/>
            <a:ext cx="41665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60" y="4437112"/>
            <a:ext cx="6372200" cy="231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442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Γαλιλαικη</a:t>
            </a:r>
            <a:r>
              <a:rPr lang="el-GR" dirty="0"/>
              <a:t> σχετικότητα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</a:t>
            </a:r>
            <a:r>
              <a:rPr lang="el-GR" dirty="0" err="1"/>
              <a:t>τρενο</a:t>
            </a:r>
            <a:r>
              <a:rPr lang="el-GR" dirty="0"/>
              <a:t> κινείται με </a:t>
            </a:r>
            <a:r>
              <a:rPr lang="el-GR" dirty="0" err="1"/>
              <a:t>σταθερη</a:t>
            </a:r>
            <a:r>
              <a:rPr lang="el-GR" dirty="0"/>
              <a:t> ταχύτητα. Τα </a:t>
            </a:r>
            <a:r>
              <a:rPr lang="el-GR" dirty="0" err="1"/>
              <a:t>παραθυρα</a:t>
            </a:r>
            <a:r>
              <a:rPr lang="el-GR" dirty="0"/>
              <a:t> </a:t>
            </a:r>
            <a:r>
              <a:rPr lang="el-GR" dirty="0" err="1"/>
              <a:t>κλειστα</a:t>
            </a:r>
            <a:r>
              <a:rPr lang="el-GR" dirty="0"/>
              <a:t>. </a:t>
            </a:r>
            <a:r>
              <a:rPr lang="el-GR" dirty="0" err="1"/>
              <a:t>Μπορω</a:t>
            </a:r>
            <a:r>
              <a:rPr lang="el-GR" dirty="0"/>
              <a:t> να καταλάβω με </a:t>
            </a:r>
            <a:r>
              <a:rPr lang="el-GR" dirty="0" err="1"/>
              <a:t>καποιο</a:t>
            </a:r>
            <a:r>
              <a:rPr lang="el-GR" dirty="0"/>
              <a:t> τρόπο πόσο γρήγορα κινείται;</a:t>
            </a:r>
          </a:p>
          <a:p>
            <a:r>
              <a:rPr lang="el-GR" dirty="0" err="1"/>
              <a:t>Οχι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39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Νεα</a:t>
            </a:r>
            <a:r>
              <a:rPr lang="el-GR" dirty="0"/>
              <a:t> αναλυτικά προγράμματα Φυσικών Επιστημών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Βασικός στόχος δεν είναι η ανάκληση και απομνημόνευση φυσικών αρχών και νόμων, </a:t>
            </a:r>
            <a:r>
              <a:rPr lang="el-GR" dirty="0" err="1"/>
              <a:t>αλλα</a:t>
            </a:r>
            <a:r>
              <a:rPr lang="el-GR" dirty="0"/>
              <a:t> η δυνατότητα των μαθητών/τριών να ερμηνεύουν τα φαινόμενα που συμβαίνουν γύρω τους</a:t>
            </a:r>
          </a:p>
          <a:p>
            <a:r>
              <a:rPr lang="el-GR" dirty="0"/>
              <a:t>Το μοντέλο του μικρόκοσμου αξιοποιείται για την ερμηνεία των φαινομένων όπου κρίνεται απαραίτητο και είναι διαπιστωμένο πως θα διευκολύνει τους/τις μαθητές/</a:t>
            </a:r>
            <a:r>
              <a:rPr lang="el-GR" dirty="0" err="1"/>
              <a:t>τριες</a:t>
            </a:r>
            <a:r>
              <a:rPr lang="el-GR" dirty="0"/>
              <a:t> για τη βέλτιστη προσέγγιση των θεματικών (πχ ηλεκτρισμός, θερμότητα, φυσικές καταστάσεις κλπ.)</a:t>
            </a:r>
          </a:p>
          <a:p>
            <a:r>
              <a:rPr lang="el-GR" dirty="0"/>
              <a:t>Ο αποδεικτικός πειραματισμός έχει βασικό ρόλο στην εκπαιδευτική διαδικασία</a:t>
            </a:r>
          </a:p>
        </p:txBody>
      </p:sp>
    </p:spTree>
    <p:extLst>
      <p:ext uri="{BB962C8B-B14F-4D97-AF65-F5344CB8AC3E}">
        <p14:creationId xmlns:p14="http://schemas.microsoft.com/office/powerpoint/2010/main" val="21449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ΜΗΧΑΝΙΚΗ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17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err="1"/>
              <a:t>Μηχανικη</a:t>
            </a:r>
            <a:r>
              <a:rPr lang="el-GR" dirty="0"/>
              <a:t> στα τρέχοντα βιβλία του Δημοτικού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Πέμπτη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σελιδα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 162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τετραδιο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εργασιων</a:t>
            </a: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Aft>
                <a:spcPts val="1000"/>
              </a:spcAft>
              <a:buNone/>
            </a:pPr>
            <a:r>
              <a:rPr lang="en-US" altLang="el-GR" sz="1300" dirty="0">
                <a:ea typeface="Calibri" pitchFamily="34" charset="0"/>
                <a:cs typeface="Times New Roman" pitchFamily="18" charset="0"/>
              </a:rPr>
              <a:t>http://ebooks.edu.gr/ebooks/v/pdf/8547/628/10-0133-02_Fysika_E-Dimotikou_Tetradio-Ergasion/</a:t>
            </a: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Ταχύτητα ,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Μετρηση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ταχυτητας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Δυναμεις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από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επαφη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και από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αποσταση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, Πίεση</a:t>
            </a: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Πέμπτη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σελ 104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βιβλιο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μαθητη</a:t>
            </a: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Aft>
                <a:spcPts val="1000"/>
              </a:spcAft>
              <a:buNone/>
            </a:pPr>
            <a:r>
              <a:rPr lang="en-US" altLang="el-GR" sz="1300" dirty="0">
                <a:ea typeface="Calibri" pitchFamily="34" charset="0"/>
                <a:cs typeface="Times New Roman" pitchFamily="18" charset="0"/>
              </a:rPr>
              <a:t>http://ebooks.edu.gr/ebooks/v/pdf/8547/708/10-0197-02_Fysika_E-Dimotikou_Vivlio-Mathiti/</a:t>
            </a: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None/>
            </a:pP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Δυναμεις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Ταχυτητα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Δυναμεις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από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επαφη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και από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αποσταση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, Πίεση </a:t>
            </a: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Μπορειτε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να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βρειτε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και τα εμπλουτισμένα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βιβλια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εδώ</a:t>
            </a: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el-GR" sz="1300" dirty="0">
                <a:ea typeface="Calibri" pitchFamily="34" charset="0"/>
                <a:cs typeface="Times New Roman" pitchFamily="18" charset="0"/>
                <a:hlinkClick r:id="rId2"/>
              </a:rPr>
              <a:t>http://ebooks.edu.gr/ebooks/v2/course-main.jsp?handle=8547/77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293096"/>
            <a:ext cx="33464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44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ΜΕΡΟΣ 1</a:t>
            </a:r>
            <a:r>
              <a:rPr lang="el-GR" baseline="30000" dirty="0"/>
              <a:t>ο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l-GR" dirty="0" err="1"/>
              <a:t>Ταχυτητα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31527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77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Γλωσσικά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>
                <a:hlinkClick r:id="rId2"/>
              </a:rPr>
              <a:t>Ταχύτητα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https://www.greek-language.gr/greekLang/modern_greek/tools/lexica/search.html?lq=%CF%84%CE%B1%CF%87%CF%8D%CF%84%CE%B7%CF%84%CE%B1&amp;sin=all</a:t>
            </a:r>
            <a:endParaRPr lang="el-GR" dirty="0"/>
          </a:p>
          <a:p>
            <a:r>
              <a:rPr lang="el-GR" dirty="0">
                <a:hlinkClick r:id="rId3"/>
              </a:rPr>
              <a:t>Βραδύτητα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https://www.greek-language.gr/greekLang/modern_greek/tools/lexica/search.html?lq=%CE%B2%CF%81%CE%B1%CE%B4%CF%8D%CF%84%CE%B7%CF%84%CE%B1&amp;dq</a:t>
            </a:r>
            <a:r>
              <a:rPr lang="en-US" dirty="0"/>
              <a:t>=</a:t>
            </a:r>
            <a:endParaRPr lang="el-GR" dirty="0"/>
          </a:p>
          <a:p>
            <a:br>
              <a:rPr lang="el-GR" dirty="0"/>
            </a:br>
            <a:r>
              <a:rPr lang="el-GR" dirty="0"/>
              <a:t>Ποιες άλλες </a:t>
            </a:r>
            <a:r>
              <a:rPr lang="el-GR" dirty="0" err="1"/>
              <a:t>λεξεις</a:t>
            </a:r>
            <a:r>
              <a:rPr lang="el-GR" dirty="0"/>
              <a:t> θα ψάχνατε; Τι συνδηλώσεις σας έρχονται στο νου; Τι συναισθήματα;</a:t>
            </a:r>
          </a:p>
        </p:txBody>
      </p:sp>
    </p:spTree>
    <p:extLst>
      <p:ext uri="{BB962C8B-B14F-4D97-AF65-F5344CB8AC3E}">
        <p14:creationId xmlns:p14="http://schemas.microsoft.com/office/powerpoint/2010/main" val="394197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Οψεις</a:t>
            </a:r>
            <a:r>
              <a:rPr lang="el-GR" dirty="0"/>
              <a:t> της ταχύτητας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404864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Σβελτάδα (</a:t>
            </a:r>
            <a:r>
              <a:rPr lang="el-GR" dirty="0" err="1"/>
              <a:t>μολις</a:t>
            </a:r>
            <a:r>
              <a:rPr lang="el-GR" dirty="0"/>
              <a:t> που </a:t>
            </a:r>
            <a:r>
              <a:rPr lang="el-GR" dirty="0" err="1"/>
              <a:t>ειδαμε</a:t>
            </a:r>
            <a:r>
              <a:rPr lang="el-GR" dirty="0"/>
              <a:t> </a:t>
            </a:r>
            <a:r>
              <a:rPr lang="el-GR" dirty="0" err="1"/>
              <a:t>κατι</a:t>
            </a:r>
            <a:r>
              <a:rPr lang="el-GR" dirty="0"/>
              <a:t>. </a:t>
            </a:r>
            <a:r>
              <a:rPr lang="el-GR" dirty="0" err="1"/>
              <a:t>Θαυμασμος</a:t>
            </a:r>
            <a:r>
              <a:rPr lang="el-GR" dirty="0"/>
              <a:t>, </a:t>
            </a:r>
            <a:r>
              <a:rPr lang="el-GR" dirty="0" err="1"/>
              <a:t>ισως</a:t>
            </a:r>
            <a:r>
              <a:rPr lang="el-GR" dirty="0"/>
              <a:t> και </a:t>
            </a:r>
            <a:r>
              <a:rPr lang="el-GR" dirty="0" err="1"/>
              <a:t>κινδυνος</a:t>
            </a:r>
            <a:r>
              <a:rPr lang="el-GR" dirty="0"/>
              <a:t>)</a:t>
            </a:r>
          </a:p>
          <a:p>
            <a:r>
              <a:rPr lang="el-GR" dirty="0" err="1"/>
              <a:t>Βραδυτητα</a:t>
            </a:r>
            <a:r>
              <a:rPr lang="el-GR" dirty="0"/>
              <a:t> (</a:t>
            </a:r>
            <a:r>
              <a:rPr lang="el-GR" dirty="0" err="1"/>
              <a:t>ενοχληση</a:t>
            </a:r>
            <a:r>
              <a:rPr lang="el-GR" dirty="0"/>
              <a:t>, </a:t>
            </a:r>
            <a:r>
              <a:rPr lang="el-GR" dirty="0" err="1"/>
              <a:t>ισως</a:t>
            </a:r>
            <a:r>
              <a:rPr lang="el-GR" dirty="0"/>
              <a:t> </a:t>
            </a:r>
            <a:r>
              <a:rPr lang="el-GR" dirty="0" err="1"/>
              <a:t>κατι</a:t>
            </a:r>
            <a:r>
              <a:rPr lang="el-GR" dirty="0"/>
              <a:t> </a:t>
            </a:r>
            <a:r>
              <a:rPr lang="el-GR" dirty="0" err="1"/>
              <a:t>επικινδυνο</a:t>
            </a:r>
            <a:r>
              <a:rPr lang="el-GR" dirty="0"/>
              <a:t>)</a:t>
            </a:r>
          </a:p>
          <a:p>
            <a:r>
              <a:rPr lang="el-GR" dirty="0" err="1"/>
              <a:t>Μετρια</a:t>
            </a:r>
            <a:r>
              <a:rPr lang="el-GR" dirty="0"/>
              <a:t> </a:t>
            </a:r>
            <a:r>
              <a:rPr lang="el-GR" dirty="0" err="1"/>
              <a:t>Κινηση</a:t>
            </a:r>
            <a:r>
              <a:rPr lang="el-GR" dirty="0"/>
              <a:t> ( </a:t>
            </a:r>
            <a:r>
              <a:rPr lang="el-GR" dirty="0" err="1"/>
              <a:t>συνηθης</a:t>
            </a:r>
            <a:r>
              <a:rPr lang="el-GR" dirty="0"/>
              <a:t> </a:t>
            </a:r>
            <a:r>
              <a:rPr lang="el-GR" dirty="0" err="1"/>
              <a:t>ζωη</a:t>
            </a:r>
            <a:r>
              <a:rPr lang="el-GR" dirty="0"/>
              <a:t>, </a:t>
            </a:r>
            <a:r>
              <a:rPr lang="el-GR" dirty="0" err="1"/>
              <a:t>μπορω</a:t>
            </a:r>
            <a:r>
              <a:rPr lang="el-GR" dirty="0"/>
              <a:t> να το </a:t>
            </a:r>
            <a:r>
              <a:rPr lang="el-GR" dirty="0" err="1"/>
              <a:t>διαπραγματευτω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 err="1">
                <a:solidFill>
                  <a:srgbClr val="FF0000"/>
                </a:solidFill>
              </a:rPr>
              <a:t>Γιατι</a:t>
            </a:r>
            <a:r>
              <a:rPr lang="el-GR" dirty="0">
                <a:solidFill>
                  <a:srgbClr val="FF0000"/>
                </a:solidFill>
              </a:rPr>
              <a:t> να </a:t>
            </a:r>
            <a:r>
              <a:rPr lang="el-GR" dirty="0" err="1">
                <a:solidFill>
                  <a:srgbClr val="FF0000"/>
                </a:solidFill>
              </a:rPr>
              <a:t>θελω</a:t>
            </a:r>
            <a:r>
              <a:rPr lang="el-GR" dirty="0">
                <a:solidFill>
                  <a:srgbClr val="FF0000"/>
                </a:solidFill>
              </a:rPr>
              <a:t> να κάνω όλες αυτές τις διαφορετικές καταστάσεις </a:t>
            </a:r>
            <a:r>
              <a:rPr lang="el-GR" dirty="0" err="1">
                <a:solidFill>
                  <a:srgbClr val="FF0000"/>
                </a:solidFill>
              </a:rPr>
              <a:t>οψεις</a:t>
            </a:r>
            <a:r>
              <a:rPr lang="el-GR" dirty="0">
                <a:solidFill>
                  <a:srgbClr val="FF0000"/>
                </a:solidFill>
              </a:rPr>
              <a:t> της </a:t>
            </a:r>
            <a:r>
              <a:rPr lang="el-GR" dirty="0" err="1">
                <a:solidFill>
                  <a:srgbClr val="FF0000"/>
                </a:solidFill>
              </a:rPr>
              <a:t>ιδιας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εννοιας</a:t>
            </a:r>
            <a:r>
              <a:rPr lang="el-GR" dirty="0">
                <a:solidFill>
                  <a:srgbClr val="FF0000"/>
                </a:solidFill>
              </a:rPr>
              <a:t>;  Πώς </a:t>
            </a:r>
            <a:r>
              <a:rPr lang="el-GR" dirty="0" err="1">
                <a:solidFill>
                  <a:srgbClr val="FF0000"/>
                </a:solidFill>
              </a:rPr>
              <a:t>νοιωθετε</a:t>
            </a:r>
            <a:r>
              <a:rPr lang="el-GR" dirty="0">
                <a:solidFill>
                  <a:srgbClr val="FF0000"/>
                </a:solidFill>
              </a:rPr>
              <a:t> απέναντι σε μια τέτοια προσέγγιση;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82296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3409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7454</TotalTime>
  <Words>1708</Words>
  <Application>Microsoft Office PowerPoint</Application>
  <PresentationFormat>On-screen Show (4:3)</PresentationFormat>
  <Paragraphs>192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Θέμα του Office</vt:lpstr>
      <vt:lpstr>2_Θέμα του Office</vt:lpstr>
      <vt:lpstr>ΒΑΣΙΚΕΣ ΕΝΟΙΕΣ ΦΥΣΙΚΩΝ ΕΠΙΣΤΗΜΩΝ</vt:lpstr>
      <vt:lpstr>ΔΙΑΛΕΞΗ 6</vt:lpstr>
      <vt:lpstr>Υπενθύμιση Καλες σημειώσεις- σταθερο διάβασμα</vt:lpstr>
      <vt:lpstr>Νεα αναλυτικά προγράμματα Φυσικών Επιστημών</vt:lpstr>
      <vt:lpstr>ΜΗΧΑΝΙΚΗ</vt:lpstr>
      <vt:lpstr>Μηχανικη στα τρέχοντα βιβλία του Δημοτικού</vt:lpstr>
      <vt:lpstr>ΜΕΡΟΣ 1ο </vt:lpstr>
      <vt:lpstr>Γλωσσικά</vt:lpstr>
      <vt:lpstr>Οψεις της ταχύτητας</vt:lpstr>
      <vt:lpstr>Γιατι σας κανω τις παραπάνω ερωτήσεις;</vt:lpstr>
      <vt:lpstr>Γιατι σας κανω τις παραπάνω ερωτήσεις;</vt:lpstr>
      <vt:lpstr>«Ιστορικά»:</vt:lpstr>
      <vt:lpstr>Εντάξει…</vt:lpstr>
      <vt:lpstr>Εντάξει…</vt:lpstr>
      <vt:lpstr>Όλα αυτά να μπουν κατω από την εξουσια ενός βελους;</vt:lpstr>
      <vt:lpstr>Γραφικές παραστάσεις (εδώ επεκτάσεις της όρασης)</vt:lpstr>
      <vt:lpstr>Συγκρίσεις</vt:lpstr>
      <vt:lpstr>Προσδιορισμός της ταχύτητας</vt:lpstr>
      <vt:lpstr>Ασκηση αυτοαξιολογησης</vt:lpstr>
      <vt:lpstr>Η ταχυτητα στον χρονο  (σαν συνάρτηση του χρονου)</vt:lpstr>
      <vt:lpstr>Τι θελω να μπορειτε να κάνετε;</vt:lpstr>
      <vt:lpstr>Παραδειγμα ασκησης</vt:lpstr>
      <vt:lpstr>Μερος 2ο: Νόμοι</vt:lpstr>
      <vt:lpstr>Πού οφείλεται η διαφορά; </vt:lpstr>
      <vt:lpstr>Πού οφείλεται η διαφορά; </vt:lpstr>
      <vt:lpstr>Η ταχύτητα είναι μια «φορτική» προίκα</vt:lpstr>
      <vt:lpstr> </vt:lpstr>
      <vt:lpstr>Εφαρμογη του Σχήματος Τουλμιν</vt:lpstr>
      <vt:lpstr>Πώς μπορουμε να βοηθησουμε τον εαυτο μας</vt:lpstr>
      <vt:lpstr>*Α Νομος: Η εποχούμενη *  </vt:lpstr>
      <vt:lpstr>Αναστοχασμος</vt:lpstr>
      <vt:lpstr>Νοιωθετε οικεία με το διανυσμα ταχυτητα;</vt:lpstr>
      <vt:lpstr>Γαλιλαικη σχετικότητα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KOLLIAS VASILIOS</cp:lastModifiedBy>
  <cp:revision>398</cp:revision>
  <cp:lastPrinted>2020-12-11T11:35:15Z</cp:lastPrinted>
  <dcterms:created xsi:type="dcterms:W3CDTF">2020-09-21T06:35:47Z</dcterms:created>
  <dcterms:modified xsi:type="dcterms:W3CDTF">2021-11-17T12:11:03Z</dcterms:modified>
</cp:coreProperties>
</file>