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4C02D-EB69-4EDC-A6D5-0F397B7F41DD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25F8E-1601-4D7C-AC0E-443FF03A188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483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pPr lvl="0"/>
            <a:r>
              <a:rPr lang="el-GR" altLang="el-GR" noProof="0"/>
              <a:t>Στυλ κύριου τίτλου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l-GR" altLang="el-GR" noProof="0"/>
              <a:t>Στυλ κύριου υπότιτλου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414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52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013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020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34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358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809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21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856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151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επεξεργασία του τίτλου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 επίπεδο</a:t>
            </a:r>
          </a:p>
          <a:p>
            <a:pPr lvl="2"/>
            <a:r>
              <a:rPr lang="el-GR" altLang="el-GR"/>
              <a:t>Τρίτο επίπεδο</a:t>
            </a:r>
          </a:p>
          <a:p>
            <a:pPr lvl="3"/>
            <a:r>
              <a:rPr lang="el-GR" altLang="el-GR"/>
              <a:t>Τέταρτο επίπεδο</a:t>
            </a:r>
          </a:p>
          <a:p>
            <a:pPr lvl="4"/>
            <a:r>
              <a:rPr lang="el-GR" altLang="el-GR"/>
              <a:t>Πέμπτο επίπεδο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l-GR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sz="quarter"/>
          </p:nvPr>
        </p:nvSpPr>
        <p:spPr>
          <a:xfrm>
            <a:off x="0" y="476672"/>
            <a:ext cx="9144000" cy="1944216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 err="1">
                <a:solidFill>
                  <a:srgbClr val="FFFF00"/>
                </a:solidFill>
              </a:rPr>
              <a:t>Λιμνολογία</a:t>
            </a:r>
            <a:r>
              <a:rPr lang="el-GR" dirty="0">
                <a:solidFill>
                  <a:srgbClr val="FFFF00"/>
                </a:solidFill>
              </a:rPr>
              <a:t>:</a:t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>Τέταρτο </a:t>
            </a:r>
            <a:r>
              <a:rPr lang="el-GR" dirty="0">
                <a:solidFill>
                  <a:srgbClr val="FFFF00"/>
                </a:solidFill>
              </a:rPr>
              <a:t>Μάθημα </a:t>
            </a:r>
            <a:br>
              <a:rPr lang="el-GR" dirty="0">
                <a:solidFill>
                  <a:srgbClr val="FFFF00"/>
                </a:solidFill>
              </a:rPr>
            </a:b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sz="quarter" idx="1"/>
          </p:nvPr>
        </p:nvSpPr>
        <p:spPr>
          <a:xfrm>
            <a:off x="0" y="2492896"/>
            <a:ext cx="9108504" cy="4365104"/>
          </a:xfrm>
        </p:spPr>
        <p:txBody>
          <a:bodyPr/>
          <a:lstStyle/>
          <a:p>
            <a:endParaRPr lang="el-GR" dirty="0">
              <a:solidFill>
                <a:srgbClr val="FFC000"/>
              </a:solidFill>
            </a:endParaRPr>
          </a:p>
          <a:p>
            <a:r>
              <a:rPr lang="el-GR" sz="4400" dirty="0"/>
              <a:t>Δημοσθένης Α. Χατζηλέλεκας</a:t>
            </a:r>
          </a:p>
          <a:p>
            <a:r>
              <a:rPr lang="el-GR" sz="4400" dirty="0">
                <a:solidFill>
                  <a:schemeClr val="tx1"/>
                </a:solidFill>
              </a:rPr>
              <a:t>Σύμβουλος Εκπαίδευσης ΠΕ-70</a:t>
            </a:r>
          </a:p>
          <a:p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3698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Μία άλλη επίδραση του κλίματος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είναι </a:t>
            </a:r>
            <a:r>
              <a:rPr lang="el-GR" sz="4400" dirty="0"/>
              <a:t>η μη ύπαρξη απορροής.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746794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Λίμνες γλυκού νερού δίχως απορροή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τελικά </a:t>
            </a:r>
            <a:r>
              <a:rPr lang="el-GR" sz="4400" dirty="0"/>
              <a:t>μετατρέπονται με εξάτμιση σε αλμυρές λίμνες και μπορεί να ξηραθούν τελείως.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952571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Εκτός από τις φυσικές πηγές των χημικών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που </a:t>
            </a:r>
            <a:r>
              <a:rPr lang="el-GR" sz="4400" dirty="0"/>
              <a:t>είναι τα ιζήματα, η διάβρωση και το ξέπλυμα της λεκάνης απορροής, υπάρχουν και οι γεωργικές, δασικές και αστικές πηγές.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189212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Αυτές, εκτός από το ότι μεταβάλλουν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τη </a:t>
            </a:r>
            <a:r>
              <a:rPr lang="el-GR" sz="4400" dirty="0"/>
              <a:t>μορφή της λιμναίας λεκάνης, μεταβάλλουν επίσης και το χημικό περιβάλλον.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059563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effectLst/>
              </a:rPr>
              <a:t/>
            </a:r>
            <a:br>
              <a:rPr lang="el-GR" dirty="0" smtClean="0">
                <a:solidFill>
                  <a:srgbClr val="FFFF00"/>
                </a:solidFill>
                <a:effectLst/>
              </a:rPr>
            </a:br>
            <a:r>
              <a:rPr lang="el-GR" dirty="0">
                <a:solidFill>
                  <a:srgbClr val="FFFF00"/>
                </a:solidFill>
                <a:effectLst/>
              </a:rPr>
              <a:t/>
            </a:r>
            <a:br>
              <a:rPr lang="el-GR" dirty="0">
                <a:solidFill>
                  <a:srgbClr val="FFFF00"/>
                </a:solidFill>
                <a:effectLst/>
              </a:rPr>
            </a:br>
            <a:r>
              <a:rPr lang="el-GR" dirty="0" smtClean="0">
                <a:solidFill>
                  <a:srgbClr val="FFFF00"/>
                </a:solidFill>
                <a:effectLst/>
              </a:rPr>
              <a:t>Κεφάλαιο </a:t>
            </a:r>
            <a:r>
              <a:rPr lang="el-GR" dirty="0">
                <a:solidFill>
                  <a:srgbClr val="FFFF00"/>
                </a:solidFill>
                <a:effectLst/>
              </a:rPr>
              <a:t>3</a:t>
            </a:r>
            <a:r>
              <a:rPr lang="el-GR" baseline="30000" dirty="0">
                <a:solidFill>
                  <a:srgbClr val="FFFF00"/>
                </a:solidFill>
                <a:effectLst/>
              </a:rPr>
              <a:t>ο</a:t>
            </a:r>
            <a:r>
              <a:rPr lang="el-GR" dirty="0" smtClean="0">
                <a:solidFill>
                  <a:srgbClr val="FFFF00"/>
                </a:solidFill>
                <a:effectLst/>
              </a:rPr>
              <a:t>: Λίμνες</a:t>
            </a:r>
            <a:r>
              <a:rPr lang="el-GR" dirty="0">
                <a:solidFill>
                  <a:srgbClr val="FFFF00"/>
                </a:solidFill>
                <a:effectLst/>
              </a:rPr>
              <a:t/>
            </a:r>
            <a:br>
              <a:rPr lang="el-GR" dirty="0">
                <a:solidFill>
                  <a:srgbClr val="FFFF00"/>
                </a:solidFill>
                <a:effectLst/>
              </a:rPr>
            </a:br>
            <a:r>
              <a:rPr lang="el-GR" dirty="0">
                <a:solidFill>
                  <a:srgbClr val="FFFF00"/>
                </a:solidFill>
                <a:effectLst/>
              </a:rPr>
              <a:t/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«</a:t>
            </a:r>
            <a:r>
              <a:rPr lang="el-GR" dirty="0"/>
              <a:t>Η ύπαρξη μιας λίμνης, με την ευρύτερη έννοια του όρου, εξαρτάται ουσιαστικά από την ύπαρξη ενός φυσικού </a:t>
            </a:r>
            <a:r>
              <a:rPr lang="el-GR" dirty="0" smtClean="0"/>
              <a:t>βυθίσματος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4410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λίγο-πολύ κλειστού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απ</a:t>
            </a:r>
            <a:r>
              <a:rPr lang="el-GR" sz="4400" dirty="0"/>
              <a:t>’ όλες τις πλευρές που κατέχει μια κεντρική έκταση πολύ πιο χαμηλή από τις όχθες του.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113155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θα πρέπει ακόμη αυτό το βύθισμα να είναι λίγο-πολύ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Στεγανό (αδιαπέραστο), </a:t>
            </a:r>
            <a:r>
              <a:rPr lang="el-GR" sz="4400" dirty="0"/>
              <a:t>ώστε να μπορεί να γεμίσει νερό που θα προέρχεται είτε από τις βροχοπτώσεις είτε από άλλες πηγές.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031682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Όλες οι λεκάνες, είτε προέρχονται από ρήγματα στον φλοιό της γης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είτε </a:t>
            </a:r>
            <a:r>
              <a:rPr lang="el-GR" sz="4400" dirty="0"/>
              <a:t>από φράγματα σε κοιλάδες είτε από ηφαιστειογενή δράση κτλ., έχουν τη δυνατότητα να μετατραπούν σε λίμνες</a:t>
            </a:r>
            <a:r>
              <a:rPr lang="el-GR" sz="4400" dirty="0" smtClean="0"/>
              <a:t>».</a:t>
            </a:r>
            <a:r>
              <a:rPr lang="en-US" sz="4400" dirty="0" smtClean="0"/>
              <a:t> </a:t>
            </a:r>
            <a:endParaRPr lang="el-GR" sz="4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4688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/>
              </a:rPr>
              <a:t/>
            </a:r>
            <a:br>
              <a:rPr lang="el-GR" dirty="0" smtClean="0">
                <a:effectLst/>
              </a:rPr>
            </a:br>
            <a:r>
              <a:rPr lang="el-GR" dirty="0" smtClean="0">
                <a:solidFill>
                  <a:srgbClr val="FFFF00"/>
                </a:solidFill>
                <a:effectLst/>
              </a:rPr>
              <a:t>3.2 </a:t>
            </a:r>
            <a:r>
              <a:rPr lang="el-GR" dirty="0">
                <a:solidFill>
                  <a:srgbClr val="FFFF00"/>
                </a:solidFill>
                <a:effectLst/>
              </a:rPr>
              <a:t>Προέλευση και ταξινόμηση των λιμνών</a:t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«</a:t>
            </a:r>
            <a:r>
              <a:rPr lang="el-GR" sz="4400" dirty="0"/>
              <a:t>Οι λίμνες προέρχονται συνήθως από </a:t>
            </a:r>
            <a:r>
              <a:rPr lang="el-GR" sz="4400" dirty="0" smtClean="0"/>
              <a:t>καταστροφές.</a:t>
            </a:r>
            <a:r>
              <a:rPr lang="el-GR" sz="4400" dirty="0"/>
              <a:t> Η δημιουργία τους έχει καταστροφική </a:t>
            </a:r>
            <a:r>
              <a:rPr lang="el-GR" sz="4400" dirty="0" smtClean="0"/>
              <a:t>προέλευση. 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610531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και πραγματοποιήθηκε σε παγετώδεις περιόδους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ή </a:t>
            </a:r>
            <a:r>
              <a:rPr lang="el-GR" sz="4400" dirty="0"/>
              <a:t>σε περιόδους μεγάλης τεκτονικής ή ηφαιστειακής δραστηριότητας. 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572662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Αντίθετα, περιοχές με ημίξηρα κλίματα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έχουν </a:t>
            </a:r>
            <a:r>
              <a:rPr lang="el-GR" sz="4400" dirty="0"/>
              <a:t>λίγες βίαιες βροχοπτώσεις και η κάλυψη του εδάφους δεν είναι συνεχής. 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428578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598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Σ’ αυτά τα θερμά ή μεσογειακά κλίματα,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η </a:t>
            </a:r>
            <a:r>
              <a:rPr lang="el-GR" sz="4400" dirty="0"/>
              <a:t>διάβρωση του εδάφους είναι εκτεταμένη και τα ιζήματα κινούνται πιο εύκολα από τη λεκάνη απορροής στη </a:t>
            </a:r>
            <a:r>
              <a:rPr lang="el-GR" sz="4400" dirty="0" smtClean="0"/>
              <a:t>λίμνη.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820776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«Ο φωσφόρος ο οποίος μεταφέρεται προσροφημένος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σε </a:t>
            </a:r>
            <a:r>
              <a:rPr lang="el-GR" sz="4400" dirty="0"/>
              <a:t>σωματίδια του εδάφους, επίσης θα κινηθεί πιο εύκολα σε ημίξηρα κλίματα.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52033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Αντίθετα, το άζωτο, ως ιδιαίτερα διαλυτό,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εύκολα </a:t>
            </a:r>
            <a:r>
              <a:rPr lang="el-GR" sz="4400" dirty="0"/>
              <a:t>μεταφέρεται τόσο από καθαρά όσο και από λασπώδη νερά.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56511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Τα νιτρικά περνούν πιο εύκολα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από </a:t>
            </a:r>
            <a:r>
              <a:rPr lang="el-GR" sz="4400" dirty="0"/>
              <a:t>την ξηρά στο νερό στις εύκρατες ζώνες με υψηλή βροχόπτωση.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743153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Σε ημίξηρα κλίματα, οι ποταμοί και οι λίμνες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τείνουν </a:t>
            </a:r>
            <a:r>
              <a:rPr lang="el-GR" sz="4400" dirty="0"/>
              <a:t>να έχουν πλεόνασμα φωσφόρου και περιορισμένα νιτρικά,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381320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ενώ σε εύκρατα κλίματα έχουν πλεόνασμα νιτρικών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και </a:t>
            </a:r>
            <a:r>
              <a:rPr lang="el-GR" sz="4400" dirty="0"/>
              <a:t>μπορεί να έχουν περιορισμένη παραγωγικότητα, εξαιτίας έλλειψης φωσφορικών.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6893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Άλλοι περιορισμοί που επιβάλλονται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από </a:t>
            </a:r>
            <a:r>
              <a:rPr lang="el-GR" sz="4400" dirty="0"/>
              <a:t>ιχνοστοιχεία ή πυριτικά, ελέγχονται περισσότερο από τη γεωλογία της λεκάνης παρά από το κλίμα.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6894527"/>
      </p:ext>
    </p:extLst>
  </p:cSld>
  <p:clrMapOvr>
    <a:masterClrMapping/>
  </p:clrMapOvr>
</p:sld>
</file>

<file path=ppt/theme/theme1.xml><?xml version="1.0" encoding="utf-8"?>
<a:theme xmlns:a="http://schemas.openxmlformats.org/drawingml/2006/main" name="Πρότυπο σχεδίασης- Ύψος">
  <a:themeElements>
    <a:clrScheme name="Θέμα του Office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3366FF"/>
      </a:folHlink>
    </a:clrScheme>
    <a:fontScheme name="Θέμα του Offic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Πρότυπο σχεδίασης- Ύψος</Template>
  <TotalTime>4805</TotalTime>
  <Words>381</Words>
  <Application>Microsoft Office PowerPoint</Application>
  <PresentationFormat>Προβολή στην οθόνη (4:3)</PresentationFormat>
  <Paragraphs>57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Πρότυπο σχεδίασης- Ύψος</vt:lpstr>
      <vt:lpstr>              Λιμνολογία: Τέταρτο Μάθημα  </vt:lpstr>
      <vt:lpstr>Αντίθετα, περιοχές με ημίξηρα κλίματα</vt:lpstr>
      <vt:lpstr>Σ’ αυτά τα θερμά ή μεσογειακά κλίματα,</vt:lpstr>
      <vt:lpstr>«Ο φωσφόρος ο οποίος μεταφέρεται προσροφημένος</vt:lpstr>
      <vt:lpstr>Αντίθετα, το άζωτο, ως ιδιαίτερα διαλυτό,</vt:lpstr>
      <vt:lpstr>Τα νιτρικά περνούν πιο εύκολα</vt:lpstr>
      <vt:lpstr>Σε ημίξηρα κλίματα, οι ποταμοί και οι λίμνες</vt:lpstr>
      <vt:lpstr>ενώ σε εύκρατα κλίματα έχουν πλεόνασμα νιτρικών</vt:lpstr>
      <vt:lpstr>Άλλοι περιορισμοί που επιβάλλονται</vt:lpstr>
      <vt:lpstr>Μία άλλη επίδραση του κλίματος</vt:lpstr>
      <vt:lpstr>Λίμνες γλυκού νερού δίχως απορροή</vt:lpstr>
      <vt:lpstr>Εκτός από τις φυσικές πηγές των χημικών</vt:lpstr>
      <vt:lpstr>Αυτές, εκτός από το ότι μεταβάλλουν</vt:lpstr>
      <vt:lpstr>  Κεφάλαιο 3ο: Λίμνες  </vt:lpstr>
      <vt:lpstr>λίγο-πολύ κλειστού</vt:lpstr>
      <vt:lpstr>θα πρέπει ακόμη αυτό το βύθισμα να είναι λίγο-πολύ</vt:lpstr>
      <vt:lpstr>Όλες οι λεκάνες, είτε προέρχονται από ρήγματα στον φλοιό της γης</vt:lpstr>
      <vt:lpstr> 3.2 Προέλευση και ταξινόμηση των λιμνών </vt:lpstr>
      <vt:lpstr>και πραγματοποιήθηκε σε παγετώδεις περιόδους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Ρωσοτουρκικός πόλεμος</dc:title>
  <dc:creator>Maria</dc:creator>
  <cp:lastModifiedBy>Maria</cp:lastModifiedBy>
  <cp:revision>221</cp:revision>
  <dcterms:created xsi:type="dcterms:W3CDTF">2019-05-10T18:29:09Z</dcterms:created>
  <dcterms:modified xsi:type="dcterms:W3CDTF">2023-05-09T10:53:51Z</dcterms:modified>
</cp:coreProperties>
</file>