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800" r:id="rId2"/>
    <p:sldId id="801" r:id="rId3"/>
    <p:sldId id="768" r:id="rId4"/>
    <p:sldId id="769" r:id="rId5"/>
    <p:sldId id="770" r:id="rId6"/>
    <p:sldId id="771" r:id="rId7"/>
    <p:sldId id="772" r:id="rId8"/>
    <p:sldId id="773" r:id="rId9"/>
    <p:sldId id="798" r:id="rId10"/>
    <p:sldId id="774" r:id="rId11"/>
    <p:sldId id="775" r:id="rId12"/>
    <p:sldId id="776" r:id="rId13"/>
    <p:sldId id="777" r:id="rId14"/>
    <p:sldId id="778" r:id="rId15"/>
    <p:sldId id="779" r:id="rId16"/>
    <p:sldId id="780" r:id="rId17"/>
    <p:sldId id="781" r:id="rId18"/>
    <p:sldId id="782" r:id="rId19"/>
    <p:sldId id="783" r:id="rId20"/>
    <p:sldId id="784" r:id="rId21"/>
    <p:sldId id="785" r:id="rId22"/>
    <p:sldId id="788" r:id="rId23"/>
    <p:sldId id="786" r:id="rId24"/>
    <p:sldId id="787" r:id="rId25"/>
    <p:sldId id="789" r:id="rId26"/>
    <p:sldId id="790" r:id="rId27"/>
    <p:sldId id="791" r:id="rId28"/>
    <p:sldId id="792" r:id="rId29"/>
    <p:sldId id="793" r:id="rId30"/>
    <p:sldId id="794" r:id="rId31"/>
    <p:sldId id="799" r:id="rId32"/>
    <p:sldId id="795" r:id="rId33"/>
    <p:sldId id="796" r:id="rId34"/>
    <p:sldId id="5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Α"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0C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77558" autoAdjust="0"/>
  </p:normalViewPr>
  <p:slideViewPr>
    <p:cSldViewPr>
      <p:cViewPr varScale="1">
        <p:scale>
          <a:sx n="83" d="100"/>
          <a:sy n="83" d="100"/>
        </p:scale>
        <p:origin x="1026" y="84"/>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50" d="100"/>
          <a:sy n="150" d="100"/>
        </p:scale>
        <p:origin x="2388"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Η μεταγωγή σε κύκλωμα </a:t>
            </a:r>
            <a:r>
              <a:rPr lang="en-US" sz="1200" kern="1200" dirty="0">
                <a:solidFill>
                  <a:schemeClr val="tx1"/>
                </a:solidFill>
                <a:effectLst/>
                <a:latin typeface="Arial" charset="0"/>
                <a:ea typeface="+mn-ea"/>
                <a:cs typeface="+mn-cs"/>
              </a:rPr>
              <a:t>(circuit</a:t>
            </a:r>
            <a:r>
              <a:rPr lang="el-GR"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switching)</a:t>
            </a:r>
            <a:r>
              <a:rPr lang="el-GR" sz="1200" kern="1200" dirty="0">
                <a:solidFill>
                  <a:schemeClr val="tx1"/>
                </a:solidFill>
                <a:effectLst/>
                <a:latin typeface="Arial" charset="0"/>
                <a:ea typeface="+mn-ea"/>
                <a:cs typeface="+mn-cs"/>
              </a:rPr>
              <a:t> δεν είναι αποδοτική</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Καθώς ο επεξεργαστής ενός υπολογιστή εκτελεί τις ενέργειες που είναι απαραίτητες για την ολοκλήρωση μιας εργασίας, μεταδίδει δεδομένα κατά δεσμίδες</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Ο επεξεργαστής ξεκινά</a:t>
            </a:r>
            <a:r>
              <a:rPr lang="el-GR" sz="1200" kern="1200" baseline="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να εργάζεται για την επόμενη εργασία και σταματά να επικοινωνεί με τις συσκευές εξόδου ή άλλα δίκτυα μέχρι να είναι έτοιμος να μεταδώσει δεδομένα με την επόμενη δεσμίδα</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Η μεταγωγή σε κύκλωμα είναι αναποτελεσματική για υπολογιστές επειδή είτε το κύκλωμα θα έπρεπε να παραμείνει ανοιχτό είτε θα έπρεπε να δημιουργείται εκ νέου για κάθε δεσμίδα δεδομένων</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288257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12</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Η μεταγωγή σε πακέτα (</a:t>
            </a:r>
            <a:r>
              <a:rPr lang="el-GR" sz="1200" kern="1200" dirty="0" err="1">
                <a:solidFill>
                  <a:schemeClr val="tx1"/>
                </a:solidFill>
                <a:effectLst/>
                <a:latin typeface="Arial" charset="0"/>
                <a:ea typeface="+mn-ea"/>
                <a:cs typeface="+mn-cs"/>
              </a:rPr>
              <a:t>packet</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switching</a:t>
            </a:r>
            <a:r>
              <a:rPr lang="el-GR" sz="1200" kern="1200" dirty="0">
                <a:solidFill>
                  <a:schemeClr val="tx1"/>
                </a:solidFill>
                <a:effectLst/>
                <a:latin typeface="Arial" charset="0"/>
                <a:ea typeface="+mn-ea"/>
                <a:cs typeface="+mn-cs"/>
              </a:rPr>
              <a:t>) καθιστά αποτελεσματική</a:t>
            </a:r>
            <a:r>
              <a:rPr lang="el-GR" sz="1200" kern="1200" baseline="0" dirty="0">
                <a:solidFill>
                  <a:schemeClr val="tx1"/>
                </a:solidFill>
                <a:effectLst/>
                <a:latin typeface="Arial" charset="0"/>
                <a:ea typeface="+mn-ea"/>
                <a:cs typeface="+mn-cs"/>
              </a:rPr>
              <a:t> την επικοινωνία μεταξύ υπολογιστών</a:t>
            </a:r>
            <a:r>
              <a:rPr lang="en-US" sz="1200" kern="1200" dirty="0">
                <a:solidFill>
                  <a:schemeClr val="tx1"/>
                </a:solidFill>
                <a:effectLst/>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Σύμφωνα με αυτή την τεχνική, τα δεδομένα αναλύονται σε μικρότερα κομμάτια που ονομάζονται πακέτα</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Αυτά περιέχουν</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Arial" charset="0"/>
              <a:ea typeface="+mn-ea"/>
              <a:cs typeface="+mn-cs"/>
            </a:endParaRP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Μια διεύθυνση στην οποία αποστέλλεται το πακέτο</a:t>
            </a:r>
            <a:r>
              <a:rPr lang="en-US"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Τη διεύθυνση από την οποία απεστάλη το πακέτο</a:t>
            </a:r>
            <a:r>
              <a:rPr lang="en-US"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Οδηγίες συναρμολόγησης, αν τα αρχικά δεδομένα χωρίζονται σε πακέτα</a:t>
            </a:r>
            <a:r>
              <a:rPr lang="en-US"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Τα δεδομένα που μεταδίδονται</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Arial" charset="0"/>
              <a:ea typeface="+mn-ea"/>
              <a:cs typeface="+mn-cs"/>
            </a:endParaRPr>
          </a:p>
          <a:p>
            <a:pPr marL="0" indent="0">
              <a:buFont typeface="Arial" panose="020B0604020202020204" pitchFamily="34" charset="0"/>
              <a:buNone/>
            </a:pPr>
            <a:r>
              <a:rPr lang="el-GR" sz="1200" b="0" i="0" u="none" strike="noStrike" kern="1200" baseline="0" dirty="0">
                <a:solidFill>
                  <a:schemeClr val="tx1"/>
                </a:solidFill>
                <a:latin typeface="Arial" charset="0"/>
                <a:ea typeface="+mn-ea"/>
                <a:cs typeface="+mn-cs"/>
              </a:rPr>
              <a:t>Όπως φαίνεται στην Εικόνα 13.4, κάθε πακέτο που αποστέλλεται μέσω διαδικτύου μπορεί να ακολουθήσει τη δική του διαδρομή ως τον τελικό προορισμό του. Η σειριακή αρίθμηση των πακέτων εξασφαλίζει τη σωστή συναρμολόγησή τους στον προορισμό τους.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1119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285750" lvl="0" indent="-285750">
              <a:buFont typeface="Arial" panose="020B0604020202020204" pitchFamily="34" charset="0"/>
              <a:buChar char="•"/>
            </a:pPr>
            <a:r>
              <a:rPr lang="el-GR" sz="1200" kern="1200" dirty="0">
                <a:solidFill>
                  <a:schemeClr val="tx1"/>
                </a:solidFill>
                <a:effectLst/>
                <a:latin typeface="Arial" charset="0"/>
                <a:ea typeface="+mn-ea"/>
                <a:cs typeface="+mn-cs"/>
              </a:rPr>
              <a:t>Αν και στο διαδίκτυο υπάρχουν πολλά πρωτόκολλα, το βασικό σύνολο πρωτοκόλλων που χρησιμοποιείται είναι το TCP/IP</a:t>
            </a:r>
            <a:r>
              <a:rPr lang="en-US" sz="1200" kern="1200" dirty="0">
                <a:solidFill>
                  <a:schemeClr val="tx1"/>
                </a:solidFill>
                <a:effectLst/>
                <a:latin typeface="Arial" charset="0"/>
                <a:ea typeface="+mn-ea"/>
                <a:cs typeface="+mn-cs"/>
              </a:rPr>
              <a:t>.</a:t>
            </a:r>
          </a:p>
          <a:p>
            <a:pPr marL="285750" lvl="0" indent="-285750">
              <a:buFont typeface="Arial" panose="020B0604020202020204" pitchFamily="34" charset="0"/>
              <a:buChar char="•"/>
            </a:pPr>
            <a:r>
              <a:rPr lang="el-GR" sz="1200" kern="1200" dirty="0">
                <a:solidFill>
                  <a:schemeClr val="tx1"/>
                </a:solidFill>
                <a:effectLst/>
                <a:latin typeface="Arial" charset="0"/>
                <a:ea typeface="+mn-ea"/>
                <a:cs typeface="+mn-cs"/>
              </a:rPr>
              <a:t>Αυτό το σύνολο πρωτοκόλλων παίρνει το όνομά του από τα δύο πρώτα πρωτόκολλα που αναπτύχθηκαν για το διαδίκτυο: το πρωτόκολλο ελέγχου μετάδοσης (</a:t>
            </a:r>
            <a:r>
              <a:rPr lang="el-GR" sz="1200" kern="1200" dirty="0" err="1">
                <a:solidFill>
                  <a:schemeClr val="tx1"/>
                </a:solidFill>
                <a:effectLst/>
                <a:latin typeface="Arial" charset="0"/>
                <a:ea typeface="+mn-ea"/>
                <a:cs typeface="+mn-cs"/>
              </a:rPr>
              <a:t>Transmission</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Control</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Protocol</a:t>
            </a:r>
            <a:r>
              <a:rPr lang="el-GR" sz="1200" kern="1200" dirty="0">
                <a:solidFill>
                  <a:schemeClr val="tx1"/>
                </a:solidFill>
                <a:effectLst/>
                <a:latin typeface="Arial" charset="0"/>
                <a:ea typeface="+mn-ea"/>
                <a:cs typeface="+mn-cs"/>
              </a:rPr>
              <a:t> – TCP) και το πρωτόκολλο διαδικτύου (Internet </a:t>
            </a:r>
            <a:r>
              <a:rPr lang="el-GR" sz="1200" kern="1200" dirty="0" err="1">
                <a:solidFill>
                  <a:schemeClr val="tx1"/>
                </a:solidFill>
                <a:effectLst/>
                <a:latin typeface="Arial" charset="0"/>
                <a:ea typeface="+mn-ea"/>
                <a:cs typeface="+mn-cs"/>
              </a:rPr>
              <a:t>Protocol</a:t>
            </a:r>
            <a:r>
              <a:rPr lang="el-GR" sz="1200" kern="1200" dirty="0">
                <a:solidFill>
                  <a:schemeClr val="tx1"/>
                </a:solidFill>
                <a:effectLst/>
                <a:latin typeface="Arial" charset="0"/>
                <a:ea typeface="+mn-ea"/>
                <a:cs typeface="+mn-cs"/>
              </a:rPr>
              <a:t> – IP). </a:t>
            </a:r>
            <a:endParaRPr lang="en-US" sz="1200" kern="1200" dirty="0">
              <a:solidFill>
                <a:schemeClr val="tx1"/>
              </a:solidFill>
              <a:effectLst/>
              <a:latin typeface="Arial" charset="0"/>
              <a:ea typeface="+mn-ea"/>
              <a:cs typeface="+mn-cs"/>
            </a:endParaRPr>
          </a:p>
          <a:p>
            <a:pPr marL="285750" lvl="0" indent="-285750">
              <a:buFont typeface="Arial" panose="020B0604020202020204" pitchFamily="34" charset="0"/>
              <a:buChar char="•"/>
            </a:pPr>
            <a:r>
              <a:rPr lang="el-GR" sz="1200" kern="1200" dirty="0">
                <a:solidFill>
                  <a:schemeClr val="tx1"/>
                </a:solidFill>
                <a:effectLst/>
                <a:latin typeface="Arial" charset="0"/>
                <a:ea typeface="+mn-ea"/>
                <a:cs typeface="+mn-cs"/>
              </a:rPr>
              <a:t>Αν και οι περισσότεροι άνθρωποι πιστεύουν ότι το σύνολο πρωτοκόλλων TCP/IP αποτελείται από δύο μόνο πρωτόκολλα, στην πραγματικότητα αποτελείται από πολλά πρωτόκολλα που συνδέονται μεταξύ τους</a:t>
            </a:r>
            <a:r>
              <a:rPr lang="en-US" sz="1200" kern="1200" dirty="0">
                <a:solidFill>
                  <a:schemeClr val="tx1"/>
                </a:solidFill>
                <a:effectLst/>
                <a:latin typeface="Arial" charset="0"/>
                <a:ea typeface="+mn-ea"/>
                <a:cs typeface="+mn-cs"/>
              </a:rPr>
              <a:t>.</a:t>
            </a:r>
          </a:p>
          <a:p>
            <a:pPr marL="0" lvl="0" indent="0">
              <a:buFont typeface="Arial" panose="020B0604020202020204" pitchFamily="34" charset="0"/>
              <a:buNone/>
            </a:pPr>
            <a:r>
              <a:rPr lang="el-GR" sz="1200" kern="1200" dirty="0">
                <a:solidFill>
                  <a:schemeClr val="tx1"/>
                </a:solidFill>
                <a:effectLst/>
                <a:latin typeface="Arial" charset="0"/>
                <a:ea typeface="+mn-ea"/>
                <a:cs typeface="+mn-cs"/>
              </a:rPr>
              <a:t>Στην</a:t>
            </a:r>
            <a:r>
              <a:rPr lang="el-GR" sz="1200" kern="1200" baseline="0" dirty="0">
                <a:solidFill>
                  <a:schemeClr val="tx1"/>
                </a:solidFill>
                <a:effectLst/>
                <a:latin typeface="Arial" charset="0"/>
                <a:ea typeface="+mn-ea"/>
                <a:cs typeface="+mn-cs"/>
              </a:rPr>
              <a:t> Εικόνα</a:t>
            </a:r>
            <a:r>
              <a:rPr lang="en-US" sz="1200" kern="1200" dirty="0">
                <a:solidFill>
                  <a:schemeClr val="tx1"/>
                </a:solidFill>
                <a:effectLst/>
                <a:latin typeface="Arial" charset="0"/>
                <a:ea typeface="+mn-ea"/>
                <a:cs typeface="+mn-cs"/>
              </a:rPr>
              <a:t> 13.5 </a:t>
            </a:r>
            <a:r>
              <a:rPr lang="el-GR" sz="1200" kern="1200" dirty="0">
                <a:solidFill>
                  <a:schemeClr val="tx1"/>
                </a:solidFill>
                <a:effectLst/>
                <a:latin typeface="Arial" charset="0"/>
                <a:ea typeface="+mn-ea"/>
                <a:cs typeface="+mn-cs"/>
              </a:rPr>
              <a:t>παρουσιάζονται ορισμένα</a:t>
            </a:r>
            <a:r>
              <a:rPr lang="el-GR" sz="1200" kern="1200" baseline="0" dirty="0">
                <a:solidFill>
                  <a:schemeClr val="tx1"/>
                </a:solidFill>
                <a:effectLst/>
                <a:latin typeface="Arial" charset="0"/>
                <a:ea typeface="+mn-ea"/>
                <a:cs typeface="+mn-cs"/>
              </a:rPr>
              <a:t> πρωτόκολλα που χρησιμοποιούνται για το διαδίκτυο</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220376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Κάθε υπολογιστής, </a:t>
            </a:r>
            <a:r>
              <a:rPr lang="el-GR" sz="1200" b="0" i="0" u="none" strike="noStrike" kern="1200" baseline="0" dirty="0" err="1">
                <a:solidFill>
                  <a:schemeClr val="tx1"/>
                </a:solidFill>
                <a:latin typeface="Arial" charset="0"/>
                <a:ea typeface="+mn-ea"/>
                <a:cs typeface="+mn-cs"/>
              </a:rPr>
              <a:t>διακομιστής</a:t>
            </a:r>
            <a:r>
              <a:rPr lang="el-GR" sz="1200" b="0" i="0" u="none" strike="noStrike" kern="1200" baseline="0" dirty="0">
                <a:solidFill>
                  <a:schemeClr val="tx1"/>
                </a:solidFill>
                <a:latin typeface="Arial" charset="0"/>
                <a:ea typeface="+mn-ea"/>
                <a:cs typeface="+mn-cs"/>
              </a:rPr>
              <a:t> ή συσκευή που συνδέεται στο διαδίκτυο πρέπει να έχει έναν μοναδικό αναγνωριστικό αριθμό, δηλαδή μια διεύθυνση IP. </a:t>
            </a:r>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Ο οργανισμός Internet </a:t>
            </a:r>
            <a:r>
              <a:rPr lang="el-GR" sz="1200" b="0" i="0" u="none" strike="noStrike" kern="1200" baseline="0" dirty="0" err="1">
                <a:solidFill>
                  <a:schemeClr val="tx1"/>
                </a:solidFill>
                <a:latin typeface="Arial" charset="0"/>
                <a:ea typeface="+mn-ea"/>
                <a:cs typeface="+mn-cs"/>
              </a:rPr>
              <a:t>Corporation</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for</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Assigned</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Names</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and</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Numbers</a:t>
            </a:r>
            <a:r>
              <a:rPr lang="el-GR" sz="1200" b="0" i="0" u="none" strike="noStrike" kern="1200" baseline="0" dirty="0">
                <a:solidFill>
                  <a:schemeClr val="tx1"/>
                </a:solidFill>
                <a:latin typeface="Arial" charset="0"/>
                <a:ea typeface="+mn-ea"/>
                <a:cs typeface="+mn-cs"/>
              </a:rPr>
              <a:t> (ICANN) εξασφαλίζει ότι οι διευθύνσεις </a:t>
            </a:r>
            <a:r>
              <a:rPr lang="en-US" sz="1200" b="0" i="0" u="none" strike="noStrike" kern="1200" baseline="0" dirty="0">
                <a:solidFill>
                  <a:schemeClr val="tx1"/>
                </a:solidFill>
                <a:latin typeface="Arial" charset="0"/>
                <a:ea typeface="+mn-ea"/>
                <a:cs typeface="+mn-cs"/>
              </a:rPr>
              <a:t>IP </a:t>
            </a:r>
            <a:r>
              <a:rPr lang="el-GR" sz="1200" b="0" i="0" u="none" strike="noStrike" kern="1200" baseline="0" dirty="0">
                <a:solidFill>
                  <a:schemeClr val="tx1"/>
                </a:solidFill>
                <a:latin typeface="Arial" charset="0"/>
                <a:ea typeface="+mn-ea"/>
                <a:cs typeface="+mn-cs"/>
              </a:rPr>
              <a:t>είναι μοναδικές και δεν έχουν εκχωρηθεί σε άλλους χρήστες</a:t>
            </a:r>
            <a:r>
              <a:rPr lang="en-US" sz="1200" b="0" i="0" u="none" strike="noStrike" kern="1200" baseline="0" dirty="0">
                <a:solidFill>
                  <a:schemeClr val="tx1"/>
                </a:solidFill>
                <a:latin typeface="Arial" charset="0"/>
                <a:ea typeface="+mn-ea"/>
                <a:cs typeface="+mn-cs"/>
              </a:rPr>
              <a:t>. </a:t>
            </a:r>
            <a:r>
              <a:rPr lang="el-GR" sz="1200" b="0" i="0" u="none" strike="noStrike" kern="1200" baseline="0" dirty="0">
                <a:solidFill>
                  <a:schemeClr val="tx1"/>
                </a:solidFill>
                <a:latin typeface="Arial" charset="0"/>
                <a:ea typeface="+mn-ea"/>
                <a:cs typeface="+mn-cs"/>
              </a:rPr>
              <a:t>Το ICANN είναι υπεύθυνο για την κατανομή διευθύνσεων IP σε διαχειριστές δικτύων. </a:t>
            </a:r>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 Το Διαδίκτυο των Πραγμάτων (Internet </a:t>
            </a:r>
            <a:r>
              <a:rPr lang="el-GR" sz="1200" b="0" i="0" u="none" strike="noStrike" kern="1200" baseline="0" dirty="0" err="1">
                <a:solidFill>
                  <a:schemeClr val="tx1"/>
                </a:solidFill>
                <a:latin typeface="Arial" charset="0"/>
                <a:ea typeface="+mn-ea"/>
                <a:cs typeface="+mn-cs"/>
              </a:rPr>
              <a:t>of</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Things</a:t>
            </a:r>
            <a:r>
              <a:rPr lang="el-GR" sz="1200" b="0" i="0" u="none" strike="noStrike" kern="1200" baseline="0" dirty="0">
                <a:solidFill>
                  <a:schemeClr val="tx1"/>
                </a:solidFill>
                <a:latin typeface="Arial" charset="0"/>
                <a:ea typeface="+mn-ea"/>
                <a:cs typeface="+mn-cs"/>
              </a:rPr>
              <a:t> – </a:t>
            </a:r>
            <a:r>
              <a:rPr lang="el-GR" sz="1200" b="0" i="0" u="none" strike="noStrike" kern="1200" baseline="0" dirty="0" err="1">
                <a:solidFill>
                  <a:schemeClr val="tx1"/>
                </a:solidFill>
                <a:latin typeface="Arial" charset="0"/>
                <a:ea typeface="+mn-ea"/>
                <a:cs typeface="+mn-cs"/>
              </a:rPr>
              <a:t>IoT</a:t>
            </a:r>
            <a:r>
              <a:rPr lang="el-GR" sz="1200" b="0" i="0" u="none" strike="noStrike" kern="1200" baseline="0" dirty="0">
                <a:solidFill>
                  <a:schemeClr val="tx1"/>
                </a:solidFill>
                <a:latin typeface="Arial" charset="0"/>
                <a:ea typeface="+mn-ea"/>
                <a:cs typeface="+mn-cs"/>
              </a:rPr>
              <a:t>) είναι ένας όρος για την εκρηκτική αύξηση των συσκευών που μπορούν να συνδεθούν στο διαδίκτυο.</a:t>
            </a:r>
            <a:endParaRPr lang="en-US" sz="1200" b="0" i="0" u="none" strike="noStrike"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304621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15</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kern="1200" dirty="0">
                <a:solidFill>
                  <a:schemeClr val="tx1"/>
                </a:solidFill>
                <a:effectLst/>
                <a:latin typeface="Arial" charset="0"/>
                <a:ea typeface="+mn-ea"/>
                <a:cs typeface="+mn-cs"/>
              </a:rPr>
              <a:t>Οι διευθύνσεις IP εκχωρούνται στατικά ή δυναμικά</a:t>
            </a:r>
            <a:r>
              <a:rPr lang="en-US" sz="1200" kern="1200" dirty="0">
                <a:solidFill>
                  <a:schemeClr val="tx1"/>
                </a:solidFill>
                <a:effectLst/>
                <a:latin typeface="Arial"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charset="0"/>
                <a:ea typeface="+mn-ea"/>
                <a:cs typeface="+mn-cs"/>
              </a:rPr>
              <a:t>Η στατική </a:t>
            </a:r>
            <a:r>
              <a:rPr lang="el-GR" sz="1200" kern="1200" dirty="0" err="1">
                <a:solidFill>
                  <a:schemeClr val="tx1"/>
                </a:solidFill>
                <a:effectLst/>
                <a:latin typeface="Arial" charset="0"/>
                <a:ea typeface="+mn-ea"/>
                <a:cs typeface="+mn-cs"/>
              </a:rPr>
              <a:t>διευθυνσιοδότηση</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static</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addressing</a:t>
            </a:r>
            <a:r>
              <a:rPr lang="el-GR" sz="1200" kern="1200" dirty="0">
                <a:solidFill>
                  <a:schemeClr val="tx1"/>
                </a:solidFill>
                <a:effectLst/>
                <a:latin typeface="Arial" charset="0"/>
                <a:ea typeface="+mn-ea"/>
                <a:cs typeface="+mn-cs"/>
              </a:rPr>
              <a:t>) σημαίνει ότι η διεύθυνση IP δεν αλλάζει ποτέ</a:t>
            </a:r>
            <a:r>
              <a:rPr lang="en-US" sz="1200" kern="1200" dirty="0">
                <a:solidFill>
                  <a:schemeClr val="tx1"/>
                </a:solidFill>
                <a:effectLst/>
                <a:latin typeface="Arial"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charset="0"/>
                <a:ea typeface="+mn-ea"/>
                <a:cs typeface="+mn-cs"/>
              </a:rPr>
              <a:t>Η δυναμική </a:t>
            </a:r>
            <a:r>
              <a:rPr lang="el-GR" sz="1200" kern="1200" dirty="0" err="1">
                <a:solidFill>
                  <a:schemeClr val="tx1"/>
                </a:solidFill>
                <a:effectLst/>
                <a:latin typeface="Arial" charset="0"/>
                <a:ea typeface="+mn-ea"/>
                <a:cs typeface="+mn-cs"/>
              </a:rPr>
              <a:t>διευθυνσιοδότηση</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dynamic</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addressing</a:t>
            </a:r>
            <a:r>
              <a:rPr lang="el-GR" sz="1200" kern="1200" dirty="0">
                <a:solidFill>
                  <a:schemeClr val="tx1"/>
                </a:solidFill>
                <a:effectLst/>
                <a:latin typeface="Arial" charset="0"/>
                <a:ea typeface="+mn-ea"/>
                <a:cs typeface="+mn-cs"/>
              </a:rPr>
              <a:t>), κατά την οποία ο υπολογιστής σας λαμβάνει προσωρινή διεύθυνση από μια συλλογή διαθέσιμων διευθύνσεων IP,</a:t>
            </a:r>
            <a:r>
              <a:rPr lang="el-GR" sz="1200" kern="1200" baseline="0" dirty="0">
                <a:solidFill>
                  <a:schemeClr val="tx1"/>
                </a:solidFill>
                <a:effectLst/>
                <a:latin typeface="Arial" charset="0"/>
                <a:ea typeface="+mn-ea"/>
                <a:cs typeface="+mn-cs"/>
              </a:rPr>
              <a:t> είναι πιο συνηθισμένη</a:t>
            </a:r>
            <a:r>
              <a:rPr lang="en-US" sz="1200" kern="1200" dirty="0">
                <a:solidFill>
                  <a:schemeClr val="tx1"/>
                </a:solidFill>
                <a:effectLst/>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Η δυναμική </a:t>
            </a:r>
            <a:r>
              <a:rPr lang="el-GR" sz="1200" b="0" i="0" u="none" strike="noStrike" kern="1200" baseline="0" dirty="0" err="1">
                <a:solidFill>
                  <a:schemeClr val="tx1"/>
                </a:solidFill>
                <a:latin typeface="Arial" charset="0"/>
                <a:ea typeface="+mn-ea"/>
                <a:cs typeface="+mn-cs"/>
              </a:rPr>
              <a:t>διευθυνσιοδότηση</a:t>
            </a:r>
            <a:r>
              <a:rPr lang="el-GR" sz="1200" b="0" i="0" u="none" strike="noStrike" kern="1200" baseline="0" dirty="0">
                <a:solidFill>
                  <a:schemeClr val="tx1"/>
                </a:solidFill>
                <a:latin typeface="Arial" charset="0"/>
                <a:ea typeface="+mn-ea"/>
                <a:cs typeface="+mn-cs"/>
              </a:rPr>
              <a:t> είναι ευθύνη του πρωτοκόλλου δυναμικής ρύθμισης κεντρικού υπολογιστή (</a:t>
            </a:r>
            <a:r>
              <a:rPr lang="el-GR" sz="1200" b="0" i="0" u="none" strike="noStrike" kern="1200" baseline="0" dirty="0" err="1">
                <a:solidFill>
                  <a:schemeClr val="tx1"/>
                </a:solidFill>
                <a:latin typeface="Arial" charset="0"/>
                <a:ea typeface="+mn-ea"/>
                <a:cs typeface="+mn-cs"/>
              </a:rPr>
              <a:t>Dynamic</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Host</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Configuration</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Protocol</a:t>
            </a:r>
            <a:r>
              <a:rPr lang="el-GR" sz="1200" b="0" i="0" u="none" strike="noStrike" kern="1200" baseline="0" dirty="0">
                <a:solidFill>
                  <a:schemeClr val="tx1"/>
                </a:solidFill>
                <a:latin typeface="Arial" charset="0"/>
                <a:ea typeface="+mn-ea"/>
                <a:cs typeface="+mn-cs"/>
              </a:rPr>
              <a:t> - </a:t>
            </a:r>
            <a:r>
              <a:rPr lang="en-US" sz="1200" b="0" i="0" u="none" strike="noStrike" kern="1200" baseline="0" dirty="0">
                <a:solidFill>
                  <a:schemeClr val="tx1"/>
                </a:solidFill>
                <a:latin typeface="Arial" charset="0"/>
                <a:ea typeface="+mn-ea"/>
                <a:cs typeface="+mn-cs"/>
              </a:rPr>
              <a:t>DHCP), </a:t>
            </a:r>
            <a:r>
              <a:rPr lang="el-GR" sz="1200" b="0" i="0" u="none" strike="noStrike" kern="1200" baseline="0" dirty="0">
                <a:solidFill>
                  <a:schemeClr val="tx1"/>
                </a:solidFill>
                <a:latin typeface="Arial" charset="0"/>
                <a:ea typeface="+mn-ea"/>
                <a:cs typeface="+mn-cs"/>
              </a:rPr>
              <a:t>το οποίο ανήκει στο σύνολο πρωτοκόλλων TCP/IP. Το DHCP παίρνει μια συλλογή διευθύνσεων IP και τις μοιράζει σε κεντρικούς υπολογιστές στο δίκτυο όποτε κάποιος χρειάζεται μία</a:t>
            </a:r>
            <a:r>
              <a:rPr lang="en-US" sz="1200" b="0" i="0" u="none" strike="noStrike" kern="1200" baseline="0" dirty="0">
                <a:solidFill>
                  <a:schemeClr val="tx1"/>
                </a:solidFill>
                <a:latin typeface="Arial" charset="0"/>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01631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Οι τομείς οργανώνονται κατά επίπεδο.</a:t>
            </a:r>
            <a:r>
              <a:rPr lang="en-US" sz="1200" b="0" i="0" u="none" strike="noStrike" kern="1200" baseline="0" dirty="0">
                <a:solidFill>
                  <a:schemeClr val="tx1"/>
                </a:solidFill>
                <a:latin typeface="Arial" charset="0"/>
                <a:ea typeface="+mn-ea"/>
                <a:cs typeface="+mn-cs"/>
              </a:rPr>
              <a:t> </a:t>
            </a:r>
            <a:r>
              <a:rPr lang="el-GR" sz="1200" b="0" i="0" u="none" strike="noStrike" kern="1200" baseline="0" dirty="0">
                <a:solidFill>
                  <a:schemeClr val="tx1"/>
                </a:solidFill>
                <a:latin typeface="Arial" charset="0"/>
                <a:ea typeface="+mn-ea"/>
                <a:cs typeface="+mn-cs"/>
              </a:rPr>
              <a:t>Το τμήμα του ονόματος τομέα μετά την τελεία είναι ο τομέας κορυφαίου επιπέδου (TLD)</a:t>
            </a:r>
            <a:r>
              <a:rPr lang="en-US" sz="1200" b="0" i="0" u="none" strike="noStrike" kern="1200" baseline="0" dirty="0">
                <a:solidFill>
                  <a:schemeClr val="tx1"/>
                </a:solidFill>
                <a:latin typeface="Arial" charset="0"/>
                <a:ea typeface="+mn-ea"/>
                <a:cs typeface="+mn-cs"/>
              </a:rPr>
              <a:t>. </a:t>
            </a:r>
            <a:r>
              <a:rPr lang="el-GR" sz="1200" b="0" i="0" u="none" strike="noStrike" kern="1200" baseline="0" dirty="0">
                <a:solidFill>
                  <a:schemeClr val="tx1"/>
                </a:solidFill>
                <a:latin typeface="Arial" charset="0"/>
                <a:ea typeface="+mn-ea"/>
                <a:cs typeface="+mn-cs"/>
              </a:rPr>
              <a:t>Οι TLD είναι θεσμοθετημένες συλλογές τομέων, όπως το .</a:t>
            </a:r>
            <a:r>
              <a:rPr lang="el-GR" sz="1200" b="0" i="0" u="none" strike="noStrike" kern="1200" baseline="0" dirty="0" err="1">
                <a:solidFill>
                  <a:schemeClr val="tx1"/>
                </a:solidFill>
                <a:latin typeface="Arial" charset="0"/>
                <a:ea typeface="+mn-ea"/>
                <a:cs typeface="+mn-cs"/>
              </a:rPr>
              <a:t>com</a:t>
            </a:r>
            <a:r>
              <a:rPr lang="el-GR" sz="1200" b="0" i="0" u="none" strike="noStrike" kern="1200" baseline="0" dirty="0">
                <a:solidFill>
                  <a:schemeClr val="tx1"/>
                </a:solidFill>
                <a:latin typeface="Arial" charset="0"/>
                <a:ea typeface="+mn-ea"/>
                <a:cs typeface="+mn-cs"/>
              </a:rPr>
              <a:t> και το .</a:t>
            </a:r>
            <a:r>
              <a:rPr lang="el-GR" sz="1200" b="0" i="0" u="none" strike="noStrike" kern="1200" baseline="0" dirty="0" err="1">
                <a:solidFill>
                  <a:schemeClr val="tx1"/>
                </a:solidFill>
                <a:latin typeface="Arial" charset="0"/>
                <a:ea typeface="+mn-ea"/>
                <a:cs typeface="+mn-cs"/>
              </a:rPr>
              <a:t>org</a:t>
            </a:r>
            <a:r>
              <a:rPr lang="el-GR" sz="1200" b="0" i="0" u="none" strike="noStrike" kern="1200" baseline="0" dirty="0">
                <a:solidFill>
                  <a:schemeClr val="tx1"/>
                </a:solidFill>
                <a:latin typeface="Arial" charset="0"/>
                <a:ea typeface="+mn-ea"/>
                <a:cs typeface="+mn-cs"/>
              </a:rPr>
              <a:t>, που ορίζονται από το ICANN</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 τομέας δεύτερου επιπέδου είναι ένας τομέας που βρίσκεται ακριβώς κάτω από έναν τομέα κορυφαίου επιπέδου</a:t>
            </a:r>
            <a:r>
              <a:rPr lang="en-US" sz="1200" b="0" i="0" u="none" strike="noStrike" kern="1200" baseline="0" dirty="0">
                <a:solidFill>
                  <a:schemeClr val="tx1"/>
                </a:solidFill>
                <a:latin typeface="+mn-lt"/>
                <a:ea typeface="+mn-ea"/>
                <a:cs typeface="+mn-cs"/>
              </a:rPr>
              <a:t>.</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 Ο τομέας δεύτερου επιπέδου πρέπει να είναι μοναδικός μέσα στο δικό του TLD, αλλά όχι απαραίτητα μοναδικός σε όλους τους τομείς κορυφαίου επιπέδου</a:t>
            </a:r>
            <a:r>
              <a:rPr lang="en-US" sz="1200" b="0" i="0" u="none" strike="noStrike" kern="1200" baseline="0" dirty="0">
                <a:solidFill>
                  <a:schemeClr val="tx1"/>
                </a:solidFill>
                <a:latin typeface="+mn-lt"/>
                <a:ea typeface="+mn-ea"/>
                <a:cs typeface="+mn-cs"/>
              </a:rPr>
              <a:t>.</a:t>
            </a:r>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2944136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Όταν εισάγετε ένα URL στο πρόγραμμα περιήγησης, ο υπολογιστής σας μετατρέπει το URL σε διεύθυνση IP</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Για να το κάνει αυτό, ο υπολογιστής συμβουλεύεται μια βάση δεδομένων που υπάρχει σε </a:t>
            </a:r>
            <a:r>
              <a:rPr lang="el-GR" sz="1200" b="0" i="0" u="none" strike="noStrike" kern="1200" baseline="0" dirty="0" err="1">
                <a:solidFill>
                  <a:schemeClr val="tx1"/>
                </a:solidFill>
                <a:latin typeface="Arial" charset="0"/>
                <a:ea typeface="+mn-ea"/>
                <a:cs typeface="+mn-cs"/>
              </a:rPr>
              <a:t>διακομιστή</a:t>
            </a:r>
            <a:r>
              <a:rPr lang="el-GR" sz="1200" b="0" i="0" u="none" strike="noStrike" kern="1200" baseline="0" dirty="0">
                <a:solidFill>
                  <a:schemeClr val="tx1"/>
                </a:solidFill>
                <a:latin typeface="Arial" charset="0"/>
                <a:ea typeface="+mn-ea"/>
                <a:cs typeface="+mn-cs"/>
              </a:rPr>
              <a:t> του συστήματος ονόματος τομέων (</a:t>
            </a:r>
            <a:r>
              <a:rPr lang="el-GR" sz="1200" b="0" i="0" u="none" strike="noStrike" kern="1200" baseline="0" dirty="0" err="1">
                <a:solidFill>
                  <a:schemeClr val="tx1"/>
                </a:solidFill>
                <a:latin typeface="Arial" charset="0"/>
                <a:ea typeface="+mn-ea"/>
                <a:cs typeface="+mn-cs"/>
              </a:rPr>
              <a:t>domain</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name</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system</a:t>
            </a:r>
            <a:r>
              <a:rPr lang="el-GR" sz="1200" b="0" i="0" u="none" strike="noStrike" kern="1200" baseline="0" dirty="0">
                <a:solidFill>
                  <a:schemeClr val="tx1"/>
                </a:solidFill>
                <a:latin typeface="Arial" charset="0"/>
                <a:ea typeface="+mn-ea"/>
                <a:cs typeface="+mn-cs"/>
              </a:rPr>
              <a:t> – DNS) ο οποίος λειτουργεί ως τηλεφωνικός κατάλογος για το διαδίκτυο</a:t>
            </a:r>
            <a:r>
              <a:rPr lang="en-US" sz="1200" b="0" i="0" u="none" strike="noStrike" kern="1200" baseline="0" dirty="0">
                <a:solidFill>
                  <a:schemeClr val="tx1"/>
                </a:solidFill>
                <a:latin typeface="Arial" charset="0"/>
                <a:ea typeface="+mn-ea"/>
                <a:cs typeface="+mn-cs"/>
              </a:rPr>
              <a:t>.</a:t>
            </a:r>
          </a:p>
          <a:p>
            <a:r>
              <a:rPr lang="el-GR" sz="1200" b="0" i="0" u="none" strike="noStrike" kern="1200" baseline="0" dirty="0">
                <a:solidFill>
                  <a:schemeClr val="tx1"/>
                </a:solidFill>
                <a:latin typeface="Arial" charset="0"/>
                <a:ea typeface="+mn-ea"/>
                <a:cs typeface="+mn-cs"/>
              </a:rPr>
              <a:t>Η Εικόνα 13.11 δείχνει </a:t>
            </a:r>
            <a:r>
              <a:rPr lang="el-GR" sz="1200" b="0" i="0" u="none" strike="noStrike" kern="1200" baseline="0" dirty="0" err="1">
                <a:solidFill>
                  <a:schemeClr val="tx1"/>
                </a:solidFill>
                <a:latin typeface="Arial" charset="0"/>
                <a:ea typeface="+mn-ea"/>
                <a:cs typeface="+mn-cs"/>
              </a:rPr>
              <a:t>διακομιστές</a:t>
            </a:r>
            <a:r>
              <a:rPr lang="el-GR" sz="1200" b="0" i="0" u="none" strike="noStrike" kern="1200" baseline="0" dirty="0">
                <a:solidFill>
                  <a:schemeClr val="tx1"/>
                </a:solidFill>
                <a:latin typeface="Arial" charset="0"/>
                <a:ea typeface="+mn-ea"/>
                <a:cs typeface="+mn-cs"/>
              </a:rPr>
              <a:t> </a:t>
            </a:r>
            <a:r>
              <a:rPr lang="en-US" sz="1200" b="0" i="0" u="none" strike="noStrike" kern="1200" baseline="0" dirty="0">
                <a:solidFill>
                  <a:schemeClr val="tx1"/>
                </a:solidFill>
                <a:latin typeface="Arial" charset="0"/>
                <a:ea typeface="+mn-ea"/>
                <a:cs typeface="+mn-cs"/>
              </a:rPr>
              <a:t>DNS </a:t>
            </a:r>
            <a:r>
              <a:rPr lang="el-GR" sz="1200" b="0" i="0" u="none" strike="noStrike" kern="1200" baseline="0" dirty="0">
                <a:solidFill>
                  <a:schemeClr val="tx1"/>
                </a:solidFill>
                <a:latin typeface="Arial" charset="0"/>
                <a:ea typeface="+mn-ea"/>
                <a:cs typeface="+mn-cs"/>
              </a:rPr>
              <a:t>σε δράση</a:t>
            </a:r>
            <a:r>
              <a:rPr lang="en-US" sz="1200" b="0" i="0" u="none" strike="noStrike" kern="1200" baseline="0" dirty="0">
                <a:solidFill>
                  <a:schemeClr val="tx1"/>
                </a:solidFill>
                <a:latin typeface="Arial" charset="0"/>
                <a:ea typeface="+mn-ea"/>
                <a:cs typeface="+mn-cs"/>
              </a:rPr>
              <a:t>.</a:t>
            </a:r>
          </a:p>
        </p:txBody>
      </p:sp>
    </p:spTree>
    <p:extLst>
      <p:ext uri="{BB962C8B-B14F-4D97-AF65-F5344CB8AC3E}">
        <p14:creationId xmlns:p14="http://schemas.microsoft.com/office/powerpoint/2010/main" val="1647634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4FAB47-A92F-4A80-B0C8-D29A8A236D75}" type="slidenum">
              <a:rPr lang="en-US" smtClean="0"/>
              <a:pPr/>
              <a:t>18</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l-GR" dirty="0">
                <a:latin typeface="Times New Roman" pitchFamily="18" charset="0"/>
              </a:rPr>
              <a:t>Αυτή η ενότητα εξηγεί</a:t>
            </a:r>
            <a:r>
              <a:rPr lang="el-GR" baseline="0" dirty="0">
                <a:latin typeface="Times New Roman" pitchFamily="18" charset="0"/>
              </a:rPr>
              <a:t> την κωδικοποίηση η οποία καθιστά εφικτή την επικοινωνία στο διαδίκτυο</a:t>
            </a:r>
            <a:r>
              <a:rPr lang="en-US" baseline="0" dirty="0">
                <a:latin typeface="Times New Roman" pitchFamily="18" charset="0"/>
              </a:rPr>
              <a:t>. </a:t>
            </a:r>
            <a:r>
              <a:rPr lang="el-GR" baseline="0" dirty="0">
                <a:latin typeface="Times New Roman" pitchFamily="18" charset="0"/>
              </a:rPr>
              <a:t>Στα θέματα της κωδικοποίησης περιλαμβάνονται οι τεχνολογίες </a:t>
            </a:r>
            <a:r>
              <a:rPr lang="en-US" baseline="0" dirty="0">
                <a:latin typeface="Times New Roman" pitchFamily="18" charset="0"/>
              </a:rPr>
              <a:t>web </a:t>
            </a:r>
            <a:r>
              <a:rPr lang="el-GR" baseline="0" dirty="0">
                <a:latin typeface="Times New Roman" pitchFamily="18" charset="0"/>
              </a:rPr>
              <a:t>και οι επικοινωνίες μέσω διαδικτύου</a:t>
            </a:r>
            <a:r>
              <a:rPr lang="en-US" baseline="0" dirty="0">
                <a:latin typeface="Times New Roman" pitchFamily="18" charset="0"/>
              </a:rPr>
              <a:t>.</a:t>
            </a:r>
            <a:endParaRPr lang="en-US" dirty="0">
              <a:latin typeface="Times New Roman" pitchFamily="18" charset="0"/>
            </a:endParaRPr>
          </a:p>
        </p:txBody>
      </p:sp>
    </p:spTree>
    <p:extLst>
      <p:ext uri="{BB962C8B-B14F-4D97-AF65-F5344CB8AC3E}">
        <p14:creationId xmlns:p14="http://schemas.microsoft.com/office/powerpoint/2010/main" val="16165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dirty="0">
                <a:solidFill>
                  <a:schemeClr val="tx1"/>
                </a:solidFill>
              </a:rPr>
              <a:t>Οι δύο στόχοι που σχετίζονται με την κατανόηση των τεχνολογιών </a:t>
            </a:r>
            <a:r>
              <a:rPr lang="en-US" dirty="0">
                <a:solidFill>
                  <a:schemeClr val="tx1"/>
                </a:solidFill>
              </a:rPr>
              <a:t>web</a:t>
            </a:r>
            <a:r>
              <a:rPr lang="el-GR" dirty="0">
                <a:solidFill>
                  <a:schemeClr val="tx1"/>
                </a:solidFill>
              </a:rPr>
              <a:t> είναι</a:t>
            </a:r>
            <a:r>
              <a:rPr lang="en-US" baseline="0" dirty="0">
                <a:solidFill>
                  <a:schemeClr val="tx1"/>
                </a:solidFill>
              </a:rPr>
              <a:t>:</a:t>
            </a:r>
            <a:endParaRPr lang="el-GR" baseline="0" dirty="0">
              <a:solidFill>
                <a:schemeClr val="tx1"/>
              </a:solidFill>
            </a:endParaRPr>
          </a:p>
          <a:p>
            <a:pPr marL="1034654" indent="-691754">
              <a:spcBef>
                <a:spcPts val="0"/>
              </a:spcBef>
              <a:spcAft>
                <a:spcPts val="2400"/>
              </a:spcAft>
              <a:buNone/>
            </a:pPr>
            <a:r>
              <a:rPr lang="en-US" sz="1200" dirty="0"/>
              <a:t>13.6  </a:t>
            </a:r>
            <a:r>
              <a:rPr lang="el-GR" sz="1200" dirty="0"/>
              <a:t>Σύγκριση διάφορων γλωσσών προγραμματισμού </a:t>
            </a:r>
            <a:r>
              <a:rPr lang="el-GR" sz="1200" dirty="0" err="1"/>
              <a:t>web</a:t>
            </a:r>
            <a:r>
              <a:rPr lang="el-GR" sz="1200" dirty="0"/>
              <a:t>.</a:t>
            </a:r>
          </a:p>
          <a:p>
            <a:pPr marL="1034654" indent="-691754">
              <a:spcBef>
                <a:spcPts val="0"/>
              </a:spcBef>
              <a:spcAft>
                <a:spcPts val="2400"/>
              </a:spcAft>
              <a:buNone/>
            </a:pPr>
            <a:r>
              <a:rPr lang="en-US" sz="1200" dirty="0"/>
              <a:t>13.7  </a:t>
            </a:r>
            <a:r>
              <a:rPr lang="el-GR" sz="1200" dirty="0"/>
              <a:t>Σύγκριση προγραμμάτων λογισμικού εφαρμογών </a:t>
            </a:r>
            <a:r>
              <a:rPr lang="el-GR" sz="1200" dirty="0" err="1"/>
              <a:t>διακομιστή</a:t>
            </a:r>
            <a:r>
              <a:rPr lang="el-GR" sz="1200" dirty="0"/>
              <a:t> και πελάτη.</a:t>
            </a:r>
          </a:p>
          <a:p>
            <a:pPr marL="0" indent="0">
              <a:buNone/>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19</a:t>
            </a:fld>
            <a:endParaRPr lang="en-US" dirty="0"/>
          </a:p>
        </p:txBody>
      </p:sp>
    </p:spTree>
    <p:extLst>
      <p:ext uri="{BB962C8B-B14F-4D97-AF65-F5344CB8AC3E}">
        <p14:creationId xmlns:p14="http://schemas.microsoft.com/office/powerpoint/2010/main" val="218356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dirty="0">
                <a:solidFill>
                  <a:schemeClr val="tx1"/>
                </a:solidFill>
              </a:rPr>
              <a:t>Οι</a:t>
            </a:r>
            <a:r>
              <a:rPr lang="el-GR" baseline="0" dirty="0">
                <a:solidFill>
                  <a:schemeClr val="tx1"/>
                </a:solidFill>
              </a:rPr>
              <a:t> δύο στόχοι που σχετίζονται με την κατανόηση των επικοινωνιών μέσω διαδικτύου είναι</a:t>
            </a:r>
            <a:r>
              <a:rPr lang="en-US" baseline="0" dirty="0">
                <a:solidFill>
                  <a:schemeClr val="tx1"/>
                </a:solidFill>
              </a:rPr>
              <a:t>:</a:t>
            </a:r>
          </a:p>
          <a:p>
            <a:pPr marL="1035558" indent="-692658">
              <a:spcBef>
                <a:spcPts val="0"/>
              </a:spcBef>
              <a:spcAft>
                <a:spcPts val="2400"/>
              </a:spcAft>
              <a:buNone/>
            </a:pPr>
            <a:r>
              <a:rPr lang="en-US" sz="1200" dirty="0"/>
              <a:t>13.8  </a:t>
            </a:r>
            <a:r>
              <a:rPr lang="el-GR" sz="1200" dirty="0"/>
              <a:t>Μηχανισμοί επικοινωνίας μέσω ηλεκτρονικού ταχυδρομείου και προγραμμάτων ανταλλαγής άμεσων μηνυμάτων.</a:t>
            </a:r>
          </a:p>
          <a:p>
            <a:pPr marL="1035558" indent="-692658">
              <a:spcBef>
                <a:spcPts val="0"/>
              </a:spcBef>
              <a:spcAft>
                <a:spcPts val="2400"/>
              </a:spcAft>
              <a:buNone/>
            </a:pPr>
            <a:r>
              <a:rPr lang="en-US" sz="1200" dirty="0"/>
              <a:t>13.9  </a:t>
            </a:r>
            <a:r>
              <a:rPr lang="el-GR" sz="1200" dirty="0"/>
              <a:t>Βελτίωση της ασφάλειας με κρυπτογράφηση δεδομένων.</a:t>
            </a:r>
            <a:endParaRPr lang="en-US" sz="1200"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20</a:t>
            </a:fld>
            <a:endParaRPr lang="en-US" dirty="0"/>
          </a:p>
        </p:txBody>
      </p:sp>
    </p:spTree>
    <p:extLst>
      <p:ext uri="{BB962C8B-B14F-4D97-AF65-F5344CB8AC3E}">
        <p14:creationId xmlns:p14="http://schemas.microsoft.com/office/powerpoint/2010/main" val="344010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dirty="0">
                <a:latin typeface="Arial" pitchFamily="34" charset="0"/>
                <a:cs typeface="Arial" pitchFamily="34" charset="0"/>
              </a:rPr>
              <a:t>Η ενότητα αυτή πραγματεύεται τους εσωτερικούς</a:t>
            </a:r>
            <a:r>
              <a:rPr lang="el-GR" baseline="0" dirty="0">
                <a:latin typeface="Arial" pitchFamily="34" charset="0"/>
                <a:cs typeface="Arial" pitchFamily="34" charset="0"/>
              </a:rPr>
              <a:t> μηχανισμούς του διαδικτύου</a:t>
            </a:r>
            <a:r>
              <a:rPr lang="en-US" dirty="0">
                <a:latin typeface="Arial" pitchFamily="34" charset="0"/>
                <a:cs typeface="Arial" pitchFamily="34" charset="0"/>
              </a:rPr>
              <a:t>. </a:t>
            </a:r>
            <a:r>
              <a:rPr lang="el-GR" dirty="0">
                <a:latin typeface="Arial" pitchFamily="34" charset="0"/>
                <a:cs typeface="Arial" pitchFamily="34" charset="0"/>
              </a:rPr>
              <a:t>Σε</a:t>
            </a:r>
            <a:r>
              <a:rPr lang="el-GR" baseline="0" dirty="0">
                <a:latin typeface="Arial" pitchFamily="34" charset="0"/>
                <a:cs typeface="Arial" pitchFamily="34" charset="0"/>
              </a:rPr>
              <a:t> αυτούς περιλαμβάνονται</a:t>
            </a:r>
            <a:r>
              <a:rPr lang="en-US" dirty="0">
                <a:latin typeface="Arial" pitchFamily="34" charset="0"/>
                <a:cs typeface="Arial" pitchFamily="34" charset="0"/>
              </a:rPr>
              <a:t>: </a:t>
            </a:r>
            <a:r>
              <a:rPr lang="el-GR" dirty="0">
                <a:latin typeface="Arial" pitchFamily="34" charset="0"/>
                <a:cs typeface="Arial" pitchFamily="34" charset="0"/>
              </a:rPr>
              <a:t>Διαχείριση και δικτύωση του διαδικτύου και Η ταυτότητα του διαδικτύου</a:t>
            </a:r>
            <a:r>
              <a:rPr lang="en-US" dirty="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679182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 Η HTML δεν είναι γλώσσα προγραμματισμού αλλά, αντίθετα, είναι ένα σύνολο κανόνων για την περιγραφή (σημείωση) κομματιών κειμένου έτσι ώστε το πρόγραμμα περιήγησης να γνωρίζει πώς θα τα εμφανίσει</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Τα</a:t>
            </a:r>
            <a:r>
              <a:rPr lang="el-GR" sz="1200" kern="1200" baseline="0" dirty="0">
                <a:solidFill>
                  <a:schemeClr val="tx1"/>
                </a:solidFill>
                <a:effectLst/>
                <a:latin typeface="Arial" charset="0"/>
                <a:ea typeface="+mn-ea"/>
                <a:cs typeface="+mn-cs"/>
              </a:rPr>
              <a:t> κ</a:t>
            </a:r>
            <a:r>
              <a:rPr lang="el-GR" sz="1200" kern="1200" dirty="0">
                <a:solidFill>
                  <a:schemeClr val="tx1"/>
                </a:solidFill>
                <a:effectLst/>
                <a:latin typeface="Arial" charset="0"/>
                <a:ea typeface="+mn-ea"/>
                <a:cs typeface="+mn-cs"/>
              </a:rPr>
              <a:t>ομμάτια κειμένου σε έγγραφα HTML περιβάλλονται από ζεύγη ετικετών HTML</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Οι ετικέτες HTML περιβάλλουν και ορίζουν περιεχόμενο HTML</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Κάθε ζεύγος ετικετών και το κείμενο ανάμεσά τους ονομάζονται συνολικά στοιχεία (</a:t>
            </a:r>
            <a:r>
              <a:rPr lang="el-GR" sz="1200" kern="1200" dirty="0" err="1">
                <a:solidFill>
                  <a:schemeClr val="tx1"/>
                </a:solidFill>
                <a:effectLst/>
                <a:latin typeface="Arial" charset="0"/>
                <a:ea typeface="+mn-ea"/>
                <a:cs typeface="+mn-cs"/>
              </a:rPr>
              <a:t>element</a:t>
            </a:r>
            <a:r>
              <a:rPr lang="el-GR" sz="1200"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a:t>
            </a:r>
            <a:r>
              <a:rPr lang="el-GR" sz="1200" kern="1200" dirty="0">
                <a:solidFill>
                  <a:schemeClr val="tx1"/>
                </a:solidFill>
                <a:effectLst/>
                <a:latin typeface="Arial" charset="0"/>
                <a:ea typeface="+mn-ea"/>
                <a:cs typeface="+mn-cs"/>
              </a:rPr>
              <a:t>ο</a:t>
            </a:r>
            <a:r>
              <a:rPr lang="el-GR" sz="1200" kern="1200" baseline="0" dirty="0">
                <a:solidFill>
                  <a:schemeClr val="tx1"/>
                </a:solidFill>
                <a:effectLst/>
                <a:latin typeface="Arial" charset="0"/>
                <a:ea typeface="+mn-ea"/>
                <a:cs typeface="+mn-cs"/>
              </a:rPr>
              <a:t> παράδειγμα αυτό δείχνει ένα </a:t>
            </a:r>
            <a:r>
              <a:rPr lang="el-GR" sz="1200" kern="1200" dirty="0">
                <a:solidFill>
                  <a:schemeClr val="tx1"/>
                </a:solidFill>
                <a:effectLst/>
                <a:latin typeface="Arial" charset="0"/>
                <a:ea typeface="+mn-ea"/>
                <a:cs typeface="+mn-cs"/>
              </a:rPr>
              <a:t>στοιχείο στο</a:t>
            </a:r>
            <a:r>
              <a:rPr lang="el-GR" sz="1200" kern="1200" baseline="0" dirty="0">
                <a:solidFill>
                  <a:schemeClr val="tx1"/>
                </a:solidFill>
                <a:effectLst/>
                <a:latin typeface="Arial" charset="0"/>
                <a:ea typeface="+mn-ea"/>
                <a:cs typeface="+mn-cs"/>
              </a:rPr>
              <a:t> οποίο έχουν</a:t>
            </a:r>
            <a:r>
              <a:rPr lang="el-GR" sz="1200" kern="1200" dirty="0">
                <a:solidFill>
                  <a:schemeClr val="tx1"/>
                </a:solidFill>
                <a:effectLst/>
                <a:latin typeface="Arial" charset="0"/>
                <a:ea typeface="+mn-ea"/>
                <a:cs typeface="+mn-cs"/>
              </a:rPr>
              <a:t> συνδυαστεί πολλές ετικέτες</a:t>
            </a:r>
            <a:r>
              <a:rPr lang="en-US" sz="1200" kern="1200" dirty="0">
                <a:solidFill>
                  <a:schemeClr val="tx1"/>
                </a:solidFill>
                <a:effectLst/>
                <a:latin typeface="Arial" charset="0"/>
                <a:ea typeface="+mn-ea"/>
                <a:cs typeface="+mn-cs"/>
              </a:rPr>
              <a:t>: &lt;b&gt;&lt;i&gt;</a:t>
            </a:r>
            <a:r>
              <a:rPr lang="en-US" sz="1200" b="1" i="1" kern="1200" dirty="0">
                <a:solidFill>
                  <a:schemeClr val="tx1"/>
                </a:solidFill>
                <a:effectLst/>
                <a:latin typeface="Arial" charset="0"/>
                <a:ea typeface="+mn-ea"/>
                <a:cs typeface="+mn-cs"/>
              </a:rPr>
              <a:t>This should be bolded and italicized.</a:t>
            </a:r>
            <a:r>
              <a:rPr lang="en-US" sz="1200" kern="1200" dirty="0">
                <a:solidFill>
                  <a:schemeClr val="tx1"/>
                </a:solidFill>
                <a:effectLst/>
                <a:latin typeface="Arial" charset="0"/>
                <a:ea typeface="+mn-ea"/>
                <a:cs typeface="+mn-cs"/>
              </a:rPr>
              <a:t>&lt;/i&gt;&lt;/b&gt;.</a:t>
            </a:r>
          </a:p>
        </p:txBody>
      </p:sp>
    </p:spTree>
    <p:extLst>
      <p:ext uri="{BB962C8B-B14F-4D97-AF65-F5344CB8AC3E}">
        <p14:creationId xmlns:p14="http://schemas.microsoft.com/office/powerpoint/2010/main" val="8729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22</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l-GR" sz="1200" b="0" i="0" u="none" strike="noStrike" kern="1200" baseline="0" dirty="0">
                <a:solidFill>
                  <a:schemeClr val="tx1"/>
                </a:solidFill>
                <a:latin typeface="Arial" charset="0"/>
                <a:ea typeface="+mn-ea"/>
                <a:cs typeface="+mn-cs"/>
              </a:rPr>
              <a:t>Η</a:t>
            </a:r>
            <a:r>
              <a:rPr lang="en-US" sz="1200" b="0" i="0" u="none" strike="noStrike" kern="1200" baseline="0" dirty="0">
                <a:solidFill>
                  <a:schemeClr val="tx1"/>
                </a:solidFill>
                <a:latin typeface="Arial" charset="0"/>
                <a:ea typeface="+mn-ea"/>
                <a:cs typeface="+mn-cs"/>
              </a:rPr>
              <a:t> </a:t>
            </a:r>
            <a:r>
              <a:rPr lang="el-GR" sz="1200" b="0" i="0" u="none" strike="noStrike" kern="1200" baseline="0" dirty="0">
                <a:solidFill>
                  <a:schemeClr val="tx1"/>
                </a:solidFill>
                <a:latin typeface="Arial" charset="0"/>
                <a:ea typeface="+mn-ea"/>
                <a:cs typeface="+mn-cs"/>
              </a:rPr>
              <a:t>Εικόνα 13.3 δείχνει ότι τα διαδοχικά φύλλα περιγραφής στιλ δίνουν στους προγραμματιστές τη δυνατότητα να δημιουργούν πρότυπα μορφοποίησης. Όπως όλες οι σελίδες αυτού του βιβλίου έχουν παρόμοια γενική εμφάνιση, ένα φύλλο περιγραφής στιλ μπορεί να ελέγξει τη μορφοποίηση πολλών ιστοσελίδων.</a:t>
            </a:r>
            <a:endParaRPr lang="en-US" sz="1200" b="0" i="0" u="none" strike="noStrike"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3979573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Η </a:t>
            </a:r>
            <a:r>
              <a:rPr lang="el-GR" sz="1200" kern="1200" dirty="0" err="1">
                <a:solidFill>
                  <a:schemeClr val="tx1"/>
                </a:solidFill>
                <a:effectLst/>
                <a:latin typeface="Arial" charset="0"/>
                <a:ea typeface="+mn-ea"/>
                <a:cs typeface="+mn-cs"/>
              </a:rPr>
              <a:t>eXtensible</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Markup</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Language</a:t>
            </a:r>
            <a:r>
              <a:rPr lang="el-GR" sz="1200" kern="1200" dirty="0">
                <a:solidFill>
                  <a:schemeClr val="tx1"/>
                </a:solidFill>
                <a:effectLst/>
                <a:latin typeface="Arial" charset="0"/>
                <a:ea typeface="+mn-ea"/>
                <a:cs typeface="+mn-cs"/>
              </a:rPr>
              <a:t> (XML) περιγράφει το περιεχόμενο σε σχέση με τα δεδομένα που περιγράφονται και όχι πώς αυτά θα πρέπει να προβάλλονται</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Οι χρήστες μπορούν να κατασκευάσουν τις δικές τους γλώσσες περιγραφής (σημείωσης) ανάλογα με τις δικές τους ανάγκες για τις μορφές δεδομένων που χρησιμοποιούν</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Τα διαγράμματα παραστάσεων XML (XML </a:t>
            </a:r>
            <a:r>
              <a:rPr lang="el-GR" sz="1200" kern="1200" dirty="0" err="1">
                <a:solidFill>
                  <a:schemeClr val="tx1"/>
                </a:solidFill>
                <a:effectLst/>
                <a:latin typeface="Arial" charset="0"/>
                <a:ea typeface="+mn-ea"/>
                <a:cs typeface="+mn-cs"/>
              </a:rPr>
              <a:t>schema</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diagram</a:t>
            </a:r>
            <a:r>
              <a:rPr lang="el-GR" sz="1200" kern="1200" dirty="0">
                <a:solidFill>
                  <a:schemeClr val="tx1"/>
                </a:solidFill>
                <a:effectLst/>
                <a:latin typeface="Arial" charset="0"/>
                <a:ea typeface="+mn-ea"/>
                <a:cs typeface="+mn-cs"/>
              </a:rPr>
              <a:t> – XSD) σας επιτρέπουν να καθορίζετε οποιαδήποτε επικύρωση δεδομένων για μια συγκεκριμένη ετικέτα XML</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 Ένας ακόμη δημοφιλής τρόπος για τη μεταφορά πληροφοριών μεταξύ υπολογιστών, το JSON</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από τα αρχικά των λέξεων </a:t>
            </a:r>
            <a:r>
              <a:rPr lang="el-GR" sz="1200" kern="1200" dirty="0" err="1">
                <a:solidFill>
                  <a:schemeClr val="tx1"/>
                </a:solidFill>
                <a:effectLst/>
                <a:latin typeface="Arial" charset="0"/>
                <a:ea typeface="+mn-ea"/>
                <a:cs typeface="+mn-cs"/>
              </a:rPr>
              <a:t>JavaScript</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Object</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Notation</a:t>
            </a:r>
            <a:r>
              <a:rPr lang="el-GR" sz="1200" kern="1200" dirty="0">
                <a:solidFill>
                  <a:schemeClr val="tx1"/>
                </a:solidFill>
                <a:effectLst/>
                <a:latin typeface="Arial" charset="0"/>
                <a:ea typeface="+mn-ea"/>
                <a:cs typeface="+mn-cs"/>
              </a:rPr>
              <a:t> (παράσταση αντικειμένων σε </a:t>
            </a:r>
            <a:r>
              <a:rPr lang="el-GR" sz="1200" kern="1200" dirty="0" err="1">
                <a:solidFill>
                  <a:schemeClr val="tx1"/>
                </a:solidFill>
                <a:effectLst/>
                <a:latin typeface="Arial" charset="0"/>
                <a:ea typeface="+mn-ea"/>
                <a:cs typeface="+mn-cs"/>
              </a:rPr>
              <a:t>JavaScript</a:t>
            </a:r>
            <a:r>
              <a:rPr lang="el-GR" sz="1200" kern="1200" dirty="0">
                <a:solidFill>
                  <a:schemeClr val="tx1"/>
                </a:solidFill>
                <a:effectLst/>
                <a:latin typeface="Arial" charset="0"/>
                <a:ea typeface="+mn-ea"/>
                <a:cs typeface="+mn-cs"/>
              </a:rPr>
              <a:t>), είναι ένα πρότυπο ανταλλαγής δεδομένων που μπορούμε να διαβάσουμε και να γράψουμε εύκολα</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371244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Το πρωτόκολλο μεταφοράς υπερκειμένου (</a:t>
            </a:r>
            <a:r>
              <a:rPr lang="el-GR" sz="1200" b="0" i="0" u="none" strike="noStrike" kern="1200" baseline="0" dirty="0" err="1">
                <a:solidFill>
                  <a:schemeClr val="tx1"/>
                </a:solidFill>
                <a:latin typeface="Arial" charset="0"/>
                <a:ea typeface="+mn-ea"/>
                <a:cs typeface="+mn-cs"/>
              </a:rPr>
              <a:t>Hypertext</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Transfer</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Protocol</a:t>
            </a:r>
            <a:r>
              <a:rPr lang="el-GR" sz="1200" b="0" i="0" u="none" strike="noStrike" kern="1200" baseline="0" dirty="0">
                <a:solidFill>
                  <a:schemeClr val="tx1"/>
                </a:solidFill>
                <a:latin typeface="Arial" charset="0"/>
                <a:ea typeface="+mn-ea"/>
                <a:cs typeface="+mn-cs"/>
              </a:rPr>
              <a:t> – HTTP) δημιουργήθηκε ειδικά για τη μεταφορά εγγράφων υπερκειμένου σε όλο το διαδίκτυο</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Το ασφαλές πρωτόκολλο μεταφοράς υπερκειμένου (</a:t>
            </a:r>
            <a:r>
              <a:rPr lang="en-US" sz="1200" b="0" i="0" u="none" strike="noStrike" kern="1200" baseline="0" dirty="0">
                <a:solidFill>
                  <a:schemeClr val="tx1"/>
                </a:solidFill>
                <a:latin typeface="Arial" charset="0"/>
                <a:ea typeface="+mn-ea"/>
                <a:cs typeface="+mn-cs"/>
              </a:rPr>
              <a:t>Hypertext Transfer Protocol Secure </a:t>
            </a:r>
            <a:r>
              <a:rPr lang="el-GR" sz="1200" b="0" i="0" u="none" strike="noStrike" kern="1200" baseline="0" dirty="0">
                <a:solidFill>
                  <a:schemeClr val="tx1"/>
                </a:solidFill>
                <a:latin typeface="Arial" charset="0"/>
                <a:ea typeface="+mn-ea"/>
                <a:cs typeface="+mn-cs"/>
              </a:rPr>
              <a:t>- </a:t>
            </a:r>
            <a:r>
              <a:rPr lang="en-US" sz="1200" b="0" i="0" u="none" strike="noStrike" kern="1200" baseline="0" dirty="0">
                <a:solidFill>
                  <a:schemeClr val="tx1"/>
                </a:solidFill>
                <a:latin typeface="Arial" charset="0"/>
                <a:ea typeface="+mn-ea"/>
                <a:cs typeface="+mn-cs"/>
              </a:rPr>
              <a:t>HTTPS) </a:t>
            </a:r>
            <a:r>
              <a:rPr lang="el-GR" sz="1200" b="0" i="0" u="none" strike="noStrike" kern="1200" baseline="0" dirty="0">
                <a:solidFill>
                  <a:schemeClr val="tx1"/>
                </a:solidFill>
                <a:latin typeface="Arial" charset="0"/>
                <a:ea typeface="+mn-ea"/>
                <a:cs typeface="+mn-cs"/>
              </a:rPr>
              <a:t>εξασφαλίζει ότι τα δεδομένα αποστέλλονται με ασφάλεια μέσω </a:t>
            </a:r>
            <a:r>
              <a:rPr lang="el-GR" sz="1200" b="0" i="0" u="none" strike="noStrike" kern="1200" baseline="0" dirty="0" err="1">
                <a:solidFill>
                  <a:schemeClr val="tx1"/>
                </a:solidFill>
                <a:latin typeface="Arial" charset="0"/>
                <a:ea typeface="+mn-ea"/>
                <a:cs typeface="+mn-cs"/>
              </a:rPr>
              <a:t>web</a:t>
            </a:r>
            <a:r>
              <a:rPr lang="en-US" sz="1200" b="0" i="0" u="none" strike="noStrike" kern="1200" baseline="0" dirty="0">
                <a:solidFill>
                  <a:schemeClr val="tx1"/>
                </a:solidFill>
                <a:latin typeface="Arial" charset="0"/>
                <a:ea typeface="+mn-ea"/>
                <a:cs typeface="+mn-cs"/>
              </a:rPr>
              <a:t>.</a:t>
            </a:r>
          </a:p>
          <a:p>
            <a:pPr marL="457200" lvl="1"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Το HTTPS είναι στην πραγματικότητα ένας συνδυασμός του HTTP και του </a:t>
            </a:r>
            <a:r>
              <a:rPr lang="el-GR" sz="1200" b="0" i="0" u="none" strike="noStrike" kern="1200" baseline="0" dirty="0" err="1">
                <a:solidFill>
                  <a:schemeClr val="tx1"/>
                </a:solidFill>
                <a:latin typeface="Arial" charset="0"/>
                <a:ea typeface="+mn-ea"/>
                <a:cs typeface="+mn-cs"/>
              </a:rPr>
              <a:t>Secure</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Sockets</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Layer</a:t>
            </a:r>
            <a:r>
              <a:rPr lang="el-GR" sz="1200" b="0" i="0" u="none" strike="noStrike" kern="1200" baseline="0" dirty="0">
                <a:solidFill>
                  <a:schemeClr val="tx1"/>
                </a:solidFill>
                <a:latin typeface="Arial" charset="0"/>
                <a:ea typeface="+mn-ea"/>
                <a:cs typeface="+mn-cs"/>
              </a:rPr>
              <a:t> (SSL), το οποίο είναι ένα πρωτόκολλο προστασίας δικτύων</a:t>
            </a:r>
            <a:r>
              <a:rPr lang="en-US" sz="1200" b="0" i="0" u="none" strike="noStrike" kern="1200" baseline="0" dirty="0">
                <a:solidFill>
                  <a:schemeClr val="tx1"/>
                </a:solidFill>
                <a:latin typeface="Arial" charset="0"/>
                <a:ea typeface="+mn-ea"/>
                <a:cs typeface="+mn-cs"/>
              </a:rPr>
              <a:t>.</a:t>
            </a:r>
          </a:p>
          <a:p>
            <a:pPr marL="457200" lvl="1"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 Το </a:t>
            </a:r>
            <a:r>
              <a:rPr lang="el-GR" sz="1200" b="0" i="0" u="none" strike="noStrike" kern="1200" baseline="0" dirty="0" err="1">
                <a:solidFill>
                  <a:schemeClr val="tx1"/>
                </a:solidFill>
                <a:latin typeface="Arial" charset="0"/>
                <a:ea typeface="+mn-ea"/>
                <a:cs typeface="+mn-cs"/>
              </a:rPr>
              <a:t>Transport</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Layer</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Security</a:t>
            </a:r>
            <a:r>
              <a:rPr lang="el-GR" sz="1200" b="0" i="0" u="none" strike="noStrike" kern="1200" baseline="0" dirty="0">
                <a:solidFill>
                  <a:schemeClr val="tx1"/>
                </a:solidFill>
                <a:latin typeface="Arial" charset="0"/>
                <a:ea typeface="+mn-ea"/>
                <a:cs typeface="+mn-cs"/>
              </a:rPr>
              <a:t> (TLS) είναι μια ενημερωμένη επέκταση του SSL.</a:t>
            </a:r>
            <a:endParaRPr lang="en-US" sz="1200" b="0" i="0" u="none" strike="noStrike"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272107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25</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Όπως έχουμε αναφέρει, το </a:t>
            </a:r>
            <a:r>
              <a:rPr lang="el-GR" sz="1200" b="0" i="0" u="none" strike="noStrike" kern="1200" baseline="0" dirty="0" err="1">
                <a:solidFill>
                  <a:schemeClr val="tx1"/>
                </a:solidFill>
                <a:latin typeface="Arial" charset="0"/>
                <a:ea typeface="+mn-ea"/>
                <a:cs typeface="+mn-cs"/>
              </a:rPr>
              <a:t>web</a:t>
            </a:r>
            <a:r>
              <a:rPr lang="el-GR" sz="1200" b="0" i="0" u="none" strike="noStrike" kern="1200" baseline="0" dirty="0">
                <a:solidFill>
                  <a:schemeClr val="tx1"/>
                </a:solidFill>
                <a:latin typeface="Arial" charset="0"/>
                <a:ea typeface="+mn-ea"/>
                <a:cs typeface="+mn-cs"/>
              </a:rPr>
              <a:t> είναι ένα δίκτυο πελάτη/</a:t>
            </a:r>
            <a:r>
              <a:rPr lang="el-GR" sz="1200" b="0" i="0" u="none" strike="noStrike" kern="1200" baseline="0" dirty="0" err="1">
                <a:solidFill>
                  <a:schemeClr val="tx1"/>
                </a:solidFill>
                <a:latin typeface="Arial" charset="0"/>
                <a:ea typeface="+mn-ea"/>
                <a:cs typeface="+mn-cs"/>
              </a:rPr>
              <a:t>διακομιστή</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Ο τύπος των προγραμμάτων που εκτελούνται σε </a:t>
            </a:r>
            <a:r>
              <a:rPr lang="el-GR" sz="1200" b="0" i="0" u="none" strike="noStrike" kern="1200" baseline="0" dirty="0" err="1">
                <a:solidFill>
                  <a:schemeClr val="tx1"/>
                </a:solidFill>
                <a:latin typeface="Arial" charset="0"/>
                <a:ea typeface="+mn-ea"/>
                <a:cs typeface="+mn-cs"/>
              </a:rPr>
              <a:t>διακομιστές</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web</a:t>
            </a:r>
            <a:r>
              <a:rPr lang="el-GR" sz="1200" b="0" i="0" u="none" strike="noStrike" kern="1200" baseline="0" dirty="0">
                <a:solidFill>
                  <a:schemeClr val="tx1"/>
                </a:solidFill>
                <a:latin typeface="Arial" charset="0"/>
                <a:ea typeface="+mn-ea"/>
                <a:cs typeface="+mn-cs"/>
              </a:rPr>
              <a:t> και όχι στον υπολογιστή σας ονομάζεται πρόγραμμα </a:t>
            </a:r>
            <a:r>
              <a:rPr lang="el-GR" sz="1200" b="0" i="0" u="none" strike="noStrike" kern="1200" baseline="0" dirty="0" err="1">
                <a:solidFill>
                  <a:schemeClr val="tx1"/>
                </a:solidFill>
                <a:latin typeface="Arial" charset="0"/>
                <a:ea typeface="+mn-ea"/>
                <a:cs typeface="+mn-cs"/>
              </a:rPr>
              <a:t>διακομιστή</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server</a:t>
            </a:r>
            <a:r>
              <a:rPr lang="el-GR" sz="1200" b="0" i="0" u="none" strike="noStrike" kern="1200" baseline="0" dirty="0">
                <a:solidFill>
                  <a:schemeClr val="tx1"/>
                </a:solidFill>
                <a:latin typeface="Arial" charset="0"/>
                <a:ea typeface="+mn-ea"/>
                <a:cs typeface="+mn-cs"/>
              </a:rPr>
              <a:t>-</a:t>
            </a:r>
            <a:r>
              <a:rPr lang="el-GR" sz="1200" b="0" i="0" u="none" strike="noStrike" kern="1200" baseline="0" dirty="0" err="1">
                <a:solidFill>
                  <a:schemeClr val="tx1"/>
                </a:solidFill>
                <a:latin typeface="Arial" charset="0"/>
                <a:ea typeface="+mn-ea"/>
                <a:cs typeface="+mn-cs"/>
              </a:rPr>
              <a:t>side</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program</a:t>
            </a:r>
            <a:r>
              <a:rPr lang="el-GR" sz="1200" b="0" i="0" u="none" strike="noStrike" kern="1200" baseline="0" dirty="0">
                <a:solidFill>
                  <a:schemeClr val="tx1"/>
                </a:solidFill>
                <a:latin typeface="Arial" charset="0"/>
                <a:ea typeface="+mn-ea"/>
                <a:cs typeface="+mn-cs"/>
              </a:rPr>
              <a:t>).</a:t>
            </a:r>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 Η εκτέλεση τέτοιων προγραμμάτων απαιτεί πολλές συνόδους επικοινωνίας μεταξύ του πελάτη και του </a:t>
            </a:r>
            <a:r>
              <a:rPr lang="el-GR" sz="1200" b="0" i="0" u="none" strike="noStrike" kern="1200" baseline="0" dirty="0" err="1">
                <a:solidFill>
                  <a:schemeClr val="tx1"/>
                </a:solidFill>
                <a:latin typeface="Arial" charset="0"/>
                <a:ea typeface="+mn-ea"/>
                <a:cs typeface="+mn-cs"/>
              </a:rPr>
              <a:t>διακομιστή</a:t>
            </a:r>
            <a:r>
              <a:rPr lang="el-GR" sz="1200" b="0" i="0" u="none" strike="noStrike" kern="1200" baseline="0" dirty="0">
                <a:solidFill>
                  <a:schemeClr val="tx1"/>
                </a:solidFill>
                <a:latin typeface="Arial" charset="0"/>
                <a:ea typeface="+mn-ea"/>
                <a:cs typeface="+mn-cs"/>
              </a:rPr>
              <a:t> προκειμένου να επιτευχθεί ο στόχος, αλλά τα προγράμματα </a:t>
            </a:r>
            <a:r>
              <a:rPr lang="el-GR" sz="1200" b="0" i="0" u="none" strike="noStrike" kern="1200" baseline="0" dirty="0" err="1">
                <a:solidFill>
                  <a:schemeClr val="tx1"/>
                </a:solidFill>
                <a:latin typeface="Arial" charset="0"/>
                <a:ea typeface="+mn-ea"/>
                <a:cs typeface="+mn-cs"/>
              </a:rPr>
              <a:t>διακομιστή</a:t>
            </a:r>
            <a:r>
              <a:rPr lang="el-GR" sz="1200" b="0" i="0" u="none" strike="noStrike" kern="1200" baseline="0" dirty="0">
                <a:solidFill>
                  <a:schemeClr val="tx1"/>
                </a:solidFill>
                <a:latin typeface="Arial" charset="0"/>
                <a:ea typeface="+mn-ea"/>
                <a:cs typeface="+mn-cs"/>
              </a:rPr>
              <a:t> μπορούν να εκτελούν πολλές σύνθετες λειτουργίες</a:t>
            </a:r>
            <a:r>
              <a:rPr lang="en-US" sz="1200" b="0" i="0" u="none" strike="noStrike" kern="1200" baseline="0" dirty="0">
                <a:solidFill>
                  <a:schemeClr val="tx1"/>
                </a:solidFill>
                <a:latin typeface="Arial" charset="0"/>
                <a:ea typeface="+mn-ea"/>
                <a:cs typeface="+mn-cs"/>
              </a:rPr>
              <a:t>.</a:t>
            </a:r>
          </a:p>
        </p:txBody>
      </p:sp>
    </p:spTree>
    <p:extLst>
      <p:ext uri="{BB962C8B-B14F-4D97-AF65-F5344CB8AC3E}">
        <p14:creationId xmlns:p14="http://schemas.microsoft.com/office/powerpoint/2010/main" val="3767045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πρόγραμμα πελάτη (</a:t>
            </a:r>
            <a:r>
              <a:rPr lang="el-GR" sz="1200" kern="1200" dirty="0" err="1">
                <a:solidFill>
                  <a:schemeClr val="tx1"/>
                </a:solidFill>
                <a:effectLst/>
                <a:latin typeface="Arial" charset="0"/>
                <a:ea typeface="+mn-ea"/>
                <a:cs typeface="+mn-cs"/>
              </a:rPr>
              <a:t>client</a:t>
            </a:r>
            <a:r>
              <a:rPr lang="el-GR" sz="1200" kern="1200" dirty="0">
                <a:solidFill>
                  <a:schemeClr val="tx1"/>
                </a:solidFill>
                <a:effectLst/>
                <a:latin typeface="Arial" charset="0"/>
                <a:ea typeface="+mn-ea"/>
                <a:cs typeface="+mn-cs"/>
              </a:rPr>
              <a:t>-</a:t>
            </a:r>
            <a:r>
              <a:rPr lang="el-GR" sz="1200" kern="1200" dirty="0" err="1">
                <a:solidFill>
                  <a:schemeClr val="tx1"/>
                </a:solidFill>
                <a:effectLst/>
                <a:latin typeface="Arial" charset="0"/>
                <a:ea typeface="+mn-ea"/>
                <a:cs typeface="+mn-cs"/>
              </a:rPr>
              <a:t>side</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program</a:t>
            </a:r>
            <a:r>
              <a:rPr lang="el-GR" sz="1200" kern="1200" dirty="0">
                <a:solidFill>
                  <a:schemeClr val="tx1"/>
                </a:solidFill>
                <a:effectLst/>
                <a:latin typeface="Arial" charset="0"/>
                <a:ea typeface="+mn-ea"/>
                <a:cs typeface="+mn-cs"/>
              </a:rPr>
              <a:t>) είναι ένα πρόγραμμα το οποίο εκτελείται στον υπολογιστή πελάτη και δεν απαιτεί καμία αλληλεπίδραση με </a:t>
            </a:r>
            <a:r>
              <a:rPr lang="el-GR" sz="1200" kern="1200" dirty="0" err="1">
                <a:solidFill>
                  <a:schemeClr val="tx1"/>
                </a:solidFill>
                <a:effectLst/>
                <a:latin typeface="Arial" charset="0"/>
                <a:ea typeface="+mn-ea"/>
                <a:cs typeface="+mn-cs"/>
              </a:rPr>
              <a:t>διακομιστή</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web</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Ο παραλήπτης υπολογιστής δεν μπορεί να λάβει νέα δεδομένα από τον </a:t>
            </a:r>
            <a:r>
              <a:rPr lang="el-GR" sz="1200" kern="1200" dirty="0" err="1">
                <a:solidFill>
                  <a:schemeClr val="tx1"/>
                </a:solidFill>
                <a:effectLst/>
                <a:latin typeface="Arial" charset="0"/>
                <a:ea typeface="+mn-ea"/>
                <a:cs typeface="+mn-cs"/>
              </a:rPr>
              <a:t>διακομιστή</a:t>
            </a:r>
            <a:r>
              <a:rPr lang="el-GR" sz="1200" kern="1200" dirty="0">
                <a:solidFill>
                  <a:schemeClr val="tx1"/>
                </a:solidFill>
                <a:effectLst/>
                <a:latin typeface="Arial" charset="0"/>
                <a:ea typeface="+mn-ea"/>
                <a:cs typeface="+mn-cs"/>
              </a:rPr>
              <a:t>, εκτός αν υποβληθεί νέα αίτηση</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Αν απαιτείται αλληλεπίδραση σε μια ιστοσελίδα, αυτή η ανταλλαγή δεδομένων ανάμεσα στον πελάτη και τον </a:t>
            </a:r>
            <a:r>
              <a:rPr lang="el-GR" sz="1200" kern="1200" dirty="0" err="1">
                <a:solidFill>
                  <a:schemeClr val="tx1"/>
                </a:solidFill>
                <a:effectLst/>
                <a:latin typeface="Arial" charset="0"/>
                <a:ea typeface="+mn-ea"/>
                <a:cs typeface="+mn-cs"/>
              </a:rPr>
              <a:t>διακομιστή</a:t>
            </a:r>
            <a:r>
              <a:rPr lang="el-GR" sz="1200" kern="1200" dirty="0">
                <a:solidFill>
                  <a:schemeClr val="tx1"/>
                </a:solidFill>
                <a:effectLst/>
                <a:latin typeface="Arial" charset="0"/>
                <a:ea typeface="+mn-ea"/>
                <a:cs typeface="+mn-cs"/>
              </a:rPr>
              <a:t> μπορεί να επιβραδύνει την αλληλεπίδραση</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Πολλές φορές είναι πιο αποδοτικό το να εκτελέσετε προγράμματα στον υπολογιστή σας (τον πελάτη). Επομένως, δημιουργούνται τα προγράμματα της πλευράς του πελάτη</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4098846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Η </a:t>
            </a:r>
            <a:r>
              <a:rPr lang="el-GR" sz="1200" b="0" i="0" u="none" strike="noStrike" kern="1200" baseline="0" dirty="0" err="1">
                <a:solidFill>
                  <a:schemeClr val="tx1"/>
                </a:solidFill>
                <a:latin typeface="Arial" charset="0"/>
                <a:ea typeface="+mn-ea"/>
                <a:cs typeface="+mn-cs"/>
              </a:rPr>
              <a:t>JavaScript</a:t>
            </a:r>
            <a:r>
              <a:rPr lang="el-GR" sz="1200" b="0" i="0" u="none" strike="noStrike" kern="1200" baseline="0" dirty="0">
                <a:solidFill>
                  <a:schemeClr val="tx1"/>
                </a:solidFill>
                <a:latin typeface="Arial" charset="0"/>
                <a:ea typeface="+mn-ea"/>
                <a:cs typeface="+mn-cs"/>
              </a:rPr>
              <a:t> είναι μια γλώσσα δημιουργίας δεσμών ενεργειών που συνήθως χρησιμοποιείται για τη δημιουργία στοιχείων DHTML</a:t>
            </a:r>
            <a:r>
              <a:rPr lang="en-US" sz="1200" b="0" i="0" u="none" strike="noStrike" kern="1200" baseline="0" dirty="0">
                <a:solidFill>
                  <a:schemeClr val="tx1"/>
                </a:solidFill>
                <a:latin typeface="Arial" charset="0"/>
                <a:ea typeface="+mn-ea"/>
                <a:cs typeface="+mn-cs"/>
              </a:rPr>
              <a:t>.</a:t>
            </a:r>
          </a:p>
          <a:p>
            <a:pPr marL="0" indent="0">
              <a:buFont typeface="Arial" panose="020B0604020202020204" pitchFamily="34" charset="0"/>
              <a:buNone/>
            </a:pPr>
            <a:r>
              <a:rPr lang="el-GR" sz="1200" b="0" i="0" u="none" strike="noStrike" kern="1200" baseline="0" dirty="0">
                <a:solidFill>
                  <a:schemeClr val="tx1"/>
                </a:solidFill>
                <a:latin typeface="Arial" charset="0"/>
                <a:ea typeface="+mn-ea"/>
                <a:cs typeface="+mn-cs"/>
              </a:rPr>
              <a:t>Η Εικόνα 13.16  δείχνει την ανάπτυξη ενός </a:t>
            </a:r>
            <a:r>
              <a:rPr lang="el-GR" sz="1200" b="0" i="0" u="none" strike="noStrike" kern="1200" baseline="0" dirty="0" err="1">
                <a:solidFill>
                  <a:schemeClr val="tx1"/>
                </a:solidFill>
                <a:latin typeface="Arial" charset="0"/>
                <a:ea typeface="+mn-ea"/>
                <a:cs typeface="+mn-cs"/>
              </a:rPr>
              <a:t>Java</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applet</a:t>
            </a:r>
            <a:r>
              <a:rPr lang="el-GR" sz="1200" b="0" i="0" u="none" strike="noStrike" kern="1200" baseline="0" dirty="0">
                <a:solidFill>
                  <a:schemeClr val="tx1"/>
                </a:solidFill>
                <a:latin typeface="Arial" charset="0"/>
                <a:ea typeface="+mn-ea"/>
                <a:cs typeface="+mn-cs"/>
              </a:rPr>
              <a:t> σε υπολογιστή</a:t>
            </a:r>
            <a:r>
              <a:rPr lang="en-US" sz="1200" b="0" i="0" u="none" strike="noStrike" kern="1200" baseline="0" dirty="0">
                <a:solidFill>
                  <a:schemeClr val="tx1"/>
                </a:solidFill>
                <a:latin typeface="Arial" charset="0"/>
                <a:ea typeface="+mn-ea"/>
                <a:cs typeface="+mn-cs"/>
              </a:rPr>
              <a:t>.</a:t>
            </a:r>
          </a:p>
        </p:txBody>
      </p:sp>
    </p:spTree>
    <p:extLst>
      <p:ext uri="{BB962C8B-B14F-4D97-AF65-F5344CB8AC3E}">
        <p14:creationId xmlns:p14="http://schemas.microsoft.com/office/powerpoint/2010/main" val="1087167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28</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ηλεκτρονικό ταχυδρομείο είναι μία από τις πιο γνωστές μεθόδους επικοινωνίας στο διαδίκτυο</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1971, ο </a:t>
            </a:r>
            <a:r>
              <a:rPr lang="el-GR" sz="1200" kern="1200" dirty="0" err="1">
                <a:solidFill>
                  <a:schemeClr val="tx1"/>
                </a:solidFill>
                <a:effectLst/>
                <a:latin typeface="Arial" charset="0"/>
                <a:ea typeface="+mn-ea"/>
                <a:cs typeface="+mn-cs"/>
              </a:rPr>
              <a:t>Ray</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Tomlinson</a:t>
            </a:r>
            <a:r>
              <a:rPr lang="el-GR" sz="1200" kern="1200" dirty="0">
                <a:solidFill>
                  <a:schemeClr val="tx1"/>
                </a:solidFill>
                <a:effectLst/>
                <a:latin typeface="Arial" charset="0"/>
                <a:ea typeface="+mn-ea"/>
                <a:cs typeface="+mn-cs"/>
              </a:rPr>
              <a:t> δημιούργησε το ηλεκτρονικό ταχυδρομείο από ένα απλό πρόγραμμα που έγραψε προκειμένου να επιτρέψει στους χρήστες υπολογιστών να αφήνουν μηνύματα κειμένου σε άλλους σε έναν υπολογιστή. </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απλό πρωτόκολλο μεταφοράς ταχυδρομείου (</a:t>
            </a:r>
            <a:r>
              <a:rPr lang="el-GR" sz="1200" kern="1200" dirty="0" err="1">
                <a:solidFill>
                  <a:schemeClr val="tx1"/>
                </a:solidFill>
                <a:effectLst/>
                <a:latin typeface="Arial" charset="0"/>
                <a:ea typeface="+mn-ea"/>
                <a:cs typeface="+mn-cs"/>
              </a:rPr>
              <a:t>Simple</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Mail</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Transfer</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Protocol</a:t>
            </a:r>
            <a:r>
              <a:rPr lang="el-GR" sz="1200" kern="1200" dirty="0">
                <a:solidFill>
                  <a:schemeClr val="tx1"/>
                </a:solidFill>
                <a:effectLst/>
                <a:latin typeface="Arial" charset="0"/>
                <a:ea typeface="+mn-ea"/>
                <a:cs typeface="+mn-cs"/>
              </a:rPr>
              <a:t> – SMTP) είναι υπεύθυνο για την αποστολή μηνυμάτων ηλεκτρονικού ταχυδρομείου μέσω του διαδικτύου στον προορισμό τους</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Όταν προέκυψε η ανάγκη για αποστολή αρχείων μέσω ηλεκτρονικού ταχυδρομείου, παρουσιάστηκε το πρωτόκολλο επεκτάσεις διαδικτυακού ταχυδρομείου πολλαπλού σκοπού (</a:t>
            </a:r>
            <a:r>
              <a:rPr lang="el-GR" sz="1200" kern="1200" dirty="0" err="1">
                <a:solidFill>
                  <a:schemeClr val="tx1"/>
                </a:solidFill>
                <a:effectLst/>
                <a:latin typeface="Arial" charset="0"/>
                <a:ea typeface="+mn-ea"/>
                <a:cs typeface="+mn-cs"/>
              </a:rPr>
              <a:t>Multipurpose</a:t>
            </a:r>
            <a:r>
              <a:rPr lang="el-GR" sz="1200" kern="1200" dirty="0">
                <a:solidFill>
                  <a:schemeClr val="tx1"/>
                </a:solidFill>
                <a:effectLst/>
                <a:latin typeface="Arial" charset="0"/>
                <a:ea typeface="+mn-ea"/>
                <a:cs typeface="+mn-cs"/>
              </a:rPr>
              <a:t> Internet </a:t>
            </a:r>
            <a:r>
              <a:rPr lang="el-GR" sz="1200" kern="1200" dirty="0" err="1">
                <a:solidFill>
                  <a:schemeClr val="tx1"/>
                </a:solidFill>
                <a:effectLst/>
                <a:latin typeface="Arial" charset="0"/>
                <a:ea typeface="+mn-ea"/>
                <a:cs typeface="+mn-cs"/>
              </a:rPr>
              <a:t>Mail</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Extensions</a:t>
            </a:r>
            <a:r>
              <a:rPr lang="el-GR" sz="1200" kern="1200" dirty="0">
                <a:solidFill>
                  <a:schemeClr val="tx1"/>
                </a:solidFill>
                <a:effectLst/>
                <a:latin typeface="Arial" charset="0"/>
                <a:ea typeface="+mn-ea"/>
                <a:cs typeface="+mn-cs"/>
              </a:rPr>
              <a:t> – MIME). </a:t>
            </a:r>
            <a:endParaRPr lang="en-US" sz="1200" kern="1200" dirty="0">
              <a:solidFill>
                <a:schemeClr val="tx1"/>
              </a:solidFill>
              <a:effectLst/>
              <a:latin typeface="Arial" charset="0"/>
              <a:ea typeface="+mn-ea"/>
              <a:cs typeface="+mn-cs"/>
            </a:endParaRPr>
          </a:p>
          <a:p>
            <a:pPr marL="0" indent="0">
              <a:buFont typeface="Arial" panose="020B0604020202020204" pitchFamily="34" charset="0"/>
              <a:buNone/>
            </a:pPr>
            <a:r>
              <a:rPr lang="el-GR" sz="1200" kern="1200" dirty="0">
                <a:solidFill>
                  <a:schemeClr val="tx1"/>
                </a:solidFill>
                <a:effectLst/>
                <a:latin typeface="Arial" charset="0"/>
                <a:ea typeface="+mn-ea"/>
                <a:cs typeface="+mn-cs"/>
              </a:rPr>
              <a:t>Η Εικόνα 13.17 παρουσιάζει</a:t>
            </a:r>
            <a:r>
              <a:rPr lang="el-GR" sz="1200" kern="1200" baseline="0" dirty="0">
                <a:solidFill>
                  <a:schemeClr val="tx1"/>
                </a:solidFill>
                <a:effectLst/>
                <a:latin typeface="Arial" charset="0"/>
                <a:ea typeface="+mn-ea"/>
                <a:cs typeface="+mn-cs"/>
              </a:rPr>
              <a:t> έ</a:t>
            </a:r>
            <a:r>
              <a:rPr lang="el-GR" sz="1200" kern="1200" dirty="0">
                <a:solidFill>
                  <a:schemeClr val="tx1"/>
                </a:solidFill>
                <a:effectLst/>
                <a:latin typeface="Arial" charset="0"/>
                <a:ea typeface="+mn-ea"/>
                <a:cs typeface="+mn-cs"/>
              </a:rPr>
              <a:t>να παράδειγμα διαδρομής ενός μηνύματος ηλεκτρονικού ταχυδρομείου στο διαδίκτυο</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34372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4589B-2E2F-4E0B-B741-F3A148006111}" type="slidenum">
              <a:rPr lang="en-US" smtClean="0"/>
              <a:pPr/>
              <a:t>29</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Η ανταλλαγή άμεσων μηνυμάτων (</a:t>
            </a:r>
            <a:r>
              <a:rPr lang="el-GR" sz="1200" kern="1200" dirty="0" err="1">
                <a:solidFill>
                  <a:schemeClr val="tx1"/>
                </a:solidFill>
                <a:effectLst/>
                <a:latin typeface="Arial" charset="0"/>
                <a:ea typeface="+mn-ea"/>
                <a:cs typeface="+mn-cs"/>
              </a:rPr>
              <a:t>instant</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messaging</a:t>
            </a:r>
            <a:r>
              <a:rPr lang="el-GR" sz="1200" kern="1200" dirty="0">
                <a:solidFill>
                  <a:schemeClr val="tx1"/>
                </a:solidFill>
                <a:effectLst/>
                <a:latin typeface="Arial" charset="0"/>
                <a:ea typeface="+mn-ea"/>
                <a:cs typeface="+mn-cs"/>
              </a:rPr>
              <a:t> – IM) απαιτεί τη χρήση ενός προγράμματος πελάτη που συνδέεται με μια υπηρεσία IM.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λογισμικό πελάτη που λειτουργεί στη συσκευή σας πραγματοποιεί σύνδεση με τον </a:t>
            </a:r>
            <a:r>
              <a:rPr lang="el-GR" sz="1200" kern="1200" dirty="0" err="1">
                <a:solidFill>
                  <a:schemeClr val="tx1"/>
                </a:solidFill>
                <a:effectLst/>
                <a:latin typeface="Arial" charset="0"/>
                <a:ea typeface="+mn-ea"/>
                <a:cs typeface="+mn-cs"/>
              </a:rPr>
              <a:t>διακομιστή</a:t>
            </a:r>
            <a:r>
              <a:rPr lang="el-GR" sz="1200" kern="1200" dirty="0">
                <a:solidFill>
                  <a:schemeClr val="tx1"/>
                </a:solidFill>
                <a:effectLst/>
                <a:latin typeface="Arial" charset="0"/>
                <a:ea typeface="+mn-ea"/>
                <a:cs typeface="+mn-cs"/>
              </a:rPr>
              <a:t> συνομιλίας και του παρέχει πληροφορίες σύνδεσης για τη συσκευή σας</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Επειδή τόσο η συσκευή σας όσο και η συσκευή του φίλου σας έχουν τις πληροφορίες σύνδεσης του άλλου, ο </a:t>
            </a:r>
            <a:r>
              <a:rPr lang="el-GR" sz="1200" kern="1200" dirty="0" err="1">
                <a:solidFill>
                  <a:schemeClr val="tx1"/>
                </a:solidFill>
                <a:effectLst/>
                <a:latin typeface="Arial" charset="0"/>
                <a:ea typeface="+mn-ea"/>
                <a:cs typeface="+mn-cs"/>
              </a:rPr>
              <a:t>διακομιστής</a:t>
            </a:r>
            <a:r>
              <a:rPr lang="el-GR" sz="1200" kern="1200" dirty="0">
                <a:solidFill>
                  <a:schemeClr val="tx1"/>
                </a:solidFill>
                <a:effectLst/>
                <a:latin typeface="Arial" charset="0"/>
                <a:ea typeface="+mn-ea"/>
                <a:cs typeface="+mn-cs"/>
              </a:rPr>
              <a:t> δεν συμμετέχει στη συνομιλία.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 Η συνομιλία λαμβάνει χώρα απευθείας μεταξύ των δύο συσκευών μέσω διαδικτύου. </a:t>
            </a:r>
            <a:endParaRPr lang="en-US" sz="120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kern="1200" dirty="0">
                <a:solidFill>
                  <a:schemeClr val="tx1"/>
                </a:solidFill>
                <a:effectLst/>
                <a:latin typeface="Arial" charset="0"/>
                <a:ea typeface="+mn-ea"/>
                <a:cs typeface="+mn-cs"/>
              </a:rPr>
              <a:t>Η Εικόνα 13.18 δείχνει</a:t>
            </a:r>
            <a:r>
              <a:rPr lang="el-GR" sz="1200" kern="1200" baseline="0" dirty="0">
                <a:solidFill>
                  <a:schemeClr val="tx1"/>
                </a:solidFill>
                <a:effectLst/>
                <a:latin typeface="Arial" charset="0"/>
                <a:ea typeface="+mn-ea"/>
                <a:cs typeface="+mn-cs"/>
              </a:rPr>
              <a:t> π</a:t>
            </a:r>
            <a:r>
              <a:rPr lang="el-GR" sz="1200" kern="1200" dirty="0">
                <a:solidFill>
                  <a:schemeClr val="tx1"/>
                </a:solidFill>
                <a:effectLst/>
                <a:latin typeface="Arial" charset="0"/>
                <a:ea typeface="+mn-ea"/>
                <a:cs typeface="+mn-cs"/>
              </a:rPr>
              <a:t>ώς λειτουργεί ένα πρόγραμμα ανταλλαγής άμεσων μηνυμάτων</a:t>
            </a:r>
            <a:r>
              <a:rPr lang="en-US"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2368260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30</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defRPr/>
            </a:pPr>
            <a:r>
              <a:rPr lang="el-GR" dirty="0"/>
              <a:t>Για να προστατεύετε εμπιστευτικά μηνύματα ηλεκτρονικού ταχυδρομείου, επιβάλλεται η χρήση κρυπτογράφησης</a:t>
            </a:r>
            <a:r>
              <a:rPr lang="en-US" dirty="0"/>
              <a:t>.</a:t>
            </a:r>
          </a:p>
          <a:p>
            <a:pPr marL="171450" lvl="0" indent="-171450">
              <a:spcBef>
                <a:spcPts val="0"/>
              </a:spcBef>
              <a:buFont typeface="Arial" panose="020B0604020202020204" pitchFamily="34" charset="0"/>
              <a:buChar char="•"/>
              <a:defRPr/>
            </a:pPr>
            <a:r>
              <a:rPr lang="el-GR" dirty="0"/>
              <a:t>Αντίγραφα των μηνυμάτων σας μπορεί να υπάρχουν, μόνιμα ή προσωρινά, σε πολλούς </a:t>
            </a:r>
            <a:r>
              <a:rPr lang="el-GR" dirty="0" err="1"/>
              <a:t>διακομιστές</a:t>
            </a:r>
            <a:r>
              <a:rPr lang="el-GR" dirty="0"/>
              <a:t>.</a:t>
            </a:r>
            <a:endParaRPr lang="en-US" dirty="0"/>
          </a:p>
          <a:p>
            <a:pPr marL="171450" lvl="0" indent="-171450">
              <a:spcBef>
                <a:spcPts val="0"/>
              </a:spcBef>
              <a:buFont typeface="Arial" panose="020B0604020202020204" pitchFamily="34" charset="0"/>
              <a:buChar char="•"/>
              <a:defRPr/>
            </a:pPr>
            <a:r>
              <a:rPr lang="el-GR" dirty="0"/>
              <a:t>Κρυπτογράφηση (</a:t>
            </a:r>
            <a:r>
              <a:rPr lang="el-GR" dirty="0" err="1"/>
              <a:t>encryption</a:t>
            </a:r>
            <a:r>
              <a:rPr lang="el-GR" dirty="0"/>
              <a:t>) είναι η διαδικασία κωδικοποίησης του ηλεκτρονικού ταχυδρομείου σας έτσι ώστε μόνο το άτομο που κατέχει μία επιπρόσθετη πληροφορία, το κλειδί, να μπορεί να αποκωδικοποιήσει το μήνυμα. </a:t>
            </a:r>
            <a:endParaRPr lang="en-US" sz="1400" dirty="0">
              <a:latin typeface="Arial" charset="0"/>
            </a:endParaRPr>
          </a:p>
        </p:txBody>
      </p:sp>
    </p:spTree>
    <p:extLst>
      <p:ext uri="{BB962C8B-B14F-4D97-AF65-F5344CB8AC3E}">
        <p14:creationId xmlns:p14="http://schemas.microsoft.com/office/powerpoint/2010/main" val="89835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dirty="0">
                <a:solidFill>
                  <a:schemeClr val="tx1"/>
                </a:solidFill>
              </a:rPr>
              <a:t>Οι τρεις στόχοι</a:t>
            </a:r>
            <a:r>
              <a:rPr lang="el-GR" baseline="0" dirty="0">
                <a:solidFill>
                  <a:schemeClr val="tx1"/>
                </a:solidFill>
              </a:rPr>
              <a:t> που σχετίζονται με τη διαχείριση και δικτύωση του διαδικτύου είναι</a:t>
            </a:r>
            <a:r>
              <a:rPr lang="en-US" baseline="0" dirty="0">
                <a:solidFill>
                  <a:schemeClr val="tx1"/>
                </a:solidFill>
              </a:rPr>
              <a:t>:</a:t>
            </a:r>
            <a:endParaRPr lang="el-GR" baseline="0" dirty="0">
              <a:solidFill>
                <a:schemeClr val="tx1"/>
              </a:solidFill>
            </a:endParaRPr>
          </a:p>
          <a:p>
            <a:pPr marL="457200" lvl="1" indent="0">
              <a:buNone/>
            </a:pPr>
            <a:r>
              <a:rPr lang="el-GR" baseline="0" dirty="0">
                <a:solidFill>
                  <a:schemeClr val="tx1"/>
                </a:solidFill>
              </a:rPr>
              <a:t>13.1  Η διαχείριση του διαδικτύου.</a:t>
            </a:r>
          </a:p>
          <a:p>
            <a:pPr marL="457200" lvl="1" indent="0">
              <a:buNone/>
            </a:pPr>
            <a:r>
              <a:rPr lang="el-GR" baseline="0" dirty="0">
                <a:solidFill>
                  <a:schemeClr val="tx1"/>
                </a:solidFill>
              </a:rPr>
              <a:t>13.2  Αλληλεπίδραση των στοιχείων δικτύωσης του διαδικτύου. </a:t>
            </a:r>
          </a:p>
          <a:p>
            <a:pPr marL="457200" lvl="1" indent="0">
              <a:buNone/>
            </a:pPr>
            <a:r>
              <a:rPr lang="el-GR" baseline="0" dirty="0">
                <a:solidFill>
                  <a:schemeClr val="tx1"/>
                </a:solidFill>
              </a:rPr>
              <a:t>13.3  Τα πρωτόκολλα του διαδικτύου για τη μετάδοση δεδομένων.</a:t>
            </a:r>
            <a:endParaRPr lang="en-US" baseline="0" dirty="0">
              <a:solidFill>
                <a:schemeClr val="tx1"/>
              </a:solidFill>
            </a:endParaRPr>
          </a:p>
          <a:p>
            <a:pPr marL="1035558" indent="-692658">
              <a:buNone/>
            </a:pPr>
            <a:endParaRPr lang="en-US" sz="1200"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4</a:t>
            </a:fld>
            <a:endParaRPr lang="en-US" dirty="0"/>
          </a:p>
        </p:txBody>
      </p:sp>
    </p:spTree>
    <p:extLst>
      <p:ext uri="{BB962C8B-B14F-4D97-AF65-F5344CB8AC3E}">
        <p14:creationId xmlns:p14="http://schemas.microsoft.com/office/powerpoint/2010/main" val="3069691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31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Στην κρυπτογράφηση ιδιωτικού κλειδιού (</a:t>
            </a:r>
            <a:r>
              <a:rPr lang="el-GR" sz="1200" b="0" i="0" u="none" strike="noStrike" kern="1200" baseline="0" dirty="0" err="1">
                <a:solidFill>
                  <a:schemeClr val="tx1"/>
                </a:solidFill>
                <a:latin typeface="Arial" charset="0"/>
                <a:ea typeface="+mn-ea"/>
                <a:cs typeface="+mn-cs"/>
              </a:rPr>
              <a:t>private</a:t>
            </a:r>
            <a:r>
              <a:rPr lang="el-GR" sz="1200" b="0" i="0" u="none" strike="noStrike" kern="1200" baseline="0" dirty="0">
                <a:solidFill>
                  <a:schemeClr val="tx1"/>
                </a:solidFill>
                <a:latin typeface="Arial" charset="0"/>
                <a:ea typeface="+mn-ea"/>
                <a:cs typeface="+mn-cs"/>
              </a:rPr>
              <a:t>-</a:t>
            </a:r>
            <a:r>
              <a:rPr lang="el-GR" sz="1200" b="0" i="0" u="none" strike="noStrike" kern="1200" baseline="0" dirty="0" err="1">
                <a:solidFill>
                  <a:schemeClr val="tx1"/>
                </a:solidFill>
                <a:latin typeface="Arial" charset="0"/>
                <a:ea typeface="+mn-ea"/>
                <a:cs typeface="+mn-cs"/>
              </a:rPr>
              <a:t>keyen</a:t>
            </a:r>
            <a:r>
              <a:rPr lang="el-GR" sz="1200" b="0" i="0" u="none" strike="noStrike" kern="1200" baseline="0" dirty="0">
                <a:solidFill>
                  <a:schemeClr val="tx1"/>
                </a:solidFill>
                <a:latin typeface="Arial" charset="0"/>
                <a:ea typeface="+mn-ea"/>
                <a:cs typeface="+mn-cs"/>
              </a:rPr>
              <a:t> </a:t>
            </a:r>
            <a:r>
              <a:rPr lang="el-GR" sz="1200" b="0" i="0" u="none" strike="noStrike" kern="1200" baseline="0" dirty="0" err="1">
                <a:solidFill>
                  <a:schemeClr val="tx1"/>
                </a:solidFill>
                <a:latin typeface="Arial" charset="0"/>
                <a:ea typeface="+mn-ea"/>
                <a:cs typeface="+mn-cs"/>
              </a:rPr>
              <a:t>cryption</a:t>
            </a:r>
            <a:r>
              <a:rPr lang="el-GR" sz="1200" b="0" i="0" u="none" strike="noStrike" kern="1200" baseline="0" dirty="0">
                <a:solidFill>
                  <a:schemeClr val="tx1"/>
                </a:solidFill>
                <a:latin typeface="Arial" charset="0"/>
                <a:ea typeface="+mn-ea"/>
                <a:cs typeface="+mn-cs"/>
              </a:rPr>
              <a:t>), μόνο τα δύο μέρη που εμπλέκονται στη διαδικασία αποστολής του μηνύματος κατέχουν τον τρόπο, δηλαδή το κλειδί κρυπτογράφησης/αποκρυπτογράφησης</a:t>
            </a:r>
            <a:r>
              <a:rPr lang="en-US" sz="1200" b="0" i="0" u="none" strike="noStrike" kern="1200" baseline="0" dirty="0">
                <a:solidFill>
                  <a:schemeClr val="tx1"/>
                </a:solidFill>
                <a:latin typeface="Arial" charset="0"/>
                <a:ea typeface="+mn-ea"/>
                <a:cs typeface="+mn-cs"/>
              </a:rPr>
              <a:t>. </a:t>
            </a:r>
            <a:r>
              <a:rPr lang="el-GR" sz="1200" b="0" i="0" u="none" strike="noStrike" kern="1200" baseline="0" dirty="0">
                <a:solidFill>
                  <a:schemeClr val="tx1"/>
                </a:solidFill>
                <a:latin typeface="Arial" charset="0"/>
                <a:ea typeface="+mn-ea"/>
                <a:cs typeface="+mn-cs"/>
              </a:rPr>
              <a:t>Αυτό το κλειδί θα μπορούσε να είναι το αποτέλεσμα μιας απλής μετατόπισης, όπου τα γράμματα της αλφαβήτου μετατοπίζονται σε νέα θέση</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Το βασικό πρόβλημα που προκύπτει από την κρυπτογράφηση ιδιωτικού κλειδιού είναι η ασφάλεια του κλειδιού. Αν κάποιος κλέψει ένα αντίγραφο του κωδικού ή είναι καλός στην αποκωδικοποίηση, ο κωδικός καταστρέφεται. </a:t>
            </a:r>
            <a:endParaRPr lang="en-US" sz="1200" b="0" i="0" u="none" strike="noStrike"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376983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32</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Στην κρυπτογράφηση δημόσιου κλειδιού (</a:t>
            </a:r>
            <a:r>
              <a:rPr lang="el-GR" sz="1200" kern="1200" dirty="0" err="1">
                <a:solidFill>
                  <a:schemeClr val="tx1"/>
                </a:solidFill>
                <a:effectLst/>
                <a:latin typeface="Arial" charset="0"/>
                <a:ea typeface="+mn-ea"/>
                <a:cs typeface="+mn-cs"/>
              </a:rPr>
              <a:t>public</a:t>
            </a:r>
            <a:r>
              <a:rPr lang="el-GR" sz="1200" kern="1200">
                <a:solidFill>
                  <a:schemeClr val="tx1"/>
                </a:solidFill>
                <a:effectLst/>
                <a:latin typeface="Arial" charset="0"/>
                <a:ea typeface="+mn-ea"/>
                <a:cs typeface="+mn-cs"/>
              </a:rPr>
              <a:t> key</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encryption</a:t>
            </a:r>
            <a:r>
              <a:rPr lang="el-GR" sz="1200" kern="1200" dirty="0">
                <a:solidFill>
                  <a:schemeClr val="tx1"/>
                </a:solidFill>
                <a:effectLst/>
                <a:latin typeface="Arial" charset="0"/>
                <a:ea typeface="+mn-ea"/>
                <a:cs typeface="+mn-cs"/>
              </a:rPr>
              <a:t>), δημιουργούνται δύο κλειδιά, το ζεύγος κλειδιών (</a:t>
            </a:r>
            <a:r>
              <a:rPr lang="el-GR" sz="1200" kern="1200" dirty="0" err="1">
                <a:solidFill>
                  <a:schemeClr val="tx1"/>
                </a:solidFill>
                <a:effectLst/>
                <a:latin typeface="Arial" charset="0"/>
                <a:ea typeface="+mn-ea"/>
                <a:cs typeface="+mn-cs"/>
              </a:rPr>
              <a:t>key</a:t>
            </a:r>
            <a:r>
              <a:rPr lang="el-GR" sz="1200" kern="1200" dirty="0">
                <a:solidFill>
                  <a:schemeClr val="tx1"/>
                </a:solidFill>
                <a:effectLst/>
                <a:latin typeface="Arial" charset="0"/>
                <a:ea typeface="+mn-ea"/>
                <a:cs typeface="+mn-cs"/>
              </a:rPr>
              <a:t> </a:t>
            </a:r>
            <a:r>
              <a:rPr lang="el-GR" sz="1200" kern="1200" dirty="0" err="1">
                <a:solidFill>
                  <a:schemeClr val="tx1"/>
                </a:solidFill>
                <a:effectLst/>
                <a:latin typeface="Arial" charset="0"/>
                <a:ea typeface="+mn-ea"/>
                <a:cs typeface="+mn-cs"/>
              </a:rPr>
              <a:t>pair</a:t>
            </a:r>
            <a:r>
              <a:rPr lang="el-GR" sz="1200"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Χρησιμοποιείται ένα κλειδί για την κρυπτογράφηση και το άλλο για την αποκρυπτογράφηση.</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Το κλειδί για την κρυπτογράφηση διανέμεται γενικά ως δημόσιο κλειδί</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Μπορείτε να τοποθετήσετε αυτό το κλειδί στον διαδικτυακό</a:t>
            </a:r>
            <a:r>
              <a:rPr lang="el-GR" sz="1200" kern="1200" baseline="0" dirty="0">
                <a:solidFill>
                  <a:schemeClr val="tx1"/>
                </a:solidFill>
                <a:effectLst/>
                <a:latin typeface="Arial" charset="0"/>
                <a:ea typeface="+mn-ea"/>
                <a:cs typeface="+mn-cs"/>
              </a:rPr>
              <a:t> τόπο σας</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Οποιοσδήποτε θέλει να σας στείλει ένα μήνυμα μπορεί να πάρει το δημόσιο κλειδί σας και να κρυπτογραφήσει το μήνυμα χρησιμοποιώντας αυτό το κλειδί.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Πρώτα παράγεται το ιδιωτικό κλειδί</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Το δημόσιο κλειδί</a:t>
            </a:r>
            <a:r>
              <a:rPr lang="el-GR" sz="1200" kern="1200" baseline="0" dirty="0">
                <a:solidFill>
                  <a:schemeClr val="tx1"/>
                </a:solidFill>
                <a:effectLst/>
                <a:latin typeface="Arial" charset="0"/>
                <a:ea typeface="+mn-ea"/>
                <a:cs typeface="+mn-cs"/>
              </a:rPr>
              <a:t> παράγεται</a:t>
            </a:r>
            <a:r>
              <a:rPr lang="el-GR" sz="1200" kern="1200" dirty="0">
                <a:solidFill>
                  <a:schemeClr val="tx1"/>
                </a:solidFill>
                <a:effectLst/>
                <a:latin typeface="Arial" charset="0"/>
                <a:ea typeface="+mn-ea"/>
                <a:cs typeface="+mn-cs"/>
              </a:rPr>
              <a:t> με έναν σύνθετο μαθηματικό τρόπο. </a:t>
            </a: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Υπάρχουν πακέτα δημόσιου κλειδιού, όπως το </a:t>
            </a:r>
            <a:r>
              <a:rPr lang="el-GR" sz="1200" b="0" i="0" u="none" strike="noStrike" kern="1200" baseline="0" dirty="0" err="1">
                <a:solidFill>
                  <a:schemeClr val="tx1"/>
                </a:solidFill>
                <a:latin typeface="+mn-lt"/>
                <a:ea typeface="+mn-ea"/>
                <a:cs typeface="+mn-cs"/>
              </a:rPr>
              <a:t>Pretty</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Good</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Privacy</a:t>
            </a:r>
            <a:r>
              <a:rPr lang="el-GR" sz="1200" b="0" i="0" u="none" strike="noStrike" kern="1200" baseline="0" dirty="0">
                <a:solidFill>
                  <a:schemeClr val="tx1"/>
                </a:solidFill>
                <a:latin typeface="+mn-lt"/>
                <a:ea typeface="+mn-ea"/>
                <a:cs typeface="+mn-cs"/>
              </a:rPr>
              <a:t> (PGP), που μπορείτε να λάβετε από διαδικτυακούς τόπους</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99410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36EEF-3ACC-4468-87D3-BB2E9E995702}" type="slidenum">
              <a:rPr lang="en-US" smtClean="0"/>
              <a:pPr/>
              <a:t>33</a:t>
            </a:fld>
            <a:endParaRPr lang="en-US"/>
          </a:p>
        </p:txBody>
      </p:sp>
    </p:spTree>
    <p:extLst>
      <p:ext uri="{BB962C8B-B14F-4D97-AF65-F5344CB8AC3E}">
        <p14:creationId xmlns:p14="http://schemas.microsoft.com/office/powerpoint/2010/main" val="2272386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34</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dirty="0">
                <a:solidFill>
                  <a:schemeClr val="tx1"/>
                </a:solidFill>
              </a:rPr>
              <a:t>Οι δύο στόχοι που σχετίζονται με την κατανόηση της</a:t>
            </a:r>
            <a:r>
              <a:rPr lang="el-GR" baseline="0" dirty="0">
                <a:solidFill>
                  <a:schemeClr val="tx1"/>
                </a:solidFill>
              </a:rPr>
              <a:t> ταυτότητας του διαδικτύου είναι</a:t>
            </a:r>
            <a:r>
              <a:rPr lang="en-US" baseline="0" dirty="0">
                <a:solidFill>
                  <a:schemeClr val="tx1"/>
                </a:solidFill>
              </a:rPr>
              <a:t>:</a:t>
            </a:r>
            <a:endParaRPr lang="el-GR" baseline="0" dirty="0">
              <a:solidFill>
                <a:schemeClr val="tx1"/>
              </a:solidFill>
            </a:endParaRPr>
          </a:p>
          <a:p>
            <a:pPr marL="457200" lvl="1" indent="0">
              <a:buNone/>
            </a:pPr>
            <a:r>
              <a:rPr lang="el-GR" baseline="0" dirty="0">
                <a:solidFill>
                  <a:schemeClr val="tx1"/>
                </a:solidFill>
              </a:rPr>
              <a:t>13.4  Εκχώρηση μοναδικής διεύθυνσης σε κάθε συσκευή που συνδέεται στο διαδίκτυο.</a:t>
            </a:r>
          </a:p>
          <a:p>
            <a:pPr marL="457200" lvl="1" indent="0">
              <a:buNone/>
            </a:pPr>
            <a:r>
              <a:rPr lang="el-GR" baseline="0" dirty="0">
                <a:solidFill>
                  <a:schemeClr val="tx1"/>
                </a:solidFill>
              </a:rPr>
              <a:t>13.5   Αντιστοίχιση αριθμητικών διευθύνσεων IP σε ευανάγνωστα ονόματα.</a:t>
            </a:r>
          </a:p>
          <a:p>
            <a:pPr marL="0" indent="0">
              <a:buNone/>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5</a:t>
            </a:fld>
            <a:endParaRPr lang="en-US" dirty="0"/>
          </a:p>
        </p:txBody>
      </p:sp>
    </p:spTree>
    <p:extLst>
      <p:ext uri="{BB962C8B-B14F-4D97-AF65-F5344CB8AC3E}">
        <p14:creationId xmlns:p14="http://schemas.microsoft.com/office/powerpoint/2010/main" val="156185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0" lvl="0" indent="0">
              <a:buFont typeface="Arial" panose="020B0604020202020204" pitchFamily="34" charset="0"/>
              <a:buNone/>
            </a:pPr>
            <a:r>
              <a:rPr lang="el-GR" sz="1200" kern="1200" dirty="0">
                <a:solidFill>
                  <a:schemeClr val="tx1"/>
                </a:solidFill>
                <a:effectLst/>
                <a:latin typeface="Arial" charset="0"/>
                <a:ea typeface="+mn-ea"/>
                <a:cs typeface="+mn-cs"/>
              </a:rPr>
              <a:t> Η Εικόνα 13.1 παρουσιάζει μεγάλους οργανισμούς που παίζουν ρόλο στη διακυβέρνηση και την ανάπτυξη του διαδικτύου.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Τα τοπικά δίκτυα που διαμορφώνουν το διαδίκτυο ανήκουν σε διαφορετικές οντότητες, στις οποίες περιλαμβάνονται ιδιώτες, πανεπιστήμια, κρατικές υπηρεσίες και ιδιωτικές εταιρείες.</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Κυβερνητικές</a:t>
            </a:r>
            <a:r>
              <a:rPr lang="el-GR" sz="1200" kern="1200" baseline="0" dirty="0">
                <a:solidFill>
                  <a:schemeClr val="tx1"/>
                </a:solidFill>
                <a:effectLst/>
                <a:latin typeface="Arial" charset="0"/>
                <a:ea typeface="+mn-ea"/>
                <a:cs typeface="+mn-cs"/>
              </a:rPr>
              <a:t> οντότητες, όπως το Αμερικανικό Ίδρυμα Επιστημών (</a:t>
            </a:r>
            <a:r>
              <a:rPr lang="en-US" sz="1200" kern="1200" baseline="0" dirty="0">
                <a:solidFill>
                  <a:schemeClr val="tx1"/>
                </a:solidFill>
                <a:effectLst/>
                <a:latin typeface="Arial" charset="0"/>
                <a:ea typeface="+mn-ea"/>
                <a:cs typeface="+mn-cs"/>
              </a:rPr>
              <a:t>National Science Foundation – NSF)</a:t>
            </a:r>
            <a:r>
              <a:rPr lang="el-GR" sz="1200" kern="1200" baseline="0" dirty="0">
                <a:solidFill>
                  <a:schemeClr val="tx1"/>
                </a:solidFill>
                <a:effectLst/>
                <a:latin typeface="Arial" charset="0"/>
                <a:ea typeface="+mn-ea"/>
                <a:cs typeface="+mn-cs"/>
              </a:rPr>
              <a:t>, καθώς και πολλές ιδιωτικές εταιρείες κατέχουν</a:t>
            </a:r>
            <a:r>
              <a:rPr lang="en-US" sz="1200" kern="1200" dirty="0">
                <a:solidFill>
                  <a:schemeClr val="tx1"/>
                </a:solidFill>
                <a:effectLst/>
                <a:latin typeface="Arial" charset="0"/>
                <a:ea typeface="+mn-ea"/>
                <a:cs typeface="+mn-cs"/>
              </a:rPr>
              <a:t> </a:t>
            </a:r>
            <a:r>
              <a:rPr lang="el-GR" sz="1200" kern="1200" dirty="0">
                <a:solidFill>
                  <a:schemeClr val="tx1"/>
                </a:solidFill>
                <a:effectLst/>
                <a:latin typeface="Arial" charset="0"/>
                <a:ea typeface="+mn-ea"/>
                <a:cs typeface="+mn-cs"/>
              </a:rPr>
              <a:t>μέρος της υποδομής των επικοινωνιών που συμβάλλουν στη λειτουργία του διαδικτύου</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Πολλοί μη κερδοσκοπικοί οργανισμοί και ομάδες χρηστών ειδικού σκοπού έχουν την ευθύνη της διαχείρισης του διαδικτύου.</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569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Ως ένα «δίκτυο δικτύων», το διαδίκτυο μοιάζει με ένα σύστημα αυτοκινητόδρομων, στο οποίο μικρότεροι δρόμοι τροφοδοτούν μεγαλύτερους και ταχύτερους αυτοκινητόδρομους ταχείας κυκλοφορίας.</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Οι βασικές διαδρομές του διαδικτύου αποτελούν τον κορμό του διαδικτύου</a:t>
            </a:r>
            <a:r>
              <a:rPr lang="en-US" sz="1200" kern="1200" dirty="0">
                <a:solidFill>
                  <a:schemeClr val="tx1"/>
                </a:solidFill>
                <a:effectLst/>
                <a:latin typeface="Arial"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Ο κορμός διαδικτύου είναι μια συλλογή από μεγάλα εθνικά και διεθνή δίκτυα, πολλά από τα οποία ανήκουν σε εμπορικούς, εκπαιδευτικούς ή κρατικούς οργανισμούς.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charset="0"/>
                <a:ea typeface="+mn-ea"/>
                <a:cs typeface="+mn-cs"/>
              </a:rPr>
              <a:t>Αυτοί οι </a:t>
            </a:r>
            <a:r>
              <a:rPr lang="el-GR" sz="1200" kern="1200" dirty="0" err="1">
                <a:solidFill>
                  <a:schemeClr val="tx1"/>
                </a:solidFill>
                <a:effectLst/>
                <a:latin typeface="Arial" charset="0"/>
                <a:ea typeface="+mn-ea"/>
                <a:cs typeface="+mn-cs"/>
              </a:rPr>
              <a:t>πάροχοι</a:t>
            </a:r>
            <a:r>
              <a:rPr lang="el-GR" sz="1200" kern="1200" dirty="0">
                <a:solidFill>
                  <a:schemeClr val="tx1"/>
                </a:solidFill>
                <a:effectLst/>
                <a:latin typeface="Arial" charset="0"/>
                <a:ea typeface="+mn-ea"/>
                <a:cs typeface="+mn-cs"/>
              </a:rPr>
              <a:t> του κορμού, οι οποίοι πρέπει να συνδέονται με άλλους </a:t>
            </a:r>
            <a:r>
              <a:rPr lang="el-GR" sz="1200" kern="1200" dirty="0" err="1">
                <a:solidFill>
                  <a:schemeClr val="tx1"/>
                </a:solidFill>
                <a:effectLst/>
                <a:latin typeface="Arial" charset="0"/>
                <a:ea typeface="+mn-ea"/>
                <a:cs typeface="+mn-cs"/>
              </a:rPr>
              <a:t>παρόχους</a:t>
            </a:r>
            <a:r>
              <a:rPr lang="el-GR" sz="1200" kern="1200" dirty="0">
                <a:solidFill>
                  <a:schemeClr val="tx1"/>
                </a:solidFill>
                <a:effectLst/>
                <a:latin typeface="Arial" charset="0"/>
                <a:ea typeface="+mn-ea"/>
                <a:cs typeface="+mn-cs"/>
              </a:rPr>
              <a:t> κορμού, έχουν τις ταχύτερες συνδέσεις υψηλής ταχύτητας. </a:t>
            </a: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 κορμός συνήθως είναι μια γραμμή οπτικών ινών υψηλής ταχύτητας, η οποία χαρακτηρίζεται ως μια γραμμή οπτικού φορέα</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0110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8</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ISP συνδέονται μεταξύ τους μέσω ενός σημείου διασύνδεσης και ανταλλαγής κίνησης διαδικτύου</a:t>
            </a:r>
            <a:r>
              <a:rPr lang="en-US" sz="1200" b="0" i="0" u="none" strike="noStrike" kern="1200" baseline="0" dirty="0">
                <a:solidFill>
                  <a:schemeClr val="tx1"/>
                </a:solidFill>
                <a:latin typeface="+mn-lt"/>
                <a:ea typeface="+mn-ea"/>
                <a:cs typeface="+mn-cs"/>
              </a:rPr>
              <a:t> (IXP).</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Ένα τυπικό IXP αποτελείται από μία ή περισσότερες διατάξεις μεταγωγής δικτύου στις οποίες συνδέονται οι ISP.</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ιδιώτες χρήστες του διαδικτύου εισέρχονται σε έναν ISP μέσω ενός σημείου παρουσίας </a:t>
            </a:r>
            <a:r>
              <a:rPr lang="en-US" sz="1200" b="0" i="0" u="none" strike="noStrike" kern="1200" baseline="0" dirty="0">
                <a:solidFill>
                  <a:schemeClr val="tx1"/>
                </a:solidFill>
                <a:latin typeface="+mn-lt"/>
                <a:ea typeface="+mn-ea"/>
                <a:cs typeface="+mn-cs"/>
              </a:rPr>
              <a:t>(POP).</a:t>
            </a:r>
          </a:p>
          <a:p>
            <a:pPr marL="628650" lvl="1"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Αυτό αποτελεί μια δομή από μόντεμ, διακομιστές, δρομολογητές και διατάξεις μεταγωγής</a:t>
            </a:r>
            <a:r>
              <a:rPr lang="en-US" sz="1200" b="0" i="0" u="none" strike="noStrike" kern="1200" baseline="0" dirty="0">
                <a:solidFill>
                  <a:schemeClr val="tx1"/>
                </a:solidFill>
                <a:latin typeface="+mn-lt"/>
                <a:ea typeface="+mn-ea"/>
                <a:cs typeface="+mn-cs"/>
              </a:rPr>
              <a:t>.</a:t>
            </a:r>
            <a:endParaRPr lang="en-US" sz="1200" b="0" i="0" u="none" strike="noStrike" kern="1200" baseline="0" dirty="0">
              <a:solidFill>
                <a:schemeClr val="tx1"/>
              </a:solidFill>
              <a:latin typeface="Arial" charset="0"/>
              <a:ea typeface="+mn-ea"/>
              <a:cs typeface="+mn-cs"/>
            </a:endParaRPr>
          </a:p>
          <a:p>
            <a:pPr marL="0" indent="0">
              <a:buFont typeface="Arial" panose="020B0604020202020204" pitchFamily="34" charset="0"/>
              <a:buNone/>
            </a:pPr>
            <a:r>
              <a:rPr lang="el-GR" sz="1200" b="0" i="0" u="none" strike="noStrike" kern="1200" baseline="0" dirty="0">
                <a:solidFill>
                  <a:schemeClr val="tx1"/>
                </a:solidFill>
                <a:latin typeface="Arial" charset="0"/>
                <a:ea typeface="+mn-ea"/>
                <a:cs typeface="+mn-cs"/>
              </a:rPr>
              <a:t>Η Εικόνα</a:t>
            </a:r>
            <a:r>
              <a:rPr lang="en-US" sz="1200" b="0" i="0" u="none" strike="noStrike" kern="1200" baseline="0" dirty="0">
                <a:solidFill>
                  <a:schemeClr val="tx1"/>
                </a:solidFill>
                <a:latin typeface="Arial" charset="0"/>
                <a:ea typeface="+mn-ea"/>
                <a:cs typeface="+mn-cs"/>
              </a:rPr>
              <a:t> 13.3 </a:t>
            </a:r>
            <a:r>
              <a:rPr lang="el-GR" sz="1200" b="0" i="0" u="none" strike="noStrike" kern="1200" baseline="0" dirty="0">
                <a:solidFill>
                  <a:schemeClr val="tx1"/>
                </a:solidFill>
                <a:latin typeface="Arial" charset="0"/>
                <a:ea typeface="+mn-ea"/>
                <a:cs typeface="+mn-cs"/>
              </a:rPr>
              <a:t>δείχνει πώς οι οικιακοί χρήστες συνδέονται με τους ISP τους μέσω ενός μόνο σημείου παρουσίας που δύναται να χειριστεί πολλές ταυτόχρονες συνδέσεις</a:t>
            </a:r>
            <a:r>
              <a:rPr lang="en-US" sz="1200" b="0" i="0" u="none" strike="noStrike" kern="1200" baseline="0" dirty="0">
                <a:solidFill>
                  <a:schemeClr val="tx1"/>
                </a:solidFill>
                <a:latin typeface="Arial" charset="0"/>
                <a:ea typeface="+mn-ea"/>
                <a:cs typeface="+mn-cs"/>
              </a:rPr>
              <a:t>.</a:t>
            </a:r>
            <a:endParaRPr lang="en-US" sz="1200" b="1"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4245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latin typeface="+mn-lt"/>
                <a:ea typeface="+mn-ea"/>
                <a:cs typeface="+mn-cs"/>
              </a:rPr>
              <a:t>Η πλειονότητα των επικοινωνιών του διαδικτύου εφαρμόζουν το μοντέλο πελάτη/διακομιστή για την επικοινωνία μεταξύ των δικτύων</a:t>
            </a:r>
            <a:r>
              <a:rPr lang="en-US" sz="1200" b="0" i="0" u="none" strike="noStrike" kern="1200" baseline="0" dirty="0">
                <a:latin typeface="+mn-lt"/>
                <a:ea typeface="+mn-ea"/>
                <a:cs typeface="+mn-cs"/>
              </a:rPr>
              <a:t>.</a:t>
            </a:r>
          </a:p>
          <a:p>
            <a:pPr marL="171450" indent="-171450">
              <a:buFont typeface="Arial" panose="020B0604020202020204" pitchFamily="34" charset="0"/>
              <a:buChar char="•"/>
              <a:defRPr/>
            </a:pPr>
            <a:r>
              <a:rPr lang="el-GR" dirty="0">
                <a:effectLst/>
              </a:rPr>
              <a:t>Στους</a:t>
            </a:r>
            <a:r>
              <a:rPr lang="el-GR" baseline="0" dirty="0">
                <a:effectLst/>
              </a:rPr>
              <a:t> συνηθισμένους τύπους </a:t>
            </a:r>
            <a:r>
              <a:rPr lang="el-GR" baseline="0" dirty="0" err="1">
                <a:effectLst/>
              </a:rPr>
              <a:t>διακομιστών</a:t>
            </a:r>
            <a:r>
              <a:rPr lang="el-GR" baseline="0" dirty="0">
                <a:effectLst/>
              </a:rPr>
              <a:t> περιλαμβάνονται</a:t>
            </a:r>
            <a:r>
              <a:rPr lang="en-US" dirty="0">
                <a:effectLst/>
              </a:rPr>
              <a:t>:</a:t>
            </a:r>
          </a:p>
          <a:p>
            <a:pPr marL="628650" lvl="1" indent="-171450">
              <a:buFont typeface="Arial" panose="020B0604020202020204" pitchFamily="34" charset="0"/>
              <a:buChar char="•"/>
              <a:defRPr/>
            </a:pPr>
            <a:r>
              <a:rPr lang="el-GR" dirty="0"/>
              <a:t>Οι</a:t>
            </a:r>
            <a:r>
              <a:rPr lang="el-GR" baseline="0" dirty="0"/>
              <a:t> </a:t>
            </a:r>
            <a:r>
              <a:rPr lang="el-GR" baseline="0" dirty="0" err="1"/>
              <a:t>δ</a:t>
            </a:r>
            <a:r>
              <a:rPr lang="el-GR" dirty="0" err="1"/>
              <a:t>ιακομιστές</a:t>
            </a:r>
            <a:r>
              <a:rPr lang="el-GR" dirty="0"/>
              <a:t> </a:t>
            </a:r>
            <a:r>
              <a:rPr lang="en-US" dirty="0"/>
              <a:t>web</a:t>
            </a:r>
            <a:r>
              <a:rPr lang="el-GR" dirty="0"/>
              <a:t> που φιλοξενούν ιστοσελίδες και παρέχουν πληροφορίες στους πελάτες</a:t>
            </a:r>
            <a:r>
              <a:rPr lang="en-US" dirty="0"/>
              <a:t>.</a:t>
            </a:r>
          </a:p>
          <a:p>
            <a:pPr marL="628650" lvl="1" indent="-171450">
              <a:buFont typeface="Arial" panose="020B0604020202020204" pitchFamily="34" charset="0"/>
              <a:buChar char="•"/>
              <a:defRPr/>
            </a:pPr>
            <a:r>
              <a:rPr lang="el-GR" dirty="0"/>
              <a:t>Οι</a:t>
            </a:r>
            <a:r>
              <a:rPr lang="el-GR" baseline="0" dirty="0"/>
              <a:t> </a:t>
            </a:r>
            <a:r>
              <a:rPr lang="el-GR" baseline="0" dirty="0" err="1"/>
              <a:t>δ</a:t>
            </a:r>
            <a:r>
              <a:rPr lang="el-GR" dirty="0" err="1"/>
              <a:t>ιακομιστές</a:t>
            </a:r>
            <a:r>
              <a:rPr lang="el-GR" dirty="0"/>
              <a:t> εμπορίου</a:t>
            </a:r>
            <a:r>
              <a:rPr lang="el-GR" baseline="0" dirty="0"/>
              <a:t> που επιτρέπουν στους χρήστες να αγοράζουν αγαθά και υπηρεσίες</a:t>
            </a:r>
            <a:r>
              <a:rPr lang="en-US" dirty="0"/>
              <a:t>.</a:t>
            </a:r>
          </a:p>
          <a:p>
            <a:pPr marL="628650" lvl="1" indent="-171450">
              <a:buFont typeface="Arial" panose="020B0604020202020204" pitchFamily="34" charset="0"/>
              <a:buChar char="•"/>
              <a:defRPr/>
            </a:pPr>
            <a:r>
              <a:rPr lang="el-GR" dirty="0"/>
              <a:t>Οι</a:t>
            </a:r>
            <a:r>
              <a:rPr lang="el-GR" baseline="0" dirty="0"/>
              <a:t> </a:t>
            </a:r>
            <a:r>
              <a:rPr lang="el-GR" baseline="0" dirty="0" err="1"/>
              <a:t>δ</a:t>
            </a:r>
            <a:r>
              <a:rPr lang="el-GR" dirty="0" err="1"/>
              <a:t>ιακομιστές</a:t>
            </a:r>
            <a:r>
              <a:rPr lang="el-GR" dirty="0"/>
              <a:t> αρχείων που παρέχουν απομακρυσμένους χώρους αποθήκευσης</a:t>
            </a:r>
            <a:r>
              <a:rPr lang="en-US" dirty="0"/>
              <a:t>.</a:t>
            </a:r>
            <a:endParaRPr lang="en-US" dirty="0">
              <a:effectLst/>
            </a:endParaRPr>
          </a:p>
        </p:txBody>
      </p:sp>
    </p:spTree>
    <p:extLst>
      <p:ext uri="{BB962C8B-B14F-4D97-AF65-F5344CB8AC3E}">
        <p14:creationId xmlns:p14="http://schemas.microsoft.com/office/powerpoint/2010/main" val="232222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10</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Ακριβώς όπως οποιοδήποτε άλλο δίκτυο, το διαδίκτυο τηρεί ένα καθορισμένο σύνολο κανόνων για να στέλνει πληροφορίες μεταξύ υπολογιστών</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Ένα πρωτόκολλο υπολογιστών είναι το σύνολο των κανόνων που αφορούν την ανταλλαγή ηλεκτρονικών πληροφοριών</a:t>
            </a:r>
            <a:r>
              <a:rPr lang="en-US" sz="1200" b="0" i="0" u="none" strike="noStrike" kern="1200" baseline="0" dirty="0">
                <a:solidFill>
                  <a:schemeClr val="tx1"/>
                </a:solidFill>
                <a:latin typeface="Arial"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charset="0"/>
                <a:ea typeface="+mn-ea"/>
                <a:cs typeface="+mn-cs"/>
              </a:rPr>
              <a:t>Αν το διαδίκτυο είναι ο αυτοκινητόδρομος ταχείας κυκλοφορίας των πληροφοριών, τα πρωτόκολλα είναι ο κώδικας οδικής κυκλοφορίας. </a:t>
            </a:r>
            <a:endParaRPr lang="en-US" sz="12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l-GR" sz="1200" b="0" kern="1200" dirty="0">
                <a:solidFill>
                  <a:schemeClr val="tx1"/>
                </a:solidFill>
                <a:effectLst/>
                <a:latin typeface="Arial" charset="0"/>
                <a:ea typeface="+mn-ea"/>
                <a:cs typeface="+mn-cs"/>
              </a:rPr>
              <a:t>Κάθε πρωτόκολλο έπρεπε να είναι ένα ανοιχτό σύστημα, δηλαδή η σχεδίασή του θα έπρεπε να διατίθεται δημόσια, ώστε να την προσπελάσει και να τη μελετήσει οποιοσδήποτε ενδιαφερόμενος</a:t>
            </a:r>
            <a:r>
              <a:rPr lang="en-US" sz="1200" b="0" kern="1200" dirty="0">
                <a:solidFill>
                  <a:schemeClr val="tx1"/>
                </a:solidFill>
                <a:effectLst/>
                <a:latin typeface="Arial" charset="0"/>
                <a:ea typeface="+mn-ea"/>
                <a:cs typeface="+mn-cs"/>
              </a:rPr>
              <a:t>. </a:t>
            </a:r>
            <a:r>
              <a:rPr lang="el-GR" sz="1200" b="0" kern="1200" dirty="0">
                <a:solidFill>
                  <a:schemeClr val="tx1"/>
                </a:solidFill>
                <a:effectLst/>
                <a:latin typeface="Arial" charset="0"/>
                <a:ea typeface="+mn-ea"/>
                <a:cs typeface="+mn-cs"/>
              </a:rPr>
              <a:t>Αυτή η προσέγγιση είχε εντελώς αντίθετη κατεύθυνση από το μοντέλο του </a:t>
            </a:r>
            <a:r>
              <a:rPr lang="el-GR" sz="1200" b="0" kern="1200" dirty="0" err="1">
                <a:solidFill>
                  <a:schemeClr val="tx1"/>
                </a:solidFill>
                <a:effectLst/>
                <a:latin typeface="Arial" charset="0"/>
                <a:ea typeface="+mn-ea"/>
                <a:cs typeface="+mn-cs"/>
              </a:rPr>
              <a:t>ιδιοταγούς</a:t>
            </a:r>
            <a:r>
              <a:rPr lang="el-GR" sz="1200" b="0" kern="1200" dirty="0">
                <a:solidFill>
                  <a:schemeClr val="tx1"/>
                </a:solidFill>
                <a:effectLst/>
                <a:latin typeface="Arial" charset="0"/>
                <a:ea typeface="+mn-ea"/>
                <a:cs typeface="+mn-cs"/>
              </a:rPr>
              <a:t> συστήματος (ιδιωτικό σύστημα) το οποίο ήταν ο κανόνας εκείνη την εποχή</a:t>
            </a:r>
            <a:r>
              <a:rPr lang="en-US" sz="1200" b="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90371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9/3/2018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chemeClr val="accent4">
                    <a:lumMod val="75000"/>
                  </a:schemeClr>
                </a:solidFill>
                <a:latin typeface="Malgun Gothic" pitchFamily="34" charset="-127"/>
                <a:ea typeface="Malgun Gothic" pitchFamily="34" charset="-127"/>
                <a:cs typeface="ＭＳ Ｐゴシック" charset="-128"/>
              </a:rPr>
              <a:t>A</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MARTIN</a:t>
            </a:r>
            <a:r>
              <a:rPr lang="el-GR" sz="2200" b="1" dirty="0">
                <a:solidFill>
                  <a:schemeClr val="accent4">
                    <a:lumMod val="75000"/>
                  </a:schemeClr>
                </a:solidFill>
                <a:latin typeface="Malgun Gothic" pitchFamily="34" charset="-127"/>
                <a:ea typeface="Malgun Gothic" pitchFamily="34" charset="-127"/>
                <a:cs typeface="ＭＳ Ｐゴシック" charset="-128"/>
              </a:rPr>
              <a:t>, </a:t>
            </a:r>
            <a:r>
              <a:rPr lang="en-US" sz="2200" b="1" dirty="0">
                <a:solidFill>
                  <a:schemeClr val="accent4">
                    <a:lumMod val="75000"/>
                  </a:schemeClr>
                </a:solidFill>
                <a:latin typeface="Malgun Gothic" pitchFamily="34" charset="-127"/>
                <a:ea typeface="Malgun Gothic" pitchFamily="34" charset="-127"/>
                <a:cs typeface="ＭＳ Ｐゴシック" charset="-128"/>
              </a:rPr>
              <a:t>M</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1">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Μετάδοση δεδομένων</a:t>
            </a:r>
            <a:r>
              <a:rPr lang="en-US" sz="3200" dirty="0"/>
              <a:t> (1 </a:t>
            </a:r>
            <a:r>
              <a:rPr lang="el-GR" sz="3200" dirty="0"/>
              <a:t>από</a:t>
            </a:r>
            <a:r>
              <a:rPr lang="en-US" sz="3200" dirty="0"/>
              <a:t> 4) </a:t>
            </a:r>
            <a:r>
              <a:rPr lang="en-US" sz="2000" dirty="0"/>
              <a:t>(</a:t>
            </a:r>
            <a:r>
              <a:rPr lang="el-GR" sz="2000" dirty="0"/>
              <a:t>Στόχος</a:t>
            </a:r>
            <a:r>
              <a:rPr lang="en-US" sz="2000" dirty="0"/>
              <a:t> 13.3)</a:t>
            </a:r>
            <a:endParaRPr lang="en-US" sz="2700" dirty="0"/>
          </a:p>
        </p:txBody>
      </p:sp>
      <p:sp>
        <p:nvSpPr>
          <p:cNvPr id="140291" name="Rectangle 3"/>
          <p:cNvSpPr>
            <a:spLocks noGrp="1" noChangeArrowheads="1"/>
          </p:cNvSpPr>
          <p:nvPr>
            <p:ph idx="1"/>
          </p:nvPr>
        </p:nvSpPr>
        <p:spPr>
          <a:xfrm>
            <a:off x="457200" y="1524000"/>
            <a:ext cx="8229600" cy="4800600"/>
          </a:xfrm>
          <a:ln>
            <a:solidFill>
              <a:schemeClr val="bg1"/>
            </a:solidFill>
          </a:ln>
        </p:spPr>
        <p:txBody>
          <a:bodyPr/>
          <a:lstStyle/>
          <a:p>
            <a:pPr>
              <a:spcBef>
                <a:spcPts val="0"/>
              </a:spcBef>
              <a:spcAft>
                <a:spcPts val="1800"/>
              </a:spcAft>
              <a:defRPr/>
            </a:pPr>
            <a:r>
              <a:rPr lang="el-GR" sz="3000" dirty="0">
                <a:solidFill>
                  <a:srgbClr val="007FA3"/>
                </a:solidFill>
              </a:rPr>
              <a:t>Το διαδίκτυο τηρεί ένα καθορισμένο σύνολο κανόνων για να στέλνει πληροφορίες </a:t>
            </a:r>
            <a:endParaRPr lang="en-US" sz="3000" dirty="0">
              <a:solidFill>
                <a:srgbClr val="007FA3"/>
              </a:solidFill>
            </a:endParaRPr>
          </a:p>
          <a:p>
            <a:pPr>
              <a:spcBef>
                <a:spcPts val="0"/>
              </a:spcBef>
              <a:spcAft>
                <a:spcPts val="1800"/>
              </a:spcAft>
              <a:defRPr/>
            </a:pPr>
            <a:r>
              <a:rPr lang="el-GR" sz="3000" dirty="0">
                <a:solidFill>
                  <a:srgbClr val="007FA3"/>
                </a:solidFill>
              </a:rPr>
              <a:t>Πρωτόκολλο υπολογιστών είναι το σύνολο των κανόνων που αφορούν την ανταλλαγή ηλεκτρονικών πληροφοριών</a:t>
            </a:r>
            <a:endParaRPr lang="en-US" sz="3000" dirty="0">
              <a:solidFill>
                <a:srgbClr val="007FA3"/>
              </a:solidFill>
              <a:effectLst/>
            </a:endParaRPr>
          </a:p>
          <a:p>
            <a:pPr>
              <a:spcBef>
                <a:spcPts val="0"/>
              </a:spcBef>
              <a:spcAft>
                <a:spcPts val="1800"/>
              </a:spcAft>
              <a:defRPr/>
            </a:pPr>
            <a:r>
              <a:rPr lang="el-GR" sz="3000" dirty="0">
                <a:solidFill>
                  <a:srgbClr val="007FA3"/>
                </a:solidFill>
              </a:rPr>
              <a:t>Τα πρωτόκολλα είναι ο «κώδικας οδικής κυκλοφορίας» για τον αυτοκινητόδρομο των πληροφοριών</a:t>
            </a:r>
            <a:endParaRPr lang="en-US" sz="3000" dirty="0">
              <a:solidFill>
                <a:srgbClr val="007FA3"/>
              </a:solidFill>
            </a:endParaRPr>
          </a:p>
          <a:p>
            <a:pPr>
              <a:spcBef>
                <a:spcPts val="0"/>
              </a:spcBef>
              <a:spcAft>
                <a:spcPts val="1800"/>
              </a:spcAft>
              <a:defRPr/>
            </a:pPr>
            <a:r>
              <a:rPr lang="el-GR" sz="3000" dirty="0">
                <a:solidFill>
                  <a:srgbClr val="007FA3"/>
                </a:solidFill>
                <a:effectLst/>
              </a:rPr>
              <a:t>Ανοιχτό σύστημα ως αντίθεση στο μοντέλο του </a:t>
            </a:r>
            <a:r>
              <a:rPr lang="el-GR" sz="3000" dirty="0" err="1">
                <a:solidFill>
                  <a:srgbClr val="007FA3"/>
                </a:solidFill>
                <a:effectLst/>
              </a:rPr>
              <a:t>ιδιοταγούς</a:t>
            </a:r>
            <a:r>
              <a:rPr lang="el-GR" sz="3000" dirty="0">
                <a:solidFill>
                  <a:srgbClr val="007FA3"/>
                </a:solidFill>
                <a:effectLst/>
              </a:rPr>
              <a:t> συστήματος</a:t>
            </a:r>
            <a:endParaRPr lang="en-US" sz="3000" dirty="0">
              <a:solidFill>
                <a:srgbClr val="007FA3"/>
              </a:solidFill>
              <a:effectLst/>
            </a:endParaRPr>
          </a:p>
        </p:txBody>
      </p:sp>
    </p:spTree>
    <p:extLst>
      <p:ext uri="{BB962C8B-B14F-4D97-AF65-F5344CB8AC3E}">
        <p14:creationId xmlns:p14="http://schemas.microsoft.com/office/powerpoint/2010/main" val="9484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457200" y="1600200"/>
            <a:ext cx="8229600" cy="4525963"/>
          </a:xfrm>
          <a:ln>
            <a:solidFill>
              <a:schemeClr val="bg1"/>
            </a:solidFill>
          </a:ln>
        </p:spPr>
        <p:txBody>
          <a:bodyPr/>
          <a:lstStyle/>
          <a:p>
            <a:pPr>
              <a:spcBef>
                <a:spcPts val="0"/>
              </a:spcBef>
              <a:spcAft>
                <a:spcPts val="1800"/>
              </a:spcAft>
              <a:defRPr/>
            </a:pPr>
            <a:r>
              <a:rPr lang="el-GR" sz="3000" dirty="0">
                <a:solidFill>
                  <a:srgbClr val="007FA3"/>
                </a:solidFill>
              </a:rPr>
              <a:t>Η μεταγωγή σε κύκλωμα δεν χρησιμοποιείται για τη σύνδεση δύο υπολογιστών</a:t>
            </a:r>
            <a:endParaRPr lang="en-US" sz="3000" dirty="0">
              <a:solidFill>
                <a:srgbClr val="007FA3"/>
              </a:solidFill>
            </a:endParaRPr>
          </a:p>
          <a:p>
            <a:pPr marL="551260" lvl="1">
              <a:spcBef>
                <a:spcPts val="0"/>
              </a:spcBef>
              <a:spcAft>
                <a:spcPts val="1800"/>
              </a:spcAft>
              <a:defRPr/>
            </a:pPr>
            <a:r>
              <a:rPr lang="el-GR" sz="2600" dirty="0"/>
              <a:t>Δεν ήταν αποδοτική όταν εφαρμόστηκε σε υπολογιστές</a:t>
            </a:r>
            <a:endParaRPr lang="en-US" sz="2600" dirty="0"/>
          </a:p>
          <a:p>
            <a:pPr marL="551260" lvl="1">
              <a:spcBef>
                <a:spcPts val="0"/>
              </a:spcBef>
              <a:spcAft>
                <a:spcPts val="1800"/>
              </a:spcAft>
              <a:defRPr/>
            </a:pPr>
            <a:r>
              <a:rPr lang="el-GR" sz="2600" dirty="0">
                <a:effectLst/>
              </a:rPr>
              <a:t>Οι υπολογιστέ</a:t>
            </a:r>
            <a:r>
              <a:rPr lang="el-GR" sz="2600" dirty="0"/>
              <a:t>ς </a:t>
            </a:r>
            <a:r>
              <a:rPr lang="el-GR" sz="2600" dirty="0">
                <a:latin typeface="Arial" charset="0"/>
              </a:rPr>
              <a:t>μεταδίδουν δεδομένα κατά δεσμίδες</a:t>
            </a:r>
            <a:endParaRPr lang="en-US" sz="2600" dirty="0">
              <a:effectLst/>
            </a:endParaRPr>
          </a:p>
          <a:p>
            <a:pPr marL="551260" lvl="1">
              <a:spcBef>
                <a:spcPts val="0"/>
              </a:spcBef>
              <a:spcAft>
                <a:spcPts val="1800"/>
              </a:spcAft>
              <a:defRPr/>
            </a:pPr>
            <a:r>
              <a:rPr lang="el-GR" sz="2600" dirty="0">
                <a:latin typeface="Arial" charset="0"/>
              </a:rPr>
              <a:t>Ο επεξεργαστής ξεκινά να εργάζεται για την επόμενη εργασία και σταματά να επικοινωνεί μέχρι να είναι έτοιμος να μεταδώσει δεδομένα με την επόμενη δεσμίδα</a:t>
            </a:r>
            <a:endParaRPr lang="en-US" sz="2600" dirty="0"/>
          </a:p>
          <a:p>
            <a:pPr marL="551260" lvl="1">
              <a:spcBef>
                <a:spcPts val="0"/>
              </a:spcBef>
              <a:spcAft>
                <a:spcPts val="1800"/>
              </a:spcAft>
              <a:defRPr/>
            </a:pPr>
            <a:r>
              <a:rPr lang="el-GR" sz="2600" dirty="0">
                <a:latin typeface="Arial" charset="0"/>
              </a:rPr>
              <a:t>Το κύκλωμα θα έπρεπε να παραμείνει ανοιχτό</a:t>
            </a:r>
            <a:endParaRPr lang="en-US" sz="2600" dirty="0"/>
          </a:p>
        </p:txBody>
      </p:sp>
      <p:sp>
        <p:nvSpPr>
          <p:cNvPr id="5"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Μετάδοση δεδομένων</a:t>
            </a:r>
            <a:r>
              <a:rPr lang="en-US" sz="3200" dirty="0"/>
              <a:t> (</a:t>
            </a:r>
            <a:r>
              <a:rPr lang="el-GR" sz="3200" dirty="0"/>
              <a:t>2</a:t>
            </a:r>
            <a:r>
              <a:rPr lang="en-US" sz="3200" dirty="0"/>
              <a:t> </a:t>
            </a:r>
            <a:r>
              <a:rPr lang="el-GR" sz="3200" dirty="0"/>
              <a:t>από</a:t>
            </a:r>
            <a:r>
              <a:rPr lang="en-US" sz="3200" dirty="0"/>
              <a:t> 4) </a:t>
            </a:r>
            <a:r>
              <a:rPr lang="en-US" sz="2000" dirty="0"/>
              <a:t>(</a:t>
            </a:r>
            <a:r>
              <a:rPr lang="el-GR" sz="2000" dirty="0"/>
              <a:t>Στόχος</a:t>
            </a:r>
            <a:r>
              <a:rPr lang="en-US" sz="2000" dirty="0"/>
              <a:t> 13.3)</a:t>
            </a:r>
            <a:endParaRPr lang="en-US" sz="2700" dirty="0"/>
          </a:p>
        </p:txBody>
      </p:sp>
    </p:spTree>
    <p:extLst>
      <p:ext uri="{BB962C8B-B14F-4D97-AF65-F5344CB8AC3E}">
        <p14:creationId xmlns:p14="http://schemas.microsoft.com/office/powerpoint/2010/main" val="394853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24597" t="26042" r="23865" b="6250"/>
          <a:stretch>
            <a:fillRect/>
          </a:stretch>
        </p:blipFill>
        <p:spPr bwMode="auto">
          <a:xfrm>
            <a:off x="4114800" y="2057400"/>
            <a:ext cx="4971327" cy="3672000"/>
          </a:xfrm>
          <a:prstGeom prst="rect">
            <a:avLst/>
          </a:prstGeom>
          <a:noFill/>
          <a:ln w="9525">
            <a:noFill/>
            <a:miter lim="800000"/>
            <a:headEnd/>
            <a:tailEnd/>
          </a:ln>
        </p:spPr>
      </p:pic>
      <p:sp>
        <p:nvSpPr>
          <p:cNvPr id="6" name="Rectangle 3"/>
          <p:cNvSpPr>
            <a:spLocks noGrp="1" noChangeArrowheads="1"/>
          </p:cNvSpPr>
          <p:nvPr>
            <p:ph idx="1"/>
          </p:nvPr>
        </p:nvSpPr>
        <p:spPr>
          <a:xfrm>
            <a:off x="228600" y="1524000"/>
            <a:ext cx="4191000" cy="5257800"/>
          </a:xfrm>
          <a:ln>
            <a:solidFill>
              <a:schemeClr val="bg1"/>
            </a:solidFill>
          </a:ln>
        </p:spPr>
        <p:txBody>
          <a:bodyPr>
            <a:normAutofit fontScale="92500" lnSpcReduction="10000"/>
          </a:bodyPr>
          <a:lstStyle/>
          <a:p>
            <a:pPr>
              <a:spcBef>
                <a:spcPts val="0"/>
              </a:spcBef>
              <a:spcAft>
                <a:spcPts val="1200"/>
              </a:spcAft>
              <a:defRPr/>
            </a:pPr>
            <a:r>
              <a:rPr lang="el-GR" sz="2800" dirty="0">
                <a:solidFill>
                  <a:srgbClr val="007FA3"/>
                </a:solidFill>
              </a:rPr>
              <a:t>Η μεταγωγή σε πακέτα καθιστά αποτελεσματική την επικοινωνία μεταξύ υπολογιστών</a:t>
            </a:r>
            <a:endParaRPr lang="en-US" sz="2800" dirty="0">
              <a:solidFill>
                <a:srgbClr val="007FA3"/>
              </a:solidFill>
            </a:endParaRPr>
          </a:p>
          <a:p>
            <a:pPr eaLnBrk="1" hangingPunct="1">
              <a:spcBef>
                <a:spcPts val="0"/>
              </a:spcBef>
              <a:spcAft>
                <a:spcPts val="1200"/>
              </a:spcAft>
              <a:defRPr/>
            </a:pPr>
            <a:r>
              <a:rPr lang="el-GR" sz="2800" dirty="0">
                <a:solidFill>
                  <a:srgbClr val="007FA3"/>
                </a:solidFill>
              </a:rPr>
              <a:t>Τα πακέτα είναι κομμάτια δεδομένων</a:t>
            </a:r>
            <a:endParaRPr lang="en-US" sz="2800" dirty="0">
              <a:solidFill>
                <a:srgbClr val="007FA3"/>
              </a:solidFill>
            </a:endParaRPr>
          </a:p>
          <a:p>
            <a:pPr lvl="1">
              <a:spcBef>
                <a:spcPts val="0"/>
              </a:spcBef>
              <a:spcAft>
                <a:spcPts val="1200"/>
              </a:spcAft>
              <a:defRPr/>
            </a:pPr>
            <a:r>
              <a:rPr lang="el-GR" sz="2400" dirty="0"/>
              <a:t>Διεύθυνση στην οποία αποστέλλεται το πακέτο</a:t>
            </a:r>
            <a:endParaRPr lang="en-US" sz="2400" dirty="0"/>
          </a:p>
          <a:p>
            <a:pPr lvl="1">
              <a:spcBef>
                <a:spcPts val="0"/>
              </a:spcBef>
              <a:spcAft>
                <a:spcPts val="1200"/>
              </a:spcAft>
              <a:defRPr/>
            </a:pPr>
            <a:r>
              <a:rPr lang="el-GR" sz="2400" dirty="0"/>
              <a:t>Διεύθυνση από την οποία απεστάλη το πακέτο</a:t>
            </a:r>
          </a:p>
          <a:p>
            <a:pPr lvl="1">
              <a:spcBef>
                <a:spcPts val="0"/>
              </a:spcBef>
              <a:spcAft>
                <a:spcPts val="1200"/>
              </a:spcAft>
              <a:defRPr/>
            </a:pPr>
            <a:r>
              <a:rPr lang="el-GR" sz="2400" dirty="0"/>
              <a:t>Οδηγίες συναρμολόγησης</a:t>
            </a:r>
            <a:endParaRPr lang="en-US" sz="2400" dirty="0"/>
          </a:p>
          <a:p>
            <a:pPr lvl="1">
              <a:spcBef>
                <a:spcPts val="0"/>
              </a:spcBef>
              <a:spcAft>
                <a:spcPts val="1200"/>
              </a:spcAft>
              <a:defRPr/>
            </a:pPr>
            <a:r>
              <a:rPr lang="el-GR" sz="2400" dirty="0"/>
              <a:t>Τα δεδομένα που μεταδίδονται</a:t>
            </a:r>
            <a:endParaRPr lang="en-US" sz="2400" dirty="0"/>
          </a:p>
        </p:txBody>
      </p:sp>
      <p:sp>
        <p:nvSpPr>
          <p:cNvPr id="7"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Μετάδοση δεδομένων</a:t>
            </a:r>
            <a:r>
              <a:rPr lang="en-US" sz="3200" dirty="0"/>
              <a:t> (</a:t>
            </a:r>
            <a:r>
              <a:rPr lang="el-GR" sz="3200" dirty="0"/>
              <a:t>3</a:t>
            </a:r>
            <a:r>
              <a:rPr lang="en-US" sz="3200" dirty="0"/>
              <a:t> </a:t>
            </a:r>
            <a:r>
              <a:rPr lang="el-GR" sz="3200" dirty="0"/>
              <a:t>από</a:t>
            </a:r>
            <a:r>
              <a:rPr lang="en-US" sz="3200" dirty="0"/>
              <a:t> 4) </a:t>
            </a:r>
            <a:r>
              <a:rPr lang="en-US" sz="2000" dirty="0"/>
              <a:t>(</a:t>
            </a:r>
            <a:r>
              <a:rPr lang="el-GR" sz="2000" dirty="0"/>
              <a:t>Στόχος</a:t>
            </a:r>
            <a:r>
              <a:rPr lang="en-US" sz="2000" dirty="0"/>
              <a:t> 13.3)</a:t>
            </a:r>
            <a:endParaRPr lang="en-US" sz="2700" dirty="0"/>
          </a:p>
        </p:txBody>
      </p:sp>
    </p:spTree>
    <p:extLst>
      <p:ext uri="{BB962C8B-B14F-4D97-AF65-F5344CB8AC3E}">
        <p14:creationId xmlns:p14="http://schemas.microsoft.com/office/powerpoint/2010/main" val="51859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457200" y="1447800"/>
            <a:ext cx="8229600" cy="1828800"/>
          </a:xfrm>
          <a:ln>
            <a:solidFill>
              <a:schemeClr val="bg1"/>
            </a:solidFill>
          </a:ln>
        </p:spPr>
        <p:txBody>
          <a:bodyPr/>
          <a:lstStyle/>
          <a:p>
            <a:pPr eaLnBrk="1" hangingPunct="1">
              <a:spcBef>
                <a:spcPts val="0"/>
              </a:spcBef>
              <a:defRPr/>
            </a:pPr>
            <a:r>
              <a:rPr lang="el-GR" sz="2800" dirty="0">
                <a:solidFill>
                  <a:srgbClr val="007FA3"/>
                </a:solidFill>
              </a:rPr>
              <a:t>Το </a:t>
            </a:r>
            <a:r>
              <a:rPr lang="en-US" sz="2800" dirty="0">
                <a:solidFill>
                  <a:srgbClr val="007FA3"/>
                </a:solidFill>
              </a:rPr>
              <a:t>TCP/IP </a:t>
            </a:r>
            <a:r>
              <a:rPr lang="el-GR" sz="2800" dirty="0">
                <a:solidFill>
                  <a:srgbClr val="007FA3"/>
                </a:solidFill>
              </a:rPr>
              <a:t>είναι το πρωτόκολλο που χρησιμοποιεί το διαδίκτυο για τη μετάδοση δεδομένων</a:t>
            </a:r>
            <a:endParaRPr lang="en-US" sz="2800" dirty="0">
              <a:solidFill>
                <a:srgbClr val="007FA3"/>
              </a:solidFill>
            </a:endParaRPr>
          </a:p>
          <a:p>
            <a:pPr marL="551260" lvl="1">
              <a:spcBef>
                <a:spcPts val="0"/>
              </a:spcBef>
            </a:pPr>
            <a:r>
              <a:rPr lang="el-GR" sz="2400" dirty="0">
                <a:latin typeface="Arial" charset="0"/>
              </a:rPr>
              <a:t>Αποτελείται από πολλά πρωτόκολλα που συνδέονται μεταξύ τους</a:t>
            </a:r>
            <a:endParaRPr lang="en-US" sz="2400" kern="1200" dirty="0">
              <a:latin typeface="Arial" charset="0"/>
            </a:endParaRPr>
          </a:p>
        </p:txBody>
      </p:sp>
      <p:sp>
        <p:nvSpPr>
          <p:cNvPr id="6" name="Rectangle 2"/>
          <p:cNvSpPr>
            <a:spLocks noGrp="1" noChangeArrowheads="1"/>
          </p:cNvSpPr>
          <p:nvPr>
            <p:ph type="title"/>
          </p:nvPr>
        </p:nvSpPr>
        <p:spPr>
          <a:xfrm>
            <a:off x="457200" y="-152400"/>
            <a:ext cx="8686800" cy="1600200"/>
          </a:xfrm>
        </p:spPr>
        <p:txBody>
          <a:bodyPr/>
          <a:lstStyle/>
          <a:p>
            <a:pPr>
              <a:defRPr/>
            </a:pPr>
            <a:r>
              <a:rPr lang="el-GR" sz="3800" dirty="0"/>
              <a:t>Διαχείριση και δικτύωση του διαδικτύου </a:t>
            </a:r>
            <a:br>
              <a:rPr lang="en-US" dirty="0"/>
            </a:br>
            <a:r>
              <a:rPr lang="el-GR" sz="3200" dirty="0"/>
              <a:t>Μετάδοση δεδομένων</a:t>
            </a:r>
            <a:r>
              <a:rPr lang="en-US" sz="3200" dirty="0"/>
              <a:t> (</a:t>
            </a:r>
            <a:r>
              <a:rPr lang="el-GR" sz="3200" dirty="0"/>
              <a:t>4</a:t>
            </a:r>
            <a:r>
              <a:rPr lang="en-US" sz="3200" dirty="0"/>
              <a:t> </a:t>
            </a:r>
            <a:r>
              <a:rPr lang="el-GR" sz="3200" dirty="0"/>
              <a:t>από</a:t>
            </a:r>
            <a:r>
              <a:rPr lang="en-US" sz="3200" dirty="0"/>
              <a:t> 4) </a:t>
            </a:r>
            <a:r>
              <a:rPr lang="en-US" sz="2000" dirty="0"/>
              <a:t>(</a:t>
            </a:r>
            <a:r>
              <a:rPr lang="el-GR" sz="2000" dirty="0"/>
              <a:t>Στόχος</a:t>
            </a:r>
            <a:r>
              <a:rPr lang="en-US" sz="2000" dirty="0"/>
              <a:t> 13.3)</a:t>
            </a:r>
            <a:endParaRPr lang="en-US" sz="2700" dirty="0"/>
          </a:p>
        </p:txBody>
      </p:sp>
      <p:pic>
        <p:nvPicPr>
          <p:cNvPr id="15362" name="Picture 2"/>
          <p:cNvPicPr>
            <a:picLocks noChangeAspect="1" noChangeArrowheads="1"/>
          </p:cNvPicPr>
          <p:nvPr/>
        </p:nvPicPr>
        <p:blipFill>
          <a:blip r:embed="rId3" cstate="print"/>
          <a:srcRect l="25768" t="33333" r="26208" b="14583"/>
          <a:stretch>
            <a:fillRect/>
          </a:stretch>
        </p:blipFill>
        <p:spPr bwMode="auto">
          <a:xfrm>
            <a:off x="1371600" y="3048000"/>
            <a:ext cx="6140160" cy="3744000"/>
          </a:xfrm>
          <a:prstGeom prst="rect">
            <a:avLst/>
          </a:prstGeom>
          <a:noFill/>
          <a:ln w="9525">
            <a:noFill/>
            <a:miter lim="800000"/>
            <a:headEnd/>
            <a:tailEnd/>
          </a:ln>
        </p:spPr>
      </p:pic>
    </p:spTree>
    <p:extLst>
      <p:ext uri="{BB962C8B-B14F-4D97-AF65-F5344CB8AC3E}">
        <p14:creationId xmlns:p14="http://schemas.microsoft.com/office/powerpoint/2010/main" val="28927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686800" cy="1600200"/>
          </a:xfrm>
        </p:spPr>
        <p:txBody>
          <a:bodyPr>
            <a:normAutofit/>
          </a:bodyPr>
          <a:lstStyle/>
          <a:p>
            <a:pPr>
              <a:defRPr/>
            </a:pPr>
            <a:r>
              <a:rPr lang="el-GR" dirty="0"/>
              <a:t>Η ταυτότητα του διαδικτύου</a:t>
            </a:r>
            <a:br>
              <a:rPr lang="en-US" dirty="0"/>
            </a:br>
            <a:r>
              <a:rPr lang="el-GR" sz="3200" dirty="0"/>
              <a:t>Η διεύθυνση </a:t>
            </a:r>
            <a:r>
              <a:rPr lang="en-US" sz="3200" dirty="0"/>
              <a:t>IP (1 </a:t>
            </a:r>
            <a:r>
              <a:rPr lang="el-GR" sz="3200" dirty="0"/>
              <a:t>από</a:t>
            </a:r>
            <a:r>
              <a:rPr lang="en-US" sz="3200" dirty="0"/>
              <a:t> 2) </a:t>
            </a:r>
            <a:r>
              <a:rPr lang="en-US" sz="2000" dirty="0"/>
              <a:t>(</a:t>
            </a:r>
            <a:r>
              <a:rPr lang="el-GR" sz="2000" dirty="0"/>
              <a:t>Στόχος</a:t>
            </a:r>
            <a:r>
              <a:rPr lang="en-US" sz="2000" dirty="0"/>
              <a:t> 13.4)</a:t>
            </a:r>
            <a:endParaRPr lang="en-US" sz="3600" dirty="0"/>
          </a:p>
        </p:txBody>
      </p:sp>
      <p:sp>
        <p:nvSpPr>
          <p:cNvPr id="140291" name="Rectangle 3"/>
          <p:cNvSpPr>
            <a:spLocks noGrp="1" noChangeArrowheads="1"/>
          </p:cNvSpPr>
          <p:nvPr>
            <p:ph idx="1"/>
          </p:nvPr>
        </p:nvSpPr>
        <p:spPr>
          <a:xfrm>
            <a:off x="457200" y="1752600"/>
            <a:ext cx="8229600" cy="5029200"/>
          </a:xfrm>
          <a:ln>
            <a:solidFill>
              <a:schemeClr val="bg1"/>
            </a:solidFill>
          </a:ln>
        </p:spPr>
        <p:txBody>
          <a:bodyPr/>
          <a:lstStyle/>
          <a:p>
            <a:pPr>
              <a:spcBef>
                <a:spcPts val="0"/>
              </a:spcBef>
              <a:spcAft>
                <a:spcPts val="900"/>
              </a:spcAft>
            </a:pPr>
            <a:r>
              <a:rPr lang="el-GR" sz="2800" dirty="0">
                <a:solidFill>
                  <a:srgbClr val="007FA3"/>
                </a:solidFill>
                <a:latin typeface="Arial" charset="0"/>
              </a:rPr>
              <a:t>Κάθε συσκευή που συνδέεται στο διαδίκτυο πρέπει να έχει έναν μοναδικό αναγνωριστικό αριθμό</a:t>
            </a:r>
            <a:endParaRPr lang="en-US" sz="2800" kern="1200" dirty="0">
              <a:solidFill>
                <a:srgbClr val="007FA3"/>
              </a:solidFill>
              <a:latin typeface="Arial" charset="0"/>
            </a:endParaRPr>
          </a:p>
          <a:p>
            <a:pPr lvl="1">
              <a:spcBef>
                <a:spcPts val="0"/>
              </a:spcBef>
              <a:spcAft>
                <a:spcPts val="900"/>
              </a:spcAft>
            </a:pPr>
            <a:r>
              <a:rPr lang="el-GR" dirty="0">
                <a:latin typeface="Arial" charset="0"/>
              </a:rPr>
              <a:t>Αυτός ονομάζεται διεύθυνση</a:t>
            </a:r>
            <a:r>
              <a:rPr lang="en-US" kern="1200" dirty="0">
                <a:latin typeface="Arial" charset="0"/>
              </a:rPr>
              <a:t> IP</a:t>
            </a:r>
          </a:p>
          <a:p>
            <a:pPr>
              <a:spcBef>
                <a:spcPts val="0"/>
              </a:spcBef>
              <a:spcAft>
                <a:spcPts val="900"/>
              </a:spcAft>
            </a:pPr>
            <a:r>
              <a:rPr lang="el-GR" sz="2800" dirty="0">
                <a:solidFill>
                  <a:srgbClr val="007FA3"/>
                </a:solidFill>
                <a:latin typeface="Arial" charset="0"/>
              </a:rPr>
              <a:t>Ο οργανισμός </a:t>
            </a:r>
            <a:r>
              <a:rPr lang="en-US" sz="2800" dirty="0">
                <a:solidFill>
                  <a:srgbClr val="007FA3"/>
                </a:solidFill>
                <a:latin typeface="Arial" charset="0"/>
              </a:rPr>
              <a:t>Internet Corporation for Assigned Names and Numbers (ICANN) </a:t>
            </a:r>
            <a:r>
              <a:rPr lang="el-GR" sz="2800" dirty="0">
                <a:solidFill>
                  <a:srgbClr val="007FA3"/>
                </a:solidFill>
                <a:latin typeface="Arial" charset="0"/>
              </a:rPr>
              <a:t>εξασφαλίζει ότι οι διευθύνσεις </a:t>
            </a:r>
            <a:r>
              <a:rPr lang="en-US" sz="2800" dirty="0">
                <a:solidFill>
                  <a:srgbClr val="007FA3"/>
                </a:solidFill>
                <a:latin typeface="Arial" charset="0"/>
              </a:rPr>
              <a:t>IP </a:t>
            </a:r>
            <a:r>
              <a:rPr lang="el-GR" sz="2800" dirty="0">
                <a:solidFill>
                  <a:srgbClr val="007FA3"/>
                </a:solidFill>
                <a:latin typeface="Arial" charset="0"/>
              </a:rPr>
              <a:t>είναι μοναδικές</a:t>
            </a:r>
            <a:endParaRPr lang="en-US" sz="2800" kern="1200" dirty="0">
              <a:solidFill>
                <a:srgbClr val="007FA3"/>
              </a:solidFill>
              <a:latin typeface="Arial" charset="0"/>
            </a:endParaRPr>
          </a:p>
          <a:p>
            <a:pPr>
              <a:spcBef>
                <a:spcPts val="0"/>
              </a:spcBef>
              <a:spcAft>
                <a:spcPts val="900"/>
              </a:spcAft>
            </a:pPr>
            <a:r>
              <a:rPr lang="el-GR" sz="2800" dirty="0">
                <a:solidFill>
                  <a:srgbClr val="007FA3"/>
                </a:solidFill>
                <a:latin typeface="Arial" charset="0"/>
              </a:rPr>
              <a:t>Το Διαδίκτυο των Πραγμάτων</a:t>
            </a:r>
            <a:r>
              <a:rPr lang="en-US" sz="2800" kern="1200" dirty="0">
                <a:solidFill>
                  <a:srgbClr val="007FA3"/>
                </a:solidFill>
                <a:latin typeface="Arial" charset="0"/>
              </a:rPr>
              <a:t> (IoT) </a:t>
            </a:r>
            <a:r>
              <a:rPr lang="el-GR" sz="2800" kern="1200" dirty="0">
                <a:solidFill>
                  <a:srgbClr val="007FA3"/>
                </a:solidFill>
                <a:latin typeface="Arial" charset="0"/>
              </a:rPr>
              <a:t>αναφέρεται σ</a:t>
            </a:r>
            <a:r>
              <a:rPr lang="el-GR" sz="2800" dirty="0">
                <a:solidFill>
                  <a:srgbClr val="007FA3"/>
                </a:solidFill>
                <a:latin typeface="Arial" charset="0"/>
              </a:rPr>
              <a:t>την εκρηκτική αύξηση των συσκευών που μπορούν να συνδεθούν στο διαδίκτυο</a:t>
            </a:r>
            <a:endParaRPr lang="en-US" sz="2800" kern="1200" dirty="0">
              <a:solidFill>
                <a:srgbClr val="007FA3"/>
              </a:solidFill>
              <a:latin typeface="Arial" charset="0"/>
            </a:endParaRPr>
          </a:p>
        </p:txBody>
      </p:sp>
    </p:spTree>
    <p:extLst>
      <p:ext uri="{BB962C8B-B14F-4D97-AF65-F5344CB8AC3E}">
        <p14:creationId xmlns:p14="http://schemas.microsoft.com/office/powerpoint/2010/main" val="162540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30454" t="23958" r="40264" b="10417"/>
          <a:stretch>
            <a:fillRect/>
          </a:stretch>
        </p:blipFill>
        <p:spPr bwMode="auto">
          <a:xfrm>
            <a:off x="5638800" y="1600200"/>
            <a:ext cx="3371435" cy="4248000"/>
          </a:xfrm>
          <a:prstGeom prst="rect">
            <a:avLst/>
          </a:prstGeom>
          <a:noFill/>
          <a:ln w="9525">
            <a:noFill/>
            <a:miter lim="800000"/>
            <a:headEnd/>
            <a:tailEnd/>
          </a:ln>
        </p:spPr>
      </p:pic>
      <p:sp>
        <p:nvSpPr>
          <p:cNvPr id="140291" name="Rectangle 3"/>
          <p:cNvSpPr>
            <a:spLocks noGrp="1" noChangeArrowheads="1"/>
          </p:cNvSpPr>
          <p:nvPr>
            <p:ph idx="1"/>
          </p:nvPr>
        </p:nvSpPr>
        <p:spPr>
          <a:xfrm>
            <a:off x="304800" y="1447800"/>
            <a:ext cx="5867399" cy="5181600"/>
          </a:xfrm>
          <a:ln>
            <a:solidFill>
              <a:schemeClr val="bg1"/>
            </a:solidFill>
          </a:ln>
        </p:spPr>
        <p:txBody>
          <a:bodyPr>
            <a:normAutofit lnSpcReduction="10000"/>
          </a:bodyPr>
          <a:lstStyle/>
          <a:p>
            <a:pPr>
              <a:spcBef>
                <a:spcPts val="0"/>
              </a:spcBef>
              <a:spcAft>
                <a:spcPts val="300"/>
              </a:spcAft>
              <a:defRPr/>
            </a:pPr>
            <a:r>
              <a:rPr lang="el-GR" dirty="0">
                <a:solidFill>
                  <a:srgbClr val="007FA3"/>
                </a:solidFill>
              </a:rPr>
              <a:t>Πώς παίρνει μια συσκευή διεύθυνση IP;</a:t>
            </a:r>
            <a:endParaRPr lang="en-US" dirty="0">
              <a:solidFill>
                <a:srgbClr val="007FA3"/>
              </a:solidFill>
            </a:endParaRPr>
          </a:p>
          <a:p>
            <a:pPr lvl="1">
              <a:spcBef>
                <a:spcPts val="0"/>
              </a:spcBef>
              <a:spcAft>
                <a:spcPts val="300"/>
              </a:spcAft>
            </a:pPr>
            <a:r>
              <a:rPr lang="el-GR" dirty="0">
                <a:latin typeface="Arial" charset="0"/>
              </a:rPr>
              <a:t>Στατικά</a:t>
            </a:r>
            <a:endParaRPr lang="en-US" kern="1200" dirty="0">
              <a:latin typeface="Arial" charset="0"/>
            </a:endParaRPr>
          </a:p>
          <a:p>
            <a:pPr marL="857250" lvl="1">
              <a:spcBef>
                <a:spcPts val="0"/>
              </a:spcBef>
              <a:spcAft>
                <a:spcPts val="300"/>
              </a:spcAft>
              <a:buFont typeface="Wingdings" panose="05000000000000000000" pitchFamily="2" charset="2"/>
              <a:buChar char="§"/>
            </a:pPr>
            <a:r>
              <a:rPr lang="el-GR" sz="2400" dirty="0">
                <a:latin typeface="Arial" charset="0"/>
              </a:rPr>
              <a:t>Η διεύθυνση IP δεν αλλάζει ποτέ</a:t>
            </a:r>
            <a:endParaRPr lang="en-US" sz="2400" dirty="0">
              <a:latin typeface="Arial" charset="0"/>
            </a:endParaRPr>
          </a:p>
          <a:p>
            <a:pPr marL="857250" lvl="1">
              <a:spcBef>
                <a:spcPts val="0"/>
              </a:spcBef>
              <a:spcAft>
                <a:spcPts val="300"/>
              </a:spcAft>
              <a:buFont typeface="Wingdings" panose="05000000000000000000" pitchFamily="2" charset="2"/>
              <a:buChar char="§"/>
            </a:pPr>
            <a:r>
              <a:rPr lang="el-GR" sz="2400" dirty="0">
                <a:latin typeface="Arial" charset="0"/>
              </a:rPr>
              <a:t>Εκχωρείται από τον διαχειριστή του δικτύου ή τον ISP</a:t>
            </a:r>
            <a:r>
              <a:rPr lang="en-US" sz="2400" dirty="0">
                <a:latin typeface="Arial" charset="0"/>
              </a:rPr>
              <a:t>A</a:t>
            </a:r>
          </a:p>
          <a:p>
            <a:pPr lvl="1">
              <a:spcBef>
                <a:spcPts val="0"/>
              </a:spcBef>
              <a:spcAft>
                <a:spcPts val="300"/>
              </a:spcAft>
            </a:pPr>
            <a:r>
              <a:rPr lang="el-GR" kern="1200" dirty="0">
                <a:latin typeface="Arial" charset="0"/>
              </a:rPr>
              <a:t>Δυναμικά</a:t>
            </a:r>
            <a:endParaRPr lang="en-US" kern="1200" dirty="0">
              <a:latin typeface="Arial" charset="0"/>
            </a:endParaRPr>
          </a:p>
          <a:p>
            <a:pPr marL="857250" lvl="1">
              <a:spcBef>
                <a:spcPts val="0"/>
              </a:spcBef>
              <a:spcAft>
                <a:spcPts val="300"/>
              </a:spcAft>
              <a:buFont typeface="Wingdings" panose="05000000000000000000" pitchFamily="2" charset="2"/>
              <a:buChar char="§"/>
            </a:pPr>
            <a:r>
              <a:rPr lang="el-GR" sz="2400" dirty="0">
                <a:latin typeface="Arial" charset="0"/>
              </a:rPr>
              <a:t>Η διεύθυνση </a:t>
            </a:r>
            <a:r>
              <a:rPr lang="en-US" sz="2400" dirty="0">
                <a:latin typeface="Arial" charset="0"/>
              </a:rPr>
              <a:t>IP</a:t>
            </a:r>
            <a:r>
              <a:rPr lang="el-GR" sz="2400" dirty="0">
                <a:latin typeface="Arial" charset="0"/>
              </a:rPr>
              <a:t> είναι προσωρινή</a:t>
            </a:r>
            <a:endParaRPr lang="en-US" sz="2400" dirty="0">
              <a:latin typeface="Arial" charset="0"/>
            </a:endParaRPr>
          </a:p>
          <a:p>
            <a:pPr marL="857250" lvl="1">
              <a:spcBef>
                <a:spcPts val="0"/>
              </a:spcBef>
              <a:spcAft>
                <a:spcPts val="300"/>
              </a:spcAft>
              <a:buFont typeface="Wingdings" panose="05000000000000000000" pitchFamily="2" charset="2"/>
              <a:buChar char="§"/>
            </a:pPr>
            <a:r>
              <a:rPr lang="el-GR" sz="2400" dirty="0">
                <a:latin typeface="Arial" charset="0"/>
              </a:rPr>
              <a:t>Εκχωρείται από μια συλλογή διαθέσιμων διευθύνσεων</a:t>
            </a:r>
            <a:endParaRPr lang="en-US" sz="2400" dirty="0">
              <a:latin typeface="Arial" charset="0"/>
            </a:endParaRPr>
          </a:p>
          <a:p>
            <a:pPr marL="857250" lvl="1">
              <a:spcBef>
                <a:spcPts val="0"/>
              </a:spcBef>
              <a:spcAft>
                <a:spcPts val="300"/>
              </a:spcAft>
              <a:buFont typeface="Wingdings" panose="05000000000000000000" pitchFamily="2" charset="2"/>
              <a:buChar char="§"/>
            </a:pPr>
            <a:r>
              <a:rPr lang="el-GR" sz="2400" dirty="0">
                <a:latin typeface="Arial" charset="0"/>
              </a:rPr>
              <a:t>Πιο συνηθισμένη</a:t>
            </a:r>
            <a:endParaRPr lang="en-US" sz="2400" dirty="0">
              <a:latin typeface="Arial" charset="0"/>
            </a:endParaRPr>
          </a:p>
          <a:p>
            <a:pPr lvl="1">
              <a:spcBef>
                <a:spcPts val="0"/>
              </a:spcBef>
              <a:spcAft>
                <a:spcPts val="300"/>
              </a:spcAft>
            </a:pPr>
            <a:r>
              <a:rPr lang="el-GR" dirty="0">
                <a:latin typeface="Arial" charset="0"/>
              </a:rPr>
              <a:t>Το </a:t>
            </a:r>
            <a:r>
              <a:rPr lang="en-US" dirty="0">
                <a:latin typeface="Arial" charset="0"/>
              </a:rPr>
              <a:t>DCHP </a:t>
            </a:r>
            <a:r>
              <a:rPr lang="el-GR" dirty="0">
                <a:latin typeface="Arial" charset="0"/>
              </a:rPr>
              <a:t>μοιράζει διευθύνσεις</a:t>
            </a:r>
            <a:r>
              <a:rPr lang="en-US" dirty="0">
                <a:latin typeface="Arial" charset="0"/>
              </a:rPr>
              <a:t> IP </a:t>
            </a:r>
            <a:r>
              <a:rPr lang="el-GR" dirty="0">
                <a:latin typeface="Arial" charset="0"/>
              </a:rPr>
              <a:t>όποτε κάποιος χρειάζεται μία</a:t>
            </a:r>
            <a:endParaRPr lang="en-US" dirty="0">
              <a:latin typeface="Arial" charset="0"/>
            </a:endParaRPr>
          </a:p>
        </p:txBody>
      </p:sp>
      <p:sp>
        <p:nvSpPr>
          <p:cNvPr id="6" name="Rectangle 2"/>
          <p:cNvSpPr>
            <a:spLocks noGrp="1" noChangeArrowheads="1"/>
          </p:cNvSpPr>
          <p:nvPr>
            <p:ph type="title"/>
          </p:nvPr>
        </p:nvSpPr>
        <p:spPr>
          <a:xfrm>
            <a:off x="381000" y="-76200"/>
            <a:ext cx="8686800" cy="1600200"/>
          </a:xfrm>
        </p:spPr>
        <p:txBody>
          <a:bodyPr>
            <a:normAutofit/>
          </a:bodyPr>
          <a:lstStyle/>
          <a:p>
            <a:pPr>
              <a:defRPr/>
            </a:pPr>
            <a:r>
              <a:rPr lang="el-GR" dirty="0"/>
              <a:t>Η ταυτότητα του διαδικτύου</a:t>
            </a:r>
            <a:br>
              <a:rPr lang="en-US" dirty="0"/>
            </a:br>
            <a:r>
              <a:rPr lang="el-GR" sz="3200" dirty="0"/>
              <a:t>Η διεύθυνση </a:t>
            </a:r>
            <a:r>
              <a:rPr lang="en-US" sz="3200" dirty="0"/>
              <a:t>IP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13.4)</a:t>
            </a:r>
            <a:endParaRPr lang="en-US" sz="3600" dirty="0"/>
          </a:p>
        </p:txBody>
      </p:sp>
    </p:spTree>
    <p:extLst>
      <p:ext uri="{BB962C8B-B14F-4D97-AF65-F5344CB8AC3E}">
        <p14:creationId xmlns:p14="http://schemas.microsoft.com/office/powerpoint/2010/main" val="305262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shows the generic top-level domain names to include the.museum and .job"/>
          <p:cNvPicPr>
            <a:picLocks noChangeAspect="1"/>
          </p:cNvPicPr>
          <p:nvPr/>
        </p:nvPicPr>
        <p:blipFill>
          <a:blip r:embed="rId3" cstate="screen">
            <a:extLst>
              <a:ext uri="{28A0092B-C50C-407E-A947-70E740481C1C}">
                <a14:useLocalDpi xmlns:a14="http://schemas.microsoft.com/office/drawing/2010/main"/>
              </a:ext>
            </a:extLst>
          </a:blip>
          <a:srcRect b="10256"/>
          <a:stretch>
            <a:fillRect/>
          </a:stretch>
        </p:blipFill>
        <p:spPr>
          <a:xfrm>
            <a:off x="6096000" y="2133600"/>
            <a:ext cx="2981325" cy="2667000"/>
          </a:xfrm>
          <a:prstGeom prst="rect">
            <a:avLst/>
          </a:prstGeom>
        </p:spPr>
      </p:pic>
      <p:sp>
        <p:nvSpPr>
          <p:cNvPr id="140290" name="Rectangle 2"/>
          <p:cNvSpPr>
            <a:spLocks noGrp="1" noChangeArrowheads="1"/>
          </p:cNvSpPr>
          <p:nvPr>
            <p:ph type="title"/>
          </p:nvPr>
        </p:nvSpPr>
        <p:spPr>
          <a:xfrm>
            <a:off x="457200" y="-152400"/>
            <a:ext cx="8686800" cy="1600200"/>
          </a:xfrm>
        </p:spPr>
        <p:txBody>
          <a:bodyPr/>
          <a:lstStyle/>
          <a:p>
            <a:pPr>
              <a:defRPr/>
            </a:pPr>
            <a:r>
              <a:rPr lang="el-GR" dirty="0"/>
              <a:t>Η ταυτότητα του διαδικτύου </a:t>
            </a:r>
            <a:br>
              <a:rPr lang="el-GR" sz="2100" dirty="0"/>
            </a:br>
            <a:r>
              <a:rPr lang="el-GR" sz="3200" dirty="0"/>
              <a:t>Ονόματα τομέων</a:t>
            </a:r>
            <a:r>
              <a:rPr lang="en-US" sz="3200" dirty="0"/>
              <a:t> (1 </a:t>
            </a:r>
            <a:r>
              <a:rPr lang="el-GR" sz="3200" dirty="0"/>
              <a:t>από</a:t>
            </a:r>
            <a:r>
              <a:rPr lang="en-US" sz="3200" dirty="0"/>
              <a:t> 2) </a:t>
            </a:r>
            <a:r>
              <a:rPr lang="en-US" sz="2000" dirty="0"/>
              <a:t>(</a:t>
            </a:r>
            <a:r>
              <a:rPr lang="el-GR" sz="2000" dirty="0"/>
              <a:t>Στόχος</a:t>
            </a:r>
            <a:r>
              <a:rPr lang="en-US" sz="2000" dirty="0"/>
              <a:t> 13.5)</a:t>
            </a:r>
            <a:endParaRPr lang="en-US" dirty="0"/>
          </a:p>
        </p:txBody>
      </p:sp>
      <p:sp>
        <p:nvSpPr>
          <p:cNvPr id="7" name="Rectangle 3"/>
          <p:cNvSpPr>
            <a:spLocks noGrp="1" noChangeArrowheads="1"/>
          </p:cNvSpPr>
          <p:nvPr>
            <p:ph idx="1"/>
          </p:nvPr>
        </p:nvSpPr>
        <p:spPr>
          <a:xfrm>
            <a:off x="228600" y="1295400"/>
            <a:ext cx="7010400" cy="5181600"/>
          </a:xfrm>
          <a:ln>
            <a:solidFill>
              <a:schemeClr val="bg1"/>
            </a:solidFill>
          </a:ln>
        </p:spPr>
        <p:txBody>
          <a:bodyPr/>
          <a:lstStyle/>
          <a:p>
            <a:pPr>
              <a:spcBef>
                <a:spcPts val="0"/>
              </a:spcBef>
              <a:spcAft>
                <a:spcPts val="1500"/>
              </a:spcAft>
              <a:defRPr/>
            </a:pPr>
            <a:r>
              <a:rPr lang="el-GR" dirty="0">
                <a:solidFill>
                  <a:srgbClr val="007FA3"/>
                </a:solidFill>
              </a:rPr>
              <a:t>Τομέας κορυφαίου επιπέδου </a:t>
            </a:r>
            <a:endParaRPr lang="en-US" dirty="0">
              <a:solidFill>
                <a:srgbClr val="007FA3"/>
              </a:solidFill>
            </a:endParaRPr>
          </a:p>
          <a:p>
            <a:pPr lvl="1">
              <a:spcBef>
                <a:spcPts val="0"/>
              </a:spcBef>
              <a:spcAft>
                <a:spcPts val="1500"/>
              </a:spcAft>
              <a:defRPr/>
            </a:pPr>
            <a:r>
              <a:rPr lang="el-GR" dirty="0">
                <a:latin typeface="Arial" charset="0"/>
              </a:rPr>
              <a:t>Θεσμοθετημένες συλλογές τομέων, όπως το</a:t>
            </a:r>
            <a:r>
              <a:rPr lang="en-US" dirty="0"/>
              <a:t>.com </a:t>
            </a:r>
            <a:r>
              <a:rPr lang="el-GR" dirty="0"/>
              <a:t>και το</a:t>
            </a:r>
            <a:r>
              <a:rPr lang="en-US" dirty="0"/>
              <a:t> .org</a:t>
            </a:r>
          </a:p>
          <a:p>
            <a:pPr lvl="1">
              <a:spcBef>
                <a:spcPts val="0"/>
              </a:spcBef>
              <a:spcAft>
                <a:spcPts val="1500"/>
              </a:spcAft>
              <a:defRPr/>
            </a:pPr>
            <a:r>
              <a:rPr lang="el-GR" dirty="0"/>
              <a:t>Ορίζονται από το</a:t>
            </a:r>
            <a:r>
              <a:rPr lang="en-US" dirty="0"/>
              <a:t> ICANN</a:t>
            </a:r>
          </a:p>
          <a:p>
            <a:pPr>
              <a:spcBef>
                <a:spcPts val="0"/>
              </a:spcBef>
              <a:spcAft>
                <a:spcPts val="1500"/>
              </a:spcAft>
              <a:defRPr/>
            </a:pPr>
            <a:r>
              <a:rPr lang="el-GR" dirty="0">
                <a:solidFill>
                  <a:srgbClr val="007FA3"/>
                </a:solidFill>
              </a:rPr>
              <a:t>Τομέας δεύτερου επιπέδου </a:t>
            </a:r>
            <a:endParaRPr lang="en-US" dirty="0">
              <a:solidFill>
                <a:srgbClr val="007FA3"/>
              </a:solidFill>
            </a:endParaRPr>
          </a:p>
          <a:p>
            <a:pPr lvl="1">
              <a:spcBef>
                <a:spcPts val="0"/>
              </a:spcBef>
              <a:spcAft>
                <a:spcPts val="1500"/>
              </a:spcAft>
              <a:defRPr/>
            </a:pPr>
            <a:r>
              <a:rPr lang="el-GR" dirty="0"/>
              <a:t>Βρίσκεται ακριβώς κάτω από έναν τομέα κορυφαίου επιπέδου</a:t>
            </a:r>
            <a:endParaRPr lang="en-US" dirty="0"/>
          </a:p>
          <a:p>
            <a:pPr lvl="1">
              <a:spcBef>
                <a:spcPts val="0"/>
              </a:spcBef>
              <a:spcAft>
                <a:spcPts val="1500"/>
              </a:spcAft>
              <a:defRPr/>
            </a:pPr>
            <a:r>
              <a:rPr lang="el-GR" dirty="0"/>
              <a:t>Μοναδικός μέσα στο δικό του </a:t>
            </a:r>
            <a:r>
              <a:rPr lang="en-US" dirty="0"/>
              <a:t>TLD</a:t>
            </a:r>
          </a:p>
          <a:p>
            <a:pPr lvl="1">
              <a:spcBef>
                <a:spcPts val="0"/>
              </a:spcBef>
              <a:spcAft>
                <a:spcPts val="1500"/>
              </a:spcAft>
              <a:defRPr/>
            </a:pPr>
            <a:r>
              <a:rPr lang="el-GR" dirty="0"/>
              <a:t>Όχι απαραίτητα μοναδικός σε όλους τους τομείς κορυφαίου επιπέδου</a:t>
            </a:r>
            <a:endParaRPr lang="en-US" dirty="0"/>
          </a:p>
        </p:txBody>
      </p:sp>
    </p:spTree>
    <p:extLst>
      <p:ext uri="{BB962C8B-B14F-4D97-AF65-F5344CB8AC3E}">
        <p14:creationId xmlns:p14="http://schemas.microsoft.com/office/powerpoint/2010/main" val="123388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47800"/>
            <a:ext cx="8562295" cy="1676399"/>
          </a:xfrm>
          <a:ln>
            <a:solidFill>
              <a:schemeClr val="bg1"/>
            </a:solidFill>
          </a:ln>
        </p:spPr>
        <p:txBody>
          <a:bodyPr/>
          <a:lstStyle/>
          <a:p>
            <a:pPr>
              <a:spcBef>
                <a:spcPts val="0"/>
              </a:spcBef>
              <a:spcAft>
                <a:spcPts val="600"/>
              </a:spcAft>
              <a:defRPr/>
            </a:pPr>
            <a:r>
              <a:rPr lang="el-GR" sz="3000" dirty="0">
                <a:solidFill>
                  <a:srgbClr val="007FA3"/>
                </a:solidFill>
              </a:rPr>
              <a:t>Ο υπολογιστής μετατρέπει το URL σε διεύθυνση IP</a:t>
            </a:r>
            <a:endParaRPr lang="en-US" sz="3000" dirty="0">
              <a:solidFill>
                <a:srgbClr val="007FA3"/>
              </a:solidFill>
            </a:endParaRPr>
          </a:p>
          <a:p>
            <a:pPr>
              <a:spcBef>
                <a:spcPts val="0"/>
              </a:spcBef>
              <a:spcAft>
                <a:spcPts val="600"/>
              </a:spcAft>
              <a:defRPr/>
            </a:pPr>
            <a:r>
              <a:rPr lang="el-GR" sz="3000" dirty="0">
                <a:solidFill>
                  <a:srgbClr val="007FA3"/>
                </a:solidFill>
              </a:rPr>
              <a:t>Ο </a:t>
            </a:r>
            <a:r>
              <a:rPr lang="el-GR" sz="3000" dirty="0" err="1">
                <a:solidFill>
                  <a:srgbClr val="007FA3"/>
                </a:solidFill>
              </a:rPr>
              <a:t>διακομιστής</a:t>
            </a:r>
            <a:r>
              <a:rPr lang="el-GR" sz="3000" dirty="0">
                <a:solidFill>
                  <a:srgbClr val="007FA3"/>
                </a:solidFill>
              </a:rPr>
              <a:t> του συστήματος ονόματος τομέων (DNS) λειτουργεί ως τηλεφωνικός κατάλογος για το διαδίκτυο</a:t>
            </a:r>
            <a:endParaRPr lang="en-US" sz="3000" dirty="0">
              <a:solidFill>
                <a:srgbClr val="007FA3"/>
              </a:solidFill>
              <a:latin typeface="Arial" charset="0"/>
            </a:endParaRPr>
          </a:p>
        </p:txBody>
      </p:sp>
      <p:sp>
        <p:nvSpPr>
          <p:cNvPr id="7" name="Rectangle 2"/>
          <p:cNvSpPr>
            <a:spLocks noGrp="1" noChangeArrowheads="1"/>
          </p:cNvSpPr>
          <p:nvPr>
            <p:ph type="title"/>
          </p:nvPr>
        </p:nvSpPr>
        <p:spPr>
          <a:xfrm>
            <a:off x="457200" y="-152400"/>
            <a:ext cx="8686800" cy="1600200"/>
          </a:xfrm>
        </p:spPr>
        <p:txBody>
          <a:bodyPr/>
          <a:lstStyle/>
          <a:p>
            <a:pPr>
              <a:defRPr/>
            </a:pPr>
            <a:r>
              <a:rPr lang="el-GR" dirty="0"/>
              <a:t>Η ταυτότητα του διαδικτύου </a:t>
            </a:r>
            <a:br>
              <a:rPr lang="el-GR" sz="2100" dirty="0"/>
            </a:br>
            <a:r>
              <a:rPr lang="el-GR" sz="3200" dirty="0"/>
              <a:t>Ονόματα τομέων</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13.5)</a:t>
            </a:r>
            <a:endParaRPr lang="en-US" dirty="0"/>
          </a:p>
        </p:txBody>
      </p:sp>
      <p:pic>
        <p:nvPicPr>
          <p:cNvPr id="14338" name="Picture 2"/>
          <p:cNvPicPr>
            <a:picLocks noChangeAspect="1" noChangeArrowheads="1"/>
          </p:cNvPicPr>
          <p:nvPr/>
        </p:nvPicPr>
        <p:blipFill>
          <a:blip r:embed="rId3" cstate="print"/>
          <a:srcRect l="23426" t="20833" r="23865" b="40625"/>
          <a:stretch>
            <a:fillRect/>
          </a:stretch>
        </p:blipFill>
        <p:spPr bwMode="auto">
          <a:xfrm>
            <a:off x="1295400" y="3810000"/>
            <a:ext cx="6858000" cy="2819400"/>
          </a:xfrm>
          <a:prstGeom prst="rect">
            <a:avLst/>
          </a:prstGeom>
          <a:noFill/>
          <a:ln w="9525">
            <a:noFill/>
            <a:miter lim="800000"/>
            <a:headEnd/>
            <a:tailEnd/>
          </a:ln>
        </p:spPr>
      </p:pic>
    </p:spTree>
    <p:extLst>
      <p:ext uri="{BB962C8B-B14F-4D97-AF65-F5344CB8AC3E}">
        <p14:creationId xmlns:p14="http://schemas.microsoft.com/office/powerpoint/2010/main" val="392230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3" name="Rectangle 3"/>
          <p:cNvSpPr>
            <a:spLocks noGrp="1" noChangeArrowheads="1"/>
          </p:cNvSpPr>
          <p:nvPr>
            <p:ph type="subTitle" idx="1"/>
          </p:nvPr>
        </p:nvSpPr>
        <p:spPr>
          <a:xfrm>
            <a:off x="457200" y="3886200"/>
            <a:ext cx="8684418" cy="1613565"/>
          </a:xfrm>
        </p:spPr>
        <p:txBody>
          <a:bodyPr>
            <a:noAutofit/>
          </a:bodyPr>
          <a:lstStyle/>
          <a:p>
            <a:pPr marL="342900" lvl="1" indent="-342900" algn="l">
              <a:spcBef>
                <a:spcPts val="0"/>
              </a:spcBef>
              <a:spcAft>
                <a:spcPts val="2400"/>
              </a:spcAft>
              <a:buClr>
                <a:srgbClr val="007FA3"/>
              </a:buClr>
              <a:buFont typeface="Arial" panose="020B0604020202020204" pitchFamily="34" charset="0"/>
              <a:buChar char="•"/>
              <a:defRPr/>
            </a:pPr>
            <a:r>
              <a:rPr lang="el-GR" sz="2800" dirty="0">
                <a:solidFill>
                  <a:schemeClr val="tx1"/>
                </a:solidFill>
              </a:rPr>
              <a:t>Τεχνολογίες </a:t>
            </a:r>
            <a:r>
              <a:rPr lang="en-US" sz="2800" dirty="0">
                <a:solidFill>
                  <a:schemeClr val="tx1"/>
                </a:solidFill>
              </a:rPr>
              <a:t>web</a:t>
            </a:r>
          </a:p>
          <a:p>
            <a:pPr marL="342900" lvl="1" indent="-342900" algn="l">
              <a:spcBef>
                <a:spcPts val="0"/>
              </a:spcBef>
              <a:spcAft>
                <a:spcPts val="2400"/>
              </a:spcAft>
              <a:buClr>
                <a:srgbClr val="007FA3"/>
              </a:buClr>
              <a:buFont typeface="Arial" panose="020B0604020202020204" pitchFamily="34" charset="0"/>
              <a:buChar char="•"/>
              <a:defRPr/>
            </a:pPr>
            <a:r>
              <a:rPr lang="el-GR" sz="2800" dirty="0">
                <a:solidFill>
                  <a:schemeClr val="tx1"/>
                </a:solidFill>
              </a:rPr>
              <a:t>Επικοινωνίες μέσω διαδικτύου</a:t>
            </a:r>
            <a:endParaRPr lang="en-US" sz="2800" dirty="0">
              <a:solidFill>
                <a:schemeClr val="tx1"/>
              </a:solidFill>
            </a:endParaRPr>
          </a:p>
        </p:txBody>
      </p:sp>
      <p:sp>
        <p:nvSpPr>
          <p:cNvPr id="138242" name="Rectangle 2"/>
          <p:cNvSpPr>
            <a:spLocks noGrp="1" noChangeArrowheads="1"/>
          </p:cNvSpPr>
          <p:nvPr>
            <p:ph type="ctrTitle"/>
          </p:nvPr>
        </p:nvSpPr>
        <p:spPr>
          <a:xfrm>
            <a:off x="0" y="2438400"/>
            <a:ext cx="9141618" cy="785453"/>
          </a:xfrm>
        </p:spPr>
        <p:txBody>
          <a:bodyPr anchor="ctr">
            <a:noAutofit/>
          </a:bodyPr>
          <a:lstStyle/>
          <a:p>
            <a:pPr algn="ctr">
              <a:defRPr/>
            </a:pPr>
            <a:r>
              <a:rPr lang="el-GR" sz="4200" i="1" dirty="0">
                <a:solidFill>
                  <a:schemeClr val="tx2"/>
                </a:solidFill>
              </a:rPr>
              <a:t>Κωδικοποίηση και επικοινωνία </a:t>
            </a:r>
            <a:br>
              <a:rPr lang="el-GR" sz="4200" i="1" dirty="0">
                <a:solidFill>
                  <a:schemeClr val="tx2"/>
                </a:solidFill>
              </a:rPr>
            </a:br>
            <a:r>
              <a:rPr lang="el-GR" sz="4200" i="1" dirty="0">
                <a:solidFill>
                  <a:schemeClr val="tx2"/>
                </a:solidFill>
              </a:rPr>
              <a:t>στο διαδίκτυο</a:t>
            </a:r>
            <a:br>
              <a:rPr lang="el-GR" sz="4200" i="1" dirty="0">
                <a:solidFill>
                  <a:schemeClr val="tx2"/>
                </a:solidFill>
              </a:rPr>
            </a:br>
            <a:endParaRPr lang="en-US" sz="4200" i="1" dirty="0">
              <a:solidFill>
                <a:schemeClr val="tx2"/>
              </a:solidFill>
            </a:endParaRPr>
          </a:p>
        </p:txBody>
      </p:sp>
    </p:spTree>
    <p:extLst>
      <p:ext uri="{BB962C8B-B14F-4D97-AF65-F5344CB8AC3E}">
        <p14:creationId xmlns:p14="http://schemas.microsoft.com/office/powerpoint/2010/main" val="47739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686800" cy="1600200"/>
          </a:xfrm>
        </p:spPr>
        <p:txBody>
          <a:bodyPr>
            <a:noAutofit/>
          </a:bodyPr>
          <a:lstStyle/>
          <a:p>
            <a:r>
              <a:rPr lang="el-GR" dirty="0"/>
              <a:t>Τεχνολογίες </a:t>
            </a:r>
            <a:r>
              <a:rPr lang="en-US" dirty="0"/>
              <a:t>web</a:t>
            </a:r>
            <a:br>
              <a:rPr lang="en-US" dirty="0"/>
            </a:b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4654" indent="-691754">
              <a:spcBef>
                <a:spcPts val="0"/>
              </a:spcBef>
              <a:spcAft>
                <a:spcPts val="2400"/>
              </a:spcAft>
              <a:buNone/>
            </a:pPr>
            <a:r>
              <a:rPr lang="en-US" sz="2800" dirty="0"/>
              <a:t>13.6  </a:t>
            </a:r>
            <a:r>
              <a:rPr lang="el-GR" sz="2800" dirty="0"/>
              <a:t>Σύγκριση διάφορων γλωσσών προγραμματισμού </a:t>
            </a:r>
            <a:r>
              <a:rPr lang="el-GR" sz="2800" dirty="0" err="1"/>
              <a:t>web</a:t>
            </a:r>
            <a:r>
              <a:rPr lang="el-GR" sz="2800" dirty="0"/>
              <a:t>.</a:t>
            </a:r>
          </a:p>
          <a:p>
            <a:pPr marL="1034654" indent="-691754">
              <a:spcBef>
                <a:spcPts val="0"/>
              </a:spcBef>
              <a:spcAft>
                <a:spcPts val="2400"/>
              </a:spcAft>
              <a:buNone/>
            </a:pPr>
            <a:r>
              <a:rPr lang="en-US" sz="2800" dirty="0"/>
              <a:t>13.7  </a:t>
            </a:r>
            <a:r>
              <a:rPr lang="el-GR" sz="2800" dirty="0"/>
              <a:t>Σύγκριση προγραμμάτων λογισμικού εφαρμογών </a:t>
            </a:r>
            <a:r>
              <a:rPr lang="el-GR" sz="2800" dirty="0" err="1"/>
              <a:t>διακομιστή</a:t>
            </a:r>
            <a:r>
              <a:rPr lang="el-GR" sz="2800" dirty="0"/>
              <a:t> και πελάτη.</a:t>
            </a:r>
          </a:p>
        </p:txBody>
      </p:sp>
    </p:spTree>
    <p:extLst>
      <p:ext uri="{BB962C8B-B14F-4D97-AF65-F5344CB8AC3E}">
        <p14:creationId xmlns:p14="http://schemas.microsoft.com/office/powerpoint/2010/main" val="19475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052" y="2604933"/>
            <a:ext cx="5409566" cy="714952"/>
          </a:xfrm>
        </p:spPr>
        <p:txBody>
          <a:bodyPr>
            <a:normAutofit/>
          </a:bodyPr>
          <a:lstStyle/>
          <a:p>
            <a:r>
              <a:rPr lang="en-US" b="0" spc="127" dirty="0">
                <a:latin typeface="Arial Narrow" panose="020B0606020202030204" pitchFamily="34" charset="0"/>
              </a:rPr>
              <a:t>TECHNOLOGY IN ACTION</a:t>
            </a:r>
          </a:p>
        </p:txBody>
      </p:sp>
      <p:sp>
        <p:nvSpPr>
          <p:cNvPr id="6" name="Title 1"/>
          <p:cNvSpPr txBox="1">
            <a:spLocks/>
          </p:cNvSpPr>
          <p:nvPr/>
        </p:nvSpPr>
        <p:spPr>
          <a:xfrm>
            <a:off x="2208052" y="22098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a:solidFill>
                  <a:schemeClr val="tx1"/>
                </a:solidFill>
              </a:rPr>
              <a:t>Κεφάλαιο</a:t>
            </a:r>
            <a:r>
              <a:rPr lang="en-US" dirty="0">
                <a:solidFill>
                  <a:schemeClr val="tx1"/>
                </a:solidFill>
              </a:rPr>
              <a:t> 13</a:t>
            </a:r>
          </a:p>
        </p:txBody>
      </p:sp>
      <p:sp>
        <p:nvSpPr>
          <p:cNvPr id="8" name="Subtitle 2"/>
          <p:cNvSpPr txBox="1">
            <a:spLocks/>
          </p:cNvSpPr>
          <p:nvPr/>
        </p:nvSpPr>
        <p:spPr>
          <a:xfrm>
            <a:off x="1957681" y="3352800"/>
            <a:ext cx="5433719" cy="1350658"/>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a:latin typeface="+mj-lt"/>
              </a:rPr>
              <a:t>Στο παρασκήνιο: </a:t>
            </a:r>
          </a:p>
          <a:p>
            <a:pPr algn="ctr">
              <a:lnSpc>
                <a:spcPct val="120000"/>
              </a:lnSpc>
            </a:pPr>
            <a:r>
              <a:rPr lang="el-GR" sz="3200" dirty="0">
                <a:latin typeface="+mj-lt"/>
              </a:rPr>
              <a:t>Πώς λειτουργεί το διαδίκτυο </a:t>
            </a:r>
            <a:endParaRPr lang="en-US" sz="3200" dirty="0">
              <a:latin typeface="+mj-lt"/>
            </a:endParaRPr>
          </a:p>
        </p:txBody>
      </p:sp>
    </p:spTree>
    <p:extLst>
      <p:ext uri="{BB962C8B-B14F-4D97-AF65-F5344CB8AC3E}">
        <p14:creationId xmlns:p14="http://schemas.microsoft.com/office/powerpoint/2010/main"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Επικοινωνίες μέσω διαδικτύου</a:t>
            </a:r>
            <a:endParaRPr lang="en-US" sz="3000"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5558" indent="-692658">
              <a:spcBef>
                <a:spcPts val="0"/>
              </a:spcBef>
              <a:spcAft>
                <a:spcPts val="2400"/>
              </a:spcAft>
              <a:buNone/>
            </a:pPr>
            <a:r>
              <a:rPr lang="en-US" sz="2800" dirty="0"/>
              <a:t>13.8  </a:t>
            </a:r>
            <a:r>
              <a:rPr lang="el-GR" sz="2800" dirty="0"/>
              <a:t>Μηχανισμοί επικοινωνίας μέσω ηλεκτρονικού ταχυδρομείου και προγραμμάτων ανταλλαγής άμεσων μηνυμάτων.</a:t>
            </a:r>
          </a:p>
          <a:p>
            <a:pPr marL="1035558" indent="-692658">
              <a:spcBef>
                <a:spcPts val="0"/>
              </a:spcBef>
              <a:spcAft>
                <a:spcPts val="2400"/>
              </a:spcAft>
              <a:buNone/>
            </a:pPr>
            <a:r>
              <a:rPr lang="en-US" sz="2800" dirty="0"/>
              <a:t>13.9  </a:t>
            </a:r>
            <a:r>
              <a:rPr lang="el-GR" sz="2800" dirty="0"/>
              <a:t>Βελτίωση της ασφάλειας με κρυπτογράφηση δεδομένων.</a:t>
            </a:r>
            <a:endParaRPr lang="en-US" sz="2800" dirty="0"/>
          </a:p>
        </p:txBody>
      </p:sp>
    </p:spTree>
    <p:extLst>
      <p:ext uri="{BB962C8B-B14F-4D97-AF65-F5344CB8AC3E}">
        <p14:creationId xmlns:p14="http://schemas.microsoft.com/office/powerpoint/2010/main" val="20274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28600"/>
            <a:ext cx="8686800" cy="1600200"/>
          </a:xfrm>
        </p:spPr>
        <p:txBody>
          <a:bodyPr>
            <a:normAutofit/>
          </a:bodyPr>
          <a:lstStyle/>
          <a:p>
            <a:r>
              <a:rPr lang="el-GR" dirty="0"/>
              <a:t>Τεχνολογίες </a:t>
            </a:r>
            <a:r>
              <a:rPr lang="en-US" dirty="0"/>
              <a:t>web </a:t>
            </a:r>
            <a:br>
              <a:rPr lang="en-US" sz="2400" dirty="0"/>
            </a:br>
            <a:r>
              <a:rPr lang="el-GR" sz="3200" dirty="0"/>
              <a:t>Προγραμματισμός στο </a:t>
            </a:r>
            <a:r>
              <a:rPr lang="en-US" sz="3200" dirty="0"/>
              <a:t>web (1 </a:t>
            </a:r>
            <a:r>
              <a:rPr lang="el-GR" sz="3200" dirty="0"/>
              <a:t>από</a:t>
            </a:r>
            <a:r>
              <a:rPr lang="en-US" sz="3200" dirty="0"/>
              <a:t> 4) </a:t>
            </a:r>
            <a:r>
              <a:rPr lang="en-US" sz="2000" dirty="0"/>
              <a:t>(</a:t>
            </a:r>
            <a:r>
              <a:rPr lang="el-GR" sz="2000" dirty="0"/>
              <a:t>Στόχος</a:t>
            </a:r>
            <a:r>
              <a:rPr lang="en-US" sz="2000" dirty="0"/>
              <a:t> 13.6)</a:t>
            </a:r>
            <a:endParaRPr lang="en-US" sz="2700" dirty="0"/>
          </a:p>
        </p:txBody>
      </p:sp>
      <p:sp>
        <p:nvSpPr>
          <p:cNvPr id="140291" name="Rectangle 3"/>
          <p:cNvSpPr>
            <a:spLocks noGrp="1" noChangeArrowheads="1"/>
          </p:cNvSpPr>
          <p:nvPr>
            <p:ph idx="1"/>
          </p:nvPr>
        </p:nvSpPr>
        <p:spPr>
          <a:xfrm>
            <a:off x="457200" y="1295400"/>
            <a:ext cx="8229600" cy="5486400"/>
          </a:xfrm>
          <a:ln>
            <a:solidFill>
              <a:schemeClr val="bg1"/>
            </a:solidFill>
          </a:ln>
        </p:spPr>
        <p:txBody>
          <a:bodyPr/>
          <a:lstStyle/>
          <a:p>
            <a:pPr marL="256032" lvl="1" indent="-256032">
              <a:spcBef>
                <a:spcPts val="0"/>
              </a:spcBef>
              <a:spcAft>
                <a:spcPts val="1800"/>
              </a:spcAft>
              <a:buClr>
                <a:srgbClr val="007FA3"/>
              </a:buClr>
              <a:buSzPct val="100000"/>
              <a:buFont typeface="Arial" panose="020B0604020202020204" pitchFamily="34" charset="0"/>
              <a:buChar char="•"/>
              <a:defRPr/>
            </a:pPr>
            <a:r>
              <a:rPr lang="en-US" sz="3200" dirty="0">
                <a:solidFill>
                  <a:srgbClr val="007FA3"/>
                </a:solidFill>
              </a:rPr>
              <a:t>HTML</a:t>
            </a:r>
          </a:p>
          <a:p>
            <a:pPr lvl="1">
              <a:spcBef>
                <a:spcPts val="0"/>
              </a:spcBef>
              <a:spcAft>
                <a:spcPts val="1800"/>
              </a:spcAft>
            </a:pPr>
            <a:r>
              <a:rPr lang="el-GR" sz="2400" dirty="0">
                <a:latin typeface="Arial" charset="0"/>
              </a:rPr>
              <a:t>Δεν είναι γλώσσα προγραμματισμού </a:t>
            </a:r>
            <a:endParaRPr lang="en-US" sz="2400" dirty="0">
              <a:latin typeface="Arial" charset="0"/>
            </a:endParaRPr>
          </a:p>
          <a:p>
            <a:pPr lvl="1">
              <a:spcBef>
                <a:spcPts val="0"/>
              </a:spcBef>
              <a:spcAft>
                <a:spcPts val="1800"/>
              </a:spcAft>
            </a:pPr>
            <a:r>
              <a:rPr lang="el-GR" sz="2400" dirty="0">
                <a:latin typeface="Arial" charset="0"/>
              </a:rPr>
              <a:t>Είναι ένα σύνολο κανόνων για την περιγραφή (σημείωση) κομματιών κειμένου </a:t>
            </a:r>
            <a:endParaRPr lang="en-US" sz="2400" dirty="0">
              <a:latin typeface="Arial" charset="0"/>
            </a:endParaRPr>
          </a:p>
          <a:p>
            <a:pPr lvl="1">
              <a:spcBef>
                <a:spcPts val="0"/>
              </a:spcBef>
              <a:spcAft>
                <a:spcPts val="1800"/>
              </a:spcAft>
            </a:pPr>
            <a:r>
              <a:rPr lang="el-GR" sz="2400" dirty="0">
                <a:latin typeface="Arial" charset="0"/>
              </a:rPr>
              <a:t>Το πρόγραμμα περιήγησης γνωρίζει πώς θα εμφανίσει το κείμενο</a:t>
            </a:r>
            <a:endParaRPr lang="en-US" sz="2400" dirty="0">
              <a:latin typeface="Arial" charset="0"/>
            </a:endParaRPr>
          </a:p>
          <a:p>
            <a:pPr lvl="1">
              <a:spcBef>
                <a:spcPts val="0"/>
              </a:spcBef>
              <a:spcAft>
                <a:spcPts val="1800"/>
              </a:spcAft>
            </a:pPr>
            <a:r>
              <a:rPr lang="el-GR" sz="2400" dirty="0">
                <a:latin typeface="Arial" charset="0"/>
              </a:rPr>
              <a:t>Τα κομμάτια κειμένου περιβάλλονται από ζεύγη ετικετών HTML</a:t>
            </a:r>
            <a:endParaRPr lang="en-US" sz="2400" dirty="0">
              <a:latin typeface="Arial" charset="0"/>
            </a:endParaRPr>
          </a:p>
          <a:p>
            <a:pPr lvl="1">
              <a:spcBef>
                <a:spcPts val="0"/>
              </a:spcBef>
              <a:spcAft>
                <a:spcPts val="1800"/>
              </a:spcAft>
            </a:pPr>
            <a:r>
              <a:rPr lang="el-GR" sz="2400" dirty="0">
                <a:latin typeface="Arial" charset="0"/>
              </a:rPr>
              <a:t> Τα ζεύγη ετικετών και το κείμενο ονομάζονται στοιχεία</a:t>
            </a:r>
            <a:endParaRPr lang="en-US" sz="2400" dirty="0">
              <a:latin typeface="Arial" charset="0"/>
            </a:endParaRPr>
          </a:p>
          <a:p>
            <a:pPr marL="628650" lvl="3" indent="0">
              <a:spcBef>
                <a:spcPts val="0"/>
              </a:spcBef>
              <a:spcAft>
                <a:spcPts val="1800"/>
              </a:spcAft>
              <a:buNone/>
            </a:pPr>
            <a:r>
              <a:rPr lang="en-US" sz="1800" dirty="0">
                <a:latin typeface="Arial" charset="0"/>
              </a:rPr>
              <a:t>&lt;b&gt;&lt;i&gt;</a:t>
            </a:r>
            <a:r>
              <a:rPr lang="en-US" sz="1800" b="1" i="1" dirty="0">
                <a:latin typeface="Arial" charset="0"/>
              </a:rPr>
              <a:t>This should be bolded and italicized.&lt;/</a:t>
            </a:r>
            <a:r>
              <a:rPr lang="en-US" sz="1800" dirty="0">
                <a:latin typeface="Arial" charset="0"/>
              </a:rPr>
              <a:t>i&gt;&lt;/b&gt;</a:t>
            </a:r>
          </a:p>
        </p:txBody>
      </p:sp>
    </p:spTree>
    <p:extLst>
      <p:ext uri="{BB962C8B-B14F-4D97-AF65-F5344CB8AC3E}">
        <p14:creationId xmlns:p14="http://schemas.microsoft.com/office/powerpoint/2010/main" val="417741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1" y="1600200"/>
            <a:ext cx="4114800" cy="3943713"/>
          </a:xfrm>
          <a:ln>
            <a:solidFill>
              <a:schemeClr val="bg1"/>
            </a:solidFill>
          </a:ln>
        </p:spPr>
        <p:txBody>
          <a:bodyPr>
            <a:normAutofit/>
          </a:bodyPr>
          <a:lstStyle/>
          <a:p>
            <a:pPr>
              <a:spcBef>
                <a:spcPts val="0"/>
              </a:spcBef>
            </a:pPr>
            <a:r>
              <a:rPr lang="el-GR" dirty="0">
                <a:solidFill>
                  <a:srgbClr val="007FA3"/>
                </a:solidFill>
              </a:rPr>
              <a:t>Ένα διαδοχικό φύλλο περιγραφής στιλ (CSS) είναι μια λίστα με κανόνες που ορίζουν πώς θα εμφανίζονται τα στοιχεία HTML</a:t>
            </a:r>
            <a:endParaRPr lang="en-US" kern="1200" dirty="0">
              <a:solidFill>
                <a:srgbClr val="007FA3"/>
              </a:solidFill>
              <a:latin typeface="Arial" charset="0"/>
            </a:endParaRPr>
          </a:p>
        </p:txBody>
      </p:sp>
      <p:sp>
        <p:nvSpPr>
          <p:cNvPr id="7" name="Rectangle 2"/>
          <p:cNvSpPr>
            <a:spLocks noGrp="1" noChangeArrowheads="1"/>
          </p:cNvSpPr>
          <p:nvPr>
            <p:ph type="title"/>
          </p:nvPr>
        </p:nvSpPr>
        <p:spPr>
          <a:xfrm>
            <a:off x="457200" y="0"/>
            <a:ext cx="8686800" cy="1600200"/>
          </a:xfrm>
        </p:spPr>
        <p:txBody>
          <a:bodyPr>
            <a:normAutofit/>
          </a:bodyPr>
          <a:lstStyle/>
          <a:p>
            <a:r>
              <a:rPr lang="el-GR" dirty="0"/>
              <a:t>Τεχνολογίες </a:t>
            </a:r>
            <a:r>
              <a:rPr lang="en-US" dirty="0"/>
              <a:t>web </a:t>
            </a:r>
            <a:br>
              <a:rPr lang="en-US" sz="2400" dirty="0"/>
            </a:br>
            <a:r>
              <a:rPr lang="el-GR" sz="3200" dirty="0"/>
              <a:t>Προγραμματισμός στο </a:t>
            </a:r>
            <a:r>
              <a:rPr lang="en-US" sz="3200" dirty="0"/>
              <a:t>web (</a:t>
            </a:r>
            <a:r>
              <a:rPr lang="el-GR" sz="3200" dirty="0"/>
              <a:t>2</a:t>
            </a:r>
            <a:r>
              <a:rPr lang="en-US" sz="3200" dirty="0"/>
              <a:t> </a:t>
            </a:r>
            <a:r>
              <a:rPr lang="el-GR" sz="3200" dirty="0"/>
              <a:t>από</a:t>
            </a:r>
            <a:r>
              <a:rPr lang="en-US" sz="3200" dirty="0"/>
              <a:t> 4) </a:t>
            </a:r>
            <a:r>
              <a:rPr lang="en-US" sz="2000" dirty="0"/>
              <a:t>(</a:t>
            </a:r>
            <a:r>
              <a:rPr lang="el-GR" sz="2000" dirty="0"/>
              <a:t>Στόχος</a:t>
            </a:r>
            <a:r>
              <a:rPr lang="en-US" sz="2000" dirty="0"/>
              <a:t> 13.6)</a:t>
            </a:r>
            <a:endParaRPr lang="en-US" sz="2700" dirty="0"/>
          </a:p>
        </p:txBody>
      </p:sp>
      <p:pic>
        <p:nvPicPr>
          <p:cNvPr id="15362" name="Picture 2"/>
          <p:cNvPicPr>
            <a:picLocks noChangeAspect="1" noChangeArrowheads="1"/>
          </p:cNvPicPr>
          <p:nvPr/>
        </p:nvPicPr>
        <p:blipFill>
          <a:blip r:embed="rId3" cstate="print"/>
          <a:srcRect l="25769" t="29167" r="43192" b="21875"/>
          <a:stretch>
            <a:fillRect/>
          </a:stretch>
        </p:blipFill>
        <p:spPr bwMode="auto">
          <a:xfrm>
            <a:off x="4647854" y="1524000"/>
            <a:ext cx="4424938" cy="3924000"/>
          </a:xfrm>
          <a:prstGeom prst="rect">
            <a:avLst/>
          </a:prstGeom>
          <a:noFill/>
          <a:ln w="9525">
            <a:noFill/>
            <a:miter lim="800000"/>
            <a:headEnd/>
            <a:tailEnd/>
          </a:ln>
        </p:spPr>
      </p:pic>
    </p:spTree>
    <p:extLst>
      <p:ext uri="{BB962C8B-B14F-4D97-AF65-F5344CB8AC3E}">
        <p14:creationId xmlns:p14="http://schemas.microsoft.com/office/powerpoint/2010/main" val="288014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457200" y="1600200"/>
            <a:ext cx="8229600" cy="5029200"/>
          </a:xfrm>
          <a:ln>
            <a:solidFill>
              <a:schemeClr val="bg1"/>
            </a:solidFill>
          </a:ln>
        </p:spPr>
        <p:txBody>
          <a:bodyPr/>
          <a:lstStyle/>
          <a:p>
            <a:pPr>
              <a:spcBef>
                <a:spcPts val="0"/>
              </a:spcBef>
              <a:spcAft>
                <a:spcPts val="600"/>
              </a:spcAft>
              <a:defRPr/>
            </a:pPr>
            <a:r>
              <a:rPr lang="en-US" sz="3000" dirty="0">
                <a:solidFill>
                  <a:srgbClr val="007FA3"/>
                </a:solidFill>
              </a:rPr>
              <a:t>H XML </a:t>
            </a:r>
            <a:r>
              <a:rPr lang="el-GR" sz="3000" dirty="0">
                <a:solidFill>
                  <a:srgbClr val="007FA3"/>
                </a:solidFill>
              </a:rPr>
              <a:t>διαφέρει από την</a:t>
            </a:r>
            <a:r>
              <a:rPr lang="en-US" sz="3000" dirty="0">
                <a:solidFill>
                  <a:srgbClr val="007FA3"/>
                </a:solidFill>
              </a:rPr>
              <a:t> HTML</a:t>
            </a:r>
          </a:p>
          <a:p>
            <a:pPr lvl="1">
              <a:spcBef>
                <a:spcPts val="0"/>
              </a:spcBef>
              <a:spcAft>
                <a:spcPts val="600"/>
              </a:spcAft>
            </a:pPr>
            <a:r>
              <a:rPr lang="el-GR" sz="2400" kern="1200" dirty="0">
                <a:latin typeface="Arial" charset="0"/>
              </a:rPr>
              <a:t>Η </a:t>
            </a:r>
            <a:r>
              <a:rPr lang="en-US" sz="2400" kern="1200" dirty="0" err="1">
                <a:latin typeface="Arial" charset="0"/>
              </a:rPr>
              <a:t>eXtensible</a:t>
            </a:r>
            <a:r>
              <a:rPr lang="en-US" sz="2400" kern="1200" dirty="0">
                <a:latin typeface="Arial" charset="0"/>
              </a:rPr>
              <a:t> Markup Language (XML) </a:t>
            </a:r>
            <a:r>
              <a:rPr lang="el-GR" sz="2400" dirty="0">
                <a:latin typeface="Arial" charset="0"/>
              </a:rPr>
              <a:t>περιγράφει το περιεχόμενο σε σχέση με τα δεδομένα </a:t>
            </a:r>
            <a:endParaRPr lang="en-US" sz="2400" kern="1200" dirty="0">
              <a:latin typeface="Arial" charset="0"/>
            </a:endParaRPr>
          </a:p>
          <a:p>
            <a:pPr lvl="1">
              <a:spcBef>
                <a:spcPts val="0"/>
              </a:spcBef>
              <a:spcAft>
                <a:spcPts val="600"/>
              </a:spcAft>
            </a:pPr>
            <a:r>
              <a:rPr lang="el-GR" sz="2400" dirty="0">
                <a:latin typeface="Arial" charset="0"/>
              </a:rPr>
              <a:t>Οι χρήστες μπορούν να κατασκευάσουν τις δικές τους γλώσσες περιγραφής ανάλογα με τις δικές τους ανάγκες για τις μορφές δεδομένων που χρησιμοποιούν</a:t>
            </a:r>
            <a:endParaRPr lang="en-US" sz="2400" kern="1200" dirty="0">
              <a:latin typeface="Arial" charset="0"/>
            </a:endParaRPr>
          </a:p>
          <a:p>
            <a:pPr lvl="1">
              <a:spcBef>
                <a:spcPts val="0"/>
              </a:spcBef>
              <a:spcAft>
                <a:spcPts val="600"/>
              </a:spcAft>
            </a:pPr>
            <a:r>
              <a:rPr lang="el-GR" sz="2400" kern="1200" dirty="0">
                <a:latin typeface="Arial" charset="0"/>
              </a:rPr>
              <a:t>Προσφέρει μια μέθοδο επικύρωσης δεδομένω</a:t>
            </a:r>
            <a:r>
              <a:rPr lang="el-GR" sz="2400" dirty="0">
                <a:latin typeface="Arial" charset="0"/>
              </a:rPr>
              <a:t>ν μέσω των διαγραμμάτων παραστάσεων </a:t>
            </a:r>
            <a:r>
              <a:rPr lang="en-US" sz="2400" kern="1200" dirty="0">
                <a:latin typeface="Arial" charset="0"/>
              </a:rPr>
              <a:t>XML</a:t>
            </a:r>
            <a:r>
              <a:rPr lang="el-GR" sz="2400" kern="1200" dirty="0">
                <a:latin typeface="Arial" charset="0"/>
              </a:rPr>
              <a:t> </a:t>
            </a:r>
            <a:r>
              <a:rPr lang="en-US" sz="2400" kern="1200" dirty="0">
                <a:latin typeface="Arial" charset="0"/>
              </a:rPr>
              <a:t>(XSD)</a:t>
            </a:r>
          </a:p>
          <a:p>
            <a:pPr>
              <a:spcBef>
                <a:spcPts val="0"/>
              </a:spcBef>
              <a:spcAft>
                <a:spcPts val="600"/>
              </a:spcAft>
            </a:pPr>
            <a:r>
              <a:rPr lang="el-GR" sz="3000" kern="1200" dirty="0">
                <a:solidFill>
                  <a:srgbClr val="007FA3"/>
                </a:solidFill>
                <a:latin typeface="Arial" charset="0"/>
              </a:rPr>
              <a:t>Το </a:t>
            </a:r>
            <a:r>
              <a:rPr lang="en-US" sz="3000" kern="1200" dirty="0">
                <a:solidFill>
                  <a:srgbClr val="007FA3"/>
                </a:solidFill>
                <a:latin typeface="Arial" charset="0"/>
              </a:rPr>
              <a:t>JSON </a:t>
            </a:r>
            <a:r>
              <a:rPr lang="el-GR" sz="3000" kern="1200" dirty="0">
                <a:solidFill>
                  <a:srgbClr val="007FA3"/>
                </a:solidFill>
                <a:latin typeface="Arial" charset="0"/>
              </a:rPr>
              <a:t>προέρχεται από τα αρχικά των λέξεων </a:t>
            </a:r>
            <a:r>
              <a:rPr lang="en-US" sz="3000" kern="1200" dirty="0">
                <a:solidFill>
                  <a:srgbClr val="007FA3"/>
                </a:solidFill>
                <a:latin typeface="Arial" charset="0"/>
              </a:rPr>
              <a:t>JavaScript Object Notation</a:t>
            </a:r>
          </a:p>
          <a:p>
            <a:pPr lvl="1">
              <a:spcBef>
                <a:spcPts val="0"/>
              </a:spcBef>
              <a:spcAft>
                <a:spcPts val="600"/>
              </a:spcAft>
            </a:pPr>
            <a:r>
              <a:rPr lang="el-GR" sz="2400" dirty="0">
                <a:latin typeface="Arial" charset="0"/>
              </a:rPr>
              <a:t>Ανταλλαγή δεδομένων που μπορούμε να διαβάσουμε και να γράψουμε εύκολα</a:t>
            </a:r>
            <a:endParaRPr lang="en-US" sz="2400" kern="1200" dirty="0">
              <a:latin typeface="Arial" charset="0"/>
            </a:endParaRPr>
          </a:p>
        </p:txBody>
      </p:sp>
      <p:sp>
        <p:nvSpPr>
          <p:cNvPr id="5" name="Rectangle 2"/>
          <p:cNvSpPr>
            <a:spLocks noGrp="1" noChangeArrowheads="1"/>
          </p:cNvSpPr>
          <p:nvPr>
            <p:ph type="title"/>
          </p:nvPr>
        </p:nvSpPr>
        <p:spPr>
          <a:xfrm>
            <a:off x="457200" y="0"/>
            <a:ext cx="8686800" cy="1600200"/>
          </a:xfrm>
        </p:spPr>
        <p:txBody>
          <a:bodyPr>
            <a:normAutofit/>
          </a:bodyPr>
          <a:lstStyle/>
          <a:p>
            <a:r>
              <a:rPr lang="el-GR" dirty="0"/>
              <a:t>Τεχνολογίες </a:t>
            </a:r>
            <a:r>
              <a:rPr lang="en-US" dirty="0"/>
              <a:t>web </a:t>
            </a:r>
            <a:br>
              <a:rPr lang="en-US" sz="2400" dirty="0"/>
            </a:br>
            <a:r>
              <a:rPr lang="el-GR" sz="3200" dirty="0"/>
              <a:t>Προγραμματισμός στο </a:t>
            </a:r>
            <a:r>
              <a:rPr lang="en-US" sz="3200" dirty="0"/>
              <a:t>web (</a:t>
            </a:r>
            <a:r>
              <a:rPr lang="el-GR" sz="3200" dirty="0"/>
              <a:t>3</a:t>
            </a:r>
            <a:r>
              <a:rPr lang="en-US" sz="3200" dirty="0"/>
              <a:t> </a:t>
            </a:r>
            <a:r>
              <a:rPr lang="el-GR" sz="3200" dirty="0"/>
              <a:t>από</a:t>
            </a:r>
            <a:r>
              <a:rPr lang="en-US" sz="3200" dirty="0"/>
              <a:t> 4) </a:t>
            </a:r>
            <a:r>
              <a:rPr lang="en-US" sz="2000" dirty="0"/>
              <a:t>(</a:t>
            </a:r>
            <a:r>
              <a:rPr lang="el-GR" sz="2000" dirty="0"/>
              <a:t>Στόχος</a:t>
            </a:r>
            <a:r>
              <a:rPr lang="en-US" sz="2000" dirty="0"/>
              <a:t> 13.6)</a:t>
            </a:r>
            <a:endParaRPr lang="en-US" sz="2700" dirty="0"/>
          </a:p>
        </p:txBody>
      </p:sp>
    </p:spTree>
    <p:extLst>
      <p:ext uri="{BB962C8B-B14F-4D97-AF65-F5344CB8AC3E}">
        <p14:creationId xmlns:p14="http://schemas.microsoft.com/office/powerpoint/2010/main" val="310249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600200"/>
            <a:ext cx="8229600" cy="4800600"/>
          </a:xfrm>
          <a:ln>
            <a:solidFill>
              <a:schemeClr val="bg1"/>
            </a:solidFill>
          </a:ln>
        </p:spPr>
        <p:txBody>
          <a:bodyPr/>
          <a:lstStyle/>
          <a:p>
            <a:pPr>
              <a:spcBef>
                <a:spcPts val="0"/>
              </a:spcBef>
              <a:spcAft>
                <a:spcPts val="1800"/>
              </a:spcAft>
              <a:defRPr/>
            </a:pPr>
            <a:r>
              <a:rPr lang="el-GR" sz="3000" dirty="0">
                <a:solidFill>
                  <a:srgbClr val="007FA3"/>
                </a:solidFill>
              </a:rPr>
              <a:t>Το πρωτόκολλο μεταφοράς υπερκειμένου </a:t>
            </a:r>
            <a:r>
              <a:rPr lang="en-US" sz="3000" dirty="0">
                <a:solidFill>
                  <a:srgbClr val="007FA3"/>
                </a:solidFill>
              </a:rPr>
              <a:t> (HTTP) </a:t>
            </a:r>
            <a:r>
              <a:rPr lang="el-GR" sz="3000" dirty="0">
                <a:solidFill>
                  <a:srgbClr val="007FA3"/>
                </a:solidFill>
              </a:rPr>
              <a:t>δημιουργήθηκε ειδικά για τη μεταφορά εγγράφων υπερκειμένου σε όλο το διαδίκτυο</a:t>
            </a:r>
            <a:endParaRPr lang="en-US" sz="3000" dirty="0">
              <a:solidFill>
                <a:srgbClr val="007FA3"/>
              </a:solidFill>
            </a:endParaRPr>
          </a:p>
          <a:p>
            <a:pPr>
              <a:spcBef>
                <a:spcPts val="0"/>
              </a:spcBef>
              <a:spcAft>
                <a:spcPts val="1800"/>
              </a:spcAft>
            </a:pPr>
            <a:r>
              <a:rPr lang="el-GR" sz="3000" dirty="0">
                <a:solidFill>
                  <a:srgbClr val="007FA3"/>
                </a:solidFill>
              </a:rPr>
              <a:t>Το ασφαλές πρωτόκολλο μεταφοράς υπερκειμένου </a:t>
            </a:r>
            <a:r>
              <a:rPr lang="en-US" sz="3000" dirty="0">
                <a:solidFill>
                  <a:srgbClr val="007FA3"/>
                </a:solidFill>
              </a:rPr>
              <a:t>(HTTPS) </a:t>
            </a:r>
            <a:r>
              <a:rPr lang="el-GR" sz="3000" dirty="0">
                <a:solidFill>
                  <a:srgbClr val="007FA3"/>
                </a:solidFill>
              </a:rPr>
              <a:t>εξασφαλίζει ότι τα δεδομένα αποστέλλονται με ασφάλεια μέσω </a:t>
            </a:r>
            <a:r>
              <a:rPr lang="el-GR" sz="3000" dirty="0" err="1">
                <a:solidFill>
                  <a:srgbClr val="007FA3"/>
                </a:solidFill>
              </a:rPr>
              <a:t>web</a:t>
            </a:r>
            <a:endParaRPr lang="en-US" sz="3000" dirty="0">
              <a:solidFill>
                <a:srgbClr val="007FA3"/>
              </a:solidFill>
            </a:endParaRPr>
          </a:p>
          <a:p>
            <a:pPr lvl="1">
              <a:spcBef>
                <a:spcPts val="0"/>
              </a:spcBef>
              <a:spcAft>
                <a:spcPts val="1800"/>
              </a:spcAft>
            </a:pPr>
            <a:r>
              <a:rPr lang="en-US" kern="1200" dirty="0">
                <a:latin typeface="Arial" charset="0"/>
              </a:rPr>
              <a:t>SSL</a:t>
            </a:r>
          </a:p>
          <a:p>
            <a:pPr lvl="1">
              <a:spcBef>
                <a:spcPts val="0"/>
              </a:spcBef>
              <a:spcAft>
                <a:spcPts val="1800"/>
              </a:spcAft>
            </a:pPr>
            <a:r>
              <a:rPr lang="en-US" kern="1200" dirty="0">
                <a:latin typeface="Arial" charset="0"/>
              </a:rPr>
              <a:t>TLS</a:t>
            </a:r>
          </a:p>
        </p:txBody>
      </p:sp>
      <p:sp>
        <p:nvSpPr>
          <p:cNvPr id="5" name="Rectangle 2"/>
          <p:cNvSpPr>
            <a:spLocks noGrp="1" noChangeArrowheads="1"/>
          </p:cNvSpPr>
          <p:nvPr>
            <p:ph type="title"/>
          </p:nvPr>
        </p:nvSpPr>
        <p:spPr>
          <a:xfrm>
            <a:off x="457200" y="0"/>
            <a:ext cx="8686800" cy="1600200"/>
          </a:xfrm>
        </p:spPr>
        <p:txBody>
          <a:bodyPr>
            <a:normAutofit/>
          </a:bodyPr>
          <a:lstStyle/>
          <a:p>
            <a:r>
              <a:rPr lang="el-GR" dirty="0"/>
              <a:t>Τεχνολογίες </a:t>
            </a:r>
            <a:r>
              <a:rPr lang="en-US" dirty="0"/>
              <a:t>web </a:t>
            </a:r>
            <a:br>
              <a:rPr lang="en-US" sz="2400" dirty="0"/>
            </a:br>
            <a:r>
              <a:rPr lang="el-GR" sz="3200" dirty="0"/>
              <a:t>Προγραμματισμός στο </a:t>
            </a:r>
            <a:r>
              <a:rPr lang="en-US" sz="3200" dirty="0"/>
              <a:t>web (</a:t>
            </a:r>
            <a:r>
              <a:rPr lang="el-GR" sz="3200" dirty="0"/>
              <a:t>4</a:t>
            </a:r>
            <a:r>
              <a:rPr lang="en-US" sz="3200" dirty="0"/>
              <a:t> </a:t>
            </a:r>
            <a:r>
              <a:rPr lang="el-GR" sz="3200" dirty="0"/>
              <a:t>από</a:t>
            </a:r>
            <a:r>
              <a:rPr lang="en-US" sz="3200" dirty="0"/>
              <a:t> 4) </a:t>
            </a:r>
            <a:r>
              <a:rPr lang="en-US" sz="2000" dirty="0"/>
              <a:t>(</a:t>
            </a:r>
            <a:r>
              <a:rPr lang="el-GR" sz="2000" dirty="0"/>
              <a:t>Στόχος</a:t>
            </a:r>
            <a:r>
              <a:rPr lang="en-US" sz="2000" dirty="0"/>
              <a:t> 13.6)</a:t>
            </a:r>
            <a:endParaRPr lang="en-US" sz="2700" dirty="0"/>
          </a:p>
        </p:txBody>
      </p:sp>
    </p:spTree>
    <p:extLst>
      <p:ext uri="{BB962C8B-B14F-4D97-AF65-F5344CB8AC3E}">
        <p14:creationId xmlns:p14="http://schemas.microsoft.com/office/powerpoint/2010/main" val="6421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686800" cy="1600200"/>
          </a:xfrm>
        </p:spPr>
        <p:txBody>
          <a:bodyPr>
            <a:normAutofit/>
          </a:bodyPr>
          <a:lstStyle/>
          <a:p>
            <a:pPr>
              <a:defRPr/>
            </a:pPr>
            <a:r>
              <a:rPr lang="el-GR" dirty="0"/>
              <a:t>Τεχνολογίες </a:t>
            </a:r>
            <a:r>
              <a:rPr lang="en-US" dirty="0"/>
              <a:t>web </a:t>
            </a:r>
            <a:br>
              <a:rPr lang="en-US" sz="3000" dirty="0"/>
            </a:br>
            <a:r>
              <a:rPr lang="el-GR" sz="3200" dirty="0"/>
              <a:t>Αρχιτεκτονική εφαρμογών</a:t>
            </a:r>
            <a:r>
              <a:rPr lang="en-US" sz="3200" dirty="0"/>
              <a:t> (1 </a:t>
            </a:r>
            <a:r>
              <a:rPr lang="el-GR" sz="3200" dirty="0"/>
              <a:t>από</a:t>
            </a:r>
            <a:r>
              <a:rPr lang="en-US" sz="3200" dirty="0"/>
              <a:t> 3) </a:t>
            </a:r>
            <a:r>
              <a:rPr lang="en-US" sz="2000" dirty="0"/>
              <a:t>(</a:t>
            </a:r>
            <a:r>
              <a:rPr lang="el-GR" sz="2000" dirty="0"/>
              <a:t>Στόχος</a:t>
            </a:r>
            <a:r>
              <a:rPr lang="en-US" sz="2000" dirty="0"/>
              <a:t> 13.7)</a:t>
            </a:r>
            <a:endParaRPr lang="en-US" sz="2700" dirty="0"/>
          </a:p>
        </p:txBody>
      </p:sp>
      <p:sp>
        <p:nvSpPr>
          <p:cNvPr id="140291" name="Rectangle 3"/>
          <p:cNvSpPr>
            <a:spLocks noGrp="1" noChangeArrowheads="1"/>
          </p:cNvSpPr>
          <p:nvPr>
            <p:ph idx="1"/>
          </p:nvPr>
        </p:nvSpPr>
        <p:spPr>
          <a:ln>
            <a:solidFill>
              <a:schemeClr val="bg1"/>
            </a:solidFill>
          </a:ln>
        </p:spPr>
        <p:txBody>
          <a:bodyPr/>
          <a:lstStyle/>
          <a:p>
            <a:pPr>
              <a:spcBef>
                <a:spcPts val="0"/>
              </a:spcBef>
              <a:spcAft>
                <a:spcPts val="1800"/>
              </a:spcAft>
              <a:defRPr/>
            </a:pPr>
            <a:r>
              <a:rPr lang="el-GR" dirty="0">
                <a:solidFill>
                  <a:srgbClr val="007FA3"/>
                </a:solidFill>
              </a:rPr>
              <a:t>Εφαρμογές </a:t>
            </a:r>
            <a:r>
              <a:rPr lang="el-GR" dirty="0" err="1">
                <a:solidFill>
                  <a:srgbClr val="007FA3"/>
                </a:solidFill>
              </a:rPr>
              <a:t>διακομιστή</a:t>
            </a:r>
            <a:r>
              <a:rPr lang="el-GR" dirty="0">
                <a:solidFill>
                  <a:srgbClr val="007FA3"/>
                </a:solidFill>
              </a:rPr>
              <a:t> </a:t>
            </a:r>
            <a:endParaRPr lang="en-US" dirty="0">
              <a:solidFill>
                <a:srgbClr val="007FA3"/>
              </a:solidFill>
            </a:endParaRPr>
          </a:p>
          <a:p>
            <a:pPr lvl="1">
              <a:spcBef>
                <a:spcPts val="0"/>
              </a:spcBef>
              <a:spcAft>
                <a:spcPts val="1800"/>
              </a:spcAft>
            </a:pPr>
            <a:r>
              <a:rPr lang="el-GR" dirty="0">
                <a:latin typeface="Arial" charset="0"/>
              </a:rPr>
              <a:t>Το </a:t>
            </a:r>
            <a:r>
              <a:rPr lang="el-GR" dirty="0" err="1">
                <a:latin typeface="Arial" charset="0"/>
              </a:rPr>
              <a:t>web</a:t>
            </a:r>
            <a:r>
              <a:rPr lang="el-GR" dirty="0">
                <a:latin typeface="Arial" charset="0"/>
              </a:rPr>
              <a:t> είναι ένα δίκτυο πελάτη/</a:t>
            </a:r>
            <a:r>
              <a:rPr lang="el-GR" dirty="0" err="1">
                <a:latin typeface="Arial" charset="0"/>
              </a:rPr>
              <a:t>διακομιστή</a:t>
            </a:r>
            <a:endParaRPr lang="en-US" kern="1200" dirty="0">
              <a:latin typeface="Arial" charset="0"/>
            </a:endParaRPr>
          </a:p>
          <a:p>
            <a:pPr lvl="1">
              <a:spcBef>
                <a:spcPts val="0"/>
              </a:spcBef>
              <a:spcAft>
                <a:spcPts val="1800"/>
              </a:spcAft>
            </a:pPr>
            <a:r>
              <a:rPr lang="el-GR" dirty="0">
                <a:latin typeface="Arial" charset="0"/>
              </a:rPr>
              <a:t>Ο τύπος των προγραμμάτων που εκτελούνται σε </a:t>
            </a:r>
            <a:r>
              <a:rPr lang="el-GR" dirty="0" err="1">
                <a:latin typeface="Arial" charset="0"/>
              </a:rPr>
              <a:t>διακομιστές</a:t>
            </a:r>
            <a:r>
              <a:rPr lang="el-GR" dirty="0">
                <a:latin typeface="Arial" charset="0"/>
              </a:rPr>
              <a:t> </a:t>
            </a:r>
            <a:r>
              <a:rPr lang="el-GR" dirty="0" err="1">
                <a:latin typeface="Arial" charset="0"/>
              </a:rPr>
              <a:t>web</a:t>
            </a:r>
            <a:r>
              <a:rPr lang="el-GR" dirty="0">
                <a:latin typeface="Arial" charset="0"/>
              </a:rPr>
              <a:t> ονομάζεται πρόγραμμα </a:t>
            </a:r>
            <a:r>
              <a:rPr lang="el-GR" dirty="0" err="1">
                <a:latin typeface="Arial" charset="0"/>
              </a:rPr>
              <a:t>διακομιστή</a:t>
            </a:r>
            <a:endParaRPr lang="en-US" kern="1200" dirty="0">
              <a:latin typeface="Arial" charset="0"/>
            </a:endParaRPr>
          </a:p>
          <a:p>
            <a:pPr lvl="1">
              <a:spcBef>
                <a:spcPts val="0"/>
              </a:spcBef>
              <a:spcAft>
                <a:spcPts val="1800"/>
              </a:spcAft>
            </a:pPr>
            <a:r>
              <a:rPr lang="el-GR" dirty="0">
                <a:latin typeface="Arial" charset="0"/>
              </a:rPr>
              <a:t>Απαιτεί πολλές συνόδους επικοινωνίας μεταξύ του πελάτη και του </a:t>
            </a:r>
            <a:r>
              <a:rPr lang="el-GR" dirty="0" err="1">
                <a:latin typeface="Arial" charset="0"/>
              </a:rPr>
              <a:t>διακομιστή</a:t>
            </a:r>
            <a:endParaRPr lang="en-US" kern="1200" dirty="0">
              <a:latin typeface="Arial" charset="0"/>
            </a:endParaRPr>
          </a:p>
          <a:p>
            <a:pPr lvl="1">
              <a:spcBef>
                <a:spcPts val="0"/>
              </a:spcBef>
              <a:spcAft>
                <a:spcPts val="1800"/>
              </a:spcAft>
            </a:pPr>
            <a:r>
              <a:rPr lang="el-GR" dirty="0">
                <a:latin typeface="Arial" charset="0"/>
              </a:rPr>
              <a:t>Μπορεί να εκτελεί πολλές σύνθετες λειτουργίες</a:t>
            </a:r>
            <a:endParaRPr lang="en-US" kern="1200" dirty="0">
              <a:latin typeface="Arial" charset="0"/>
            </a:endParaRPr>
          </a:p>
        </p:txBody>
      </p:sp>
    </p:spTree>
    <p:extLst>
      <p:ext uri="{BB962C8B-B14F-4D97-AF65-F5344CB8AC3E}">
        <p14:creationId xmlns:p14="http://schemas.microsoft.com/office/powerpoint/2010/main" val="145841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381000" y="1524000"/>
            <a:ext cx="8229600" cy="4525963"/>
          </a:xfrm>
          <a:ln>
            <a:solidFill>
              <a:schemeClr val="bg1"/>
            </a:solidFill>
          </a:ln>
        </p:spPr>
        <p:txBody>
          <a:bodyPr/>
          <a:lstStyle/>
          <a:p>
            <a:pPr>
              <a:spcBef>
                <a:spcPts val="0"/>
              </a:spcBef>
              <a:spcAft>
                <a:spcPts val="1800"/>
              </a:spcAft>
              <a:defRPr/>
            </a:pPr>
            <a:r>
              <a:rPr lang="el-GR" sz="3000" dirty="0">
                <a:solidFill>
                  <a:srgbClr val="007FA3"/>
                </a:solidFill>
              </a:rPr>
              <a:t>Εφαρμογές πελάτη </a:t>
            </a:r>
            <a:endParaRPr lang="en-US" sz="3000" dirty="0">
              <a:solidFill>
                <a:srgbClr val="007FA3"/>
              </a:solidFill>
            </a:endParaRPr>
          </a:p>
          <a:p>
            <a:pPr lvl="1">
              <a:spcBef>
                <a:spcPts val="0"/>
              </a:spcBef>
              <a:spcAft>
                <a:spcPts val="1800"/>
              </a:spcAft>
            </a:pPr>
            <a:r>
              <a:rPr lang="el-GR" sz="2400" dirty="0">
                <a:latin typeface="Arial" charset="0"/>
              </a:rPr>
              <a:t>Προγράμματα που εκτελούνται στον υπολογιστή πελάτη </a:t>
            </a:r>
            <a:endParaRPr lang="en-US" sz="2400" kern="1200" dirty="0">
              <a:latin typeface="Arial" charset="0"/>
            </a:endParaRPr>
          </a:p>
          <a:p>
            <a:pPr lvl="1">
              <a:spcBef>
                <a:spcPts val="0"/>
              </a:spcBef>
              <a:spcAft>
                <a:spcPts val="1800"/>
              </a:spcAft>
            </a:pPr>
            <a:r>
              <a:rPr lang="el-GR" sz="2400" dirty="0">
                <a:latin typeface="Arial" charset="0"/>
              </a:rPr>
              <a:t>Δεν απαιτούν καμία αλληλεπίδραση με </a:t>
            </a:r>
            <a:r>
              <a:rPr lang="el-GR" sz="2400" dirty="0" err="1">
                <a:latin typeface="Arial" charset="0"/>
              </a:rPr>
              <a:t>διακομιστή</a:t>
            </a:r>
            <a:r>
              <a:rPr lang="el-GR" sz="2400" dirty="0">
                <a:latin typeface="Arial" charset="0"/>
              </a:rPr>
              <a:t> </a:t>
            </a:r>
            <a:r>
              <a:rPr lang="el-GR" sz="2400" dirty="0" err="1">
                <a:latin typeface="Arial" charset="0"/>
              </a:rPr>
              <a:t>web</a:t>
            </a:r>
            <a:endParaRPr lang="en-US" sz="2400" kern="1200" dirty="0">
              <a:latin typeface="Arial" charset="0"/>
            </a:endParaRPr>
          </a:p>
          <a:p>
            <a:pPr lvl="1">
              <a:spcBef>
                <a:spcPts val="0"/>
              </a:spcBef>
              <a:spcAft>
                <a:spcPts val="1800"/>
              </a:spcAft>
            </a:pPr>
            <a:r>
              <a:rPr lang="el-GR" sz="2400" dirty="0">
                <a:latin typeface="Arial" charset="0"/>
              </a:rPr>
              <a:t>Ο παραλήπτης υπολογιστής δεν μπορεί να λάβει νέα δεδομένα, εκτός αν υποβληθεί νέα αίτηση</a:t>
            </a:r>
            <a:endParaRPr lang="en-US" sz="2400" kern="1200" dirty="0">
              <a:latin typeface="Arial" charset="0"/>
            </a:endParaRPr>
          </a:p>
          <a:p>
            <a:pPr lvl="1">
              <a:spcBef>
                <a:spcPts val="0"/>
              </a:spcBef>
              <a:spcAft>
                <a:spcPts val="1800"/>
              </a:spcAft>
            </a:pPr>
            <a:r>
              <a:rPr lang="el-GR" sz="2400" dirty="0">
                <a:latin typeface="Arial" charset="0"/>
              </a:rPr>
              <a:t>Η ανταλλαγή δεδομένων μπορεί να επιβραδύνει την αλληλεπίδραση</a:t>
            </a:r>
            <a:endParaRPr lang="en-US" sz="2400" kern="1200" dirty="0">
              <a:latin typeface="Arial" charset="0"/>
            </a:endParaRPr>
          </a:p>
          <a:p>
            <a:pPr lvl="1">
              <a:spcBef>
                <a:spcPts val="0"/>
              </a:spcBef>
              <a:spcAft>
                <a:spcPts val="1800"/>
              </a:spcAft>
            </a:pPr>
            <a:r>
              <a:rPr lang="el-GR" sz="2400" dirty="0">
                <a:latin typeface="Arial" charset="0"/>
              </a:rPr>
              <a:t>Πιο αποδοτικό το να εκτελέσετε προγράμματα στον υπολογιστή σας </a:t>
            </a:r>
            <a:endParaRPr lang="en-US" sz="2400" kern="1200" dirty="0">
              <a:latin typeface="Arial" charset="0"/>
            </a:endParaRPr>
          </a:p>
        </p:txBody>
      </p:sp>
      <p:sp>
        <p:nvSpPr>
          <p:cNvPr id="5" name="Rectangle 2"/>
          <p:cNvSpPr>
            <a:spLocks noGrp="1" noChangeArrowheads="1"/>
          </p:cNvSpPr>
          <p:nvPr>
            <p:ph type="title"/>
          </p:nvPr>
        </p:nvSpPr>
        <p:spPr>
          <a:xfrm>
            <a:off x="457200" y="0"/>
            <a:ext cx="8686800" cy="1600200"/>
          </a:xfrm>
        </p:spPr>
        <p:txBody>
          <a:bodyPr>
            <a:normAutofit/>
          </a:bodyPr>
          <a:lstStyle/>
          <a:p>
            <a:pPr>
              <a:defRPr/>
            </a:pPr>
            <a:r>
              <a:rPr lang="el-GR" dirty="0"/>
              <a:t>Τεχνολογίες </a:t>
            </a:r>
            <a:r>
              <a:rPr lang="en-US" dirty="0"/>
              <a:t>web </a:t>
            </a:r>
            <a:br>
              <a:rPr lang="en-US" sz="3000" dirty="0"/>
            </a:br>
            <a:r>
              <a:rPr lang="el-GR" sz="3200" dirty="0"/>
              <a:t>Αρχιτεκτονική εφαρμογών</a:t>
            </a:r>
            <a:r>
              <a:rPr lang="en-US" sz="3200" dirty="0"/>
              <a:t> (</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13.7)</a:t>
            </a:r>
            <a:endParaRPr lang="en-US" sz="2700" dirty="0"/>
          </a:p>
        </p:txBody>
      </p:sp>
    </p:spTree>
    <p:extLst>
      <p:ext uri="{BB962C8B-B14F-4D97-AF65-F5344CB8AC3E}">
        <p14:creationId xmlns:p14="http://schemas.microsoft.com/office/powerpoint/2010/main" val="244593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ln>
            <a:solidFill>
              <a:schemeClr val="bg1"/>
            </a:solidFill>
          </a:ln>
        </p:spPr>
        <p:txBody>
          <a:bodyPr>
            <a:normAutofit/>
          </a:bodyPr>
          <a:lstStyle/>
          <a:p>
            <a:pPr>
              <a:spcBef>
                <a:spcPts val="0"/>
              </a:spcBef>
              <a:defRPr/>
            </a:pPr>
            <a:r>
              <a:rPr lang="el-GR" dirty="0">
                <a:solidFill>
                  <a:srgbClr val="007FA3"/>
                </a:solidFill>
              </a:rPr>
              <a:t>Η </a:t>
            </a:r>
            <a:r>
              <a:rPr lang="el-GR" dirty="0" err="1">
                <a:solidFill>
                  <a:srgbClr val="007FA3"/>
                </a:solidFill>
              </a:rPr>
              <a:t>JavaScript</a:t>
            </a:r>
            <a:r>
              <a:rPr lang="el-GR" dirty="0">
                <a:solidFill>
                  <a:srgbClr val="007FA3"/>
                </a:solidFill>
              </a:rPr>
              <a:t> είναι μια γλώσσα δημιουργίας δεσμών ενεργειών </a:t>
            </a:r>
            <a:endParaRPr lang="en-US" kern="1200" dirty="0">
              <a:solidFill>
                <a:srgbClr val="007FA3"/>
              </a:solidFill>
              <a:latin typeface="Arial" charset="0"/>
            </a:endParaRPr>
          </a:p>
        </p:txBody>
      </p:sp>
      <p:sp>
        <p:nvSpPr>
          <p:cNvPr id="6" name="Rectangle 2"/>
          <p:cNvSpPr>
            <a:spLocks noGrp="1" noChangeArrowheads="1"/>
          </p:cNvSpPr>
          <p:nvPr>
            <p:ph type="title"/>
          </p:nvPr>
        </p:nvSpPr>
        <p:spPr>
          <a:xfrm>
            <a:off x="457200" y="0"/>
            <a:ext cx="8686800" cy="1600200"/>
          </a:xfrm>
        </p:spPr>
        <p:txBody>
          <a:bodyPr>
            <a:normAutofit/>
          </a:bodyPr>
          <a:lstStyle/>
          <a:p>
            <a:pPr>
              <a:defRPr/>
            </a:pPr>
            <a:r>
              <a:rPr lang="el-GR" dirty="0"/>
              <a:t>Τεχνολογίες </a:t>
            </a:r>
            <a:r>
              <a:rPr lang="en-US" dirty="0"/>
              <a:t>web </a:t>
            </a:r>
            <a:br>
              <a:rPr lang="en-US" sz="3000" dirty="0"/>
            </a:br>
            <a:r>
              <a:rPr lang="el-GR" sz="3200" dirty="0"/>
              <a:t>Αρχιτεκτονική εφαρμογών</a:t>
            </a:r>
            <a:r>
              <a:rPr lang="en-US" sz="3200" dirty="0"/>
              <a:t> (</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13.7)</a:t>
            </a:r>
            <a:endParaRPr lang="en-US" sz="2700" dirty="0"/>
          </a:p>
        </p:txBody>
      </p:sp>
      <p:pic>
        <p:nvPicPr>
          <p:cNvPr id="14338" name="Picture 2"/>
          <p:cNvPicPr>
            <a:picLocks noChangeAspect="1" noChangeArrowheads="1"/>
          </p:cNvPicPr>
          <p:nvPr/>
        </p:nvPicPr>
        <p:blipFill>
          <a:blip r:embed="rId3" cstate="print"/>
          <a:srcRect l="22840" t="22917" r="22694" b="31250"/>
          <a:stretch>
            <a:fillRect/>
          </a:stretch>
        </p:blipFill>
        <p:spPr bwMode="auto">
          <a:xfrm>
            <a:off x="685800" y="2667000"/>
            <a:ext cx="7761273" cy="3672000"/>
          </a:xfrm>
          <a:prstGeom prst="rect">
            <a:avLst/>
          </a:prstGeom>
          <a:noFill/>
          <a:ln w="9525">
            <a:noFill/>
            <a:miter lim="800000"/>
            <a:headEnd/>
            <a:tailEnd/>
          </a:ln>
        </p:spPr>
      </p:pic>
    </p:spTree>
    <p:extLst>
      <p:ext uri="{BB962C8B-B14F-4D97-AF65-F5344CB8AC3E}">
        <p14:creationId xmlns:p14="http://schemas.microsoft.com/office/powerpoint/2010/main" val="42039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22840" t="25000" r="23865" b="10417"/>
          <a:stretch>
            <a:fillRect/>
          </a:stretch>
        </p:blipFill>
        <p:spPr bwMode="auto">
          <a:xfrm>
            <a:off x="4282841" y="1828800"/>
            <a:ext cx="4861159" cy="3312000"/>
          </a:xfrm>
          <a:prstGeom prst="rect">
            <a:avLst/>
          </a:prstGeom>
          <a:noFill/>
          <a:ln w="9525">
            <a:noFill/>
            <a:miter lim="800000"/>
            <a:headEnd/>
            <a:tailEnd/>
          </a:ln>
        </p:spPr>
      </p:pic>
      <p:sp>
        <p:nvSpPr>
          <p:cNvPr id="8" name="Rectangle 2"/>
          <p:cNvSpPr>
            <a:spLocks noGrp="1" noChangeArrowheads="1"/>
          </p:cNvSpPr>
          <p:nvPr>
            <p:ph type="title"/>
          </p:nvPr>
        </p:nvSpPr>
        <p:spPr>
          <a:xfrm>
            <a:off x="457200" y="0"/>
            <a:ext cx="8686800" cy="1600200"/>
          </a:xfrm>
        </p:spPr>
        <p:txBody>
          <a:bodyPr/>
          <a:lstStyle/>
          <a:p>
            <a:pPr>
              <a:defRPr/>
            </a:pPr>
            <a:r>
              <a:rPr lang="el-GR" dirty="0"/>
              <a:t>Επικοινωνίες μέσω διαδικτύου </a:t>
            </a:r>
            <a:br>
              <a:rPr lang="en-US" dirty="0"/>
            </a:br>
            <a:r>
              <a:rPr lang="el-GR" sz="3200" dirty="0"/>
              <a:t>Τύποι επικοινωνίας στο διαδίκτυο</a:t>
            </a:r>
            <a:r>
              <a:rPr lang="en-US" sz="3200" dirty="0"/>
              <a:t> (1 </a:t>
            </a:r>
            <a:r>
              <a:rPr lang="el-GR" sz="3200" dirty="0"/>
              <a:t>από</a:t>
            </a:r>
            <a:r>
              <a:rPr lang="en-US" sz="3200" dirty="0"/>
              <a:t> 2)</a:t>
            </a:r>
            <a:br>
              <a:rPr lang="en-US" sz="3200" dirty="0"/>
            </a:br>
            <a:r>
              <a:rPr lang="en-US" sz="2000" dirty="0"/>
              <a:t>(</a:t>
            </a:r>
            <a:r>
              <a:rPr lang="el-GR" sz="2000" dirty="0"/>
              <a:t>Στόχος</a:t>
            </a:r>
            <a:r>
              <a:rPr lang="en-US" sz="2000" dirty="0"/>
              <a:t> 13.8)</a:t>
            </a:r>
            <a:endParaRPr lang="en-US" dirty="0"/>
          </a:p>
        </p:txBody>
      </p:sp>
      <p:sp>
        <p:nvSpPr>
          <p:cNvPr id="6" name="Rectangle 3"/>
          <p:cNvSpPr>
            <a:spLocks noGrp="1" noChangeArrowheads="1"/>
          </p:cNvSpPr>
          <p:nvPr>
            <p:ph idx="1"/>
          </p:nvPr>
        </p:nvSpPr>
        <p:spPr>
          <a:xfrm>
            <a:off x="228600" y="1600200"/>
            <a:ext cx="4343400" cy="5029200"/>
          </a:xfrm>
          <a:ln>
            <a:solidFill>
              <a:schemeClr val="bg1"/>
            </a:solidFill>
          </a:ln>
        </p:spPr>
        <p:txBody>
          <a:bodyPr>
            <a:normAutofit fontScale="85000" lnSpcReduction="20000"/>
          </a:bodyPr>
          <a:lstStyle/>
          <a:p>
            <a:pPr>
              <a:lnSpc>
                <a:spcPct val="120000"/>
              </a:lnSpc>
              <a:spcBef>
                <a:spcPts val="0"/>
              </a:spcBef>
              <a:spcAft>
                <a:spcPts val="600"/>
              </a:spcAft>
              <a:defRPr/>
            </a:pPr>
            <a:r>
              <a:rPr lang="el-GR" sz="2800" dirty="0">
                <a:solidFill>
                  <a:srgbClr val="007FA3"/>
                </a:solidFill>
              </a:rPr>
              <a:t>Το ηλεκτρονικό ταχυδρομείο είναι μία από τις πιο γνωστές μεθόδους επικοινωνίας</a:t>
            </a:r>
            <a:endParaRPr lang="en-US" sz="2800" dirty="0">
              <a:solidFill>
                <a:srgbClr val="007FA3"/>
              </a:solidFill>
            </a:endParaRPr>
          </a:p>
          <a:p>
            <a:pPr lvl="1">
              <a:lnSpc>
                <a:spcPct val="120000"/>
              </a:lnSpc>
              <a:spcBef>
                <a:spcPts val="0"/>
              </a:spcBef>
              <a:spcAft>
                <a:spcPts val="600"/>
              </a:spcAft>
              <a:defRPr/>
            </a:pPr>
            <a:r>
              <a:rPr lang="el-GR" sz="2600" dirty="0">
                <a:latin typeface="Arial" charset="0"/>
              </a:rPr>
              <a:t>Δημιουργήθηκε το</a:t>
            </a:r>
            <a:r>
              <a:rPr lang="en-US" sz="2600" dirty="0">
                <a:latin typeface="Arial" charset="0"/>
              </a:rPr>
              <a:t> 1971</a:t>
            </a:r>
          </a:p>
          <a:p>
            <a:pPr lvl="1">
              <a:lnSpc>
                <a:spcPct val="120000"/>
              </a:lnSpc>
              <a:spcBef>
                <a:spcPts val="0"/>
              </a:spcBef>
              <a:spcAft>
                <a:spcPts val="600"/>
              </a:spcAft>
              <a:defRPr/>
            </a:pPr>
            <a:r>
              <a:rPr lang="el-GR" sz="2600" dirty="0">
                <a:latin typeface="Arial" charset="0"/>
              </a:rPr>
              <a:t> Το απλό πρωτόκολλο μεταφοράς ταχυδρομείου (SMTP) είναι υπεύθυνο για την αποστολή μηνυμάτων ηλεκτρονικού ταχυδρομείου</a:t>
            </a:r>
            <a:endParaRPr lang="en-US" sz="2600" dirty="0">
              <a:latin typeface="Arial" charset="0"/>
            </a:endParaRPr>
          </a:p>
          <a:p>
            <a:pPr lvl="1">
              <a:lnSpc>
                <a:spcPct val="120000"/>
              </a:lnSpc>
              <a:spcBef>
                <a:spcPts val="0"/>
              </a:spcBef>
              <a:spcAft>
                <a:spcPts val="600"/>
              </a:spcAft>
              <a:defRPr/>
            </a:pPr>
            <a:r>
              <a:rPr lang="el-GR" sz="2600" dirty="0">
                <a:latin typeface="Arial" charset="0"/>
              </a:rPr>
              <a:t>Το πρωτόκολλο επεκτάσεις διαδικτυακού ταχυδρομείου πολλαπλού σκοπού (MIME) επιτρέπει την αποστολή αρχείων</a:t>
            </a:r>
            <a:endParaRPr lang="en-US" sz="2600" dirty="0">
              <a:latin typeface="Arial" charset="0"/>
            </a:endParaRPr>
          </a:p>
        </p:txBody>
      </p:sp>
    </p:spTree>
    <p:extLst>
      <p:ext uri="{BB962C8B-B14F-4D97-AF65-F5344CB8AC3E}">
        <p14:creationId xmlns:p14="http://schemas.microsoft.com/office/powerpoint/2010/main" val="2212373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22840" t="18750" r="24451" b="6250"/>
          <a:stretch>
            <a:fillRect/>
          </a:stretch>
        </p:blipFill>
        <p:spPr bwMode="auto">
          <a:xfrm>
            <a:off x="4644000" y="2038800"/>
            <a:ext cx="4500000" cy="3600000"/>
          </a:xfrm>
          <a:prstGeom prst="rect">
            <a:avLst/>
          </a:prstGeom>
          <a:noFill/>
          <a:ln w="9525">
            <a:noFill/>
            <a:miter lim="800000"/>
            <a:headEnd/>
            <a:tailEnd/>
          </a:ln>
        </p:spPr>
      </p:pic>
      <p:sp>
        <p:nvSpPr>
          <p:cNvPr id="8" name="Rectangle 3"/>
          <p:cNvSpPr>
            <a:spLocks noGrp="1" noChangeArrowheads="1"/>
          </p:cNvSpPr>
          <p:nvPr>
            <p:ph idx="1"/>
          </p:nvPr>
        </p:nvSpPr>
        <p:spPr>
          <a:xfrm>
            <a:off x="457201" y="1600200"/>
            <a:ext cx="4724400" cy="4953000"/>
          </a:xfrm>
          <a:ln>
            <a:solidFill>
              <a:schemeClr val="bg1"/>
            </a:solidFill>
          </a:ln>
        </p:spPr>
        <p:txBody>
          <a:bodyPr>
            <a:normAutofit fontScale="92500" lnSpcReduction="10000"/>
          </a:bodyPr>
          <a:lstStyle/>
          <a:p>
            <a:pPr>
              <a:spcBef>
                <a:spcPts val="0"/>
              </a:spcBef>
              <a:spcAft>
                <a:spcPts val="1800"/>
              </a:spcAft>
              <a:defRPr/>
            </a:pPr>
            <a:r>
              <a:rPr lang="el-GR" dirty="0">
                <a:solidFill>
                  <a:srgbClr val="007FA3"/>
                </a:solidFill>
              </a:rPr>
              <a:t>Ανταλλαγή άμεσων μηνυμάτων </a:t>
            </a:r>
            <a:endParaRPr lang="en-US" dirty="0">
              <a:solidFill>
                <a:srgbClr val="007FA3"/>
              </a:solidFill>
            </a:endParaRPr>
          </a:p>
          <a:p>
            <a:pPr lvl="1">
              <a:spcBef>
                <a:spcPts val="0"/>
              </a:spcBef>
              <a:spcAft>
                <a:spcPts val="1800"/>
              </a:spcAft>
              <a:defRPr/>
            </a:pPr>
            <a:r>
              <a:rPr lang="el-GR" dirty="0"/>
              <a:t>Άλλη μια πολύ κοινή μέθοδος επικοινωνίας</a:t>
            </a:r>
            <a:endParaRPr lang="en-US" dirty="0"/>
          </a:p>
          <a:p>
            <a:pPr lvl="1">
              <a:spcBef>
                <a:spcPts val="0"/>
              </a:spcBef>
              <a:spcAft>
                <a:spcPts val="1800"/>
              </a:spcAft>
              <a:defRPr/>
            </a:pPr>
            <a:r>
              <a:rPr lang="el-GR" dirty="0">
                <a:latin typeface="Arial" charset="0"/>
              </a:rPr>
              <a:t>Απαιτεί τη χρήση ενός προγράμματος πελάτη</a:t>
            </a:r>
            <a:endParaRPr lang="en-US" dirty="0"/>
          </a:p>
          <a:p>
            <a:pPr lvl="1">
              <a:spcBef>
                <a:spcPts val="0"/>
              </a:spcBef>
              <a:spcAft>
                <a:spcPts val="1800"/>
              </a:spcAft>
              <a:defRPr/>
            </a:pPr>
            <a:r>
              <a:rPr lang="el-GR" dirty="0">
                <a:latin typeface="Arial" charset="0"/>
              </a:rPr>
              <a:t>Πραγματοποιεί σύνδεση με τον </a:t>
            </a:r>
            <a:r>
              <a:rPr lang="el-GR" dirty="0" err="1">
                <a:latin typeface="Arial" charset="0"/>
              </a:rPr>
              <a:t>διακομιστή</a:t>
            </a:r>
            <a:r>
              <a:rPr lang="el-GR" dirty="0">
                <a:latin typeface="Arial" charset="0"/>
              </a:rPr>
              <a:t> συνομιλίας </a:t>
            </a:r>
            <a:endParaRPr lang="en-US" dirty="0"/>
          </a:p>
          <a:p>
            <a:pPr lvl="1">
              <a:spcBef>
                <a:spcPts val="0"/>
              </a:spcBef>
              <a:spcAft>
                <a:spcPts val="1800"/>
              </a:spcAft>
              <a:defRPr/>
            </a:pPr>
            <a:r>
              <a:rPr lang="el-GR" dirty="0"/>
              <a:t>Η συνομιλία λαμβάνει χώρα απευθείας μεταξύ των δύο συσκευών</a:t>
            </a:r>
            <a:endParaRPr lang="en-US" dirty="0"/>
          </a:p>
        </p:txBody>
      </p:sp>
      <p:sp>
        <p:nvSpPr>
          <p:cNvPr id="3" name="AutoShape 2" descr="http://ftp.prepresspmg.com/13-0229_PH_TIA_11e/IMAGE_LIBRARY_HI_RES/M13/fig_13_20.jpg"/>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2"/>
          <p:cNvSpPr>
            <a:spLocks noGrp="1" noChangeArrowheads="1"/>
          </p:cNvSpPr>
          <p:nvPr>
            <p:ph type="title"/>
          </p:nvPr>
        </p:nvSpPr>
        <p:spPr>
          <a:xfrm>
            <a:off x="457200" y="0"/>
            <a:ext cx="8686800" cy="1600200"/>
          </a:xfrm>
        </p:spPr>
        <p:txBody>
          <a:bodyPr/>
          <a:lstStyle/>
          <a:p>
            <a:pPr>
              <a:defRPr/>
            </a:pPr>
            <a:r>
              <a:rPr lang="el-GR" dirty="0"/>
              <a:t>Επικοινωνίες μέσω διαδικτύου </a:t>
            </a:r>
            <a:br>
              <a:rPr lang="en-US" dirty="0"/>
            </a:br>
            <a:r>
              <a:rPr lang="el-GR" sz="3200" dirty="0"/>
              <a:t>Τύποι επικοινωνίας στο διαδίκτυο</a:t>
            </a:r>
            <a:r>
              <a:rPr lang="en-US" sz="3200" dirty="0"/>
              <a:t> (</a:t>
            </a:r>
            <a:r>
              <a:rPr lang="el-GR" sz="3200" dirty="0"/>
              <a:t>2</a:t>
            </a:r>
            <a:r>
              <a:rPr lang="en-US" sz="3200" dirty="0"/>
              <a:t> </a:t>
            </a:r>
            <a:r>
              <a:rPr lang="el-GR" sz="3200" dirty="0"/>
              <a:t>από</a:t>
            </a:r>
            <a:r>
              <a:rPr lang="en-US" sz="3200" dirty="0"/>
              <a:t> 2)</a:t>
            </a:r>
            <a:br>
              <a:rPr lang="en-US" sz="3200" dirty="0"/>
            </a:br>
            <a:r>
              <a:rPr lang="en-US" sz="2000" dirty="0"/>
              <a:t>(</a:t>
            </a:r>
            <a:r>
              <a:rPr lang="el-GR" sz="2000" dirty="0"/>
              <a:t>Στόχος</a:t>
            </a:r>
            <a:r>
              <a:rPr lang="en-US" sz="2000" dirty="0"/>
              <a:t> 13.8)</a:t>
            </a:r>
            <a:endParaRPr lang="en-US" dirty="0"/>
          </a:p>
        </p:txBody>
      </p:sp>
    </p:spTree>
    <p:extLst>
      <p:ext uri="{BB962C8B-B14F-4D97-AF65-F5344CB8AC3E}">
        <p14:creationId xmlns:p14="http://schemas.microsoft.com/office/powerpoint/2010/main" val="289295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09800"/>
            <a:ext cx="9144000" cy="805991"/>
          </a:xfrm>
        </p:spPr>
        <p:txBody>
          <a:bodyPr anchor="ctr">
            <a:normAutofit fontScale="90000"/>
          </a:bodyPr>
          <a:lstStyle/>
          <a:p>
            <a:pPr algn="ctr"/>
            <a:r>
              <a:rPr lang="el-GR" dirty="0">
                <a:solidFill>
                  <a:schemeClr val="tx1"/>
                </a:solidFill>
              </a:rPr>
              <a:t>Οι εσωτερικοί μηχανισμοί του διαδικτύου</a:t>
            </a:r>
            <a:br>
              <a:rPr lang="el-GR" dirty="0">
                <a:solidFill>
                  <a:schemeClr val="tx1"/>
                </a:solidFill>
              </a:rPr>
            </a:br>
            <a:endParaRPr lang="en-US" b="1" dirty="0">
              <a:solidFill>
                <a:schemeClr val="tx1"/>
              </a:solidFill>
            </a:endParaRPr>
          </a:p>
        </p:txBody>
      </p:sp>
      <p:sp>
        <p:nvSpPr>
          <p:cNvPr id="7" name="Subtitle 6"/>
          <p:cNvSpPr>
            <a:spLocks noGrp="1"/>
          </p:cNvSpPr>
          <p:nvPr>
            <p:ph type="subTitle" idx="1"/>
          </p:nvPr>
        </p:nvSpPr>
        <p:spPr>
          <a:xfrm>
            <a:off x="479808" y="3886200"/>
            <a:ext cx="8664191" cy="1447800"/>
          </a:xfrm>
        </p:spPr>
        <p:txBody>
          <a:bodyPr>
            <a:noAutofit/>
          </a:bodyPr>
          <a:lstStyle/>
          <a:p>
            <a:pPr marL="342900" indent="-342900">
              <a:spcAft>
                <a:spcPts val="2400"/>
              </a:spcAft>
              <a:buFont typeface="Arial" panose="020B0604020202020204" pitchFamily="34" charset="0"/>
              <a:buChar char="•"/>
            </a:pPr>
            <a:r>
              <a:rPr lang="el-GR" sz="2800" dirty="0"/>
              <a:t>Διαχείριση και δικτύωση του διαδικτύου </a:t>
            </a:r>
          </a:p>
          <a:p>
            <a:pPr marL="342900" indent="-342900">
              <a:spcAft>
                <a:spcPts val="2400"/>
              </a:spcAft>
              <a:buFont typeface="Arial" panose="020B0604020202020204" pitchFamily="34" charset="0"/>
              <a:buChar char="•"/>
            </a:pPr>
            <a:r>
              <a:rPr lang="el-GR" sz="2800" dirty="0"/>
              <a:t>Η ταυτότητα του διαδικτύου </a:t>
            </a:r>
            <a:endParaRPr lang="en-US" sz="2800" dirty="0"/>
          </a:p>
        </p:txBody>
      </p:sp>
    </p:spTree>
    <p:extLst>
      <p:ext uri="{BB962C8B-B14F-4D97-AF65-F5344CB8AC3E}">
        <p14:creationId xmlns:p14="http://schemas.microsoft.com/office/powerpoint/2010/main" val="15426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0"/>
            <a:ext cx="8686800" cy="1600200"/>
          </a:xfrm>
        </p:spPr>
        <p:txBody>
          <a:bodyPr/>
          <a:lstStyle/>
          <a:p>
            <a:pPr>
              <a:defRPr/>
            </a:pPr>
            <a:r>
              <a:rPr lang="el-GR" dirty="0"/>
              <a:t>Επικοινωνίες μέσω διαδικτύου </a:t>
            </a:r>
            <a:br>
              <a:rPr lang="en-US" sz="2400" dirty="0"/>
            </a:br>
            <a:r>
              <a:rPr lang="el-GR" sz="3200" dirty="0"/>
              <a:t>Κρυπτογράφηση</a:t>
            </a:r>
            <a:r>
              <a:rPr lang="en-US" sz="3200" dirty="0"/>
              <a:t> (1 </a:t>
            </a:r>
            <a:r>
              <a:rPr lang="el-GR" sz="3200" dirty="0"/>
              <a:t>από</a:t>
            </a:r>
            <a:r>
              <a:rPr lang="en-US" sz="3200" dirty="0"/>
              <a:t> 3) </a:t>
            </a:r>
            <a:r>
              <a:rPr lang="en-US" sz="2000" dirty="0"/>
              <a:t>(</a:t>
            </a:r>
            <a:r>
              <a:rPr lang="el-GR" sz="2000" dirty="0"/>
              <a:t>Στόχος</a:t>
            </a:r>
            <a:r>
              <a:rPr lang="en-US" sz="2000" dirty="0"/>
              <a:t> 13.9)</a:t>
            </a:r>
            <a:endParaRPr lang="en-US" sz="3600" dirty="0"/>
          </a:p>
        </p:txBody>
      </p:sp>
      <p:sp>
        <p:nvSpPr>
          <p:cNvPr id="140291" name="Rectangle 3"/>
          <p:cNvSpPr>
            <a:spLocks noGrp="1" noChangeArrowheads="1"/>
          </p:cNvSpPr>
          <p:nvPr>
            <p:ph idx="1"/>
          </p:nvPr>
        </p:nvSpPr>
        <p:spPr>
          <a:xfrm>
            <a:off x="457200" y="1600200"/>
            <a:ext cx="8153399" cy="5105400"/>
          </a:xfrm>
          <a:ln>
            <a:solidFill>
              <a:schemeClr val="bg1"/>
            </a:solidFill>
          </a:ln>
        </p:spPr>
        <p:txBody>
          <a:bodyPr>
            <a:noAutofit/>
          </a:bodyPr>
          <a:lstStyle/>
          <a:p>
            <a:pPr>
              <a:spcBef>
                <a:spcPts val="0"/>
              </a:spcBef>
              <a:spcAft>
                <a:spcPts val="2400"/>
              </a:spcAft>
              <a:defRPr/>
            </a:pPr>
            <a:r>
              <a:rPr lang="el-GR" dirty="0">
                <a:solidFill>
                  <a:srgbClr val="007FA3"/>
                </a:solidFill>
              </a:rPr>
              <a:t>Κρυπτογράφηση</a:t>
            </a:r>
            <a:endParaRPr lang="en-US" dirty="0">
              <a:solidFill>
                <a:srgbClr val="007FA3"/>
              </a:solidFill>
            </a:endParaRPr>
          </a:p>
          <a:p>
            <a:pPr lvl="1">
              <a:spcBef>
                <a:spcPts val="0"/>
              </a:spcBef>
              <a:spcAft>
                <a:spcPts val="2400"/>
              </a:spcAft>
              <a:defRPr/>
            </a:pPr>
            <a:r>
              <a:rPr lang="el-GR" sz="2600" dirty="0"/>
              <a:t>Για να προστατεύετε εμπιστευτικά μηνύματα ηλεκτρονικού ταχυδρομείου, επιβάλλεται η χρήση κρυπτογράφησης</a:t>
            </a:r>
            <a:endParaRPr lang="en-US" sz="2600" dirty="0"/>
          </a:p>
          <a:p>
            <a:pPr lvl="1">
              <a:spcBef>
                <a:spcPts val="0"/>
              </a:spcBef>
              <a:spcAft>
                <a:spcPts val="2400"/>
              </a:spcAft>
              <a:defRPr/>
            </a:pPr>
            <a:r>
              <a:rPr lang="el-GR" sz="2600" dirty="0"/>
              <a:t>Αντίγραφα των μηνυμάτων σας μπορεί να υπάρχουν σε πολλούς </a:t>
            </a:r>
            <a:r>
              <a:rPr lang="el-GR" sz="2600" dirty="0" err="1"/>
              <a:t>διακομιστές</a:t>
            </a:r>
            <a:endParaRPr lang="en-US" sz="2600" dirty="0"/>
          </a:p>
          <a:p>
            <a:pPr lvl="1">
              <a:spcBef>
                <a:spcPts val="0"/>
              </a:spcBef>
              <a:spcAft>
                <a:spcPts val="2400"/>
              </a:spcAft>
              <a:defRPr/>
            </a:pPr>
            <a:r>
              <a:rPr lang="el-GR" sz="2600" dirty="0"/>
              <a:t>Η διαδικασία κωδικοποίησης του ηλεκτρονικού ταχυδρομείου σας έτσι ώστε μόνο το άτομο που κατέχει μία επιπρόσθετη πληροφορία, το κλειδί, να μπορεί να αποκωδικοποιήσει το μήνυμα</a:t>
            </a:r>
            <a:endParaRPr lang="en-US" sz="2600" dirty="0">
              <a:latin typeface="Arial" charset="0"/>
            </a:endParaRPr>
          </a:p>
        </p:txBody>
      </p:sp>
    </p:spTree>
    <p:extLst>
      <p:ext uri="{BB962C8B-B14F-4D97-AF65-F5344CB8AC3E}">
        <p14:creationId xmlns:p14="http://schemas.microsoft.com/office/powerpoint/2010/main" val="59000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228600" y="1600200"/>
            <a:ext cx="4876799" cy="5638800"/>
          </a:xfrm>
          <a:ln>
            <a:solidFill>
              <a:schemeClr val="bg1"/>
            </a:solidFill>
          </a:ln>
        </p:spPr>
        <p:txBody>
          <a:bodyPr>
            <a:normAutofit fontScale="77500" lnSpcReduction="20000"/>
          </a:bodyPr>
          <a:lstStyle/>
          <a:p>
            <a:pPr>
              <a:lnSpc>
                <a:spcPct val="120000"/>
              </a:lnSpc>
              <a:spcBef>
                <a:spcPts val="0"/>
              </a:spcBef>
              <a:spcAft>
                <a:spcPts val="1800"/>
              </a:spcAft>
              <a:defRPr/>
            </a:pPr>
            <a:r>
              <a:rPr lang="el-GR" dirty="0">
                <a:solidFill>
                  <a:srgbClr val="007FA3"/>
                </a:solidFill>
              </a:rPr>
              <a:t>Κ</a:t>
            </a:r>
            <a:r>
              <a:rPr lang="el-GR" dirty="0">
                <a:solidFill>
                  <a:srgbClr val="007FA3"/>
                </a:solidFill>
                <a:latin typeface="Arial" charset="0"/>
              </a:rPr>
              <a:t>ρυπτογράφηση ιδιωτικού κλειδιού </a:t>
            </a:r>
            <a:endParaRPr lang="en-US" dirty="0">
              <a:solidFill>
                <a:srgbClr val="007FA3"/>
              </a:solidFill>
              <a:latin typeface="Arial" charset="0"/>
            </a:endParaRPr>
          </a:p>
          <a:p>
            <a:pPr lvl="1">
              <a:lnSpc>
                <a:spcPct val="120000"/>
              </a:lnSpc>
              <a:spcBef>
                <a:spcPts val="0"/>
              </a:spcBef>
              <a:spcAft>
                <a:spcPts val="1800"/>
              </a:spcAft>
              <a:defRPr/>
            </a:pPr>
            <a:r>
              <a:rPr lang="el-GR" dirty="0"/>
              <a:t>Μόνο τα δύο μέρη που εμπλέκονται κατέχουν τον κώδικα</a:t>
            </a:r>
            <a:endParaRPr lang="en-US" dirty="0"/>
          </a:p>
          <a:p>
            <a:pPr lvl="1">
              <a:lnSpc>
                <a:spcPct val="120000"/>
              </a:lnSpc>
              <a:spcBef>
                <a:spcPts val="0"/>
              </a:spcBef>
              <a:spcAft>
                <a:spcPts val="1800"/>
              </a:spcAft>
              <a:defRPr/>
            </a:pPr>
            <a:r>
              <a:rPr lang="el-GR" dirty="0"/>
              <a:t>Μπορεί</a:t>
            </a:r>
            <a:r>
              <a:rPr lang="el-GR" dirty="0">
                <a:latin typeface="Arial" charset="0"/>
              </a:rPr>
              <a:t> να είναι το αποτέλεσμα μιας απλής μετατόπισης</a:t>
            </a:r>
            <a:endParaRPr lang="en-US" dirty="0"/>
          </a:p>
          <a:p>
            <a:pPr lvl="1">
              <a:lnSpc>
                <a:spcPct val="120000"/>
              </a:lnSpc>
              <a:spcBef>
                <a:spcPts val="0"/>
              </a:spcBef>
              <a:spcAft>
                <a:spcPts val="1800"/>
              </a:spcAft>
              <a:defRPr/>
            </a:pPr>
            <a:r>
              <a:rPr lang="el-GR" dirty="0"/>
              <a:t>Μπορεί να ακολουθεί ένα πιο σύνθετο μοτίβο αντικατάστασης</a:t>
            </a:r>
            <a:endParaRPr lang="en-US" dirty="0"/>
          </a:p>
          <a:p>
            <a:pPr lvl="1">
              <a:lnSpc>
                <a:spcPct val="120000"/>
              </a:lnSpc>
              <a:spcBef>
                <a:spcPts val="0"/>
              </a:spcBef>
              <a:spcAft>
                <a:spcPts val="1800"/>
              </a:spcAft>
              <a:defRPr/>
            </a:pPr>
            <a:r>
              <a:rPr lang="el-GR" dirty="0">
                <a:latin typeface="Arial" charset="0"/>
              </a:rPr>
              <a:t>Το βασικό πρόβλημα είναι η ασφάλεια του κλειδιού</a:t>
            </a:r>
            <a:endParaRPr lang="en-US" dirty="0"/>
          </a:p>
        </p:txBody>
      </p:sp>
      <p:sp>
        <p:nvSpPr>
          <p:cNvPr id="6" name="Rectangle 2"/>
          <p:cNvSpPr>
            <a:spLocks noGrp="1" noChangeArrowheads="1"/>
          </p:cNvSpPr>
          <p:nvPr>
            <p:ph type="title"/>
          </p:nvPr>
        </p:nvSpPr>
        <p:spPr>
          <a:xfrm>
            <a:off x="304800" y="0"/>
            <a:ext cx="8686800" cy="1600200"/>
          </a:xfrm>
        </p:spPr>
        <p:txBody>
          <a:bodyPr/>
          <a:lstStyle/>
          <a:p>
            <a:pPr>
              <a:defRPr/>
            </a:pPr>
            <a:r>
              <a:rPr lang="el-GR" dirty="0"/>
              <a:t>Επικοινωνίες μέσω διαδικτύου </a:t>
            </a:r>
            <a:br>
              <a:rPr lang="en-US" sz="2400" dirty="0"/>
            </a:br>
            <a:r>
              <a:rPr lang="el-GR" sz="3200" dirty="0"/>
              <a:t>Κρυπτογράφηση</a:t>
            </a:r>
            <a:r>
              <a:rPr lang="en-US" sz="3200" dirty="0"/>
              <a:t> (</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13.9)</a:t>
            </a:r>
            <a:endParaRPr lang="en-US" sz="3600" dirty="0"/>
          </a:p>
        </p:txBody>
      </p:sp>
      <p:pic>
        <p:nvPicPr>
          <p:cNvPr id="14338" name="Picture 2"/>
          <p:cNvPicPr>
            <a:picLocks noChangeAspect="1" noChangeArrowheads="1"/>
          </p:cNvPicPr>
          <p:nvPr/>
        </p:nvPicPr>
        <p:blipFill>
          <a:blip r:embed="rId3" cstate="print"/>
          <a:srcRect l="26354" t="26042" r="51391" b="47916"/>
          <a:stretch>
            <a:fillRect/>
          </a:stretch>
        </p:blipFill>
        <p:spPr bwMode="auto">
          <a:xfrm>
            <a:off x="4953000" y="4114800"/>
            <a:ext cx="4104000" cy="2700000"/>
          </a:xfrm>
          <a:prstGeom prst="rect">
            <a:avLst/>
          </a:prstGeom>
          <a:noFill/>
          <a:ln w="9525">
            <a:noFill/>
            <a:miter lim="800000"/>
            <a:headEnd/>
            <a:tailEnd/>
          </a:ln>
        </p:spPr>
      </p:pic>
    </p:spTree>
    <p:extLst>
      <p:ext uri="{BB962C8B-B14F-4D97-AF65-F5344CB8AC3E}">
        <p14:creationId xmlns:p14="http://schemas.microsoft.com/office/powerpoint/2010/main" val="76501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457200" y="1371600"/>
            <a:ext cx="8358649" cy="5029200"/>
          </a:xfrm>
          <a:ln>
            <a:solidFill>
              <a:schemeClr val="bg1"/>
            </a:solidFill>
          </a:ln>
        </p:spPr>
        <p:txBody>
          <a:bodyPr/>
          <a:lstStyle/>
          <a:p>
            <a:pPr>
              <a:spcBef>
                <a:spcPts val="0"/>
              </a:spcBef>
              <a:spcAft>
                <a:spcPts val="600"/>
              </a:spcAft>
              <a:defRPr/>
            </a:pPr>
            <a:r>
              <a:rPr lang="el-GR" sz="2800" dirty="0">
                <a:solidFill>
                  <a:srgbClr val="007FA3"/>
                </a:solidFill>
              </a:rPr>
              <a:t>Κρυπτογράφηση δημόσιου κλειδιού </a:t>
            </a:r>
            <a:endParaRPr lang="en-US" sz="2800" dirty="0">
              <a:solidFill>
                <a:srgbClr val="007FA3"/>
              </a:solidFill>
            </a:endParaRPr>
          </a:p>
          <a:p>
            <a:pPr lvl="1">
              <a:spcBef>
                <a:spcPts val="0"/>
              </a:spcBef>
              <a:spcAft>
                <a:spcPts val="600"/>
              </a:spcAft>
            </a:pPr>
            <a:r>
              <a:rPr lang="el-GR" sz="2400" dirty="0">
                <a:latin typeface="Arial" charset="0"/>
              </a:rPr>
              <a:t>Δημιουργούνται δύο κλειδιά (ζεύγος)</a:t>
            </a:r>
            <a:endParaRPr lang="en-US" sz="2400" kern="1200" dirty="0">
              <a:latin typeface="Arial" charset="0"/>
            </a:endParaRPr>
          </a:p>
          <a:p>
            <a:pPr lvl="2">
              <a:spcBef>
                <a:spcPts val="0"/>
              </a:spcBef>
              <a:spcAft>
                <a:spcPts val="600"/>
              </a:spcAft>
            </a:pPr>
            <a:r>
              <a:rPr lang="el-GR" sz="2200" dirty="0">
                <a:latin typeface="Arial" charset="0"/>
              </a:rPr>
              <a:t>Ένα για την κρυπτογράφηση και το άλλο για την αποκρυπτογράφηση</a:t>
            </a:r>
            <a:endParaRPr lang="en-US" sz="2200" kern="1200" dirty="0">
              <a:latin typeface="Arial" charset="0"/>
            </a:endParaRPr>
          </a:p>
          <a:p>
            <a:pPr lvl="1">
              <a:spcBef>
                <a:spcPts val="0"/>
              </a:spcBef>
              <a:spcAft>
                <a:spcPts val="600"/>
              </a:spcAft>
            </a:pPr>
            <a:r>
              <a:rPr lang="el-GR" sz="2400" dirty="0">
                <a:latin typeface="Arial" charset="0"/>
              </a:rPr>
              <a:t>Το κλειδί για την κρυπτογράφηση διανέμεται γενικά ως δημόσιο κλειδί</a:t>
            </a:r>
            <a:endParaRPr lang="en-US" sz="2400" kern="1200" dirty="0">
              <a:latin typeface="Arial" charset="0"/>
            </a:endParaRPr>
          </a:p>
          <a:p>
            <a:pPr lvl="2">
              <a:spcBef>
                <a:spcPts val="0"/>
              </a:spcBef>
              <a:spcAft>
                <a:spcPts val="600"/>
              </a:spcAft>
            </a:pPr>
            <a:r>
              <a:rPr lang="el-GR" sz="2200" kern="1200" dirty="0">
                <a:latin typeface="Arial" charset="0"/>
              </a:rPr>
              <a:t>Το μήνυμα που στέλνεται κωδικοποιείται με τη χρήση του δημόσιου κλειδιού</a:t>
            </a:r>
            <a:endParaRPr lang="en-US" sz="2200" kern="1200" dirty="0">
              <a:latin typeface="Arial" charset="0"/>
            </a:endParaRPr>
          </a:p>
          <a:p>
            <a:pPr lvl="1">
              <a:spcBef>
                <a:spcPts val="0"/>
              </a:spcBef>
              <a:spcAft>
                <a:spcPts val="600"/>
              </a:spcAft>
            </a:pPr>
            <a:r>
              <a:rPr lang="el-GR" sz="2400" kern="1200" dirty="0">
                <a:latin typeface="Arial" charset="0"/>
              </a:rPr>
              <a:t>Η αποκωδικοποίηση γίνεται με </a:t>
            </a:r>
            <a:r>
              <a:rPr lang="el-GR" sz="2400" dirty="0">
                <a:latin typeface="Arial" charset="0"/>
              </a:rPr>
              <a:t>το ιδιωτικό κλειδί</a:t>
            </a:r>
            <a:endParaRPr lang="en-US" sz="2400" kern="1200" dirty="0">
              <a:latin typeface="Arial" charset="0"/>
            </a:endParaRPr>
          </a:p>
          <a:p>
            <a:pPr lvl="2">
              <a:spcBef>
                <a:spcPts val="0"/>
              </a:spcBef>
              <a:spcAft>
                <a:spcPts val="600"/>
              </a:spcAft>
            </a:pPr>
            <a:r>
              <a:rPr lang="el-GR" sz="2200" dirty="0">
                <a:latin typeface="Arial" charset="0"/>
              </a:rPr>
              <a:t>Μόνο ο δέκτης έχει το ιδιωτικό κλειδί</a:t>
            </a:r>
            <a:endParaRPr lang="en-US" sz="2200" kern="1200" dirty="0">
              <a:latin typeface="Arial" charset="0"/>
            </a:endParaRPr>
          </a:p>
          <a:p>
            <a:pPr lvl="1">
              <a:spcBef>
                <a:spcPts val="0"/>
              </a:spcBef>
              <a:spcAft>
                <a:spcPts val="600"/>
              </a:spcAft>
            </a:pPr>
            <a:r>
              <a:rPr lang="el-GR" sz="2400" kern="1200" dirty="0">
                <a:latin typeface="Arial" charset="0"/>
              </a:rPr>
              <a:t>Μαθηματική σχέση μεταξύ των δύο κλειδιών</a:t>
            </a:r>
            <a:endParaRPr lang="en-US" sz="2400" kern="1200" dirty="0">
              <a:latin typeface="Arial" charset="0"/>
            </a:endParaRPr>
          </a:p>
          <a:p>
            <a:pPr lvl="1">
              <a:spcBef>
                <a:spcPts val="0"/>
              </a:spcBef>
              <a:spcAft>
                <a:spcPts val="600"/>
              </a:spcAft>
            </a:pPr>
            <a:r>
              <a:rPr lang="el-GR" sz="2400" dirty="0">
                <a:latin typeface="Arial" charset="0"/>
              </a:rPr>
              <a:t>Μπορείτε να λάβετε το </a:t>
            </a:r>
            <a:r>
              <a:rPr lang="en-US" sz="2400" dirty="0">
                <a:latin typeface="Arial" charset="0"/>
              </a:rPr>
              <a:t>Pretty Good Privacy (PGP) </a:t>
            </a:r>
            <a:r>
              <a:rPr lang="el-GR" sz="2400" dirty="0">
                <a:latin typeface="Arial" charset="0"/>
              </a:rPr>
              <a:t>από διαδικτυακούς τόπους</a:t>
            </a:r>
            <a:endParaRPr lang="en-US" sz="2400" dirty="0">
              <a:latin typeface="Arial" charset="0"/>
            </a:endParaRPr>
          </a:p>
        </p:txBody>
      </p:sp>
      <p:sp>
        <p:nvSpPr>
          <p:cNvPr id="5" name="Rectangle 2"/>
          <p:cNvSpPr>
            <a:spLocks noGrp="1" noChangeArrowheads="1"/>
          </p:cNvSpPr>
          <p:nvPr>
            <p:ph type="title"/>
          </p:nvPr>
        </p:nvSpPr>
        <p:spPr>
          <a:xfrm>
            <a:off x="457200" y="-152400"/>
            <a:ext cx="8686800" cy="1600200"/>
          </a:xfrm>
        </p:spPr>
        <p:txBody>
          <a:bodyPr/>
          <a:lstStyle/>
          <a:p>
            <a:pPr>
              <a:defRPr/>
            </a:pPr>
            <a:r>
              <a:rPr lang="el-GR" dirty="0"/>
              <a:t>Επικοινωνίες μέσω διαδικτύου </a:t>
            </a:r>
            <a:br>
              <a:rPr lang="en-US" sz="2400" dirty="0"/>
            </a:br>
            <a:r>
              <a:rPr lang="el-GR" sz="3200" dirty="0"/>
              <a:t>Κρυπτογράφηση</a:t>
            </a:r>
            <a:r>
              <a:rPr lang="en-US" sz="3200" dirty="0"/>
              <a:t> (</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13.9)</a:t>
            </a:r>
            <a:endParaRPr lang="en-US" sz="3600" dirty="0"/>
          </a:p>
        </p:txBody>
      </p:sp>
    </p:spTree>
    <p:extLst>
      <p:ext uri="{BB962C8B-B14F-4D97-AF65-F5344CB8AC3E}">
        <p14:creationId xmlns:p14="http://schemas.microsoft.com/office/powerpoint/2010/main" val="374360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657600" y="4953000"/>
            <a:ext cx="49536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00549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Διαχείριση και δικτύωση του διαδικτύου</a:t>
            </a:r>
            <a:endParaRPr lang="en-US" sz="3000"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5558" indent="-692658">
              <a:spcBef>
                <a:spcPts val="0"/>
              </a:spcBef>
              <a:spcAft>
                <a:spcPts val="2400"/>
              </a:spcAft>
              <a:buNone/>
            </a:pPr>
            <a:r>
              <a:rPr lang="en-US" sz="2800" dirty="0"/>
              <a:t>13.1  </a:t>
            </a:r>
            <a:r>
              <a:rPr lang="el-GR" sz="2800" dirty="0"/>
              <a:t>Η διαχείριση του διαδικτύου</a:t>
            </a:r>
            <a:r>
              <a:rPr lang="en-US" sz="2800" dirty="0"/>
              <a:t>.</a:t>
            </a:r>
          </a:p>
          <a:p>
            <a:pPr marL="1035558" indent="-692658">
              <a:spcBef>
                <a:spcPts val="0"/>
              </a:spcBef>
              <a:spcAft>
                <a:spcPts val="2400"/>
              </a:spcAft>
              <a:buNone/>
            </a:pPr>
            <a:r>
              <a:rPr lang="en-US" sz="2800" dirty="0"/>
              <a:t>13.2</a:t>
            </a:r>
            <a:r>
              <a:rPr lang="el-GR" sz="2800" dirty="0"/>
              <a:t> </a:t>
            </a:r>
            <a:r>
              <a:rPr lang="en-US" sz="2800" dirty="0"/>
              <a:t> </a:t>
            </a:r>
            <a:r>
              <a:rPr lang="el-GR" sz="2800" dirty="0"/>
              <a:t>Αλληλεπίδραση των στοιχείων δικτύωσης του διαδικτύου. </a:t>
            </a:r>
            <a:endParaRPr lang="en-US" sz="2800" dirty="0"/>
          </a:p>
          <a:p>
            <a:pPr marL="1035558" indent="-692658">
              <a:spcBef>
                <a:spcPts val="0"/>
              </a:spcBef>
              <a:spcAft>
                <a:spcPts val="2400"/>
              </a:spcAft>
              <a:buNone/>
            </a:pPr>
            <a:r>
              <a:rPr lang="en-US" sz="2800" dirty="0"/>
              <a:t>13.3  </a:t>
            </a:r>
            <a:r>
              <a:rPr lang="el-GR" sz="2800" dirty="0"/>
              <a:t>Τα πρωτόκολλα του διαδικτύου για τη μετάδοση δεδομένων.</a:t>
            </a:r>
          </a:p>
        </p:txBody>
      </p:sp>
    </p:spTree>
    <p:extLst>
      <p:ext uri="{BB962C8B-B14F-4D97-AF65-F5344CB8AC3E}">
        <p14:creationId xmlns:p14="http://schemas.microsoft.com/office/powerpoint/2010/main" val="149145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Η ταυτότητα του διαδικτύου </a:t>
            </a:r>
            <a:endParaRPr lang="en-US" sz="3000"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5558" indent="-692658">
              <a:spcBef>
                <a:spcPts val="0"/>
              </a:spcBef>
              <a:spcAft>
                <a:spcPts val="2400"/>
              </a:spcAft>
              <a:buNone/>
            </a:pPr>
            <a:r>
              <a:rPr lang="en-US" sz="2800" dirty="0"/>
              <a:t>13.4  </a:t>
            </a:r>
            <a:r>
              <a:rPr lang="el-GR" sz="2800" dirty="0"/>
              <a:t>Εκχώρηση μοναδικής διεύθυνσης σε κάθε συσκευή που συνδέεται στο διαδίκτυο.</a:t>
            </a:r>
          </a:p>
          <a:p>
            <a:pPr marL="1035558" indent="-692658">
              <a:spcBef>
                <a:spcPts val="0"/>
              </a:spcBef>
              <a:spcAft>
                <a:spcPts val="2400"/>
              </a:spcAft>
              <a:buNone/>
            </a:pPr>
            <a:r>
              <a:rPr lang="en-US" sz="2800" dirty="0"/>
              <a:t>13.5  </a:t>
            </a:r>
            <a:r>
              <a:rPr lang="el-GR" sz="2800" dirty="0"/>
              <a:t> Αντιστοίχιση αριθμητικών διευθύνσεων IP σε ευανάγνωστα ονόματα.</a:t>
            </a:r>
          </a:p>
        </p:txBody>
      </p:sp>
    </p:spTree>
    <p:extLst>
      <p:ext uri="{BB962C8B-B14F-4D97-AF65-F5344CB8AC3E}">
        <p14:creationId xmlns:p14="http://schemas.microsoft.com/office/powerpoint/2010/main" val="36379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l-GR" dirty="0"/>
            </a:br>
            <a:r>
              <a:rPr lang="el-GR" sz="3200" dirty="0"/>
              <a:t>Διαχείριση</a:t>
            </a:r>
            <a:r>
              <a:rPr lang="en-US" sz="3200" dirty="0"/>
              <a:t> </a:t>
            </a:r>
            <a:r>
              <a:rPr lang="en-US" sz="2000" dirty="0"/>
              <a:t>(</a:t>
            </a:r>
            <a:r>
              <a:rPr lang="el-GR" sz="2000" dirty="0"/>
              <a:t>Στόχος</a:t>
            </a:r>
            <a:r>
              <a:rPr lang="en-US" sz="2000" dirty="0"/>
              <a:t> 13.1)</a:t>
            </a:r>
            <a:endParaRPr lang="en-US" sz="2700" dirty="0"/>
          </a:p>
        </p:txBody>
      </p:sp>
      <p:pic>
        <p:nvPicPr>
          <p:cNvPr id="3" name="Εικόνα 2"/>
          <p:cNvPicPr>
            <a:picLocks noChangeAspect="1"/>
          </p:cNvPicPr>
          <p:nvPr/>
        </p:nvPicPr>
        <p:blipFill rotWithShape="1">
          <a:blip r:embed="rId3" cstate="print"/>
          <a:srcRect l="25833" t="35178" r="25715" b="24803"/>
          <a:stretch/>
        </p:blipFill>
        <p:spPr>
          <a:xfrm>
            <a:off x="152403" y="1752600"/>
            <a:ext cx="8915397" cy="4140000"/>
          </a:xfrm>
          <a:prstGeom prst="rect">
            <a:avLst/>
          </a:prstGeom>
        </p:spPr>
      </p:pic>
    </p:spTree>
    <p:extLst>
      <p:ext uri="{BB962C8B-B14F-4D97-AF65-F5344CB8AC3E}">
        <p14:creationId xmlns:p14="http://schemas.microsoft.com/office/powerpoint/2010/main" val="97255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Στοιχεία δικτύωσης </a:t>
            </a:r>
            <a:r>
              <a:rPr lang="en-US" sz="3200" dirty="0"/>
              <a:t>(1 </a:t>
            </a:r>
            <a:r>
              <a:rPr lang="el-GR" sz="3200" dirty="0"/>
              <a:t>από</a:t>
            </a:r>
            <a:r>
              <a:rPr lang="en-US" sz="3200" dirty="0"/>
              <a:t> 3) </a:t>
            </a:r>
            <a:r>
              <a:rPr lang="en-US" sz="2000" dirty="0"/>
              <a:t>(</a:t>
            </a:r>
            <a:r>
              <a:rPr lang="el-GR" sz="2000" dirty="0"/>
              <a:t>Στόχος</a:t>
            </a:r>
            <a:r>
              <a:rPr lang="en-US" sz="2000" dirty="0"/>
              <a:t> 13.2)</a:t>
            </a:r>
            <a:endParaRPr lang="en-US" sz="3000" dirty="0"/>
          </a:p>
        </p:txBody>
      </p:sp>
      <p:sp>
        <p:nvSpPr>
          <p:cNvPr id="9" name="Rectangle 3"/>
          <p:cNvSpPr>
            <a:spLocks noGrp="1" noChangeArrowheads="1"/>
          </p:cNvSpPr>
          <p:nvPr>
            <p:ph idx="1"/>
          </p:nvPr>
        </p:nvSpPr>
        <p:spPr>
          <a:xfrm>
            <a:off x="457200" y="1876177"/>
            <a:ext cx="8610600" cy="4677023"/>
          </a:xfrm>
          <a:ln>
            <a:solidFill>
              <a:schemeClr val="bg1"/>
            </a:solidFill>
          </a:ln>
        </p:spPr>
        <p:txBody>
          <a:bodyPr/>
          <a:lstStyle/>
          <a:p>
            <a:pPr lvl="1">
              <a:spcBef>
                <a:spcPts val="0"/>
              </a:spcBef>
              <a:spcAft>
                <a:spcPts val="1800"/>
              </a:spcAft>
              <a:buFontTx/>
              <a:buChar char="-"/>
              <a:defRPr/>
            </a:pPr>
            <a:r>
              <a:rPr lang="el-GR" dirty="0"/>
              <a:t>Βασικές διαδρομές του διαδικτύου </a:t>
            </a:r>
          </a:p>
          <a:p>
            <a:pPr lvl="1">
              <a:spcBef>
                <a:spcPts val="0"/>
              </a:spcBef>
              <a:spcAft>
                <a:spcPts val="1800"/>
              </a:spcAft>
              <a:buFontTx/>
              <a:buChar char="-"/>
              <a:defRPr/>
            </a:pPr>
            <a:r>
              <a:rPr lang="el-GR" dirty="0"/>
              <a:t>Ταχύτερες συνδέσεις υψηλής ταχύτητας</a:t>
            </a:r>
          </a:p>
          <a:p>
            <a:pPr lvl="1">
              <a:spcBef>
                <a:spcPts val="0"/>
              </a:spcBef>
              <a:spcAft>
                <a:spcPts val="1800"/>
              </a:spcAft>
              <a:buFontTx/>
              <a:buChar char="-"/>
              <a:defRPr/>
            </a:pPr>
            <a:r>
              <a:rPr lang="el-GR" dirty="0"/>
              <a:t>Συλλογή από μεγάλα εθνικά και διεθνή δίκτυα</a:t>
            </a:r>
          </a:p>
          <a:p>
            <a:pPr lvl="1">
              <a:spcBef>
                <a:spcPts val="0"/>
              </a:spcBef>
              <a:spcAft>
                <a:spcPts val="1800"/>
              </a:spcAft>
              <a:buFontTx/>
              <a:buChar char="-"/>
              <a:defRPr/>
            </a:pPr>
            <a:r>
              <a:rPr lang="el-GR" dirty="0"/>
              <a:t>Γραμμή οπτικού φορέα</a:t>
            </a:r>
            <a:endParaRPr lang="en-US" dirty="0">
              <a:effectLst/>
            </a:endParaRPr>
          </a:p>
          <a:p>
            <a:pPr lvl="2">
              <a:spcBef>
                <a:spcPts val="0"/>
              </a:spcBef>
              <a:spcAft>
                <a:spcPts val="1800"/>
              </a:spcAft>
              <a:defRPr/>
            </a:pPr>
            <a:r>
              <a:rPr lang="el-GR" dirty="0"/>
              <a:t>Οπτικές ίνες</a:t>
            </a:r>
            <a:endParaRPr lang="en-US" dirty="0">
              <a:effectLst/>
            </a:endParaRPr>
          </a:p>
        </p:txBody>
      </p:sp>
      <p:pic>
        <p:nvPicPr>
          <p:cNvPr id="3" name="Picture 2" descr="• Map showing the Internet backbone all over the world by a single company is shown.&#10;• DS-3 shows the Internet from Seattle to Denver to Independence to Dallas to Houston which in turn to Dallas.&#10;• OC-3 is shown from Seattle to San Francisco to Riatto to Dallas to Austell then back to Riatto then back to San Francisco and finally to Seattle again.&#10;• DS-3 is shown from Sacramento to San Francisco to Los Angeles and reverse process.&#10;• OC-12 is also from Washington to Austel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197" y="4267200"/>
            <a:ext cx="4131642" cy="2448000"/>
          </a:xfrm>
          <a:prstGeom prst="rect">
            <a:avLst/>
          </a:prstGeom>
        </p:spPr>
      </p:pic>
    </p:spTree>
    <p:extLst>
      <p:ext uri="{BB962C8B-B14F-4D97-AF65-F5344CB8AC3E}">
        <p14:creationId xmlns:p14="http://schemas.microsoft.com/office/powerpoint/2010/main" val="397682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04800" y="1752600"/>
            <a:ext cx="8229600" cy="4724400"/>
          </a:xfrm>
          <a:ln>
            <a:solidFill>
              <a:schemeClr val="bg1"/>
            </a:solidFill>
          </a:ln>
        </p:spPr>
        <p:txBody>
          <a:bodyPr/>
          <a:lstStyle/>
          <a:p>
            <a:pPr>
              <a:spcBef>
                <a:spcPts val="0"/>
              </a:spcBef>
              <a:spcAft>
                <a:spcPts val="900"/>
              </a:spcAft>
              <a:defRPr/>
            </a:pPr>
            <a:r>
              <a:rPr lang="el-GR" sz="3000" dirty="0">
                <a:solidFill>
                  <a:srgbClr val="007FA3"/>
                </a:solidFill>
              </a:rPr>
              <a:t>Σημείο διασύνδεσης και ανταλλαγής κίνησης διαδικτύου</a:t>
            </a:r>
            <a:endParaRPr lang="en-US" sz="3000" dirty="0">
              <a:solidFill>
                <a:srgbClr val="007FA3"/>
              </a:solidFill>
            </a:endParaRPr>
          </a:p>
          <a:p>
            <a:pPr lvl="1">
              <a:spcBef>
                <a:spcPts val="0"/>
              </a:spcBef>
              <a:spcAft>
                <a:spcPts val="900"/>
              </a:spcAft>
              <a:defRPr/>
            </a:pPr>
            <a:r>
              <a:rPr lang="el-GR" sz="2600" dirty="0"/>
              <a:t>Χρησιμοποιείται για σύνδεση των </a:t>
            </a:r>
            <a:r>
              <a:rPr lang="en-US" sz="2600" dirty="0"/>
              <a:t>ISP</a:t>
            </a:r>
          </a:p>
          <a:p>
            <a:pPr lvl="1">
              <a:spcBef>
                <a:spcPts val="0"/>
              </a:spcBef>
              <a:spcAft>
                <a:spcPts val="900"/>
              </a:spcAft>
              <a:defRPr/>
            </a:pPr>
            <a:r>
              <a:rPr lang="el-GR" sz="2600" dirty="0"/>
              <a:t>Μία ή περισσότερες διατάξεις μεταγωγής δικτύου </a:t>
            </a:r>
            <a:endParaRPr lang="en-US" sz="2600" dirty="0"/>
          </a:p>
          <a:p>
            <a:pPr>
              <a:spcBef>
                <a:spcPts val="0"/>
              </a:spcBef>
              <a:spcAft>
                <a:spcPts val="900"/>
              </a:spcAft>
              <a:defRPr/>
            </a:pPr>
            <a:r>
              <a:rPr lang="en-US" dirty="0">
                <a:solidFill>
                  <a:srgbClr val="007FA3"/>
                </a:solidFill>
              </a:rPr>
              <a:t> </a:t>
            </a:r>
            <a:r>
              <a:rPr lang="el-GR" sz="3000" dirty="0">
                <a:solidFill>
                  <a:srgbClr val="007FA3"/>
                </a:solidFill>
              </a:rPr>
              <a:t>Σημείο παρουσίας</a:t>
            </a:r>
            <a:endParaRPr lang="en-US" sz="3000" dirty="0">
              <a:solidFill>
                <a:srgbClr val="007FA3"/>
              </a:solidFill>
            </a:endParaRPr>
          </a:p>
          <a:p>
            <a:pPr lvl="1">
              <a:spcBef>
                <a:spcPts val="0"/>
              </a:spcBef>
              <a:spcAft>
                <a:spcPts val="900"/>
              </a:spcAft>
              <a:defRPr/>
            </a:pPr>
            <a:r>
              <a:rPr lang="el-GR" sz="2600" dirty="0"/>
              <a:t>Χρησιμοποιείται από </a:t>
            </a:r>
          </a:p>
          <a:p>
            <a:pPr marL="457200" lvl="1" indent="0">
              <a:spcBef>
                <a:spcPts val="0"/>
              </a:spcBef>
              <a:spcAft>
                <a:spcPts val="900"/>
              </a:spcAft>
              <a:buNone/>
              <a:defRPr/>
            </a:pPr>
            <a:r>
              <a:rPr lang="el-GR" sz="2600" dirty="0"/>
              <a:t>   ιδιώτες</a:t>
            </a:r>
            <a:endParaRPr lang="en-US" sz="2600" dirty="0"/>
          </a:p>
          <a:p>
            <a:pPr lvl="1">
              <a:spcBef>
                <a:spcPts val="0"/>
              </a:spcBef>
              <a:spcAft>
                <a:spcPts val="900"/>
              </a:spcAft>
              <a:defRPr/>
            </a:pPr>
            <a:r>
              <a:rPr lang="el-GR" sz="2600" dirty="0"/>
              <a:t>Δομή από μόντεμ</a:t>
            </a:r>
            <a:br>
              <a:rPr lang="en-US" sz="2600" dirty="0"/>
            </a:br>
            <a:r>
              <a:rPr lang="el-GR" sz="2600" dirty="0"/>
              <a:t>διακομιστές</a:t>
            </a:r>
            <a:r>
              <a:rPr lang="en-US" sz="2600" dirty="0"/>
              <a:t>, </a:t>
            </a:r>
            <a:r>
              <a:rPr lang="el-GR" sz="2600" dirty="0"/>
              <a:t>δρομολογητές</a:t>
            </a:r>
            <a:br>
              <a:rPr lang="en-US" sz="2600" dirty="0"/>
            </a:br>
            <a:r>
              <a:rPr lang="el-GR" sz="2600" dirty="0"/>
              <a:t>και διατάξεις μεταγωγής</a:t>
            </a:r>
            <a:endParaRPr lang="en-US" sz="2600" dirty="0">
              <a:effectLst/>
            </a:endParaRPr>
          </a:p>
        </p:txBody>
      </p:sp>
      <p:sp>
        <p:nvSpPr>
          <p:cNvPr id="8"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Στοιχεία δικτύωσης </a:t>
            </a:r>
            <a:r>
              <a:rPr lang="en-US" sz="3200" dirty="0"/>
              <a:t>(</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13.2)</a:t>
            </a:r>
            <a:endParaRPr lang="en-US" sz="3000" dirty="0"/>
          </a:p>
        </p:txBody>
      </p:sp>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b="41306"/>
          <a:stretch/>
        </p:blipFill>
        <p:spPr>
          <a:xfrm>
            <a:off x="4957387" y="3810000"/>
            <a:ext cx="4034213" cy="2196000"/>
          </a:xfrm>
          <a:prstGeom prst="rect">
            <a:avLst/>
          </a:prstGeom>
        </p:spPr>
      </p:pic>
    </p:spTree>
    <p:extLst>
      <p:ext uri="{BB962C8B-B14F-4D97-AF65-F5344CB8AC3E}">
        <p14:creationId xmlns:p14="http://schemas.microsoft.com/office/powerpoint/2010/main" val="116392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676400"/>
            <a:ext cx="8229600" cy="4495800"/>
          </a:xfrm>
          <a:ln>
            <a:solidFill>
              <a:schemeClr val="bg1"/>
            </a:solidFill>
          </a:ln>
        </p:spPr>
        <p:txBody>
          <a:bodyPr/>
          <a:lstStyle/>
          <a:p>
            <a:pPr>
              <a:spcBef>
                <a:spcPts val="0"/>
              </a:spcBef>
              <a:spcAft>
                <a:spcPts val="1800"/>
              </a:spcAft>
              <a:defRPr/>
            </a:pPr>
            <a:r>
              <a:rPr lang="el-GR" sz="3000" dirty="0">
                <a:solidFill>
                  <a:srgbClr val="007FA3"/>
                </a:solidFill>
              </a:rPr>
              <a:t>Το μοντέλο πελάτη/διακομιστή χρησιμοποιείται για την επικοινωνία μεταξύ των δικτύων</a:t>
            </a:r>
            <a:endParaRPr lang="en-US" sz="3000" dirty="0">
              <a:solidFill>
                <a:srgbClr val="007FA3"/>
              </a:solidFill>
            </a:endParaRPr>
          </a:p>
          <a:p>
            <a:pPr>
              <a:spcBef>
                <a:spcPts val="0"/>
              </a:spcBef>
              <a:spcAft>
                <a:spcPts val="1800"/>
              </a:spcAft>
              <a:defRPr/>
            </a:pPr>
            <a:r>
              <a:rPr lang="el-GR" sz="3000" dirty="0">
                <a:solidFill>
                  <a:srgbClr val="007FA3"/>
                </a:solidFill>
              </a:rPr>
              <a:t>Συνηθισμένοι τύποι διακομιστών</a:t>
            </a:r>
            <a:endParaRPr lang="en-US" sz="3000" dirty="0">
              <a:solidFill>
                <a:srgbClr val="007FA3"/>
              </a:solidFill>
              <a:effectLst/>
            </a:endParaRPr>
          </a:p>
          <a:p>
            <a:pPr lvl="1">
              <a:spcBef>
                <a:spcPts val="0"/>
              </a:spcBef>
              <a:spcAft>
                <a:spcPts val="1800"/>
              </a:spcAft>
              <a:defRPr/>
            </a:pPr>
            <a:r>
              <a:rPr lang="el-GR" dirty="0"/>
              <a:t>Οι </a:t>
            </a:r>
            <a:r>
              <a:rPr lang="el-GR" dirty="0" err="1"/>
              <a:t>διακομιστές</a:t>
            </a:r>
            <a:r>
              <a:rPr lang="el-GR" dirty="0"/>
              <a:t> </a:t>
            </a:r>
            <a:r>
              <a:rPr lang="en-US" dirty="0"/>
              <a:t>web</a:t>
            </a:r>
            <a:r>
              <a:rPr lang="el-GR" dirty="0"/>
              <a:t> φιλοξενούν ιστοσελίδες και παρέχουν πληροφορίες στους πελάτες</a:t>
            </a:r>
            <a:endParaRPr lang="en-US" dirty="0"/>
          </a:p>
          <a:p>
            <a:pPr lvl="1">
              <a:spcBef>
                <a:spcPts val="0"/>
              </a:spcBef>
              <a:spcAft>
                <a:spcPts val="1800"/>
              </a:spcAft>
              <a:defRPr/>
            </a:pPr>
            <a:r>
              <a:rPr lang="el-GR" dirty="0"/>
              <a:t>Οι </a:t>
            </a:r>
            <a:r>
              <a:rPr lang="el-GR" dirty="0" err="1"/>
              <a:t>διακομιστές</a:t>
            </a:r>
            <a:r>
              <a:rPr lang="el-GR" dirty="0"/>
              <a:t> εμπορίου  επιτρέπουν στους χρήστες να αγοράζουν αγαθά και υπηρεσίες</a:t>
            </a:r>
            <a:endParaRPr lang="en-US" dirty="0"/>
          </a:p>
          <a:p>
            <a:pPr lvl="1">
              <a:spcBef>
                <a:spcPts val="0"/>
              </a:spcBef>
              <a:spcAft>
                <a:spcPts val="1800"/>
              </a:spcAft>
              <a:defRPr/>
            </a:pPr>
            <a:r>
              <a:rPr lang="el-GR" dirty="0"/>
              <a:t>Οι </a:t>
            </a:r>
            <a:r>
              <a:rPr lang="el-GR" dirty="0" err="1"/>
              <a:t>διακομιστές</a:t>
            </a:r>
            <a:r>
              <a:rPr lang="el-GR" dirty="0"/>
              <a:t> αρχείων παρέχουν απομακρυσμένους χώρους αποθήκευσης</a:t>
            </a:r>
            <a:endParaRPr lang="en-US" dirty="0">
              <a:effectLst/>
            </a:endParaRPr>
          </a:p>
        </p:txBody>
      </p:sp>
      <p:sp>
        <p:nvSpPr>
          <p:cNvPr id="7" name="Rectangle 2"/>
          <p:cNvSpPr>
            <a:spLocks noGrp="1" noChangeArrowheads="1"/>
          </p:cNvSpPr>
          <p:nvPr>
            <p:ph type="title"/>
          </p:nvPr>
        </p:nvSpPr>
        <p:spPr>
          <a:xfrm>
            <a:off x="457200" y="0"/>
            <a:ext cx="8686800" cy="1600200"/>
          </a:xfrm>
        </p:spPr>
        <p:txBody>
          <a:bodyPr/>
          <a:lstStyle/>
          <a:p>
            <a:pPr>
              <a:defRPr/>
            </a:pPr>
            <a:r>
              <a:rPr lang="el-GR" sz="3800" dirty="0"/>
              <a:t>Διαχείριση και δικτύωση του διαδικτύου </a:t>
            </a:r>
            <a:br>
              <a:rPr lang="en-US" dirty="0"/>
            </a:br>
            <a:r>
              <a:rPr lang="el-GR" sz="3200" dirty="0"/>
              <a:t>Στοιχεία δικτύωσης </a:t>
            </a:r>
            <a:r>
              <a:rPr lang="en-US" sz="3200" dirty="0"/>
              <a:t>(</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13.2)</a:t>
            </a:r>
            <a:endParaRPr lang="en-US" sz="3000" dirty="0"/>
          </a:p>
        </p:txBody>
      </p:sp>
    </p:spTree>
    <p:extLst>
      <p:ext uri="{BB962C8B-B14F-4D97-AF65-F5344CB8AC3E}">
        <p14:creationId xmlns:p14="http://schemas.microsoft.com/office/powerpoint/2010/main" val="31681199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3564</Words>
  <Application>Microsoft Office PowerPoint</Application>
  <PresentationFormat>Προβολή στην οθόνη (4:3)</PresentationFormat>
  <Paragraphs>313</Paragraphs>
  <Slides>34</Slides>
  <Notes>33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34</vt:i4>
      </vt:variant>
    </vt:vector>
  </HeadingPairs>
  <TitlesOfParts>
    <vt:vector size="44" baseType="lpstr">
      <vt:lpstr>Malgun Gothic</vt:lpstr>
      <vt:lpstr>ＭＳ Ｐゴシック</vt:lpstr>
      <vt:lpstr>Arial</vt:lpstr>
      <vt:lpstr>Arial Narrow</vt:lpstr>
      <vt:lpstr>Calibri</vt:lpstr>
      <vt:lpstr>Times New Roman</vt:lpstr>
      <vt:lpstr>Verdana</vt:lpstr>
      <vt:lpstr>Wingdings</vt:lpstr>
      <vt:lpstr>Wingdings 2</vt:lpstr>
      <vt:lpstr>508 Lecture</vt:lpstr>
      <vt:lpstr>Παρουσίαση του PowerPoint</vt:lpstr>
      <vt:lpstr>TECHNOLOGY IN ACTION</vt:lpstr>
      <vt:lpstr>Οι εσωτερικοί μηχανισμοί του διαδικτύου </vt:lpstr>
      <vt:lpstr>Διαχείριση και δικτύωση του διαδικτύου</vt:lpstr>
      <vt:lpstr>Η ταυτότητα του διαδικτύου </vt:lpstr>
      <vt:lpstr>Διαχείριση και δικτύωση του διαδικτύου  Διαχείριση (Στόχος 13.1)</vt:lpstr>
      <vt:lpstr>Διαχείριση και δικτύωση του διαδικτύου  Στοιχεία δικτύωσης (1 από 3) (Στόχος 13.2)</vt:lpstr>
      <vt:lpstr>Διαχείριση και δικτύωση του διαδικτύου  Στοιχεία δικτύωσης (2 από 3) (Στόχος 13.2)</vt:lpstr>
      <vt:lpstr>Διαχείριση και δικτύωση του διαδικτύου  Στοιχεία δικτύωσης (3 από 3) (Στόχος 13.2)</vt:lpstr>
      <vt:lpstr>Διαχείριση και δικτύωση του διαδικτύου  Μετάδοση δεδομένων (1 από 4) (Στόχος 13.3)</vt:lpstr>
      <vt:lpstr>Διαχείριση και δικτύωση του διαδικτύου  Μετάδοση δεδομένων (2 από 4) (Στόχος 13.3)</vt:lpstr>
      <vt:lpstr>Διαχείριση και δικτύωση του διαδικτύου  Μετάδοση δεδομένων (3 από 4) (Στόχος 13.3)</vt:lpstr>
      <vt:lpstr>Διαχείριση και δικτύωση του διαδικτύου  Μετάδοση δεδομένων (4 από 4) (Στόχος 13.3)</vt:lpstr>
      <vt:lpstr>Η ταυτότητα του διαδικτύου Η διεύθυνση IP (1 από 2) (Στόχος 13.4)</vt:lpstr>
      <vt:lpstr>Η ταυτότητα του διαδικτύου Η διεύθυνση IP (2 από 2) (Στόχος 13.4)</vt:lpstr>
      <vt:lpstr>Η ταυτότητα του διαδικτύου  Ονόματα τομέων (1 από 2) (Στόχος 13.5)</vt:lpstr>
      <vt:lpstr>Η ταυτότητα του διαδικτύου  Ονόματα τομέων (2 από 2) (Στόχος 13.5)</vt:lpstr>
      <vt:lpstr>Κωδικοποίηση και επικοινωνία  στο διαδίκτυο </vt:lpstr>
      <vt:lpstr>Τεχνολογίες web </vt:lpstr>
      <vt:lpstr>Επικοινωνίες μέσω διαδικτύου</vt:lpstr>
      <vt:lpstr>Τεχνολογίες web  Προγραμματισμός στο web (1 από 4) (Στόχος 13.6)</vt:lpstr>
      <vt:lpstr>Τεχνολογίες web  Προγραμματισμός στο web (2 από 4) (Στόχος 13.6)</vt:lpstr>
      <vt:lpstr>Τεχνολογίες web  Προγραμματισμός στο web (3 από 4) (Στόχος 13.6)</vt:lpstr>
      <vt:lpstr>Τεχνολογίες web  Προγραμματισμός στο web (4 από 4) (Στόχος 13.6)</vt:lpstr>
      <vt:lpstr>Τεχνολογίες web  Αρχιτεκτονική εφαρμογών (1 από 3) (Στόχος 13.7)</vt:lpstr>
      <vt:lpstr>Τεχνολογίες web  Αρχιτεκτονική εφαρμογών (2 από 3) (Στόχος 13.7)</vt:lpstr>
      <vt:lpstr>Τεχνολογίες web  Αρχιτεκτονική εφαρμογών (3 από 3) (Στόχος 13.7)</vt:lpstr>
      <vt:lpstr>Επικοινωνίες μέσω διαδικτύου  Τύποι επικοινωνίας στο διαδίκτυο (1 από 2) (Στόχος 13.8)</vt:lpstr>
      <vt:lpstr>Επικοινωνίες μέσω διαδικτύου  Τύποι επικοινωνίας στο διαδίκτυο (2 από 2) (Στόχος 13.8)</vt:lpstr>
      <vt:lpstr>Επικοινωνίες μέσω διαδικτύου  Κρυπτογράφηση (1 από 3) (Στόχος 13.9)</vt:lpstr>
      <vt:lpstr>Επικοινωνίες μέσω διαδικτύου  Κρυπτογράφηση (2 από 3) (Στόχος 13.9)</vt:lpstr>
      <vt:lpstr>Επικοινωνίες μέσω διαδικτύου  Κρυπτογράφηση (3 από 3) (Στόχος 13.9)</vt:lpstr>
      <vt:lpstr>Ερωτήσεις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2016-12-15T06:38:03Z</dcterms:created>
  <dcterms:modified xsi:type="dcterms:W3CDTF">2018-09-03T06:21:56Z</dcterms:modified>
</cp:coreProperties>
</file>