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2" r:id="rId3"/>
    <p:sldId id="313" r:id="rId4"/>
    <p:sldId id="314" r:id="rId5"/>
    <p:sldId id="315" r:id="rId6"/>
    <p:sldId id="317" r:id="rId7"/>
    <p:sldId id="318" r:id="rId8"/>
    <p:sldId id="287" r:id="rId9"/>
    <p:sldId id="260" r:id="rId10"/>
    <p:sldId id="321" r:id="rId11"/>
    <p:sldId id="322" r:id="rId12"/>
    <p:sldId id="323" r:id="rId13"/>
    <p:sldId id="351" r:id="rId14"/>
    <p:sldId id="352" r:id="rId15"/>
    <p:sldId id="319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53" r:id="rId25"/>
    <p:sldId id="355" r:id="rId26"/>
    <p:sldId id="357" r:id="rId27"/>
    <p:sldId id="334" r:id="rId28"/>
    <p:sldId id="335" r:id="rId29"/>
    <p:sldId id="336" r:id="rId30"/>
    <p:sldId id="339" r:id="rId31"/>
    <p:sldId id="340" r:id="rId32"/>
    <p:sldId id="341" r:id="rId33"/>
    <p:sldId id="342" r:id="rId34"/>
    <p:sldId id="346" r:id="rId35"/>
    <p:sldId id="349" r:id="rId36"/>
    <p:sldId id="344" r:id="rId37"/>
    <p:sldId id="345" r:id="rId38"/>
    <p:sldId id="309" r:id="rId39"/>
    <p:sldId id="343" r:id="rId40"/>
    <p:sldId id="350" r:id="rId41"/>
    <p:sldId id="348" r:id="rId42"/>
    <p:sldId id="303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38D"/>
    <a:srgbClr val="000000"/>
    <a:srgbClr val="D5D7DB"/>
    <a:srgbClr val="E6E6E6"/>
    <a:srgbClr val="F0F4FA"/>
    <a:srgbClr val="F3F6FB"/>
    <a:srgbClr val="F2F5FB"/>
    <a:srgbClr val="EEF2F9"/>
    <a:srgbClr val="E6E1CD"/>
    <a:srgbClr val="01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942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87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248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42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38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52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4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22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88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680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32D2C-4701-4854-B735-4BDCC7717A1F}" type="datetimeFigureOut">
              <a:rPr lang="el-GR" smtClean="0"/>
              <a:t>07/Οκτ/2025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18E8C-7DE5-406B-8DC2-B706D16350E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524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stego.com/" TargetMode="External"/><Relationship Id="rId2" Type="http://schemas.openxmlformats.org/officeDocument/2006/relationships/hyperlink" Target="https://steghide.sourceforge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icrosoft.com/en-us/research/project/microsoft-sea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thereum.org/developers/docs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google.com/blog/products/identity-security/how-to-secure-digital-assets-with-multi-party-computation-and-confidential-space" TargetMode="External"/><Relationship Id="rId2" Type="http://schemas.openxmlformats.org/officeDocument/2006/relationships/hyperlink" Target="https://www.creativeapplications.net/project/slimemoldcrypt-security-as-a-biological-process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aHkqB2-46k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Ασφάλεια Συστημάτων &amp; Δικτύων</a:t>
            </a:r>
            <a:endParaRPr lang="el-G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483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/>
              <a:t>Διάλεξη 0</a:t>
            </a:r>
            <a:r>
              <a:rPr lang="en-US" sz="4000" dirty="0" smtClean="0"/>
              <a:t>2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42575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Cryptography around us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906897"/>
              </p:ext>
            </p:extLst>
          </p:nvPr>
        </p:nvGraphicFramePr>
        <p:xfrm>
          <a:off x="255847" y="711201"/>
          <a:ext cx="11684001" cy="555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599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4092701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4092701">
                  <a:extLst>
                    <a:ext uri="{9D8B030D-6E8A-4147-A177-3AD203B41FA5}">
                      <a16:colId xmlns:a16="http://schemas.microsoft.com/office/drawing/2014/main" val="1893754702"/>
                    </a:ext>
                  </a:extLst>
                </a:gridCol>
              </a:tblGrid>
              <a:tr h="38968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Use Case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974220">
                <a:tc>
                  <a:txBody>
                    <a:bodyPr/>
                    <a:lstStyle/>
                    <a:p>
                      <a:r>
                        <a:rPr lang="en-US" b="1" dirty="0"/>
                        <a:t>Secure Web Browsing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Protects data sent between </a:t>
                      </a:r>
                      <a:r>
                        <a:rPr lang="en-US" dirty="0" smtClean="0"/>
                        <a:t>the web browser </a:t>
                      </a:r>
                      <a:r>
                        <a:rPr lang="en-US" dirty="0"/>
                        <a:t>and </a:t>
                      </a:r>
                      <a:r>
                        <a:rPr lang="en-US" dirty="0" smtClean="0"/>
                        <a:t>websites, </a:t>
                      </a:r>
                      <a:r>
                        <a:rPr lang="en-US" dirty="0"/>
                        <a:t>ensures privacy and integrity of web </a:t>
                      </a:r>
                      <a:r>
                        <a:rPr lang="en-US" dirty="0" smtClean="0"/>
                        <a:t>traffic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HTTPS websites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681954">
                <a:tc>
                  <a:txBody>
                    <a:bodyPr/>
                    <a:lstStyle/>
                    <a:p>
                      <a:r>
                        <a:rPr lang="en-US" b="1"/>
                        <a:t>Messaging Apps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End-to-end </a:t>
                      </a:r>
                      <a:r>
                        <a:rPr lang="en-US" dirty="0" smtClean="0"/>
                        <a:t>encryption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only </a:t>
                      </a:r>
                      <a:r>
                        <a:rPr lang="en-US" dirty="0"/>
                        <a:t>sender and receiver can read </a:t>
                      </a:r>
                      <a:r>
                        <a:rPr lang="en-US" dirty="0" smtClean="0"/>
                        <a:t>messages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WhatsApp, Signal, Telegram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681954">
                <a:tc>
                  <a:txBody>
                    <a:bodyPr/>
                    <a:lstStyle/>
                    <a:p>
                      <a:r>
                        <a:rPr lang="en-US" b="1"/>
                        <a:t>Online Banking &amp; Payments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Encryption secures transactions and protects sensitive </a:t>
                      </a:r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Credit card payments, online banking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681954">
                <a:tc>
                  <a:txBody>
                    <a:bodyPr/>
                    <a:lstStyle/>
                    <a:p>
                      <a:r>
                        <a:rPr lang="en-US" b="1"/>
                        <a:t>Password Protection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Passwords are hashed before storage to prevent </a:t>
                      </a:r>
                      <a:r>
                        <a:rPr lang="en-US" dirty="0" smtClean="0"/>
                        <a:t>leaks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Google accounts, social media logins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681954">
                <a:tc>
                  <a:txBody>
                    <a:bodyPr/>
                    <a:lstStyle/>
                    <a:p>
                      <a:r>
                        <a:rPr lang="en-US" b="1"/>
                        <a:t>Digital Signatures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Verify authenticity of emails, documents, software </a:t>
                      </a:r>
                      <a:r>
                        <a:rPr lang="en-US" dirty="0" smtClean="0"/>
                        <a:t>updates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/>
                        <a:t>Signing PDFs, code signing for apps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681954">
                <a:tc>
                  <a:txBody>
                    <a:bodyPr/>
                    <a:lstStyle/>
                    <a:p>
                      <a:r>
                        <a:rPr lang="en-US" b="1"/>
                        <a:t>Mobile Devices &amp; IoT Security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Encrypted storage on </a:t>
                      </a:r>
                      <a:r>
                        <a:rPr lang="en-US" dirty="0" smtClean="0"/>
                        <a:t>devices</a:t>
                      </a:r>
                      <a:r>
                        <a:rPr lang="en-US" baseline="0" dirty="0" smtClean="0"/>
                        <a:t> -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protects smart home and personal </a:t>
                      </a:r>
                      <a:r>
                        <a:rPr lang="en-US" dirty="0" smtClean="0"/>
                        <a:t>devices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iPhone encryption, smart locks, connected cameras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389688">
                <a:tc>
                  <a:txBody>
                    <a:bodyPr/>
                    <a:lstStyle/>
                    <a:p>
                      <a:r>
                        <a:rPr lang="en-US" b="1"/>
                        <a:t>VPNs &amp; Secure Communication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Encrypts traffic to protect privacy </a:t>
                      </a:r>
                      <a:r>
                        <a:rPr lang="en-US" dirty="0" smtClean="0"/>
                        <a:t>online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VPN services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  <a:tr h="389688">
                <a:tc>
                  <a:txBody>
                    <a:bodyPr/>
                    <a:lstStyle/>
                    <a:p>
                      <a:r>
                        <a:rPr lang="en-US" b="1"/>
                        <a:t>Cloud Storage Security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Encrypts files during transfer and at </a:t>
                      </a:r>
                      <a:r>
                        <a:rPr lang="en-US" dirty="0" smtClean="0"/>
                        <a:t>rest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 Drive, Dropbox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9695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4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Types of cryptography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396739"/>
              </p:ext>
            </p:extLst>
          </p:nvPr>
        </p:nvGraphicFramePr>
        <p:xfrm>
          <a:off x="403629" y="886692"/>
          <a:ext cx="11104880" cy="517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7901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5986979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92114">
                <a:tc>
                  <a:txBody>
                    <a:bodyPr/>
                    <a:lstStyle/>
                    <a:p>
                      <a:r>
                        <a:rPr lang="en-US" b="1"/>
                        <a:t>Type of Cryptography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Purpose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730286">
                <a:tc>
                  <a:txBody>
                    <a:bodyPr/>
                    <a:lstStyle/>
                    <a:p>
                      <a:r>
                        <a:rPr lang="en-US" b="1" dirty="0"/>
                        <a:t>Symmetric-Key Cryptography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a single key for both encryption and decryption. Fast for large data.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511200">
                <a:tc>
                  <a:txBody>
                    <a:bodyPr/>
                    <a:lstStyle/>
                    <a:p>
                      <a:r>
                        <a:rPr lang="en-US" b="1" dirty="0"/>
                        <a:t>Asymmetric-Key Cryptography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a pair of keys: public key for encryption, private key for decryption.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511200">
                <a:tc>
                  <a:txBody>
                    <a:bodyPr/>
                    <a:lstStyle/>
                    <a:p>
                      <a:r>
                        <a:rPr lang="en-US" b="1" dirty="0"/>
                        <a:t>Hash Functions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Converts data into a fixed-size hash value to ensure integrity. Non-reversible.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511200">
                <a:tc>
                  <a:txBody>
                    <a:bodyPr/>
                    <a:lstStyle/>
                    <a:p>
                      <a:r>
                        <a:rPr lang="en-US" b="1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authentication and non-repudiation by combining hashes with asymmetric keys.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511200">
                <a:tc>
                  <a:txBody>
                    <a:bodyPr/>
                    <a:lstStyle/>
                    <a:p>
                      <a:r>
                        <a:rPr lang="en-US" b="1" dirty="0"/>
                        <a:t>Key Exchange Cryptography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Protocols to securely share cryptographic keys over insecure channels.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511200">
                <a:tc>
                  <a:txBody>
                    <a:bodyPr/>
                    <a:lstStyle/>
                    <a:p>
                      <a:r>
                        <a:rPr lang="en-US" b="1" dirty="0"/>
                        <a:t>Steganography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Hides the existence of a message, not just the content.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292114">
                <a:tc>
                  <a:txBody>
                    <a:bodyPr/>
                    <a:lstStyle/>
                    <a:p>
                      <a:r>
                        <a:rPr lang="en-US" b="1" dirty="0"/>
                        <a:t>Homomorphic Encryption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Enables computations on encrypted data without decryption.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  <a:tr h="479811">
                <a:tc>
                  <a:txBody>
                    <a:bodyPr/>
                    <a:lstStyle/>
                    <a:p>
                      <a:r>
                        <a:rPr lang="en-US" b="1" dirty="0"/>
                        <a:t>Post-Quantum Cryptography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Cryptography designed to resist attacks from quantum computers.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9695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2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Bit of history</a:t>
            </a:r>
            <a:endParaRPr lang="el-GR" sz="2800" b="1" dirty="0"/>
          </a:p>
        </p:txBody>
      </p:sp>
      <p:sp>
        <p:nvSpPr>
          <p:cNvPr id="7" name="Notched Right Arrow 6"/>
          <p:cNvSpPr/>
          <p:nvPr/>
        </p:nvSpPr>
        <p:spPr>
          <a:xfrm>
            <a:off x="286326" y="1856510"/>
            <a:ext cx="11905674" cy="1727200"/>
          </a:xfrm>
          <a:prstGeom prst="notchedRightArrow">
            <a:avLst/>
          </a:prstGeom>
          <a:solidFill>
            <a:srgbClr val="F3F6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70" y="3500582"/>
            <a:ext cx="1077239" cy="11262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644072" y="2493818"/>
            <a:ext cx="286327" cy="267854"/>
          </a:xfrm>
          <a:prstGeom prst="ellipse">
            <a:avLst/>
          </a:prstGeom>
          <a:solidFill>
            <a:srgbClr val="2F5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102050" y="2792860"/>
            <a:ext cx="1594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F538D"/>
                </a:solidFill>
              </a:rPr>
              <a:t>Ancient times</a:t>
            </a:r>
            <a:endParaRPr lang="el-GR" sz="1600" dirty="0" smtClean="0">
              <a:solidFill>
                <a:srgbClr val="2F538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9652" y="4718642"/>
            <a:ext cx="1594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Caesar Cipher</a:t>
            </a:r>
            <a:endParaRPr lang="el-GR" sz="16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28" y="3620654"/>
            <a:ext cx="1342559" cy="93229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763817" y="2489200"/>
            <a:ext cx="286327" cy="267854"/>
          </a:xfrm>
          <a:prstGeom prst="ellipse">
            <a:avLst/>
          </a:prstGeom>
          <a:solidFill>
            <a:srgbClr val="2F5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221795" y="2788242"/>
            <a:ext cx="1594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F538D"/>
                </a:solidFill>
              </a:rPr>
              <a:t>Medieval times</a:t>
            </a:r>
            <a:endParaRPr lang="el-GR" sz="1600" dirty="0" smtClean="0">
              <a:solidFill>
                <a:srgbClr val="2F538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7034" y="4732497"/>
            <a:ext cx="1594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Da Vinci </a:t>
            </a:r>
            <a:r>
              <a:rPr lang="en-US" sz="1600" dirty="0" err="1" smtClean="0"/>
              <a:t>Cryptex</a:t>
            </a:r>
            <a:endParaRPr lang="el-GR" sz="1600" dirty="0" smtClean="0"/>
          </a:p>
        </p:txBody>
      </p:sp>
      <p:sp>
        <p:nvSpPr>
          <p:cNvPr id="16" name="Oval 15"/>
          <p:cNvSpPr/>
          <p:nvPr/>
        </p:nvSpPr>
        <p:spPr>
          <a:xfrm>
            <a:off x="5929743" y="2503055"/>
            <a:ext cx="286327" cy="267854"/>
          </a:xfrm>
          <a:prstGeom prst="ellipse">
            <a:avLst/>
          </a:prstGeom>
          <a:solidFill>
            <a:srgbClr val="2F5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5729467" y="2792861"/>
            <a:ext cx="800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F538D"/>
                </a:solidFill>
              </a:rPr>
              <a:t>WW2</a:t>
            </a:r>
            <a:endParaRPr lang="el-GR" sz="1600" dirty="0" smtClean="0">
              <a:solidFill>
                <a:srgbClr val="2F538D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94" y="3582324"/>
            <a:ext cx="1566488" cy="8811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12415" y="4727879"/>
            <a:ext cx="8606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Enigma</a:t>
            </a:r>
            <a:endParaRPr lang="el-GR" sz="1600" dirty="0" smtClean="0"/>
          </a:p>
        </p:txBody>
      </p:sp>
      <p:sp>
        <p:nvSpPr>
          <p:cNvPr id="21" name="Oval 20"/>
          <p:cNvSpPr/>
          <p:nvPr/>
        </p:nvSpPr>
        <p:spPr>
          <a:xfrm>
            <a:off x="7790870" y="2498436"/>
            <a:ext cx="286327" cy="267854"/>
          </a:xfrm>
          <a:prstGeom prst="ellipse">
            <a:avLst/>
          </a:prstGeom>
          <a:solidFill>
            <a:srgbClr val="2F5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7701432" y="2788241"/>
            <a:ext cx="800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F538D"/>
                </a:solidFill>
              </a:rPr>
              <a:t>70s</a:t>
            </a:r>
            <a:endParaRPr lang="el-GR" sz="1600" dirty="0" smtClean="0">
              <a:solidFill>
                <a:srgbClr val="2F538D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217888" y="2512291"/>
            <a:ext cx="286327" cy="267854"/>
          </a:xfrm>
          <a:prstGeom prst="ellipse">
            <a:avLst/>
          </a:prstGeom>
          <a:solidFill>
            <a:srgbClr val="2F5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23"/>
          <p:cNvSpPr/>
          <p:nvPr/>
        </p:nvSpPr>
        <p:spPr>
          <a:xfrm>
            <a:off x="9146921" y="2792860"/>
            <a:ext cx="800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F538D"/>
                </a:solidFill>
              </a:rPr>
              <a:t>90s</a:t>
            </a:r>
            <a:endParaRPr lang="el-GR" sz="1600" dirty="0" smtClean="0">
              <a:solidFill>
                <a:srgbClr val="2F538D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538689" y="2540000"/>
            <a:ext cx="286327" cy="267854"/>
          </a:xfrm>
          <a:prstGeom prst="ellipse">
            <a:avLst/>
          </a:prstGeom>
          <a:solidFill>
            <a:srgbClr val="2F5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ectangle 25"/>
          <p:cNvSpPr/>
          <p:nvPr/>
        </p:nvSpPr>
        <p:spPr>
          <a:xfrm>
            <a:off x="10347649" y="2783624"/>
            <a:ext cx="800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F538D"/>
                </a:solidFill>
              </a:rPr>
              <a:t>today</a:t>
            </a:r>
            <a:endParaRPr lang="el-GR" sz="1600" dirty="0" smtClean="0">
              <a:solidFill>
                <a:srgbClr val="2F538D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73" y="3428856"/>
            <a:ext cx="1152381" cy="1152381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241311" y="4741734"/>
            <a:ext cx="1099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Public Key, symmetric algorithms</a:t>
            </a:r>
            <a:endParaRPr lang="el-GR" sz="16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7084293" y="1735299"/>
            <a:ext cx="1717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F538D"/>
                </a:solidFill>
              </a:rPr>
              <a:t>Birth of modern cryptography</a:t>
            </a:r>
            <a:endParaRPr lang="el-GR" sz="1400" b="1" dirty="0" smtClean="0">
              <a:solidFill>
                <a:srgbClr val="2F538D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60694" y="1730681"/>
            <a:ext cx="1233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F538D"/>
                </a:solidFill>
              </a:rPr>
              <a:t>Internet security</a:t>
            </a:r>
            <a:endParaRPr lang="el-GR" sz="1400" b="1" dirty="0" smtClean="0">
              <a:solidFill>
                <a:srgbClr val="2F538D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9874" r="16541" b="12379"/>
          <a:stretch/>
        </p:blipFill>
        <p:spPr>
          <a:xfrm>
            <a:off x="8783782" y="3657600"/>
            <a:ext cx="1174632" cy="76661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806874" y="4746352"/>
            <a:ext cx="1099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SSL/TLS protocols</a:t>
            </a:r>
            <a:endParaRPr lang="el-GR" sz="16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9956803" y="1735300"/>
            <a:ext cx="1233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F538D"/>
                </a:solidFill>
              </a:rPr>
              <a:t>Advanced applications</a:t>
            </a:r>
            <a:endParaRPr lang="el-GR" sz="1400" b="1" dirty="0" smtClean="0">
              <a:solidFill>
                <a:srgbClr val="2F538D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141528" y="4760207"/>
            <a:ext cx="1450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Blockchain</a:t>
            </a:r>
            <a:endParaRPr lang="el-GR" sz="1600" dirty="0" smtClean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t="28368" r="29636" b="5285"/>
          <a:stretch/>
        </p:blipFill>
        <p:spPr>
          <a:xfrm>
            <a:off x="10261600" y="3565235"/>
            <a:ext cx="1037638" cy="94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Caesar Cipher Demo (1)</a:t>
            </a:r>
            <a:endParaRPr lang="el-GR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42925" y="1215801"/>
            <a:ext cx="108775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2800" b="1" dirty="0" smtClean="0">
                <a:solidFill>
                  <a:prstClr val="black"/>
                </a:solidFill>
              </a:rPr>
              <a:t>Decode the following phrase (Shift +3)</a:t>
            </a:r>
          </a:p>
          <a:p>
            <a:pPr lvl="0" algn="just" defTabSz="457200">
              <a:defRPr/>
            </a:pPr>
            <a:endParaRPr lang="en-US" sz="2800" b="1" noProof="0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457200">
              <a:defRPr/>
            </a:pPr>
            <a:r>
              <a:rPr lang="en-US" sz="6000" dirty="0">
                <a:solidFill>
                  <a:srgbClr val="2F538D"/>
                </a:solidFill>
              </a:rPr>
              <a:t>DOO WKDW JOLWWHUV LV QRW JROG</a:t>
            </a:r>
          </a:p>
          <a:p>
            <a:pPr lvl="0" algn="just" defTabSz="457200">
              <a:defRPr/>
            </a:pPr>
            <a:endParaRPr lang="en-US" sz="28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5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Caesar Cipher Demo (2)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8650" y="883258"/>
            <a:ext cx="116730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→ D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 → O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 → W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 → K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 → J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 → L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 → H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 → U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 → V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 → Q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 → R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 → G</a:t>
            </a:r>
            <a:endParaRPr kumimoji="0" lang="el-GR" altLang="el-G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8026" y="1853976"/>
            <a:ext cx="85915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dirty="0" smtClean="0">
                <a:solidFill>
                  <a:srgbClr val="2F538D"/>
                </a:solidFill>
              </a:rPr>
              <a:t>DOO </a:t>
            </a:r>
            <a:r>
              <a:rPr lang="en-US" sz="4000" dirty="0">
                <a:solidFill>
                  <a:srgbClr val="2F538D"/>
                </a:solidFill>
              </a:rPr>
              <a:t>WKDW JOLWWHUV LV QRW </a:t>
            </a:r>
            <a:r>
              <a:rPr lang="en-US" sz="4000" dirty="0" smtClean="0">
                <a:solidFill>
                  <a:srgbClr val="2F538D"/>
                </a:solidFill>
              </a:rPr>
              <a:t>JROG</a:t>
            </a:r>
            <a:endParaRPr lang="en-US" sz="4000" dirty="0">
              <a:solidFill>
                <a:srgbClr val="2F538D"/>
              </a:solidFill>
            </a:endParaRPr>
          </a:p>
          <a:p>
            <a:pPr lvl="0" algn="just" defTabSz="457200">
              <a:defRPr/>
            </a:pPr>
            <a:endParaRPr lang="en-US" sz="16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701" y="3815673"/>
            <a:ext cx="7248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ALL THAT GLITTERS IS NOT GOLD</a:t>
            </a:r>
            <a:endParaRPr lang="en-US" sz="1600" noProof="0" dirty="0" smtClean="0">
              <a:solidFill>
                <a:schemeClr val="accent6">
                  <a:lumMod val="75000"/>
                </a:schemeClr>
              </a:solidFill>
              <a:latin typeface="Calibri" panose="020F0502020204030204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753225" y="2581274"/>
            <a:ext cx="381000" cy="1234399"/>
          </a:xfrm>
          <a:prstGeom prst="downArrow">
            <a:avLst/>
          </a:prstGeom>
          <a:solidFill>
            <a:srgbClr val="2F538D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133726" y="5500371"/>
            <a:ext cx="859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Challenges?</a:t>
            </a:r>
            <a:endParaRPr lang="en-US" sz="1600" noProof="0" dirty="0" smtClean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0502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Encryption - Basic principles</a:t>
            </a:r>
            <a:endParaRPr lang="el-GR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32231" y="3559480"/>
            <a:ext cx="117826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Plaintext</a:t>
            </a:r>
            <a:r>
              <a:rPr lang="el-GR" sz="2000" dirty="0" smtClean="0"/>
              <a:t>: </a:t>
            </a:r>
            <a:r>
              <a:rPr lang="en-US" sz="2000" dirty="0"/>
              <a:t>The original readable message or data before </a:t>
            </a:r>
            <a:r>
              <a:rPr lang="en-US" sz="2000" dirty="0" smtClean="0"/>
              <a:t>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r>
              <a:rPr lang="en-US" sz="2000" b="1" dirty="0" err="1"/>
              <a:t>Ciphertext</a:t>
            </a:r>
            <a:r>
              <a:rPr lang="el-GR" sz="2000" dirty="0" smtClean="0"/>
              <a:t>: </a:t>
            </a:r>
            <a:r>
              <a:rPr lang="en-US" sz="2000" dirty="0"/>
              <a:t>The scrambled, unreadable version of plaintext produced after </a:t>
            </a:r>
            <a:r>
              <a:rPr lang="en-US" sz="2000" dirty="0" smtClean="0"/>
              <a:t>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r>
              <a:rPr lang="en-US" sz="2000" b="1" dirty="0"/>
              <a:t>Encryption</a:t>
            </a:r>
            <a:r>
              <a:rPr lang="el-GR" sz="2000" dirty="0" smtClean="0"/>
              <a:t>: </a:t>
            </a:r>
            <a:r>
              <a:rPr lang="en-US" sz="2000" dirty="0"/>
              <a:t>The process of converting plaintext into </a:t>
            </a:r>
            <a:r>
              <a:rPr lang="en-US" sz="2000" dirty="0" err="1"/>
              <a:t>ciphertext</a:t>
            </a:r>
            <a:r>
              <a:rPr lang="en-US" sz="2000" dirty="0"/>
              <a:t> to protect it from unauthorized </a:t>
            </a:r>
            <a:r>
              <a:rPr lang="en-US" sz="2000" dirty="0" smtClean="0"/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 smtClean="0"/>
          </a:p>
          <a:p>
            <a:r>
              <a:rPr lang="en-US" sz="2000" b="1" dirty="0"/>
              <a:t>Decryption</a:t>
            </a:r>
            <a:r>
              <a:rPr lang="el-GR" sz="2000" dirty="0" smtClean="0"/>
              <a:t>: </a:t>
            </a:r>
            <a:r>
              <a:rPr lang="en-US" sz="2000" dirty="0"/>
              <a:t>The process of converting </a:t>
            </a:r>
            <a:r>
              <a:rPr lang="en-US" sz="2000" dirty="0" err="1"/>
              <a:t>ciphertext</a:t>
            </a:r>
            <a:r>
              <a:rPr lang="en-US" sz="2000" dirty="0"/>
              <a:t> back into plaintext using the appropriate </a:t>
            </a:r>
            <a:r>
              <a:rPr lang="en-US" sz="2000" dirty="0" smtClean="0"/>
              <a:t>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/>
              <a:t>Key</a:t>
            </a:r>
            <a:r>
              <a:rPr lang="en-US" sz="2000" dirty="0"/>
              <a:t>: A secret value used by </a:t>
            </a:r>
            <a:r>
              <a:rPr lang="en-US" sz="2000" dirty="0" smtClean="0"/>
              <a:t>encryption and decryption </a:t>
            </a:r>
            <a:r>
              <a:rPr lang="en-US" sz="2000" dirty="0"/>
              <a:t>algorithms to transform data</a:t>
            </a:r>
            <a:endParaRPr lang="el-GR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9065" r="9674" b="49859"/>
          <a:stretch/>
        </p:blipFill>
        <p:spPr>
          <a:xfrm>
            <a:off x="3084947" y="868219"/>
            <a:ext cx="6511636" cy="20227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401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Symmetric Encryption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67855" y="1222076"/>
            <a:ext cx="65116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Same </a:t>
            </a:r>
            <a:r>
              <a:rPr lang="en-US" sz="2000" b="1" u="sng" dirty="0"/>
              <a:t>key</a:t>
            </a:r>
            <a:r>
              <a:rPr lang="en-US" sz="2000" dirty="0"/>
              <a:t> is used for both encryption and </a:t>
            </a:r>
            <a:r>
              <a:rPr lang="en-US" sz="2000" dirty="0" smtClean="0"/>
              <a:t>decryption, requires </a:t>
            </a:r>
            <a:r>
              <a:rPr lang="en-US" sz="2000" dirty="0"/>
              <a:t>secure key sharing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F538D"/>
                </a:solidFill>
              </a:rPr>
              <a:t>Fast </a:t>
            </a:r>
            <a:r>
              <a:rPr lang="en-US" sz="2000" b="1" dirty="0">
                <a:solidFill>
                  <a:srgbClr val="2F538D"/>
                </a:solidFill>
              </a:rPr>
              <a:t>and efficient</a:t>
            </a:r>
            <a:r>
              <a:rPr lang="en-US" sz="2000" dirty="0"/>
              <a:t> </a:t>
            </a:r>
            <a:r>
              <a:rPr lang="en-US" sz="2000" dirty="0" smtClean="0"/>
              <a:t>- ideal </a:t>
            </a:r>
            <a:r>
              <a:rPr lang="en-US" sz="2000" dirty="0"/>
              <a:t>for encrypting large volumes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</a:t>
            </a:r>
            <a:r>
              <a:rPr lang="en-US" sz="2000" b="1" dirty="0">
                <a:solidFill>
                  <a:srgbClr val="2F538D"/>
                </a:solidFill>
              </a:rPr>
              <a:t>confidentiality</a:t>
            </a:r>
            <a:r>
              <a:rPr lang="en-US" sz="2000" dirty="0"/>
              <a:t>, but not authentication or integrity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Vulnerable if the key is intercepted </a:t>
            </a:r>
            <a:r>
              <a:rPr lang="en-US" sz="2000" dirty="0" smtClean="0"/>
              <a:t>- </a:t>
            </a:r>
            <a:r>
              <a:rPr lang="en-US" sz="2000" b="1" dirty="0">
                <a:solidFill>
                  <a:srgbClr val="2F538D"/>
                </a:solidFill>
              </a:rPr>
              <a:t>key management</a:t>
            </a:r>
            <a:r>
              <a:rPr lang="en-US" sz="2000" dirty="0"/>
              <a:t> is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Operates in two main modes: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Block ciphers</a:t>
            </a:r>
            <a:r>
              <a:rPr lang="en-US" sz="2000" dirty="0"/>
              <a:t>: encrypts data in fixed-size blocks (e.g., 128 bits)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Stream ciphers</a:t>
            </a:r>
            <a:r>
              <a:rPr lang="en-US" sz="2000" dirty="0"/>
              <a:t>: encrypts data bit by bit or byte by byte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t="14546"/>
          <a:stretch/>
        </p:blipFill>
        <p:spPr>
          <a:xfrm>
            <a:off x="8213437" y="3952218"/>
            <a:ext cx="3978563" cy="29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Symmetric Algorithms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23163"/>
              </p:ext>
            </p:extLst>
          </p:nvPr>
        </p:nvGraphicFramePr>
        <p:xfrm>
          <a:off x="868221" y="1006765"/>
          <a:ext cx="1038167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33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285909">
                  <a:extLst>
                    <a:ext uri="{9D8B030D-6E8A-4147-A177-3AD203B41FA5}">
                      <a16:colId xmlns:a16="http://schemas.microsoft.com/office/drawing/2014/main" val="4239719621"/>
                    </a:ext>
                  </a:extLst>
                </a:gridCol>
                <a:gridCol w="2866759">
                  <a:extLst>
                    <a:ext uri="{9D8B030D-6E8A-4147-A177-3AD203B41FA5}">
                      <a16:colId xmlns:a16="http://schemas.microsoft.com/office/drawing/2014/main" val="3374057141"/>
                    </a:ext>
                  </a:extLst>
                </a:gridCol>
                <a:gridCol w="2076334">
                  <a:extLst>
                    <a:ext uri="{9D8B030D-6E8A-4147-A177-3AD203B41FA5}">
                      <a16:colId xmlns:a16="http://schemas.microsoft.com/office/drawing/2014/main" val="654132584"/>
                    </a:ext>
                  </a:extLst>
                </a:gridCol>
                <a:gridCol w="2076334">
                  <a:extLst>
                    <a:ext uri="{9D8B030D-6E8A-4147-A177-3AD203B41FA5}">
                      <a16:colId xmlns:a16="http://schemas.microsoft.com/office/drawing/2014/main" val="1992376117"/>
                    </a:ext>
                  </a:extLst>
                </a:gridCol>
              </a:tblGrid>
              <a:tr h="371302">
                <a:tc>
                  <a:txBody>
                    <a:bodyPr/>
                    <a:lstStyle/>
                    <a:p>
                      <a:r>
                        <a:rPr lang="en-US" sz="2000" b="1" dirty="0"/>
                        <a:t>Algorithm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Type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Key Size / Block Size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Notes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Use Cases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86637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Advanced Encryption Standard (AES)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Block cipher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128-bit block; keys: 128, 192, 256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Modern standard; highly secure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HTTPS (TLS), VPNs, disk encryption, Wi-Fi security (WPA2/WPA3)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Data Encryption Standard (DES)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Block cipher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64-bit block; 56-bit key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Outdated, insecure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Historical, </a:t>
                      </a:r>
                      <a:r>
                        <a:rPr lang="en-US" sz="1600" dirty="0"/>
                        <a:t>replaced by AES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Triple DES (3DES)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Block cipher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64-bit block; 3×56-bit keys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Encrypt-Decrypt-Encrypt, </a:t>
                      </a:r>
                      <a:r>
                        <a:rPr lang="en-US" sz="1600" dirty="0"/>
                        <a:t>stronger than DES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Legacy financial systems, older VPNs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r>
                        <a:rPr lang="en-US" sz="1600" b="1"/>
                        <a:t>Blowfish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Block cipher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64-bit block; key: 32–448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Fast, flexible key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VPNs, legacy encryption tools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r>
                        <a:rPr lang="en-US" sz="1600" b="1"/>
                        <a:t>Twofish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Block cipher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128-bit block; key up to 256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AES finalist; secure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Encryption tools, secure storage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r>
                        <a:rPr lang="en-US" sz="1600" b="1"/>
                        <a:t>RC4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Stream cipher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Variable key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Once popular; now insecure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Historically SSL/TLS, WEP Wi-Fi (deprecated)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618836">
                <a:tc>
                  <a:txBody>
                    <a:bodyPr/>
                    <a:lstStyle/>
                    <a:p>
                      <a:r>
                        <a:rPr lang="en-US" sz="1600" b="1"/>
                        <a:t>ChaCha20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Stream cipher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256-bit key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Modern, secure and fast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TLS 1.3, </a:t>
                      </a:r>
                      <a:r>
                        <a:rPr lang="en-US" sz="1600" dirty="0" err="1"/>
                        <a:t>WireGuard</a:t>
                      </a:r>
                      <a:r>
                        <a:rPr lang="en-US" sz="1600" dirty="0"/>
                        <a:t> VPN, secure messaging apps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AES Algorithm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937444"/>
            <a:ext cx="5659292" cy="268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47782" y="695603"/>
            <a:ext cx="54814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Setup: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Block size: 128 bits (16 bytes)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Key size: 128 bits (same for encryption &amp; decryption)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Number of rounds: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Encryption Steps: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1: </a:t>
            </a:r>
            <a:r>
              <a:rPr lang="en-US" sz="1400" b="1" dirty="0" err="1"/>
              <a:t>AddRoundKey</a:t>
            </a:r>
            <a:r>
              <a:rPr lang="en-US" sz="1400" dirty="0"/>
              <a:t> – XOR each byte of the plaintext with the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2: </a:t>
            </a:r>
            <a:r>
              <a:rPr lang="en-US" sz="1400" b="1" dirty="0" err="1"/>
              <a:t>SubBytes</a:t>
            </a:r>
            <a:r>
              <a:rPr lang="en-US" sz="1400" dirty="0"/>
              <a:t> – Replace each byte using a substitution table (S-box)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3: </a:t>
            </a:r>
            <a:r>
              <a:rPr lang="en-US" sz="1400" b="1" dirty="0" err="1"/>
              <a:t>ShiftRows</a:t>
            </a:r>
            <a:r>
              <a:rPr lang="en-US" sz="1400" dirty="0"/>
              <a:t> – Shift rows of the 4×4 byte matrix cyclically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4: </a:t>
            </a:r>
            <a:r>
              <a:rPr lang="en-US" sz="1400" b="1" dirty="0" err="1"/>
              <a:t>MixColumns</a:t>
            </a:r>
            <a:r>
              <a:rPr lang="en-US" sz="1400" dirty="0"/>
              <a:t> – Mix columns mathematically for diffusion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5: Repeat Steps 2–4</a:t>
            </a:r>
            <a:r>
              <a:rPr lang="en-US" sz="1400" dirty="0"/>
              <a:t> for 9 rounds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6: Final Round</a:t>
            </a:r>
            <a:r>
              <a:rPr lang="en-US" sz="1400" dirty="0"/>
              <a:t> – Repeat Steps 2–3, skip </a:t>
            </a:r>
            <a:r>
              <a:rPr lang="en-US" sz="1400" dirty="0" err="1"/>
              <a:t>MixColumns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7: Output </a:t>
            </a:r>
            <a:r>
              <a:rPr lang="en-US" sz="1400" b="1" dirty="0" err="1"/>
              <a:t>Ciphertext</a:t>
            </a:r>
            <a:r>
              <a:rPr lang="en-US" sz="1400" dirty="0"/>
              <a:t> – Encrypted, unreadable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Decryption Steps: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1: Inverse </a:t>
            </a:r>
            <a:r>
              <a:rPr lang="en-US" sz="1400" b="1" dirty="0" err="1"/>
              <a:t>ShiftRows</a:t>
            </a:r>
            <a:r>
              <a:rPr lang="en-US" sz="1400" dirty="0"/>
              <a:t> – Reverse the row shifts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2: Inverse </a:t>
            </a:r>
            <a:r>
              <a:rPr lang="en-US" sz="1400" b="1" dirty="0" err="1"/>
              <a:t>SubBytes</a:t>
            </a:r>
            <a:r>
              <a:rPr lang="en-US" sz="1400" dirty="0"/>
              <a:t> – Reverse the byte substitution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3: </a:t>
            </a:r>
            <a:r>
              <a:rPr lang="en-US" sz="1400" b="1" dirty="0" err="1"/>
              <a:t>AddRoundKey</a:t>
            </a:r>
            <a:r>
              <a:rPr lang="en-US" sz="1400" dirty="0"/>
              <a:t> – XOR with the same key again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4: Inverse </a:t>
            </a:r>
            <a:r>
              <a:rPr lang="en-US" sz="1400" b="1" dirty="0" err="1"/>
              <a:t>MixColumns</a:t>
            </a:r>
            <a:r>
              <a:rPr lang="en-US" sz="1400" dirty="0"/>
              <a:t> – Reverse the column mixing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5: Repeat Inverse Steps for all rounds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Step 6: Recover Plaintext</a:t>
            </a:r>
            <a:r>
              <a:rPr lang="en-US" sz="1400" dirty="0"/>
              <a:t> – Original message restored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Key Points: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Symmetric-key encryption </a:t>
            </a:r>
            <a:r>
              <a:rPr lang="en-US" sz="1400" dirty="0" smtClean="0"/>
              <a:t>= </a:t>
            </a:r>
            <a:r>
              <a:rPr lang="en-US" sz="1400" dirty="0"/>
              <a:t>same key for encryption &amp; decryption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Works on fixed-size blocks (128 bits)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Provides </a:t>
            </a:r>
            <a:r>
              <a:rPr lang="en-US" sz="1400" b="1" dirty="0"/>
              <a:t>confidentiality, diffusion, </a:t>
            </a:r>
            <a:r>
              <a:rPr lang="en-US" sz="1400" b="1" dirty="0" smtClean="0"/>
              <a:t>resistance </a:t>
            </a:r>
            <a:r>
              <a:rPr lang="en-US" sz="1400" b="1" dirty="0"/>
              <a:t>to </a:t>
            </a:r>
            <a:r>
              <a:rPr lang="en-US" sz="1400" b="1" dirty="0" smtClean="0"/>
              <a:t>attacks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22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Asymmetric Encryption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67855" y="1222076"/>
            <a:ext cx="65116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Uses a key pair: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F538D"/>
                </a:solidFill>
              </a:rPr>
              <a:t>Public</a:t>
            </a:r>
            <a:r>
              <a:rPr lang="en-US" sz="2000" dirty="0" smtClean="0"/>
              <a:t> </a:t>
            </a:r>
            <a:r>
              <a:rPr lang="en-US" sz="2000" dirty="0"/>
              <a:t>key </a:t>
            </a:r>
            <a:r>
              <a:rPr lang="en-US" sz="2000" dirty="0" smtClean="0"/>
              <a:t>- </a:t>
            </a:r>
            <a:r>
              <a:rPr lang="en-US" sz="2000" dirty="0"/>
              <a:t>used to encrypt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2F538D"/>
                </a:solidFill>
              </a:rPr>
              <a:t>Private</a:t>
            </a:r>
            <a:r>
              <a:rPr lang="en-US" sz="2000" dirty="0" smtClean="0"/>
              <a:t> </a:t>
            </a:r>
            <a:r>
              <a:rPr lang="en-US" sz="2000" dirty="0"/>
              <a:t>key </a:t>
            </a:r>
            <a:r>
              <a:rPr lang="en-US" sz="2000" dirty="0" smtClean="0"/>
              <a:t>- </a:t>
            </a:r>
            <a:r>
              <a:rPr lang="en-US" sz="2000" dirty="0"/>
              <a:t>used to decrypt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Solves </a:t>
            </a:r>
            <a:r>
              <a:rPr lang="en-US" sz="2000" dirty="0"/>
              <a:t>the </a:t>
            </a:r>
            <a:r>
              <a:rPr lang="en-US" sz="2000" b="1" dirty="0">
                <a:solidFill>
                  <a:srgbClr val="2F538D"/>
                </a:solidFill>
              </a:rPr>
              <a:t>key distribution problem</a:t>
            </a:r>
            <a:r>
              <a:rPr lang="en-US" sz="2000" dirty="0"/>
              <a:t> of symmetric encryption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Typically </a:t>
            </a:r>
            <a:r>
              <a:rPr lang="en-US" sz="2000" b="1" dirty="0">
                <a:solidFill>
                  <a:srgbClr val="2F538D"/>
                </a:solidFill>
              </a:rPr>
              <a:t>slower</a:t>
            </a:r>
            <a:r>
              <a:rPr lang="en-US" sz="2000" dirty="0"/>
              <a:t> than symmetric encryption </a:t>
            </a:r>
            <a:r>
              <a:rPr lang="en-US" sz="2000" dirty="0" smtClean="0"/>
              <a:t>- </a:t>
            </a:r>
            <a:r>
              <a:rPr lang="en-US" sz="2000" dirty="0"/>
              <a:t>often used to encrypt keys, not bulk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Provides </a:t>
            </a:r>
            <a:r>
              <a:rPr lang="en-US" sz="2000" dirty="0"/>
              <a:t>confidentiality, </a:t>
            </a:r>
            <a:r>
              <a:rPr lang="en-US" sz="2000" dirty="0" smtClean="0"/>
              <a:t>authentication </a:t>
            </a:r>
            <a:r>
              <a:rPr lang="en-US" sz="2000" dirty="0"/>
              <a:t>and non-repudiation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Widely </a:t>
            </a:r>
            <a:r>
              <a:rPr lang="en-US" sz="2000" dirty="0"/>
              <a:t>used in modern secure communication protocols (TLS, email encryption)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t="14546"/>
          <a:stretch/>
        </p:blipFill>
        <p:spPr>
          <a:xfrm>
            <a:off x="8213437" y="3952218"/>
            <a:ext cx="3978563" cy="29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9"/>
            <a:ext cx="12191999" cy="6898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941" y="347833"/>
            <a:ext cx="49812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400" noProof="0" dirty="0" smtClean="0">
                <a:solidFill>
                  <a:schemeClr val="bg1"/>
                </a:solidFill>
                <a:latin typeface="Calibri" panose="020F0502020204030204"/>
              </a:rPr>
              <a:t>Υπάρχει τυχαιότητα</a:t>
            </a:r>
            <a:r>
              <a:rPr lang="el-GR" sz="4400" dirty="0">
                <a:solidFill>
                  <a:schemeClr val="bg1"/>
                </a:solidFill>
                <a:latin typeface="Calibri" panose="020F0502020204030204"/>
              </a:rPr>
              <a:t>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19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Asymmetric Algorithms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87860"/>
              </p:ext>
            </p:extLst>
          </p:nvPr>
        </p:nvGraphicFramePr>
        <p:xfrm>
          <a:off x="467304" y="774701"/>
          <a:ext cx="11028215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643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365992">
                  <a:extLst>
                    <a:ext uri="{9D8B030D-6E8A-4147-A177-3AD203B41FA5}">
                      <a16:colId xmlns:a16="http://schemas.microsoft.com/office/drawing/2014/main" val="4239719621"/>
                    </a:ext>
                  </a:extLst>
                </a:gridCol>
                <a:gridCol w="1726783">
                  <a:extLst>
                    <a:ext uri="{9D8B030D-6E8A-4147-A177-3AD203B41FA5}">
                      <a16:colId xmlns:a16="http://schemas.microsoft.com/office/drawing/2014/main" val="3374057141"/>
                    </a:ext>
                  </a:extLst>
                </a:gridCol>
                <a:gridCol w="3524154">
                  <a:extLst>
                    <a:ext uri="{9D8B030D-6E8A-4147-A177-3AD203B41FA5}">
                      <a16:colId xmlns:a16="http://schemas.microsoft.com/office/drawing/2014/main" val="654132584"/>
                    </a:ext>
                  </a:extLst>
                </a:gridCol>
                <a:gridCol w="2205643">
                  <a:extLst>
                    <a:ext uri="{9D8B030D-6E8A-4147-A177-3AD203B41FA5}">
                      <a16:colId xmlns:a16="http://schemas.microsoft.com/office/drawing/2014/main" val="1992376117"/>
                    </a:ext>
                  </a:extLst>
                </a:gridCol>
              </a:tblGrid>
              <a:tr h="434677">
                <a:tc>
                  <a:txBody>
                    <a:bodyPr/>
                    <a:lstStyle/>
                    <a:p>
                      <a:r>
                        <a:rPr lang="en-US" sz="2000" b="1"/>
                        <a:t>Algorithm (Acronym)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Type / Purpose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Key Size / Security</a:t>
                      </a:r>
                      <a:endParaRPr lang="en-US" sz="20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Notes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Use </a:t>
                      </a:r>
                      <a:r>
                        <a:rPr lang="en-US" sz="2000" b="1" dirty="0" smtClean="0"/>
                        <a:t>Cases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014247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Rivest</a:t>
                      </a:r>
                      <a:r>
                        <a:rPr lang="en-US" sz="1600" b="1" dirty="0"/>
                        <a:t>-Shamir-</a:t>
                      </a:r>
                      <a:r>
                        <a:rPr lang="en-US" sz="1600" b="1" dirty="0" err="1"/>
                        <a:t>Adleman</a:t>
                      </a:r>
                      <a:r>
                        <a:rPr lang="en-US" sz="1600" b="1" dirty="0"/>
                        <a:t> (RSA)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Encryption &amp; Digital Signatures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2048–4096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Security based on factoring large </a:t>
                      </a:r>
                      <a:r>
                        <a:rPr lang="en-US" sz="1600" dirty="0" smtClean="0"/>
                        <a:t>integers - </a:t>
                      </a:r>
                      <a:r>
                        <a:rPr lang="en-US" sz="1600" dirty="0"/>
                        <a:t>widely adopted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TLS/HTTPS key exchange, email encryption (PGP), software signing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749331">
                <a:tc>
                  <a:txBody>
                    <a:bodyPr/>
                    <a:lstStyle/>
                    <a:p>
                      <a:r>
                        <a:rPr lang="en-US" sz="1600" b="1" dirty="0"/>
                        <a:t>Elliptic Curve Cryptography (ECC)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Encryption &amp; Digital Signatures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256–521 bits (smaller key, similar strength to RSA 3072–15360 bits)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Efficient, suitable for mobile/IoT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TLS/HTTPS, mobile devices, cryptocurrency wallets, secure messaging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724461">
                <a:tc>
                  <a:txBody>
                    <a:bodyPr/>
                    <a:lstStyle/>
                    <a:p>
                      <a:r>
                        <a:rPr lang="en-US" sz="1600" b="1"/>
                        <a:t>Diffie-Hellman (DH)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Key Exchange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2048+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Securely establishes a shared secret over insecure channels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TLS session key exchange, VPNs, SSH key exchange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749331">
                <a:tc>
                  <a:txBody>
                    <a:bodyPr/>
                    <a:lstStyle/>
                    <a:p>
                      <a:r>
                        <a:rPr lang="en-US" sz="1600" b="1"/>
                        <a:t>ElGamal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Encryption &amp; Digital Signatures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2048+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Based on discrete logarithm </a:t>
                      </a:r>
                      <a:r>
                        <a:rPr lang="en-US" sz="1600" dirty="0" smtClean="0"/>
                        <a:t>problem -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used </a:t>
                      </a:r>
                      <a:r>
                        <a:rPr lang="en-US" sz="1600" dirty="0"/>
                        <a:t>for both encryption and signing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Secure messaging, research cryptosystems, some blockchain schemes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724461">
                <a:tc>
                  <a:txBody>
                    <a:bodyPr/>
                    <a:lstStyle/>
                    <a:p>
                      <a:r>
                        <a:rPr lang="en-US" sz="1600" b="1"/>
                        <a:t>Digital Signature Algorithm (DSA)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Digital Signatures only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1024–3072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Signing-only </a:t>
                      </a:r>
                      <a:r>
                        <a:rPr lang="en-US" sz="1600" dirty="0" smtClean="0"/>
                        <a:t>algorithm</a:t>
                      </a:r>
                      <a:r>
                        <a:rPr lang="en-US" sz="1600" baseline="0" dirty="0" smtClean="0"/>
                        <a:t> - </a:t>
                      </a:r>
                      <a:r>
                        <a:rPr lang="en-US" sz="1600" dirty="0" smtClean="0"/>
                        <a:t>discrete </a:t>
                      </a:r>
                      <a:r>
                        <a:rPr lang="en-US" sz="1600" dirty="0"/>
                        <a:t>logarithm based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Software signing, certificates, secure updates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4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RSA Algorithm</a:t>
            </a:r>
            <a:endParaRPr lang="el-G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47782" y="695603"/>
            <a:ext cx="68533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</a:t>
            </a:r>
            <a:r>
              <a:rPr lang="en-US" b="1" dirty="0" smtClean="0"/>
              <a:t>Generation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</a:t>
            </a:r>
            <a:r>
              <a:rPr lang="en-US" dirty="0"/>
              <a:t>two large prime numbers: p and </a:t>
            </a:r>
            <a:r>
              <a:rPr lang="en-US" dirty="0" smtClean="0"/>
              <a:t>q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</a:t>
            </a:r>
            <a:r>
              <a:rPr lang="en-US" dirty="0"/>
              <a:t>modulus: n = p ×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</a:t>
            </a:r>
            <a:r>
              <a:rPr lang="en-US" dirty="0"/>
              <a:t>Euler’s totient: </a:t>
            </a:r>
            <a:r>
              <a:rPr lang="el-GR" dirty="0"/>
              <a:t>φ(</a:t>
            </a:r>
            <a:r>
              <a:rPr lang="en-US" dirty="0"/>
              <a:t>n) = (p-1)(q-1)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</a:t>
            </a:r>
            <a:r>
              <a:rPr lang="en-US" b="1" dirty="0"/>
              <a:t>public exponent e</a:t>
            </a:r>
            <a:r>
              <a:rPr lang="en-US" dirty="0"/>
              <a:t> such that 1 &lt; e &lt; </a:t>
            </a:r>
            <a:r>
              <a:rPr lang="el-GR" dirty="0"/>
              <a:t>φ(</a:t>
            </a:r>
            <a:r>
              <a:rPr lang="en-US" dirty="0"/>
              <a:t>n) and </a:t>
            </a:r>
            <a:r>
              <a:rPr lang="en-US" dirty="0" err="1"/>
              <a:t>gcd</a:t>
            </a:r>
            <a:r>
              <a:rPr lang="en-US" dirty="0"/>
              <a:t>(e, </a:t>
            </a:r>
            <a:r>
              <a:rPr lang="el-GR" dirty="0"/>
              <a:t>φ(</a:t>
            </a:r>
            <a:r>
              <a:rPr lang="en-US" dirty="0"/>
              <a:t>n)) =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</a:t>
            </a:r>
            <a:r>
              <a:rPr lang="en-US" b="1" dirty="0"/>
              <a:t>private exponent d</a:t>
            </a:r>
            <a:r>
              <a:rPr lang="en-US" dirty="0"/>
              <a:t> such that d × e ≡ 1 mod </a:t>
            </a:r>
            <a:r>
              <a:rPr lang="el-GR" dirty="0"/>
              <a:t>φ(</a:t>
            </a:r>
            <a:r>
              <a:rPr lang="en-US" dirty="0"/>
              <a:t>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 </a:t>
            </a:r>
            <a:r>
              <a:rPr lang="en-US" dirty="0"/>
              <a:t>key: (e, 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Private </a:t>
            </a:r>
            <a:r>
              <a:rPr lang="en-US" dirty="0"/>
              <a:t>key: (d,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Encryption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Represent </a:t>
            </a:r>
            <a:r>
              <a:rPr lang="en-US" dirty="0"/>
              <a:t>plaintext as number M (0 ≤ M &lt; 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</a:t>
            </a:r>
            <a:r>
              <a:rPr lang="en-US" dirty="0" err="1"/>
              <a:t>ciphertext</a:t>
            </a:r>
            <a:r>
              <a:rPr lang="en-US" dirty="0"/>
              <a:t>: C = </a:t>
            </a:r>
            <a:r>
              <a:rPr lang="en-US" dirty="0" err="1"/>
              <a:t>M^e</a:t>
            </a:r>
            <a:r>
              <a:rPr lang="en-US" dirty="0"/>
              <a:t> mod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Decryption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</a:t>
            </a:r>
            <a:r>
              <a:rPr lang="en-US" dirty="0"/>
              <a:t>plaintext: M = </a:t>
            </a:r>
            <a:r>
              <a:rPr lang="en-US" dirty="0" err="1"/>
              <a:t>C^d</a:t>
            </a:r>
            <a:r>
              <a:rPr lang="en-US" dirty="0"/>
              <a:t> mod 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</a:t>
            </a:r>
            <a:r>
              <a:rPr lang="en-US" dirty="0"/>
              <a:t>the private key (d, n) to recover original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Key Points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Asymmetric </a:t>
            </a:r>
            <a:r>
              <a:rPr lang="en-US" dirty="0"/>
              <a:t>encryption → different keys for encryption &amp; decryption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Security </a:t>
            </a:r>
            <a:r>
              <a:rPr lang="en-US" dirty="0"/>
              <a:t>relies on the difficulty of factoring large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used with symmetric ciphers for encrypting large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1674506"/>
            <a:ext cx="4482597" cy="295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RSA Algorithm – simplified example (1)</a:t>
            </a:r>
            <a:endParaRPr lang="el-G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47782" y="695603"/>
            <a:ext cx="57634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Key </a:t>
            </a:r>
            <a:r>
              <a:rPr lang="en-US" sz="1600" b="1" dirty="0" smtClean="0"/>
              <a:t>Generation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</a:t>
            </a:r>
            <a:r>
              <a:rPr lang="en-US" sz="1600" dirty="0"/>
              <a:t>two large prime numbers: p and </a:t>
            </a:r>
            <a:r>
              <a:rPr lang="en-US" sz="1600" dirty="0" smtClean="0"/>
              <a:t>q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/>
              <a:t>modulus: n = p ×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/>
              <a:t>Euler’s totient: </a:t>
            </a:r>
            <a:r>
              <a:rPr lang="el-GR" sz="1600" dirty="0"/>
              <a:t>φ(</a:t>
            </a:r>
            <a:r>
              <a:rPr lang="en-US" sz="1600" dirty="0"/>
              <a:t>n) = (p-1)(q-1)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</a:t>
            </a:r>
            <a:r>
              <a:rPr lang="en-US" sz="1600" b="1" dirty="0"/>
              <a:t>public exponent e</a:t>
            </a:r>
            <a:r>
              <a:rPr lang="en-US" sz="1600" dirty="0"/>
              <a:t> such that 1 &lt; e &lt; </a:t>
            </a:r>
            <a:r>
              <a:rPr lang="el-GR" sz="1600" dirty="0"/>
              <a:t>φ(</a:t>
            </a:r>
            <a:r>
              <a:rPr lang="en-US" sz="1600" dirty="0"/>
              <a:t>n) and </a:t>
            </a:r>
            <a:r>
              <a:rPr lang="en-US" sz="1600" dirty="0" err="1"/>
              <a:t>gcd</a:t>
            </a:r>
            <a:r>
              <a:rPr lang="en-US" sz="1600" dirty="0"/>
              <a:t>(e, </a:t>
            </a:r>
            <a:r>
              <a:rPr lang="el-GR" sz="1600" dirty="0"/>
              <a:t>φ(</a:t>
            </a:r>
            <a:r>
              <a:rPr lang="en-US" sz="1600" dirty="0"/>
              <a:t>n)) = </a:t>
            </a:r>
            <a:r>
              <a:rPr lang="en-US" sz="1600" dirty="0" smtClean="0"/>
              <a:t>1 (</a:t>
            </a:r>
            <a:r>
              <a:rPr lang="en-US" sz="1600" dirty="0" err="1" smtClean="0"/>
              <a:t>gcd</a:t>
            </a:r>
            <a:r>
              <a:rPr lang="en-US" sz="1600" dirty="0" smtClean="0"/>
              <a:t>=greatest common divisor)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b="1" dirty="0"/>
              <a:t>private exponent d</a:t>
            </a:r>
            <a:r>
              <a:rPr lang="en-US" sz="1600" dirty="0"/>
              <a:t> such that d × e ≡ 1 mod </a:t>
            </a:r>
            <a:r>
              <a:rPr lang="el-GR" sz="1600" dirty="0"/>
              <a:t>φ(</a:t>
            </a:r>
            <a:r>
              <a:rPr lang="en-US" sz="1600" dirty="0"/>
              <a:t>n</a:t>
            </a:r>
            <a:r>
              <a:rPr lang="en-US" sz="1600" dirty="0" smtClean="0"/>
              <a:t>), where 1 is the remainder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Public </a:t>
            </a:r>
            <a:r>
              <a:rPr lang="en-US" sz="1600" dirty="0"/>
              <a:t>key: (e, 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Private </a:t>
            </a:r>
            <a:r>
              <a:rPr lang="en-US" sz="1600" dirty="0"/>
              <a:t>key: (d,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Encryption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Represent </a:t>
            </a:r>
            <a:r>
              <a:rPr lang="en-US" sz="1600" dirty="0"/>
              <a:t>plaintext as number M (0 ≤ M &lt; 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 err="1"/>
              <a:t>ciphertext</a:t>
            </a:r>
            <a:r>
              <a:rPr lang="en-US" sz="1600" dirty="0"/>
              <a:t>: C = </a:t>
            </a:r>
            <a:r>
              <a:rPr lang="en-US" sz="1600" dirty="0" err="1"/>
              <a:t>M^e</a:t>
            </a:r>
            <a:r>
              <a:rPr lang="en-US" sz="1600" dirty="0"/>
              <a:t> mod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Decryption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/>
              <a:t>plaintext: M = </a:t>
            </a:r>
            <a:r>
              <a:rPr lang="en-US" sz="1600" dirty="0" err="1"/>
              <a:t>C^d</a:t>
            </a:r>
            <a:r>
              <a:rPr lang="en-US" sz="1600" dirty="0"/>
              <a:t> mod 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Uses </a:t>
            </a:r>
            <a:r>
              <a:rPr lang="en-US" sz="1600" dirty="0"/>
              <a:t>the private key (d, n) to recover original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Key Points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Asymmetric </a:t>
            </a:r>
            <a:r>
              <a:rPr lang="en-US" sz="1600" dirty="0"/>
              <a:t>encryption → different keys for encryption &amp; decryption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Security </a:t>
            </a:r>
            <a:r>
              <a:rPr lang="en-US" sz="1600" dirty="0"/>
              <a:t>relies on the difficulty of factoring large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Often </a:t>
            </a:r>
            <a:r>
              <a:rPr lang="en-US" sz="1600" dirty="0"/>
              <a:t>used with symmetric ciphers for encrypting large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9164" y="674257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F538D"/>
                </a:solidFill>
              </a:rPr>
              <a:t>p = 7, q = 11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3782" y="1463967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538D"/>
                </a:solidFill>
              </a:rPr>
              <a:t>n = p × q = 7 × 11 = 77</a:t>
            </a:r>
          </a:p>
        </p:txBody>
      </p:sp>
      <p:sp>
        <p:nvSpPr>
          <p:cNvPr id="8" name="Rectangle 7"/>
          <p:cNvSpPr/>
          <p:nvPr/>
        </p:nvSpPr>
        <p:spPr>
          <a:xfrm>
            <a:off x="7518401" y="2318330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538D"/>
                </a:solidFill>
              </a:rPr>
              <a:t>φ(n) = (p-1)(q-1) = 6 × 10 = 60</a:t>
            </a:r>
          </a:p>
        </p:txBody>
      </p:sp>
      <p:sp>
        <p:nvSpPr>
          <p:cNvPr id="9" name="Rectangle 8"/>
          <p:cNvSpPr/>
          <p:nvPr/>
        </p:nvSpPr>
        <p:spPr>
          <a:xfrm>
            <a:off x="7523018" y="3034148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538D"/>
                </a:solidFill>
              </a:rPr>
              <a:t>e = 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18400" y="3805385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2F538D"/>
                </a:solidFill>
              </a:rPr>
              <a:t>d </a:t>
            </a:r>
            <a:r>
              <a:rPr lang="pt-BR" dirty="0">
                <a:solidFill>
                  <a:srgbClr val="2F538D"/>
                </a:solidFill>
              </a:rPr>
              <a:t>= </a:t>
            </a:r>
            <a:r>
              <a:rPr lang="pt-BR" dirty="0" smtClean="0">
                <a:solidFill>
                  <a:srgbClr val="2F538D"/>
                </a:solidFill>
              </a:rPr>
              <a:t>43</a:t>
            </a:r>
            <a:endParaRPr lang="pt-BR" dirty="0">
              <a:solidFill>
                <a:srgbClr val="2F538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2111" y="4844465"/>
            <a:ext cx="1898073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F538D"/>
                </a:solidFill>
              </a:rPr>
              <a:t>(e, n) = (7, 77)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328729" y="4858321"/>
            <a:ext cx="1773382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538D"/>
                </a:solidFill>
              </a:rPr>
              <a:t>(d, n) = (43, 77)</a:t>
            </a:r>
          </a:p>
        </p:txBody>
      </p:sp>
      <p:cxnSp>
        <p:nvCxnSpPr>
          <p:cNvPr id="17" name="Straight Arrow Connector 16"/>
          <p:cNvCxnSpPr>
            <a:stCxn id="2" idx="2"/>
            <a:endCxn id="7" idx="0"/>
          </p:cNvCxnSpPr>
          <p:nvPr/>
        </p:nvCxnSpPr>
        <p:spPr>
          <a:xfrm>
            <a:off x="9120910" y="1191493"/>
            <a:ext cx="4618" cy="272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9125528" y="1981203"/>
            <a:ext cx="4619" cy="33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9130147" y="2835566"/>
            <a:ext cx="4617" cy="198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2"/>
            <a:endCxn id="10" idx="0"/>
          </p:cNvCxnSpPr>
          <p:nvPr/>
        </p:nvCxnSpPr>
        <p:spPr>
          <a:xfrm flipH="1">
            <a:off x="9130146" y="3551384"/>
            <a:ext cx="4618" cy="254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2" idx="0"/>
          </p:cNvCxnSpPr>
          <p:nvPr/>
        </p:nvCxnSpPr>
        <p:spPr>
          <a:xfrm flipH="1">
            <a:off x="8241148" y="4322621"/>
            <a:ext cx="888998" cy="521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3" idx="0"/>
          </p:cNvCxnSpPr>
          <p:nvPr/>
        </p:nvCxnSpPr>
        <p:spPr>
          <a:xfrm>
            <a:off x="9130146" y="4322621"/>
            <a:ext cx="1085274" cy="535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6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RSA Algorithm – simplified example (2)</a:t>
            </a:r>
            <a:endParaRPr lang="el-G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47782" y="695603"/>
            <a:ext cx="576349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Key </a:t>
            </a:r>
            <a:r>
              <a:rPr lang="en-US" sz="1600" b="1" dirty="0" smtClean="0"/>
              <a:t>Generation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</a:t>
            </a:r>
            <a:r>
              <a:rPr lang="en-US" sz="1600" dirty="0"/>
              <a:t>two large prime numbers: p and </a:t>
            </a:r>
            <a:r>
              <a:rPr lang="en-US" sz="1600" dirty="0" smtClean="0"/>
              <a:t>q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/>
              <a:t>modulus: n = p × q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/>
              <a:t>Euler’s totient: </a:t>
            </a:r>
            <a:r>
              <a:rPr lang="el-GR" sz="1600" dirty="0"/>
              <a:t>φ(</a:t>
            </a:r>
            <a:r>
              <a:rPr lang="en-US" sz="1600" dirty="0"/>
              <a:t>n) = (p-1)(q-1)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Choose </a:t>
            </a:r>
            <a:r>
              <a:rPr lang="en-US" sz="1600" b="1" dirty="0"/>
              <a:t>public exponent e</a:t>
            </a:r>
            <a:r>
              <a:rPr lang="en-US" sz="1600" dirty="0"/>
              <a:t> such that 1 &lt; e &lt; </a:t>
            </a:r>
            <a:r>
              <a:rPr lang="el-GR" sz="1600" dirty="0"/>
              <a:t>φ(</a:t>
            </a:r>
            <a:r>
              <a:rPr lang="en-US" sz="1600" dirty="0"/>
              <a:t>n) and </a:t>
            </a:r>
            <a:r>
              <a:rPr lang="en-US" sz="1600" dirty="0" err="1"/>
              <a:t>gcd</a:t>
            </a:r>
            <a:r>
              <a:rPr lang="en-US" sz="1600" dirty="0"/>
              <a:t>(e, </a:t>
            </a:r>
            <a:r>
              <a:rPr lang="el-GR" sz="1600" dirty="0"/>
              <a:t>φ(</a:t>
            </a:r>
            <a:r>
              <a:rPr lang="en-US" sz="1600" dirty="0"/>
              <a:t>n)) = </a:t>
            </a:r>
            <a:r>
              <a:rPr lang="en-US" sz="1600" dirty="0" smtClean="0"/>
              <a:t>1 (</a:t>
            </a:r>
            <a:r>
              <a:rPr lang="en-US" sz="1600" dirty="0" err="1" smtClean="0"/>
              <a:t>gcd</a:t>
            </a:r>
            <a:r>
              <a:rPr lang="en-US" sz="1600" dirty="0" smtClean="0"/>
              <a:t>=greatest common divisor)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b="1" dirty="0"/>
              <a:t>private exponent d</a:t>
            </a:r>
            <a:r>
              <a:rPr lang="en-US" sz="1600" dirty="0"/>
              <a:t> such that d × e ≡ 1 mod </a:t>
            </a:r>
            <a:r>
              <a:rPr lang="el-GR" sz="1600" dirty="0"/>
              <a:t>φ(</a:t>
            </a:r>
            <a:r>
              <a:rPr lang="en-US" sz="1600" dirty="0"/>
              <a:t>n</a:t>
            </a:r>
            <a:r>
              <a:rPr lang="en-US" sz="1600" dirty="0" smtClean="0"/>
              <a:t>), where 1 is the remainder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Public </a:t>
            </a:r>
            <a:r>
              <a:rPr lang="en-US" sz="1600" dirty="0"/>
              <a:t>key: (e, 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Private </a:t>
            </a:r>
            <a:r>
              <a:rPr lang="en-US" sz="1600" dirty="0"/>
              <a:t>key: (d, 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Encryption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Represent </a:t>
            </a:r>
            <a:r>
              <a:rPr lang="en-US" sz="1600" dirty="0"/>
              <a:t>plaintext as number M (0 ≤ M &lt; 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 err="1"/>
              <a:t>ciphertext</a:t>
            </a:r>
            <a:r>
              <a:rPr lang="en-US" sz="1600" dirty="0"/>
              <a:t>: C = </a:t>
            </a:r>
            <a:r>
              <a:rPr lang="en-US" sz="1600" dirty="0" err="1"/>
              <a:t>M^e</a:t>
            </a:r>
            <a:r>
              <a:rPr lang="en-US" sz="1600" dirty="0"/>
              <a:t> mod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Decryption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Compute </a:t>
            </a:r>
            <a:r>
              <a:rPr lang="en-US" sz="1600" dirty="0"/>
              <a:t>plaintext: M = </a:t>
            </a:r>
            <a:r>
              <a:rPr lang="en-US" sz="1600" dirty="0" err="1"/>
              <a:t>C^d</a:t>
            </a:r>
            <a:r>
              <a:rPr lang="en-US" sz="1600" dirty="0"/>
              <a:t> mod 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Uses </a:t>
            </a:r>
            <a:r>
              <a:rPr lang="en-US" sz="1600" dirty="0"/>
              <a:t>the private key (d, n) to recover original message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Key Points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Asymmetric </a:t>
            </a:r>
            <a:r>
              <a:rPr lang="en-US" sz="1600" dirty="0"/>
              <a:t>encryption → different keys for encryption &amp; decryption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2F538D"/>
                </a:solidFill>
              </a:rPr>
              <a:t>Security </a:t>
            </a:r>
            <a:r>
              <a:rPr lang="en-US" sz="1600" b="1" dirty="0">
                <a:solidFill>
                  <a:srgbClr val="2F538D"/>
                </a:solidFill>
              </a:rPr>
              <a:t>relies on the difficulty of factoring large 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Often </a:t>
            </a:r>
            <a:r>
              <a:rPr lang="en-US" sz="1600" dirty="0"/>
              <a:t>used with symmetric ciphers for encrypting large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7518401" y="2660075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F538D"/>
                </a:solidFill>
              </a:rPr>
              <a:t>Assume M </a:t>
            </a:r>
            <a:r>
              <a:rPr lang="en-US" dirty="0">
                <a:solidFill>
                  <a:srgbClr val="2F538D"/>
                </a:solidFill>
              </a:rPr>
              <a:t>= 10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3019" y="3449785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2F538D"/>
                </a:solidFill>
              </a:rPr>
              <a:t>C=10^7 mod 77=10</a:t>
            </a:r>
            <a:endParaRPr lang="pt-BR" dirty="0">
              <a:solidFill>
                <a:srgbClr val="2F5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7638" y="4304148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2F538D"/>
                </a:solidFill>
              </a:rPr>
              <a:t>M=10^43 mod 77=10</a:t>
            </a:r>
            <a:endParaRPr lang="pt-BR" dirty="0">
              <a:solidFill>
                <a:srgbClr val="2F538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72038" y="1297703"/>
            <a:ext cx="1898073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F538D"/>
                </a:solidFill>
              </a:rPr>
              <a:t>(e, n) = (7, 77)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6366" y="1293085"/>
            <a:ext cx="1773382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538D"/>
                </a:solidFill>
              </a:rPr>
              <a:t>(d, n) = (43, 77)</a:t>
            </a:r>
          </a:p>
        </p:txBody>
      </p:sp>
      <p:cxnSp>
        <p:nvCxnSpPr>
          <p:cNvPr id="17" name="Straight Arrow Connector 16"/>
          <p:cNvCxnSpPr>
            <a:stCxn id="2" idx="2"/>
            <a:endCxn id="7" idx="0"/>
          </p:cNvCxnSpPr>
          <p:nvPr/>
        </p:nvCxnSpPr>
        <p:spPr>
          <a:xfrm>
            <a:off x="9130147" y="3177311"/>
            <a:ext cx="4618" cy="272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9134765" y="3967021"/>
            <a:ext cx="4619" cy="337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Hybrid approach</a:t>
            </a:r>
            <a:endParaRPr lang="el-G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0975" y="647700"/>
            <a:ext cx="6553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Concept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Combines </a:t>
            </a:r>
            <a:r>
              <a:rPr lang="en-US" sz="1600" dirty="0" smtClean="0"/>
              <a:t>symmetric </a:t>
            </a:r>
            <a:r>
              <a:rPr lang="en-US" sz="1600" dirty="0"/>
              <a:t>and </a:t>
            </a:r>
            <a:r>
              <a:rPr lang="en-US" sz="1600" dirty="0" smtClean="0"/>
              <a:t>asymmetric encryption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Symmetric encryption is </a:t>
            </a:r>
            <a:r>
              <a:rPr lang="en-US" sz="1600" dirty="0"/>
              <a:t>used to encrypt the actual data (fast, efficient).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Asymmetric encryption </a:t>
            </a:r>
            <a:r>
              <a:rPr lang="en-US" sz="1600" dirty="0"/>
              <a:t>is used to encrypt the symmetric key (secure key exchange).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How </a:t>
            </a:r>
            <a:r>
              <a:rPr lang="en-US" sz="1600" b="1" dirty="0"/>
              <a:t>it </a:t>
            </a:r>
            <a:r>
              <a:rPr lang="en-US" sz="1600" b="1" dirty="0" smtClean="0"/>
              <a:t>Works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</a:t>
            </a:r>
            <a:r>
              <a:rPr lang="en-US" sz="1600" dirty="0"/>
              <a:t>. Generate a symmetric key.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2. Encrypt the message/data using the symmetric key.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3. Encrypt the symmetric key using the recipient's public key.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4. Send both the encrypted data and encrypted symmetric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Recipient Side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</a:t>
            </a:r>
            <a:r>
              <a:rPr lang="en-US" sz="1600" dirty="0"/>
              <a:t>. Decrypt the symmetric key using their private key.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2. Decrypt the message/data using the symmetric key.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Advantages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Fast encryption of large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Secure </a:t>
            </a:r>
            <a:r>
              <a:rPr lang="en-US" sz="1600" dirty="0"/>
              <a:t>key exchange without sharing secret keys in advance.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Real-world Examples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HTTPS / SSL/TLS connections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Secure </a:t>
            </a:r>
            <a:r>
              <a:rPr lang="en-US" sz="1600" dirty="0"/>
              <a:t>email systems (PGP/GPG)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VPNs </a:t>
            </a:r>
            <a:r>
              <a:rPr lang="en-US" sz="1600" dirty="0"/>
              <a:t>using secure tunnels for data </a:t>
            </a:r>
            <a:r>
              <a:rPr lang="en-US" sz="1600" dirty="0" smtClean="0"/>
              <a:t>transfer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19383" r="8719" b="30850"/>
          <a:stretch/>
        </p:blipFill>
        <p:spPr>
          <a:xfrm>
            <a:off x="6953250" y="2409824"/>
            <a:ext cx="4903868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8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 (1)</a:t>
            </a:r>
            <a:endParaRPr lang="el-GR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290579"/>
              </p:ext>
            </p:extLst>
          </p:nvPr>
        </p:nvGraphicFramePr>
        <p:xfrm>
          <a:off x="314326" y="1459781"/>
          <a:ext cx="8534398" cy="4145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54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684113">
                  <a:extLst>
                    <a:ext uri="{9D8B030D-6E8A-4147-A177-3AD203B41FA5}">
                      <a16:colId xmlns:a16="http://schemas.microsoft.com/office/drawing/2014/main" val="4239719621"/>
                    </a:ext>
                  </a:extLst>
                </a:gridCol>
                <a:gridCol w="2174745">
                  <a:extLst>
                    <a:ext uri="{9D8B030D-6E8A-4147-A177-3AD203B41FA5}">
                      <a16:colId xmlns:a16="http://schemas.microsoft.com/office/drawing/2014/main" val="3374057141"/>
                    </a:ext>
                  </a:extLst>
                </a:gridCol>
              </a:tblGrid>
              <a:tr h="288645">
                <a:tc>
                  <a:txBody>
                    <a:bodyPr/>
                    <a:lstStyle/>
                    <a:p>
                      <a:r>
                        <a:rPr lang="en-US" sz="2000" dirty="0"/>
                        <a:t>Data Item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Sensitivity (1–5)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Urgency (1–5)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457377">
                <a:tc>
                  <a:txBody>
                    <a:bodyPr/>
                    <a:lstStyle/>
                    <a:p>
                      <a:r>
                        <a:rPr lang="en-US" sz="1800"/>
                        <a:t>Passwords for internal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7912">
                <a:tc>
                  <a:txBody>
                    <a:bodyPr/>
                    <a:lstStyle/>
                    <a:p>
                      <a:r>
                        <a:rPr lang="en-US" sz="1800"/>
                        <a:t>Newsletter to 1,000 users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800"/>
                        <a:t>Bank transaction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7912">
                <a:tc>
                  <a:txBody>
                    <a:bodyPr/>
                    <a:lstStyle/>
                    <a:p>
                      <a:r>
                        <a:rPr lang="en-US" sz="1800" dirty="0"/>
                        <a:t>Internal meeting 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800"/>
                        <a:t>Public blog post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800"/>
                        <a:t>Software update for clients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139756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800"/>
                        <a:t>Employee medical records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258929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800"/>
                        <a:t>Marketing report for next quarter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84882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800"/>
                        <a:t>Customer feedback 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834112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800"/>
                        <a:t>Confidential patent designs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82821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2125" y="6108872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Suggest Optimal Encryption Strategy (Symmetric, Asymmetric, Hybrid) and </a:t>
            </a:r>
            <a:r>
              <a:rPr lang="en-US" sz="2000" b="1" dirty="0" smtClean="0">
                <a:solidFill>
                  <a:srgbClr val="FF0000"/>
                </a:solidFill>
              </a:rPr>
              <a:t>WHY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00250" y="861535"/>
            <a:ext cx="332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Security Teams assignment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82074" y="2815832"/>
            <a:ext cx="300037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Higher scores correspond to increased sensitivity/urgency!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1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Group Exercise (2)</a:t>
            </a:r>
            <a:endParaRPr lang="el-GR" sz="28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88010"/>
              </p:ext>
            </p:extLst>
          </p:nvPr>
        </p:nvGraphicFramePr>
        <p:xfrm>
          <a:off x="257176" y="803277"/>
          <a:ext cx="11734800" cy="408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4239719621"/>
                    </a:ext>
                  </a:extLst>
                </a:gridCol>
                <a:gridCol w="1713269">
                  <a:extLst>
                    <a:ext uri="{9D8B030D-6E8A-4147-A177-3AD203B41FA5}">
                      <a16:colId xmlns:a16="http://schemas.microsoft.com/office/drawing/2014/main" val="3374057141"/>
                    </a:ext>
                  </a:extLst>
                </a:gridCol>
                <a:gridCol w="5011382">
                  <a:extLst>
                    <a:ext uri="{9D8B030D-6E8A-4147-A177-3AD203B41FA5}">
                      <a16:colId xmlns:a16="http://schemas.microsoft.com/office/drawing/2014/main" val="3611140787"/>
                    </a:ext>
                  </a:extLst>
                </a:gridCol>
              </a:tblGrid>
              <a:tr h="288645">
                <a:tc>
                  <a:txBody>
                    <a:bodyPr/>
                    <a:lstStyle/>
                    <a:p>
                      <a:r>
                        <a:rPr lang="en-US" sz="1800" dirty="0"/>
                        <a:t>Data Item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Sensitivity (1–5)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Urgency (1–5)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Discussion </a:t>
                      </a:r>
                      <a:r>
                        <a:rPr lang="en-US" sz="1800" dirty="0"/>
                        <a:t>Points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457377">
                <a:tc>
                  <a:txBody>
                    <a:bodyPr/>
                    <a:lstStyle/>
                    <a:p>
                      <a:r>
                        <a:rPr lang="en-US" sz="1600"/>
                        <a:t>Passwords for internal system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 security → asymmetric or hybrid?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337912">
                <a:tc>
                  <a:txBody>
                    <a:bodyPr/>
                    <a:lstStyle/>
                    <a:p>
                      <a:r>
                        <a:rPr lang="en-US" sz="1600"/>
                        <a:t>Newsletter to 1,000 users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Speed important → symmetric may be enough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600"/>
                        <a:t>Bank transaction data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Sensitive &amp; medium speed → hybrid encryption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337912">
                <a:tc>
                  <a:txBody>
                    <a:bodyPr/>
                    <a:lstStyle/>
                    <a:p>
                      <a:r>
                        <a:rPr lang="en-US" sz="1600" dirty="0"/>
                        <a:t>Internal meeting notes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Could use symmetric, key exchange method needed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600"/>
                        <a:t>Public blog post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 encryption </a:t>
                      </a:r>
                      <a:r>
                        <a:rPr lang="en-US" sz="1600" dirty="0" smtClean="0"/>
                        <a:t>needed - some </a:t>
                      </a:r>
                      <a:r>
                        <a:rPr lang="en-US" sz="1600" dirty="0"/>
                        <a:t>data is public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600"/>
                        <a:t>Software update for clients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Medium security → hybrid could be used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6139756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600"/>
                        <a:t>Employee medical records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Very sensitive → hybrid or strong asymmetric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0258929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600"/>
                        <a:t>Marketing report for next quarter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Symmetric </a:t>
                      </a:r>
                      <a:r>
                        <a:rPr lang="en-US" sz="1600" dirty="0" smtClean="0"/>
                        <a:t>sufficient - </a:t>
                      </a:r>
                      <a:r>
                        <a:rPr lang="en-US" sz="1600" dirty="0"/>
                        <a:t>urgency moderate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684882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600"/>
                        <a:t>Customer feedback form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Speed prioritized, low sensitivity → symmetric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834112"/>
                  </a:ext>
                </a:extLst>
              </a:tr>
              <a:tr h="326697">
                <a:tc>
                  <a:txBody>
                    <a:bodyPr/>
                    <a:lstStyle/>
                    <a:p>
                      <a:r>
                        <a:rPr lang="en-US" sz="1600"/>
                        <a:t>Confidential patent designs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60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sensitivity → hybrid encryption preferred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828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89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Hashing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86328" y="834149"/>
            <a:ext cx="9029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b="1" dirty="0"/>
              <a:t>hash function</a:t>
            </a:r>
            <a:r>
              <a:rPr lang="en-US" sz="1600" dirty="0"/>
              <a:t> converts input data of arbitrary size into a fixed-size output (hash/digest).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Purpose</a:t>
            </a:r>
            <a:r>
              <a:rPr lang="en-US" sz="16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Ensure </a:t>
            </a:r>
            <a:r>
              <a:rPr lang="en-US" sz="1600" dirty="0"/>
              <a:t>data integrity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Verify </a:t>
            </a:r>
            <a:r>
              <a:rPr lang="en-US" sz="1600" dirty="0"/>
              <a:t>passwords without storing plaintext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Create </a:t>
            </a:r>
            <a:r>
              <a:rPr lang="en-US" sz="1600" dirty="0"/>
              <a:t>digital fingerprints of files or messages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Key </a:t>
            </a:r>
            <a:r>
              <a:rPr lang="en-US" sz="1600" dirty="0"/>
              <a:t>Properties of a Good Hash Function: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Deterministic</a:t>
            </a:r>
            <a:r>
              <a:rPr lang="en-US" sz="1600" dirty="0"/>
              <a:t>: Same input → same output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One-way</a:t>
            </a:r>
            <a:r>
              <a:rPr lang="en-US" sz="1600" dirty="0" smtClean="0"/>
              <a:t> </a:t>
            </a:r>
            <a:r>
              <a:rPr lang="en-US" sz="1600" dirty="0"/>
              <a:t>/ </a:t>
            </a:r>
            <a:r>
              <a:rPr lang="en-US" sz="1600" b="1" dirty="0"/>
              <a:t>irreversible</a:t>
            </a:r>
            <a:r>
              <a:rPr lang="en-US" sz="1600" dirty="0"/>
              <a:t>: Cannot reconstruct original input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Collision-resistant</a:t>
            </a:r>
            <a:r>
              <a:rPr lang="en-US" sz="1600" dirty="0"/>
              <a:t>: Hard to find two inputs producing the same hash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Avalanche </a:t>
            </a:r>
            <a:r>
              <a:rPr lang="en-US" sz="1600" b="1" dirty="0"/>
              <a:t>effect</a:t>
            </a:r>
            <a:r>
              <a:rPr lang="en-US" sz="1600" dirty="0"/>
              <a:t>: Small change in input → large, unpredictable change in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Concept of </a:t>
            </a:r>
            <a:r>
              <a:rPr lang="en-US" sz="1600" b="1" dirty="0"/>
              <a:t>Salt</a:t>
            </a:r>
            <a:r>
              <a:rPr lang="en-US" sz="16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Definition</a:t>
            </a:r>
            <a:r>
              <a:rPr lang="en-US" sz="1600" dirty="0"/>
              <a:t>: Random data added to input before hashing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Purpose: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Prevent </a:t>
            </a:r>
            <a:r>
              <a:rPr lang="en-US" sz="1600" dirty="0"/>
              <a:t>rainbow table attacks (precomputed hash attacks)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Ensure </a:t>
            </a:r>
            <a:r>
              <a:rPr lang="en-US" sz="1600" dirty="0"/>
              <a:t>unique hashes for identical inputs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Example</a:t>
            </a:r>
            <a:r>
              <a:rPr lang="en-US" sz="1600" dirty="0"/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Password </a:t>
            </a:r>
            <a:r>
              <a:rPr lang="en-US" sz="1600" dirty="0"/>
              <a:t>= "MySecret123"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Salt </a:t>
            </a:r>
            <a:r>
              <a:rPr lang="en-US" sz="1600" dirty="0"/>
              <a:t>= "Xy7$9"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Hashed </a:t>
            </a:r>
            <a:r>
              <a:rPr lang="en-US" sz="1600" dirty="0"/>
              <a:t>= SHA-256("Xy7$9MySecret123") → stored in 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Common </a:t>
            </a:r>
            <a:r>
              <a:rPr lang="en-US" sz="1600" dirty="0"/>
              <a:t>Use Cases: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Password </a:t>
            </a:r>
            <a:r>
              <a:rPr lang="en-US" sz="1600" dirty="0"/>
              <a:t>storage and verification (with salt)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File </a:t>
            </a:r>
            <a:r>
              <a:rPr lang="en-US" sz="1600" dirty="0"/>
              <a:t>integrity checks (checksums)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Digital </a:t>
            </a:r>
            <a:r>
              <a:rPr lang="en-US" sz="1600" dirty="0"/>
              <a:t>signatures &amp; certificates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err="1" smtClean="0"/>
              <a:t>Blockchain</a:t>
            </a:r>
            <a:r>
              <a:rPr lang="en-US" sz="1600" dirty="0" smtClean="0"/>
              <a:t> </a:t>
            </a:r>
            <a:r>
              <a:rPr lang="en-US" sz="1600" dirty="0"/>
              <a:t>&amp; cryptocurrencies (e.g., Bitcoin SHA-256)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t="14546"/>
          <a:stretch/>
        </p:blipFill>
        <p:spPr>
          <a:xfrm>
            <a:off x="8213437" y="3952218"/>
            <a:ext cx="3978563" cy="29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Hash Algorithms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20872"/>
              </p:ext>
            </p:extLst>
          </p:nvPr>
        </p:nvGraphicFramePr>
        <p:xfrm>
          <a:off x="419102" y="729673"/>
          <a:ext cx="11449049" cy="5387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89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4239719621"/>
                    </a:ext>
                  </a:extLst>
                </a:gridCol>
                <a:gridCol w="3103857">
                  <a:extLst>
                    <a:ext uri="{9D8B030D-6E8A-4147-A177-3AD203B41FA5}">
                      <a16:colId xmlns:a16="http://schemas.microsoft.com/office/drawing/2014/main" val="3374057141"/>
                    </a:ext>
                  </a:extLst>
                </a:gridCol>
                <a:gridCol w="4573294">
                  <a:extLst>
                    <a:ext uri="{9D8B030D-6E8A-4147-A177-3AD203B41FA5}">
                      <a16:colId xmlns:a16="http://schemas.microsoft.com/office/drawing/2014/main" val="654132584"/>
                    </a:ext>
                  </a:extLst>
                </a:gridCol>
              </a:tblGrid>
              <a:tr h="674823">
                <a:tc>
                  <a:txBody>
                    <a:bodyPr/>
                    <a:lstStyle/>
                    <a:p>
                      <a:r>
                        <a:rPr lang="en-US" sz="2000" dirty="0"/>
                        <a:t>Algorithm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Output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Notes / Characteristics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 </a:t>
                      </a:r>
                      <a:r>
                        <a:rPr lang="en-US" sz="2000" dirty="0"/>
                        <a:t>Cases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434677">
                <a:tc>
                  <a:txBody>
                    <a:bodyPr/>
                    <a:lstStyle/>
                    <a:p>
                      <a:r>
                        <a:rPr lang="en-US" sz="1600" b="1"/>
                        <a:t>MD5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128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Fast, widely used </a:t>
                      </a:r>
                      <a:r>
                        <a:rPr lang="en-US" sz="1600" dirty="0" smtClean="0"/>
                        <a:t>historically, </a:t>
                      </a:r>
                      <a:r>
                        <a:rPr lang="en-US" sz="1600" b="1" dirty="0"/>
                        <a:t>collision vulnerabilities</a:t>
                      </a:r>
                      <a:r>
                        <a:rPr lang="en-US" sz="1600" dirty="0"/>
                        <a:t> exist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Legacy file checksums, basic integrity checks (not secure for passwords)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042306"/>
                  </a:ext>
                </a:extLst>
              </a:tr>
              <a:tr h="1014247">
                <a:tc>
                  <a:txBody>
                    <a:bodyPr/>
                    <a:lstStyle/>
                    <a:p>
                      <a:r>
                        <a:rPr lang="en-US" sz="1600" b="1" dirty="0"/>
                        <a:t>SHA-1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160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Older </a:t>
                      </a:r>
                      <a:r>
                        <a:rPr lang="en-US" sz="1600" dirty="0" smtClean="0"/>
                        <a:t>standard, </a:t>
                      </a:r>
                      <a:r>
                        <a:rPr lang="en-US" sz="1600" b="1" dirty="0"/>
                        <a:t>collision attacks known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Some legacy digital </a:t>
                      </a:r>
                      <a:r>
                        <a:rPr lang="en-US" sz="1600" dirty="0" smtClean="0"/>
                        <a:t>signatures - </a:t>
                      </a:r>
                      <a:r>
                        <a:rPr lang="en-US" sz="1600" dirty="0"/>
                        <a:t>integrity checks (deprecated for security)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749331">
                <a:tc>
                  <a:txBody>
                    <a:bodyPr/>
                    <a:lstStyle/>
                    <a:p>
                      <a:r>
                        <a:rPr lang="en-US" sz="1600" b="1"/>
                        <a:t>SHA-2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224–512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Secure, widely used; includes SHA-224, SHA-256, SHA-384, SHA-512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Password hashing (with salt), digital signatures, certificates, blockchain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724461">
                <a:tc>
                  <a:txBody>
                    <a:bodyPr/>
                    <a:lstStyle/>
                    <a:p>
                      <a:r>
                        <a:rPr lang="en-US" sz="1600" b="1"/>
                        <a:t>SHA-3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224–512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Latest standard; different internal design (Keccak); resistant to known attacks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Modern digital signatures, hashing large datasets, alternative to SHA-2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749331">
                <a:tc>
                  <a:txBody>
                    <a:bodyPr/>
                    <a:lstStyle/>
                    <a:p>
                      <a:r>
                        <a:rPr lang="en-US" sz="1600" b="1"/>
                        <a:t>BLAKE2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Variable (up to 512 bits)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 performance; faster than SHA-2; secure; configurable output size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File integrity, password hashing, digital signatures, high-speed applications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724461">
                <a:tc>
                  <a:txBody>
                    <a:bodyPr/>
                    <a:lstStyle/>
                    <a:p>
                      <a:r>
                        <a:rPr lang="en-US" sz="1600" b="1"/>
                        <a:t>RIPEMD-160</a:t>
                      </a:r>
                      <a:endParaRPr lang="en-US" sz="16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160 bits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Secure alternative to SHA-1; less commonly used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Legacy systems, digital signatures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41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9490" y="1921163"/>
            <a:ext cx="4313382" cy="3426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MD5 Algorithm</a:t>
            </a:r>
            <a:endParaRPr lang="el-G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47782" y="695603"/>
            <a:ext cx="576349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Message: </a:t>
            </a:r>
            <a:r>
              <a:rPr lang="en-US" dirty="0" smtClean="0"/>
              <a:t>"</a:t>
            </a:r>
            <a:r>
              <a:rPr lang="en-US" dirty="0" err="1"/>
              <a:t>abc</a:t>
            </a:r>
            <a:r>
              <a:rPr lang="en-US" dirty="0" smtClean="0"/>
              <a:t>"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Padding</a:t>
            </a:r>
            <a:r>
              <a:rPr lang="en-US" dirty="0"/>
              <a:t>: Message is padded to a multiple of 512 bits; 64-bit message length appended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Initialize </a:t>
            </a:r>
            <a:r>
              <a:rPr lang="en-US" b="1" dirty="0"/>
              <a:t>Buffers</a:t>
            </a:r>
            <a:r>
              <a:rPr lang="en-US" dirty="0"/>
              <a:t>: Four 32-bit words: A, B, C, D with fixed initial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Process </a:t>
            </a:r>
            <a:r>
              <a:rPr lang="en-US" b="1" dirty="0"/>
              <a:t>in 512-bit Blocks</a:t>
            </a:r>
            <a:r>
              <a:rPr lang="en-US" dirty="0"/>
              <a:t>: Message split into blocks; each block processed sequentially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Rounds </a:t>
            </a:r>
            <a:r>
              <a:rPr lang="en-US" b="1" dirty="0"/>
              <a:t>of Operations</a:t>
            </a:r>
            <a:r>
              <a:rPr lang="en-US" dirty="0"/>
              <a:t>: 4 rounds × 16 operations per block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Non-linear </a:t>
            </a:r>
            <a:r>
              <a:rPr lang="en-US" dirty="0"/>
              <a:t>functions (F, G, H, I) mix bits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Bitwise </a:t>
            </a:r>
            <a:r>
              <a:rPr lang="en-US" dirty="0"/>
              <a:t>rotations and modular additions create diffusion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Output</a:t>
            </a:r>
            <a:r>
              <a:rPr lang="en-US" dirty="0"/>
              <a:t>: Final buffers concatenated → 128-bit hash (hex digest)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Key Properties</a:t>
            </a:r>
            <a:r>
              <a:rPr lang="en-US" dirty="0" smtClean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One-way</a:t>
            </a:r>
            <a:r>
              <a:rPr lang="en-US" dirty="0"/>
              <a:t>: Original message cannot be recovered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Deterministic</a:t>
            </a:r>
            <a:r>
              <a:rPr lang="en-US" dirty="0"/>
              <a:t>: Same input → same hash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Avalanche </a:t>
            </a:r>
            <a:r>
              <a:rPr lang="en-US" dirty="0"/>
              <a:t>effect: Small input changes → completely different hash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1" y="942111"/>
            <a:ext cx="3223491" cy="517236"/>
          </a:xfrm>
          <a:prstGeom prst="rect">
            <a:avLst/>
          </a:prstGeom>
          <a:solidFill>
            <a:srgbClr val="F0F4FA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F538D"/>
                </a:solidFill>
              </a:rPr>
              <a:t>Input Message “</a:t>
            </a:r>
            <a:r>
              <a:rPr lang="en-US" dirty="0" err="1" smtClean="0">
                <a:solidFill>
                  <a:srgbClr val="2F538D"/>
                </a:solidFill>
              </a:rPr>
              <a:t>abc</a:t>
            </a:r>
            <a:r>
              <a:rPr lang="en-US" dirty="0" smtClean="0">
                <a:solidFill>
                  <a:srgbClr val="2F538D"/>
                </a:solidFill>
              </a:rPr>
              <a:t>…”</a:t>
            </a:r>
            <a:endParaRPr lang="en-US" dirty="0">
              <a:solidFill>
                <a:srgbClr val="2F538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9820" y="2082802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F538D"/>
                </a:solidFill>
              </a:rPr>
              <a:t>Padding</a:t>
            </a:r>
            <a:endParaRPr lang="en-US" dirty="0">
              <a:solidFill>
                <a:srgbClr val="2F538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2911" y="2706263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2F538D"/>
                </a:solidFill>
              </a:rPr>
              <a:t>Init</a:t>
            </a:r>
            <a:r>
              <a:rPr lang="en-US" dirty="0" smtClean="0">
                <a:solidFill>
                  <a:srgbClr val="2F538D"/>
                </a:solidFill>
              </a:rPr>
              <a:t> buffers (A, B, C, D)</a:t>
            </a:r>
            <a:endParaRPr lang="en-US" dirty="0">
              <a:solidFill>
                <a:srgbClr val="2F538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8293" y="3357428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F538D"/>
                </a:solidFill>
              </a:rPr>
              <a:t>Process 512-bit</a:t>
            </a:r>
            <a:endParaRPr lang="en-US" dirty="0">
              <a:solidFill>
                <a:srgbClr val="2F538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42912" y="4017822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F538D"/>
                </a:solidFill>
              </a:rPr>
              <a:t>4 Rounds of operations</a:t>
            </a:r>
            <a:endParaRPr lang="en-US" dirty="0">
              <a:solidFill>
                <a:srgbClr val="2F538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47529" y="4659749"/>
            <a:ext cx="3223491" cy="517236"/>
          </a:xfrm>
          <a:prstGeom prst="rect">
            <a:avLst/>
          </a:prstGeom>
          <a:solidFill>
            <a:srgbClr val="F0F4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F538D"/>
                </a:solidFill>
              </a:rPr>
              <a:t>Concatenate Buffers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33676" y="5975932"/>
            <a:ext cx="3223491" cy="517236"/>
          </a:xfrm>
          <a:prstGeom prst="rect">
            <a:avLst/>
          </a:prstGeom>
          <a:solidFill>
            <a:srgbClr val="F0F4FA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F538D"/>
                </a:solidFill>
              </a:rPr>
              <a:t>128-bit hash</a:t>
            </a:r>
            <a:endParaRPr lang="en-US" dirty="0">
              <a:solidFill>
                <a:srgbClr val="2F538D"/>
              </a:solidFill>
            </a:endParaRPr>
          </a:p>
        </p:txBody>
      </p:sp>
      <p:cxnSp>
        <p:nvCxnSpPr>
          <p:cNvPr id="14" name="Straight Arrow Connector 13"/>
          <p:cNvCxnSpPr>
            <a:stCxn id="7" idx="2"/>
            <a:endCxn id="2" idx="0"/>
          </p:cNvCxnSpPr>
          <p:nvPr/>
        </p:nvCxnSpPr>
        <p:spPr>
          <a:xfrm>
            <a:off x="8926947" y="1459347"/>
            <a:ext cx="9234" cy="4618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" idx="2"/>
            <a:endCxn id="13" idx="0"/>
          </p:cNvCxnSpPr>
          <p:nvPr/>
        </p:nvCxnSpPr>
        <p:spPr>
          <a:xfrm>
            <a:off x="8936181" y="5347854"/>
            <a:ext cx="9241" cy="6280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6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647709" y="4262580"/>
            <a:ext cx="3038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Existence of randomness?</a:t>
            </a:r>
            <a:endParaRPr lang="en-US" sz="4000" noProof="0" dirty="0" smtClean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4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Digital Signatures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77091" y="797203"/>
            <a:ext cx="72874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Definition</a:t>
            </a:r>
            <a:r>
              <a:rPr lang="en-US" sz="1600" dirty="0"/>
              <a:t>: A digital signature is a cryptographic mechanism that verifies the authenticity and integrity of a message, document, or software.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Purpose</a:t>
            </a:r>
            <a:r>
              <a:rPr lang="en-US" sz="16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Confirms </a:t>
            </a:r>
            <a:r>
              <a:rPr lang="en-US" sz="1600" dirty="0"/>
              <a:t>the sender’s identity (authentication)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Ensures </a:t>
            </a:r>
            <a:r>
              <a:rPr lang="en-US" sz="1600" dirty="0"/>
              <a:t>message integrity (no tampering)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Provides </a:t>
            </a:r>
            <a:r>
              <a:rPr lang="en-US" sz="1600" dirty="0"/>
              <a:t>non-repudiation (sender cannot deny sending)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Overview</a:t>
            </a:r>
            <a:r>
              <a:rPr lang="en-US" sz="1600" dirty="0" smtClean="0"/>
              <a:t>: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Message </a:t>
            </a:r>
            <a:r>
              <a:rPr lang="en-US" sz="1600" dirty="0"/>
              <a:t>Digest: Compute hash of the original message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Signing</a:t>
            </a:r>
            <a:r>
              <a:rPr lang="en-US" sz="1600" dirty="0"/>
              <a:t>: Encrypt hash with sender’s private key → digital signature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Verification</a:t>
            </a:r>
            <a:r>
              <a:rPr lang="en-US" sz="1600" dirty="0"/>
              <a:t>: Recipient decrypts signature with sender’s public key, compares with hash of received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Technologies </a:t>
            </a:r>
            <a:r>
              <a:rPr lang="en-US" sz="1600" b="1" dirty="0"/>
              <a:t>/ Standards</a:t>
            </a:r>
            <a:r>
              <a:rPr lang="en-US" sz="16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Public-key </a:t>
            </a:r>
            <a:r>
              <a:rPr lang="en-US" sz="1600" dirty="0"/>
              <a:t>cryptography (RSA, ECC)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Hash </a:t>
            </a:r>
            <a:r>
              <a:rPr lang="en-US" sz="1600" dirty="0"/>
              <a:t>functions (SHA-2, SHA-3)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Signature </a:t>
            </a:r>
            <a:r>
              <a:rPr lang="en-US" sz="1600" dirty="0"/>
              <a:t>standards: PKCS#1, FIPS 186-4 (DSA, ECDSA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Key take-</a:t>
            </a:r>
            <a:r>
              <a:rPr lang="en-US" sz="1600" b="1" dirty="0" err="1"/>
              <a:t>aways</a:t>
            </a:r>
            <a:endParaRPr lang="en-US" sz="16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Digital </a:t>
            </a:r>
            <a:r>
              <a:rPr lang="en-US" sz="1600" dirty="0"/>
              <a:t>signatures always use hash + asymmetric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Smaller </a:t>
            </a:r>
            <a:r>
              <a:rPr lang="en-US" sz="1600" dirty="0"/>
              <a:t>key sizes (ECC) → better efficiency for modern 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Security </a:t>
            </a:r>
            <a:r>
              <a:rPr lang="en-US" sz="1600" dirty="0"/>
              <a:t>relies on hard mathematical problems: factoring (RSA), discrete logarithm (DSA/ECC)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Common </a:t>
            </a:r>
            <a:r>
              <a:rPr lang="en-US" sz="1600" dirty="0"/>
              <a:t>use cases: software signing, email signing, </a:t>
            </a:r>
            <a:r>
              <a:rPr lang="en-US" sz="1600" dirty="0" err="1"/>
              <a:t>blockchain</a:t>
            </a:r>
            <a:r>
              <a:rPr lang="en-US" sz="1600" dirty="0"/>
              <a:t> transactions, TLS/SSL certificates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6" t="14546"/>
          <a:stretch/>
        </p:blipFill>
        <p:spPr>
          <a:xfrm>
            <a:off x="8213437" y="3952218"/>
            <a:ext cx="3978563" cy="290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Digital Signature Algorithms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074642"/>
              </p:ext>
            </p:extLst>
          </p:nvPr>
        </p:nvGraphicFramePr>
        <p:xfrm>
          <a:off x="544947" y="923637"/>
          <a:ext cx="10621816" cy="446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45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1644568">
                  <a:extLst>
                    <a:ext uri="{9D8B030D-6E8A-4147-A177-3AD203B41FA5}">
                      <a16:colId xmlns:a16="http://schemas.microsoft.com/office/drawing/2014/main" val="4239719621"/>
                    </a:ext>
                  </a:extLst>
                </a:gridCol>
                <a:gridCol w="2078937">
                  <a:extLst>
                    <a:ext uri="{9D8B030D-6E8A-4147-A177-3AD203B41FA5}">
                      <a16:colId xmlns:a16="http://schemas.microsoft.com/office/drawing/2014/main" val="3374057141"/>
                    </a:ext>
                  </a:extLst>
                </a:gridCol>
                <a:gridCol w="4242857">
                  <a:extLst>
                    <a:ext uri="{9D8B030D-6E8A-4147-A177-3AD203B41FA5}">
                      <a16:colId xmlns:a16="http://schemas.microsoft.com/office/drawing/2014/main" val="654132584"/>
                    </a:ext>
                  </a:extLst>
                </a:gridCol>
              </a:tblGrid>
              <a:tr h="434677">
                <a:tc>
                  <a:txBody>
                    <a:bodyPr/>
                    <a:lstStyle/>
                    <a:p>
                      <a:r>
                        <a:rPr lang="en-US"/>
                        <a:t>Algorithm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Type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Use Cases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Notes / Pros / Cons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1014247">
                <a:tc>
                  <a:txBody>
                    <a:bodyPr/>
                    <a:lstStyle/>
                    <a:p>
                      <a:r>
                        <a:rPr lang="en-US" b="1"/>
                        <a:t>RSA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Asymmetric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Digital signatures for emails, certificates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Widely used, secure with large key sizes; slower than ECC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7493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Digital Signature Algorithm (DSA)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Asymmetric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Government &amp; standards compliance (FIPS)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Efficient for signing, slower verification; relies on discrete logarithm problem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72446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Elliptic Curve Digital Signature Algorithm (ECDSA)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Asymmetric (Elliptic Curve)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Blockchain, secure messaging, mobile devices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Smaller keys than RSA for same security; efficient, secure; slightly more complex implementation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74933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Edwards-curve Digital Signature Algorithm </a:t>
                      </a:r>
                      <a:r>
                        <a:rPr lang="en-US" b="1" dirty="0" err="1" smtClean="0"/>
                        <a:t>EdDSA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/>
                        <a:t>(Ed25519)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Asymmetric (Elliptic Curve)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High-speed applications, modern cryptography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Fast, deterministic, resistant to side-channel attacks; modern alternative to ECDSA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0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DSA Algorithm</a:t>
            </a:r>
            <a:endParaRPr lang="el-G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47782" y="695603"/>
            <a:ext cx="57634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Overview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Developed by NIST (FIPS 186, 1991)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Designed </a:t>
            </a:r>
            <a:r>
              <a:rPr lang="en-US" sz="1600" b="1" dirty="0"/>
              <a:t>specifically for digital signatures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Security based on </a:t>
            </a:r>
            <a:r>
              <a:rPr lang="en-US" sz="1600" b="1" dirty="0"/>
              <a:t>Discrete Logarithm Problem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How It Works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Key Generation:</a:t>
            </a:r>
            <a:r>
              <a:rPr lang="en-US" sz="1600" dirty="0"/>
              <a:t> </a:t>
            </a:r>
            <a:endParaRPr lang="en-US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Private </a:t>
            </a:r>
            <a:r>
              <a:rPr lang="en-US" sz="1600" dirty="0"/>
              <a:t>key </a:t>
            </a:r>
            <a:r>
              <a:rPr lang="en-US" sz="1600" dirty="0" smtClean="0"/>
              <a:t>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Public </a:t>
            </a:r>
            <a:r>
              <a:rPr lang="en-US" sz="1600" dirty="0"/>
              <a:t>key </a:t>
            </a:r>
            <a:r>
              <a:rPr lang="en-US" sz="1600" dirty="0" smtClean="0"/>
              <a:t>y=</a:t>
            </a:r>
            <a:r>
              <a:rPr lang="en-US" sz="1600" dirty="0" err="1" smtClean="0"/>
              <a:t>g^x</a:t>
            </a:r>
            <a:r>
              <a:rPr lang="en-US" sz="1600" dirty="0" smtClean="0"/>
              <a:t> mod</a:t>
            </a:r>
            <a:r>
              <a:rPr lang="en-US" sz="1600" dirty="0"/>
              <a:t>  </a:t>
            </a:r>
            <a:r>
              <a:rPr lang="en-US" sz="1600" dirty="0" smtClean="0"/>
              <a:t>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Signing</a:t>
            </a:r>
            <a:r>
              <a:rPr lang="en-US" sz="1600" b="1" dirty="0"/>
              <a:t>:</a:t>
            </a:r>
            <a:endParaRPr lang="en-US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Hash the message → </a:t>
            </a:r>
            <a:r>
              <a:rPr lang="en-US" sz="1600" dirty="0" smtClean="0"/>
              <a:t>H(m)</a:t>
            </a:r>
            <a:endParaRPr lang="en-US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Generate random number </a:t>
            </a:r>
            <a:r>
              <a:rPr lang="en-US" sz="1600" dirty="0" smtClean="0"/>
              <a:t>k</a:t>
            </a:r>
            <a:endParaRPr lang="en-US" sz="1600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/>
              <a:t>Compute signature pair (</a:t>
            </a:r>
            <a:r>
              <a:rPr lang="en-US" sz="1600" dirty="0" err="1"/>
              <a:t>r,s</a:t>
            </a:r>
            <a:r>
              <a:rPr lang="en-US" sz="1600" dirty="0" smtClean="0"/>
              <a:t>)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Verification:</a:t>
            </a:r>
            <a:endParaRPr lang="en-US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Use public key to verify (</a:t>
            </a:r>
            <a:r>
              <a:rPr lang="en-US" sz="1600" dirty="0" err="1"/>
              <a:t>r,s</a:t>
            </a:r>
            <a:r>
              <a:rPr lang="en-US" sz="1600" dirty="0" smtClean="0"/>
              <a:t>) </a:t>
            </a:r>
            <a:r>
              <a:rPr lang="en-US" sz="1600" dirty="0"/>
              <a:t>matches hash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Confirms </a:t>
            </a:r>
            <a:r>
              <a:rPr lang="en-US" sz="1600" b="1" dirty="0"/>
              <a:t>authenticity</a:t>
            </a:r>
            <a:r>
              <a:rPr lang="en-US" sz="1600" dirty="0"/>
              <a:t> and </a:t>
            </a:r>
            <a:r>
              <a:rPr lang="en-US" sz="1600" b="1" dirty="0"/>
              <a:t>integrity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Pros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Standardized and widely used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Efficient signing with smaller keys compared to 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Cons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Requires secure random number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Slower verification than some modern algorithms (e.g., ECDSA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41" y="2223165"/>
            <a:ext cx="5411550" cy="24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Steganography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77091" y="797203"/>
            <a:ext cx="67240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Definition</a:t>
            </a:r>
            <a:r>
              <a:rPr lang="en-US" sz="1400" dirty="0"/>
              <a:t>: The art of hiding information inside other, innocuous data so that the very existence of the message is concealed.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How it </a:t>
            </a:r>
            <a:r>
              <a:rPr lang="en-US" sz="1400" b="1" dirty="0" smtClean="0"/>
              <a:t>works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Embed </a:t>
            </a:r>
            <a:r>
              <a:rPr lang="en-US" sz="1400" dirty="0"/>
              <a:t>secret bits in least significant bits (LSB) of an image or audio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 </a:t>
            </a:r>
            <a:r>
              <a:rPr lang="en-US" sz="1400" dirty="0"/>
              <a:t>whitespace patterns in text, or hidden metadata fields.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Difference from encryption</a:t>
            </a:r>
            <a:r>
              <a:rPr lang="en-US" sz="1400" dirty="0"/>
              <a:t>: Encryption scrambles data but is obvious; steganography blends hidden content invisibly into normal media.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Examples</a:t>
            </a:r>
            <a:r>
              <a:rPr lang="en-US" sz="14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Digital </a:t>
            </a:r>
            <a:r>
              <a:rPr lang="en-US" sz="1400" dirty="0"/>
              <a:t>watermarking (e.g., YouTube copyright protection)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Covert </a:t>
            </a:r>
            <a:r>
              <a:rPr lang="en-US" sz="1400" dirty="0"/>
              <a:t>communication under censorship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Malware </a:t>
            </a:r>
            <a:r>
              <a:rPr lang="en-US" sz="1400" dirty="0"/>
              <a:t>embedding commands into images or social media memes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References</a:t>
            </a:r>
            <a:r>
              <a:rPr lang="en-US" sz="1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Kombrink</a:t>
            </a:r>
            <a:r>
              <a:rPr lang="en-US" sz="1400" dirty="0"/>
              <a:t>, </a:t>
            </a:r>
            <a:r>
              <a:rPr lang="en-US" sz="1400" dirty="0" err="1"/>
              <a:t>Meike</a:t>
            </a:r>
            <a:r>
              <a:rPr lang="en-US" sz="1400" dirty="0"/>
              <a:t> Helena, Zeno Jean Marius Hubert </a:t>
            </a:r>
            <a:r>
              <a:rPr lang="en-US" sz="1400" dirty="0" err="1"/>
              <a:t>Geradts</a:t>
            </a:r>
            <a:r>
              <a:rPr lang="en-US" sz="1400" dirty="0"/>
              <a:t>, and Marcel </a:t>
            </a:r>
            <a:r>
              <a:rPr lang="en-US" sz="1400" dirty="0" err="1"/>
              <a:t>Worring</a:t>
            </a:r>
            <a:r>
              <a:rPr lang="en-US" sz="1400" dirty="0"/>
              <a:t>. "Image steganography approaches and their detection strategies: A survey." ACM Computing Surveys 57.2 (2024): 1-40</a:t>
            </a:r>
            <a:r>
              <a:rPr lang="en-US" sz="1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Wendzel</a:t>
            </a:r>
            <a:r>
              <a:rPr lang="en-US" sz="1400" dirty="0"/>
              <a:t>, Steffen, et al. "A generic taxonomy for steganography methods." ACM Computing Surveys 57.9 (2025): 1-37.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Tools</a:t>
            </a:r>
            <a:r>
              <a:rPr lang="en-US" sz="1400" dirty="0"/>
              <a:t>: 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Steghide</a:t>
            </a:r>
            <a:r>
              <a:rPr lang="en-US" sz="1400" dirty="0"/>
              <a:t>: </a:t>
            </a:r>
            <a:r>
              <a:rPr lang="en-US" sz="1400" dirty="0">
                <a:hlinkClick r:id="rId2"/>
              </a:rPr>
              <a:t>https://steghide.sourceforge.net</a:t>
            </a:r>
            <a:r>
              <a:rPr lang="en-US" sz="1400" dirty="0" smtClean="0">
                <a:hlinkClick r:id="rId2"/>
              </a:rPr>
              <a:t>/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OpenStego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https://www.openstego.com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6"/>
          <a:stretch/>
        </p:blipFill>
        <p:spPr>
          <a:xfrm>
            <a:off x="7278253" y="3831884"/>
            <a:ext cx="4598039" cy="25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Use Case of TLS/SSL (1)</a:t>
            </a:r>
            <a:endParaRPr lang="el-G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2"/>
          <a:stretch/>
        </p:blipFill>
        <p:spPr>
          <a:xfrm>
            <a:off x="6277264" y="885536"/>
            <a:ext cx="5715000" cy="4961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327" y="658657"/>
            <a:ext cx="58572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SSL </a:t>
            </a:r>
            <a:r>
              <a:rPr lang="en-US" sz="1400" dirty="0"/>
              <a:t>(Secure Sockets Layer) and its successor TLS (Transport Layer Security) are cryptographic protocols that </a:t>
            </a:r>
            <a:r>
              <a:rPr lang="en-US" sz="1400" b="1" dirty="0"/>
              <a:t>secure communication over the internet</a:t>
            </a:r>
            <a:r>
              <a:rPr lang="en-US" sz="1400" dirty="0"/>
              <a:t> (e.g., HTTPS).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Applications</a:t>
            </a: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Web </a:t>
            </a:r>
            <a:r>
              <a:rPr lang="en-US" sz="1400" dirty="0"/>
              <a:t>browsing (HTTPS websites)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Email </a:t>
            </a:r>
            <a:r>
              <a:rPr lang="en-US" sz="1400" dirty="0"/>
              <a:t>(SMTP, IMAP, POP3 with TLS)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VPNs </a:t>
            </a:r>
            <a:r>
              <a:rPr lang="en-US" sz="1400" dirty="0"/>
              <a:t>and secure messaging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Any </a:t>
            </a:r>
            <a:r>
              <a:rPr lang="en-US" sz="1400" dirty="0"/>
              <a:t>client–server communication requiring confidentiality &amp; authenticity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Cryptographic Methods</a:t>
            </a:r>
            <a:endParaRPr lang="en-US" sz="1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Asymmetric </a:t>
            </a:r>
            <a:r>
              <a:rPr lang="en-US" sz="1400" dirty="0"/>
              <a:t>Encryption (RSA or ECC):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Used </a:t>
            </a:r>
            <a:r>
              <a:rPr lang="en-US" sz="1400" dirty="0"/>
              <a:t>during the handshake to exchange session keys securely.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Symmetric </a:t>
            </a:r>
            <a:r>
              <a:rPr lang="en-US" sz="1400" dirty="0"/>
              <a:t>Encryption (AES, ChaCha20):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Used </a:t>
            </a:r>
            <a:r>
              <a:rPr lang="en-US" sz="1400" dirty="0"/>
              <a:t>after handshake for fast, efficient encryption of bulk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Hash </a:t>
            </a:r>
            <a:r>
              <a:rPr lang="en-US" sz="1400" dirty="0"/>
              <a:t>Functions (SHA-2, SHA-3):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Used </a:t>
            </a:r>
            <a:r>
              <a:rPr lang="en-US" sz="1400" dirty="0"/>
              <a:t>for message integrity (HMACs) and digital certificates.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Digital </a:t>
            </a:r>
            <a:r>
              <a:rPr lang="en-US" sz="1400" dirty="0"/>
              <a:t>Signatures (RSA, ECDSA):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Used </a:t>
            </a:r>
            <a:r>
              <a:rPr lang="en-US" sz="1400" dirty="0"/>
              <a:t>to authenticate servers and ensure trust in certificates.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How </a:t>
            </a:r>
            <a:r>
              <a:rPr lang="en-US" sz="1400" dirty="0"/>
              <a:t>it works (simplified):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Browser </a:t>
            </a:r>
            <a:r>
              <a:rPr lang="en-US" sz="1400" dirty="0"/>
              <a:t>connects → Handshake with server (asymmetric crypto + certificate validation).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Both </a:t>
            </a:r>
            <a:r>
              <a:rPr lang="en-US" sz="1400" dirty="0"/>
              <a:t>agree on a session key (symmetric).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All </a:t>
            </a:r>
            <a:r>
              <a:rPr lang="en-US" sz="1400" dirty="0"/>
              <a:t>data encrypted with symmetric crypto, integrity protected with hashes/HMAC.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8778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Use Case of TLS/SSL (2)</a:t>
            </a:r>
            <a:endParaRPr lang="el-G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2"/>
          <a:stretch/>
        </p:blipFill>
        <p:spPr>
          <a:xfrm>
            <a:off x="6277264" y="885536"/>
            <a:ext cx="5715000" cy="49610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328" y="658657"/>
            <a:ext cx="60763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Handshake</a:t>
            </a:r>
            <a:r>
              <a:rPr lang="en-US" sz="1600" dirty="0"/>
              <a:t> Phase (Asymmetric + Authentication)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Client </a:t>
            </a:r>
            <a:r>
              <a:rPr lang="en-US" sz="1600" dirty="0"/>
              <a:t>Hello → Server Hello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Server </a:t>
            </a:r>
            <a:r>
              <a:rPr lang="en-US" sz="1600" dirty="0"/>
              <a:t>Certificate Verification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Uses </a:t>
            </a:r>
            <a:r>
              <a:rPr lang="en-US" sz="1600" dirty="0"/>
              <a:t>Digital Signatures (RSA/ECDSA) to authenticate server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Key </a:t>
            </a:r>
            <a:r>
              <a:rPr lang="en-US" sz="1600" dirty="0"/>
              <a:t>Exchange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Asymmetric </a:t>
            </a:r>
            <a:r>
              <a:rPr lang="en-US" sz="1600" dirty="0"/>
              <a:t>Encryption: RSA / </a:t>
            </a:r>
            <a:r>
              <a:rPr lang="en-US" sz="1600" dirty="0" err="1"/>
              <a:t>Diffie</a:t>
            </a:r>
            <a:r>
              <a:rPr lang="en-US" sz="1600" dirty="0"/>
              <a:t>-Hellman / ECDH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Purpose</a:t>
            </a:r>
            <a:r>
              <a:rPr lang="en-US" sz="1600" dirty="0"/>
              <a:t>: securely establish a shared session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Session </a:t>
            </a:r>
            <a:r>
              <a:rPr lang="en-US" sz="1600" b="1" dirty="0"/>
              <a:t>Key Generation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Output</a:t>
            </a:r>
            <a:r>
              <a:rPr lang="en-US" sz="1600" dirty="0"/>
              <a:t>: Symmetric session key (AES, ChaCha20,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</a:t>
            </a:r>
            <a:r>
              <a:rPr lang="en-US" sz="1600" dirty="0"/>
              <a:t>client &amp; server know this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Data </a:t>
            </a:r>
            <a:r>
              <a:rPr lang="en-US" sz="1600" b="1" dirty="0"/>
              <a:t>Encryption</a:t>
            </a:r>
            <a:r>
              <a:rPr lang="en-US" sz="1600" dirty="0"/>
              <a:t> (Symmetric)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 </a:t>
            </a:r>
            <a:r>
              <a:rPr lang="en-US" sz="1600" dirty="0"/>
              <a:t>subsequent communication encrypted with AES or ChaCha20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Modes</a:t>
            </a:r>
            <a:r>
              <a:rPr lang="en-US" sz="1600" dirty="0"/>
              <a:t>: GCM, CBC, or ChaCha20-Poly1305 for confidentiality + integrity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Message </a:t>
            </a:r>
            <a:r>
              <a:rPr lang="en-US" sz="1600" b="1" dirty="0"/>
              <a:t>Integrity</a:t>
            </a:r>
            <a:r>
              <a:rPr lang="en-US" sz="1600" dirty="0"/>
              <a:t> (Hash / MAC)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Hash </a:t>
            </a:r>
            <a:r>
              <a:rPr lang="en-US" sz="1600" dirty="0"/>
              <a:t>Functions: SHA-2, SHA-3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HMAC</a:t>
            </a:r>
            <a:r>
              <a:rPr lang="en-US" sz="1600" dirty="0"/>
              <a:t>: Ensures message integrity and prevents tampering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Optional </a:t>
            </a:r>
            <a:r>
              <a:rPr lang="en-US" sz="1600" b="1" dirty="0"/>
              <a:t>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Forward </a:t>
            </a:r>
            <a:r>
              <a:rPr lang="en-US" sz="1600" dirty="0"/>
              <a:t>Secrecy: Ephemeral </a:t>
            </a:r>
            <a:r>
              <a:rPr lang="en-US" sz="1600" dirty="0" err="1"/>
              <a:t>Diffie</a:t>
            </a:r>
            <a:r>
              <a:rPr lang="en-US" sz="1600" dirty="0"/>
              <a:t>-Hellman keys → new session keys per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TLS </a:t>
            </a:r>
            <a:r>
              <a:rPr lang="en-US" sz="1600" dirty="0"/>
              <a:t>1.3: Combines handshake &amp; encryption steps </a:t>
            </a:r>
            <a:r>
              <a:rPr lang="en-US" sz="1600" dirty="0" smtClean="0"/>
              <a:t>efficiently - </a:t>
            </a:r>
            <a:r>
              <a:rPr lang="en-US" sz="1600" dirty="0"/>
              <a:t>removes RSA key exchange for FS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820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/>
              <a:t>Homomorphic Encryption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77091" y="797203"/>
            <a:ext cx="71143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Definition</a:t>
            </a:r>
            <a:r>
              <a:rPr lang="en-US" sz="1600" dirty="0"/>
              <a:t>: Special type of encryption that enables mathematical operations on </a:t>
            </a:r>
            <a:r>
              <a:rPr lang="en-US" sz="1600" dirty="0" err="1"/>
              <a:t>ciphertext</a:t>
            </a:r>
            <a:r>
              <a:rPr lang="en-US" sz="1600" dirty="0"/>
              <a:t>, producing encrypted results that, once decrypted, match the outcome as if operations were done on plaintext.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Why important</a:t>
            </a:r>
            <a:r>
              <a:rPr lang="en-US" sz="1600" dirty="0"/>
              <a:t>: Solves the dilemma of outsourcing computation to untrusted servers (e.g., cloud) without exposing raw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Types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Partially </a:t>
            </a:r>
            <a:r>
              <a:rPr lang="en-US" sz="1600" dirty="0"/>
              <a:t>Homomorphic (PHE): supports one operation (add or multiply).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Somewhat </a:t>
            </a:r>
            <a:r>
              <a:rPr lang="en-US" sz="1600" dirty="0"/>
              <a:t>Homomorphic (SHE): supports limited operations.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Fully </a:t>
            </a:r>
            <a:r>
              <a:rPr lang="en-US" sz="1600" dirty="0"/>
              <a:t>Homomorphic (FHE): supports arbitrary computations (still very slow).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Examples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Encrypted </a:t>
            </a:r>
            <a:r>
              <a:rPr lang="en-US" sz="1600" dirty="0"/>
              <a:t>medical record analysis without revealing patient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Microsoft </a:t>
            </a:r>
            <a:r>
              <a:rPr lang="en-US" sz="1600" dirty="0"/>
              <a:t>SEAL &amp; IBM </a:t>
            </a:r>
            <a:r>
              <a:rPr lang="en-US" sz="1600" dirty="0" err="1"/>
              <a:t>HElib</a:t>
            </a:r>
            <a:r>
              <a:rPr lang="en-US" sz="1600" dirty="0"/>
              <a:t> for cloud privacy.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Privacy-preserving </a:t>
            </a:r>
            <a:r>
              <a:rPr lang="en-US" sz="1600" dirty="0"/>
              <a:t>ML (Google working on encrypted training data).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References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Liu, </a:t>
            </a:r>
            <a:r>
              <a:rPr lang="en-US" sz="1600" dirty="0" err="1"/>
              <a:t>Weinan</a:t>
            </a:r>
            <a:r>
              <a:rPr lang="en-US" sz="1600" dirty="0"/>
              <a:t>, et al. "From accuracy to approximation: A survey on approximate homomorphic encryption and its applications." Computer Science Review 55 (2025): 100689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https://www.microsoft.com/en-us/research/project/microsoft-seal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09" y="1132242"/>
            <a:ext cx="3173909" cy="1819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01" y="4047335"/>
            <a:ext cx="3072309" cy="1761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48073" y="732043"/>
            <a:ext cx="36568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Segoe UI" panose="020B0502040204020203" pitchFamily="34" charset="0"/>
              </a:rPr>
              <a:t>Traditional cloud storage and computation</a:t>
            </a:r>
            <a:endParaRPr lang="en-US" sz="12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43820" y="3729243"/>
            <a:ext cx="2165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Homomorphic encryption </a:t>
            </a:r>
            <a:endParaRPr lang="en-US" sz="1200" b="1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1" y="5872585"/>
            <a:ext cx="279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Computation on encrypted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52874" y="2995457"/>
            <a:ext cx="279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Server trust</a:t>
            </a:r>
          </a:p>
        </p:txBody>
      </p:sp>
    </p:spTree>
    <p:extLst>
      <p:ext uri="{BB962C8B-B14F-4D97-AF65-F5344CB8AC3E}">
        <p14:creationId xmlns:p14="http://schemas.microsoft.com/office/powerpoint/2010/main" val="242115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Blockchain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93965" y="714076"/>
            <a:ext cx="590203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Definition</a:t>
            </a:r>
            <a:r>
              <a:rPr lang="en-US" sz="1600" dirty="0"/>
              <a:t>: A distributed ledger where cryptography secures transactions, enforces </a:t>
            </a:r>
            <a:r>
              <a:rPr lang="en-US" sz="1600" dirty="0" smtClean="0"/>
              <a:t>immutability </a:t>
            </a:r>
            <a:r>
              <a:rPr lang="en-US" sz="1600" dirty="0"/>
              <a:t>and enables decentralized trust.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Core cryptographic </a:t>
            </a:r>
            <a:r>
              <a:rPr lang="en-US" sz="1600" b="1" dirty="0"/>
              <a:t>techniques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Hash </a:t>
            </a:r>
            <a:r>
              <a:rPr lang="en-US" sz="1600" dirty="0"/>
              <a:t>functions (SHA-256, Keccak-256): link blocks, ensure integrity.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Digital </a:t>
            </a:r>
            <a:r>
              <a:rPr lang="en-US" sz="1600" dirty="0"/>
              <a:t>signatures (ECDSA, </a:t>
            </a:r>
            <a:r>
              <a:rPr lang="en-US" sz="1600" dirty="0" err="1"/>
              <a:t>EdDSA</a:t>
            </a:r>
            <a:r>
              <a:rPr lang="en-US" sz="1600" dirty="0"/>
              <a:t>): verify ownership of assets and transaction authenticity.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/>
              <a:t>Merkle</a:t>
            </a:r>
            <a:r>
              <a:rPr lang="en-US" sz="1600" b="1" dirty="0" smtClean="0"/>
              <a:t> </a:t>
            </a:r>
            <a:r>
              <a:rPr lang="en-US" sz="1600" b="1" dirty="0"/>
              <a:t>trees</a:t>
            </a:r>
            <a:r>
              <a:rPr lang="en-US" sz="1600" dirty="0"/>
              <a:t>: efficient proof of transactions.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Examples</a:t>
            </a:r>
            <a:r>
              <a:rPr lang="en-US" sz="1600" dirty="0"/>
              <a:t> of 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Bitcoin</a:t>
            </a:r>
            <a:r>
              <a:rPr lang="en-US" sz="1600" dirty="0"/>
              <a:t>: Proof-of-Work mining, SHA-256 hashing, ECDSA signatures.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Ethereum</a:t>
            </a:r>
            <a:r>
              <a:rPr lang="en-US" sz="1600" dirty="0"/>
              <a:t>: Smart contracts, Keccak hashing.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Beyond </a:t>
            </a:r>
            <a:r>
              <a:rPr lang="en-US" sz="1600" dirty="0"/>
              <a:t>crypto: supply chain tracking, secure voting, identity 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References</a:t>
            </a:r>
            <a:r>
              <a:rPr lang="en-US" sz="16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Xu, </a:t>
            </a:r>
            <a:r>
              <a:rPr lang="en-US" sz="1600" dirty="0" err="1"/>
              <a:t>Jie</a:t>
            </a:r>
            <a:r>
              <a:rPr lang="en-US" sz="1600" dirty="0"/>
              <a:t>, Cong Wang, and </a:t>
            </a:r>
            <a:r>
              <a:rPr lang="en-US" sz="1600" dirty="0" err="1"/>
              <a:t>Xiaohua</a:t>
            </a:r>
            <a:r>
              <a:rPr lang="en-US" sz="1600" dirty="0"/>
              <a:t> </a:t>
            </a:r>
            <a:r>
              <a:rPr lang="en-US" sz="1600" dirty="0" err="1"/>
              <a:t>Jia</a:t>
            </a:r>
            <a:r>
              <a:rPr lang="en-US" sz="1600" dirty="0"/>
              <a:t>. "A survey of </a:t>
            </a:r>
            <a:r>
              <a:rPr lang="en-US" sz="1600" dirty="0" err="1"/>
              <a:t>blockchain</a:t>
            </a:r>
            <a:r>
              <a:rPr lang="en-US" sz="1600" dirty="0"/>
              <a:t> consensus protocols." ACM Computing Surveys 55.13s (2023): 1-35</a:t>
            </a:r>
            <a:r>
              <a:rPr lang="en-US" sz="16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https://ethereum.org/developers/docs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>
          <a:xfrm>
            <a:off x="6206837" y="750454"/>
            <a:ext cx="5751945" cy="2670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2500" y="3964770"/>
            <a:ext cx="56139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i="1" dirty="0" err="1"/>
              <a:t>Merkle</a:t>
            </a:r>
            <a:r>
              <a:rPr lang="en-US" sz="1200" b="1" i="1" dirty="0"/>
              <a:t> </a:t>
            </a:r>
            <a:r>
              <a:rPr lang="en-US" sz="1200" b="1" i="1" dirty="0" smtClean="0"/>
              <a:t>tree: </a:t>
            </a:r>
            <a:r>
              <a:rPr lang="en-US" sz="1200" i="1" dirty="0" smtClean="0"/>
              <a:t>A </a:t>
            </a:r>
            <a:r>
              <a:rPr lang="en-US" sz="1200" i="1" dirty="0"/>
              <a:t>special kind of </a:t>
            </a:r>
            <a:r>
              <a:rPr lang="en-US" sz="1200" b="1" i="1" dirty="0"/>
              <a:t>binary tree</a:t>
            </a:r>
            <a:r>
              <a:rPr lang="en-US" sz="1200" i="1" dirty="0"/>
              <a:t> made of </a:t>
            </a:r>
            <a:r>
              <a:rPr lang="en-US" sz="1200" b="1" i="1" dirty="0"/>
              <a:t>hashes</a:t>
            </a:r>
            <a:r>
              <a:rPr lang="en-US" sz="1200" i="1" dirty="0"/>
              <a:t> that summarizes a large dataset in a compact way. At the bottom (the </a:t>
            </a:r>
            <a:r>
              <a:rPr lang="en-US" sz="1200" b="1" i="1" dirty="0"/>
              <a:t>leaves</a:t>
            </a:r>
            <a:r>
              <a:rPr lang="en-US" sz="1200" i="1" dirty="0"/>
              <a:t>) are hashes of individual pieces of data, like transactions. Each pair of hashes is combined and hashed again to form the </a:t>
            </a:r>
            <a:r>
              <a:rPr lang="en-US" sz="1200" b="1" i="1" dirty="0"/>
              <a:t>parent nodes</a:t>
            </a:r>
            <a:r>
              <a:rPr lang="en-US" sz="1200" i="1" dirty="0"/>
              <a:t>, and this process continues until reaching a single value at the top called the </a:t>
            </a:r>
            <a:r>
              <a:rPr lang="en-US" sz="1200" b="1" i="1" dirty="0" err="1"/>
              <a:t>Merkle</a:t>
            </a:r>
            <a:r>
              <a:rPr lang="en-US" sz="1200" b="1" i="1" dirty="0"/>
              <a:t> root</a:t>
            </a:r>
            <a:r>
              <a:rPr lang="en-US" sz="1200" i="1" dirty="0"/>
              <a:t>. If even one bit of the underlying data changes, its </a:t>
            </a:r>
            <a:r>
              <a:rPr lang="en-US" sz="1200" i="1" dirty="0" smtClean="0"/>
              <a:t>hash (and </a:t>
            </a:r>
            <a:r>
              <a:rPr lang="en-US" sz="1200" i="1" dirty="0"/>
              <a:t>therefore all parent hashes up to the </a:t>
            </a:r>
            <a:r>
              <a:rPr lang="en-US" sz="1200" i="1" dirty="0" smtClean="0"/>
              <a:t>root) also </a:t>
            </a:r>
            <a:r>
              <a:rPr lang="en-US" sz="1200" i="1" dirty="0"/>
              <a:t>changes. In simple terms, </a:t>
            </a:r>
            <a:r>
              <a:rPr lang="en-US" sz="1200" b="1" i="1" dirty="0"/>
              <a:t>a </a:t>
            </a:r>
            <a:r>
              <a:rPr lang="en-US" sz="1200" b="1" i="1" dirty="0" err="1"/>
              <a:t>Merkle</a:t>
            </a:r>
            <a:r>
              <a:rPr lang="en-US" sz="1200" b="1" i="1" dirty="0"/>
              <a:t> tree works like a digital fingerprint for a whole collection of data</a:t>
            </a:r>
            <a:r>
              <a:rPr lang="en-US" sz="1200" i="1" dirty="0"/>
              <a:t>, allowing you to quickly check whether any piece of it has been altered without needing to re-check everything.</a:t>
            </a: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35992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essence of cryptography 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38908" y="1156962"/>
            <a:ext cx="102431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Core Idea:</a:t>
            </a:r>
            <a:r>
              <a:rPr lang="en-US" sz="2800" dirty="0"/>
              <a:t> Cryptography relies on problems that are </a:t>
            </a:r>
            <a:r>
              <a:rPr lang="en-US" sz="2800" i="1" u="sng" dirty="0"/>
              <a:t>easy to compute </a:t>
            </a:r>
            <a:r>
              <a:rPr lang="en-US" sz="2800" i="1" dirty="0"/>
              <a:t>one way but </a:t>
            </a:r>
            <a:r>
              <a:rPr lang="en-US" sz="2800" i="1" u="sng" dirty="0"/>
              <a:t>hard to reverse</a:t>
            </a:r>
            <a:r>
              <a:rPr lang="en-US" sz="2800" dirty="0"/>
              <a:t>.</a:t>
            </a:r>
            <a:endParaRPr lang="el-GR" sz="2800" dirty="0"/>
          </a:p>
        </p:txBody>
      </p:sp>
      <p:sp>
        <p:nvSpPr>
          <p:cNvPr id="9" name="Rectangle 8"/>
          <p:cNvSpPr/>
          <p:nvPr/>
        </p:nvSpPr>
        <p:spPr>
          <a:xfrm>
            <a:off x="3588327" y="2861071"/>
            <a:ext cx="4844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Million dollar question: P=NP?</a:t>
            </a:r>
            <a:endParaRPr lang="el-GR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69" y="3509819"/>
            <a:ext cx="5146021" cy="29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Quantum Computing: Security at stake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028" y="614973"/>
            <a:ext cx="2857143" cy="28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082" y="3515192"/>
            <a:ext cx="2857143" cy="285714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6327" y="641612"/>
            <a:ext cx="67979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b="1" dirty="0" err="1"/>
              <a:t>Quantum</a:t>
            </a:r>
            <a:r>
              <a:rPr lang="el-GR" sz="1600" b="1" dirty="0"/>
              <a:t> </a:t>
            </a:r>
            <a:r>
              <a:rPr lang="el-GR" sz="1600" b="1" dirty="0" err="1" smtClean="0"/>
              <a:t>Computing</a:t>
            </a:r>
            <a:endParaRPr lang="el-GR" sz="1600" b="1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Uses</a:t>
            </a:r>
            <a:r>
              <a:rPr lang="el-GR" sz="1600" dirty="0" smtClean="0"/>
              <a:t> </a:t>
            </a:r>
            <a:r>
              <a:rPr lang="el-GR" sz="1600" dirty="0" err="1"/>
              <a:t>qubits</a:t>
            </a:r>
            <a:r>
              <a:rPr lang="el-GR" sz="1600" dirty="0"/>
              <a:t> </a:t>
            </a:r>
            <a:r>
              <a:rPr lang="el-GR" sz="1600" dirty="0" err="1"/>
              <a:t>instead</a:t>
            </a:r>
            <a:r>
              <a:rPr lang="el-GR" sz="1600" dirty="0"/>
              <a:t> of </a:t>
            </a:r>
            <a:r>
              <a:rPr lang="el-GR" sz="1600" dirty="0" err="1"/>
              <a:t>classical</a:t>
            </a:r>
            <a:r>
              <a:rPr lang="el-GR" sz="1600" dirty="0"/>
              <a:t> </a:t>
            </a:r>
            <a:r>
              <a:rPr lang="el-GR" sz="1600" dirty="0" err="1"/>
              <a:t>bits</a:t>
            </a:r>
            <a:r>
              <a:rPr lang="el-GR" sz="1600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smtClean="0"/>
              <a:t>Can </a:t>
            </a:r>
            <a:r>
              <a:rPr lang="el-GR" sz="1600" dirty="0" err="1"/>
              <a:t>explore</a:t>
            </a:r>
            <a:r>
              <a:rPr lang="el-GR" sz="1600" dirty="0"/>
              <a:t> </a:t>
            </a:r>
            <a:r>
              <a:rPr lang="el-GR" sz="1600" dirty="0" err="1"/>
              <a:t>many</a:t>
            </a:r>
            <a:r>
              <a:rPr lang="el-GR" sz="1600" dirty="0"/>
              <a:t> </a:t>
            </a:r>
            <a:r>
              <a:rPr lang="el-GR" sz="1600" dirty="0" err="1"/>
              <a:t>possibilities</a:t>
            </a:r>
            <a:r>
              <a:rPr lang="el-GR" sz="1600" dirty="0"/>
              <a:t> in </a:t>
            </a:r>
            <a:r>
              <a:rPr lang="el-GR" sz="1600" dirty="0" err="1"/>
              <a:t>parallel</a:t>
            </a:r>
            <a:r>
              <a:rPr lang="el-GR" sz="1600" dirty="0"/>
              <a:t> </a:t>
            </a:r>
            <a:r>
              <a:rPr lang="el-GR" sz="1600" dirty="0" err="1"/>
              <a:t>due</a:t>
            </a:r>
            <a:r>
              <a:rPr lang="el-GR" sz="1600" dirty="0"/>
              <a:t> </a:t>
            </a:r>
            <a:r>
              <a:rPr lang="el-GR" sz="1600" dirty="0" err="1"/>
              <a:t>to</a:t>
            </a:r>
            <a:r>
              <a:rPr lang="el-GR" sz="1600" dirty="0"/>
              <a:t> </a:t>
            </a:r>
            <a:r>
              <a:rPr lang="el-GR" sz="1600" dirty="0" err="1"/>
              <a:t>superposition</a:t>
            </a:r>
            <a:r>
              <a:rPr lang="el-GR" sz="1600" dirty="0"/>
              <a:t> and </a:t>
            </a:r>
            <a:r>
              <a:rPr lang="el-GR" sz="1600" dirty="0" err="1"/>
              <a:t>entanglement</a:t>
            </a:r>
            <a:r>
              <a:rPr lang="el-GR" sz="1600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Quantum</a:t>
            </a:r>
            <a:r>
              <a:rPr lang="el-GR" sz="1600" dirty="0" smtClean="0"/>
              <a:t> </a:t>
            </a:r>
            <a:r>
              <a:rPr lang="el-GR" sz="1600" dirty="0" err="1"/>
              <a:t>algorithms</a:t>
            </a:r>
            <a:r>
              <a:rPr lang="el-GR" sz="1600" dirty="0"/>
              <a:t> </a:t>
            </a:r>
            <a:r>
              <a:rPr lang="el-GR" sz="1600" dirty="0" err="1"/>
              <a:t>can</a:t>
            </a:r>
            <a:r>
              <a:rPr lang="el-GR" sz="1600" dirty="0"/>
              <a:t> </a:t>
            </a:r>
            <a:r>
              <a:rPr lang="el-GR" sz="1600" dirty="0" err="1"/>
              <a:t>outperform</a:t>
            </a:r>
            <a:r>
              <a:rPr lang="el-GR" sz="1600" dirty="0"/>
              <a:t> </a:t>
            </a:r>
            <a:r>
              <a:rPr lang="el-GR" sz="1600" dirty="0" err="1"/>
              <a:t>classical</a:t>
            </a:r>
            <a:r>
              <a:rPr lang="el-GR" sz="1600" dirty="0"/>
              <a:t> </a:t>
            </a:r>
            <a:r>
              <a:rPr lang="el-GR" sz="1600" dirty="0" err="1"/>
              <a:t>ones</a:t>
            </a:r>
            <a:r>
              <a:rPr lang="el-GR" sz="1600" dirty="0"/>
              <a:t> for </a:t>
            </a:r>
            <a:r>
              <a:rPr lang="el-GR" sz="1600" dirty="0" err="1"/>
              <a:t>certain</a:t>
            </a:r>
            <a:r>
              <a:rPr lang="el-GR" sz="1600" dirty="0"/>
              <a:t> </a:t>
            </a:r>
            <a:r>
              <a:rPr lang="el-GR" sz="1600" dirty="0" err="1"/>
              <a:t>problems</a:t>
            </a:r>
            <a:r>
              <a:rPr lang="el-GR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b="1" dirty="0" smtClean="0"/>
              <a:t>Impact </a:t>
            </a:r>
            <a:r>
              <a:rPr lang="el-GR" sz="1600" b="1" dirty="0"/>
              <a:t>on P vs NP</a:t>
            </a:r>
            <a:r>
              <a:rPr lang="el-GR" sz="1600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Quantum</a:t>
            </a:r>
            <a:r>
              <a:rPr lang="el-GR" sz="1600" dirty="0" smtClean="0"/>
              <a:t> </a:t>
            </a:r>
            <a:r>
              <a:rPr lang="el-GR" sz="1600" dirty="0" err="1"/>
              <a:t>computers</a:t>
            </a:r>
            <a:r>
              <a:rPr lang="el-GR" sz="1600" dirty="0"/>
              <a:t> </a:t>
            </a:r>
            <a:r>
              <a:rPr lang="el-GR" sz="1600" dirty="0" err="1"/>
              <a:t>don’t</a:t>
            </a:r>
            <a:r>
              <a:rPr lang="el-GR" sz="1600" dirty="0"/>
              <a:t> </a:t>
            </a:r>
            <a:r>
              <a:rPr lang="el-GR" sz="1600" dirty="0" err="1"/>
              <a:t>automatically</a:t>
            </a:r>
            <a:r>
              <a:rPr lang="el-GR" sz="1600" dirty="0"/>
              <a:t> </a:t>
            </a:r>
            <a:r>
              <a:rPr lang="el-GR" sz="1600" dirty="0" err="1"/>
              <a:t>solve</a:t>
            </a:r>
            <a:r>
              <a:rPr lang="el-GR" sz="1600" dirty="0"/>
              <a:t> NP-</a:t>
            </a:r>
            <a:r>
              <a:rPr lang="el-GR" sz="1600" dirty="0" err="1"/>
              <a:t>complete</a:t>
            </a:r>
            <a:r>
              <a:rPr lang="el-GR" sz="1600" dirty="0"/>
              <a:t> </a:t>
            </a:r>
            <a:r>
              <a:rPr lang="el-GR" sz="1600" dirty="0" err="1"/>
              <a:t>problems</a:t>
            </a:r>
            <a:r>
              <a:rPr lang="el-GR" sz="1600" dirty="0"/>
              <a:t> </a:t>
            </a:r>
            <a:r>
              <a:rPr lang="el-GR" sz="1600" dirty="0" err="1"/>
              <a:t>efficiently</a:t>
            </a:r>
            <a:r>
              <a:rPr lang="el-GR" sz="1600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Shor’s</a:t>
            </a:r>
            <a:r>
              <a:rPr lang="el-GR" sz="1600" dirty="0" smtClean="0"/>
              <a:t> </a:t>
            </a:r>
            <a:r>
              <a:rPr lang="el-GR" sz="1600" dirty="0" err="1"/>
              <a:t>Algorithm</a:t>
            </a:r>
            <a:r>
              <a:rPr lang="el-GR" sz="1600" dirty="0"/>
              <a:t> (1994): </a:t>
            </a:r>
            <a:r>
              <a:rPr lang="el-GR" sz="1600" dirty="0" err="1"/>
              <a:t>Efficiently</a:t>
            </a:r>
            <a:r>
              <a:rPr lang="el-GR" sz="1600" dirty="0"/>
              <a:t> </a:t>
            </a:r>
            <a:r>
              <a:rPr lang="el-GR" sz="1600" dirty="0" err="1"/>
              <a:t>factors</a:t>
            </a:r>
            <a:r>
              <a:rPr lang="el-GR" sz="1600" dirty="0"/>
              <a:t> </a:t>
            </a:r>
            <a:r>
              <a:rPr lang="el-GR" sz="1600" dirty="0" err="1"/>
              <a:t>integers</a:t>
            </a:r>
            <a:r>
              <a:rPr lang="el-GR" sz="1600" dirty="0"/>
              <a:t> &amp; </a:t>
            </a:r>
            <a:r>
              <a:rPr lang="el-GR" sz="1600" dirty="0" err="1"/>
              <a:t>computes</a:t>
            </a:r>
            <a:r>
              <a:rPr lang="el-GR" sz="1600" dirty="0"/>
              <a:t> </a:t>
            </a:r>
            <a:r>
              <a:rPr lang="el-GR" sz="1600" dirty="0" err="1"/>
              <a:t>discrete</a:t>
            </a:r>
            <a:r>
              <a:rPr lang="el-GR" sz="1600" dirty="0"/>
              <a:t> </a:t>
            </a:r>
            <a:r>
              <a:rPr lang="el-GR" sz="1600" dirty="0" err="1"/>
              <a:t>logarithms</a:t>
            </a:r>
            <a:r>
              <a:rPr lang="el-GR" sz="1600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Breaks</a:t>
            </a:r>
            <a:r>
              <a:rPr lang="el-GR" sz="1600" dirty="0" smtClean="0"/>
              <a:t> </a:t>
            </a:r>
            <a:r>
              <a:rPr lang="el-GR" sz="1600" dirty="0"/>
              <a:t>RSA, ECC (</a:t>
            </a:r>
            <a:r>
              <a:rPr lang="el-GR" sz="1600" dirty="0" err="1"/>
              <a:t>core</a:t>
            </a:r>
            <a:r>
              <a:rPr lang="el-GR" sz="1600" dirty="0"/>
              <a:t> of </a:t>
            </a:r>
            <a:r>
              <a:rPr lang="el-GR" sz="1600" dirty="0" err="1"/>
              <a:t>today’s</a:t>
            </a:r>
            <a:r>
              <a:rPr lang="el-GR" sz="1600" dirty="0"/>
              <a:t> </a:t>
            </a:r>
            <a:r>
              <a:rPr lang="el-GR" sz="1600" dirty="0" err="1"/>
              <a:t>public-key</a:t>
            </a:r>
            <a:r>
              <a:rPr lang="el-GR" sz="1600" dirty="0"/>
              <a:t> </a:t>
            </a:r>
            <a:r>
              <a:rPr lang="el-GR" sz="1600" dirty="0" err="1"/>
              <a:t>cryptography</a:t>
            </a:r>
            <a:r>
              <a:rPr lang="el-GR" sz="1600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Grover’s</a:t>
            </a:r>
            <a:r>
              <a:rPr lang="el-GR" sz="1600" dirty="0" smtClean="0"/>
              <a:t> </a:t>
            </a:r>
            <a:r>
              <a:rPr lang="el-GR" sz="1600" dirty="0" err="1"/>
              <a:t>Algorithm</a:t>
            </a:r>
            <a:r>
              <a:rPr lang="el-GR" sz="1600" dirty="0"/>
              <a:t>: </a:t>
            </a:r>
            <a:r>
              <a:rPr lang="el-GR" sz="1600" dirty="0" err="1"/>
              <a:t>Speeds</a:t>
            </a:r>
            <a:r>
              <a:rPr lang="el-GR" sz="1600" dirty="0"/>
              <a:t> </a:t>
            </a:r>
            <a:r>
              <a:rPr lang="el-GR" sz="1600" dirty="0" err="1"/>
              <a:t>up</a:t>
            </a:r>
            <a:r>
              <a:rPr lang="el-GR" sz="1600" dirty="0"/>
              <a:t> </a:t>
            </a:r>
            <a:r>
              <a:rPr lang="el-GR" sz="1600" dirty="0" err="1"/>
              <a:t>brute-force</a:t>
            </a:r>
            <a:r>
              <a:rPr lang="el-GR" sz="1600" dirty="0"/>
              <a:t> </a:t>
            </a:r>
            <a:r>
              <a:rPr lang="el-GR" sz="1600" dirty="0" err="1"/>
              <a:t>search</a:t>
            </a:r>
            <a:r>
              <a:rPr lang="el-GR" sz="1600" dirty="0"/>
              <a:t> (</a:t>
            </a:r>
            <a:r>
              <a:rPr lang="el-GR" sz="1600" dirty="0" err="1"/>
              <a:t>square-root</a:t>
            </a:r>
            <a:r>
              <a:rPr lang="el-GR" sz="1600" dirty="0"/>
              <a:t> </a:t>
            </a:r>
            <a:r>
              <a:rPr lang="el-GR" sz="1600" dirty="0" err="1"/>
              <a:t>improvement</a:t>
            </a:r>
            <a:r>
              <a:rPr lang="el-GR" sz="1600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Weakens</a:t>
            </a:r>
            <a:r>
              <a:rPr lang="el-GR" sz="1600" dirty="0" smtClean="0"/>
              <a:t> </a:t>
            </a:r>
            <a:r>
              <a:rPr lang="el-GR" sz="1600" dirty="0" err="1"/>
              <a:t>symmetric-key</a:t>
            </a:r>
            <a:r>
              <a:rPr lang="el-GR" sz="1600" dirty="0"/>
              <a:t> </a:t>
            </a:r>
            <a:r>
              <a:rPr lang="el-GR" sz="1600" dirty="0" err="1"/>
              <a:t>cryptography</a:t>
            </a:r>
            <a:r>
              <a:rPr lang="el-GR" sz="1600" dirty="0"/>
              <a:t> </a:t>
            </a:r>
            <a:r>
              <a:rPr lang="el-GR" sz="1600" dirty="0" err="1"/>
              <a:t>but</a:t>
            </a:r>
            <a:r>
              <a:rPr lang="el-GR" sz="1600" dirty="0"/>
              <a:t> </a:t>
            </a:r>
            <a:r>
              <a:rPr lang="el-GR" sz="1600" dirty="0" err="1"/>
              <a:t>doesn’t</a:t>
            </a:r>
            <a:r>
              <a:rPr lang="el-GR" sz="1600" dirty="0"/>
              <a:t> </a:t>
            </a:r>
            <a:r>
              <a:rPr lang="el-GR" sz="1600" dirty="0" err="1"/>
              <a:t>break</a:t>
            </a:r>
            <a:r>
              <a:rPr lang="el-GR" sz="1600" dirty="0"/>
              <a:t> </a:t>
            </a:r>
            <a:r>
              <a:rPr lang="el-GR" sz="1600" dirty="0" err="1"/>
              <a:t>it</a:t>
            </a:r>
            <a:r>
              <a:rPr lang="el-GR" sz="1600" dirty="0"/>
              <a:t> </a:t>
            </a:r>
            <a:r>
              <a:rPr lang="el-GR" sz="1600" dirty="0" err="1"/>
              <a:t>outright</a:t>
            </a:r>
            <a:r>
              <a:rPr lang="el-GR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600" b="1" dirty="0" smtClean="0"/>
              <a:t>Cryptography </a:t>
            </a:r>
            <a:r>
              <a:rPr lang="el-GR" sz="1600" b="1" dirty="0"/>
              <a:t>at stake: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Asymmetric</a:t>
            </a:r>
            <a:r>
              <a:rPr lang="el-GR" sz="1600" dirty="0" smtClean="0"/>
              <a:t> </a:t>
            </a:r>
            <a:r>
              <a:rPr lang="el-GR" sz="1600" dirty="0" err="1"/>
              <a:t>schemes</a:t>
            </a:r>
            <a:r>
              <a:rPr lang="el-GR" sz="1600" dirty="0"/>
              <a:t> (RSA, ECC): </a:t>
            </a:r>
            <a:r>
              <a:rPr lang="el-GR" sz="1600" dirty="0" err="1"/>
              <a:t>Unsafe</a:t>
            </a:r>
            <a:r>
              <a:rPr lang="el-GR" sz="1600" dirty="0"/>
              <a:t> </a:t>
            </a:r>
            <a:r>
              <a:rPr lang="el-GR" sz="1600" dirty="0" err="1"/>
              <a:t>once</a:t>
            </a:r>
            <a:r>
              <a:rPr lang="el-GR" sz="1600" dirty="0"/>
              <a:t> </a:t>
            </a:r>
            <a:r>
              <a:rPr lang="el-GR" sz="1600" dirty="0" err="1"/>
              <a:t>large-scale</a:t>
            </a:r>
            <a:r>
              <a:rPr lang="el-GR" sz="1600" dirty="0"/>
              <a:t> </a:t>
            </a:r>
            <a:r>
              <a:rPr lang="el-GR" sz="1600" dirty="0" err="1"/>
              <a:t>quantum</a:t>
            </a:r>
            <a:r>
              <a:rPr lang="el-GR" sz="1600" dirty="0"/>
              <a:t> </a:t>
            </a:r>
            <a:r>
              <a:rPr lang="el-GR" sz="1600" dirty="0" err="1"/>
              <a:t>computers</a:t>
            </a:r>
            <a:r>
              <a:rPr lang="el-GR" sz="1600" dirty="0"/>
              <a:t> </a:t>
            </a:r>
            <a:r>
              <a:rPr lang="el-GR" sz="1600" dirty="0" err="1"/>
              <a:t>exist</a:t>
            </a:r>
            <a:r>
              <a:rPr lang="el-GR" sz="1600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Symmetric</a:t>
            </a:r>
            <a:r>
              <a:rPr lang="el-GR" sz="1600" dirty="0" smtClean="0"/>
              <a:t> </a:t>
            </a:r>
            <a:r>
              <a:rPr lang="el-GR" sz="1600" dirty="0" err="1"/>
              <a:t>schemes</a:t>
            </a:r>
            <a:r>
              <a:rPr lang="el-GR" sz="1600" dirty="0"/>
              <a:t> (AES): </a:t>
            </a:r>
            <a:r>
              <a:rPr lang="el-GR" sz="1600" dirty="0" err="1"/>
              <a:t>Still</a:t>
            </a:r>
            <a:r>
              <a:rPr lang="el-GR" sz="1600" dirty="0"/>
              <a:t> </a:t>
            </a:r>
            <a:r>
              <a:rPr lang="el-GR" sz="1600" dirty="0" err="1"/>
              <a:t>relatively</a:t>
            </a:r>
            <a:r>
              <a:rPr lang="el-GR" sz="1600" dirty="0"/>
              <a:t> </a:t>
            </a:r>
            <a:r>
              <a:rPr lang="el-GR" sz="1600" dirty="0" err="1"/>
              <a:t>safe</a:t>
            </a:r>
            <a:r>
              <a:rPr lang="el-GR" sz="1600" dirty="0"/>
              <a:t>, </a:t>
            </a:r>
            <a:r>
              <a:rPr lang="el-GR" sz="1600" dirty="0" err="1"/>
              <a:t>but</a:t>
            </a:r>
            <a:r>
              <a:rPr lang="el-GR" sz="1600" dirty="0"/>
              <a:t> </a:t>
            </a:r>
            <a:r>
              <a:rPr lang="el-GR" sz="1600" dirty="0" err="1"/>
              <a:t>key</a:t>
            </a:r>
            <a:r>
              <a:rPr lang="el-GR" sz="1600" dirty="0"/>
              <a:t> </a:t>
            </a:r>
            <a:r>
              <a:rPr lang="el-GR" sz="1600" dirty="0" err="1"/>
              <a:t>sizes</a:t>
            </a:r>
            <a:r>
              <a:rPr lang="el-GR" sz="1600" dirty="0"/>
              <a:t> </a:t>
            </a:r>
            <a:r>
              <a:rPr lang="el-GR" sz="1600" dirty="0" err="1"/>
              <a:t>need</a:t>
            </a:r>
            <a:r>
              <a:rPr lang="el-GR" sz="1600" dirty="0"/>
              <a:t> </a:t>
            </a:r>
            <a:r>
              <a:rPr lang="el-GR" sz="1600" dirty="0" err="1"/>
              <a:t>to</a:t>
            </a:r>
            <a:r>
              <a:rPr lang="el-GR" sz="1600" dirty="0"/>
              <a:t> </a:t>
            </a:r>
            <a:r>
              <a:rPr lang="el-GR" sz="1600" dirty="0" err="1"/>
              <a:t>double</a:t>
            </a:r>
            <a:r>
              <a:rPr lang="el-GR" sz="1600" dirty="0"/>
              <a:t> (AES-256 </a:t>
            </a:r>
            <a:r>
              <a:rPr lang="el-GR" sz="1600" dirty="0" err="1"/>
              <a:t>recommended</a:t>
            </a:r>
            <a:r>
              <a:rPr lang="el-GR" sz="1600" dirty="0"/>
              <a:t>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l-GR" sz="1600" dirty="0" err="1" smtClean="0"/>
              <a:t>Push</a:t>
            </a:r>
            <a:r>
              <a:rPr lang="el-GR" sz="1600" dirty="0" smtClean="0"/>
              <a:t> </a:t>
            </a:r>
            <a:r>
              <a:rPr lang="el-GR" sz="1600" dirty="0" err="1"/>
              <a:t>toward</a:t>
            </a:r>
            <a:r>
              <a:rPr lang="el-GR" sz="1600" dirty="0"/>
              <a:t> Post-</a:t>
            </a:r>
            <a:r>
              <a:rPr lang="el-GR" sz="1600" dirty="0" err="1"/>
              <a:t>Quantum</a:t>
            </a:r>
            <a:r>
              <a:rPr lang="el-GR" sz="1600" dirty="0"/>
              <a:t> </a:t>
            </a:r>
            <a:r>
              <a:rPr lang="el-GR" sz="1600" dirty="0" err="1"/>
              <a:t>Cryptography</a:t>
            </a:r>
            <a:r>
              <a:rPr lang="el-GR" sz="1600" dirty="0"/>
              <a:t> (PQC): </a:t>
            </a:r>
            <a:r>
              <a:rPr lang="el-GR" sz="1600" dirty="0" err="1"/>
              <a:t>lattice-based</a:t>
            </a:r>
            <a:r>
              <a:rPr lang="el-GR" sz="1600" dirty="0"/>
              <a:t>, </a:t>
            </a:r>
            <a:r>
              <a:rPr lang="el-GR" sz="1600" dirty="0" err="1"/>
              <a:t>code-based</a:t>
            </a:r>
            <a:r>
              <a:rPr lang="el-GR" sz="1600" dirty="0"/>
              <a:t>, </a:t>
            </a:r>
            <a:r>
              <a:rPr lang="el-GR" sz="1600" dirty="0" err="1"/>
              <a:t>hash-based</a:t>
            </a:r>
            <a:r>
              <a:rPr lang="el-GR" sz="1600" dirty="0"/>
              <a:t> </a:t>
            </a:r>
            <a:r>
              <a:rPr lang="el-GR" sz="1600" dirty="0" err="1"/>
              <a:t>algorithms</a:t>
            </a:r>
            <a:r>
              <a:rPr lang="el-GR" sz="1600" dirty="0"/>
              <a:t> </a:t>
            </a:r>
            <a:r>
              <a:rPr lang="el-GR" sz="1600" dirty="0" err="1"/>
              <a:t>under</a:t>
            </a:r>
            <a:r>
              <a:rPr lang="el-GR" sz="1600" dirty="0"/>
              <a:t> NIST </a:t>
            </a:r>
            <a:r>
              <a:rPr lang="el-GR" sz="1600" dirty="0" err="1"/>
              <a:t>standardization</a:t>
            </a:r>
            <a:r>
              <a:rPr lang="el-GR" sz="16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sz="1600" dirty="0"/>
          </a:p>
          <a:p>
            <a:pPr algn="ctr"/>
            <a:r>
              <a:rPr lang="el-GR" sz="2000" b="1" i="1" dirty="0" err="1" smtClean="0">
                <a:solidFill>
                  <a:srgbClr val="2F538D"/>
                </a:solidFill>
              </a:rPr>
              <a:t>Transition</a:t>
            </a:r>
            <a:r>
              <a:rPr lang="el-GR" sz="2000" b="1" i="1" dirty="0" smtClean="0">
                <a:solidFill>
                  <a:srgbClr val="2F538D"/>
                </a:solidFill>
              </a:rPr>
              <a:t> </a:t>
            </a:r>
            <a:r>
              <a:rPr lang="el-GR" sz="2000" b="1" i="1" dirty="0" err="1">
                <a:solidFill>
                  <a:srgbClr val="2F538D"/>
                </a:solidFill>
              </a:rPr>
              <a:t>to</a:t>
            </a:r>
            <a:r>
              <a:rPr lang="el-GR" sz="2000" b="1" i="1" dirty="0">
                <a:solidFill>
                  <a:srgbClr val="2F538D"/>
                </a:solidFill>
              </a:rPr>
              <a:t> </a:t>
            </a:r>
            <a:r>
              <a:rPr lang="el-GR" sz="2000" b="1" i="1" dirty="0" err="1">
                <a:solidFill>
                  <a:srgbClr val="2F538D"/>
                </a:solidFill>
              </a:rPr>
              <a:t>quantum-safe</a:t>
            </a:r>
            <a:r>
              <a:rPr lang="el-GR" sz="2000" b="1" i="1" dirty="0">
                <a:solidFill>
                  <a:srgbClr val="2F538D"/>
                </a:solidFill>
              </a:rPr>
              <a:t> </a:t>
            </a:r>
            <a:r>
              <a:rPr lang="el-GR" sz="2000" b="1" i="1" dirty="0" err="1">
                <a:solidFill>
                  <a:srgbClr val="2F538D"/>
                </a:solidFill>
              </a:rPr>
              <a:t>algorithms</a:t>
            </a:r>
            <a:r>
              <a:rPr lang="el-GR" sz="2000" b="1" i="1" dirty="0">
                <a:solidFill>
                  <a:srgbClr val="2F538D"/>
                </a:solidFill>
              </a:rPr>
              <a:t> </a:t>
            </a:r>
            <a:r>
              <a:rPr lang="el-GR" sz="2000" b="1" i="1" dirty="0" err="1">
                <a:solidFill>
                  <a:srgbClr val="2F538D"/>
                </a:solidFill>
              </a:rPr>
              <a:t>is</a:t>
            </a:r>
            <a:r>
              <a:rPr lang="el-GR" sz="2000" b="1" i="1" dirty="0">
                <a:solidFill>
                  <a:srgbClr val="2F538D"/>
                </a:solidFill>
              </a:rPr>
              <a:t> </a:t>
            </a:r>
            <a:r>
              <a:rPr lang="el-GR" sz="2000" b="1" i="1" dirty="0" err="1">
                <a:solidFill>
                  <a:srgbClr val="2F538D"/>
                </a:solidFill>
              </a:rPr>
              <a:t>already</a:t>
            </a:r>
            <a:r>
              <a:rPr lang="el-GR" sz="2000" b="1" i="1" dirty="0">
                <a:solidFill>
                  <a:srgbClr val="2F538D"/>
                </a:solidFill>
              </a:rPr>
              <a:t> </a:t>
            </a:r>
            <a:r>
              <a:rPr lang="el-GR" sz="2000" b="1" i="1" dirty="0" err="1" smtClean="0">
                <a:solidFill>
                  <a:srgbClr val="2F538D"/>
                </a:solidFill>
              </a:rPr>
              <a:t>underway</a:t>
            </a:r>
            <a:endParaRPr lang="el-GR" sz="2000" b="1" i="1" dirty="0">
              <a:solidFill>
                <a:srgbClr val="2F5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" y="0"/>
            <a:ext cx="1217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Future Trends</a:t>
            </a:r>
            <a:endParaRPr lang="el-G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86326" y="641612"/>
            <a:ext cx="1128683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Post-Quantum Cryptography (</a:t>
            </a:r>
            <a:r>
              <a:rPr lang="en-US" sz="1600" b="1" dirty="0" smtClean="0"/>
              <a:t>PQC)</a:t>
            </a:r>
            <a:r>
              <a:rPr lang="en-US" sz="1600" dirty="0" smtClean="0"/>
              <a:t>: Transitioning </a:t>
            </a:r>
            <a:r>
              <a:rPr lang="en-US" sz="1600" dirty="0"/>
              <a:t>to quantum-resistant algorithms like CRYSTALS-DILITHIUM, </a:t>
            </a:r>
            <a:r>
              <a:rPr lang="en-US" sz="1600" dirty="0" smtClean="0"/>
              <a:t>FALCON </a:t>
            </a:r>
            <a:r>
              <a:rPr lang="en-US" sz="1600" dirty="0"/>
              <a:t>and SPHINCS</a:t>
            </a:r>
            <a:r>
              <a:rPr lang="en-US" sz="1600" dirty="0" smtClean="0"/>
              <a:t>+ (</a:t>
            </a:r>
            <a:r>
              <a:rPr lang="en-US" sz="1600" i="1" dirty="0" smtClean="0"/>
              <a:t>see NIST</a:t>
            </a:r>
            <a:r>
              <a:rPr lang="en-US" sz="1600" i="1" dirty="0"/>
              <a:t>, "NIST Releases First 3 Finalized Post-Quantum Encryption </a:t>
            </a:r>
            <a:r>
              <a:rPr lang="en-US" sz="1600" i="1" dirty="0" smtClean="0"/>
              <a:t>Standards" </a:t>
            </a:r>
            <a:r>
              <a:rPr lang="en-US" sz="1600" i="1" dirty="0"/>
              <a:t>August </a:t>
            </a:r>
            <a:r>
              <a:rPr lang="en-US" sz="1600" i="1" dirty="0" smtClean="0"/>
              <a:t>2024</a:t>
            </a:r>
            <a:r>
              <a:rPr lang="en-US" sz="1600" dirty="0" smtClean="0"/>
              <a:t>) 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b="1" dirty="0" smtClean="0"/>
              <a:t>AI-Driven Cryptography</a:t>
            </a:r>
            <a:r>
              <a:rPr lang="en-US" sz="1600" dirty="0" smtClean="0"/>
              <a:t>: Leveraging </a:t>
            </a:r>
            <a:r>
              <a:rPr lang="en-US" sz="1600" dirty="0"/>
              <a:t>AI for cryptanalysis and designing cryptographic primitives, while ensuring secure and private AI </a:t>
            </a:r>
            <a:r>
              <a:rPr lang="en-US" sz="1600" dirty="0" smtClean="0"/>
              <a:t>models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i="1" dirty="0" smtClean="0"/>
              <a:t>see "Synergies </a:t>
            </a:r>
            <a:r>
              <a:rPr lang="en-US" sz="1600" i="1" dirty="0"/>
              <a:t>between AI and Cryptography," 2024</a:t>
            </a:r>
            <a:r>
              <a:rPr lang="en-US" sz="1600" i="1" dirty="0" smtClean="0"/>
              <a:t>.</a:t>
            </a:r>
            <a:r>
              <a:rPr lang="en-US" sz="1600" dirty="0" smtClean="0"/>
              <a:t>)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Homomorphic Encryption (HE</a:t>
            </a:r>
            <a:r>
              <a:rPr lang="en-US" sz="1600" b="1" dirty="0" smtClean="0"/>
              <a:t>)</a:t>
            </a:r>
            <a:r>
              <a:rPr lang="en-US" sz="1600" dirty="0" smtClean="0"/>
              <a:t>: Advancements </a:t>
            </a:r>
            <a:r>
              <a:rPr lang="en-US" sz="1600" dirty="0"/>
              <a:t>in Fully Homomorphic Encryption (FHE) to enable computations on encrypted data, enhancing privacy in machine learning applications</a:t>
            </a:r>
            <a:r>
              <a:rPr lang="en-US" sz="1600" dirty="0" smtClean="0"/>
              <a:t>. </a:t>
            </a:r>
            <a:r>
              <a:rPr lang="en-US" sz="1600" dirty="0"/>
              <a:t>(</a:t>
            </a:r>
            <a:r>
              <a:rPr lang="en-US" sz="1600" i="1" dirty="0"/>
              <a:t>see Gandhi, </a:t>
            </a:r>
            <a:r>
              <a:rPr lang="en-US" sz="1600" i="1" dirty="0" err="1"/>
              <a:t>Bhomik</a:t>
            </a:r>
            <a:r>
              <a:rPr lang="en-US" sz="1600" i="1" dirty="0"/>
              <a:t> M., et al. "Homomorphic encryption and collaborative machine learning for secure healthcare analytics." Security and Privacy 8.1 (2025): </a:t>
            </a:r>
            <a:r>
              <a:rPr lang="en-US" sz="1600" i="1" dirty="0" smtClean="0"/>
              <a:t>e460</a:t>
            </a:r>
            <a:r>
              <a:rPr lang="en-US" sz="1600" dirty="0" smtClean="0"/>
              <a:t>)</a:t>
            </a: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Quantum Key Distribution (</a:t>
            </a:r>
            <a:r>
              <a:rPr lang="en-US" sz="1600" b="1" dirty="0" smtClean="0"/>
              <a:t>QKD)</a:t>
            </a:r>
            <a:r>
              <a:rPr lang="en-US" sz="1600" dirty="0" smtClean="0"/>
              <a:t>: Real-world </a:t>
            </a:r>
            <a:r>
              <a:rPr lang="en-US" sz="1600" dirty="0"/>
              <a:t>implementations of QKD, such as secure quantum-encrypted messages transmitted over commercial telecom networks</a:t>
            </a:r>
            <a:r>
              <a:rPr lang="en-US" sz="1600" dirty="0" smtClean="0"/>
              <a:t>. (</a:t>
            </a:r>
            <a:r>
              <a:rPr lang="en-US" sz="1600" i="1" dirty="0" smtClean="0"/>
              <a:t>see Financial </a:t>
            </a:r>
            <a:r>
              <a:rPr lang="en-US" sz="1600" i="1" dirty="0"/>
              <a:t>Times, "Secure 'quantum messages' sent over telecoms network in breakthrough," May </a:t>
            </a:r>
            <a:r>
              <a:rPr lang="en-US" sz="1600" i="1" dirty="0" smtClean="0"/>
              <a:t>2025</a:t>
            </a:r>
            <a:r>
              <a:rPr lang="en-US" sz="16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Biological </a:t>
            </a:r>
            <a:r>
              <a:rPr lang="en-US" sz="1600" b="1" dirty="0" smtClean="0"/>
              <a:t>Cryptography</a:t>
            </a:r>
            <a:r>
              <a:rPr lang="en-US" sz="1600" dirty="0" smtClean="0"/>
              <a:t>: Innovative </a:t>
            </a:r>
            <a:r>
              <a:rPr lang="en-US" sz="1600" dirty="0"/>
              <a:t>approaches like </a:t>
            </a:r>
            <a:r>
              <a:rPr lang="en-US" sz="1600" dirty="0" err="1"/>
              <a:t>SlimeMoldCrypt</a:t>
            </a:r>
            <a:r>
              <a:rPr lang="en-US" sz="1600" dirty="0"/>
              <a:t>, utilizing the unpredictable growth patterns of slime </a:t>
            </a:r>
            <a:r>
              <a:rPr lang="en-US" sz="1600" dirty="0" smtClean="0"/>
              <a:t>molds (</a:t>
            </a:r>
            <a:r>
              <a:rPr lang="en-US" sz="1600" dirty="0"/>
              <a:t>amoeba-like </a:t>
            </a:r>
            <a:r>
              <a:rPr lang="en-US" sz="1600" dirty="0" smtClean="0"/>
              <a:t>organisms) </a:t>
            </a:r>
            <a:r>
              <a:rPr lang="en-US" sz="1600" dirty="0"/>
              <a:t>to generate cryptographic </a:t>
            </a:r>
            <a:r>
              <a:rPr lang="en-US" sz="1600" dirty="0" smtClean="0"/>
              <a:t>keys </a:t>
            </a:r>
            <a:r>
              <a:rPr lang="en-US" sz="1600" dirty="0"/>
              <a:t>(see </a:t>
            </a:r>
            <a:r>
              <a:rPr lang="en-US" sz="1600" dirty="0">
                <a:hlinkClick r:id="rId2"/>
              </a:rPr>
              <a:t>https://www.creativeapplications.net/project/slimemoldcrypt-security-as-a-biological-process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)</a:t>
            </a:r>
          </a:p>
          <a:p>
            <a:endParaRPr lang="en-US" sz="1600" dirty="0"/>
          </a:p>
          <a:p>
            <a:r>
              <a:rPr lang="en-US" sz="1600" b="1" dirty="0"/>
              <a:t>Secure Multi-Party Computation (</a:t>
            </a:r>
            <a:r>
              <a:rPr lang="en-US" sz="1600" b="1" dirty="0" smtClean="0"/>
              <a:t>SMPC)</a:t>
            </a:r>
            <a:r>
              <a:rPr lang="en-US" sz="1600" dirty="0" smtClean="0"/>
              <a:t>: Enhancements </a:t>
            </a:r>
            <a:r>
              <a:rPr lang="en-US" sz="1600" dirty="0"/>
              <a:t>in SMPC protocols to allow secure computations among mutually untrusting parties, facilitating privacy-preserving data analysis</a:t>
            </a:r>
            <a:r>
              <a:rPr lang="en-US" sz="1600" dirty="0" smtClean="0"/>
              <a:t>. </a:t>
            </a:r>
            <a:r>
              <a:rPr lang="en-US" sz="1600" dirty="0"/>
              <a:t>(see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cloud.google.com/blog/products/identity-security/how-to-secure-digital-assets-with-multi-party-computation-and-confidential-space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62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References</a:t>
            </a:r>
            <a:endParaRPr lang="el-GR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86326" y="641612"/>
            <a:ext cx="108989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Sasikumar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, K., and 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Sivakumar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Nagarajan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. "Comprehensive review and analysis of cryptography techniques in cloud computing." IEEE Access 12 (2024): 52325-52351</a:t>
            </a:r>
            <a:r>
              <a:rPr lang="en-US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Radanliev</a:t>
            </a:r>
            <a:r>
              <a:rPr lang="en-US" i="1" dirty="0"/>
              <a:t>, </a:t>
            </a:r>
            <a:r>
              <a:rPr lang="en-US" i="1" dirty="0" err="1"/>
              <a:t>Petar</a:t>
            </a:r>
            <a:r>
              <a:rPr lang="en-US" i="1" dirty="0"/>
              <a:t>. "Artificial intelligence and quantum cryptography." Journal of Analytical Science and Technology 15.1 (2024): 4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Wong, David. Real-world cryptography. Simon and Schuster, 2021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Oppliger</a:t>
            </a:r>
            <a:r>
              <a:rPr lang="en-US" i="1" dirty="0"/>
              <a:t>, Rolf. Cryptography 101: From Theory to Practice. </a:t>
            </a:r>
            <a:r>
              <a:rPr lang="en-US" i="1" dirty="0" err="1"/>
              <a:t>Artech</a:t>
            </a:r>
            <a:r>
              <a:rPr lang="en-US" i="1" dirty="0"/>
              <a:t> House, 2021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Paar</a:t>
            </a:r>
            <a:r>
              <a:rPr lang="en-US" i="1" dirty="0"/>
              <a:t>, </a:t>
            </a:r>
            <a:r>
              <a:rPr lang="en-US" i="1" dirty="0" err="1"/>
              <a:t>Christof</a:t>
            </a:r>
            <a:r>
              <a:rPr lang="en-US" i="1" dirty="0"/>
              <a:t>. "Lecture 1: Introduction to Cryptography." YouTube, 2016, </a:t>
            </a:r>
            <a:r>
              <a:rPr lang="en-US" i="1" dirty="0">
                <a:hlinkClick r:id="rId2"/>
              </a:rPr>
              <a:t>https://</a:t>
            </a:r>
            <a:r>
              <a:rPr lang="en-US" i="1" dirty="0" smtClean="0">
                <a:hlinkClick r:id="rId2"/>
              </a:rPr>
              <a:t>www.youtube.com/watch?v=2aHkqB2-46k</a:t>
            </a:r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Aumasson</a:t>
            </a:r>
            <a:r>
              <a:rPr lang="en-US" i="1" dirty="0"/>
              <a:t>, Jean-Philippe. Serious Cryptography: A Practical Introduction to Modern Encryption. 2nd ed., No Starch Press, 2024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Chahar</a:t>
            </a:r>
            <a:r>
              <a:rPr lang="en-US" i="1" dirty="0"/>
              <a:t>, </a:t>
            </a:r>
            <a:r>
              <a:rPr lang="en-US" i="1" dirty="0" err="1"/>
              <a:t>Suman</a:t>
            </a:r>
            <a:r>
              <a:rPr lang="en-US" i="1" dirty="0"/>
              <a:t>. "Exploring the future trends of cryptography." Next Generation Mechanisms for Data Encryption. CRC Press, 2025. 234-257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Pillai, </a:t>
            </a:r>
            <a:r>
              <a:rPr lang="en-US" i="1" dirty="0" err="1"/>
              <a:t>Sanjaikanth</a:t>
            </a:r>
            <a:r>
              <a:rPr lang="en-US" i="1" dirty="0"/>
              <a:t> E. </a:t>
            </a:r>
            <a:r>
              <a:rPr lang="en-US" i="1" dirty="0" err="1"/>
              <a:t>Vadakkethil</a:t>
            </a:r>
            <a:r>
              <a:rPr lang="en-US" i="1" dirty="0"/>
              <a:t> </a:t>
            </a:r>
            <a:r>
              <a:rPr lang="en-US" i="1" dirty="0" err="1"/>
              <a:t>Somanathan</a:t>
            </a:r>
            <a:r>
              <a:rPr lang="en-US" i="1" dirty="0"/>
              <a:t>, and Kiran </a:t>
            </a:r>
            <a:r>
              <a:rPr lang="en-US" i="1" dirty="0" err="1"/>
              <a:t>Polimetla</a:t>
            </a:r>
            <a:r>
              <a:rPr lang="en-US" i="1" dirty="0"/>
              <a:t>. "Privacy-preserving network traffic analysis using homomorphic encryption." 2024 International Conference on Integrated Circuits and Communication Systems (ICICACS). IEEE, 2024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Shen, </a:t>
            </a:r>
            <a:r>
              <a:rPr lang="en-US" i="1" dirty="0" err="1"/>
              <a:t>Meng</a:t>
            </a:r>
            <a:r>
              <a:rPr lang="en-US" i="1" dirty="0"/>
              <a:t>, et al. "Artificial intelligence for web 3.0: A comprehensive survey." ACM Computing Surveys 56.10 (2024): 1-39</a:t>
            </a:r>
            <a:r>
              <a:rPr lang="en-US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err="1"/>
              <a:t>Toufaily</a:t>
            </a:r>
            <a:r>
              <a:rPr lang="en-US" i="1" dirty="0"/>
              <a:t>, </a:t>
            </a:r>
            <a:r>
              <a:rPr lang="en-US" i="1" dirty="0" err="1"/>
              <a:t>Elissar</a:t>
            </a:r>
            <a:r>
              <a:rPr lang="en-US" i="1" dirty="0"/>
              <a:t>, and Tatiana </a:t>
            </a:r>
            <a:r>
              <a:rPr lang="en-US" i="1" dirty="0" err="1"/>
              <a:t>Zalan</a:t>
            </a:r>
            <a:r>
              <a:rPr lang="en-US" i="1" dirty="0"/>
              <a:t>. "In </a:t>
            </a:r>
            <a:r>
              <a:rPr lang="en-US" i="1" dirty="0" err="1"/>
              <a:t>blockchain</a:t>
            </a:r>
            <a:r>
              <a:rPr lang="en-US" i="1" dirty="0"/>
              <a:t> we trust? Demystifying the “trust” mechanism in </a:t>
            </a:r>
            <a:r>
              <a:rPr lang="en-US" i="1" dirty="0" err="1"/>
              <a:t>blockchain</a:t>
            </a:r>
            <a:r>
              <a:rPr lang="en-US" i="1" dirty="0"/>
              <a:t> ecosystems." Technological Forecasting and Social Change 206 (2024): 123574.</a:t>
            </a:r>
            <a:endParaRPr lang="en-US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l-GR" b="1" i="1" dirty="0">
              <a:solidFill>
                <a:srgbClr val="2F5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2941" y="1764837"/>
            <a:ext cx="733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" panose="020F0502020204030204"/>
              </a:rPr>
              <a:t>Questions and Discussion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7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endParaRPr lang="el-G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7782" y="960581"/>
            <a:ext cx="11536217" cy="646331"/>
          </a:xfrm>
          <a:prstGeom prst="rect">
            <a:avLst/>
          </a:prstGeom>
          <a:solidFill>
            <a:srgbClr val="EEF2F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Wittgenstein</a:t>
            </a:r>
            <a:r>
              <a:rPr lang="el-GR" dirty="0" smtClean="0"/>
              <a:t>: Δεν υπάρχει καμία αναγκαιότητα, δυνάμει της οποίας πρέπει να συμβεί ένα πράγμα επειδή συνέβη κάτι άλλο.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170874" y="2147454"/>
            <a:ext cx="11466944" cy="646331"/>
          </a:xfrm>
          <a:prstGeom prst="rect">
            <a:avLst/>
          </a:prstGeom>
          <a:solidFill>
            <a:srgbClr val="EEF2F9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Baron </a:t>
            </a:r>
            <a:r>
              <a:rPr lang="en-US" b="1" dirty="0" err="1"/>
              <a:t>d'Holbach</a:t>
            </a:r>
            <a:r>
              <a:rPr lang="el-GR" dirty="0" smtClean="0"/>
              <a:t>: Δεν υπάρχει αιτία που να μην άσκησε έστω και την παραμικρή επίδραση.</a:t>
            </a:r>
            <a:r>
              <a:rPr lang="en-US" dirty="0" smtClean="0"/>
              <a:t> </a:t>
            </a:r>
            <a:r>
              <a:rPr lang="el-GR" dirty="0" smtClean="0"/>
              <a:t>Μια θύελλα στη Λιβύη μπορεί να καθορίσει την τύχη πολλών εθνών.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93965" y="3223490"/>
            <a:ext cx="5726544" cy="369332"/>
          </a:xfrm>
          <a:prstGeom prst="rect">
            <a:avLst/>
          </a:prstGeom>
          <a:solidFill>
            <a:srgbClr val="EEF2F9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Albert Einstein</a:t>
            </a:r>
            <a:r>
              <a:rPr lang="el-GR" dirty="0" smtClean="0"/>
              <a:t>: Ο Θεός δεν παίζει ζάρια με το σύμπαν.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180111" y="3948544"/>
            <a:ext cx="11485416" cy="369332"/>
          </a:xfrm>
          <a:prstGeom prst="rect">
            <a:avLst/>
          </a:prstGeom>
          <a:solidFill>
            <a:srgbClr val="EEF2F9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Stephen Hawking</a:t>
            </a:r>
            <a:r>
              <a:rPr lang="el-GR" dirty="0"/>
              <a:t>: Όχι μόνο ο Θεός παίζει ζάρια, αλλά μερικές φορές τα ρίχνει και εκεί όπου δεν μπορούμε να τα δούμε</a:t>
            </a:r>
          </a:p>
        </p:txBody>
      </p:sp>
    </p:spTree>
    <p:extLst>
      <p:ext uri="{BB962C8B-B14F-4D97-AF65-F5344CB8AC3E}">
        <p14:creationId xmlns:p14="http://schemas.microsoft.com/office/powerpoint/2010/main" val="299731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Αναγκαιότητα &amp; Τυχαιότητα</a:t>
            </a:r>
            <a:endParaRPr lang="el-GR" sz="2800" b="1" dirty="0"/>
          </a:p>
        </p:txBody>
      </p:sp>
      <p:sp>
        <p:nvSpPr>
          <p:cNvPr id="3" name="Oval 2"/>
          <p:cNvSpPr/>
          <p:nvPr/>
        </p:nvSpPr>
        <p:spPr>
          <a:xfrm>
            <a:off x="1071419" y="1865746"/>
            <a:ext cx="4082472" cy="2854036"/>
          </a:xfrm>
          <a:prstGeom prst="ellipse">
            <a:avLst/>
          </a:prstGeom>
          <a:solidFill>
            <a:srgbClr val="F2F5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</a:rPr>
              <a:t>Αναγκαιότητα</a:t>
            </a:r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73274" y="1935018"/>
            <a:ext cx="4082472" cy="2854036"/>
          </a:xfrm>
          <a:prstGeom prst="ellipse">
            <a:avLst/>
          </a:prstGeom>
          <a:solidFill>
            <a:srgbClr val="F2F5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</a:rPr>
              <a:t>Τυχαιότητα</a:t>
            </a:r>
            <a:endParaRPr lang="el-GR" sz="3600" dirty="0">
              <a:solidFill>
                <a:schemeClr val="tx1"/>
              </a:solidFill>
            </a:endParaRPr>
          </a:p>
        </p:txBody>
      </p:sp>
      <p:cxnSp>
        <p:nvCxnSpPr>
          <p:cNvPr id="5" name="Curved Connector 4"/>
          <p:cNvCxnSpPr>
            <a:stCxn id="3" idx="0"/>
            <a:endCxn id="9" idx="0"/>
          </p:cNvCxnSpPr>
          <p:nvPr/>
        </p:nvCxnSpPr>
        <p:spPr>
          <a:xfrm rot="16200000" flipH="1">
            <a:off x="5878946" y="-900545"/>
            <a:ext cx="69272" cy="5601855"/>
          </a:xfrm>
          <a:prstGeom prst="curvedConnector3">
            <a:avLst>
              <a:gd name="adj1" fmla="val -175668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4"/>
            <a:endCxn id="3" idx="4"/>
          </p:cNvCxnSpPr>
          <p:nvPr/>
        </p:nvCxnSpPr>
        <p:spPr>
          <a:xfrm rot="5400000" flipH="1">
            <a:off x="5878947" y="1953491"/>
            <a:ext cx="69272" cy="5601855"/>
          </a:xfrm>
          <a:prstGeom prst="curvedConnector3">
            <a:avLst>
              <a:gd name="adj1" fmla="val -2436692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Filmography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3" y="1191491"/>
            <a:ext cx="3081250" cy="4184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54" y="1200728"/>
            <a:ext cx="2928850" cy="4184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12" y="1191492"/>
            <a:ext cx="2789381" cy="41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6000">
              <a:schemeClr val="accent5">
                <a:alpha val="5000"/>
              </a:schemeClr>
            </a:gs>
            <a:gs pos="60000">
              <a:schemeClr val="accent5">
                <a:alpha val="10000"/>
              </a:schemeClr>
            </a:gs>
            <a:gs pos="38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4305" y="2832414"/>
            <a:ext cx="7160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l-GR" sz="4400" dirty="0" smtClean="0">
                <a:solidFill>
                  <a:prstClr val="black"/>
                </a:solidFill>
              </a:rPr>
              <a:t>Εισαγωγή στην Κρυπτογραφία</a:t>
            </a:r>
            <a:endParaRPr lang="el-GR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cryptography?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9162" y="806226"/>
            <a:ext cx="7241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b="1" dirty="0" smtClean="0">
                <a:solidFill>
                  <a:prstClr val="black"/>
                </a:solidFill>
              </a:rPr>
              <a:t>IBM definition</a:t>
            </a:r>
            <a:r>
              <a:rPr lang="en-US" dirty="0" smtClean="0">
                <a:solidFill>
                  <a:prstClr val="black"/>
                </a:solidFill>
              </a:rPr>
              <a:t>: Cryptography </a:t>
            </a:r>
            <a:r>
              <a:rPr lang="en-US" dirty="0">
                <a:solidFill>
                  <a:prstClr val="black"/>
                </a:solidFill>
              </a:rPr>
              <a:t>is the practice of developing and using </a:t>
            </a:r>
            <a:r>
              <a:rPr lang="en-US" b="1" dirty="0">
                <a:solidFill>
                  <a:srgbClr val="2F538D"/>
                </a:solidFill>
              </a:rPr>
              <a:t>coded algorithms </a:t>
            </a:r>
            <a:r>
              <a:rPr lang="en-US" dirty="0">
                <a:solidFill>
                  <a:prstClr val="black"/>
                </a:solidFill>
              </a:rPr>
              <a:t>to protect and </a:t>
            </a:r>
            <a:r>
              <a:rPr lang="en-US" b="1" dirty="0">
                <a:solidFill>
                  <a:srgbClr val="2F538D"/>
                </a:solidFill>
              </a:rPr>
              <a:t>obscure transmitted information </a:t>
            </a:r>
            <a:r>
              <a:rPr lang="en-US" dirty="0">
                <a:solidFill>
                  <a:prstClr val="black"/>
                </a:solidFill>
              </a:rPr>
              <a:t>so that it may only be read by </a:t>
            </a:r>
            <a:r>
              <a:rPr lang="en-US" b="1" dirty="0">
                <a:solidFill>
                  <a:srgbClr val="2F538D"/>
                </a:solidFill>
              </a:rPr>
              <a:t>those with the permission</a:t>
            </a:r>
            <a:r>
              <a:rPr lang="en-US" dirty="0">
                <a:solidFill>
                  <a:prstClr val="black"/>
                </a:solidFill>
              </a:rPr>
              <a:t> and ability to </a:t>
            </a:r>
            <a:r>
              <a:rPr lang="en-US" b="1" dirty="0">
                <a:solidFill>
                  <a:srgbClr val="2F538D"/>
                </a:solidFill>
              </a:rPr>
              <a:t>decrypt</a:t>
            </a:r>
            <a:r>
              <a:rPr lang="en-US" dirty="0">
                <a:solidFill>
                  <a:prstClr val="black"/>
                </a:solidFill>
              </a:rPr>
              <a:t> it. Put differently, cryptography </a:t>
            </a:r>
            <a:r>
              <a:rPr lang="en-US" b="1" dirty="0">
                <a:solidFill>
                  <a:srgbClr val="2F538D"/>
                </a:solidFill>
              </a:rPr>
              <a:t>obscures</a:t>
            </a:r>
            <a:r>
              <a:rPr lang="en-US" dirty="0">
                <a:solidFill>
                  <a:prstClr val="black"/>
                </a:solidFill>
              </a:rPr>
              <a:t> communications so that </a:t>
            </a:r>
            <a:r>
              <a:rPr lang="en-US" b="1" dirty="0">
                <a:solidFill>
                  <a:srgbClr val="2F538D"/>
                </a:solidFill>
              </a:rPr>
              <a:t>unauthorized parties </a:t>
            </a:r>
            <a:r>
              <a:rPr lang="en-US" dirty="0">
                <a:solidFill>
                  <a:prstClr val="black"/>
                </a:solidFill>
              </a:rPr>
              <a:t>are </a:t>
            </a:r>
            <a:r>
              <a:rPr lang="en-US" b="1" dirty="0">
                <a:solidFill>
                  <a:srgbClr val="2F538D"/>
                </a:solidFill>
              </a:rPr>
              <a:t>unable to access </a:t>
            </a:r>
            <a:r>
              <a:rPr lang="en-US" dirty="0">
                <a:solidFill>
                  <a:prstClr val="black"/>
                </a:solidFill>
              </a:rPr>
              <a:t>them. </a:t>
            </a:r>
            <a:r>
              <a:rPr lang="en-US" dirty="0" smtClean="0">
                <a:solidFill>
                  <a:prstClr val="black"/>
                </a:solidFill>
              </a:rPr>
              <a:t>Derives from </a:t>
            </a:r>
            <a:r>
              <a:rPr lang="en-US" dirty="0">
                <a:solidFill>
                  <a:prstClr val="black"/>
                </a:solidFill>
              </a:rPr>
              <a:t>the Greek word “</a:t>
            </a:r>
            <a:r>
              <a:rPr lang="en-US" b="1" dirty="0" err="1" smtClean="0">
                <a:solidFill>
                  <a:srgbClr val="2F538D"/>
                </a:solidFill>
              </a:rPr>
              <a:t>kryptos</a:t>
            </a:r>
            <a:r>
              <a:rPr lang="en-US" dirty="0" smtClean="0">
                <a:solidFill>
                  <a:prstClr val="black"/>
                </a:solidFill>
              </a:rPr>
              <a:t>” </a:t>
            </a:r>
            <a:r>
              <a:rPr lang="en-US" dirty="0">
                <a:solidFill>
                  <a:prstClr val="black"/>
                </a:solidFill>
              </a:rPr>
              <a:t>meaning hidden, cryptography literally translates to “hidden writing</a:t>
            </a:r>
            <a:r>
              <a:rPr lang="en-US" dirty="0" smtClean="0">
                <a:solidFill>
                  <a:prstClr val="black"/>
                </a:solidFill>
              </a:rPr>
              <a:t>.”</a:t>
            </a:r>
            <a:endParaRPr lang="en-US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53527" y="3103419"/>
            <a:ext cx="2503054" cy="886690"/>
          </a:xfrm>
          <a:prstGeom prst="ellipse">
            <a:avLst/>
          </a:prstGeom>
          <a:solidFill>
            <a:srgbClr val="F2F5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Cryptology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99673" y="4438073"/>
            <a:ext cx="2503054" cy="886690"/>
          </a:xfrm>
          <a:prstGeom prst="ellipse">
            <a:avLst/>
          </a:prstGeom>
          <a:solidFill>
            <a:srgbClr val="F2F5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Cryptography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04365" y="4433456"/>
            <a:ext cx="2503054" cy="886690"/>
          </a:xfrm>
          <a:prstGeom prst="ellipse">
            <a:avLst/>
          </a:prstGeom>
          <a:solidFill>
            <a:srgbClr val="F2F5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Cryptanalysis</a:t>
            </a:r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12" name="Curved Connector 11"/>
          <p:cNvCxnSpPr>
            <a:stCxn id="9" idx="2"/>
            <a:endCxn id="10" idx="0"/>
          </p:cNvCxnSpPr>
          <p:nvPr/>
        </p:nvCxnSpPr>
        <p:spPr>
          <a:xfrm rot="10800000" flipV="1">
            <a:off x="3251201" y="3546763"/>
            <a:ext cx="1302327" cy="891309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stCxn id="9" idx="6"/>
            <a:endCxn id="11" idx="0"/>
          </p:cNvCxnSpPr>
          <p:nvPr/>
        </p:nvCxnSpPr>
        <p:spPr>
          <a:xfrm>
            <a:off x="7056581" y="3546764"/>
            <a:ext cx="1399311" cy="886692"/>
          </a:xfrm>
          <a:prstGeom prst="curved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11962" y="397891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The </a:t>
            </a:r>
            <a:r>
              <a:rPr lang="en-US" sz="1600" b="1" dirty="0" smtClean="0">
                <a:solidFill>
                  <a:prstClr val="black"/>
                </a:solidFill>
              </a:rPr>
              <a:t>entire field</a:t>
            </a:r>
            <a:r>
              <a:rPr lang="en-US" sz="1600" dirty="0" smtClean="0">
                <a:solidFill>
                  <a:prstClr val="black"/>
                </a:solidFill>
              </a:rPr>
              <a:t> of secret codes</a:t>
            </a:r>
            <a:endParaRPr lang="en-US" sz="16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4289" y="5332043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How to </a:t>
            </a:r>
            <a:r>
              <a:rPr lang="en-US" sz="1600" b="1" dirty="0" smtClean="0">
                <a:solidFill>
                  <a:prstClr val="black"/>
                </a:solidFill>
              </a:rPr>
              <a:t>make</a:t>
            </a:r>
            <a:r>
              <a:rPr lang="en-US" sz="1600" dirty="0" smtClean="0">
                <a:solidFill>
                  <a:prstClr val="black"/>
                </a:solidFill>
              </a:rPr>
              <a:t> secret codes</a:t>
            </a:r>
            <a:endParaRPr lang="en-US" sz="16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2180" y="529971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How to </a:t>
            </a:r>
            <a:r>
              <a:rPr lang="en-US" sz="1600" b="1" dirty="0" smtClean="0">
                <a:solidFill>
                  <a:prstClr val="black"/>
                </a:solidFill>
              </a:rPr>
              <a:t>break</a:t>
            </a:r>
            <a:r>
              <a:rPr lang="en-US" sz="1600" dirty="0" smtClean="0">
                <a:solidFill>
                  <a:prstClr val="black"/>
                </a:solidFill>
              </a:rPr>
              <a:t> secret codes</a:t>
            </a:r>
            <a:endParaRPr lang="en-US" sz="16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4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4488</Words>
  <Application>Microsoft Office PowerPoint</Application>
  <PresentationFormat>Widescreen</PresentationFormat>
  <Paragraphs>677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257</cp:revision>
  <dcterms:created xsi:type="dcterms:W3CDTF">2025-09-25T14:53:19Z</dcterms:created>
  <dcterms:modified xsi:type="dcterms:W3CDTF">2025-10-07T11:11:30Z</dcterms:modified>
</cp:coreProperties>
</file>