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716" r:id="rId4"/>
    <p:sldId id="754" r:id="rId5"/>
    <p:sldId id="755" r:id="rId6"/>
    <p:sldId id="759" r:id="rId7"/>
    <p:sldId id="805" r:id="rId8"/>
    <p:sldId id="820" r:id="rId9"/>
    <p:sldId id="756" r:id="rId10"/>
    <p:sldId id="723" r:id="rId11"/>
    <p:sldId id="695" r:id="rId12"/>
    <p:sldId id="806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0" autoAdjust="0"/>
    <p:restoredTop sz="94660"/>
  </p:normalViewPr>
  <p:slideViewPr>
    <p:cSldViewPr>
      <p:cViewPr varScale="1">
        <p:scale>
          <a:sx n="82" d="100"/>
          <a:sy n="82" d="100"/>
        </p:scale>
        <p:origin x="1483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Στυλ κύριου υπότιτλου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9113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6179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872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1619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5566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717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1590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471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9519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8438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72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17/11/2021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6071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ilias.gr/index.php?option=com_content&amp;task=view&amp;id=548&amp;Itemid=32&amp;catid=2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/>
              <a:t>ΒΑΣΙΚΕΣ ΕΝΟΙΕΣ ΦΥΣΙΚΩΝ ΕΠΙΣΤΗΜΩΝ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ΒΑΣΙΛΗΣ ΚΟΛΛΙΑΣ</a:t>
            </a:r>
          </a:p>
          <a:p>
            <a:r>
              <a:rPr lang="el-GR" dirty="0"/>
              <a:t>ΔΗΜΗΤΡΗΣ ΣΧΙΖΑΣ</a:t>
            </a:r>
          </a:p>
        </p:txBody>
      </p:sp>
    </p:spTree>
    <p:extLst>
      <p:ext uri="{BB962C8B-B14F-4D97-AF65-F5344CB8AC3E}">
        <p14:creationId xmlns:p14="http://schemas.microsoft.com/office/powerpoint/2010/main" val="3608140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Μερος</a:t>
            </a:r>
            <a:r>
              <a:rPr lang="el-GR" dirty="0"/>
              <a:t> 2</a:t>
            </a:r>
            <a:r>
              <a:rPr lang="el-GR" baseline="30000" dirty="0"/>
              <a:t>ο</a:t>
            </a:r>
            <a:r>
              <a:rPr lang="el-GR" dirty="0"/>
              <a:t>: Νόμοι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επιμονή της ταχύτητας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6046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Ένα </a:t>
            </a:r>
            <a:r>
              <a:rPr lang="el-GR" dirty="0" err="1"/>
              <a:t>βλημα</a:t>
            </a:r>
            <a:r>
              <a:rPr lang="el-GR" dirty="0"/>
              <a:t> τρέχει </a:t>
            </a:r>
            <a:r>
              <a:rPr lang="el-GR" dirty="0" err="1"/>
              <a:t>διπλα</a:t>
            </a:r>
            <a:r>
              <a:rPr lang="el-GR" dirty="0"/>
              <a:t> μας. Μπορούμε να το πιάσουμε;</a:t>
            </a:r>
          </a:p>
          <a:p>
            <a:r>
              <a:rPr lang="el-GR" dirty="0"/>
              <a:t>Πετάμε ένα </a:t>
            </a:r>
            <a:r>
              <a:rPr lang="el-GR" dirty="0" err="1"/>
              <a:t>μπαλακι</a:t>
            </a:r>
            <a:r>
              <a:rPr lang="el-GR" dirty="0"/>
              <a:t> στο </a:t>
            </a:r>
            <a:r>
              <a:rPr lang="el-GR" dirty="0" err="1"/>
              <a:t>αυτοκινητο</a:t>
            </a:r>
            <a:r>
              <a:rPr lang="el-GR" dirty="0"/>
              <a:t>. Πού θα πέσει;</a:t>
            </a:r>
          </a:p>
          <a:p>
            <a:r>
              <a:rPr lang="el-GR" dirty="0" err="1"/>
              <a:t>Περπαταμε</a:t>
            </a:r>
            <a:r>
              <a:rPr lang="el-GR" dirty="0"/>
              <a:t> και μας πέφτει ένα </a:t>
            </a:r>
            <a:r>
              <a:rPr lang="el-GR" dirty="0" err="1"/>
              <a:t>αντικειμενο</a:t>
            </a:r>
            <a:r>
              <a:rPr lang="el-GR" dirty="0"/>
              <a:t>. Που θα πέσει;</a:t>
            </a:r>
          </a:p>
          <a:p>
            <a:r>
              <a:rPr lang="el-GR" dirty="0"/>
              <a:t>Ένα </a:t>
            </a:r>
            <a:r>
              <a:rPr lang="el-GR" dirty="0" err="1"/>
              <a:t>ιστιοφορο</a:t>
            </a:r>
            <a:r>
              <a:rPr lang="el-GR" dirty="0"/>
              <a:t> </a:t>
            </a:r>
            <a:r>
              <a:rPr lang="el-GR" dirty="0" err="1"/>
              <a:t>ταξιδευτει</a:t>
            </a:r>
            <a:r>
              <a:rPr lang="el-GR" dirty="0"/>
              <a:t> με </a:t>
            </a:r>
            <a:r>
              <a:rPr lang="el-GR" dirty="0" err="1"/>
              <a:t>σταθερη</a:t>
            </a:r>
            <a:r>
              <a:rPr lang="el-GR" dirty="0"/>
              <a:t> </a:t>
            </a:r>
            <a:r>
              <a:rPr lang="el-GR" dirty="0" err="1"/>
              <a:t>ταχυτητα</a:t>
            </a:r>
            <a:r>
              <a:rPr lang="el-GR" dirty="0"/>
              <a:t>. </a:t>
            </a:r>
            <a:r>
              <a:rPr lang="el-GR" dirty="0" err="1"/>
              <a:t>Κατι</a:t>
            </a:r>
            <a:r>
              <a:rPr lang="el-GR" dirty="0"/>
              <a:t> πέφτει από το κατάρτι. Πού θα πέσει;</a:t>
            </a:r>
          </a:p>
          <a:p>
            <a:pPr marL="0" indent="0">
              <a:buNone/>
            </a:pPr>
            <a:r>
              <a:rPr lang="el-GR" dirty="0">
                <a:solidFill>
                  <a:srgbClr val="FF0000"/>
                </a:solidFill>
              </a:rPr>
              <a:t>Κάθε </a:t>
            </a:r>
            <a:r>
              <a:rPr lang="el-GR" dirty="0" err="1">
                <a:solidFill>
                  <a:srgbClr val="FF0000"/>
                </a:solidFill>
              </a:rPr>
              <a:t>κομματι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εχει</a:t>
            </a:r>
            <a:r>
              <a:rPr lang="el-GR" dirty="0">
                <a:solidFill>
                  <a:srgbClr val="FF0000"/>
                </a:solidFill>
              </a:rPr>
              <a:t> τη </a:t>
            </a:r>
            <a:r>
              <a:rPr lang="el-GR" dirty="0" err="1">
                <a:solidFill>
                  <a:srgbClr val="FF0000"/>
                </a:solidFill>
              </a:rPr>
              <a:t>δικη</a:t>
            </a:r>
            <a:r>
              <a:rPr lang="el-GR" dirty="0">
                <a:solidFill>
                  <a:srgbClr val="FF0000"/>
                </a:solidFill>
              </a:rPr>
              <a:t> του </a:t>
            </a:r>
            <a:r>
              <a:rPr lang="el-GR" dirty="0" err="1">
                <a:solidFill>
                  <a:srgbClr val="FF0000"/>
                </a:solidFill>
              </a:rPr>
              <a:t>κινηση</a:t>
            </a:r>
            <a:r>
              <a:rPr lang="el-GR" dirty="0">
                <a:solidFill>
                  <a:srgbClr val="FF0000"/>
                </a:solidFill>
              </a:rPr>
              <a:t>. </a:t>
            </a:r>
            <a:r>
              <a:rPr lang="en-US" dirty="0"/>
              <a:t>https://www.youtube.com/watch?v=Cy70G3iB22o</a:t>
            </a:r>
            <a:endParaRPr lang="el-GR" dirty="0"/>
          </a:p>
          <a:p>
            <a:pPr marL="0" indent="0">
              <a:buNone/>
            </a:pPr>
            <a:endParaRPr lang="el-GR" dirty="0">
              <a:solidFill>
                <a:srgbClr val="FF0000"/>
              </a:solidFill>
            </a:endParaRPr>
          </a:p>
          <a:p>
            <a:r>
              <a:rPr lang="el-GR" dirty="0" err="1"/>
              <a:t>Ασκηση</a:t>
            </a:r>
            <a:r>
              <a:rPr lang="el-GR" dirty="0"/>
              <a:t> ψυχολογικής παρατήρησης: </a:t>
            </a:r>
            <a:r>
              <a:rPr lang="el-GR" b="1" dirty="0" err="1">
                <a:solidFill>
                  <a:srgbClr val="00B0F0"/>
                </a:solidFill>
              </a:rPr>
              <a:t>Γιατι</a:t>
            </a:r>
            <a:r>
              <a:rPr lang="el-GR" b="1" dirty="0">
                <a:solidFill>
                  <a:srgbClr val="00B0F0"/>
                </a:solidFill>
              </a:rPr>
              <a:t> είναι </a:t>
            </a:r>
            <a:r>
              <a:rPr lang="el-GR" b="1" dirty="0" err="1">
                <a:solidFill>
                  <a:srgbClr val="00B0F0"/>
                </a:solidFill>
              </a:rPr>
              <a:t>τοσο</a:t>
            </a:r>
            <a:r>
              <a:rPr lang="el-GR" b="1" dirty="0">
                <a:solidFill>
                  <a:srgbClr val="00B0F0"/>
                </a:solidFill>
              </a:rPr>
              <a:t> </a:t>
            </a:r>
            <a:r>
              <a:rPr lang="el-GR" b="1" dirty="0" err="1">
                <a:solidFill>
                  <a:srgbClr val="00B0F0"/>
                </a:solidFill>
              </a:rPr>
              <a:t>πειστικο</a:t>
            </a:r>
            <a:r>
              <a:rPr lang="el-GR" b="1" dirty="0">
                <a:solidFill>
                  <a:srgbClr val="00B0F0"/>
                </a:solidFill>
              </a:rPr>
              <a:t> το </a:t>
            </a:r>
            <a:r>
              <a:rPr lang="el-GR" b="1" dirty="0" err="1">
                <a:solidFill>
                  <a:srgbClr val="00B0F0"/>
                </a:solidFill>
              </a:rPr>
              <a:t>αισθημα</a:t>
            </a:r>
            <a:r>
              <a:rPr lang="el-GR" b="1" dirty="0">
                <a:solidFill>
                  <a:srgbClr val="00B0F0"/>
                </a:solidFill>
              </a:rPr>
              <a:t> του </a:t>
            </a:r>
            <a:r>
              <a:rPr lang="el-GR" b="1" dirty="0" err="1">
                <a:solidFill>
                  <a:srgbClr val="00B0F0"/>
                </a:solidFill>
              </a:rPr>
              <a:t>ανοικειν</a:t>
            </a:r>
            <a:r>
              <a:rPr lang="el-GR" b="1" dirty="0">
                <a:solidFill>
                  <a:srgbClr val="00B0F0"/>
                </a:solidFill>
              </a:rPr>
              <a:t>;</a:t>
            </a:r>
          </a:p>
        </p:txBody>
      </p:sp>
      <p:sp>
        <p:nvSpPr>
          <p:cNvPr id="4" name="Τίτλος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dirty="0"/>
              <a:t>Νοητικά πειράματα</a:t>
            </a:r>
          </a:p>
        </p:txBody>
      </p:sp>
    </p:spTree>
    <p:extLst>
      <p:ext uri="{BB962C8B-B14F-4D97-AF65-F5344CB8AC3E}">
        <p14:creationId xmlns:p14="http://schemas.microsoft.com/office/powerpoint/2010/main" val="28532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>
                <a:solidFill>
                  <a:srgbClr val="FF0000"/>
                </a:solidFill>
              </a:rPr>
              <a:t>Εφαρμογη</a:t>
            </a:r>
            <a:r>
              <a:rPr lang="el-GR" dirty="0">
                <a:solidFill>
                  <a:srgbClr val="FF0000"/>
                </a:solidFill>
              </a:rPr>
              <a:t> του Σχήματος </a:t>
            </a:r>
            <a:r>
              <a:rPr lang="el-GR" dirty="0" err="1">
                <a:solidFill>
                  <a:srgbClr val="FF0000"/>
                </a:solidFill>
              </a:rPr>
              <a:t>Τουλμιν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err="1"/>
              <a:t>Επιχειρηματολογια</a:t>
            </a:r>
            <a:r>
              <a:rPr lang="el-GR" dirty="0"/>
              <a:t>: Τι εξηγεί ότι, στην </a:t>
            </a:r>
            <a:r>
              <a:rPr lang="el-GR" dirty="0" err="1"/>
              <a:t>περιπτωση</a:t>
            </a:r>
            <a:r>
              <a:rPr lang="el-GR" dirty="0"/>
              <a:t> που ένα τρένο κινείται (</a:t>
            </a:r>
            <a:r>
              <a:rPr lang="el-GR" dirty="0" err="1"/>
              <a:t>ακομα</a:t>
            </a:r>
            <a:r>
              <a:rPr lang="el-GR" dirty="0"/>
              <a:t> και με μεγάλη ταχύτητα), δεν μαζεύονται </a:t>
            </a:r>
            <a:r>
              <a:rPr lang="el-GR" dirty="0" err="1"/>
              <a:t>ολοι</a:t>
            </a:r>
            <a:r>
              <a:rPr lang="el-GR" dirty="0"/>
              <a:t> οι άνθρωποι στο </a:t>
            </a:r>
            <a:r>
              <a:rPr lang="el-GR" dirty="0" err="1"/>
              <a:t>πισω</a:t>
            </a:r>
            <a:r>
              <a:rPr lang="el-GR" dirty="0"/>
              <a:t> μέρος του;</a:t>
            </a:r>
          </a:p>
        </p:txBody>
      </p:sp>
    </p:spTree>
    <p:extLst>
      <p:ext uri="{BB962C8B-B14F-4D97-AF65-F5344CB8AC3E}">
        <p14:creationId xmlns:p14="http://schemas.microsoft.com/office/powerpoint/2010/main" val="940113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ΔΙΑΛΕΞΗ 6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err="1"/>
              <a:t>Μηχανικη</a:t>
            </a:r>
            <a:r>
              <a:rPr lang="el-GR" dirty="0"/>
              <a:t>. </a:t>
            </a:r>
            <a:r>
              <a:rPr lang="el-GR" dirty="0" err="1"/>
              <a:t>Ταχυτητα</a:t>
            </a:r>
            <a:r>
              <a:rPr lang="el-GR" dirty="0"/>
              <a:t>. Μετρήσεις και αναπαραστάσεις. Η </a:t>
            </a:r>
            <a:r>
              <a:rPr lang="el-GR" dirty="0" err="1"/>
              <a:t>επιμονη</a:t>
            </a:r>
            <a:r>
              <a:rPr lang="el-GR" dirty="0"/>
              <a:t> της ταχύτητας</a:t>
            </a:r>
          </a:p>
          <a:p>
            <a:r>
              <a:rPr lang="el-GR" dirty="0"/>
              <a:t>Δύναμη-Πίεση</a:t>
            </a:r>
          </a:p>
        </p:txBody>
      </p:sp>
    </p:spTree>
    <p:extLst>
      <p:ext uri="{BB962C8B-B14F-4D97-AF65-F5344CB8AC3E}">
        <p14:creationId xmlns:p14="http://schemas.microsoft.com/office/powerpoint/2010/main" val="22870852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Όλα αυτά να μπουν </a:t>
            </a:r>
            <a:r>
              <a:rPr lang="el-GR" dirty="0" err="1"/>
              <a:t>κατω</a:t>
            </a:r>
            <a:r>
              <a:rPr lang="el-GR" dirty="0"/>
              <a:t> από την </a:t>
            </a:r>
            <a:r>
              <a:rPr lang="el-GR" dirty="0" err="1"/>
              <a:t>εξουσια</a:t>
            </a:r>
            <a:r>
              <a:rPr lang="el-GR" dirty="0"/>
              <a:t> ενός </a:t>
            </a:r>
            <a:r>
              <a:rPr lang="el-GR" dirty="0" err="1"/>
              <a:t>βελους</a:t>
            </a:r>
            <a:r>
              <a:rPr lang="el-GR" dirty="0"/>
              <a:t>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Και ενός τύπου </a:t>
            </a:r>
            <a:r>
              <a:rPr lang="en-US" dirty="0"/>
              <a:t>v=s/t</a:t>
            </a:r>
            <a:r>
              <a:rPr lang="el-GR" dirty="0"/>
              <a:t>  ;</a:t>
            </a:r>
          </a:p>
          <a:p>
            <a:r>
              <a:rPr lang="el-GR" dirty="0" err="1">
                <a:solidFill>
                  <a:srgbClr val="FF0000"/>
                </a:solidFill>
              </a:rPr>
              <a:t>Γιατι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l-GR" dirty="0">
                <a:solidFill>
                  <a:srgbClr val="FF0000"/>
                </a:solidFill>
              </a:rPr>
              <a:t>να </a:t>
            </a:r>
            <a:r>
              <a:rPr lang="el-GR" dirty="0" err="1">
                <a:solidFill>
                  <a:srgbClr val="FF0000"/>
                </a:solidFill>
              </a:rPr>
              <a:t>γινει</a:t>
            </a:r>
            <a:r>
              <a:rPr lang="el-GR" dirty="0">
                <a:solidFill>
                  <a:srgbClr val="FF0000"/>
                </a:solidFill>
              </a:rPr>
              <a:t> </a:t>
            </a:r>
            <a:r>
              <a:rPr lang="el-GR" dirty="0" err="1">
                <a:solidFill>
                  <a:srgbClr val="FF0000"/>
                </a:solidFill>
              </a:rPr>
              <a:t>αυτο</a:t>
            </a:r>
            <a:r>
              <a:rPr lang="el-GR" dirty="0">
                <a:solidFill>
                  <a:srgbClr val="FF0000"/>
                </a:solidFill>
              </a:rPr>
              <a:t>;</a:t>
            </a:r>
          </a:p>
          <a:p>
            <a:r>
              <a:rPr lang="el-GR" dirty="0">
                <a:solidFill>
                  <a:srgbClr val="FF0000"/>
                </a:solidFill>
              </a:rPr>
              <a:t>Μήπως θα </a:t>
            </a:r>
            <a:r>
              <a:rPr lang="el-GR" dirty="0" err="1">
                <a:solidFill>
                  <a:srgbClr val="FF0000"/>
                </a:solidFill>
              </a:rPr>
              <a:t>προτιμουσατε</a:t>
            </a:r>
            <a:r>
              <a:rPr lang="el-GR" dirty="0">
                <a:solidFill>
                  <a:srgbClr val="FF0000"/>
                </a:solidFill>
              </a:rPr>
              <a:t> μια </a:t>
            </a:r>
            <a:r>
              <a:rPr lang="el-GR" dirty="0" err="1">
                <a:solidFill>
                  <a:srgbClr val="FF0000"/>
                </a:solidFill>
              </a:rPr>
              <a:t>ζωγραφια</a:t>
            </a:r>
            <a:r>
              <a:rPr lang="el-GR" dirty="0">
                <a:solidFill>
                  <a:srgbClr val="FF0000"/>
                </a:solidFill>
              </a:rPr>
              <a:t>;</a:t>
            </a:r>
          </a:p>
        </p:txBody>
      </p:sp>
      <p:sp>
        <p:nvSpPr>
          <p:cNvPr id="4" name="Δεξιό βέλος 3"/>
          <p:cNvSpPr/>
          <p:nvPr/>
        </p:nvSpPr>
        <p:spPr>
          <a:xfrm>
            <a:off x="3079751" y="3717032"/>
            <a:ext cx="2592288" cy="6480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91" y="4653136"/>
            <a:ext cx="7383463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66074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Γραφικές παραστάσεις (εδώ επεκτάσεις της όρασης)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απόσταση σαν συνάρτηση του </a:t>
            </a:r>
            <a:r>
              <a:rPr lang="el-GR" dirty="0" err="1"/>
              <a:t>χρονου</a:t>
            </a:r>
            <a:endParaRPr lang="el-GR" dirty="0"/>
          </a:p>
          <a:p>
            <a:endParaRPr lang="el-GR" dirty="0"/>
          </a:p>
          <a:p>
            <a:r>
              <a:rPr lang="el-GR" dirty="0" err="1"/>
              <a:t>Βαζοντας</a:t>
            </a:r>
            <a:r>
              <a:rPr lang="el-GR" dirty="0"/>
              <a:t> τα ενδιάμεσα σημεία είναι σαν να ενισχύουμε τα μάτια μας με ένα </a:t>
            </a:r>
            <a:r>
              <a:rPr lang="el-GR" dirty="0" err="1"/>
              <a:t>ιδιοτυπο</a:t>
            </a:r>
            <a:r>
              <a:rPr lang="el-GR" dirty="0"/>
              <a:t> μικροσκόπιο. </a:t>
            </a:r>
            <a:r>
              <a:rPr lang="el-GR" b="1" dirty="0"/>
              <a:t>Ένα </a:t>
            </a:r>
            <a:r>
              <a:rPr lang="el-GR" b="1" dirty="0" err="1"/>
              <a:t>μικροσκοπιο</a:t>
            </a:r>
            <a:r>
              <a:rPr lang="el-GR" b="1" dirty="0"/>
              <a:t> χρόνου</a:t>
            </a:r>
          </a:p>
          <a:p>
            <a:endParaRPr lang="el-GR" b="1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/>
              <a:t>https://phet.colorado.edu/el/simulation/forces-and-motion-basics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5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Προσδιορισμός της ταχύτητας</a:t>
            </a:r>
          </a:p>
        </p:txBody>
      </p:sp>
      <p:sp>
        <p:nvSpPr>
          <p:cNvPr id="4" name="Έλλειψη 3"/>
          <p:cNvSpPr/>
          <p:nvPr/>
        </p:nvSpPr>
        <p:spPr>
          <a:xfrm>
            <a:off x="1992534" y="2492896"/>
            <a:ext cx="100811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Έλλειψη 4"/>
          <p:cNvSpPr/>
          <p:nvPr/>
        </p:nvSpPr>
        <p:spPr>
          <a:xfrm>
            <a:off x="1901290" y="4679891"/>
            <a:ext cx="1152128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Έλλειψη 5"/>
          <p:cNvSpPr/>
          <p:nvPr/>
        </p:nvSpPr>
        <p:spPr>
          <a:xfrm>
            <a:off x="3053418" y="4823907"/>
            <a:ext cx="144016" cy="2160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2117314" y="4463867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Ευθεία γραμμή σύνδεσης 8"/>
          <p:cNvCxnSpPr/>
          <p:nvPr/>
        </p:nvCxnSpPr>
        <p:spPr>
          <a:xfrm>
            <a:off x="2350106" y="4388660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Ευθεία γραμμή σύνδεσης 9"/>
          <p:cNvCxnSpPr/>
          <p:nvPr/>
        </p:nvCxnSpPr>
        <p:spPr>
          <a:xfrm>
            <a:off x="2422114" y="4768667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Ευθεία γραμμή σύνδεσης 10"/>
          <p:cNvCxnSpPr/>
          <p:nvPr/>
        </p:nvCxnSpPr>
        <p:spPr>
          <a:xfrm>
            <a:off x="2574514" y="4921067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Ευθεία γραμμή σύνδεσης 11"/>
          <p:cNvCxnSpPr/>
          <p:nvPr/>
        </p:nvCxnSpPr>
        <p:spPr>
          <a:xfrm>
            <a:off x="2646522" y="4463867"/>
            <a:ext cx="72008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Ευθεία γραμμή σύνδεσης 12"/>
          <p:cNvCxnSpPr/>
          <p:nvPr/>
        </p:nvCxnSpPr>
        <p:spPr>
          <a:xfrm flipH="1">
            <a:off x="2045306" y="5255955"/>
            <a:ext cx="15042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Ευθεία γραμμή σύνδεσης 15"/>
          <p:cNvCxnSpPr/>
          <p:nvPr/>
        </p:nvCxnSpPr>
        <p:spPr>
          <a:xfrm flipH="1">
            <a:off x="2654896" y="5148567"/>
            <a:ext cx="144016" cy="356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Ευθεία γραμμή σύνδεσης 16"/>
          <p:cNvCxnSpPr/>
          <p:nvPr/>
        </p:nvCxnSpPr>
        <p:spPr>
          <a:xfrm flipH="1">
            <a:off x="2350106" y="5148567"/>
            <a:ext cx="144016" cy="35684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Ευθεία γραμμή σύνδεσης 6"/>
          <p:cNvCxnSpPr/>
          <p:nvPr/>
        </p:nvCxnSpPr>
        <p:spPr>
          <a:xfrm>
            <a:off x="4572000" y="1772816"/>
            <a:ext cx="0" cy="453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Ευθεία γραμμή σύνδεσης 14"/>
          <p:cNvCxnSpPr/>
          <p:nvPr/>
        </p:nvCxnSpPr>
        <p:spPr>
          <a:xfrm>
            <a:off x="7956376" y="1628800"/>
            <a:ext cx="0" cy="47525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004048" y="155679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10</a:t>
            </a:r>
            <a:r>
              <a:rPr lang="en-US" dirty="0"/>
              <a:t>cm</a:t>
            </a:r>
            <a:endParaRPr lang="el-GR" dirty="0"/>
          </a:p>
        </p:txBody>
      </p:sp>
      <p:sp>
        <p:nvSpPr>
          <p:cNvPr id="19" name="Ορθογώνιο 18"/>
          <p:cNvSpPr/>
          <p:nvPr/>
        </p:nvSpPr>
        <p:spPr>
          <a:xfrm>
            <a:off x="2490498" y="1880405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8229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r>
              <a:rPr lang="el-GR" dirty="0"/>
              <a:t> </a:t>
            </a:r>
            <a:r>
              <a:rPr lang="el-GR" dirty="0" err="1"/>
              <a:t>αυτοαξιολογησης</a:t>
            </a:r>
            <a:endParaRPr lang="el-GR" dirty="0"/>
          </a:p>
        </p:txBody>
      </p:sp>
      <p:graphicFrame>
        <p:nvGraphicFramePr>
          <p:cNvPr id="4" name="Θέση περιεχομένου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5827156"/>
              </p:ext>
            </p:extLst>
          </p:nvPr>
        </p:nvGraphicFramePr>
        <p:xfrm>
          <a:off x="1547664" y="1988839"/>
          <a:ext cx="5623560" cy="45199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54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6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 dirty="0">
                          <a:effectLst/>
                        </a:rPr>
                        <a:t>Αν δύο σώματα που κινούνται διανύουν το ίδιο διάστημα στον ίδιο χρόνο, τότε τα δύο σώματα κινούνται με την ίδια ταχύτητα.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>
                          <a:effectLst/>
                        </a:rPr>
                        <a:t>Αν δύο σώματα που κινούνται διανύουν το ίδιο διάστημα σε διαφορετικούς χρόνους, τότε μεγαλύτερη ταχύτητα έχει το σώμα που χρειάζεται τον λιγότερο χρόνο.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>
                          <a:effectLst/>
                        </a:rPr>
                        <a:t>Αν δύο σώματα που κινούνται για τον ίδιο χρόνο αλλά διανύουν διαφορετικά διαστήματα, μεγαλύτερη ταχύτητα έχει το σώμα που διανύει το μεγαλύτερο διάστημα.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 dirty="0">
                          <a:effectLst/>
                        </a:rPr>
                        <a:t>Αν δύο σώματα που κινούνται διανύουν το ίδιο διάστημα σε διαφορετικούς χρόνους, τότε μικρότερη  ταχύτητα έχει το σώμα που χρειάζεται τον περισσότερο  χρόνο.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5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>
                          <a:effectLst/>
                        </a:rPr>
                        <a:t>Αν δύο σώματα που κινούνται για τον ίδιο χρόνο αλλά διανύουν διαφορετικά διαστήματα, μικρότερη ταχύτητα έχει το σώμα που διανύει το μικρότερο  διάστημα.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17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>
                          <a:effectLst/>
                        </a:rPr>
                        <a:t>Αν ξέρουμε το διάστημα που διανύει ένα σώμα που κινείται, αλλά δε ξέρουμε το χρόνο που χρειάστηκε για αυτήν την κίνηση, τότε δε μπορούμε να υπολογίσουμε την ταχύτητα του σώματος.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>
                          <a:effectLst/>
                        </a:rPr>
                        <a:t> 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2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l-GR" sz="1100">
                          <a:effectLst/>
                        </a:rPr>
                        <a:t>Αν ξέρουμε τον χρόνο κίνησης ενός σώματος αλλά δε ξέρουμε το διάστημα που διάνυσε, τότε δε μπορούμε να υπολογίσουμε την ταχύτητα του.</a:t>
                      </a:r>
                      <a:endParaRPr lang="el-G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0005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100" dirty="0">
                          <a:effectLst/>
                        </a:rPr>
                        <a:t> </a:t>
                      </a:r>
                      <a:endParaRPr lang="el-G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1338535"/>
            <a:ext cx="62445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Σημειώστε με Σ την πρόταση που θεωρείτε Σωστή και με Λ τη πρόταση που θεωρείτε Λάθος.</a:t>
            </a:r>
            <a:r>
              <a:rPr kumimoji="0" lang="el-GR" altLang="el-GR" sz="1200" b="1" i="0" u="sng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</a:t>
            </a:r>
            <a:endParaRPr kumimoji="0" lang="el-GR" altLang="el-G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(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Δωρο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από τον Κ. </a:t>
            </a:r>
            <a:r>
              <a:rPr kumimoji="0" lang="el-GR" altLang="el-G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Ναουμ</a:t>
            </a:r>
            <a:r>
              <a:rPr kumimoji="0" lang="el-GR" altLang="el-G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96104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Τι </a:t>
            </a:r>
            <a:r>
              <a:rPr lang="el-GR" dirty="0" err="1"/>
              <a:t>θελω</a:t>
            </a:r>
            <a:r>
              <a:rPr lang="el-GR" dirty="0"/>
              <a:t> να </a:t>
            </a:r>
            <a:r>
              <a:rPr lang="el-GR" dirty="0" err="1"/>
              <a:t>μπορειτε</a:t>
            </a:r>
            <a:r>
              <a:rPr lang="el-GR" dirty="0"/>
              <a:t> να κάνετε;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Να περνάτε από κίνηση (</a:t>
            </a:r>
            <a:r>
              <a:rPr lang="el-GR" dirty="0" err="1"/>
              <a:t>ορατη</a:t>
            </a:r>
            <a:r>
              <a:rPr lang="el-GR" dirty="0"/>
              <a:t> ή περιγραφή) σε διάγραμμα και από διάγραμμα σε περιγραφή ή θεατρική αναπαράσταση κίνησης</a:t>
            </a:r>
          </a:p>
          <a:p>
            <a:r>
              <a:rPr lang="el-GR" dirty="0"/>
              <a:t>Να λύνετε </a:t>
            </a:r>
            <a:r>
              <a:rPr lang="el-GR" dirty="0" err="1"/>
              <a:t>ασκησεις</a:t>
            </a:r>
            <a:r>
              <a:rPr lang="el-GR" dirty="0"/>
              <a:t> με μέση ταχύτητα</a:t>
            </a:r>
          </a:p>
          <a:p>
            <a:r>
              <a:rPr lang="el-GR" dirty="0"/>
              <a:t>Να </a:t>
            </a:r>
            <a:r>
              <a:rPr lang="el-GR" dirty="0" err="1"/>
              <a:t>μπορειτε</a:t>
            </a:r>
            <a:r>
              <a:rPr lang="el-GR" dirty="0"/>
              <a:t> να μετρήσετε την μέση ταχύτητα</a:t>
            </a:r>
          </a:p>
        </p:txBody>
      </p:sp>
    </p:spTree>
    <p:extLst>
      <p:ext uri="{BB962C8B-B14F-4D97-AF65-F5344CB8AC3E}">
        <p14:creationId xmlns:p14="http://schemas.microsoft.com/office/powerpoint/2010/main" val="3302204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Παραδειγμα</a:t>
            </a:r>
            <a:r>
              <a:rPr lang="el-GR" dirty="0"/>
              <a:t> </a:t>
            </a:r>
            <a:r>
              <a:rPr lang="el-GR" dirty="0" err="1"/>
              <a:t>ασκησης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Παρακολουθειτε</a:t>
            </a:r>
            <a:r>
              <a:rPr lang="el-GR" dirty="0"/>
              <a:t> ένα </a:t>
            </a:r>
            <a:r>
              <a:rPr lang="el-GR" dirty="0" err="1"/>
              <a:t>οχημα</a:t>
            </a:r>
            <a:r>
              <a:rPr lang="el-GR" dirty="0"/>
              <a:t>. </a:t>
            </a:r>
            <a:r>
              <a:rPr lang="el-GR" dirty="0" err="1"/>
              <a:t>Εχετε</a:t>
            </a:r>
            <a:r>
              <a:rPr lang="el-GR" dirty="0"/>
              <a:t> αυτά τα διαθέσιμα στοιχεία. Μπορείτε να συμπεράνετε πού ίσως σταμάτησε το όχημα στη διαδρομή του;</a:t>
            </a:r>
          </a:p>
          <a:p>
            <a:r>
              <a:rPr lang="en-US" dirty="0"/>
              <a:t>https://eclass.uth.gr/modules/document/index.php?course=PRE_U_113&amp;openDir=/5eaea7c8tCLN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50903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Η </a:t>
            </a:r>
            <a:r>
              <a:rPr lang="el-GR" dirty="0" err="1"/>
              <a:t>ταχυτητα</a:t>
            </a:r>
            <a:r>
              <a:rPr lang="el-GR" dirty="0"/>
              <a:t> στον </a:t>
            </a:r>
            <a:r>
              <a:rPr lang="el-GR" dirty="0" err="1"/>
              <a:t>χρονο</a:t>
            </a:r>
            <a:r>
              <a:rPr lang="el-GR" dirty="0"/>
              <a:t> </a:t>
            </a:r>
            <a:br>
              <a:rPr lang="el-GR" dirty="0"/>
            </a:br>
            <a:r>
              <a:rPr lang="el-GR" sz="1800" dirty="0"/>
              <a:t>(σαν συνάρτηση του </a:t>
            </a:r>
            <a:r>
              <a:rPr lang="el-GR" sz="1800" dirty="0" err="1"/>
              <a:t>χρονου</a:t>
            </a:r>
            <a:r>
              <a:rPr lang="el-GR" sz="1800" dirty="0"/>
              <a:t>)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https://www.seilias.gr/index.php?option=com_content&amp;task=view&amp;id=548&amp;Itemid=32&amp;catid=21</a:t>
            </a:r>
            <a:endParaRPr lang="el-GR" dirty="0"/>
          </a:p>
          <a:p>
            <a:endParaRPr lang="el-GR" dirty="0"/>
          </a:p>
          <a:p>
            <a:r>
              <a:rPr lang="el-GR" dirty="0"/>
              <a:t>Ένα «μικροσκόπιο» που παρακολουθεί ένα περίεργο «ζώο» </a:t>
            </a:r>
          </a:p>
        </p:txBody>
      </p:sp>
    </p:spTree>
    <p:extLst>
      <p:ext uri="{BB962C8B-B14F-4D97-AF65-F5344CB8AC3E}">
        <p14:creationId xmlns:p14="http://schemas.microsoft.com/office/powerpoint/2010/main" val="3102437014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7504</TotalTime>
  <Words>592</Words>
  <Application>Microsoft Office PowerPoint</Application>
  <PresentationFormat>On-screen Show (4:3)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Θέμα του Office</vt:lpstr>
      <vt:lpstr>ΒΑΣΙΚΕΣ ΕΝΟΙΕΣ ΦΥΣΙΚΩΝ ΕΠΙΣΤΗΜΩΝ</vt:lpstr>
      <vt:lpstr>ΔΙΑΛΕΞΗ 6</vt:lpstr>
      <vt:lpstr>Όλα αυτά να μπουν κατω από την εξουσια ενός βελους;</vt:lpstr>
      <vt:lpstr>Γραφικές παραστάσεις (εδώ επεκτάσεις της όρασης)</vt:lpstr>
      <vt:lpstr>Προσδιορισμός της ταχύτητας</vt:lpstr>
      <vt:lpstr>Ασκηση αυτοαξιολογησης</vt:lpstr>
      <vt:lpstr>Τι θελω να μπορειτε να κάνετε;</vt:lpstr>
      <vt:lpstr>Παραδειγμα ασκησης</vt:lpstr>
      <vt:lpstr>Η ταχυτητα στον χρονο  (σαν συνάρτηση του χρονου)</vt:lpstr>
      <vt:lpstr>Μερος 2ο: Νόμοι</vt:lpstr>
      <vt:lpstr> </vt:lpstr>
      <vt:lpstr>Εφαρμογη του Σχήματος Τουλμιν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ΒΑΣΙΚΕΣ ΕΝΟΙΕΣ ΦΥΣΙΚΩΝ ΕΠΙΣΤΗΜΩΝ</dc:title>
  <dc:creator>ΠΤΔΕ</dc:creator>
  <cp:lastModifiedBy>KOLLIAS VASILIOS</cp:lastModifiedBy>
  <cp:revision>401</cp:revision>
  <cp:lastPrinted>2020-12-11T11:35:15Z</cp:lastPrinted>
  <dcterms:created xsi:type="dcterms:W3CDTF">2020-09-21T06:35:47Z</dcterms:created>
  <dcterms:modified xsi:type="dcterms:W3CDTF">2021-11-17T14:35:30Z</dcterms:modified>
</cp:coreProperties>
</file>