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Default Extension="xlsx" ContentType="application/vnd.openxmlformats-officedocument.spreadsheetml.sheet"/>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Default Extension="tiff" ContentType="image/tiff"/>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0"/>
  </p:notesMasterIdLst>
  <p:handoutMasterIdLst>
    <p:handoutMasterId r:id="rId41"/>
  </p:handoutMasterIdLst>
  <p:sldIdLst>
    <p:sldId id="332" r:id="rId2"/>
    <p:sldId id="257" r:id="rId3"/>
    <p:sldId id="359" r:id="rId4"/>
    <p:sldId id="259" r:id="rId5"/>
    <p:sldId id="303" r:id="rId6"/>
    <p:sldId id="304" r:id="rId7"/>
    <p:sldId id="297" r:id="rId8"/>
    <p:sldId id="262" r:id="rId9"/>
    <p:sldId id="263" r:id="rId10"/>
    <p:sldId id="264" r:id="rId11"/>
    <p:sldId id="266" r:id="rId12"/>
    <p:sldId id="305" r:id="rId13"/>
    <p:sldId id="260" r:id="rId14"/>
    <p:sldId id="306" r:id="rId15"/>
    <p:sldId id="307" r:id="rId16"/>
    <p:sldId id="358" r:id="rId17"/>
    <p:sldId id="269" r:id="rId18"/>
    <p:sldId id="272" r:id="rId19"/>
    <p:sldId id="270" r:id="rId20"/>
    <p:sldId id="340" r:id="rId21"/>
    <p:sldId id="335" r:id="rId22"/>
    <p:sldId id="336" r:id="rId23"/>
    <p:sldId id="337" r:id="rId24"/>
    <p:sldId id="356" r:id="rId25"/>
    <p:sldId id="351" r:id="rId26"/>
    <p:sldId id="341" r:id="rId27"/>
    <p:sldId id="342" r:id="rId28"/>
    <p:sldId id="353" r:id="rId29"/>
    <p:sldId id="354" r:id="rId30"/>
    <p:sldId id="343" r:id="rId31"/>
    <p:sldId id="344" r:id="rId32"/>
    <p:sldId id="361" r:id="rId33"/>
    <p:sldId id="349" r:id="rId34"/>
    <p:sldId id="350" r:id="rId35"/>
    <p:sldId id="362" r:id="rId36"/>
    <p:sldId id="363" r:id="rId37"/>
    <p:sldId id="364" r:id="rId38"/>
    <p:sldId id="365" r:id="rId39"/>
  </p:sldIdLst>
  <p:sldSz cx="9144000" cy="6858000" type="screen4x3"/>
  <p:notesSz cx="6797675" cy="9926638"/>
  <p:defaultTextStyle>
    <a:defPPr>
      <a:defRPr lang="el-GR"/>
    </a:defPPr>
    <a:lvl1pPr algn="l" rtl="0" fontAlgn="base">
      <a:spcBef>
        <a:spcPct val="0"/>
      </a:spcBef>
      <a:spcAft>
        <a:spcPct val="0"/>
      </a:spcAft>
      <a:defRPr kern="1200">
        <a:solidFill>
          <a:schemeClr val="tx1"/>
        </a:solidFill>
        <a:latin typeface="Comic Sans MS" pitchFamily="66" charset="0"/>
        <a:ea typeface="+mn-ea"/>
        <a:cs typeface="+mn-cs"/>
      </a:defRPr>
    </a:lvl1pPr>
    <a:lvl2pPr marL="457200" algn="l" rtl="0" fontAlgn="base">
      <a:spcBef>
        <a:spcPct val="0"/>
      </a:spcBef>
      <a:spcAft>
        <a:spcPct val="0"/>
      </a:spcAft>
      <a:defRPr kern="1200">
        <a:solidFill>
          <a:schemeClr val="tx1"/>
        </a:solidFill>
        <a:latin typeface="Comic Sans MS" pitchFamily="66" charset="0"/>
        <a:ea typeface="+mn-ea"/>
        <a:cs typeface="+mn-cs"/>
      </a:defRPr>
    </a:lvl2pPr>
    <a:lvl3pPr marL="914400" algn="l" rtl="0" fontAlgn="base">
      <a:spcBef>
        <a:spcPct val="0"/>
      </a:spcBef>
      <a:spcAft>
        <a:spcPct val="0"/>
      </a:spcAft>
      <a:defRPr kern="1200">
        <a:solidFill>
          <a:schemeClr val="tx1"/>
        </a:solidFill>
        <a:latin typeface="Comic Sans MS" pitchFamily="66" charset="0"/>
        <a:ea typeface="+mn-ea"/>
        <a:cs typeface="+mn-cs"/>
      </a:defRPr>
    </a:lvl3pPr>
    <a:lvl4pPr marL="1371600" algn="l" rtl="0" fontAlgn="base">
      <a:spcBef>
        <a:spcPct val="0"/>
      </a:spcBef>
      <a:spcAft>
        <a:spcPct val="0"/>
      </a:spcAft>
      <a:defRPr kern="1200">
        <a:solidFill>
          <a:schemeClr val="tx1"/>
        </a:solidFill>
        <a:latin typeface="Comic Sans MS" pitchFamily="66" charset="0"/>
        <a:ea typeface="+mn-ea"/>
        <a:cs typeface="+mn-cs"/>
      </a:defRPr>
    </a:lvl4pPr>
    <a:lvl5pPr marL="1828800" algn="l" rtl="0" fontAlgn="base">
      <a:spcBef>
        <a:spcPct val="0"/>
      </a:spcBef>
      <a:spcAft>
        <a:spcPct val="0"/>
      </a:spcAft>
      <a:defRPr kern="1200">
        <a:solidFill>
          <a:schemeClr val="tx1"/>
        </a:solidFill>
        <a:latin typeface="Comic Sans MS" pitchFamily="66" charset="0"/>
        <a:ea typeface="+mn-ea"/>
        <a:cs typeface="+mn-cs"/>
      </a:defRPr>
    </a:lvl5pPr>
    <a:lvl6pPr marL="2286000" algn="l" defTabSz="914400" rtl="0" eaLnBrk="1" latinLnBrk="0" hangingPunct="1">
      <a:defRPr kern="1200">
        <a:solidFill>
          <a:schemeClr val="tx1"/>
        </a:solidFill>
        <a:latin typeface="Comic Sans MS" pitchFamily="66" charset="0"/>
        <a:ea typeface="+mn-ea"/>
        <a:cs typeface="+mn-cs"/>
      </a:defRPr>
    </a:lvl6pPr>
    <a:lvl7pPr marL="2743200" algn="l" defTabSz="914400" rtl="0" eaLnBrk="1" latinLnBrk="0" hangingPunct="1">
      <a:defRPr kern="1200">
        <a:solidFill>
          <a:schemeClr val="tx1"/>
        </a:solidFill>
        <a:latin typeface="Comic Sans MS" pitchFamily="66" charset="0"/>
        <a:ea typeface="+mn-ea"/>
        <a:cs typeface="+mn-cs"/>
      </a:defRPr>
    </a:lvl7pPr>
    <a:lvl8pPr marL="3200400" algn="l" defTabSz="914400" rtl="0" eaLnBrk="1" latinLnBrk="0" hangingPunct="1">
      <a:defRPr kern="1200">
        <a:solidFill>
          <a:schemeClr val="tx1"/>
        </a:solidFill>
        <a:latin typeface="Comic Sans MS" pitchFamily="66" charset="0"/>
        <a:ea typeface="+mn-ea"/>
        <a:cs typeface="+mn-cs"/>
      </a:defRPr>
    </a:lvl8pPr>
    <a:lvl9pPr marL="3657600" algn="l" defTabSz="914400" rtl="0" eaLnBrk="1" latinLnBrk="0" hangingPunct="1">
      <a:defRPr kern="1200">
        <a:solidFill>
          <a:schemeClr val="tx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1C1C"/>
    <a:srgbClr val="DA0000"/>
    <a:srgbClr val="B40000"/>
    <a:srgbClr val="5F1715"/>
    <a:srgbClr val="FF2F2F"/>
    <a:srgbClr val="FFFF00"/>
    <a:srgbClr val="FB374A"/>
    <a:srgbClr val="F72907"/>
  </p:clrMru>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848" autoAdjust="0"/>
    <p:restoredTop sz="80631" autoAdjust="0"/>
  </p:normalViewPr>
  <p:slideViewPr>
    <p:cSldViewPr>
      <p:cViewPr>
        <p:scale>
          <a:sx n="66" d="100"/>
          <a:sy n="66" d="100"/>
        </p:scale>
        <p:origin x="-1224" y="-2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_____________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______________Microsoft_Office_Excel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chart>
    <c:title>
      <c:tx>
        <c:rich>
          <a:bodyPr/>
          <a:lstStyle/>
          <a:p>
            <a:pPr>
              <a:defRPr/>
            </a:pPr>
            <a:r>
              <a:rPr lang="el-GR" sz="2000" baseline="0" dirty="0" smtClean="0">
                <a:latin typeface="Comic Sans MS" pitchFamily="66" charset="0"/>
              </a:rPr>
              <a:t>Ύψος</a:t>
            </a:r>
            <a:endParaRPr lang="el-GR" sz="2000" baseline="0" dirty="0">
              <a:latin typeface="Comic Sans MS" pitchFamily="66" charset="0"/>
            </a:endParaRPr>
          </a:p>
        </c:rich>
      </c:tx>
      <c:layout/>
    </c:title>
    <c:plotArea>
      <c:layout/>
      <c:barChart>
        <c:barDir val="col"/>
        <c:grouping val="clustered"/>
        <c:ser>
          <c:idx val="0"/>
          <c:order val="0"/>
          <c:tx>
            <c:strRef>
              <c:f>Φύλλο1!$B$1</c:f>
              <c:strCache>
                <c:ptCount val="1"/>
                <c:pt idx="0">
                  <c:v>Σειρά 1</c:v>
                </c:pt>
              </c:strCache>
            </c:strRef>
          </c:tx>
          <c:cat>
            <c:numRef>
              <c:f>Φύλλο1!$A$2:$A$6</c:f>
              <c:numCache>
                <c:formatCode>General</c:formatCode>
                <c:ptCount val="5"/>
                <c:pt idx="0">
                  <c:v>-4</c:v>
                </c:pt>
                <c:pt idx="1">
                  <c:v>-2</c:v>
                </c:pt>
                <c:pt idx="2">
                  <c:v>0</c:v>
                </c:pt>
                <c:pt idx="3">
                  <c:v>2</c:v>
                </c:pt>
                <c:pt idx="4">
                  <c:v>4</c:v>
                </c:pt>
              </c:numCache>
            </c:numRef>
          </c:cat>
          <c:val>
            <c:numRef>
              <c:f>Φύλλο1!$B$2:$B$6</c:f>
              <c:numCache>
                <c:formatCode>General</c:formatCode>
                <c:ptCount val="5"/>
                <c:pt idx="0">
                  <c:v>1</c:v>
                </c:pt>
                <c:pt idx="1">
                  <c:v>4</c:v>
                </c:pt>
                <c:pt idx="2">
                  <c:v>6</c:v>
                </c:pt>
                <c:pt idx="3">
                  <c:v>4</c:v>
                </c:pt>
                <c:pt idx="4">
                  <c:v>1</c:v>
                </c:pt>
              </c:numCache>
            </c:numRef>
          </c:val>
        </c:ser>
        <c:axId val="158795264"/>
        <c:axId val="158796800"/>
      </c:barChart>
      <c:catAx>
        <c:axId val="158795264"/>
        <c:scaling>
          <c:orientation val="minMax"/>
        </c:scaling>
        <c:axPos val="b"/>
        <c:numFmt formatCode="General" sourceLinked="1"/>
        <c:tickLblPos val="nextTo"/>
        <c:txPr>
          <a:bodyPr/>
          <a:lstStyle/>
          <a:p>
            <a:pPr>
              <a:defRPr baseline="0">
                <a:latin typeface="Comic Sans MS" pitchFamily="66" charset="0"/>
              </a:defRPr>
            </a:pPr>
            <a:endParaRPr lang="el-GR"/>
          </a:p>
        </c:txPr>
        <c:crossAx val="158796800"/>
        <c:crosses val="autoZero"/>
        <c:auto val="1"/>
        <c:lblAlgn val="ctr"/>
        <c:lblOffset val="100"/>
      </c:catAx>
      <c:valAx>
        <c:axId val="158796800"/>
        <c:scaling>
          <c:orientation val="minMax"/>
        </c:scaling>
        <c:axPos val="l"/>
        <c:majorGridlines/>
        <c:numFmt formatCode="General" sourceLinked="1"/>
        <c:tickLblPos val="nextTo"/>
        <c:txPr>
          <a:bodyPr/>
          <a:lstStyle/>
          <a:p>
            <a:pPr>
              <a:defRPr baseline="0">
                <a:latin typeface="Comic Sans MS" pitchFamily="66" charset="0"/>
              </a:defRPr>
            </a:pPr>
            <a:endParaRPr lang="el-GR"/>
          </a:p>
        </c:txPr>
        <c:crossAx val="158795264"/>
        <c:crosses val="autoZero"/>
        <c:crossBetween val="between"/>
      </c:valAx>
    </c:plotArea>
    <c:plotVisOnly val="1"/>
  </c:chart>
  <c:txPr>
    <a:bodyPr/>
    <a:lstStyle/>
    <a:p>
      <a:pPr>
        <a:defRPr sz="1800"/>
      </a:pPr>
      <a:endParaRPr lang="el-G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l-GR"/>
  <c:chart>
    <c:title>
      <c:tx>
        <c:rich>
          <a:bodyPr/>
          <a:lstStyle/>
          <a:p>
            <a:pPr>
              <a:defRPr/>
            </a:pPr>
            <a:r>
              <a:rPr lang="el-GR" sz="2000" baseline="0" dirty="0" smtClean="0">
                <a:latin typeface="Comic Sans MS" pitchFamily="66" charset="0"/>
              </a:rPr>
              <a:t>Ύψος</a:t>
            </a:r>
            <a:endParaRPr lang="el-GR" sz="2000" baseline="0" dirty="0">
              <a:latin typeface="Comic Sans MS" pitchFamily="66" charset="0"/>
            </a:endParaRPr>
          </a:p>
        </c:rich>
      </c:tx>
      <c:layout/>
    </c:title>
    <c:plotArea>
      <c:layout/>
      <c:barChart>
        <c:barDir val="col"/>
        <c:grouping val="clustered"/>
        <c:ser>
          <c:idx val="0"/>
          <c:order val="0"/>
          <c:tx>
            <c:strRef>
              <c:f>Φύλλο1!$B$1</c:f>
              <c:strCache>
                <c:ptCount val="1"/>
                <c:pt idx="0">
                  <c:v>Σειρά 1</c:v>
                </c:pt>
              </c:strCache>
            </c:strRef>
          </c:tx>
          <c:cat>
            <c:numRef>
              <c:f>Φύλλο1!$A$2:$A$10</c:f>
              <c:numCache>
                <c:formatCode>General</c:formatCode>
                <c:ptCount val="9"/>
                <c:pt idx="0">
                  <c:v>-8</c:v>
                </c:pt>
                <c:pt idx="1">
                  <c:v>-6</c:v>
                </c:pt>
                <c:pt idx="2">
                  <c:v>-4</c:v>
                </c:pt>
                <c:pt idx="3">
                  <c:v>-2</c:v>
                </c:pt>
                <c:pt idx="4">
                  <c:v>0</c:v>
                </c:pt>
                <c:pt idx="5">
                  <c:v>2</c:v>
                </c:pt>
                <c:pt idx="6">
                  <c:v>4</c:v>
                </c:pt>
                <c:pt idx="7">
                  <c:v>6</c:v>
                </c:pt>
                <c:pt idx="8">
                  <c:v>8</c:v>
                </c:pt>
              </c:numCache>
            </c:numRef>
          </c:cat>
          <c:val>
            <c:numRef>
              <c:f>Φύλλο1!$B$2:$B$10</c:f>
              <c:numCache>
                <c:formatCode>General</c:formatCode>
                <c:ptCount val="9"/>
                <c:pt idx="0">
                  <c:v>1</c:v>
                </c:pt>
                <c:pt idx="1">
                  <c:v>8</c:v>
                </c:pt>
                <c:pt idx="2">
                  <c:v>28</c:v>
                </c:pt>
                <c:pt idx="3">
                  <c:v>76</c:v>
                </c:pt>
                <c:pt idx="4">
                  <c:v>87</c:v>
                </c:pt>
                <c:pt idx="5">
                  <c:v>76</c:v>
                </c:pt>
                <c:pt idx="6">
                  <c:v>28</c:v>
                </c:pt>
                <c:pt idx="7">
                  <c:v>8</c:v>
                </c:pt>
                <c:pt idx="8">
                  <c:v>1</c:v>
                </c:pt>
              </c:numCache>
            </c:numRef>
          </c:val>
        </c:ser>
        <c:axId val="117468160"/>
        <c:axId val="117469952"/>
      </c:barChart>
      <c:catAx>
        <c:axId val="117468160"/>
        <c:scaling>
          <c:orientation val="minMax"/>
        </c:scaling>
        <c:axPos val="b"/>
        <c:numFmt formatCode="General" sourceLinked="1"/>
        <c:tickLblPos val="nextTo"/>
        <c:txPr>
          <a:bodyPr/>
          <a:lstStyle/>
          <a:p>
            <a:pPr>
              <a:defRPr baseline="0">
                <a:latin typeface="Comic Sans MS" pitchFamily="66" charset="0"/>
              </a:defRPr>
            </a:pPr>
            <a:endParaRPr lang="el-GR"/>
          </a:p>
        </c:txPr>
        <c:crossAx val="117469952"/>
        <c:crosses val="autoZero"/>
        <c:auto val="1"/>
        <c:lblAlgn val="ctr"/>
        <c:lblOffset val="100"/>
      </c:catAx>
      <c:valAx>
        <c:axId val="117469952"/>
        <c:scaling>
          <c:orientation val="minMax"/>
        </c:scaling>
        <c:axPos val="l"/>
        <c:majorGridlines/>
        <c:numFmt formatCode="General" sourceLinked="1"/>
        <c:tickLblPos val="nextTo"/>
        <c:txPr>
          <a:bodyPr/>
          <a:lstStyle/>
          <a:p>
            <a:pPr>
              <a:defRPr baseline="0">
                <a:latin typeface="Comic Sans MS" pitchFamily="66" charset="0"/>
              </a:defRPr>
            </a:pPr>
            <a:endParaRPr lang="el-GR"/>
          </a:p>
        </c:txPr>
        <c:crossAx val="117468160"/>
        <c:crosses val="autoZero"/>
        <c:crossBetween val="between"/>
      </c:valAx>
    </c:plotArea>
    <c:plotVisOnly val="1"/>
  </c:chart>
  <c:txPr>
    <a:bodyPr/>
    <a:lstStyle/>
    <a:p>
      <a:pPr>
        <a:defRPr sz="1800"/>
      </a:pPr>
      <a:endParaRPr lang="el-GR"/>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l-GR"/>
          </a:p>
        </p:txBody>
      </p:sp>
      <p:sp>
        <p:nvSpPr>
          <p:cNvPr id="80899"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l-GR"/>
          </a:p>
        </p:txBody>
      </p:sp>
      <p:sp>
        <p:nvSpPr>
          <p:cNvPr id="80900"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l-GR"/>
          </a:p>
        </p:txBody>
      </p:sp>
      <p:sp>
        <p:nvSpPr>
          <p:cNvPr id="80901"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80AEF8BF-1C29-4901-BA98-0A952AA860D6}" type="slidenum">
              <a:rPr lang="el-GR"/>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l-GR"/>
          </a:p>
        </p:txBody>
      </p:sp>
      <p:sp>
        <p:nvSpPr>
          <p:cNvPr id="22531"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l-GR"/>
          </a:p>
        </p:txBody>
      </p:sp>
      <p:sp>
        <p:nvSpPr>
          <p:cNvPr id="22532"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p:spPr>
      </p:sp>
      <p:sp>
        <p:nvSpPr>
          <p:cNvPr id="22533"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22534"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l-GR"/>
          </a:p>
        </p:txBody>
      </p:sp>
      <p:sp>
        <p:nvSpPr>
          <p:cNvPr id="22535"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B615BE75-5935-48C9-BBFD-652B99AEDB68}" type="slidenum">
              <a:rPr lang="el-G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57EC0A-32D1-4049-A6BB-7F5227D20BE9}" type="slidenum">
              <a:rPr lang="el-GR"/>
              <a:pPr/>
              <a:t>3</a:t>
            </a:fld>
            <a:endParaRPr lang="el-GR"/>
          </a:p>
        </p:txBody>
      </p:sp>
      <p:sp>
        <p:nvSpPr>
          <p:cNvPr id="45058" name="Rectangle 2"/>
          <p:cNvSpPr>
            <a:spLocks noGrp="1" noRot="1" noChangeAspect="1" noChangeArrowheads="1" noTextEdit="1"/>
          </p:cNvSpPr>
          <p:nvPr>
            <p:ph type="sldImg"/>
          </p:nvPr>
        </p:nvSpPr>
        <p:spPr>
          <a:xfrm>
            <a:off x="917575" y="744538"/>
            <a:ext cx="4962525" cy="3722687"/>
          </a:xfrm>
          <a:ln/>
        </p:spPr>
      </p:sp>
      <p:sp>
        <p:nvSpPr>
          <p:cNvPr id="45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17575" y="744538"/>
            <a:ext cx="4962525" cy="3722687"/>
          </a:xfrm>
        </p:spPr>
      </p:sp>
      <p:sp>
        <p:nvSpPr>
          <p:cNvPr id="3" name="2 - Θέση σημειώσεων"/>
          <p:cNvSpPr>
            <a:spLocks noGrp="1"/>
          </p:cNvSpPr>
          <p:nvPr>
            <p:ph type="body" idx="1"/>
          </p:nvPr>
        </p:nvSpPr>
        <p:spPr/>
        <p:txBody>
          <a:bodyPr>
            <a:normAutofit/>
          </a:bodyPr>
          <a:lstStyle/>
          <a:p>
            <a:pPr marL="228600" indent="-228600">
              <a:buFont typeface="+mj-lt"/>
              <a:buAutoNum type="arabicPeriod"/>
            </a:pPr>
            <a:r>
              <a:rPr lang="el-GR" dirty="0" smtClean="0"/>
              <a:t>Η τιμή του μέσου στην </a:t>
            </a:r>
            <a:r>
              <a:rPr lang="en-US" dirty="0" smtClean="0"/>
              <a:t>F1 </a:t>
            </a:r>
            <a:r>
              <a:rPr lang="el-GR" dirty="0" smtClean="0"/>
              <a:t>είναι ενδιάμεση των αντίστοιχων τιμών των δύο στελεχών</a:t>
            </a:r>
            <a:r>
              <a:rPr lang="el-GR" baseline="0" dirty="0" smtClean="0"/>
              <a:t> της πατρικής γενιάς, όταν ο χαρακτήρας ελέγχεται από γονίδια με συνεισφέροντα και μη </a:t>
            </a:r>
            <a:r>
              <a:rPr lang="el-GR" baseline="0" dirty="0" err="1" smtClean="0"/>
              <a:t>αλληλόμορφα</a:t>
            </a:r>
            <a:r>
              <a:rPr lang="el-GR" baseline="0" dirty="0" smtClean="0"/>
              <a:t> (</a:t>
            </a:r>
            <a:r>
              <a:rPr lang="el-GR" b="1" baseline="0" dirty="0" smtClean="0"/>
              <a:t>δεν εμφανίζουν δηλαδή σχέσεις κυριαρχίας</a:t>
            </a:r>
            <a:r>
              <a:rPr lang="el-GR" baseline="0" dirty="0" smtClean="0"/>
              <a:t>)</a:t>
            </a:r>
          </a:p>
          <a:p>
            <a:pPr marL="228600" indent="-228600">
              <a:buFont typeface="+mj-lt"/>
              <a:buAutoNum type="arabicPeriod"/>
            </a:pPr>
            <a:r>
              <a:rPr lang="el-GR" baseline="0" dirty="0" smtClean="0"/>
              <a:t>Η τιμή του μέσου στην </a:t>
            </a:r>
            <a:r>
              <a:rPr lang="en-US" baseline="0" dirty="0" smtClean="0"/>
              <a:t>F2 </a:t>
            </a:r>
            <a:r>
              <a:rPr lang="el-GR" baseline="0" dirty="0" smtClean="0"/>
              <a:t>δεν διαφέρει ιδιαίτερα από την τιμή του μέσου της </a:t>
            </a:r>
            <a:r>
              <a:rPr lang="en-US" baseline="0" dirty="0" smtClean="0"/>
              <a:t>F1</a:t>
            </a:r>
          </a:p>
          <a:p>
            <a:pPr marL="228600" indent="-228600">
              <a:buFont typeface="+mj-lt"/>
              <a:buAutoNum type="arabicPeriod"/>
            </a:pPr>
            <a:r>
              <a:rPr lang="el-GR" baseline="0" dirty="0" smtClean="0"/>
              <a:t>Στην </a:t>
            </a:r>
            <a:r>
              <a:rPr lang="en-US" baseline="0" dirty="0" smtClean="0"/>
              <a:t>F2 </a:t>
            </a:r>
            <a:r>
              <a:rPr lang="el-GR" baseline="0" dirty="0" smtClean="0"/>
              <a:t>εμφανίζεται η μεγαλύτερη ποικιλομορφία (διακύμανση)</a:t>
            </a:r>
          </a:p>
          <a:p>
            <a:pPr marL="228600" indent="-228600">
              <a:buFont typeface="+mj-lt"/>
              <a:buAutoNum type="arabicPeriod"/>
            </a:pPr>
            <a:r>
              <a:rPr lang="el-GR" baseline="0" dirty="0" smtClean="0"/>
              <a:t>Οι ακραίες τιμές του χαρακτήρα στην </a:t>
            </a:r>
            <a:r>
              <a:rPr lang="en-US" baseline="0" dirty="0" smtClean="0"/>
              <a:t>F2 </a:t>
            </a:r>
            <a:r>
              <a:rPr lang="el-GR" baseline="0" dirty="0" smtClean="0"/>
              <a:t>(ελάχιστη και μέγιστη) είναι κοντά στις τιμές των πατρικών στελεχών, ενώ μερικές φορές μπορεί και να τις ξεπερνούν</a:t>
            </a:r>
          </a:p>
          <a:p>
            <a:r>
              <a:rPr lang="el-GR" baseline="0" dirty="0" smtClean="0"/>
              <a:t> </a:t>
            </a:r>
            <a:endParaRPr lang="el-GR" dirty="0"/>
          </a:p>
        </p:txBody>
      </p:sp>
      <p:sp>
        <p:nvSpPr>
          <p:cNvPr id="4" name="3 - Θέση αριθμού διαφάνειας"/>
          <p:cNvSpPr>
            <a:spLocks noGrp="1"/>
          </p:cNvSpPr>
          <p:nvPr>
            <p:ph type="sldNum" sz="quarter" idx="10"/>
          </p:nvPr>
        </p:nvSpPr>
        <p:spPr/>
        <p:txBody>
          <a:bodyPr/>
          <a:lstStyle/>
          <a:p>
            <a:fld id="{B615BE75-5935-48C9-BBFD-652B99AEDB68}" type="slidenum">
              <a:rPr lang="el-GR" smtClean="0"/>
              <a:pPr/>
              <a:t>24</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17575" y="744538"/>
            <a:ext cx="4962525" cy="3722687"/>
          </a:xfrm>
        </p:spPr>
      </p:sp>
      <p:sp>
        <p:nvSpPr>
          <p:cNvPr id="3" name="2 - Θέση σημειώσεων"/>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l-GR" dirty="0" smtClean="0"/>
              <a:t>Η κλίση της ευθείας παλινδρόμησης (ο συντελεστής </a:t>
            </a:r>
            <a:r>
              <a:rPr lang="en-US" dirty="0" smtClean="0"/>
              <a:t>b)</a:t>
            </a:r>
            <a:r>
              <a:rPr lang="en-US" baseline="0" dirty="0" smtClean="0"/>
              <a:t> </a:t>
            </a:r>
            <a:r>
              <a:rPr lang="el-GR" dirty="0" smtClean="0"/>
              <a:t>εκφράζει την αναμενόμενη μεταβολή στον χαρακτήρα </a:t>
            </a:r>
            <a:r>
              <a:rPr lang="en-US" dirty="0" smtClean="0"/>
              <a:t>y</a:t>
            </a:r>
            <a:r>
              <a:rPr lang="el-GR" baseline="0" dirty="0" smtClean="0"/>
              <a:t> όταν αυξάνεται κατά μία μονάδα ο χαρακτήρας </a:t>
            </a:r>
            <a:r>
              <a:rPr lang="en-US" baseline="0" dirty="0" smtClean="0"/>
              <a:t>x</a:t>
            </a:r>
            <a:r>
              <a:rPr lang="el-GR" baseline="0" dirty="0" smtClean="0"/>
              <a:t>. Στην γενετική ανάλυση ποσοτικών χαρακτήρων χρησιμοποιείται ευρέως για την εκτίμηση του ποσοστού της ποικιλομορφίας που καθορίζεται από γενετικούς παράγοντες. Όπως </a:t>
            </a:r>
            <a:r>
              <a:rPr lang="el-GR" baseline="0" smtClean="0"/>
              <a:t>στο παράδειγμα σύγκρισης </a:t>
            </a:r>
            <a:r>
              <a:rPr lang="el-GR" baseline="0" dirty="0" smtClean="0"/>
              <a:t>του ύψους πατεράδων-γιών.</a:t>
            </a:r>
          </a:p>
          <a:p>
            <a:endParaRPr lang="el-GR" dirty="0"/>
          </a:p>
        </p:txBody>
      </p:sp>
      <p:sp>
        <p:nvSpPr>
          <p:cNvPr id="4" name="3 - Θέση αριθμού διαφάνειας"/>
          <p:cNvSpPr>
            <a:spLocks noGrp="1"/>
          </p:cNvSpPr>
          <p:nvPr>
            <p:ph type="sldNum" sz="quarter" idx="10"/>
          </p:nvPr>
        </p:nvSpPr>
        <p:spPr/>
        <p:txBody>
          <a:bodyPr/>
          <a:lstStyle/>
          <a:p>
            <a:fld id="{B615BE75-5935-48C9-BBFD-652B99AEDB68}" type="slidenum">
              <a:rPr lang="el-GR" smtClean="0"/>
              <a:pPr/>
              <a:t>27</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6C9005-945F-4FBC-87F9-F52D0DEC7A24}" type="slidenum">
              <a:rPr lang="el-GR"/>
              <a:pPr/>
              <a:t>33</a:t>
            </a:fld>
            <a:endParaRPr lang="el-GR"/>
          </a:p>
        </p:txBody>
      </p:sp>
      <p:sp>
        <p:nvSpPr>
          <p:cNvPr id="166914" name="Rectangle 2"/>
          <p:cNvSpPr>
            <a:spLocks noGrp="1" noRot="1" noChangeAspect="1" noChangeArrowheads="1" noTextEdit="1"/>
          </p:cNvSpPr>
          <p:nvPr>
            <p:ph type="sldImg"/>
          </p:nvPr>
        </p:nvSpPr>
        <p:spPr>
          <a:xfrm>
            <a:off x="917575" y="744538"/>
            <a:ext cx="4962525" cy="3722687"/>
          </a:xfrm>
          <a:ln/>
        </p:spPr>
      </p:sp>
      <p:sp>
        <p:nvSpPr>
          <p:cNvPr id="166915" name="Rectangle 3"/>
          <p:cNvSpPr>
            <a:spLocks noGrp="1" noChangeArrowheads="1"/>
          </p:cNvSpPr>
          <p:nvPr>
            <p:ph type="body" idx="1"/>
          </p:nvPr>
        </p:nvSpPr>
        <p:spPr>
          <a:xfrm>
            <a:off x="679606" y="4715710"/>
            <a:ext cx="5438464" cy="4466511"/>
          </a:xfrm>
        </p:spPr>
        <p:txBody>
          <a:bodyPr/>
          <a:lstStyle/>
          <a:p>
            <a:r>
              <a:rPr lang="el-GR" dirty="0">
                <a:latin typeface="Comic Sans MS" pitchFamily="66" charset="0"/>
              </a:rPr>
              <a:t>Η ικανότητα να προβλέψουμε το </a:t>
            </a:r>
            <a:r>
              <a:rPr lang="en-US" dirty="0">
                <a:latin typeface="Comic Sans MS" pitchFamily="66" charset="0"/>
              </a:rPr>
              <a:t>R</a:t>
            </a:r>
            <a:r>
              <a:rPr lang="el-GR" dirty="0">
                <a:latin typeface="Comic Sans MS" pitchFamily="66" charset="0"/>
              </a:rPr>
              <a:t>, αν είναι γνωστό το </a:t>
            </a:r>
            <a:r>
              <a:rPr lang="en-US" dirty="0">
                <a:latin typeface="Comic Sans MS" pitchFamily="66" charset="0"/>
              </a:rPr>
              <a:t> h</a:t>
            </a:r>
            <a:r>
              <a:rPr lang="en-US" baseline="30000" dirty="0">
                <a:latin typeface="Comic Sans MS" pitchFamily="66" charset="0"/>
              </a:rPr>
              <a:t>2</a:t>
            </a:r>
            <a:r>
              <a:rPr lang="en-US" dirty="0">
                <a:latin typeface="Comic Sans MS" pitchFamily="66" charset="0"/>
              </a:rPr>
              <a:t>, </a:t>
            </a:r>
            <a:r>
              <a:rPr lang="el-GR" dirty="0">
                <a:latin typeface="Comic Sans MS" pitchFamily="66" charset="0"/>
              </a:rPr>
              <a:t>έγκειται στο γεγονός ότι μας επιτρέπει να σχεδιάσουμε προγράμματα βελτίωσης και ιδιαίτερα να συγκρίνουμε διαφορετικά βελτιωτικά σχήματα μεταξύ τους</a:t>
            </a:r>
            <a:r>
              <a:rPr lang="en-US" dirty="0">
                <a:latin typeface="Comic Sans MS" pitchFamily="66" charset="0"/>
              </a:rPr>
              <a:t>.</a:t>
            </a:r>
            <a:endParaRPr lang="el-GR" dirty="0">
              <a:latin typeface="Comic Sans MS" pitchFamily="66" charset="0"/>
            </a:endParaRPr>
          </a:p>
          <a:p>
            <a:r>
              <a:rPr lang="el-GR" dirty="0">
                <a:latin typeface="Comic Sans MS" pitchFamily="66" charset="0"/>
              </a:rPr>
              <a:t>Εδώ, ο συντελεστής κληρονομικότητας είναι αυτός με τη στενή έννοια, δηλαδή αφορά μόνο το ποσοστό της </a:t>
            </a:r>
            <a:r>
              <a:rPr lang="el-GR" dirty="0" err="1">
                <a:latin typeface="Comic Sans MS" pitchFamily="66" charset="0"/>
              </a:rPr>
              <a:t>φαινοτυπικής</a:t>
            </a:r>
            <a:r>
              <a:rPr lang="el-GR" dirty="0">
                <a:latin typeface="Comic Sans MS" pitchFamily="66" charset="0"/>
              </a:rPr>
              <a:t> διακύμανσης που οφείλεται σε </a:t>
            </a:r>
            <a:r>
              <a:rPr lang="el-GR" dirty="0" err="1">
                <a:latin typeface="Comic Sans MS" pitchFamily="66" charset="0"/>
              </a:rPr>
              <a:t>αλληλόμορφα</a:t>
            </a:r>
            <a:r>
              <a:rPr lang="el-GR" dirty="0">
                <a:latin typeface="Comic Sans MS" pitchFamily="66" charset="0"/>
              </a:rPr>
              <a:t> με προσθετική δράση. Αυτό είναι λογικό από τη στιγμή που ο κάθε γονέας μεταβιβάζει </a:t>
            </a:r>
            <a:r>
              <a:rPr lang="el-GR" dirty="0" err="1">
                <a:latin typeface="Comic Sans MS" pitchFamily="66" charset="0"/>
              </a:rPr>
              <a:t>αλληλόμορφα</a:t>
            </a:r>
            <a:r>
              <a:rPr lang="el-GR" dirty="0">
                <a:latin typeface="Comic Sans MS" pitchFamily="66" charset="0"/>
              </a:rPr>
              <a:t>, μέσω των γαμετών, στους απογόνους του και όχι το σύνολο του γονοτύπου του. Με άλλα λόγια, καθώς δεν μεταβιβάζει τις σχέσεις των </a:t>
            </a:r>
            <a:r>
              <a:rPr lang="el-GR" dirty="0" err="1">
                <a:latin typeface="Comic Sans MS" pitchFamily="66" charset="0"/>
              </a:rPr>
              <a:t>αλληλομόρφων</a:t>
            </a:r>
            <a:r>
              <a:rPr lang="el-GR" dirty="0">
                <a:latin typeface="Comic Sans MS" pitchFamily="66" charset="0"/>
              </a:rPr>
              <a:t> του (κυριαρχία ή </a:t>
            </a:r>
            <a:r>
              <a:rPr lang="el-GR" dirty="0" err="1">
                <a:latin typeface="Comic Sans MS" pitchFamily="66" charset="0"/>
              </a:rPr>
              <a:t>επίσταση</a:t>
            </a:r>
            <a:r>
              <a:rPr lang="el-GR" dirty="0">
                <a:latin typeface="Comic Sans MS" pitchFamily="66" charset="0"/>
              </a:rPr>
              <a:t>), το μέρος του γενετικού του δυναμικού που μπορεί να μεταβιβάσει είναι αυτό που εκφράζεται από την προσθετική δράση των </a:t>
            </a:r>
            <a:r>
              <a:rPr lang="el-GR" dirty="0" err="1">
                <a:latin typeface="Comic Sans MS" pitchFamily="66" charset="0"/>
              </a:rPr>
              <a:t>αλληλομόρφων</a:t>
            </a:r>
            <a:r>
              <a:rPr lang="el-GR" dirty="0">
                <a:latin typeface="Comic Sans MS" pitchFamily="66" charset="0"/>
              </a:rPr>
              <a:t> του (την </a:t>
            </a:r>
            <a:r>
              <a:rPr lang="el-GR" dirty="0" err="1">
                <a:latin typeface="Comic Sans MS" pitchFamily="66" charset="0"/>
              </a:rPr>
              <a:t>κληροδοτική</a:t>
            </a:r>
            <a:r>
              <a:rPr lang="el-GR" dirty="0">
                <a:latin typeface="Comic Sans MS" pitchFamily="66" charset="0"/>
              </a:rPr>
              <a:t> αξία του γονοτύπου).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xfrm>
            <a:off x="917575" y="744538"/>
            <a:ext cx="4962525" cy="3722687"/>
          </a:xfrm>
          <a:ln/>
        </p:spPr>
      </p:sp>
      <p:sp>
        <p:nvSpPr>
          <p:cNvPr id="48131" name="Rectangle 3"/>
          <p:cNvSpPr>
            <a:spLocks noGrp="1" noChangeArrowheads="1"/>
          </p:cNvSpPr>
          <p:nvPr>
            <p:ph type="body" idx="1"/>
          </p:nvPr>
        </p:nvSpPr>
        <p:spPr>
          <a:noFill/>
          <a:ln/>
        </p:spPr>
        <p:txBody>
          <a:bodyPr/>
          <a:lstStyle/>
          <a:p>
            <a:pPr eaLnBrk="1" hangingPunct="1"/>
            <a:endParaRPr lang="en-US" dirty="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17575" y="744538"/>
            <a:ext cx="4962525" cy="3722687"/>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615BE75-5935-48C9-BBFD-652B99AEDB68}" type="slidenum">
              <a:rPr lang="el-GR" smtClean="0"/>
              <a:pPr/>
              <a:t>4</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17575" y="744538"/>
            <a:ext cx="4962525" cy="3722687"/>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615BE75-5935-48C9-BBFD-652B99AEDB68}" type="slidenum">
              <a:rPr lang="el-GR" smtClean="0"/>
              <a:pPr/>
              <a:t>7</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71F553-2C08-47D9-B9AD-C31FFBB9837F}" type="slidenum">
              <a:rPr lang="el-GR"/>
              <a:pPr/>
              <a:t>11</a:t>
            </a:fld>
            <a:endParaRPr lang="el-GR"/>
          </a:p>
        </p:txBody>
      </p:sp>
      <p:sp>
        <p:nvSpPr>
          <p:cNvPr id="23554" name="Rectangle 2"/>
          <p:cNvSpPr>
            <a:spLocks noGrp="1" noRot="1" noChangeAspect="1" noChangeArrowheads="1" noTextEdit="1"/>
          </p:cNvSpPr>
          <p:nvPr>
            <p:ph type="sldImg"/>
          </p:nvPr>
        </p:nvSpPr>
        <p:spPr>
          <a:xfrm>
            <a:off x="917575" y="744538"/>
            <a:ext cx="4962525" cy="3722687"/>
          </a:xfrm>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17575" y="744538"/>
            <a:ext cx="4962525" cy="3722687"/>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615BE75-5935-48C9-BBFD-652B99AEDB68}" type="slidenum">
              <a:rPr lang="el-GR" smtClean="0"/>
              <a:pPr/>
              <a:t>14</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F2B05C-81B0-4B3E-A2DF-7BB1766C3DB0}" type="slidenum">
              <a:rPr lang="el-GR"/>
              <a:pPr/>
              <a:t>17</a:t>
            </a:fld>
            <a:endParaRPr lang="el-GR"/>
          </a:p>
        </p:txBody>
      </p:sp>
      <p:sp>
        <p:nvSpPr>
          <p:cNvPr id="27650" name="Rectangle 2"/>
          <p:cNvSpPr>
            <a:spLocks noGrp="1" noRot="1" noChangeAspect="1" noChangeArrowheads="1" noTextEdit="1"/>
          </p:cNvSpPr>
          <p:nvPr>
            <p:ph type="sldImg"/>
          </p:nvPr>
        </p:nvSpPr>
        <p:spPr>
          <a:xfrm>
            <a:off x="917575" y="744538"/>
            <a:ext cx="4962525" cy="3722687"/>
          </a:xfrm>
          <a:ln/>
        </p:spPr>
      </p:sp>
      <p:sp>
        <p:nvSpPr>
          <p:cNvPr id="27651" name="Rectangle 3"/>
          <p:cNvSpPr>
            <a:spLocks noGrp="1" noChangeArrowheads="1"/>
          </p:cNvSpPr>
          <p:nvPr>
            <p:ph type="body" idx="1"/>
          </p:nvPr>
        </p:nvSpPr>
        <p:spPr/>
        <p:txBody>
          <a:bodyPr/>
          <a:lstStyle/>
          <a:p>
            <a:r>
              <a:rPr lang="el-GR" b="1" i="1" dirty="0">
                <a:latin typeface="Comic Sans MS" pitchFamily="66" charset="0"/>
              </a:rPr>
              <a:t>μ:</a:t>
            </a:r>
            <a:r>
              <a:rPr lang="el-GR" b="1" dirty="0">
                <a:latin typeface="Comic Sans MS" pitchFamily="66" charset="0"/>
              </a:rPr>
              <a:t> </a:t>
            </a:r>
            <a:r>
              <a:rPr lang="el-GR" dirty="0">
                <a:latin typeface="Comic Sans MS" pitchFamily="66" charset="0"/>
              </a:rPr>
              <a:t>τα μισά άτομα θα έχουν τιμές μεγαλύτερες του μέσου και τα υπόλοιπα μισά τιμές μικρότερες του μέσου</a:t>
            </a:r>
          </a:p>
          <a:p>
            <a:r>
              <a:rPr lang="el-GR" b="1" dirty="0">
                <a:latin typeface="Comic Sans MS" pitchFamily="66" charset="0"/>
              </a:rPr>
              <a:t>σ</a:t>
            </a:r>
            <a:r>
              <a:rPr lang="el-GR" b="1" baseline="30000" dirty="0">
                <a:latin typeface="Comic Sans MS" pitchFamily="66" charset="0"/>
              </a:rPr>
              <a:t>2</a:t>
            </a:r>
            <a:r>
              <a:rPr lang="el-GR" dirty="0">
                <a:latin typeface="Comic Sans MS" pitchFamily="66" charset="0"/>
              </a:rPr>
              <a:t> : είναι ένα άθροισμα τετραγώνων και έχει πάντα θετική τιμή. Η ποσότητα που υψώνεται στο τετράγωνο είναι η απόκλιση της κάθε μέτρησης από τον μέσο του πληθυσμού. Άρα όσο περισσότερο αποκλίνει μια τιμή από τον μέσο τόσο περισσότερο συμβάλει στο μέγεθος της </a:t>
            </a:r>
            <a:r>
              <a:rPr lang="el-GR" dirty="0" smtClean="0">
                <a:latin typeface="Comic Sans MS" pitchFamily="66" charset="0"/>
              </a:rPr>
              <a:t>διασποράς (συνώνυμο της διακύμανσης) </a:t>
            </a:r>
            <a:r>
              <a:rPr lang="el-GR" dirty="0">
                <a:latin typeface="Comic Sans MS" pitchFamily="66" charset="0"/>
              </a:rPr>
              <a:t>των τιμών από τον μέσο. Και όσο πιο πολλές παρατηρήσεις εμφανίζουν μεγαλύτερες αποκλίσεις τόσο μεγαλύτερη η διακύμανση. Έτσι η διακύμανση είναι πιο ευαίσθητος δείκτης ποικιλομορφίας από ότι η ελάχιστη και η μέγιστη τιμή</a:t>
            </a:r>
            <a:r>
              <a:rPr lang="el-GR" dirty="0" smtClean="0">
                <a:latin typeface="Comic Sans MS" pitchFamily="66" charset="0"/>
              </a:rPr>
              <a:t>.</a:t>
            </a:r>
            <a:endParaRPr lang="el-GR" dirty="0">
              <a:latin typeface="Comic Sans MS" pitchFamily="66"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2DBF13-32A5-4B16-BC96-93379EDCD6D2}" type="slidenum">
              <a:rPr lang="el-GR"/>
              <a:pPr/>
              <a:t>18</a:t>
            </a:fld>
            <a:endParaRPr lang="el-GR"/>
          </a:p>
        </p:txBody>
      </p:sp>
      <p:sp>
        <p:nvSpPr>
          <p:cNvPr id="33794" name="Rectangle 2"/>
          <p:cNvSpPr>
            <a:spLocks noGrp="1" noRot="1" noChangeAspect="1" noChangeArrowheads="1" noTextEdit="1"/>
          </p:cNvSpPr>
          <p:nvPr>
            <p:ph type="sldImg"/>
          </p:nvPr>
        </p:nvSpPr>
        <p:spPr>
          <a:xfrm>
            <a:off x="917575" y="744538"/>
            <a:ext cx="4962525" cy="3722687"/>
          </a:xfrm>
          <a:ln/>
        </p:spPr>
      </p:sp>
      <p:sp>
        <p:nvSpPr>
          <p:cNvPr id="33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9FEC35-597E-4235-9335-FABF014226FB}" type="slidenum">
              <a:rPr lang="el-GR"/>
              <a:pPr/>
              <a:t>19</a:t>
            </a:fld>
            <a:endParaRPr lang="el-GR"/>
          </a:p>
        </p:txBody>
      </p:sp>
      <p:sp>
        <p:nvSpPr>
          <p:cNvPr id="29698" name="Rectangle 2"/>
          <p:cNvSpPr>
            <a:spLocks noGrp="1" noRot="1" noChangeAspect="1" noChangeArrowheads="1" noTextEdit="1"/>
          </p:cNvSpPr>
          <p:nvPr>
            <p:ph type="sldImg"/>
          </p:nvPr>
        </p:nvSpPr>
        <p:spPr>
          <a:xfrm>
            <a:off x="917575" y="744538"/>
            <a:ext cx="4962525" cy="3722687"/>
          </a:xfrm>
          <a:ln/>
        </p:spPr>
      </p:sp>
      <p:sp>
        <p:nvSpPr>
          <p:cNvPr id="29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17575" y="744538"/>
            <a:ext cx="4962525" cy="3722687"/>
          </a:xfrm>
        </p:spPr>
      </p:sp>
      <p:sp>
        <p:nvSpPr>
          <p:cNvPr id="3" name="2 - Θέση σημειώσεων"/>
          <p:cNvSpPr>
            <a:spLocks noGrp="1"/>
          </p:cNvSpPr>
          <p:nvPr>
            <p:ph type="body" idx="1"/>
          </p:nvPr>
        </p:nvSpPr>
        <p:spPr/>
        <p:txBody>
          <a:bodyPr>
            <a:normAutofit/>
          </a:bodyPr>
          <a:lstStyle/>
          <a:p>
            <a:pPr marL="228600" indent="-228600">
              <a:buFont typeface="+mj-lt"/>
              <a:buAutoNum type="arabicPeriod"/>
            </a:pPr>
            <a:r>
              <a:rPr lang="el-GR" dirty="0" smtClean="0"/>
              <a:t>Η τιμή του μέσου στην </a:t>
            </a:r>
            <a:r>
              <a:rPr lang="en-US" dirty="0" smtClean="0"/>
              <a:t>F1 </a:t>
            </a:r>
            <a:r>
              <a:rPr lang="el-GR" dirty="0" smtClean="0"/>
              <a:t>είναι ενδιάμεση των αντίστοιχων τιμών των δύο στελεχών</a:t>
            </a:r>
            <a:r>
              <a:rPr lang="el-GR" baseline="0" dirty="0" smtClean="0"/>
              <a:t> της πατρικής γενιάς, όταν ο χαρακτήρας ελέγχεται από γονίδια με συνεισφέροντα και μη </a:t>
            </a:r>
            <a:r>
              <a:rPr lang="el-GR" baseline="0" dirty="0" err="1" smtClean="0"/>
              <a:t>αλληλόμορφα</a:t>
            </a:r>
            <a:r>
              <a:rPr lang="el-GR" baseline="0" dirty="0" smtClean="0"/>
              <a:t> (</a:t>
            </a:r>
            <a:r>
              <a:rPr lang="el-GR" b="1" baseline="0" dirty="0" smtClean="0"/>
              <a:t>δεν εμφανίζουν δηλαδή σχέσεις κυριαρχίας</a:t>
            </a:r>
            <a:r>
              <a:rPr lang="el-GR" baseline="0" dirty="0" smtClean="0"/>
              <a:t>)</a:t>
            </a:r>
          </a:p>
          <a:p>
            <a:pPr marL="228600" indent="-228600">
              <a:buFont typeface="+mj-lt"/>
              <a:buAutoNum type="arabicPeriod"/>
            </a:pPr>
            <a:r>
              <a:rPr lang="el-GR" baseline="0" dirty="0" smtClean="0"/>
              <a:t>Η τιμή του μέσου στην </a:t>
            </a:r>
            <a:r>
              <a:rPr lang="en-US" baseline="0" dirty="0" smtClean="0"/>
              <a:t>F2 </a:t>
            </a:r>
            <a:r>
              <a:rPr lang="el-GR" baseline="0" dirty="0" smtClean="0"/>
              <a:t>δεν διαφέρει ιδιαίτερα από την τιμή του μέσου της </a:t>
            </a:r>
            <a:r>
              <a:rPr lang="en-US" baseline="0" dirty="0" smtClean="0"/>
              <a:t>F1</a:t>
            </a:r>
          </a:p>
          <a:p>
            <a:pPr marL="228600" indent="-228600">
              <a:buFont typeface="+mj-lt"/>
              <a:buAutoNum type="arabicPeriod"/>
            </a:pPr>
            <a:r>
              <a:rPr lang="el-GR" baseline="0" dirty="0" smtClean="0"/>
              <a:t>Στην </a:t>
            </a:r>
            <a:r>
              <a:rPr lang="en-US" baseline="0" dirty="0" smtClean="0"/>
              <a:t>F2 </a:t>
            </a:r>
            <a:r>
              <a:rPr lang="el-GR" baseline="0" dirty="0" smtClean="0"/>
              <a:t>εμφανίζεται η μεγαλύτερη ποικιλομορφία (διακύμανση)</a:t>
            </a:r>
          </a:p>
          <a:p>
            <a:pPr marL="228600" indent="-228600">
              <a:buFont typeface="+mj-lt"/>
              <a:buAutoNum type="arabicPeriod"/>
            </a:pPr>
            <a:r>
              <a:rPr lang="el-GR" baseline="0" dirty="0" smtClean="0"/>
              <a:t>Οι ακραίες τιμές του χαρακτήρα στην </a:t>
            </a:r>
            <a:r>
              <a:rPr lang="en-US" baseline="0" dirty="0" smtClean="0"/>
              <a:t>F2 </a:t>
            </a:r>
            <a:r>
              <a:rPr lang="el-GR" baseline="0" dirty="0" smtClean="0"/>
              <a:t>(ελάχιστη και μέγιστη) είναι κοντά στις τιμές των πατρικών στελεχών, ενώ μερικές φορές μπορεί και να τις ξεπερνούν</a:t>
            </a:r>
          </a:p>
          <a:p>
            <a:r>
              <a:rPr lang="el-GR" baseline="0" dirty="0" smtClean="0"/>
              <a:t> </a:t>
            </a:r>
            <a:endParaRPr lang="el-GR" dirty="0"/>
          </a:p>
        </p:txBody>
      </p:sp>
      <p:sp>
        <p:nvSpPr>
          <p:cNvPr id="4" name="3 - Θέση αριθμού διαφάνειας"/>
          <p:cNvSpPr>
            <a:spLocks noGrp="1"/>
          </p:cNvSpPr>
          <p:nvPr>
            <p:ph type="sldNum" sz="quarter" idx="10"/>
          </p:nvPr>
        </p:nvSpPr>
        <p:spPr/>
        <p:txBody>
          <a:bodyPr/>
          <a:lstStyle/>
          <a:p>
            <a:fld id="{B615BE75-5935-48C9-BBFD-652B99AEDB68}" type="slidenum">
              <a:rPr lang="el-GR" smtClean="0"/>
              <a:pPr/>
              <a:t>20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5122" name="Group 2"/>
          <p:cNvGrpSpPr>
            <a:grpSpLocks/>
          </p:cNvGrpSpPr>
          <p:nvPr/>
        </p:nvGrpSpPr>
        <p:grpSpPr bwMode="auto">
          <a:xfrm>
            <a:off x="0" y="2438400"/>
            <a:ext cx="9144000" cy="4046538"/>
            <a:chOff x="0" y="1536"/>
            <a:chExt cx="5760" cy="2549"/>
          </a:xfrm>
        </p:grpSpPr>
        <p:sp>
          <p:nvSpPr>
            <p:cNvPr id="512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endParaRPr lang="el-GR"/>
            </a:p>
          </p:txBody>
        </p:sp>
        <p:sp>
          <p:nvSpPr>
            <p:cNvPr id="5124" name="Freeform 4"/>
            <p:cNvSpPr>
              <a:spLocks/>
            </p:cNvSpPr>
            <p:nvPr userDrawn="1"/>
          </p:nvSpPr>
          <p:spPr bwMode="hidden">
            <a:xfrm>
              <a:off x="0" y="2664"/>
              <a:ext cx="2688" cy="1224"/>
            </a:xfrm>
            <a:custGeom>
              <a:avLst/>
              <a:gdLst/>
              <a:ahLst/>
              <a:cxnLst>
                <a:cxn ang="0">
                  <a:pos x="0" y="0"/>
                </a:cxn>
                <a:cxn ang="0">
                  <a:pos x="960" y="552"/>
                </a:cxn>
                <a:cxn ang="0">
                  <a:pos x="1968" y="264"/>
                </a:cxn>
                <a:cxn ang="0">
                  <a:pos x="2028" y="270"/>
                </a:cxn>
                <a:cxn ang="0">
                  <a:pos x="2661" y="528"/>
                </a:cxn>
                <a:cxn ang="0">
                  <a:pos x="2688" y="648"/>
                </a:cxn>
                <a:cxn ang="0">
                  <a:pos x="2304" y="1080"/>
                </a:cxn>
                <a:cxn ang="0">
                  <a:pos x="1584" y="1224"/>
                </a:cxn>
                <a:cxn ang="0">
                  <a:pos x="1296" y="936"/>
                </a:cxn>
                <a:cxn ang="0">
                  <a:pos x="864" y="1032"/>
                </a:cxn>
                <a:cxn ang="0">
                  <a:pos x="0" y="552"/>
                </a:cxn>
                <a:cxn ang="0">
                  <a:pos x="0" y="0"/>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w="9525">
              <a:noFill/>
              <a:round/>
              <a:headEnd/>
              <a:tailEnd/>
            </a:ln>
            <a:effectLst/>
          </p:spPr>
          <p:txBody>
            <a:bodyPr/>
            <a:lstStyle/>
            <a:p>
              <a:endParaRPr lang="el-GR"/>
            </a:p>
          </p:txBody>
        </p:sp>
        <p:sp>
          <p:nvSpPr>
            <p:cNvPr id="5125" name="Freeform 5"/>
            <p:cNvSpPr>
              <a:spLocks/>
            </p:cNvSpPr>
            <p:nvPr userDrawn="1"/>
          </p:nvSpPr>
          <p:spPr bwMode="hidden">
            <a:xfrm>
              <a:off x="3359" y="1536"/>
              <a:ext cx="2401" cy="1232"/>
            </a:xfrm>
            <a:custGeom>
              <a:avLst/>
              <a:gdLst/>
              <a:ahLst/>
              <a:cxnLst>
                <a:cxn ang="0">
                  <a:pos x="2208" y="15"/>
                </a:cxn>
                <a:cxn ang="0">
                  <a:pos x="2088" y="57"/>
                </a:cxn>
                <a:cxn ang="0">
                  <a:pos x="1951" y="99"/>
                </a:cxn>
                <a:cxn ang="0">
                  <a:pos x="1704" y="135"/>
                </a:cxn>
                <a:cxn ang="0">
                  <a:pos x="1314" y="177"/>
                </a:cxn>
                <a:cxn ang="0">
                  <a:pos x="1176" y="189"/>
                </a:cxn>
                <a:cxn ang="0">
                  <a:pos x="1122" y="195"/>
                </a:cxn>
                <a:cxn ang="0">
                  <a:pos x="1075" y="231"/>
                </a:cxn>
                <a:cxn ang="0">
                  <a:pos x="924" y="321"/>
                </a:cxn>
                <a:cxn ang="0">
                  <a:pos x="840" y="369"/>
                </a:cxn>
                <a:cxn ang="0">
                  <a:pos x="630" y="458"/>
                </a:cxn>
                <a:cxn ang="0">
                  <a:pos x="529" y="500"/>
                </a:cxn>
                <a:cxn ang="0">
                  <a:pos x="487" y="542"/>
                </a:cxn>
                <a:cxn ang="0">
                  <a:pos x="457" y="590"/>
                </a:cxn>
                <a:cxn ang="0">
                  <a:pos x="402" y="638"/>
                </a:cxn>
                <a:cxn ang="0">
                  <a:pos x="330" y="758"/>
                </a:cxn>
                <a:cxn ang="0">
                  <a:pos x="312" y="788"/>
                </a:cxn>
                <a:cxn ang="0">
                  <a:pos x="252" y="824"/>
                </a:cxn>
                <a:cxn ang="0">
                  <a:pos x="84" y="926"/>
                </a:cxn>
                <a:cxn ang="0">
                  <a:pos x="0" y="992"/>
                </a:cxn>
                <a:cxn ang="0">
                  <a:pos x="12" y="1040"/>
                </a:cxn>
                <a:cxn ang="0">
                  <a:pos x="132" y="1034"/>
                </a:cxn>
                <a:cxn ang="0">
                  <a:pos x="336" y="980"/>
                </a:cxn>
                <a:cxn ang="0">
                  <a:pos x="529" y="896"/>
                </a:cxn>
                <a:cxn ang="0">
                  <a:pos x="576" y="872"/>
                </a:cxn>
                <a:cxn ang="0">
                  <a:pos x="714" y="848"/>
                </a:cxn>
                <a:cxn ang="0">
                  <a:pos x="966" y="794"/>
                </a:cxn>
                <a:cxn ang="0">
                  <a:pos x="1212" y="782"/>
                </a:cxn>
                <a:cxn ang="0">
                  <a:pos x="1416" y="872"/>
                </a:cxn>
                <a:cxn ang="0">
                  <a:pos x="1464" y="932"/>
                </a:cxn>
                <a:cxn ang="0">
                  <a:pos x="1440" y="992"/>
                </a:cxn>
                <a:cxn ang="0">
                  <a:pos x="1302" y="1040"/>
                </a:cxn>
                <a:cxn ang="0">
                  <a:pos x="1158" y="1100"/>
                </a:cxn>
                <a:cxn ang="0">
                  <a:pos x="1093" y="1148"/>
                </a:cxn>
                <a:cxn ang="0">
                  <a:pos x="1075" y="1208"/>
                </a:cxn>
                <a:cxn ang="0">
                  <a:pos x="1093" y="1232"/>
                </a:cxn>
                <a:cxn ang="0">
                  <a:pos x="1152" y="1226"/>
                </a:cxn>
                <a:cxn ang="0">
                  <a:pos x="1332" y="1208"/>
                </a:cxn>
                <a:cxn ang="0">
                  <a:pos x="1434" y="1184"/>
                </a:cxn>
                <a:cxn ang="0">
                  <a:pos x="1464" y="1172"/>
                </a:cxn>
                <a:cxn ang="0">
                  <a:pos x="1578" y="1130"/>
                </a:cxn>
                <a:cxn ang="0">
                  <a:pos x="1758" y="1064"/>
                </a:cxn>
                <a:cxn ang="0">
                  <a:pos x="1872" y="962"/>
                </a:cxn>
                <a:cxn ang="0">
                  <a:pos x="1986" y="800"/>
                </a:cxn>
                <a:cxn ang="0">
                  <a:pos x="2166" y="650"/>
                </a:cxn>
                <a:cxn ang="0">
                  <a:pos x="2257" y="590"/>
                </a:cxn>
                <a:cxn ang="0">
                  <a:pos x="2400" y="57"/>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257" y="590"/>
                  </a:lnTo>
                  <a:lnTo>
                    <a:pt x="2400" y="518"/>
                  </a:lnTo>
                  <a:lnTo>
                    <a:pt x="2400" y="57"/>
                  </a:lnTo>
                  <a:lnTo>
                    <a:pt x="2401" y="0"/>
                  </a:lnTo>
                  <a:lnTo>
                    <a:pt x="2310" y="3"/>
                  </a:lnTo>
                  <a:close/>
                </a:path>
              </a:pathLst>
            </a:custGeom>
            <a:solidFill>
              <a:schemeClr val="bg2"/>
            </a:solidFill>
            <a:ln w="9525">
              <a:noFill/>
              <a:round/>
              <a:headEnd/>
              <a:tailEnd/>
            </a:ln>
          </p:spPr>
          <p:txBody>
            <a:bodyPr/>
            <a:lstStyle/>
            <a:p>
              <a:endParaRPr lang="el-GR"/>
            </a:p>
          </p:txBody>
        </p:sp>
        <p:sp>
          <p:nvSpPr>
            <p:cNvPr id="5126" name="Freeform 6"/>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endParaRPr lang="el-GR"/>
            </a:p>
          </p:txBody>
        </p:sp>
        <p:sp>
          <p:nvSpPr>
            <p:cNvPr id="5127" name="Freeform 7"/>
            <p:cNvSpPr>
              <a:spLocks/>
            </p:cNvSpPr>
            <p:nvPr userDrawn="1"/>
          </p:nvSpPr>
          <p:spPr bwMode="hidden">
            <a:xfrm>
              <a:off x="3599" y="2477"/>
              <a:ext cx="186" cy="120"/>
            </a:xfrm>
            <a:custGeom>
              <a:avLst/>
              <a:gdLst/>
              <a:ahLst/>
              <a:cxnLst>
                <a:cxn ang="0">
                  <a:pos x="185" y="0"/>
                </a:cxn>
                <a:cxn ang="0">
                  <a:pos x="185" y="6"/>
                </a:cxn>
                <a:cxn ang="0">
                  <a:pos x="185" y="18"/>
                </a:cxn>
                <a:cxn ang="0">
                  <a:pos x="185" y="36"/>
                </a:cxn>
                <a:cxn ang="0">
                  <a:pos x="179" y="54"/>
                </a:cxn>
                <a:cxn ang="0">
                  <a:pos x="161" y="72"/>
                </a:cxn>
                <a:cxn ang="0">
                  <a:pos x="137" y="96"/>
                </a:cxn>
                <a:cxn ang="0">
                  <a:pos x="101" y="108"/>
                </a:cxn>
                <a:cxn ang="0">
                  <a:pos x="47" y="120"/>
                </a:cxn>
                <a:cxn ang="0">
                  <a:pos x="29" y="120"/>
                </a:cxn>
                <a:cxn ang="0">
                  <a:pos x="17" y="114"/>
                </a:cxn>
                <a:cxn ang="0">
                  <a:pos x="0" y="96"/>
                </a:cxn>
                <a:cxn ang="0">
                  <a:pos x="0" y="78"/>
                </a:cxn>
                <a:cxn ang="0">
                  <a:pos x="0" y="72"/>
                </a:cxn>
                <a:cxn ang="0">
                  <a:pos x="185" y="0"/>
                </a:cxn>
                <a:cxn ang="0">
                  <a:pos x="185" y="0"/>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lnTo>
                    <a:pt x="185" y="0"/>
                  </a:lnTo>
                  <a:close/>
                </a:path>
              </a:pathLst>
            </a:custGeom>
            <a:solidFill>
              <a:schemeClr val="bg1"/>
            </a:solidFill>
            <a:ln w="9525">
              <a:noFill/>
              <a:round/>
              <a:headEnd/>
              <a:tailEnd/>
            </a:ln>
          </p:spPr>
          <p:txBody>
            <a:bodyPr/>
            <a:lstStyle/>
            <a:p>
              <a:endParaRPr lang="el-GR"/>
            </a:p>
          </p:txBody>
        </p:sp>
        <p:sp>
          <p:nvSpPr>
            <p:cNvPr id="5128" name="Freeform 8"/>
            <p:cNvSpPr>
              <a:spLocks/>
            </p:cNvSpPr>
            <p:nvPr userDrawn="1"/>
          </p:nvSpPr>
          <p:spPr bwMode="hidden">
            <a:xfrm>
              <a:off x="3779" y="2393"/>
              <a:ext cx="185" cy="120"/>
            </a:xfrm>
            <a:custGeom>
              <a:avLst/>
              <a:gdLst/>
              <a:ahLst/>
              <a:cxnLst>
                <a:cxn ang="0">
                  <a:pos x="185" y="0"/>
                </a:cxn>
                <a:cxn ang="0">
                  <a:pos x="185" y="6"/>
                </a:cxn>
                <a:cxn ang="0">
                  <a:pos x="179" y="24"/>
                </a:cxn>
                <a:cxn ang="0">
                  <a:pos x="167" y="42"/>
                </a:cxn>
                <a:cxn ang="0">
                  <a:pos x="149" y="66"/>
                </a:cxn>
                <a:cxn ang="0">
                  <a:pos x="131" y="90"/>
                </a:cxn>
                <a:cxn ang="0">
                  <a:pos x="102" y="108"/>
                </a:cxn>
                <a:cxn ang="0">
                  <a:pos x="66" y="120"/>
                </a:cxn>
                <a:cxn ang="0">
                  <a:pos x="18" y="120"/>
                </a:cxn>
                <a:cxn ang="0">
                  <a:pos x="0" y="60"/>
                </a:cxn>
                <a:cxn ang="0">
                  <a:pos x="185" y="0"/>
                </a:cxn>
                <a:cxn ang="0">
                  <a:pos x="185" y="0"/>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lnTo>
                    <a:pt x="185" y="0"/>
                  </a:lnTo>
                  <a:close/>
                </a:path>
              </a:pathLst>
            </a:custGeom>
            <a:solidFill>
              <a:schemeClr val="bg1"/>
            </a:solidFill>
            <a:ln w="9525">
              <a:noFill/>
              <a:round/>
              <a:headEnd/>
              <a:tailEnd/>
            </a:ln>
          </p:spPr>
          <p:txBody>
            <a:bodyPr/>
            <a:lstStyle/>
            <a:p>
              <a:endParaRPr lang="el-GR"/>
            </a:p>
          </p:txBody>
        </p:sp>
        <p:sp>
          <p:nvSpPr>
            <p:cNvPr id="5129" name="Freeform 9"/>
            <p:cNvSpPr>
              <a:spLocks/>
            </p:cNvSpPr>
            <p:nvPr userDrawn="1"/>
          </p:nvSpPr>
          <p:spPr bwMode="hidden">
            <a:xfrm>
              <a:off x="3839" y="1836"/>
              <a:ext cx="528" cy="275"/>
            </a:xfrm>
            <a:custGeom>
              <a:avLst/>
              <a:gdLst/>
              <a:ahLst/>
              <a:cxnLst>
                <a:cxn ang="0">
                  <a:pos x="0" y="275"/>
                </a:cxn>
                <a:cxn ang="0">
                  <a:pos x="0" y="269"/>
                </a:cxn>
                <a:cxn ang="0">
                  <a:pos x="6" y="251"/>
                </a:cxn>
                <a:cxn ang="0">
                  <a:pos x="6" y="239"/>
                </a:cxn>
                <a:cxn ang="0">
                  <a:pos x="12" y="227"/>
                </a:cxn>
                <a:cxn ang="0">
                  <a:pos x="18" y="221"/>
                </a:cxn>
                <a:cxn ang="0">
                  <a:pos x="36" y="215"/>
                </a:cxn>
                <a:cxn ang="0">
                  <a:pos x="77" y="203"/>
                </a:cxn>
                <a:cxn ang="0">
                  <a:pos x="137" y="179"/>
                </a:cxn>
                <a:cxn ang="0">
                  <a:pos x="209" y="143"/>
                </a:cxn>
                <a:cxn ang="0">
                  <a:pos x="251" y="120"/>
                </a:cxn>
                <a:cxn ang="0">
                  <a:pos x="299" y="96"/>
                </a:cxn>
                <a:cxn ang="0">
                  <a:pos x="394" y="48"/>
                </a:cxn>
                <a:cxn ang="0">
                  <a:pos x="442" y="30"/>
                </a:cxn>
                <a:cxn ang="0">
                  <a:pos x="478" y="12"/>
                </a:cxn>
                <a:cxn ang="0">
                  <a:pos x="502" y="6"/>
                </a:cxn>
                <a:cxn ang="0">
                  <a:pos x="520" y="0"/>
                </a:cxn>
                <a:cxn ang="0">
                  <a:pos x="526" y="0"/>
                </a:cxn>
                <a:cxn ang="0">
                  <a:pos x="520" y="6"/>
                </a:cxn>
                <a:cxn ang="0">
                  <a:pos x="508" y="12"/>
                </a:cxn>
                <a:cxn ang="0">
                  <a:pos x="484" y="24"/>
                </a:cxn>
                <a:cxn ang="0">
                  <a:pos x="460" y="42"/>
                </a:cxn>
                <a:cxn ang="0">
                  <a:pos x="436" y="54"/>
                </a:cxn>
                <a:cxn ang="0">
                  <a:pos x="394" y="78"/>
                </a:cxn>
                <a:cxn ang="0">
                  <a:pos x="340" y="108"/>
                </a:cxn>
                <a:cxn ang="0">
                  <a:pos x="275" y="143"/>
                </a:cxn>
                <a:cxn ang="0">
                  <a:pos x="131" y="221"/>
                </a:cxn>
                <a:cxn ang="0">
                  <a:pos x="65" y="251"/>
                </a:cxn>
                <a:cxn ang="0">
                  <a:pos x="0" y="275"/>
                </a:cxn>
                <a:cxn ang="0">
                  <a:pos x="0" y="275"/>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lnTo>
                    <a:pt x="0" y="275"/>
                  </a:lnTo>
                  <a:close/>
                </a:path>
              </a:pathLst>
            </a:custGeom>
            <a:solidFill>
              <a:schemeClr val="bg1"/>
            </a:solidFill>
            <a:ln w="9525">
              <a:noFill/>
              <a:round/>
              <a:headEnd/>
              <a:tailEnd/>
            </a:ln>
          </p:spPr>
          <p:txBody>
            <a:bodyPr/>
            <a:lstStyle/>
            <a:p>
              <a:endParaRPr lang="el-GR"/>
            </a:p>
          </p:txBody>
        </p:sp>
        <p:sp>
          <p:nvSpPr>
            <p:cNvPr id="5130" name="Freeform 10"/>
            <p:cNvSpPr>
              <a:spLocks/>
            </p:cNvSpPr>
            <p:nvPr userDrawn="1"/>
          </p:nvSpPr>
          <p:spPr bwMode="hidden">
            <a:xfrm>
              <a:off x="3676" y="2015"/>
              <a:ext cx="721" cy="306"/>
            </a:xfrm>
            <a:custGeom>
              <a:avLst/>
              <a:gdLst/>
              <a:ahLst/>
              <a:cxnLst>
                <a:cxn ang="0">
                  <a:pos x="48" y="216"/>
                </a:cxn>
                <a:cxn ang="0">
                  <a:pos x="30" y="252"/>
                </a:cxn>
                <a:cxn ang="0">
                  <a:pos x="12" y="282"/>
                </a:cxn>
                <a:cxn ang="0">
                  <a:pos x="6" y="300"/>
                </a:cxn>
                <a:cxn ang="0">
                  <a:pos x="0" y="306"/>
                </a:cxn>
                <a:cxn ang="0">
                  <a:pos x="48" y="276"/>
                </a:cxn>
                <a:cxn ang="0">
                  <a:pos x="84" y="252"/>
                </a:cxn>
                <a:cxn ang="0">
                  <a:pos x="108" y="234"/>
                </a:cxn>
                <a:cxn ang="0">
                  <a:pos x="120" y="228"/>
                </a:cxn>
                <a:cxn ang="0">
                  <a:pos x="126" y="228"/>
                </a:cxn>
                <a:cxn ang="0">
                  <a:pos x="144" y="222"/>
                </a:cxn>
                <a:cxn ang="0">
                  <a:pos x="168" y="216"/>
                </a:cxn>
                <a:cxn ang="0">
                  <a:pos x="198" y="204"/>
                </a:cxn>
                <a:cxn ang="0">
                  <a:pos x="275" y="180"/>
                </a:cxn>
                <a:cxn ang="0">
                  <a:pos x="371" y="156"/>
                </a:cxn>
                <a:cxn ang="0">
                  <a:pos x="461" y="126"/>
                </a:cxn>
                <a:cxn ang="0">
                  <a:pos x="544" y="102"/>
                </a:cxn>
                <a:cxn ang="0">
                  <a:pos x="574" y="90"/>
                </a:cxn>
                <a:cxn ang="0">
                  <a:pos x="604" y="84"/>
                </a:cxn>
                <a:cxn ang="0">
                  <a:pos x="622" y="78"/>
                </a:cxn>
                <a:cxn ang="0">
                  <a:pos x="628" y="72"/>
                </a:cxn>
                <a:cxn ang="0">
                  <a:pos x="634" y="66"/>
                </a:cxn>
                <a:cxn ang="0">
                  <a:pos x="652" y="60"/>
                </a:cxn>
                <a:cxn ang="0">
                  <a:pos x="694" y="30"/>
                </a:cxn>
                <a:cxn ang="0">
                  <a:pos x="712" y="18"/>
                </a:cxn>
                <a:cxn ang="0">
                  <a:pos x="718" y="6"/>
                </a:cxn>
                <a:cxn ang="0">
                  <a:pos x="712" y="0"/>
                </a:cxn>
                <a:cxn ang="0">
                  <a:pos x="688" y="0"/>
                </a:cxn>
                <a:cxn ang="0">
                  <a:pos x="628" y="0"/>
                </a:cxn>
                <a:cxn ang="0">
                  <a:pos x="580" y="0"/>
                </a:cxn>
                <a:cxn ang="0">
                  <a:pos x="544" y="0"/>
                </a:cxn>
                <a:cxn ang="0">
                  <a:pos x="514" y="18"/>
                </a:cxn>
                <a:cxn ang="0">
                  <a:pos x="485" y="42"/>
                </a:cxn>
                <a:cxn ang="0">
                  <a:pos x="467" y="54"/>
                </a:cxn>
                <a:cxn ang="0">
                  <a:pos x="449" y="60"/>
                </a:cxn>
                <a:cxn ang="0">
                  <a:pos x="425" y="60"/>
                </a:cxn>
                <a:cxn ang="0">
                  <a:pos x="389" y="66"/>
                </a:cxn>
                <a:cxn ang="0">
                  <a:pos x="347" y="84"/>
                </a:cxn>
                <a:cxn ang="0">
                  <a:pos x="311" y="108"/>
                </a:cxn>
                <a:cxn ang="0">
                  <a:pos x="287" y="126"/>
                </a:cxn>
                <a:cxn ang="0">
                  <a:pos x="275" y="132"/>
                </a:cxn>
                <a:cxn ang="0">
                  <a:pos x="257" y="138"/>
                </a:cxn>
                <a:cxn ang="0">
                  <a:pos x="221" y="138"/>
                </a:cxn>
                <a:cxn ang="0">
                  <a:pos x="186" y="138"/>
                </a:cxn>
                <a:cxn ang="0">
                  <a:pos x="180" y="138"/>
                </a:cxn>
                <a:cxn ang="0">
                  <a:pos x="174" y="138"/>
                </a:cxn>
                <a:cxn ang="0">
                  <a:pos x="114" y="162"/>
                </a:cxn>
                <a:cxn ang="0">
                  <a:pos x="48" y="216"/>
                </a:cxn>
                <a:cxn ang="0">
                  <a:pos x="48" y="216"/>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lnTo>
                    <a:pt x="48" y="216"/>
                  </a:lnTo>
                  <a:close/>
                </a:path>
              </a:pathLst>
            </a:custGeom>
            <a:solidFill>
              <a:schemeClr val="bg1"/>
            </a:solidFill>
            <a:ln w="9525">
              <a:noFill/>
              <a:round/>
              <a:headEnd/>
              <a:tailEnd/>
            </a:ln>
          </p:spPr>
          <p:txBody>
            <a:bodyPr/>
            <a:lstStyle/>
            <a:p>
              <a:endParaRPr lang="el-GR"/>
            </a:p>
          </p:txBody>
        </p:sp>
        <p:sp>
          <p:nvSpPr>
            <p:cNvPr id="5131" name="Freeform 11"/>
            <p:cNvSpPr>
              <a:spLocks/>
            </p:cNvSpPr>
            <p:nvPr userDrawn="1"/>
          </p:nvSpPr>
          <p:spPr bwMode="hidden">
            <a:xfrm>
              <a:off x="3358" y="1890"/>
              <a:ext cx="2400" cy="881"/>
            </a:xfrm>
            <a:custGeom>
              <a:avLst/>
              <a:gdLst/>
              <a:ahLst/>
              <a:cxnLst>
                <a:cxn ang="0">
                  <a:pos x="2231" y="54"/>
                </a:cxn>
                <a:cxn ang="0">
                  <a:pos x="2189" y="54"/>
                </a:cxn>
                <a:cxn ang="0">
                  <a:pos x="2147" y="66"/>
                </a:cxn>
                <a:cxn ang="0">
                  <a:pos x="2021" y="101"/>
                </a:cxn>
                <a:cxn ang="0">
                  <a:pos x="1956" y="119"/>
                </a:cxn>
                <a:cxn ang="0">
                  <a:pos x="1860" y="167"/>
                </a:cxn>
                <a:cxn ang="0">
                  <a:pos x="1836" y="245"/>
                </a:cxn>
                <a:cxn ang="0">
                  <a:pos x="1842" y="305"/>
                </a:cxn>
                <a:cxn ang="0">
                  <a:pos x="1758" y="317"/>
                </a:cxn>
                <a:cxn ang="0">
                  <a:pos x="1597" y="263"/>
                </a:cxn>
                <a:cxn ang="0">
                  <a:pos x="1507" y="257"/>
                </a:cxn>
                <a:cxn ang="0">
                  <a:pos x="1399" y="311"/>
                </a:cxn>
                <a:cxn ang="0">
                  <a:pos x="1334" y="353"/>
                </a:cxn>
                <a:cxn ang="0">
                  <a:pos x="1310" y="359"/>
                </a:cxn>
                <a:cxn ang="0">
                  <a:pos x="1214" y="371"/>
                </a:cxn>
                <a:cxn ang="0">
                  <a:pos x="1160" y="365"/>
                </a:cxn>
                <a:cxn ang="0">
                  <a:pos x="1053" y="371"/>
                </a:cxn>
                <a:cxn ang="0">
                  <a:pos x="957" y="383"/>
                </a:cxn>
                <a:cxn ang="0">
                  <a:pos x="921" y="401"/>
                </a:cxn>
                <a:cxn ang="0">
                  <a:pos x="819" y="419"/>
                </a:cxn>
                <a:cxn ang="0">
                  <a:pos x="778" y="419"/>
                </a:cxn>
                <a:cxn ang="0">
                  <a:pos x="664" y="437"/>
                </a:cxn>
                <a:cxn ang="0">
                  <a:pos x="598" y="473"/>
                </a:cxn>
                <a:cxn ang="0">
                  <a:pos x="503" y="467"/>
                </a:cxn>
                <a:cxn ang="0">
                  <a:pos x="431" y="491"/>
                </a:cxn>
                <a:cxn ang="0">
                  <a:pos x="413" y="539"/>
                </a:cxn>
                <a:cxn ang="0">
                  <a:pos x="347" y="569"/>
                </a:cxn>
                <a:cxn ang="0">
                  <a:pos x="222" y="599"/>
                </a:cxn>
                <a:cxn ang="0">
                  <a:pos x="138" y="647"/>
                </a:cxn>
                <a:cxn ang="0">
                  <a:pos x="108" y="659"/>
                </a:cxn>
                <a:cxn ang="0">
                  <a:pos x="0" y="671"/>
                </a:cxn>
                <a:cxn ang="0">
                  <a:pos x="84" y="695"/>
                </a:cxn>
                <a:cxn ang="0">
                  <a:pos x="263" y="653"/>
                </a:cxn>
                <a:cxn ang="0">
                  <a:pos x="473" y="569"/>
                </a:cxn>
                <a:cxn ang="0">
                  <a:pos x="568" y="521"/>
                </a:cxn>
                <a:cxn ang="0">
                  <a:pos x="646" y="515"/>
                </a:cxn>
                <a:cxn ang="0">
                  <a:pos x="873" y="461"/>
                </a:cxn>
                <a:cxn ang="0">
                  <a:pos x="1148" y="425"/>
                </a:cxn>
                <a:cxn ang="0">
                  <a:pos x="1292" y="461"/>
                </a:cxn>
                <a:cxn ang="0">
                  <a:pos x="1417" y="533"/>
                </a:cxn>
                <a:cxn ang="0">
                  <a:pos x="1435" y="617"/>
                </a:cxn>
                <a:cxn ang="0">
                  <a:pos x="1376" y="653"/>
                </a:cxn>
                <a:cxn ang="0">
                  <a:pos x="1226" y="701"/>
                </a:cxn>
                <a:cxn ang="0">
                  <a:pos x="1112" y="755"/>
                </a:cxn>
                <a:cxn ang="0">
                  <a:pos x="1065" y="809"/>
                </a:cxn>
                <a:cxn ang="0">
                  <a:pos x="1077" y="869"/>
                </a:cxn>
                <a:cxn ang="0">
                  <a:pos x="1106" y="881"/>
                </a:cxn>
                <a:cxn ang="0">
                  <a:pos x="1208" y="869"/>
                </a:cxn>
                <a:cxn ang="0">
                  <a:pos x="1388" y="857"/>
                </a:cxn>
                <a:cxn ang="0">
                  <a:pos x="1441" y="851"/>
                </a:cxn>
                <a:cxn ang="0">
                  <a:pos x="1483" y="833"/>
                </a:cxn>
                <a:cxn ang="0">
                  <a:pos x="1675" y="743"/>
                </a:cxn>
                <a:cxn ang="0">
                  <a:pos x="1806" y="689"/>
                </a:cxn>
                <a:cxn ang="0">
                  <a:pos x="1884" y="581"/>
                </a:cxn>
                <a:cxn ang="0">
                  <a:pos x="2039" y="389"/>
                </a:cxn>
                <a:cxn ang="0">
                  <a:pos x="2207" y="269"/>
                </a:cxn>
                <a:cxn ang="0">
                  <a:pos x="2249" y="239"/>
                </a:cxn>
                <a:cxn ang="0">
                  <a:pos x="2392" y="0"/>
                </a:cxn>
                <a:cxn ang="0">
                  <a:pos x="2302" y="36"/>
                </a:cxn>
              </a:cxnLst>
              <a:rect l="0" t="0" r="r" b="b"/>
              <a:pathLst>
                <a:path w="2392" h="881">
                  <a:moveTo>
                    <a:pt x="2302" y="36"/>
                  </a:moveTo>
                  <a:lnTo>
                    <a:pt x="2266" y="48"/>
                  </a:lnTo>
                  <a:lnTo>
                    <a:pt x="2231" y="54"/>
                  </a:lnTo>
                  <a:lnTo>
                    <a:pt x="2201" y="54"/>
                  </a:lnTo>
                  <a:lnTo>
                    <a:pt x="2195" y="54"/>
                  </a:lnTo>
                  <a:lnTo>
                    <a:pt x="2189"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249" y="239"/>
                  </a:lnTo>
                  <a:lnTo>
                    <a:pt x="2392" y="167"/>
                  </a:lnTo>
                  <a:lnTo>
                    <a:pt x="2392" y="60"/>
                  </a:lnTo>
                  <a:lnTo>
                    <a:pt x="2392" y="0"/>
                  </a:lnTo>
                  <a:lnTo>
                    <a:pt x="2344" y="18"/>
                  </a:lnTo>
                  <a:lnTo>
                    <a:pt x="2302" y="36"/>
                  </a:lnTo>
                  <a:lnTo>
                    <a:pt x="2302" y="36"/>
                  </a:lnTo>
                  <a:close/>
                </a:path>
              </a:pathLst>
            </a:custGeom>
            <a:solidFill>
              <a:schemeClr val="bg1"/>
            </a:solidFill>
            <a:ln w="9525">
              <a:noFill/>
              <a:round/>
              <a:headEnd/>
              <a:tailEnd/>
            </a:ln>
          </p:spPr>
          <p:txBody>
            <a:bodyPr/>
            <a:lstStyle/>
            <a:p>
              <a:endParaRPr lang="el-GR"/>
            </a:p>
          </p:txBody>
        </p:sp>
        <p:sp>
          <p:nvSpPr>
            <p:cNvPr id="5132" name="Freeform 12"/>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endParaRPr lang="el-GR"/>
            </a:p>
          </p:txBody>
        </p:sp>
        <p:sp>
          <p:nvSpPr>
            <p:cNvPr id="5133" name="Freeform 13"/>
            <p:cNvSpPr>
              <a:spLocks/>
            </p:cNvSpPr>
            <p:nvPr userDrawn="1"/>
          </p:nvSpPr>
          <p:spPr bwMode="hidden">
            <a:xfrm>
              <a:off x="5327" y="1642"/>
              <a:ext cx="5" cy="1"/>
            </a:xfrm>
            <a:custGeom>
              <a:avLst/>
              <a:gdLst/>
              <a:ahLst/>
              <a:cxnLst>
                <a:cxn ang="0">
                  <a:pos x="0" y="0"/>
                </a:cxn>
                <a:cxn ang="0">
                  <a:pos x="5" y="0"/>
                </a:cxn>
                <a:cxn ang="0">
                  <a:pos x="0" y="0"/>
                </a:cxn>
                <a:cxn ang="0">
                  <a:pos x="0" y="0"/>
                </a:cxn>
              </a:cxnLst>
              <a:rect l="0" t="0" r="r" b="b"/>
              <a:pathLst>
                <a:path w="5">
                  <a:moveTo>
                    <a:pt x="0" y="0"/>
                  </a:moveTo>
                  <a:lnTo>
                    <a:pt x="5" y="0"/>
                  </a:lnTo>
                  <a:lnTo>
                    <a:pt x="0" y="0"/>
                  </a:lnTo>
                  <a:lnTo>
                    <a:pt x="0" y="0"/>
                  </a:lnTo>
                  <a:close/>
                </a:path>
              </a:pathLst>
            </a:custGeom>
            <a:solidFill>
              <a:srgbClr val="FED1AD"/>
            </a:solidFill>
            <a:ln w="9525">
              <a:noFill/>
              <a:round/>
              <a:headEnd/>
              <a:tailEnd/>
            </a:ln>
          </p:spPr>
          <p:txBody>
            <a:bodyPr/>
            <a:lstStyle/>
            <a:p>
              <a:endParaRPr lang="el-GR"/>
            </a:p>
          </p:txBody>
        </p:sp>
        <p:sp>
          <p:nvSpPr>
            <p:cNvPr id="5134" name="Freeform 14"/>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endParaRPr lang="el-GR"/>
            </a:p>
          </p:txBody>
        </p:sp>
        <p:sp>
          <p:nvSpPr>
            <p:cNvPr id="5135" name="Freeform 15"/>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endParaRPr lang="el-GR"/>
            </a:p>
          </p:txBody>
        </p:sp>
        <p:sp>
          <p:nvSpPr>
            <p:cNvPr id="5136" name="Freeform 16"/>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endParaRPr lang="el-GR"/>
            </a:p>
          </p:txBody>
        </p:sp>
        <p:sp>
          <p:nvSpPr>
            <p:cNvPr id="5137" name="Freeform 17"/>
            <p:cNvSpPr>
              <a:spLocks/>
            </p:cNvSpPr>
            <p:nvPr userDrawn="1"/>
          </p:nvSpPr>
          <p:spPr bwMode="hidden">
            <a:xfrm>
              <a:off x="0" y="2994"/>
              <a:ext cx="2723" cy="1091"/>
            </a:xfrm>
            <a:custGeom>
              <a:avLst/>
              <a:gdLst/>
              <a:ahLst/>
              <a:cxnLst>
                <a:cxn ang="0">
                  <a:pos x="2370" y="72"/>
                </a:cxn>
                <a:cxn ang="0">
                  <a:pos x="2597" y="198"/>
                </a:cxn>
                <a:cxn ang="0">
                  <a:pos x="2639" y="276"/>
                </a:cxn>
                <a:cxn ang="0">
                  <a:pos x="2453" y="264"/>
                </a:cxn>
                <a:cxn ang="0">
                  <a:pos x="2297" y="204"/>
                </a:cxn>
                <a:cxn ang="0">
                  <a:pos x="2112" y="66"/>
                </a:cxn>
                <a:cxn ang="0">
                  <a:pos x="2088" y="72"/>
                </a:cxn>
                <a:cxn ang="0">
                  <a:pos x="2106" y="114"/>
                </a:cxn>
                <a:cxn ang="0">
                  <a:pos x="2412" y="552"/>
                </a:cxn>
                <a:cxn ang="0">
                  <a:pos x="2279" y="564"/>
                </a:cxn>
                <a:cxn ang="0">
                  <a:pos x="2189" y="492"/>
                </a:cxn>
                <a:cxn ang="0">
                  <a:pos x="2058" y="330"/>
                </a:cxn>
                <a:cxn ang="0">
                  <a:pos x="1991" y="234"/>
                </a:cxn>
                <a:cxn ang="0">
                  <a:pos x="1949" y="174"/>
                </a:cxn>
                <a:cxn ang="0">
                  <a:pos x="1824" y="132"/>
                </a:cxn>
                <a:cxn ang="0">
                  <a:pos x="1794" y="144"/>
                </a:cxn>
                <a:cxn ang="0">
                  <a:pos x="1895" y="222"/>
                </a:cxn>
                <a:cxn ang="0">
                  <a:pos x="1943" y="366"/>
                </a:cxn>
                <a:cxn ang="0">
                  <a:pos x="2064" y="630"/>
                </a:cxn>
                <a:cxn ang="0">
                  <a:pos x="2052" y="695"/>
                </a:cxn>
                <a:cxn ang="0">
                  <a:pos x="1955" y="683"/>
                </a:cxn>
                <a:cxn ang="0">
                  <a:pos x="1913" y="636"/>
                </a:cxn>
                <a:cxn ang="0">
                  <a:pos x="1703" y="312"/>
                </a:cxn>
                <a:cxn ang="0">
                  <a:pos x="1637" y="276"/>
                </a:cxn>
                <a:cxn ang="0">
                  <a:pos x="1643" y="318"/>
                </a:cxn>
                <a:cxn ang="0">
                  <a:pos x="1673" y="408"/>
                </a:cxn>
                <a:cxn ang="0">
                  <a:pos x="1716" y="779"/>
                </a:cxn>
                <a:cxn ang="0">
                  <a:pos x="1691" y="737"/>
                </a:cxn>
                <a:cxn ang="0">
                  <a:pos x="1613" y="582"/>
                </a:cxn>
                <a:cxn ang="0">
                  <a:pos x="1494" y="480"/>
                </a:cxn>
                <a:cxn ang="0">
                  <a:pos x="1248" y="528"/>
                </a:cxn>
                <a:cxn ang="0">
                  <a:pos x="996" y="630"/>
                </a:cxn>
                <a:cxn ang="0">
                  <a:pos x="714" y="534"/>
                </a:cxn>
                <a:cxn ang="0">
                  <a:pos x="198" y="288"/>
                </a:cxn>
                <a:cxn ang="0">
                  <a:pos x="0" y="460"/>
                </a:cxn>
                <a:cxn ang="0">
                  <a:pos x="288" y="570"/>
                </a:cxn>
                <a:cxn ang="0">
                  <a:pos x="461" y="654"/>
                </a:cxn>
                <a:cxn ang="0">
                  <a:pos x="725" y="755"/>
                </a:cxn>
                <a:cxn ang="0">
                  <a:pos x="966" y="791"/>
                </a:cxn>
                <a:cxn ang="0">
                  <a:pos x="1176" y="779"/>
                </a:cxn>
                <a:cxn ang="0">
                  <a:pos x="1278" y="791"/>
                </a:cxn>
                <a:cxn ang="0">
                  <a:pos x="1404" y="845"/>
                </a:cxn>
                <a:cxn ang="0">
                  <a:pos x="1416" y="887"/>
                </a:cxn>
                <a:cxn ang="0">
                  <a:pos x="1361" y="923"/>
                </a:cxn>
                <a:cxn ang="0">
                  <a:pos x="1385" y="1007"/>
                </a:cxn>
                <a:cxn ang="0">
                  <a:pos x="1494" y="1085"/>
                </a:cxn>
                <a:cxn ang="0">
                  <a:pos x="1697" y="1043"/>
                </a:cxn>
                <a:cxn ang="0">
                  <a:pos x="1812" y="989"/>
                </a:cxn>
                <a:cxn ang="0">
                  <a:pos x="1973" y="917"/>
                </a:cxn>
                <a:cxn ang="0">
                  <a:pos x="2201" y="899"/>
                </a:cxn>
                <a:cxn ang="0">
                  <a:pos x="2364" y="863"/>
                </a:cxn>
                <a:cxn ang="0">
                  <a:pos x="2400" y="743"/>
                </a:cxn>
                <a:cxn ang="0">
                  <a:pos x="2471" y="701"/>
                </a:cxn>
                <a:cxn ang="0">
                  <a:pos x="2621" y="504"/>
                </a:cxn>
                <a:cxn ang="0">
                  <a:pos x="2693" y="374"/>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08"/>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w="9525">
              <a:noFill/>
              <a:round/>
              <a:headEnd/>
              <a:tailEnd/>
            </a:ln>
          </p:spPr>
          <p:txBody>
            <a:bodyPr/>
            <a:lstStyle/>
            <a:p>
              <a:endParaRPr lang="el-GR"/>
            </a:p>
          </p:txBody>
        </p:sp>
      </p:grpSp>
      <p:sp>
        <p:nvSpPr>
          <p:cNvPr id="5138" name="Rectangle 18"/>
          <p:cNvSpPr>
            <a:spLocks noGrp="1" noChangeArrowheads="1"/>
          </p:cNvSpPr>
          <p:nvPr>
            <p:ph type="ctrTitle" sz="quarter"/>
          </p:nvPr>
        </p:nvSpPr>
        <p:spPr>
          <a:xfrm>
            <a:off x="685800" y="1768475"/>
            <a:ext cx="7772400" cy="1736725"/>
          </a:xfrm>
        </p:spPr>
        <p:txBody>
          <a:bodyPr anchor="b"/>
          <a:lstStyle>
            <a:lvl1pPr>
              <a:defRPr sz="5400"/>
            </a:lvl1pPr>
          </a:lstStyle>
          <a:p>
            <a:r>
              <a:rPr lang="el-GR"/>
              <a:t>Click to edit Master title style</a:t>
            </a:r>
          </a:p>
        </p:txBody>
      </p:sp>
      <p:sp>
        <p:nvSpPr>
          <p:cNvPr id="5139" name="Rectangle 19"/>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l-GR"/>
              <a:t>Click to edit Master subtitle style</a:t>
            </a:r>
          </a:p>
        </p:txBody>
      </p:sp>
      <p:sp>
        <p:nvSpPr>
          <p:cNvPr id="5140" name="Rectangle 20"/>
          <p:cNvSpPr>
            <a:spLocks noGrp="1" noChangeArrowheads="1"/>
          </p:cNvSpPr>
          <p:nvPr>
            <p:ph type="dt" sz="quarter" idx="2"/>
          </p:nvPr>
        </p:nvSpPr>
        <p:spPr/>
        <p:txBody>
          <a:bodyPr/>
          <a:lstStyle>
            <a:lvl1pPr>
              <a:defRPr/>
            </a:lvl1pPr>
          </a:lstStyle>
          <a:p>
            <a:endParaRPr lang="el-GR"/>
          </a:p>
        </p:txBody>
      </p:sp>
      <p:sp>
        <p:nvSpPr>
          <p:cNvPr id="5141" name="Rectangle 21"/>
          <p:cNvSpPr>
            <a:spLocks noGrp="1" noChangeArrowheads="1"/>
          </p:cNvSpPr>
          <p:nvPr>
            <p:ph type="ftr" sz="quarter" idx="3"/>
          </p:nvPr>
        </p:nvSpPr>
        <p:spPr/>
        <p:txBody>
          <a:bodyPr/>
          <a:lstStyle>
            <a:lvl1pPr>
              <a:defRPr/>
            </a:lvl1pPr>
          </a:lstStyle>
          <a:p>
            <a:endParaRPr lang="el-GR"/>
          </a:p>
        </p:txBody>
      </p:sp>
      <p:sp>
        <p:nvSpPr>
          <p:cNvPr id="5142" name="Rectangle 22"/>
          <p:cNvSpPr>
            <a:spLocks noGrp="1" noChangeArrowheads="1"/>
          </p:cNvSpPr>
          <p:nvPr>
            <p:ph type="sldNum" sz="quarter" idx="4"/>
          </p:nvPr>
        </p:nvSpPr>
        <p:spPr/>
        <p:txBody>
          <a:bodyPr/>
          <a:lstStyle>
            <a:lvl1pPr>
              <a:defRPr/>
            </a:lvl1pPr>
          </a:lstStyle>
          <a:p>
            <a:fld id="{B8E6D000-7821-4545-8C11-8833A80CC18C}" type="slidenum">
              <a:rPr lang="el-GR"/>
              <a:pPr/>
              <a:t>‹#›</a:t>
            </a:fld>
            <a:endParaRPr lang="el-G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1BF6AF2D-A523-491E-9ACF-713241EC6B85}" type="slidenum">
              <a:rPr lang="el-G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2136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2136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82EA28B-9169-48D5-858A-7811EAE72654}" type="slidenum">
              <a:rPr lang="el-G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Τίτλος, Αντικείμενο και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495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648200" y="1600200"/>
            <a:ext cx="4038600" cy="4495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8400"/>
            <a:ext cx="2133600" cy="457200"/>
          </a:xfrm>
        </p:spPr>
        <p:txBody>
          <a:bodyPr/>
          <a:lstStyle>
            <a:lvl1pPr>
              <a:defRPr/>
            </a:lvl1pPr>
          </a:lstStyle>
          <a:p>
            <a:fld id="{29C8F8E5-AFE4-4C11-B904-F3626A608974}" type="slidenum">
              <a:rPr lang="el-GR"/>
              <a:pPr/>
              <a:t>‹#›</a:t>
            </a:fld>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reserve="1">
  <p:cSld name="Τίτλος, 2 Αντικείμενα και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quarter" idx="1"/>
          </p:nvPr>
        </p:nvSpPr>
        <p:spPr>
          <a:xfrm>
            <a:off x="457200" y="1600200"/>
            <a:ext cx="4038600" cy="21717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57200" y="3924300"/>
            <a:ext cx="4038600" cy="21717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half" idx="3"/>
          </p:nvPr>
        </p:nvSpPr>
        <p:spPr>
          <a:xfrm>
            <a:off x="4648200" y="1600200"/>
            <a:ext cx="4038600" cy="4495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8" name="7 - Θέση αριθμού διαφάνειας"/>
          <p:cNvSpPr>
            <a:spLocks noGrp="1"/>
          </p:cNvSpPr>
          <p:nvPr>
            <p:ph type="sldNum" sz="quarter" idx="12"/>
          </p:nvPr>
        </p:nvSpPr>
        <p:spPr>
          <a:xfrm>
            <a:off x="6553200" y="6248400"/>
            <a:ext cx="2133600" cy="457200"/>
          </a:xfrm>
        </p:spPr>
        <p:txBody>
          <a:bodyPr/>
          <a:lstStyle>
            <a:lvl1pPr>
              <a:defRPr/>
            </a:lvl1pPr>
          </a:lstStyle>
          <a:p>
            <a:fld id="{9ECFEF0F-3B62-48A7-AC0A-BC6EC17E544A}" type="slidenum">
              <a:rPr lang="el-GR"/>
              <a:pPr/>
              <a:t>‹#›</a:t>
            </a:fld>
            <a:endParaRPr 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495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717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24300"/>
            <a:ext cx="4038600" cy="21717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8" name="7 - Θέση αριθμού διαφάνειας"/>
          <p:cNvSpPr>
            <a:spLocks noGrp="1"/>
          </p:cNvSpPr>
          <p:nvPr>
            <p:ph type="sldNum" sz="quarter" idx="12"/>
          </p:nvPr>
        </p:nvSpPr>
        <p:spPr>
          <a:xfrm>
            <a:off x="6553200" y="6248400"/>
            <a:ext cx="2133600" cy="457200"/>
          </a:xfrm>
        </p:spPr>
        <p:txBody>
          <a:bodyPr/>
          <a:lstStyle>
            <a:lvl1pPr>
              <a:defRPr/>
            </a:lvl1pPr>
          </a:lstStyle>
          <a:p>
            <a:fld id="{98FB48FB-3FC6-45FF-A39B-051FC9E13862}" type="slidenum">
              <a:rPr lang="el-GR"/>
              <a:pPr/>
              <a:t>‹#›</a:t>
            </a:fld>
            <a:endParaRPr lang="el-G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reserve="1">
  <p:cSld name="Τίτλος και Κείμενο επάνω από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8229600" cy="21717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57200" y="3924300"/>
            <a:ext cx="8229600" cy="21717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8400"/>
            <a:ext cx="2133600" cy="457200"/>
          </a:xfrm>
        </p:spPr>
        <p:txBody>
          <a:bodyPr/>
          <a:lstStyle>
            <a:lvl1pPr>
              <a:defRPr/>
            </a:lvl1pPr>
          </a:lstStyle>
          <a:p>
            <a:fld id="{4A9F8E2B-D735-42D8-88BA-49D3BC2700D6}" type="slidenum">
              <a:rPr lang="el-GR"/>
              <a:pPr/>
              <a:t>‹#›</a:t>
            </a:fld>
            <a:endParaRPr lang="el-G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457200" y="1600200"/>
            <a:ext cx="4038600" cy="44958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4958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8400"/>
            <a:ext cx="2133600" cy="457200"/>
          </a:xfrm>
        </p:spPr>
        <p:txBody>
          <a:bodyPr/>
          <a:lstStyle>
            <a:lvl1pPr>
              <a:defRPr/>
            </a:lvl1pPr>
          </a:lstStyle>
          <a:p>
            <a:fld id="{C642E22B-FA33-48D0-A032-2974605C27D3}" type="slidenum">
              <a:rPr lang="el-G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1BEA91C3-F9DE-494F-B119-A5533F211658}" type="slidenum">
              <a:rPr lang="el-G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391E2EEB-E476-4C48-BD29-30CE20033904}" type="slidenum">
              <a:rPr lang="el-G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C5A4F2AA-CAE7-4CDD-95DB-82C0EE0E8808}" type="slidenum">
              <a:rPr lang="el-G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l-GR"/>
          </a:p>
        </p:txBody>
      </p:sp>
      <p:sp>
        <p:nvSpPr>
          <p:cNvPr id="8" name="7 - Θέση υποσέλιδου"/>
          <p:cNvSpPr>
            <a:spLocks noGrp="1"/>
          </p:cNvSpPr>
          <p:nvPr>
            <p:ph type="ftr" sz="quarter" idx="11"/>
          </p:nvPr>
        </p:nvSpPr>
        <p:spPr/>
        <p:txBody>
          <a:bodyPr/>
          <a:lstStyle>
            <a:lvl1pPr>
              <a:defRPr/>
            </a:lvl1pPr>
          </a:lstStyle>
          <a:p>
            <a:endParaRPr lang="el-GR"/>
          </a:p>
        </p:txBody>
      </p:sp>
      <p:sp>
        <p:nvSpPr>
          <p:cNvPr id="9" name="8 - Θέση αριθμού διαφάνειας"/>
          <p:cNvSpPr>
            <a:spLocks noGrp="1"/>
          </p:cNvSpPr>
          <p:nvPr>
            <p:ph type="sldNum" sz="quarter" idx="12"/>
          </p:nvPr>
        </p:nvSpPr>
        <p:spPr/>
        <p:txBody>
          <a:bodyPr/>
          <a:lstStyle>
            <a:lvl1pPr>
              <a:defRPr/>
            </a:lvl1pPr>
          </a:lstStyle>
          <a:p>
            <a:fld id="{939DA281-B272-49D8-8DC0-0DBCB740B36C}" type="slidenum">
              <a:rPr lang="el-G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l-GR"/>
          </a:p>
        </p:txBody>
      </p:sp>
      <p:sp>
        <p:nvSpPr>
          <p:cNvPr id="4" name="3 - Θέση υποσέλιδου"/>
          <p:cNvSpPr>
            <a:spLocks noGrp="1"/>
          </p:cNvSpPr>
          <p:nvPr>
            <p:ph type="ftr" sz="quarter" idx="11"/>
          </p:nvPr>
        </p:nvSpPr>
        <p:spPr/>
        <p:txBody>
          <a:bodyPr/>
          <a:lstStyle>
            <a:lvl1pPr>
              <a:defRPr/>
            </a:lvl1pPr>
          </a:lstStyle>
          <a:p>
            <a:endParaRPr lang="el-GR"/>
          </a:p>
        </p:txBody>
      </p:sp>
      <p:sp>
        <p:nvSpPr>
          <p:cNvPr id="5" name="4 - Θέση αριθμού διαφάνειας"/>
          <p:cNvSpPr>
            <a:spLocks noGrp="1"/>
          </p:cNvSpPr>
          <p:nvPr>
            <p:ph type="sldNum" sz="quarter" idx="12"/>
          </p:nvPr>
        </p:nvSpPr>
        <p:spPr/>
        <p:txBody>
          <a:bodyPr/>
          <a:lstStyle>
            <a:lvl1pPr>
              <a:defRPr/>
            </a:lvl1pPr>
          </a:lstStyle>
          <a:p>
            <a:fld id="{24C54550-9A6D-44CE-87A1-110AEDC9D1E4}" type="slidenum">
              <a:rPr lang="el-G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l-GR"/>
          </a:p>
        </p:txBody>
      </p:sp>
      <p:sp>
        <p:nvSpPr>
          <p:cNvPr id="3" name="2 - Θέση υποσέλιδου"/>
          <p:cNvSpPr>
            <a:spLocks noGrp="1"/>
          </p:cNvSpPr>
          <p:nvPr>
            <p:ph type="ftr" sz="quarter" idx="11"/>
          </p:nvPr>
        </p:nvSpPr>
        <p:spPr/>
        <p:txBody>
          <a:bodyPr/>
          <a:lstStyle>
            <a:lvl1pPr>
              <a:defRPr/>
            </a:lvl1pPr>
          </a:lstStyle>
          <a:p>
            <a:endParaRPr lang="el-GR"/>
          </a:p>
        </p:txBody>
      </p:sp>
      <p:sp>
        <p:nvSpPr>
          <p:cNvPr id="4" name="3 - Θέση αριθμού διαφάνειας"/>
          <p:cNvSpPr>
            <a:spLocks noGrp="1"/>
          </p:cNvSpPr>
          <p:nvPr>
            <p:ph type="sldNum" sz="quarter" idx="12"/>
          </p:nvPr>
        </p:nvSpPr>
        <p:spPr/>
        <p:txBody>
          <a:bodyPr/>
          <a:lstStyle>
            <a:lvl1pPr>
              <a:defRPr/>
            </a:lvl1pPr>
          </a:lstStyle>
          <a:p>
            <a:fld id="{A402A2C1-371B-4316-B205-54BC30844EA5}" type="slidenum">
              <a:rPr lang="el-G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662B2508-2179-44DB-84D8-A163210FCF55}" type="slidenum">
              <a:rPr lang="el-G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D3EC40CE-A6C7-4285-A0CF-B3D233A580F0}" type="slidenum">
              <a:rPr lang="el-G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2438400"/>
            <a:ext cx="9144000" cy="4046538"/>
            <a:chOff x="0" y="1536"/>
            <a:chExt cx="5760" cy="2549"/>
          </a:xfrm>
        </p:grpSpPr>
        <p:sp>
          <p:nvSpPr>
            <p:cNvPr id="4099"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endParaRPr lang="el-GR"/>
            </a:p>
          </p:txBody>
        </p:sp>
        <p:sp>
          <p:nvSpPr>
            <p:cNvPr id="4100" name="Freeform 4"/>
            <p:cNvSpPr>
              <a:spLocks/>
            </p:cNvSpPr>
            <p:nvPr userDrawn="1"/>
          </p:nvSpPr>
          <p:spPr bwMode="hidden">
            <a:xfrm>
              <a:off x="0" y="2664"/>
              <a:ext cx="2688" cy="1224"/>
            </a:xfrm>
            <a:custGeom>
              <a:avLst/>
              <a:gdLst/>
              <a:ahLst/>
              <a:cxnLst>
                <a:cxn ang="0">
                  <a:pos x="0" y="0"/>
                </a:cxn>
                <a:cxn ang="0">
                  <a:pos x="960" y="552"/>
                </a:cxn>
                <a:cxn ang="0">
                  <a:pos x="1968" y="264"/>
                </a:cxn>
                <a:cxn ang="0">
                  <a:pos x="2028" y="270"/>
                </a:cxn>
                <a:cxn ang="0">
                  <a:pos x="2661" y="528"/>
                </a:cxn>
                <a:cxn ang="0">
                  <a:pos x="2688" y="648"/>
                </a:cxn>
                <a:cxn ang="0">
                  <a:pos x="2304" y="1080"/>
                </a:cxn>
                <a:cxn ang="0">
                  <a:pos x="1584" y="1224"/>
                </a:cxn>
                <a:cxn ang="0">
                  <a:pos x="1296" y="936"/>
                </a:cxn>
                <a:cxn ang="0">
                  <a:pos x="864" y="1032"/>
                </a:cxn>
                <a:cxn ang="0">
                  <a:pos x="0" y="552"/>
                </a:cxn>
                <a:cxn ang="0">
                  <a:pos x="0" y="0"/>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w="9525">
              <a:noFill/>
              <a:round/>
              <a:headEnd/>
              <a:tailEnd/>
            </a:ln>
            <a:effectLst/>
          </p:spPr>
          <p:txBody>
            <a:bodyPr/>
            <a:lstStyle/>
            <a:p>
              <a:endParaRPr lang="el-GR"/>
            </a:p>
          </p:txBody>
        </p:sp>
        <p:sp>
          <p:nvSpPr>
            <p:cNvPr id="4101" name="Freeform 5"/>
            <p:cNvSpPr>
              <a:spLocks/>
            </p:cNvSpPr>
            <p:nvPr userDrawn="1"/>
          </p:nvSpPr>
          <p:spPr bwMode="hidden">
            <a:xfrm>
              <a:off x="3359" y="1536"/>
              <a:ext cx="2401" cy="1232"/>
            </a:xfrm>
            <a:custGeom>
              <a:avLst/>
              <a:gdLst/>
              <a:ahLst/>
              <a:cxnLst>
                <a:cxn ang="0">
                  <a:pos x="2208" y="15"/>
                </a:cxn>
                <a:cxn ang="0">
                  <a:pos x="2088" y="57"/>
                </a:cxn>
                <a:cxn ang="0">
                  <a:pos x="1951" y="99"/>
                </a:cxn>
                <a:cxn ang="0">
                  <a:pos x="1704" y="135"/>
                </a:cxn>
                <a:cxn ang="0">
                  <a:pos x="1314" y="177"/>
                </a:cxn>
                <a:cxn ang="0">
                  <a:pos x="1176" y="189"/>
                </a:cxn>
                <a:cxn ang="0">
                  <a:pos x="1122" y="195"/>
                </a:cxn>
                <a:cxn ang="0">
                  <a:pos x="1075" y="231"/>
                </a:cxn>
                <a:cxn ang="0">
                  <a:pos x="924" y="321"/>
                </a:cxn>
                <a:cxn ang="0">
                  <a:pos x="840" y="369"/>
                </a:cxn>
                <a:cxn ang="0">
                  <a:pos x="630" y="458"/>
                </a:cxn>
                <a:cxn ang="0">
                  <a:pos x="529" y="500"/>
                </a:cxn>
                <a:cxn ang="0">
                  <a:pos x="487" y="542"/>
                </a:cxn>
                <a:cxn ang="0">
                  <a:pos x="457" y="590"/>
                </a:cxn>
                <a:cxn ang="0">
                  <a:pos x="402" y="638"/>
                </a:cxn>
                <a:cxn ang="0">
                  <a:pos x="330" y="758"/>
                </a:cxn>
                <a:cxn ang="0">
                  <a:pos x="312" y="788"/>
                </a:cxn>
                <a:cxn ang="0">
                  <a:pos x="252" y="824"/>
                </a:cxn>
                <a:cxn ang="0">
                  <a:pos x="84" y="926"/>
                </a:cxn>
                <a:cxn ang="0">
                  <a:pos x="0" y="992"/>
                </a:cxn>
                <a:cxn ang="0">
                  <a:pos x="12" y="1040"/>
                </a:cxn>
                <a:cxn ang="0">
                  <a:pos x="132" y="1034"/>
                </a:cxn>
                <a:cxn ang="0">
                  <a:pos x="336" y="980"/>
                </a:cxn>
                <a:cxn ang="0">
                  <a:pos x="529" y="896"/>
                </a:cxn>
                <a:cxn ang="0">
                  <a:pos x="576" y="872"/>
                </a:cxn>
                <a:cxn ang="0">
                  <a:pos x="714" y="848"/>
                </a:cxn>
                <a:cxn ang="0">
                  <a:pos x="966" y="794"/>
                </a:cxn>
                <a:cxn ang="0">
                  <a:pos x="1212" y="782"/>
                </a:cxn>
                <a:cxn ang="0">
                  <a:pos x="1416" y="872"/>
                </a:cxn>
                <a:cxn ang="0">
                  <a:pos x="1464" y="932"/>
                </a:cxn>
                <a:cxn ang="0">
                  <a:pos x="1440" y="992"/>
                </a:cxn>
                <a:cxn ang="0">
                  <a:pos x="1302" y="1040"/>
                </a:cxn>
                <a:cxn ang="0">
                  <a:pos x="1158" y="1100"/>
                </a:cxn>
                <a:cxn ang="0">
                  <a:pos x="1093" y="1148"/>
                </a:cxn>
                <a:cxn ang="0">
                  <a:pos x="1075" y="1208"/>
                </a:cxn>
                <a:cxn ang="0">
                  <a:pos x="1093" y="1232"/>
                </a:cxn>
                <a:cxn ang="0">
                  <a:pos x="1152" y="1226"/>
                </a:cxn>
                <a:cxn ang="0">
                  <a:pos x="1332" y="1208"/>
                </a:cxn>
                <a:cxn ang="0">
                  <a:pos x="1434" y="1184"/>
                </a:cxn>
                <a:cxn ang="0">
                  <a:pos x="1464" y="1172"/>
                </a:cxn>
                <a:cxn ang="0">
                  <a:pos x="1578" y="1130"/>
                </a:cxn>
                <a:cxn ang="0">
                  <a:pos x="1758" y="1064"/>
                </a:cxn>
                <a:cxn ang="0">
                  <a:pos x="1872" y="962"/>
                </a:cxn>
                <a:cxn ang="0">
                  <a:pos x="1986" y="800"/>
                </a:cxn>
                <a:cxn ang="0">
                  <a:pos x="2166" y="650"/>
                </a:cxn>
                <a:cxn ang="0">
                  <a:pos x="2257" y="590"/>
                </a:cxn>
                <a:cxn ang="0">
                  <a:pos x="2400" y="57"/>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257" y="590"/>
                  </a:lnTo>
                  <a:lnTo>
                    <a:pt x="2400" y="518"/>
                  </a:lnTo>
                  <a:lnTo>
                    <a:pt x="2400" y="57"/>
                  </a:lnTo>
                  <a:lnTo>
                    <a:pt x="2401" y="0"/>
                  </a:lnTo>
                  <a:lnTo>
                    <a:pt x="2310" y="3"/>
                  </a:lnTo>
                  <a:close/>
                </a:path>
              </a:pathLst>
            </a:custGeom>
            <a:solidFill>
              <a:schemeClr val="bg2"/>
            </a:solidFill>
            <a:ln w="9525">
              <a:noFill/>
              <a:round/>
              <a:headEnd/>
              <a:tailEnd/>
            </a:ln>
          </p:spPr>
          <p:txBody>
            <a:bodyPr/>
            <a:lstStyle/>
            <a:p>
              <a:endParaRPr lang="el-GR"/>
            </a:p>
          </p:txBody>
        </p:sp>
        <p:sp>
          <p:nvSpPr>
            <p:cNvPr id="4102" name="Freeform 6"/>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endParaRPr lang="el-GR"/>
            </a:p>
          </p:txBody>
        </p:sp>
        <p:sp>
          <p:nvSpPr>
            <p:cNvPr id="4103" name="Freeform 7"/>
            <p:cNvSpPr>
              <a:spLocks/>
            </p:cNvSpPr>
            <p:nvPr userDrawn="1"/>
          </p:nvSpPr>
          <p:spPr bwMode="hidden">
            <a:xfrm>
              <a:off x="3599" y="2477"/>
              <a:ext cx="186" cy="120"/>
            </a:xfrm>
            <a:custGeom>
              <a:avLst/>
              <a:gdLst/>
              <a:ahLst/>
              <a:cxnLst>
                <a:cxn ang="0">
                  <a:pos x="185" y="0"/>
                </a:cxn>
                <a:cxn ang="0">
                  <a:pos x="185" y="6"/>
                </a:cxn>
                <a:cxn ang="0">
                  <a:pos x="185" y="18"/>
                </a:cxn>
                <a:cxn ang="0">
                  <a:pos x="185" y="36"/>
                </a:cxn>
                <a:cxn ang="0">
                  <a:pos x="179" y="54"/>
                </a:cxn>
                <a:cxn ang="0">
                  <a:pos x="161" y="72"/>
                </a:cxn>
                <a:cxn ang="0">
                  <a:pos x="137" y="96"/>
                </a:cxn>
                <a:cxn ang="0">
                  <a:pos x="101" y="108"/>
                </a:cxn>
                <a:cxn ang="0">
                  <a:pos x="47" y="120"/>
                </a:cxn>
                <a:cxn ang="0">
                  <a:pos x="29" y="120"/>
                </a:cxn>
                <a:cxn ang="0">
                  <a:pos x="17" y="114"/>
                </a:cxn>
                <a:cxn ang="0">
                  <a:pos x="0" y="96"/>
                </a:cxn>
                <a:cxn ang="0">
                  <a:pos x="0" y="78"/>
                </a:cxn>
                <a:cxn ang="0">
                  <a:pos x="0" y="72"/>
                </a:cxn>
                <a:cxn ang="0">
                  <a:pos x="185" y="0"/>
                </a:cxn>
                <a:cxn ang="0">
                  <a:pos x="185" y="0"/>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lnTo>
                    <a:pt x="185" y="0"/>
                  </a:lnTo>
                  <a:close/>
                </a:path>
              </a:pathLst>
            </a:custGeom>
            <a:solidFill>
              <a:schemeClr val="bg1"/>
            </a:solidFill>
            <a:ln w="9525">
              <a:noFill/>
              <a:round/>
              <a:headEnd/>
              <a:tailEnd/>
            </a:ln>
          </p:spPr>
          <p:txBody>
            <a:bodyPr/>
            <a:lstStyle/>
            <a:p>
              <a:endParaRPr lang="el-GR"/>
            </a:p>
          </p:txBody>
        </p:sp>
        <p:sp>
          <p:nvSpPr>
            <p:cNvPr id="4104" name="Freeform 8"/>
            <p:cNvSpPr>
              <a:spLocks/>
            </p:cNvSpPr>
            <p:nvPr userDrawn="1"/>
          </p:nvSpPr>
          <p:spPr bwMode="hidden">
            <a:xfrm>
              <a:off x="3779" y="2393"/>
              <a:ext cx="185" cy="120"/>
            </a:xfrm>
            <a:custGeom>
              <a:avLst/>
              <a:gdLst/>
              <a:ahLst/>
              <a:cxnLst>
                <a:cxn ang="0">
                  <a:pos x="185" y="0"/>
                </a:cxn>
                <a:cxn ang="0">
                  <a:pos x="185" y="6"/>
                </a:cxn>
                <a:cxn ang="0">
                  <a:pos x="179" y="24"/>
                </a:cxn>
                <a:cxn ang="0">
                  <a:pos x="167" y="42"/>
                </a:cxn>
                <a:cxn ang="0">
                  <a:pos x="149" y="66"/>
                </a:cxn>
                <a:cxn ang="0">
                  <a:pos x="131" y="90"/>
                </a:cxn>
                <a:cxn ang="0">
                  <a:pos x="102" y="108"/>
                </a:cxn>
                <a:cxn ang="0">
                  <a:pos x="66" y="120"/>
                </a:cxn>
                <a:cxn ang="0">
                  <a:pos x="18" y="120"/>
                </a:cxn>
                <a:cxn ang="0">
                  <a:pos x="0" y="60"/>
                </a:cxn>
                <a:cxn ang="0">
                  <a:pos x="185" y="0"/>
                </a:cxn>
                <a:cxn ang="0">
                  <a:pos x="185" y="0"/>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lnTo>
                    <a:pt x="185" y="0"/>
                  </a:lnTo>
                  <a:close/>
                </a:path>
              </a:pathLst>
            </a:custGeom>
            <a:solidFill>
              <a:schemeClr val="bg1"/>
            </a:solidFill>
            <a:ln w="9525">
              <a:noFill/>
              <a:round/>
              <a:headEnd/>
              <a:tailEnd/>
            </a:ln>
          </p:spPr>
          <p:txBody>
            <a:bodyPr/>
            <a:lstStyle/>
            <a:p>
              <a:endParaRPr lang="el-GR"/>
            </a:p>
          </p:txBody>
        </p:sp>
        <p:sp>
          <p:nvSpPr>
            <p:cNvPr id="4105" name="Freeform 9"/>
            <p:cNvSpPr>
              <a:spLocks/>
            </p:cNvSpPr>
            <p:nvPr userDrawn="1"/>
          </p:nvSpPr>
          <p:spPr bwMode="hidden">
            <a:xfrm>
              <a:off x="3839" y="1836"/>
              <a:ext cx="528" cy="275"/>
            </a:xfrm>
            <a:custGeom>
              <a:avLst/>
              <a:gdLst/>
              <a:ahLst/>
              <a:cxnLst>
                <a:cxn ang="0">
                  <a:pos x="0" y="275"/>
                </a:cxn>
                <a:cxn ang="0">
                  <a:pos x="0" y="269"/>
                </a:cxn>
                <a:cxn ang="0">
                  <a:pos x="6" y="251"/>
                </a:cxn>
                <a:cxn ang="0">
                  <a:pos x="6" y="239"/>
                </a:cxn>
                <a:cxn ang="0">
                  <a:pos x="12" y="227"/>
                </a:cxn>
                <a:cxn ang="0">
                  <a:pos x="18" y="221"/>
                </a:cxn>
                <a:cxn ang="0">
                  <a:pos x="36" y="215"/>
                </a:cxn>
                <a:cxn ang="0">
                  <a:pos x="77" y="203"/>
                </a:cxn>
                <a:cxn ang="0">
                  <a:pos x="137" y="179"/>
                </a:cxn>
                <a:cxn ang="0">
                  <a:pos x="209" y="143"/>
                </a:cxn>
                <a:cxn ang="0">
                  <a:pos x="251" y="120"/>
                </a:cxn>
                <a:cxn ang="0">
                  <a:pos x="299" y="96"/>
                </a:cxn>
                <a:cxn ang="0">
                  <a:pos x="394" y="48"/>
                </a:cxn>
                <a:cxn ang="0">
                  <a:pos x="442" y="30"/>
                </a:cxn>
                <a:cxn ang="0">
                  <a:pos x="478" y="12"/>
                </a:cxn>
                <a:cxn ang="0">
                  <a:pos x="502" y="6"/>
                </a:cxn>
                <a:cxn ang="0">
                  <a:pos x="520" y="0"/>
                </a:cxn>
                <a:cxn ang="0">
                  <a:pos x="526" y="0"/>
                </a:cxn>
                <a:cxn ang="0">
                  <a:pos x="520" y="6"/>
                </a:cxn>
                <a:cxn ang="0">
                  <a:pos x="508" y="12"/>
                </a:cxn>
                <a:cxn ang="0">
                  <a:pos x="484" y="24"/>
                </a:cxn>
                <a:cxn ang="0">
                  <a:pos x="460" y="42"/>
                </a:cxn>
                <a:cxn ang="0">
                  <a:pos x="436" y="54"/>
                </a:cxn>
                <a:cxn ang="0">
                  <a:pos x="394" y="78"/>
                </a:cxn>
                <a:cxn ang="0">
                  <a:pos x="340" y="108"/>
                </a:cxn>
                <a:cxn ang="0">
                  <a:pos x="275" y="143"/>
                </a:cxn>
                <a:cxn ang="0">
                  <a:pos x="131" y="221"/>
                </a:cxn>
                <a:cxn ang="0">
                  <a:pos x="65" y="251"/>
                </a:cxn>
                <a:cxn ang="0">
                  <a:pos x="0" y="275"/>
                </a:cxn>
                <a:cxn ang="0">
                  <a:pos x="0" y="275"/>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lnTo>
                    <a:pt x="0" y="275"/>
                  </a:lnTo>
                  <a:close/>
                </a:path>
              </a:pathLst>
            </a:custGeom>
            <a:solidFill>
              <a:schemeClr val="bg1"/>
            </a:solidFill>
            <a:ln w="9525">
              <a:noFill/>
              <a:round/>
              <a:headEnd/>
              <a:tailEnd/>
            </a:ln>
          </p:spPr>
          <p:txBody>
            <a:bodyPr/>
            <a:lstStyle/>
            <a:p>
              <a:endParaRPr lang="el-GR"/>
            </a:p>
          </p:txBody>
        </p:sp>
        <p:sp>
          <p:nvSpPr>
            <p:cNvPr id="4106" name="Freeform 10"/>
            <p:cNvSpPr>
              <a:spLocks/>
            </p:cNvSpPr>
            <p:nvPr userDrawn="1"/>
          </p:nvSpPr>
          <p:spPr bwMode="hidden">
            <a:xfrm>
              <a:off x="3676" y="2015"/>
              <a:ext cx="721" cy="306"/>
            </a:xfrm>
            <a:custGeom>
              <a:avLst/>
              <a:gdLst/>
              <a:ahLst/>
              <a:cxnLst>
                <a:cxn ang="0">
                  <a:pos x="48" y="216"/>
                </a:cxn>
                <a:cxn ang="0">
                  <a:pos x="30" y="252"/>
                </a:cxn>
                <a:cxn ang="0">
                  <a:pos x="12" y="282"/>
                </a:cxn>
                <a:cxn ang="0">
                  <a:pos x="6" y="300"/>
                </a:cxn>
                <a:cxn ang="0">
                  <a:pos x="0" y="306"/>
                </a:cxn>
                <a:cxn ang="0">
                  <a:pos x="48" y="276"/>
                </a:cxn>
                <a:cxn ang="0">
                  <a:pos x="84" y="252"/>
                </a:cxn>
                <a:cxn ang="0">
                  <a:pos x="108" y="234"/>
                </a:cxn>
                <a:cxn ang="0">
                  <a:pos x="120" y="228"/>
                </a:cxn>
                <a:cxn ang="0">
                  <a:pos x="126" y="228"/>
                </a:cxn>
                <a:cxn ang="0">
                  <a:pos x="144" y="222"/>
                </a:cxn>
                <a:cxn ang="0">
                  <a:pos x="168" y="216"/>
                </a:cxn>
                <a:cxn ang="0">
                  <a:pos x="198" y="204"/>
                </a:cxn>
                <a:cxn ang="0">
                  <a:pos x="275" y="180"/>
                </a:cxn>
                <a:cxn ang="0">
                  <a:pos x="371" y="156"/>
                </a:cxn>
                <a:cxn ang="0">
                  <a:pos x="461" y="126"/>
                </a:cxn>
                <a:cxn ang="0">
                  <a:pos x="544" y="102"/>
                </a:cxn>
                <a:cxn ang="0">
                  <a:pos x="574" y="90"/>
                </a:cxn>
                <a:cxn ang="0">
                  <a:pos x="604" y="84"/>
                </a:cxn>
                <a:cxn ang="0">
                  <a:pos x="622" y="78"/>
                </a:cxn>
                <a:cxn ang="0">
                  <a:pos x="628" y="72"/>
                </a:cxn>
                <a:cxn ang="0">
                  <a:pos x="634" y="66"/>
                </a:cxn>
                <a:cxn ang="0">
                  <a:pos x="652" y="60"/>
                </a:cxn>
                <a:cxn ang="0">
                  <a:pos x="694" y="30"/>
                </a:cxn>
                <a:cxn ang="0">
                  <a:pos x="712" y="18"/>
                </a:cxn>
                <a:cxn ang="0">
                  <a:pos x="718" y="6"/>
                </a:cxn>
                <a:cxn ang="0">
                  <a:pos x="712" y="0"/>
                </a:cxn>
                <a:cxn ang="0">
                  <a:pos x="688" y="0"/>
                </a:cxn>
                <a:cxn ang="0">
                  <a:pos x="628" y="0"/>
                </a:cxn>
                <a:cxn ang="0">
                  <a:pos x="580" y="0"/>
                </a:cxn>
                <a:cxn ang="0">
                  <a:pos x="544" y="0"/>
                </a:cxn>
                <a:cxn ang="0">
                  <a:pos x="514" y="18"/>
                </a:cxn>
                <a:cxn ang="0">
                  <a:pos x="485" y="42"/>
                </a:cxn>
                <a:cxn ang="0">
                  <a:pos x="467" y="54"/>
                </a:cxn>
                <a:cxn ang="0">
                  <a:pos x="449" y="60"/>
                </a:cxn>
                <a:cxn ang="0">
                  <a:pos x="425" y="60"/>
                </a:cxn>
                <a:cxn ang="0">
                  <a:pos x="389" y="66"/>
                </a:cxn>
                <a:cxn ang="0">
                  <a:pos x="347" y="84"/>
                </a:cxn>
                <a:cxn ang="0">
                  <a:pos x="311" y="108"/>
                </a:cxn>
                <a:cxn ang="0">
                  <a:pos x="287" y="126"/>
                </a:cxn>
                <a:cxn ang="0">
                  <a:pos x="275" y="132"/>
                </a:cxn>
                <a:cxn ang="0">
                  <a:pos x="257" y="138"/>
                </a:cxn>
                <a:cxn ang="0">
                  <a:pos x="221" y="138"/>
                </a:cxn>
                <a:cxn ang="0">
                  <a:pos x="186" y="138"/>
                </a:cxn>
                <a:cxn ang="0">
                  <a:pos x="180" y="138"/>
                </a:cxn>
                <a:cxn ang="0">
                  <a:pos x="174" y="138"/>
                </a:cxn>
                <a:cxn ang="0">
                  <a:pos x="114" y="162"/>
                </a:cxn>
                <a:cxn ang="0">
                  <a:pos x="48" y="216"/>
                </a:cxn>
                <a:cxn ang="0">
                  <a:pos x="48" y="216"/>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lnTo>
                    <a:pt x="48" y="216"/>
                  </a:lnTo>
                  <a:close/>
                </a:path>
              </a:pathLst>
            </a:custGeom>
            <a:solidFill>
              <a:schemeClr val="bg1"/>
            </a:solidFill>
            <a:ln w="9525">
              <a:noFill/>
              <a:round/>
              <a:headEnd/>
              <a:tailEnd/>
            </a:ln>
          </p:spPr>
          <p:txBody>
            <a:bodyPr/>
            <a:lstStyle/>
            <a:p>
              <a:endParaRPr lang="el-GR"/>
            </a:p>
          </p:txBody>
        </p:sp>
        <p:sp>
          <p:nvSpPr>
            <p:cNvPr id="4107" name="Freeform 11"/>
            <p:cNvSpPr>
              <a:spLocks/>
            </p:cNvSpPr>
            <p:nvPr userDrawn="1"/>
          </p:nvSpPr>
          <p:spPr bwMode="hidden">
            <a:xfrm>
              <a:off x="3358" y="1890"/>
              <a:ext cx="2400" cy="881"/>
            </a:xfrm>
            <a:custGeom>
              <a:avLst/>
              <a:gdLst/>
              <a:ahLst/>
              <a:cxnLst>
                <a:cxn ang="0">
                  <a:pos x="2231" y="54"/>
                </a:cxn>
                <a:cxn ang="0">
                  <a:pos x="2189" y="54"/>
                </a:cxn>
                <a:cxn ang="0">
                  <a:pos x="2147" y="66"/>
                </a:cxn>
                <a:cxn ang="0">
                  <a:pos x="2021" y="101"/>
                </a:cxn>
                <a:cxn ang="0">
                  <a:pos x="1956" y="119"/>
                </a:cxn>
                <a:cxn ang="0">
                  <a:pos x="1860" y="167"/>
                </a:cxn>
                <a:cxn ang="0">
                  <a:pos x="1836" y="245"/>
                </a:cxn>
                <a:cxn ang="0">
                  <a:pos x="1842" y="305"/>
                </a:cxn>
                <a:cxn ang="0">
                  <a:pos x="1758" y="317"/>
                </a:cxn>
                <a:cxn ang="0">
                  <a:pos x="1597" y="263"/>
                </a:cxn>
                <a:cxn ang="0">
                  <a:pos x="1507" y="257"/>
                </a:cxn>
                <a:cxn ang="0">
                  <a:pos x="1399" y="311"/>
                </a:cxn>
                <a:cxn ang="0">
                  <a:pos x="1334" y="353"/>
                </a:cxn>
                <a:cxn ang="0">
                  <a:pos x="1310" y="359"/>
                </a:cxn>
                <a:cxn ang="0">
                  <a:pos x="1214" y="371"/>
                </a:cxn>
                <a:cxn ang="0">
                  <a:pos x="1160" y="365"/>
                </a:cxn>
                <a:cxn ang="0">
                  <a:pos x="1053" y="371"/>
                </a:cxn>
                <a:cxn ang="0">
                  <a:pos x="957" y="383"/>
                </a:cxn>
                <a:cxn ang="0">
                  <a:pos x="921" y="401"/>
                </a:cxn>
                <a:cxn ang="0">
                  <a:pos x="819" y="419"/>
                </a:cxn>
                <a:cxn ang="0">
                  <a:pos x="778" y="419"/>
                </a:cxn>
                <a:cxn ang="0">
                  <a:pos x="664" y="437"/>
                </a:cxn>
                <a:cxn ang="0">
                  <a:pos x="598" y="473"/>
                </a:cxn>
                <a:cxn ang="0">
                  <a:pos x="503" y="467"/>
                </a:cxn>
                <a:cxn ang="0">
                  <a:pos x="431" y="491"/>
                </a:cxn>
                <a:cxn ang="0">
                  <a:pos x="413" y="539"/>
                </a:cxn>
                <a:cxn ang="0">
                  <a:pos x="347" y="569"/>
                </a:cxn>
                <a:cxn ang="0">
                  <a:pos x="222" y="599"/>
                </a:cxn>
                <a:cxn ang="0">
                  <a:pos x="138" y="647"/>
                </a:cxn>
                <a:cxn ang="0">
                  <a:pos x="108" y="659"/>
                </a:cxn>
                <a:cxn ang="0">
                  <a:pos x="0" y="671"/>
                </a:cxn>
                <a:cxn ang="0">
                  <a:pos x="84" y="695"/>
                </a:cxn>
                <a:cxn ang="0">
                  <a:pos x="263" y="653"/>
                </a:cxn>
                <a:cxn ang="0">
                  <a:pos x="473" y="569"/>
                </a:cxn>
                <a:cxn ang="0">
                  <a:pos x="568" y="521"/>
                </a:cxn>
                <a:cxn ang="0">
                  <a:pos x="646" y="515"/>
                </a:cxn>
                <a:cxn ang="0">
                  <a:pos x="873" y="461"/>
                </a:cxn>
                <a:cxn ang="0">
                  <a:pos x="1148" y="425"/>
                </a:cxn>
                <a:cxn ang="0">
                  <a:pos x="1292" y="461"/>
                </a:cxn>
                <a:cxn ang="0">
                  <a:pos x="1417" y="533"/>
                </a:cxn>
                <a:cxn ang="0">
                  <a:pos x="1435" y="617"/>
                </a:cxn>
                <a:cxn ang="0">
                  <a:pos x="1376" y="653"/>
                </a:cxn>
                <a:cxn ang="0">
                  <a:pos x="1226" y="701"/>
                </a:cxn>
                <a:cxn ang="0">
                  <a:pos x="1112" y="755"/>
                </a:cxn>
                <a:cxn ang="0">
                  <a:pos x="1065" y="809"/>
                </a:cxn>
                <a:cxn ang="0">
                  <a:pos x="1077" y="869"/>
                </a:cxn>
                <a:cxn ang="0">
                  <a:pos x="1106" y="881"/>
                </a:cxn>
                <a:cxn ang="0">
                  <a:pos x="1208" y="869"/>
                </a:cxn>
                <a:cxn ang="0">
                  <a:pos x="1388" y="857"/>
                </a:cxn>
                <a:cxn ang="0">
                  <a:pos x="1441" y="851"/>
                </a:cxn>
                <a:cxn ang="0">
                  <a:pos x="1483" y="833"/>
                </a:cxn>
                <a:cxn ang="0">
                  <a:pos x="1675" y="743"/>
                </a:cxn>
                <a:cxn ang="0">
                  <a:pos x="1806" y="689"/>
                </a:cxn>
                <a:cxn ang="0">
                  <a:pos x="1884" y="581"/>
                </a:cxn>
                <a:cxn ang="0">
                  <a:pos x="2039" y="389"/>
                </a:cxn>
                <a:cxn ang="0">
                  <a:pos x="2207" y="269"/>
                </a:cxn>
                <a:cxn ang="0">
                  <a:pos x="2249" y="239"/>
                </a:cxn>
                <a:cxn ang="0">
                  <a:pos x="2392" y="0"/>
                </a:cxn>
                <a:cxn ang="0">
                  <a:pos x="2302" y="36"/>
                </a:cxn>
              </a:cxnLst>
              <a:rect l="0" t="0" r="r" b="b"/>
              <a:pathLst>
                <a:path w="2392" h="881">
                  <a:moveTo>
                    <a:pt x="2302" y="36"/>
                  </a:moveTo>
                  <a:lnTo>
                    <a:pt x="2266" y="48"/>
                  </a:lnTo>
                  <a:lnTo>
                    <a:pt x="2231" y="54"/>
                  </a:lnTo>
                  <a:lnTo>
                    <a:pt x="2201" y="54"/>
                  </a:lnTo>
                  <a:lnTo>
                    <a:pt x="2195" y="54"/>
                  </a:lnTo>
                  <a:lnTo>
                    <a:pt x="2189"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249" y="239"/>
                  </a:lnTo>
                  <a:lnTo>
                    <a:pt x="2392" y="167"/>
                  </a:lnTo>
                  <a:lnTo>
                    <a:pt x="2392" y="60"/>
                  </a:lnTo>
                  <a:lnTo>
                    <a:pt x="2392" y="0"/>
                  </a:lnTo>
                  <a:lnTo>
                    <a:pt x="2344" y="18"/>
                  </a:lnTo>
                  <a:lnTo>
                    <a:pt x="2302" y="36"/>
                  </a:lnTo>
                  <a:lnTo>
                    <a:pt x="2302" y="36"/>
                  </a:lnTo>
                  <a:close/>
                </a:path>
              </a:pathLst>
            </a:custGeom>
            <a:solidFill>
              <a:schemeClr val="bg1"/>
            </a:solidFill>
            <a:ln w="9525">
              <a:noFill/>
              <a:round/>
              <a:headEnd/>
              <a:tailEnd/>
            </a:ln>
          </p:spPr>
          <p:txBody>
            <a:bodyPr/>
            <a:lstStyle/>
            <a:p>
              <a:endParaRPr lang="el-GR"/>
            </a:p>
          </p:txBody>
        </p:sp>
        <p:sp>
          <p:nvSpPr>
            <p:cNvPr id="4108" name="Freeform 12"/>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endParaRPr lang="el-GR"/>
            </a:p>
          </p:txBody>
        </p:sp>
        <p:sp>
          <p:nvSpPr>
            <p:cNvPr id="4109" name="Freeform 13"/>
            <p:cNvSpPr>
              <a:spLocks/>
            </p:cNvSpPr>
            <p:nvPr userDrawn="1"/>
          </p:nvSpPr>
          <p:spPr bwMode="hidden">
            <a:xfrm>
              <a:off x="5327" y="1642"/>
              <a:ext cx="5" cy="1"/>
            </a:xfrm>
            <a:custGeom>
              <a:avLst/>
              <a:gdLst/>
              <a:ahLst/>
              <a:cxnLst>
                <a:cxn ang="0">
                  <a:pos x="0" y="0"/>
                </a:cxn>
                <a:cxn ang="0">
                  <a:pos x="5" y="0"/>
                </a:cxn>
                <a:cxn ang="0">
                  <a:pos x="0" y="0"/>
                </a:cxn>
                <a:cxn ang="0">
                  <a:pos x="0" y="0"/>
                </a:cxn>
              </a:cxnLst>
              <a:rect l="0" t="0" r="r" b="b"/>
              <a:pathLst>
                <a:path w="5">
                  <a:moveTo>
                    <a:pt x="0" y="0"/>
                  </a:moveTo>
                  <a:lnTo>
                    <a:pt x="5" y="0"/>
                  </a:lnTo>
                  <a:lnTo>
                    <a:pt x="0" y="0"/>
                  </a:lnTo>
                  <a:lnTo>
                    <a:pt x="0" y="0"/>
                  </a:lnTo>
                  <a:close/>
                </a:path>
              </a:pathLst>
            </a:custGeom>
            <a:solidFill>
              <a:srgbClr val="FED1AD"/>
            </a:solidFill>
            <a:ln w="9525">
              <a:noFill/>
              <a:round/>
              <a:headEnd/>
              <a:tailEnd/>
            </a:ln>
          </p:spPr>
          <p:txBody>
            <a:bodyPr/>
            <a:lstStyle/>
            <a:p>
              <a:endParaRPr lang="el-GR"/>
            </a:p>
          </p:txBody>
        </p:sp>
        <p:sp>
          <p:nvSpPr>
            <p:cNvPr id="4110" name="Freeform 14"/>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endParaRPr lang="el-GR"/>
            </a:p>
          </p:txBody>
        </p:sp>
        <p:sp>
          <p:nvSpPr>
            <p:cNvPr id="4111" name="Freeform 15"/>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endParaRPr lang="el-GR"/>
            </a:p>
          </p:txBody>
        </p:sp>
        <p:sp>
          <p:nvSpPr>
            <p:cNvPr id="4112" name="Freeform 16"/>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endParaRPr lang="el-GR"/>
            </a:p>
          </p:txBody>
        </p:sp>
        <p:sp>
          <p:nvSpPr>
            <p:cNvPr id="4113" name="Freeform 17"/>
            <p:cNvSpPr>
              <a:spLocks/>
            </p:cNvSpPr>
            <p:nvPr userDrawn="1"/>
          </p:nvSpPr>
          <p:spPr bwMode="hidden">
            <a:xfrm>
              <a:off x="0" y="2994"/>
              <a:ext cx="2723" cy="1091"/>
            </a:xfrm>
            <a:custGeom>
              <a:avLst/>
              <a:gdLst/>
              <a:ahLst/>
              <a:cxnLst>
                <a:cxn ang="0">
                  <a:pos x="2370" y="72"/>
                </a:cxn>
                <a:cxn ang="0">
                  <a:pos x="2597" y="198"/>
                </a:cxn>
                <a:cxn ang="0">
                  <a:pos x="2639" y="276"/>
                </a:cxn>
                <a:cxn ang="0">
                  <a:pos x="2453" y="264"/>
                </a:cxn>
                <a:cxn ang="0">
                  <a:pos x="2297" y="204"/>
                </a:cxn>
                <a:cxn ang="0">
                  <a:pos x="2112" y="66"/>
                </a:cxn>
                <a:cxn ang="0">
                  <a:pos x="2088" y="72"/>
                </a:cxn>
                <a:cxn ang="0">
                  <a:pos x="2106" y="114"/>
                </a:cxn>
                <a:cxn ang="0">
                  <a:pos x="2412" y="552"/>
                </a:cxn>
                <a:cxn ang="0">
                  <a:pos x="2279" y="564"/>
                </a:cxn>
                <a:cxn ang="0">
                  <a:pos x="2189" y="492"/>
                </a:cxn>
                <a:cxn ang="0">
                  <a:pos x="2058" y="330"/>
                </a:cxn>
                <a:cxn ang="0">
                  <a:pos x="1991" y="234"/>
                </a:cxn>
                <a:cxn ang="0">
                  <a:pos x="1949" y="174"/>
                </a:cxn>
                <a:cxn ang="0">
                  <a:pos x="1824" y="132"/>
                </a:cxn>
                <a:cxn ang="0">
                  <a:pos x="1794" y="144"/>
                </a:cxn>
                <a:cxn ang="0">
                  <a:pos x="1895" y="222"/>
                </a:cxn>
                <a:cxn ang="0">
                  <a:pos x="1943" y="366"/>
                </a:cxn>
                <a:cxn ang="0">
                  <a:pos x="2064" y="630"/>
                </a:cxn>
                <a:cxn ang="0">
                  <a:pos x="2052" y="695"/>
                </a:cxn>
                <a:cxn ang="0">
                  <a:pos x="1955" y="683"/>
                </a:cxn>
                <a:cxn ang="0">
                  <a:pos x="1913" y="636"/>
                </a:cxn>
                <a:cxn ang="0">
                  <a:pos x="1703" y="312"/>
                </a:cxn>
                <a:cxn ang="0">
                  <a:pos x="1637" y="276"/>
                </a:cxn>
                <a:cxn ang="0">
                  <a:pos x="1643" y="318"/>
                </a:cxn>
                <a:cxn ang="0">
                  <a:pos x="1673" y="408"/>
                </a:cxn>
                <a:cxn ang="0">
                  <a:pos x="1716" y="779"/>
                </a:cxn>
                <a:cxn ang="0">
                  <a:pos x="1691" y="737"/>
                </a:cxn>
                <a:cxn ang="0">
                  <a:pos x="1613" y="582"/>
                </a:cxn>
                <a:cxn ang="0">
                  <a:pos x="1494" y="480"/>
                </a:cxn>
                <a:cxn ang="0">
                  <a:pos x="1248" y="528"/>
                </a:cxn>
                <a:cxn ang="0">
                  <a:pos x="996" y="630"/>
                </a:cxn>
                <a:cxn ang="0">
                  <a:pos x="714" y="534"/>
                </a:cxn>
                <a:cxn ang="0">
                  <a:pos x="198" y="288"/>
                </a:cxn>
                <a:cxn ang="0">
                  <a:pos x="0" y="460"/>
                </a:cxn>
                <a:cxn ang="0">
                  <a:pos x="288" y="570"/>
                </a:cxn>
                <a:cxn ang="0">
                  <a:pos x="461" y="654"/>
                </a:cxn>
                <a:cxn ang="0">
                  <a:pos x="725" y="755"/>
                </a:cxn>
                <a:cxn ang="0">
                  <a:pos x="966" y="791"/>
                </a:cxn>
                <a:cxn ang="0">
                  <a:pos x="1176" y="779"/>
                </a:cxn>
                <a:cxn ang="0">
                  <a:pos x="1278" y="791"/>
                </a:cxn>
                <a:cxn ang="0">
                  <a:pos x="1404" y="845"/>
                </a:cxn>
                <a:cxn ang="0">
                  <a:pos x="1416" y="887"/>
                </a:cxn>
                <a:cxn ang="0">
                  <a:pos x="1361" y="923"/>
                </a:cxn>
                <a:cxn ang="0">
                  <a:pos x="1385" y="1007"/>
                </a:cxn>
                <a:cxn ang="0">
                  <a:pos x="1494" y="1085"/>
                </a:cxn>
                <a:cxn ang="0">
                  <a:pos x="1697" y="1043"/>
                </a:cxn>
                <a:cxn ang="0">
                  <a:pos x="1812" y="989"/>
                </a:cxn>
                <a:cxn ang="0">
                  <a:pos x="1973" y="917"/>
                </a:cxn>
                <a:cxn ang="0">
                  <a:pos x="2201" y="899"/>
                </a:cxn>
                <a:cxn ang="0">
                  <a:pos x="2364" y="863"/>
                </a:cxn>
                <a:cxn ang="0">
                  <a:pos x="2400" y="743"/>
                </a:cxn>
                <a:cxn ang="0">
                  <a:pos x="2471" y="701"/>
                </a:cxn>
                <a:cxn ang="0">
                  <a:pos x="2621" y="504"/>
                </a:cxn>
                <a:cxn ang="0">
                  <a:pos x="2693" y="374"/>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08"/>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w="9525">
              <a:noFill/>
              <a:round/>
              <a:headEnd/>
              <a:tailEnd/>
            </a:ln>
          </p:spPr>
          <p:txBody>
            <a:bodyPr/>
            <a:lstStyle/>
            <a:p>
              <a:endParaRPr lang="el-GR"/>
            </a:p>
          </p:txBody>
        </p:sp>
      </p:grpSp>
      <p:sp>
        <p:nvSpPr>
          <p:cNvPr id="4114" name="Rectangle 18"/>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l-GR" smtClean="0"/>
              <a:t>Click to edit Master title style</a:t>
            </a:r>
          </a:p>
        </p:txBody>
      </p:sp>
      <p:sp>
        <p:nvSpPr>
          <p:cNvPr id="4115" name="Rectangle 1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defRPr>
            </a:lvl1pPr>
          </a:lstStyle>
          <a:p>
            <a:endParaRPr lang="el-GR"/>
          </a:p>
        </p:txBody>
      </p:sp>
      <p:sp>
        <p:nvSpPr>
          <p:cNvPr id="4116"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defRPr>
            </a:lvl1pPr>
          </a:lstStyle>
          <a:p>
            <a:endParaRPr lang="el-GR"/>
          </a:p>
        </p:txBody>
      </p:sp>
      <p:sp>
        <p:nvSpPr>
          <p:cNvPr id="4117" name="Rectangle 2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n-lt"/>
              </a:defRPr>
            </a:lvl1pPr>
          </a:lstStyle>
          <a:p>
            <a:fld id="{F4479B86-8CD9-4060-9F3A-D7748111F389}" type="slidenum">
              <a:rPr lang="el-GR"/>
              <a:pPr/>
              <a:t>‹#›</a:t>
            </a:fld>
            <a:endParaRPr lang="el-GR"/>
          </a:p>
        </p:txBody>
      </p:sp>
      <p:sp>
        <p:nvSpPr>
          <p:cNvPr id="4118" name="Rectangle 22"/>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timing>
    <p:tnLst>
      <p:par>
        <p:cTn id="1" dur="indefinite" restart="never" nodeType="tmRoot"/>
      </p:par>
    </p:tnLst>
  </p:timing>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fontAlgn="base">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20.tiff"/><Relationship Id="rId4" Type="http://schemas.openxmlformats.org/officeDocument/2006/relationships/image" Target="../media/image19.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0.tiff"/><Relationship Id="rId4" Type="http://schemas.openxmlformats.org/officeDocument/2006/relationships/image" Target="../media/image19.tiff"/></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ctrTitle" sz="quarter"/>
          </p:nvPr>
        </p:nvSpPr>
        <p:spPr/>
        <p:txBody>
          <a:bodyPr/>
          <a:lstStyle/>
          <a:p>
            <a:r>
              <a:rPr lang="el-GR" sz="4000" dirty="0" smtClean="0">
                <a:latin typeface="Comic Sans MS" pitchFamily="66" charset="0"/>
              </a:rPr>
              <a:t>ΠΟΣΟΤΙΚΟΙ ΧΑΡΑΚΤΗΡΕΣ</a:t>
            </a:r>
            <a:endParaRPr lang="el-GR" sz="4000" dirty="0">
              <a:latin typeface="Comic Sans MS"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l-GR" sz="3200" dirty="0">
                <a:latin typeface="Comic Sans MS" pitchFamily="66" charset="0"/>
              </a:rPr>
              <a:t>Η </a:t>
            </a:r>
            <a:r>
              <a:rPr lang="el-GR" sz="3200" dirty="0" err="1">
                <a:latin typeface="Comic Sans MS" pitchFamily="66" charset="0"/>
              </a:rPr>
              <a:t>πολυγονιδιακή</a:t>
            </a:r>
            <a:r>
              <a:rPr lang="el-GR" sz="3200" dirty="0">
                <a:latin typeface="Comic Sans MS" pitchFamily="66" charset="0"/>
              </a:rPr>
              <a:t> υπόθεση</a:t>
            </a:r>
          </a:p>
        </p:txBody>
      </p:sp>
      <p:sp>
        <p:nvSpPr>
          <p:cNvPr id="19459" name="Rectangle 3"/>
          <p:cNvSpPr>
            <a:spLocks noGrp="1" noChangeArrowheads="1"/>
          </p:cNvSpPr>
          <p:nvPr>
            <p:ph type="body" idx="1"/>
          </p:nvPr>
        </p:nvSpPr>
        <p:spPr/>
        <p:txBody>
          <a:bodyPr/>
          <a:lstStyle/>
          <a:p>
            <a:r>
              <a:rPr lang="el-GR" sz="2400" dirty="0">
                <a:latin typeface="Comic Sans MS" pitchFamily="66" charset="0"/>
              </a:rPr>
              <a:t>1909	</a:t>
            </a:r>
            <a:r>
              <a:rPr lang="en-US" sz="2400" dirty="0">
                <a:latin typeface="Comic Sans MS" pitchFamily="66" charset="0"/>
              </a:rPr>
              <a:t>Hermann Nilsson-</a:t>
            </a:r>
            <a:r>
              <a:rPr lang="en-US" sz="2400" dirty="0" err="1">
                <a:latin typeface="Comic Sans MS" pitchFamily="66" charset="0"/>
              </a:rPr>
              <a:t>Ehle</a:t>
            </a:r>
            <a:endParaRPr lang="el-GR" sz="2400" dirty="0">
              <a:latin typeface="Comic Sans MS" pitchFamily="66" charset="0"/>
            </a:endParaRPr>
          </a:p>
          <a:p>
            <a:pPr algn="ctr">
              <a:buFontTx/>
              <a:buNone/>
            </a:pPr>
            <a:r>
              <a:rPr lang="el-GR" sz="2400" dirty="0">
                <a:latin typeface="Comic Sans MS" pitchFamily="66" charset="0"/>
              </a:rPr>
              <a:t>χρώμα των σπόρων του σιταριού</a:t>
            </a:r>
          </a:p>
          <a:p>
            <a:pPr>
              <a:buFontTx/>
              <a:buNone/>
            </a:pPr>
            <a:r>
              <a:rPr lang="el-GR" sz="2400" dirty="0">
                <a:latin typeface="Comic Sans MS" pitchFamily="66" charset="0"/>
              </a:rPr>
              <a:t>			</a:t>
            </a:r>
            <a:r>
              <a:rPr lang="en-US" sz="2400" dirty="0">
                <a:latin typeface="Comic Sans MS" pitchFamily="66" charset="0"/>
              </a:rPr>
              <a:t>P: [</a:t>
            </a:r>
            <a:r>
              <a:rPr lang="el-GR" sz="2400" dirty="0">
                <a:latin typeface="Comic Sans MS" pitchFamily="66" charset="0"/>
              </a:rPr>
              <a:t>κόκκινο] </a:t>
            </a:r>
            <a:r>
              <a:rPr lang="en-US" sz="2400" dirty="0">
                <a:latin typeface="Comic Sans MS" pitchFamily="66" charset="0"/>
              </a:rPr>
              <a:t>x [</a:t>
            </a:r>
            <a:r>
              <a:rPr lang="el-GR" sz="2400" dirty="0" smtClean="0">
                <a:latin typeface="Comic Sans MS" pitchFamily="66" charset="0"/>
              </a:rPr>
              <a:t>λευκό]	καθαρές σειρές</a:t>
            </a:r>
            <a:endParaRPr lang="el-GR" sz="2400" dirty="0">
              <a:latin typeface="Comic Sans MS" pitchFamily="66" charset="0"/>
            </a:endParaRPr>
          </a:p>
          <a:p>
            <a:pPr>
              <a:buFontTx/>
              <a:buNone/>
            </a:pPr>
            <a:r>
              <a:rPr lang="el-GR" sz="2400" dirty="0">
                <a:latin typeface="Comic Sans MS" pitchFamily="66" charset="0"/>
              </a:rPr>
              <a:t>			</a:t>
            </a:r>
            <a:r>
              <a:rPr lang="en-US" sz="2400" dirty="0">
                <a:latin typeface="Comic Sans MS" pitchFamily="66" charset="0"/>
              </a:rPr>
              <a:t>F</a:t>
            </a:r>
            <a:r>
              <a:rPr lang="en-US" sz="2400" baseline="-25000" dirty="0">
                <a:latin typeface="Comic Sans MS" pitchFamily="66" charset="0"/>
              </a:rPr>
              <a:t>1</a:t>
            </a:r>
            <a:r>
              <a:rPr lang="en-US" sz="2400" dirty="0">
                <a:latin typeface="Comic Sans MS" pitchFamily="66" charset="0"/>
              </a:rPr>
              <a:t>: 100% [</a:t>
            </a:r>
            <a:r>
              <a:rPr lang="el-GR" sz="2400" dirty="0">
                <a:latin typeface="Comic Sans MS" pitchFamily="66" charset="0"/>
              </a:rPr>
              <a:t>ενδιάμεσο]</a:t>
            </a:r>
          </a:p>
          <a:p>
            <a:pPr>
              <a:buFontTx/>
              <a:buNone/>
            </a:pPr>
            <a:r>
              <a:rPr lang="el-GR" sz="2400" dirty="0">
                <a:latin typeface="Comic Sans MS" pitchFamily="66" charset="0"/>
              </a:rPr>
              <a:t>			</a:t>
            </a:r>
            <a:r>
              <a:rPr lang="en-US" sz="2400" dirty="0">
                <a:latin typeface="Comic Sans MS" pitchFamily="66" charset="0"/>
              </a:rPr>
              <a:t>F</a:t>
            </a:r>
            <a:r>
              <a:rPr lang="en-US" sz="2400" baseline="-25000" dirty="0">
                <a:latin typeface="Comic Sans MS" pitchFamily="66" charset="0"/>
              </a:rPr>
              <a:t>2</a:t>
            </a:r>
            <a:r>
              <a:rPr lang="en-US" sz="2400" dirty="0">
                <a:latin typeface="Comic Sans MS" pitchFamily="66" charset="0"/>
              </a:rPr>
              <a:t>: </a:t>
            </a:r>
            <a:r>
              <a:rPr lang="el-GR" sz="2400" dirty="0">
                <a:latin typeface="Comic Sans MS" pitchFamily="66" charset="0"/>
              </a:rPr>
              <a:t>15[κόκκινα]: 1[λευκό]</a:t>
            </a:r>
          </a:p>
          <a:p>
            <a:pPr>
              <a:buFontTx/>
              <a:buNone/>
            </a:pPr>
            <a:endParaRPr lang="el-GR" sz="2000" dirty="0">
              <a:latin typeface="Comic Sans MS" pitchFamily="66" charset="0"/>
            </a:endParaRPr>
          </a:p>
          <a:p>
            <a:pPr>
              <a:buFontTx/>
              <a:buNone/>
            </a:pPr>
            <a:r>
              <a:rPr lang="el-GR" sz="2000" dirty="0">
                <a:latin typeface="Comic Sans MS" pitchFamily="66" charset="0"/>
              </a:rPr>
              <a:t>1[βαθύ σκούρο κ.]: 4[σκούρο κ.]: 6[</a:t>
            </a:r>
            <a:r>
              <a:rPr lang="el-GR" sz="2000" dirty="0" err="1">
                <a:latin typeface="Comic Sans MS" pitchFamily="66" charset="0"/>
              </a:rPr>
              <a:t>ενδιαμ</a:t>
            </a:r>
            <a:r>
              <a:rPr lang="el-GR" sz="2000" dirty="0">
                <a:latin typeface="Comic Sans MS" pitchFamily="66" charset="0"/>
              </a:rPr>
              <a:t>]: 4[ανοιχτό κ.]: 1[λευκό]</a:t>
            </a:r>
          </a:p>
          <a:p>
            <a:pPr>
              <a:buFontTx/>
              <a:buNone/>
            </a:pPr>
            <a:endParaRPr lang="el-GR" sz="2000" dirty="0">
              <a:latin typeface="Comic Sans MS" pitchFamily="66" charset="0"/>
            </a:endParaRPr>
          </a:p>
          <a:p>
            <a:pPr>
              <a:buFontTx/>
              <a:buNone/>
            </a:pPr>
            <a:r>
              <a:rPr lang="en-US" sz="2000" dirty="0">
                <a:latin typeface="Comic Sans MS" pitchFamily="66" charset="0"/>
              </a:rPr>
              <a:t>				P: RRCC x </a:t>
            </a:r>
            <a:r>
              <a:rPr lang="en-US" sz="2000" dirty="0" err="1">
                <a:latin typeface="Comic Sans MS" pitchFamily="66" charset="0"/>
              </a:rPr>
              <a:t>rrcc</a:t>
            </a:r>
            <a:r>
              <a:rPr lang="en-US" sz="2000" dirty="0">
                <a:latin typeface="Comic Sans MS" pitchFamily="66" charset="0"/>
              </a:rPr>
              <a:t> </a:t>
            </a:r>
          </a:p>
          <a:p>
            <a:pPr>
              <a:buFontTx/>
              <a:buNone/>
            </a:pPr>
            <a:r>
              <a:rPr lang="en-US" sz="2000" dirty="0">
                <a:latin typeface="Comic Sans MS" pitchFamily="66" charset="0"/>
                <a:sym typeface="Wingdings" pitchFamily="2" charset="2"/>
              </a:rPr>
              <a:t>				F</a:t>
            </a:r>
            <a:r>
              <a:rPr lang="en-US" sz="2000" baseline="-25000" dirty="0">
                <a:latin typeface="Comic Sans MS" pitchFamily="66" charset="0"/>
                <a:sym typeface="Wingdings" pitchFamily="2" charset="2"/>
              </a:rPr>
              <a:t>1</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RrCc</a:t>
            </a:r>
            <a:r>
              <a:rPr lang="en-US" sz="2000" dirty="0">
                <a:latin typeface="Comic Sans MS" pitchFamily="66" charset="0"/>
                <a:sym typeface="Wingdings" pitchFamily="2" charset="2"/>
              </a:rPr>
              <a:t> </a:t>
            </a:r>
          </a:p>
          <a:p>
            <a:pPr>
              <a:buFontTx/>
              <a:buNone/>
            </a:pPr>
            <a:r>
              <a:rPr lang="en-US" sz="2000" dirty="0">
                <a:latin typeface="Comic Sans MS" pitchFamily="66" charset="0"/>
                <a:sym typeface="Wingdings" pitchFamily="2" charset="2"/>
              </a:rPr>
              <a:t>F</a:t>
            </a:r>
            <a:r>
              <a:rPr lang="en-US" sz="2000" baseline="-25000" dirty="0">
                <a:latin typeface="Comic Sans MS" pitchFamily="66" charset="0"/>
                <a:sym typeface="Wingdings" pitchFamily="2" charset="2"/>
              </a:rPr>
              <a:t>2</a:t>
            </a:r>
            <a:r>
              <a:rPr lang="en-US" sz="2000" dirty="0">
                <a:latin typeface="Comic Sans MS" pitchFamily="66" charset="0"/>
                <a:sym typeface="Wingdings" pitchFamily="2" charset="2"/>
              </a:rPr>
              <a:t>:1RRCC: 2RrCC: 1rrCC: 2RRCc: 4RrCc: 2rrCc: 1RRcc : 2Rrcc: 1rrcc</a:t>
            </a:r>
            <a:endParaRPr lang="el-GR" sz="2000" dirty="0">
              <a:latin typeface="Comic Sans MS" pitchFamily="66" charset="0"/>
            </a:endParaRPr>
          </a:p>
        </p:txBody>
      </p:sp>
      <p:grpSp>
        <p:nvGrpSpPr>
          <p:cNvPr id="19465" name="Group 9"/>
          <p:cNvGrpSpPr>
            <a:grpSpLocks/>
          </p:cNvGrpSpPr>
          <p:nvPr/>
        </p:nvGrpSpPr>
        <p:grpSpPr bwMode="auto">
          <a:xfrm>
            <a:off x="539750" y="3787775"/>
            <a:ext cx="6408738" cy="288925"/>
            <a:chOff x="340" y="2432"/>
            <a:chExt cx="4037" cy="182"/>
          </a:xfrm>
        </p:grpSpPr>
        <p:grpSp>
          <p:nvGrpSpPr>
            <p:cNvPr id="19463" name="Group 7"/>
            <p:cNvGrpSpPr>
              <a:grpSpLocks/>
            </p:cNvGrpSpPr>
            <p:nvPr/>
          </p:nvGrpSpPr>
          <p:grpSpPr bwMode="auto">
            <a:xfrm>
              <a:off x="340" y="2523"/>
              <a:ext cx="4037" cy="91"/>
              <a:chOff x="340" y="2523"/>
              <a:chExt cx="4037" cy="91"/>
            </a:xfrm>
          </p:grpSpPr>
          <p:sp>
            <p:nvSpPr>
              <p:cNvPr id="19460" name="Line 4"/>
              <p:cNvSpPr>
                <a:spLocks noChangeShapeType="1"/>
              </p:cNvSpPr>
              <p:nvPr/>
            </p:nvSpPr>
            <p:spPr bwMode="auto">
              <a:xfrm>
                <a:off x="340" y="2523"/>
                <a:ext cx="0" cy="91"/>
              </a:xfrm>
              <a:prstGeom prst="line">
                <a:avLst/>
              </a:prstGeom>
              <a:noFill/>
              <a:ln w="28575">
                <a:solidFill>
                  <a:srgbClr val="FFFF00"/>
                </a:solidFill>
                <a:round/>
                <a:headEnd/>
                <a:tailEnd/>
              </a:ln>
              <a:effectLst/>
            </p:spPr>
            <p:txBody>
              <a:bodyPr/>
              <a:lstStyle/>
              <a:p>
                <a:endParaRPr lang="el-GR"/>
              </a:p>
            </p:txBody>
          </p:sp>
          <p:sp>
            <p:nvSpPr>
              <p:cNvPr id="19461" name="Line 5"/>
              <p:cNvSpPr>
                <a:spLocks noChangeShapeType="1"/>
              </p:cNvSpPr>
              <p:nvPr/>
            </p:nvSpPr>
            <p:spPr bwMode="auto">
              <a:xfrm>
                <a:off x="340" y="2523"/>
                <a:ext cx="4037" cy="0"/>
              </a:xfrm>
              <a:prstGeom prst="line">
                <a:avLst/>
              </a:prstGeom>
              <a:noFill/>
              <a:ln w="28575">
                <a:solidFill>
                  <a:srgbClr val="FFFF00"/>
                </a:solidFill>
                <a:round/>
                <a:headEnd/>
                <a:tailEnd/>
              </a:ln>
              <a:effectLst/>
            </p:spPr>
            <p:txBody>
              <a:bodyPr/>
              <a:lstStyle/>
              <a:p>
                <a:endParaRPr lang="el-GR"/>
              </a:p>
            </p:txBody>
          </p:sp>
          <p:sp>
            <p:nvSpPr>
              <p:cNvPr id="19462" name="Line 6"/>
              <p:cNvSpPr>
                <a:spLocks noChangeShapeType="1"/>
              </p:cNvSpPr>
              <p:nvPr/>
            </p:nvSpPr>
            <p:spPr bwMode="auto">
              <a:xfrm>
                <a:off x="4377" y="2523"/>
                <a:ext cx="0" cy="91"/>
              </a:xfrm>
              <a:prstGeom prst="line">
                <a:avLst/>
              </a:prstGeom>
              <a:noFill/>
              <a:ln w="28575">
                <a:solidFill>
                  <a:srgbClr val="FFFF00"/>
                </a:solidFill>
                <a:round/>
                <a:headEnd/>
                <a:tailEnd/>
              </a:ln>
              <a:effectLst/>
            </p:spPr>
            <p:txBody>
              <a:bodyPr/>
              <a:lstStyle/>
              <a:p>
                <a:endParaRPr lang="el-GR"/>
              </a:p>
            </p:txBody>
          </p:sp>
        </p:grpSp>
        <p:sp>
          <p:nvSpPr>
            <p:cNvPr id="19464" name="Line 8"/>
            <p:cNvSpPr>
              <a:spLocks noChangeShapeType="1"/>
            </p:cNvSpPr>
            <p:nvPr/>
          </p:nvSpPr>
          <p:spPr bwMode="auto">
            <a:xfrm>
              <a:off x="2336" y="2432"/>
              <a:ext cx="0" cy="91"/>
            </a:xfrm>
            <a:prstGeom prst="line">
              <a:avLst/>
            </a:prstGeom>
            <a:noFill/>
            <a:ln w="28575">
              <a:solidFill>
                <a:srgbClr val="FFFF00"/>
              </a:solidFill>
              <a:round/>
              <a:headEnd/>
              <a:tailEnd/>
            </a:ln>
            <a:effectLst/>
          </p:spPr>
          <p:txBody>
            <a:bodyPr/>
            <a:lstStyle/>
            <a:p>
              <a:endParaRPr lang="el-G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9459">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19459">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465"/>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1945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19459">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19459">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1945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1" uiExpand="1"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sz="3200" dirty="0" smtClean="0">
                <a:latin typeface="Comic Sans MS" pitchFamily="66" charset="0"/>
              </a:rPr>
              <a:t>Συνεισφέροντα και μη </a:t>
            </a:r>
            <a:r>
              <a:rPr lang="el-GR" sz="3200" dirty="0" err="1" smtClean="0">
                <a:latin typeface="Comic Sans MS" pitchFamily="66" charset="0"/>
              </a:rPr>
              <a:t>αλληλόμορφα</a:t>
            </a:r>
            <a:r>
              <a:rPr lang="el-GR" sz="3200" dirty="0" smtClean="0">
                <a:latin typeface="Comic Sans MS" pitchFamily="66" charset="0"/>
              </a:rPr>
              <a:t> – Αθροιστική δράση</a:t>
            </a:r>
            <a:endParaRPr lang="el-GR" sz="3200" dirty="0">
              <a:latin typeface="Comic Sans MS" pitchFamily="66" charset="0"/>
            </a:endParaRPr>
          </a:p>
        </p:txBody>
      </p:sp>
      <p:pic>
        <p:nvPicPr>
          <p:cNvPr id="6" name="Picture 6"/>
          <p:cNvPicPr>
            <a:picLocks noGrp="1" noChangeAspect="1" noChangeArrowheads="1"/>
          </p:cNvPicPr>
          <p:nvPr>
            <p:ph sz="half" idx="2"/>
          </p:nvPr>
        </p:nvPicPr>
        <p:blipFill>
          <a:blip r:embed="rId3" cstate="print"/>
          <a:stretch>
            <a:fillRect/>
          </a:stretch>
        </p:blipFill>
        <p:spPr bwMode="auto">
          <a:xfrm>
            <a:off x="785786" y="1785926"/>
            <a:ext cx="2901351" cy="3951288"/>
          </a:xfrm>
          <a:prstGeom prst="rect">
            <a:avLst/>
          </a:prstGeom>
          <a:noFill/>
          <a:ln w="9525" algn="ctr">
            <a:noFill/>
            <a:miter lim="800000"/>
            <a:headEnd/>
            <a:tailEnd/>
          </a:ln>
        </p:spPr>
      </p:pic>
      <p:sp>
        <p:nvSpPr>
          <p:cNvPr id="8" name="7 - Θέση κειμένου"/>
          <p:cNvSpPr>
            <a:spLocks noGrp="1"/>
          </p:cNvSpPr>
          <p:nvPr>
            <p:ph type="body" sz="quarter" idx="3"/>
          </p:nvPr>
        </p:nvSpPr>
        <p:spPr>
          <a:xfrm>
            <a:off x="4645025" y="1789106"/>
            <a:ext cx="4041775" cy="639762"/>
          </a:xfrm>
        </p:spPr>
        <p:txBody>
          <a:bodyPr/>
          <a:lstStyle/>
          <a:p>
            <a:r>
              <a:rPr lang="el-GR" sz="1800" dirty="0" smtClean="0">
                <a:latin typeface="Comic Sans MS" pitchFamily="66" charset="0"/>
              </a:rPr>
              <a:t>Προσδιορισμός του αριθμού </a:t>
            </a:r>
            <a:r>
              <a:rPr lang="en-US" sz="1800" dirty="0" smtClean="0">
                <a:latin typeface="Comic Sans MS" pitchFamily="66" charset="0"/>
              </a:rPr>
              <a:t>(n) </a:t>
            </a:r>
            <a:r>
              <a:rPr lang="el-GR" sz="1800" dirty="0" smtClean="0">
                <a:latin typeface="Comic Sans MS" pitchFamily="66" charset="0"/>
              </a:rPr>
              <a:t>των γονιδίων με ίση αθροιστική δράση</a:t>
            </a:r>
            <a:endParaRPr lang="el-GR" sz="1800" dirty="0">
              <a:latin typeface="Comic Sans MS" pitchFamily="66" charset="0"/>
            </a:endParaRPr>
          </a:p>
        </p:txBody>
      </p:sp>
      <p:graphicFrame>
        <p:nvGraphicFramePr>
          <p:cNvPr id="10" name="9 - Θέση περιεχομένου"/>
          <p:cNvGraphicFramePr>
            <a:graphicFrameLocks noGrp="1"/>
          </p:cNvGraphicFramePr>
          <p:nvPr>
            <p:ph sz="quarter" idx="4"/>
          </p:nvPr>
        </p:nvGraphicFramePr>
        <p:xfrm>
          <a:off x="4645025" y="2457782"/>
          <a:ext cx="4041774" cy="3317240"/>
        </p:xfrm>
        <a:graphic>
          <a:graphicData uri="http://schemas.openxmlformats.org/drawingml/2006/table">
            <a:tbl>
              <a:tblPr firstRow="1" bandRow="1">
                <a:tableStyleId>{8FD4443E-F989-4FC4-A0C8-D5A2AF1F390B}</a:tableStyleId>
              </a:tblPr>
              <a:tblGrid>
                <a:gridCol w="855669"/>
                <a:gridCol w="1571636"/>
                <a:gridCol w="1614469"/>
              </a:tblGrid>
              <a:tr h="370840">
                <a:tc>
                  <a:txBody>
                    <a:bodyPr/>
                    <a:lstStyle/>
                    <a:p>
                      <a:pPr algn="ctr"/>
                      <a:endParaRPr lang="el-GR" dirty="0" smtClean="0">
                        <a:latin typeface="Comic Sans MS" pitchFamily="66" charset="0"/>
                      </a:endParaRPr>
                    </a:p>
                    <a:p>
                      <a:pPr algn="ctr"/>
                      <a:r>
                        <a:rPr lang="en-US" dirty="0" smtClean="0">
                          <a:latin typeface="Comic Sans MS" pitchFamily="66" charset="0"/>
                        </a:rPr>
                        <a:t>n</a:t>
                      </a:r>
                      <a:endParaRPr lang="el-GR" dirty="0">
                        <a:latin typeface="Comic Sans MS" pitchFamily="66" charset="0"/>
                      </a:endParaRPr>
                    </a:p>
                  </a:txBody>
                  <a:tcPr/>
                </a:tc>
                <a:tc>
                  <a:txBody>
                    <a:bodyPr/>
                    <a:lstStyle/>
                    <a:p>
                      <a:pPr algn="ctr"/>
                      <a:r>
                        <a:rPr lang="el-GR" dirty="0" smtClean="0">
                          <a:latin typeface="Comic Sans MS" pitchFamily="66" charset="0"/>
                        </a:rPr>
                        <a:t>Ποσοστό</a:t>
                      </a:r>
                      <a:r>
                        <a:rPr lang="el-GR" baseline="0" dirty="0" smtClean="0">
                          <a:latin typeface="Comic Sans MS" pitchFamily="66" charset="0"/>
                        </a:rPr>
                        <a:t> ατόμων με ακραίο φαινότυπο στην </a:t>
                      </a:r>
                      <a:r>
                        <a:rPr lang="en-US" baseline="0" dirty="0" smtClean="0">
                          <a:latin typeface="Comic Sans MS" pitchFamily="66" charset="0"/>
                        </a:rPr>
                        <a:t>F</a:t>
                      </a:r>
                      <a:r>
                        <a:rPr lang="en-US" baseline="-25000" dirty="0" smtClean="0">
                          <a:latin typeface="Comic Sans MS" pitchFamily="66" charset="0"/>
                        </a:rPr>
                        <a:t>2</a:t>
                      </a:r>
                    </a:p>
                  </a:txBody>
                  <a:tcPr/>
                </a:tc>
                <a:tc>
                  <a:txBody>
                    <a:bodyPr/>
                    <a:lstStyle/>
                    <a:p>
                      <a:pPr algn="ctr"/>
                      <a:r>
                        <a:rPr lang="el-GR" dirty="0" smtClean="0">
                          <a:latin typeface="Comic Sans MS" pitchFamily="66" charset="0"/>
                        </a:rPr>
                        <a:t>Διακριτές φαινοτυπικές κατηγορίες</a:t>
                      </a:r>
                    </a:p>
                    <a:p>
                      <a:pPr algn="ctr"/>
                      <a:r>
                        <a:rPr lang="el-GR" dirty="0" smtClean="0">
                          <a:latin typeface="Comic Sans MS" pitchFamily="66" charset="0"/>
                        </a:rPr>
                        <a:t>(</a:t>
                      </a:r>
                      <a:r>
                        <a:rPr lang="en-US" dirty="0" smtClean="0">
                          <a:latin typeface="Comic Sans MS" pitchFamily="66" charset="0"/>
                        </a:rPr>
                        <a:t>2n+1) </a:t>
                      </a:r>
                      <a:r>
                        <a:rPr lang="el-GR" dirty="0" smtClean="0">
                          <a:latin typeface="Comic Sans MS" pitchFamily="66" charset="0"/>
                        </a:rPr>
                        <a:t>στην </a:t>
                      </a:r>
                      <a:r>
                        <a:rPr lang="en-US" dirty="0" smtClean="0">
                          <a:latin typeface="Comic Sans MS" pitchFamily="66" charset="0"/>
                        </a:rPr>
                        <a:t>F</a:t>
                      </a:r>
                      <a:r>
                        <a:rPr lang="en-US" baseline="-25000" dirty="0" smtClean="0">
                          <a:latin typeface="Comic Sans MS" pitchFamily="66" charset="0"/>
                        </a:rPr>
                        <a:t>2</a:t>
                      </a:r>
                      <a:endParaRPr lang="el-GR" baseline="-25000" dirty="0">
                        <a:latin typeface="Comic Sans MS" pitchFamily="66" charset="0"/>
                      </a:endParaRPr>
                    </a:p>
                  </a:txBody>
                  <a:tcPr/>
                </a:tc>
              </a:tr>
              <a:tr h="370840">
                <a:tc>
                  <a:txBody>
                    <a:bodyPr/>
                    <a:lstStyle/>
                    <a:p>
                      <a:pPr algn="ctr"/>
                      <a:r>
                        <a:rPr lang="el-GR" b="1" dirty="0" smtClean="0">
                          <a:solidFill>
                            <a:srgbClr val="1C1C1C"/>
                          </a:solidFill>
                          <a:latin typeface="Comic Sans MS" pitchFamily="66" charset="0"/>
                        </a:rPr>
                        <a:t>1</a:t>
                      </a:r>
                      <a:endParaRPr lang="el-GR" b="1" dirty="0">
                        <a:solidFill>
                          <a:srgbClr val="1C1C1C"/>
                        </a:solidFill>
                        <a:latin typeface="Comic Sans MS" pitchFamily="66" charset="0"/>
                      </a:endParaRPr>
                    </a:p>
                  </a:txBody>
                  <a:tcPr/>
                </a:tc>
                <a:tc>
                  <a:txBody>
                    <a:bodyPr/>
                    <a:lstStyle/>
                    <a:p>
                      <a:pPr algn="ctr"/>
                      <a:r>
                        <a:rPr lang="el-GR" b="1" dirty="0" smtClean="0">
                          <a:solidFill>
                            <a:srgbClr val="1C1C1C"/>
                          </a:solidFill>
                          <a:latin typeface="Comic Sans MS" pitchFamily="66" charset="0"/>
                        </a:rPr>
                        <a:t>¼</a:t>
                      </a:r>
                      <a:endParaRPr lang="el-GR" b="1" dirty="0">
                        <a:solidFill>
                          <a:srgbClr val="1C1C1C"/>
                        </a:solidFill>
                        <a:latin typeface="Comic Sans MS" pitchFamily="66" charset="0"/>
                      </a:endParaRPr>
                    </a:p>
                  </a:txBody>
                  <a:tcPr/>
                </a:tc>
                <a:tc>
                  <a:txBody>
                    <a:bodyPr/>
                    <a:lstStyle/>
                    <a:p>
                      <a:pPr algn="ctr"/>
                      <a:r>
                        <a:rPr lang="el-GR" b="1" dirty="0" smtClean="0">
                          <a:solidFill>
                            <a:srgbClr val="1C1C1C"/>
                          </a:solidFill>
                          <a:latin typeface="Comic Sans MS" pitchFamily="66" charset="0"/>
                        </a:rPr>
                        <a:t>3</a:t>
                      </a:r>
                      <a:endParaRPr lang="el-GR" b="1" dirty="0">
                        <a:solidFill>
                          <a:srgbClr val="1C1C1C"/>
                        </a:solidFill>
                        <a:latin typeface="Comic Sans MS" pitchFamily="66" charset="0"/>
                      </a:endParaRPr>
                    </a:p>
                  </a:txBody>
                  <a:tcPr/>
                </a:tc>
              </a:tr>
              <a:tr h="370840">
                <a:tc>
                  <a:txBody>
                    <a:bodyPr/>
                    <a:lstStyle/>
                    <a:p>
                      <a:pPr algn="ctr"/>
                      <a:r>
                        <a:rPr lang="el-GR" b="1" dirty="0" smtClean="0">
                          <a:solidFill>
                            <a:srgbClr val="1C1C1C"/>
                          </a:solidFill>
                          <a:latin typeface="Comic Sans MS" pitchFamily="66" charset="0"/>
                        </a:rPr>
                        <a:t>2</a:t>
                      </a:r>
                      <a:endParaRPr lang="el-GR" b="1" dirty="0">
                        <a:solidFill>
                          <a:srgbClr val="1C1C1C"/>
                        </a:solidFill>
                        <a:latin typeface="Comic Sans MS" pitchFamily="66" charset="0"/>
                      </a:endParaRPr>
                    </a:p>
                  </a:txBody>
                  <a:tcPr>
                    <a:lnB w="12700" cap="flat" cmpd="sng" algn="ctr">
                      <a:solidFill>
                        <a:schemeClr val="tx1"/>
                      </a:solidFill>
                      <a:prstDash val="solid"/>
                      <a:round/>
                      <a:headEnd type="none" w="med" len="med"/>
                      <a:tailEnd type="none" w="med" len="med"/>
                    </a:lnB>
                  </a:tcPr>
                </a:tc>
                <a:tc>
                  <a:txBody>
                    <a:bodyPr/>
                    <a:lstStyle/>
                    <a:p>
                      <a:pPr algn="ctr"/>
                      <a:r>
                        <a:rPr lang="el-GR" b="1" dirty="0" smtClean="0">
                          <a:solidFill>
                            <a:srgbClr val="1C1C1C"/>
                          </a:solidFill>
                          <a:latin typeface="Comic Sans MS" pitchFamily="66" charset="0"/>
                        </a:rPr>
                        <a:t>(¼)</a:t>
                      </a:r>
                      <a:r>
                        <a:rPr lang="el-GR" b="1" baseline="30000" dirty="0" smtClean="0">
                          <a:solidFill>
                            <a:srgbClr val="1C1C1C"/>
                          </a:solidFill>
                          <a:latin typeface="Comic Sans MS" pitchFamily="66" charset="0"/>
                        </a:rPr>
                        <a:t>2</a:t>
                      </a:r>
                    </a:p>
                  </a:txBody>
                  <a:tcPr/>
                </a:tc>
                <a:tc>
                  <a:txBody>
                    <a:bodyPr/>
                    <a:lstStyle/>
                    <a:p>
                      <a:pPr algn="ctr"/>
                      <a:r>
                        <a:rPr lang="el-GR" b="1" dirty="0" smtClean="0">
                          <a:solidFill>
                            <a:srgbClr val="1C1C1C"/>
                          </a:solidFill>
                          <a:latin typeface="Comic Sans MS" pitchFamily="66" charset="0"/>
                        </a:rPr>
                        <a:t>5</a:t>
                      </a:r>
                      <a:endParaRPr lang="el-GR" b="1" dirty="0">
                        <a:solidFill>
                          <a:srgbClr val="1C1C1C"/>
                        </a:solidFill>
                        <a:latin typeface="Comic Sans MS" pitchFamily="66" charset="0"/>
                      </a:endParaRPr>
                    </a:p>
                  </a:txBody>
                  <a:tcPr/>
                </a:tc>
              </a:tr>
              <a:tr h="370840">
                <a:tc>
                  <a:txBody>
                    <a:bodyPr/>
                    <a:lstStyle/>
                    <a:p>
                      <a:pPr algn="ctr"/>
                      <a:r>
                        <a:rPr lang="el-GR" b="1" dirty="0" smtClean="0">
                          <a:solidFill>
                            <a:srgbClr val="1C1C1C"/>
                          </a:solidFill>
                          <a:latin typeface="Comic Sans MS" pitchFamily="66" charset="0"/>
                        </a:rPr>
                        <a:t>3</a:t>
                      </a:r>
                      <a:endParaRPr lang="el-GR" b="1" dirty="0">
                        <a:solidFill>
                          <a:srgbClr val="1C1C1C"/>
                        </a:solidFill>
                        <a:latin typeface="Comic Sans MS" pitchFamily="66" charset="0"/>
                      </a:endParaRPr>
                    </a:p>
                  </a:txBody>
                  <a:tcPr>
                    <a:lnT w="12700" cap="flat" cmpd="sng" algn="ctr">
                      <a:solidFill>
                        <a:schemeClr val="tx1"/>
                      </a:solidFill>
                      <a:prstDash val="solid"/>
                      <a:round/>
                      <a:headEnd type="none" w="med" len="med"/>
                      <a:tailEnd type="none" w="med" len="med"/>
                    </a:lnT>
                  </a:tcPr>
                </a:tc>
                <a:tc>
                  <a:txBody>
                    <a:bodyPr/>
                    <a:lstStyle/>
                    <a:p>
                      <a:pPr algn="ctr"/>
                      <a:r>
                        <a:rPr lang="el-GR" b="1" dirty="0" smtClean="0">
                          <a:solidFill>
                            <a:srgbClr val="1C1C1C"/>
                          </a:solidFill>
                          <a:latin typeface="Comic Sans MS" pitchFamily="66" charset="0"/>
                        </a:rPr>
                        <a:t>(¼)</a:t>
                      </a:r>
                      <a:r>
                        <a:rPr lang="el-GR" b="1" baseline="30000" dirty="0" smtClean="0">
                          <a:solidFill>
                            <a:srgbClr val="1C1C1C"/>
                          </a:solidFill>
                          <a:latin typeface="Comic Sans MS" pitchFamily="66" charset="0"/>
                        </a:rPr>
                        <a:t>3</a:t>
                      </a:r>
                      <a:endParaRPr lang="el-GR" b="1" baseline="30000" dirty="0">
                        <a:solidFill>
                          <a:srgbClr val="1C1C1C"/>
                        </a:solidFill>
                        <a:latin typeface="Comic Sans MS" pitchFamily="66" charset="0"/>
                      </a:endParaRPr>
                    </a:p>
                  </a:txBody>
                  <a:tcPr/>
                </a:tc>
                <a:tc>
                  <a:txBody>
                    <a:bodyPr/>
                    <a:lstStyle/>
                    <a:p>
                      <a:pPr algn="ctr"/>
                      <a:r>
                        <a:rPr lang="el-GR" b="1" dirty="0" smtClean="0">
                          <a:solidFill>
                            <a:srgbClr val="1C1C1C"/>
                          </a:solidFill>
                          <a:latin typeface="Comic Sans MS" pitchFamily="66" charset="0"/>
                        </a:rPr>
                        <a:t>7</a:t>
                      </a:r>
                      <a:endParaRPr lang="el-GR" b="1" dirty="0">
                        <a:solidFill>
                          <a:srgbClr val="1C1C1C"/>
                        </a:solidFill>
                        <a:latin typeface="Comic Sans MS" pitchFamily="66" charset="0"/>
                      </a:endParaRPr>
                    </a:p>
                  </a:txBody>
                  <a:tcPr/>
                </a:tc>
              </a:tr>
              <a:tr h="370840">
                <a:tc>
                  <a:txBody>
                    <a:bodyPr/>
                    <a:lstStyle/>
                    <a:p>
                      <a:pPr algn="ctr"/>
                      <a:r>
                        <a:rPr lang="el-GR" b="1" dirty="0" smtClean="0">
                          <a:solidFill>
                            <a:srgbClr val="1C1C1C"/>
                          </a:solidFill>
                          <a:latin typeface="Comic Sans MS" pitchFamily="66" charset="0"/>
                        </a:rPr>
                        <a:t>4</a:t>
                      </a:r>
                      <a:endParaRPr lang="el-GR" b="1" dirty="0">
                        <a:solidFill>
                          <a:srgbClr val="1C1C1C"/>
                        </a:solidFill>
                        <a:latin typeface="Comic Sans MS" pitchFamily="66" charset="0"/>
                      </a:endParaRPr>
                    </a:p>
                  </a:txBody>
                  <a:tcPr/>
                </a:tc>
                <a:tc>
                  <a:txBody>
                    <a:bodyPr/>
                    <a:lstStyle/>
                    <a:p>
                      <a:pPr algn="ctr"/>
                      <a:r>
                        <a:rPr lang="el-GR" b="1" dirty="0" smtClean="0">
                          <a:solidFill>
                            <a:srgbClr val="1C1C1C"/>
                          </a:solidFill>
                          <a:latin typeface="Comic Sans MS" pitchFamily="66" charset="0"/>
                        </a:rPr>
                        <a:t>(¼)</a:t>
                      </a:r>
                      <a:r>
                        <a:rPr lang="el-GR" b="1" baseline="30000" dirty="0" smtClean="0">
                          <a:solidFill>
                            <a:srgbClr val="1C1C1C"/>
                          </a:solidFill>
                          <a:latin typeface="Comic Sans MS" pitchFamily="66" charset="0"/>
                        </a:rPr>
                        <a:t>4</a:t>
                      </a:r>
                      <a:endParaRPr lang="el-GR" b="1" baseline="30000" dirty="0">
                        <a:solidFill>
                          <a:srgbClr val="1C1C1C"/>
                        </a:solidFill>
                        <a:latin typeface="Comic Sans MS" pitchFamily="66" charset="0"/>
                      </a:endParaRPr>
                    </a:p>
                  </a:txBody>
                  <a:tcPr/>
                </a:tc>
                <a:tc>
                  <a:txBody>
                    <a:bodyPr/>
                    <a:lstStyle/>
                    <a:p>
                      <a:pPr algn="ctr"/>
                      <a:r>
                        <a:rPr lang="el-GR" b="1" dirty="0" smtClean="0">
                          <a:solidFill>
                            <a:srgbClr val="1C1C1C"/>
                          </a:solidFill>
                          <a:latin typeface="Comic Sans MS" pitchFamily="66" charset="0"/>
                        </a:rPr>
                        <a:t>9</a:t>
                      </a:r>
                      <a:endParaRPr lang="el-GR" b="1" dirty="0">
                        <a:solidFill>
                          <a:srgbClr val="1C1C1C"/>
                        </a:solidFill>
                        <a:latin typeface="Comic Sans MS" pitchFamily="66" charset="0"/>
                      </a:endParaRPr>
                    </a:p>
                  </a:txBody>
                  <a:tcPr/>
                </a:tc>
              </a:tr>
              <a:tr h="370840">
                <a:tc>
                  <a:txBody>
                    <a:bodyPr/>
                    <a:lstStyle/>
                    <a:p>
                      <a:pPr algn="ctr"/>
                      <a:r>
                        <a:rPr lang="el-GR" b="1" dirty="0" smtClean="0">
                          <a:solidFill>
                            <a:srgbClr val="1C1C1C"/>
                          </a:solidFill>
                          <a:latin typeface="Comic Sans MS" pitchFamily="66" charset="0"/>
                        </a:rPr>
                        <a:t>5</a:t>
                      </a:r>
                      <a:endParaRPr lang="el-GR" b="1" dirty="0">
                        <a:solidFill>
                          <a:srgbClr val="1C1C1C"/>
                        </a:solidFill>
                        <a:latin typeface="Comic Sans MS" pitchFamily="66" charset="0"/>
                      </a:endParaRPr>
                    </a:p>
                  </a:txBody>
                  <a:tcPr/>
                </a:tc>
                <a:tc>
                  <a:txBody>
                    <a:bodyPr/>
                    <a:lstStyle/>
                    <a:p>
                      <a:pPr algn="ctr"/>
                      <a:r>
                        <a:rPr lang="el-GR" b="1" dirty="0" smtClean="0">
                          <a:solidFill>
                            <a:srgbClr val="1C1C1C"/>
                          </a:solidFill>
                          <a:latin typeface="Comic Sans MS" pitchFamily="66" charset="0"/>
                        </a:rPr>
                        <a:t>(¼)</a:t>
                      </a:r>
                      <a:r>
                        <a:rPr lang="el-GR" b="1" baseline="30000" dirty="0" smtClean="0">
                          <a:solidFill>
                            <a:srgbClr val="1C1C1C"/>
                          </a:solidFill>
                          <a:latin typeface="Comic Sans MS" pitchFamily="66" charset="0"/>
                        </a:rPr>
                        <a:t>5</a:t>
                      </a:r>
                      <a:endParaRPr lang="el-GR" b="1" baseline="30000" dirty="0">
                        <a:solidFill>
                          <a:srgbClr val="1C1C1C"/>
                        </a:solidFill>
                        <a:latin typeface="Comic Sans MS" pitchFamily="66" charset="0"/>
                      </a:endParaRPr>
                    </a:p>
                  </a:txBody>
                  <a:tcPr/>
                </a:tc>
                <a:tc>
                  <a:txBody>
                    <a:bodyPr/>
                    <a:lstStyle/>
                    <a:p>
                      <a:pPr algn="ctr"/>
                      <a:r>
                        <a:rPr lang="el-GR" b="1" dirty="0" smtClean="0">
                          <a:solidFill>
                            <a:srgbClr val="1C1C1C"/>
                          </a:solidFill>
                          <a:latin typeface="Comic Sans MS" pitchFamily="66" charset="0"/>
                        </a:rPr>
                        <a:t>11</a:t>
                      </a:r>
                      <a:endParaRPr lang="el-GR" b="1" dirty="0">
                        <a:solidFill>
                          <a:srgbClr val="1C1C1C"/>
                        </a:solidFill>
                        <a:latin typeface="Comic Sans MS" pitchFamily="66"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6" name="Rectangle 4"/>
          <p:cNvSpPr>
            <a:spLocks noGrp="1" noChangeArrowheads="1"/>
          </p:cNvSpPr>
          <p:nvPr>
            <p:ph type="title"/>
          </p:nvPr>
        </p:nvSpPr>
        <p:spPr/>
        <p:txBody>
          <a:bodyPr/>
          <a:lstStyle/>
          <a:p>
            <a:r>
              <a:rPr lang="el-GR" sz="3200" dirty="0">
                <a:latin typeface="Comic Sans MS" pitchFamily="66" charset="0"/>
              </a:rPr>
              <a:t>Σταδιακή προσέγγιση της συνεχούς </a:t>
            </a:r>
            <a:r>
              <a:rPr lang="el-GR" sz="3200" dirty="0" smtClean="0">
                <a:latin typeface="Comic Sans MS" pitchFamily="66" charset="0"/>
              </a:rPr>
              <a:t>κατανομής στην γενιά </a:t>
            </a:r>
            <a:r>
              <a:rPr lang="en-US" sz="3200" dirty="0" smtClean="0">
                <a:latin typeface="Comic Sans MS" pitchFamily="66" charset="0"/>
              </a:rPr>
              <a:t>F</a:t>
            </a:r>
            <a:r>
              <a:rPr lang="en-US" sz="3200" baseline="-25000" dirty="0" smtClean="0">
                <a:latin typeface="Comic Sans MS" pitchFamily="66" charset="0"/>
              </a:rPr>
              <a:t>2</a:t>
            </a:r>
            <a:endParaRPr lang="el-GR" sz="3200" baseline="-25000" dirty="0">
              <a:latin typeface="Comic Sans MS" pitchFamily="66" charset="0"/>
            </a:endParaRPr>
          </a:p>
        </p:txBody>
      </p:sp>
      <p:pic>
        <p:nvPicPr>
          <p:cNvPr id="64518" name="Picture 6" descr="Σταδιακή προσέγγιση της κανονικής κατανομής"/>
          <p:cNvPicPr>
            <a:picLocks noGrp="1" noChangeAspect="1" noChangeArrowheads="1"/>
          </p:cNvPicPr>
          <p:nvPr>
            <p:ph idx="1"/>
          </p:nvPr>
        </p:nvPicPr>
        <p:blipFill>
          <a:blip r:embed="rId2"/>
          <a:srcRect/>
          <a:stretch>
            <a:fillRect/>
          </a:stretch>
        </p:blipFill>
        <p:spPr>
          <a:xfrm>
            <a:off x="1204913" y="1852613"/>
            <a:ext cx="6734175" cy="3990975"/>
          </a:xfrm>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10 - Τίτλος"/>
          <p:cNvSpPr>
            <a:spLocks noGrp="1"/>
          </p:cNvSpPr>
          <p:nvPr>
            <p:ph type="title"/>
          </p:nvPr>
        </p:nvSpPr>
        <p:spPr/>
        <p:txBody>
          <a:bodyPr/>
          <a:lstStyle/>
          <a:p>
            <a:r>
              <a:rPr lang="el-GR" sz="3200" dirty="0" smtClean="0">
                <a:latin typeface="Comic Sans MS" pitchFamily="66" charset="0"/>
              </a:rPr>
              <a:t>Γενετικοί τόποι με πολλαπλά </a:t>
            </a:r>
            <a:r>
              <a:rPr lang="el-GR" sz="3200" dirty="0" err="1" smtClean="0">
                <a:latin typeface="Comic Sans MS" pitchFamily="66" charset="0"/>
              </a:rPr>
              <a:t>αλληλόμορφα</a:t>
            </a:r>
            <a:r>
              <a:rPr lang="el-GR" sz="3200" dirty="0" smtClean="0">
                <a:latin typeface="Comic Sans MS" pitchFamily="66" charset="0"/>
              </a:rPr>
              <a:t> και προσθετική δράση</a:t>
            </a:r>
            <a:endParaRPr lang="el-GR" sz="3200" dirty="0">
              <a:latin typeface="Comic Sans MS" pitchFamily="66" charset="0"/>
            </a:endParaRPr>
          </a:p>
        </p:txBody>
      </p:sp>
      <p:graphicFrame>
        <p:nvGraphicFramePr>
          <p:cNvPr id="10" name="9 - Θέση περιεχομένου"/>
          <p:cNvGraphicFramePr>
            <a:graphicFrameLocks noGrp="1"/>
          </p:cNvGraphicFramePr>
          <p:nvPr>
            <p:ph sz="quarter" idx="4294967295"/>
          </p:nvPr>
        </p:nvGraphicFramePr>
        <p:xfrm>
          <a:off x="4643438" y="1500174"/>
          <a:ext cx="4038600" cy="2479040"/>
        </p:xfrm>
        <a:graphic>
          <a:graphicData uri="http://schemas.openxmlformats.org/drawingml/2006/table">
            <a:tbl>
              <a:tblPr firstRow="1" bandRow="1">
                <a:tableStyleId>{5940675A-B579-460E-94D1-54222C63F5DA}</a:tableStyleId>
              </a:tblPr>
              <a:tblGrid>
                <a:gridCol w="807720"/>
                <a:gridCol w="807720"/>
                <a:gridCol w="807720"/>
                <a:gridCol w="807720"/>
                <a:gridCol w="807720"/>
              </a:tblGrid>
              <a:tr h="370840">
                <a:tc rowSpan="2" gridSpan="2">
                  <a:txBody>
                    <a:bodyPr/>
                    <a:lstStyle/>
                    <a:p>
                      <a:pPr algn="ctr"/>
                      <a:endParaRPr lang="el-GR" sz="1600" dirty="0">
                        <a:latin typeface="Comic Sans MS" pitchFamily="66" charset="0"/>
                      </a:endParaRPr>
                    </a:p>
                  </a:txBody>
                  <a:tcPr/>
                </a:tc>
                <a:tc rowSpan="2" hMerge="1">
                  <a:txBody>
                    <a:bodyPr/>
                    <a:lstStyle/>
                    <a:p>
                      <a:endParaRPr lang="el-GR" dirty="0"/>
                    </a:p>
                  </a:txBody>
                  <a:tcPr/>
                </a:tc>
                <a:tc gridSpan="3">
                  <a:txBody>
                    <a:bodyPr/>
                    <a:lstStyle/>
                    <a:p>
                      <a:pPr algn="ctr"/>
                      <a:r>
                        <a:rPr lang="el-GR" dirty="0" smtClean="0">
                          <a:latin typeface="Comic Sans MS" pitchFamily="66" charset="0"/>
                        </a:rPr>
                        <a:t>Γαμέτες πατέρα</a:t>
                      </a:r>
                      <a:endParaRPr lang="el-GR" dirty="0">
                        <a:latin typeface="Comic Sans MS" pitchFamily="66" charset="0"/>
                      </a:endParaRPr>
                    </a:p>
                  </a:txBody>
                  <a:tcPr/>
                </a:tc>
                <a:tc hMerge="1">
                  <a:txBody>
                    <a:bodyPr/>
                    <a:lstStyle/>
                    <a:p>
                      <a:endParaRPr lang="el-GR" dirty="0"/>
                    </a:p>
                  </a:txBody>
                  <a:tcPr/>
                </a:tc>
                <a:tc hMerge="1">
                  <a:txBody>
                    <a:bodyPr/>
                    <a:lstStyle/>
                    <a:p>
                      <a:endParaRPr lang="el-GR" dirty="0"/>
                    </a:p>
                  </a:txBody>
                  <a:tcPr/>
                </a:tc>
              </a:tr>
              <a:tr h="370840">
                <a:tc gridSpan="2" vMerge="1">
                  <a:txBody>
                    <a:bodyPr/>
                    <a:lstStyle/>
                    <a:p>
                      <a:endParaRPr lang="el-GR"/>
                    </a:p>
                  </a:txBody>
                  <a:tcPr/>
                </a:tc>
                <a:tc hMerge="1" vMerge="1">
                  <a:txBody>
                    <a:bodyPr/>
                    <a:lstStyle/>
                    <a:p>
                      <a:endParaRPr lang="el-GR" dirty="0"/>
                    </a:p>
                  </a:txBody>
                  <a:tcPr/>
                </a:tc>
                <a:tc>
                  <a:txBody>
                    <a:bodyPr/>
                    <a:lstStyle/>
                    <a:p>
                      <a:pPr algn="ctr"/>
                      <a:r>
                        <a:rPr lang="el-GR" sz="1600" dirty="0" smtClean="0">
                          <a:latin typeface="Comic Sans MS" pitchFamily="66" charset="0"/>
                        </a:rPr>
                        <a:t>1 </a:t>
                      </a:r>
                      <a:r>
                        <a:rPr lang="en-US" sz="1600" dirty="0" smtClean="0">
                          <a:latin typeface="Comic Sans MS" pitchFamily="66" charset="0"/>
                        </a:rPr>
                        <a:t>h</a:t>
                      </a:r>
                      <a:r>
                        <a:rPr lang="en-US" sz="1600" baseline="30000" dirty="0" smtClean="0">
                          <a:latin typeface="Comic Sans MS" pitchFamily="66" charset="0"/>
                        </a:rPr>
                        <a:t>-</a:t>
                      </a:r>
                      <a:endParaRPr lang="el-GR" sz="1600" baseline="30000" dirty="0">
                        <a:latin typeface="Comic Sans MS" pitchFamily="66" charset="0"/>
                      </a:endParaRPr>
                    </a:p>
                  </a:txBody>
                  <a:tcPr/>
                </a:tc>
                <a:tc>
                  <a:txBody>
                    <a:bodyPr/>
                    <a:lstStyle/>
                    <a:p>
                      <a:pPr algn="ctr"/>
                      <a:r>
                        <a:rPr lang="el-GR" sz="1600" dirty="0" smtClean="0">
                          <a:latin typeface="Comic Sans MS" pitchFamily="66" charset="0"/>
                        </a:rPr>
                        <a:t>2 </a:t>
                      </a:r>
                      <a:r>
                        <a:rPr lang="en-US" sz="1600" dirty="0" smtClean="0">
                          <a:latin typeface="Comic Sans MS" pitchFamily="66" charset="0"/>
                        </a:rPr>
                        <a:t>h</a:t>
                      </a:r>
                      <a:r>
                        <a:rPr lang="en-US" sz="1600" baseline="30000" dirty="0" smtClean="0">
                          <a:latin typeface="Comic Sans MS" pitchFamily="66" charset="0"/>
                        </a:rPr>
                        <a:t>0</a:t>
                      </a:r>
                      <a:endParaRPr lang="el-GR" sz="1600" baseline="30000" dirty="0">
                        <a:latin typeface="Comic Sans MS" pitchFamily="66" charset="0"/>
                      </a:endParaRPr>
                    </a:p>
                  </a:txBody>
                  <a:tcPr/>
                </a:tc>
                <a:tc>
                  <a:txBody>
                    <a:bodyPr/>
                    <a:lstStyle/>
                    <a:p>
                      <a:pPr algn="ctr"/>
                      <a:r>
                        <a:rPr lang="el-GR" sz="1600" dirty="0" smtClean="0">
                          <a:latin typeface="Comic Sans MS" pitchFamily="66" charset="0"/>
                        </a:rPr>
                        <a:t>1 </a:t>
                      </a:r>
                      <a:r>
                        <a:rPr lang="en-US" sz="1600" dirty="0" smtClean="0">
                          <a:latin typeface="Comic Sans MS" pitchFamily="66" charset="0"/>
                        </a:rPr>
                        <a:t>h</a:t>
                      </a:r>
                      <a:r>
                        <a:rPr lang="en-US" sz="1600" baseline="30000" dirty="0" smtClean="0">
                          <a:latin typeface="Comic Sans MS" pitchFamily="66" charset="0"/>
                        </a:rPr>
                        <a:t>2</a:t>
                      </a:r>
                      <a:endParaRPr lang="el-GR" sz="1600" baseline="30000" dirty="0">
                        <a:latin typeface="Comic Sans MS" pitchFamily="66" charset="0"/>
                      </a:endParaRPr>
                    </a:p>
                  </a:txBody>
                  <a:tcPr/>
                </a:tc>
              </a:tr>
              <a:tr h="370840">
                <a:tc rowSpan="3">
                  <a:txBody>
                    <a:bodyPr/>
                    <a:lstStyle/>
                    <a:p>
                      <a:pPr algn="ctr"/>
                      <a:r>
                        <a:rPr lang="el-GR" sz="1600" dirty="0" smtClean="0">
                          <a:latin typeface="Comic Sans MS" pitchFamily="66" charset="0"/>
                        </a:rPr>
                        <a:t>Γαμέτες</a:t>
                      </a:r>
                      <a:r>
                        <a:rPr lang="el-GR" sz="1600" baseline="0" dirty="0" smtClean="0">
                          <a:latin typeface="Comic Sans MS" pitchFamily="66" charset="0"/>
                        </a:rPr>
                        <a:t> μητέρας</a:t>
                      </a:r>
                      <a:endParaRPr lang="el-GR" sz="1600" dirty="0">
                        <a:latin typeface="Comic Sans MS" pitchFamily="66" charset="0"/>
                      </a:endParaRPr>
                    </a:p>
                  </a:txBody>
                  <a:tcPr vert="vert270"/>
                </a:tc>
                <a:tc>
                  <a:txBody>
                    <a:bodyPr/>
                    <a:lstStyle/>
                    <a:p>
                      <a:pPr algn="ctr"/>
                      <a:r>
                        <a:rPr lang="el-GR" sz="1600" dirty="0" smtClean="0">
                          <a:latin typeface="Comic Sans MS" pitchFamily="66" charset="0"/>
                        </a:rPr>
                        <a:t>1 </a:t>
                      </a:r>
                      <a:r>
                        <a:rPr lang="en-US" sz="1600" dirty="0" smtClean="0">
                          <a:latin typeface="Comic Sans MS" pitchFamily="66" charset="0"/>
                        </a:rPr>
                        <a:t>h</a:t>
                      </a:r>
                      <a:r>
                        <a:rPr lang="en-US" sz="1600" baseline="30000" dirty="0" smtClean="0">
                          <a:latin typeface="Comic Sans MS" pitchFamily="66" charset="0"/>
                        </a:rPr>
                        <a:t>-</a:t>
                      </a:r>
                      <a:endParaRPr lang="el-GR" sz="1600" baseline="30000" dirty="0">
                        <a:latin typeface="Comic Sans MS" pitchFamily="66" charset="0"/>
                      </a:endParaRPr>
                    </a:p>
                  </a:txBody>
                  <a:tcPr/>
                </a:tc>
                <a:tc>
                  <a:txBody>
                    <a:bodyPr/>
                    <a:lstStyle/>
                    <a:p>
                      <a:pPr algn="ctr"/>
                      <a:r>
                        <a:rPr lang="el-GR" sz="1600" dirty="0" smtClean="0">
                          <a:latin typeface="Comic Sans MS" pitchFamily="66" charset="0"/>
                        </a:rPr>
                        <a:t>1 </a:t>
                      </a:r>
                      <a:r>
                        <a:rPr lang="en-US" sz="1600" dirty="0" smtClean="0">
                          <a:latin typeface="Comic Sans MS" pitchFamily="66" charset="0"/>
                        </a:rPr>
                        <a:t>h</a:t>
                      </a:r>
                      <a:r>
                        <a:rPr lang="en-US" sz="1600" baseline="30000" dirty="0" smtClean="0">
                          <a:latin typeface="Comic Sans MS" pitchFamily="66" charset="0"/>
                        </a:rPr>
                        <a:t>-</a:t>
                      </a:r>
                      <a:r>
                        <a:rPr lang="en-US" sz="1600" dirty="0" smtClean="0">
                          <a:latin typeface="Comic Sans MS" pitchFamily="66" charset="0"/>
                        </a:rPr>
                        <a:t>h</a:t>
                      </a:r>
                      <a:r>
                        <a:rPr lang="en-US" sz="1600" baseline="30000" dirty="0" smtClean="0">
                          <a:latin typeface="Comic Sans MS" pitchFamily="66" charset="0"/>
                        </a:rPr>
                        <a:t>-</a:t>
                      </a:r>
                    </a:p>
                    <a:p>
                      <a:pPr algn="ctr"/>
                      <a:r>
                        <a:rPr lang="en-US" sz="1600" baseline="0" dirty="0" smtClean="0">
                          <a:latin typeface="Comic Sans MS" pitchFamily="66" charset="0"/>
                        </a:rPr>
                        <a:t>-4</a:t>
                      </a:r>
                      <a:endParaRPr lang="el-GR" sz="1600" baseline="0" dirty="0">
                        <a:latin typeface="Comic Sans MS"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Comic Sans MS" pitchFamily="66" charset="0"/>
                        </a:rPr>
                        <a:t>2 </a:t>
                      </a:r>
                      <a:r>
                        <a:rPr lang="en-US" sz="1600" dirty="0" smtClean="0">
                          <a:latin typeface="Comic Sans MS" pitchFamily="66" charset="0"/>
                        </a:rPr>
                        <a:t>h</a:t>
                      </a:r>
                      <a:r>
                        <a:rPr lang="en-US" sz="1600" baseline="30000" dirty="0" smtClean="0">
                          <a:latin typeface="Comic Sans MS" pitchFamily="66" charset="0"/>
                        </a:rPr>
                        <a:t>-</a:t>
                      </a:r>
                      <a:r>
                        <a:rPr lang="en-US" sz="1600" dirty="0" smtClean="0">
                          <a:latin typeface="Comic Sans MS" pitchFamily="66" charset="0"/>
                        </a:rPr>
                        <a:t>h</a:t>
                      </a:r>
                      <a:r>
                        <a:rPr lang="en-US" sz="1600" baseline="30000" dirty="0" smtClean="0">
                          <a:latin typeface="Comic Sans MS" pitchFamily="66" charset="0"/>
                        </a:rPr>
                        <a:t>0</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aseline="0" dirty="0" smtClean="0">
                          <a:latin typeface="Comic Sans MS" pitchFamily="66" charset="0"/>
                        </a:rPr>
                        <a:t>-2</a:t>
                      </a:r>
                      <a:endParaRPr lang="el-GR" sz="1600" baseline="0" dirty="0" smtClean="0">
                        <a:latin typeface="Comic Sans MS" pitchFamily="66" charset="0"/>
                      </a:endParaRPr>
                    </a:p>
                  </a:txBody>
                  <a:tcPr/>
                </a:tc>
                <a:tc>
                  <a:txBody>
                    <a:bodyPr/>
                    <a:lstStyle/>
                    <a:p>
                      <a:pPr algn="ctr"/>
                      <a:r>
                        <a:rPr lang="el-GR" sz="1600" dirty="0" smtClean="0">
                          <a:latin typeface="Comic Sans MS" pitchFamily="66" charset="0"/>
                        </a:rPr>
                        <a:t>1 </a:t>
                      </a:r>
                      <a:r>
                        <a:rPr lang="en-US" sz="1600" dirty="0" smtClean="0">
                          <a:latin typeface="Comic Sans MS" pitchFamily="66" charset="0"/>
                        </a:rPr>
                        <a:t>h</a:t>
                      </a:r>
                      <a:r>
                        <a:rPr lang="en-US" sz="1600" baseline="30000" dirty="0" smtClean="0">
                          <a:latin typeface="Comic Sans MS" pitchFamily="66" charset="0"/>
                        </a:rPr>
                        <a:t>-</a:t>
                      </a:r>
                      <a:r>
                        <a:rPr lang="en-US" sz="1600" dirty="0" smtClean="0">
                          <a:latin typeface="Comic Sans MS" pitchFamily="66" charset="0"/>
                        </a:rPr>
                        <a:t>h</a:t>
                      </a:r>
                      <a:r>
                        <a:rPr lang="en-US" sz="1600" baseline="30000" dirty="0" smtClean="0">
                          <a:latin typeface="Comic Sans MS" pitchFamily="66" charset="0"/>
                        </a:rPr>
                        <a:t>2</a:t>
                      </a:r>
                    </a:p>
                    <a:p>
                      <a:pPr algn="ctr"/>
                      <a:r>
                        <a:rPr lang="en-US" sz="1600" baseline="0" dirty="0" smtClean="0">
                          <a:latin typeface="Comic Sans MS" pitchFamily="66" charset="0"/>
                        </a:rPr>
                        <a:t>0</a:t>
                      </a:r>
                      <a:endParaRPr lang="el-GR" sz="1600" baseline="0" dirty="0">
                        <a:latin typeface="Comic Sans MS" pitchFamily="66" charset="0"/>
                      </a:endParaRPr>
                    </a:p>
                  </a:txBody>
                  <a:tcPr/>
                </a:tc>
              </a:tr>
              <a:tr h="370840">
                <a:tc vMerge="1">
                  <a:txBody>
                    <a:bodyPr/>
                    <a:lstStyle/>
                    <a:p>
                      <a:endParaRPr lang="el-GR" dirty="0"/>
                    </a:p>
                  </a:txBody>
                  <a:tcPr/>
                </a:tc>
                <a:tc>
                  <a:txBody>
                    <a:bodyPr/>
                    <a:lstStyle/>
                    <a:p>
                      <a:pPr algn="ctr"/>
                      <a:r>
                        <a:rPr lang="el-GR" sz="1600" dirty="0" smtClean="0">
                          <a:latin typeface="Comic Sans MS" pitchFamily="66" charset="0"/>
                        </a:rPr>
                        <a:t>2 </a:t>
                      </a:r>
                      <a:r>
                        <a:rPr lang="en-US" sz="1600" dirty="0" smtClean="0">
                          <a:latin typeface="Comic Sans MS" pitchFamily="66" charset="0"/>
                        </a:rPr>
                        <a:t>h</a:t>
                      </a:r>
                      <a:r>
                        <a:rPr lang="en-US" sz="1600" baseline="30000" dirty="0" smtClean="0">
                          <a:latin typeface="Comic Sans MS" pitchFamily="66" charset="0"/>
                        </a:rPr>
                        <a:t>0</a:t>
                      </a:r>
                    </a:p>
                  </a:txBody>
                  <a:tcPr/>
                </a:tc>
                <a:tc>
                  <a:txBody>
                    <a:bodyPr/>
                    <a:lstStyle/>
                    <a:p>
                      <a:pPr algn="ctr"/>
                      <a:r>
                        <a:rPr lang="el-GR" sz="1600" dirty="0" smtClean="0">
                          <a:latin typeface="Comic Sans MS" pitchFamily="66" charset="0"/>
                        </a:rPr>
                        <a:t>2 </a:t>
                      </a:r>
                      <a:r>
                        <a:rPr lang="en-US" sz="1600" dirty="0" smtClean="0">
                          <a:latin typeface="Comic Sans MS" pitchFamily="66" charset="0"/>
                        </a:rPr>
                        <a:t>h</a:t>
                      </a:r>
                      <a:r>
                        <a:rPr lang="en-US" sz="1600" baseline="30000" dirty="0" smtClean="0">
                          <a:latin typeface="Comic Sans MS" pitchFamily="66" charset="0"/>
                        </a:rPr>
                        <a:t>-</a:t>
                      </a:r>
                      <a:r>
                        <a:rPr lang="en-US" sz="1600" dirty="0" smtClean="0">
                          <a:latin typeface="Comic Sans MS" pitchFamily="66" charset="0"/>
                        </a:rPr>
                        <a:t>h</a:t>
                      </a:r>
                      <a:r>
                        <a:rPr lang="en-US" sz="1600" baseline="30000" dirty="0" smtClean="0">
                          <a:latin typeface="Comic Sans MS" pitchFamily="66" charset="0"/>
                        </a:rPr>
                        <a:t>0</a:t>
                      </a:r>
                    </a:p>
                    <a:p>
                      <a:pPr algn="ctr"/>
                      <a:r>
                        <a:rPr lang="en-US" sz="1600" baseline="0" dirty="0" smtClean="0">
                          <a:latin typeface="Comic Sans MS" pitchFamily="66" charset="0"/>
                        </a:rPr>
                        <a:t>-2</a:t>
                      </a:r>
                      <a:endParaRPr lang="el-GR" sz="1600" baseline="0" dirty="0">
                        <a:latin typeface="Comic Sans MS" pitchFamily="66" charset="0"/>
                      </a:endParaRPr>
                    </a:p>
                  </a:txBody>
                  <a:tcPr/>
                </a:tc>
                <a:tc>
                  <a:txBody>
                    <a:bodyPr/>
                    <a:lstStyle/>
                    <a:p>
                      <a:pPr algn="ctr"/>
                      <a:r>
                        <a:rPr lang="el-GR" sz="1600" baseline="0" dirty="0" smtClean="0">
                          <a:latin typeface="Comic Sans MS" pitchFamily="66" charset="0"/>
                        </a:rPr>
                        <a:t>4 </a:t>
                      </a:r>
                      <a:r>
                        <a:rPr lang="en-US" sz="1600" baseline="0" dirty="0" smtClean="0">
                          <a:latin typeface="Comic Sans MS" pitchFamily="66" charset="0"/>
                        </a:rPr>
                        <a:t>h</a:t>
                      </a:r>
                      <a:r>
                        <a:rPr lang="en-US" sz="1600" baseline="30000" dirty="0" smtClean="0">
                          <a:latin typeface="Comic Sans MS" pitchFamily="66" charset="0"/>
                        </a:rPr>
                        <a:t>0</a:t>
                      </a:r>
                      <a:r>
                        <a:rPr lang="en-US" sz="1600" dirty="0" smtClean="0">
                          <a:latin typeface="Comic Sans MS" pitchFamily="66" charset="0"/>
                        </a:rPr>
                        <a:t>h</a:t>
                      </a:r>
                      <a:r>
                        <a:rPr lang="en-US" sz="1600" baseline="30000" dirty="0" smtClean="0">
                          <a:latin typeface="Comic Sans MS" pitchFamily="66" charset="0"/>
                        </a:rPr>
                        <a:t>0</a:t>
                      </a:r>
                    </a:p>
                    <a:p>
                      <a:pPr algn="ctr"/>
                      <a:r>
                        <a:rPr lang="en-US" sz="1600" dirty="0" smtClean="0">
                          <a:latin typeface="Comic Sans MS" pitchFamily="66" charset="0"/>
                        </a:rPr>
                        <a:t>0</a:t>
                      </a:r>
                      <a:endParaRPr lang="el-GR" sz="1600" dirty="0">
                        <a:latin typeface="Comic Sans MS"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Comic Sans MS" pitchFamily="66" charset="0"/>
                        </a:rPr>
                        <a:t>2 </a:t>
                      </a:r>
                      <a:r>
                        <a:rPr lang="en-US" sz="1600" dirty="0" smtClean="0">
                          <a:latin typeface="Comic Sans MS" pitchFamily="66" charset="0"/>
                        </a:rPr>
                        <a:t>h</a:t>
                      </a:r>
                      <a:r>
                        <a:rPr lang="en-US" sz="1600" baseline="30000" dirty="0" smtClean="0">
                          <a:latin typeface="Comic Sans MS" pitchFamily="66" charset="0"/>
                        </a:rPr>
                        <a:t>0</a:t>
                      </a:r>
                      <a:r>
                        <a:rPr lang="en-US" sz="1600" dirty="0" smtClean="0">
                          <a:latin typeface="Comic Sans MS" pitchFamily="66" charset="0"/>
                        </a:rPr>
                        <a:t>h</a:t>
                      </a:r>
                      <a:r>
                        <a:rPr lang="en-US" sz="1600" baseline="30000" dirty="0" smtClean="0">
                          <a:latin typeface="Comic Sans MS" pitchFamily="66" charset="0"/>
                        </a:rPr>
                        <a:t>2</a:t>
                      </a:r>
                    </a:p>
                    <a:p>
                      <a:pPr marL="0" marR="0" indent="0" algn="ctr" defTabSz="914400" rtl="0" eaLnBrk="1" fontAlgn="auto" latinLnBrk="0" hangingPunct="1">
                        <a:lnSpc>
                          <a:spcPct val="100000"/>
                        </a:lnSpc>
                        <a:spcBef>
                          <a:spcPts val="0"/>
                        </a:spcBef>
                        <a:spcAft>
                          <a:spcPts val="0"/>
                        </a:spcAft>
                        <a:buClrTx/>
                        <a:buSzTx/>
                        <a:buFontTx/>
                        <a:buNone/>
                        <a:tabLst/>
                        <a:defRPr/>
                      </a:pPr>
                      <a:r>
                        <a:rPr lang="el-GR" sz="1600" baseline="0" dirty="0" smtClean="0">
                          <a:latin typeface="Comic Sans MS" pitchFamily="66" charset="0"/>
                        </a:rPr>
                        <a:t>+</a:t>
                      </a:r>
                      <a:r>
                        <a:rPr lang="en-US" sz="1600" baseline="0" dirty="0" smtClean="0">
                          <a:latin typeface="Comic Sans MS" pitchFamily="66" charset="0"/>
                        </a:rPr>
                        <a:t>2</a:t>
                      </a:r>
                      <a:endParaRPr lang="el-GR" sz="1600" baseline="0" dirty="0" smtClean="0">
                        <a:latin typeface="Comic Sans MS" pitchFamily="66" charset="0"/>
                      </a:endParaRPr>
                    </a:p>
                  </a:txBody>
                  <a:tcPr/>
                </a:tc>
              </a:tr>
              <a:tr h="370840">
                <a:tc vMerge="1">
                  <a:txBody>
                    <a:bodyPr/>
                    <a:lstStyle/>
                    <a:p>
                      <a:endParaRPr lang="el-GR" dirty="0"/>
                    </a:p>
                  </a:txBody>
                  <a:tcPr/>
                </a:tc>
                <a:tc>
                  <a:txBody>
                    <a:bodyPr/>
                    <a:lstStyle/>
                    <a:p>
                      <a:pPr algn="ctr"/>
                      <a:r>
                        <a:rPr lang="el-GR" sz="1600" dirty="0" smtClean="0">
                          <a:latin typeface="Comic Sans MS" pitchFamily="66" charset="0"/>
                        </a:rPr>
                        <a:t>1 </a:t>
                      </a:r>
                      <a:r>
                        <a:rPr lang="en-US" sz="1600" dirty="0" smtClean="0">
                          <a:latin typeface="Comic Sans MS" pitchFamily="66" charset="0"/>
                        </a:rPr>
                        <a:t>h</a:t>
                      </a:r>
                      <a:r>
                        <a:rPr lang="en-US" sz="1600" baseline="30000" dirty="0" smtClean="0">
                          <a:latin typeface="Comic Sans MS" pitchFamily="66" charset="0"/>
                        </a:rPr>
                        <a:t>2</a:t>
                      </a:r>
                      <a:endParaRPr lang="el-GR" sz="1600" baseline="30000" dirty="0">
                        <a:latin typeface="Comic Sans MS" pitchFamily="66" charset="0"/>
                      </a:endParaRPr>
                    </a:p>
                  </a:txBody>
                  <a:tcPr/>
                </a:tc>
                <a:tc>
                  <a:txBody>
                    <a:bodyPr/>
                    <a:lstStyle/>
                    <a:p>
                      <a:pPr algn="ctr"/>
                      <a:r>
                        <a:rPr lang="el-GR" sz="1600" dirty="0" smtClean="0">
                          <a:latin typeface="Comic Sans MS" pitchFamily="66" charset="0"/>
                        </a:rPr>
                        <a:t>1 </a:t>
                      </a:r>
                      <a:r>
                        <a:rPr lang="en-US" sz="1600" dirty="0" smtClean="0">
                          <a:latin typeface="Comic Sans MS" pitchFamily="66" charset="0"/>
                        </a:rPr>
                        <a:t>h</a:t>
                      </a:r>
                      <a:r>
                        <a:rPr lang="en-US" sz="1600" baseline="30000" dirty="0" smtClean="0">
                          <a:latin typeface="Comic Sans MS" pitchFamily="66" charset="0"/>
                        </a:rPr>
                        <a:t>-</a:t>
                      </a:r>
                      <a:r>
                        <a:rPr lang="en-US" sz="1600" dirty="0" smtClean="0">
                          <a:latin typeface="Comic Sans MS" pitchFamily="66" charset="0"/>
                        </a:rPr>
                        <a:t>h</a:t>
                      </a:r>
                      <a:r>
                        <a:rPr lang="en-US" sz="1600" baseline="30000" dirty="0" smtClean="0">
                          <a:latin typeface="Comic Sans MS" pitchFamily="66" charset="0"/>
                        </a:rPr>
                        <a:t>2</a:t>
                      </a:r>
                    </a:p>
                    <a:p>
                      <a:pPr algn="ctr"/>
                      <a:r>
                        <a:rPr lang="en-US" sz="1600" baseline="0" dirty="0" smtClean="0">
                          <a:latin typeface="Comic Sans MS" pitchFamily="66" charset="0"/>
                        </a:rPr>
                        <a:t>0</a:t>
                      </a:r>
                      <a:endParaRPr lang="el-GR" sz="1600" baseline="0" dirty="0">
                        <a:latin typeface="Comic Sans MS"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Comic Sans MS" pitchFamily="66" charset="0"/>
                        </a:rPr>
                        <a:t>2 </a:t>
                      </a:r>
                      <a:r>
                        <a:rPr lang="en-US" sz="1600" dirty="0" smtClean="0">
                          <a:latin typeface="Comic Sans MS" pitchFamily="66" charset="0"/>
                        </a:rPr>
                        <a:t>h</a:t>
                      </a:r>
                      <a:r>
                        <a:rPr lang="en-US" sz="1600" baseline="30000" dirty="0" smtClean="0">
                          <a:latin typeface="Comic Sans MS" pitchFamily="66" charset="0"/>
                        </a:rPr>
                        <a:t>0</a:t>
                      </a:r>
                      <a:r>
                        <a:rPr lang="en-US" sz="1600" dirty="0" smtClean="0">
                          <a:latin typeface="Comic Sans MS" pitchFamily="66" charset="0"/>
                        </a:rPr>
                        <a:t>h</a:t>
                      </a:r>
                      <a:r>
                        <a:rPr lang="en-US" sz="1600" baseline="30000" dirty="0" smtClean="0">
                          <a:latin typeface="Comic Sans MS" pitchFamily="66" charset="0"/>
                        </a:rPr>
                        <a:t>2 </a:t>
                      </a:r>
                      <a:endParaRPr lang="en-US" sz="1600" baseline="0" dirty="0" smtClean="0">
                        <a:latin typeface="Comic Sans MS" pitchFamily="66"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aseline="0" dirty="0" smtClean="0">
                          <a:latin typeface="Comic Sans MS" pitchFamily="66" charset="0"/>
                        </a:rPr>
                        <a:t>+2</a:t>
                      </a:r>
                      <a:endParaRPr lang="el-GR" sz="1600" baseline="0" dirty="0" smtClean="0">
                        <a:latin typeface="Comic Sans MS"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Comic Sans MS" pitchFamily="66" charset="0"/>
                        </a:rPr>
                        <a:t>1 </a:t>
                      </a:r>
                      <a:r>
                        <a:rPr lang="en-US" sz="1600" dirty="0" smtClean="0">
                          <a:latin typeface="Comic Sans MS" pitchFamily="66" charset="0"/>
                        </a:rPr>
                        <a:t>h</a:t>
                      </a:r>
                      <a:r>
                        <a:rPr lang="en-US" sz="1600" baseline="30000" dirty="0" smtClean="0">
                          <a:latin typeface="Comic Sans MS" pitchFamily="66" charset="0"/>
                        </a:rPr>
                        <a:t>2</a:t>
                      </a:r>
                      <a:r>
                        <a:rPr lang="en-US" sz="1600" dirty="0" smtClean="0">
                          <a:latin typeface="Comic Sans MS" pitchFamily="66" charset="0"/>
                        </a:rPr>
                        <a:t>h</a:t>
                      </a:r>
                      <a:r>
                        <a:rPr lang="en-US" sz="1600" baseline="30000" dirty="0" smtClean="0">
                          <a:latin typeface="Comic Sans MS" pitchFamily="66" charset="0"/>
                        </a:rPr>
                        <a:t>2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aseline="0" dirty="0" smtClean="0">
                          <a:latin typeface="Comic Sans MS" pitchFamily="66" charset="0"/>
                        </a:rPr>
                        <a:t>+4</a:t>
                      </a:r>
                      <a:endParaRPr lang="el-GR" sz="1600" baseline="0" dirty="0" smtClean="0">
                        <a:latin typeface="Comic Sans MS" pitchFamily="66" charset="0"/>
                      </a:endParaRPr>
                    </a:p>
                  </a:txBody>
                  <a:tcPr/>
                </a:tc>
              </a:tr>
            </a:tbl>
          </a:graphicData>
        </a:graphic>
      </p:graphicFrame>
      <p:sp>
        <p:nvSpPr>
          <p:cNvPr id="9" name="8 - Θέση κειμένου"/>
          <p:cNvSpPr>
            <a:spLocks noGrp="1"/>
          </p:cNvSpPr>
          <p:nvPr>
            <p:ph type="body" sz="half" idx="4294967295"/>
          </p:nvPr>
        </p:nvSpPr>
        <p:spPr>
          <a:xfrm>
            <a:off x="0" y="1357319"/>
            <a:ext cx="4038600" cy="3000375"/>
          </a:xfrm>
        </p:spPr>
        <p:txBody>
          <a:bodyPr/>
          <a:lstStyle/>
          <a:p>
            <a:r>
              <a:rPr lang="el-GR" sz="1800" dirty="0" smtClean="0">
                <a:latin typeface="Comic Sans MS" pitchFamily="66" charset="0"/>
              </a:rPr>
              <a:t>Έστω ένας γενετικός τόπος με πολλαπλά </a:t>
            </a:r>
            <a:r>
              <a:rPr lang="el-GR" sz="1800" dirty="0" err="1" smtClean="0">
                <a:latin typeface="Comic Sans MS" pitchFamily="66" charset="0"/>
              </a:rPr>
              <a:t>αλληλόμορφα</a:t>
            </a:r>
            <a:r>
              <a:rPr lang="el-GR" sz="1800" dirty="0" smtClean="0">
                <a:latin typeface="Comic Sans MS" pitchFamily="66" charset="0"/>
              </a:rPr>
              <a:t> που επηρεάζει το ύψος</a:t>
            </a:r>
            <a:endParaRPr lang="en-US" sz="1800" dirty="0" smtClean="0">
              <a:latin typeface="Comic Sans MS" pitchFamily="66" charset="0"/>
            </a:endParaRPr>
          </a:p>
          <a:p>
            <a:r>
              <a:rPr lang="el-GR" sz="1800" dirty="0" smtClean="0">
                <a:latin typeface="Comic Sans MS" pitchFamily="66" charset="0"/>
              </a:rPr>
              <a:t>Το </a:t>
            </a:r>
            <a:r>
              <a:rPr lang="en-US" sz="1800" dirty="0" smtClean="0">
                <a:latin typeface="Comic Sans MS" pitchFamily="66" charset="0"/>
              </a:rPr>
              <a:t>h</a:t>
            </a:r>
            <a:r>
              <a:rPr lang="en-US" sz="1800" baseline="30000" dirty="0" smtClean="0">
                <a:latin typeface="Comic Sans MS" pitchFamily="66" charset="0"/>
              </a:rPr>
              <a:t>-</a:t>
            </a:r>
            <a:r>
              <a:rPr lang="en-US" sz="1800" dirty="0" smtClean="0">
                <a:latin typeface="Comic Sans MS" pitchFamily="66" charset="0"/>
              </a:rPr>
              <a:t> </a:t>
            </a:r>
            <a:r>
              <a:rPr lang="el-GR" sz="1800" dirty="0" smtClean="0">
                <a:latin typeface="Comic Sans MS" pitchFamily="66" charset="0"/>
              </a:rPr>
              <a:t>αφαιρεί 2 </a:t>
            </a:r>
            <a:r>
              <a:rPr lang="en-US" sz="1800" dirty="0" smtClean="0">
                <a:latin typeface="Comic Sans MS" pitchFamily="66" charset="0"/>
              </a:rPr>
              <a:t>cm</a:t>
            </a:r>
            <a:r>
              <a:rPr lang="el-GR" sz="1800" dirty="0" smtClean="0">
                <a:latin typeface="Comic Sans MS" pitchFamily="66" charset="0"/>
              </a:rPr>
              <a:t> από το μέσο όρο </a:t>
            </a:r>
          </a:p>
          <a:p>
            <a:r>
              <a:rPr lang="el-GR" sz="1800" dirty="0" smtClean="0">
                <a:latin typeface="Comic Sans MS" pitchFamily="66" charset="0"/>
              </a:rPr>
              <a:t>Το </a:t>
            </a:r>
            <a:r>
              <a:rPr lang="en-US" sz="1800" dirty="0" smtClean="0">
                <a:latin typeface="Comic Sans MS" pitchFamily="66" charset="0"/>
              </a:rPr>
              <a:t>h</a:t>
            </a:r>
            <a:r>
              <a:rPr lang="en-US" sz="1800" baseline="30000" dirty="0" smtClean="0">
                <a:latin typeface="Comic Sans MS" pitchFamily="66" charset="0"/>
              </a:rPr>
              <a:t>0</a:t>
            </a:r>
            <a:r>
              <a:rPr lang="en-US" sz="1800" dirty="0" smtClean="0">
                <a:latin typeface="Comic Sans MS" pitchFamily="66" charset="0"/>
              </a:rPr>
              <a:t> </a:t>
            </a:r>
            <a:r>
              <a:rPr lang="el-GR" sz="1800" dirty="0" smtClean="0">
                <a:latin typeface="Comic Sans MS" pitchFamily="66" charset="0"/>
              </a:rPr>
              <a:t>δεν έχει καμία επίδραση</a:t>
            </a:r>
          </a:p>
          <a:p>
            <a:r>
              <a:rPr lang="el-GR" sz="1800" dirty="0" smtClean="0">
                <a:latin typeface="Comic Sans MS" pitchFamily="66" charset="0"/>
              </a:rPr>
              <a:t>Το </a:t>
            </a:r>
            <a:r>
              <a:rPr lang="en-US" sz="1800" dirty="0" smtClean="0">
                <a:latin typeface="Comic Sans MS" pitchFamily="66" charset="0"/>
              </a:rPr>
              <a:t>h</a:t>
            </a:r>
            <a:r>
              <a:rPr lang="en-US" sz="1800" baseline="30000" dirty="0" smtClean="0">
                <a:latin typeface="Comic Sans MS" pitchFamily="66" charset="0"/>
              </a:rPr>
              <a:t>2</a:t>
            </a:r>
            <a:r>
              <a:rPr lang="en-US" sz="1800" dirty="0" smtClean="0">
                <a:latin typeface="Comic Sans MS" pitchFamily="66" charset="0"/>
              </a:rPr>
              <a:t> </a:t>
            </a:r>
            <a:r>
              <a:rPr lang="el-GR" sz="1800" dirty="0" smtClean="0">
                <a:latin typeface="Comic Sans MS" pitchFamily="66" charset="0"/>
              </a:rPr>
              <a:t>προσθέτει 2 </a:t>
            </a:r>
            <a:r>
              <a:rPr lang="en-US" sz="1800" dirty="0" smtClean="0">
                <a:latin typeface="Comic Sans MS" pitchFamily="66" charset="0"/>
              </a:rPr>
              <a:t>cm</a:t>
            </a:r>
            <a:r>
              <a:rPr lang="el-GR" sz="1800" dirty="0" smtClean="0">
                <a:latin typeface="Comic Sans MS" pitchFamily="66" charset="0"/>
              </a:rPr>
              <a:t> στο μέσο όρο</a:t>
            </a:r>
          </a:p>
          <a:p>
            <a:r>
              <a:rPr lang="el-GR" sz="1800" dirty="0" smtClean="0">
                <a:latin typeface="Comic Sans MS" pitchFamily="66" charset="0"/>
              </a:rPr>
              <a:t>Το </a:t>
            </a:r>
            <a:r>
              <a:rPr lang="en-US" sz="1800" dirty="0" smtClean="0">
                <a:latin typeface="Comic Sans MS" pitchFamily="66" charset="0"/>
              </a:rPr>
              <a:t>h</a:t>
            </a:r>
            <a:r>
              <a:rPr lang="en-US" sz="1800" baseline="30000" dirty="0" smtClean="0">
                <a:latin typeface="Comic Sans MS" pitchFamily="66" charset="0"/>
              </a:rPr>
              <a:t>0</a:t>
            </a:r>
            <a:r>
              <a:rPr lang="en-US" sz="1800" dirty="0" smtClean="0">
                <a:latin typeface="Comic Sans MS" pitchFamily="66" charset="0"/>
              </a:rPr>
              <a:t> </a:t>
            </a:r>
            <a:r>
              <a:rPr lang="el-GR" sz="1800" dirty="0" smtClean="0">
                <a:latin typeface="Comic Sans MS" pitchFamily="66" charset="0"/>
              </a:rPr>
              <a:t>έχει διπλάσια συχνότητα των άλλων δύο </a:t>
            </a:r>
            <a:r>
              <a:rPr lang="el-GR" sz="1800" dirty="0" err="1" smtClean="0">
                <a:latin typeface="Comic Sans MS" pitchFamily="66" charset="0"/>
              </a:rPr>
              <a:t>αλληλομόρφων</a:t>
            </a:r>
            <a:endParaRPr lang="el-GR" sz="1800" dirty="0" smtClean="0">
              <a:latin typeface="Comic Sans MS" pitchFamily="66" charset="0"/>
            </a:endParaRPr>
          </a:p>
        </p:txBody>
      </p:sp>
      <p:pic>
        <p:nvPicPr>
          <p:cNvPr id="15365" name="Picture 5"/>
          <p:cNvPicPr>
            <a:picLocks noGrp="1" noChangeAspect="1" noChangeArrowheads="1"/>
          </p:cNvPicPr>
          <p:nvPr>
            <p:ph sz="quarter" idx="4294967295"/>
          </p:nvPr>
        </p:nvPicPr>
        <p:blipFill>
          <a:blip r:embed="rId2"/>
          <a:stretch>
            <a:fillRect/>
          </a:stretch>
        </p:blipFill>
        <p:spPr bwMode="auto">
          <a:xfrm>
            <a:off x="441307" y="4572008"/>
            <a:ext cx="1558925" cy="2171700"/>
          </a:xfrm>
          <a:prstGeom prst="rect">
            <a:avLst/>
          </a:prstGeom>
          <a:noFill/>
          <a:ln w="9525">
            <a:noFill/>
            <a:miter lim="800000"/>
            <a:headEnd/>
            <a:tailEnd/>
          </a:ln>
          <a:effectLst/>
        </p:spPr>
      </p:pic>
      <p:graphicFrame>
        <p:nvGraphicFramePr>
          <p:cNvPr id="12" name="11 - Γράφημα"/>
          <p:cNvGraphicFramePr/>
          <p:nvPr/>
        </p:nvGraphicFramePr>
        <p:xfrm>
          <a:off x="4786314" y="4143356"/>
          <a:ext cx="3357586" cy="2714644"/>
        </p:xfrm>
        <a:graphic>
          <a:graphicData uri="http://schemas.openxmlformats.org/drawingml/2006/chart">
            <c:chart xmlns:c="http://schemas.openxmlformats.org/drawingml/2006/chart" xmlns:r="http://schemas.openxmlformats.org/officeDocument/2006/relationships" r:id="rId3"/>
          </a:graphicData>
        </a:graphic>
      </p:graphicFrame>
      <p:sp>
        <p:nvSpPr>
          <p:cNvPr id="13" name="12 - TextBox"/>
          <p:cNvSpPr txBox="1"/>
          <p:nvPr/>
        </p:nvSpPr>
        <p:spPr>
          <a:xfrm>
            <a:off x="2071670" y="6417254"/>
            <a:ext cx="1545616" cy="369332"/>
          </a:xfrm>
          <a:prstGeom prst="rect">
            <a:avLst/>
          </a:prstGeom>
          <a:noFill/>
        </p:spPr>
        <p:txBody>
          <a:bodyPr wrap="none" rtlCol="0">
            <a:spAutoFit/>
          </a:bodyPr>
          <a:lstStyle/>
          <a:p>
            <a:r>
              <a:rPr lang="en-US" dirty="0" smtClean="0"/>
              <a:t>Sir R. Fisher</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Graphic spid="12"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sz="3200" dirty="0" smtClean="0">
                <a:latin typeface="Comic Sans MS" pitchFamily="66" charset="0"/>
              </a:rPr>
              <a:t>Γενετικοί τόποι με πολλαπλά </a:t>
            </a:r>
            <a:r>
              <a:rPr lang="el-GR" sz="3200" dirty="0" err="1" smtClean="0">
                <a:latin typeface="Comic Sans MS" pitchFamily="66" charset="0"/>
              </a:rPr>
              <a:t>αλληλόμορφα</a:t>
            </a:r>
            <a:r>
              <a:rPr lang="el-GR" sz="3200" dirty="0" smtClean="0">
                <a:latin typeface="Comic Sans MS" pitchFamily="66" charset="0"/>
              </a:rPr>
              <a:t> και προσθετική δράση</a:t>
            </a:r>
            <a:endParaRPr lang="el-GR" sz="3200" dirty="0"/>
          </a:p>
        </p:txBody>
      </p:sp>
      <p:graphicFrame>
        <p:nvGraphicFramePr>
          <p:cNvPr id="11" name="10 - Θέση περιεχομένου"/>
          <p:cNvGraphicFramePr>
            <a:graphicFrameLocks noGrp="1"/>
          </p:cNvGraphicFramePr>
          <p:nvPr>
            <p:ph sz="half" idx="1"/>
          </p:nvPr>
        </p:nvGraphicFramePr>
        <p:xfrm>
          <a:off x="457200" y="1600200"/>
          <a:ext cx="40386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9" name="8 - Θέση κειμένου"/>
          <p:cNvSpPr>
            <a:spLocks noGrp="1"/>
          </p:cNvSpPr>
          <p:nvPr>
            <p:ph sz="half" idx="2"/>
          </p:nvPr>
        </p:nvSpPr>
        <p:spPr>
          <a:xfrm>
            <a:off x="4819680" y="2290786"/>
            <a:ext cx="4038600" cy="3495668"/>
          </a:xfrm>
        </p:spPr>
        <p:txBody>
          <a:bodyPr/>
          <a:lstStyle/>
          <a:p>
            <a:r>
              <a:rPr lang="el-GR" sz="1800" dirty="0" smtClean="0">
                <a:latin typeface="Comic Sans MS" pitchFamily="66" charset="0"/>
              </a:rPr>
              <a:t>Έστω κι ένας δεύτερος γενετικός τόπος με πολλαπλά </a:t>
            </a:r>
            <a:r>
              <a:rPr lang="el-GR" sz="1800" dirty="0" err="1" smtClean="0">
                <a:latin typeface="Comic Sans MS" pitchFamily="66" charset="0"/>
              </a:rPr>
              <a:t>αλληλόμορφα</a:t>
            </a:r>
            <a:r>
              <a:rPr lang="el-GR" sz="1800" dirty="0" smtClean="0">
                <a:latin typeface="Comic Sans MS" pitchFamily="66" charset="0"/>
              </a:rPr>
              <a:t> που επηρεάζει το ύψος</a:t>
            </a:r>
            <a:endParaRPr lang="en-US" sz="1800" dirty="0" smtClean="0">
              <a:latin typeface="Comic Sans MS" pitchFamily="66" charset="0"/>
            </a:endParaRPr>
          </a:p>
          <a:p>
            <a:r>
              <a:rPr lang="el-GR" sz="1800" dirty="0" smtClean="0">
                <a:latin typeface="Comic Sans MS" pitchFamily="66" charset="0"/>
              </a:rPr>
              <a:t>Το </a:t>
            </a:r>
            <a:r>
              <a:rPr lang="en-US" sz="1800" dirty="0" smtClean="0">
                <a:latin typeface="Comic Sans MS" pitchFamily="66" charset="0"/>
              </a:rPr>
              <a:t>t</a:t>
            </a:r>
            <a:r>
              <a:rPr lang="en-US" sz="1800" baseline="30000" dirty="0" smtClean="0">
                <a:latin typeface="Comic Sans MS" pitchFamily="66" charset="0"/>
              </a:rPr>
              <a:t>-</a:t>
            </a:r>
            <a:r>
              <a:rPr lang="en-US" sz="1800" dirty="0" smtClean="0">
                <a:latin typeface="Comic Sans MS" pitchFamily="66" charset="0"/>
              </a:rPr>
              <a:t> </a:t>
            </a:r>
            <a:r>
              <a:rPr lang="el-GR" sz="1800" dirty="0" smtClean="0">
                <a:latin typeface="Comic Sans MS" pitchFamily="66" charset="0"/>
              </a:rPr>
              <a:t>αφαιρεί 2 </a:t>
            </a:r>
            <a:r>
              <a:rPr lang="en-US" sz="1800" dirty="0" smtClean="0">
                <a:latin typeface="Comic Sans MS" pitchFamily="66" charset="0"/>
              </a:rPr>
              <a:t>cm</a:t>
            </a:r>
            <a:r>
              <a:rPr lang="el-GR" sz="1800" dirty="0" smtClean="0">
                <a:latin typeface="Comic Sans MS" pitchFamily="66" charset="0"/>
              </a:rPr>
              <a:t> από το μέσο όρο </a:t>
            </a:r>
          </a:p>
          <a:p>
            <a:r>
              <a:rPr lang="el-GR" sz="1800" dirty="0" smtClean="0">
                <a:latin typeface="Comic Sans MS" pitchFamily="66" charset="0"/>
              </a:rPr>
              <a:t>Το </a:t>
            </a:r>
            <a:r>
              <a:rPr lang="en-US" sz="1800" dirty="0" smtClean="0">
                <a:latin typeface="Comic Sans MS" pitchFamily="66" charset="0"/>
              </a:rPr>
              <a:t>t</a:t>
            </a:r>
            <a:r>
              <a:rPr lang="en-US" sz="1800" baseline="30000" dirty="0" smtClean="0">
                <a:latin typeface="Comic Sans MS" pitchFamily="66" charset="0"/>
              </a:rPr>
              <a:t>0</a:t>
            </a:r>
            <a:r>
              <a:rPr lang="en-US" sz="1800" dirty="0" smtClean="0">
                <a:latin typeface="Comic Sans MS" pitchFamily="66" charset="0"/>
              </a:rPr>
              <a:t> </a:t>
            </a:r>
            <a:r>
              <a:rPr lang="el-GR" sz="1800" dirty="0" smtClean="0">
                <a:latin typeface="Comic Sans MS" pitchFamily="66" charset="0"/>
              </a:rPr>
              <a:t>δεν έχει καμία επίδραση</a:t>
            </a:r>
          </a:p>
          <a:p>
            <a:r>
              <a:rPr lang="el-GR" sz="1800" dirty="0" smtClean="0">
                <a:latin typeface="Comic Sans MS" pitchFamily="66" charset="0"/>
              </a:rPr>
              <a:t>Το </a:t>
            </a:r>
            <a:r>
              <a:rPr lang="en-US" sz="1800" dirty="0" smtClean="0">
                <a:latin typeface="Comic Sans MS" pitchFamily="66" charset="0"/>
              </a:rPr>
              <a:t>t</a:t>
            </a:r>
            <a:r>
              <a:rPr lang="en-US" sz="1800" baseline="30000" dirty="0" smtClean="0">
                <a:latin typeface="Comic Sans MS" pitchFamily="66" charset="0"/>
              </a:rPr>
              <a:t>2</a:t>
            </a:r>
            <a:r>
              <a:rPr lang="en-US" sz="1800" dirty="0" smtClean="0">
                <a:latin typeface="Comic Sans MS" pitchFamily="66" charset="0"/>
              </a:rPr>
              <a:t> </a:t>
            </a:r>
            <a:r>
              <a:rPr lang="el-GR" sz="1800" dirty="0" smtClean="0">
                <a:latin typeface="Comic Sans MS" pitchFamily="66" charset="0"/>
              </a:rPr>
              <a:t>προσθέτει 2 </a:t>
            </a:r>
            <a:r>
              <a:rPr lang="en-US" sz="1800" dirty="0" smtClean="0">
                <a:latin typeface="Comic Sans MS" pitchFamily="66" charset="0"/>
              </a:rPr>
              <a:t>cm</a:t>
            </a:r>
            <a:r>
              <a:rPr lang="el-GR" sz="1800" dirty="0" smtClean="0">
                <a:latin typeface="Comic Sans MS" pitchFamily="66" charset="0"/>
              </a:rPr>
              <a:t> στο μέσο όρο</a:t>
            </a:r>
          </a:p>
          <a:p>
            <a:r>
              <a:rPr lang="el-GR" sz="1800" dirty="0" smtClean="0">
                <a:latin typeface="Comic Sans MS" pitchFamily="66" charset="0"/>
              </a:rPr>
              <a:t>Το </a:t>
            </a:r>
            <a:r>
              <a:rPr lang="en-US" sz="1800" dirty="0" smtClean="0">
                <a:latin typeface="Comic Sans MS" pitchFamily="66" charset="0"/>
              </a:rPr>
              <a:t>t</a:t>
            </a:r>
            <a:r>
              <a:rPr lang="en-US" sz="1800" baseline="30000" dirty="0" smtClean="0">
                <a:latin typeface="Comic Sans MS" pitchFamily="66" charset="0"/>
              </a:rPr>
              <a:t>0</a:t>
            </a:r>
            <a:r>
              <a:rPr lang="en-US" sz="1800" dirty="0" smtClean="0">
                <a:latin typeface="Comic Sans MS" pitchFamily="66" charset="0"/>
              </a:rPr>
              <a:t> </a:t>
            </a:r>
            <a:r>
              <a:rPr lang="el-GR" sz="1800" dirty="0" smtClean="0">
                <a:latin typeface="Comic Sans MS" pitchFamily="66" charset="0"/>
              </a:rPr>
              <a:t>έχει διπλάσια συχνότητα από τα </a:t>
            </a:r>
            <a:r>
              <a:rPr lang="en-US" sz="1800" dirty="0" smtClean="0">
                <a:latin typeface="Comic Sans MS" pitchFamily="66" charset="0"/>
              </a:rPr>
              <a:t>t</a:t>
            </a:r>
            <a:r>
              <a:rPr lang="en-US" sz="1800" baseline="30000" dirty="0" smtClean="0">
                <a:latin typeface="Comic Sans MS" pitchFamily="66" charset="0"/>
              </a:rPr>
              <a:t>-</a:t>
            </a:r>
            <a:r>
              <a:rPr lang="en-US" sz="1800" dirty="0" smtClean="0">
                <a:latin typeface="Comic Sans MS" pitchFamily="66" charset="0"/>
              </a:rPr>
              <a:t> </a:t>
            </a:r>
            <a:r>
              <a:rPr lang="el-GR" sz="1800" dirty="0" smtClean="0">
                <a:latin typeface="Comic Sans MS" pitchFamily="66" charset="0"/>
              </a:rPr>
              <a:t>και </a:t>
            </a:r>
            <a:r>
              <a:rPr lang="en-US" sz="1800" dirty="0" smtClean="0">
                <a:latin typeface="Comic Sans MS" pitchFamily="66" charset="0"/>
              </a:rPr>
              <a:t>t</a:t>
            </a:r>
            <a:r>
              <a:rPr lang="el-GR" sz="1800" baseline="30000" dirty="0" smtClean="0">
                <a:latin typeface="Comic Sans MS" pitchFamily="66" charset="0"/>
              </a:rPr>
              <a:t>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1">
        <p:bldAsOne/>
      </p:bldGraphic>
      <p:bldP spid="9"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200" dirty="0" smtClean="0">
                <a:latin typeface="Comic Sans MS" pitchFamily="66" charset="0"/>
              </a:rPr>
              <a:t>Η μελέτη των ποσοτικών χαρακτήρων βασίζεται στην στατιστική ανάλυση </a:t>
            </a:r>
            <a:endParaRPr lang="el-GR" sz="3200" dirty="0">
              <a:latin typeface="Comic Sans MS" pitchFamily="66" charset="0"/>
            </a:endParaRPr>
          </a:p>
        </p:txBody>
      </p:sp>
      <p:sp>
        <p:nvSpPr>
          <p:cNvPr id="5" name="4 - Θέση κειμένου"/>
          <p:cNvSpPr>
            <a:spLocks noGrp="1"/>
          </p:cNvSpPr>
          <p:nvPr>
            <p:ph idx="1"/>
          </p:nvPr>
        </p:nvSpPr>
        <p:spPr/>
        <p:txBody>
          <a:bodyPr/>
          <a:lstStyle/>
          <a:p>
            <a:endParaRPr lang="el-GR" sz="2000" dirty="0" smtClean="0">
              <a:latin typeface="Comic Sans MS" pitchFamily="66" charset="0"/>
            </a:endParaRPr>
          </a:p>
          <a:p>
            <a:pPr>
              <a:buNone/>
            </a:pPr>
            <a:endParaRPr lang="el-GR" dirty="0"/>
          </a:p>
        </p:txBody>
      </p:sp>
      <p:sp>
        <p:nvSpPr>
          <p:cNvPr id="19" name="18 - Θέση κειμένου"/>
          <p:cNvSpPr>
            <a:spLocks noGrp="1"/>
          </p:cNvSpPr>
          <p:nvPr>
            <p:ph type="body" idx="4294967295"/>
          </p:nvPr>
        </p:nvSpPr>
        <p:spPr>
          <a:xfrm>
            <a:off x="2746390" y="1535113"/>
            <a:ext cx="2897180" cy="639762"/>
          </a:xfrm>
        </p:spPr>
        <p:txBody>
          <a:bodyPr anchor="t"/>
          <a:lstStyle/>
          <a:p>
            <a:pPr algn="ctr">
              <a:buNone/>
            </a:pPr>
            <a:r>
              <a:rPr lang="el-GR" sz="2000" dirty="0" smtClean="0">
                <a:latin typeface="Comic Sans MS" pitchFamily="66" charset="0"/>
              </a:rPr>
              <a:t>Αφορά πληθυσμούς</a:t>
            </a:r>
            <a:endParaRPr lang="en-US" sz="2000" dirty="0" smtClean="0">
              <a:latin typeface="Comic Sans MS" pitchFamily="66" charset="0"/>
            </a:endParaRPr>
          </a:p>
        </p:txBody>
      </p:sp>
      <p:sp>
        <p:nvSpPr>
          <p:cNvPr id="20" name="19 - TextBox"/>
          <p:cNvSpPr txBox="1"/>
          <p:nvPr/>
        </p:nvSpPr>
        <p:spPr>
          <a:xfrm>
            <a:off x="3143240" y="5500702"/>
            <a:ext cx="2417650" cy="369332"/>
          </a:xfrm>
          <a:prstGeom prst="rect">
            <a:avLst/>
          </a:prstGeom>
          <a:noFill/>
        </p:spPr>
        <p:txBody>
          <a:bodyPr wrap="none" rtlCol="0">
            <a:spAutoFit/>
          </a:bodyPr>
          <a:lstStyle/>
          <a:p>
            <a:r>
              <a:rPr lang="el-GR" dirty="0" smtClean="0"/>
              <a:t>Κατανομή συχνότητας</a:t>
            </a:r>
            <a:endParaRPr lang="el-GR" dirty="0"/>
          </a:p>
        </p:txBody>
      </p:sp>
      <p:pic>
        <p:nvPicPr>
          <p:cNvPr id="22" name="Picture 1"/>
          <p:cNvPicPr>
            <a:picLocks noChangeAspect="1"/>
          </p:cNvPicPr>
          <p:nvPr/>
        </p:nvPicPr>
        <p:blipFill>
          <a:blip r:embed="rId2"/>
          <a:srcRect/>
          <a:stretch>
            <a:fillRect/>
          </a:stretch>
        </p:blipFill>
        <p:spPr bwMode="auto">
          <a:xfrm>
            <a:off x="2000232" y="2285992"/>
            <a:ext cx="4414695" cy="25717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l-GR" sz="3200" dirty="0">
                <a:latin typeface="Comic Sans MS" pitchFamily="66" charset="0"/>
              </a:rPr>
              <a:t>Έλεγχος κληρονομικής βάσης ενός </a:t>
            </a:r>
            <a:r>
              <a:rPr lang="el-GR" sz="3200" dirty="0" smtClean="0">
                <a:latin typeface="Comic Sans MS" pitchFamily="66" charset="0"/>
              </a:rPr>
              <a:t>ποσοτικού χαρακτήρα</a:t>
            </a:r>
            <a:endParaRPr lang="el-GR" sz="3200" dirty="0">
              <a:latin typeface="Comic Sans MS" pitchFamily="66" charset="0"/>
            </a:endParaRPr>
          </a:p>
        </p:txBody>
      </p:sp>
      <p:pic>
        <p:nvPicPr>
          <p:cNvPr id="25605" name="Picture 5" descr="έλεγχος κληρονομικής βάσης"/>
          <p:cNvPicPr>
            <a:picLocks noGrp="1" noChangeAspect="1" noChangeArrowheads="1"/>
          </p:cNvPicPr>
          <p:nvPr>
            <p:ph idx="1"/>
          </p:nvPr>
        </p:nvPicPr>
        <p:blipFill>
          <a:blip r:embed="rId2"/>
          <a:srcRect/>
          <a:stretch>
            <a:fillRect/>
          </a:stretch>
        </p:blipFill>
        <p:spPr>
          <a:xfrm>
            <a:off x="2714612" y="1628775"/>
            <a:ext cx="3857651" cy="4697190"/>
          </a:xfrm>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1143000"/>
          </a:xfrm>
        </p:spPr>
        <p:txBody>
          <a:bodyPr/>
          <a:lstStyle/>
          <a:p>
            <a:r>
              <a:rPr lang="el-GR" sz="3000" dirty="0" smtClean="0">
                <a:latin typeface="Comic Sans MS" pitchFamily="66" charset="0"/>
              </a:rPr>
              <a:t>Η κανονική κατανομή</a:t>
            </a:r>
            <a:endParaRPr lang="el-GR" sz="3000" dirty="0">
              <a:latin typeface="Comic Sans MS" pitchFamily="66" charset="0"/>
            </a:endParaRPr>
          </a:p>
        </p:txBody>
      </p:sp>
      <p:sp>
        <p:nvSpPr>
          <p:cNvPr id="26627" name="Rectangle 3"/>
          <p:cNvSpPr>
            <a:spLocks noGrp="1" noChangeArrowheads="1"/>
          </p:cNvSpPr>
          <p:nvPr>
            <p:ph type="body" sz="half" idx="3"/>
          </p:nvPr>
        </p:nvSpPr>
        <p:spPr>
          <a:xfrm>
            <a:off x="4648200" y="1600200"/>
            <a:ext cx="4038600" cy="1400172"/>
          </a:xfrm>
        </p:spPr>
        <p:txBody>
          <a:bodyPr/>
          <a:lstStyle/>
          <a:p>
            <a:r>
              <a:rPr lang="el-GR" sz="2400" dirty="0">
                <a:latin typeface="Comic Sans MS" pitchFamily="66" charset="0"/>
              </a:rPr>
              <a:t>Μέσος όρος </a:t>
            </a:r>
            <a:r>
              <a:rPr lang="el-GR" sz="2400" i="1" dirty="0">
                <a:latin typeface="Comic Sans MS" pitchFamily="66" charset="0"/>
              </a:rPr>
              <a:t>μ</a:t>
            </a:r>
            <a:r>
              <a:rPr lang="el-GR" sz="2400" dirty="0">
                <a:latin typeface="Comic Sans MS" pitchFamily="66" charset="0"/>
              </a:rPr>
              <a:t>   </a:t>
            </a:r>
            <a:endParaRPr lang="el-GR" sz="2400" i="1" dirty="0">
              <a:latin typeface="Comic Sans MS" pitchFamily="66" charset="0"/>
            </a:endParaRPr>
          </a:p>
          <a:p>
            <a:r>
              <a:rPr lang="el-GR" sz="2400" dirty="0">
                <a:latin typeface="Comic Sans MS" pitchFamily="66" charset="0"/>
              </a:rPr>
              <a:t>Διακύμανση </a:t>
            </a:r>
            <a:r>
              <a:rPr lang="el-GR" sz="2400" i="1" dirty="0">
                <a:latin typeface="Comic Sans MS" pitchFamily="66" charset="0"/>
              </a:rPr>
              <a:t>σ</a:t>
            </a:r>
            <a:r>
              <a:rPr lang="el-GR" sz="2400" i="1" baseline="30000" dirty="0">
                <a:latin typeface="Comic Sans MS" pitchFamily="66" charset="0"/>
              </a:rPr>
              <a:t>2</a:t>
            </a:r>
            <a:r>
              <a:rPr lang="el-GR" sz="2400" i="1" dirty="0">
                <a:latin typeface="Comic Sans MS" pitchFamily="66" charset="0"/>
              </a:rPr>
              <a:t> </a:t>
            </a:r>
            <a:r>
              <a:rPr lang="el-GR" sz="2400" dirty="0" smtClean="0">
                <a:latin typeface="Comic Sans MS" pitchFamily="66" charset="0"/>
              </a:rPr>
              <a:t>(</a:t>
            </a:r>
            <a:r>
              <a:rPr lang="en-US" sz="2400" dirty="0" smtClean="0">
                <a:latin typeface="Comic Sans MS" pitchFamily="66" charset="0"/>
              </a:rPr>
              <a:t>V)</a:t>
            </a:r>
            <a:endParaRPr lang="el-GR" sz="2400" dirty="0">
              <a:latin typeface="Comic Sans MS" pitchFamily="66" charset="0"/>
            </a:endParaRPr>
          </a:p>
          <a:p>
            <a:r>
              <a:rPr lang="el-GR" sz="2400" dirty="0">
                <a:latin typeface="Comic Sans MS" pitchFamily="66" charset="0"/>
              </a:rPr>
              <a:t>Τυπική απόκλιση </a:t>
            </a:r>
            <a:r>
              <a:rPr lang="el-GR" sz="2400" i="1" dirty="0">
                <a:latin typeface="Comic Sans MS" pitchFamily="66" charset="0"/>
              </a:rPr>
              <a:t>σ</a:t>
            </a:r>
          </a:p>
        </p:txBody>
      </p:sp>
      <p:grpSp>
        <p:nvGrpSpPr>
          <p:cNvPr id="26628" name="Group 4"/>
          <p:cNvGrpSpPr>
            <a:grpSpLocks/>
          </p:cNvGrpSpPr>
          <p:nvPr/>
        </p:nvGrpSpPr>
        <p:grpSpPr bwMode="auto">
          <a:xfrm>
            <a:off x="827088" y="1600200"/>
            <a:ext cx="3384550" cy="3319463"/>
            <a:chOff x="521" y="1008"/>
            <a:chExt cx="1988" cy="2045"/>
          </a:xfrm>
        </p:grpSpPr>
        <p:pic>
          <p:nvPicPr>
            <p:cNvPr id="26629" name="Picture 5" descr="NormalCurve"/>
            <p:cNvPicPr>
              <a:picLocks noChangeAspect="1" noChangeArrowheads="1"/>
            </p:cNvPicPr>
            <p:nvPr/>
          </p:nvPicPr>
          <p:blipFill>
            <a:blip r:embed="rId4">
              <a:lum bright="6000"/>
            </a:blip>
            <a:srcRect/>
            <a:stretch>
              <a:fillRect/>
            </a:stretch>
          </p:blipFill>
          <p:spPr bwMode="auto">
            <a:xfrm>
              <a:off x="521" y="1008"/>
              <a:ext cx="1988" cy="2045"/>
            </a:xfrm>
            <a:prstGeom prst="rect">
              <a:avLst/>
            </a:prstGeom>
            <a:noFill/>
            <a:ln/>
            <a:effectLst/>
          </p:spPr>
        </p:pic>
        <p:sp>
          <p:nvSpPr>
            <p:cNvPr id="26630" name="Rectangle 6"/>
            <p:cNvSpPr>
              <a:spLocks noChangeArrowheads="1"/>
            </p:cNvSpPr>
            <p:nvPr/>
          </p:nvSpPr>
          <p:spPr bwMode="auto">
            <a:xfrm>
              <a:off x="2085" y="1038"/>
              <a:ext cx="366" cy="231"/>
            </a:xfrm>
            <a:prstGeom prst="rect">
              <a:avLst/>
            </a:prstGeom>
            <a:solidFill>
              <a:schemeClr val="tx1"/>
            </a:solidFill>
            <a:ln w="9525">
              <a:solidFill>
                <a:schemeClr val="tx1"/>
              </a:solidFill>
              <a:miter lim="800000"/>
              <a:headEnd/>
              <a:tailEnd/>
            </a:ln>
            <a:effectLst/>
          </p:spPr>
          <p:txBody>
            <a:bodyPr wrap="none" anchor="ctr"/>
            <a:lstStyle/>
            <a:p>
              <a:endParaRPr lang="el-GR"/>
            </a:p>
          </p:txBody>
        </p:sp>
      </p:grpSp>
      <p:graphicFrame>
        <p:nvGraphicFramePr>
          <p:cNvPr id="26631" name="Object 7"/>
          <p:cNvGraphicFramePr>
            <a:graphicFrameLocks noChangeAspect="1"/>
          </p:cNvGraphicFramePr>
          <p:nvPr>
            <p:ph sz="half" idx="2"/>
          </p:nvPr>
        </p:nvGraphicFramePr>
        <p:xfrm>
          <a:off x="5072066" y="3657611"/>
          <a:ext cx="2973387" cy="1271587"/>
        </p:xfrm>
        <a:graphic>
          <a:graphicData uri="http://schemas.openxmlformats.org/presentationml/2006/ole">
            <p:oleObj spid="_x0000_s26631" name="Εξίσωση" r:id="rId5" imgW="1841400" imgH="787320" progId="Equation.3">
              <p:embed/>
            </p:oleObj>
          </a:graphicData>
        </a:graphic>
      </p:graphicFrame>
      <p:grpSp>
        <p:nvGrpSpPr>
          <p:cNvPr id="26635" name="Group 11"/>
          <p:cNvGrpSpPr>
            <a:grpSpLocks/>
          </p:cNvGrpSpPr>
          <p:nvPr/>
        </p:nvGrpSpPr>
        <p:grpSpPr bwMode="auto">
          <a:xfrm>
            <a:off x="4941898" y="5084763"/>
            <a:ext cx="981075" cy="1073150"/>
            <a:chOff x="3061" y="3203"/>
            <a:chExt cx="618" cy="676"/>
          </a:xfrm>
        </p:grpSpPr>
        <p:sp>
          <p:nvSpPr>
            <p:cNvPr id="26633" name="Line 9"/>
            <p:cNvSpPr>
              <a:spLocks noChangeShapeType="1"/>
            </p:cNvSpPr>
            <p:nvPr/>
          </p:nvSpPr>
          <p:spPr bwMode="auto">
            <a:xfrm>
              <a:off x="3452" y="3203"/>
              <a:ext cx="0" cy="409"/>
            </a:xfrm>
            <a:prstGeom prst="line">
              <a:avLst/>
            </a:prstGeom>
            <a:noFill/>
            <a:ln w="19050">
              <a:solidFill>
                <a:schemeClr val="tx1"/>
              </a:solidFill>
              <a:round/>
              <a:headEnd/>
              <a:tailEnd type="triangle" w="med" len="med"/>
            </a:ln>
            <a:effectLst/>
          </p:spPr>
          <p:txBody>
            <a:bodyPr/>
            <a:lstStyle/>
            <a:p>
              <a:endParaRPr lang="el-GR"/>
            </a:p>
          </p:txBody>
        </p:sp>
        <p:sp>
          <p:nvSpPr>
            <p:cNvPr id="26634" name="Text Box 10"/>
            <p:cNvSpPr txBox="1">
              <a:spLocks noChangeArrowheads="1"/>
            </p:cNvSpPr>
            <p:nvPr/>
          </p:nvSpPr>
          <p:spPr bwMode="auto">
            <a:xfrm>
              <a:off x="3061" y="3627"/>
              <a:ext cx="618" cy="252"/>
            </a:xfrm>
            <a:prstGeom prst="rect">
              <a:avLst/>
            </a:prstGeom>
            <a:noFill/>
            <a:ln w="9525">
              <a:noFill/>
              <a:miter lim="800000"/>
              <a:headEnd/>
              <a:tailEnd/>
            </a:ln>
            <a:effectLst/>
          </p:spPr>
          <p:txBody>
            <a:bodyPr wrap="none">
              <a:spAutoFit/>
            </a:bodyPr>
            <a:lstStyle/>
            <a:p>
              <a:r>
                <a:rPr lang="el-GR" sz="2000" dirty="0"/>
                <a:t>Δείγμα</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6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6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10 - Τίτλος"/>
          <p:cNvSpPr>
            <a:spLocks noGrp="1"/>
          </p:cNvSpPr>
          <p:nvPr>
            <p:ph type="title"/>
          </p:nvPr>
        </p:nvSpPr>
        <p:spPr/>
        <p:txBody>
          <a:bodyPr/>
          <a:lstStyle/>
          <a:p>
            <a:r>
              <a:rPr lang="el-GR" sz="3000" dirty="0" smtClean="0">
                <a:latin typeface="Comic Sans MS" pitchFamily="66" charset="0"/>
              </a:rPr>
              <a:t>Παράδειγμα: Το μήκος του σώματος σε  δείγμα 10 ατόμων σαλαμάνδρας</a:t>
            </a:r>
          </a:p>
        </p:txBody>
      </p:sp>
      <p:pic>
        <p:nvPicPr>
          <p:cNvPr id="14" name="13 - Θέση περιεχομένου" descr="μεσος 1.png"/>
          <p:cNvPicPr>
            <a:picLocks noGrp="1" noChangeAspect="1"/>
          </p:cNvPicPr>
          <p:nvPr>
            <p:ph sz="half" idx="1"/>
          </p:nvPr>
        </p:nvPicPr>
        <p:blipFill>
          <a:blip r:embed="rId3"/>
          <a:stretch>
            <a:fillRect/>
          </a:stretch>
        </p:blipFill>
        <p:spPr>
          <a:xfrm>
            <a:off x="457200" y="1946103"/>
            <a:ext cx="4038600" cy="3803993"/>
          </a:xfrm>
        </p:spPr>
      </p:pic>
      <p:pic>
        <p:nvPicPr>
          <p:cNvPr id="15" name="14 - Θέση περιεχομένου" descr="μεσος 2.png"/>
          <p:cNvPicPr>
            <a:picLocks noGrp="1" noChangeAspect="1"/>
          </p:cNvPicPr>
          <p:nvPr>
            <p:ph sz="half" idx="2"/>
          </p:nvPr>
        </p:nvPicPr>
        <p:blipFill>
          <a:blip r:embed="rId4"/>
          <a:stretch>
            <a:fillRect/>
          </a:stretch>
        </p:blipFill>
        <p:spPr>
          <a:xfrm>
            <a:off x="4648200" y="2901291"/>
            <a:ext cx="4038600" cy="1893618"/>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304" name="Rectangle 8"/>
          <p:cNvSpPr>
            <a:spLocks noChangeArrowheads="1"/>
          </p:cNvSpPr>
          <p:nvPr/>
        </p:nvSpPr>
        <p:spPr bwMode="auto">
          <a:xfrm>
            <a:off x="785786" y="571480"/>
            <a:ext cx="7561262" cy="1015663"/>
          </a:xfrm>
          <a:prstGeom prst="rect">
            <a:avLst/>
          </a:prstGeom>
          <a:noFill/>
          <a:ln w="9525" algn="ctr">
            <a:noFill/>
            <a:miter lim="800000"/>
            <a:headEnd/>
            <a:tailEnd/>
          </a:ln>
        </p:spPr>
        <p:txBody>
          <a:bodyPr anchor="ctr">
            <a:spAutoFit/>
          </a:bodyPr>
          <a:lstStyle/>
          <a:p>
            <a:pPr algn="ctr"/>
            <a:r>
              <a:rPr lang="el-GR" sz="3000" b="1" dirty="0" smtClean="0">
                <a:solidFill>
                  <a:schemeClr val="tx2"/>
                </a:solidFill>
                <a:effectLst>
                  <a:outerShdw blurRad="38100" dist="38100" dir="2700000" algn="tl">
                    <a:srgbClr val="000000"/>
                  </a:outerShdw>
                </a:effectLst>
                <a:ea typeface="+mj-ea"/>
                <a:cs typeface="+mj-cs"/>
              </a:rPr>
              <a:t>Η διακύμανση είναι δείκτης της ποικιλομορφίας ενός χαρακτήρα</a:t>
            </a:r>
          </a:p>
        </p:txBody>
      </p:sp>
      <p:pic>
        <p:nvPicPr>
          <p:cNvPr id="28678" name="Picture 6"/>
          <p:cNvPicPr>
            <a:picLocks noChangeAspect="1" noChangeArrowheads="1"/>
          </p:cNvPicPr>
          <p:nvPr/>
        </p:nvPicPr>
        <p:blipFill>
          <a:blip r:embed="rId3"/>
          <a:srcRect/>
          <a:stretch>
            <a:fillRect/>
          </a:stretch>
        </p:blipFill>
        <p:spPr bwMode="auto">
          <a:xfrm>
            <a:off x="2195513" y="2060575"/>
            <a:ext cx="4449762" cy="3906838"/>
          </a:xfrm>
          <a:prstGeom prst="rect">
            <a:avLst/>
          </a:prstGeom>
          <a:noFill/>
          <a:ln w="9525" algn="ctr">
            <a:noFill/>
            <a:miter lim="800000"/>
            <a:headEnd/>
            <a:tailEnd/>
          </a:ln>
        </p:spPr>
      </p:pic>
      <p:sp>
        <p:nvSpPr>
          <p:cNvPr id="4" name="3 - TextBox"/>
          <p:cNvSpPr txBox="1"/>
          <p:nvPr/>
        </p:nvSpPr>
        <p:spPr>
          <a:xfrm>
            <a:off x="1808653" y="6286520"/>
            <a:ext cx="5335115" cy="369332"/>
          </a:xfrm>
          <a:prstGeom prst="rect">
            <a:avLst/>
          </a:prstGeom>
          <a:noFill/>
        </p:spPr>
        <p:txBody>
          <a:bodyPr wrap="none" rtlCol="0">
            <a:spAutoFit/>
          </a:bodyPr>
          <a:lstStyle/>
          <a:p>
            <a:r>
              <a:rPr lang="el-GR" dirty="0" smtClean="0"/>
              <a:t>Ίδιος μέσος αλλά διαφορετικές τιμές διακύμανσης</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87" name="Picture 8"/>
          <p:cNvPicPr>
            <a:picLocks noChangeAspect="1" noChangeArrowheads="1"/>
          </p:cNvPicPr>
          <p:nvPr/>
        </p:nvPicPr>
        <p:blipFill>
          <a:blip r:embed="rId2"/>
          <a:srcRect/>
          <a:stretch>
            <a:fillRect/>
          </a:stretch>
        </p:blipFill>
        <p:spPr bwMode="auto">
          <a:xfrm>
            <a:off x="2195513" y="1773238"/>
            <a:ext cx="4683125" cy="4319587"/>
          </a:xfrm>
          <a:prstGeom prst="rect">
            <a:avLst/>
          </a:prstGeom>
          <a:noFill/>
          <a:ln w="9525" algn="ctr">
            <a:noFill/>
            <a:miter lim="800000"/>
            <a:headEnd/>
            <a:tailEnd/>
          </a:ln>
        </p:spPr>
      </p:pic>
      <p:sp>
        <p:nvSpPr>
          <p:cNvPr id="7189" name="Rectangle 21"/>
          <p:cNvSpPr>
            <a:spLocks noGrp="1" noChangeArrowheads="1"/>
          </p:cNvSpPr>
          <p:nvPr>
            <p:ph type="title"/>
          </p:nvPr>
        </p:nvSpPr>
        <p:spPr/>
        <p:txBody>
          <a:bodyPr/>
          <a:lstStyle/>
          <a:p>
            <a:r>
              <a:rPr lang="el-GR" sz="2600" dirty="0">
                <a:latin typeface="Comic Sans MS" pitchFamily="66" charset="0"/>
              </a:rPr>
              <a:t>Φαινότυπος </a:t>
            </a:r>
            <a:r>
              <a:rPr lang="el-GR" sz="2600" dirty="0" smtClean="0">
                <a:latin typeface="Comic Sans MS" pitchFamily="66" charset="0"/>
              </a:rPr>
              <a:t>(</a:t>
            </a:r>
            <a:r>
              <a:rPr lang="en-US" sz="2600" dirty="0" smtClean="0">
                <a:latin typeface="Comic Sans MS" pitchFamily="66" charset="0"/>
              </a:rPr>
              <a:t>P) </a:t>
            </a:r>
            <a:r>
              <a:rPr lang="el-GR" sz="2600" dirty="0" smtClean="0">
                <a:latin typeface="Comic Sans MS" pitchFamily="66" charset="0"/>
              </a:rPr>
              <a:t>= </a:t>
            </a:r>
            <a:r>
              <a:rPr lang="el-GR" sz="2600" dirty="0">
                <a:latin typeface="Comic Sans MS" pitchFamily="66" charset="0"/>
              </a:rPr>
              <a:t>Γονότυπος </a:t>
            </a:r>
            <a:r>
              <a:rPr lang="en-US" sz="2600" dirty="0" smtClean="0">
                <a:latin typeface="Comic Sans MS" pitchFamily="66" charset="0"/>
              </a:rPr>
              <a:t>(G) </a:t>
            </a:r>
            <a:r>
              <a:rPr lang="el-GR" sz="2600" dirty="0" smtClean="0">
                <a:latin typeface="Comic Sans MS" pitchFamily="66" charset="0"/>
              </a:rPr>
              <a:t>+ Περιβάλλον</a:t>
            </a:r>
            <a:r>
              <a:rPr lang="en-US" sz="2600" dirty="0" smtClean="0">
                <a:latin typeface="Comic Sans MS" pitchFamily="66" charset="0"/>
              </a:rPr>
              <a:t> (E)</a:t>
            </a:r>
            <a:endParaRPr lang="el-GR" sz="2600" dirty="0">
              <a:latin typeface="Comic Sans MS"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14290"/>
            <a:ext cx="8229600" cy="571504"/>
          </a:xfrm>
        </p:spPr>
        <p:txBody>
          <a:bodyPr/>
          <a:lstStyle/>
          <a:p>
            <a:r>
              <a:rPr lang="en-US" sz="3200" dirty="0" smtClean="0">
                <a:latin typeface="Comic Sans MS" pitchFamily="66" charset="0"/>
              </a:rPr>
              <a:t/>
            </a:r>
            <a:br>
              <a:rPr lang="en-US" sz="3200" dirty="0" smtClean="0">
                <a:latin typeface="Comic Sans MS" pitchFamily="66" charset="0"/>
              </a:rPr>
            </a:br>
            <a:r>
              <a:rPr lang="el-GR" sz="2400" dirty="0" smtClean="0">
                <a:latin typeface="Comic Sans MS" pitchFamily="66" charset="0"/>
              </a:rPr>
              <a:t>Ποσοτική </a:t>
            </a:r>
            <a:r>
              <a:rPr lang="el-GR" sz="2400" dirty="0">
                <a:latin typeface="Comic Sans MS" pitchFamily="66" charset="0"/>
              </a:rPr>
              <a:t>γενετική </a:t>
            </a:r>
            <a:r>
              <a:rPr lang="el-GR" sz="2400" dirty="0" smtClean="0">
                <a:latin typeface="Comic Sans MS" pitchFamily="66" charset="0"/>
              </a:rPr>
              <a:t>ανάλυση: </a:t>
            </a:r>
            <a:r>
              <a:rPr lang="en-US" sz="2400" dirty="0" smtClean="0">
                <a:latin typeface="Comic Sans MS" pitchFamily="66" charset="0"/>
              </a:rPr>
              <a:t>East</a:t>
            </a:r>
            <a:r>
              <a:rPr lang="el-GR" sz="2400" dirty="0" smtClean="0">
                <a:latin typeface="Comic Sans MS" pitchFamily="66" charset="0"/>
              </a:rPr>
              <a:t> 1913</a:t>
            </a:r>
            <a:r>
              <a:rPr lang="el-GR" sz="2800" dirty="0" smtClean="0"/>
              <a:t/>
            </a:r>
            <a:br>
              <a:rPr lang="el-GR" sz="2800" dirty="0" smtClean="0"/>
            </a:br>
            <a:endParaRPr lang="el-GR" sz="2800" dirty="0">
              <a:latin typeface="Comic Sans MS" pitchFamily="66" charset="0"/>
            </a:endParaRPr>
          </a:p>
        </p:txBody>
      </p:sp>
      <p:pic>
        <p:nvPicPr>
          <p:cNvPr id="13" name="12 - Θέση περιεχομένου" descr="east 1.tiff"/>
          <p:cNvPicPr>
            <a:picLocks noGrp="1" noChangeAspect="1"/>
          </p:cNvPicPr>
          <p:nvPr>
            <p:ph sz="quarter" idx="1"/>
          </p:nvPr>
        </p:nvPicPr>
        <p:blipFill>
          <a:blip r:embed="rId3"/>
          <a:stretch>
            <a:fillRect/>
          </a:stretch>
        </p:blipFill>
        <p:spPr>
          <a:xfrm>
            <a:off x="571472" y="1071546"/>
            <a:ext cx="3214710" cy="2853700"/>
          </a:xfrm>
        </p:spPr>
      </p:pic>
      <p:pic>
        <p:nvPicPr>
          <p:cNvPr id="14" name="13 - Θέση περιεχομένου" descr="east 2.tiff"/>
          <p:cNvPicPr>
            <a:picLocks noGrp="1" noChangeAspect="1"/>
          </p:cNvPicPr>
          <p:nvPr>
            <p:ph sz="quarter" idx="2"/>
          </p:nvPr>
        </p:nvPicPr>
        <p:blipFill>
          <a:blip r:embed="rId4"/>
          <a:stretch>
            <a:fillRect/>
          </a:stretch>
        </p:blipFill>
        <p:spPr>
          <a:xfrm>
            <a:off x="571472" y="4043381"/>
            <a:ext cx="3214710" cy="2527071"/>
          </a:xfrm>
        </p:spPr>
      </p:pic>
      <p:pic>
        <p:nvPicPr>
          <p:cNvPr id="91137" name="Picture 1" descr="C:\Users\user\Documents\Γενετική\Θεωρία\2023-24\east 3.tiff"/>
          <p:cNvPicPr>
            <a:picLocks noChangeAspect="1" noChangeArrowheads="1"/>
          </p:cNvPicPr>
          <p:nvPr/>
        </p:nvPicPr>
        <p:blipFill>
          <a:blip r:embed="rId5"/>
          <a:srcRect/>
          <a:stretch>
            <a:fillRect/>
          </a:stretch>
        </p:blipFill>
        <p:spPr bwMode="auto">
          <a:xfrm>
            <a:off x="4510112" y="1643050"/>
            <a:ext cx="3562350" cy="34575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1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l-GR" sz="2800" dirty="0" err="1">
                <a:latin typeface="Comic Sans MS" pitchFamily="66" charset="0"/>
              </a:rPr>
              <a:t>Φαινοτυπική</a:t>
            </a:r>
            <a:r>
              <a:rPr lang="el-GR" sz="2800" dirty="0">
                <a:latin typeface="Comic Sans MS" pitchFamily="66" charset="0"/>
              </a:rPr>
              <a:t> </a:t>
            </a:r>
            <a:r>
              <a:rPr lang="el-GR" sz="2800" dirty="0" smtClean="0">
                <a:latin typeface="Comic Sans MS" pitchFamily="66" charset="0"/>
              </a:rPr>
              <a:t>ποικιλομορφία</a:t>
            </a:r>
            <a:r>
              <a:rPr lang="en-US" sz="2800" dirty="0" smtClean="0">
                <a:latin typeface="Comic Sans MS" pitchFamily="66" charset="0"/>
              </a:rPr>
              <a:t> </a:t>
            </a:r>
            <a:r>
              <a:rPr lang="el-GR" sz="2800" dirty="0" smtClean="0">
                <a:latin typeface="Comic Sans MS" pitchFamily="66" charset="0"/>
              </a:rPr>
              <a:t>και συντελεστής κληρονομικότητας</a:t>
            </a:r>
            <a:endParaRPr lang="el-GR" sz="2800" dirty="0">
              <a:latin typeface="Comic Sans MS" pitchFamily="66" charset="0"/>
            </a:endParaRPr>
          </a:p>
        </p:txBody>
      </p:sp>
      <p:sp>
        <p:nvSpPr>
          <p:cNvPr id="43011" name="Rectangle 3"/>
          <p:cNvSpPr>
            <a:spLocks noGrp="1" noChangeArrowheads="1"/>
          </p:cNvSpPr>
          <p:nvPr>
            <p:ph type="body" idx="1"/>
          </p:nvPr>
        </p:nvSpPr>
        <p:spPr>
          <a:xfrm>
            <a:off x="457200" y="1957390"/>
            <a:ext cx="8229600" cy="3757626"/>
          </a:xfrm>
        </p:spPr>
        <p:txBody>
          <a:bodyPr/>
          <a:lstStyle/>
          <a:p>
            <a:r>
              <a:rPr lang="en-US" sz="2400" dirty="0" smtClean="0">
                <a:latin typeface="Comic Sans MS" pitchFamily="66" charset="0"/>
              </a:rPr>
              <a:t>P = G + E + </a:t>
            </a:r>
            <a:r>
              <a:rPr lang="en-US" sz="2400" dirty="0" err="1" smtClean="0">
                <a:latin typeface="Comic Sans MS" pitchFamily="66" charset="0"/>
              </a:rPr>
              <a:t>GxE</a:t>
            </a:r>
            <a:r>
              <a:rPr lang="el-GR" sz="2400" dirty="0" smtClean="0">
                <a:latin typeface="Comic Sans MS" pitchFamily="66" charset="0"/>
              </a:rPr>
              <a:t>				</a:t>
            </a:r>
            <a:r>
              <a:rPr lang="en-US" sz="2400" dirty="0" smtClean="0">
                <a:latin typeface="Comic Sans MS" pitchFamily="66" charset="0"/>
              </a:rPr>
              <a:t>G = A + D + I</a:t>
            </a:r>
            <a:endParaRPr lang="el-GR" sz="2400" dirty="0" smtClean="0">
              <a:latin typeface="Comic Sans MS" pitchFamily="66" charset="0"/>
            </a:endParaRPr>
          </a:p>
          <a:p>
            <a:r>
              <a:rPr lang="en-US" sz="2400" dirty="0" smtClean="0">
                <a:latin typeface="Comic Sans MS" pitchFamily="66" charset="0"/>
              </a:rPr>
              <a:t>V</a:t>
            </a:r>
            <a:r>
              <a:rPr lang="en-US" sz="2400" baseline="-25000" dirty="0" smtClean="0">
                <a:latin typeface="Comic Sans MS" pitchFamily="66" charset="0"/>
              </a:rPr>
              <a:t>P</a:t>
            </a:r>
            <a:r>
              <a:rPr lang="en-US" sz="2400" dirty="0" smtClean="0">
                <a:latin typeface="Comic Sans MS" pitchFamily="66" charset="0"/>
              </a:rPr>
              <a:t> = V</a:t>
            </a:r>
            <a:r>
              <a:rPr lang="en-US" sz="2400" baseline="-25000" dirty="0" smtClean="0">
                <a:latin typeface="Comic Sans MS" pitchFamily="66" charset="0"/>
              </a:rPr>
              <a:t>G</a:t>
            </a:r>
            <a:r>
              <a:rPr lang="en-US" sz="2400" dirty="0" smtClean="0">
                <a:latin typeface="Comic Sans MS" pitchFamily="66" charset="0"/>
              </a:rPr>
              <a:t> + V</a:t>
            </a:r>
            <a:r>
              <a:rPr lang="en-US" sz="2400" baseline="-25000" dirty="0" smtClean="0">
                <a:latin typeface="Comic Sans MS" pitchFamily="66" charset="0"/>
              </a:rPr>
              <a:t>E</a:t>
            </a:r>
            <a:r>
              <a:rPr lang="en-US" sz="2400" dirty="0" smtClean="0">
                <a:latin typeface="Comic Sans MS" pitchFamily="66" charset="0"/>
              </a:rPr>
              <a:t> + </a:t>
            </a:r>
            <a:r>
              <a:rPr lang="en-US" sz="2400" dirty="0" err="1" smtClean="0">
                <a:latin typeface="Comic Sans MS" pitchFamily="66" charset="0"/>
              </a:rPr>
              <a:t>V</a:t>
            </a:r>
            <a:r>
              <a:rPr lang="en-US" sz="2400" baseline="-25000" dirty="0" err="1" smtClean="0">
                <a:latin typeface="Comic Sans MS" pitchFamily="66" charset="0"/>
              </a:rPr>
              <a:t>GxE</a:t>
            </a:r>
            <a:r>
              <a:rPr lang="en-US" sz="1400" dirty="0">
                <a:latin typeface="Comic Sans MS" pitchFamily="66" charset="0"/>
              </a:rPr>
              <a:t>	</a:t>
            </a:r>
            <a:r>
              <a:rPr lang="en-US" sz="1400" dirty="0" smtClean="0">
                <a:latin typeface="Comic Sans MS" pitchFamily="66" charset="0"/>
              </a:rPr>
              <a:t>		</a:t>
            </a:r>
            <a:r>
              <a:rPr lang="en-US" sz="2400" dirty="0" smtClean="0">
                <a:latin typeface="Comic Sans MS" pitchFamily="66" charset="0"/>
              </a:rPr>
              <a:t>V</a:t>
            </a:r>
            <a:r>
              <a:rPr lang="en-US" sz="2400" baseline="-25000" dirty="0" smtClean="0">
                <a:latin typeface="Comic Sans MS" pitchFamily="66" charset="0"/>
              </a:rPr>
              <a:t>G</a:t>
            </a:r>
            <a:r>
              <a:rPr lang="en-US" sz="2400" dirty="0" smtClean="0">
                <a:latin typeface="Comic Sans MS" pitchFamily="66" charset="0"/>
              </a:rPr>
              <a:t> </a:t>
            </a:r>
            <a:r>
              <a:rPr lang="en-US" sz="2400" dirty="0">
                <a:latin typeface="Comic Sans MS" pitchFamily="66" charset="0"/>
              </a:rPr>
              <a:t>= V</a:t>
            </a:r>
            <a:r>
              <a:rPr lang="en-US" sz="2400" baseline="-25000" dirty="0">
                <a:latin typeface="Comic Sans MS" pitchFamily="66" charset="0"/>
              </a:rPr>
              <a:t>A</a:t>
            </a:r>
            <a:r>
              <a:rPr lang="en-US" sz="2400" dirty="0">
                <a:latin typeface="Comic Sans MS" pitchFamily="66" charset="0"/>
              </a:rPr>
              <a:t> + V</a:t>
            </a:r>
            <a:r>
              <a:rPr lang="en-US" sz="2400" baseline="-25000" dirty="0">
                <a:latin typeface="Comic Sans MS" pitchFamily="66" charset="0"/>
              </a:rPr>
              <a:t>D</a:t>
            </a:r>
            <a:r>
              <a:rPr lang="en-US" sz="2400" dirty="0">
                <a:latin typeface="Comic Sans MS" pitchFamily="66" charset="0"/>
              </a:rPr>
              <a:t> + </a:t>
            </a:r>
            <a:r>
              <a:rPr lang="en-US" sz="2400" dirty="0" smtClean="0">
                <a:latin typeface="Comic Sans MS" pitchFamily="66" charset="0"/>
              </a:rPr>
              <a:t>V</a:t>
            </a:r>
            <a:r>
              <a:rPr lang="en-US" sz="2400" baseline="-25000" dirty="0" smtClean="0">
                <a:latin typeface="Comic Sans MS" pitchFamily="66" charset="0"/>
              </a:rPr>
              <a:t>I</a:t>
            </a:r>
            <a:endParaRPr lang="el-GR" sz="2400" baseline="-25000" dirty="0" smtClean="0">
              <a:latin typeface="Comic Sans MS" pitchFamily="66" charset="0"/>
            </a:endParaRPr>
          </a:p>
          <a:p>
            <a:pPr>
              <a:buNone/>
            </a:pPr>
            <a:endParaRPr lang="el-GR" sz="2400" baseline="-25000" dirty="0" smtClean="0">
              <a:latin typeface="Comic Sans MS" pitchFamily="66" charset="0"/>
            </a:endParaRPr>
          </a:p>
          <a:p>
            <a:pPr algn="just">
              <a:lnSpc>
                <a:spcPct val="80000"/>
              </a:lnSpc>
            </a:pPr>
            <a:r>
              <a:rPr lang="el-GR" sz="2400" dirty="0" smtClean="0">
                <a:latin typeface="Comic Sans MS" pitchFamily="66" charset="0"/>
              </a:rPr>
              <a:t>Το ποσοστό της </a:t>
            </a:r>
            <a:r>
              <a:rPr lang="el-GR" sz="2400" dirty="0" err="1" smtClean="0">
                <a:latin typeface="Comic Sans MS" pitchFamily="66" charset="0"/>
              </a:rPr>
              <a:t>φαινοτυπικής</a:t>
            </a:r>
            <a:r>
              <a:rPr lang="el-GR" sz="2400" dirty="0" smtClean="0">
                <a:latin typeface="Comic Sans MS" pitchFamily="66" charset="0"/>
              </a:rPr>
              <a:t> ποικιλομορφίας ενός πληθυσμού που αποδίδεται σε γενετικούς παράγοντες</a:t>
            </a:r>
          </a:p>
          <a:p>
            <a:pPr>
              <a:lnSpc>
                <a:spcPct val="80000"/>
              </a:lnSpc>
            </a:pPr>
            <a:endParaRPr lang="el-GR" sz="2400" dirty="0" smtClean="0">
              <a:latin typeface="Comic Sans MS" pitchFamily="66" charset="0"/>
            </a:endParaRPr>
          </a:p>
          <a:p>
            <a:pPr>
              <a:lnSpc>
                <a:spcPct val="80000"/>
              </a:lnSpc>
            </a:pPr>
            <a:r>
              <a:rPr lang="el-GR" sz="2400" dirty="0" smtClean="0">
                <a:latin typeface="Comic Sans MS" pitchFamily="66" charset="0"/>
              </a:rPr>
              <a:t>Η</a:t>
            </a:r>
            <a:r>
              <a:rPr lang="el-GR" sz="2400" baseline="30000" dirty="0" smtClean="0">
                <a:latin typeface="Comic Sans MS" pitchFamily="66" charset="0"/>
              </a:rPr>
              <a:t>2</a:t>
            </a:r>
            <a:r>
              <a:rPr lang="el-GR" sz="2400" dirty="0" smtClean="0">
                <a:latin typeface="Comic Sans MS" pitchFamily="66" charset="0"/>
              </a:rPr>
              <a:t> = </a:t>
            </a:r>
            <a:r>
              <a:rPr lang="en-US" sz="2400" dirty="0" smtClean="0">
                <a:latin typeface="Comic Sans MS" pitchFamily="66" charset="0"/>
              </a:rPr>
              <a:t>V</a:t>
            </a:r>
            <a:r>
              <a:rPr lang="en-US" sz="2400" baseline="-25000" dirty="0" smtClean="0">
                <a:latin typeface="Comic Sans MS" pitchFamily="66" charset="0"/>
              </a:rPr>
              <a:t>G</a:t>
            </a:r>
            <a:r>
              <a:rPr lang="en-US" sz="2400" dirty="0" smtClean="0">
                <a:latin typeface="Comic Sans MS" pitchFamily="66" charset="0"/>
              </a:rPr>
              <a:t>/V</a:t>
            </a:r>
            <a:r>
              <a:rPr lang="en-US" sz="2400" baseline="-25000" dirty="0" smtClean="0">
                <a:latin typeface="Comic Sans MS" pitchFamily="66" charset="0"/>
              </a:rPr>
              <a:t>P		</a:t>
            </a:r>
            <a:r>
              <a:rPr lang="el-GR" sz="2400" dirty="0" smtClean="0">
                <a:latin typeface="Comic Sans MS" pitchFamily="66" charset="0"/>
              </a:rPr>
              <a:t>(ευρεία έννοια)</a:t>
            </a:r>
          </a:p>
          <a:p>
            <a:pPr>
              <a:lnSpc>
                <a:spcPct val="80000"/>
              </a:lnSpc>
              <a:buNone/>
            </a:pPr>
            <a:endParaRPr lang="el-GR" sz="2400" dirty="0" smtClean="0">
              <a:latin typeface="Comic Sans MS" pitchFamily="66" charset="0"/>
            </a:endParaRPr>
          </a:p>
          <a:p>
            <a:pPr>
              <a:lnSpc>
                <a:spcPct val="80000"/>
              </a:lnSpc>
            </a:pPr>
            <a:r>
              <a:rPr lang="en-US" sz="2400" dirty="0" smtClean="0">
                <a:latin typeface="Comic Sans MS" pitchFamily="66" charset="0"/>
              </a:rPr>
              <a:t>h</a:t>
            </a:r>
            <a:r>
              <a:rPr lang="el-GR" sz="2400" baseline="30000" dirty="0" smtClean="0">
                <a:latin typeface="Comic Sans MS" pitchFamily="66" charset="0"/>
              </a:rPr>
              <a:t>2</a:t>
            </a:r>
            <a:r>
              <a:rPr lang="el-GR" sz="2400" dirty="0" smtClean="0">
                <a:latin typeface="Comic Sans MS" pitchFamily="66" charset="0"/>
              </a:rPr>
              <a:t> = </a:t>
            </a:r>
            <a:r>
              <a:rPr lang="en-US" sz="2400" dirty="0" smtClean="0">
                <a:latin typeface="Comic Sans MS" pitchFamily="66" charset="0"/>
              </a:rPr>
              <a:t>V</a:t>
            </a:r>
            <a:r>
              <a:rPr lang="en-US" sz="2400" baseline="-25000" dirty="0" smtClean="0">
                <a:latin typeface="Comic Sans MS" pitchFamily="66" charset="0"/>
              </a:rPr>
              <a:t>A</a:t>
            </a:r>
            <a:r>
              <a:rPr lang="en-US" sz="2400" dirty="0" smtClean="0">
                <a:latin typeface="Comic Sans MS" pitchFamily="66" charset="0"/>
              </a:rPr>
              <a:t>/V</a:t>
            </a:r>
            <a:r>
              <a:rPr lang="en-US" sz="2400" baseline="-25000" dirty="0" smtClean="0">
                <a:latin typeface="Comic Sans MS" pitchFamily="66" charset="0"/>
              </a:rPr>
              <a:t>P			</a:t>
            </a:r>
            <a:r>
              <a:rPr lang="el-GR" sz="2400" dirty="0" smtClean="0">
                <a:latin typeface="Comic Sans MS" pitchFamily="66" charset="0"/>
              </a:rPr>
              <a:t>(στενή έννοια)</a:t>
            </a:r>
          </a:p>
          <a:p>
            <a:endParaRPr lang="en-US" sz="2400" dirty="0">
              <a:latin typeface="Comic Sans MS" pitchFamily="66" charset="0"/>
            </a:endParaRPr>
          </a:p>
          <a:p>
            <a:endParaRPr lang="en-US" sz="2400" dirty="0">
              <a:latin typeface="Comic Sans MS" pitchFamily="66" charset="0"/>
            </a:endParaRPr>
          </a:p>
          <a:p>
            <a:endParaRPr lang="el-GR" sz="1600" dirty="0">
              <a:latin typeface="Comic Sans MS" pitchFamily="66" charset="0"/>
            </a:endParaRPr>
          </a:p>
        </p:txBody>
      </p:sp>
      <p:sp>
        <p:nvSpPr>
          <p:cNvPr id="4" name="3 - TextBox"/>
          <p:cNvSpPr txBox="1"/>
          <p:nvPr/>
        </p:nvSpPr>
        <p:spPr>
          <a:xfrm>
            <a:off x="746488" y="5715016"/>
            <a:ext cx="6825908" cy="1015663"/>
          </a:xfrm>
          <a:prstGeom prst="rect">
            <a:avLst/>
          </a:prstGeom>
          <a:noFill/>
        </p:spPr>
        <p:txBody>
          <a:bodyPr wrap="none" rtlCol="0">
            <a:spAutoFit/>
          </a:bodyPr>
          <a:lstStyle/>
          <a:p>
            <a:r>
              <a:rPr lang="en-US" sz="1400" dirty="0" smtClean="0">
                <a:solidFill>
                  <a:schemeClr val="bg2">
                    <a:lumMod val="60000"/>
                    <a:lumOff val="40000"/>
                  </a:schemeClr>
                </a:solidFill>
              </a:rPr>
              <a:t>A </a:t>
            </a:r>
            <a:r>
              <a:rPr lang="el-GR" sz="1400" dirty="0" smtClean="0">
                <a:solidFill>
                  <a:schemeClr val="bg2">
                    <a:lumMod val="60000"/>
                    <a:lumOff val="40000"/>
                  </a:schemeClr>
                </a:solidFill>
              </a:rPr>
              <a:t>(</a:t>
            </a:r>
            <a:r>
              <a:rPr lang="en-US" sz="1400" dirty="0" smtClean="0">
                <a:solidFill>
                  <a:schemeClr val="bg2">
                    <a:lumMod val="60000"/>
                    <a:lumOff val="40000"/>
                  </a:schemeClr>
                </a:solidFill>
              </a:rPr>
              <a:t>Additive</a:t>
            </a:r>
            <a:r>
              <a:rPr lang="el-GR" sz="1400" dirty="0" smtClean="0">
                <a:solidFill>
                  <a:schemeClr val="bg2">
                    <a:lumMod val="60000"/>
                    <a:lumOff val="40000"/>
                  </a:schemeClr>
                </a:solidFill>
              </a:rPr>
              <a:t>)</a:t>
            </a:r>
            <a:r>
              <a:rPr lang="en-US" sz="1400" dirty="0" smtClean="0">
                <a:solidFill>
                  <a:schemeClr val="bg2">
                    <a:lumMod val="60000"/>
                    <a:lumOff val="40000"/>
                  </a:schemeClr>
                </a:solidFill>
              </a:rPr>
              <a:t> – </a:t>
            </a:r>
            <a:r>
              <a:rPr lang="el-GR" sz="1400" dirty="0" smtClean="0">
                <a:solidFill>
                  <a:schemeClr val="bg2">
                    <a:lumMod val="60000"/>
                    <a:lumOff val="40000"/>
                  </a:schemeClr>
                </a:solidFill>
              </a:rPr>
              <a:t>Προσθετική δράση (συνεισφέροντα </a:t>
            </a:r>
            <a:r>
              <a:rPr lang="el-GR" sz="1400" dirty="0" err="1" smtClean="0">
                <a:solidFill>
                  <a:schemeClr val="bg2">
                    <a:lumMod val="60000"/>
                    <a:lumOff val="40000"/>
                  </a:schemeClr>
                </a:solidFill>
              </a:rPr>
              <a:t>αλληλόμορφα</a:t>
            </a:r>
            <a:r>
              <a:rPr lang="el-GR" sz="1400" dirty="0" smtClean="0">
                <a:solidFill>
                  <a:schemeClr val="bg2">
                    <a:lumMod val="60000"/>
                    <a:lumOff val="40000"/>
                  </a:schemeClr>
                </a:solidFill>
              </a:rPr>
              <a:t> - γαμέτες)</a:t>
            </a:r>
          </a:p>
          <a:p>
            <a:r>
              <a:rPr lang="en-US" sz="1400" dirty="0" smtClean="0">
                <a:solidFill>
                  <a:schemeClr val="accent6">
                    <a:lumMod val="60000"/>
                    <a:lumOff val="40000"/>
                  </a:schemeClr>
                </a:solidFill>
              </a:rPr>
              <a:t>D </a:t>
            </a:r>
            <a:r>
              <a:rPr lang="el-GR" sz="1400" dirty="0" smtClean="0">
                <a:solidFill>
                  <a:schemeClr val="accent6">
                    <a:lumMod val="60000"/>
                    <a:lumOff val="40000"/>
                  </a:schemeClr>
                </a:solidFill>
              </a:rPr>
              <a:t>(</a:t>
            </a:r>
            <a:r>
              <a:rPr lang="en-US" sz="1400" dirty="0" smtClean="0">
                <a:solidFill>
                  <a:schemeClr val="accent6">
                    <a:lumMod val="60000"/>
                    <a:lumOff val="40000"/>
                  </a:schemeClr>
                </a:solidFill>
              </a:rPr>
              <a:t>Dominance</a:t>
            </a:r>
            <a:r>
              <a:rPr lang="el-GR" sz="1400" dirty="0" smtClean="0">
                <a:solidFill>
                  <a:schemeClr val="accent6">
                    <a:lumMod val="60000"/>
                    <a:lumOff val="40000"/>
                  </a:schemeClr>
                </a:solidFill>
              </a:rPr>
              <a:t>)</a:t>
            </a:r>
            <a:r>
              <a:rPr lang="en-US" sz="1400" dirty="0" smtClean="0">
                <a:solidFill>
                  <a:schemeClr val="accent6">
                    <a:lumMod val="60000"/>
                    <a:lumOff val="40000"/>
                  </a:schemeClr>
                </a:solidFill>
              </a:rPr>
              <a:t> </a:t>
            </a:r>
            <a:r>
              <a:rPr lang="el-GR" sz="1400" dirty="0" smtClean="0">
                <a:solidFill>
                  <a:schemeClr val="accent6">
                    <a:lumMod val="60000"/>
                    <a:lumOff val="40000"/>
                  </a:schemeClr>
                </a:solidFill>
              </a:rPr>
              <a:t>– Κυριαρχία (σχέσεις </a:t>
            </a:r>
            <a:r>
              <a:rPr lang="el-GR" sz="1400" dirty="0" err="1" smtClean="0">
                <a:solidFill>
                  <a:schemeClr val="accent6">
                    <a:lumMod val="60000"/>
                    <a:lumOff val="40000"/>
                  </a:schemeClr>
                </a:solidFill>
              </a:rPr>
              <a:t>αλληλομόρφων</a:t>
            </a:r>
            <a:r>
              <a:rPr lang="el-GR" sz="1400" dirty="0" smtClean="0">
                <a:solidFill>
                  <a:schemeClr val="accent6">
                    <a:lumMod val="60000"/>
                    <a:lumOff val="40000"/>
                  </a:schemeClr>
                </a:solidFill>
              </a:rPr>
              <a:t> - γονότυπος)</a:t>
            </a:r>
            <a:endParaRPr lang="en-US" sz="1400" dirty="0" smtClean="0">
              <a:solidFill>
                <a:schemeClr val="accent6">
                  <a:lumMod val="60000"/>
                  <a:lumOff val="40000"/>
                </a:schemeClr>
              </a:solidFill>
            </a:endParaRPr>
          </a:p>
          <a:p>
            <a:r>
              <a:rPr lang="en-US" sz="1400" dirty="0" smtClean="0">
                <a:solidFill>
                  <a:schemeClr val="accent6">
                    <a:lumMod val="60000"/>
                    <a:lumOff val="40000"/>
                  </a:schemeClr>
                </a:solidFill>
              </a:rPr>
              <a:t>I </a:t>
            </a:r>
            <a:r>
              <a:rPr lang="el-GR" sz="1400" dirty="0" smtClean="0">
                <a:solidFill>
                  <a:schemeClr val="accent6">
                    <a:lumMod val="60000"/>
                    <a:lumOff val="40000"/>
                  </a:schemeClr>
                </a:solidFill>
              </a:rPr>
              <a:t>(</a:t>
            </a:r>
            <a:r>
              <a:rPr lang="en-US" sz="1400" dirty="0" smtClean="0">
                <a:solidFill>
                  <a:schemeClr val="accent6">
                    <a:lumMod val="60000"/>
                    <a:lumOff val="40000"/>
                  </a:schemeClr>
                </a:solidFill>
              </a:rPr>
              <a:t>Interaction</a:t>
            </a:r>
            <a:r>
              <a:rPr lang="el-GR" sz="1400" dirty="0" smtClean="0">
                <a:solidFill>
                  <a:schemeClr val="accent6">
                    <a:lumMod val="60000"/>
                    <a:lumOff val="40000"/>
                  </a:schemeClr>
                </a:solidFill>
              </a:rPr>
              <a:t>)</a:t>
            </a:r>
            <a:r>
              <a:rPr lang="en-US" sz="1400" dirty="0" smtClean="0">
                <a:solidFill>
                  <a:schemeClr val="accent6">
                    <a:lumMod val="60000"/>
                    <a:lumOff val="40000"/>
                  </a:schemeClr>
                </a:solidFill>
              </a:rPr>
              <a:t>– </a:t>
            </a:r>
            <a:r>
              <a:rPr lang="el-GR" sz="1400" dirty="0" smtClean="0">
                <a:solidFill>
                  <a:schemeClr val="accent6">
                    <a:lumMod val="60000"/>
                    <a:lumOff val="40000"/>
                  </a:schemeClr>
                </a:solidFill>
              </a:rPr>
              <a:t>Αλληλεπίδραση &amp; </a:t>
            </a:r>
            <a:r>
              <a:rPr lang="el-GR" sz="1400" dirty="0" err="1" smtClean="0">
                <a:solidFill>
                  <a:schemeClr val="accent6">
                    <a:lumMod val="60000"/>
                    <a:lumOff val="40000"/>
                  </a:schemeClr>
                </a:solidFill>
              </a:rPr>
              <a:t>Επίσταση</a:t>
            </a:r>
            <a:r>
              <a:rPr lang="el-GR" sz="1400" dirty="0" smtClean="0">
                <a:solidFill>
                  <a:schemeClr val="accent6">
                    <a:lumMod val="60000"/>
                    <a:lumOff val="40000"/>
                  </a:schemeClr>
                </a:solidFill>
              </a:rPr>
              <a:t>  (σχέσεις </a:t>
            </a:r>
            <a:r>
              <a:rPr lang="el-GR" sz="1400" dirty="0" err="1" smtClean="0">
                <a:solidFill>
                  <a:schemeClr val="accent6">
                    <a:lumMod val="60000"/>
                    <a:lumOff val="40000"/>
                  </a:schemeClr>
                </a:solidFill>
              </a:rPr>
              <a:t>αλληλομόρφων</a:t>
            </a:r>
            <a:r>
              <a:rPr lang="el-GR" sz="1400" dirty="0" smtClean="0">
                <a:solidFill>
                  <a:schemeClr val="accent6">
                    <a:lumMod val="60000"/>
                    <a:lumOff val="40000"/>
                  </a:schemeClr>
                </a:solidFill>
              </a:rPr>
              <a:t> - γονότυπος)</a:t>
            </a:r>
          </a:p>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01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01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0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l-GR" sz="3200" dirty="0">
                <a:solidFill>
                  <a:schemeClr val="tx1"/>
                </a:solidFill>
                <a:latin typeface="Comic Sans MS" pitchFamily="66" charset="0"/>
              </a:rPr>
              <a:t>Συντελεστής κληρονομικότητας</a:t>
            </a:r>
          </a:p>
        </p:txBody>
      </p:sp>
      <p:sp>
        <p:nvSpPr>
          <p:cNvPr id="46083" name="Rectangle 3"/>
          <p:cNvSpPr>
            <a:spLocks noGrp="1" noChangeArrowheads="1"/>
          </p:cNvSpPr>
          <p:nvPr>
            <p:ph type="body" idx="1"/>
          </p:nvPr>
        </p:nvSpPr>
        <p:spPr>
          <a:xfrm>
            <a:off x="457200" y="1285860"/>
            <a:ext cx="8229600" cy="5286412"/>
          </a:xfrm>
        </p:spPr>
        <p:txBody>
          <a:bodyPr/>
          <a:lstStyle/>
          <a:p>
            <a:pPr algn="just">
              <a:spcBef>
                <a:spcPts val="1200"/>
              </a:spcBef>
              <a:spcAft>
                <a:spcPts val="1200"/>
              </a:spcAft>
            </a:pPr>
            <a:r>
              <a:rPr lang="el-GR" sz="2400" dirty="0" smtClean="0">
                <a:latin typeface="Comic Sans MS" pitchFamily="66" charset="0"/>
              </a:rPr>
              <a:t>Εκφράζει </a:t>
            </a:r>
            <a:r>
              <a:rPr lang="el-GR" sz="2400" dirty="0">
                <a:latin typeface="Comic Sans MS" pitchFamily="66" charset="0"/>
              </a:rPr>
              <a:t>σε ποιο βαθμό </a:t>
            </a:r>
            <a:r>
              <a:rPr lang="el-GR" sz="2400" dirty="0" smtClean="0">
                <a:latin typeface="Comic Sans MS" pitchFamily="66" charset="0"/>
              </a:rPr>
              <a:t>οι γενετικές διαφορές μεταξύ των ατόμων ενός συγκεκριμένου πληθυσμού προσδιορίζουν </a:t>
            </a:r>
            <a:r>
              <a:rPr lang="el-GR" sz="2400" dirty="0">
                <a:latin typeface="Comic Sans MS" pitchFamily="66" charset="0"/>
              </a:rPr>
              <a:t>την παρατηρούμενη ποικιλομορφία του </a:t>
            </a:r>
            <a:r>
              <a:rPr lang="el-GR" sz="2400" dirty="0" smtClean="0">
                <a:latin typeface="Comic Sans MS" pitchFamily="66" charset="0"/>
              </a:rPr>
              <a:t>χαρακτήρα στον πληθυσμό αυτό</a:t>
            </a:r>
            <a:endParaRPr lang="el-GR" sz="2400" dirty="0">
              <a:latin typeface="Comic Sans MS" pitchFamily="66" charset="0"/>
            </a:endParaRPr>
          </a:p>
          <a:p>
            <a:pPr algn="just">
              <a:spcBef>
                <a:spcPts val="1200"/>
              </a:spcBef>
              <a:spcAft>
                <a:spcPts val="1200"/>
              </a:spcAft>
            </a:pPr>
            <a:r>
              <a:rPr lang="el-GR" sz="2400" dirty="0">
                <a:latin typeface="Comic Sans MS" pitchFamily="66" charset="0"/>
              </a:rPr>
              <a:t>Όχι σε ποιο βαθμό τα γονίδια προσδιορίζουν τον χαρακτήρα</a:t>
            </a:r>
            <a:endParaRPr lang="el-GR" sz="2400" baseline="30000" dirty="0">
              <a:latin typeface="Comic Sans MS" pitchFamily="66" charset="0"/>
              <a:sym typeface="Symbol" pitchFamily="18" charset="2"/>
            </a:endParaRPr>
          </a:p>
          <a:p>
            <a:pPr algn="just">
              <a:spcBef>
                <a:spcPts val="1200"/>
              </a:spcBef>
              <a:spcAft>
                <a:spcPts val="1200"/>
              </a:spcAft>
            </a:pPr>
            <a:r>
              <a:rPr lang="el-GR" sz="2400" dirty="0">
                <a:latin typeface="Comic Sans MS" pitchFamily="66" charset="0"/>
              </a:rPr>
              <a:t>Αφορά πληθυσμούς και όχι άτομα</a:t>
            </a:r>
          </a:p>
          <a:p>
            <a:pPr>
              <a:spcBef>
                <a:spcPts val="1200"/>
              </a:spcBef>
              <a:spcAft>
                <a:spcPts val="1200"/>
              </a:spcAft>
            </a:pPr>
            <a:r>
              <a:rPr lang="el-GR" sz="2400" dirty="0">
                <a:latin typeface="Comic Sans MS" pitchFamily="66" charset="0"/>
              </a:rPr>
              <a:t>Δεν υπάρχει καθολικό </a:t>
            </a:r>
            <a:r>
              <a:rPr lang="en-US" sz="2400" dirty="0">
                <a:latin typeface="Comic Sans MS" pitchFamily="66" charset="0"/>
              </a:rPr>
              <a:t>H</a:t>
            </a:r>
            <a:r>
              <a:rPr lang="en-US" sz="2400" baseline="30000" dirty="0">
                <a:latin typeface="Comic Sans MS" pitchFamily="66" charset="0"/>
              </a:rPr>
              <a:t>2</a:t>
            </a:r>
            <a:r>
              <a:rPr lang="el-GR" sz="2400" dirty="0">
                <a:latin typeface="Comic Sans MS" pitchFamily="66" charset="0"/>
              </a:rPr>
              <a:t>, </a:t>
            </a:r>
            <a:r>
              <a:rPr lang="en-US" sz="2400" dirty="0">
                <a:latin typeface="Comic Sans MS" pitchFamily="66" charset="0"/>
              </a:rPr>
              <a:t>h</a:t>
            </a:r>
            <a:r>
              <a:rPr lang="en-US" sz="2400" baseline="30000" dirty="0">
                <a:latin typeface="Comic Sans MS" pitchFamily="66" charset="0"/>
              </a:rPr>
              <a:t>2</a:t>
            </a:r>
            <a:r>
              <a:rPr lang="el-GR" sz="2400" dirty="0">
                <a:latin typeface="Comic Sans MS" pitchFamily="66" charset="0"/>
              </a:rPr>
              <a:t> για ένα χαρακτήρα</a:t>
            </a:r>
          </a:p>
          <a:p>
            <a:pPr algn="just">
              <a:spcBef>
                <a:spcPts val="1200"/>
              </a:spcBef>
              <a:spcAft>
                <a:spcPts val="1200"/>
              </a:spcAft>
            </a:pPr>
            <a:r>
              <a:rPr lang="el-GR" sz="2400" dirty="0">
                <a:latin typeface="Comic Sans MS" pitchFamily="66" charset="0"/>
              </a:rPr>
              <a:t>Υψηλές τιμές του </a:t>
            </a:r>
            <a:r>
              <a:rPr lang="en-US" sz="2400" dirty="0">
                <a:latin typeface="Comic Sans MS" pitchFamily="66" charset="0"/>
              </a:rPr>
              <a:t>H</a:t>
            </a:r>
            <a:r>
              <a:rPr lang="en-US" sz="2400" baseline="30000" dirty="0">
                <a:latin typeface="Comic Sans MS" pitchFamily="66" charset="0"/>
              </a:rPr>
              <a:t>2</a:t>
            </a:r>
            <a:r>
              <a:rPr lang="el-GR" sz="2400" dirty="0">
                <a:latin typeface="Comic Sans MS" pitchFamily="66" charset="0"/>
              </a:rPr>
              <a:t> , </a:t>
            </a:r>
            <a:r>
              <a:rPr lang="en-US" sz="2400" dirty="0">
                <a:latin typeface="Comic Sans MS" pitchFamily="66" charset="0"/>
              </a:rPr>
              <a:t>h</a:t>
            </a:r>
            <a:r>
              <a:rPr lang="en-US" sz="2400" baseline="30000" dirty="0">
                <a:latin typeface="Comic Sans MS" pitchFamily="66" charset="0"/>
              </a:rPr>
              <a:t>2</a:t>
            </a:r>
            <a:r>
              <a:rPr lang="el-GR" sz="2400" dirty="0">
                <a:latin typeface="Comic Sans MS" pitchFamily="66" charset="0"/>
              </a:rPr>
              <a:t> </a:t>
            </a:r>
            <a:r>
              <a:rPr lang="el-GR" sz="2400" dirty="0" smtClean="0">
                <a:latin typeface="Comic Sans MS" pitchFamily="66" charset="0"/>
              </a:rPr>
              <a:t>ενός ποσοτικού χαρακτήρα δεν </a:t>
            </a:r>
            <a:r>
              <a:rPr lang="el-GR" sz="2400" dirty="0">
                <a:latin typeface="Comic Sans MS" pitchFamily="66" charset="0"/>
              </a:rPr>
              <a:t>αποκλείουν το ενδεχόμενο </a:t>
            </a:r>
            <a:r>
              <a:rPr lang="el-GR" sz="2400" dirty="0" smtClean="0">
                <a:latin typeface="Comic Sans MS" pitchFamily="66" charset="0"/>
              </a:rPr>
              <a:t>το περιβάλλον να επηρεάζει τον χαρακτήρα αυτό</a:t>
            </a:r>
            <a:endParaRPr lang="el-GR" sz="2400" baseline="-25000"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0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0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08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60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200" dirty="0" smtClean="0">
                <a:latin typeface="Comic Sans MS" pitchFamily="66" charset="0"/>
              </a:rPr>
              <a:t>Τρόποι υπολογισμού του συντελεστή κληρονομικότητας</a:t>
            </a:r>
            <a:endParaRPr lang="el-GR" sz="3200" dirty="0">
              <a:latin typeface="Comic Sans MS" pitchFamily="66" charset="0"/>
            </a:endParaRPr>
          </a:p>
        </p:txBody>
      </p:sp>
      <p:sp>
        <p:nvSpPr>
          <p:cNvPr id="5" name="4 - Θέση κειμένου"/>
          <p:cNvSpPr>
            <a:spLocks noGrp="1"/>
          </p:cNvSpPr>
          <p:nvPr>
            <p:ph idx="1"/>
          </p:nvPr>
        </p:nvSpPr>
        <p:spPr/>
        <p:txBody>
          <a:bodyPr/>
          <a:lstStyle/>
          <a:p>
            <a:endParaRPr lang="el-GR" sz="2000" dirty="0" smtClean="0">
              <a:latin typeface="Comic Sans MS" pitchFamily="66" charset="0"/>
            </a:endParaRPr>
          </a:p>
          <a:p>
            <a:pPr>
              <a:buNone/>
            </a:pPr>
            <a:endParaRPr lang="el-GR" dirty="0"/>
          </a:p>
        </p:txBody>
      </p:sp>
      <p:sp>
        <p:nvSpPr>
          <p:cNvPr id="19" name="18 - Θέση κειμένου"/>
          <p:cNvSpPr>
            <a:spLocks noGrp="1"/>
          </p:cNvSpPr>
          <p:nvPr>
            <p:ph type="body" sz="half" idx="4294967295"/>
          </p:nvPr>
        </p:nvSpPr>
        <p:spPr>
          <a:xfrm>
            <a:off x="771556" y="1600200"/>
            <a:ext cx="8229600" cy="3686188"/>
          </a:xfrm>
        </p:spPr>
        <p:txBody>
          <a:bodyPr/>
          <a:lstStyle/>
          <a:p>
            <a:pPr marL="457200" indent="-457200">
              <a:buFont typeface="+mj-lt"/>
              <a:buAutoNum type="arabicPeriod"/>
            </a:pPr>
            <a:r>
              <a:rPr lang="el-GR" sz="2400" dirty="0" smtClean="0">
                <a:latin typeface="Comic Sans MS" pitchFamily="66" charset="0"/>
              </a:rPr>
              <a:t>Εξάλειψη μίας ή περισσότερων συνιστωσών της </a:t>
            </a:r>
            <a:r>
              <a:rPr lang="en-US" sz="2400" dirty="0" smtClean="0">
                <a:latin typeface="Comic Sans MS" pitchFamily="66" charset="0"/>
              </a:rPr>
              <a:t>V</a:t>
            </a:r>
            <a:r>
              <a:rPr lang="en-US" sz="2400" baseline="-25000" dirty="0" smtClean="0">
                <a:latin typeface="Comic Sans MS" pitchFamily="66" charset="0"/>
              </a:rPr>
              <a:t>P</a:t>
            </a:r>
            <a:endParaRPr lang="el-GR" sz="2400" baseline="-25000" dirty="0" smtClean="0">
              <a:solidFill>
                <a:schemeClr val="tx2"/>
              </a:solidFill>
              <a:latin typeface="Comic Sans MS" pitchFamily="66" charset="0"/>
            </a:endParaRPr>
          </a:p>
          <a:p>
            <a:pPr lvl="1"/>
            <a:r>
              <a:rPr lang="el-GR" sz="2400" dirty="0" smtClean="0">
                <a:latin typeface="Comic Sans MS" pitchFamily="66" charset="0"/>
              </a:rPr>
              <a:t>Ομοιόμορφο περιβάλλον (</a:t>
            </a:r>
            <a:r>
              <a:rPr lang="en-US" sz="2400" dirty="0" smtClean="0">
                <a:latin typeface="Comic Sans MS" pitchFamily="66" charset="0"/>
              </a:rPr>
              <a:t>V</a:t>
            </a:r>
            <a:r>
              <a:rPr lang="en-US" sz="2400" baseline="-25000" dirty="0" smtClean="0">
                <a:latin typeface="Comic Sans MS" pitchFamily="66" charset="0"/>
              </a:rPr>
              <a:t>E</a:t>
            </a:r>
            <a:r>
              <a:rPr lang="en-US" sz="2400" dirty="0" smtClean="0">
                <a:latin typeface="Comic Sans MS" pitchFamily="66" charset="0"/>
              </a:rPr>
              <a:t> = 0, V</a:t>
            </a:r>
            <a:r>
              <a:rPr lang="en-US" sz="2400" baseline="-25000" dirty="0" smtClean="0">
                <a:latin typeface="Comic Sans MS" pitchFamily="66" charset="0"/>
              </a:rPr>
              <a:t>P</a:t>
            </a:r>
            <a:r>
              <a:rPr lang="en-US" sz="2400" dirty="0" smtClean="0">
                <a:latin typeface="Comic Sans MS" pitchFamily="66" charset="0"/>
              </a:rPr>
              <a:t>=V</a:t>
            </a:r>
            <a:r>
              <a:rPr lang="en-US" sz="2400" baseline="-25000" dirty="0" smtClean="0">
                <a:latin typeface="Comic Sans MS" pitchFamily="66" charset="0"/>
              </a:rPr>
              <a:t>G</a:t>
            </a:r>
            <a:r>
              <a:rPr lang="en-US" sz="2400" dirty="0" smtClean="0">
                <a:latin typeface="Comic Sans MS" pitchFamily="66" charset="0"/>
              </a:rPr>
              <a:t>)</a:t>
            </a:r>
            <a:endParaRPr lang="el-GR" sz="2400" dirty="0" smtClean="0">
              <a:latin typeface="Comic Sans MS" pitchFamily="66" charset="0"/>
            </a:endParaRPr>
          </a:p>
          <a:p>
            <a:pPr lvl="1"/>
            <a:r>
              <a:rPr lang="el-GR" sz="2400" dirty="0" smtClean="0">
                <a:latin typeface="Comic Sans MS" pitchFamily="66" charset="0"/>
              </a:rPr>
              <a:t>Γενετική ομοιομορφία (πατρικά στελέχη και γενιά </a:t>
            </a:r>
            <a:r>
              <a:rPr lang="en-US" sz="2400" dirty="0" smtClean="0">
                <a:latin typeface="Comic Sans MS" pitchFamily="66" charset="0"/>
              </a:rPr>
              <a:t>F</a:t>
            </a:r>
            <a:r>
              <a:rPr lang="en-US" sz="2400" baseline="-25000" dirty="0" smtClean="0">
                <a:latin typeface="Comic Sans MS" pitchFamily="66" charset="0"/>
              </a:rPr>
              <a:t>1</a:t>
            </a:r>
            <a:r>
              <a:rPr lang="en-US" sz="2400" dirty="0" smtClean="0">
                <a:latin typeface="Comic Sans MS" pitchFamily="66" charset="0"/>
              </a:rPr>
              <a:t>, </a:t>
            </a:r>
            <a:r>
              <a:rPr lang="el-GR" sz="2400" dirty="0" smtClean="0">
                <a:latin typeface="Comic Sans MS" pitchFamily="66" charset="0"/>
              </a:rPr>
              <a:t> </a:t>
            </a:r>
            <a:r>
              <a:rPr lang="en-US" sz="2400" dirty="0" smtClean="0">
                <a:latin typeface="Comic Sans MS" pitchFamily="66" charset="0"/>
              </a:rPr>
              <a:t>V</a:t>
            </a:r>
            <a:r>
              <a:rPr lang="en-US" sz="2400" baseline="-25000" dirty="0" smtClean="0">
                <a:latin typeface="Comic Sans MS" pitchFamily="66" charset="0"/>
              </a:rPr>
              <a:t>G</a:t>
            </a:r>
            <a:r>
              <a:rPr lang="en-US" sz="2400" dirty="0" smtClean="0">
                <a:latin typeface="Comic Sans MS" pitchFamily="66" charset="0"/>
              </a:rPr>
              <a:t> = 0, V</a:t>
            </a:r>
            <a:r>
              <a:rPr lang="en-US" sz="2400" baseline="-25000" dirty="0" smtClean="0">
                <a:latin typeface="Comic Sans MS" pitchFamily="66" charset="0"/>
              </a:rPr>
              <a:t>P</a:t>
            </a:r>
            <a:r>
              <a:rPr lang="en-US" sz="2400" dirty="0" smtClean="0">
                <a:latin typeface="Comic Sans MS" pitchFamily="66" charset="0"/>
              </a:rPr>
              <a:t>=V</a:t>
            </a:r>
            <a:r>
              <a:rPr lang="en-US" sz="2400" baseline="-25000" dirty="0" smtClean="0">
                <a:latin typeface="Comic Sans MS" pitchFamily="66" charset="0"/>
              </a:rPr>
              <a:t>E</a:t>
            </a:r>
            <a:r>
              <a:rPr lang="el-GR" sz="2400" dirty="0" smtClean="0">
                <a:latin typeface="Comic Sans MS" pitchFamily="66" charset="0"/>
              </a:rPr>
              <a:t>)</a:t>
            </a:r>
          </a:p>
          <a:p>
            <a:pPr lvl="1">
              <a:buNone/>
            </a:pPr>
            <a:endParaRPr lang="en-US" sz="2400" dirty="0" smtClean="0">
              <a:latin typeface="Comic Sans MS" pitchFamily="66" charset="0"/>
            </a:endParaRPr>
          </a:p>
          <a:p>
            <a:pPr marL="457200" indent="-457200">
              <a:buFont typeface="+mj-lt"/>
              <a:buAutoNum type="arabicPeriod"/>
            </a:pPr>
            <a:r>
              <a:rPr lang="el-GR" sz="2400" dirty="0" smtClean="0">
                <a:latin typeface="Comic Sans MS" pitchFamily="66" charset="0"/>
              </a:rPr>
              <a:t>Σύγκριση ομοιότητας συγγενών</a:t>
            </a:r>
          </a:p>
          <a:p>
            <a:pPr lvl="1"/>
            <a:endParaRPr lang="el-GR" sz="2400" dirty="0" smtClean="0">
              <a:latin typeface="Comic Sans MS" pitchFamily="66" charset="0"/>
            </a:endParaRPr>
          </a:p>
          <a:p>
            <a:pPr marL="457200" indent="-457200">
              <a:buFont typeface="+mj-lt"/>
              <a:buAutoNum type="arabicPeriod"/>
            </a:pPr>
            <a:r>
              <a:rPr lang="el-GR" sz="2400" dirty="0" smtClean="0">
                <a:latin typeface="Comic Sans MS" pitchFamily="66" charset="0"/>
              </a:rPr>
              <a:t>Μέτρηση απόκρισης στην επιλογή </a:t>
            </a:r>
            <a:endParaRPr lang="en-US" sz="2400" dirty="0" smtClean="0">
              <a:latin typeface="Comic Sans MS" pitchFamily="66" charset="0"/>
            </a:endParaRPr>
          </a:p>
          <a:p>
            <a:pPr>
              <a:buNone/>
            </a:pP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14290"/>
            <a:ext cx="8229600" cy="571504"/>
          </a:xfrm>
        </p:spPr>
        <p:txBody>
          <a:bodyPr/>
          <a:lstStyle/>
          <a:p>
            <a:r>
              <a:rPr lang="en-US" sz="3200" dirty="0" smtClean="0">
                <a:latin typeface="Comic Sans MS" pitchFamily="66" charset="0"/>
              </a:rPr>
              <a:t/>
            </a:r>
            <a:br>
              <a:rPr lang="en-US" sz="3200" dirty="0" smtClean="0">
                <a:latin typeface="Comic Sans MS" pitchFamily="66" charset="0"/>
              </a:rPr>
            </a:br>
            <a:r>
              <a:rPr lang="en-US" sz="3200" dirty="0" smtClean="0">
                <a:latin typeface="Comic Sans MS" pitchFamily="66" charset="0"/>
              </a:rPr>
              <a:t>1. </a:t>
            </a:r>
            <a:r>
              <a:rPr lang="el-GR" sz="3200" dirty="0" smtClean="0">
                <a:latin typeface="Comic Sans MS" pitchFamily="66" charset="0"/>
              </a:rPr>
              <a:t>Εξάλειψη συνιστωσών </a:t>
            </a:r>
            <a:r>
              <a:rPr lang="en-US" sz="3200" dirty="0" err="1" smtClean="0">
                <a:latin typeface="Comic Sans MS" pitchFamily="66" charset="0"/>
              </a:rPr>
              <a:t>Vp</a:t>
            </a:r>
            <a:r>
              <a:rPr lang="el-GR" sz="2800" dirty="0" smtClean="0"/>
              <a:t/>
            </a:r>
            <a:br>
              <a:rPr lang="el-GR" sz="2800" dirty="0" smtClean="0"/>
            </a:br>
            <a:endParaRPr lang="el-GR" sz="2800" dirty="0">
              <a:latin typeface="Comic Sans MS" pitchFamily="66" charset="0"/>
            </a:endParaRPr>
          </a:p>
        </p:txBody>
      </p:sp>
      <p:pic>
        <p:nvPicPr>
          <p:cNvPr id="13" name="12 - Θέση περιεχομένου" descr="east 1.tiff"/>
          <p:cNvPicPr>
            <a:picLocks noGrp="1" noChangeAspect="1"/>
          </p:cNvPicPr>
          <p:nvPr>
            <p:ph sz="quarter" idx="1"/>
          </p:nvPr>
        </p:nvPicPr>
        <p:blipFill>
          <a:blip r:embed="rId3"/>
          <a:stretch>
            <a:fillRect/>
          </a:stretch>
        </p:blipFill>
        <p:spPr>
          <a:xfrm>
            <a:off x="571472" y="1071546"/>
            <a:ext cx="3214710" cy="2853700"/>
          </a:xfrm>
        </p:spPr>
      </p:pic>
      <p:pic>
        <p:nvPicPr>
          <p:cNvPr id="14" name="13 - Θέση περιεχομένου" descr="east 2.tiff"/>
          <p:cNvPicPr>
            <a:picLocks noGrp="1" noChangeAspect="1"/>
          </p:cNvPicPr>
          <p:nvPr>
            <p:ph sz="quarter" idx="2"/>
          </p:nvPr>
        </p:nvPicPr>
        <p:blipFill>
          <a:blip r:embed="rId4"/>
          <a:stretch>
            <a:fillRect/>
          </a:stretch>
        </p:blipFill>
        <p:spPr>
          <a:xfrm>
            <a:off x="571472" y="4043381"/>
            <a:ext cx="3214710" cy="2527071"/>
          </a:xfrm>
        </p:spPr>
      </p:pic>
      <p:pic>
        <p:nvPicPr>
          <p:cNvPr id="91137" name="Picture 1" descr="C:\Users\user\Documents\Γενετική\Θεωρία\2023-24\east 3.tiff"/>
          <p:cNvPicPr>
            <a:picLocks noChangeAspect="1" noChangeArrowheads="1"/>
          </p:cNvPicPr>
          <p:nvPr/>
        </p:nvPicPr>
        <p:blipFill>
          <a:blip r:embed="rId5"/>
          <a:srcRect/>
          <a:stretch>
            <a:fillRect/>
          </a:stretch>
        </p:blipFill>
        <p:spPr bwMode="auto">
          <a:xfrm>
            <a:off x="4510112" y="1142984"/>
            <a:ext cx="3562350" cy="3457575"/>
          </a:xfrm>
          <a:prstGeom prst="rect">
            <a:avLst/>
          </a:prstGeom>
          <a:noFill/>
        </p:spPr>
      </p:pic>
      <p:sp>
        <p:nvSpPr>
          <p:cNvPr id="6" name="5 - TextBox"/>
          <p:cNvSpPr txBox="1"/>
          <p:nvPr/>
        </p:nvSpPr>
        <p:spPr>
          <a:xfrm>
            <a:off x="4643438" y="4857760"/>
            <a:ext cx="2401619" cy="430887"/>
          </a:xfrm>
          <a:prstGeom prst="rect">
            <a:avLst/>
          </a:prstGeom>
          <a:noFill/>
        </p:spPr>
        <p:txBody>
          <a:bodyPr wrap="none" rtlCol="0">
            <a:spAutoFit/>
          </a:bodyPr>
          <a:lstStyle/>
          <a:p>
            <a:r>
              <a:rPr lang="en-US" sz="2200" dirty="0" smtClean="0"/>
              <a:t>V</a:t>
            </a:r>
            <a:r>
              <a:rPr lang="en-US" sz="2200" baseline="-25000" dirty="0" smtClean="0"/>
              <a:t>E</a:t>
            </a:r>
            <a:r>
              <a:rPr lang="en-US" dirty="0" smtClean="0"/>
              <a:t> = V</a:t>
            </a:r>
            <a:r>
              <a:rPr lang="en-US" baseline="-25000" dirty="0" smtClean="0"/>
              <a:t>PF1</a:t>
            </a:r>
            <a:r>
              <a:rPr lang="en-US" dirty="0" smtClean="0"/>
              <a:t> ≈ V</a:t>
            </a:r>
            <a:r>
              <a:rPr lang="en-US" baseline="-25000" dirty="0" smtClean="0"/>
              <a:t>PA</a:t>
            </a:r>
            <a:r>
              <a:rPr lang="en-US" dirty="0" smtClean="0"/>
              <a:t> ≈ V</a:t>
            </a:r>
            <a:r>
              <a:rPr lang="en-US" baseline="-25000" dirty="0" smtClean="0"/>
              <a:t>PB</a:t>
            </a:r>
            <a:endParaRPr lang="el-GR" baseline="-25000" dirty="0"/>
          </a:p>
        </p:txBody>
      </p:sp>
      <p:sp>
        <p:nvSpPr>
          <p:cNvPr id="7" name="6 - TextBox"/>
          <p:cNvSpPr txBox="1"/>
          <p:nvPr/>
        </p:nvSpPr>
        <p:spPr>
          <a:xfrm>
            <a:off x="4786314" y="5357826"/>
            <a:ext cx="1699504" cy="430887"/>
          </a:xfrm>
          <a:prstGeom prst="rect">
            <a:avLst/>
          </a:prstGeom>
          <a:noFill/>
        </p:spPr>
        <p:txBody>
          <a:bodyPr wrap="none" rtlCol="0">
            <a:spAutoFit/>
          </a:bodyPr>
          <a:lstStyle/>
          <a:p>
            <a:r>
              <a:rPr lang="en-US" sz="2200" dirty="0" smtClean="0"/>
              <a:t>V</a:t>
            </a:r>
            <a:r>
              <a:rPr lang="en-US" sz="2200" baseline="-25000" dirty="0" smtClean="0"/>
              <a:t>PF2</a:t>
            </a:r>
            <a:r>
              <a:rPr lang="en-US" dirty="0" smtClean="0"/>
              <a:t> = V</a:t>
            </a:r>
            <a:r>
              <a:rPr lang="en-US" baseline="-25000" dirty="0" smtClean="0"/>
              <a:t>G</a:t>
            </a:r>
            <a:r>
              <a:rPr lang="en-US" dirty="0" smtClean="0"/>
              <a:t> + V</a:t>
            </a:r>
            <a:r>
              <a:rPr lang="en-US" baseline="-25000" dirty="0" smtClean="0"/>
              <a:t>E</a:t>
            </a:r>
            <a:endParaRPr lang="el-GR" baseline="-25000" dirty="0"/>
          </a:p>
        </p:txBody>
      </p:sp>
      <p:sp>
        <p:nvSpPr>
          <p:cNvPr id="8" name="7 - Δεξιό άγκιστρο"/>
          <p:cNvSpPr/>
          <p:nvPr/>
        </p:nvSpPr>
        <p:spPr>
          <a:xfrm>
            <a:off x="7000892" y="5072074"/>
            <a:ext cx="214314" cy="57150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9" name="8 - TextBox"/>
          <p:cNvSpPr txBox="1"/>
          <p:nvPr/>
        </p:nvSpPr>
        <p:spPr>
          <a:xfrm>
            <a:off x="7215206" y="5202808"/>
            <a:ext cx="1802096" cy="430887"/>
          </a:xfrm>
          <a:prstGeom prst="rect">
            <a:avLst/>
          </a:prstGeom>
          <a:noFill/>
        </p:spPr>
        <p:txBody>
          <a:bodyPr wrap="none" rtlCol="0">
            <a:spAutoFit/>
          </a:bodyPr>
          <a:lstStyle/>
          <a:p>
            <a:r>
              <a:rPr lang="en-US" sz="2200" dirty="0" smtClean="0"/>
              <a:t>V</a:t>
            </a:r>
            <a:r>
              <a:rPr lang="en-US" sz="2200" baseline="-25000" dirty="0" smtClean="0"/>
              <a:t>G</a:t>
            </a:r>
            <a:r>
              <a:rPr lang="en-US" dirty="0" smtClean="0"/>
              <a:t> = V</a:t>
            </a:r>
            <a:r>
              <a:rPr lang="en-US" baseline="-25000" dirty="0" smtClean="0"/>
              <a:t>PF2</a:t>
            </a:r>
            <a:r>
              <a:rPr lang="en-US" dirty="0" smtClean="0"/>
              <a:t> – V</a:t>
            </a:r>
            <a:r>
              <a:rPr lang="en-US" baseline="-25000" dirty="0" smtClean="0"/>
              <a:t>PF1</a:t>
            </a:r>
            <a:endParaRPr lang="el-GR" baseline="-25000" dirty="0"/>
          </a:p>
        </p:txBody>
      </p:sp>
      <p:sp>
        <p:nvSpPr>
          <p:cNvPr id="10" name="9 - TextBox"/>
          <p:cNvSpPr txBox="1"/>
          <p:nvPr/>
        </p:nvSpPr>
        <p:spPr>
          <a:xfrm>
            <a:off x="5357818" y="6000768"/>
            <a:ext cx="1632178" cy="430887"/>
          </a:xfrm>
          <a:prstGeom prst="rect">
            <a:avLst/>
          </a:prstGeom>
          <a:noFill/>
        </p:spPr>
        <p:txBody>
          <a:bodyPr wrap="none" rtlCol="0">
            <a:spAutoFit/>
          </a:bodyPr>
          <a:lstStyle/>
          <a:p>
            <a:r>
              <a:rPr lang="en-US" sz="2200" dirty="0" smtClean="0"/>
              <a:t>H</a:t>
            </a:r>
            <a:r>
              <a:rPr lang="en-US" sz="2200" baseline="30000" dirty="0" smtClean="0"/>
              <a:t>2</a:t>
            </a:r>
            <a:r>
              <a:rPr lang="en-US" dirty="0" smtClean="0"/>
              <a:t> = V</a:t>
            </a:r>
            <a:r>
              <a:rPr lang="en-US" baseline="-25000" dirty="0" smtClean="0"/>
              <a:t>G</a:t>
            </a:r>
            <a:r>
              <a:rPr lang="en-US" dirty="0" smtClean="0"/>
              <a:t>/ V</a:t>
            </a:r>
            <a:r>
              <a:rPr lang="en-US" baseline="-25000" dirty="0" smtClean="0"/>
              <a:t>PF2</a:t>
            </a:r>
            <a:endParaRPr lang="el-GR" baseline="-25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11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n-US" sz="3200" dirty="0" smtClean="0">
                <a:latin typeface="Comic Sans MS" pitchFamily="66" charset="0"/>
              </a:rPr>
              <a:t>2. </a:t>
            </a:r>
            <a:r>
              <a:rPr lang="el-GR" sz="3200" dirty="0" smtClean="0">
                <a:latin typeface="Comic Sans MS" pitchFamily="66" charset="0"/>
              </a:rPr>
              <a:t>Συγκρίσεις μεταξύ συγγενών</a:t>
            </a:r>
          </a:p>
        </p:txBody>
      </p:sp>
      <p:sp>
        <p:nvSpPr>
          <p:cNvPr id="5" name="4 - Θέση περιεχομένου"/>
          <p:cNvSpPr>
            <a:spLocks noGrp="1"/>
          </p:cNvSpPr>
          <p:nvPr>
            <p:ph sz="half" idx="1"/>
          </p:nvPr>
        </p:nvSpPr>
        <p:spPr>
          <a:xfrm>
            <a:off x="457200" y="1428736"/>
            <a:ext cx="4972056" cy="4686320"/>
          </a:xfrm>
        </p:spPr>
        <p:txBody>
          <a:bodyPr/>
          <a:lstStyle/>
          <a:p>
            <a:pPr algn="just"/>
            <a:r>
              <a:rPr lang="el-GR" sz="2400" dirty="0" smtClean="0">
                <a:latin typeface="Comic Sans MS" pitchFamily="66" charset="0"/>
              </a:rPr>
              <a:t>Όταν για ένα ποσοτικό χαρακτήρα </a:t>
            </a:r>
            <a:r>
              <a:rPr lang="en-US" sz="2400" dirty="0" smtClean="0">
                <a:latin typeface="Comic Sans MS" pitchFamily="66" charset="0"/>
              </a:rPr>
              <a:t>V</a:t>
            </a:r>
            <a:r>
              <a:rPr lang="en-US" sz="2400" baseline="-25000" dirty="0" smtClean="0">
                <a:latin typeface="Comic Sans MS" pitchFamily="66" charset="0"/>
              </a:rPr>
              <a:t>G</a:t>
            </a:r>
            <a:r>
              <a:rPr lang="en-US" sz="2400" dirty="0" smtClean="0">
                <a:latin typeface="Comic Sans MS" pitchFamily="66" charset="0"/>
              </a:rPr>
              <a:t>≠0</a:t>
            </a:r>
            <a:r>
              <a:rPr lang="el-GR" sz="2400" dirty="0" smtClean="0">
                <a:latin typeface="Comic Sans MS" pitchFamily="66" charset="0"/>
              </a:rPr>
              <a:t>,  οι συγγενείς θα μοιάζουν μεταξύ τους</a:t>
            </a:r>
          </a:p>
          <a:p>
            <a:pPr algn="just">
              <a:buNone/>
            </a:pPr>
            <a:endParaRPr lang="el-GR" sz="2400" dirty="0" smtClean="0">
              <a:latin typeface="Comic Sans MS" pitchFamily="66" charset="0"/>
            </a:endParaRPr>
          </a:p>
          <a:p>
            <a:pPr algn="just"/>
            <a:r>
              <a:rPr lang="el-GR" sz="2400" dirty="0" smtClean="0">
                <a:latin typeface="Comic Sans MS" pitchFamily="66" charset="0"/>
              </a:rPr>
              <a:t>Όσο πιο κοντινή η συγγένεια τόσο μεγαλύτερη η ομοιότητα</a:t>
            </a:r>
          </a:p>
          <a:p>
            <a:pPr>
              <a:buNone/>
            </a:pPr>
            <a:endParaRPr lang="en-US" sz="2400" dirty="0" smtClean="0">
              <a:latin typeface="Comic Sans MS" pitchFamily="66" charset="0"/>
            </a:endParaRPr>
          </a:p>
          <a:p>
            <a:r>
              <a:rPr lang="el-GR" sz="2400" dirty="0" smtClean="0">
                <a:latin typeface="Comic Sans MS" pitchFamily="66" charset="0"/>
              </a:rPr>
              <a:t>Οι συγγενείς θα έχουν </a:t>
            </a:r>
            <a:r>
              <a:rPr lang="en-US" sz="2400" dirty="0" smtClean="0">
                <a:latin typeface="Comic Sans MS" pitchFamily="66" charset="0"/>
              </a:rPr>
              <a:t> </a:t>
            </a:r>
            <a:r>
              <a:rPr lang="el-GR" sz="2400" dirty="0" smtClean="0">
                <a:latin typeface="Comic Sans MS" pitchFamily="66" charset="0"/>
              </a:rPr>
              <a:t>μεγαλύτερη ομοιότητα μεταξύ τους (ως προς τις τιμές του χαρακτήρα)  από ότι τα μη συγγενικά άτομα</a:t>
            </a:r>
            <a:endParaRPr lang="el-GR" sz="2400" dirty="0">
              <a:latin typeface="Comic Sans MS" pitchFamily="66" charset="0"/>
            </a:endParaRPr>
          </a:p>
        </p:txBody>
      </p:sp>
      <p:pic>
        <p:nvPicPr>
          <p:cNvPr id="7" name="6 - Θέση περιεχομένου" descr="resemblance between relatives1.jpg"/>
          <p:cNvPicPr>
            <a:picLocks noGrp="1" noChangeAspect="1"/>
          </p:cNvPicPr>
          <p:nvPr>
            <p:ph sz="half" idx="2"/>
          </p:nvPr>
        </p:nvPicPr>
        <p:blipFill>
          <a:blip r:embed="rId2"/>
          <a:stretch>
            <a:fillRect/>
          </a:stretch>
        </p:blipFill>
        <p:spPr>
          <a:xfrm>
            <a:off x="5815212" y="1428736"/>
            <a:ext cx="2257250" cy="509873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3200" dirty="0" smtClean="0">
                <a:latin typeface="Comic Sans MS" pitchFamily="66" charset="0"/>
              </a:rPr>
              <a:t>2. </a:t>
            </a:r>
            <a:r>
              <a:rPr lang="el-GR" sz="3200" dirty="0" smtClean="0">
                <a:latin typeface="Comic Sans MS" pitchFamily="66" charset="0"/>
              </a:rPr>
              <a:t>Σύγκριση γονέων - απογόνων </a:t>
            </a:r>
            <a:endParaRPr lang="el-GR" sz="3200" dirty="0">
              <a:latin typeface="Comic Sans MS" pitchFamily="66" charset="0"/>
            </a:endParaRPr>
          </a:p>
        </p:txBody>
      </p:sp>
      <p:pic>
        <p:nvPicPr>
          <p:cNvPr id="5" name="4 - Θέση περιεχομένου" descr="παλινδρόμηση.tif"/>
          <p:cNvPicPr>
            <a:picLocks noGrp="1" noChangeAspect="1"/>
          </p:cNvPicPr>
          <p:nvPr>
            <p:ph idx="1"/>
          </p:nvPr>
        </p:nvPicPr>
        <p:blipFill>
          <a:blip r:embed="rId2"/>
          <a:stretch>
            <a:fillRect/>
          </a:stretch>
        </p:blipFill>
        <p:spPr>
          <a:xfrm>
            <a:off x="2718816" y="1711452"/>
            <a:ext cx="3706368" cy="4273296"/>
          </a:xfrm>
        </p:spPr>
      </p:pic>
      <p:sp>
        <p:nvSpPr>
          <p:cNvPr id="6" name="5 - TextBox"/>
          <p:cNvSpPr txBox="1"/>
          <p:nvPr/>
        </p:nvSpPr>
        <p:spPr>
          <a:xfrm>
            <a:off x="2357422" y="6215082"/>
            <a:ext cx="4410182" cy="400110"/>
          </a:xfrm>
          <a:prstGeom prst="rect">
            <a:avLst/>
          </a:prstGeom>
          <a:noFill/>
        </p:spPr>
        <p:txBody>
          <a:bodyPr wrap="none" rtlCol="0">
            <a:spAutoFit/>
          </a:bodyPr>
          <a:lstStyle/>
          <a:p>
            <a:r>
              <a:rPr lang="el-GR" sz="2000" dirty="0" smtClean="0"/>
              <a:t>Στατιστική Μέθοδος : Παλινδρόμηση</a:t>
            </a:r>
            <a:endParaRPr lang="el-G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r"/>
            <a:r>
              <a:rPr lang="el-GR" sz="3200" dirty="0" smtClean="0">
                <a:latin typeface="Comic Sans MS" pitchFamily="66" charset="0"/>
              </a:rPr>
              <a:t>2. Παλινδρόμηση </a:t>
            </a:r>
            <a:r>
              <a:rPr lang="en-US" sz="3200" dirty="0" smtClean="0">
                <a:latin typeface="Comic Sans MS" pitchFamily="66" charset="0"/>
              </a:rPr>
              <a:t>(y=</a:t>
            </a:r>
            <a:r>
              <a:rPr lang="en-US" sz="3200" dirty="0" err="1" smtClean="0">
                <a:latin typeface="Comic Sans MS" pitchFamily="66" charset="0"/>
              </a:rPr>
              <a:t>a+bx</a:t>
            </a:r>
            <a:r>
              <a:rPr lang="en-US" sz="3200" dirty="0" smtClean="0">
                <a:latin typeface="Comic Sans MS" pitchFamily="66" charset="0"/>
              </a:rPr>
              <a:t>)</a:t>
            </a:r>
            <a:endParaRPr lang="el-GR" sz="3200" dirty="0">
              <a:latin typeface="Comic Sans MS" pitchFamily="66" charset="0"/>
            </a:endParaRPr>
          </a:p>
        </p:txBody>
      </p:sp>
      <p:graphicFrame>
        <p:nvGraphicFramePr>
          <p:cNvPr id="38918" name="Object 6"/>
          <p:cNvGraphicFramePr>
            <a:graphicFrameLocks noChangeAspect="1"/>
          </p:cNvGraphicFramePr>
          <p:nvPr>
            <p:ph sz="half" idx="1"/>
          </p:nvPr>
        </p:nvGraphicFramePr>
        <p:xfrm>
          <a:off x="2165350" y="3390900"/>
          <a:ext cx="622300" cy="914400"/>
        </p:xfrm>
        <a:graphic>
          <a:graphicData uri="http://schemas.openxmlformats.org/presentationml/2006/ole">
            <p:oleObj spid="_x0000_s94210" name="Equation" r:id="rId4" imgW="622080" imgH="914400" progId="Equation.3">
              <p:embed/>
            </p:oleObj>
          </a:graphicData>
        </a:graphic>
      </p:graphicFrame>
      <p:pic>
        <p:nvPicPr>
          <p:cNvPr id="38919" name="Picture 6"/>
          <p:cNvPicPr>
            <a:picLocks noChangeAspect="1" noChangeArrowheads="1"/>
          </p:cNvPicPr>
          <p:nvPr/>
        </p:nvPicPr>
        <p:blipFill>
          <a:blip r:embed="rId5"/>
          <a:srcRect/>
          <a:stretch>
            <a:fillRect/>
          </a:stretch>
        </p:blipFill>
        <p:spPr bwMode="auto">
          <a:xfrm>
            <a:off x="684213" y="1676416"/>
            <a:ext cx="3744911" cy="3697563"/>
          </a:xfrm>
          <a:prstGeom prst="rect">
            <a:avLst/>
          </a:prstGeom>
          <a:noFill/>
          <a:ln w="9525" algn="ctr">
            <a:noFill/>
            <a:miter lim="800000"/>
            <a:headEnd/>
            <a:tailEnd/>
          </a:ln>
        </p:spPr>
      </p:pic>
      <p:pic>
        <p:nvPicPr>
          <p:cNvPr id="7" name="Picture 6"/>
          <p:cNvPicPr>
            <a:picLocks noGrp="1" noChangeAspect="1" noChangeArrowheads="1"/>
          </p:cNvPicPr>
          <p:nvPr>
            <p:ph sz="half" idx="2"/>
          </p:nvPr>
        </p:nvPicPr>
        <p:blipFill>
          <a:blip r:embed="rId6"/>
          <a:srcRect/>
          <a:stretch>
            <a:fillRect/>
          </a:stretch>
        </p:blipFill>
        <p:spPr bwMode="auto">
          <a:xfrm>
            <a:off x="4891118" y="1643050"/>
            <a:ext cx="3799754" cy="3714776"/>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60" name="Rectangle 4"/>
          <p:cNvSpPr>
            <a:spLocks noGrp="1" noChangeArrowheads="1"/>
          </p:cNvSpPr>
          <p:nvPr>
            <p:ph type="title"/>
          </p:nvPr>
        </p:nvSpPr>
        <p:spPr/>
        <p:txBody>
          <a:bodyPr/>
          <a:lstStyle/>
          <a:p>
            <a:r>
              <a:rPr lang="el-GR" sz="3200" dirty="0" smtClean="0">
                <a:latin typeface="Comic Sans MS" pitchFamily="66" charset="0"/>
              </a:rPr>
              <a:t>2. Συντελεστής γενετικής συγγένειας (</a:t>
            </a:r>
            <a:r>
              <a:rPr lang="en-US" sz="3200" dirty="0" smtClean="0">
                <a:latin typeface="Comic Sans MS" pitchFamily="66" charset="0"/>
              </a:rPr>
              <a:t>r</a:t>
            </a:r>
            <a:r>
              <a:rPr lang="el-GR" sz="3200" dirty="0" smtClean="0">
                <a:latin typeface="Comic Sans MS" pitchFamily="66" charset="0"/>
              </a:rPr>
              <a:t>)</a:t>
            </a:r>
            <a:endParaRPr lang="el-GR" sz="3200" dirty="0">
              <a:latin typeface="Comic Sans MS" pitchFamily="66" charset="0"/>
            </a:endParaRPr>
          </a:p>
        </p:txBody>
      </p:sp>
      <p:sp>
        <p:nvSpPr>
          <p:cNvPr id="121863" name="Rectangle 7"/>
          <p:cNvSpPr>
            <a:spLocks noGrp="1" noChangeArrowheads="1"/>
          </p:cNvSpPr>
          <p:nvPr>
            <p:ph type="body" sz="half" idx="1"/>
          </p:nvPr>
        </p:nvSpPr>
        <p:spPr>
          <a:xfrm>
            <a:off x="457200" y="1600200"/>
            <a:ext cx="8229600" cy="892175"/>
          </a:xfrm>
        </p:spPr>
        <p:txBody>
          <a:bodyPr/>
          <a:lstStyle/>
          <a:p>
            <a:r>
              <a:rPr lang="el-GR" sz="2400" dirty="0">
                <a:latin typeface="Comic Sans MS" pitchFamily="66" charset="0"/>
              </a:rPr>
              <a:t>Η πιθανότητα να φέρουν ΟΜΟΙΑ ΑΠΟ </a:t>
            </a:r>
            <a:r>
              <a:rPr lang="el-GR" sz="2400" dirty="0" smtClean="0">
                <a:latin typeface="Comic Sans MS" pitchFamily="66" charset="0"/>
              </a:rPr>
              <a:t>ΚΑΤΑΓΩΓΗ </a:t>
            </a:r>
            <a:r>
              <a:rPr lang="el-GR" sz="2400" dirty="0" err="1">
                <a:latin typeface="Comic Sans MS" pitchFamily="66" charset="0"/>
              </a:rPr>
              <a:t>αλληλόμορφα</a:t>
            </a:r>
            <a:endParaRPr lang="el-GR" sz="2400" dirty="0">
              <a:latin typeface="Comic Sans MS" pitchFamily="66" charset="0"/>
            </a:endParaRPr>
          </a:p>
        </p:txBody>
      </p:sp>
      <p:sp>
        <p:nvSpPr>
          <p:cNvPr id="121887" name="Text Box 31"/>
          <p:cNvSpPr txBox="1">
            <a:spLocks noChangeArrowheads="1"/>
          </p:cNvSpPr>
          <p:nvPr/>
        </p:nvSpPr>
        <p:spPr bwMode="auto">
          <a:xfrm>
            <a:off x="5632450" y="3130550"/>
            <a:ext cx="3006725" cy="2470150"/>
          </a:xfrm>
          <a:prstGeom prst="rect">
            <a:avLst/>
          </a:prstGeom>
          <a:noFill/>
          <a:ln w="9525">
            <a:noFill/>
            <a:miter lim="800000"/>
            <a:headEnd/>
            <a:tailEnd/>
          </a:ln>
          <a:effectLst/>
        </p:spPr>
        <p:txBody>
          <a:bodyPr wrap="none">
            <a:spAutoFit/>
          </a:bodyPr>
          <a:lstStyle/>
          <a:p>
            <a:r>
              <a:rPr lang="en-US" sz="2000" dirty="0"/>
              <a:t>r</a:t>
            </a:r>
            <a:r>
              <a:rPr lang="el-GR" sz="2000" baseline="-25000" dirty="0"/>
              <a:t>ΑΔ</a:t>
            </a:r>
            <a:r>
              <a:rPr lang="el-GR" sz="2000" dirty="0"/>
              <a:t>= ½</a:t>
            </a:r>
          </a:p>
          <a:p>
            <a:r>
              <a:rPr lang="en-US" sz="2000" dirty="0" err="1"/>
              <a:t>r</a:t>
            </a:r>
            <a:r>
              <a:rPr lang="en-US" sz="2000" baseline="-25000" dirty="0" err="1"/>
              <a:t>AI</a:t>
            </a:r>
            <a:r>
              <a:rPr lang="en-US" sz="2000" dirty="0"/>
              <a:t> = (½)</a:t>
            </a:r>
            <a:r>
              <a:rPr lang="en-US" sz="2000" baseline="30000" dirty="0"/>
              <a:t>2</a:t>
            </a:r>
          </a:p>
          <a:p>
            <a:r>
              <a:rPr lang="en-US" sz="2000" dirty="0"/>
              <a:t>r</a:t>
            </a:r>
            <a:r>
              <a:rPr lang="el-GR" sz="2000" baseline="-25000" dirty="0"/>
              <a:t>ΔΕ</a:t>
            </a:r>
            <a:r>
              <a:rPr lang="el-GR" sz="2000" dirty="0"/>
              <a:t>= </a:t>
            </a:r>
            <a:r>
              <a:rPr lang="en-US" sz="2000" dirty="0"/>
              <a:t>(½)</a:t>
            </a:r>
            <a:r>
              <a:rPr lang="en-US" sz="2000" baseline="30000" dirty="0"/>
              <a:t>2</a:t>
            </a:r>
            <a:r>
              <a:rPr lang="el-GR" sz="2000" dirty="0"/>
              <a:t>+</a:t>
            </a:r>
            <a:r>
              <a:rPr lang="el-GR" dirty="0"/>
              <a:t> </a:t>
            </a:r>
            <a:r>
              <a:rPr lang="en-US" sz="2000" dirty="0"/>
              <a:t>(½)</a:t>
            </a:r>
            <a:r>
              <a:rPr lang="en-US" sz="2000" baseline="30000" dirty="0"/>
              <a:t>2</a:t>
            </a:r>
            <a:r>
              <a:rPr lang="el-GR" sz="2000" dirty="0"/>
              <a:t>= ½</a:t>
            </a:r>
          </a:p>
          <a:p>
            <a:r>
              <a:rPr lang="en-US" sz="2000" dirty="0"/>
              <a:t>r</a:t>
            </a:r>
            <a:r>
              <a:rPr lang="el-GR" sz="2000" baseline="-25000" dirty="0"/>
              <a:t>ΔΖ</a:t>
            </a:r>
            <a:r>
              <a:rPr lang="el-GR" sz="2000" dirty="0"/>
              <a:t> = </a:t>
            </a:r>
            <a:r>
              <a:rPr lang="en-US" sz="2000" dirty="0"/>
              <a:t>(½)</a:t>
            </a:r>
            <a:r>
              <a:rPr lang="en-US" sz="2000" baseline="30000" dirty="0"/>
              <a:t>2</a:t>
            </a:r>
            <a:r>
              <a:rPr lang="el-GR" sz="2000" dirty="0"/>
              <a:t>= </a:t>
            </a:r>
            <a:r>
              <a:rPr lang="en-US" sz="2000" dirty="0"/>
              <a:t>¼</a:t>
            </a:r>
          </a:p>
          <a:p>
            <a:r>
              <a:rPr lang="en-US" sz="2000" dirty="0" err="1"/>
              <a:t>r</a:t>
            </a:r>
            <a:r>
              <a:rPr lang="en-US" sz="2000" baseline="-25000" dirty="0" err="1"/>
              <a:t>IK</a:t>
            </a:r>
            <a:r>
              <a:rPr lang="en-US" sz="2000" dirty="0"/>
              <a:t> = (½)</a:t>
            </a:r>
            <a:r>
              <a:rPr lang="en-US" sz="2000" baseline="30000" dirty="0"/>
              <a:t>4</a:t>
            </a:r>
            <a:r>
              <a:rPr lang="en-US" sz="2000" dirty="0"/>
              <a:t> + (½)</a:t>
            </a:r>
            <a:r>
              <a:rPr lang="en-US" sz="2000" baseline="30000" dirty="0"/>
              <a:t>4</a:t>
            </a:r>
            <a:r>
              <a:rPr lang="en-US" sz="2000" dirty="0"/>
              <a:t> =⅛</a:t>
            </a:r>
          </a:p>
          <a:p>
            <a:r>
              <a:rPr lang="en-US" sz="2000" dirty="0" err="1"/>
              <a:t>r</a:t>
            </a:r>
            <a:r>
              <a:rPr lang="en-US" sz="2000" baseline="-25000" dirty="0" err="1"/>
              <a:t>EI</a:t>
            </a:r>
            <a:r>
              <a:rPr lang="en-US" sz="2000" dirty="0"/>
              <a:t>= (½)</a:t>
            </a:r>
            <a:r>
              <a:rPr lang="en-US" sz="2000" baseline="30000" dirty="0"/>
              <a:t>3</a:t>
            </a:r>
            <a:r>
              <a:rPr lang="en-US" sz="2000" dirty="0"/>
              <a:t> + (½)</a:t>
            </a:r>
            <a:r>
              <a:rPr lang="en-US" sz="2000" baseline="30000" dirty="0"/>
              <a:t>3</a:t>
            </a:r>
            <a:r>
              <a:rPr lang="en-US" dirty="0"/>
              <a:t> </a:t>
            </a:r>
            <a:r>
              <a:rPr lang="en-US" sz="2000" dirty="0"/>
              <a:t>= ¼</a:t>
            </a:r>
          </a:p>
          <a:p>
            <a:r>
              <a:rPr lang="en-US" sz="2000" dirty="0"/>
              <a:t> </a:t>
            </a:r>
            <a:endParaRPr lang="el-GR" sz="2000" dirty="0"/>
          </a:p>
        </p:txBody>
      </p:sp>
      <p:grpSp>
        <p:nvGrpSpPr>
          <p:cNvPr id="23" name="22 - Ομάδα"/>
          <p:cNvGrpSpPr/>
          <p:nvPr/>
        </p:nvGrpSpPr>
        <p:grpSpPr>
          <a:xfrm>
            <a:off x="1187450" y="2565400"/>
            <a:ext cx="4032250" cy="3122601"/>
            <a:chOff x="1187450" y="2565400"/>
            <a:chExt cx="4032250" cy="3122601"/>
          </a:xfrm>
        </p:grpSpPr>
        <p:sp>
          <p:nvSpPr>
            <p:cNvPr id="121874" name="Line 18"/>
            <p:cNvSpPr>
              <a:spLocks noChangeShapeType="1"/>
            </p:cNvSpPr>
            <p:nvPr/>
          </p:nvSpPr>
          <p:spPr bwMode="auto">
            <a:xfrm>
              <a:off x="3132138" y="3005705"/>
              <a:ext cx="0" cy="734920"/>
            </a:xfrm>
            <a:prstGeom prst="line">
              <a:avLst/>
            </a:prstGeom>
            <a:noFill/>
            <a:ln w="9525">
              <a:solidFill>
                <a:schemeClr val="tx1"/>
              </a:solidFill>
              <a:round/>
              <a:headEnd/>
              <a:tailEnd type="triangle" w="med" len="med"/>
            </a:ln>
            <a:effectLst/>
          </p:spPr>
          <p:txBody>
            <a:bodyPr/>
            <a:lstStyle/>
            <a:p>
              <a:endParaRPr lang="el-GR"/>
            </a:p>
          </p:txBody>
        </p:sp>
        <p:grpSp>
          <p:nvGrpSpPr>
            <p:cNvPr id="22" name="21 - Ομάδα"/>
            <p:cNvGrpSpPr/>
            <p:nvPr/>
          </p:nvGrpSpPr>
          <p:grpSpPr>
            <a:xfrm>
              <a:off x="1187450" y="2565400"/>
              <a:ext cx="4032250" cy="3122601"/>
              <a:chOff x="1187450" y="2565400"/>
              <a:chExt cx="4032250" cy="3122601"/>
            </a:xfrm>
          </p:grpSpPr>
          <p:sp>
            <p:nvSpPr>
              <p:cNvPr id="121870" name="Text Box 14"/>
              <p:cNvSpPr txBox="1">
                <a:spLocks noChangeArrowheads="1"/>
              </p:cNvSpPr>
              <p:nvPr/>
            </p:nvSpPr>
            <p:spPr bwMode="auto">
              <a:xfrm>
                <a:off x="2051050" y="2565400"/>
                <a:ext cx="2157412" cy="404692"/>
              </a:xfrm>
              <a:prstGeom prst="rect">
                <a:avLst/>
              </a:prstGeom>
              <a:noFill/>
              <a:ln w="9525">
                <a:noFill/>
                <a:miter lim="800000"/>
                <a:headEnd/>
                <a:tailEnd/>
              </a:ln>
              <a:effectLst/>
            </p:spPr>
            <p:txBody>
              <a:bodyPr wrap="none">
                <a:spAutoFit/>
              </a:bodyPr>
              <a:lstStyle/>
              <a:p>
                <a:r>
                  <a:rPr lang="el-GR" sz="2000" dirty="0"/>
                  <a:t>Α	Β	Γ</a:t>
                </a:r>
              </a:p>
            </p:txBody>
          </p:sp>
          <p:sp>
            <p:nvSpPr>
              <p:cNvPr id="121871" name="Line 15"/>
              <p:cNvSpPr>
                <a:spLocks noChangeShapeType="1"/>
              </p:cNvSpPr>
              <p:nvPr/>
            </p:nvSpPr>
            <p:spPr bwMode="auto">
              <a:xfrm>
                <a:off x="2195513" y="3080168"/>
                <a:ext cx="0" cy="733301"/>
              </a:xfrm>
              <a:prstGeom prst="line">
                <a:avLst/>
              </a:prstGeom>
              <a:noFill/>
              <a:ln w="9525">
                <a:solidFill>
                  <a:schemeClr val="tx1"/>
                </a:solidFill>
                <a:round/>
                <a:headEnd/>
                <a:tailEnd type="triangle" w="med" len="med"/>
              </a:ln>
              <a:effectLst/>
            </p:spPr>
            <p:txBody>
              <a:bodyPr/>
              <a:lstStyle/>
              <a:p>
                <a:endParaRPr lang="el-GR"/>
              </a:p>
            </p:txBody>
          </p:sp>
          <p:sp>
            <p:nvSpPr>
              <p:cNvPr id="121872" name="Line 16"/>
              <p:cNvSpPr>
                <a:spLocks noChangeShapeType="1"/>
              </p:cNvSpPr>
              <p:nvPr/>
            </p:nvSpPr>
            <p:spPr bwMode="auto">
              <a:xfrm>
                <a:off x="2195513" y="3080168"/>
                <a:ext cx="863600" cy="660457"/>
              </a:xfrm>
              <a:prstGeom prst="line">
                <a:avLst/>
              </a:prstGeom>
              <a:noFill/>
              <a:ln w="9525">
                <a:solidFill>
                  <a:schemeClr val="tx1"/>
                </a:solidFill>
                <a:round/>
                <a:headEnd/>
                <a:tailEnd type="triangle" w="med" len="med"/>
              </a:ln>
              <a:effectLst/>
            </p:spPr>
            <p:txBody>
              <a:bodyPr/>
              <a:lstStyle/>
              <a:p>
                <a:endParaRPr lang="el-GR"/>
              </a:p>
            </p:txBody>
          </p:sp>
          <p:sp>
            <p:nvSpPr>
              <p:cNvPr id="121873" name="Line 17"/>
              <p:cNvSpPr>
                <a:spLocks noChangeShapeType="1"/>
              </p:cNvSpPr>
              <p:nvPr/>
            </p:nvSpPr>
            <p:spPr bwMode="auto">
              <a:xfrm flipH="1">
                <a:off x="2411413" y="2978185"/>
                <a:ext cx="722312" cy="762439"/>
              </a:xfrm>
              <a:prstGeom prst="line">
                <a:avLst/>
              </a:prstGeom>
              <a:noFill/>
              <a:ln w="9525">
                <a:solidFill>
                  <a:schemeClr val="tx1"/>
                </a:solidFill>
                <a:round/>
                <a:headEnd/>
                <a:tailEnd type="triangle" w="med" len="med"/>
              </a:ln>
              <a:effectLst/>
            </p:spPr>
            <p:txBody>
              <a:bodyPr/>
              <a:lstStyle/>
              <a:p>
                <a:endParaRPr lang="el-GR"/>
              </a:p>
            </p:txBody>
          </p:sp>
          <p:sp>
            <p:nvSpPr>
              <p:cNvPr id="121877" name="Text Box 21"/>
              <p:cNvSpPr txBox="1">
                <a:spLocks noChangeArrowheads="1"/>
              </p:cNvSpPr>
              <p:nvPr/>
            </p:nvSpPr>
            <p:spPr bwMode="auto">
              <a:xfrm>
                <a:off x="1187450" y="4108085"/>
                <a:ext cx="4032250" cy="404692"/>
              </a:xfrm>
              <a:prstGeom prst="rect">
                <a:avLst/>
              </a:prstGeom>
              <a:noFill/>
              <a:ln w="9525">
                <a:noFill/>
                <a:miter lim="800000"/>
                <a:headEnd/>
                <a:tailEnd/>
              </a:ln>
              <a:effectLst/>
            </p:spPr>
            <p:txBody>
              <a:bodyPr wrap="none">
                <a:spAutoFit/>
              </a:bodyPr>
              <a:lstStyle/>
              <a:p>
                <a:r>
                  <a:rPr lang="el-GR" sz="2000"/>
                  <a:t>Θ	Δ	Ε	Ζ	Η</a:t>
                </a:r>
              </a:p>
            </p:txBody>
          </p:sp>
          <p:sp>
            <p:nvSpPr>
              <p:cNvPr id="121878" name="Line 22"/>
              <p:cNvSpPr>
                <a:spLocks noChangeShapeType="1"/>
              </p:cNvSpPr>
              <p:nvPr/>
            </p:nvSpPr>
            <p:spPr bwMode="auto">
              <a:xfrm>
                <a:off x="3276600" y="3080168"/>
                <a:ext cx="719137" cy="733301"/>
              </a:xfrm>
              <a:prstGeom prst="line">
                <a:avLst/>
              </a:prstGeom>
              <a:noFill/>
              <a:ln w="9525">
                <a:solidFill>
                  <a:schemeClr val="tx1"/>
                </a:solidFill>
                <a:round/>
                <a:headEnd/>
                <a:tailEnd type="triangle" w="med" len="med"/>
              </a:ln>
              <a:effectLst/>
            </p:spPr>
            <p:txBody>
              <a:bodyPr/>
              <a:lstStyle/>
              <a:p>
                <a:endParaRPr lang="el-GR"/>
              </a:p>
            </p:txBody>
          </p:sp>
          <p:sp>
            <p:nvSpPr>
              <p:cNvPr id="121879" name="Line 23"/>
              <p:cNvSpPr>
                <a:spLocks noChangeShapeType="1"/>
              </p:cNvSpPr>
              <p:nvPr/>
            </p:nvSpPr>
            <p:spPr bwMode="auto">
              <a:xfrm>
                <a:off x="4067175" y="3080168"/>
                <a:ext cx="0" cy="660457"/>
              </a:xfrm>
              <a:prstGeom prst="line">
                <a:avLst/>
              </a:prstGeom>
              <a:noFill/>
              <a:ln w="9525">
                <a:solidFill>
                  <a:schemeClr val="tx1"/>
                </a:solidFill>
                <a:round/>
                <a:headEnd/>
                <a:tailEnd type="triangle" w="med" len="med"/>
              </a:ln>
              <a:effectLst/>
            </p:spPr>
            <p:txBody>
              <a:bodyPr/>
              <a:lstStyle/>
              <a:p>
                <a:endParaRPr lang="el-GR"/>
              </a:p>
            </p:txBody>
          </p:sp>
          <p:sp>
            <p:nvSpPr>
              <p:cNvPr id="121880" name="Line 24"/>
              <p:cNvSpPr>
                <a:spLocks noChangeShapeType="1"/>
              </p:cNvSpPr>
              <p:nvPr/>
            </p:nvSpPr>
            <p:spPr bwMode="auto">
              <a:xfrm>
                <a:off x="1403350" y="4548389"/>
                <a:ext cx="333375" cy="587612"/>
              </a:xfrm>
              <a:prstGeom prst="line">
                <a:avLst/>
              </a:prstGeom>
              <a:noFill/>
              <a:ln w="9525">
                <a:solidFill>
                  <a:schemeClr val="tx1"/>
                </a:solidFill>
                <a:round/>
                <a:headEnd/>
                <a:tailEnd type="triangle" w="med" len="med"/>
              </a:ln>
              <a:effectLst/>
            </p:spPr>
            <p:txBody>
              <a:bodyPr/>
              <a:lstStyle/>
              <a:p>
                <a:endParaRPr lang="el-GR"/>
              </a:p>
            </p:txBody>
          </p:sp>
          <p:sp>
            <p:nvSpPr>
              <p:cNvPr id="121881" name="Line 25"/>
              <p:cNvSpPr>
                <a:spLocks noChangeShapeType="1"/>
              </p:cNvSpPr>
              <p:nvPr/>
            </p:nvSpPr>
            <p:spPr bwMode="auto">
              <a:xfrm flipH="1">
                <a:off x="1936750" y="4475545"/>
                <a:ext cx="331787" cy="585994"/>
              </a:xfrm>
              <a:prstGeom prst="line">
                <a:avLst/>
              </a:prstGeom>
              <a:noFill/>
              <a:ln w="9525">
                <a:solidFill>
                  <a:schemeClr val="tx1"/>
                </a:solidFill>
                <a:round/>
                <a:headEnd/>
                <a:tailEnd type="triangle" w="med" len="med"/>
              </a:ln>
              <a:effectLst/>
            </p:spPr>
            <p:txBody>
              <a:bodyPr/>
              <a:lstStyle/>
              <a:p>
                <a:endParaRPr lang="el-GR"/>
              </a:p>
            </p:txBody>
          </p:sp>
          <p:sp>
            <p:nvSpPr>
              <p:cNvPr id="121882" name="Line 26"/>
              <p:cNvSpPr>
                <a:spLocks noChangeShapeType="1"/>
              </p:cNvSpPr>
              <p:nvPr/>
            </p:nvSpPr>
            <p:spPr bwMode="auto">
              <a:xfrm>
                <a:off x="3276600" y="4548389"/>
                <a:ext cx="863600" cy="508293"/>
              </a:xfrm>
              <a:prstGeom prst="line">
                <a:avLst/>
              </a:prstGeom>
              <a:noFill/>
              <a:ln w="9525">
                <a:solidFill>
                  <a:schemeClr val="tx1"/>
                </a:solidFill>
                <a:round/>
                <a:headEnd/>
                <a:tailEnd type="triangle" w="med" len="med"/>
              </a:ln>
              <a:effectLst/>
            </p:spPr>
            <p:txBody>
              <a:bodyPr/>
              <a:lstStyle/>
              <a:p>
                <a:endParaRPr lang="el-GR"/>
              </a:p>
            </p:txBody>
          </p:sp>
          <p:sp>
            <p:nvSpPr>
              <p:cNvPr id="121883" name="Line 27"/>
              <p:cNvSpPr>
                <a:spLocks noChangeShapeType="1"/>
              </p:cNvSpPr>
              <p:nvPr/>
            </p:nvSpPr>
            <p:spPr bwMode="auto">
              <a:xfrm flipH="1">
                <a:off x="4356100" y="4355756"/>
                <a:ext cx="647700" cy="705782"/>
              </a:xfrm>
              <a:prstGeom prst="line">
                <a:avLst/>
              </a:prstGeom>
              <a:noFill/>
              <a:ln w="9525">
                <a:solidFill>
                  <a:schemeClr val="tx1"/>
                </a:solidFill>
                <a:round/>
                <a:headEnd/>
                <a:tailEnd type="triangle" w="med" len="med"/>
              </a:ln>
              <a:effectLst/>
            </p:spPr>
            <p:txBody>
              <a:bodyPr/>
              <a:lstStyle/>
              <a:p>
                <a:endParaRPr lang="el-GR"/>
              </a:p>
            </p:txBody>
          </p:sp>
          <p:sp>
            <p:nvSpPr>
              <p:cNvPr id="121884" name="Text Box 28"/>
              <p:cNvSpPr txBox="1">
                <a:spLocks noChangeArrowheads="1"/>
              </p:cNvSpPr>
              <p:nvPr/>
            </p:nvSpPr>
            <p:spPr bwMode="auto">
              <a:xfrm>
                <a:off x="1547813" y="5283309"/>
                <a:ext cx="2900362" cy="404692"/>
              </a:xfrm>
              <a:prstGeom prst="rect">
                <a:avLst/>
              </a:prstGeom>
              <a:noFill/>
              <a:ln w="9525">
                <a:noFill/>
                <a:miter lim="800000"/>
                <a:headEnd/>
                <a:tailEnd/>
              </a:ln>
              <a:effectLst/>
            </p:spPr>
            <p:txBody>
              <a:bodyPr wrap="none">
                <a:spAutoFit/>
              </a:bodyPr>
              <a:lstStyle/>
              <a:p>
                <a:r>
                  <a:rPr lang="el-GR" sz="2000"/>
                  <a:t>Ι		        Κ</a:t>
                </a:r>
              </a:p>
            </p:txBody>
          </p:sp>
          <p:sp>
            <p:nvSpPr>
              <p:cNvPr id="121885" name="Text Box 29"/>
              <p:cNvSpPr txBox="1">
                <a:spLocks noChangeArrowheads="1"/>
              </p:cNvSpPr>
              <p:nvPr/>
            </p:nvSpPr>
            <p:spPr bwMode="auto">
              <a:xfrm>
                <a:off x="1619250" y="3204813"/>
                <a:ext cx="533400" cy="343179"/>
              </a:xfrm>
              <a:prstGeom prst="rect">
                <a:avLst/>
              </a:prstGeom>
              <a:noFill/>
              <a:ln w="9525">
                <a:noFill/>
                <a:miter lim="800000"/>
                <a:headEnd/>
                <a:tailEnd/>
              </a:ln>
              <a:effectLst/>
            </p:spPr>
            <p:txBody>
              <a:bodyPr wrap="none">
                <a:spAutoFit/>
              </a:bodyPr>
              <a:lstStyle/>
              <a:p>
                <a:r>
                  <a:rPr lang="el-GR" sz="1600"/>
                  <a:t>1/2</a:t>
                </a:r>
              </a:p>
            </p:txBody>
          </p:sp>
          <p:sp>
            <p:nvSpPr>
              <p:cNvPr id="121886" name="Text Box 30"/>
              <p:cNvSpPr txBox="1">
                <a:spLocks noChangeArrowheads="1"/>
              </p:cNvSpPr>
              <p:nvPr/>
            </p:nvSpPr>
            <p:spPr bwMode="auto">
              <a:xfrm>
                <a:off x="1692275" y="4278055"/>
                <a:ext cx="533400" cy="343179"/>
              </a:xfrm>
              <a:prstGeom prst="rect">
                <a:avLst/>
              </a:prstGeom>
              <a:noFill/>
              <a:ln w="9525">
                <a:noFill/>
                <a:miter lim="800000"/>
                <a:headEnd/>
                <a:tailEnd/>
              </a:ln>
              <a:effectLst/>
            </p:spPr>
            <p:txBody>
              <a:bodyPr wrap="none">
                <a:spAutoFit/>
              </a:bodyPr>
              <a:lstStyle/>
              <a:p>
                <a:r>
                  <a:rPr lang="el-GR" sz="1600"/>
                  <a:t>1/2</a:t>
                </a:r>
              </a:p>
            </p:txBody>
          </p:sp>
        </p:grpSp>
      </p:grpSp>
      <p:sp>
        <p:nvSpPr>
          <p:cNvPr id="121888" name="Text Box 32"/>
          <p:cNvSpPr txBox="1">
            <a:spLocks noChangeArrowheads="1"/>
          </p:cNvSpPr>
          <p:nvPr/>
        </p:nvSpPr>
        <p:spPr bwMode="auto">
          <a:xfrm>
            <a:off x="1042988" y="5590875"/>
            <a:ext cx="6107112" cy="838521"/>
          </a:xfrm>
          <a:prstGeom prst="rect">
            <a:avLst/>
          </a:prstGeom>
          <a:noFill/>
          <a:ln w="9525">
            <a:noFill/>
            <a:miter lim="800000"/>
            <a:headEnd/>
            <a:tailEnd/>
          </a:ln>
          <a:effectLst/>
        </p:spPr>
        <p:txBody>
          <a:bodyPr wrap="none">
            <a:spAutoFit/>
          </a:bodyPr>
          <a:lstStyle/>
          <a:p>
            <a:r>
              <a:rPr lang="en-US" sz="2400" dirty="0" err="1"/>
              <a:t>r</a:t>
            </a:r>
            <a:r>
              <a:rPr lang="en-US" sz="2400" baseline="-25000" dirty="0" err="1"/>
              <a:t>XY</a:t>
            </a:r>
            <a:r>
              <a:rPr lang="en-US" sz="2400" dirty="0"/>
              <a:t>=</a:t>
            </a:r>
            <a:r>
              <a:rPr lang="el-GR" sz="2400" dirty="0"/>
              <a:t>Σ </a:t>
            </a:r>
            <a:r>
              <a:rPr lang="en-US" sz="2400" dirty="0"/>
              <a:t>(½)</a:t>
            </a:r>
            <a:r>
              <a:rPr lang="en-US" sz="2400" baseline="30000" dirty="0"/>
              <a:t>s</a:t>
            </a:r>
            <a:endParaRPr lang="en-US" sz="2400" dirty="0"/>
          </a:p>
          <a:p>
            <a:r>
              <a:rPr lang="en-US" sz="2400" dirty="0"/>
              <a:t>s=</a:t>
            </a:r>
            <a:r>
              <a:rPr lang="el-GR" sz="2400" dirty="0"/>
              <a:t> αριθμός των τόξων κάθε διαδρομής</a:t>
            </a:r>
            <a:endParaRPr lang="el-GR" sz="2400" baseline="30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18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87" grpId="0"/>
      <p:bldP spid="121888"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sz="3200" dirty="0" smtClean="0">
                <a:latin typeface="Comic Sans MS" pitchFamily="66" charset="0"/>
              </a:rPr>
              <a:t>2. Υπολογισμός του </a:t>
            </a:r>
            <a:r>
              <a:rPr lang="en-US" sz="3200" dirty="0" smtClean="0">
                <a:latin typeface="Comic Sans MS" pitchFamily="66" charset="0"/>
              </a:rPr>
              <a:t>h</a:t>
            </a:r>
            <a:r>
              <a:rPr lang="en-US" sz="3200" baseline="30000" dirty="0" smtClean="0">
                <a:latin typeface="Comic Sans MS" pitchFamily="66" charset="0"/>
              </a:rPr>
              <a:t>2</a:t>
            </a:r>
            <a:r>
              <a:rPr lang="en-US" sz="3200" dirty="0" smtClean="0">
                <a:latin typeface="Comic Sans MS" pitchFamily="66" charset="0"/>
              </a:rPr>
              <a:t> </a:t>
            </a:r>
            <a:r>
              <a:rPr lang="el-GR" sz="3200" dirty="0" smtClean="0">
                <a:latin typeface="Comic Sans MS" pitchFamily="66" charset="0"/>
              </a:rPr>
              <a:t>από συγκρίσεις συγγενών</a:t>
            </a:r>
            <a:endParaRPr lang="el-GR" sz="3200" dirty="0">
              <a:latin typeface="Comic Sans MS" pitchFamily="66" charset="0"/>
            </a:endParaRPr>
          </a:p>
        </p:txBody>
      </p:sp>
      <p:graphicFrame>
        <p:nvGraphicFramePr>
          <p:cNvPr id="7" name="6 - Θέση περιεχομένου"/>
          <p:cNvGraphicFramePr>
            <a:graphicFrameLocks noGrp="1"/>
          </p:cNvGraphicFramePr>
          <p:nvPr>
            <p:ph idx="1"/>
          </p:nvPr>
        </p:nvGraphicFramePr>
        <p:xfrm>
          <a:off x="457200" y="1831185"/>
          <a:ext cx="8229600" cy="3383765"/>
        </p:xfrm>
        <a:graphic>
          <a:graphicData uri="http://schemas.openxmlformats.org/drawingml/2006/table">
            <a:tbl>
              <a:tblPr firstRow="1" bandRow="1">
                <a:tableStyleId>{5C22544A-7EE6-4342-B048-85BDC9FD1C3A}</a:tableStyleId>
              </a:tblPr>
              <a:tblGrid>
                <a:gridCol w="3614734"/>
                <a:gridCol w="1000132"/>
                <a:gridCol w="1557334"/>
                <a:gridCol w="2057400"/>
              </a:tblGrid>
              <a:tr h="483395">
                <a:tc>
                  <a:txBody>
                    <a:bodyPr/>
                    <a:lstStyle/>
                    <a:p>
                      <a:r>
                        <a:rPr lang="el-GR" sz="2000" dirty="0" smtClean="0">
                          <a:latin typeface="Comic Sans MS" pitchFamily="66" charset="0"/>
                        </a:rPr>
                        <a:t>Σύγκριση</a:t>
                      </a:r>
                      <a:endParaRPr lang="el-GR" sz="2000" dirty="0">
                        <a:latin typeface="Comic Sans MS" pitchFamily="66" charset="0"/>
                      </a:endParaRPr>
                    </a:p>
                  </a:txBody>
                  <a:tcPr/>
                </a:tc>
                <a:tc>
                  <a:txBody>
                    <a:bodyPr/>
                    <a:lstStyle/>
                    <a:p>
                      <a:pPr algn="ctr"/>
                      <a:r>
                        <a:rPr lang="el-GR" sz="2000" dirty="0" smtClean="0">
                          <a:latin typeface="Comic Sans MS" pitchFamily="66" charset="0"/>
                        </a:rPr>
                        <a:t> </a:t>
                      </a:r>
                      <a:r>
                        <a:rPr lang="en-US" sz="2000" baseline="0" dirty="0" smtClean="0">
                          <a:latin typeface="Comic Sans MS" pitchFamily="66" charset="0"/>
                        </a:rPr>
                        <a:t>r</a:t>
                      </a:r>
                      <a:endParaRPr lang="el-GR" sz="2000" dirty="0">
                        <a:latin typeface="Comic Sans MS" pitchFamily="66" charset="0"/>
                      </a:endParaRPr>
                    </a:p>
                  </a:txBody>
                  <a:tcPr/>
                </a:tc>
                <a:tc>
                  <a:txBody>
                    <a:bodyPr/>
                    <a:lstStyle/>
                    <a:p>
                      <a:pPr algn="ctr"/>
                      <a:r>
                        <a:rPr lang="en-US" sz="2000" dirty="0" smtClean="0">
                          <a:latin typeface="Comic Sans MS" pitchFamily="66" charset="0"/>
                        </a:rPr>
                        <a:t>h</a:t>
                      </a:r>
                      <a:r>
                        <a:rPr lang="en-US" sz="2000" baseline="30000" dirty="0" smtClean="0">
                          <a:latin typeface="Comic Sans MS" pitchFamily="66" charset="0"/>
                        </a:rPr>
                        <a:t>2</a:t>
                      </a:r>
                      <a:endParaRPr lang="el-GR" sz="2000" baseline="30000" dirty="0">
                        <a:latin typeface="Comic Sans MS" pitchFamily="66" charset="0"/>
                      </a:endParaRPr>
                    </a:p>
                  </a:txBody>
                  <a:tcPr/>
                </a:tc>
                <a:tc>
                  <a:txBody>
                    <a:bodyPr/>
                    <a:lstStyle/>
                    <a:p>
                      <a:pPr algn="ctr"/>
                      <a:r>
                        <a:rPr lang="el-GR" sz="2000" dirty="0" smtClean="0">
                          <a:latin typeface="Comic Sans MS" pitchFamily="66" charset="0"/>
                        </a:rPr>
                        <a:t>κλίση</a:t>
                      </a:r>
                      <a:r>
                        <a:rPr lang="el-GR" sz="2000" baseline="0" dirty="0" smtClean="0">
                          <a:latin typeface="Comic Sans MS" pitchFamily="66" charset="0"/>
                        </a:rPr>
                        <a:t> </a:t>
                      </a:r>
                      <a:r>
                        <a:rPr lang="en-US" sz="2000" dirty="0" smtClean="0">
                          <a:latin typeface="Comic Sans MS" pitchFamily="66" charset="0"/>
                        </a:rPr>
                        <a:t>b</a:t>
                      </a:r>
                      <a:endParaRPr lang="el-GR" sz="2000" dirty="0">
                        <a:latin typeface="Comic Sans MS" pitchFamily="66" charset="0"/>
                      </a:endParaRPr>
                    </a:p>
                  </a:txBody>
                  <a:tcPr/>
                </a:tc>
              </a:tr>
              <a:tr h="483395">
                <a:tc>
                  <a:txBody>
                    <a:bodyPr/>
                    <a:lstStyle/>
                    <a:p>
                      <a:r>
                        <a:rPr lang="el-GR" sz="2000" dirty="0" smtClean="0">
                          <a:latin typeface="Comic Sans MS" pitchFamily="66" charset="0"/>
                        </a:rPr>
                        <a:t>Απόγονος</a:t>
                      </a:r>
                      <a:r>
                        <a:rPr lang="el-GR" sz="2000" baseline="0" dirty="0" smtClean="0">
                          <a:latin typeface="Comic Sans MS" pitchFamily="66" charset="0"/>
                        </a:rPr>
                        <a:t> – 1 γονέας</a:t>
                      </a:r>
                      <a:endParaRPr lang="el-GR" sz="2000" dirty="0">
                        <a:latin typeface="Comic Sans MS" pitchFamily="66" charset="0"/>
                      </a:endParaRPr>
                    </a:p>
                  </a:txBody>
                  <a:tcPr/>
                </a:tc>
                <a:tc>
                  <a:txBody>
                    <a:bodyPr/>
                    <a:lstStyle/>
                    <a:p>
                      <a:pPr algn="ctr"/>
                      <a:r>
                        <a:rPr lang="el-GR" sz="2000" dirty="0" smtClean="0">
                          <a:latin typeface="Comic Sans MS" pitchFamily="66" charset="0"/>
                        </a:rPr>
                        <a:t>½</a:t>
                      </a:r>
                      <a:endParaRPr lang="el-GR" sz="2000" dirty="0">
                        <a:latin typeface="Comic Sans MS" pitchFamily="66" charset="0"/>
                      </a:endParaRPr>
                    </a:p>
                  </a:txBody>
                  <a:tcPr/>
                </a:tc>
                <a:tc>
                  <a:txBody>
                    <a:bodyPr/>
                    <a:lstStyle/>
                    <a:p>
                      <a:pPr algn="ctr"/>
                      <a:r>
                        <a:rPr lang="el-GR" sz="2000" dirty="0" smtClean="0">
                          <a:latin typeface="Comic Sans MS" pitchFamily="66" charset="0"/>
                        </a:rPr>
                        <a:t>2</a:t>
                      </a:r>
                      <a:r>
                        <a:rPr lang="en-US" sz="2000" dirty="0" smtClean="0">
                          <a:latin typeface="Comic Sans MS" pitchFamily="66" charset="0"/>
                        </a:rPr>
                        <a:t>b</a:t>
                      </a:r>
                      <a:endParaRPr lang="el-GR" sz="2000" dirty="0">
                        <a:latin typeface="Comic Sans MS" pitchFamily="66" charset="0"/>
                      </a:endParaRPr>
                    </a:p>
                  </a:txBody>
                  <a:tcPr/>
                </a:tc>
                <a:tc>
                  <a:txBody>
                    <a:bodyPr/>
                    <a:lstStyle/>
                    <a:p>
                      <a:pPr algn="ctr"/>
                      <a:r>
                        <a:rPr lang="en-US" sz="2000" dirty="0" smtClean="0">
                          <a:latin typeface="Comic Sans MS" pitchFamily="66" charset="0"/>
                        </a:rPr>
                        <a:t>b=</a:t>
                      </a:r>
                      <a:r>
                        <a:rPr lang="en-US" sz="2000" baseline="0" dirty="0" smtClean="0">
                          <a:latin typeface="Comic Sans MS" pitchFamily="66" charset="0"/>
                        </a:rPr>
                        <a:t> ½</a:t>
                      </a:r>
                      <a:r>
                        <a:rPr lang="en-US" sz="2000" dirty="0" smtClean="0">
                          <a:latin typeface="Comic Sans MS" pitchFamily="66" charset="0"/>
                        </a:rPr>
                        <a:t>h</a:t>
                      </a:r>
                      <a:r>
                        <a:rPr lang="en-US" sz="2000" baseline="30000" dirty="0" smtClean="0">
                          <a:latin typeface="Comic Sans MS" pitchFamily="66" charset="0"/>
                        </a:rPr>
                        <a:t>2</a:t>
                      </a:r>
                      <a:endParaRPr lang="el-GR" sz="2000" baseline="30000" dirty="0">
                        <a:latin typeface="Comic Sans MS" pitchFamily="66" charset="0"/>
                      </a:endParaRPr>
                    </a:p>
                  </a:txBody>
                  <a:tcPr/>
                </a:tc>
              </a:tr>
              <a:tr h="483395">
                <a:tc>
                  <a:txBody>
                    <a:bodyPr/>
                    <a:lstStyle/>
                    <a:p>
                      <a:r>
                        <a:rPr lang="el-GR" sz="2000" dirty="0" smtClean="0">
                          <a:latin typeface="Comic Sans MS" pitchFamily="66" charset="0"/>
                        </a:rPr>
                        <a:t>Απόγονος – Μέσος 2 γονέων</a:t>
                      </a:r>
                      <a:endParaRPr lang="el-GR" sz="2000" dirty="0">
                        <a:latin typeface="Comic Sans MS" pitchFamily="66" charset="0"/>
                      </a:endParaRPr>
                    </a:p>
                  </a:txBody>
                  <a:tcPr/>
                </a:tc>
                <a:tc>
                  <a:txBody>
                    <a:bodyPr/>
                    <a:lstStyle/>
                    <a:p>
                      <a:pPr algn="ctr"/>
                      <a:r>
                        <a:rPr lang="el-GR" sz="2000" dirty="0" smtClean="0">
                          <a:latin typeface="Comic Sans MS" pitchFamily="66" charset="0"/>
                        </a:rPr>
                        <a:t>1</a:t>
                      </a:r>
                      <a:endParaRPr lang="el-GR" sz="2000" dirty="0">
                        <a:latin typeface="Comic Sans MS" pitchFamily="66" charset="0"/>
                      </a:endParaRPr>
                    </a:p>
                  </a:txBody>
                  <a:tcPr/>
                </a:tc>
                <a:tc>
                  <a:txBody>
                    <a:bodyPr/>
                    <a:lstStyle/>
                    <a:p>
                      <a:pPr algn="ctr"/>
                      <a:r>
                        <a:rPr lang="en-US" sz="2000" dirty="0" smtClean="0">
                          <a:latin typeface="Comic Sans MS" pitchFamily="66" charset="0"/>
                        </a:rPr>
                        <a:t>b</a:t>
                      </a:r>
                      <a:endParaRPr lang="el-GR" sz="2000" dirty="0">
                        <a:latin typeface="Comic Sans MS" pitchFamily="66" charset="0"/>
                      </a:endParaRPr>
                    </a:p>
                  </a:txBody>
                  <a:tcPr/>
                </a:tc>
                <a:tc>
                  <a:txBody>
                    <a:bodyPr/>
                    <a:lstStyle/>
                    <a:p>
                      <a:pPr algn="ctr"/>
                      <a:r>
                        <a:rPr lang="en-US" sz="2000" dirty="0" smtClean="0">
                          <a:latin typeface="Comic Sans MS" pitchFamily="66" charset="0"/>
                        </a:rPr>
                        <a:t>b= h</a:t>
                      </a:r>
                      <a:r>
                        <a:rPr lang="en-US" sz="2000" baseline="30000" dirty="0" smtClean="0">
                          <a:latin typeface="Comic Sans MS" pitchFamily="66" charset="0"/>
                        </a:rPr>
                        <a:t>2</a:t>
                      </a:r>
                      <a:endParaRPr lang="el-GR" sz="2000" baseline="30000" dirty="0">
                        <a:latin typeface="Comic Sans MS" pitchFamily="66" charset="0"/>
                      </a:endParaRPr>
                    </a:p>
                  </a:txBody>
                  <a:tcPr/>
                </a:tc>
              </a:tr>
              <a:tr h="483395">
                <a:tc>
                  <a:txBody>
                    <a:bodyPr/>
                    <a:lstStyle/>
                    <a:p>
                      <a:r>
                        <a:rPr lang="el-GR" sz="2000" dirty="0" smtClean="0">
                          <a:latin typeface="Comic Sans MS" pitchFamily="66" charset="0"/>
                        </a:rPr>
                        <a:t>Εγγόνι – Παππούς/Γιαγιά</a:t>
                      </a:r>
                      <a:endParaRPr lang="el-GR" sz="2000" dirty="0">
                        <a:latin typeface="Comic Sans MS" pitchFamily="66" charset="0"/>
                      </a:endParaRPr>
                    </a:p>
                  </a:txBody>
                  <a:tcPr/>
                </a:tc>
                <a:tc>
                  <a:txBody>
                    <a:bodyPr/>
                    <a:lstStyle/>
                    <a:p>
                      <a:pPr algn="ctr"/>
                      <a:r>
                        <a:rPr lang="el-GR" sz="2000" dirty="0" smtClean="0">
                          <a:latin typeface="Comic Sans MS" pitchFamily="66" charset="0"/>
                        </a:rPr>
                        <a:t>¼</a:t>
                      </a:r>
                      <a:endParaRPr lang="el-GR" sz="2000" dirty="0">
                        <a:latin typeface="Comic Sans MS" pitchFamily="66" charset="0"/>
                      </a:endParaRPr>
                    </a:p>
                  </a:txBody>
                  <a:tcPr/>
                </a:tc>
                <a:tc>
                  <a:txBody>
                    <a:bodyPr/>
                    <a:lstStyle/>
                    <a:p>
                      <a:pPr algn="ctr"/>
                      <a:r>
                        <a:rPr lang="en-US" sz="2000" dirty="0" smtClean="0">
                          <a:latin typeface="Comic Sans MS" pitchFamily="66" charset="0"/>
                        </a:rPr>
                        <a:t>4b</a:t>
                      </a:r>
                      <a:endParaRPr lang="el-GR" sz="2000" dirty="0">
                        <a:latin typeface="Comic Sans MS" pitchFamily="66" charset="0"/>
                      </a:endParaRPr>
                    </a:p>
                  </a:txBody>
                  <a:tcPr/>
                </a:tc>
                <a:tc>
                  <a:txBody>
                    <a:bodyPr/>
                    <a:lstStyle/>
                    <a:p>
                      <a:pPr algn="ctr"/>
                      <a:r>
                        <a:rPr lang="en-US" sz="2000" dirty="0" smtClean="0">
                          <a:latin typeface="Comic Sans MS" pitchFamily="66" charset="0"/>
                        </a:rPr>
                        <a:t>b= ¼ h</a:t>
                      </a:r>
                      <a:r>
                        <a:rPr lang="en-US" sz="2000" baseline="30000" dirty="0" smtClean="0">
                          <a:latin typeface="Comic Sans MS" pitchFamily="66" charset="0"/>
                        </a:rPr>
                        <a:t>2</a:t>
                      </a:r>
                      <a:endParaRPr lang="el-GR" sz="2000" baseline="30000" dirty="0">
                        <a:latin typeface="Comic Sans MS" pitchFamily="66" charset="0"/>
                      </a:endParaRPr>
                    </a:p>
                  </a:txBody>
                  <a:tcPr/>
                </a:tc>
              </a:tr>
              <a:tr h="483395">
                <a:tc>
                  <a:txBody>
                    <a:bodyPr/>
                    <a:lstStyle/>
                    <a:p>
                      <a:r>
                        <a:rPr lang="el-GR" sz="2000" dirty="0" err="1" smtClean="0">
                          <a:latin typeface="Comic Sans MS" pitchFamily="66" charset="0"/>
                        </a:rPr>
                        <a:t>Ομοθαλή</a:t>
                      </a:r>
                      <a:r>
                        <a:rPr lang="el-GR" sz="2000" dirty="0" smtClean="0">
                          <a:latin typeface="Comic Sans MS" pitchFamily="66" charset="0"/>
                        </a:rPr>
                        <a:t> αδέλφια</a:t>
                      </a:r>
                      <a:endParaRPr lang="el-GR" sz="2000" dirty="0">
                        <a:latin typeface="Comic Sans MS" pitchFamily="66" charset="0"/>
                      </a:endParaRPr>
                    </a:p>
                  </a:txBody>
                  <a:tcPr/>
                </a:tc>
                <a:tc>
                  <a:txBody>
                    <a:bodyPr/>
                    <a:lstStyle/>
                    <a:p>
                      <a:pPr algn="ctr"/>
                      <a:r>
                        <a:rPr lang="el-GR" sz="2000" dirty="0" smtClean="0">
                          <a:latin typeface="Comic Sans MS" pitchFamily="66" charset="0"/>
                        </a:rPr>
                        <a:t>½</a:t>
                      </a:r>
                      <a:endParaRPr lang="el-GR" sz="2000" dirty="0">
                        <a:latin typeface="Comic Sans MS" pitchFamily="66" charset="0"/>
                      </a:endParaRPr>
                    </a:p>
                  </a:txBody>
                  <a:tcPr/>
                </a:tc>
                <a:tc>
                  <a:txBody>
                    <a:bodyPr/>
                    <a:lstStyle/>
                    <a:p>
                      <a:pPr algn="ctr"/>
                      <a:r>
                        <a:rPr lang="en-US" sz="2000" dirty="0" smtClean="0">
                          <a:latin typeface="Comic Sans MS" pitchFamily="66" charset="0"/>
                        </a:rPr>
                        <a:t>2b</a:t>
                      </a:r>
                      <a:endParaRPr lang="el-GR" sz="2000" dirty="0">
                        <a:latin typeface="Comic Sans MS"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Comic Sans MS" pitchFamily="66" charset="0"/>
                        </a:rPr>
                        <a:t>b=</a:t>
                      </a:r>
                      <a:r>
                        <a:rPr lang="en-US" sz="2000" baseline="0" dirty="0" smtClean="0">
                          <a:latin typeface="Comic Sans MS" pitchFamily="66" charset="0"/>
                        </a:rPr>
                        <a:t> ½</a:t>
                      </a:r>
                      <a:r>
                        <a:rPr lang="en-US" sz="2000" dirty="0" smtClean="0">
                          <a:latin typeface="Comic Sans MS" pitchFamily="66" charset="0"/>
                        </a:rPr>
                        <a:t>h</a:t>
                      </a:r>
                      <a:r>
                        <a:rPr lang="en-US" sz="2000" baseline="30000" dirty="0" smtClean="0">
                          <a:latin typeface="Comic Sans MS" pitchFamily="66" charset="0"/>
                        </a:rPr>
                        <a:t>2</a:t>
                      </a:r>
                      <a:endParaRPr lang="el-GR" sz="2000" baseline="30000" dirty="0" smtClean="0">
                        <a:latin typeface="Comic Sans MS" pitchFamily="66" charset="0"/>
                      </a:endParaRPr>
                    </a:p>
                  </a:txBody>
                  <a:tcPr/>
                </a:tc>
              </a:tr>
              <a:tr h="483395">
                <a:tc>
                  <a:txBody>
                    <a:bodyPr/>
                    <a:lstStyle/>
                    <a:p>
                      <a:r>
                        <a:rPr lang="el-GR" sz="2000" dirty="0" smtClean="0">
                          <a:latin typeface="Comic Sans MS" pitchFamily="66" charset="0"/>
                        </a:rPr>
                        <a:t>Ετεροθαλή αδέλφια</a:t>
                      </a:r>
                      <a:endParaRPr lang="el-GR" sz="2000" dirty="0">
                        <a:latin typeface="Comic Sans MS" pitchFamily="66" charset="0"/>
                      </a:endParaRPr>
                    </a:p>
                  </a:txBody>
                  <a:tcPr/>
                </a:tc>
                <a:tc>
                  <a:txBody>
                    <a:bodyPr/>
                    <a:lstStyle/>
                    <a:p>
                      <a:pPr algn="ctr"/>
                      <a:r>
                        <a:rPr lang="el-GR" sz="2000" dirty="0" smtClean="0">
                          <a:latin typeface="Comic Sans MS" pitchFamily="66" charset="0"/>
                        </a:rPr>
                        <a:t>¼</a:t>
                      </a:r>
                      <a:endParaRPr lang="el-GR" sz="2000" dirty="0">
                        <a:latin typeface="Comic Sans MS" pitchFamily="66" charset="0"/>
                      </a:endParaRPr>
                    </a:p>
                  </a:txBody>
                  <a:tcPr/>
                </a:tc>
                <a:tc>
                  <a:txBody>
                    <a:bodyPr/>
                    <a:lstStyle/>
                    <a:p>
                      <a:pPr algn="ctr"/>
                      <a:r>
                        <a:rPr lang="en-US" sz="2000" dirty="0" smtClean="0">
                          <a:latin typeface="Comic Sans MS" pitchFamily="66" charset="0"/>
                        </a:rPr>
                        <a:t>4b</a:t>
                      </a:r>
                      <a:endParaRPr lang="el-GR" sz="2000" dirty="0">
                        <a:latin typeface="Comic Sans MS"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Comic Sans MS" pitchFamily="66" charset="0"/>
                        </a:rPr>
                        <a:t>b= ¼ h</a:t>
                      </a:r>
                      <a:r>
                        <a:rPr lang="en-US" sz="2000" baseline="30000" dirty="0" smtClean="0">
                          <a:latin typeface="Comic Sans MS" pitchFamily="66" charset="0"/>
                        </a:rPr>
                        <a:t>2</a:t>
                      </a:r>
                      <a:endParaRPr lang="el-GR" sz="2000" baseline="30000" dirty="0" smtClean="0">
                        <a:latin typeface="Comic Sans MS" pitchFamily="66" charset="0"/>
                      </a:endParaRPr>
                    </a:p>
                  </a:txBody>
                  <a:tcPr/>
                </a:tc>
              </a:tr>
              <a:tr h="483395">
                <a:tc>
                  <a:txBody>
                    <a:bodyPr/>
                    <a:lstStyle/>
                    <a:p>
                      <a:r>
                        <a:rPr lang="el-GR" sz="2000" dirty="0" smtClean="0">
                          <a:latin typeface="Comic Sans MS" pitchFamily="66" charset="0"/>
                        </a:rPr>
                        <a:t>Πρώτα ξαδέρφια</a:t>
                      </a:r>
                      <a:endParaRPr lang="el-GR" sz="2000" dirty="0">
                        <a:latin typeface="Comic Sans MS" pitchFamily="66" charset="0"/>
                      </a:endParaRPr>
                    </a:p>
                  </a:txBody>
                  <a:tcPr/>
                </a:tc>
                <a:tc>
                  <a:txBody>
                    <a:bodyPr/>
                    <a:lstStyle/>
                    <a:p>
                      <a:pPr algn="ctr"/>
                      <a:r>
                        <a:rPr lang="el-GR" sz="2000" dirty="0" smtClean="0">
                          <a:latin typeface="Comic Sans MS" pitchFamily="66" charset="0"/>
                        </a:rPr>
                        <a:t>⅛</a:t>
                      </a:r>
                      <a:endParaRPr lang="el-GR" sz="2000" dirty="0">
                        <a:latin typeface="Comic Sans MS" pitchFamily="66" charset="0"/>
                      </a:endParaRPr>
                    </a:p>
                  </a:txBody>
                  <a:tcPr/>
                </a:tc>
                <a:tc>
                  <a:txBody>
                    <a:bodyPr/>
                    <a:lstStyle/>
                    <a:p>
                      <a:pPr algn="ctr"/>
                      <a:r>
                        <a:rPr lang="en-US" sz="2000" dirty="0" smtClean="0">
                          <a:latin typeface="Comic Sans MS" pitchFamily="66" charset="0"/>
                        </a:rPr>
                        <a:t>8b</a:t>
                      </a:r>
                      <a:endParaRPr lang="el-GR" sz="2000" dirty="0">
                        <a:latin typeface="Comic Sans MS"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Comic Sans MS" pitchFamily="66" charset="0"/>
                        </a:rPr>
                        <a:t>b= ⅛ h</a:t>
                      </a:r>
                      <a:r>
                        <a:rPr lang="en-US" sz="2000" baseline="30000" dirty="0" smtClean="0">
                          <a:latin typeface="Comic Sans MS" pitchFamily="66" charset="0"/>
                        </a:rPr>
                        <a:t>2</a:t>
                      </a:r>
                      <a:endParaRPr lang="el-GR" sz="2000" baseline="30000" dirty="0" smtClean="0">
                        <a:latin typeface="Comic Sans MS" pitchFamily="66" charset="0"/>
                      </a:endParaRPr>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304" name="Rectangle 8"/>
          <p:cNvSpPr>
            <a:spLocks noChangeArrowheads="1"/>
          </p:cNvSpPr>
          <p:nvPr/>
        </p:nvSpPr>
        <p:spPr bwMode="auto">
          <a:xfrm>
            <a:off x="928688" y="611188"/>
            <a:ext cx="7286625" cy="822325"/>
          </a:xfrm>
          <a:prstGeom prst="rect">
            <a:avLst/>
          </a:prstGeom>
          <a:noFill/>
          <a:ln w="9525" algn="ctr">
            <a:noFill/>
            <a:miter lim="800000"/>
            <a:headEnd/>
            <a:tailEnd/>
          </a:ln>
        </p:spPr>
        <p:txBody>
          <a:bodyPr anchor="ctr">
            <a:spAutoFit/>
          </a:bodyPr>
          <a:lstStyle/>
          <a:p>
            <a:pPr algn="ctr" eaLnBrk="0" hangingPunct="0">
              <a:spcBef>
                <a:spcPct val="50000"/>
              </a:spcBef>
            </a:pPr>
            <a:r>
              <a:rPr lang="el-GR" sz="2400" b="1">
                <a:effectLst>
                  <a:outerShdw blurRad="38100" dist="38100" dir="2700000" algn="tl">
                    <a:srgbClr val="000000"/>
                  </a:outerShdw>
                </a:effectLst>
              </a:rPr>
              <a:t>Υποθετικό παράδειγμα γενετικών και περιβαλλοντικών επιδράσεων στο ύψος φυτών</a:t>
            </a:r>
          </a:p>
        </p:txBody>
      </p:sp>
      <p:pic>
        <p:nvPicPr>
          <p:cNvPr id="44038" name="Picture 8"/>
          <p:cNvPicPr>
            <a:picLocks noChangeAspect="1" noChangeArrowheads="1"/>
          </p:cNvPicPr>
          <p:nvPr/>
        </p:nvPicPr>
        <p:blipFill>
          <a:blip r:embed="rId3"/>
          <a:srcRect/>
          <a:stretch>
            <a:fillRect/>
          </a:stretch>
        </p:blipFill>
        <p:spPr bwMode="auto">
          <a:xfrm>
            <a:off x="2198702" y="1695450"/>
            <a:ext cx="4373562" cy="2160588"/>
          </a:xfrm>
          <a:prstGeom prst="rect">
            <a:avLst/>
          </a:prstGeom>
          <a:noFill/>
          <a:ln w="9525" algn="ctr">
            <a:noFill/>
            <a:miter lim="800000"/>
            <a:headEnd/>
            <a:tailEnd/>
          </a:ln>
        </p:spPr>
      </p:pic>
      <p:pic>
        <p:nvPicPr>
          <p:cNvPr id="44039" name="Picture 9"/>
          <p:cNvPicPr>
            <a:picLocks noChangeAspect="1" noChangeArrowheads="1"/>
          </p:cNvPicPr>
          <p:nvPr/>
        </p:nvPicPr>
        <p:blipFill>
          <a:blip r:embed="rId4"/>
          <a:srcRect/>
          <a:stretch>
            <a:fillRect/>
          </a:stretch>
        </p:blipFill>
        <p:spPr bwMode="auto">
          <a:xfrm>
            <a:off x="2205052" y="4005263"/>
            <a:ext cx="4367212" cy="2162175"/>
          </a:xfrm>
          <a:prstGeom prst="rect">
            <a:avLst/>
          </a:prstGeom>
          <a:noFill/>
          <a:ln w="9525" algn="ctr">
            <a:noFill/>
            <a:miter lim="800000"/>
            <a:headEnd/>
            <a:tailEnd/>
          </a:ln>
        </p:spPr>
      </p:pic>
      <p:sp>
        <p:nvSpPr>
          <p:cNvPr id="44041" name="Text Box 9"/>
          <p:cNvSpPr txBox="1">
            <a:spLocks noChangeArrowheads="1"/>
          </p:cNvSpPr>
          <p:nvPr/>
        </p:nvSpPr>
        <p:spPr bwMode="auto">
          <a:xfrm>
            <a:off x="2857488" y="2143116"/>
            <a:ext cx="711200" cy="366713"/>
          </a:xfrm>
          <a:prstGeom prst="rect">
            <a:avLst/>
          </a:prstGeom>
          <a:noFill/>
          <a:ln w="9525">
            <a:noFill/>
            <a:miter lim="800000"/>
            <a:headEnd/>
            <a:tailEnd/>
          </a:ln>
          <a:effectLst/>
        </p:spPr>
        <p:txBody>
          <a:bodyPr wrap="none">
            <a:spAutoFit/>
          </a:bodyPr>
          <a:lstStyle/>
          <a:p>
            <a:r>
              <a:rPr lang="en-US" dirty="0">
                <a:solidFill>
                  <a:srgbClr val="1C1C1C"/>
                </a:solidFill>
              </a:rPr>
              <a:t>P = G</a:t>
            </a:r>
            <a:endParaRPr lang="el-GR" dirty="0">
              <a:solidFill>
                <a:srgbClr val="1C1C1C"/>
              </a:solidFill>
            </a:endParaRPr>
          </a:p>
        </p:txBody>
      </p:sp>
      <p:sp>
        <p:nvSpPr>
          <p:cNvPr id="44042" name="Text Box 10"/>
          <p:cNvSpPr txBox="1">
            <a:spLocks noChangeArrowheads="1"/>
          </p:cNvSpPr>
          <p:nvPr/>
        </p:nvSpPr>
        <p:spPr bwMode="auto">
          <a:xfrm>
            <a:off x="5000628" y="2143116"/>
            <a:ext cx="698500" cy="366712"/>
          </a:xfrm>
          <a:prstGeom prst="rect">
            <a:avLst/>
          </a:prstGeom>
          <a:noFill/>
          <a:ln w="9525">
            <a:noFill/>
            <a:miter lim="800000"/>
            <a:headEnd/>
            <a:tailEnd/>
          </a:ln>
          <a:effectLst/>
        </p:spPr>
        <p:txBody>
          <a:bodyPr wrap="none">
            <a:spAutoFit/>
          </a:bodyPr>
          <a:lstStyle/>
          <a:p>
            <a:r>
              <a:rPr lang="en-US" dirty="0">
                <a:solidFill>
                  <a:srgbClr val="1C1C1C"/>
                </a:solidFill>
              </a:rPr>
              <a:t>P = E</a:t>
            </a:r>
            <a:endParaRPr lang="el-GR" dirty="0">
              <a:solidFill>
                <a:srgbClr val="1C1C1C"/>
              </a:solidFill>
            </a:endParaRPr>
          </a:p>
        </p:txBody>
      </p:sp>
      <p:sp>
        <p:nvSpPr>
          <p:cNvPr id="44043" name="Text Box 11"/>
          <p:cNvSpPr txBox="1">
            <a:spLocks noChangeArrowheads="1"/>
          </p:cNvSpPr>
          <p:nvPr/>
        </p:nvSpPr>
        <p:spPr bwMode="auto">
          <a:xfrm>
            <a:off x="2643174" y="4357694"/>
            <a:ext cx="1100138" cy="366713"/>
          </a:xfrm>
          <a:prstGeom prst="rect">
            <a:avLst/>
          </a:prstGeom>
          <a:noFill/>
          <a:ln w="9525">
            <a:noFill/>
            <a:miter lim="800000"/>
            <a:headEnd/>
            <a:tailEnd/>
          </a:ln>
          <a:effectLst/>
        </p:spPr>
        <p:txBody>
          <a:bodyPr wrap="none">
            <a:spAutoFit/>
          </a:bodyPr>
          <a:lstStyle/>
          <a:p>
            <a:r>
              <a:rPr lang="en-US" dirty="0">
                <a:solidFill>
                  <a:srgbClr val="1C1C1C"/>
                </a:solidFill>
              </a:rPr>
              <a:t>P = G + E</a:t>
            </a:r>
            <a:endParaRPr lang="el-GR" dirty="0">
              <a:solidFill>
                <a:srgbClr val="1C1C1C"/>
              </a:solidFill>
            </a:endParaRPr>
          </a:p>
        </p:txBody>
      </p:sp>
      <p:sp>
        <p:nvSpPr>
          <p:cNvPr id="44044" name="Text Box 12"/>
          <p:cNvSpPr txBox="1">
            <a:spLocks noChangeArrowheads="1"/>
          </p:cNvSpPr>
          <p:nvPr/>
        </p:nvSpPr>
        <p:spPr bwMode="auto">
          <a:xfrm>
            <a:off x="4643438" y="4286256"/>
            <a:ext cx="1643063" cy="366713"/>
          </a:xfrm>
          <a:prstGeom prst="rect">
            <a:avLst/>
          </a:prstGeom>
          <a:noFill/>
          <a:ln w="9525">
            <a:noFill/>
            <a:miter lim="800000"/>
            <a:headEnd/>
            <a:tailEnd/>
          </a:ln>
          <a:effectLst/>
        </p:spPr>
        <p:txBody>
          <a:bodyPr wrap="none">
            <a:spAutoFit/>
          </a:bodyPr>
          <a:lstStyle/>
          <a:p>
            <a:r>
              <a:rPr lang="en-US" dirty="0">
                <a:solidFill>
                  <a:srgbClr val="1C1C1C"/>
                </a:solidFill>
              </a:rPr>
              <a:t>P = G+ E+ </a:t>
            </a:r>
            <a:r>
              <a:rPr lang="en-US" dirty="0" err="1">
                <a:solidFill>
                  <a:srgbClr val="1C1C1C"/>
                </a:solidFill>
              </a:rPr>
              <a:t>GxE</a:t>
            </a:r>
            <a:endParaRPr lang="el-GR" dirty="0">
              <a:solidFill>
                <a:srgbClr val="1C1C1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0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0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0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0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40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1" grpId="0"/>
      <p:bldP spid="44042" grpId="0"/>
      <p:bldP spid="44043" grpId="0"/>
      <p:bldP spid="44044"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sz="3200" dirty="0" smtClean="0">
                <a:latin typeface="Comic Sans MS" pitchFamily="66" charset="0"/>
              </a:rPr>
              <a:t>2. Υποθετικά παραδείγματα για συντελεστή γενετικής συγγένειας </a:t>
            </a:r>
            <a:r>
              <a:rPr lang="en-US" sz="3200" dirty="0" smtClean="0">
                <a:latin typeface="Comic Sans MS" pitchFamily="66" charset="0"/>
              </a:rPr>
              <a:t> </a:t>
            </a:r>
            <a:endParaRPr lang="el-GR" sz="3200" dirty="0" smtClean="0">
              <a:latin typeface="Comic Sans MS" pitchFamily="66" charset="0"/>
            </a:endParaRPr>
          </a:p>
        </p:txBody>
      </p:sp>
      <p:pic>
        <p:nvPicPr>
          <p:cNvPr id="9" name="8 - Θέση περιεχομένου" descr="παλινδρομηση και συντελεστής κληρονομικότητας.png"/>
          <p:cNvPicPr>
            <a:picLocks noGrp="1" noChangeAspect="1"/>
          </p:cNvPicPr>
          <p:nvPr>
            <p:ph idx="1"/>
          </p:nvPr>
        </p:nvPicPr>
        <p:blipFill>
          <a:blip r:embed="rId2"/>
          <a:stretch>
            <a:fillRect/>
          </a:stretch>
        </p:blipFill>
        <p:spPr>
          <a:xfrm>
            <a:off x="616820" y="2500306"/>
            <a:ext cx="8070293" cy="2643206"/>
          </a:xfrm>
        </p:spPr>
      </p:pic>
      <p:sp>
        <p:nvSpPr>
          <p:cNvPr id="11" name="10 - TextBox"/>
          <p:cNvSpPr txBox="1"/>
          <p:nvPr/>
        </p:nvSpPr>
        <p:spPr>
          <a:xfrm>
            <a:off x="928662" y="5214950"/>
            <a:ext cx="2289409" cy="369332"/>
          </a:xfrm>
          <a:prstGeom prst="rect">
            <a:avLst/>
          </a:prstGeom>
          <a:noFill/>
        </p:spPr>
        <p:txBody>
          <a:bodyPr wrap="none" rtlCol="0">
            <a:spAutoFit/>
          </a:bodyPr>
          <a:lstStyle/>
          <a:p>
            <a:r>
              <a:rPr lang="en-US" dirty="0" smtClean="0"/>
              <a:t>V</a:t>
            </a:r>
            <a:r>
              <a:rPr lang="en-US" baseline="-25000" dirty="0" smtClean="0"/>
              <a:t>A</a:t>
            </a:r>
            <a:r>
              <a:rPr lang="en-US" dirty="0" smtClean="0"/>
              <a:t>/V</a:t>
            </a:r>
            <a:r>
              <a:rPr lang="en-US" baseline="-25000" dirty="0" smtClean="0"/>
              <a:t>P</a:t>
            </a:r>
            <a:r>
              <a:rPr lang="en-US" dirty="0" smtClean="0"/>
              <a:t> = 1 </a:t>
            </a:r>
            <a:r>
              <a:rPr lang="en-US" dirty="0" smtClean="0">
                <a:sym typeface="Wingdings" pitchFamily="2" charset="2"/>
              </a:rPr>
              <a:t> V</a:t>
            </a:r>
            <a:r>
              <a:rPr lang="en-US" baseline="-25000" dirty="0" smtClean="0">
                <a:sym typeface="Wingdings" pitchFamily="2" charset="2"/>
              </a:rPr>
              <a:t>A</a:t>
            </a:r>
            <a:r>
              <a:rPr lang="en-US" dirty="0" smtClean="0">
                <a:sym typeface="Wingdings" pitchFamily="2" charset="2"/>
              </a:rPr>
              <a:t> = V</a:t>
            </a:r>
            <a:r>
              <a:rPr lang="en-US" baseline="-25000" dirty="0" smtClean="0">
                <a:sym typeface="Wingdings" pitchFamily="2" charset="2"/>
              </a:rPr>
              <a:t>P</a:t>
            </a:r>
            <a:endParaRPr lang="el-GR" baseline="-25000" dirty="0"/>
          </a:p>
        </p:txBody>
      </p:sp>
      <p:sp>
        <p:nvSpPr>
          <p:cNvPr id="12" name="11 - TextBox"/>
          <p:cNvSpPr txBox="1"/>
          <p:nvPr/>
        </p:nvSpPr>
        <p:spPr>
          <a:xfrm>
            <a:off x="3428992" y="5572140"/>
            <a:ext cx="2651688" cy="369332"/>
          </a:xfrm>
          <a:prstGeom prst="rect">
            <a:avLst/>
          </a:prstGeom>
          <a:noFill/>
        </p:spPr>
        <p:txBody>
          <a:bodyPr wrap="none" rtlCol="0">
            <a:spAutoFit/>
          </a:bodyPr>
          <a:lstStyle/>
          <a:p>
            <a:r>
              <a:rPr lang="en-US" dirty="0" smtClean="0"/>
              <a:t>V</a:t>
            </a:r>
            <a:r>
              <a:rPr lang="en-US" baseline="-25000" dirty="0" smtClean="0"/>
              <a:t>A</a:t>
            </a:r>
            <a:r>
              <a:rPr lang="en-US" dirty="0" smtClean="0"/>
              <a:t>/V</a:t>
            </a:r>
            <a:r>
              <a:rPr lang="en-US" baseline="-25000" dirty="0" smtClean="0"/>
              <a:t>P</a:t>
            </a:r>
            <a:r>
              <a:rPr lang="en-US" dirty="0" smtClean="0"/>
              <a:t> = ½ </a:t>
            </a:r>
            <a:r>
              <a:rPr lang="en-US" dirty="0" smtClean="0">
                <a:sym typeface="Wingdings" pitchFamily="2" charset="2"/>
              </a:rPr>
              <a:t> V</a:t>
            </a:r>
            <a:r>
              <a:rPr lang="en-US" baseline="-25000" dirty="0" smtClean="0">
                <a:sym typeface="Wingdings" pitchFamily="2" charset="2"/>
              </a:rPr>
              <a:t>A</a:t>
            </a:r>
            <a:r>
              <a:rPr lang="en-US" dirty="0" smtClean="0">
                <a:sym typeface="Wingdings" pitchFamily="2" charset="2"/>
              </a:rPr>
              <a:t> = ½ V</a:t>
            </a:r>
            <a:r>
              <a:rPr lang="en-US" baseline="-25000" dirty="0" smtClean="0">
                <a:sym typeface="Wingdings" pitchFamily="2" charset="2"/>
              </a:rPr>
              <a:t>P</a:t>
            </a:r>
            <a:endParaRPr lang="el-GR" baseline="-25000" dirty="0"/>
          </a:p>
        </p:txBody>
      </p:sp>
      <p:sp>
        <p:nvSpPr>
          <p:cNvPr id="13" name="12 - TextBox"/>
          <p:cNvSpPr txBox="1"/>
          <p:nvPr/>
        </p:nvSpPr>
        <p:spPr>
          <a:xfrm>
            <a:off x="6072198" y="5214950"/>
            <a:ext cx="2292615" cy="369332"/>
          </a:xfrm>
          <a:prstGeom prst="rect">
            <a:avLst/>
          </a:prstGeom>
          <a:noFill/>
        </p:spPr>
        <p:txBody>
          <a:bodyPr wrap="none" rtlCol="0">
            <a:spAutoFit/>
          </a:bodyPr>
          <a:lstStyle/>
          <a:p>
            <a:r>
              <a:rPr lang="en-US" dirty="0" smtClean="0"/>
              <a:t>V</a:t>
            </a:r>
            <a:r>
              <a:rPr lang="en-US" baseline="-25000" dirty="0" smtClean="0"/>
              <a:t>A</a:t>
            </a:r>
            <a:r>
              <a:rPr lang="en-US" dirty="0" smtClean="0"/>
              <a:t>/V</a:t>
            </a:r>
            <a:r>
              <a:rPr lang="en-US" baseline="-25000" dirty="0" smtClean="0"/>
              <a:t>P</a:t>
            </a:r>
            <a:r>
              <a:rPr lang="en-US" dirty="0" smtClean="0"/>
              <a:t> = 0 </a:t>
            </a:r>
            <a:r>
              <a:rPr lang="en-US" dirty="0" smtClean="0">
                <a:sym typeface="Wingdings" pitchFamily="2" charset="2"/>
              </a:rPr>
              <a:t> V</a:t>
            </a:r>
            <a:r>
              <a:rPr lang="en-US" baseline="-25000" dirty="0" smtClean="0">
                <a:sym typeface="Wingdings" pitchFamily="2" charset="2"/>
              </a:rPr>
              <a:t>A</a:t>
            </a:r>
            <a:r>
              <a:rPr lang="en-US" dirty="0" smtClean="0">
                <a:sym typeface="Wingdings" pitchFamily="2" charset="2"/>
              </a:rPr>
              <a:t> = 0</a:t>
            </a:r>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a:stretch>
            <a:fillRect/>
          </a:stretch>
        </p:blipFill>
        <p:spPr bwMode="auto">
          <a:xfrm>
            <a:off x="1276374" y="379435"/>
            <a:ext cx="6653212" cy="626427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p:cNvPicPr>
            <a:picLocks noGrp="1" noChangeAspect="1" noChangeArrowheads="1"/>
          </p:cNvPicPr>
          <p:nvPr>
            <p:ph idx="4294967295"/>
          </p:nvPr>
        </p:nvPicPr>
        <p:blipFill>
          <a:blip r:embed="rId2"/>
          <a:srcRect/>
          <a:stretch>
            <a:fillRect/>
          </a:stretch>
        </p:blipFill>
        <p:spPr bwMode="auto">
          <a:xfrm>
            <a:off x="2143132" y="1147756"/>
            <a:ext cx="4286256" cy="4500569"/>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r>
              <a:rPr lang="el-GR" sz="3200" dirty="0" smtClean="0">
                <a:latin typeface="Comic Sans MS" pitchFamily="66" charset="0"/>
              </a:rPr>
              <a:t>3. Απόκριση στην επιλογή</a:t>
            </a:r>
            <a:endParaRPr lang="el-GR" sz="3200" baseline="30000" dirty="0">
              <a:latin typeface="Comic Sans MS" pitchFamily="66" charset="0"/>
            </a:endParaRPr>
          </a:p>
        </p:txBody>
      </p:sp>
      <p:pic>
        <p:nvPicPr>
          <p:cNvPr id="165891" name="Picture 3"/>
          <p:cNvPicPr>
            <a:picLocks noGrp="1" noChangeAspect="1" noChangeArrowheads="1"/>
          </p:cNvPicPr>
          <p:nvPr>
            <p:ph idx="1"/>
          </p:nvPr>
        </p:nvPicPr>
        <p:blipFill>
          <a:blip r:embed="rId3"/>
          <a:srcRect/>
          <a:stretch>
            <a:fillRect/>
          </a:stretch>
        </p:blipFill>
        <p:spPr>
          <a:xfrm>
            <a:off x="684213" y="1844675"/>
            <a:ext cx="7848600" cy="4040188"/>
          </a:xfrm>
          <a:solidFill>
            <a:schemeClr val="accent1">
              <a:alpha val="66000"/>
            </a:schemeClr>
          </a:solidFill>
          <a:ln/>
        </p:spPr>
      </p:pic>
      <p:grpSp>
        <p:nvGrpSpPr>
          <p:cNvPr id="2" name="Group 4"/>
          <p:cNvGrpSpPr>
            <a:grpSpLocks/>
          </p:cNvGrpSpPr>
          <p:nvPr/>
        </p:nvGrpSpPr>
        <p:grpSpPr bwMode="auto">
          <a:xfrm>
            <a:off x="3924300" y="5119688"/>
            <a:ext cx="3244850" cy="457200"/>
            <a:chOff x="2472" y="3225"/>
            <a:chExt cx="2044" cy="288"/>
          </a:xfrm>
        </p:grpSpPr>
        <p:sp>
          <p:nvSpPr>
            <p:cNvPr id="165893" name="Line 5"/>
            <p:cNvSpPr>
              <a:spLocks noChangeShapeType="1"/>
            </p:cNvSpPr>
            <p:nvPr/>
          </p:nvSpPr>
          <p:spPr bwMode="auto">
            <a:xfrm>
              <a:off x="2472" y="3385"/>
              <a:ext cx="998" cy="0"/>
            </a:xfrm>
            <a:prstGeom prst="line">
              <a:avLst/>
            </a:prstGeom>
            <a:noFill/>
            <a:ln w="38100">
              <a:solidFill>
                <a:srgbClr val="292929"/>
              </a:solidFill>
              <a:round/>
              <a:headEnd type="triangle" w="med" len="med"/>
              <a:tailEnd type="triangle" w="med" len="med"/>
            </a:ln>
            <a:effectLst/>
          </p:spPr>
          <p:txBody>
            <a:bodyPr/>
            <a:lstStyle/>
            <a:p>
              <a:endParaRPr lang="el-GR"/>
            </a:p>
          </p:txBody>
        </p:sp>
        <p:sp>
          <p:nvSpPr>
            <p:cNvPr id="165894" name="Text Box 6"/>
            <p:cNvSpPr txBox="1">
              <a:spLocks noChangeArrowheads="1"/>
            </p:cNvSpPr>
            <p:nvPr/>
          </p:nvSpPr>
          <p:spPr bwMode="auto">
            <a:xfrm>
              <a:off x="3560" y="3225"/>
              <a:ext cx="956" cy="288"/>
            </a:xfrm>
            <a:prstGeom prst="rect">
              <a:avLst/>
            </a:prstGeom>
            <a:noFill/>
            <a:ln w="12700">
              <a:noFill/>
              <a:miter lim="800000"/>
              <a:headEnd/>
              <a:tailEnd/>
            </a:ln>
            <a:effectLst/>
          </p:spPr>
          <p:txBody>
            <a:bodyPr wrap="none">
              <a:spAutoFit/>
            </a:bodyPr>
            <a:lstStyle/>
            <a:p>
              <a:r>
                <a:rPr lang="en-US" sz="2400">
                  <a:solidFill>
                    <a:srgbClr val="292929"/>
                  </a:solidFill>
                </a:rPr>
                <a:t>S = X</a:t>
              </a:r>
              <a:r>
                <a:rPr lang="en-US" sz="2400" baseline="-25000">
                  <a:solidFill>
                    <a:srgbClr val="292929"/>
                  </a:solidFill>
                </a:rPr>
                <a:t>e</a:t>
              </a:r>
              <a:r>
                <a:rPr lang="en-US" sz="2400">
                  <a:solidFill>
                    <a:srgbClr val="292929"/>
                  </a:solidFill>
                </a:rPr>
                <a:t>-X</a:t>
              </a:r>
              <a:r>
                <a:rPr lang="en-US" sz="2400" baseline="-25000">
                  <a:solidFill>
                    <a:srgbClr val="292929"/>
                  </a:solidFill>
                </a:rPr>
                <a:t>P</a:t>
              </a:r>
              <a:endParaRPr lang="el-GR" sz="2400" baseline="-25000">
                <a:solidFill>
                  <a:srgbClr val="292929"/>
                </a:solidFill>
              </a:endParaRPr>
            </a:p>
          </p:txBody>
        </p:sp>
        <p:sp>
          <p:nvSpPr>
            <p:cNvPr id="165895" name="Line 7"/>
            <p:cNvSpPr>
              <a:spLocks noChangeShapeType="1"/>
            </p:cNvSpPr>
            <p:nvPr/>
          </p:nvSpPr>
          <p:spPr bwMode="auto">
            <a:xfrm>
              <a:off x="3977" y="3262"/>
              <a:ext cx="90" cy="0"/>
            </a:xfrm>
            <a:prstGeom prst="line">
              <a:avLst/>
            </a:prstGeom>
            <a:noFill/>
            <a:ln w="19050">
              <a:solidFill>
                <a:srgbClr val="292929"/>
              </a:solidFill>
              <a:round/>
              <a:headEnd/>
              <a:tailEnd/>
            </a:ln>
            <a:effectLst/>
          </p:spPr>
          <p:txBody>
            <a:bodyPr/>
            <a:lstStyle/>
            <a:p>
              <a:endParaRPr lang="el-GR"/>
            </a:p>
          </p:txBody>
        </p:sp>
        <p:sp>
          <p:nvSpPr>
            <p:cNvPr id="165896" name="Line 8"/>
            <p:cNvSpPr>
              <a:spLocks noChangeShapeType="1"/>
            </p:cNvSpPr>
            <p:nvPr/>
          </p:nvSpPr>
          <p:spPr bwMode="auto">
            <a:xfrm>
              <a:off x="4257" y="3270"/>
              <a:ext cx="136" cy="0"/>
            </a:xfrm>
            <a:prstGeom prst="line">
              <a:avLst/>
            </a:prstGeom>
            <a:noFill/>
            <a:ln w="19050">
              <a:solidFill>
                <a:srgbClr val="292929"/>
              </a:solidFill>
              <a:round/>
              <a:headEnd/>
              <a:tailEnd/>
            </a:ln>
            <a:effectLst/>
          </p:spPr>
          <p:txBody>
            <a:bodyPr/>
            <a:lstStyle/>
            <a:p>
              <a:endParaRPr lang="el-GR"/>
            </a:p>
          </p:txBody>
        </p:sp>
      </p:grpSp>
      <p:grpSp>
        <p:nvGrpSpPr>
          <p:cNvPr id="3" name="Group 9"/>
          <p:cNvGrpSpPr>
            <a:grpSpLocks/>
          </p:cNvGrpSpPr>
          <p:nvPr/>
        </p:nvGrpSpPr>
        <p:grpSpPr bwMode="auto">
          <a:xfrm>
            <a:off x="3924300" y="1989138"/>
            <a:ext cx="3033713" cy="457200"/>
            <a:chOff x="2472" y="1253"/>
            <a:chExt cx="1911" cy="288"/>
          </a:xfrm>
        </p:grpSpPr>
        <p:sp>
          <p:nvSpPr>
            <p:cNvPr id="165898" name="Line 10"/>
            <p:cNvSpPr>
              <a:spLocks noChangeShapeType="1"/>
            </p:cNvSpPr>
            <p:nvPr/>
          </p:nvSpPr>
          <p:spPr bwMode="auto">
            <a:xfrm>
              <a:off x="2472" y="1344"/>
              <a:ext cx="589" cy="0"/>
            </a:xfrm>
            <a:prstGeom prst="line">
              <a:avLst/>
            </a:prstGeom>
            <a:noFill/>
            <a:ln w="38100">
              <a:solidFill>
                <a:schemeClr val="tx1"/>
              </a:solidFill>
              <a:round/>
              <a:headEnd type="triangle" w="med" len="med"/>
              <a:tailEnd type="triangle" w="med" len="med"/>
            </a:ln>
            <a:effectLst/>
          </p:spPr>
          <p:txBody>
            <a:bodyPr/>
            <a:lstStyle/>
            <a:p>
              <a:endParaRPr lang="el-GR"/>
            </a:p>
          </p:txBody>
        </p:sp>
        <p:sp>
          <p:nvSpPr>
            <p:cNvPr id="165899" name="Text Box 11"/>
            <p:cNvSpPr txBox="1">
              <a:spLocks noChangeArrowheads="1"/>
            </p:cNvSpPr>
            <p:nvPr/>
          </p:nvSpPr>
          <p:spPr bwMode="auto">
            <a:xfrm>
              <a:off x="3259" y="1253"/>
              <a:ext cx="1124" cy="288"/>
            </a:xfrm>
            <a:prstGeom prst="rect">
              <a:avLst/>
            </a:prstGeom>
            <a:noFill/>
            <a:ln w="9525">
              <a:noFill/>
              <a:miter lim="800000"/>
              <a:headEnd/>
              <a:tailEnd/>
            </a:ln>
            <a:effectLst/>
          </p:spPr>
          <p:txBody>
            <a:bodyPr>
              <a:spAutoFit/>
            </a:bodyPr>
            <a:lstStyle/>
            <a:p>
              <a:r>
                <a:rPr lang="en-US" sz="2400"/>
                <a:t>R = X</a:t>
              </a:r>
              <a:r>
                <a:rPr lang="en-US" sz="2400" baseline="-25000"/>
                <a:t>F1</a:t>
              </a:r>
              <a:r>
                <a:rPr lang="en-US" sz="2400"/>
                <a:t> - X</a:t>
              </a:r>
              <a:r>
                <a:rPr lang="en-US" sz="2400" baseline="-25000"/>
                <a:t>P</a:t>
              </a:r>
              <a:endParaRPr lang="el-GR" sz="2400" baseline="-25000"/>
            </a:p>
          </p:txBody>
        </p:sp>
        <p:sp>
          <p:nvSpPr>
            <p:cNvPr id="165900" name="Line 12"/>
            <p:cNvSpPr>
              <a:spLocks noChangeShapeType="1"/>
            </p:cNvSpPr>
            <p:nvPr/>
          </p:nvSpPr>
          <p:spPr bwMode="auto">
            <a:xfrm>
              <a:off x="3651" y="1298"/>
              <a:ext cx="136" cy="0"/>
            </a:xfrm>
            <a:prstGeom prst="line">
              <a:avLst/>
            </a:prstGeom>
            <a:noFill/>
            <a:ln w="19050">
              <a:solidFill>
                <a:schemeClr val="tx1"/>
              </a:solidFill>
              <a:round/>
              <a:headEnd/>
              <a:tailEnd/>
            </a:ln>
            <a:effectLst/>
          </p:spPr>
          <p:txBody>
            <a:bodyPr/>
            <a:lstStyle/>
            <a:p>
              <a:endParaRPr lang="el-GR"/>
            </a:p>
          </p:txBody>
        </p:sp>
        <p:sp>
          <p:nvSpPr>
            <p:cNvPr id="165901" name="Line 13"/>
            <p:cNvSpPr>
              <a:spLocks noChangeShapeType="1"/>
            </p:cNvSpPr>
            <p:nvPr/>
          </p:nvSpPr>
          <p:spPr bwMode="auto">
            <a:xfrm>
              <a:off x="4105" y="1298"/>
              <a:ext cx="136" cy="0"/>
            </a:xfrm>
            <a:prstGeom prst="line">
              <a:avLst/>
            </a:prstGeom>
            <a:noFill/>
            <a:ln w="19050">
              <a:solidFill>
                <a:schemeClr val="tx1"/>
              </a:solidFill>
              <a:round/>
              <a:headEnd/>
              <a:tailEnd/>
            </a:ln>
            <a:effectLst/>
          </p:spPr>
          <p:txBody>
            <a:bodyPr/>
            <a:lstStyle/>
            <a:p>
              <a:endParaRPr lang="el-GR"/>
            </a:p>
          </p:txBody>
        </p:sp>
      </p:grpSp>
      <p:sp>
        <p:nvSpPr>
          <p:cNvPr id="165902" name="Text Box 14"/>
          <p:cNvSpPr txBox="1">
            <a:spLocks noChangeArrowheads="1"/>
          </p:cNvSpPr>
          <p:nvPr/>
        </p:nvSpPr>
        <p:spPr bwMode="auto">
          <a:xfrm>
            <a:off x="769938" y="6189663"/>
            <a:ext cx="2649537" cy="366712"/>
          </a:xfrm>
          <a:prstGeom prst="rect">
            <a:avLst/>
          </a:prstGeom>
          <a:noFill/>
          <a:ln w="9525">
            <a:noFill/>
            <a:miter lim="800000"/>
            <a:headEnd/>
            <a:tailEnd/>
          </a:ln>
          <a:effectLst/>
        </p:spPr>
        <p:txBody>
          <a:bodyPr wrap="none">
            <a:spAutoFit/>
          </a:bodyPr>
          <a:lstStyle/>
          <a:p>
            <a:r>
              <a:rPr lang="en-US"/>
              <a:t>S = </a:t>
            </a:r>
            <a:r>
              <a:rPr lang="el-GR"/>
              <a:t>Διαφορικό Επιλογής</a:t>
            </a:r>
          </a:p>
        </p:txBody>
      </p:sp>
      <p:sp>
        <p:nvSpPr>
          <p:cNvPr id="165903" name="Text Box 15"/>
          <p:cNvSpPr txBox="1">
            <a:spLocks noChangeArrowheads="1"/>
          </p:cNvSpPr>
          <p:nvPr/>
        </p:nvSpPr>
        <p:spPr bwMode="auto">
          <a:xfrm>
            <a:off x="3654425" y="6205538"/>
            <a:ext cx="2933700" cy="366712"/>
          </a:xfrm>
          <a:prstGeom prst="rect">
            <a:avLst/>
          </a:prstGeom>
          <a:noFill/>
          <a:ln w="9525">
            <a:noFill/>
            <a:miter lim="800000"/>
            <a:headEnd/>
            <a:tailEnd/>
          </a:ln>
          <a:effectLst/>
        </p:spPr>
        <p:txBody>
          <a:bodyPr wrap="none">
            <a:spAutoFit/>
          </a:bodyPr>
          <a:lstStyle/>
          <a:p>
            <a:r>
              <a:rPr lang="en-US"/>
              <a:t>R = </a:t>
            </a:r>
            <a:r>
              <a:rPr lang="el-GR"/>
              <a:t>Απόκριση στην επιλογή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65902"/>
                                        </p:tgtEl>
                                        <p:attrNameLst>
                                          <p:attrName>style.visibility</p:attrName>
                                        </p:attrNameLst>
                                      </p:cBhvr>
                                      <p:to>
                                        <p:strVal val="visible"/>
                                      </p:to>
                                    </p:set>
                                    <p:animEffect transition="in" filter="box(in)">
                                      <p:cBhvr>
                                        <p:cTn id="12" dur="500"/>
                                        <p:tgtEl>
                                          <p:spTgt spid="16590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ox(i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65903"/>
                                        </p:tgtEl>
                                        <p:attrNameLst>
                                          <p:attrName>style.visibility</p:attrName>
                                        </p:attrNameLst>
                                      </p:cBhvr>
                                      <p:to>
                                        <p:strVal val="visible"/>
                                      </p:to>
                                    </p:set>
                                    <p:animEffect transition="in" filter="box(in)">
                                      <p:cBhvr>
                                        <p:cTn id="22" dur="500"/>
                                        <p:tgtEl>
                                          <p:spTgt spid="1659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902" grpId="0"/>
      <p:bldP spid="165903"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r>
              <a:rPr lang="el-GR" sz="3600" dirty="0" smtClean="0">
                <a:latin typeface="Comic Sans MS" pitchFamily="66" charset="0"/>
              </a:rPr>
              <a:t>3. </a:t>
            </a:r>
            <a:r>
              <a:rPr lang="en-US" sz="3600" dirty="0" smtClean="0">
                <a:latin typeface="Comic Sans MS" pitchFamily="66" charset="0"/>
              </a:rPr>
              <a:t>R</a:t>
            </a:r>
            <a:r>
              <a:rPr lang="en-US" sz="3600" dirty="0">
                <a:latin typeface="Comic Sans MS" pitchFamily="66" charset="0"/>
              </a:rPr>
              <a:t>=</a:t>
            </a:r>
            <a:r>
              <a:rPr lang="el-GR" sz="3600" dirty="0">
                <a:latin typeface="Comic Sans MS" pitchFamily="66" charset="0"/>
              </a:rPr>
              <a:t> </a:t>
            </a:r>
            <a:r>
              <a:rPr lang="en-US" sz="3600" dirty="0">
                <a:latin typeface="Comic Sans MS" pitchFamily="66" charset="0"/>
              </a:rPr>
              <a:t>h</a:t>
            </a:r>
            <a:r>
              <a:rPr lang="en-US" sz="3600" baseline="30000" dirty="0">
                <a:latin typeface="Comic Sans MS" pitchFamily="66" charset="0"/>
              </a:rPr>
              <a:t>2 </a:t>
            </a:r>
            <a:r>
              <a:rPr lang="en-US" sz="3600" dirty="0">
                <a:latin typeface="Comic Sans MS" pitchFamily="66" charset="0"/>
              </a:rPr>
              <a:t>x S</a:t>
            </a:r>
            <a:endParaRPr lang="el-GR" sz="3600" baseline="30000" dirty="0">
              <a:latin typeface="Comic Sans MS" pitchFamily="66" charset="0"/>
            </a:endParaRPr>
          </a:p>
        </p:txBody>
      </p:sp>
      <p:pic>
        <p:nvPicPr>
          <p:cNvPr id="167939" name="Picture 3" descr="R_h2"/>
          <p:cNvPicPr>
            <a:picLocks noGrp="1" noChangeAspect="1" noChangeArrowheads="1"/>
          </p:cNvPicPr>
          <p:nvPr>
            <p:ph idx="1"/>
          </p:nvPr>
        </p:nvPicPr>
        <p:blipFill>
          <a:blip r:embed="rId2"/>
          <a:srcRect/>
          <a:stretch>
            <a:fillRect/>
          </a:stretch>
        </p:blipFill>
        <p:spPr>
          <a:xfrm>
            <a:off x="2043113" y="1600200"/>
            <a:ext cx="5056187" cy="4495800"/>
          </a:xfrm>
          <a:noFill/>
          <a:ln/>
        </p:spPr>
      </p:pic>
      <p:sp>
        <p:nvSpPr>
          <p:cNvPr id="167940" name="Text Box 4"/>
          <p:cNvSpPr txBox="1">
            <a:spLocks noChangeArrowheads="1"/>
          </p:cNvSpPr>
          <p:nvPr/>
        </p:nvSpPr>
        <p:spPr bwMode="auto">
          <a:xfrm>
            <a:off x="231775" y="1798638"/>
            <a:ext cx="1218603" cy="1815882"/>
          </a:xfrm>
          <a:prstGeom prst="rect">
            <a:avLst/>
          </a:prstGeom>
          <a:noFill/>
          <a:ln w="9525">
            <a:noFill/>
            <a:miter lim="800000"/>
            <a:headEnd/>
            <a:tailEnd/>
          </a:ln>
          <a:effectLst/>
        </p:spPr>
        <p:txBody>
          <a:bodyPr wrap="none">
            <a:spAutoFit/>
          </a:bodyPr>
          <a:lstStyle/>
          <a:p>
            <a:r>
              <a:rPr lang="el-GR" sz="2400" dirty="0" err="1"/>
              <a:t>μ</a:t>
            </a:r>
            <a:r>
              <a:rPr lang="el-GR" sz="2400" baseline="-25000" dirty="0" err="1"/>
              <a:t>ο</a:t>
            </a:r>
            <a:r>
              <a:rPr lang="el-GR" sz="2400" dirty="0"/>
              <a:t> = </a:t>
            </a:r>
            <a:r>
              <a:rPr lang="en-US" sz="2400" dirty="0" smtClean="0"/>
              <a:t>x</a:t>
            </a:r>
            <a:r>
              <a:rPr lang="el-GR" sz="2400" baseline="-25000" dirty="0" smtClean="0"/>
              <a:t>Ρ</a:t>
            </a:r>
            <a:endParaRPr lang="el-GR" sz="2400" baseline="-25000" dirty="0"/>
          </a:p>
          <a:p>
            <a:endParaRPr lang="el-GR" sz="2400" baseline="-25000" dirty="0"/>
          </a:p>
          <a:p>
            <a:r>
              <a:rPr lang="el-GR" sz="2400" dirty="0"/>
              <a:t>μ = </a:t>
            </a:r>
            <a:r>
              <a:rPr lang="en-US" sz="2400" dirty="0" err="1" smtClean="0"/>
              <a:t>x</a:t>
            </a:r>
            <a:r>
              <a:rPr lang="en-US" sz="2400" baseline="-25000" dirty="0" err="1" smtClean="0"/>
              <a:t>e</a:t>
            </a:r>
            <a:endParaRPr lang="el-GR" sz="2400" dirty="0"/>
          </a:p>
          <a:p>
            <a:endParaRPr lang="el-GR" sz="2400" dirty="0"/>
          </a:p>
          <a:p>
            <a:r>
              <a:rPr lang="el-GR" sz="2400" dirty="0"/>
              <a:t>μ</a:t>
            </a:r>
            <a:r>
              <a:rPr lang="el-GR" sz="2400" baseline="-25000" dirty="0"/>
              <a:t>1</a:t>
            </a:r>
            <a:r>
              <a:rPr lang="el-GR" sz="2400" dirty="0"/>
              <a:t> = </a:t>
            </a:r>
            <a:r>
              <a:rPr lang="en-US" sz="2400" dirty="0" smtClean="0"/>
              <a:t>x</a:t>
            </a:r>
            <a:r>
              <a:rPr lang="en-US" sz="2400" baseline="-25000" dirty="0" smtClean="0"/>
              <a:t>F1</a:t>
            </a:r>
            <a:endParaRPr lang="el-GR" sz="2400" baseline="-25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304" name="Rectangle 8"/>
          <p:cNvSpPr>
            <a:spLocks noChangeArrowheads="1"/>
          </p:cNvSpPr>
          <p:nvPr/>
        </p:nvSpPr>
        <p:spPr bwMode="auto">
          <a:xfrm>
            <a:off x="214313" y="285750"/>
            <a:ext cx="8675687" cy="1477328"/>
          </a:xfrm>
          <a:prstGeom prst="rect">
            <a:avLst/>
          </a:prstGeom>
          <a:noFill/>
          <a:ln w="9525" algn="ctr">
            <a:noFill/>
            <a:miter lim="800000"/>
            <a:headEnd/>
            <a:tailEnd/>
          </a:ln>
        </p:spPr>
        <p:txBody>
          <a:bodyPr anchor="ctr">
            <a:spAutoFit/>
          </a:bodyPr>
          <a:lstStyle/>
          <a:p>
            <a:pPr algn="ctr">
              <a:spcBef>
                <a:spcPts val="0"/>
              </a:spcBef>
              <a:defRPr/>
            </a:pPr>
            <a:r>
              <a:rPr lang="el-GR" sz="1800" dirty="0">
                <a:solidFill>
                  <a:schemeClr val="tx1"/>
                </a:solidFill>
                <a:effectLst>
                  <a:outerShdw blurRad="38100" dist="38100" dir="2700000" algn="tl">
                    <a:srgbClr val="000000"/>
                  </a:outerShdw>
                </a:effectLst>
              </a:rPr>
              <a:t>Επιλογή για </a:t>
            </a:r>
            <a:r>
              <a:rPr lang="el-GR" sz="1800" dirty="0" err="1">
                <a:solidFill>
                  <a:schemeClr val="tx1"/>
                </a:solidFill>
                <a:effectLst>
                  <a:outerShdw blurRad="38100" dist="38100" dir="2700000" algn="tl">
                    <a:srgbClr val="000000"/>
                  </a:outerShdw>
                </a:effectLst>
              </a:rPr>
              <a:t>φωτοτακτισμό</a:t>
            </a:r>
            <a:r>
              <a:rPr lang="el-GR" sz="1800" dirty="0">
                <a:solidFill>
                  <a:schemeClr val="tx1"/>
                </a:solidFill>
                <a:effectLst>
                  <a:outerShdw blurRad="38100" dist="38100" dir="2700000" algn="tl">
                    <a:srgbClr val="000000"/>
                  </a:outerShdw>
                </a:effectLst>
              </a:rPr>
              <a:t> στην </a:t>
            </a:r>
            <a:r>
              <a:rPr lang="en-US" sz="1800" i="1" dirty="0">
                <a:solidFill>
                  <a:schemeClr val="tx1"/>
                </a:solidFill>
                <a:effectLst>
                  <a:outerShdw blurRad="38100" dist="38100" dir="2700000" algn="tl">
                    <a:srgbClr val="000000"/>
                  </a:outerShdw>
                </a:effectLst>
              </a:rPr>
              <a:t>Drosophila </a:t>
            </a:r>
            <a:r>
              <a:rPr lang="en-US" sz="1800" i="1" dirty="0" err="1">
                <a:solidFill>
                  <a:schemeClr val="tx1"/>
                </a:solidFill>
                <a:effectLst>
                  <a:outerShdw blurRad="38100" dist="38100" dir="2700000" algn="tl">
                    <a:srgbClr val="000000"/>
                  </a:outerShdw>
                </a:effectLst>
              </a:rPr>
              <a:t>pseudoobscura</a:t>
            </a:r>
            <a:r>
              <a:rPr lang="el-GR" sz="1800" dirty="0">
                <a:solidFill>
                  <a:schemeClr val="tx1"/>
                </a:solidFill>
                <a:effectLst>
                  <a:outerShdw blurRad="38100" dist="38100" dir="2700000" algn="tl">
                    <a:srgbClr val="000000"/>
                  </a:outerShdw>
                </a:effectLst>
              </a:rPr>
              <a:t>.</a:t>
            </a:r>
          </a:p>
          <a:p>
            <a:pPr>
              <a:spcBef>
                <a:spcPts val="0"/>
              </a:spcBef>
              <a:defRPr/>
            </a:pPr>
            <a:endParaRPr lang="el-GR" sz="1800" dirty="0">
              <a:solidFill>
                <a:schemeClr val="tx1"/>
              </a:solidFill>
              <a:effectLst>
                <a:outerShdw blurRad="38100" dist="38100" dir="2700000" algn="tl">
                  <a:srgbClr val="000000"/>
                </a:outerShdw>
              </a:effectLst>
            </a:endParaRPr>
          </a:p>
          <a:p>
            <a:pPr>
              <a:spcBef>
                <a:spcPts val="0"/>
              </a:spcBef>
              <a:defRPr/>
            </a:pPr>
            <a:r>
              <a:rPr lang="el-GR" sz="1800" b="0" dirty="0">
                <a:solidFill>
                  <a:schemeClr val="tx1"/>
                </a:solidFill>
                <a:effectLst>
                  <a:outerShdw blurRad="38100" dist="38100" dir="2700000" algn="tl">
                    <a:srgbClr val="000000"/>
                  </a:outerShdw>
                </a:effectLst>
              </a:rPr>
              <a:t>Η </a:t>
            </a:r>
            <a:r>
              <a:rPr lang="el-GR" sz="1800" b="0" dirty="0" err="1">
                <a:solidFill>
                  <a:schemeClr val="tx1"/>
                </a:solidFill>
                <a:effectLst>
                  <a:outerShdw blurRad="38100" dist="38100" dir="2700000" algn="tl">
                    <a:srgbClr val="000000"/>
                  </a:outerShdw>
                </a:effectLst>
              </a:rPr>
              <a:t>φωτοτακτική</a:t>
            </a:r>
            <a:r>
              <a:rPr lang="el-GR" sz="1800" b="0" dirty="0">
                <a:solidFill>
                  <a:schemeClr val="tx1"/>
                </a:solidFill>
                <a:effectLst>
                  <a:outerShdw blurRad="38100" dist="38100" dir="2700000" algn="tl">
                    <a:srgbClr val="000000"/>
                  </a:outerShdw>
                </a:effectLst>
              </a:rPr>
              <a:t> βαθμολογία εκφράζει πόσες φορές μια μύγα κινήθηκε προς το φως κατά τη διάρκεια ενός τεστ που περιλάμβανε 15 επιλογές μεταξύ δύο δυνατών κατευθύνσεων κίνησης είτε προς το φως είτε προς το σκοτάδι.</a:t>
            </a:r>
          </a:p>
        </p:txBody>
      </p:sp>
      <p:pic>
        <p:nvPicPr>
          <p:cNvPr id="22534" name="Picture 6"/>
          <p:cNvPicPr>
            <a:picLocks noChangeAspect="1" noChangeArrowheads="1"/>
          </p:cNvPicPr>
          <p:nvPr/>
        </p:nvPicPr>
        <p:blipFill>
          <a:blip r:embed="rId3"/>
          <a:srcRect/>
          <a:stretch>
            <a:fillRect/>
          </a:stretch>
        </p:blipFill>
        <p:spPr bwMode="auto">
          <a:xfrm>
            <a:off x="2998799" y="2143116"/>
            <a:ext cx="3216275" cy="3671888"/>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lstStyle/>
          <a:p>
            <a:r>
              <a:rPr lang="el-GR" sz="3600">
                <a:latin typeface="Comic Sans MS" pitchFamily="66" charset="0"/>
              </a:rPr>
              <a:t>Προσέγγιση του ορίου επιλογής</a:t>
            </a:r>
          </a:p>
        </p:txBody>
      </p:sp>
      <p:sp>
        <p:nvSpPr>
          <p:cNvPr id="185347" name="Rectangle 3"/>
          <p:cNvSpPr>
            <a:spLocks noGrp="1" noChangeArrowheads="1"/>
          </p:cNvSpPr>
          <p:nvPr>
            <p:ph type="body" sz="half" idx="1"/>
          </p:nvPr>
        </p:nvSpPr>
        <p:spPr/>
        <p:txBody>
          <a:bodyPr/>
          <a:lstStyle/>
          <a:p>
            <a:pPr>
              <a:lnSpc>
                <a:spcPct val="90000"/>
              </a:lnSpc>
            </a:pPr>
            <a:r>
              <a:rPr lang="el-GR" sz="1800">
                <a:latin typeface="Comic Sans MS" pitchFamily="66" charset="0"/>
              </a:rPr>
              <a:t>Η φυσική επιλογή είναι αντίθετη της τεχνητής</a:t>
            </a:r>
          </a:p>
          <a:p>
            <a:pPr lvl="1">
              <a:lnSpc>
                <a:spcPct val="90000"/>
              </a:lnSpc>
            </a:pPr>
            <a:r>
              <a:rPr lang="el-GR" sz="1600">
                <a:latin typeface="Comic Sans MS" pitchFamily="66" charset="0"/>
              </a:rPr>
              <a:t>Η συνεχής ομομειξία οδηγεί σε μείωση της γονιμότητας με αποτέλεσμα να μην είναι δυνατή περαιτέρω επιλογή</a:t>
            </a:r>
          </a:p>
          <a:p>
            <a:pPr>
              <a:lnSpc>
                <a:spcPct val="90000"/>
              </a:lnSpc>
            </a:pPr>
            <a:r>
              <a:rPr lang="el-GR" sz="1800">
                <a:latin typeface="Comic Sans MS" pitchFamily="66" charset="0"/>
              </a:rPr>
              <a:t>Η τεχνητή επιλογή ή η συνδυασμένη δράση τεχνητής και φυσικής επιλογής ευνοεί τους ετεροζυγώτες για κάποια γονίδια. Έτσι στο όριο επιλογής τα αλληλόμορφα έχουν ενδιάμεσες συχνότητες</a:t>
            </a:r>
          </a:p>
          <a:p>
            <a:pPr>
              <a:lnSpc>
                <a:spcPct val="90000"/>
              </a:lnSpc>
            </a:pPr>
            <a:r>
              <a:rPr lang="el-GR" sz="1800">
                <a:latin typeface="Comic Sans MS" pitchFamily="66" charset="0"/>
              </a:rPr>
              <a:t>Εξισορρόπηση στο όριο επιλογής αντίθετων επιδράσεων λόγω αρνητικής γενετικής συσχέτισης δύο χαρακτήρων</a:t>
            </a:r>
          </a:p>
          <a:p>
            <a:pPr>
              <a:lnSpc>
                <a:spcPct val="90000"/>
              </a:lnSpc>
            </a:pPr>
            <a:endParaRPr lang="el-GR" sz="1800">
              <a:latin typeface="Comic Sans MS" pitchFamily="66" charset="0"/>
            </a:endParaRPr>
          </a:p>
        </p:txBody>
      </p:sp>
      <p:pic>
        <p:nvPicPr>
          <p:cNvPr id="185348" name="Picture 6"/>
          <p:cNvPicPr>
            <a:picLocks noGrp="1" noChangeAspect="1" noChangeArrowheads="1"/>
          </p:cNvPicPr>
          <p:nvPr>
            <p:ph sz="half" idx="2"/>
          </p:nvPr>
        </p:nvPicPr>
        <p:blipFill>
          <a:blip r:embed="rId2"/>
          <a:srcRect/>
          <a:stretch>
            <a:fillRect/>
          </a:stretch>
        </p:blipFill>
        <p:spPr>
          <a:xfrm>
            <a:off x="4953000" y="1844675"/>
            <a:ext cx="3468688" cy="3960813"/>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5347">
                                            <p:txEl>
                                              <p:pRg st="0" end="0"/>
                                            </p:txEl>
                                          </p:spTgt>
                                        </p:tgtEl>
                                        <p:attrNameLst>
                                          <p:attrName>style.visibility</p:attrName>
                                        </p:attrNameLst>
                                      </p:cBhvr>
                                      <p:to>
                                        <p:strVal val="visible"/>
                                      </p:to>
                                    </p:set>
                                    <p:animEffect transition="in" filter="box(in)">
                                      <p:cBhvr>
                                        <p:cTn id="7" dur="500"/>
                                        <p:tgtEl>
                                          <p:spTgt spid="185347">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85347">
                                            <p:txEl>
                                              <p:pRg st="1" end="1"/>
                                            </p:txEl>
                                          </p:spTgt>
                                        </p:tgtEl>
                                        <p:attrNameLst>
                                          <p:attrName>style.visibility</p:attrName>
                                        </p:attrNameLst>
                                      </p:cBhvr>
                                      <p:to>
                                        <p:strVal val="visible"/>
                                      </p:to>
                                    </p:set>
                                    <p:animEffect transition="in" filter="box(in)">
                                      <p:cBhvr>
                                        <p:cTn id="10" dur="500"/>
                                        <p:tgtEl>
                                          <p:spTgt spid="18534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85347">
                                            <p:txEl>
                                              <p:pRg st="2" end="2"/>
                                            </p:txEl>
                                          </p:spTgt>
                                        </p:tgtEl>
                                        <p:attrNameLst>
                                          <p:attrName>style.visibility</p:attrName>
                                        </p:attrNameLst>
                                      </p:cBhvr>
                                      <p:to>
                                        <p:strVal val="visible"/>
                                      </p:to>
                                    </p:set>
                                    <p:animEffect transition="in" filter="box(in)">
                                      <p:cBhvr>
                                        <p:cTn id="15" dur="500"/>
                                        <p:tgtEl>
                                          <p:spTgt spid="185347">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85347">
                                            <p:txEl>
                                              <p:pRg st="3" end="3"/>
                                            </p:txEl>
                                          </p:spTgt>
                                        </p:tgtEl>
                                        <p:attrNameLst>
                                          <p:attrName>style.visibility</p:attrName>
                                        </p:attrNameLst>
                                      </p:cBhvr>
                                      <p:to>
                                        <p:strVal val="visible"/>
                                      </p:to>
                                    </p:set>
                                    <p:animEffect transition="in" filter="box(in)">
                                      <p:cBhvr>
                                        <p:cTn id="20" dur="500"/>
                                        <p:tgtEl>
                                          <p:spTgt spid="1853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lstStyle/>
          <a:p>
            <a:r>
              <a:rPr lang="el-GR" sz="3600">
                <a:solidFill>
                  <a:schemeClr val="tx1"/>
                </a:solidFill>
                <a:latin typeface="Comic Sans MS" pitchFamily="66" charset="0"/>
              </a:rPr>
              <a:t>Γενετικά συσχετισμένοι χαρακτήρες</a:t>
            </a:r>
          </a:p>
        </p:txBody>
      </p:sp>
      <p:sp>
        <p:nvSpPr>
          <p:cNvPr id="183299" name="Rectangle 3"/>
          <p:cNvSpPr>
            <a:spLocks noGrp="1" noChangeArrowheads="1"/>
          </p:cNvSpPr>
          <p:nvPr>
            <p:ph type="body" idx="1"/>
          </p:nvPr>
        </p:nvSpPr>
        <p:spPr>
          <a:xfrm>
            <a:off x="539750" y="1700213"/>
            <a:ext cx="8229600" cy="4495800"/>
          </a:xfrm>
        </p:spPr>
        <p:txBody>
          <a:bodyPr/>
          <a:lstStyle/>
          <a:p>
            <a:r>
              <a:rPr lang="el-GR" sz="2800">
                <a:latin typeface="Comic Sans MS" pitchFamily="66" charset="0"/>
              </a:rPr>
              <a:t>Οφείλονται σε πλειοτροπικά ή συνδεδεμένα γονίδια</a:t>
            </a:r>
          </a:p>
          <a:p>
            <a:r>
              <a:rPr lang="el-GR" sz="2800">
                <a:latin typeface="Comic Sans MS" pitchFamily="66" charset="0"/>
              </a:rPr>
              <a:t>Επιλέγοντας για έναν χαρακτήρα επηρεάζουμε τις αποδόσεις και στον συσχετισμένο χαρακτήρα</a:t>
            </a:r>
          </a:p>
          <a:p>
            <a:endParaRPr lang="el-GR" sz="2800">
              <a:latin typeface="Comic Sans MS" pitchFamily="66" charset="0"/>
            </a:endParaRPr>
          </a:p>
          <a:p>
            <a:endParaRPr lang="el-GR" sz="2000">
              <a:latin typeface="Comic Sans MS" pitchFamily="66" charset="0"/>
            </a:endParaRPr>
          </a:p>
          <a:p>
            <a:pPr lvl="1"/>
            <a:r>
              <a:rPr lang="el-GR" sz="2000">
                <a:latin typeface="Comic Sans MS" pitchFamily="66" charset="0"/>
              </a:rPr>
              <a:t>Γαλακτοπαραγωγή/ Περιεκτικότητα σε λίπος	   </a:t>
            </a:r>
            <a:r>
              <a:rPr lang="en-US" sz="2000">
                <a:latin typeface="Comic Sans MS" pitchFamily="66" charset="0"/>
              </a:rPr>
              <a:t>r=</a:t>
            </a:r>
            <a:r>
              <a:rPr lang="el-GR" sz="2000">
                <a:latin typeface="Comic Sans MS" pitchFamily="66" charset="0"/>
              </a:rPr>
              <a:t> -0</a:t>
            </a:r>
            <a:r>
              <a:rPr lang="en-US" sz="2000">
                <a:latin typeface="Comic Sans MS" pitchFamily="66" charset="0"/>
              </a:rPr>
              <a:t>.</a:t>
            </a:r>
            <a:r>
              <a:rPr lang="el-GR" sz="2000">
                <a:latin typeface="Comic Sans MS" pitchFamily="66" charset="0"/>
              </a:rPr>
              <a:t>42</a:t>
            </a:r>
          </a:p>
          <a:p>
            <a:pPr lvl="1"/>
            <a:r>
              <a:rPr lang="el-GR" sz="2000">
                <a:latin typeface="Comic Sans MS" pitchFamily="66" charset="0"/>
              </a:rPr>
              <a:t>Γαλακτοπαραγωγή/ Περιεκτικότητα σε πρωτεΐνες   </a:t>
            </a:r>
            <a:r>
              <a:rPr lang="en-US" sz="2000">
                <a:latin typeface="Comic Sans MS" pitchFamily="66" charset="0"/>
              </a:rPr>
              <a:t>r= -0.50</a:t>
            </a:r>
            <a:endParaRPr lang="el-GR" sz="2000">
              <a:latin typeface="Comic Sans MS" pitchFamily="66" charset="0"/>
            </a:endParaRPr>
          </a:p>
          <a:p>
            <a:pPr lvl="1"/>
            <a:r>
              <a:rPr lang="el-GR" sz="2000">
                <a:latin typeface="Comic Sans MS" pitchFamily="66" charset="0"/>
              </a:rPr>
              <a:t>Περιεκτικότητα σε λίπος/ Περ. σε πρωτεΐνες 	   </a:t>
            </a:r>
            <a:r>
              <a:rPr lang="en-US" sz="2000">
                <a:latin typeface="Comic Sans MS" pitchFamily="66" charset="0"/>
              </a:rPr>
              <a:t>r= 0.60</a:t>
            </a:r>
            <a:endParaRPr lang="el-GR" sz="2000">
              <a:latin typeface="Comic Sans MS" pitchFamily="66" charset="0"/>
            </a:endParaRPr>
          </a:p>
          <a:p>
            <a:pPr>
              <a:buFontTx/>
              <a:buNone/>
            </a:pPr>
            <a:endParaRPr lang="el-GR" sz="2000">
              <a:latin typeface="Comic Sans MS" pitchFamily="66"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9874" name="Picture 3"/>
          <p:cNvPicPr>
            <a:picLocks noChangeAspect="1" noChangeArrowheads="1"/>
          </p:cNvPicPr>
          <p:nvPr/>
        </p:nvPicPr>
        <p:blipFill>
          <a:blip r:embed="rId2"/>
          <a:srcRect/>
          <a:stretch>
            <a:fillRect/>
          </a:stretch>
        </p:blipFill>
        <p:spPr bwMode="auto">
          <a:xfrm>
            <a:off x="285750" y="500063"/>
            <a:ext cx="8513763" cy="57594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6" name="Rectangle 4"/>
          <p:cNvSpPr>
            <a:spLocks noGrp="1" noChangeArrowheads="1"/>
          </p:cNvSpPr>
          <p:nvPr>
            <p:ph type="title"/>
          </p:nvPr>
        </p:nvSpPr>
        <p:spPr/>
        <p:txBody>
          <a:bodyPr/>
          <a:lstStyle/>
          <a:p>
            <a:r>
              <a:rPr lang="el-GR" sz="3200" dirty="0">
                <a:latin typeface="Comic Sans MS" pitchFamily="66" charset="0"/>
              </a:rPr>
              <a:t>Ποιοτικοί και Ποσοτικοί Χαρακτήρες</a:t>
            </a:r>
            <a:r>
              <a:rPr lang="el-GR" sz="3600" dirty="0">
                <a:latin typeface="Comic Sans MS" pitchFamily="66" charset="0"/>
              </a:rPr>
              <a:t> </a:t>
            </a:r>
          </a:p>
        </p:txBody>
      </p:sp>
      <p:grpSp>
        <p:nvGrpSpPr>
          <p:cNvPr id="13327" name="Group 15"/>
          <p:cNvGrpSpPr>
            <a:grpSpLocks/>
          </p:cNvGrpSpPr>
          <p:nvPr/>
        </p:nvGrpSpPr>
        <p:grpSpPr bwMode="auto">
          <a:xfrm>
            <a:off x="4808539" y="1628791"/>
            <a:ext cx="3716338" cy="4086225"/>
            <a:chOff x="3029" y="1290"/>
            <a:chExt cx="2341" cy="2574"/>
          </a:xfrm>
        </p:grpSpPr>
        <p:pic>
          <p:nvPicPr>
            <p:cNvPr id="13320" name="Picture 6"/>
            <p:cNvPicPr>
              <a:picLocks noChangeAspect="1" noChangeArrowheads="1"/>
            </p:cNvPicPr>
            <p:nvPr/>
          </p:nvPicPr>
          <p:blipFill>
            <a:blip r:embed="rId3"/>
            <a:srcRect/>
            <a:stretch>
              <a:fillRect/>
            </a:stretch>
          </p:blipFill>
          <p:spPr bwMode="auto">
            <a:xfrm>
              <a:off x="3029" y="1290"/>
              <a:ext cx="2341" cy="2267"/>
            </a:xfrm>
            <a:prstGeom prst="rect">
              <a:avLst/>
            </a:prstGeom>
            <a:noFill/>
            <a:ln>
              <a:noFill/>
            </a:ln>
            <a:effectLst/>
          </p:spPr>
        </p:pic>
        <p:sp>
          <p:nvSpPr>
            <p:cNvPr id="13322" name="Text Box 10"/>
            <p:cNvSpPr txBox="1">
              <a:spLocks noChangeArrowheads="1"/>
            </p:cNvSpPr>
            <p:nvPr/>
          </p:nvSpPr>
          <p:spPr bwMode="auto">
            <a:xfrm>
              <a:off x="3105" y="3612"/>
              <a:ext cx="2075" cy="252"/>
            </a:xfrm>
            <a:prstGeom prst="rect">
              <a:avLst/>
            </a:prstGeom>
            <a:noFill/>
            <a:ln w="9525">
              <a:noFill/>
              <a:miter lim="800000"/>
              <a:headEnd/>
              <a:tailEnd/>
            </a:ln>
            <a:effectLst/>
          </p:spPr>
          <p:txBody>
            <a:bodyPr wrap="none">
              <a:spAutoFit/>
            </a:bodyPr>
            <a:lstStyle/>
            <a:p>
              <a:r>
                <a:rPr lang="el-GR" sz="2000" dirty="0" smtClean="0">
                  <a:solidFill>
                    <a:srgbClr val="FFC000"/>
                  </a:solidFill>
                </a:rPr>
                <a:t>ΣΥΝΕΧΗΣ ΧΑΡΑΚΤΗΡΑΣ</a:t>
              </a:r>
              <a:endParaRPr lang="el-GR" sz="2000" dirty="0">
                <a:solidFill>
                  <a:srgbClr val="FFC000"/>
                </a:solidFill>
              </a:endParaRPr>
            </a:p>
          </p:txBody>
        </p:sp>
      </p:grpSp>
      <p:grpSp>
        <p:nvGrpSpPr>
          <p:cNvPr id="13326" name="Group 14"/>
          <p:cNvGrpSpPr>
            <a:grpSpLocks/>
          </p:cNvGrpSpPr>
          <p:nvPr/>
        </p:nvGrpSpPr>
        <p:grpSpPr bwMode="auto">
          <a:xfrm>
            <a:off x="714374" y="1628791"/>
            <a:ext cx="3481388" cy="4086225"/>
            <a:chOff x="450" y="1290"/>
            <a:chExt cx="2193" cy="2574"/>
          </a:xfrm>
        </p:grpSpPr>
        <p:pic>
          <p:nvPicPr>
            <p:cNvPr id="13319" name="Picture 6"/>
            <p:cNvPicPr>
              <a:picLocks noChangeAspect="1" noChangeArrowheads="1"/>
            </p:cNvPicPr>
            <p:nvPr/>
          </p:nvPicPr>
          <p:blipFill>
            <a:blip r:embed="rId4"/>
            <a:srcRect/>
            <a:stretch>
              <a:fillRect/>
            </a:stretch>
          </p:blipFill>
          <p:spPr bwMode="auto">
            <a:xfrm>
              <a:off x="550" y="1290"/>
              <a:ext cx="2019" cy="2267"/>
            </a:xfrm>
            <a:prstGeom prst="rect">
              <a:avLst/>
            </a:prstGeom>
            <a:noFill/>
            <a:ln>
              <a:noFill/>
            </a:ln>
            <a:effectLst/>
          </p:spPr>
        </p:pic>
        <p:sp>
          <p:nvSpPr>
            <p:cNvPr id="13321" name="Text Box 9"/>
            <p:cNvSpPr txBox="1">
              <a:spLocks noChangeArrowheads="1"/>
            </p:cNvSpPr>
            <p:nvPr/>
          </p:nvSpPr>
          <p:spPr bwMode="auto">
            <a:xfrm>
              <a:off x="450" y="3612"/>
              <a:ext cx="2193" cy="252"/>
            </a:xfrm>
            <a:prstGeom prst="rect">
              <a:avLst/>
            </a:prstGeom>
            <a:noFill/>
            <a:ln w="9525">
              <a:noFill/>
              <a:miter lim="800000"/>
              <a:headEnd/>
              <a:tailEnd/>
            </a:ln>
            <a:effectLst/>
          </p:spPr>
          <p:txBody>
            <a:bodyPr wrap="none">
              <a:spAutoFit/>
            </a:bodyPr>
            <a:lstStyle/>
            <a:p>
              <a:r>
                <a:rPr lang="el-GR" sz="2000" dirty="0" smtClean="0">
                  <a:solidFill>
                    <a:srgbClr val="FFC000"/>
                  </a:solidFill>
                </a:rPr>
                <a:t>ΑΣΥΝΕΧΗΣ ΧΑΡΑΚΤΗΡΑΣ</a:t>
              </a:r>
              <a:endParaRPr lang="el-GR" sz="2000" dirty="0">
                <a:solidFill>
                  <a:srgbClr val="FFC000"/>
                </a:solidFill>
              </a:endParaRPr>
            </a:p>
          </p:txBody>
        </p:sp>
      </p:grpSp>
      <p:sp>
        <p:nvSpPr>
          <p:cNvPr id="12" name="11 - TextBox"/>
          <p:cNvSpPr txBox="1"/>
          <p:nvPr/>
        </p:nvSpPr>
        <p:spPr>
          <a:xfrm>
            <a:off x="928662" y="5929330"/>
            <a:ext cx="7176965" cy="369332"/>
          </a:xfrm>
          <a:prstGeom prst="rect">
            <a:avLst/>
          </a:prstGeom>
          <a:noFill/>
        </p:spPr>
        <p:txBody>
          <a:bodyPr wrap="none" rtlCol="0">
            <a:spAutoFit/>
          </a:bodyPr>
          <a:lstStyle/>
          <a:p>
            <a:r>
              <a:rPr lang="el-GR" dirty="0" smtClean="0"/>
              <a:t>ΑΣΥΝΕΧΗΣ ΚΑΤΑΝΟΜΗ                       ΣΥΝΕΧΗΣ ΚΑΤΑΝΟΜΗ</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200" dirty="0" smtClean="0">
                <a:latin typeface="Comic Sans MS" pitchFamily="66" charset="0"/>
              </a:rPr>
              <a:t>Ασυνεχείς Χαρακτήρες</a:t>
            </a:r>
            <a:endParaRPr lang="el-GR" sz="3200" dirty="0">
              <a:latin typeface="Comic Sans MS" pitchFamily="66" charset="0"/>
            </a:endParaRPr>
          </a:p>
        </p:txBody>
      </p:sp>
      <p:sp>
        <p:nvSpPr>
          <p:cNvPr id="4" name="3 - Θέση κειμένου"/>
          <p:cNvSpPr>
            <a:spLocks noGrp="1"/>
          </p:cNvSpPr>
          <p:nvPr>
            <p:ph type="body" sz="half" idx="2"/>
          </p:nvPr>
        </p:nvSpPr>
        <p:spPr/>
        <p:txBody>
          <a:bodyPr/>
          <a:lstStyle/>
          <a:p>
            <a:r>
              <a:rPr lang="el-GR" sz="2000" dirty="0" smtClean="0">
                <a:latin typeface="Comic Sans MS" pitchFamily="66" charset="0"/>
              </a:rPr>
              <a:t>Συνήθως υπάρχει μια απλή σχέση μεταξύ γονοτύπου και φαινοτύπου</a:t>
            </a:r>
          </a:p>
          <a:p>
            <a:pPr>
              <a:buNone/>
            </a:pPr>
            <a:endParaRPr lang="el-GR" sz="2000" dirty="0" smtClean="0">
              <a:latin typeface="Comic Sans MS" pitchFamily="66" charset="0"/>
            </a:endParaRPr>
          </a:p>
          <a:p>
            <a:r>
              <a:rPr lang="el-GR" sz="2000" dirty="0" smtClean="0">
                <a:latin typeface="Comic Sans MS" pitchFamily="66" charset="0"/>
              </a:rPr>
              <a:t>Ένας γονότυπος καθορίζει την εμφάνιση ενός διακριτού ταυτοποιήσιμου φαινοτύπου</a:t>
            </a:r>
          </a:p>
          <a:p>
            <a:pPr>
              <a:buNone/>
            </a:pPr>
            <a:endParaRPr lang="el-GR" sz="2000" dirty="0" smtClean="0">
              <a:latin typeface="Comic Sans MS" pitchFamily="66" charset="0"/>
            </a:endParaRPr>
          </a:p>
          <a:p>
            <a:r>
              <a:rPr lang="el-GR" sz="2000" dirty="0" smtClean="0">
                <a:latin typeface="Comic Sans MS" pitchFamily="66" charset="0"/>
              </a:rPr>
              <a:t>Φαινόμενα όπως η κυριαρχία, η </a:t>
            </a:r>
            <a:r>
              <a:rPr lang="el-GR" sz="2000" dirty="0" err="1" smtClean="0">
                <a:latin typeface="Comic Sans MS" pitchFamily="66" charset="0"/>
              </a:rPr>
              <a:t>επίσταση</a:t>
            </a:r>
            <a:r>
              <a:rPr lang="el-GR" sz="2000" dirty="0" smtClean="0">
                <a:latin typeface="Comic Sans MS" pitchFamily="66" charset="0"/>
              </a:rPr>
              <a:t>, η πλειοτροπία, η μειωμένη διεισδυτικότητα και η ποικίλη εκφραστικότητα  περιπλέκουν τη σχέση γονοτύπου -φαινοτύπου</a:t>
            </a:r>
          </a:p>
        </p:txBody>
      </p:sp>
      <p:pic>
        <p:nvPicPr>
          <p:cNvPr id="5" name="Picture 6"/>
          <p:cNvPicPr>
            <a:picLocks noGrp="1" noChangeAspect="1" noChangeArrowheads="1"/>
          </p:cNvPicPr>
          <p:nvPr>
            <p:ph sz="half" idx="1"/>
          </p:nvPr>
        </p:nvPicPr>
        <p:blipFill>
          <a:blip r:embed="rId2"/>
          <a:srcRect/>
          <a:stretch>
            <a:fillRect/>
          </a:stretch>
        </p:blipFill>
        <p:spPr bwMode="auto">
          <a:xfrm>
            <a:off x="874144" y="1857364"/>
            <a:ext cx="3204711" cy="3599584"/>
          </a:xfrm>
          <a:prstGeom prst="rect">
            <a:avLst/>
          </a:prstGeom>
          <a:noFill/>
          <a:ln w="9525" algn="ctr">
            <a:noFill/>
            <a:miter lim="800000"/>
            <a:headEnd/>
            <a:tailEnd/>
          </a:ln>
        </p:spPr>
      </p:pic>
      <p:grpSp>
        <p:nvGrpSpPr>
          <p:cNvPr id="9" name="8 - Ομάδα"/>
          <p:cNvGrpSpPr/>
          <p:nvPr/>
        </p:nvGrpSpPr>
        <p:grpSpPr>
          <a:xfrm>
            <a:off x="1571604" y="3714752"/>
            <a:ext cx="2092933" cy="1083712"/>
            <a:chOff x="1571604" y="4000504"/>
            <a:chExt cx="2092933" cy="1083712"/>
          </a:xfrm>
        </p:grpSpPr>
        <p:sp>
          <p:nvSpPr>
            <p:cNvPr id="6" name="5 - TextBox"/>
            <p:cNvSpPr txBox="1"/>
            <p:nvPr/>
          </p:nvSpPr>
          <p:spPr>
            <a:xfrm>
              <a:off x="1571604" y="4500570"/>
              <a:ext cx="421910" cy="369332"/>
            </a:xfrm>
            <a:prstGeom prst="rect">
              <a:avLst/>
            </a:prstGeom>
            <a:noFill/>
          </p:spPr>
          <p:txBody>
            <a:bodyPr wrap="none" rtlCol="0">
              <a:spAutoFit/>
            </a:bodyPr>
            <a:lstStyle/>
            <a:p>
              <a:r>
                <a:rPr lang="en-US" dirty="0" err="1" smtClean="0">
                  <a:solidFill>
                    <a:srgbClr val="1C1C1C"/>
                  </a:solidFill>
                </a:rPr>
                <a:t>aa</a:t>
              </a:r>
              <a:endParaRPr lang="el-GR" dirty="0">
                <a:solidFill>
                  <a:srgbClr val="1C1C1C"/>
                </a:solidFill>
              </a:endParaRPr>
            </a:p>
          </p:txBody>
        </p:sp>
        <p:sp>
          <p:nvSpPr>
            <p:cNvPr id="7" name="6 - TextBox"/>
            <p:cNvSpPr txBox="1"/>
            <p:nvPr/>
          </p:nvSpPr>
          <p:spPr>
            <a:xfrm>
              <a:off x="2385884" y="4000504"/>
              <a:ext cx="471604" cy="369332"/>
            </a:xfrm>
            <a:prstGeom prst="rect">
              <a:avLst/>
            </a:prstGeom>
            <a:noFill/>
          </p:spPr>
          <p:txBody>
            <a:bodyPr wrap="none" rtlCol="0">
              <a:spAutoFit/>
            </a:bodyPr>
            <a:lstStyle/>
            <a:p>
              <a:r>
                <a:rPr lang="en-US" dirty="0" err="1" smtClean="0">
                  <a:solidFill>
                    <a:srgbClr val="1C1C1C"/>
                  </a:solidFill>
                </a:rPr>
                <a:t>Aa</a:t>
              </a:r>
              <a:endParaRPr lang="el-GR" dirty="0">
                <a:solidFill>
                  <a:srgbClr val="1C1C1C"/>
                </a:solidFill>
              </a:endParaRPr>
            </a:p>
          </p:txBody>
        </p:sp>
        <p:sp>
          <p:nvSpPr>
            <p:cNvPr id="8" name="7 - TextBox"/>
            <p:cNvSpPr txBox="1"/>
            <p:nvPr/>
          </p:nvSpPr>
          <p:spPr>
            <a:xfrm>
              <a:off x="3143240" y="4714884"/>
              <a:ext cx="521297" cy="369332"/>
            </a:xfrm>
            <a:prstGeom prst="rect">
              <a:avLst/>
            </a:prstGeom>
            <a:noFill/>
          </p:spPr>
          <p:txBody>
            <a:bodyPr wrap="none" rtlCol="0">
              <a:spAutoFit/>
            </a:bodyPr>
            <a:lstStyle/>
            <a:p>
              <a:r>
                <a:rPr lang="en-US" dirty="0" smtClean="0">
                  <a:solidFill>
                    <a:srgbClr val="1C1C1C"/>
                  </a:solidFill>
                </a:rPr>
                <a:t>AA</a:t>
              </a:r>
              <a:endParaRPr lang="el-GR" dirty="0">
                <a:solidFill>
                  <a:srgbClr val="1C1C1C"/>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200" dirty="0" smtClean="0">
                <a:latin typeface="Comic Sans MS" pitchFamily="66" charset="0"/>
              </a:rPr>
              <a:t>Οι περισσότεροι χαρακτήρες είναι συνεχείς</a:t>
            </a:r>
            <a:endParaRPr lang="el-GR" sz="3200" dirty="0">
              <a:latin typeface="Comic Sans MS" pitchFamily="66" charset="0"/>
            </a:endParaRPr>
          </a:p>
        </p:txBody>
      </p:sp>
      <p:sp>
        <p:nvSpPr>
          <p:cNvPr id="4" name="3 - Θέση κειμένου"/>
          <p:cNvSpPr>
            <a:spLocks noGrp="1"/>
          </p:cNvSpPr>
          <p:nvPr>
            <p:ph type="body" sz="half" idx="2"/>
          </p:nvPr>
        </p:nvSpPr>
        <p:spPr>
          <a:xfrm>
            <a:off x="4648200" y="1671662"/>
            <a:ext cx="4210080" cy="5043486"/>
          </a:xfrm>
        </p:spPr>
        <p:txBody>
          <a:bodyPr/>
          <a:lstStyle/>
          <a:p>
            <a:r>
              <a:rPr lang="el-GR" sz="2000" dirty="0" smtClean="0">
                <a:latin typeface="Comic Sans MS" pitchFamily="66" charset="0"/>
              </a:rPr>
              <a:t>Σύνθετη σχέση γονοτύπου-φαινοτύπου</a:t>
            </a:r>
          </a:p>
          <a:p>
            <a:r>
              <a:rPr lang="el-GR" sz="2000" dirty="0" smtClean="0">
                <a:latin typeface="Comic Sans MS" pitchFamily="66" charset="0"/>
              </a:rPr>
              <a:t>Κάθε χαρακτήρας περιέχει πληθώρα φαινοτύπων</a:t>
            </a:r>
          </a:p>
          <a:p>
            <a:r>
              <a:rPr lang="el-GR" sz="2000" dirty="0" smtClean="0">
                <a:latin typeface="Comic Sans MS" pitchFamily="66" charset="0"/>
              </a:rPr>
              <a:t>Οι φαινότυποι περιγράφονται από ποσοτικά μεγέθη</a:t>
            </a:r>
          </a:p>
          <a:p>
            <a:r>
              <a:rPr lang="el-GR" sz="2000" dirty="0" smtClean="0">
                <a:latin typeface="Comic Sans MS" pitchFamily="66" charset="0"/>
                <a:sym typeface="Wingdings" pitchFamily="2" charset="2"/>
              </a:rPr>
              <a:t>Είναι </a:t>
            </a:r>
            <a:r>
              <a:rPr lang="el-GR" sz="2000" dirty="0" err="1" smtClean="0">
                <a:latin typeface="Comic Sans MS" pitchFamily="66" charset="0"/>
                <a:sym typeface="Wingdings" pitchFamily="2" charset="2"/>
              </a:rPr>
              <a:t>δλδ</a:t>
            </a:r>
            <a:r>
              <a:rPr lang="el-GR" sz="2000" dirty="0" smtClean="0">
                <a:latin typeface="Comic Sans MS" pitchFamily="66" charset="0"/>
                <a:sym typeface="Wingdings" pitchFamily="2" charset="2"/>
              </a:rPr>
              <a:t> ποσοτικοί χαρακτήρες </a:t>
            </a:r>
          </a:p>
          <a:p>
            <a:pPr>
              <a:buNone/>
            </a:pPr>
            <a:endParaRPr lang="el-GR" sz="2000" dirty="0" smtClean="0">
              <a:latin typeface="Comic Sans MS" pitchFamily="66" charset="0"/>
              <a:sym typeface="Wingdings" pitchFamily="2" charset="2"/>
            </a:endParaRPr>
          </a:p>
          <a:p>
            <a:r>
              <a:rPr lang="el-GR" sz="2000" dirty="0" smtClean="0">
                <a:latin typeface="Comic Sans MS" pitchFamily="66" charset="0"/>
                <a:sym typeface="Wingdings" pitchFamily="2" charset="2"/>
              </a:rPr>
              <a:t>Η μελέτη της κληρονομικότητάς τους είναι το πεδίο της Ποσοτικής Γενετικής</a:t>
            </a:r>
          </a:p>
          <a:p>
            <a:pPr>
              <a:buNone/>
            </a:pPr>
            <a:endParaRPr lang="el-GR" sz="2000" dirty="0" smtClean="0">
              <a:latin typeface="Comic Sans MS" pitchFamily="66" charset="0"/>
              <a:sym typeface="Wingdings" pitchFamily="2" charset="2"/>
            </a:endParaRPr>
          </a:p>
          <a:p>
            <a:r>
              <a:rPr lang="el-GR" sz="2000" dirty="0" err="1" smtClean="0">
                <a:latin typeface="Comic Sans MS" pitchFamily="66" charset="0"/>
                <a:sym typeface="Wingdings" pitchFamily="2" charset="2"/>
              </a:rPr>
              <a:t>Πολυγονιδιακοί</a:t>
            </a:r>
            <a:r>
              <a:rPr lang="el-GR" sz="2000" dirty="0" smtClean="0">
                <a:latin typeface="Comic Sans MS" pitchFamily="66" charset="0"/>
                <a:sym typeface="Wingdings" pitchFamily="2" charset="2"/>
              </a:rPr>
              <a:t> ή/και </a:t>
            </a:r>
            <a:r>
              <a:rPr lang="el-GR" sz="2000" dirty="0" err="1" smtClean="0">
                <a:latin typeface="Comic Sans MS" pitchFamily="66" charset="0"/>
                <a:sym typeface="Wingdings" pitchFamily="2" charset="2"/>
              </a:rPr>
              <a:t>Πολυπαραγοντικοί</a:t>
            </a:r>
            <a:r>
              <a:rPr lang="el-GR" sz="2000" dirty="0" smtClean="0">
                <a:latin typeface="Comic Sans MS" pitchFamily="66" charset="0"/>
                <a:sym typeface="Wingdings" pitchFamily="2" charset="2"/>
              </a:rPr>
              <a:t> χαρακτήρες</a:t>
            </a:r>
          </a:p>
          <a:p>
            <a:pPr>
              <a:buNone/>
            </a:pPr>
            <a:endParaRPr lang="el-GR" sz="2000" dirty="0">
              <a:latin typeface="Comic Sans MS" pitchFamily="66" charset="0"/>
              <a:sym typeface="Wingdings" pitchFamily="2" charset="2"/>
            </a:endParaRPr>
          </a:p>
        </p:txBody>
      </p:sp>
      <p:pic>
        <p:nvPicPr>
          <p:cNvPr id="5" name="Picture 6"/>
          <p:cNvPicPr>
            <a:picLocks noGrp="1" noChangeAspect="1" noChangeArrowheads="1"/>
          </p:cNvPicPr>
          <p:nvPr>
            <p:ph sz="half" idx="1"/>
          </p:nvPr>
        </p:nvPicPr>
        <p:blipFill>
          <a:blip r:embed="rId2"/>
          <a:srcRect/>
          <a:stretch>
            <a:fillRect/>
          </a:stretch>
        </p:blipFill>
        <p:spPr bwMode="auto">
          <a:xfrm>
            <a:off x="618516" y="2048308"/>
            <a:ext cx="3715968" cy="3599584"/>
          </a:xfrm>
          <a:prstGeom prst="rect">
            <a:avLst/>
          </a:prstGeom>
          <a:noFill/>
          <a:ln w="9525" algn="ctr">
            <a:noFill/>
            <a:miter lim="800000"/>
            <a:headEnd/>
            <a:tailEnd/>
          </a:ln>
        </p:spPr>
      </p:pic>
      <p:sp>
        <p:nvSpPr>
          <p:cNvPr id="6" name="5 - TextBox"/>
          <p:cNvSpPr txBox="1"/>
          <p:nvPr/>
        </p:nvSpPr>
        <p:spPr>
          <a:xfrm>
            <a:off x="357158" y="5929331"/>
            <a:ext cx="4214842" cy="338554"/>
          </a:xfrm>
          <a:prstGeom prst="rect">
            <a:avLst/>
          </a:prstGeom>
          <a:noFill/>
        </p:spPr>
        <p:txBody>
          <a:bodyPr wrap="square" rtlCol="0">
            <a:spAutoFit/>
          </a:bodyPr>
          <a:lstStyle/>
          <a:p>
            <a:r>
              <a:rPr lang="el-GR" sz="1600" dirty="0" smtClean="0"/>
              <a:t>Πληθυσμός/ Δείγμα/Κατανομή συχνοτήτων</a:t>
            </a:r>
            <a:endParaRPr lang="el-G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l-GR" sz="3200" dirty="0" smtClean="0">
                <a:latin typeface="Comic Sans MS" pitchFamily="66" charset="0"/>
              </a:rPr>
              <a:t>Δεν εμφανίζουν όλοι οι ποσοτικοί χαρακτήρες συνεχή κατανομή</a:t>
            </a:r>
            <a:endParaRPr lang="el-GR" sz="3200" dirty="0">
              <a:latin typeface="Comic Sans MS" pitchFamily="66" charset="0"/>
            </a:endParaRPr>
          </a:p>
        </p:txBody>
      </p:sp>
      <p:sp>
        <p:nvSpPr>
          <p:cNvPr id="4" name="3 - Θέση κειμένου"/>
          <p:cNvSpPr>
            <a:spLocks noGrp="1"/>
          </p:cNvSpPr>
          <p:nvPr>
            <p:ph type="body" idx="1"/>
          </p:nvPr>
        </p:nvSpPr>
        <p:spPr/>
        <p:txBody>
          <a:bodyPr/>
          <a:lstStyle/>
          <a:p>
            <a:pPr algn="ctr"/>
            <a:r>
              <a:rPr lang="el-GR" dirty="0" smtClean="0">
                <a:latin typeface="Comic Sans MS" pitchFamily="66" charset="0"/>
              </a:rPr>
              <a:t>Μεριστικοί χαρακτήρες</a:t>
            </a:r>
            <a:endParaRPr lang="el-GR" dirty="0">
              <a:latin typeface="Comic Sans MS" pitchFamily="66" charset="0"/>
            </a:endParaRPr>
          </a:p>
        </p:txBody>
      </p:sp>
      <p:pic>
        <p:nvPicPr>
          <p:cNvPr id="66565" name="Picture 5" descr="litterSizeData"/>
          <p:cNvPicPr>
            <a:picLocks noGrp="1" noChangeAspect="1" noChangeArrowheads="1"/>
          </p:cNvPicPr>
          <p:nvPr>
            <p:ph sz="half" idx="2"/>
          </p:nvPr>
        </p:nvPicPr>
        <p:blipFill>
          <a:blip r:embed="rId3"/>
          <a:stretch>
            <a:fillRect/>
          </a:stretch>
        </p:blipFill>
        <p:spPr>
          <a:xfrm>
            <a:off x="457200" y="2639217"/>
            <a:ext cx="4040188" cy="3022603"/>
          </a:xfrm>
          <a:noFill/>
          <a:ln/>
        </p:spPr>
      </p:pic>
      <p:sp>
        <p:nvSpPr>
          <p:cNvPr id="5" name="4 - Θέση κειμένου"/>
          <p:cNvSpPr>
            <a:spLocks noGrp="1"/>
          </p:cNvSpPr>
          <p:nvPr>
            <p:ph type="body" sz="quarter" idx="3"/>
          </p:nvPr>
        </p:nvSpPr>
        <p:spPr/>
        <p:txBody>
          <a:bodyPr/>
          <a:lstStyle/>
          <a:p>
            <a:pPr algn="ctr"/>
            <a:r>
              <a:rPr lang="el-GR" dirty="0" smtClean="0">
                <a:latin typeface="Comic Sans MS" pitchFamily="66" charset="0"/>
              </a:rPr>
              <a:t>Χαρακτήρες ουδού</a:t>
            </a:r>
            <a:endParaRPr lang="el-GR" dirty="0">
              <a:latin typeface="Comic Sans MS" pitchFamily="66" charset="0"/>
            </a:endParaRPr>
          </a:p>
        </p:txBody>
      </p:sp>
      <p:pic>
        <p:nvPicPr>
          <p:cNvPr id="7" name="Picture 5" descr="χαρακτήρες με ουδό"/>
          <p:cNvPicPr>
            <a:picLocks noGrp="1" noChangeAspect="1" noChangeArrowheads="1"/>
          </p:cNvPicPr>
          <p:nvPr>
            <p:ph sz="quarter" idx="4"/>
          </p:nvPr>
        </p:nvPicPr>
        <p:blipFill>
          <a:blip r:embed="rId4"/>
          <a:srcRect/>
          <a:stretch>
            <a:fillRect/>
          </a:stretch>
        </p:blipFill>
        <p:spPr>
          <a:xfrm>
            <a:off x="4645025" y="2630912"/>
            <a:ext cx="4041775" cy="3039213"/>
          </a:xfrm>
          <a:noFill/>
          <a:ln/>
        </p:spPr>
      </p:pic>
      <p:sp>
        <p:nvSpPr>
          <p:cNvPr id="8" name="7 - TextBox"/>
          <p:cNvSpPr txBox="1"/>
          <p:nvPr/>
        </p:nvSpPr>
        <p:spPr>
          <a:xfrm>
            <a:off x="966029" y="6215082"/>
            <a:ext cx="7106433" cy="369332"/>
          </a:xfrm>
          <a:prstGeom prst="rect">
            <a:avLst/>
          </a:prstGeom>
          <a:noFill/>
        </p:spPr>
        <p:txBody>
          <a:bodyPr wrap="none" rtlCol="0">
            <a:spAutoFit/>
          </a:bodyPr>
          <a:lstStyle/>
          <a:p>
            <a:pPr algn="ctr"/>
            <a:r>
              <a:rPr lang="el-GR" dirty="0" smtClean="0"/>
              <a:t>Μελετώνται με τα μεθοδολογικά εργαλεία της ποσοτικής γενετικής</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l-GR" sz="3200" dirty="0">
                <a:latin typeface="Comic Sans MS" pitchFamily="66" charset="0"/>
              </a:rPr>
              <a:t>Ερωτήματα της ποσοτικής γενετικής</a:t>
            </a:r>
          </a:p>
        </p:txBody>
      </p:sp>
      <p:sp>
        <p:nvSpPr>
          <p:cNvPr id="17411" name="Rectangle 3"/>
          <p:cNvSpPr>
            <a:spLocks noGrp="1" noChangeArrowheads="1"/>
          </p:cNvSpPr>
          <p:nvPr>
            <p:ph type="body" idx="1"/>
          </p:nvPr>
        </p:nvSpPr>
        <p:spPr>
          <a:xfrm>
            <a:off x="250825" y="1341438"/>
            <a:ext cx="8229600" cy="5183187"/>
          </a:xfrm>
        </p:spPr>
        <p:txBody>
          <a:bodyPr/>
          <a:lstStyle/>
          <a:p>
            <a:pPr>
              <a:lnSpc>
                <a:spcPct val="90000"/>
              </a:lnSpc>
            </a:pPr>
            <a:r>
              <a:rPr lang="el-GR" sz="2200" dirty="0">
                <a:latin typeface="Comic Sans MS" pitchFamily="66" charset="0"/>
              </a:rPr>
              <a:t>Σε ποιο βαθμό η παρατηρούμενη φαινοτυπική ποικιλομορφία απορρέει από διαφορές στο γονότυπο και σε ποιο βαθμό αντανακλά την επίδραση που έχει το εκάστοτε περιβάλλον;</a:t>
            </a:r>
          </a:p>
          <a:p>
            <a:pPr>
              <a:lnSpc>
                <a:spcPct val="90000"/>
              </a:lnSpc>
            </a:pPr>
            <a:r>
              <a:rPr lang="el-GR" sz="2200" dirty="0">
                <a:latin typeface="Comic Sans MS" pitchFamily="66" charset="0"/>
              </a:rPr>
              <a:t>Πόσα γονίδια καθορίζουν τον φαινότυπο;</a:t>
            </a:r>
          </a:p>
          <a:p>
            <a:pPr>
              <a:lnSpc>
                <a:spcPct val="90000"/>
              </a:lnSpc>
            </a:pPr>
            <a:r>
              <a:rPr lang="el-GR" sz="2200" dirty="0">
                <a:latin typeface="Comic Sans MS" pitchFamily="66" charset="0"/>
              </a:rPr>
              <a:t>Έχουν όλα τα γονίδια ίση συνεισφορά στο φαινότυπο;</a:t>
            </a:r>
          </a:p>
          <a:p>
            <a:pPr>
              <a:lnSpc>
                <a:spcPct val="90000"/>
              </a:lnSpc>
            </a:pPr>
            <a:r>
              <a:rPr lang="el-GR" sz="2200" dirty="0">
                <a:latin typeface="Comic Sans MS" pitchFamily="66" charset="0"/>
              </a:rPr>
              <a:t>Ποιες οι σχέσεις μεταξύ των </a:t>
            </a:r>
            <a:r>
              <a:rPr lang="el-GR" sz="2200" dirty="0" err="1">
                <a:latin typeface="Comic Sans MS" pitchFamily="66" charset="0"/>
              </a:rPr>
              <a:t>αλληλομόρφων</a:t>
            </a:r>
            <a:r>
              <a:rPr lang="el-GR" sz="2200" dirty="0">
                <a:latin typeface="Comic Sans MS" pitchFamily="66" charset="0"/>
              </a:rPr>
              <a:t> τους;</a:t>
            </a:r>
          </a:p>
          <a:p>
            <a:pPr>
              <a:lnSpc>
                <a:spcPct val="90000"/>
              </a:lnSpc>
            </a:pPr>
            <a:r>
              <a:rPr lang="el-GR" sz="2200" dirty="0">
                <a:latin typeface="Comic Sans MS" pitchFamily="66" charset="0"/>
              </a:rPr>
              <a:t>Όταν υπάρχει επιλογή ενός φαινοτύπου πόσο γρήγορα μεταβάλλεται η σύσταση του πληθυσμού για τον χαρακτήρα αυτό;</a:t>
            </a:r>
          </a:p>
          <a:p>
            <a:pPr>
              <a:lnSpc>
                <a:spcPct val="90000"/>
              </a:lnSpc>
            </a:pPr>
            <a:r>
              <a:rPr lang="el-GR" sz="2200" dirty="0">
                <a:latin typeface="Comic Sans MS" pitchFamily="66" charset="0"/>
              </a:rPr>
              <a:t>Μεταβάλλονται άλλοι χαρακτήρες ταυτόχρονα;</a:t>
            </a:r>
          </a:p>
          <a:p>
            <a:pPr>
              <a:lnSpc>
                <a:spcPct val="90000"/>
              </a:lnSpc>
            </a:pPr>
            <a:r>
              <a:rPr lang="el-GR" sz="2200" dirty="0">
                <a:latin typeface="Comic Sans MS" pitchFamily="66" charset="0"/>
              </a:rPr>
              <a:t>Ποια είναι η καλύτερη μέθοδος για την επιλογή και διασταύρωση ατόμων έτσι ώστε να προκύψουν οι επιθυμητοί φαινότυποι στους απογόνους;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l-GR" sz="3200">
                <a:latin typeface="Comic Sans MS" pitchFamily="66" charset="0"/>
              </a:rPr>
              <a:t>Κληρονομικότητα των ποσοτικών χαρακτήρων</a:t>
            </a:r>
          </a:p>
        </p:txBody>
      </p:sp>
      <p:sp>
        <p:nvSpPr>
          <p:cNvPr id="18435" name="Rectangle 3"/>
          <p:cNvSpPr>
            <a:spLocks noGrp="1" noChangeArrowheads="1"/>
          </p:cNvSpPr>
          <p:nvPr>
            <p:ph type="body" idx="1"/>
          </p:nvPr>
        </p:nvSpPr>
        <p:spPr/>
        <p:txBody>
          <a:bodyPr/>
          <a:lstStyle/>
          <a:p>
            <a:r>
              <a:rPr lang="en-US" sz="2400" dirty="0">
                <a:latin typeface="Comic Sans MS" pitchFamily="66" charset="0"/>
              </a:rPr>
              <a:t>Francis Galton, Karl Pearson	</a:t>
            </a:r>
            <a:r>
              <a:rPr lang="el-GR" sz="2400" dirty="0">
                <a:latin typeface="Comic Sans MS" pitchFamily="66" charset="0"/>
              </a:rPr>
              <a:t>τέλη του 19</a:t>
            </a:r>
            <a:r>
              <a:rPr lang="el-GR" sz="2400" baseline="30000" dirty="0">
                <a:latin typeface="Comic Sans MS" pitchFamily="66" charset="0"/>
              </a:rPr>
              <a:t>ου</a:t>
            </a:r>
            <a:r>
              <a:rPr lang="el-GR" sz="2400" dirty="0">
                <a:latin typeface="Comic Sans MS" pitchFamily="66" charset="0"/>
              </a:rPr>
              <a:t> αι.</a:t>
            </a:r>
          </a:p>
          <a:p>
            <a:pPr lvl="1"/>
            <a:r>
              <a:rPr lang="el-GR" sz="2000" dirty="0">
                <a:latin typeface="Comic Sans MS" pitchFamily="66" charset="0"/>
              </a:rPr>
              <a:t>Στατιστική συσχέτιση μεταξύ γονέων και απογόνων</a:t>
            </a:r>
          </a:p>
          <a:p>
            <a:endParaRPr lang="el-GR" sz="2400" dirty="0">
              <a:latin typeface="Comic Sans MS" pitchFamily="66" charset="0"/>
            </a:endParaRPr>
          </a:p>
          <a:p>
            <a:r>
              <a:rPr lang="el-GR" sz="2400" dirty="0">
                <a:latin typeface="Comic Sans MS" pitchFamily="66" charset="0"/>
              </a:rPr>
              <a:t>Έντονη διαφωνία για το αν κληρονομούνται με βάση τους νόμους του </a:t>
            </a:r>
            <a:r>
              <a:rPr lang="en-US" sz="2400" dirty="0">
                <a:latin typeface="Comic Sans MS" pitchFamily="66" charset="0"/>
              </a:rPr>
              <a:t>Mendel</a:t>
            </a:r>
          </a:p>
          <a:p>
            <a:pPr>
              <a:buFontTx/>
              <a:buNone/>
            </a:pPr>
            <a:endParaRPr lang="el-GR" sz="2400" dirty="0">
              <a:latin typeface="Comic Sans MS" pitchFamily="66" charset="0"/>
            </a:endParaRPr>
          </a:p>
          <a:p>
            <a:r>
              <a:rPr lang="en-US" sz="2400" dirty="0">
                <a:latin typeface="Comic Sans MS" pitchFamily="66" charset="0"/>
              </a:rPr>
              <a:t>William Johansen	1903</a:t>
            </a:r>
          </a:p>
          <a:p>
            <a:pPr lvl="1"/>
            <a:r>
              <a:rPr lang="el-GR" sz="2000" dirty="0">
                <a:latin typeface="Comic Sans MS" pitchFamily="66" charset="0"/>
              </a:rPr>
              <a:t>Έδειξε ότι το βάρος των σπόρων της φασολιάς επηρεάζεται από γενετικούς και περιβαλλοντικούς παράγοντες</a:t>
            </a:r>
          </a:p>
          <a:p>
            <a:pPr lvl="1"/>
            <a:r>
              <a:rPr lang="el-GR" sz="2000" dirty="0" err="1">
                <a:solidFill>
                  <a:srgbClr val="FFC000"/>
                </a:solidFill>
                <a:latin typeface="Comic Sans MS" pitchFamily="66" charset="0"/>
              </a:rPr>
              <a:t>Πολυπαραγοντικοί</a:t>
            </a:r>
            <a:r>
              <a:rPr lang="el-GR" sz="2000" dirty="0">
                <a:solidFill>
                  <a:srgbClr val="FFC000"/>
                </a:solidFill>
                <a:latin typeface="Comic Sans MS" pitchFamily="66" charset="0"/>
              </a:rPr>
              <a:t> χαρακτήρες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435">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43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uiExpand="1" build="p"/>
    </p:bldLst>
  </p:timing>
</p:sld>
</file>

<file path=ppt/theme/theme1.xml><?xml version="1.0" encoding="utf-8"?>
<a:theme xmlns:a="http://schemas.openxmlformats.org/drawingml/2006/main" name="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Teamwork</Template>
  <TotalTime>3873</TotalTime>
  <Words>1636</Words>
  <Application>Microsoft Office PowerPoint</Application>
  <PresentationFormat>Προβολή στην οθόνη (4:3)</PresentationFormat>
  <Paragraphs>284</Paragraphs>
  <Slides>38</Slides>
  <Notes>13</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38</vt:i4>
      </vt:variant>
    </vt:vector>
  </HeadingPairs>
  <TitlesOfParts>
    <vt:vector size="41" baseType="lpstr">
      <vt:lpstr>Teamwork</vt:lpstr>
      <vt:lpstr>Εξίσωση</vt:lpstr>
      <vt:lpstr>Equation</vt:lpstr>
      <vt:lpstr>ΠΟΣΟΤΙΚΟΙ ΧΑΡΑΚΤΗΡΕΣ</vt:lpstr>
      <vt:lpstr>Φαινότυπος (P) = Γονότυπος (G) + Περιβάλλον (E)</vt:lpstr>
      <vt:lpstr>Διαφάνεια 3</vt:lpstr>
      <vt:lpstr>Ποιοτικοί και Ποσοτικοί Χαρακτήρες </vt:lpstr>
      <vt:lpstr>Ασυνεχείς Χαρακτήρες</vt:lpstr>
      <vt:lpstr>Οι περισσότεροι χαρακτήρες είναι συνεχείς</vt:lpstr>
      <vt:lpstr>Δεν εμφανίζουν όλοι οι ποσοτικοί χαρακτήρες συνεχή κατανομή</vt:lpstr>
      <vt:lpstr>Ερωτήματα της ποσοτικής γενετικής</vt:lpstr>
      <vt:lpstr>Κληρονομικότητα των ποσοτικών χαρακτήρων</vt:lpstr>
      <vt:lpstr>Η πολυγονιδιακή υπόθεση</vt:lpstr>
      <vt:lpstr>Συνεισφέροντα και μη αλληλόμορφα – Αθροιστική δράση</vt:lpstr>
      <vt:lpstr>Σταδιακή προσέγγιση της συνεχούς κατανομής στην γενιά F2</vt:lpstr>
      <vt:lpstr>Γενετικοί τόποι με πολλαπλά αλληλόμορφα και προσθετική δράση</vt:lpstr>
      <vt:lpstr>Γενετικοί τόποι με πολλαπλά αλληλόμορφα και προσθετική δράση</vt:lpstr>
      <vt:lpstr>Η μελέτη των ποσοτικών χαρακτήρων βασίζεται στην στατιστική ανάλυση </vt:lpstr>
      <vt:lpstr>Έλεγχος κληρονομικής βάσης ενός ποσοτικού χαρακτήρα</vt:lpstr>
      <vt:lpstr>Η κανονική κατανομή</vt:lpstr>
      <vt:lpstr>Παράδειγμα: Το μήκος του σώματος σε  δείγμα 10 ατόμων σαλαμάνδρας</vt:lpstr>
      <vt:lpstr>Διαφάνεια 19</vt:lpstr>
      <vt:lpstr> Ποσοτική γενετική ανάλυση: East 1913 </vt:lpstr>
      <vt:lpstr>Φαινοτυπική ποικιλομορφία και συντελεστής κληρονομικότητας</vt:lpstr>
      <vt:lpstr>Συντελεστής κληρονομικότητας</vt:lpstr>
      <vt:lpstr>Τρόποι υπολογισμού του συντελεστή κληρονομικότητας</vt:lpstr>
      <vt:lpstr> 1. Εξάλειψη συνιστωσών Vp </vt:lpstr>
      <vt:lpstr>2. Συγκρίσεις μεταξύ συγγενών</vt:lpstr>
      <vt:lpstr>2. Σύγκριση γονέων - απογόνων </vt:lpstr>
      <vt:lpstr>2. Παλινδρόμηση (y=a+bx)</vt:lpstr>
      <vt:lpstr>2. Συντελεστής γενετικής συγγένειας (r)</vt:lpstr>
      <vt:lpstr>2. Υπολογισμός του h2 από συγκρίσεις συγγενών</vt:lpstr>
      <vt:lpstr>2. Υποθετικά παραδείγματα για συντελεστή γενετικής συγγένειας  </vt:lpstr>
      <vt:lpstr>Διαφάνεια 31</vt:lpstr>
      <vt:lpstr>Διαφάνεια 32</vt:lpstr>
      <vt:lpstr>3. Απόκριση στην επιλογή</vt:lpstr>
      <vt:lpstr>3. R= h2 x S</vt:lpstr>
      <vt:lpstr>Διαφάνεια 35</vt:lpstr>
      <vt:lpstr>Προσέγγιση του ορίου επιλογής</vt:lpstr>
      <vt:lpstr>Γενετικά συσχετισμένοι χαρακτήρες</vt:lpstr>
      <vt:lpstr>Διαφάνεια 38</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Ποσοτικοί χαρακτήρες και ποσοτική γενετική</dc:title>
  <dc:creator>.</dc:creator>
  <cp:lastModifiedBy>user</cp:lastModifiedBy>
  <cp:revision>134</cp:revision>
  <dcterms:created xsi:type="dcterms:W3CDTF">2009-10-18T17:55:55Z</dcterms:created>
  <dcterms:modified xsi:type="dcterms:W3CDTF">2025-11-07T07:54:59Z</dcterms:modified>
</cp:coreProperties>
</file>