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2" r:id="rId2"/>
    <p:sldId id="439" r:id="rId3"/>
    <p:sldId id="483" r:id="rId4"/>
    <p:sldId id="492" r:id="rId5"/>
    <p:sldId id="493" r:id="rId6"/>
    <p:sldId id="494" r:id="rId7"/>
    <p:sldId id="485" r:id="rId8"/>
    <p:sldId id="486" r:id="rId9"/>
    <p:sldId id="487" r:id="rId10"/>
    <p:sldId id="484" r:id="rId11"/>
    <p:sldId id="488" r:id="rId12"/>
    <p:sldId id="489" r:id="rId13"/>
    <p:sldId id="491" r:id="rId14"/>
    <p:sldId id="490" r:id="rId15"/>
    <p:sldId id="482"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333" autoAdjust="0"/>
  </p:normalViewPr>
  <p:slideViewPr>
    <p:cSldViewPr snapToGrid="0">
      <p:cViewPr>
        <p:scale>
          <a:sx n="70" d="100"/>
          <a:sy n="70" d="100"/>
        </p:scale>
        <p:origin x="-456" y="-1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10" d="100"/>
          <a:sy n="110" d="100"/>
        </p:scale>
        <p:origin x="-1326" y="29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55329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solidFill>
                  <a:srgbClr val="000000"/>
                </a:solidFill>
                <a:ea typeface="Times New Roman" pitchFamily="18" charset="0"/>
                <a:cs typeface="Arial" pitchFamily="34" charset="0"/>
              </a:rPr>
              <a:t>Σε πολλούς τύπους μηχανημάτων αφαιρούνται τελείως οι οδηγοί εισόδου και εξόδου μαζί με τους πιεστικούς οδηγούς και τοποθετείται ειδικός προφυλακτήρας. Το ξυλοτεμάχιο τοποθετείται στον οδηγό της </a:t>
            </a:r>
            <a:r>
              <a:rPr lang="el-GR" dirty="0" err="1" smtClean="0">
                <a:solidFill>
                  <a:srgbClr val="000000"/>
                </a:solidFill>
                <a:ea typeface="Times New Roman" pitchFamily="18" charset="0"/>
                <a:cs typeface="Arial" pitchFamily="34" charset="0"/>
              </a:rPr>
              <a:t>γλισιέρας</a:t>
            </a:r>
            <a:r>
              <a:rPr lang="el-GR" dirty="0" smtClean="0">
                <a:solidFill>
                  <a:srgbClr val="000000"/>
                </a:solidFill>
                <a:ea typeface="Times New Roman" pitchFamily="18" charset="0"/>
                <a:cs typeface="Arial" pitchFamily="34" charset="0"/>
              </a:rPr>
              <a:t> και συγκρατείται σταθερά με σφικτήρα. Ολόκληρη η </a:t>
            </a:r>
            <a:r>
              <a:rPr lang="el-GR" dirty="0" err="1" smtClean="0">
                <a:solidFill>
                  <a:srgbClr val="000000"/>
                </a:solidFill>
                <a:ea typeface="Times New Roman" pitchFamily="18" charset="0"/>
                <a:cs typeface="Arial" pitchFamily="34" charset="0"/>
              </a:rPr>
              <a:t>γλισιέρα</a:t>
            </a:r>
            <a:r>
              <a:rPr lang="el-GR" dirty="0" smtClean="0">
                <a:solidFill>
                  <a:srgbClr val="000000"/>
                </a:solidFill>
                <a:ea typeface="Times New Roman" pitchFamily="18" charset="0"/>
                <a:cs typeface="Arial" pitchFamily="34" charset="0"/>
              </a:rPr>
              <a:t> περνάει μπροστά από το κοπτικό μέσο και πραγματοποιείται η επιθυμητή κατεργασία. </a:t>
            </a:r>
            <a:endParaRPr lang="el-GR" sz="1800"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solidFill>
                  <a:srgbClr val="000000"/>
                </a:solidFill>
                <a:ea typeface="Times New Roman" pitchFamily="18" charset="0"/>
                <a:cs typeface="Arial" pitchFamily="34" charset="0"/>
              </a:rPr>
              <a:t>Τοποθετούμε το μεταλλικό δακτύλιο κατά τέτοιον τρόπο, ώστε στο μέσο του να υπάρχει η μεγαλύτερη προεξοχή του κοπτικού μέσου. Η προεξοχή των μαχαιριών του κοπτικού μέσου θα πρέπει να είναι πολύ ελάχιστη στην αρχή του δακτυλίου και να αυξάνει σταδιακά προς το κέντρο του. Η κατεργασία ξεκινάει φέρνοντας σε επαφή το ξύλο με την αρχή του δακτυλίου και σταδιακά μετακινούμε το ξύλο έως το κέντρο του δακτυλίου. Από το κέντρο του δακτυλίου θα πρέπει να περάσει όλη η επιφάνεια που θέλουμε να κατεργαστούμε.</a:t>
            </a:r>
            <a:endParaRPr lang="el-GR" sz="1800"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Η σβούρα χρησιμοποιείται επίσης για να γίνεται ένας μεγάλος αριθμός εργασιών, όπως να τραβάμε </a:t>
            </a:r>
            <a:r>
              <a:rPr lang="el-GR" dirty="0" err="1" smtClean="0"/>
              <a:t>γκινισιές</a:t>
            </a:r>
            <a:r>
              <a:rPr lang="el-GR" dirty="0" smtClean="0"/>
              <a:t>, να </a:t>
            </a:r>
            <a:r>
              <a:rPr lang="el-GR" dirty="0" err="1" smtClean="0"/>
              <a:t>ξεμορσάρουμε</a:t>
            </a:r>
            <a:r>
              <a:rPr lang="el-GR" dirty="0" smtClean="0"/>
              <a:t> (δηλ. να δημιουργούμε προεξοχές στα </a:t>
            </a:r>
            <a:r>
              <a:rPr lang="el-GR" dirty="0" err="1" smtClean="0"/>
              <a:t>σόκορα</a:t>
            </a:r>
            <a:r>
              <a:rPr lang="el-GR" dirty="0" smtClean="0"/>
              <a:t>), να δημιουργούμε δόντια κατά μήκος ή στα </a:t>
            </a:r>
            <a:r>
              <a:rPr lang="el-GR" dirty="0" err="1" smtClean="0"/>
              <a:t>σόκορα</a:t>
            </a:r>
            <a:r>
              <a:rPr lang="el-GR" dirty="0" smtClean="0"/>
              <a:t> όταν κατασκευάζουμε </a:t>
            </a:r>
            <a:r>
              <a:rPr lang="el-GR" dirty="0" err="1" smtClean="0"/>
              <a:t>δακτυλοειδείς</a:t>
            </a:r>
            <a:r>
              <a:rPr lang="el-GR" dirty="0" smtClean="0"/>
              <a:t> συνδέσεις (</a:t>
            </a:r>
            <a:r>
              <a:rPr lang="el-GR" i="1" dirty="0" err="1" smtClean="0"/>
              <a:t>finger</a:t>
            </a:r>
            <a:r>
              <a:rPr lang="el-GR" i="1" dirty="0" smtClean="0"/>
              <a:t> </a:t>
            </a:r>
            <a:r>
              <a:rPr lang="el-GR" i="1" dirty="0" err="1" smtClean="0"/>
              <a:t>joint</a:t>
            </a:r>
            <a:r>
              <a:rPr lang="en-US" i="1" dirty="0" smtClean="0"/>
              <a:t>s</a:t>
            </a:r>
            <a:r>
              <a:rPr lang="el-GR" dirty="0" smtClean="0"/>
              <a:t>) ή να καθαρίζουμε (να πλανίζουμε ή να λειαίνουμε) επιφάνειες σε στενά ξύλα ευθύγραμμα ή καμπύλα. Καθεμιά από τις παραπάνω κατεργασίες απαιτεί το κατάλληλο κοπτικό. </a:t>
            </a:r>
          </a:p>
          <a:p>
            <a:pPr lvl="0" indent="114300" algn="just" eaLnBrk="0" fontAlgn="base" hangingPunct="0">
              <a:spcBef>
                <a:spcPct val="0"/>
              </a:spcBef>
              <a:spcAft>
                <a:spcPct val="0"/>
              </a:spcAft>
              <a:tabLst>
                <a:tab pos="685800" algn="l"/>
              </a:tabLst>
            </a:pPr>
            <a:endParaRPr lang="el-GR" dirty="0" smtClean="0">
              <a:solidFill>
                <a:srgbClr val="FF0000"/>
              </a:solidFill>
              <a:cs typeface="Arial" pitchFamily="34" charset="0"/>
            </a:endParaRPr>
          </a:p>
          <a:p>
            <a:pPr algn="just"/>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pPr>
            <a:r>
              <a:rPr lang="el-GR" dirty="0" smtClean="0">
                <a:solidFill>
                  <a:srgbClr val="000000"/>
                </a:solidFill>
                <a:ea typeface="Times New Roman" pitchFamily="18" charset="0"/>
                <a:cs typeface="Arial" pitchFamily="34" charset="0"/>
              </a:rPr>
              <a:t>Στα σύγχρονα μηχανήματα ο άξονας έχει διάμετρο 5</a:t>
            </a:r>
            <a:r>
              <a:rPr lang="en-US" dirty="0" smtClean="0">
                <a:solidFill>
                  <a:srgbClr val="000000"/>
                </a:solidFill>
                <a:ea typeface="Times New Roman" pitchFamily="18" charset="0"/>
                <a:cs typeface="Arial" pitchFamily="34" charset="0"/>
              </a:rPr>
              <a:t>cm</a:t>
            </a:r>
            <a:r>
              <a:rPr lang="el-GR" dirty="0" smtClean="0">
                <a:solidFill>
                  <a:srgbClr val="000000"/>
                </a:solidFill>
                <a:ea typeface="Times New Roman" pitchFamily="18" charset="0"/>
                <a:cs typeface="Arial" pitchFamily="34" charset="0"/>
              </a:rPr>
              <a:t> και φέρει εξωτερικά μετακινούμενα δακτυλίδια. Τα δακτυλίδια τοποθετούνται πάνω και κάτω από την κεφαλή κατεργασίας, με σκοπό να τη σταθεροποιήσουν στον άξονα περιστροφής.</a:t>
            </a:r>
            <a:endParaRPr lang="el-GR" dirty="0" smtClean="0">
              <a:cs typeface="Arial" pitchFamily="34" charset="0"/>
            </a:endParaRPr>
          </a:p>
          <a:p>
            <a:pPr lvl="0" algn="just" eaLnBrk="0" fontAlgn="base" hangingPunct="0">
              <a:spcBef>
                <a:spcPct val="0"/>
              </a:spcBef>
              <a:spcAft>
                <a:spcPct val="0"/>
              </a:spcAft>
            </a:pPr>
            <a:r>
              <a:rPr lang="el-GR" dirty="0" smtClean="0">
                <a:solidFill>
                  <a:srgbClr val="000000"/>
                </a:solidFill>
                <a:ea typeface="Times New Roman" pitchFamily="18" charset="0"/>
                <a:cs typeface="Arial" pitchFamily="34" charset="0"/>
              </a:rPr>
              <a:t>Ο άξονας ανεβοκατεβαίνει με τη βοήθεια </a:t>
            </a:r>
            <a:r>
              <a:rPr lang="el-GR" dirty="0" err="1" smtClean="0">
                <a:solidFill>
                  <a:srgbClr val="000000"/>
                </a:solidFill>
                <a:ea typeface="Times New Roman" pitchFamily="18" charset="0"/>
                <a:cs typeface="Arial" pitchFamily="34" charset="0"/>
              </a:rPr>
              <a:t>χειροκοχλία</a:t>
            </a:r>
            <a:r>
              <a:rPr lang="el-GR" dirty="0" smtClean="0">
                <a:solidFill>
                  <a:srgbClr val="000000"/>
                </a:solidFill>
                <a:ea typeface="Times New Roman" pitchFamily="18" charset="0"/>
                <a:cs typeface="Arial" pitchFamily="34" charset="0"/>
              </a:rPr>
              <a:t> για να ρυθμιστεί το ύψος κατεργασίας. Σε ορισμένους τύπους σβούρας ο άξονας παίρνει κλίση έως 45</a:t>
            </a:r>
            <a:r>
              <a:rPr lang="el-GR" baseline="30000" dirty="0" smtClean="0">
                <a:solidFill>
                  <a:srgbClr val="000000"/>
                </a:solidFill>
                <a:ea typeface="Times New Roman" pitchFamily="18" charset="0"/>
                <a:cs typeface="Arial" pitchFamily="34" charset="0"/>
              </a:rPr>
              <a:t>ο</a:t>
            </a:r>
            <a:r>
              <a:rPr lang="el-GR" dirty="0" smtClean="0">
                <a:solidFill>
                  <a:srgbClr val="000000"/>
                </a:solidFill>
                <a:ea typeface="Times New Roman" pitchFamily="18" charset="0"/>
                <a:cs typeface="Arial" pitchFamily="34" charset="0"/>
              </a:rPr>
              <a:t>, παρέχοντας έτσι μεγαλύτερες δυνατότητες κατεργασίας. Ο άξονας περιστρέφεται με </a:t>
            </a:r>
            <a:r>
              <a:rPr lang="el-GR" dirty="0" err="1" smtClean="0">
                <a:solidFill>
                  <a:srgbClr val="000000"/>
                </a:solidFill>
                <a:ea typeface="Times New Roman" pitchFamily="18" charset="0"/>
                <a:cs typeface="Arial" pitchFamily="34" charset="0"/>
              </a:rPr>
              <a:t>ιμαντοκίνηση</a:t>
            </a:r>
            <a:r>
              <a:rPr lang="el-GR" dirty="0" smtClean="0">
                <a:solidFill>
                  <a:srgbClr val="000000"/>
                </a:solidFill>
                <a:ea typeface="Times New Roman" pitchFamily="18" charset="0"/>
                <a:cs typeface="Arial" pitchFamily="34" charset="0"/>
              </a:rPr>
              <a:t> από τον ηλεκτροκινητήρα του μηχανήματος. Οι στροφές του μηχανήματος μπορούν να μεταβάλλονται και κυμαίνονται ανάλογα με τον τύπο του μηχανήματος από 2.500 έως 14.000 ανά λεπτό. </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Στον άξονα της σβούρας τοποθετούνται διάφορα κοπτικά τα οποία μπορεί να είναι συμπαγή ενός υλικού, συμπαγή με διαφορετικό υλικό στα σημεία κατεργασίας ή σύνθετα (συνδυασμένα). Τα συμπαγή κοπτικά ενός υλικού είναι κατασκευασμένα εξ ολοκλήρου από το ίδιο υλικό (π.χ. κράμα ατσαλιού). Τα συμπαγή κοπτικά με διαφορετικό υλικό στα σημεία κατεργασίας φέρουν καρβίδια ή χάλυβα ταχείας κοπής στα σημεία κοπής. Τα σύνθετα (συνδυασμένα) κοπτικά αποτελούνται από τρία μέρη: το κυρίως σώμα του κοπτικού, τα κοπτικά μέσα και τα μέσα συγκράτησης – ασφάλισης των κοπτικών μέσων στο κυρίως σώμα του κοπτικού.</a:t>
            </a:r>
          </a:p>
          <a:p>
            <a:pPr lvl="0" indent="114300" algn="just" eaLnBrk="0" fontAlgn="base" hangingPunct="0">
              <a:spcBef>
                <a:spcPct val="0"/>
              </a:spcBef>
              <a:spcAft>
                <a:spcPct val="0"/>
              </a:spcAft>
            </a:pPr>
            <a:endParaRPr lang="el-GR" dirty="0" smtClean="0">
              <a:ea typeface="Times New Roman" pitchFamily="18" charset="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solidFill>
                  <a:srgbClr val="000000"/>
                </a:solidFill>
                <a:ea typeface="Times New Roman" pitchFamily="18" charset="0"/>
                <a:cs typeface="Arial" pitchFamily="34" charset="0"/>
              </a:rPr>
              <a:t>Τα στάδια που ακολουθούμε είναι τα ακόλουθα: </a:t>
            </a:r>
          </a:p>
          <a:p>
            <a:pPr lvl="0" algn="just"/>
            <a:r>
              <a:rPr lang="el-GR" dirty="0" smtClean="0">
                <a:solidFill>
                  <a:srgbClr val="000000"/>
                </a:solidFill>
                <a:ea typeface="Times New Roman" pitchFamily="18" charset="0"/>
                <a:cs typeface="Arial" pitchFamily="34" charset="0"/>
              </a:rPr>
              <a:t>Απενεργοποιούμε τον περιστρεφόμενο άξονα από τον κινητήρα και ασφαλίζουμε τον άξονα σε σταθερή θέση, για να τοποθετήσουμε το κατάλληλο κοπτικό. Εάν οι μορφοποιήσεις απαιτούν ολόκληρο το κοπτικό να βρίσκεται επάνω από την τράπεζα εργασίας, τότε καλύπτουμε την τρύπα γύρω από τον άξονα με όλα τα δακτυλίδια. Εάν το κοπτικό πρέπει να βρίσκεται </a:t>
            </a:r>
            <a:r>
              <a:rPr lang="en-US" dirty="0" smtClean="0">
                <a:solidFill>
                  <a:srgbClr val="000000"/>
                </a:solidFill>
                <a:ea typeface="Times New Roman" pitchFamily="18" charset="0"/>
                <a:cs typeface="Arial" pitchFamily="34" charset="0"/>
              </a:rPr>
              <a:t>“</a:t>
            </a:r>
            <a:r>
              <a:rPr lang="el-GR" i="1" dirty="0" smtClean="0">
                <a:solidFill>
                  <a:srgbClr val="000000"/>
                </a:solidFill>
                <a:ea typeface="Times New Roman" pitchFamily="18" charset="0"/>
                <a:cs typeface="Arial" pitchFamily="34" charset="0"/>
              </a:rPr>
              <a:t>μισοβυθισμένο</a:t>
            </a:r>
            <a:r>
              <a:rPr lang="en-US" i="1" dirty="0" smtClean="0">
                <a:solidFill>
                  <a:srgbClr val="000000"/>
                </a:solidFill>
                <a:ea typeface="Times New Roman" pitchFamily="18" charset="0"/>
                <a:cs typeface="Arial" pitchFamily="34" charset="0"/>
              </a:rPr>
              <a:t>”</a:t>
            </a:r>
            <a:r>
              <a:rPr lang="el-GR" dirty="0" smtClean="0">
                <a:solidFill>
                  <a:srgbClr val="000000"/>
                </a:solidFill>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στην τράπεζα εργασίας, τότε καλύπτουμε την τρύπα γύρω από το κοπτικό με όσο το δυνατό περισσότερα δακτυλίδια.</a:t>
            </a:r>
            <a:r>
              <a:rPr lang="el-GR" dirty="0" smtClean="0">
                <a:cs typeface="Arial" pitchFamily="34" charset="0"/>
              </a:rPr>
              <a:t>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solidFill>
                  <a:srgbClr val="000000"/>
                </a:solidFill>
                <a:ea typeface="Times New Roman" pitchFamily="18" charset="0"/>
                <a:cs typeface="Arial" pitchFamily="34" charset="0"/>
              </a:rPr>
              <a:t>Εάν η μορφοποίηση γίνεται προς τη μια γωνία του περιθωρίου, τότε οι δύο οδηγοί ευθυγραμμίζονται στο ίδιο επίπεδο. Όταν η κατεργασία γίνεται σε όλο το περιθώριο, τότε ο οδηγός εξόδου πρέπει να τοποθετείται πιο μπροστά (έξω), τόσο όσο είναι το βάθος της κατεργασίας, ώστε το εξερχόμενο τεμάχιο να εφάπτεται σε αυτόν.  </a:t>
            </a:r>
            <a:r>
              <a:rPr lang="el-GR" dirty="0" smtClean="0">
                <a:ea typeface="Times New Roman" pitchFamily="18" charset="0"/>
                <a:cs typeface="Arial" pitchFamily="34" charset="0"/>
              </a:rPr>
              <a:t>Οι πιεστικοί οδηγοί του κατεργαζόμενου στοιχείου, ρυθμίζονται έτσι ώστε αυτό να διέρχεται χωρίς μεγάλες τριβές από αυτούς κατά την κατεργασία. Τέλος, π</a:t>
            </a:r>
            <a:r>
              <a:rPr lang="el-GR" dirty="0" smtClean="0">
                <a:solidFill>
                  <a:srgbClr val="000000"/>
                </a:solidFill>
                <a:ea typeface="Times New Roman" pitchFamily="18" charset="0"/>
                <a:cs typeface="Arial" pitchFamily="34" charset="0"/>
              </a:rPr>
              <a:t>εριστρέφουμε τον άξονα με το χέρι για να βεβαιωθούμε ότι το κοπτικό περιστρέφεται ελεύθερα και δε χτυπάει σε κάποιο στοιχείο της σβούρας.</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2545079" y="3084993"/>
            <a:ext cx="7349547"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3.5. </a:t>
            </a:r>
          </a:p>
          <a:p>
            <a:pPr algn="ctr"/>
            <a:r>
              <a:rPr lang="el-GR" sz="2400" b="1" dirty="0" smtClean="0">
                <a:solidFill>
                  <a:srgbClr val="FF0000"/>
                </a:solidFill>
              </a:rPr>
              <a:t>Μορφοποίηση ξύλου με σβούρα</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4" name="3 - Ορθογώνιο"/>
          <p:cNvSpPr/>
          <p:nvPr/>
        </p:nvSpPr>
        <p:spPr>
          <a:xfrm>
            <a:off x="1515134" y="820123"/>
            <a:ext cx="9450664"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ευθύγραμμες επιφάνειες </a:t>
            </a:r>
            <a:r>
              <a:rPr lang="el-GR" sz="2400" i="1" dirty="0" smtClean="0">
                <a:solidFill>
                  <a:srgbClr val="000000"/>
                </a:solidFill>
                <a:ea typeface="Times New Roman" pitchFamily="18" charset="0"/>
                <a:cs typeface="Arial" pitchFamily="34" charset="0"/>
              </a:rPr>
              <a:t>κατά μήκος των ινών του ξύλου</a:t>
            </a:r>
            <a:endParaRPr lang="el-GR" sz="2000" i="1" dirty="0" smtClean="0">
              <a:cs typeface="Arial" pitchFamily="34" charset="0"/>
            </a:endParaRPr>
          </a:p>
        </p:txBody>
      </p:sp>
      <p:sp>
        <p:nvSpPr>
          <p:cNvPr id="3073" name="Rectangle 1"/>
          <p:cNvSpPr>
            <a:spLocks noChangeArrowheads="1"/>
          </p:cNvSpPr>
          <p:nvPr/>
        </p:nvSpPr>
        <p:spPr bwMode="auto">
          <a:xfrm>
            <a:off x="472966" y="1829873"/>
            <a:ext cx="49030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κατά μήκος προφίλ στο ένα περιθώριο του</a:t>
            </a:r>
            <a:r>
              <a:rPr kumimoji="0" lang="en-GB" sz="2000" i="0" u="none" strike="noStrike" cap="none" normalizeH="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κατεργαζόμενου στοιχείου και αφού το μηχάνημα πάρει τις κανονικές στροφές, εφαρμόζουμε το ξύλο σταθερά στον οδηγό εισόδου και ωθούμε το ξύλο προς την περιστρεφόμενη κεφαλή. Μόλις το τεμάχιο καλύψει το κενό του άξονα και η άκρη του ακουμπήσει στον οδηγό εξόδου, μεταφέρουμε το ένα χέρι και προωθούμε το τεμάχιο προς τον οδηγό εξόδου, μέχρις ότου ολοκληρωθεί η κατεργασία.</a:t>
            </a:r>
            <a:endParaRPr kumimoji="0" lang="el-GR" sz="3200" i="0" u="none" strike="noStrike" cap="none" normalizeH="0" baseline="0" dirty="0" smtClean="0">
              <a:ln>
                <a:noFill/>
              </a:ln>
              <a:solidFill>
                <a:schemeClr val="tx1"/>
              </a:solidFill>
              <a:effectLst/>
              <a:cs typeface="Arial" pitchFamily="34" charset="0"/>
            </a:endParaRPr>
          </a:p>
        </p:txBody>
      </p:sp>
      <p:pic>
        <p:nvPicPr>
          <p:cNvPr id="3074" name="Picture 2" descr="MVC-005F"/>
          <p:cNvPicPr>
            <a:picLocks noChangeAspect="1" noChangeArrowheads="1"/>
          </p:cNvPicPr>
          <p:nvPr/>
        </p:nvPicPr>
        <p:blipFill>
          <a:blip r:embed="rId3" cstate="print"/>
          <a:srcRect/>
          <a:stretch>
            <a:fillRect/>
          </a:stretch>
        </p:blipFill>
        <p:spPr bwMode="auto">
          <a:xfrm>
            <a:off x="8702564" y="1608083"/>
            <a:ext cx="3021398" cy="2270234"/>
          </a:xfrm>
          <a:prstGeom prst="rect">
            <a:avLst/>
          </a:prstGeom>
          <a:noFill/>
          <a:ln w="9525">
            <a:noFill/>
            <a:miter lim="800000"/>
            <a:headEnd/>
            <a:tailEnd/>
          </a:ln>
        </p:spPr>
      </p:pic>
      <p:pic>
        <p:nvPicPr>
          <p:cNvPr id="3075" name="Picture 3" descr="MVC-006F"/>
          <p:cNvPicPr>
            <a:picLocks noChangeAspect="1" noChangeArrowheads="1"/>
          </p:cNvPicPr>
          <p:nvPr/>
        </p:nvPicPr>
        <p:blipFill>
          <a:blip r:embed="rId4" cstate="print"/>
          <a:srcRect/>
          <a:stretch>
            <a:fillRect/>
          </a:stretch>
        </p:blipFill>
        <p:spPr bwMode="auto">
          <a:xfrm>
            <a:off x="8734097" y="4288219"/>
            <a:ext cx="3002032" cy="2270235"/>
          </a:xfrm>
          <a:prstGeom prst="rect">
            <a:avLst/>
          </a:prstGeom>
          <a:noFill/>
          <a:ln w="9525">
            <a:noFill/>
            <a:miter lim="800000"/>
            <a:headEnd/>
            <a:tailEnd/>
          </a:ln>
        </p:spPr>
      </p:pic>
      <p:sp>
        <p:nvSpPr>
          <p:cNvPr id="3076" name="Rectangle 4"/>
          <p:cNvSpPr>
            <a:spLocks noChangeArrowheads="1"/>
          </p:cNvSpPr>
          <p:nvPr/>
        </p:nvSpPr>
        <p:spPr bwMode="auto">
          <a:xfrm>
            <a:off x="5376042" y="3461744"/>
            <a:ext cx="327922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Κατά μήκος κατεργασία </a:t>
            </a:r>
            <a:r>
              <a:rPr kumimoji="0" lang="el-GR" sz="2000" b="0" u="none" strike="noStrike" cap="none" normalizeH="0" baseline="0" dirty="0" err="1" smtClean="0">
                <a:ln>
                  <a:noFill/>
                </a:ln>
                <a:solidFill>
                  <a:srgbClr val="000000"/>
                </a:solidFill>
                <a:effectLst/>
                <a:ea typeface="Times New Roman" pitchFamily="18" charset="0"/>
                <a:cs typeface="Arial" pitchFamily="34" charset="0"/>
              </a:rPr>
              <a:t>ξυλοτεμαχίου</a:t>
            </a:r>
            <a:r>
              <a:rPr kumimoji="0" lang="el-GR" sz="2000" b="0" u="none" strike="noStrike" cap="none" normalizeH="0" baseline="0" dirty="0" smtClean="0">
                <a:ln>
                  <a:noFill/>
                </a:ln>
                <a:solidFill>
                  <a:srgbClr val="000000"/>
                </a:solidFill>
                <a:effectLst/>
                <a:ea typeface="Times New Roman" pitchFamily="18" charset="0"/>
                <a:cs typeface="Arial" pitchFamily="34" charset="0"/>
              </a:rPr>
              <a:t> με σβούρα. </a:t>
            </a:r>
          </a:p>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(Α) αρχή </a:t>
            </a:r>
            <a:r>
              <a:rPr kumimoji="0" lang="el-GR" sz="2000" b="0" u="none" strike="noStrike" cap="none" normalizeH="0" baseline="0" dirty="0" smtClean="0">
                <a:ln>
                  <a:noFill/>
                </a:ln>
                <a:solidFill>
                  <a:srgbClr val="000000"/>
                </a:solidFill>
                <a:effectLst/>
                <a:ea typeface="Times New Roman" pitchFamily="18" charset="0"/>
                <a:cs typeface="Arial" pitchFamily="34" charset="0"/>
              </a:rPr>
              <a:t>κατεργασίας </a:t>
            </a:r>
            <a:endParaRPr kumimoji="0" lang="el-GR" sz="2000" b="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και (Β) </a:t>
            </a:r>
            <a:r>
              <a:rPr kumimoji="0" lang="el-GR" sz="2000" b="0" u="none" strike="noStrike" cap="none" normalizeH="0" baseline="0" dirty="0" smtClean="0">
                <a:ln>
                  <a:noFill/>
                </a:ln>
                <a:solidFill>
                  <a:srgbClr val="000000"/>
                </a:solidFill>
                <a:effectLst/>
                <a:ea typeface="Times New Roman" pitchFamily="18" charset="0"/>
                <a:cs typeface="Arial" pitchFamily="34" charset="0"/>
              </a:rPr>
              <a:t>τελείωμα</a:t>
            </a:r>
            <a:endParaRPr kumimoji="0" lang="el-GR" sz="3200" b="0" u="none" strike="noStrike" cap="none" normalizeH="0" baseline="0" dirty="0" smtClean="0">
              <a:ln>
                <a:noFill/>
              </a:ln>
              <a:solidFill>
                <a:schemeClr val="tx1"/>
              </a:solidFill>
              <a:effectLst/>
              <a:cs typeface="Arial" pitchFamily="34" charset="0"/>
            </a:endParaRPr>
          </a:p>
        </p:txBody>
      </p:sp>
      <p:sp>
        <p:nvSpPr>
          <p:cNvPr id="9" name="8 - Ορθογώνιο"/>
          <p:cNvSpPr/>
          <p:nvPr/>
        </p:nvSpPr>
        <p:spPr>
          <a:xfrm>
            <a:off x="8709663" y="3860980"/>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0" name="9 - Ορθογώνιο"/>
          <p:cNvSpPr/>
          <p:nvPr/>
        </p:nvSpPr>
        <p:spPr>
          <a:xfrm>
            <a:off x="8662366" y="6550223"/>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cxnSp>
        <p:nvCxnSpPr>
          <p:cNvPr id="11" name="Straight Connector 65"/>
          <p:cNvCxnSpPr/>
          <p:nvPr/>
        </p:nvCxnSpPr>
        <p:spPr>
          <a:xfrm flipV="1">
            <a:off x="1692322" y="736979"/>
            <a:ext cx="9048466" cy="5459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4" name="3 - Ορθογώνιο"/>
          <p:cNvSpPr/>
          <p:nvPr/>
        </p:nvSpPr>
        <p:spPr>
          <a:xfrm>
            <a:off x="2949796" y="835888"/>
            <a:ext cx="6847387"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ευθύγραμμες επιφάνειες εγκάρσια</a:t>
            </a:r>
            <a:endParaRPr lang="el-GR" sz="2000" i="1" dirty="0" smtClean="0">
              <a:cs typeface="Arial" pitchFamily="34" charset="0"/>
            </a:endParaRPr>
          </a:p>
        </p:txBody>
      </p:sp>
      <p:sp>
        <p:nvSpPr>
          <p:cNvPr id="37889" name="Rectangle 1"/>
          <p:cNvSpPr>
            <a:spLocks noChangeArrowheads="1"/>
          </p:cNvSpPr>
          <p:nvPr/>
        </p:nvSpPr>
        <p:spPr bwMode="auto">
          <a:xfrm>
            <a:off x="283777" y="2002306"/>
            <a:ext cx="484001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tab pos="914400" algn="l"/>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Οι κατεργασίες στις εγκάρσιες επιφάνειες του ξύλου πραγματοποιούνται με τη</a:t>
            </a:r>
            <a:r>
              <a:rPr kumimoji="0" lang="en-GB" sz="2000" i="0" u="none" strike="noStrike" cap="none" normalizeH="0" dirty="0" smtClean="0">
                <a:ln>
                  <a:noFill/>
                </a:ln>
                <a:solidFill>
                  <a:srgbClr val="000000"/>
                </a:solidFill>
                <a:effectLst/>
                <a:ea typeface="Times New Roman" pitchFamily="18" charset="0"/>
                <a:cs typeface="Arial" pitchFamily="34" charset="0"/>
              </a:rPr>
              <a:t> </a:t>
            </a:r>
            <a:r>
              <a:rPr kumimoji="0" lang="el-GR" sz="2000" i="0" u="none" strike="noStrike" cap="none" normalizeH="0" baseline="0" dirty="0" smtClean="0">
                <a:ln>
                  <a:noFill/>
                </a:ln>
                <a:solidFill>
                  <a:srgbClr val="000000"/>
                </a:solidFill>
                <a:effectLst/>
                <a:ea typeface="Times New Roman" pitchFamily="18" charset="0"/>
                <a:cs typeface="Arial" pitchFamily="34" charset="0"/>
              </a:rPr>
              <a:t>βοήθεια της συρόμενης τράπεζας (</a:t>
            </a:r>
            <a:r>
              <a:rPr kumimoji="0" lang="el-GR" sz="2000" i="0" u="none" strike="noStrike" cap="none" normalizeH="0" baseline="0" dirty="0" err="1" smtClean="0">
                <a:ln>
                  <a:noFill/>
                </a:ln>
                <a:solidFill>
                  <a:srgbClr val="000000"/>
                </a:solidFill>
                <a:effectLst/>
                <a:ea typeface="Times New Roman" pitchFamily="18" charset="0"/>
                <a:cs typeface="Arial" pitchFamily="34" charset="0"/>
              </a:rPr>
              <a:t>γλισιέρας</a:t>
            </a:r>
            <a:r>
              <a:rPr kumimoji="0" lang="el-GR" sz="2000" i="0" u="none" strike="noStrike" cap="none" normalizeH="0" baseline="0" dirty="0" smtClean="0">
                <a:ln>
                  <a:noFill/>
                </a:ln>
                <a:solidFill>
                  <a:srgbClr val="000000"/>
                </a:solidFill>
                <a:effectLst/>
                <a:ea typeface="Times New Roman" pitchFamily="18" charset="0"/>
                <a:cs typeface="Arial" pitchFamily="34" charset="0"/>
              </a:rPr>
              <a:t>). Τα στάδια που ακολουθούμε είναι τα ίδια με την προηγούμενη περίπτωση, πλην ορισμένων διαφορών. </a:t>
            </a:r>
            <a:endParaRPr kumimoji="0" lang="el-GR" sz="3200" i="0" u="none" strike="noStrike" cap="none" normalizeH="0" baseline="0" dirty="0" smtClean="0">
              <a:ln>
                <a:noFill/>
              </a:ln>
              <a:solidFill>
                <a:schemeClr val="tx1"/>
              </a:solidFill>
              <a:effectLst/>
              <a:cs typeface="Arial" pitchFamily="34" charset="0"/>
            </a:endParaRPr>
          </a:p>
        </p:txBody>
      </p:sp>
      <p:pic>
        <p:nvPicPr>
          <p:cNvPr id="37890" name="Picture 2" descr="MVC-007F"/>
          <p:cNvPicPr>
            <a:picLocks noChangeAspect="1" noChangeArrowheads="1"/>
          </p:cNvPicPr>
          <p:nvPr/>
        </p:nvPicPr>
        <p:blipFill>
          <a:blip r:embed="rId3" cstate="print"/>
          <a:srcRect/>
          <a:stretch>
            <a:fillRect/>
          </a:stretch>
        </p:blipFill>
        <p:spPr bwMode="auto">
          <a:xfrm>
            <a:off x="6400800" y="1954925"/>
            <a:ext cx="4603531" cy="3703907"/>
          </a:xfrm>
          <a:prstGeom prst="rect">
            <a:avLst/>
          </a:prstGeom>
          <a:noFill/>
          <a:ln w="9525">
            <a:solidFill>
              <a:schemeClr val="tx1"/>
            </a:solidFill>
            <a:miter lim="800000"/>
            <a:headEnd/>
            <a:tailEnd/>
          </a:ln>
        </p:spPr>
      </p:pic>
      <p:sp>
        <p:nvSpPr>
          <p:cNvPr id="37891" name="Rectangle 3"/>
          <p:cNvSpPr>
            <a:spLocks noChangeArrowheads="1"/>
          </p:cNvSpPr>
          <p:nvPr/>
        </p:nvSpPr>
        <p:spPr bwMode="auto">
          <a:xfrm>
            <a:off x="6526923" y="6114036"/>
            <a:ext cx="460878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Εγκάρσια κατεργασία στη </a:t>
            </a:r>
            <a:r>
              <a:rPr kumimoji="0" lang="el-GR" sz="2000" b="0" u="none" strike="noStrike" cap="none" normalizeH="0" baseline="0" dirty="0" smtClean="0">
                <a:ln>
                  <a:noFill/>
                </a:ln>
                <a:solidFill>
                  <a:srgbClr val="000000"/>
                </a:solidFill>
                <a:effectLst/>
                <a:ea typeface="Times New Roman" pitchFamily="18" charset="0"/>
                <a:cs typeface="Arial" pitchFamily="34" charset="0"/>
              </a:rPr>
              <a:t>σβούρα </a:t>
            </a:r>
            <a:endParaRPr kumimoji="0" lang="el-GR" sz="3200" b="0" u="none" strike="noStrike" cap="none" normalizeH="0" baseline="0" dirty="0" smtClean="0">
              <a:ln>
                <a:noFill/>
              </a:ln>
              <a:solidFill>
                <a:schemeClr val="tx1"/>
              </a:solidFill>
              <a:effectLst/>
              <a:cs typeface="Arial" pitchFamily="34" charset="0"/>
            </a:endParaRPr>
          </a:p>
        </p:txBody>
      </p:sp>
      <p:sp>
        <p:nvSpPr>
          <p:cNvPr id="8" name="7 - Ορθογώνιο"/>
          <p:cNvSpPr/>
          <p:nvPr/>
        </p:nvSpPr>
        <p:spPr>
          <a:xfrm>
            <a:off x="6360600" y="5610952"/>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cxnSp>
        <p:nvCxnSpPr>
          <p:cNvPr id="9" name="Straight Connector 65"/>
          <p:cNvCxnSpPr/>
          <p:nvPr/>
        </p:nvCxnSpPr>
        <p:spPr>
          <a:xfrm flipV="1">
            <a:off x="3111690" y="723331"/>
            <a:ext cx="6441743" cy="40945"/>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3816899" y="757061"/>
            <a:ext cx="4984570"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καμπύλες επιφάνειες</a:t>
            </a:r>
            <a:endParaRPr lang="el-GR" sz="2000" i="1" dirty="0" smtClean="0">
              <a:cs typeface="Arial" pitchFamily="34" charset="0"/>
            </a:endParaRPr>
          </a:p>
        </p:txBody>
      </p:sp>
      <p:sp>
        <p:nvSpPr>
          <p:cNvPr id="35841" name="Rectangle 1"/>
          <p:cNvSpPr>
            <a:spLocks noChangeArrowheads="1"/>
          </p:cNvSpPr>
          <p:nvPr/>
        </p:nvSpPr>
        <p:spPr bwMode="auto">
          <a:xfrm>
            <a:off x="646387" y="1549570"/>
            <a:ext cx="109412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Οι κατεργασίες σε καμπύλες επιφάνειες πραγματοποιούνται με τη βοήθεια του ειδικού οδηγού, ο οποίος τοποθετείται πάνω από την κεφαλή κατεργασίας. Ο οδηγός αυτός φέρει μεταλλικό δακτύλιο συγκράτησης του ξύλου και διάφανο προφυλακτήρα.</a:t>
            </a:r>
            <a:endParaRPr kumimoji="0" lang="el-GR" sz="2000" i="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1219200" y="6268704"/>
            <a:ext cx="9722069" cy="400110"/>
          </a:xfrm>
          <a:prstGeom prst="rect">
            <a:avLst/>
          </a:prstGeom>
        </p:spPr>
        <p:txBody>
          <a:bodyPr wrap="square">
            <a:spAutoFit/>
          </a:bodyPr>
          <a:lstStyle/>
          <a:p>
            <a:pPr algn="ctr"/>
            <a:r>
              <a:rPr lang="el-GR" sz="2000" dirty="0" smtClean="0"/>
              <a:t>Μορφοποίηση καμπύλης επιφάνειας στη σβούρα, με τη βοήθεια οδηγού </a:t>
            </a:r>
            <a:r>
              <a:rPr lang="el-GR" sz="2000" dirty="0" smtClean="0"/>
              <a:t>δακτυλίου</a:t>
            </a:r>
            <a:endParaRPr lang="el-GR" sz="2000" dirty="0"/>
          </a:p>
        </p:txBody>
      </p:sp>
      <p:pic>
        <p:nvPicPr>
          <p:cNvPr id="11" name="Picture 5"/>
          <p:cNvPicPr>
            <a:picLocks noChangeAspect="1" noChangeArrowheads="1"/>
          </p:cNvPicPr>
          <p:nvPr/>
        </p:nvPicPr>
        <p:blipFill>
          <a:blip r:embed="rId3" cstate="print"/>
          <a:srcRect l="50302" t="26483" r="32455" b="50138"/>
          <a:stretch>
            <a:fillRect/>
          </a:stretch>
        </p:blipFill>
        <p:spPr bwMode="auto">
          <a:xfrm>
            <a:off x="8308429" y="3026977"/>
            <a:ext cx="3371612" cy="2857299"/>
          </a:xfrm>
          <a:prstGeom prst="rect">
            <a:avLst/>
          </a:prstGeom>
          <a:noFill/>
          <a:ln w="9525">
            <a:solidFill>
              <a:schemeClr val="tx1"/>
            </a:solidFill>
            <a:miter lim="800000"/>
            <a:headEnd/>
            <a:tailEnd/>
          </a:ln>
        </p:spPr>
      </p:pic>
      <p:sp>
        <p:nvSpPr>
          <p:cNvPr id="12" name="11 - Ορθογώνιο"/>
          <p:cNvSpPr/>
          <p:nvPr/>
        </p:nvSpPr>
        <p:spPr>
          <a:xfrm>
            <a:off x="4758065" y="5856540"/>
            <a:ext cx="2634632" cy="307777"/>
          </a:xfrm>
          <a:prstGeom prst="rect">
            <a:avLst/>
          </a:prstGeom>
        </p:spPr>
        <p:txBody>
          <a:bodyPr wrap="none">
            <a:spAutoFit/>
          </a:bodyPr>
          <a:lstStyle/>
          <a:p>
            <a:r>
              <a:rPr lang="el-GR" sz="1400" dirty="0" smtClean="0"/>
              <a:t>ΠΗΓΗ: </a:t>
            </a:r>
            <a:r>
              <a:rPr lang="en-US" sz="1400" dirty="0" smtClean="0"/>
              <a:t>http://www.toolstop.co.uk</a:t>
            </a:r>
            <a:endParaRPr lang="el-GR" sz="1400" dirty="0"/>
          </a:p>
        </p:txBody>
      </p:sp>
      <p:pic>
        <p:nvPicPr>
          <p:cNvPr id="13" name="Picture 2" descr="Σχετική εικόνα"/>
          <p:cNvPicPr>
            <a:picLocks noChangeAspect="1" noChangeArrowheads="1"/>
          </p:cNvPicPr>
          <p:nvPr/>
        </p:nvPicPr>
        <p:blipFill>
          <a:blip r:embed="rId4" cstate="print"/>
          <a:srcRect/>
          <a:stretch>
            <a:fillRect/>
          </a:stretch>
        </p:blipFill>
        <p:spPr bwMode="auto">
          <a:xfrm>
            <a:off x="4792716" y="3042746"/>
            <a:ext cx="3352611" cy="2837791"/>
          </a:xfrm>
          <a:prstGeom prst="rect">
            <a:avLst/>
          </a:prstGeom>
          <a:noFill/>
          <a:ln>
            <a:solidFill>
              <a:schemeClr val="tx1"/>
            </a:solidFill>
          </a:ln>
        </p:spPr>
      </p:pic>
      <p:pic>
        <p:nvPicPr>
          <p:cNvPr id="35847" name="Picture 7" descr="Σχετική εικόνα"/>
          <p:cNvPicPr>
            <a:picLocks noChangeAspect="1" noChangeArrowheads="1"/>
          </p:cNvPicPr>
          <p:nvPr/>
        </p:nvPicPr>
        <p:blipFill>
          <a:blip r:embed="rId5" cstate="print"/>
          <a:srcRect t="9502"/>
          <a:stretch>
            <a:fillRect/>
          </a:stretch>
        </p:blipFill>
        <p:spPr bwMode="auto">
          <a:xfrm>
            <a:off x="1117270" y="3042745"/>
            <a:ext cx="3092122" cy="2798324"/>
          </a:xfrm>
          <a:prstGeom prst="rect">
            <a:avLst/>
          </a:prstGeom>
          <a:noFill/>
          <a:ln>
            <a:solidFill>
              <a:schemeClr val="tx1"/>
            </a:solidFill>
          </a:ln>
        </p:spPr>
      </p:pic>
      <p:sp>
        <p:nvSpPr>
          <p:cNvPr id="16" name="15 - Ορθογώνιο"/>
          <p:cNvSpPr/>
          <p:nvPr/>
        </p:nvSpPr>
        <p:spPr>
          <a:xfrm>
            <a:off x="985349" y="5877176"/>
            <a:ext cx="3491149" cy="307777"/>
          </a:xfrm>
          <a:prstGeom prst="rect">
            <a:avLst/>
          </a:prstGeom>
        </p:spPr>
        <p:txBody>
          <a:bodyPr wrap="none">
            <a:spAutoFit/>
          </a:bodyPr>
          <a:lstStyle/>
          <a:p>
            <a:r>
              <a:rPr lang="el-GR" sz="1400" dirty="0" smtClean="0"/>
              <a:t>ΠΗΓΗ: </a:t>
            </a:r>
            <a:r>
              <a:rPr lang="en-US" sz="1400" dirty="0" smtClean="0"/>
              <a:t>http://www.advancedmachinery.co.uk</a:t>
            </a:r>
            <a:endParaRPr lang="el-GR" sz="1400" dirty="0"/>
          </a:p>
        </p:txBody>
      </p:sp>
      <p:sp>
        <p:nvSpPr>
          <p:cNvPr id="17" name="16 - Ορθογώνιο"/>
          <p:cNvSpPr/>
          <p:nvPr/>
        </p:nvSpPr>
        <p:spPr>
          <a:xfrm>
            <a:off x="8258010" y="5888070"/>
            <a:ext cx="2634632" cy="307777"/>
          </a:xfrm>
          <a:prstGeom prst="rect">
            <a:avLst/>
          </a:prstGeom>
        </p:spPr>
        <p:txBody>
          <a:bodyPr wrap="none">
            <a:spAutoFit/>
          </a:bodyPr>
          <a:lstStyle/>
          <a:p>
            <a:r>
              <a:rPr lang="el-GR" sz="1400" dirty="0" smtClean="0"/>
              <a:t>ΠΗΓΗ: </a:t>
            </a:r>
            <a:r>
              <a:rPr lang="en-US" sz="1400" dirty="0" smtClean="0"/>
              <a:t>http://www.toolstop.co.uk</a:t>
            </a:r>
            <a:endParaRPr lang="el-G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3816899" y="757061"/>
            <a:ext cx="4984570"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καμπύλες επιφάνειες</a:t>
            </a:r>
            <a:endParaRPr lang="el-GR" sz="2000" i="1" dirty="0" smtClean="0">
              <a:cs typeface="Arial" pitchFamily="34" charset="0"/>
            </a:endParaRPr>
          </a:p>
        </p:txBody>
      </p:sp>
      <p:sp>
        <p:nvSpPr>
          <p:cNvPr id="35841" name="Rectangle 1"/>
          <p:cNvSpPr>
            <a:spLocks noChangeArrowheads="1"/>
          </p:cNvSpPr>
          <p:nvPr/>
        </p:nvSpPr>
        <p:spPr bwMode="auto">
          <a:xfrm>
            <a:off x="425670" y="1174965"/>
            <a:ext cx="1094126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Στην περίπτωση που οι καμπύλες κατεργαζόμενες επιφάνειες έχουν σχετικά μεγάλες διαστάσεις, τότε κατεργάζονται κατευθείαν</a:t>
            </a:r>
            <a:r>
              <a:rPr kumimoji="0" lang="el-GR" sz="2000" i="0" u="none" strike="noStrike" cap="none" normalizeH="0" dirty="0" smtClean="0">
                <a:ln>
                  <a:noFill/>
                </a:ln>
                <a:solidFill>
                  <a:srgbClr val="000000"/>
                </a:solidFill>
                <a:effectLst/>
                <a:ea typeface="Times New Roman" pitchFamily="18" charset="0"/>
                <a:cs typeface="Arial" pitchFamily="34" charset="0"/>
              </a:rPr>
              <a:t> στη σβούρα (Α). Εάν διαθέτουν μικρές διαστάσεις, τότε θα πρέπει να χρησιμοποιηθεί ειδικό καλούπι (Β), το οποίο θα παρέχει μεγαλύτερη ασφάλεια στο χειριστή κατά τη διάρκεια της κατεργασίας.</a:t>
            </a:r>
            <a:endParaRPr kumimoji="0" lang="el-GR" sz="2000" i="0" u="none" strike="noStrike" cap="none" normalizeH="0" baseline="0" dirty="0" smtClean="0">
              <a:ln>
                <a:noFill/>
              </a:ln>
              <a:solidFill>
                <a:schemeClr val="tx1"/>
              </a:solidFill>
              <a:effectLst/>
              <a:cs typeface="Arial" pitchFamily="34" charset="0"/>
            </a:endParaRPr>
          </a:p>
        </p:txBody>
      </p:sp>
      <p:pic>
        <p:nvPicPr>
          <p:cNvPr id="35842" name="Picture 2" descr="MVC-023F"/>
          <p:cNvPicPr>
            <a:picLocks noChangeAspect="1" noChangeArrowheads="1"/>
          </p:cNvPicPr>
          <p:nvPr/>
        </p:nvPicPr>
        <p:blipFill>
          <a:blip r:embed="rId3" cstate="print"/>
          <a:srcRect/>
          <a:stretch>
            <a:fillRect/>
          </a:stretch>
        </p:blipFill>
        <p:spPr bwMode="auto">
          <a:xfrm>
            <a:off x="1277008" y="2806262"/>
            <a:ext cx="4101743" cy="3077287"/>
          </a:xfrm>
          <a:prstGeom prst="rect">
            <a:avLst/>
          </a:prstGeom>
          <a:noFill/>
          <a:ln w="9525">
            <a:solidFill>
              <a:schemeClr val="tx1"/>
            </a:solidFill>
            <a:miter lim="800000"/>
            <a:headEnd/>
            <a:tailEnd/>
          </a:ln>
        </p:spPr>
      </p:pic>
      <p:sp>
        <p:nvSpPr>
          <p:cNvPr id="7" name="6 - Ορθογώνιο"/>
          <p:cNvSpPr/>
          <p:nvPr/>
        </p:nvSpPr>
        <p:spPr>
          <a:xfrm>
            <a:off x="425669" y="6150114"/>
            <a:ext cx="10704785" cy="707886"/>
          </a:xfrm>
          <a:prstGeom prst="rect">
            <a:avLst/>
          </a:prstGeom>
        </p:spPr>
        <p:txBody>
          <a:bodyPr wrap="square">
            <a:spAutoFit/>
          </a:bodyPr>
          <a:lstStyle/>
          <a:p>
            <a:pPr algn="ctr"/>
            <a:r>
              <a:rPr lang="el-GR" sz="2000" dirty="0" smtClean="0"/>
              <a:t>Μορφοποίηση καμπύλης επιφάνειας στη σβούρα, με τη βοήθεια οδηγού δακτυλίου. (Α) κατεργασία μεγάλης </a:t>
            </a:r>
            <a:r>
              <a:rPr lang="el-GR" sz="2000" dirty="0" smtClean="0"/>
              <a:t>επιφάνειας </a:t>
            </a:r>
            <a:r>
              <a:rPr lang="el-GR" sz="2000" dirty="0" smtClean="0"/>
              <a:t>και (Β) κατεργασία μικρής επιφάνειας με τη βοήθεια </a:t>
            </a:r>
            <a:r>
              <a:rPr lang="el-GR" sz="2000" dirty="0" smtClean="0"/>
              <a:t>καλουπιού</a:t>
            </a:r>
            <a:endParaRPr lang="el-GR" sz="2000" dirty="0"/>
          </a:p>
        </p:txBody>
      </p:sp>
      <p:sp>
        <p:nvSpPr>
          <p:cNvPr id="8" name="7 - Ορθογώνιο"/>
          <p:cNvSpPr/>
          <p:nvPr/>
        </p:nvSpPr>
        <p:spPr>
          <a:xfrm>
            <a:off x="6240949" y="5814114"/>
            <a:ext cx="3430363" cy="307777"/>
          </a:xfrm>
          <a:prstGeom prst="rect">
            <a:avLst/>
          </a:prstGeom>
        </p:spPr>
        <p:txBody>
          <a:bodyPr wrap="none">
            <a:spAutoFit/>
          </a:bodyPr>
          <a:lstStyle/>
          <a:p>
            <a:r>
              <a:rPr lang="el-GR" sz="1400" dirty="0" smtClean="0"/>
              <a:t>ΠΗΓΗ: </a:t>
            </a:r>
            <a:r>
              <a:rPr lang="en-US" sz="1400" dirty="0" smtClean="0"/>
              <a:t>http://www.hse.gov.uk/woodworking</a:t>
            </a:r>
            <a:endParaRPr lang="el-GR" sz="1400" dirty="0"/>
          </a:p>
        </p:txBody>
      </p:sp>
      <p:pic>
        <p:nvPicPr>
          <p:cNvPr id="35844" name="Picture 4" descr="Σχετική εικόνα"/>
          <p:cNvPicPr>
            <a:picLocks noChangeAspect="1" noChangeArrowheads="1"/>
          </p:cNvPicPr>
          <p:nvPr/>
        </p:nvPicPr>
        <p:blipFill>
          <a:blip r:embed="rId4" cstate="print"/>
          <a:srcRect l="12476" b="16135"/>
          <a:stretch>
            <a:fillRect/>
          </a:stretch>
        </p:blipFill>
        <p:spPr bwMode="auto">
          <a:xfrm>
            <a:off x="6239910" y="2822028"/>
            <a:ext cx="4354518" cy="3042744"/>
          </a:xfrm>
          <a:prstGeom prst="rect">
            <a:avLst/>
          </a:prstGeom>
          <a:noFill/>
          <a:ln>
            <a:solidFill>
              <a:schemeClr val="tx1"/>
            </a:solidFill>
          </a:ln>
        </p:spPr>
      </p:pic>
      <p:sp>
        <p:nvSpPr>
          <p:cNvPr id="10" name="9 - Ορθογώνιο"/>
          <p:cNvSpPr/>
          <p:nvPr/>
        </p:nvSpPr>
        <p:spPr>
          <a:xfrm>
            <a:off x="1189510" y="5831669"/>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1" name="10 - TextBox"/>
          <p:cNvSpPr txBox="1"/>
          <p:nvPr/>
        </p:nvSpPr>
        <p:spPr>
          <a:xfrm flipH="1">
            <a:off x="3012405" y="2426545"/>
            <a:ext cx="518159" cy="369332"/>
          </a:xfrm>
          <a:prstGeom prst="rect">
            <a:avLst/>
          </a:prstGeom>
          <a:noFill/>
        </p:spPr>
        <p:txBody>
          <a:bodyPr wrap="square" rtlCol="0">
            <a:spAutoFit/>
          </a:bodyPr>
          <a:lstStyle/>
          <a:p>
            <a:pPr algn="ctr"/>
            <a:r>
              <a:rPr lang="el-GR" b="1" dirty="0" smtClean="0"/>
              <a:t>Α</a:t>
            </a:r>
            <a:endParaRPr lang="el-GR" b="1" dirty="0"/>
          </a:p>
        </p:txBody>
      </p:sp>
      <p:sp>
        <p:nvSpPr>
          <p:cNvPr id="12" name="11 - TextBox"/>
          <p:cNvSpPr txBox="1"/>
          <p:nvPr/>
        </p:nvSpPr>
        <p:spPr>
          <a:xfrm flipH="1">
            <a:off x="8143492" y="2412898"/>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4163741" y="788592"/>
            <a:ext cx="4242059"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Λείανση καμπύλων επιφανειών</a:t>
            </a:r>
            <a:endParaRPr lang="el-GR" sz="2000" i="1" dirty="0" smtClean="0">
              <a:cs typeface="Arial"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3793" name="Rectangle 1"/>
          <p:cNvSpPr>
            <a:spLocks noChangeArrowheads="1"/>
          </p:cNvSpPr>
          <p:nvPr/>
        </p:nvSpPr>
        <p:spPr bwMode="auto">
          <a:xfrm>
            <a:off x="472964" y="1974540"/>
            <a:ext cx="521838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Για τη λείανση καμπύλων επιφανειών τοποθετούμε στον άξονα της σβούρας τριβείο κυλίνδρου. Έχοντας σε επαφή το ξύλο με την τράπεζα εργασίας, το περνάμε σταδιακά σε όλη την καμπύλη επιφάνεια από το τριβείο με φορά αντίθετη από τη φορά περιστροφής του τριβείου.</a:t>
            </a:r>
            <a:endParaRPr kumimoji="0" lang="el-GR" sz="3200" i="0" u="none" strike="noStrike" cap="none" normalizeH="0" baseline="0" dirty="0" smtClean="0">
              <a:ln>
                <a:noFill/>
              </a:ln>
              <a:solidFill>
                <a:schemeClr val="tx1"/>
              </a:solidFill>
              <a:effectLst/>
              <a:cs typeface="Arial" pitchFamily="34" charset="0"/>
            </a:endParaRPr>
          </a:p>
        </p:txBody>
      </p:sp>
      <p:pic>
        <p:nvPicPr>
          <p:cNvPr id="33794" name="Picture 2" descr="MVC-011F"/>
          <p:cNvPicPr>
            <a:picLocks noChangeAspect="1" noChangeArrowheads="1"/>
          </p:cNvPicPr>
          <p:nvPr/>
        </p:nvPicPr>
        <p:blipFill>
          <a:blip r:embed="rId3" cstate="print"/>
          <a:srcRect/>
          <a:stretch>
            <a:fillRect/>
          </a:stretch>
        </p:blipFill>
        <p:spPr bwMode="auto">
          <a:xfrm>
            <a:off x="6647042" y="2159875"/>
            <a:ext cx="4893316" cy="3878317"/>
          </a:xfrm>
          <a:prstGeom prst="rect">
            <a:avLst/>
          </a:prstGeom>
          <a:noFill/>
          <a:ln w="9525">
            <a:solidFill>
              <a:schemeClr val="tx1"/>
            </a:solidFill>
            <a:miter lim="800000"/>
            <a:headEnd/>
            <a:tailEnd/>
          </a:ln>
        </p:spPr>
      </p:pic>
      <p:sp>
        <p:nvSpPr>
          <p:cNvPr id="33795" name="Rectangle 3"/>
          <p:cNvSpPr>
            <a:spLocks noChangeArrowheads="1"/>
          </p:cNvSpPr>
          <p:nvPr/>
        </p:nvSpPr>
        <p:spPr bwMode="auto">
          <a:xfrm>
            <a:off x="788276" y="5376824"/>
            <a:ext cx="57123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Λείανση καμπύλων επιφανειών με τριβείο κυλίνδρου τοποθετημένο σε άξονα της </a:t>
            </a:r>
            <a:r>
              <a:rPr kumimoji="0" lang="el-GR" sz="2000" b="0" u="none" strike="noStrike" cap="none" normalizeH="0" baseline="0" dirty="0" smtClean="0">
                <a:ln>
                  <a:noFill/>
                </a:ln>
                <a:solidFill>
                  <a:srgbClr val="000000"/>
                </a:solidFill>
                <a:effectLst/>
                <a:ea typeface="Times New Roman" pitchFamily="18" charset="0"/>
                <a:cs typeface="Arial" pitchFamily="34" charset="0"/>
              </a:rPr>
              <a:t>σβούρας</a:t>
            </a:r>
            <a:endParaRPr kumimoji="0" lang="el-GR" sz="3200" b="0" u="none" strike="noStrike" cap="none" normalizeH="0" baseline="0" dirty="0" smtClean="0">
              <a:ln>
                <a:noFill/>
              </a:ln>
              <a:solidFill>
                <a:schemeClr val="tx1"/>
              </a:solidFill>
              <a:effectLst/>
              <a:cs typeface="Arial" pitchFamily="34" charset="0"/>
            </a:endParaRPr>
          </a:p>
        </p:txBody>
      </p:sp>
      <p:sp>
        <p:nvSpPr>
          <p:cNvPr id="8" name="7 - Ορθογώνιο"/>
          <p:cNvSpPr/>
          <p:nvPr/>
        </p:nvSpPr>
        <p:spPr>
          <a:xfrm>
            <a:off x="6723207" y="6083917"/>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Αποτέλεσμα εικόνας για mou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0" name="AutoShape 4" descr="Αποτέλεσμα εικόνας για mould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7171" name="Group 3"/>
          <p:cNvGrpSpPr>
            <a:grpSpLocks noChangeAspect="1"/>
          </p:cNvGrpSpPr>
          <p:nvPr/>
        </p:nvGrpSpPr>
        <p:grpSpPr bwMode="auto">
          <a:xfrm>
            <a:off x="6842235" y="1935271"/>
            <a:ext cx="5106099" cy="3125459"/>
            <a:chOff x="2340" y="1980"/>
            <a:chExt cx="7200" cy="4255"/>
          </a:xfrm>
        </p:grpSpPr>
        <p:grpSp>
          <p:nvGrpSpPr>
            <p:cNvPr id="7180" name="Group 12"/>
            <p:cNvGrpSpPr>
              <a:grpSpLocks noChangeAspect="1"/>
            </p:cNvGrpSpPr>
            <p:nvPr/>
          </p:nvGrpSpPr>
          <p:grpSpPr bwMode="auto">
            <a:xfrm>
              <a:off x="2520" y="2160"/>
              <a:ext cx="6840" cy="2880"/>
              <a:chOff x="2520" y="2160"/>
              <a:chExt cx="6840" cy="2880"/>
            </a:xfrm>
          </p:grpSpPr>
          <p:sp>
            <p:nvSpPr>
              <p:cNvPr id="7187" name="Rectangle 19"/>
              <p:cNvSpPr>
                <a:spLocks noChangeAspect="1" noChangeArrowheads="1"/>
              </p:cNvSpPr>
              <p:nvPr/>
            </p:nvSpPr>
            <p:spPr bwMode="auto">
              <a:xfrm>
                <a:off x="5040" y="2520"/>
                <a:ext cx="1080" cy="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6" name="Oval 18"/>
              <p:cNvSpPr>
                <a:spLocks noChangeAspect="1" noChangeArrowheads="1"/>
              </p:cNvSpPr>
              <p:nvPr/>
            </p:nvSpPr>
            <p:spPr bwMode="auto">
              <a:xfrm>
                <a:off x="5220" y="2880"/>
                <a:ext cx="720" cy="72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5" name="Rectangle 17"/>
              <p:cNvSpPr>
                <a:spLocks noChangeAspect="1" noChangeArrowheads="1"/>
              </p:cNvSpPr>
              <p:nvPr/>
            </p:nvSpPr>
            <p:spPr bwMode="auto">
              <a:xfrm>
                <a:off x="3060" y="3420"/>
                <a:ext cx="216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4" name="Rectangle 16"/>
              <p:cNvSpPr>
                <a:spLocks noChangeAspect="1" noChangeArrowheads="1"/>
              </p:cNvSpPr>
              <p:nvPr/>
            </p:nvSpPr>
            <p:spPr bwMode="auto">
              <a:xfrm>
                <a:off x="5940" y="3420"/>
                <a:ext cx="2160" cy="1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3" name="Rectangle 15"/>
              <p:cNvSpPr>
                <a:spLocks noChangeAspect="1" noChangeArrowheads="1"/>
              </p:cNvSpPr>
              <p:nvPr/>
            </p:nvSpPr>
            <p:spPr bwMode="auto">
              <a:xfrm>
                <a:off x="2520" y="2160"/>
                <a:ext cx="6120" cy="25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2" name="Oval 14"/>
              <p:cNvSpPr>
                <a:spLocks noChangeAspect="1" noChangeArrowheads="1"/>
              </p:cNvSpPr>
              <p:nvPr/>
            </p:nvSpPr>
            <p:spPr bwMode="auto">
              <a:xfrm>
                <a:off x="6120" y="4140"/>
                <a:ext cx="900" cy="900"/>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7181" name="Freeform 13"/>
              <p:cNvSpPr>
                <a:spLocks noChangeAspect="1"/>
              </p:cNvSpPr>
              <p:nvPr/>
            </p:nvSpPr>
            <p:spPr bwMode="auto">
              <a:xfrm>
                <a:off x="5220" y="3600"/>
                <a:ext cx="4140" cy="900"/>
              </a:xfrm>
              <a:custGeom>
                <a:avLst/>
                <a:gdLst/>
                <a:ahLst/>
                <a:cxnLst>
                  <a:cxn ang="0">
                    <a:pos x="0" y="0"/>
                  </a:cxn>
                  <a:cxn ang="0">
                    <a:pos x="4140" y="0"/>
                  </a:cxn>
                  <a:cxn ang="0">
                    <a:pos x="4140" y="900"/>
                  </a:cxn>
                  <a:cxn ang="0">
                    <a:pos x="0" y="0"/>
                  </a:cxn>
                </a:cxnLst>
                <a:rect l="0" t="0" r="r" b="b"/>
                <a:pathLst>
                  <a:path w="4140" h="900">
                    <a:moveTo>
                      <a:pt x="0" y="0"/>
                    </a:moveTo>
                    <a:lnTo>
                      <a:pt x="4140" y="0"/>
                    </a:lnTo>
                    <a:lnTo>
                      <a:pt x="4140" y="900"/>
                    </a:lnTo>
                    <a:lnTo>
                      <a:pt x="0" y="0"/>
                    </a:lnTo>
                    <a:close/>
                  </a:path>
                </a:pathLst>
              </a:custGeom>
              <a:solidFill>
                <a:srgbClr val="EAEAEA"/>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7173" name="Group 5"/>
            <p:cNvGrpSpPr>
              <a:grpSpLocks noChangeAspect="1"/>
            </p:cNvGrpSpPr>
            <p:nvPr/>
          </p:nvGrpSpPr>
          <p:grpSpPr bwMode="auto">
            <a:xfrm>
              <a:off x="2880" y="5220"/>
              <a:ext cx="4061" cy="1015"/>
              <a:chOff x="3207" y="10589"/>
              <a:chExt cx="4061" cy="1015"/>
            </a:xfrm>
          </p:grpSpPr>
          <p:grpSp>
            <p:nvGrpSpPr>
              <p:cNvPr id="7177" name="Group 9"/>
              <p:cNvGrpSpPr>
                <a:grpSpLocks noChangeAspect="1"/>
              </p:cNvGrpSpPr>
              <p:nvPr/>
            </p:nvGrpSpPr>
            <p:grpSpPr bwMode="auto">
              <a:xfrm>
                <a:off x="3207" y="10589"/>
                <a:ext cx="4061" cy="508"/>
                <a:chOff x="2877" y="4860"/>
                <a:chExt cx="4323" cy="540"/>
              </a:xfrm>
            </p:grpSpPr>
            <p:sp>
              <p:nvSpPr>
                <p:cNvPr id="7179" name="Rectangle 11"/>
                <p:cNvSpPr>
                  <a:spLocks noChangeAspect="1" noChangeArrowheads="1"/>
                </p:cNvSpPr>
                <p:nvPr/>
              </p:nvSpPr>
              <p:spPr bwMode="auto">
                <a:xfrm>
                  <a:off x="2877" y="4860"/>
                  <a:ext cx="900" cy="360"/>
                </a:xfrm>
                <a:prstGeom prst="rect">
                  <a:avLst/>
                </a:prstGeom>
                <a:solidFill>
                  <a:srgbClr val="EAEAEA"/>
                </a:solidFill>
                <a:ln w="9525">
                  <a:solidFill>
                    <a:srgbClr val="333333"/>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7178" name="Text Box 10"/>
                <p:cNvSpPr txBox="1">
                  <a:spLocks noChangeAspect="1" noChangeArrowheads="1"/>
                </p:cNvSpPr>
                <p:nvPr/>
              </p:nvSpPr>
              <p:spPr bwMode="auto">
                <a:xfrm>
                  <a:off x="4140" y="486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smtClean="0">
                      <a:ln>
                        <a:noFill/>
                      </a:ln>
                      <a:solidFill>
                        <a:schemeClr val="tx1"/>
                      </a:solidFill>
                      <a:effectLst/>
                      <a:ea typeface="Times New Roman" pitchFamily="18" charset="0"/>
                      <a:cs typeface="Arial" pitchFamily="34" charset="0"/>
                    </a:rPr>
                    <a:t>Επικίνδυνη περιοχή</a:t>
                  </a:r>
                  <a:endParaRPr kumimoji="0" lang="el-GR" sz="1400" u="none" strike="noStrike" cap="none" normalizeH="0" baseline="0" smtClean="0">
                    <a:ln>
                      <a:noFill/>
                    </a:ln>
                    <a:solidFill>
                      <a:schemeClr val="tx1"/>
                    </a:solidFill>
                    <a:effectLst/>
                    <a:cs typeface="Arial" pitchFamily="34" charset="0"/>
                  </a:endParaRPr>
                </a:p>
              </p:txBody>
            </p:sp>
          </p:grpSp>
          <p:grpSp>
            <p:nvGrpSpPr>
              <p:cNvPr id="7174" name="Group 6"/>
              <p:cNvGrpSpPr>
                <a:grpSpLocks noChangeAspect="1"/>
              </p:cNvGrpSpPr>
              <p:nvPr/>
            </p:nvGrpSpPr>
            <p:grpSpPr bwMode="auto">
              <a:xfrm>
                <a:off x="3545" y="11097"/>
                <a:ext cx="3551" cy="507"/>
                <a:chOff x="3240" y="5400"/>
                <a:chExt cx="3780" cy="540"/>
              </a:xfrm>
            </p:grpSpPr>
            <p:sp>
              <p:nvSpPr>
                <p:cNvPr id="7176" name="Oval 8"/>
                <p:cNvSpPr>
                  <a:spLocks noChangeAspect="1" noChangeArrowheads="1"/>
                </p:cNvSpPr>
                <p:nvPr/>
              </p:nvSpPr>
              <p:spPr bwMode="auto">
                <a:xfrm>
                  <a:off x="3240" y="5400"/>
                  <a:ext cx="363" cy="363"/>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7175" name="Text Box 7"/>
                <p:cNvSpPr txBox="1">
                  <a:spLocks noChangeAspect="1" noChangeArrowheads="1"/>
                </p:cNvSpPr>
                <p:nvPr/>
              </p:nvSpPr>
              <p:spPr bwMode="auto">
                <a:xfrm>
                  <a:off x="3960" y="5400"/>
                  <a:ext cx="30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u="none" strike="noStrike" cap="none" normalizeH="0" baseline="0" dirty="0" smtClean="0">
                      <a:ln>
                        <a:noFill/>
                      </a:ln>
                      <a:solidFill>
                        <a:schemeClr val="tx1"/>
                      </a:solidFill>
                      <a:effectLst/>
                      <a:cs typeface="Times New Roman" pitchFamily="18" charset="0"/>
                    </a:rPr>
                    <a:t>Θέση χειριστή</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u="none" strike="noStrike" cap="none" normalizeH="0" baseline="0" dirty="0" smtClean="0">
                    <a:ln>
                      <a:noFill/>
                    </a:ln>
                    <a:solidFill>
                      <a:schemeClr val="tx1"/>
                    </a:solidFill>
                    <a:effectLst/>
                    <a:cs typeface="Arial" pitchFamily="34" charset="0"/>
                  </a:endParaRPr>
                </a:p>
              </p:txBody>
            </p:sp>
          </p:grpSp>
        </p:grpSp>
        <p:sp>
          <p:nvSpPr>
            <p:cNvPr id="7172" name="Rectangle 4"/>
            <p:cNvSpPr>
              <a:spLocks noChangeAspect="1" noChangeArrowheads="1"/>
            </p:cNvSpPr>
            <p:nvPr/>
          </p:nvSpPr>
          <p:spPr bwMode="auto">
            <a:xfrm>
              <a:off x="2340" y="1980"/>
              <a:ext cx="7200" cy="41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28" name="27 - Ορθογώνιο"/>
          <p:cNvSpPr/>
          <p:nvPr/>
        </p:nvSpPr>
        <p:spPr>
          <a:xfrm>
            <a:off x="7683062" y="5575021"/>
            <a:ext cx="3731172" cy="400110"/>
          </a:xfrm>
          <a:prstGeom prst="rect">
            <a:avLst/>
          </a:prstGeom>
        </p:spPr>
        <p:txBody>
          <a:bodyPr wrap="square">
            <a:spAutoFit/>
          </a:bodyPr>
          <a:lstStyle/>
          <a:p>
            <a:pPr lvl="0" indent="228600" algn="ctr" eaLnBrk="0" fontAlgn="base" hangingPunct="0">
              <a:spcBef>
                <a:spcPct val="0"/>
              </a:spcBef>
              <a:spcAft>
                <a:spcPct val="0"/>
              </a:spcAft>
            </a:pPr>
            <a:r>
              <a:rPr lang="el-GR" sz="2000" dirty="0" smtClean="0">
                <a:ea typeface="Times New Roman" pitchFamily="18" charset="0"/>
                <a:cs typeface="Arial" pitchFamily="34" charset="0"/>
              </a:rPr>
              <a:t> Επικίνδυνη περιοχή </a:t>
            </a:r>
            <a:r>
              <a:rPr lang="el-GR" sz="2000" dirty="0" smtClean="0">
                <a:ea typeface="Times New Roman" pitchFamily="18" charset="0"/>
                <a:cs typeface="Arial" pitchFamily="34" charset="0"/>
              </a:rPr>
              <a:t>σβούρας</a:t>
            </a:r>
            <a:endParaRPr lang="el-GR" sz="2000" dirty="0" smtClean="0">
              <a:cs typeface="Arial" pitchFamily="34" charset="0"/>
            </a:endParaRPr>
          </a:p>
        </p:txBody>
      </p:sp>
      <p:sp>
        <p:nvSpPr>
          <p:cNvPr id="29" name="28 - Ορθογώνιο"/>
          <p:cNvSpPr/>
          <p:nvPr/>
        </p:nvSpPr>
        <p:spPr>
          <a:xfrm>
            <a:off x="4607507"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sp>
        <p:nvSpPr>
          <p:cNvPr id="30"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1"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2" name="31 - Ορθογώνιο"/>
          <p:cNvSpPr/>
          <p:nvPr/>
        </p:nvSpPr>
        <p:spPr>
          <a:xfrm>
            <a:off x="225973" y="1788312"/>
            <a:ext cx="5859518" cy="4708981"/>
          </a:xfrm>
          <a:prstGeom prst="rect">
            <a:avLst/>
          </a:prstGeom>
        </p:spPr>
        <p:txBody>
          <a:bodyPr wrap="square">
            <a:spAutoFit/>
          </a:bodyPr>
          <a:lstStyle/>
          <a:p>
            <a:pPr algn="just"/>
            <a:r>
              <a:rPr lang="el-GR" sz="2000" b="1" dirty="0" smtClean="0"/>
              <a:t>Πριν αρχίσουμε οποιαδήποτε κατεργασία με τη σβούρα θα πρέπει:</a:t>
            </a:r>
          </a:p>
          <a:p>
            <a:pPr marL="173038" indent="-173038" algn="just">
              <a:buFont typeface="Arial" pitchFamily="34" charset="0"/>
              <a:buChar char="•"/>
            </a:pPr>
            <a:r>
              <a:rPr lang="el-GR" sz="2000" b="1" dirty="0" smtClean="0"/>
              <a:t> </a:t>
            </a:r>
            <a:r>
              <a:rPr lang="el-GR" sz="2000" dirty="0" smtClean="0"/>
              <a:t>Να ελέγχουμε ώστε η επικίνδυνη περιοχή του μηχανήματος να είναι </a:t>
            </a:r>
            <a:r>
              <a:rPr lang="el-GR" sz="2000" dirty="0" smtClean="0"/>
              <a:t>ελεύθερη.</a:t>
            </a:r>
            <a:endParaRPr lang="el-GR" sz="2000" dirty="0" smtClean="0"/>
          </a:p>
          <a:p>
            <a:pPr marL="173038" lvl="0" indent="-173038" algn="just">
              <a:buFont typeface="Arial" pitchFamily="34" charset="0"/>
              <a:buChar char="•"/>
            </a:pPr>
            <a:r>
              <a:rPr lang="el-GR" sz="2000" dirty="0" smtClean="0"/>
              <a:t> Να ελέγχουμε εάν τα κοπτικά μέσα φέρουν μαχαίρια σε άριστη κατάσταση.  </a:t>
            </a:r>
          </a:p>
          <a:p>
            <a:pPr marL="173038" lvl="0" indent="-173038" algn="just">
              <a:buFont typeface="Arial" pitchFamily="34" charset="0"/>
              <a:buChar char="•"/>
            </a:pPr>
            <a:r>
              <a:rPr lang="el-GR" sz="2000" dirty="0" smtClean="0"/>
              <a:t> Να απομακρύνουμε οτιδήποτε υπάρχει στην τράπεζα εργασίας.   </a:t>
            </a:r>
          </a:p>
          <a:p>
            <a:pPr marL="173038" lvl="0" indent="-173038" algn="just">
              <a:buFont typeface="Arial" pitchFamily="34" charset="0"/>
              <a:buChar char="•"/>
            </a:pPr>
            <a:r>
              <a:rPr lang="el-GR" sz="2000" dirty="0" smtClean="0"/>
              <a:t> Να ρυθμίζουμε τους οδηγούς εισόδου και εξόδου.</a:t>
            </a:r>
          </a:p>
          <a:p>
            <a:pPr marL="173038" lvl="0" indent="-173038" algn="just">
              <a:buFont typeface="Arial" pitchFamily="34" charset="0"/>
              <a:buChar char="•"/>
            </a:pPr>
            <a:r>
              <a:rPr lang="el-GR" sz="2000" dirty="0" smtClean="0"/>
              <a:t> Να ρυθμίζουμε τους πιεστικούς οδηγούς. </a:t>
            </a:r>
          </a:p>
          <a:p>
            <a:pPr marL="173038" lvl="0" indent="-173038" algn="just">
              <a:buFont typeface="Arial" pitchFamily="34" charset="0"/>
              <a:buChar char="•"/>
            </a:pPr>
            <a:r>
              <a:rPr lang="el-GR" sz="2000" dirty="0" smtClean="0"/>
              <a:t> Να τοποθετούμε τον κατάλληλο αριθμό δακτυλιδιών στην οπή γύρω από τον άξονα περιστροφής.</a:t>
            </a:r>
          </a:p>
          <a:p>
            <a:pPr marL="173038" lvl="0" indent="-173038" algn="just">
              <a:buFont typeface="Arial" pitchFamily="34" charset="0"/>
              <a:buChar char="•"/>
            </a:pPr>
            <a:r>
              <a:rPr lang="el-GR" sz="2000" dirty="0" smtClean="0"/>
              <a:t> Να ελέγχουμε εάν το κοπτικό περιστρέφεται ελεύθερα.</a:t>
            </a:r>
          </a:p>
        </p:txBody>
      </p:sp>
      <p:sp>
        <p:nvSpPr>
          <p:cNvPr id="33" name="32 - Ορθογώνιο"/>
          <p:cNvSpPr/>
          <p:nvPr/>
        </p:nvSpPr>
        <p:spPr>
          <a:xfrm>
            <a:off x="6896627" y="5074924"/>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6072899" y="6231462"/>
            <a:ext cx="5423065" cy="400110"/>
          </a:xfrm>
          <a:prstGeom prst="rect">
            <a:avLst/>
          </a:prstGeom>
        </p:spPr>
        <p:txBody>
          <a:bodyPr wrap="square">
            <a:spAutoFit/>
          </a:bodyPr>
          <a:lstStyle/>
          <a:p>
            <a:pPr algn="ctr"/>
            <a:r>
              <a:rPr lang="el-GR" sz="2000" dirty="0" smtClean="0"/>
              <a:t>Σβούρα</a:t>
            </a:r>
            <a:endParaRPr lang="el-GR" sz="2000" dirty="0"/>
          </a:p>
        </p:txBody>
      </p:sp>
      <p:sp>
        <p:nvSpPr>
          <p:cNvPr id="15" name="14 - Ορθογώνιο"/>
          <p:cNvSpPr/>
          <p:nvPr/>
        </p:nvSpPr>
        <p:spPr>
          <a:xfrm>
            <a:off x="5059671" y="585835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38" name="37 - Ορθογώνιο"/>
          <p:cNvSpPr/>
          <p:nvPr/>
        </p:nvSpPr>
        <p:spPr>
          <a:xfrm>
            <a:off x="618699" y="1677875"/>
            <a:ext cx="3994244" cy="2862322"/>
          </a:xfrm>
          <a:prstGeom prst="rect">
            <a:avLst/>
          </a:prstGeom>
        </p:spPr>
        <p:txBody>
          <a:bodyPr wrap="square">
            <a:spAutoFit/>
          </a:bodyPr>
          <a:lstStyle/>
          <a:p>
            <a:pPr algn="just"/>
            <a:r>
              <a:rPr lang="el-GR" sz="2000" dirty="0" smtClean="0"/>
              <a:t>Η δημιουργία διαφόρων μορφών </a:t>
            </a:r>
            <a:r>
              <a:rPr lang="el-GR" sz="2000" i="1" dirty="0" smtClean="0"/>
              <a:t>προφίλ</a:t>
            </a:r>
            <a:r>
              <a:rPr lang="el-GR" sz="2000" dirty="0" smtClean="0"/>
              <a:t> σε τεμάχια ξύλου, ευθύγραμμα ή καμπύλα, είναι πολύ συνηθισμένη κατεργασία που υφίσταται το ξύλο κατά την κατεργασία του για παραγωγή επίπλων και ξύλινων κατασκευών. Η κατεργασία αυτή του ξύλου γίνεται με τη σβούρα. </a:t>
            </a:r>
            <a:endParaRPr lang="el-GR" sz="2000" dirty="0"/>
          </a:p>
        </p:txBody>
      </p:sp>
      <p:grpSp>
        <p:nvGrpSpPr>
          <p:cNvPr id="70" name="69 - Ομάδα"/>
          <p:cNvGrpSpPr/>
          <p:nvPr/>
        </p:nvGrpSpPr>
        <p:grpSpPr>
          <a:xfrm>
            <a:off x="5063413" y="1778283"/>
            <a:ext cx="6782844" cy="4090253"/>
            <a:chOff x="4312787" y="3020231"/>
            <a:chExt cx="4914900" cy="2776538"/>
          </a:xfrm>
        </p:grpSpPr>
        <p:pic>
          <p:nvPicPr>
            <p:cNvPr id="1026" name="Picture 2" descr="MVC-003F"/>
            <p:cNvPicPr>
              <a:picLocks noChangeAspect="1" noChangeArrowheads="1"/>
            </p:cNvPicPr>
            <p:nvPr/>
          </p:nvPicPr>
          <p:blipFill>
            <a:blip r:embed="rId3" cstate="print"/>
            <a:srcRect/>
            <a:stretch>
              <a:fillRect/>
            </a:stretch>
          </p:blipFill>
          <p:spPr bwMode="auto">
            <a:xfrm>
              <a:off x="5554638" y="3084395"/>
              <a:ext cx="3552825" cy="2676525"/>
            </a:xfrm>
            <a:prstGeom prst="rect">
              <a:avLst/>
            </a:prstGeom>
            <a:noFill/>
            <a:ln w="9525">
              <a:noFill/>
              <a:miter lim="800000"/>
              <a:headEnd/>
              <a:tailEnd/>
            </a:ln>
          </p:spPr>
        </p:pic>
        <p:grpSp>
          <p:nvGrpSpPr>
            <p:cNvPr id="1027" name="Group 3"/>
            <p:cNvGrpSpPr>
              <a:grpSpLocks/>
            </p:cNvGrpSpPr>
            <p:nvPr/>
          </p:nvGrpSpPr>
          <p:grpSpPr bwMode="auto">
            <a:xfrm>
              <a:off x="4312787" y="3020231"/>
              <a:ext cx="4914900" cy="2776538"/>
              <a:chOff x="1800" y="3240"/>
              <a:chExt cx="7740" cy="4373"/>
            </a:xfrm>
          </p:grpSpPr>
          <p:grpSp>
            <p:nvGrpSpPr>
              <p:cNvPr id="1028" name="Group 4"/>
              <p:cNvGrpSpPr>
                <a:grpSpLocks/>
              </p:cNvGrpSpPr>
              <p:nvPr/>
            </p:nvGrpSpPr>
            <p:grpSpPr bwMode="auto">
              <a:xfrm>
                <a:off x="1800" y="3240"/>
                <a:ext cx="7740" cy="4373"/>
                <a:chOff x="1800" y="3240"/>
                <a:chExt cx="7740" cy="4373"/>
              </a:xfrm>
            </p:grpSpPr>
            <p:sp>
              <p:nvSpPr>
                <p:cNvPr id="1029" name="Text Box 5"/>
                <p:cNvSpPr txBox="1">
                  <a:spLocks noChangeArrowheads="1"/>
                </p:cNvSpPr>
                <p:nvPr/>
              </p:nvSpPr>
              <p:spPr bwMode="auto">
                <a:xfrm>
                  <a:off x="1800" y="3444"/>
                  <a:ext cx="1980" cy="3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1:</a:t>
                  </a:r>
                  <a:r>
                    <a:rPr kumimoji="0" lang="el-GR" sz="1400" b="0" u="none" strike="noStrike" cap="none" normalizeH="0" baseline="0" dirty="0" smtClean="0">
                      <a:ln>
                        <a:noFill/>
                      </a:ln>
                      <a:effectLst/>
                      <a:cs typeface="Arial" pitchFamily="34" charset="0"/>
                    </a:rPr>
                    <a:t> Σκελετός</a:t>
                  </a:r>
                </a:p>
                <a:p>
                  <a:pPr marL="0" marR="0" lvl="0" indent="0" algn="l" defTabSz="914400" rtl="0" eaLnBrk="1" fontAlgn="base" latinLnBrk="0" hangingPunct="1">
                    <a:lnSpc>
                      <a:spcPct val="100000"/>
                    </a:lnSpc>
                    <a:spcBef>
                      <a:spcPct val="0"/>
                    </a:spcBef>
                    <a:buClrTx/>
                    <a:buSzTx/>
                    <a:buFontTx/>
                    <a:buNone/>
                    <a:tabLst/>
                  </a:pPr>
                  <a:r>
                    <a:rPr kumimoji="0" lang="el-GR" sz="1400" b="0" u="none" strike="noStrike" cap="none" normalizeH="0" baseline="0" dirty="0" smtClean="0">
                      <a:ln>
                        <a:noFill/>
                      </a:ln>
                      <a:effectLst/>
                      <a:cs typeface="Arial" pitchFamily="34" charset="0"/>
                    </a:rPr>
                    <a:t> μηχανήματος</a:t>
                  </a:r>
                </a:p>
                <a:p>
                  <a:pPr marL="0" marR="0" lvl="1"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2:</a:t>
                  </a:r>
                  <a:r>
                    <a:rPr kumimoji="0" lang="el-GR" sz="1400" b="0" u="none" strike="noStrike" cap="none" normalizeH="0" baseline="0" dirty="0" smtClean="0">
                      <a:ln>
                        <a:noFill/>
                      </a:ln>
                      <a:effectLst/>
                      <a:cs typeface="Arial" pitchFamily="34" charset="0"/>
                    </a:rPr>
                    <a:t> Κύρια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3:</a:t>
                  </a:r>
                  <a:r>
                    <a:rPr kumimoji="0" lang="el-GR" sz="1400" b="0" u="none" strike="noStrike" cap="none" normalizeH="0" baseline="0" dirty="0" smtClean="0">
                      <a:ln>
                        <a:noFill/>
                      </a:ln>
                      <a:effectLst/>
                      <a:cs typeface="Arial" pitchFamily="34" charset="0"/>
                    </a:rPr>
                    <a:t> Οδηγός εισόδου</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4:</a:t>
                  </a:r>
                  <a:r>
                    <a:rPr kumimoji="0" lang="el-GR" sz="1400" b="0" u="none" strike="noStrike" cap="none" normalizeH="0" baseline="0" dirty="0" smtClean="0">
                      <a:ln>
                        <a:noFill/>
                      </a:ln>
                      <a:effectLst/>
                      <a:cs typeface="Arial" pitchFamily="34" charset="0"/>
                    </a:rPr>
                    <a:t> Οδηγός εξόδου</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5:</a:t>
                  </a:r>
                  <a:r>
                    <a:rPr kumimoji="0" lang="el-GR" sz="1400" b="0" u="none" strike="noStrike" cap="none" normalizeH="0" baseline="0" dirty="0" smtClean="0">
                      <a:ln>
                        <a:noFill/>
                      </a:ln>
                      <a:effectLst/>
                      <a:cs typeface="Arial" pitchFamily="34" charset="0"/>
                    </a:rPr>
                    <a:t> Πιεστικοί οδηγοί </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6:</a:t>
                  </a:r>
                  <a:r>
                    <a:rPr kumimoji="0" lang="el-GR" sz="1400" b="0" u="none" strike="noStrike" cap="none" normalizeH="0" baseline="0" dirty="0" smtClean="0">
                      <a:ln>
                        <a:noFill/>
                      </a:ln>
                      <a:effectLst/>
                      <a:cs typeface="Arial" pitchFamily="34" charset="0"/>
                    </a:rPr>
                    <a:t> Προφυλακτήρας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7:</a:t>
                  </a:r>
                  <a:r>
                    <a:rPr kumimoji="0" lang="el-GR" sz="1400" b="0" u="none" strike="noStrike" cap="none" normalizeH="0" baseline="0" dirty="0" smtClean="0">
                      <a:ln>
                        <a:noFill/>
                      </a:ln>
                      <a:effectLst/>
                      <a:cs typeface="Arial" pitchFamily="34" charset="0"/>
                    </a:rPr>
                    <a:t> Άξονας περιστροφής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8:</a:t>
                  </a:r>
                  <a:r>
                    <a:rPr kumimoji="0" lang="el-GR" sz="1400" b="0" u="none" strike="noStrike" cap="none" normalizeH="0" baseline="0" dirty="0" smtClean="0">
                      <a:ln>
                        <a:noFill/>
                      </a:ln>
                      <a:effectLst/>
                      <a:cs typeface="Arial" pitchFamily="34" charset="0"/>
                    </a:rPr>
                    <a:t> Σφικτήρας </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9:</a:t>
                  </a:r>
                  <a:r>
                    <a:rPr kumimoji="0" lang="el-GR" sz="1400" b="0" u="none" strike="noStrike" cap="none" normalizeH="0" baseline="0" dirty="0" smtClean="0">
                      <a:ln>
                        <a:noFill/>
                      </a:ln>
                      <a:effectLst/>
                      <a:cs typeface="Arial" pitchFamily="34" charset="0"/>
                    </a:rPr>
                    <a:t> Εγκάρσιος οδηγός</a:t>
                  </a:r>
                </a:p>
                <a:p>
                  <a:pPr marL="0" marR="0" lvl="0" indent="0"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10:</a:t>
                  </a:r>
                  <a:r>
                    <a:rPr kumimoji="0" lang="el-GR" sz="1400" b="0" u="none" strike="noStrike" cap="none" normalizeH="0" baseline="0" dirty="0" smtClean="0">
                      <a:ln>
                        <a:noFill/>
                      </a:ln>
                      <a:effectLst/>
                      <a:cs typeface="Arial" pitchFamily="34" charset="0"/>
                    </a:rPr>
                    <a:t> Συρόμενη τράπεζα</a:t>
                  </a:r>
                  <a:endParaRPr kumimoji="0" lang="en-US" sz="1400" b="0" u="none" strike="noStrike" cap="none" normalizeH="0" baseline="0" dirty="0" smtClean="0">
                    <a:ln>
                      <a:noFill/>
                    </a:ln>
                    <a:effectLst/>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1400" b="1" u="none" strike="noStrike" cap="none" normalizeH="0" baseline="0" dirty="0" smtClean="0">
                      <a:ln>
                        <a:noFill/>
                      </a:ln>
                      <a:effectLst/>
                      <a:cs typeface="Arial" pitchFamily="34" charset="0"/>
                    </a:rPr>
                    <a:t>11:</a:t>
                  </a:r>
                  <a:r>
                    <a:rPr kumimoji="0" lang="en-US" sz="1400" b="0" u="none" strike="noStrike" cap="none" normalizeH="0" baseline="0" dirty="0" smtClean="0">
                      <a:ln>
                        <a:noFill/>
                      </a:ln>
                      <a:effectLst/>
                      <a:cs typeface="Arial" pitchFamily="34" charset="0"/>
                    </a:rPr>
                    <a:t> </a:t>
                  </a:r>
                  <a:r>
                    <a:rPr kumimoji="0" lang="en-US" sz="1400" b="0" u="none" strike="noStrike" cap="none" normalizeH="0" baseline="0" dirty="0" err="1" smtClean="0">
                      <a:ln>
                        <a:noFill/>
                      </a:ln>
                      <a:effectLst/>
                      <a:cs typeface="Arial" pitchFamily="34" charset="0"/>
                    </a:rPr>
                    <a:t>Διακ</a:t>
                  </a:r>
                  <a:r>
                    <a:rPr kumimoji="0" lang="el-GR" sz="1400" b="0" u="none" strike="noStrike" cap="none" normalizeH="0" baseline="0" dirty="0" err="1" smtClean="0">
                      <a:ln>
                        <a:noFill/>
                      </a:ln>
                      <a:effectLst/>
                      <a:cs typeface="Arial" pitchFamily="34" charset="0"/>
                    </a:rPr>
                    <a:t>όπτες</a:t>
                  </a:r>
                  <a:r>
                    <a:rPr kumimoji="0" lang="el-GR" sz="1400" b="0" u="none" strike="noStrike" cap="none" normalizeH="0" baseline="0" dirty="0" smtClean="0">
                      <a:ln>
                        <a:noFill/>
                      </a:ln>
                      <a:effectLst/>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l-GR" sz="1400" b="0" u="none" strike="noStrike" cap="none" normalizeH="0" baseline="0" dirty="0" smtClean="0">
                      <a:ln>
                        <a:noFill/>
                      </a:ln>
                      <a:effectLst/>
                      <a:cs typeface="Arial" pitchFamily="34" charset="0"/>
                    </a:rPr>
                    <a:t>λειτουργίας</a:t>
                  </a:r>
                </a:p>
                <a:p>
                  <a:pPr marL="0" marR="0" lvl="1"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effectLst/>
                      <a:cs typeface="Arial" pitchFamily="34" charset="0"/>
                    </a:rPr>
                    <a:t>12:</a:t>
                  </a:r>
                  <a:r>
                    <a:rPr kumimoji="0" lang="el-GR" sz="1400" b="0" u="none" strike="noStrike" cap="none" normalizeH="0" baseline="0" dirty="0" smtClean="0">
                      <a:ln>
                        <a:noFill/>
                      </a:ln>
                      <a:effectLst/>
                      <a:cs typeface="Arial" pitchFamily="34" charset="0"/>
                    </a:rPr>
                    <a:t> </a:t>
                  </a:r>
                  <a:r>
                    <a:rPr kumimoji="0" lang="el-GR" sz="1400" b="0" u="none" strike="noStrike" cap="none" normalizeH="0" baseline="0" dirty="0" err="1" smtClean="0">
                      <a:ln>
                        <a:noFill/>
                      </a:ln>
                      <a:effectLst/>
                      <a:cs typeface="Arial" pitchFamily="34" charset="0"/>
                    </a:rPr>
                    <a:t>Χειροκοχλίας</a:t>
                  </a:r>
                  <a:r>
                    <a:rPr kumimoji="0" lang="el-GR" sz="1400" b="0" u="none" strike="noStrike" cap="none" normalizeH="0" baseline="0" dirty="0" smtClean="0">
                      <a:ln>
                        <a:noFill/>
                      </a:ln>
                      <a:effectLst/>
                      <a:cs typeface="Arial" pitchFamily="34" charset="0"/>
                    </a:rPr>
                    <a:t> ανύψωσης άξονα</a:t>
                  </a:r>
                </a:p>
                <a:p>
                  <a:pPr marL="0" marR="0" lvl="0" indent="0" algn="l" defTabSz="914400" rtl="0" eaLnBrk="1" fontAlgn="base" latinLnBrk="0" hangingPunct="1">
                    <a:lnSpc>
                      <a:spcPct val="100000"/>
                    </a:lnSpc>
                    <a:spcBef>
                      <a:spcPct val="0"/>
                    </a:spcBef>
                    <a:buClrTx/>
                    <a:buSzTx/>
                    <a:buFontTx/>
                    <a:buNone/>
                    <a:tabLst/>
                  </a:pPr>
                  <a:r>
                    <a:rPr kumimoji="0" lang="el-GR" sz="1400" b="0" u="none" strike="noStrike" cap="none" normalizeH="0" baseline="0" dirty="0" smtClean="0">
                      <a:ln>
                        <a:noFill/>
                      </a:ln>
                      <a:effectLst/>
                      <a:cs typeface="Arial" pitchFamily="34" charset="0"/>
                    </a:rPr>
                    <a:t> </a:t>
                  </a:r>
                  <a:endParaRPr kumimoji="0" lang="el-GR" sz="3600" b="0" u="none" strike="noStrike" cap="none" normalizeH="0" baseline="0" dirty="0" smtClean="0">
                    <a:ln>
                      <a:noFill/>
                    </a:ln>
                    <a:effectLst/>
                    <a:cs typeface="Arial" pitchFamily="34" charset="0"/>
                  </a:endParaRPr>
                </a:p>
              </p:txBody>
            </p:sp>
            <p:sp>
              <p:nvSpPr>
                <p:cNvPr id="1030" name="Rectangle 6"/>
                <p:cNvSpPr>
                  <a:spLocks noChangeArrowheads="1"/>
                </p:cNvSpPr>
                <p:nvPr/>
              </p:nvSpPr>
              <p:spPr bwMode="auto">
                <a:xfrm>
                  <a:off x="1800" y="3264"/>
                  <a:ext cx="7740" cy="434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grpSp>
              <p:nvGrpSpPr>
                <p:cNvPr id="1031" name="Group 7"/>
                <p:cNvGrpSpPr>
                  <a:grpSpLocks/>
                </p:cNvGrpSpPr>
                <p:nvPr/>
              </p:nvGrpSpPr>
              <p:grpSpPr bwMode="auto">
                <a:xfrm>
                  <a:off x="3600" y="3240"/>
                  <a:ext cx="5940" cy="4372"/>
                  <a:chOff x="4140" y="3264"/>
                  <a:chExt cx="5940" cy="4372"/>
                </a:xfrm>
              </p:grpSpPr>
              <p:sp>
                <p:nvSpPr>
                  <p:cNvPr id="1032" name="Text Box 8"/>
                  <p:cNvSpPr txBox="1">
                    <a:spLocks noChangeArrowheads="1"/>
                  </p:cNvSpPr>
                  <p:nvPr/>
                </p:nvSpPr>
                <p:spPr bwMode="auto">
                  <a:xfrm>
                    <a:off x="4140" y="3264"/>
                    <a:ext cx="5898" cy="4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bg1"/>
                      </a:solidFill>
                      <a:effectLst/>
                      <a:cs typeface="Arial" pitchFamily="34" charset="0"/>
                    </a:endParaRPr>
                  </a:p>
                </p:txBody>
              </p:sp>
              <p:grpSp>
                <p:nvGrpSpPr>
                  <p:cNvPr id="1033" name="Group 9"/>
                  <p:cNvGrpSpPr>
                    <a:grpSpLocks/>
                  </p:cNvGrpSpPr>
                  <p:nvPr/>
                </p:nvGrpSpPr>
                <p:grpSpPr bwMode="auto">
                  <a:xfrm>
                    <a:off x="4320" y="3444"/>
                    <a:ext cx="5760" cy="3960"/>
                    <a:chOff x="4320" y="2340"/>
                    <a:chExt cx="5760" cy="3960"/>
                  </a:xfrm>
                </p:grpSpPr>
                <p:sp>
                  <p:nvSpPr>
                    <p:cNvPr id="1034" name="Line 10"/>
                    <p:cNvSpPr>
                      <a:spLocks noChangeShapeType="1"/>
                    </p:cNvSpPr>
                    <p:nvPr/>
                  </p:nvSpPr>
                  <p:spPr bwMode="auto">
                    <a:xfrm flipH="1" flipV="1">
                      <a:off x="8820" y="5400"/>
                      <a:ext cx="54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35" name="Line 11"/>
                    <p:cNvSpPr>
                      <a:spLocks noChangeShapeType="1"/>
                    </p:cNvSpPr>
                    <p:nvPr/>
                  </p:nvSpPr>
                  <p:spPr bwMode="auto">
                    <a:xfrm>
                      <a:off x="9180" y="342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36" name="Line 12"/>
                    <p:cNvSpPr>
                      <a:spLocks noChangeShapeType="1"/>
                    </p:cNvSpPr>
                    <p:nvPr/>
                  </p:nvSpPr>
                  <p:spPr bwMode="auto">
                    <a:xfrm flipV="1">
                      <a:off x="5580" y="3780"/>
                      <a:ext cx="108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37" name="Line 13"/>
                    <p:cNvSpPr>
                      <a:spLocks noChangeShapeType="1"/>
                    </p:cNvSpPr>
                    <p:nvPr/>
                  </p:nvSpPr>
                  <p:spPr bwMode="auto">
                    <a:xfrm flipH="1">
                      <a:off x="8460" y="3240"/>
                      <a:ext cx="1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38" name="Line 14"/>
                    <p:cNvSpPr>
                      <a:spLocks noChangeShapeType="1"/>
                    </p:cNvSpPr>
                    <p:nvPr/>
                  </p:nvSpPr>
                  <p:spPr bwMode="auto">
                    <a:xfrm flipH="1">
                      <a:off x="7920" y="288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39" name="Line 15"/>
                    <p:cNvSpPr>
                      <a:spLocks noChangeShapeType="1"/>
                    </p:cNvSpPr>
                    <p:nvPr/>
                  </p:nvSpPr>
                  <p:spPr bwMode="auto">
                    <a:xfrm flipH="1">
                      <a:off x="8280" y="270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40" name="Line 16"/>
                    <p:cNvSpPr>
                      <a:spLocks noChangeShapeType="1"/>
                    </p:cNvSpPr>
                    <p:nvPr/>
                  </p:nvSpPr>
                  <p:spPr bwMode="auto">
                    <a:xfrm flipH="1" flipV="1">
                      <a:off x="7740" y="3780"/>
                      <a:ext cx="162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41" name="Line 17"/>
                    <p:cNvSpPr>
                      <a:spLocks noChangeShapeType="1"/>
                    </p:cNvSpPr>
                    <p:nvPr/>
                  </p:nvSpPr>
                  <p:spPr bwMode="auto">
                    <a:xfrm flipV="1">
                      <a:off x="4680" y="378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42" name="Line 18"/>
                    <p:cNvSpPr>
                      <a:spLocks noChangeShapeType="1"/>
                    </p:cNvSpPr>
                    <p:nvPr/>
                  </p:nvSpPr>
                  <p:spPr bwMode="auto">
                    <a:xfrm flipV="1">
                      <a:off x="4860" y="414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43" name="Line 19"/>
                    <p:cNvSpPr>
                      <a:spLocks noChangeShapeType="1"/>
                    </p:cNvSpPr>
                    <p:nvPr/>
                  </p:nvSpPr>
                  <p:spPr bwMode="auto">
                    <a:xfrm flipV="1">
                      <a:off x="5940" y="4860"/>
                      <a:ext cx="162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44" name="Text Box 20"/>
                    <p:cNvSpPr txBox="1">
                      <a:spLocks noChangeArrowheads="1"/>
                    </p:cNvSpPr>
                    <p:nvPr/>
                  </p:nvSpPr>
                  <p:spPr bwMode="auto">
                    <a:xfrm>
                      <a:off x="5580" y="540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11</a:t>
                      </a:r>
                      <a:endParaRPr kumimoji="0" lang="el-GR" sz="1800" b="0" i="0" u="none" strike="noStrike" cap="none" normalizeH="0" baseline="0" smtClean="0">
                        <a:ln>
                          <a:noFill/>
                        </a:ln>
                        <a:solidFill>
                          <a:schemeClr val="bg1"/>
                        </a:solidFill>
                        <a:effectLst/>
                        <a:cs typeface="Arial" pitchFamily="34" charset="0"/>
                      </a:endParaRPr>
                    </a:p>
                  </p:txBody>
                </p:sp>
                <p:sp>
                  <p:nvSpPr>
                    <p:cNvPr id="1045" name="Text Box 21"/>
                    <p:cNvSpPr txBox="1">
                      <a:spLocks noChangeArrowheads="1"/>
                    </p:cNvSpPr>
                    <p:nvPr/>
                  </p:nvSpPr>
                  <p:spPr bwMode="auto">
                    <a:xfrm>
                      <a:off x="4680" y="468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10</a:t>
                      </a:r>
                      <a:endParaRPr kumimoji="0" lang="el-GR" sz="1800" b="0" i="0" u="none" strike="noStrike" cap="none" normalizeH="0" baseline="0" smtClean="0">
                        <a:ln>
                          <a:noFill/>
                        </a:ln>
                        <a:solidFill>
                          <a:schemeClr val="bg1"/>
                        </a:solidFill>
                        <a:effectLst/>
                        <a:cs typeface="Arial" pitchFamily="34" charset="0"/>
                      </a:endParaRPr>
                    </a:p>
                  </p:txBody>
                </p:sp>
                <p:sp>
                  <p:nvSpPr>
                    <p:cNvPr id="1046" name="Text Box 22"/>
                    <p:cNvSpPr txBox="1">
                      <a:spLocks noChangeArrowheads="1"/>
                    </p:cNvSpPr>
                    <p:nvPr/>
                  </p:nvSpPr>
                  <p:spPr bwMode="auto">
                    <a:xfrm>
                      <a:off x="4320" y="43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9</a:t>
                      </a:r>
                      <a:endParaRPr kumimoji="0" lang="el-GR" sz="1800" b="0" i="0" u="none" strike="noStrike" cap="none" normalizeH="0" baseline="0" smtClean="0">
                        <a:ln>
                          <a:noFill/>
                        </a:ln>
                        <a:solidFill>
                          <a:schemeClr val="bg1"/>
                        </a:solidFill>
                        <a:effectLst/>
                        <a:cs typeface="Arial" pitchFamily="34" charset="0"/>
                      </a:endParaRPr>
                    </a:p>
                  </p:txBody>
                </p:sp>
                <p:sp>
                  <p:nvSpPr>
                    <p:cNvPr id="1047" name="Text Box 23"/>
                    <p:cNvSpPr txBox="1">
                      <a:spLocks noChangeArrowheads="1"/>
                    </p:cNvSpPr>
                    <p:nvPr/>
                  </p:nvSpPr>
                  <p:spPr bwMode="auto">
                    <a:xfrm>
                      <a:off x="5220" y="43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4</a:t>
                      </a:r>
                      <a:endParaRPr kumimoji="0" lang="el-GR" sz="1800" b="0" i="0" u="none" strike="noStrike" cap="none" normalizeH="0" baseline="0" smtClean="0">
                        <a:ln>
                          <a:noFill/>
                        </a:ln>
                        <a:solidFill>
                          <a:schemeClr val="bg1"/>
                        </a:solidFill>
                        <a:effectLst/>
                        <a:cs typeface="Arial" pitchFamily="34" charset="0"/>
                      </a:endParaRPr>
                    </a:p>
                  </p:txBody>
                </p:sp>
                <p:sp>
                  <p:nvSpPr>
                    <p:cNvPr id="1048" name="Text Box 24"/>
                    <p:cNvSpPr txBox="1">
                      <a:spLocks noChangeArrowheads="1"/>
                    </p:cNvSpPr>
                    <p:nvPr/>
                  </p:nvSpPr>
                  <p:spPr bwMode="auto">
                    <a:xfrm>
                      <a:off x="8100" y="25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5</a:t>
                      </a:r>
                      <a:endParaRPr kumimoji="0" lang="el-GR" sz="1800" b="0" i="0" u="none" strike="noStrike" cap="none" normalizeH="0" baseline="0" dirty="0" smtClean="0">
                        <a:ln>
                          <a:noFill/>
                        </a:ln>
                        <a:solidFill>
                          <a:schemeClr val="bg1"/>
                        </a:solidFill>
                        <a:effectLst/>
                        <a:cs typeface="Arial" pitchFamily="34" charset="0"/>
                      </a:endParaRPr>
                    </a:p>
                  </p:txBody>
                </p:sp>
                <p:sp>
                  <p:nvSpPr>
                    <p:cNvPr id="1049" name="Text Box 25"/>
                    <p:cNvSpPr txBox="1">
                      <a:spLocks noChangeArrowheads="1"/>
                    </p:cNvSpPr>
                    <p:nvPr/>
                  </p:nvSpPr>
                  <p:spPr bwMode="auto">
                    <a:xfrm>
                      <a:off x="8640" y="23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6</a:t>
                      </a:r>
                      <a:endParaRPr kumimoji="0" lang="el-GR" sz="1800" b="0" i="0" u="none" strike="noStrike" cap="none" normalizeH="0" baseline="0" dirty="0" smtClean="0">
                        <a:ln>
                          <a:noFill/>
                        </a:ln>
                        <a:solidFill>
                          <a:schemeClr val="bg1"/>
                        </a:solidFill>
                        <a:effectLst/>
                        <a:cs typeface="Arial" pitchFamily="34" charset="0"/>
                      </a:endParaRPr>
                    </a:p>
                  </p:txBody>
                </p:sp>
                <p:sp>
                  <p:nvSpPr>
                    <p:cNvPr id="1050" name="Text Box 26"/>
                    <p:cNvSpPr txBox="1">
                      <a:spLocks noChangeArrowheads="1"/>
                    </p:cNvSpPr>
                    <p:nvPr/>
                  </p:nvSpPr>
                  <p:spPr bwMode="auto">
                    <a:xfrm>
                      <a:off x="8820" y="32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2</a:t>
                      </a:r>
                      <a:endParaRPr kumimoji="0" lang="el-GR" sz="1800" b="0" i="0" u="none" strike="noStrike" cap="none" normalizeH="0" baseline="0" dirty="0" smtClean="0">
                        <a:ln>
                          <a:noFill/>
                        </a:ln>
                        <a:solidFill>
                          <a:schemeClr val="bg1"/>
                        </a:solidFill>
                        <a:effectLst/>
                        <a:cs typeface="Arial" pitchFamily="34" charset="0"/>
                      </a:endParaRPr>
                    </a:p>
                  </p:txBody>
                </p:sp>
                <p:sp>
                  <p:nvSpPr>
                    <p:cNvPr id="1051" name="Text Box 27"/>
                    <p:cNvSpPr txBox="1">
                      <a:spLocks noChangeArrowheads="1"/>
                    </p:cNvSpPr>
                    <p:nvPr/>
                  </p:nvSpPr>
                  <p:spPr bwMode="auto">
                    <a:xfrm>
                      <a:off x="8460" y="288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3</a:t>
                      </a:r>
                      <a:endParaRPr kumimoji="0" lang="el-GR" sz="1800" b="0" i="0" u="none" strike="noStrike" cap="none" normalizeH="0" baseline="0" dirty="0" smtClean="0">
                        <a:ln>
                          <a:noFill/>
                        </a:ln>
                        <a:solidFill>
                          <a:schemeClr val="bg1"/>
                        </a:solidFill>
                        <a:effectLst/>
                        <a:cs typeface="Arial" pitchFamily="34" charset="0"/>
                      </a:endParaRPr>
                    </a:p>
                  </p:txBody>
                </p:sp>
                <p:sp>
                  <p:nvSpPr>
                    <p:cNvPr id="1052" name="Text Box 28"/>
                    <p:cNvSpPr txBox="1">
                      <a:spLocks noChangeArrowheads="1"/>
                    </p:cNvSpPr>
                    <p:nvPr/>
                  </p:nvSpPr>
                  <p:spPr bwMode="auto">
                    <a:xfrm>
                      <a:off x="9360" y="450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7</a:t>
                      </a:r>
                      <a:endParaRPr kumimoji="0" lang="el-GR" sz="1800" b="0" i="0" u="none" strike="noStrike" cap="none" normalizeH="0" baseline="0" smtClean="0">
                        <a:ln>
                          <a:noFill/>
                        </a:ln>
                        <a:solidFill>
                          <a:schemeClr val="bg1"/>
                        </a:solidFill>
                        <a:effectLst/>
                        <a:cs typeface="Arial" pitchFamily="34" charset="0"/>
                      </a:endParaRPr>
                    </a:p>
                  </p:txBody>
                </p:sp>
                <p:sp>
                  <p:nvSpPr>
                    <p:cNvPr id="1053" name="Text Box 29"/>
                    <p:cNvSpPr txBox="1">
                      <a:spLocks noChangeArrowheads="1"/>
                    </p:cNvSpPr>
                    <p:nvPr/>
                  </p:nvSpPr>
                  <p:spPr bwMode="auto">
                    <a:xfrm>
                      <a:off x="9360" y="522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1</a:t>
                      </a:r>
                      <a:endParaRPr kumimoji="0" lang="el-GR" sz="1800" b="0" i="0" u="none" strike="noStrike" cap="none" normalizeH="0" baseline="0" smtClean="0">
                        <a:ln>
                          <a:noFill/>
                        </a:ln>
                        <a:solidFill>
                          <a:schemeClr val="bg1"/>
                        </a:solidFill>
                        <a:effectLst/>
                        <a:cs typeface="Arial" pitchFamily="34" charset="0"/>
                      </a:endParaRPr>
                    </a:p>
                  </p:txBody>
                </p:sp>
                <p:sp>
                  <p:nvSpPr>
                    <p:cNvPr id="1054" name="Line 30"/>
                    <p:cNvSpPr>
                      <a:spLocks noChangeShapeType="1"/>
                    </p:cNvSpPr>
                    <p:nvPr/>
                  </p:nvSpPr>
                  <p:spPr bwMode="auto">
                    <a:xfrm flipH="1" flipV="1">
                      <a:off x="8460" y="4860"/>
                      <a:ext cx="360" cy="12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55" name="Text Box 31"/>
                    <p:cNvSpPr txBox="1">
                      <a:spLocks noChangeArrowheads="1"/>
                    </p:cNvSpPr>
                    <p:nvPr/>
                  </p:nvSpPr>
                  <p:spPr bwMode="auto">
                    <a:xfrm>
                      <a:off x="8820" y="5940"/>
                      <a:ext cx="72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12</a:t>
                      </a:r>
                      <a:endParaRPr kumimoji="0" lang="el-GR" sz="1800" b="0" i="0" u="none" strike="noStrike" cap="none" normalizeH="0" baseline="0" smtClean="0">
                        <a:ln>
                          <a:noFill/>
                        </a:ln>
                        <a:solidFill>
                          <a:schemeClr val="bg1"/>
                        </a:solidFill>
                        <a:effectLst/>
                        <a:cs typeface="Arial" pitchFamily="34" charset="0"/>
                      </a:endParaRPr>
                    </a:p>
                  </p:txBody>
                </p:sp>
              </p:grpSp>
            </p:grpSp>
          </p:grpSp>
          <p:grpSp>
            <p:nvGrpSpPr>
              <p:cNvPr id="1056" name="Group 32"/>
              <p:cNvGrpSpPr>
                <a:grpSpLocks/>
              </p:cNvGrpSpPr>
              <p:nvPr/>
            </p:nvGrpSpPr>
            <p:grpSpPr bwMode="auto">
              <a:xfrm>
                <a:off x="4500" y="4140"/>
                <a:ext cx="1080" cy="540"/>
                <a:chOff x="4500" y="4140"/>
                <a:chExt cx="1080" cy="540"/>
              </a:xfrm>
            </p:grpSpPr>
            <p:sp>
              <p:nvSpPr>
                <p:cNvPr id="1057" name="Line 33"/>
                <p:cNvSpPr>
                  <a:spLocks noChangeShapeType="1"/>
                </p:cNvSpPr>
                <p:nvPr/>
              </p:nvSpPr>
              <p:spPr bwMode="auto">
                <a:xfrm>
                  <a:off x="4860" y="4320"/>
                  <a:ext cx="72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solidFill>
                      <a:schemeClr val="bg1"/>
                    </a:solidFill>
                  </a:endParaRPr>
                </a:p>
              </p:txBody>
            </p:sp>
            <p:sp>
              <p:nvSpPr>
                <p:cNvPr id="1058" name="Text Box 34"/>
                <p:cNvSpPr txBox="1">
                  <a:spLocks noChangeArrowheads="1"/>
                </p:cNvSpPr>
                <p:nvPr/>
              </p:nvSpPr>
              <p:spPr bwMode="auto">
                <a:xfrm>
                  <a:off x="4500" y="414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bg1"/>
                      </a:solidFill>
                      <a:effectLst/>
                      <a:cs typeface="Arial" pitchFamily="34" charset="0"/>
                    </a:rPr>
                    <a:t>8</a:t>
                  </a:r>
                  <a:endParaRPr kumimoji="0" lang="el-GR" sz="1800" b="0" i="0" u="none" strike="noStrike" cap="none" normalizeH="0" baseline="0" smtClean="0">
                    <a:ln>
                      <a:noFill/>
                    </a:ln>
                    <a:solidFill>
                      <a:schemeClr val="bg1"/>
                    </a:solidFill>
                    <a:effectLst/>
                    <a:cs typeface="Arial" pitchFamily="34" charset="0"/>
                  </a:endParaRPr>
                </a:p>
              </p:txBody>
            </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95784" y="1395679"/>
            <a:ext cx="1091820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σβούρα λόγω των ποικίλων μορφών που μπορεί να δημιουργήσει στο ξύλο, συναντάται σε όλες τις μικρές και μεσαίες επιχειρήσεις κατεργασίας του ξύλου. </a:t>
            </a:r>
            <a:endParaRPr kumimoji="0" lang="el-GR" sz="200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Αναλόγως με την κατεργασία που επιθυμούμε, τοποθετούμε στον άξονα της σβούρας την κατάλληλη κεφαλή κατεργασίας.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123" name="Picture 3" descr="Αποτέλεσμα εικόνας για spindle moulder"/>
          <p:cNvPicPr>
            <a:picLocks noChangeAspect="1" noChangeArrowheads="1"/>
          </p:cNvPicPr>
          <p:nvPr/>
        </p:nvPicPr>
        <p:blipFill>
          <a:blip r:embed="rId3" cstate="print"/>
          <a:srcRect/>
          <a:stretch>
            <a:fillRect/>
          </a:stretch>
        </p:blipFill>
        <p:spPr bwMode="auto">
          <a:xfrm>
            <a:off x="469473" y="3087735"/>
            <a:ext cx="3420138" cy="2569445"/>
          </a:xfrm>
          <a:prstGeom prst="rect">
            <a:avLst/>
          </a:prstGeom>
          <a:noFill/>
          <a:ln>
            <a:solidFill>
              <a:schemeClr val="tx1"/>
            </a:solidFill>
          </a:ln>
        </p:spPr>
      </p:pic>
      <p:sp>
        <p:nvSpPr>
          <p:cNvPr id="6" name="5 - Ορθογώνιο"/>
          <p:cNvSpPr/>
          <p:nvPr/>
        </p:nvSpPr>
        <p:spPr>
          <a:xfrm>
            <a:off x="458710" y="5673635"/>
            <a:ext cx="2953886" cy="307777"/>
          </a:xfrm>
          <a:prstGeom prst="rect">
            <a:avLst/>
          </a:prstGeom>
        </p:spPr>
        <p:txBody>
          <a:bodyPr wrap="none">
            <a:spAutoFit/>
          </a:bodyPr>
          <a:lstStyle/>
          <a:p>
            <a:r>
              <a:rPr lang="el-GR" sz="1400" dirty="0" smtClean="0"/>
              <a:t>ΠΗΓΗ: </a:t>
            </a:r>
            <a:r>
              <a:rPr lang="en-US" sz="1400" dirty="0" smtClean="0"/>
              <a:t>http://www.recordpower.co.uk</a:t>
            </a:r>
            <a:endParaRPr lang="el-GR" sz="1400" dirty="0"/>
          </a:p>
        </p:txBody>
      </p:sp>
      <p:sp>
        <p:nvSpPr>
          <p:cNvPr id="5125" name="AutoShape 5" descr="cutter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6" name="Picture 6"/>
          <p:cNvPicPr>
            <a:picLocks noChangeAspect="1" noChangeArrowheads="1"/>
          </p:cNvPicPr>
          <p:nvPr/>
        </p:nvPicPr>
        <p:blipFill>
          <a:blip r:embed="rId4" cstate="print"/>
          <a:srcRect l="38077" t="32308" r="39423" b="40615"/>
          <a:stretch>
            <a:fillRect/>
          </a:stretch>
        </p:blipFill>
        <p:spPr bwMode="auto">
          <a:xfrm>
            <a:off x="5392965" y="3772031"/>
            <a:ext cx="2743200" cy="2063262"/>
          </a:xfrm>
          <a:prstGeom prst="rect">
            <a:avLst/>
          </a:prstGeom>
          <a:noFill/>
          <a:ln w="9525">
            <a:noFill/>
            <a:miter lim="800000"/>
            <a:headEnd/>
            <a:tailEnd/>
          </a:ln>
        </p:spPr>
      </p:pic>
      <p:pic>
        <p:nvPicPr>
          <p:cNvPr id="5127" name="Picture 7"/>
          <p:cNvPicPr>
            <a:picLocks noChangeAspect="1" noChangeArrowheads="1"/>
          </p:cNvPicPr>
          <p:nvPr/>
        </p:nvPicPr>
        <p:blipFill>
          <a:blip r:embed="rId5" cstate="print">
            <a:lum contrast="10000"/>
          </a:blip>
          <a:srcRect l="31154" t="13962" r="32405" b="30747"/>
          <a:stretch>
            <a:fillRect/>
          </a:stretch>
        </p:blipFill>
        <p:spPr bwMode="auto">
          <a:xfrm>
            <a:off x="8080911" y="3287211"/>
            <a:ext cx="3227556" cy="3060680"/>
          </a:xfrm>
          <a:prstGeom prst="rect">
            <a:avLst/>
          </a:prstGeom>
          <a:noFill/>
          <a:ln w="9525">
            <a:noFill/>
            <a:miter lim="800000"/>
            <a:headEnd/>
            <a:tailEnd/>
          </a:ln>
        </p:spPr>
      </p:pic>
      <p:sp>
        <p:nvSpPr>
          <p:cNvPr id="10" name="9 - Ορθογώνιο"/>
          <p:cNvSpPr/>
          <p:nvPr/>
        </p:nvSpPr>
        <p:spPr>
          <a:xfrm>
            <a:off x="5711987" y="5905647"/>
            <a:ext cx="2243756" cy="307777"/>
          </a:xfrm>
          <a:prstGeom prst="rect">
            <a:avLst/>
          </a:prstGeom>
        </p:spPr>
        <p:txBody>
          <a:bodyPr wrap="none">
            <a:spAutoFit/>
          </a:bodyPr>
          <a:lstStyle/>
          <a:p>
            <a:r>
              <a:rPr lang="el-GR" sz="1400" dirty="0" smtClean="0"/>
              <a:t>ΠΗΓΗ: </a:t>
            </a:r>
            <a:r>
              <a:rPr lang="en-US" sz="1400" dirty="0" smtClean="0"/>
              <a:t>https://stusshed.com</a:t>
            </a:r>
            <a:endParaRPr lang="el-GR" sz="1400" dirty="0"/>
          </a:p>
        </p:txBody>
      </p:sp>
      <p:sp>
        <p:nvSpPr>
          <p:cNvPr id="11" name="10 - TextBox"/>
          <p:cNvSpPr txBox="1"/>
          <p:nvPr/>
        </p:nvSpPr>
        <p:spPr>
          <a:xfrm flipH="1">
            <a:off x="6509996" y="3430125"/>
            <a:ext cx="518159" cy="369332"/>
          </a:xfrm>
          <a:prstGeom prst="rect">
            <a:avLst/>
          </a:prstGeom>
          <a:noFill/>
        </p:spPr>
        <p:txBody>
          <a:bodyPr wrap="square" rtlCol="0">
            <a:spAutoFit/>
          </a:bodyPr>
          <a:lstStyle/>
          <a:p>
            <a:pPr algn="ctr"/>
            <a:r>
              <a:rPr lang="el-GR" b="1" dirty="0" smtClean="0"/>
              <a:t>Α</a:t>
            </a:r>
            <a:endParaRPr lang="el-GR" b="1" dirty="0"/>
          </a:p>
        </p:txBody>
      </p:sp>
      <p:sp>
        <p:nvSpPr>
          <p:cNvPr id="12" name="11 - TextBox"/>
          <p:cNvSpPr txBox="1"/>
          <p:nvPr/>
        </p:nvSpPr>
        <p:spPr>
          <a:xfrm flipH="1">
            <a:off x="9400956" y="2979204"/>
            <a:ext cx="518159" cy="369332"/>
          </a:xfrm>
          <a:prstGeom prst="rect">
            <a:avLst/>
          </a:prstGeom>
          <a:noFill/>
        </p:spPr>
        <p:txBody>
          <a:bodyPr wrap="square" rtlCol="0">
            <a:spAutoFit/>
          </a:bodyPr>
          <a:lstStyle/>
          <a:p>
            <a:pPr algn="ctr"/>
            <a:r>
              <a:rPr lang="el-GR" b="1" dirty="0" smtClean="0"/>
              <a:t>Β</a:t>
            </a:r>
            <a:endParaRPr lang="el-GR" b="1" dirty="0"/>
          </a:p>
        </p:txBody>
      </p:sp>
      <p:sp>
        <p:nvSpPr>
          <p:cNvPr id="13" name="12 - Ορθογώνιο"/>
          <p:cNvSpPr/>
          <p:nvPr/>
        </p:nvSpPr>
        <p:spPr>
          <a:xfrm>
            <a:off x="5266944" y="6457890"/>
            <a:ext cx="6608064" cy="400110"/>
          </a:xfrm>
          <a:prstGeom prst="rect">
            <a:avLst/>
          </a:prstGeom>
        </p:spPr>
        <p:txBody>
          <a:bodyPr wrap="square">
            <a:spAutoFit/>
          </a:bodyPr>
          <a:lstStyle/>
          <a:p>
            <a:pPr algn="ctr"/>
            <a:r>
              <a:rPr lang="el-GR" sz="2000" dirty="0" smtClean="0"/>
              <a:t>Κεφαλή σβούρας (Α) και διάφορες μορφές μαχαιριών (Β</a:t>
            </a:r>
            <a:r>
              <a:rPr lang="el-GR" sz="2000" dirty="0" smtClean="0"/>
              <a:t>)</a:t>
            </a:r>
            <a:endParaRPr lang="el-GR" sz="2000" dirty="0"/>
          </a:p>
        </p:txBody>
      </p:sp>
      <p:sp>
        <p:nvSpPr>
          <p:cNvPr id="14" name="13 - Ορθογώνιο"/>
          <p:cNvSpPr/>
          <p:nvPr/>
        </p:nvSpPr>
        <p:spPr>
          <a:xfrm>
            <a:off x="450021" y="6150114"/>
            <a:ext cx="3453239" cy="400110"/>
          </a:xfrm>
          <a:prstGeom prst="rect">
            <a:avLst/>
          </a:prstGeom>
        </p:spPr>
        <p:txBody>
          <a:bodyPr wrap="square">
            <a:spAutoFit/>
          </a:bodyPr>
          <a:lstStyle/>
          <a:p>
            <a:pPr algn="ctr"/>
            <a:r>
              <a:rPr lang="el-GR" sz="2000" dirty="0" smtClean="0"/>
              <a:t>Κατεργασία ξύλου με </a:t>
            </a:r>
            <a:r>
              <a:rPr lang="el-GR" sz="2000" dirty="0" smtClean="0"/>
              <a:t>σβούρα</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2 part; SB 4.0 - 7.5 mm"/>
          <p:cNvPicPr>
            <a:picLocks noChangeAspect="1" noChangeArrowheads="1"/>
          </p:cNvPicPr>
          <p:nvPr/>
        </p:nvPicPr>
        <p:blipFill>
          <a:blip r:embed="rId3" cstate="print"/>
          <a:srcRect/>
          <a:stretch>
            <a:fillRect/>
          </a:stretch>
        </p:blipFill>
        <p:spPr bwMode="auto">
          <a:xfrm>
            <a:off x="1842486" y="1693645"/>
            <a:ext cx="3639224" cy="3572039"/>
          </a:xfrm>
          <a:prstGeom prst="rect">
            <a:avLst/>
          </a:prstGeom>
          <a:noFill/>
          <a:ln>
            <a:solidFill>
              <a:schemeClr val="tx1"/>
            </a:solidFill>
          </a:ln>
        </p:spPr>
      </p:pic>
      <p:pic>
        <p:nvPicPr>
          <p:cNvPr id="41990" name="Picture 6" descr=" A_Produktbild_Groß"/>
          <p:cNvPicPr>
            <a:picLocks noChangeAspect="1" noChangeArrowheads="1"/>
          </p:cNvPicPr>
          <p:nvPr/>
        </p:nvPicPr>
        <p:blipFill>
          <a:blip r:embed="rId4" cstate="print"/>
          <a:srcRect/>
          <a:stretch>
            <a:fillRect/>
          </a:stretch>
        </p:blipFill>
        <p:spPr bwMode="auto">
          <a:xfrm>
            <a:off x="6653154" y="1725174"/>
            <a:ext cx="3687410" cy="3619335"/>
          </a:xfrm>
          <a:prstGeom prst="rect">
            <a:avLst/>
          </a:prstGeom>
          <a:noFill/>
          <a:ln>
            <a:solidFill>
              <a:schemeClr val="tx1"/>
            </a:solidFill>
          </a:ln>
        </p:spPr>
      </p:pic>
      <p:sp>
        <p:nvSpPr>
          <p:cNvPr id="5"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6"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4740654" y="851654"/>
            <a:ext cx="251568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Κοπτικές κεφαλές</a:t>
            </a:r>
            <a:endParaRPr lang="el-GR" sz="2000" i="1" dirty="0" smtClean="0">
              <a:cs typeface="Arial" pitchFamily="34" charset="0"/>
            </a:endParaRPr>
          </a:p>
        </p:txBody>
      </p:sp>
      <p:sp>
        <p:nvSpPr>
          <p:cNvPr id="8" name="7 - Ορθογώνιο"/>
          <p:cNvSpPr/>
          <p:nvPr/>
        </p:nvSpPr>
        <p:spPr>
          <a:xfrm>
            <a:off x="1771913" y="5795943"/>
            <a:ext cx="3813994" cy="707886"/>
          </a:xfrm>
          <a:prstGeom prst="rect">
            <a:avLst/>
          </a:prstGeom>
        </p:spPr>
        <p:txBody>
          <a:bodyPr wrap="square">
            <a:spAutoFit/>
          </a:bodyPr>
          <a:lstStyle/>
          <a:p>
            <a:pPr algn="ctr"/>
            <a:r>
              <a:rPr lang="el-GR" sz="2000" dirty="0" smtClean="0"/>
              <a:t>Κεφαλή σβούρας για </a:t>
            </a:r>
            <a:r>
              <a:rPr lang="el-GR" sz="2000" dirty="0" err="1" smtClean="0"/>
              <a:t>γκινισιές</a:t>
            </a:r>
            <a:r>
              <a:rPr lang="el-GR" sz="2000" dirty="0" smtClean="0"/>
              <a:t> (ρυθμιζόμενο </a:t>
            </a:r>
            <a:r>
              <a:rPr lang="el-GR" sz="2000" dirty="0" err="1" smtClean="0"/>
              <a:t>δισκοφρέζα</a:t>
            </a:r>
            <a:r>
              <a:rPr lang="el-GR" sz="2000" dirty="0" smtClean="0"/>
              <a:t>)</a:t>
            </a:r>
            <a:endParaRPr lang="el-GR" sz="2000" dirty="0"/>
          </a:p>
        </p:txBody>
      </p:sp>
      <p:sp>
        <p:nvSpPr>
          <p:cNvPr id="9" name="8 - Ορθογώνιο"/>
          <p:cNvSpPr/>
          <p:nvPr/>
        </p:nvSpPr>
        <p:spPr>
          <a:xfrm>
            <a:off x="6622778" y="5779973"/>
            <a:ext cx="3813994" cy="1015663"/>
          </a:xfrm>
          <a:prstGeom prst="rect">
            <a:avLst/>
          </a:prstGeom>
        </p:spPr>
        <p:txBody>
          <a:bodyPr wrap="square">
            <a:spAutoFit/>
          </a:bodyPr>
          <a:lstStyle/>
          <a:p>
            <a:pPr algn="ctr"/>
            <a:r>
              <a:rPr lang="el-GR" sz="2000" dirty="0" smtClean="0"/>
              <a:t>Κεφαλή σβούρας για κεκλιμένες επιφάνειες (ρυθμιζόμενη </a:t>
            </a:r>
            <a:r>
              <a:rPr lang="el-GR" sz="2000" dirty="0" err="1" smtClean="0"/>
              <a:t>φαλτσοπατούρα</a:t>
            </a:r>
            <a:r>
              <a:rPr lang="el-GR" sz="2000" dirty="0" smtClean="0"/>
              <a:t>)</a:t>
            </a:r>
            <a:endParaRPr lang="el-GR" sz="2000" dirty="0"/>
          </a:p>
        </p:txBody>
      </p:sp>
      <p:sp>
        <p:nvSpPr>
          <p:cNvPr id="10" name="9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1" name="10 - Ορθογώνιο"/>
          <p:cNvSpPr/>
          <p:nvPr/>
        </p:nvSpPr>
        <p:spPr>
          <a:xfrm>
            <a:off x="6642152" y="5385384"/>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Manual feed"/>
          <p:cNvPicPr>
            <a:picLocks noChangeAspect="1" noChangeArrowheads="1"/>
          </p:cNvPicPr>
          <p:nvPr/>
        </p:nvPicPr>
        <p:blipFill>
          <a:blip r:embed="rId3" cstate="print"/>
          <a:srcRect/>
          <a:stretch>
            <a:fillRect/>
          </a:stretch>
        </p:blipFill>
        <p:spPr bwMode="auto">
          <a:xfrm>
            <a:off x="6477550" y="1718443"/>
            <a:ext cx="3691210" cy="3623065"/>
          </a:xfrm>
          <a:prstGeom prst="rect">
            <a:avLst/>
          </a:prstGeom>
          <a:noFill/>
          <a:ln>
            <a:solidFill>
              <a:schemeClr val="tx1"/>
            </a:solidFill>
          </a:ln>
        </p:spPr>
      </p:pic>
      <p:pic>
        <p:nvPicPr>
          <p:cNvPr id="46086" name="Picture 6" descr="Profile cutterhead ProfilCut Q 45°"/>
          <p:cNvPicPr>
            <a:picLocks noChangeAspect="1" noChangeArrowheads="1"/>
          </p:cNvPicPr>
          <p:nvPr/>
        </p:nvPicPr>
        <p:blipFill>
          <a:blip r:embed="rId4" cstate="print"/>
          <a:srcRect/>
          <a:stretch>
            <a:fillRect/>
          </a:stretch>
        </p:blipFill>
        <p:spPr bwMode="auto">
          <a:xfrm>
            <a:off x="1905548" y="1725175"/>
            <a:ext cx="3655286" cy="3587804"/>
          </a:xfrm>
          <a:prstGeom prst="rect">
            <a:avLst/>
          </a:prstGeom>
          <a:noFill/>
          <a:ln>
            <a:solidFill>
              <a:schemeClr val="tx1"/>
            </a:solidFill>
          </a:ln>
        </p:spPr>
      </p:pic>
      <p:sp>
        <p:nvSpPr>
          <p:cNvPr id="5"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6"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4740654" y="851654"/>
            <a:ext cx="251568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Κοπτικές κεφαλές</a:t>
            </a:r>
            <a:endParaRPr lang="el-GR" sz="2000" i="1" dirty="0" smtClean="0">
              <a:cs typeface="Arial" pitchFamily="34" charset="0"/>
            </a:endParaRPr>
          </a:p>
        </p:txBody>
      </p:sp>
      <p:sp>
        <p:nvSpPr>
          <p:cNvPr id="9" name="8 - Ορθογώνιο"/>
          <p:cNvSpPr/>
          <p:nvPr/>
        </p:nvSpPr>
        <p:spPr>
          <a:xfrm>
            <a:off x="1665035" y="5736567"/>
            <a:ext cx="4023245" cy="707886"/>
          </a:xfrm>
          <a:prstGeom prst="rect">
            <a:avLst/>
          </a:prstGeom>
        </p:spPr>
        <p:txBody>
          <a:bodyPr wrap="square">
            <a:spAutoFit/>
          </a:bodyPr>
          <a:lstStyle/>
          <a:p>
            <a:pPr algn="ctr"/>
            <a:r>
              <a:rPr lang="el-GR" sz="2000" dirty="0" smtClean="0"/>
              <a:t>Κεφαλή σβούρας για λοξές </a:t>
            </a:r>
            <a:r>
              <a:rPr lang="el-GR" sz="2000" dirty="0" smtClean="0"/>
              <a:t>συνδέσεις</a:t>
            </a:r>
            <a:endParaRPr lang="el-GR" sz="2000" dirty="0"/>
          </a:p>
        </p:txBody>
      </p:sp>
      <p:sp>
        <p:nvSpPr>
          <p:cNvPr id="10" name="9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1" name="10 - Ορθογώνιο"/>
          <p:cNvSpPr/>
          <p:nvPr/>
        </p:nvSpPr>
        <p:spPr>
          <a:xfrm>
            <a:off x="6484498" y="5353853"/>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2" name="11 - Ορθογώνιο"/>
          <p:cNvSpPr/>
          <p:nvPr/>
        </p:nvSpPr>
        <p:spPr>
          <a:xfrm>
            <a:off x="6465124" y="5843035"/>
            <a:ext cx="3813994" cy="400110"/>
          </a:xfrm>
          <a:prstGeom prst="rect">
            <a:avLst/>
          </a:prstGeom>
        </p:spPr>
        <p:txBody>
          <a:bodyPr wrap="square">
            <a:spAutoFit/>
          </a:bodyPr>
          <a:lstStyle/>
          <a:p>
            <a:pPr algn="ctr"/>
            <a:r>
              <a:rPr lang="el-GR" sz="2000" dirty="0" smtClean="0"/>
              <a:t>Κεφαλή σβούρας για </a:t>
            </a:r>
            <a:r>
              <a:rPr lang="el-GR" sz="2000" dirty="0" smtClean="0"/>
              <a:t>πατούρες</a:t>
            </a: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 A_Produktbild_Groß"/>
          <p:cNvPicPr>
            <a:picLocks noChangeAspect="1" noChangeArrowheads="1"/>
          </p:cNvPicPr>
          <p:nvPr/>
        </p:nvPicPr>
        <p:blipFill>
          <a:blip r:embed="rId3" cstate="print"/>
          <a:srcRect/>
          <a:stretch>
            <a:fillRect/>
          </a:stretch>
        </p:blipFill>
        <p:spPr bwMode="auto">
          <a:xfrm>
            <a:off x="1889784" y="1693644"/>
            <a:ext cx="3706976" cy="3638540"/>
          </a:xfrm>
          <a:prstGeom prst="rect">
            <a:avLst/>
          </a:prstGeom>
          <a:noFill/>
          <a:ln>
            <a:solidFill>
              <a:schemeClr val="tx1"/>
            </a:solidFill>
          </a:ln>
        </p:spPr>
      </p:pic>
      <p:pic>
        <p:nvPicPr>
          <p:cNvPr id="44036" name="Picture 4" descr=" A_Produktbild_Groß"/>
          <p:cNvPicPr>
            <a:picLocks noChangeAspect="1" noChangeArrowheads="1"/>
          </p:cNvPicPr>
          <p:nvPr/>
        </p:nvPicPr>
        <p:blipFill>
          <a:blip r:embed="rId4" cstate="print"/>
          <a:srcRect/>
          <a:stretch>
            <a:fillRect/>
          </a:stretch>
        </p:blipFill>
        <p:spPr bwMode="auto">
          <a:xfrm>
            <a:off x="6493312" y="1693644"/>
            <a:ext cx="3703472" cy="3635101"/>
          </a:xfrm>
          <a:prstGeom prst="rect">
            <a:avLst/>
          </a:prstGeom>
          <a:noFill/>
          <a:ln>
            <a:solidFill>
              <a:schemeClr val="tx1"/>
            </a:solidFill>
          </a:ln>
        </p:spPr>
      </p:pic>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4740654" y="851654"/>
            <a:ext cx="251568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Κοπτικές κεφαλές</a:t>
            </a:r>
            <a:endParaRPr lang="el-GR" sz="2000" i="1" dirty="0" smtClean="0">
              <a:cs typeface="Arial" pitchFamily="34" charset="0"/>
            </a:endParaRPr>
          </a:p>
        </p:txBody>
      </p:sp>
      <p:sp>
        <p:nvSpPr>
          <p:cNvPr id="8" name="7 - Ορθογώνιο"/>
          <p:cNvSpPr/>
          <p:nvPr/>
        </p:nvSpPr>
        <p:spPr>
          <a:xfrm>
            <a:off x="1855040" y="5736567"/>
            <a:ext cx="3813994" cy="707886"/>
          </a:xfrm>
          <a:prstGeom prst="rect">
            <a:avLst/>
          </a:prstGeom>
        </p:spPr>
        <p:txBody>
          <a:bodyPr wrap="square">
            <a:spAutoFit/>
          </a:bodyPr>
          <a:lstStyle/>
          <a:p>
            <a:pPr algn="ctr"/>
            <a:r>
              <a:rPr lang="el-GR" sz="2000" dirty="0" smtClean="0"/>
              <a:t>Κεφαλή σβούρας συγκεκριμένου </a:t>
            </a:r>
            <a:r>
              <a:rPr lang="el-GR" sz="2000" dirty="0" smtClean="0"/>
              <a:t>προφίλ</a:t>
            </a:r>
            <a:endParaRPr lang="el-GR" sz="2000" dirty="0"/>
          </a:p>
        </p:txBody>
      </p:sp>
      <p:sp>
        <p:nvSpPr>
          <p:cNvPr id="9" name="8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0" name="9 - Ορθογώνιο"/>
          <p:cNvSpPr/>
          <p:nvPr/>
        </p:nvSpPr>
        <p:spPr>
          <a:xfrm>
            <a:off x="6449358" y="5795738"/>
            <a:ext cx="3813994" cy="707886"/>
          </a:xfrm>
          <a:prstGeom prst="rect">
            <a:avLst/>
          </a:prstGeom>
        </p:spPr>
        <p:txBody>
          <a:bodyPr wrap="square">
            <a:spAutoFit/>
          </a:bodyPr>
          <a:lstStyle/>
          <a:p>
            <a:pPr algn="ctr"/>
            <a:r>
              <a:rPr lang="el-GR" sz="2000" dirty="0" smtClean="0"/>
              <a:t>Κεφαλή σβούρας πολλαπλών </a:t>
            </a:r>
            <a:r>
              <a:rPr lang="el-GR" sz="2000" dirty="0" smtClean="0"/>
              <a:t>προφίλ</a:t>
            </a:r>
            <a:endParaRPr lang="el-GR" sz="2000" dirty="0"/>
          </a:p>
        </p:txBody>
      </p:sp>
      <p:sp>
        <p:nvSpPr>
          <p:cNvPr id="11" name="10 - Ορθογώνιο"/>
          <p:cNvSpPr/>
          <p:nvPr/>
        </p:nvSpPr>
        <p:spPr>
          <a:xfrm>
            <a:off x="6500263" y="5353853"/>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62376"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5" name="4 - Ορθογώνιο"/>
          <p:cNvSpPr/>
          <p:nvPr/>
        </p:nvSpPr>
        <p:spPr>
          <a:xfrm>
            <a:off x="536028" y="1572696"/>
            <a:ext cx="11067393" cy="1015663"/>
          </a:xfrm>
          <a:prstGeom prst="rect">
            <a:avLst/>
          </a:prstGeom>
        </p:spPr>
        <p:txBody>
          <a:bodyPr wrap="square">
            <a:spAutoFit/>
          </a:bodyPr>
          <a:lstStyle/>
          <a:p>
            <a:pPr algn="just" eaLnBrk="0" fontAlgn="base" hangingPunct="0">
              <a:spcBef>
                <a:spcPct val="0"/>
              </a:spcBef>
              <a:spcAft>
                <a:spcPct val="0"/>
              </a:spcAft>
            </a:pPr>
            <a:r>
              <a:rPr lang="el-GR" sz="2000" dirty="0" smtClean="0">
                <a:ea typeface="Times New Roman" pitchFamily="18" charset="0"/>
                <a:cs typeface="Arial" pitchFamily="34" charset="0"/>
              </a:rPr>
              <a:t>Οι κατεργασίες που πραγματοποιούνται με τη σβούρα διακρίνονται σε ευθύγραμμες και καμπύλες (Γ). Οι ευθύγραμμες κατεργασίες σε πριστή ξυλεία διακρίνονται σε: κατεργασίες κατά μήκος των ινών του ξύλου (Α) και σε εγκάρσιες κατεργασίες (Β). </a:t>
            </a:r>
            <a:endParaRPr lang="el-GR" sz="2000" dirty="0" smtClean="0">
              <a:cs typeface="Arial" pitchFamily="34" charset="0"/>
            </a:endParaRPr>
          </a:p>
        </p:txBody>
      </p:sp>
      <p:pic>
        <p:nvPicPr>
          <p:cNvPr id="31746" name="Picture 2" descr="http://i212.photobucket.com/albums/cc142/modernist/windows/PICT0843.jpg"/>
          <p:cNvPicPr>
            <a:picLocks noChangeAspect="1" noChangeArrowheads="1"/>
          </p:cNvPicPr>
          <p:nvPr/>
        </p:nvPicPr>
        <p:blipFill>
          <a:blip r:embed="rId3" cstate="print"/>
          <a:srcRect/>
          <a:stretch>
            <a:fillRect/>
          </a:stretch>
        </p:blipFill>
        <p:spPr bwMode="auto">
          <a:xfrm>
            <a:off x="4290856" y="3056008"/>
            <a:ext cx="3560792" cy="2670594"/>
          </a:xfrm>
          <a:prstGeom prst="rect">
            <a:avLst/>
          </a:prstGeom>
          <a:noFill/>
          <a:ln>
            <a:solidFill>
              <a:schemeClr val="tx1"/>
            </a:solidFill>
          </a:ln>
        </p:spPr>
      </p:pic>
      <p:sp>
        <p:nvSpPr>
          <p:cNvPr id="7" name="6 - Ορθογώνιο"/>
          <p:cNvSpPr/>
          <p:nvPr/>
        </p:nvSpPr>
        <p:spPr>
          <a:xfrm>
            <a:off x="4279554" y="5721311"/>
            <a:ext cx="3415230" cy="307777"/>
          </a:xfrm>
          <a:prstGeom prst="rect">
            <a:avLst/>
          </a:prstGeom>
        </p:spPr>
        <p:txBody>
          <a:bodyPr wrap="none">
            <a:spAutoFit/>
          </a:bodyPr>
          <a:lstStyle/>
          <a:p>
            <a:r>
              <a:rPr lang="el-GR" sz="1400" dirty="0" smtClean="0"/>
              <a:t>ΠΗΓΗ: </a:t>
            </a:r>
            <a:r>
              <a:rPr lang="en-US" sz="1400" dirty="0" smtClean="0"/>
              <a:t>http://modernistmullings.blogspot.gr</a:t>
            </a:r>
            <a:endParaRPr lang="el-GR" sz="1400" dirty="0"/>
          </a:p>
        </p:txBody>
      </p:sp>
      <p:pic>
        <p:nvPicPr>
          <p:cNvPr id="31748" name="Picture 4" descr="Σχετική εικόνα"/>
          <p:cNvPicPr>
            <a:picLocks noChangeAspect="1" noChangeArrowheads="1"/>
          </p:cNvPicPr>
          <p:nvPr/>
        </p:nvPicPr>
        <p:blipFill>
          <a:blip r:embed="rId4" cstate="print"/>
          <a:srcRect r="31486"/>
          <a:stretch>
            <a:fillRect/>
          </a:stretch>
        </p:blipFill>
        <p:spPr bwMode="auto">
          <a:xfrm>
            <a:off x="597035" y="3046817"/>
            <a:ext cx="3340981" cy="2684252"/>
          </a:xfrm>
          <a:prstGeom prst="rect">
            <a:avLst/>
          </a:prstGeom>
          <a:noFill/>
          <a:ln>
            <a:solidFill>
              <a:schemeClr val="tx1"/>
            </a:solidFill>
          </a:ln>
        </p:spPr>
      </p:pic>
      <p:sp>
        <p:nvSpPr>
          <p:cNvPr id="9" name="8 - Ορθογώνιο"/>
          <p:cNvSpPr/>
          <p:nvPr/>
        </p:nvSpPr>
        <p:spPr>
          <a:xfrm>
            <a:off x="603147" y="5735870"/>
            <a:ext cx="2709203" cy="307777"/>
          </a:xfrm>
          <a:prstGeom prst="rect">
            <a:avLst/>
          </a:prstGeom>
        </p:spPr>
        <p:txBody>
          <a:bodyPr wrap="none">
            <a:spAutoFit/>
          </a:bodyPr>
          <a:lstStyle/>
          <a:p>
            <a:r>
              <a:rPr lang="el-GR" sz="1400" dirty="0" smtClean="0"/>
              <a:t>ΠΗΓΗ: </a:t>
            </a:r>
            <a:r>
              <a:rPr lang="en-US" sz="1400" dirty="0" smtClean="0"/>
              <a:t>http://www.toolstoday.com</a:t>
            </a:r>
            <a:endParaRPr lang="el-GR" sz="1400" dirty="0"/>
          </a:p>
        </p:txBody>
      </p:sp>
      <p:sp>
        <p:nvSpPr>
          <p:cNvPr id="31750" name="AutoShape 6" descr="Αποτέλεσμα εικόνας για spindle moulder curved profi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1751" name="Picture 7"/>
          <p:cNvPicPr>
            <a:picLocks noChangeAspect="1" noChangeArrowheads="1"/>
          </p:cNvPicPr>
          <p:nvPr/>
        </p:nvPicPr>
        <p:blipFill>
          <a:blip r:embed="rId5" cstate="print"/>
          <a:srcRect l="14900" t="36800" r="49100" b="19520"/>
          <a:stretch>
            <a:fillRect/>
          </a:stretch>
        </p:blipFill>
        <p:spPr bwMode="auto">
          <a:xfrm>
            <a:off x="8217407" y="3035808"/>
            <a:ext cx="3585253" cy="2718816"/>
          </a:xfrm>
          <a:prstGeom prst="rect">
            <a:avLst/>
          </a:prstGeom>
          <a:noFill/>
          <a:ln w="9525">
            <a:solidFill>
              <a:schemeClr val="tx1"/>
            </a:solidFill>
            <a:miter lim="800000"/>
            <a:headEnd/>
            <a:tailEnd/>
          </a:ln>
        </p:spPr>
      </p:pic>
      <p:sp>
        <p:nvSpPr>
          <p:cNvPr id="12" name="11 - Ορθογώνιο"/>
          <p:cNvSpPr/>
          <p:nvPr/>
        </p:nvSpPr>
        <p:spPr>
          <a:xfrm>
            <a:off x="8210076" y="5731502"/>
            <a:ext cx="3555204" cy="307777"/>
          </a:xfrm>
          <a:prstGeom prst="rect">
            <a:avLst/>
          </a:prstGeom>
        </p:spPr>
        <p:txBody>
          <a:bodyPr wrap="none">
            <a:spAutoFit/>
          </a:bodyPr>
          <a:lstStyle/>
          <a:p>
            <a:r>
              <a:rPr lang="el-GR" sz="1400" dirty="0" smtClean="0"/>
              <a:t>ΠΗΓΗ: </a:t>
            </a:r>
            <a:r>
              <a:rPr lang="en-US" sz="1400" dirty="0" smtClean="0"/>
              <a:t>repeatube.com/</a:t>
            </a:r>
            <a:r>
              <a:rPr lang="en-US" sz="1400" dirty="0" err="1" smtClean="0"/>
              <a:t>watch?v</a:t>
            </a:r>
            <a:r>
              <a:rPr lang="en-US" sz="1400" dirty="0" smtClean="0"/>
              <a:t>=l6uRGUI3SOA</a:t>
            </a:r>
            <a:endParaRPr lang="el-GR" sz="1400" dirty="0"/>
          </a:p>
        </p:txBody>
      </p:sp>
      <p:sp>
        <p:nvSpPr>
          <p:cNvPr id="13" name="12 - TextBox"/>
          <p:cNvSpPr txBox="1"/>
          <p:nvPr/>
        </p:nvSpPr>
        <p:spPr>
          <a:xfrm flipH="1">
            <a:off x="2012240" y="2708432"/>
            <a:ext cx="518159" cy="369332"/>
          </a:xfrm>
          <a:prstGeom prst="rect">
            <a:avLst/>
          </a:prstGeom>
          <a:noFill/>
        </p:spPr>
        <p:txBody>
          <a:bodyPr wrap="square" rtlCol="0">
            <a:spAutoFit/>
          </a:bodyPr>
          <a:lstStyle/>
          <a:p>
            <a:pPr algn="ctr"/>
            <a:r>
              <a:rPr lang="el-GR" b="1" dirty="0" smtClean="0"/>
              <a:t>Α</a:t>
            </a:r>
            <a:endParaRPr lang="el-GR" b="1" dirty="0"/>
          </a:p>
        </p:txBody>
      </p:sp>
      <p:sp>
        <p:nvSpPr>
          <p:cNvPr id="14" name="13 - TextBox"/>
          <p:cNvSpPr txBox="1"/>
          <p:nvPr/>
        </p:nvSpPr>
        <p:spPr>
          <a:xfrm flipH="1">
            <a:off x="5797583" y="2719169"/>
            <a:ext cx="518159" cy="369332"/>
          </a:xfrm>
          <a:prstGeom prst="rect">
            <a:avLst/>
          </a:prstGeom>
          <a:noFill/>
        </p:spPr>
        <p:txBody>
          <a:bodyPr wrap="square" rtlCol="0">
            <a:spAutoFit/>
          </a:bodyPr>
          <a:lstStyle/>
          <a:p>
            <a:pPr algn="ctr"/>
            <a:r>
              <a:rPr lang="el-GR" b="1" dirty="0" smtClean="0"/>
              <a:t>Β</a:t>
            </a:r>
            <a:endParaRPr lang="el-GR" b="1" dirty="0"/>
          </a:p>
        </p:txBody>
      </p:sp>
      <p:sp>
        <p:nvSpPr>
          <p:cNvPr id="15" name="14 - TextBox"/>
          <p:cNvSpPr txBox="1"/>
          <p:nvPr/>
        </p:nvSpPr>
        <p:spPr>
          <a:xfrm flipH="1">
            <a:off x="9881903" y="2719169"/>
            <a:ext cx="518159" cy="369332"/>
          </a:xfrm>
          <a:prstGeom prst="rect">
            <a:avLst/>
          </a:prstGeom>
          <a:noFill/>
        </p:spPr>
        <p:txBody>
          <a:bodyPr wrap="square" rtlCol="0">
            <a:spAutoFit/>
          </a:bodyPr>
          <a:lstStyle/>
          <a:p>
            <a:pPr algn="ctr"/>
            <a:r>
              <a:rPr lang="el-GR" b="1" dirty="0" smtClean="0"/>
              <a:t>Γ</a:t>
            </a:r>
            <a:endParaRPr lang="el-GR" b="1" dirty="0"/>
          </a:p>
        </p:txBody>
      </p:sp>
      <p:sp>
        <p:nvSpPr>
          <p:cNvPr id="16" name="15 - Ορθογώνιο"/>
          <p:cNvSpPr/>
          <p:nvPr/>
        </p:nvSpPr>
        <p:spPr>
          <a:xfrm>
            <a:off x="170688" y="6238434"/>
            <a:ext cx="12021312" cy="400110"/>
          </a:xfrm>
          <a:prstGeom prst="rect">
            <a:avLst/>
          </a:prstGeom>
        </p:spPr>
        <p:txBody>
          <a:bodyPr wrap="square">
            <a:spAutoFit/>
          </a:bodyPr>
          <a:lstStyle/>
          <a:p>
            <a:pPr algn="ctr"/>
            <a:r>
              <a:rPr lang="el-GR" sz="2000" dirty="0" smtClean="0"/>
              <a:t>Κατεργασίες ξύλου με σβούρα ((Α) ευθύγραμμη κατά μήκος των ινών, (Β) εγκάρσια και (Γ) σε καμπύλη επιφάνεια</a:t>
            </a:r>
            <a:r>
              <a:rPr lang="el-GR" sz="2000" dirty="0" smtClean="0"/>
              <a:t>)</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1692322" y="736979"/>
            <a:ext cx="9048466" cy="5459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1515134" y="820123"/>
            <a:ext cx="9684511"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ευθύγραμμες επιφάνειες </a:t>
            </a:r>
            <a:r>
              <a:rPr lang="el-GR" sz="2400" i="1" dirty="0" smtClean="0">
                <a:solidFill>
                  <a:srgbClr val="000000"/>
                </a:solidFill>
                <a:ea typeface="Times New Roman" pitchFamily="18" charset="0"/>
                <a:cs typeface="Arial" pitchFamily="34" charset="0"/>
              </a:rPr>
              <a:t>κατά μήκος των ινών του ξύλου</a:t>
            </a:r>
            <a:endParaRPr lang="el-GR" sz="2000" i="1" dirty="0" smtClean="0">
              <a:cs typeface="Arial" pitchFamily="34" charset="0"/>
            </a:endParaRPr>
          </a:p>
        </p:txBody>
      </p:sp>
      <p:sp>
        <p:nvSpPr>
          <p:cNvPr id="29709" name="Rectangle 13"/>
          <p:cNvSpPr>
            <a:spLocks noChangeArrowheads="1"/>
          </p:cNvSpPr>
          <p:nvPr/>
        </p:nvSpPr>
        <p:spPr bwMode="auto">
          <a:xfrm>
            <a:off x="318463" y="1653218"/>
            <a:ext cx="1125342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tab pos="914400" algn="l"/>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Οι κατεργασίες κατά μήκος των ινών του ξύλου πραγματοποιούνται με τη βοήθεια της κύριας τράπεζας εργασίας και των δύο ξύλινων οδηγών. </a:t>
            </a:r>
          </a:p>
        </p:txBody>
      </p:sp>
      <p:pic>
        <p:nvPicPr>
          <p:cNvPr id="29710" name="Picture 14" descr="MVC-003F"/>
          <p:cNvPicPr>
            <a:picLocks noChangeAspect="1" noChangeArrowheads="1"/>
          </p:cNvPicPr>
          <p:nvPr/>
        </p:nvPicPr>
        <p:blipFill>
          <a:blip r:embed="rId3" cstate="print"/>
          <a:srcRect/>
          <a:stretch>
            <a:fillRect/>
          </a:stretch>
        </p:blipFill>
        <p:spPr bwMode="auto">
          <a:xfrm>
            <a:off x="1829250" y="2806261"/>
            <a:ext cx="3589677" cy="2711669"/>
          </a:xfrm>
          <a:prstGeom prst="rect">
            <a:avLst/>
          </a:prstGeom>
          <a:noFill/>
          <a:ln w="9525">
            <a:noFill/>
            <a:miter lim="800000"/>
            <a:headEnd/>
            <a:tailEnd/>
          </a:ln>
        </p:spPr>
      </p:pic>
      <p:pic>
        <p:nvPicPr>
          <p:cNvPr id="29711" name="Picture 15" descr="MVC-002F"/>
          <p:cNvPicPr>
            <a:picLocks noChangeAspect="1" noChangeArrowheads="1"/>
          </p:cNvPicPr>
          <p:nvPr/>
        </p:nvPicPr>
        <p:blipFill>
          <a:blip r:embed="rId4" cstate="print"/>
          <a:srcRect/>
          <a:stretch>
            <a:fillRect/>
          </a:stretch>
        </p:blipFill>
        <p:spPr bwMode="auto">
          <a:xfrm>
            <a:off x="7031420" y="2790497"/>
            <a:ext cx="3631879" cy="2727434"/>
          </a:xfrm>
          <a:prstGeom prst="rect">
            <a:avLst/>
          </a:prstGeom>
          <a:noFill/>
          <a:ln w="9525">
            <a:noFill/>
            <a:miter lim="800000"/>
            <a:headEnd/>
            <a:tailEnd/>
          </a:ln>
        </p:spPr>
      </p:pic>
      <p:sp>
        <p:nvSpPr>
          <p:cNvPr id="20" name="19 - Ορθογώνιο"/>
          <p:cNvSpPr/>
          <p:nvPr/>
        </p:nvSpPr>
        <p:spPr>
          <a:xfrm>
            <a:off x="1629103" y="5896331"/>
            <a:ext cx="3920359" cy="707886"/>
          </a:xfrm>
          <a:prstGeom prst="rect">
            <a:avLst/>
          </a:prstGeom>
        </p:spPr>
        <p:txBody>
          <a:bodyPr wrap="square">
            <a:spAutoFit/>
          </a:bodyPr>
          <a:lstStyle/>
          <a:p>
            <a:pPr algn="ctr"/>
            <a:r>
              <a:rPr lang="el-GR" sz="2000" dirty="0" smtClean="0"/>
              <a:t>Κοπτικό που προεξέχει ολόκληρο πάνω από την τράπεζα </a:t>
            </a:r>
            <a:r>
              <a:rPr lang="el-GR" sz="2000" dirty="0" smtClean="0"/>
              <a:t>εργασίας</a:t>
            </a:r>
            <a:endParaRPr lang="el-GR" sz="2000" dirty="0"/>
          </a:p>
        </p:txBody>
      </p:sp>
      <p:sp>
        <p:nvSpPr>
          <p:cNvPr id="21" name="20 - Ορθογώνιο"/>
          <p:cNvSpPr/>
          <p:nvPr/>
        </p:nvSpPr>
        <p:spPr>
          <a:xfrm>
            <a:off x="6779172" y="5912098"/>
            <a:ext cx="4225157" cy="707886"/>
          </a:xfrm>
          <a:prstGeom prst="rect">
            <a:avLst/>
          </a:prstGeom>
        </p:spPr>
        <p:txBody>
          <a:bodyPr wrap="square">
            <a:spAutoFit/>
          </a:bodyPr>
          <a:lstStyle/>
          <a:p>
            <a:pPr algn="ctr"/>
            <a:r>
              <a:rPr lang="el-GR" sz="2000" dirty="0" smtClean="0"/>
              <a:t>Κοπτικό που ένα τμήμα του προεξέχει πάνω από την τράπεζα </a:t>
            </a:r>
            <a:r>
              <a:rPr lang="el-GR" sz="2000" dirty="0" smtClean="0"/>
              <a:t>εργασίας</a:t>
            </a:r>
            <a:endParaRPr lang="el-GR" sz="2000" dirty="0"/>
          </a:p>
        </p:txBody>
      </p:sp>
      <p:sp>
        <p:nvSpPr>
          <p:cNvPr id="22" name="21 - Ορθογώνιο"/>
          <p:cNvSpPr/>
          <p:nvPr/>
        </p:nvSpPr>
        <p:spPr>
          <a:xfrm>
            <a:off x="1820133" y="5484828"/>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3" name="22 - Ορθογώνιο"/>
          <p:cNvSpPr/>
          <p:nvPr/>
        </p:nvSpPr>
        <p:spPr>
          <a:xfrm>
            <a:off x="7038519" y="5516359"/>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51792" y="1624181"/>
            <a:ext cx="112641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Ευθυγραμμίζουμε και ρυθμίζουμε τους οδηγούς τροφοδοσίας, έτσι ώστε</a:t>
            </a:r>
            <a:r>
              <a:rPr kumimoji="0" lang="en-GB" sz="2000" i="0" u="none" strike="noStrike" cap="none" normalizeH="0" dirty="0" smtClean="0">
                <a:ln>
                  <a:noFill/>
                </a:ln>
                <a:solidFill>
                  <a:srgbClr val="000000"/>
                </a:solidFill>
                <a:effectLst/>
                <a:ea typeface="Times New Roman" pitchFamily="18" charset="0"/>
                <a:cs typeface="Arial" pitchFamily="34" charset="0"/>
              </a:rPr>
              <a:t> </a:t>
            </a:r>
            <a:r>
              <a:rPr kumimoji="0" lang="el-GR" sz="2000" i="0" u="none" strike="noStrike" cap="none" normalizeH="0" baseline="0" dirty="0" smtClean="0">
                <a:ln>
                  <a:noFill/>
                </a:ln>
                <a:solidFill>
                  <a:srgbClr val="000000"/>
                </a:solidFill>
                <a:effectLst/>
                <a:ea typeface="Times New Roman" pitchFamily="18" charset="0"/>
                <a:cs typeface="Arial" pitchFamily="34" charset="0"/>
              </a:rPr>
              <a:t>τα μαχαίρια του κοπτικού να εξέχουν από τους οδηγούς όσο είναι ακριβώς το βάθος του προφίλ.</a:t>
            </a:r>
            <a:r>
              <a:rPr lang="el-GR" sz="2000" dirty="0" smtClean="0">
                <a:solidFill>
                  <a:srgbClr val="000000"/>
                </a:solidFill>
                <a:ea typeface="Times New Roman" pitchFamily="18" charset="0"/>
                <a:cs typeface="Arial" pitchFamily="34" charset="0"/>
              </a:rPr>
              <a:t> Το κατεργαζόμενο ξυλοτεμάχιο πρέπει να εφάπτεται και στους δύο</a:t>
            </a:r>
            <a:r>
              <a:rPr lang="en-GB" sz="2000" dirty="0" smtClean="0">
                <a:solidFill>
                  <a:srgbClr val="000000"/>
                </a:solidFill>
                <a:ea typeface="Times New Roman" pitchFamily="18" charset="0"/>
                <a:cs typeface="Arial" pitchFamily="34" charset="0"/>
              </a:rPr>
              <a:t> </a:t>
            </a:r>
            <a:r>
              <a:rPr lang="el-GR" sz="2000" dirty="0" smtClean="0">
                <a:solidFill>
                  <a:srgbClr val="000000"/>
                </a:solidFill>
                <a:ea typeface="Times New Roman" pitchFamily="18" charset="0"/>
                <a:cs typeface="Arial" pitchFamily="34" charset="0"/>
              </a:rPr>
              <a:t>οδηγούς τροφοδοσίας (κατά την είσοδο και κατά την έξοδο) στην κατά</a:t>
            </a:r>
            <a:r>
              <a:rPr lang="en-GB" sz="2000" dirty="0" smtClean="0">
                <a:solidFill>
                  <a:srgbClr val="000000"/>
                </a:solidFill>
                <a:ea typeface="Times New Roman" pitchFamily="18" charset="0"/>
                <a:cs typeface="Arial" pitchFamily="34" charset="0"/>
              </a:rPr>
              <a:t> </a:t>
            </a:r>
            <a:r>
              <a:rPr lang="el-GR" sz="2000" dirty="0" smtClean="0">
                <a:solidFill>
                  <a:srgbClr val="000000"/>
                </a:solidFill>
                <a:ea typeface="Times New Roman" pitchFamily="18" charset="0"/>
                <a:cs typeface="Arial" pitchFamily="34" charset="0"/>
              </a:rPr>
              <a:t>μήκος μορφοποίηση του ξύλου.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σβούρα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5" name="4 - Ορθογώνιο"/>
          <p:cNvSpPr/>
          <p:nvPr/>
        </p:nvSpPr>
        <p:spPr>
          <a:xfrm>
            <a:off x="1515134" y="820123"/>
            <a:ext cx="9684511" cy="461665"/>
          </a:xfrm>
          <a:prstGeom prst="rect">
            <a:avLst/>
          </a:prstGeom>
        </p:spPr>
        <p:txBody>
          <a:bodyPr wrap="none">
            <a:spAutoFit/>
          </a:bodyPr>
          <a:lstStyle/>
          <a:p>
            <a:pPr lvl="0" indent="114300" fontAlgn="base">
              <a:spcBef>
                <a:spcPct val="0"/>
              </a:spcBef>
              <a:spcAft>
                <a:spcPct val="0"/>
              </a:spcAft>
              <a:tabLst>
                <a:tab pos="914400" algn="l"/>
              </a:tabLst>
            </a:pPr>
            <a:r>
              <a:rPr lang="el-GR" sz="2400" i="1" dirty="0" smtClean="0">
                <a:ea typeface="Times New Roman" pitchFamily="18" charset="0"/>
                <a:cs typeface="Arial" pitchFamily="34" charset="0"/>
              </a:rPr>
              <a:t>Κατεργασίες σε ευθύγραμμες επιφάνειες </a:t>
            </a:r>
            <a:r>
              <a:rPr lang="el-GR" sz="2400" i="1" dirty="0" smtClean="0">
                <a:solidFill>
                  <a:srgbClr val="000000"/>
                </a:solidFill>
                <a:ea typeface="Times New Roman" pitchFamily="18" charset="0"/>
                <a:cs typeface="Arial" pitchFamily="34" charset="0"/>
              </a:rPr>
              <a:t>κατά μήκος των ινών του ξύλου</a:t>
            </a:r>
            <a:endParaRPr lang="el-GR" sz="2000" i="1" dirty="0" smtClean="0">
              <a:cs typeface="Arial" pitchFamily="34" charset="0"/>
            </a:endParaRPr>
          </a:p>
        </p:txBody>
      </p:sp>
      <p:pic>
        <p:nvPicPr>
          <p:cNvPr id="27650" name="Picture 2" descr="MVC-004F"/>
          <p:cNvPicPr>
            <a:picLocks noChangeAspect="1" noChangeArrowheads="1"/>
          </p:cNvPicPr>
          <p:nvPr/>
        </p:nvPicPr>
        <p:blipFill>
          <a:blip r:embed="rId3" cstate="print"/>
          <a:srcRect/>
          <a:stretch>
            <a:fillRect/>
          </a:stretch>
        </p:blipFill>
        <p:spPr bwMode="auto">
          <a:xfrm>
            <a:off x="867103" y="3261485"/>
            <a:ext cx="3531476" cy="2643906"/>
          </a:xfrm>
          <a:prstGeom prst="rect">
            <a:avLst/>
          </a:prstGeom>
          <a:noFill/>
          <a:ln w="9525">
            <a:solidFill>
              <a:schemeClr val="tx1"/>
            </a:solidFill>
            <a:miter lim="800000"/>
            <a:headEnd/>
            <a:tailEnd/>
          </a:ln>
        </p:spPr>
      </p:pic>
      <p:sp>
        <p:nvSpPr>
          <p:cNvPr id="7" name="6 - Ορθογώνιο"/>
          <p:cNvSpPr/>
          <p:nvPr/>
        </p:nvSpPr>
        <p:spPr>
          <a:xfrm>
            <a:off x="779609" y="5863201"/>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7651" name="Rectangle 3"/>
          <p:cNvSpPr>
            <a:spLocks noChangeArrowheads="1"/>
          </p:cNvSpPr>
          <p:nvPr/>
        </p:nvSpPr>
        <p:spPr bwMode="auto">
          <a:xfrm>
            <a:off x="551791" y="6208630"/>
            <a:ext cx="39014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rgbClr val="000000"/>
                </a:solidFill>
                <a:effectLst/>
                <a:ea typeface="Times New Roman" pitchFamily="18" charset="0"/>
                <a:cs typeface="Arial" pitchFamily="34" charset="0"/>
              </a:rPr>
              <a:t>Ευθυγράμμιση και ρύθμιση των </a:t>
            </a:r>
            <a:r>
              <a:rPr kumimoji="0" lang="el-GR" sz="2000" b="0" u="none" strike="noStrike" cap="none" normalizeH="0" baseline="0" dirty="0" smtClean="0">
                <a:ln>
                  <a:noFill/>
                </a:ln>
                <a:solidFill>
                  <a:srgbClr val="000000"/>
                </a:solidFill>
                <a:effectLst/>
                <a:ea typeface="Times New Roman" pitchFamily="18" charset="0"/>
                <a:cs typeface="Arial" pitchFamily="34" charset="0"/>
              </a:rPr>
              <a:t>οδηγών</a:t>
            </a:r>
            <a:endParaRPr kumimoji="0" lang="el-GR" sz="3200" b="0" u="none" strike="noStrike" cap="none" normalizeH="0" baseline="0" dirty="0" smtClean="0">
              <a:ln>
                <a:noFill/>
              </a:ln>
              <a:solidFill>
                <a:schemeClr val="tx1"/>
              </a:solidFill>
              <a:effectLst/>
              <a:cs typeface="Arial" pitchFamily="34" charset="0"/>
            </a:endParaRPr>
          </a:p>
        </p:txBody>
      </p:sp>
      <p:pic>
        <p:nvPicPr>
          <p:cNvPr id="27653" name="Picture 5" descr="SBOYRA1"/>
          <p:cNvPicPr>
            <a:picLocks noChangeAspect="1" noChangeArrowheads="1"/>
          </p:cNvPicPr>
          <p:nvPr/>
        </p:nvPicPr>
        <p:blipFill>
          <a:blip r:embed="rId4" cstate="print"/>
          <a:srcRect/>
          <a:stretch>
            <a:fillRect/>
          </a:stretch>
        </p:blipFill>
        <p:spPr bwMode="auto">
          <a:xfrm>
            <a:off x="5770177" y="3377329"/>
            <a:ext cx="2522485" cy="2424444"/>
          </a:xfrm>
          <a:prstGeom prst="rect">
            <a:avLst/>
          </a:prstGeom>
          <a:noFill/>
          <a:ln w="9525">
            <a:solidFill>
              <a:schemeClr val="tx1"/>
            </a:solidFill>
            <a:miter lim="800000"/>
            <a:headEnd/>
            <a:tailEnd/>
          </a:ln>
        </p:spPr>
      </p:pic>
      <p:sp>
        <p:nvSpPr>
          <p:cNvPr id="11" name="10 - Ορθογώνιο"/>
          <p:cNvSpPr/>
          <p:nvPr/>
        </p:nvSpPr>
        <p:spPr>
          <a:xfrm>
            <a:off x="6846763" y="6255548"/>
            <a:ext cx="3162661" cy="400110"/>
          </a:xfrm>
          <a:prstGeom prst="rect">
            <a:avLst/>
          </a:prstGeom>
        </p:spPr>
        <p:txBody>
          <a:bodyPr wrap="none">
            <a:spAutoFit/>
          </a:bodyPr>
          <a:lstStyle/>
          <a:p>
            <a:pPr algn="ctr"/>
            <a:r>
              <a:rPr lang="el-GR" sz="2000" dirty="0" smtClean="0"/>
              <a:t>Ρύθμιση πιεστικών </a:t>
            </a:r>
            <a:r>
              <a:rPr lang="el-GR" sz="2000" dirty="0" smtClean="0"/>
              <a:t>οδηγών </a:t>
            </a:r>
            <a:endParaRPr lang="el-GR" sz="2000" dirty="0"/>
          </a:p>
        </p:txBody>
      </p:sp>
      <p:sp>
        <p:nvSpPr>
          <p:cNvPr id="12" name="11 - Ορθογώνιο"/>
          <p:cNvSpPr/>
          <p:nvPr/>
        </p:nvSpPr>
        <p:spPr>
          <a:xfrm>
            <a:off x="5745747" y="5831671"/>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pic>
        <p:nvPicPr>
          <p:cNvPr id="27654" name="Picture 6"/>
          <p:cNvPicPr>
            <a:picLocks noChangeAspect="1" noChangeArrowheads="1"/>
          </p:cNvPicPr>
          <p:nvPr/>
        </p:nvPicPr>
        <p:blipFill>
          <a:blip r:embed="rId5" cstate="print"/>
          <a:srcRect l="21853" t="21310" r="23578" b="18069"/>
          <a:stretch>
            <a:fillRect/>
          </a:stretch>
        </p:blipFill>
        <p:spPr bwMode="auto">
          <a:xfrm>
            <a:off x="8466083" y="3831019"/>
            <a:ext cx="2885090" cy="2003155"/>
          </a:xfrm>
          <a:prstGeom prst="rect">
            <a:avLst/>
          </a:prstGeom>
          <a:noFill/>
          <a:ln w="9525">
            <a:solidFill>
              <a:schemeClr val="tx1"/>
            </a:solidFill>
            <a:miter lim="800000"/>
            <a:headEnd/>
            <a:tailEnd/>
          </a:ln>
        </p:spPr>
      </p:pic>
      <p:sp>
        <p:nvSpPr>
          <p:cNvPr id="14" name="13 - Ορθογώνιο"/>
          <p:cNvSpPr/>
          <p:nvPr/>
        </p:nvSpPr>
        <p:spPr>
          <a:xfrm>
            <a:off x="8431430" y="5802985"/>
            <a:ext cx="2634632" cy="307777"/>
          </a:xfrm>
          <a:prstGeom prst="rect">
            <a:avLst/>
          </a:prstGeom>
        </p:spPr>
        <p:txBody>
          <a:bodyPr wrap="none">
            <a:spAutoFit/>
          </a:bodyPr>
          <a:lstStyle/>
          <a:p>
            <a:r>
              <a:rPr lang="el-GR" sz="1400" dirty="0" smtClean="0"/>
              <a:t>ΠΗΓΗ: </a:t>
            </a:r>
            <a:r>
              <a:rPr lang="en-US" sz="1400" dirty="0" smtClean="0"/>
              <a:t>http://www.toolstop.co.uk</a:t>
            </a:r>
            <a:endParaRPr lang="el-GR" sz="1400" dirty="0"/>
          </a:p>
        </p:txBody>
      </p:sp>
      <p:cxnSp>
        <p:nvCxnSpPr>
          <p:cNvPr id="15" name="Straight Connector 65"/>
          <p:cNvCxnSpPr/>
          <p:nvPr/>
        </p:nvCxnSpPr>
        <p:spPr>
          <a:xfrm flipV="1">
            <a:off x="1692322" y="736979"/>
            <a:ext cx="9048466" cy="5459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4870</TotalTime>
  <Words>1628</Words>
  <Application>Microsoft Office PowerPoint</Application>
  <PresentationFormat>Προσαρμογή</PresentationFormat>
  <Paragraphs>156</Paragraphs>
  <Slides>15</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521</cp:revision>
  <dcterms:created xsi:type="dcterms:W3CDTF">2016-11-15T19:58:49Z</dcterms:created>
  <dcterms:modified xsi:type="dcterms:W3CDTF">2017-01-30T20:45:52Z</dcterms:modified>
</cp:coreProperties>
</file>