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9" r:id="rId3"/>
    <p:sldId id="303" r:id="rId4"/>
    <p:sldId id="304" r:id="rId5"/>
    <p:sldId id="316" r:id="rId6"/>
    <p:sldId id="318" r:id="rId7"/>
    <p:sldId id="324" r:id="rId8"/>
    <p:sldId id="325" r:id="rId9"/>
    <p:sldId id="332" r:id="rId10"/>
    <p:sldId id="341" r:id="rId11"/>
    <p:sldId id="327" r:id="rId12"/>
    <p:sldId id="334" r:id="rId13"/>
    <p:sldId id="317" r:id="rId14"/>
    <p:sldId id="338" r:id="rId15"/>
    <p:sldId id="342" r:id="rId16"/>
    <p:sldId id="319" r:id="rId17"/>
    <p:sldId id="337" r:id="rId18"/>
    <p:sldId id="339" r:id="rId19"/>
    <p:sldId id="343" r:id="rId20"/>
    <p:sldId id="344" r:id="rId21"/>
    <p:sldId id="321" r:id="rId22"/>
    <p:sldId id="322" r:id="rId23"/>
    <p:sldId id="340" r:id="rId24"/>
    <p:sldId id="323"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6AC78-8554-4AD6-8DBB-1FA5B1FD1372}"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1E3F04FB-11BD-4B84-A068-27CC5F890ABA}">
      <dgm:prSet phldrT="[Text]"/>
      <dgm:spPr/>
      <dgm:t>
        <a:bodyPr/>
        <a:lstStyle/>
        <a:p>
          <a:r>
            <a:rPr lang="el-GR" dirty="0"/>
            <a:t>Ωφέλιμες επιδράσεις</a:t>
          </a:r>
        </a:p>
        <a:p>
          <a:r>
            <a:rPr lang="el-GR" dirty="0"/>
            <a:t>Υπεριώσους Ακτινοβολίας</a:t>
          </a:r>
          <a:endParaRPr lang="en-US" dirty="0"/>
        </a:p>
      </dgm:t>
    </dgm:pt>
    <dgm:pt modelId="{C10CCE3F-2655-48AA-BA6D-D19BEFF6CEE5}" type="parTrans" cxnId="{B3D67313-6C7C-42EA-B1C2-B1B029793AAA}">
      <dgm:prSet/>
      <dgm:spPr/>
      <dgm:t>
        <a:bodyPr/>
        <a:lstStyle/>
        <a:p>
          <a:endParaRPr lang="en-US"/>
        </a:p>
      </dgm:t>
    </dgm:pt>
    <dgm:pt modelId="{893A9615-1A2E-4C24-A1BA-D38316DD6B0C}" type="sibTrans" cxnId="{B3D67313-6C7C-42EA-B1C2-B1B029793AAA}">
      <dgm:prSet/>
      <dgm:spPr/>
      <dgm:t>
        <a:bodyPr/>
        <a:lstStyle/>
        <a:p>
          <a:endParaRPr lang="en-US"/>
        </a:p>
      </dgm:t>
    </dgm:pt>
    <dgm:pt modelId="{9F95DBE4-AD16-470F-BD19-8FCBC60DB966}">
      <dgm:prSet phldrT="[Text]"/>
      <dgm:spPr/>
      <dgm:t>
        <a:bodyPr/>
        <a:lstStyle/>
        <a:p>
          <a:r>
            <a:rPr lang="el-GR" dirty="0"/>
            <a:t>Σύνθεση βιταμίνης </a:t>
          </a:r>
          <a:r>
            <a:rPr lang="en-US" dirty="0"/>
            <a:t>D</a:t>
          </a:r>
          <a:r>
            <a:rPr lang="el-GR" dirty="0"/>
            <a:t> στο δέρμα</a:t>
          </a:r>
          <a:endParaRPr lang="en-US" dirty="0"/>
        </a:p>
      </dgm:t>
    </dgm:pt>
    <dgm:pt modelId="{2EC73C6A-B296-4AA4-8F71-F330117F3016}" type="parTrans" cxnId="{4EAB9CE1-E030-4A57-99E5-C1142FFB1165}">
      <dgm:prSet/>
      <dgm:spPr/>
      <dgm:t>
        <a:bodyPr/>
        <a:lstStyle/>
        <a:p>
          <a:endParaRPr lang="en-US"/>
        </a:p>
      </dgm:t>
    </dgm:pt>
    <dgm:pt modelId="{BF9AD838-A2E7-4BEC-8AB9-CCA9B0624979}" type="sibTrans" cxnId="{4EAB9CE1-E030-4A57-99E5-C1142FFB1165}">
      <dgm:prSet/>
      <dgm:spPr/>
      <dgm:t>
        <a:bodyPr/>
        <a:lstStyle/>
        <a:p>
          <a:endParaRPr lang="en-US"/>
        </a:p>
      </dgm:t>
    </dgm:pt>
    <dgm:pt modelId="{BF885D9C-D480-4B40-9A91-694FDB4F797D}">
      <dgm:prSet phldrT="[Text]"/>
      <dgm:spPr/>
      <dgm:t>
        <a:bodyPr/>
        <a:lstStyle/>
        <a:p>
          <a:r>
            <a:rPr lang="el-GR" dirty="0"/>
            <a:t>Χρήση </a:t>
          </a:r>
          <a:r>
            <a:rPr lang="en-US" dirty="0"/>
            <a:t>laser </a:t>
          </a:r>
          <a:r>
            <a:rPr lang="el-GR" dirty="0"/>
            <a:t>για ιατρικούς σκοπούς</a:t>
          </a:r>
          <a:endParaRPr lang="en-US" dirty="0"/>
        </a:p>
      </dgm:t>
    </dgm:pt>
    <dgm:pt modelId="{19535372-53DC-413C-BFA4-4AB9CC9711E5}" type="parTrans" cxnId="{91BE9309-E636-4E24-B30A-BE2B4CEC4BA1}">
      <dgm:prSet/>
      <dgm:spPr/>
      <dgm:t>
        <a:bodyPr/>
        <a:lstStyle/>
        <a:p>
          <a:endParaRPr lang="en-US"/>
        </a:p>
      </dgm:t>
    </dgm:pt>
    <dgm:pt modelId="{90F7E673-81B3-4A1B-B7D7-8F3C75C15080}" type="sibTrans" cxnId="{91BE9309-E636-4E24-B30A-BE2B4CEC4BA1}">
      <dgm:prSet/>
      <dgm:spPr/>
      <dgm:t>
        <a:bodyPr/>
        <a:lstStyle/>
        <a:p>
          <a:endParaRPr lang="en-US"/>
        </a:p>
      </dgm:t>
    </dgm:pt>
    <dgm:pt modelId="{5A3FB800-CE95-4E31-9047-FFFA0D94318E}" type="pres">
      <dgm:prSet presAssocID="{D1C6AC78-8554-4AD6-8DBB-1FA5B1FD1372}" presName="cycle" presStyleCnt="0">
        <dgm:presLayoutVars>
          <dgm:chMax val="1"/>
          <dgm:dir/>
          <dgm:animLvl val="ctr"/>
          <dgm:resizeHandles val="exact"/>
        </dgm:presLayoutVars>
      </dgm:prSet>
      <dgm:spPr/>
    </dgm:pt>
    <dgm:pt modelId="{968767E3-1742-4D00-83DB-B8C5200FDD88}" type="pres">
      <dgm:prSet presAssocID="{1E3F04FB-11BD-4B84-A068-27CC5F890ABA}" presName="centerShape" presStyleLbl="node0" presStyleIdx="0" presStyleCnt="1"/>
      <dgm:spPr/>
    </dgm:pt>
    <dgm:pt modelId="{045BEFBD-8751-45AE-8A2F-F82E2EB20BC6}" type="pres">
      <dgm:prSet presAssocID="{2EC73C6A-B296-4AA4-8F71-F330117F3016}" presName="parTrans" presStyleLbl="bgSibTrans2D1" presStyleIdx="0" presStyleCnt="2"/>
      <dgm:spPr/>
    </dgm:pt>
    <dgm:pt modelId="{8C364508-F4F8-47C0-A63C-1F0A441EEFA0}" type="pres">
      <dgm:prSet presAssocID="{9F95DBE4-AD16-470F-BD19-8FCBC60DB966}" presName="node" presStyleLbl="node1" presStyleIdx="0" presStyleCnt="2">
        <dgm:presLayoutVars>
          <dgm:bulletEnabled val="1"/>
        </dgm:presLayoutVars>
      </dgm:prSet>
      <dgm:spPr/>
    </dgm:pt>
    <dgm:pt modelId="{1A97182F-FBD0-4B81-9FB9-35A47F85B52B}" type="pres">
      <dgm:prSet presAssocID="{19535372-53DC-413C-BFA4-4AB9CC9711E5}" presName="parTrans" presStyleLbl="bgSibTrans2D1" presStyleIdx="1" presStyleCnt="2"/>
      <dgm:spPr/>
    </dgm:pt>
    <dgm:pt modelId="{63B1A10F-03C0-49F8-9BA1-55CAD1D731D0}" type="pres">
      <dgm:prSet presAssocID="{BF885D9C-D480-4B40-9A91-694FDB4F797D}" presName="node" presStyleLbl="node1" presStyleIdx="1" presStyleCnt="2">
        <dgm:presLayoutVars>
          <dgm:bulletEnabled val="1"/>
        </dgm:presLayoutVars>
      </dgm:prSet>
      <dgm:spPr/>
    </dgm:pt>
  </dgm:ptLst>
  <dgm:cxnLst>
    <dgm:cxn modelId="{91BE9309-E636-4E24-B30A-BE2B4CEC4BA1}" srcId="{1E3F04FB-11BD-4B84-A068-27CC5F890ABA}" destId="{BF885D9C-D480-4B40-9A91-694FDB4F797D}" srcOrd="1" destOrd="0" parTransId="{19535372-53DC-413C-BFA4-4AB9CC9711E5}" sibTransId="{90F7E673-81B3-4A1B-B7D7-8F3C75C15080}"/>
    <dgm:cxn modelId="{B3D67313-6C7C-42EA-B1C2-B1B029793AAA}" srcId="{D1C6AC78-8554-4AD6-8DBB-1FA5B1FD1372}" destId="{1E3F04FB-11BD-4B84-A068-27CC5F890ABA}" srcOrd="0" destOrd="0" parTransId="{C10CCE3F-2655-48AA-BA6D-D19BEFF6CEE5}" sibTransId="{893A9615-1A2E-4C24-A1BA-D38316DD6B0C}"/>
    <dgm:cxn modelId="{F23DDD41-89F5-42E5-91CF-E179DEAAC344}" type="presOf" srcId="{9F95DBE4-AD16-470F-BD19-8FCBC60DB966}" destId="{8C364508-F4F8-47C0-A63C-1F0A441EEFA0}" srcOrd="0" destOrd="0" presId="urn:microsoft.com/office/officeart/2005/8/layout/radial4"/>
    <dgm:cxn modelId="{C6625987-4758-4412-B26C-1EBA46B3C3AD}" type="presOf" srcId="{19535372-53DC-413C-BFA4-4AB9CC9711E5}" destId="{1A97182F-FBD0-4B81-9FB9-35A47F85B52B}" srcOrd="0" destOrd="0" presId="urn:microsoft.com/office/officeart/2005/8/layout/radial4"/>
    <dgm:cxn modelId="{D959C19D-D909-4B5B-B622-726C7AFAA4B8}" type="presOf" srcId="{1E3F04FB-11BD-4B84-A068-27CC5F890ABA}" destId="{968767E3-1742-4D00-83DB-B8C5200FDD88}" srcOrd="0" destOrd="0" presId="urn:microsoft.com/office/officeart/2005/8/layout/radial4"/>
    <dgm:cxn modelId="{2CCFC4C5-9B48-43C3-A5D1-D045E8291213}" type="presOf" srcId="{BF885D9C-D480-4B40-9A91-694FDB4F797D}" destId="{63B1A10F-03C0-49F8-9BA1-55CAD1D731D0}" srcOrd="0" destOrd="0" presId="urn:microsoft.com/office/officeart/2005/8/layout/radial4"/>
    <dgm:cxn modelId="{4EAB9CE1-E030-4A57-99E5-C1142FFB1165}" srcId="{1E3F04FB-11BD-4B84-A068-27CC5F890ABA}" destId="{9F95DBE4-AD16-470F-BD19-8FCBC60DB966}" srcOrd="0" destOrd="0" parTransId="{2EC73C6A-B296-4AA4-8F71-F330117F3016}" sibTransId="{BF9AD838-A2E7-4BEC-8AB9-CCA9B0624979}"/>
    <dgm:cxn modelId="{9686B6E1-9F48-40BC-8E72-557AE8E28580}" type="presOf" srcId="{D1C6AC78-8554-4AD6-8DBB-1FA5B1FD1372}" destId="{5A3FB800-CE95-4E31-9047-FFFA0D94318E}" srcOrd="0" destOrd="0" presId="urn:microsoft.com/office/officeart/2005/8/layout/radial4"/>
    <dgm:cxn modelId="{2411FBF1-B981-4461-B6B4-B3D0508F59EB}" type="presOf" srcId="{2EC73C6A-B296-4AA4-8F71-F330117F3016}" destId="{045BEFBD-8751-45AE-8A2F-F82E2EB20BC6}" srcOrd="0" destOrd="0" presId="urn:microsoft.com/office/officeart/2005/8/layout/radial4"/>
    <dgm:cxn modelId="{85A9DE56-EF11-4D0E-A172-20544B5B3285}" type="presParOf" srcId="{5A3FB800-CE95-4E31-9047-FFFA0D94318E}" destId="{968767E3-1742-4D00-83DB-B8C5200FDD88}" srcOrd="0" destOrd="0" presId="urn:microsoft.com/office/officeart/2005/8/layout/radial4"/>
    <dgm:cxn modelId="{C77B486D-95A6-4F32-92AC-D656DBEF2A72}" type="presParOf" srcId="{5A3FB800-CE95-4E31-9047-FFFA0D94318E}" destId="{045BEFBD-8751-45AE-8A2F-F82E2EB20BC6}" srcOrd="1" destOrd="0" presId="urn:microsoft.com/office/officeart/2005/8/layout/radial4"/>
    <dgm:cxn modelId="{2942F6BB-696A-45CB-BEB6-3B76AE3F8A44}" type="presParOf" srcId="{5A3FB800-CE95-4E31-9047-FFFA0D94318E}" destId="{8C364508-F4F8-47C0-A63C-1F0A441EEFA0}" srcOrd="2" destOrd="0" presId="urn:microsoft.com/office/officeart/2005/8/layout/radial4"/>
    <dgm:cxn modelId="{3B3FE304-BBF5-4644-B59C-55D84B1849C4}" type="presParOf" srcId="{5A3FB800-CE95-4E31-9047-FFFA0D94318E}" destId="{1A97182F-FBD0-4B81-9FB9-35A47F85B52B}" srcOrd="3" destOrd="0" presId="urn:microsoft.com/office/officeart/2005/8/layout/radial4"/>
    <dgm:cxn modelId="{2ACBC3F3-EF54-4C0F-BC93-6BBC36EE2511}" type="presParOf" srcId="{5A3FB800-CE95-4E31-9047-FFFA0D94318E}" destId="{63B1A10F-03C0-49F8-9BA1-55CAD1D731D0}"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BF4F97-C09B-44EE-950D-542EBB8467F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22EB7354-22A0-4F02-BB82-14E0C0546EDB}">
      <dgm:prSet phldrT="[Text]" custT="1"/>
      <dgm:spPr/>
      <dgm:t>
        <a:bodyPr/>
        <a:lstStyle/>
        <a:p>
          <a:r>
            <a:rPr lang="el-GR" sz="1400" dirty="0"/>
            <a:t>Φωτοδιαμόρφωση</a:t>
          </a:r>
          <a:endParaRPr lang="en-US" sz="1400" dirty="0"/>
        </a:p>
      </dgm:t>
    </dgm:pt>
    <dgm:pt modelId="{1EB20FB1-711C-43E3-87B2-E3D4FD70BABA}" type="parTrans" cxnId="{ECD37014-A921-43D4-963B-2CA9FC48C3B0}">
      <dgm:prSet/>
      <dgm:spPr/>
      <dgm:t>
        <a:bodyPr/>
        <a:lstStyle/>
        <a:p>
          <a:endParaRPr lang="en-US" sz="1400"/>
        </a:p>
      </dgm:t>
    </dgm:pt>
    <dgm:pt modelId="{A7983ECD-2D20-4742-B3CA-64911F88ADFE}" type="sibTrans" cxnId="{ECD37014-A921-43D4-963B-2CA9FC48C3B0}">
      <dgm:prSet/>
      <dgm:spPr/>
      <dgm:t>
        <a:bodyPr/>
        <a:lstStyle/>
        <a:p>
          <a:endParaRPr lang="en-US" sz="1400"/>
        </a:p>
      </dgm:t>
    </dgm:pt>
    <dgm:pt modelId="{A56DCF7E-3473-42FE-B751-C999426ECC4E}">
      <dgm:prSet phldrT="[Text]" custT="1"/>
      <dgm:spPr/>
      <dgm:t>
        <a:bodyPr/>
        <a:lstStyle/>
        <a:p>
          <a:r>
            <a:rPr lang="el-GR" sz="1400" dirty="0"/>
            <a:t>επούλωση τραυμάτων</a:t>
          </a:r>
          <a:endParaRPr lang="en-US" sz="1400" dirty="0"/>
        </a:p>
      </dgm:t>
    </dgm:pt>
    <dgm:pt modelId="{BF5CEF7B-A344-4735-A4AD-7093B2DA0779}" type="parTrans" cxnId="{286E763B-1D26-40F2-9494-110E76B0C5EA}">
      <dgm:prSet/>
      <dgm:spPr/>
      <dgm:t>
        <a:bodyPr/>
        <a:lstStyle/>
        <a:p>
          <a:endParaRPr lang="en-US" sz="1400"/>
        </a:p>
      </dgm:t>
    </dgm:pt>
    <dgm:pt modelId="{A8158B4F-32C5-4D98-BFD5-0456500C82EC}" type="sibTrans" cxnId="{286E763B-1D26-40F2-9494-110E76B0C5EA}">
      <dgm:prSet/>
      <dgm:spPr/>
      <dgm:t>
        <a:bodyPr/>
        <a:lstStyle/>
        <a:p>
          <a:endParaRPr lang="en-US" sz="1400"/>
        </a:p>
      </dgm:t>
    </dgm:pt>
    <dgm:pt modelId="{0E95AC77-52BD-468D-9199-430087D1E099}">
      <dgm:prSet phldrT="[Text]" custT="1"/>
      <dgm:spPr/>
      <dgm:t>
        <a:bodyPr/>
        <a:lstStyle/>
        <a:p>
          <a:r>
            <a:rPr lang="el-GR" sz="1400" dirty="0"/>
            <a:t>μείωση πρηξίματος από τραυματισμό</a:t>
          </a:r>
          <a:endParaRPr lang="en-US" sz="1400" dirty="0"/>
        </a:p>
      </dgm:t>
    </dgm:pt>
    <dgm:pt modelId="{95CDDB31-7849-475C-A7DD-33679531356E}" type="parTrans" cxnId="{AEDD107D-AAD6-4ADF-B8BD-FACAC03EF8BD}">
      <dgm:prSet/>
      <dgm:spPr/>
      <dgm:t>
        <a:bodyPr/>
        <a:lstStyle/>
        <a:p>
          <a:endParaRPr lang="en-US" sz="1400"/>
        </a:p>
      </dgm:t>
    </dgm:pt>
    <dgm:pt modelId="{FD3F3B7E-3141-4DEF-8DE3-3C332705672C}" type="sibTrans" cxnId="{AEDD107D-AAD6-4ADF-B8BD-FACAC03EF8BD}">
      <dgm:prSet/>
      <dgm:spPr/>
      <dgm:t>
        <a:bodyPr/>
        <a:lstStyle/>
        <a:p>
          <a:endParaRPr lang="en-US" sz="1400"/>
        </a:p>
      </dgm:t>
    </dgm:pt>
    <dgm:pt modelId="{2B48E70C-68DB-45CD-92B8-11A96018410C}">
      <dgm:prSet phldrT="[Text]" custT="1"/>
      <dgm:spPr/>
      <dgm:t>
        <a:bodyPr/>
        <a:lstStyle/>
        <a:p>
          <a:r>
            <a:rPr lang="el-GR" sz="1400" dirty="0"/>
            <a:t>Διαμόρφωση εκφυλιστικών αλλαγών ιστού και Μετριασμός βλάβης του ΚΝΣ μετά από τραυματική εγκεφαλική βλάβη και κάκωση νωτιαίου μυελού</a:t>
          </a:r>
          <a:endParaRPr lang="en-US" sz="1400" dirty="0"/>
        </a:p>
      </dgm:t>
    </dgm:pt>
    <dgm:pt modelId="{8FE77B33-861D-4E34-91FD-D6B0F09453B9}" type="parTrans" cxnId="{3CE21C42-B148-4182-87EF-5C6C236D0087}">
      <dgm:prSet/>
      <dgm:spPr/>
      <dgm:t>
        <a:bodyPr/>
        <a:lstStyle/>
        <a:p>
          <a:endParaRPr lang="en-US" sz="1400"/>
        </a:p>
      </dgm:t>
    </dgm:pt>
    <dgm:pt modelId="{E3A3814F-04DF-4D72-B45E-349DBAB6E1D0}" type="sibTrans" cxnId="{3CE21C42-B148-4182-87EF-5C6C236D0087}">
      <dgm:prSet/>
      <dgm:spPr/>
      <dgm:t>
        <a:bodyPr/>
        <a:lstStyle/>
        <a:p>
          <a:endParaRPr lang="en-US" sz="1400"/>
        </a:p>
      </dgm:t>
    </dgm:pt>
    <dgm:pt modelId="{046011C2-DE2A-4A22-8600-85C6C4849A81}" type="pres">
      <dgm:prSet presAssocID="{36BF4F97-C09B-44EE-950D-542EBB8467F9}" presName="hierChild1" presStyleCnt="0">
        <dgm:presLayoutVars>
          <dgm:orgChart val="1"/>
          <dgm:chPref val="1"/>
          <dgm:dir/>
          <dgm:animOne val="branch"/>
          <dgm:animLvl val="lvl"/>
          <dgm:resizeHandles/>
        </dgm:presLayoutVars>
      </dgm:prSet>
      <dgm:spPr/>
    </dgm:pt>
    <dgm:pt modelId="{67E0A439-4A9C-4C2C-9745-C842C6B5C48D}" type="pres">
      <dgm:prSet presAssocID="{22EB7354-22A0-4F02-BB82-14E0C0546EDB}" presName="hierRoot1" presStyleCnt="0">
        <dgm:presLayoutVars>
          <dgm:hierBranch val="init"/>
        </dgm:presLayoutVars>
      </dgm:prSet>
      <dgm:spPr/>
    </dgm:pt>
    <dgm:pt modelId="{E44B9192-5A74-4230-A6A7-D14CE1B2B7A2}" type="pres">
      <dgm:prSet presAssocID="{22EB7354-22A0-4F02-BB82-14E0C0546EDB}" presName="rootComposite1" presStyleCnt="0"/>
      <dgm:spPr/>
    </dgm:pt>
    <dgm:pt modelId="{E59CA1C9-D14E-4E38-9233-9C01D42E1C47}" type="pres">
      <dgm:prSet presAssocID="{22EB7354-22A0-4F02-BB82-14E0C0546EDB}" presName="rootText1" presStyleLbl="node0" presStyleIdx="0" presStyleCnt="1">
        <dgm:presLayoutVars>
          <dgm:chPref val="3"/>
        </dgm:presLayoutVars>
      </dgm:prSet>
      <dgm:spPr/>
    </dgm:pt>
    <dgm:pt modelId="{15EC1F8C-EC83-4216-9FE1-BBE029F5F8F1}" type="pres">
      <dgm:prSet presAssocID="{22EB7354-22A0-4F02-BB82-14E0C0546EDB}" presName="rootConnector1" presStyleLbl="node1" presStyleIdx="0" presStyleCnt="0"/>
      <dgm:spPr/>
    </dgm:pt>
    <dgm:pt modelId="{66FB7C73-6BA3-4A9E-B680-90EFB58FFDC0}" type="pres">
      <dgm:prSet presAssocID="{22EB7354-22A0-4F02-BB82-14E0C0546EDB}" presName="hierChild2" presStyleCnt="0"/>
      <dgm:spPr/>
    </dgm:pt>
    <dgm:pt modelId="{9E28ABB1-98A2-4585-90C6-FCA48F915FEA}" type="pres">
      <dgm:prSet presAssocID="{BF5CEF7B-A344-4735-A4AD-7093B2DA0779}" presName="Name37" presStyleLbl="parChTrans1D2" presStyleIdx="0" presStyleCnt="3"/>
      <dgm:spPr/>
    </dgm:pt>
    <dgm:pt modelId="{AFF86710-08B1-4CC7-BF8A-E31769530375}" type="pres">
      <dgm:prSet presAssocID="{A56DCF7E-3473-42FE-B751-C999426ECC4E}" presName="hierRoot2" presStyleCnt="0">
        <dgm:presLayoutVars>
          <dgm:hierBranch val="init"/>
        </dgm:presLayoutVars>
      </dgm:prSet>
      <dgm:spPr/>
    </dgm:pt>
    <dgm:pt modelId="{30321B6E-5900-4DA7-8CDF-4F958B53F8E6}" type="pres">
      <dgm:prSet presAssocID="{A56DCF7E-3473-42FE-B751-C999426ECC4E}" presName="rootComposite" presStyleCnt="0"/>
      <dgm:spPr/>
    </dgm:pt>
    <dgm:pt modelId="{2BDD83B8-7902-44C1-8FD0-7980311E2539}" type="pres">
      <dgm:prSet presAssocID="{A56DCF7E-3473-42FE-B751-C999426ECC4E}" presName="rootText" presStyleLbl="node2" presStyleIdx="0" presStyleCnt="3">
        <dgm:presLayoutVars>
          <dgm:chPref val="3"/>
        </dgm:presLayoutVars>
      </dgm:prSet>
      <dgm:spPr/>
    </dgm:pt>
    <dgm:pt modelId="{9997792D-3389-4CD7-97D1-4EF6FB5853B2}" type="pres">
      <dgm:prSet presAssocID="{A56DCF7E-3473-42FE-B751-C999426ECC4E}" presName="rootConnector" presStyleLbl="node2" presStyleIdx="0" presStyleCnt="3"/>
      <dgm:spPr/>
    </dgm:pt>
    <dgm:pt modelId="{CA853B72-EB04-473D-868D-52401DB1CF91}" type="pres">
      <dgm:prSet presAssocID="{A56DCF7E-3473-42FE-B751-C999426ECC4E}" presName="hierChild4" presStyleCnt="0"/>
      <dgm:spPr/>
    </dgm:pt>
    <dgm:pt modelId="{C1C008FC-FAF2-4B11-BCE4-F1907B6B8634}" type="pres">
      <dgm:prSet presAssocID="{A56DCF7E-3473-42FE-B751-C999426ECC4E}" presName="hierChild5" presStyleCnt="0"/>
      <dgm:spPr/>
    </dgm:pt>
    <dgm:pt modelId="{FAC33782-6119-432B-8B08-52337DA2A0C7}" type="pres">
      <dgm:prSet presAssocID="{95CDDB31-7849-475C-A7DD-33679531356E}" presName="Name37" presStyleLbl="parChTrans1D2" presStyleIdx="1" presStyleCnt="3"/>
      <dgm:spPr/>
    </dgm:pt>
    <dgm:pt modelId="{06B11395-5EC9-4317-BBAC-3E41F325756F}" type="pres">
      <dgm:prSet presAssocID="{0E95AC77-52BD-468D-9199-430087D1E099}" presName="hierRoot2" presStyleCnt="0">
        <dgm:presLayoutVars>
          <dgm:hierBranch val="init"/>
        </dgm:presLayoutVars>
      </dgm:prSet>
      <dgm:spPr/>
    </dgm:pt>
    <dgm:pt modelId="{0EAA14E8-1ED8-4D04-A912-621EB51B0DED}" type="pres">
      <dgm:prSet presAssocID="{0E95AC77-52BD-468D-9199-430087D1E099}" presName="rootComposite" presStyleCnt="0"/>
      <dgm:spPr/>
    </dgm:pt>
    <dgm:pt modelId="{CE50B9B6-FF35-43B0-8D5C-B29659C67D4E}" type="pres">
      <dgm:prSet presAssocID="{0E95AC77-52BD-468D-9199-430087D1E099}" presName="rootText" presStyleLbl="node2" presStyleIdx="1" presStyleCnt="3">
        <dgm:presLayoutVars>
          <dgm:chPref val="3"/>
        </dgm:presLayoutVars>
      </dgm:prSet>
      <dgm:spPr/>
    </dgm:pt>
    <dgm:pt modelId="{91F3B676-3C4A-4FB0-82CD-1CE2207E5F74}" type="pres">
      <dgm:prSet presAssocID="{0E95AC77-52BD-468D-9199-430087D1E099}" presName="rootConnector" presStyleLbl="node2" presStyleIdx="1" presStyleCnt="3"/>
      <dgm:spPr/>
    </dgm:pt>
    <dgm:pt modelId="{72D48D00-EB05-45ED-A16F-20706FE9E72B}" type="pres">
      <dgm:prSet presAssocID="{0E95AC77-52BD-468D-9199-430087D1E099}" presName="hierChild4" presStyleCnt="0"/>
      <dgm:spPr/>
    </dgm:pt>
    <dgm:pt modelId="{B3FFB33D-1BA7-4216-8972-C76BCC675E83}" type="pres">
      <dgm:prSet presAssocID="{0E95AC77-52BD-468D-9199-430087D1E099}" presName="hierChild5" presStyleCnt="0"/>
      <dgm:spPr/>
    </dgm:pt>
    <dgm:pt modelId="{CFED0ED6-BF08-4CBF-BF5B-61E980A9028F}" type="pres">
      <dgm:prSet presAssocID="{8FE77B33-861D-4E34-91FD-D6B0F09453B9}" presName="Name37" presStyleLbl="parChTrans1D2" presStyleIdx="2" presStyleCnt="3"/>
      <dgm:spPr/>
    </dgm:pt>
    <dgm:pt modelId="{4D184922-D6D3-4936-BA3C-768AC80E68C9}" type="pres">
      <dgm:prSet presAssocID="{2B48E70C-68DB-45CD-92B8-11A96018410C}" presName="hierRoot2" presStyleCnt="0">
        <dgm:presLayoutVars>
          <dgm:hierBranch val="init"/>
        </dgm:presLayoutVars>
      </dgm:prSet>
      <dgm:spPr/>
    </dgm:pt>
    <dgm:pt modelId="{E2A5BE6A-38A2-40F1-8172-8CA805D3C53B}" type="pres">
      <dgm:prSet presAssocID="{2B48E70C-68DB-45CD-92B8-11A96018410C}" presName="rootComposite" presStyleCnt="0"/>
      <dgm:spPr/>
    </dgm:pt>
    <dgm:pt modelId="{50F98B19-9332-4ECC-884B-E83B01531203}" type="pres">
      <dgm:prSet presAssocID="{2B48E70C-68DB-45CD-92B8-11A96018410C}" presName="rootText" presStyleLbl="node2" presStyleIdx="2" presStyleCnt="3">
        <dgm:presLayoutVars>
          <dgm:chPref val="3"/>
        </dgm:presLayoutVars>
      </dgm:prSet>
      <dgm:spPr/>
    </dgm:pt>
    <dgm:pt modelId="{A50300E9-789F-4932-A5E7-ABC03BB79F3C}" type="pres">
      <dgm:prSet presAssocID="{2B48E70C-68DB-45CD-92B8-11A96018410C}" presName="rootConnector" presStyleLbl="node2" presStyleIdx="2" presStyleCnt="3"/>
      <dgm:spPr/>
    </dgm:pt>
    <dgm:pt modelId="{B20B143E-E7F5-40A1-803F-6A20E9FBEC74}" type="pres">
      <dgm:prSet presAssocID="{2B48E70C-68DB-45CD-92B8-11A96018410C}" presName="hierChild4" presStyleCnt="0"/>
      <dgm:spPr/>
    </dgm:pt>
    <dgm:pt modelId="{28A5FEB1-0D03-44D9-8E93-FBFD6411810C}" type="pres">
      <dgm:prSet presAssocID="{2B48E70C-68DB-45CD-92B8-11A96018410C}" presName="hierChild5" presStyleCnt="0"/>
      <dgm:spPr/>
    </dgm:pt>
    <dgm:pt modelId="{7EAA196B-9EEE-44D4-913F-91BE41BC244D}" type="pres">
      <dgm:prSet presAssocID="{22EB7354-22A0-4F02-BB82-14E0C0546EDB}" presName="hierChild3" presStyleCnt="0"/>
      <dgm:spPr/>
    </dgm:pt>
  </dgm:ptLst>
  <dgm:cxnLst>
    <dgm:cxn modelId="{582F9512-0E26-43C4-8BF5-7790FFC8AB0D}" type="presOf" srcId="{8FE77B33-861D-4E34-91FD-D6B0F09453B9}" destId="{CFED0ED6-BF08-4CBF-BF5B-61E980A9028F}" srcOrd="0" destOrd="0" presId="urn:microsoft.com/office/officeart/2005/8/layout/orgChart1"/>
    <dgm:cxn modelId="{ECD37014-A921-43D4-963B-2CA9FC48C3B0}" srcId="{36BF4F97-C09B-44EE-950D-542EBB8467F9}" destId="{22EB7354-22A0-4F02-BB82-14E0C0546EDB}" srcOrd="0" destOrd="0" parTransId="{1EB20FB1-711C-43E3-87B2-E3D4FD70BABA}" sibTransId="{A7983ECD-2D20-4742-B3CA-64911F88ADFE}"/>
    <dgm:cxn modelId="{F744011D-7940-4AE7-84F8-253006841C5D}" type="presOf" srcId="{BF5CEF7B-A344-4735-A4AD-7093B2DA0779}" destId="{9E28ABB1-98A2-4585-90C6-FCA48F915FEA}" srcOrd="0" destOrd="0" presId="urn:microsoft.com/office/officeart/2005/8/layout/orgChart1"/>
    <dgm:cxn modelId="{169D122F-48AB-459B-A712-84224FFA59A5}" type="presOf" srcId="{0E95AC77-52BD-468D-9199-430087D1E099}" destId="{CE50B9B6-FF35-43B0-8D5C-B29659C67D4E}" srcOrd="0" destOrd="0" presId="urn:microsoft.com/office/officeart/2005/8/layout/orgChart1"/>
    <dgm:cxn modelId="{4FBE8A30-1C49-4216-85D3-71750EEFF2E0}" type="presOf" srcId="{A56DCF7E-3473-42FE-B751-C999426ECC4E}" destId="{9997792D-3389-4CD7-97D1-4EF6FB5853B2}" srcOrd="1" destOrd="0" presId="urn:microsoft.com/office/officeart/2005/8/layout/orgChart1"/>
    <dgm:cxn modelId="{37C3A235-6587-44B3-B4E1-0B3510AC70E4}" type="presOf" srcId="{2B48E70C-68DB-45CD-92B8-11A96018410C}" destId="{50F98B19-9332-4ECC-884B-E83B01531203}" srcOrd="0" destOrd="0" presId="urn:microsoft.com/office/officeart/2005/8/layout/orgChart1"/>
    <dgm:cxn modelId="{2C07F939-169A-4312-9822-63CF96B790AD}" type="presOf" srcId="{36BF4F97-C09B-44EE-950D-542EBB8467F9}" destId="{046011C2-DE2A-4A22-8600-85C6C4849A81}" srcOrd="0" destOrd="0" presId="urn:microsoft.com/office/officeart/2005/8/layout/orgChart1"/>
    <dgm:cxn modelId="{286E763B-1D26-40F2-9494-110E76B0C5EA}" srcId="{22EB7354-22A0-4F02-BB82-14E0C0546EDB}" destId="{A56DCF7E-3473-42FE-B751-C999426ECC4E}" srcOrd="0" destOrd="0" parTransId="{BF5CEF7B-A344-4735-A4AD-7093B2DA0779}" sibTransId="{A8158B4F-32C5-4D98-BFD5-0456500C82EC}"/>
    <dgm:cxn modelId="{3CE21C42-B148-4182-87EF-5C6C236D0087}" srcId="{22EB7354-22A0-4F02-BB82-14E0C0546EDB}" destId="{2B48E70C-68DB-45CD-92B8-11A96018410C}" srcOrd="2" destOrd="0" parTransId="{8FE77B33-861D-4E34-91FD-D6B0F09453B9}" sibTransId="{E3A3814F-04DF-4D72-B45E-349DBAB6E1D0}"/>
    <dgm:cxn modelId="{C4848F62-F632-4240-B236-91AA8FF883E7}" type="presOf" srcId="{95CDDB31-7849-475C-A7DD-33679531356E}" destId="{FAC33782-6119-432B-8B08-52337DA2A0C7}" srcOrd="0" destOrd="0" presId="urn:microsoft.com/office/officeart/2005/8/layout/orgChart1"/>
    <dgm:cxn modelId="{7AE8814A-D952-47C6-9C08-EA55ACE4E9F4}" type="presOf" srcId="{A56DCF7E-3473-42FE-B751-C999426ECC4E}" destId="{2BDD83B8-7902-44C1-8FD0-7980311E2539}" srcOrd="0" destOrd="0" presId="urn:microsoft.com/office/officeart/2005/8/layout/orgChart1"/>
    <dgm:cxn modelId="{AEDD107D-AAD6-4ADF-B8BD-FACAC03EF8BD}" srcId="{22EB7354-22A0-4F02-BB82-14E0C0546EDB}" destId="{0E95AC77-52BD-468D-9199-430087D1E099}" srcOrd="1" destOrd="0" parTransId="{95CDDB31-7849-475C-A7DD-33679531356E}" sibTransId="{FD3F3B7E-3141-4DEF-8DE3-3C332705672C}"/>
    <dgm:cxn modelId="{704D358E-B7FA-44EC-9D8B-BB7DE3EEBEF3}" type="presOf" srcId="{2B48E70C-68DB-45CD-92B8-11A96018410C}" destId="{A50300E9-789F-4932-A5E7-ABC03BB79F3C}" srcOrd="1" destOrd="0" presId="urn:microsoft.com/office/officeart/2005/8/layout/orgChart1"/>
    <dgm:cxn modelId="{D991C090-1993-4242-B5DF-173757B84776}" type="presOf" srcId="{22EB7354-22A0-4F02-BB82-14E0C0546EDB}" destId="{E59CA1C9-D14E-4E38-9233-9C01D42E1C47}" srcOrd="0" destOrd="0" presId="urn:microsoft.com/office/officeart/2005/8/layout/orgChart1"/>
    <dgm:cxn modelId="{71854DE3-CF83-4D55-9DEE-7ABCA23F58EC}" type="presOf" srcId="{22EB7354-22A0-4F02-BB82-14E0C0546EDB}" destId="{15EC1F8C-EC83-4216-9FE1-BBE029F5F8F1}" srcOrd="1" destOrd="0" presId="urn:microsoft.com/office/officeart/2005/8/layout/orgChart1"/>
    <dgm:cxn modelId="{6B7325F9-2336-4EFD-BB81-61FBD4EC77C9}" type="presOf" srcId="{0E95AC77-52BD-468D-9199-430087D1E099}" destId="{91F3B676-3C4A-4FB0-82CD-1CE2207E5F74}" srcOrd="1" destOrd="0" presId="urn:microsoft.com/office/officeart/2005/8/layout/orgChart1"/>
    <dgm:cxn modelId="{8E756D10-9ED1-4931-AF17-363C01DB0B2D}" type="presParOf" srcId="{046011C2-DE2A-4A22-8600-85C6C4849A81}" destId="{67E0A439-4A9C-4C2C-9745-C842C6B5C48D}" srcOrd="0" destOrd="0" presId="urn:microsoft.com/office/officeart/2005/8/layout/orgChart1"/>
    <dgm:cxn modelId="{0C4E9E50-8B7D-4F85-8CF6-9A00E7FB7DC1}" type="presParOf" srcId="{67E0A439-4A9C-4C2C-9745-C842C6B5C48D}" destId="{E44B9192-5A74-4230-A6A7-D14CE1B2B7A2}" srcOrd="0" destOrd="0" presId="urn:microsoft.com/office/officeart/2005/8/layout/orgChart1"/>
    <dgm:cxn modelId="{B0EE34AC-697D-48D5-AA37-9238B6500B67}" type="presParOf" srcId="{E44B9192-5A74-4230-A6A7-D14CE1B2B7A2}" destId="{E59CA1C9-D14E-4E38-9233-9C01D42E1C47}" srcOrd="0" destOrd="0" presId="urn:microsoft.com/office/officeart/2005/8/layout/orgChart1"/>
    <dgm:cxn modelId="{0C5FC60F-950C-481F-9817-1E33754C43DB}" type="presParOf" srcId="{E44B9192-5A74-4230-A6A7-D14CE1B2B7A2}" destId="{15EC1F8C-EC83-4216-9FE1-BBE029F5F8F1}" srcOrd="1" destOrd="0" presId="urn:microsoft.com/office/officeart/2005/8/layout/orgChart1"/>
    <dgm:cxn modelId="{2C98A7BD-3AE9-47C1-BE23-1E683ACB7115}" type="presParOf" srcId="{67E0A439-4A9C-4C2C-9745-C842C6B5C48D}" destId="{66FB7C73-6BA3-4A9E-B680-90EFB58FFDC0}" srcOrd="1" destOrd="0" presId="urn:microsoft.com/office/officeart/2005/8/layout/orgChart1"/>
    <dgm:cxn modelId="{2463622D-353F-4313-A805-F0F42A5AB21A}" type="presParOf" srcId="{66FB7C73-6BA3-4A9E-B680-90EFB58FFDC0}" destId="{9E28ABB1-98A2-4585-90C6-FCA48F915FEA}" srcOrd="0" destOrd="0" presId="urn:microsoft.com/office/officeart/2005/8/layout/orgChart1"/>
    <dgm:cxn modelId="{3BF56B64-3C50-436C-9DDD-A1D294DA0AAB}" type="presParOf" srcId="{66FB7C73-6BA3-4A9E-B680-90EFB58FFDC0}" destId="{AFF86710-08B1-4CC7-BF8A-E31769530375}" srcOrd="1" destOrd="0" presId="urn:microsoft.com/office/officeart/2005/8/layout/orgChart1"/>
    <dgm:cxn modelId="{DCAA211D-0089-4F19-A1CB-64CDF405AE46}" type="presParOf" srcId="{AFF86710-08B1-4CC7-BF8A-E31769530375}" destId="{30321B6E-5900-4DA7-8CDF-4F958B53F8E6}" srcOrd="0" destOrd="0" presId="urn:microsoft.com/office/officeart/2005/8/layout/orgChart1"/>
    <dgm:cxn modelId="{9FBC80A1-5BFC-449A-93F3-DDF1A104C8ED}" type="presParOf" srcId="{30321B6E-5900-4DA7-8CDF-4F958B53F8E6}" destId="{2BDD83B8-7902-44C1-8FD0-7980311E2539}" srcOrd="0" destOrd="0" presId="urn:microsoft.com/office/officeart/2005/8/layout/orgChart1"/>
    <dgm:cxn modelId="{5AEA7A16-A338-48DD-A863-683BCC5A77A9}" type="presParOf" srcId="{30321B6E-5900-4DA7-8CDF-4F958B53F8E6}" destId="{9997792D-3389-4CD7-97D1-4EF6FB5853B2}" srcOrd="1" destOrd="0" presId="urn:microsoft.com/office/officeart/2005/8/layout/orgChart1"/>
    <dgm:cxn modelId="{A7B51065-D9D4-4BE0-AFE4-9EC7B348C11D}" type="presParOf" srcId="{AFF86710-08B1-4CC7-BF8A-E31769530375}" destId="{CA853B72-EB04-473D-868D-52401DB1CF91}" srcOrd="1" destOrd="0" presId="urn:microsoft.com/office/officeart/2005/8/layout/orgChart1"/>
    <dgm:cxn modelId="{6D9E59B2-0238-4C7C-A12D-B108D017A27B}" type="presParOf" srcId="{AFF86710-08B1-4CC7-BF8A-E31769530375}" destId="{C1C008FC-FAF2-4B11-BCE4-F1907B6B8634}" srcOrd="2" destOrd="0" presId="urn:microsoft.com/office/officeart/2005/8/layout/orgChart1"/>
    <dgm:cxn modelId="{D28DA708-F1D5-462B-993B-76A568987A60}" type="presParOf" srcId="{66FB7C73-6BA3-4A9E-B680-90EFB58FFDC0}" destId="{FAC33782-6119-432B-8B08-52337DA2A0C7}" srcOrd="2" destOrd="0" presId="urn:microsoft.com/office/officeart/2005/8/layout/orgChart1"/>
    <dgm:cxn modelId="{2A6EE485-2237-4C4F-9696-3FDE7431B6BB}" type="presParOf" srcId="{66FB7C73-6BA3-4A9E-B680-90EFB58FFDC0}" destId="{06B11395-5EC9-4317-BBAC-3E41F325756F}" srcOrd="3" destOrd="0" presId="urn:microsoft.com/office/officeart/2005/8/layout/orgChart1"/>
    <dgm:cxn modelId="{600495B2-420D-4B63-94C1-8CF3B30A539F}" type="presParOf" srcId="{06B11395-5EC9-4317-BBAC-3E41F325756F}" destId="{0EAA14E8-1ED8-4D04-A912-621EB51B0DED}" srcOrd="0" destOrd="0" presId="urn:microsoft.com/office/officeart/2005/8/layout/orgChart1"/>
    <dgm:cxn modelId="{C3F5FF2E-02A3-46F9-97C3-965C467BCCC5}" type="presParOf" srcId="{0EAA14E8-1ED8-4D04-A912-621EB51B0DED}" destId="{CE50B9B6-FF35-43B0-8D5C-B29659C67D4E}" srcOrd="0" destOrd="0" presId="urn:microsoft.com/office/officeart/2005/8/layout/orgChart1"/>
    <dgm:cxn modelId="{516EA51C-C9EE-441D-8AB9-4BBBA63FE7C4}" type="presParOf" srcId="{0EAA14E8-1ED8-4D04-A912-621EB51B0DED}" destId="{91F3B676-3C4A-4FB0-82CD-1CE2207E5F74}" srcOrd="1" destOrd="0" presId="urn:microsoft.com/office/officeart/2005/8/layout/orgChart1"/>
    <dgm:cxn modelId="{0C725ABC-BEBB-49B5-9C57-0A96C0D7F619}" type="presParOf" srcId="{06B11395-5EC9-4317-BBAC-3E41F325756F}" destId="{72D48D00-EB05-45ED-A16F-20706FE9E72B}" srcOrd="1" destOrd="0" presId="urn:microsoft.com/office/officeart/2005/8/layout/orgChart1"/>
    <dgm:cxn modelId="{D0DF4200-77E7-4816-9569-32AC56DA82A3}" type="presParOf" srcId="{06B11395-5EC9-4317-BBAC-3E41F325756F}" destId="{B3FFB33D-1BA7-4216-8972-C76BCC675E83}" srcOrd="2" destOrd="0" presId="urn:microsoft.com/office/officeart/2005/8/layout/orgChart1"/>
    <dgm:cxn modelId="{8AB86C09-2726-49D7-9140-FD53621765FE}" type="presParOf" srcId="{66FB7C73-6BA3-4A9E-B680-90EFB58FFDC0}" destId="{CFED0ED6-BF08-4CBF-BF5B-61E980A9028F}" srcOrd="4" destOrd="0" presId="urn:microsoft.com/office/officeart/2005/8/layout/orgChart1"/>
    <dgm:cxn modelId="{8A3979AA-22E9-4D4F-8822-CE79CFA6E159}" type="presParOf" srcId="{66FB7C73-6BA3-4A9E-B680-90EFB58FFDC0}" destId="{4D184922-D6D3-4936-BA3C-768AC80E68C9}" srcOrd="5" destOrd="0" presId="urn:microsoft.com/office/officeart/2005/8/layout/orgChart1"/>
    <dgm:cxn modelId="{F34F59CB-7984-4A8E-884C-47BA1A4E0275}" type="presParOf" srcId="{4D184922-D6D3-4936-BA3C-768AC80E68C9}" destId="{E2A5BE6A-38A2-40F1-8172-8CA805D3C53B}" srcOrd="0" destOrd="0" presId="urn:microsoft.com/office/officeart/2005/8/layout/orgChart1"/>
    <dgm:cxn modelId="{D3B5F734-6BB9-4BBD-8478-AE47DDAE2F71}" type="presParOf" srcId="{E2A5BE6A-38A2-40F1-8172-8CA805D3C53B}" destId="{50F98B19-9332-4ECC-884B-E83B01531203}" srcOrd="0" destOrd="0" presId="urn:microsoft.com/office/officeart/2005/8/layout/orgChart1"/>
    <dgm:cxn modelId="{ECEB894E-106C-431D-872B-EB0B0BF1255F}" type="presParOf" srcId="{E2A5BE6A-38A2-40F1-8172-8CA805D3C53B}" destId="{A50300E9-789F-4932-A5E7-ABC03BB79F3C}" srcOrd="1" destOrd="0" presId="urn:microsoft.com/office/officeart/2005/8/layout/orgChart1"/>
    <dgm:cxn modelId="{BBACC2F9-EFA1-48A3-B146-FD083397C358}" type="presParOf" srcId="{4D184922-D6D3-4936-BA3C-768AC80E68C9}" destId="{B20B143E-E7F5-40A1-803F-6A20E9FBEC74}" srcOrd="1" destOrd="0" presId="urn:microsoft.com/office/officeart/2005/8/layout/orgChart1"/>
    <dgm:cxn modelId="{E901CDC8-5D9C-45A6-91F1-2FC0229D4654}" type="presParOf" srcId="{4D184922-D6D3-4936-BA3C-768AC80E68C9}" destId="{28A5FEB1-0D03-44D9-8E93-FBFD6411810C}" srcOrd="2" destOrd="0" presId="urn:microsoft.com/office/officeart/2005/8/layout/orgChart1"/>
    <dgm:cxn modelId="{681D0C98-DC74-497C-A5BC-0D764F15F337}" type="presParOf" srcId="{67E0A439-4A9C-4C2C-9745-C842C6B5C48D}" destId="{7EAA196B-9EEE-44D4-913F-91BE41BC244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5D9717-DE36-460A-AA52-2733C1A824B8}"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7D17F8F3-79DE-4C7D-BF92-208564F54E54}">
      <dgm:prSet phldrT="[Text]"/>
      <dgm:spPr/>
      <dgm:t>
        <a:bodyPr/>
        <a:lstStyle/>
        <a:p>
          <a:r>
            <a:rPr lang="el-GR" dirty="0"/>
            <a:t>Τύποι λιθοτριψίας</a:t>
          </a:r>
          <a:endParaRPr lang="en-US" dirty="0"/>
        </a:p>
      </dgm:t>
    </dgm:pt>
    <dgm:pt modelId="{195C0F60-8894-4D31-8935-1C037610A28C}" type="parTrans" cxnId="{9C22E6C9-9107-4D50-A674-0958BA4EC7B5}">
      <dgm:prSet/>
      <dgm:spPr/>
      <dgm:t>
        <a:bodyPr/>
        <a:lstStyle/>
        <a:p>
          <a:endParaRPr lang="en-US"/>
        </a:p>
      </dgm:t>
    </dgm:pt>
    <dgm:pt modelId="{EA39EBB5-17E5-4CBD-BE0E-BFAFD89A7F9E}" type="sibTrans" cxnId="{9C22E6C9-9107-4D50-A674-0958BA4EC7B5}">
      <dgm:prSet/>
      <dgm:spPr/>
      <dgm:t>
        <a:bodyPr/>
        <a:lstStyle/>
        <a:p>
          <a:endParaRPr lang="en-US"/>
        </a:p>
      </dgm:t>
    </dgm:pt>
    <dgm:pt modelId="{93D9C980-969D-4909-8978-6ADABAB4409B}">
      <dgm:prSet phldrT="[Text]"/>
      <dgm:spPr/>
      <dgm:t>
        <a:bodyPr/>
        <a:lstStyle/>
        <a:p>
          <a:r>
            <a:rPr lang="el-GR" dirty="0"/>
            <a:t>ενδοσωματική λιθοτριψία λέιζερ </a:t>
          </a:r>
          <a:endParaRPr lang="en-US" dirty="0"/>
        </a:p>
      </dgm:t>
    </dgm:pt>
    <dgm:pt modelId="{8924D7CD-F6EA-4953-82B8-EA89016174F1}" type="sibTrans" cxnId="{C5E033A8-5D3B-48CE-97A6-33D6F4EDA014}">
      <dgm:prSet/>
      <dgm:spPr/>
      <dgm:t>
        <a:bodyPr/>
        <a:lstStyle/>
        <a:p>
          <a:endParaRPr lang="en-US"/>
        </a:p>
      </dgm:t>
    </dgm:pt>
    <dgm:pt modelId="{BEB3FC8A-51AB-4AAF-8B5D-5C069535BCB3}" type="parTrans" cxnId="{C5E033A8-5D3B-48CE-97A6-33D6F4EDA014}">
      <dgm:prSet/>
      <dgm:spPr/>
      <dgm:t>
        <a:bodyPr/>
        <a:lstStyle/>
        <a:p>
          <a:endParaRPr lang="en-US"/>
        </a:p>
      </dgm:t>
    </dgm:pt>
    <dgm:pt modelId="{16565816-8C9A-473A-BEF8-E11D3F917F72}">
      <dgm:prSet phldrT="[Text]"/>
      <dgm:spPr/>
      <dgm:t>
        <a:bodyPr/>
        <a:lstStyle/>
        <a:p>
          <a:r>
            <a:rPr lang="el-GR" dirty="0"/>
            <a:t>εξωσωματική λιθοτριψία κρουστικών κυμάτων</a:t>
          </a:r>
          <a:endParaRPr lang="en-US" dirty="0"/>
        </a:p>
      </dgm:t>
    </dgm:pt>
    <dgm:pt modelId="{B752F864-D160-41AB-95D3-7101D9593613}" type="sibTrans" cxnId="{C9858888-9A73-492E-A195-432AD583A82B}">
      <dgm:prSet/>
      <dgm:spPr/>
      <dgm:t>
        <a:bodyPr/>
        <a:lstStyle/>
        <a:p>
          <a:endParaRPr lang="en-US"/>
        </a:p>
      </dgm:t>
    </dgm:pt>
    <dgm:pt modelId="{4C130929-0029-4083-B3CE-9D4EE7265C61}" type="parTrans" cxnId="{C9858888-9A73-492E-A195-432AD583A82B}">
      <dgm:prSet/>
      <dgm:spPr/>
      <dgm:t>
        <a:bodyPr/>
        <a:lstStyle/>
        <a:p>
          <a:endParaRPr lang="en-US"/>
        </a:p>
      </dgm:t>
    </dgm:pt>
    <dgm:pt modelId="{43434575-EF04-4A06-8A1E-4B2E7C29BE7B}" type="pres">
      <dgm:prSet presAssocID="{205D9717-DE36-460A-AA52-2733C1A824B8}" presName="diagram" presStyleCnt="0">
        <dgm:presLayoutVars>
          <dgm:chPref val="1"/>
          <dgm:dir/>
          <dgm:animOne val="branch"/>
          <dgm:animLvl val="lvl"/>
          <dgm:resizeHandles val="exact"/>
        </dgm:presLayoutVars>
      </dgm:prSet>
      <dgm:spPr/>
    </dgm:pt>
    <dgm:pt modelId="{14A0E9CF-2749-45CF-93EF-79D614D46ABD}" type="pres">
      <dgm:prSet presAssocID="{7D17F8F3-79DE-4C7D-BF92-208564F54E54}" presName="root1" presStyleCnt="0"/>
      <dgm:spPr/>
    </dgm:pt>
    <dgm:pt modelId="{2BEBDA8F-7106-4B21-A04B-267C9A296807}" type="pres">
      <dgm:prSet presAssocID="{7D17F8F3-79DE-4C7D-BF92-208564F54E54}" presName="LevelOneTextNode" presStyleLbl="node0" presStyleIdx="0" presStyleCnt="1">
        <dgm:presLayoutVars>
          <dgm:chPref val="3"/>
        </dgm:presLayoutVars>
      </dgm:prSet>
      <dgm:spPr/>
    </dgm:pt>
    <dgm:pt modelId="{C941D8E6-2CB6-400F-84E7-4A7ED9414207}" type="pres">
      <dgm:prSet presAssocID="{7D17F8F3-79DE-4C7D-BF92-208564F54E54}" presName="level2hierChild" presStyleCnt="0"/>
      <dgm:spPr/>
    </dgm:pt>
    <dgm:pt modelId="{43ADA7D4-AFD1-49F7-89B5-8EB8FBA7BC0E}" type="pres">
      <dgm:prSet presAssocID="{BEB3FC8A-51AB-4AAF-8B5D-5C069535BCB3}" presName="conn2-1" presStyleLbl="parChTrans1D2" presStyleIdx="0" presStyleCnt="2"/>
      <dgm:spPr/>
    </dgm:pt>
    <dgm:pt modelId="{28829A03-0469-4649-8A7B-5181D275DF60}" type="pres">
      <dgm:prSet presAssocID="{BEB3FC8A-51AB-4AAF-8B5D-5C069535BCB3}" presName="connTx" presStyleLbl="parChTrans1D2" presStyleIdx="0" presStyleCnt="2"/>
      <dgm:spPr/>
    </dgm:pt>
    <dgm:pt modelId="{17E16D9D-4D59-41FE-839C-05E7C82A236C}" type="pres">
      <dgm:prSet presAssocID="{93D9C980-969D-4909-8978-6ADABAB4409B}" presName="root2" presStyleCnt="0"/>
      <dgm:spPr/>
    </dgm:pt>
    <dgm:pt modelId="{A1CADC40-FE7A-41DB-917A-31446C213632}" type="pres">
      <dgm:prSet presAssocID="{93D9C980-969D-4909-8978-6ADABAB4409B}" presName="LevelTwoTextNode" presStyleLbl="node2" presStyleIdx="0" presStyleCnt="2">
        <dgm:presLayoutVars>
          <dgm:chPref val="3"/>
        </dgm:presLayoutVars>
      </dgm:prSet>
      <dgm:spPr/>
    </dgm:pt>
    <dgm:pt modelId="{9DFC378F-8E18-4882-B58A-9905B26EB5BC}" type="pres">
      <dgm:prSet presAssocID="{93D9C980-969D-4909-8978-6ADABAB4409B}" presName="level3hierChild" presStyleCnt="0"/>
      <dgm:spPr/>
    </dgm:pt>
    <dgm:pt modelId="{4581FCD8-3FDF-4DEC-80B1-8069B4815293}" type="pres">
      <dgm:prSet presAssocID="{4C130929-0029-4083-B3CE-9D4EE7265C61}" presName="conn2-1" presStyleLbl="parChTrans1D2" presStyleIdx="1" presStyleCnt="2"/>
      <dgm:spPr/>
    </dgm:pt>
    <dgm:pt modelId="{0CB8D9D0-623D-411F-9A1D-EC96F879657E}" type="pres">
      <dgm:prSet presAssocID="{4C130929-0029-4083-B3CE-9D4EE7265C61}" presName="connTx" presStyleLbl="parChTrans1D2" presStyleIdx="1" presStyleCnt="2"/>
      <dgm:spPr/>
    </dgm:pt>
    <dgm:pt modelId="{5919C4D3-3E4E-49A1-AB33-4623805B587D}" type="pres">
      <dgm:prSet presAssocID="{16565816-8C9A-473A-BEF8-E11D3F917F72}" presName="root2" presStyleCnt="0"/>
      <dgm:spPr/>
    </dgm:pt>
    <dgm:pt modelId="{87637699-28E5-4A75-BEA6-0EC58AC37CE7}" type="pres">
      <dgm:prSet presAssocID="{16565816-8C9A-473A-BEF8-E11D3F917F72}" presName="LevelTwoTextNode" presStyleLbl="node2" presStyleIdx="1" presStyleCnt="2">
        <dgm:presLayoutVars>
          <dgm:chPref val="3"/>
        </dgm:presLayoutVars>
      </dgm:prSet>
      <dgm:spPr/>
    </dgm:pt>
    <dgm:pt modelId="{C5F5285B-28C3-4B6F-86AB-0DD0574B90B3}" type="pres">
      <dgm:prSet presAssocID="{16565816-8C9A-473A-BEF8-E11D3F917F72}" presName="level3hierChild" presStyleCnt="0"/>
      <dgm:spPr/>
    </dgm:pt>
  </dgm:ptLst>
  <dgm:cxnLst>
    <dgm:cxn modelId="{11E55E07-660B-4BBF-8341-C2EB0F565DB8}" type="presOf" srcId="{93D9C980-969D-4909-8978-6ADABAB4409B}" destId="{A1CADC40-FE7A-41DB-917A-31446C213632}" srcOrd="0" destOrd="0" presId="urn:microsoft.com/office/officeart/2005/8/layout/hierarchy2"/>
    <dgm:cxn modelId="{68DE5F18-B966-4F04-BEBC-DE5362AF7A29}" type="presOf" srcId="{7D17F8F3-79DE-4C7D-BF92-208564F54E54}" destId="{2BEBDA8F-7106-4B21-A04B-267C9A296807}" srcOrd="0" destOrd="0" presId="urn:microsoft.com/office/officeart/2005/8/layout/hierarchy2"/>
    <dgm:cxn modelId="{E37A3329-D009-445B-8759-9E0DF5AF5264}" type="presOf" srcId="{BEB3FC8A-51AB-4AAF-8B5D-5C069535BCB3}" destId="{28829A03-0469-4649-8A7B-5181D275DF60}" srcOrd="1" destOrd="0" presId="urn:microsoft.com/office/officeart/2005/8/layout/hierarchy2"/>
    <dgm:cxn modelId="{EE6D4566-228C-4947-97F4-2B56093D494C}" type="presOf" srcId="{BEB3FC8A-51AB-4AAF-8B5D-5C069535BCB3}" destId="{43ADA7D4-AFD1-49F7-89B5-8EB8FBA7BC0E}" srcOrd="0" destOrd="0" presId="urn:microsoft.com/office/officeart/2005/8/layout/hierarchy2"/>
    <dgm:cxn modelId="{852BCB7B-28B1-43BC-85A0-AD285F91E6E9}" type="presOf" srcId="{205D9717-DE36-460A-AA52-2733C1A824B8}" destId="{43434575-EF04-4A06-8A1E-4B2E7C29BE7B}" srcOrd="0" destOrd="0" presId="urn:microsoft.com/office/officeart/2005/8/layout/hierarchy2"/>
    <dgm:cxn modelId="{C9858888-9A73-492E-A195-432AD583A82B}" srcId="{7D17F8F3-79DE-4C7D-BF92-208564F54E54}" destId="{16565816-8C9A-473A-BEF8-E11D3F917F72}" srcOrd="1" destOrd="0" parTransId="{4C130929-0029-4083-B3CE-9D4EE7265C61}" sibTransId="{B752F864-D160-41AB-95D3-7101D9593613}"/>
    <dgm:cxn modelId="{B9C42B99-BC36-4C0D-9FE2-8920874B41E5}" type="presOf" srcId="{4C130929-0029-4083-B3CE-9D4EE7265C61}" destId="{0CB8D9D0-623D-411F-9A1D-EC96F879657E}" srcOrd="1" destOrd="0" presId="urn:microsoft.com/office/officeart/2005/8/layout/hierarchy2"/>
    <dgm:cxn modelId="{8E02E1A3-81D2-4386-86E1-6CB18367271C}" type="presOf" srcId="{16565816-8C9A-473A-BEF8-E11D3F917F72}" destId="{87637699-28E5-4A75-BEA6-0EC58AC37CE7}" srcOrd="0" destOrd="0" presId="urn:microsoft.com/office/officeart/2005/8/layout/hierarchy2"/>
    <dgm:cxn modelId="{C5E033A8-5D3B-48CE-97A6-33D6F4EDA014}" srcId="{7D17F8F3-79DE-4C7D-BF92-208564F54E54}" destId="{93D9C980-969D-4909-8978-6ADABAB4409B}" srcOrd="0" destOrd="0" parTransId="{BEB3FC8A-51AB-4AAF-8B5D-5C069535BCB3}" sibTransId="{8924D7CD-F6EA-4953-82B8-EA89016174F1}"/>
    <dgm:cxn modelId="{519EECBD-C0A5-43AB-B768-CA507E0761F0}" type="presOf" srcId="{4C130929-0029-4083-B3CE-9D4EE7265C61}" destId="{4581FCD8-3FDF-4DEC-80B1-8069B4815293}" srcOrd="0" destOrd="0" presId="urn:microsoft.com/office/officeart/2005/8/layout/hierarchy2"/>
    <dgm:cxn modelId="{9C22E6C9-9107-4D50-A674-0958BA4EC7B5}" srcId="{205D9717-DE36-460A-AA52-2733C1A824B8}" destId="{7D17F8F3-79DE-4C7D-BF92-208564F54E54}" srcOrd="0" destOrd="0" parTransId="{195C0F60-8894-4D31-8935-1C037610A28C}" sibTransId="{EA39EBB5-17E5-4CBD-BE0E-BFAFD89A7F9E}"/>
    <dgm:cxn modelId="{29B8173C-452A-494D-8B2C-B773332284D2}" type="presParOf" srcId="{43434575-EF04-4A06-8A1E-4B2E7C29BE7B}" destId="{14A0E9CF-2749-45CF-93EF-79D614D46ABD}" srcOrd="0" destOrd="0" presId="urn:microsoft.com/office/officeart/2005/8/layout/hierarchy2"/>
    <dgm:cxn modelId="{597C809E-F378-4BE6-91C7-40D075408B69}" type="presParOf" srcId="{14A0E9CF-2749-45CF-93EF-79D614D46ABD}" destId="{2BEBDA8F-7106-4B21-A04B-267C9A296807}" srcOrd="0" destOrd="0" presId="urn:microsoft.com/office/officeart/2005/8/layout/hierarchy2"/>
    <dgm:cxn modelId="{D51D56B5-3886-4BC6-A9CF-2B4D991F08B7}" type="presParOf" srcId="{14A0E9CF-2749-45CF-93EF-79D614D46ABD}" destId="{C941D8E6-2CB6-400F-84E7-4A7ED9414207}" srcOrd="1" destOrd="0" presId="urn:microsoft.com/office/officeart/2005/8/layout/hierarchy2"/>
    <dgm:cxn modelId="{64ADE595-7858-4922-AA0A-037D97F3FCD3}" type="presParOf" srcId="{C941D8E6-2CB6-400F-84E7-4A7ED9414207}" destId="{43ADA7D4-AFD1-49F7-89B5-8EB8FBA7BC0E}" srcOrd="0" destOrd="0" presId="urn:microsoft.com/office/officeart/2005/8/layout/hierarchy2"/>
    <dgm:cxn modelId="{4436185B-9D8A-46F7-8394-72F2C562AD2B}" type="presParOf" srcId="{43ADA7D4-AFD1-49F7-89B5-8EB8FBA7BC0E}" destId="{28829A03-0469-4649-8A7B-5181D275DF60}" srcOrd="0" destOrd="0" presId="urn:microsoft.com/office/officeart/2005/8/layout/hierarchy2"/>
    <dgm:cxn modelId="{1A2D958B-9AE0-4389-8F3E-FA13E147AF77}" type="presParOf" srcId="{C941D8E6-2CB6-400F-84E7-4A7ED9414207}" destId="{17E16D9D-4D59-41FE-839C-05E7C82A236C}" srcOrd="1" destOrd="0" presId="urn:microsoft.com/office/officeart/2005/8/layout/hierarchy2"/>
    <dgm:cxn modelId="{7286C389-F504-442F-853F-33BFA8E5C486}" type="presParOf" srcId="{17E16D9D-4D59-41FE-839C-05E7C82A236C}" destId="{A1CADC40-FE7A-41DB-917A-31446C213632}" srcOrd="0" destOrd="0" presId="urn:microsoft.com/office/officeart/2005/8/layout/hierarchy2"/>
    <dgm:cxn modelId="{014DDFE9-22CD-4C46-BDBF-5624CCF7FE3A}" type="presParOf" srcId="{17E16D9D-4D59-41FE-839C-05E7C82A236C}" destId="{9DFC378F-8E18-4882-B58A-9905B26EB5BC}" srcOrd="1" destOrd="0" presId="urn:microsoft.com/office/officeart/2005/8/layout/hierarchy2"/>
    <dgm:cxn modelId="{4E074784-67AB-4243-9940-7CC80653C15D}" type="presParOf" srcId="{C941D8E6-2CB6-400F-84E7-4A7ED9414207}" destId="{4581FCD8-3FDF-4DEC-80B1-8069B4815293}" srcOrd="2" destOrd="0" presId="urn:microsoft.com/office/officeart/2005/8/layout/hierarchy2"/>
    <dgm:cxn modelId="{9BD4C9E9-00D6-4BD6-8F7E-7D602CCCFA28}" type="presParOf" srcId="{4581FCD8-3FDF-4DEC-80B1-8069B4815293}" destId="{0CB8D9D0-623D-411F-9A1D-EC96F879657E}" srcOrd="0" destOrd="0" presId="urn:microsoft.com/office/officeart/2005/8/layout/hierarchy2"/>
    <dgm:cxn modelId="{F510A60D-70B7-468D-B24E-83F407A1EDD7}" type="presParOf" srcId="{C941D8E6-2CB6-400F-84E7-4A7ED9414207}" destId="{5919C4D3-3E4E-49A1-AB33-4623805B587D}" srcOrd="3" destOrd="0" presId="urn:microsoft.com/office/officeart/2005/8/layout/hierarchy2"/>
    <dgm:cxn modelId="{45C7AE8B-BF44-488E-ADB3-63AADACD831B}" type="presParOf" srcId="{5919C4D3-3E4E-49A1-AB33-4623805B587D}" destId="{87637699-28E5-4A75-BEA6-0EC58AC37CE7}" srcOrd="0" destOrd="0" presId="urn:microsoft.com/office/officeart/2005/8/layout/hierarchy2"/>
    <dgm:cxn modelId="{8FA27079-2C5E-4E11-8136-38ABFBBC6848}" type="presParOf" srcId="{5919C4D3-3E4E-49A1-AB33-4623805B587D}" destId="{C5F5285B-28C3-4B6F-86AB-0DD0574B90B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97F796-8FA8-4626-B4E3-F8D109C214E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D98F060-E603-4A07-AB17-B33C43FEBE4B}">
      <dgm:prSet phldrT="[Text]"/>
      <dgm:spPr/>
      <dgm:t>
        <a:bodyPr/>
        <a:lstStyle/>
        <a:p>
          <a:r>
            <a:rPr lang="el-GR" dirty="0"/>
            <a:t>Βασίστηκε σε</a:t>
          </a:r>
          <a:endParaRPr lang="en-US" dirty="0"/>
        </a:p>
      </dgm:t>
    </dgm:pt>
    <dgm:pt modelId="{0E8C6441-8E92-4C30-A509-83595A7C24E5}" type="parTrans" cxnId="{536CEAC0-9560-4398-9514-B6E92153AD59}">
      <dgm:prSet/>
      <dgm:spPr/>
      <dgm:t>
        <a:bodyPr/>
        <a:lstStyle/>
        <a:p>
          <a:endParaRPr lang="en-US"/>
        </a:p>
      </dgm:t>
    </dgm:pt>
    <dgm:pt modelId="{2558A3C7-23A3-475D-A5A0-2DB5485B6FE0}" type="sibTrans" cxnId="{536CEAC0-9560-4398-9514-B6E92153AD59}">
      <dgm:prSet/>
      <dgm:spPr/>
      <dgm:t>
        <a:bodyPr/>
        <a:lstStyle/>
        <a:p>
          <a:endParaRPr lang="en-US"/>
        </a:p>
      </dgm:t>
    </dgm:pt>
    <dgm:pt modelId="{585C187E-A06B-49BE-BC74-6C1304C5589F}">
      <dgm:prSet phldrT="[Text]"/>
      <dgm:spPr/>
      <dgm:t>
        <a:bodyPr/>
        <a:lstStyle/>
        <a:p>
          <a:r>
            <a:rPr lang="el-GR" dirty="0"/>
            <a:t>χειρουργική εκτίμηση του τραύματος</a:t>
          </a:r>
          <a:endParaRPr lang="en-US" dirty="0"/>
        </a:p>
      </dgm:t>
    </dgm:pt>
    <dgm:pt modelId="{0066A677-9B2F-4BF7-B738-2CB72E706A1B}" type="parTrans" cxnId="{53CB3E3C-102D-4AF6-8F39-BA036914B52A}">
      <dgm:prSet/>
      <dgm:spPr/>
      <dgm:t>
        <a:bodyPr/>
        <a:lstStyle/>
        <a:p>
          <a:endParaRPr lang="en-US"/>
        </a:p>
      </dgm:t>
    </dgm:pt>
    <dgm:pt modelId="{91BCDE7B-88F3-460C-97EC-2BEAF29D2639}" type="sibTrans" cxnId="{53CB3E3C-102D-4AF6-8F39-BA036914B52A}">
      <dgm:prSet/>
      <dgm:spPr/>
      <dgm:t>
        <a:bodyPr/>
        <a:lstStyle/>
        <a:p>
          <a:endParaRPr lang="en-US"/>
        </a:p>
      </dgm:t>
    </dgm:pt>
    <dgm:pt modelId="{BB2C202C-646B-4503-8BBB-5EEB08D7ED68}">
      <dgm:prSet phldrT="[Text]"/>
      <dgm:spPr/>
      <dgm:t>
        <a:bodyPr/>
        <a:lstStyle/>
        <a:p>
          <a:r>
            <a:rPr lang="el-GR" dirty="0"/>
            <a:t>σχετικό χρόνο επούλωσης </a:t>
          </a:r>
          <a:endParaRPr lang="en-US" dirty="0"/>
        </a:p>
      </dgm:t>
    </dgm:pt>
    <dgm:pt modelId="{298CAEAD-E11A-4A34-86BC-C1C8205D85C3}" type="parTrans" cxnId="{7561A21B-1E12-4447-B7A0-B7FF8EE29190}">
      <dgm:prSet/>
      <dgm:spPr/>
      <dgm:t>
        <a:bodyPr/>
        <a:lstStyle/>
        <a:p>
          <a:endParaRPr lang="en-US"/>
        </a:p>
      </dgm:t>
    </dgm:pt>
    <dgm:pt modelId="{25C159FC-3313-4FEA-B2AA-210844DA088A}" type="sibTrans" cxnId="{7561A21B-1E12-4447-B7A0-B7FF8EE29190}">
      <dgm:prSet/>
      <dgm:spPr/>
      <dgm:t>
        <a:bodyPr/>
        <a:lstStyle/>
        <a:p>
          <a:endParaRPr lang="en-US"/>
        </a:p>
      </dgm:t>
    </dgm:pt>
    <dgm:pt modelId="{86C93465-E000-40A4-8842-72EEF9233322}">
      <dgm:prSet phldrT="[Text]"/>
      <dgm:spPr/>
      <dgm:t>
        <a:bodyPr/>
        <a:lstStyle/>
        <a:p>
          <a:r>
            <a:rPr lang="el-GR"/>
            <a:t>πιθανή τοπική υποτροπή του όγκου μετά από 3 μήνες μετά την επέμβαση</a:t>
          </a:r>
          <a:endParaRPr lang="en-US" dirty="0"/>
        </a:p>
      </dgm:t>
    </dgm:pt>
    <dgm:pt modelId="{A69EA6F9-DCD6-45AC-B6B3-566C7BBF04D2}" type="parTrans" cxnId="{C1C738E0-FD48-4E75-9C75-A7D7B256959F}">
      <dgm:prSet/>
      <dgm:spPr/>
      <dgm:t>
        <a:bodyPr/>
        <a:lstStyle/>
        <a:p>
          <a:endParaRPr lang="en-US"/>
        </a:p>
      </dgm:t>
    </dgm:pt>
    <dgm:pt modelId="{34FB6034-8B8B-49CB-84DF-D3471831A067}" type="sibTrans" cxnId="{C1C738E0-FD48-4E75-9C75-A7D7B256959F}">
      <dgm:prSet/>
      <dgm:spPr/>
      <dgm:t>
        <a:bodyPr/>
        <a:lstStyle/>
        <a:p>
          <a:endParaRPr lang="en-US"/>
        </a:p>
      </dgm:t>
    </dgm:pt>
    <dgm:pt modelId="{810F31F0-6C09-448E-BF70-25F724FF0FB8}" type="pres">
      <dgm:prSet presAssocID="{CA97F796-8FA8-4626-B4E3-F8D109C214ED}" presName="diagram" presStyleCnt="0">
        <dgm:presLayoutVars>
          <dgm:chPref val="1"/>
          <dgm:dir/>
          <dgm:animOne val="branch"/>
          <dgm:animLvl val="lvl"/>
          <dgm:resizeHandles val="exact"/>
        </dgm:presLayoutVars>
      </dgm:prSet>
      <dgm:spPr/>
    </dgm:pt>
    <dgm:pt modelId="{700417CB-054D-4EBD-9123-A2B7C896928D}" type="pres">
      <dgm:prSet presAssocID="{DD98F060-E603-4A07-AB17-B33C43FEBE4B}" presName="root1" presStyleCnt="0"/>
      <dgm:spPr/>
    </dgm:pt>
    <dgm:pt modelId="{00942B6F-CEEF-4DEA-B1E5-749847AF68E2}" type="pres">
      <dgm:prSet presAssocID="{DD98F060-E603-4A07-AB17-B33C43FEBE4B}" presName="LevelOneTextNode" presStyleLbl="node0" presStyleIdx="0" presStyleCnt="1">
        <dgm:presLayoutVars>
          <dgm:chPref val="3"/>
        </dgm:presLayoutVars>
      </dgm:prSet>
      <dgm:spPr/>
    </dgm:pt>
    <dgm:pt modelId="{528A02FC-013B-4DD2-B178-ADC96EC9FC35}" type="pres">
      <dgm:prSet presAssocID="{DD98F060-E603-4A07-AB17-B33C43FEBE4B}" presName="level2hierChild" presStyleCnt="0"/>
      <dgm:spPr/>
    </dgm:pt>
    <dgm:pt modelId="{940D4001-3D4A-4A4F-9188-621001EC08EF}" type="pres">
      <dgm:prSet presAssocID="{0066A677-9B2F-4BF7-B738-2CB72E706A1B}" presName="conn2-1" presStyleLbl="parChTrans1D2" presStyleIdx="0" presStyleCnt="3"/>
      <dgm:spPr/>
    </dgm:pt>
    <dgm:pt modelId="{19B0A5B5-C884-4755-8690-5D9470923BCB}" type="pres">
      <dgm:prSet presAssocID="{0066A677-9B2F-4BF7-B738-2CB72E706A1B}" presName="connTx" presStyleLbl="parChTrans1D2" presStyleIdx="0" presStyleCnt="3"/>
      <dgm:spPr/>
    </dgm:pt>
    <dgm:pt modelId="{8A1FB65C-A86B-4AD0-A845-60B227AEBC23}" type="pres">
      <dgm:prSet presAssocID="{585C187E-A06B-49BE-BC74-6C1304C5589F}" presName="root2" presStyleCnt="0"/>
      <dgm:spPr/>
    </dgm:pt>
    <dgm:pt modelId="{9E5B7027-873B-4E35-BFDC-C11F75CFE00B}" type="pres">
      <dgm:prSet presAssocID="{585C187E-A06B-49BE-BC74-6C1304C5589F}" presName="LevelTwoTextNode" presStyleLbl="node2" presStyleIdx="0" presStyleCnt="3">
        <dgm:presLayoutVars>
          <dgm:chPref val="3"/>
        </dgm:presLayoutVars>
      </dgm:prSet>
      <dgm:spPr/>
    </dgm:pt>
    <dgm:pt modelId="{C61F2626-43E9-4B28-9396-AE9467C78E10}" type="pres">
      <dgm:prSet presAssocID="{585C187E-A06B-49BE-BC74-6C1304C5589F}" presName="level3hierChild" presStyleCnt="0"/>
      <dgm:spPr/>
    </dgm:pt>
    <dgm:pt modelId="{0BBA148E-6431-420E-AA1A-8CC0905D67BC}" type="pres">
      <dgm:prSet presAssocID="{A69EA6F9-DCD6-45AC-B6B3-566C7BBF04D2}" presName="conn2-1" presStyleLbl="parChTrans1D2" presStyleIdx="1" presStyleCnt="3"/>
      <dgm:spPr/>
    </dgm:pt>
    <dgm:pt modelId="{81C6A105-5149-4F96-BFBE-760404082455}" type="pres">
      <dgm:prSet presAssocID="{A69EA6F9-DCD6-45AC-B6B3-566C7BBF04D2}" presName="connTx" presStyleLbl="parChTrans1D2" presStyleIdx="1" presStyleCnt="3"/>
      <dgm:spPr/>
    </dgm:pt>
    <dgm:pt modelId="{399519A2-3B66-4A59-898E-232C5AD708DE}" type="pres">
      <dgm:prSet presAssocID="{86C93465-E000-40A4-8842-72EEF9233322}" presName="root2" presStyleCnt="0"/>
      <dgm:spPr/>
    </dgm:pt>
    <dgm:pt modelId="{1866BE4F-3258-49A3-BD1E-A835CB0AA2E6}" type="pres">
      <dgm:prSet presAssocID="{86C93465-E000-40A4-8842-72EEF9233322}" presName="LevelTwoTextNode" presStyleLbl="node2" presStyleIdx="1" presStyleCnt="3">
        <dgm:presLayoutVars>
          <dgm:chPref val="3"/>
        </dgm:presLayoutVars>
      </dgm:prSet>
      <dgm:spPr/>
    </dgm:pt>
    <dgm:pt modelId="{AB2784F6-D359-42FB-843D-FE57B392BE06}" type="pres">
      <dgm:prSet presAssocID="{86C93465-E000-40A4-8842-72EEF9233322}" presName="level3hierChild" presStyleCnt="0"/>
      <dgm:spPr/>
    </dgm:pt>
    <dgm:pt modelId="{71D70C1E-A6A0-43B0-AB2B-E7D653E203A8}" type="pres">
      <dgm:prSet presAssocID="{298CAEAD-E11A-4A34-86BC-C1C8205D85C3}" presName="conn2-1" presStyleLbl="parChTrans1D2" presStyleIdx="2" presStyleCnt="3"/>
      <dgm:spPr/>
    </dgm:pt>
    <dgm:pt modelId="{184320F5-BD2F-4FA5-8974-BD222EC5B22D}" type="pres">
      <dgm:prSet presAssocID="{298CAEAD-E11A-4A34-86BC-C1C8205D85C3}" presName="connTx" presStyleLbl="parChTrans1D2" presStyleIdx="2" presStyleCnt="3"/>
      <dgm:spPr/>
    </dgm:pt>
    <dgm:pt modelId="{50D1EDEF-E29F-4CA7-A604-F25188E286D0}" type="pres">
      <dgm:prSet presAssocID="{BB2C202C-646B-4503-8BBB-5EEB08D7ED68}" presName="root2" presStyleCnt="0"/>
      <dgm:spPr/>
    </dgm:pt>
    <dgm:pt modelId="{A7316A1C-C3B4-45E1-8A65-BC8DDC9820F0}" type="pres">
      <dgm:prSet presAssocID="{BB2C202C-646B-4503-8BBB-5EEB08D7ED68}" presName="LevelTwoTextNode" presStyleLbl="node2" presStyleIdx="2" presStyleCnt="3">
        <dgm:presLayoutVars>
          <dgm:chPref val="3"/>
        </dgm:presLayoutVars>
      </dgm:prSet>
      <dgm:spPr/>
    </dgm:pt>
    <dgm:pt modelId="{D0182326-6A4F-47F2-9B1A-AC81BEDFF95D}" type="pres">
      <dgm:prSet presAssocID="{BB2C202C-646B-4503-8BBB-5EEB08D7ED68}" presName="level3hierChild" presStyleCnt="0"/>
      <dgm:spPr/>
    </dgm:pt>
  </dgm:ptLst>
  <dgm:cxnLst>
    <dgm:cxn modelId="{8D047C01-E14E-4A15-8C2C-3F16921AA636}" type="presOf" srcId="{0066A677-9B2F-4BF7-B738-2CB72E706A1B}" destId="{940D4001-3D4A-4A4F-9188-621001EC08EF}" srcOrd="0" destOrd="0" presId="urn:microsoft.com/office/officeart/2005/8/layout/hierarchy2"/>
    <dgm:cxn modelId="{7561A21B-1E12-4447-B7A0-B7FF8EE29190}" srcId="{DD98F060-E603-4A07-AB17-B33C43FEBE4B}" destId="{BB2C202C-646B-4503-8BBB-5EEB08D7ED68}" srcOrd="2" destOrd="0" parTransId="{298CAEAD-E11A-4A34-86BC-C1C8205D85C3}" sibTransId="{25C159FC-3313-4FEA-B2AA-210844DA088A}"/>
    <dgm:cxn modelId="{F39AE12C-C80E-43D6-9553-09519334CD7D}" type="presOf" srcId="{DD98F060-E603-4A07-AB17-B33C43FEBE4B}" destId="{00942B6F-CEEF-4DEA-B1E5-749847AF68E2}" srcOrd="0" destOrd="0" presId="urn:microsoft.com/office/officeart/2005/8/layout/hierarchy2"/>
    <dgm:cxn modelId="{53CB3E3C-102D-4AF6-8F39-BA036914B52A}" srcId="{DD98F060-E603-4A07-AB17-B33C43FEBE4B}" destId="{585C187E-A06B-49BE-BC74-6C1304C5589F}" srcOrd="0" destOrd="0" parTransId="{0066A677-9B2F-4BF7-B738-2CB72E706A1B}" sibTransId="{91BCDE7B-88F3-460C-97EC-2BEAF29D2639}"/>
    <dgm:cxn modelId="{123FF85B-9E7C-4515-97BB-0F088F61AC79}" type="presOf" srcId="{298CAEAD-E11A-4A34-86BC-C1C8205D85C3}" destId="{184320F5-BD2F-4FA5-8974-BD222EC5B22D}" srcOrd="1" destOrd="0" presId="urn:microsoft.com/office/officeart/2005/8/layout/hierarchy2"/>
    <dgm:cxn modelId="{AD8B535F-4CE8-4754-93A9-091C427529FD}" type="presOf" srcId="{298CAEAD-E11A-4A34-86BC-C1C8205D85C3}" destId="{71D70C1E-A6A0-43B0-AB2B-E7D653E203A8}" srcOrd="0" destOrd="0" presId="urn:microsoft.com/office/officeart/2005/8/layout/hierarchy2"/>
    <dgm:cxn modelId="{6FFC886A-1749-412F-BA3C-CFEC12011786}" type="presOf" srcId="{585C187E-A06B-49BE-BC74-6C1304C5589F}" destId="{9E5B7027-873B-4E35-BFDC-C11F75CFE00B}" srcOrd="0" destOrd="0" presId="urn:microsoft.com/office/officeart/2005/8/layout/hierarchy2"/>
    <dgm:cxn modelId="{8DD5A451-140F-4887-8186-BB6E7EF91F05}" type="presOf" srcId="{86C93465-E000-40A4-8842-72EEF9233322}" destId="{1866BE4F-3258-49A3-BD1E-A835CB0AA2E6}" srcOrd="0" destOrd="0" presId="urn:microsoft.com/office/officeart/2005/8/layout/hierarchy2"/>
    <dgm:cxn modelId="{C19C938A-0E7D-4E40-8E63-B9230AF0CBE6}" type="presOf" srcId="{BB2C202C-646B-4503-8BBB-5EEB08D7ED68}" destId="{A7316A1C-C3B4-45E1-8A65-BC8DDC9820F0}" srcOrd="0" destOrd="0" presId="urn:microsoft.com/office/officeart/2005/8/layout/hierarchy2"/>
    <dgm:cxn modelId="{B875F0BF-2876-492F-A809-4589B93E5C78}" type="presOf" srcId="{A69EA6F9-DCD6-45AC-B6B3-566C7BBF04D2}" destId="{0BBA148E-6431-420E-AA1A-8CC0905D67BC}" srcOrd="0" destOrd="0" presId="urn:microsoft.com/office/officeart/2005/8/layout/hierarchy2"/>
    <dgm:cxn modelId="{536CEAC0-9560-4398-9514-B6E92153AD59}" srcId="{CA97F796-8FA8-4626-B4E3-F8D109C214ED}" destId="{DD98F060-E603-4A07-AB17-B33C43FEBE4B}" srcOrd="0" destOrd="0" parTransId="{0E8C6441-8E92-4C30-A509-83595A7C24E5}" sibTransId="{2558A3C7-23A3-475D-A5A0-2DB5485B6FE0}"/>
    <dgm:cxn modelId="{C1C738E0-FD48-4E75-9C75-A7D7B256959F}" srcId="{DD98F060-E603-4A07-AB17-B33C43FEBE4B}" destId="{86C93465-E000-40A4-8842-72EEF9233322}" srcOrd="1" destOrd="0" parTransId="{A69EA6F9-DCD6-45AC-B6B3-566C7BBF04D2}" sibTransId="{34FB6034-8B8B-49CB-84DF-D3471831A067}"/>
    <dgm:cxn modelId="{53F01CEC-707B-4C69-9C7B-5B23922A8370}" type="presOf" srcId="{A69EA6F9-DCD6-45AC-B6B3-566C7BBF04D2}" destId="{81C6A105-5149-4F96-BFBE-760404082455}" srcOrd="1" destOrd="0" presId="urn:microsoft.com/office/officeart/2005/8/layout/hierarchy2"/>
    <dgm:cxn modelId="{5344F9F4-EDC6-4336-8DC1-F3B584F5773E}" type="presOf" srcId="{CA97F796-8FA8-4626-B4E3-F8D109C214ED}" destId="{810F31F0-6C09-448E-BF70-25F724FF0FB8}" srcOrd="0" destOrd="0" presId="urn:microsoft.com/office/officeart/2005/8/layout/hierarchy2"/>
    <dgm:cxn modelId="{BA1111F6-E33E-425D-8136-A53D6401C81E}" type="presOf" srcId="{0066A677-9B2F-4BF7-B738-2CB72E706A1B}" destId="{19B0A5B5-C884-4755-8690-5D9470923BCB}" srcOrd="1" destOrd="0" presId="urn:microsoft.com/office/officeart/2005/8/layout/hierarchy2"/>
    <dgm:cxn modelId="{F87A1AF0-835F-4536-9EC6-2DAEC8E35B3B}" type="presParOf" srcId="{810F31F0-6C09-448E-BF70-25F724FF0FB8}" destId="{700417CB-054D-4EBD-9123-A2B7C896928D}" srcOrd="0" destOrd="0" presId="urn:microsoft.com/office/officeart/2005/8/layout/hierarchy2"/>
    <dgm:cxn modelId="{98AED721-B88A-4263-A470-E807C5FF08FB}" type="presParOf" srcId="{700417CB-054D-4EBD-9123-A2B7C896928D}" destId="{00942B6F-CEEF-4DEA-B1E5-749847AF68E2}" srcOrd="0" destOrd="0" presId="urn:microsoft.com/office/officeart/2005/8/layout/hierarchy2"/>
    <dgm:cxn modelId="{75F0FA2F-5C41-4590-9AFD-9BD683A9210D}" type="presParOf" srcId="{700417CB-054D-4EBD-9123-A2B7C896928D}" destId="{528A02FC-013B-4DD2-B178-ADC96EC9FC35}" srcOrd="1" destOrd="0" presId="urn:microsoft.com/office/officeart/2005/8/layout/hierarchy2"/>
    <dgm:cxn modelId="{EF48449B-E964-4940-8CF8-2ABCD9820EE1}" type="presParOf" srcId="{528A02FC-013B-4DD2-B178-ADC96EC9FC35}" destId="{940D4001-3D4A-4A4F-9188-621001EC08EF}" srcOrd="0" destOrd="0" presId="urn:microsoft.com/office/officeart/2005/8/layout/hierarchy2"/>
    <dgm:cxn modelId="{E696744F-503F-4896-BA1D-2DABA50716F4}" type="presParOf" srcId="{940D4001-3D4A-4A4F-9188-621001EC08EF}" destId="{19B0A5B5-C884-4755-8690-5D9470923BCB}" srcOrd="0" destOrd="0" presId="urn:microsoft.com/office/officeart/2005/8/layout/hierarchy2"/>
    <dgm:cxn modelId="{922FFB04-2FF8-4D1A-8001-F5DFDCF20825}" type="presParOf" srcId="{528A02FC-013B-4DD2-B178-ADC96EC9FC35}" destId="{8A1FB65C-A86B-4AD0-A845-60B227AEBC23}" srcOrd="1" destOrd="0" presId="urn:microsoft.com/office/officeart/2005/8/layout/hierarchy2"/>
    <dgm:cxn modelId="{FCA78374-7981-4098-B415-64081062141D}" type="presParOf" srcId="{8A1FB65C-A86B-4AD0-A845-60B227AEBC23}" destId="{9E5B7027-873B-4E35-BFDC-C11F75CFE00B}" srcOrd="0" destOrd="0" presId="urn:microsoft.com/office/officeart/2005/8/layout/hierarchy2"/>
    <dgm:cxn modelId="{6BA1BA8D-009D-4CE7-AD03-66FE14B8FA95}" type="presParOf" srcId="{8A1FB65C-A86B-4AD0-A845-60B227AEBC23}" destId="{C61F2626-43E9-4B28-9396-AE9467C78E10}" srcOrd="1" destOrd="0" presId="urn:microsoft.com/office/officeart/2005/8/layout/hierarchy2"/>
    <dgm:cxn modelId="{553479C4-D1F7-4700-93D3-7CC5264308A0}" type="presParOf" srcId="{528A02FC-013B-4DD2-B178-ADC96EC9FC35}" destId="{0BBA148E-6431-420E-AA1A-8CC0905D67BC}" srcOrd="2" destOrd="0" presId="urn:microsoft.com/office/officeart/2005/8/layout/hierarchy2"/>
    <dgm:cxn modelId="{6BAC013F-DADA-4133-A42C-7FF84989D6C1}" type="presParOf" srcId="{0BBA148E-6431-420E-AA1A-8CC0905D67BC}" destId="{81C6A105-5149-4F96-BFBE-760404082455}" srcOrd="0" destOrd="0" presId="urn:microsoft.com/office/officeart/2005/8/layout/hierarchy2"/>
    <dgm:cxn modelId="{F9F49ECE-EC6F-42AE-A2A7-FD88B41B013F}" type="presParOf" srcId="{528A02FC-013B-4DD2-B178-ADC96EC9FC35}" destId="{399519A2-3B66-4A59-898E-232C5AD708DE}" srcOrd="3" destOrd="0" presId="urn:microsoft.com/office/officeart/2005/8/layout/hierarchy2"/>
    <dgm:cxn modelId="{504182AE-EDD7-46E9-AAE4-604F45A7CC78}" type="presParOf" srcId="{399519A2-3B66-4A59-898E-232C5AD708DE}" destId="{1866BE4F-3258-49A3-BD1E-A835CB0AA2E6}" srcOrd="0" destOrd="0" presId="urn:microsoft.com/office/officeart/2005/8/layout/hierarchy2"/>
    <dgm:cxn modelId="{34244D30-1C3B-4647-81D6-E5D88609D1C2}" type="presParOf" srcId="{399519A2-3B66-4A59-898E-232C5AD708DE}" destId="{AB2784F6-D359-42FB-843D-FE57B392BE06}" srcOrd="1" destOrd="0" presId="urn:microsoft.com/office/officeart/2005/8/layout/hierarchy2"/>
    <dgm:cxn modelId="{F636F741-2A86-44CE-8165-15DD7F2241A7}" type="presParOf" srcId="{528A02FC-013B-4DD2-B178-ADC96EC9FC35}" destId="{71D70C1E-A6A0-43B0-AB2B-E7D653E203A8}" srcOrd="4" destOrd="0" presId="urn:microsoft.com/office/officeart/2005/8/layout/hierarchy2"/>
    <dgm:cxn modelId="{489A29F7-8E8C-482E-B4CE-A6991CF39047}" type="presParOf" srcId="{71D70C1E-A6A0-43B0-AB2B-E7D653E203A8}" destId="{184320F5-BD2F-4FA5-8974-BD222EC5B22D}" srcOrd="0" destOrd="0" presId="urn:microsoft.com/office/officeart/2005/8/layout/hierarchy2"/>
    <dgm:cxn modelId="{270663C9-76C0-4607-81BD-AACC9B679661}" type="presParOf" srcId="{528A02FC-013B-4DD2-B178-ADC96EC9FC35}" destId="{50D1EDEF-E29F-4CA7-A604-F25188E286D0}" srcOrd="5" destOrd="0" presId="urn:microsoft.com/office/officeart/2005/8/layout/hierarchy2"/>
    <dgm:cxn modelId="{957C4C4A-7624-4AF9-8360-C7AB95283AAD}" type="presParOf" srcId="{50D1EDEF-E29F-4CA7-A604-F25188E286D0}" destId="{A7316A1C-C3B4-45E1-8A65-BC8DDC9820F0}" srcOrd="0" destOrd="0" presId="urn:microsoft.com/office/officeart/2005/8/layout/hierarchy2"/>
    <dgm:cxn modelId="{24D83BAD-E798-4108-B26F-FC828DA3B7CC}" type="presParOf" srcId="{50D1EDEF-E29F-4CA7-A604-F25188E286D0}" destId="{D0182326-6A4F-47F2-9B1A-AC81BEDFF95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767E3-1742-4D00-83DB-B8C5200FDD88}">
      <dsp:nvSpPr>
        <dsp:cNvPr id="0" name=""/>
        <dsp:cNvSpPr/>
      </dsp:nvSpPr>
      <dsp:spPr>
        <a:xfrm>
          <a:off x="1489849" y="1146950"/>
          <a:ext cx="1374198" cy="13741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Ωφέλιμες επιδράσεις</a:t>
          </a:r>
        </a:p>
        <a:p>
          <a:pPr marL="0" lvl="0" indent="0" algn="ctr" defTabSz="577850">
            <a:lnSpc>
              <a:spcPct val="90000"/>
            </a:lnSpc>
            <a:spcBef>
              <a:spcPct val="0"/>
            </a:spcBef>
            <a:spcAft>
              <a:spcPct val="35000"/>
            </a:spcAft>
            <a:buNone/>
          </a:pPr>
          <a:r>
            <a:rPr lang="el-GR" sz="1300" kern="1200" dirty="0"/>
            <a:t>Υπεριώσους Ακτινοβολίας</a:t>
          </a:r>
          <a:endParaRPr lang="en-US" sz="1300" kern="1200" dirty="0"/>
        </a:p>
      </dsp:txBody>
      <dsp:txXfrm>
        <a:off x="1691096" y="1348197"/>
        <a:ext cx="971704" cy="971704"/>
      </dsp:txXfrm>
    </dsp:sp>
    <dsp:sp modelId="{045BEFBD-8751-45AE-8A2F-F82E2EB20BC6}">
      <dsp:nvSpPr>
        <dsp:cNvPr id="0" name=""/>
        <dsp:cNvSpPr/>
      </dsp:nvSpPr>
      <dsp:spPr>
        <a:xfrm rot="12900000">
          <a:off x="555857" y="890169"/>
          <a:ext cx="1105511" cy="39164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364508-F4F8-47C0-A63C-1F0A441EEFA0}">
      <dsp:nvSpPr>
        <dsp:cNvPr id="0" name=""/>
        <dsp:cNvSpPr/>
      </dsp:nvSpPr>
      <dsp:spPr>
        <a:xfrm>
          <a:off x="3077" y="246749"/>
          <a:ext cx="1305488" cy="10443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l-GR" sz="1700" kern="1200" dirty="0"/>
            <a:t>Σύνθεση βιταμίνης </a:t>
          </a:r>
          <a:r>
            <a:rPr lang="en-US" sz="1700" kern="1200" dirty="0"/>
            <a:t>D</a:t>
          </a:r>
          <a:r>
            <a:rPr lang="el-GR" sz="1700" kern="1200" dirty="0"/>
            <a:t> στο δέρμα</a:t>
          </a:r>
          <a:endParaRPr lang="en-US" sz="1700" kern="1200" dirty="0"/>
        </a:p>
      </dsp:txBody>
      <dsp:txXfrm>
        <a:off x="33666" y="277338"/>
        <a:ext cx="1244310" cy="983213"/>
      </dsp:txXfrm>
    </dsp:sp>
    <dsp:sp modelId="{1A97182F-FBD0-4B81-9FB9-35A47F85B52B}">
      <dsp:nvSpPr>
        <dsp:cNvPr id="0" name=""/>
        <dsp:cNvSpPr/>
      </dsp:nvSpPr>
      <dsp:spPr>
        <a:xfrm rot="19500000">
          <a:off x="2692528" y="890169"/>
          <a:ext cx="1105511" cy="391646"/>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1A10F-03C0-49F8-9BA1-55CAD1D731D0}">
      <dsp:nvSpPr>
        <dsp:cNvPr id="0" name=""/>
        <dsp:cNvSpPr/>
      </dsp:nvSpPr>
      <dsp:spPr>
        <a:xfrm>
          <a:off x="3045330" y="246749"/>
          <a:ext cx="1305488" cy="104439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l-GR" sz="1700" kern="1200" dirty="0"/>
            <a:t>Χρήση </a:t>
          </a:r>
          <a:r>
            <a:rPr lang="en-US" sz="1700" kern="1200" dirty="0"/>
            <a:t>laser </a:t>
          </a:r>
          <a:r>
            <a:rPr lang="el-GR" sz="1700" kern="1200" dirty="0"/>
            <a:t>για ιατρικούς σκοπούς</a:t>
          </a:r>
          <a:endParaRPr lang="en-US" sz="1700" kern="1200" dirty="0"/>
        </a:p>
      </dsp:txBody>
      <dsp:txXfrm>
        <a:off x="3075919" y="277338"/>
        <a:ext cx="1244310" cy="983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D0ED6-BF08-4CBF-BF5B-61E980A9028F}">
      <dsp:nvSpPr>
        <dsp:cNvPr id="0" name=""/>
        <dsp:cNvSpPr/>
      </dsp:nvSpPr>
      <dsp:spPr>
        <a:xfrm>
          <a:off x="3542574" y="2187106"/>
          <a:ext cx="2506397" cy="434994"/>
        </a:xfrm>
        <a:custGeom>
          <a:avLst/>
          <a:gdLst/>
          <a:ahLst/>
          <a:cxnLst/>
          <a:rect l="0" t="0" r="0" b="0"/>
          <a:pathLst>
            <a:path>
              <a:moveTo>
                <a:pt x="0" y="0"/>
              </a:moveTo>
              <a:lnTo>
                <a:pt x="0" y="217497"/>
              </a:lnTo>
              <a:lnTo>
                <a:pt x="2506397" y="217497"/>
              </a:lnTo>
              <a:lnTo>
                <a:pt x="2506397" y="43499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C33782-6119-432B-8B08-52337DA2A0C7}">
      <dsp:nvSpPr>
        <dsp:cNvPr id="0" name=""/>
        <dsp:cNvSpPr/>
      </dsp:nvSpPr>
      <dsp:spPr>
        <a:xfrm>
          <a:off x="3496854" y="2187106"/>
          <a:ext cx="91440" cy="434994"/>
        </a:xfrm>
        <a:custGeom>
          <a:avLst/>
          <a:gdLst/>
          <a:ahLst/>
          <a:cxnLst/>
          <a:rect l="0" t="0" r="0" b="0"/>
          <a:pathLst>
            <a:path>
              <a:moveTo>
                <a:pt x="45720" y="0"/>
              </a:moveTo>
              <a:lnTo>
                <a:pt x="45720" y="43499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28ABB1-98A2-4585-90C6-FCA48F915FEA}">
      <dsp:nvSpPr>
        <dsp:cNvPr id="0" name=""/>
        <dsp:cNvSpPr/>
      </dsp:nvSpPr>
      <dsp:spPr>
        <a:xfrm>
          <a:off x="1036176" y="2187106"/>
          <a:ext cx="2506397" cy="434994"/>
        </a:xfrm>
        <a:custGeom>
          <a:avLst/>
          <a:gdLst/>
          <a:ahLst/>
          <a:cxnLst/>
          <a:rect l="0" t="0" r="0" b="0"/>
          <a:pathLst>
            <a:path>
              <a:moveTo>
                <a:pt x="2506397" y="0"/>
              </a:moveTo>
              <a:lnTo>
                <a:pt x="2506397" y="217497"/>
              </a:lnTo>
              <a:lnTo>
                <a:pt x="0" y="217497"/>
              </a:lnTo>
              <a:lnTo>
                <a:pt x="0" y="43499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CA1C9-D14E-4E38-9233-9C01D42E1C47}">
      <dsp:nvSpPr>
        <dsp:cNvPr id="0" name=""/>
        <dsp:cNvSpPr/>
      </dsp:nvSpPr>
      <dsp:spPr>
        <a:xfrm>
          <a:off x="2506872" y="1151405"/>
          <a:ext cx="2071402" cy="10357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Φωτοδιαμόρφωση</a:t>
          </a:r>
          <a:endParaRPr lang="en-US" sz="1400" kern="1200" dirty="0"/>
        </a:p>
      </dsp:txBody>
      <dsp:txXfrm>
        <a:off x="2506872" y="1151405"/>
        <a:ext cx="2071402" cy="1035701"/>
      </dsp:txXfrm>
    </dsp:sp>
    <dsp:sp modelId="{2BDD83B8-7902-44C1-8FD0-7980311E2539}">
      <dsp:nvSpPr>
        <dsp:cNvPr id="0" name=""/>
        <dsp:cNvSpPr/>
      </dsp:nvSpPr>
      <dsp:spPr>
        <a:xfrm>
          <a:off x="475" y="2622101"/>
          <a:ext cx="2071402" cy="10357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επούλωση τραυμάτων</a:t>
          </a:r>
          <a:endParaRPr lang="en-US" sz="1400" kern="1200" dirty="0"/>
        </a:p>
      </dsp:txBody>
      <dsp:txXfrm>
        <a:off x="475" y="2622101"/>
        <a:ext cx="2071402" cy="1035701"/>
      </dsp:txXfrm>
    </dsp:sp>
    <dsp:sp modelId="{CE50B9B6-FF35-43B0-8D5C-B29659C67D4E}">
      <dsp:nvSpPr>
        <dsp:cNvPr id="0" name=""/>
        <dsp:cNvSpPr/>
      </dsp:nvSpPr>
      <dsp:spPr>
        <a:xfrm>
          <a:off x="2506872" y="2622101"/>
          <a:ext cx="2071402" cy="10357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μείωση πρηξίματος από τραυματισμό</a:t>
          </a:r>
          <a:endParaRPr lang="en-US" sz="1400" kern="1200" dirty="0"/>
        </a:p>
      </dsp:txBody>
      <dsp:txXfrm>
        <a:off x="2506872" y="2622101"/>
        <a:ext cx="2071402" cy="1035701"/>
      </dsp:txXfrm>
    </dsp:sp>
    <dsp:sp modelId="{50F98B19-9332-4ECC-884B-E83B01531203}">
      <dsp:nvSpPr>
        <dsp:cNvPr id="0" name=""/>
        <dsp:cNvSpPr/>
      </dsp:nvSpPr>
      <dsp:spPr>
        <a:xfrm>
          <a:off x="5013269" y="2622101"/>
          <a:ext cx="2071402" cy="10357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Διαμόρφωση εκφυλιστικών αλλαγών ιστού και Μετριασμός βλάβης του ΚΝΣ μετά από τραυματική εγκεφαλική βλάβη και κάκωση νωτιαίου μυελού</a:t>
          </a:r>
          <a:endParaRPr lang="en-US" sz="1400" kern="1200" dirty="0"/>
        </a:p>
      </dsp:txBody>
      <dsp:txXfrm>
        <a:off x="5013269" y="2622101"/>
        <a:ext cx="2071402" cy="1035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BDA8F-7106-4B21-A04B-267C9A296807}">
      <dsp:nvSpPr>
        <dsp:cNvPr id="0" name=""/>
        <dsp:cNvSpPr/>
      </dsp:nvSpPr>
      <dsp:spPr>
        <a:xfrm>
          <a:off x="533" y="1341008"/>
          <a:ext cx="1979242" cy="9896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Τύποι λιθοτριψίας</a:t>
          </a:r>
          <a:endParaRPr lang="en-US" sz="1700" kern="1200" dirty="0"/>
        </a:p>
      </dsp:txBody>
      <dsp:txXfrm>
        <a:off x="29518" y="1369993"/>
        <a:ext cx="1921272" cy="931651"/>
      </dsp:txXfrm>
    </dsp:sp>
    <dsp:sp modelId="{43ADA7D4-AFD1-49F7-89B5-8EB8FBA7BC0E}">
      <dsp:nvSpPr>
        <dsp:cNvPr id="0" name=""/>
        <dsp:cNvSpPr/>
      </dsp:nvSpPr>
      <dsp:spPr>
        <a:xfrm rot="19457599">
          <a:off x="1888135" y="1527045"/>
          <a:ext cx="974977" cy="48515"/>
        </a:xfrm>
        <a:custGeom>
          <a:avLst/>
          <a:gdLst/>
          <a:ahLst/>
          <a:cxnLst/>
          <a:rect l="0" t="0" r="0" b="0"/>
          <a:pathLst>
            <a:path>
              <a:moveTo>
                <a:pt x="0" y="24257"/>
              </a:moveTo>
              <a:lnTo>
                <a:pt x="974977" y="242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1249" y="1526928"/>
        <a:ext cx="48748" cy="48748"/>
      </dsp:txXfrm>
    </dsp:sp>
    <dsp:sp modelId="{A1CADC40-FE7A-41DB-917A-31446C213632}">
      <dsp:nvSpPr>
        <dsp:cNvPr id="0" name=""/>
        <dsp:cNvSpPr/>
      </dsp:nvSpPr>
      <dsp:spPr>
        <a:xfrm>
          <a:off x="2771472" y="771976"/>
          <a:ext cx="1979242" cy="9896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ενδοσωματική λιθοτριψία λέιζερ </a:t>
          </a:r>
          <a:endParaRPr lang="en-US" sz="1700" kern="1200" dirty="0"/>
        </a:p>
      </dsp:txBody>
      <dsp:txXfrm>
        <a:off x="2800457" y="800961"/>
        <a:ext cx="1921272" cy="931651"/>
      </dsp:txXfrm>
    </dsp:sp>
    <dsp:sp modelId="{4581FCD8-3FDF-4DEC-80B1-8069B4815293}">
      <dsp:nvSpPr>
        <dsp:cNvPr id="0" name=""/>
        <dsp:cNvSpPr/>
      </dsp:nvSpPr>
      <dsp:spPr>
        <a:xfrm rot="2142401">
          <a:off x="1888135" y="2096077"/>
          <a:ext cx="974977" cy="48515"/>
        </a:xfrm>
        <a:custGeom>
          <a:avLst/>
          <a:gdLst/>
          <a:ahLst/>
          <a:cxnLst/>
          <a:rect l="0" t="0" r="0" b="0"/>
          <a:pathLst>
            <a:path>
              <a:moveTo>
                <a:pt x="0" y="24257"/>
              </a:moveTo>
              <a:lnTo>
                <a:pt x="974977" y="242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1249" y="2095960"/>
        <a:ext cx="48748" cy="48748"/>
      </dsp:txXfrm>
    </dsp:sp>
    <dsp:sp modelId="{87637699-28E5-4A75-BEA6-0EC58AC37CE7}">
      <dsp:nvSpPr>
        <dsp:cNvPr id="0" name=""/>
        <dsp:cNvSpPr/>
      </dsp:nvSpPr>
      <dsp:spPr>
        <a:xfrm>
          <a:off x="2771472" y="1910040"/>
          <a:ext cx="1979242" cy="9896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εξωσωματική λιθοτριψία κρουστικών κυμάτων</a:t>
          </a:r>
          <a:endParaRPr lang="en-US" sz="1700" kern="1200" dirty="0"/>
        </a:p>
      </dsp:txBody>
      <dsp:txXfrm>
        <a:off x="2800457" y="1939025"/>
        <a:ext cx="1921272" cy="931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2B6F-CEEF-4DEA-B1E5-749847AF68E2}">
      <dsp:nvSpPr>
        <dsp:cNvPr id="0" name=""/>
        <dsp:cNvSpPr/>
      </dsp:nvSpPr>
      <dsp:spPr>
        <a:xfrm>
          <a:off x="589552" y="829067"/>
          <a:ext cx="1439836" cy="71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a:t>Βασίστηκε σε</a:t>
          </a:r>
          <a:endParaRPr lang="en-US" sz="1100" kern="1200" dirty="0"/>
        </a:p>
      </dsp:txBody>
      <dsp:txXfrm>
        <a:off x="610638" y="850153"/>
        <a:ext cx="1397664" cy="677746"/>
      </dsp:txXfrm>
    </dsp:sp>
    <dsp:sp modelId="{940D4001-3D4A-4A4F-9188-621001EC08EF}">
      <dsp:nvSpPr>
        <dsp:cNvPr id="0" name=""/>
        <dsp:cNvSpPr/>
      </dsp:nvSpPr>
      <dsp:spPr>
        <a:xfrm rot="18289469">
          <a:off x="1813092" y="747827"/>
          <a:ext cx="1008528" cy="54492"/>
        </a:xfrm>
        <a:custGeom>
          <a:avLst/>
          <a:gdLst/>
          <a:ahLst/>
          <a:cxnLst/>
          <a:rect l="0" t="0" r="0" b="0"/>
          <a:pathLst>
            <a:path>
              <a:moveTo>
                <a:pt x="0" y="27246"/>
              </a:moveTo>
              <a:lnTo>
                <a:pt x="100852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2143" y="749860"/>
        <a:ext cx="50426" cy="50426"/>
      </dsp:txXfrm>
    </dsp:sp>
    <dsp:sp modelId="{9E5B7027-873B-4E35-BFDC-C11F75CFE00B}">
      <dsp:nvSpPr>
        <dsp:cNvPr id="0" name=""/>
        <dsp:cNvSpPr/>
      </dsp:nvSpPr>
      <dsp:spPr>
        <a:xfrm>
          <a:off x="2605323" y="1161"/>
          <a:ext cx="1439836" cy="71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a:t>χειρουργική εκτίμηση του τραύματος</a:t>
          </a:r>
          <a:endParaRPr lang="en-US" sz="1100" kern="1200" dirty="0"/>
        </a:p>
      </dsp:txBody>
      <dsp:txXfrm>
        <a:off x="2626409" y="22247"/>
        <a:ext cx="1397664" cy="677746"/>
      </dsp:txXfrm>
    </dsp:sp>
    <dsp:sp modelId="{0BBA148E-6431-420E-AA1A-8CC0905D67BC}">
      <dsp:nvSpPr>
        <dsp:cNvPr id="0" name=""/>
        <dsp:cNvSpPr/>
      </dsp:nvSpPr>
      <dsp:spPr>
        <a:xfrm>
          <a:off x="2029389" y="1161780"/>
          <a:ext cx="575934" cy="54492"/>
        </a:xfrm>
        <a:custGeom>
          <a:avLst/>
          <a:gdLst/>
          <a:ahLst/>
          <a:cxnLst/>
          <a:rect l="0" t="0" r="0" b="0"/>
          <a:pathLst>
            <a:path>
              <a:moveTo>
                <a:pt x="0" y="27246"/>
              </a:moveTo>
              <a:lnTo>
                <a:pt x="575934"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2958" y="1174628"/>
        <a:ext cx="28796" cy="28796"/>
      </dsp:txXfrm>
    </dsp:sp>
    <dsp:sp modelId="{1866BE4F-3258-49A3-BD1E-A835CB0AA2E6}">
      <dsp:nvSpPr>
        <dsp:cNvPr id="0" name=""/>
        <dsp:cNvSpPr/>
      </dsp:nvSpPr>
      <dsp:spPr>
        <a:xfrm>
          <a:off x="2605323" y="829067"/>
          <a:ext cx="1439836" cy="71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a:t>πιθανή τοπική υποτροπή του όγκου μετά από 3 μήνες μετά την επέμβαση</a:t>
          </a:r>
          <a:endParaRPr lang="en-US" sz="1100" kern="1200" dirty="0"/>
        </a:p>
      </dsp:txBody>
      <dsp:txXfrm>
        <a:off x="2626409" y="850153"/>
        <a:ext cx="1397664" cy="677746"/>
      </dsp:txXfrm>
    </dsp:sp>
    <dsp:sp modelId="{71D70C1E-A6A0-43B0-AB2B-E7D653E203A8}">
      <dsp:nvSpPr>
        <dsp:cNvPr id="0" name=""/>
        <dsp:cNvSpPr/>
      </dsp:nvSpPr>
      <dsp:spPr>
        <a:xfrm rot="3310531">
          <a:off x="1813092" y="1575733"/>
          <a:ext cx="1008528" cy="54492"/>
        </a:xfrm>
        <a:custGeom>
          <a:avLst/>
          <a:gdLst/>
          <a:ahLst/>
          <a:cxnLst/>
          <a:rect l="0" t="0" r="0" b="0"/>
          <a:pathLst>
            <a:path>
              <a:moveTo>
                <a:pt x="0" y="27246"/>
              </a:moveTo>
              <a:lnTo>
                <a:pt x="100852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2143" y="1577766"/>
        <a:ext cx="50426" cy="50426"/>
      </dsp:txXfrm>
    </dsp:sp>
    <dsp:sp modelId="{A7316A1C-C3B4-45E1-8A65-BC8DDC9820F0}">
      <dsp:nvSpPr>
        <dsp:cNvPr id="0" name=""/>
        <dsp:cNvSpPr/>
      </dsp:nvSpPr>
      <dsp:spPr>
        <a:xfrm>
          <a:off x="2605323" y="1656973"/>
          <a:ext cx="1439836" cy="71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a:t>σχετικό χρόνο επούλωσης </a:t>
          </a:r>
          <a:endParaRPr lang="en-US" sz="1100" kern="1200" dirty="0"/>
        </a:p>
      </dsp:txBody>
      <dsp:txXfrm>
        <a:off x="2626409" y="1678059"/>
        <a:ext cx="1397664" cy="67774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567A1-EA12-4BDB-A11F-0F7DD9088CB8}"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7C0CC-6D8A-4481-B6B7-C3389A4B2E65}" type="slidenum">
              <a:rPr lang="en-US" smtClean="0"/>
              <a:t>‹#›</a:t>
            </a:fld>
            <a:endParaRPr lang="en-US"/>
          </a:p>
        </p:txBody>
      </p:sp>
    </p:spTree>
    <p:extLst>
      <p:ext uri="{BB962C8B-B14F-4D97-AF65-F5344CB8AC3E}">
        <p14:creationId xmlns:p14="http://schemas.microsoft.com/office/powerpoint/2010/main" val="170480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401E-E572-452A-B816-DCD563E40F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4CC174-DDAB-4A6D-A344-096A775D1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965B96-FDDD-4E43-9F1A-A3A47C502F45}"/>
              </a:ext>
            </a:extLst>
          </p:cNvPr>
          <p:cNvSpPr>
            <a:spLocks noGrp="1"/>
          </p:cNvSpPr>
          <p:nvPr>
            <p:ph type="dt" sz="half" idx="10"/>
          </p:nvPr>
        </p:nvSpPr>
        <p:spPr/>
        <p:txBody>
          <a:bodyPr/>
          <a:lstStyle/>
          <a:p>
            <a:fld id="{404A96EB-6438-4F39-B33C-454083FD3EE5}" type="datetime1">
              <a:rPr lang="en-US" smtClean="0"/>
              <a:t>11/3/2021</a:t>
            </a:fld>
            <a:endParaRPr lang="en-US"/>
          </a:p>
        </p:txBody>
      </p:sp>
      <p:sp>
        <p:nvSpPr>
          <p:cNvPr id="5" name="Footer Placeholder 4">
            <a:extLst>
              <a:ext uri="{FF2B5EF4-FFF2-40B4-BE49-F238E27FC236}">
                <a16:creationId xmlns:a16="http://schemas.microsoft.com/office/drawing/2014/main" id="{1B3E8AD1-1C60-4227-B565-05B95838DB3F}"/>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5919460E-3F08-4749-95CC-3C598A2F7E07}"/>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255419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CDD4-E561-4F33-9CF8-D2BEECB780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8F96A3-19E8-415F-ADD7-A4644F483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59550-A9F0-43AD-81AB-2C6EBD0B783B}"/>
              </a:ext>
            </a:extLst>
          </p:cNvPr>
          <p:cNvSpPr>
            <a:spLocks noGrp="1"/>
          </p:cNvSpPr>
          <p:nvPr>
            <p:ph type="dt" sz="half" idx="10"/>
          </p:nvPr>
        </p:nvSpPr>
        <p:spPr/>
        <p:txBody>
          <a:bodyPr/>
          <a:lstStyle/>
          <a:p>
            <a:fld id="{7442EB92-D5AC-47CA-BE26-8DB7A8F32831}" type="datetime1">
              <a:rPr lang="en-US" smtClean="0"/>
              <a:t>11/3/2021</a:t>
            </a:fld>
            <a:endParaRPr lang="en-US"/>
          </a:p>
        </p:txBody>
      </p:sp>
      <p:sp>
        <p:nvSpPr>
          <p:cNvPr id="5" name="Footer Placeholder 4">
            <a:extLst>
              <a:ext uri="{FF2B5EF4-FFF2-40B4-BE49-F238E27FC236}">
                <a16:creationId xmlns:a16="http://schemas.microsoft.com/office/drawing/2014/main" id="{2AFC66E4-24FF-4E53-BF22-F0DC8AD2D8BE}"/>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23A59EF1-22C3-4254-927C-03CCB3CCFAD8}"/>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159571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8548C-1C8F-4601-9233-8C7F7E410B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7216C6-0ED2-45D4-9136-BB7D012086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573E1-E3C5-4541-8F2B-72DDBCC758DA}"/>
              </a:ext>
            </a:extLst>
          </p:cNvPr>
          <p:cNvSpPr>
            <a:spLocks noGrp="1"/>
          </p:cNvSpPr>
          <p:nvPr>
            <p:ph type="dt" sz="half" idx="10"/>
          </p:nvPr>
        </p:nvSpPr>
        <p:spPr/>
        <p:txBody>
          <a:bodyPr/>
          <a:lstStyle/>
          <a:p>
            <a:fld id="{EF04A084-260D-4298-9097-BBF57B991B4B}" type="datetime1">
              <a:rPr lang="en-US" smtClean="0"/>
              <a:t>11/3/2021</a:t>
            </a:fld>
            <a:endParaRPr lang="en-US"/>
          </a:p>
        </p:txBody>
      </p:sp>
      <p:sp>
        <p:nvSpPr>
          <p:cNvPr id="5" name="Footer Placeholder 4">
            <a:extLst>
              <a:ext uri="{FF2B5EF4-FFF2-40B4-BE49-F238E27FC236}">
                <a16:creationId xmlns:a16="http://schemas.microsoft.com/office/drawing/2014/main" id="{8647812F-B39C-4F71-BE77-E71689AD0B68}"/>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3BD88B6E-BC65-4C14-8A50-87FEDDEA06BC}"/>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313091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127C-183D-4BB7-87B9-2C2BD1B5D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03B09-6C3D-4D1E-A94E-18C54A79F3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643CE-4947-41FC-831C-CF927A066188}"/>
              </a:ext>
            </a:extLst>
          </p:cNvPr>
          <p:cNvSpPr>
            <a:spLocks noGrp="1"/>
          </p:cNvSpPr>
          <p:nvPr>
            <p:ph type="dt" sz="half" idx="10"/>
          </p:nvPr>
        </p:nvSpPr>
        <p:spPr/>
        <p:txBody>
          <a:bodyPr/>
          <a:lstStyle/>
          <a:p>
            <a:fld id="{41EEA1C3-6041-4A15-AE8E-06467A7BE248}" type="datetime1">
              <a:rPr lang="en-US" smtClean="0"/>
              <a:t>11/3/2021</a:t>
            </a:fld>
            <a:endParaRPr lang="en-US"/>
          </a:p>
        </p:txBody>
      </p:sp>
      <p:sp>
        <p:nvSpPr>
          <p:cNvPr id="5" name="Footer Placeholder 4">
            <a:extLst>
              <a:ext uri="{FF2B5EF4-FFF2-40B4-BE49-F238E27FC236}">
                <a16:creationId xmlns:a16="http://schemas.microsoft.com/office/drawing/2014/main" id="{2BAE359E-B0C8-469F-8A40-D6A22E4577C4}"/>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15418BAE-E7CA-4022-8287-B363770A8F42}"/>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34624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D260-2D95-4A5B-B567-915FB0E17F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E738E-3E0B-4F47-83F7-4652B6D438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004E55-07A5-41A7-B9A1-CB6E585CDCDB}"/>
              </a:ext>
            </a:extLst>
          </p:cNvPr>
          <p:cNvSpPr>
            <a:spLocks noGrp="1"/>
          </p:cNvSpPr>
          <p:nvPr>
            <p:ph type="dt" sz="half" idx="10"/>
          </p:nvPr>
        </p:nvSpPr>
        <p:spPr/>
        <p:txBody>
          <a:bodyPr/>
          <a:lstStyle/>
          <a:p>
            <a:fld id="{FE704792-0641-46D3-9B31-830A12876C1D}" type="datetime1">
              <a:rPr lang="en-US" smtClean="0"/>
              <a:t>11/3/2021</a:t>
            </a:fld>
            <a:endParaRPr lang="en-US"/>
          </a:p>
        </p:txBody>
      </p:sp>
      <p:sp>
        <p:nvSpPr>
          <p:cNvPr id="5" name="Footer Placeholder 4">
            <a:extLst>
              <a:ext uri="{FF2B5EF4-FFF2-40B4-BE49-F238E27FC236}">
                <a16:creationId xmlns:a16="http://schemas.microsoft.com/office/drawing/2014/main" id="{5F95CF96-A21F-46E9-8C21-81E85EEB94C6}"/>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55567FAF-2C9A-429E-B756-56F4B4144637}"/>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120546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CF0D-92DD-48E8-A1F8-0F5069E688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92631-3247-4835-977B-57B0A63B3E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A5655D-6A42-489B-91E3-EDC360F28A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0D4EAB-7D3E-4285-9D13-1FAE25E9D3BF}"/>
              </a:ext>
            </a:extLst>
          </p:cNvPr>
          <p:cNvSpPr>
            <a:spLocks noGrp="1"/>
          </p:cNvSpPr>
          <p:nvPr>
            <p:ph type="dt" sz="half" idx="10"/>
          </p:nvPr>
        </p:nvSpPr>
        <p:spPr/>
        <p:txBody>
          <a:bodyPr/>
          <a:lstStyle/>
          <a:p>
            <a:fld id="{97BD9441-4C92-478A-AF54-1964A081F1EB}" type="datetime1">
              <a:rPr lang="en-US" smtClean="0"/>
              <a:t>11/3/2021</a:t>
            </a:fld>
            <a:endParaRPr lang="en-US"/>
          </a:p>
        </p:txBody>
      </p:sp>
      <p:sp>
        <p:nvSpPr>
          <p:cNvPr id="6" name="Footer Placeholder 5">
            <a:extLst>
              <a:ext uri="{FF2B5EF4-FFF2-40B4-BE49-F238E27FC236}">
                <a16:creationId xmlns:a16="http://schemas.microsoft.com/office/drawing/2014/main" id="{98680F26-7114-4641-AA80-CD241FF9601B}"/>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BF45C5AE-AAA5-480D-AD2C-A7E65C059334}"/>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23220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C749-EAC8-489A-83B7-7EDF1C4972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7D4574-5DCC-401B-BFEA-EACBD6DC6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2A0B64-FDDA-4AC4-AE3E-914F9814A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55EAC-B401-462B-B4DA-A8F538506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401A0-37D5-4009-A292-D040DC4DA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C1647-7233-4630-B4D3-67DAEA2710F5}"/>
              </a:ext>
            </a:extLst>
          </p:cNvPr>
          <p:cNvSpPr>
            <a:spLocks noGrp="1"/>
          </p:cNvSpPr>
          <p:nvPr>
            <p:ph type="dt" sz="half" idx="10"/>
          </p:nvPr>
        </p:nvSpPr>
        <p:spPr/>
        <p:txBody>
          <a:bodyPr/>
          <a:lstStyle/>
          <a:p>
            <a:fld id="{B43326EA-E2AB-4BB6-8ABC-23616D8C5FB5}" type="datetime1">
              <a:rPr lang="en-US" smtClean="0"/>
              <a:t>11/3/2021</a:t>
            </a:fld>
            <a:endParaRPr lang="en-US"/>
          </a:p>
        </p:txBody>
      </p:sp>
      <p:sp>
        <p:nvSpPr>
          <p:cNvPr id="8" name="Footer Placeholder 7">
            <a:extLst>
              <a:ext uri="{FF2B5EF4-FFF2-40B4-BE49-F238E27FC236}">
                <a16:creationId xmlns:a16="http://schemas.microsoft.com/office/drawing/2014/main" id="{5B3C08FC-6FDB-40D7-BC98-02D17F7468C5}"/>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9" name="Slide Number Placeholder 8">
            <a:extLst>
              <a:ext uri="{FF2B5EF4-FFF2-40B4-BE49-F238E27FC236}">
                <a16:creationId xmlns:a16="http://schemas.microsoft.com/office/drawing/2014/main" id="{7835808A-7F62-4201-B155-8C7A7F7BAC16}"/>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286507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362E-791D-4785-A2AC-8652C26C3A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09DC17-E194-4060-806D-395908E4A786}"/>
              </a:ext>
            </a:extLst>
          </p:cNvPr>
          <p:cNvSpPr>
            <a:spLocks noGrp="1"/>
          </p:cNvSpPr>
          <p:nvPr>
            <p:ph type="dt" sz="half" idx="10"/>
          </p:nvPr>
        </p:nvSpPr>
        <p:spPr/>
        <p:txBody>
          <a:bodyPr/>
          <a:lstStyle/>
          <a:p>
            <a:fld id="{44D6DA9A-E371-4559-AE3C-CD526AB12D4F}" type="datetime1">
              <a:rPr lang="en-US" smtClean="0"/>
              <a:t>11/3/2021</a:t>
            </a:fld>
            <a:endParaRPr lang="en-US"/>
          </a:p>
        </p:txBody>
      </p:sp>
      <p:sp>
        <p:nvSpPr>
          <p:cNvPr id="4" name="Footer Placeholder 3">
            <a:extLst>
              <a:ext uri="{FF2B5EF4-FFF2-40B4-BE49-F238E27FC236}">
                <a16:creationId xmlns:a16="http://schemas.microsoft.com/office/drawing/2014/main" id="{E3145B94-7480-4391-B93D-F66429D042D8}"/>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5" name="Slide Number Placeholder 4">
            <a:extLst>
              <a:ext uri="{FF2B5EF4-FFF2-40B4-BE49-F238E27FC236}">
                <a16:creationId xmlns:a16="http://schemas.microsoft.com/office/drawing/2014/main" id="{3EBCFF78-4155-4496-BEBF-A28E4DE059F4}"/>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336049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25B4A8-6D1C-4741-AF03-491BA98DEAA6}"/>
              </a:ext>
            </a:extLst>
          </p:cNvPr>
          <p:cNvSpPr>
            <a:spLocks noGrp="1"/>
          </p:cNvSpPr>
          <p:nvPr>
            <p:ph type="dt" sz="half" idx="10"/>
          </p:nvPr>
        </p:nvSpPr>
        <p:spPr/>
        <p:txBody>
          <a:bodyPr/>
          <a:lstStyle/>
          <a:p>
            <a:fld id="{8D2DBF67-9B05-471B-97F2-86718CA413E8}" type="datetime1">
              <a:rPr lang="en-US" smtClean="0"/>
              <a:t>11/3/2021</a:t>
            </a:fld>
            <a:endParaRPr lang="en-US"/>
          </a:p>
        </p:txBody>
      </p:sp>
      <p:sp>
        <p:nvSpPr>
          <p:cNvPr id="3" name="Footer Placeholder 2">
            <a:extLst>
              <a:ext uri="{FF2B5EF4-FFF2-40B4-BE49-F238E27FC236}">
                <a16:creationId xmlns:a16="http://schemas.microsoft.com/office/drawing/2014/main" id="{98282337-D74B-4C9B-BFBE-B1BB2DE15BCC}"/>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4" name="Slide Number Placeholder 3">
            <a:extLst>
              <a:ext uri="{FF2B5EF4-FFF2-40B4-BE49-F238E27FC236}">
                <a16:creationId xmlns:a16="http://schemas.microsoft.com/office/drawing/2014/main" id="{EB401FB7-B965-4C29-8E7D-F82EC05BF43F}"/>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39140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58C3-ACC6-495C-AEA0-49861837F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A0386-5BAE-4251-86F4-23A74581C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B288C-BF03-44B7-95DE-54EF5B41A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6E92F-55D0-42D3-962D-4C66A3669992}"/>
              </a:ext>
            </a:extLst>
          </p:cNvPr>
          <p:cNvSpPr>
            <a:spLocks noGrp="1"/>
          </p:cNvSpPr>
          <p:nvPr>
            <p:ph type="dt" sz="half" idx="10"/>
          </p:nvPr>
        </p:nvSpPr>
        <p:spPr/>
        <p:txBody>
          <a:bodyPr/>
          <a:lstStyle/>
          <a:p>
            <a:fld id="{90ED3494-FFB8-4355-914C-64664F9690C9}" type="datetime1">
              <a:rPr lang="en-US" smtClean="0"/>
              <a:t>11/3/2021</a:t>
            </a:fld>
            <a:endParaRPr lang="en-US"/>
          </a:p>
        </p:txBody>
      </p:sp>
      <p:sp>
        <p:nvSpPr>
          <p:cNvPr id="6" name="Footer Placeholder 5">
            <a:extLst>
              <a:ext uri="{FF2B5EF4-FFF2-40B4-BE49-F238E27FC236}">
                <a16:creationId xmlns:a16="http://schemas.microsoft.com/office/drawing/2014/main" id="{A59BC02B-6617-453E-9137-E4906B4E3CD2}"/>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2ABF29D2-E1B1-4FA8-8372-A04AEB30DD91}"/>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387989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662C-4E6B-4123-8574-96BD0C917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EC9992-10D7-4C82-81EB-02ED3291D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4272C2-526B-44E5-8808-C9BC06D2F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61F7C-DB61-442B-9A22-660A33737FCD}"/>
              </a:ext>
            </a:extLst>
          </p:cNvPr>
          <p:cNvSpPr>
            <a:spLocks noGrp="1"/>
          </p:cNvSpPr>
          <p:nvPr>
            <p:ph type="dt" sz="half" idx="10"/>
          </p:nvPr>
        </p:nvSpPr>
        <p:spPr/>
        <p:txBody>
          <a:bodyPr/>
          <a:lstStyle/>
          <a:p>
            <a:fld id="{32C3ADF2-000D-45B2-8E6F-9B11E786DA94}" type="datetime1">
              <a:rPr lang="en-US" smtClean="0"/>
              <a:t>11/3/2021</a:t>
            </a:fld>
            <a:endParaRPr lang="en-US"/>
          </a:p>
        </p:txBody>
      </p:sp>
      <p:sp>
        <p:nvSpPr>
          <p:cNvPr id="6" name="Footer Placeholder 5">
            <a:extLst>
              <a:ext uri="{FF2B5EF4-FFF2-40B4-BE49-F238E27FC236}">
                <a16:creationId xmlns:a16="http://schemas.microsoft.com/office/drawing/2014/main" id="{DBDBC34C-BB2D-4287-9227-59A987616B3E}"/>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8AFD13AC-3445-452D-9B73-C7D829E5FB89}"/>
              </a:ext>
            </a:extLst>
          </p:cNvPr>
          <p:cNvSpPr>
            <a:spLocks noGrp="1"/>
          </p:cNvSpPr>
          <p:nvPr>
            <p:ph type="sldNum" sz="quarter" idx="12"/>
          </p:nvPr>
        </p:nvSpPr>
        <p:spPr/>
        <p:txBody>
          <a:bodyPr/>
          <a:lstStyle/>
          <a:p>
            <a:fld id="{5EAC19F8-D3F0-4EB4-8DA7-3EDC2ACE2305}" type="slidenum">
              <a:rPr lang="en-US" smtClean="0"/>
              <a:t>‹#›</a:t>
            </a:fld>
            <a:endParaRPr lang="en-US"/>
          </a:p>
        </p:txBody>
      </p:sp>
    </p:spTree>
    <p:extLst>
      <p:ext uri="{BB962C8B-B14F-4D97-AF65-F5344CB8AC3E}">
        <p14:creationId xmlns:p14="http://schemas.microsoft.com/office/powerpoint/2010/main" val="328452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C82A7-ADA6-44A2-B606-DE1452465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7B1F2-354C-4621-B4B0-C123F9FBE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7347C-8F4B-4D73-9C5D-98B7041D8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31502-393E-44D1-9021-D16D3E77D71B}" type="datetime1">
              <a:rPr lang="en-US" smtClean="0"/>
              <a:t>11/3/2021</a:t>
            </a:fld>
            <a:endParaRPr lang="en-US"/>
          </a:p>
        </p:txBody>
      </p:sp>
      <p:sp>
        <p:nvSpPr>
          <p:cNvPr id="5" name="Footer Placeholder 4">
            <a:extLst>
              <a:ext uri="{FF2B5EF4-FFF2-40B4-BE49-F238E27FC236}">
                <a16:creationId xmlns:a16="http://schemas.microsoft.com/office/drawing/2014/main" id="{FED3BF89-7858-47CB-8CD8-289E2D211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ECBDE9E1-144F-4629-B827-7FFD7C0FB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C19F8-D3F0-4EB4-8DA7-3EDC2ACE2305}" type="slidenum">
              <a:rPr lang="en-US" smtClean="0"/>
              <a:t>‹#›</a:t>
            </a:fld>
            <a:endParaRPr lang="en-US"/>
          </a:p>
        </p:txBody>
      </p:sp>
    </p:spTree>
    <p:extLst>
      <p:ext uri="{BB962C8B-B14F-4D97-AF65-F5344CB8AC3E}">
        <p14:creationId xmlns:p14="http://schemas.microsoft.com/office/powerpoint/2010/main" val="69764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eett.gr/opencms/opencms/EETT/Electronic_Communications/Antennas_EMR/health/EMRadiation/RFenergy/Antenna.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31191A-4E18-43CC-A004-95CD1CF12897}"/>
              </a:ext>
            </a:extLst>
          </p:cNvPr>
          <p:cNvSpPr/>
          <p:nvPr/>
        </p:nvSpPr>
        <p:spPr>
          <a:xfrm>
            <a:off x="769677" y="2340299"/>
            <a:ext cx="10684335"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Αρχές Φυσικής και Ακτινοπροστασίας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 στην Κτηνιατρική Επιστήμη</a:t>
            </a:r>
            <a:endParaRPr kumimoji="0" lang="en-US"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11" name="Picture 10">
            <a:extLst>
              <a:ext uri="{FF2B5EF4-FFF2-40B4-BE49-F238E27FC236}">
                <a16:creationId xmlns:a16="http://schemas.microsoft.com/office/drawing/2014/main" id="{D1000027-FE9C-4FBC-92E6-C52EDE987FB1}"/>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72940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b="1" dirty="0">
              <a:cs typeface="Arial" charset="0"/>
            </a:endParaRPr>
          </a:p>
          <a:p>
            <a:pPr eaLnBrk="1" hangingPunct="1">
              <a:spcBef>
                <a:spcPct val="0"/>
              </a:spcBef>
              <a:buFontTx/>
              <a:buNone/>
            </a:pPr>
            <a:r>
              <a:rPr lang="el-GR" altLang="en-US" sz="2000" b="1" dirty="0">
                <a:cs typeface="Arial" charset="0"/>
              </a:rPr>
              <a:t>Υπεριώδης Ακτινοβολία</a:t>
            </a:r>
            <a:endParaRPr lang="en-US" altLang="en-US" sz="2000" b="1" dirty="0">
              <a:cs typeface="Arial" charset="0"/>
            </a:endParaRPr>
          </a:p>
        </p:txBody>
      </p:sp>
      <p:graphicFrame>
        <p:nvGraphicFramePr>
          <p:cNvPr id="3" name="Diagram 2">
            <a:extLst>
              <a:ext uri="{FF2B5EF4-FFF2-40B4-BE49-F238E27FC236}">
                <a16:creationId xmlns:a16="http://schemas.microsoft.com/office/drawing/2014/main" id="{5C63536E-A38E-4B21-8B7F-500C9421D9CB}"/>
              </a:ext>
            </a:extLst>
          </p:cNvPr>
          <p:cNvGraphicFramePr/>
          <p:nvPr>
            <p:extLst>
              <p:ext uri="{D42A27DB-BD31-4B8C-83A1-F6EECF244321}">
                <p14:modId xmlns:p14="http://schemas.microsoft.com/office/powerpoint/2010/main" val="1534579151"/>
              </p:ext>
            </p:extLst>
          </p:nvPr>
        </p:nvGraphicFramePr>
        <p:xfrm>
          <a:off x="2806699" y="1644178"/>
          <a:ext cx="7085148" cy="4809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330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b="1" dirty="0">
              <a:cs typeface="Arial" charset="0"/>
            </a:endParaRPr>
          </a:p>
          <a:p>
            <a:pPr eaLnBrk="1" hangingPunct="1">
              <a:spcBef>
                <a:spcPct val="0"/>
              </a:spcBef>
              <a:buFontTx/>
              <a:buNone/>
            </a:pPr>
            <a:r>
              <a:rPr lang="el-GR" altLang="en-US" sz="2000" b="1" dirty="0">
                <a:cs typeface="Arial" charset="0"/>
              </a:rPr>
              <a:t>Υπεριώδης Ακτινοβολία</a:t>
            </a:r>
            <a:endParaRPr lang="en-US" altLang="en-US" sz="2000" b="1" dirty="0">
              <a:cs typeface="Arial" charset="0"/>
            </a:endParaRPr>
          </a:p>
        </p:txBody>
      </p:sp>
      <p:sp>
        <p:nvSpPr>
          <p:cNvPr id="15" name="TextBox 14">
            <a:extLst>
              <a:ext uri="{FF2B5EF4-FFF2-40B4-BE49-F238E27FC236}">
                <a16:creationId xmlns:a16="http://schemas.microsoft.com/office/drawing/2014/main" id="{7BEF701F-3225-4273-A8E5-EB11056AD5F7}"/>
              </a:ext>
            </a:extLst>
          </p:cNvPr>
          <p:cNvSpPr txBox="1"/>
          <p:nvPr/>
        </p:nvSpPr>
        <p:spPr>
          <a:xfrm>
            <a:off x="169169" y="2402025"/>
            <a:ext cx="3441848" cy="369332"/>
          </a:xfrm>
          <a:prstGeom prst="rect">
            <a:avLst/>
          </a:prstGeom>
          <a:noFill/>
        </p:spPr>
        <p:txBody>
          <a:bodyPr wrap="square">
            <a:spAutoFit/>
          </a:bodyPr>
          <a:lstStyle/>
          <a:p>
            <a:r>
              <a:rPr lang="el-GR" dirty="0"/>
              <a:t>ΛΙΘΟΤΡΙΨΙΑ ΣΕ ΣΚΥΛΟΥΣ ΚΑΙ ΓΑΤΕΣ</a:t>
            </a:r>
            <a:endParaRPr lang="en-US" dirty="0"/>
          </a:p>
        </p:txBody>
      </p:sp>
      <p:sp>
        <p:nvSpPr>
          <p:cNvPr id="16" name="TextBox 15">
            <a:extLst>
              <a:ext uri="{FF2B5EF4-FFF2-40B4-BE49-F238E27FC236}">
                <a16:creationId xmlns:a16="http://schemas.microsoft.com/office/drawing/2014/main" id="{85F0508B-3496-4EA2-BE6C-E6B662484EEE}"/>
              </a:ext>
            </a:extLst>
          </p:cNvPr>
          <p:cNvSpPr txBox="1"/>
          <p:nvPr/>
        </p:nvSpPr>
        <p:spPr>
          <a:xfrm>
            <a:off x="245894" y="4024836"/>
            <a:ext cx="6094520" cy="1815882"/>
          </a:xfrm>
          <a:prstGeom prst="rect">
            <a:avLst/>
          </a:prstGeom>
          <a:noFill/>
        </p:spPr>
        <p:txBody>
          <a:bodyPr wrap="square">
            <a:spAutoFit/>
          </a:bodyPr>
          <a:lstStyle/>
          <a:p>
            <a:pPr algn="just"/>
            <a:r>
              <a:rPr lang="el-GR" sz="1400" dirty="0"/>
              <a:t>Οι μελέτες έχουν αναφέρει </a:t>
            </a:r>
            <a:r>
              <a:rPr lang="el-GR" sz="1400" b="1" u="sng" dirty="0">
                <a:solidFill>
                  <a:srgbClr val="FF0000"/>
                </a:solidFill>
              </a:rPr>
              <a:t>83-96% επιτυχία </a:t>
            </a:r>
            <a:r>
              <a:rPr lang="el-GR" sz="1400" dirty="0"/>
              <a:t>(δηλαδή πλήρη αφαίρεση λίθων) σε </a:t>
            </a:r>
            <a:r>
              <a:rPr lang="el-GR" sz="1400" b="1" u="sng" dirty="0">
                <a:solidFill>
                  <a:srgbClr val="FF0000"/>
                </a:solidFill>
              </a:rPr>
              <a:t>θηλυκά σκυλιά </a:t>
            </a:r>
            <a:r>
              <a:rPr lang="el-GR" sz="1400" dirty="0"/>
              <a:t>και </a:t>
            </a:r>
            <a:r>
              <a:rPr lang="el-GR" sz="1400" b="1" u="sng" dirty="0">
                <a:solidFill>
                  <a:schemeClr val="accent6"/>
                </a:solidFill>
              </a:rPr>
              <a:t>68-81% επιτυχία </a:t>
            </a:r>
            <a:r>
              <a:rPr lang="el-GR" sz="1400" dirty="0"/>
              <a:t>σε </a:t>
            </a:r>
            <a:r>
              <a:rPr lang="el-GR" sz="1400" b="1" u="sng" dirty="0">
                <a:solidFill>
                  <a:schemeClr val="accent6"/>
                </a:solidFill>
              </a:rPr>
              <a:t>αρσενικά σκυλιά</a:t>
            </a:r>
            <a:r>
              <a:rPr lang="el-GR" sz="1400" dirty="0"/>
              <a:t>.</a:t>
            </a:r>
          </a:p>
          <a:p>
            <a:pPr algn="just"/>
            <a:r>
              <a:rPr lang="el-GR" sz="1400" i="1" dirty="0"/>
              <a:t>Εάν υπάρχουν πολλές πέτρες</a:t>
            </a:r>
            <a:r>
              <a:rPr lang="el-GR" sz="1400" dirty="0"/>
              <a:t>, η λιθοτριψία </a:t>
            </a:r>
            <a:r>
              <a:rPr lang="el-GR" sz="1400" b="1" dirty="0"/>
              <a:t>δεν είναι αποτελεσματική </a:t>
            </a:r>
            <a:r>
              <a:rPr lang="el-GR" sz="1400" dirty="0"/>
              <a:t>και πρέπει να γίνει </a:t>
            </a:r>
            <a:r>
              <a:rPr lang="el-GR" sz="1400" b="1" dirty="0"/>
              <a:t>χειρουργική επέμβαση</a:t>
            </a:r>
            <a:r>
              <a:rPr lang="el-GR" sz="1400" dirty="0"/>
              <a:t>. </a:t>
            </a:r>
          </a:p>
          <a:p>
            <a:pPr algn="just"/>
            <a:r>
              <a:rPr lang="el-GR" sz="1400" dirty="0"/>
              <a:t>Εάν οι </a:t>
            </a:r>
            <a:r>
              <a:rPr lang="el-GR" sz="1400" i="1" dirty="0"/>
              <a:t>πέτρες είναι μεγάλες</a:t>
            </a:r>
            <a:r>
              <a:rPr lang="el-GR" sz="1400" dirty="0"/>
              <a:t>, μπορεί να </a:t>
            </a:r>
            <a:r>
              <a:rPr lang="el-GR" sz="1400" b="1" dirty="0"/>
              <a:t>μην είναι χρονικά αποδοτική </a:t>
            </a:r>
            <a:r>
              <a:rPr lang="el-GR" sz="1400" dirty="0"/>
              <a:t>η χρήση λιθοτριψίας (ορισμένες εγκαταστάσεις προτείνουν κατά της λιθοτριψίας εάν υπάρχουν περισσότερες από μία πέτρες μισής ίντσας ή περισσότερες σε διάμετρο).</a:t>
            </a:r>
            <a:endParaRPr lang="en-US" sz="1400" dirty="0"/>
          </a:p>
        </p:txBody>
      </p:sp>
      <p:sp>
        <p:nvSpPr>
          <p:cNvPr id="2" name="Arrow: Right 1">
            <a:extLst>
              <a:ext uri="{FF2B5EF4-FFF2-40B4-BE49-F238E27FC236}">
                <a16:creationId xmlns:a16="http://schemas.microsoft.com/office/drawing/2014/main" id="{A9859A1B-DC4C-4E58-9AEE-0E89E58D122F}"/>
              </a:ext>
            </a:extLst>
          </p:cNvPr>
          <p:cNvSpPr/>
          <p:nvPr/>
        </p:nvSpPr>
        <p:spPr>
          <a:xfrm>
            <a:off x="3611017" y="2441276"/>
            <a:ext cx="1047565" cy="29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D21270-DF7F-4ABD-A070-3134566B52F6}"/>
              </a:ext>
            </a:extLst>
          </p:cNvPr>
          <p:cNvSpPr txBox="1"/>
          <p:nvPr/>
        </p:nvSpPr>
        <p:spPr>
          <a:xfrm>
            <a:off x="4790843" y="2379593"/>
            <a:ext cx="7336054" cy="646331"/>
          </a:xfrm>
          <a:prstGeom prst="rect">
            <a:avLst/>
          </a:prstGeom>
          <a:noFill/>
        </p:spPr>
        <p:txBody>
          <a:bodyPr wrap="square">
            <a:spAutoFit/>
          </a:bodyPr>
          <a:lstStyle/>
          <a:p>
            <a:pPr algn="just"/>
            <a:r>
              <a:rPr lang="el-GR" sz="1800" dirty="0"/>
              <a:t>σπάσιμο των λίθων σε μικρά κομμάτια για να περάσουν χωρίς τομή οποιουδήποτε μέρους του σώματος</a:t>
            </a:r>
            <a:endParaRPr lang="en-US" dirty="0"/>
          </a:p>
        </p:txBody>
      </p:sp>
      <p:sp>
        <p:nvSpPr>
          <p:cNvPr id="21" name="Arrow: Right 20">
            <a:extLst>
              <a:ext uri="{FF2B5EF4-FFF2-40B4-BE49-F238E27FC236}">
                <a16:creationId xmlns:a16="http://schemas.microsoft.com/office/drawing/2014/main" id="{2B95A686-8D0C-4C13-8DCB-755EE492F1EA}"/>
              </a:ext>
            </a:extLst>
          </p:cNvPr>
          <p:cNvSpPr/>
          <p:nvPr/>
        </p:nvSpPr>
        <p:spPr>
          <a:xfrm>
            <a:off x="245894" y="3341160"/>
            <a:ext cx="1047565" cy="29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EC930F-17D5-4370-B34C-FC4BC136AAE8}"/>
              </a:ext>
            </a:extLst>
          </p:cNvPr>
          <p:cNvSpPr txBox="1"/>
          <p:nvPr/>
        </p:nvSpPr>
        <p:spPr>
          <a:xfrm>
            <a:off x="1370185" y="3276340"/>
            <a:ext cx="5199291" cy="369332"/>
          </a:xfrm>
          <a:prstGeom prst="rect">
            <a:avLst/>
          </a:prstGeom>
          <a:noFill/>
        </p:spPr>
        <p:txBody>
          <a:bodyPr wrap="square">
            <a:spAutoFit/>
          </a:bodyPr>
          <a:lstStyle/>
          <a:p>
            <a:r>
              <a:rPr lang="el-GR" sz="1800" dirty="0"/>
              <a:t>εναλλακτική λύση στη χειρουργική αφαίρεση πέτρας</a:t>
            </a:r>
            <a:endParaRPr lang="en-US" dirty="0"/>
          </a:p>
        </p:txBody>
      </p:sp>
      <p:sp>
        <p:nvSpPr>
          <p:cNvPr id="25" name="Arrow: Right 24">
            <a:extLst>
              <a:ext uri="{FF2B5EF4-FFF2-40B4-BE49-F238E27FC236}">
                <a16:creationId xmlns:a16="http://schemas.microsoft.com/office/drawing/2014/main" id="{D93B562D-3A94-4AC8-902A-D50E0D504340}"/>
              </a:ext>
            </a:extLst>
          </p:cNvPr>
          <p:cNvSpPr/>
          <p:nvPr/>
        </p:nvSpPr>
        <p:spPr>
          <a:xfrm>
            <a:off x="6569476" y="3341160"/>
            <a:ext cx="1047565" cy="29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8B01BF6-8E94-48B8-B81B-1B2EFE04E7AC}"/>
              </a:ext>
            </a:extLst>
          </p:cNvPr>
          <p:cNvSpPr txBox="1"/>
          <p:nvPr/>
        </p:nvSpPr>
        <p:spPr>
          <a:xfrm>
            <a:off x="7724988" y="3283026"/>
            <a:ext cx="2257212" cy="369332"/>
          </a:xfrm>
          <a:prstGeom prst="rect">
            <a:avLst/>
          </a:prstGeom>
          <a:noFill/>
        </p:spPr>
        <p:txBody>
          <a:bodyPr wrap="square">
            <a:spAutoFit/>
          </a:bodyPr>
          <a:lstStyle/>
          <a:p>
            <a:r>
              <a:rPr lang="el-GR" sz="1800" dirty="0"/>
              <a:t>λιγότερο επεμβατική</a:t>
            </a:r>
            <a:endParaRPr lang="en-US" dirty="0"/>
          </a:p>
        </p:txBody>
      </p:sp>
      <p:graphicFrame>
        <p:nvGraphicFramePr>
          <p:cNvPr id="14" name="Diagram 13">
            <a:extLst>
              <a:ext uri="{FF2B5EF4-FFF2-40B4-BE49-F238E27FC236}">
                <a16:creationId xmlns:a16="http://schemas.microsoft.com/office/drawing/2014/main" id="{0E3A1D32-AB2D-4A8B-8A88-7E34DF1D9D84}"/>
              </a:ext>
            </a:extLst>
          </p:cNvPr>
          <p:cNvGraphicFramePr/>
          <p:nvPr>
            <p:extLst>
              <p:ext uri="{D42A27DB-BD31-4B8C-83A1-F6EECF244321}">
                <p14:modId xmlns:p14="http://schemas.microsoft.com/office/powerpoint/2010/main" val="3674077680"/>
              </p:ext>
            </p:extLst>
          </p:nvPr>
        </p:nvGraphicFramePr>
        <p:xfrm>
          <a:off x="6924583" y="3042688"/>
          <a:ext cx="4751248" cy="3671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418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b="1" dirty="0">
              <a:cs typeface="Arial" charset="0"/>
            </a:endParaRPr>
          </a:p>
          <a:p>
            <a:pPr eaLnBrk="1" hangingPunct="1">
              <a:spcBef>
                <a:spcPct val="0"/>
              </a:spcBef>
              <a:buFontTx/>
              <a:buNone/>
            </a:pPr>
            <a:r>
              <a:rPr lang="el-GR" altLang="en-US" sz="2000" b="1" dirty="0">
                <a:cs typeface="Arial" charset="0"/>
              </a:rPr>
              <a:t>Υπεριώδης Ακτινοβολία</a:t>
            </a:r>
            <a:endParaRPr lang="en-US" altLang="en-US" sz="2000" b="1" dirty="0">
              <a:cs typeface="Arial" charset="0"/>
            </a:endParaRPr>
          </a:p>
        </p:txBody>
      </p:sp>
      <p:sp>
        <p:nvSpPr>
          <p:cNvPr id="15" name="TextBox 14">
            <a:extLst>
              <a:ext uri="{FF2B5EF4-FFF2-40B4-BE49-F238E27FC236}">
                <a16:creationId xmlns:a16="http://schemas.microsoft.com/office/drawing/2014/main" id="{7BEF701F-3225-4273-A8E5-EB11056AD5F7}"/>
              </a:ext>
            </a:extLst>
          </p:cNvPr>
          <p:cNvSpPr txBox="1"/>
          <p:nvPr/>
        </p:nvSpPr>
        <p:spPr>
          <a:xfrm>
            <a:off x="169169" y="2402025"/>
            <a:ext cx="3009037" cy="369332"/>
          </a:xfrm>
          <a:prstGeom prst="rect">
            <a:avLst/>
          </a:prstGeom>
          <a:noFill/>
        </p:spPr>
        <p:txBody>
          <a:bodyPr wrap="square">
            <a:spAutoFit/>
          </a:bodyPr>
          <a:lstStyle/>
          <a:p>
            <a:r>
              <a:rPr lang="el-GR" dirty="0"/>
              <a:t>ΘΕΡΑΠΕΙΑ ΟΓΚΟΥ Ή ΚΑΡΚΙΝΟΥ </a:t>
            </a:r>
            <a:endParaRPr lang="en-US" dirty="0"/>
          </a:p>
        </p:txBody>
      </p:sp>
      <p:sp>
        <p:nvSpPr>
          <p:cNvPr id="2" name="Arrow: Right 1">
            <a:extLst>
              <a:ext uri="{FF2B5EF4-FFF2-40B4-BE49-F238E27FC236}">
                <a16:creationId xmlns:a16="http://schemas.microsoft.com/office/drawing/2014/main" id="{A9859A1B-DC4C-4E58-9AEE-0E89E58D122F}"/>
              </a:ext>
            </a:extLst>
          </p:cNvPr>
          <p:cNvSpPr/>
          <p:nvPr/>
        </p:nvSpPr>
        <p:spPr>
          <a:xfrm>
            <a:off x="3184892" y="2441276"/>
            <a:ext cx="1047565" cy="29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D21270-DF7F-4ABD-A070-3134566B52F6}"/>
              </a:ext>
            </a:extLst>
          </p:cNvPr>
          <p:cNvSpPr txBox="1"/>
          <p:nvPr/>
        </p:nvSpPr>
        <p:spPr>
          <a:xfrm>
            <a:off x="4232457" y="2379593"/>
            <a:ext cx="7894440" cy="646331"/>
          </a:xfrm>
          <a:prstGeom prst="rect">
            <a:avLst/>
          </a:prstGeom>
          <a:noFill/>
        </p:spPr>
        <p:txBody>
          <a:bodyPr wrap="square">
            <a:spAutoFit/>
          </a:bodyPr>
          <a:lstStyle/>
          <a:p>
            <a:pPr algn="just"/>
            <a:r>
              <a:rPr lang="el-GR" sz="1800" dirty="0"/>
              <a:t>μελέτη σε 38 ιδιωτικούς σκύλους για την αφαίρεση διαφορετικών τύπων όγκων του δέρματος</a:t>
            </a:r>
            <a:endParaRPr lang="en-US" dirty="0"/>
          </a:p>
        </p:txBody>
      </p:sp>
      <p:sp>
        <p:nvSpPr>
          <p:cNvPr id="21" name="Arrow: Right 20">
            <a:extLst>
              <a:ext uri="{FF2B5EF4-FFF2-40B4-BE49-F238E27FC236}">
                <a16:creationId xmlns:a16="http://schemas.microsoft.com/office/drawing/2014/main" id="{2B95A686-8D0C-4C13-8DCB-755EE492F1EA}"/>
              </a:ext>
            </a:extLst>
          </p:cNvPr>
          <p:cNvSpPr/>
          <p:nvPr/>
        </p:nvSpPr>
        <p:spPr>
          <a:xfrm>
            <a:off x="169169" y="4084295"/>
            <a:ext cx="1047565" cy="29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EC930F-17D5-4370-B34C-FC4BC136AAE8}"/>
              </a:ext>
            </a:extLst>
          </p:cNvPr>
          <p:cNvSpPr txBox="1"/>
          <p:nvPr/>
        </p:nvSpPr>
        <p:spPr>
          <a:xfrm>
            <a:off x="1370185" y="3997389"/>
            <a:ext cx="2038840" cy="369332"/>
          </a:xfrm>
          <a:prstGeom prst="rect">
            <a:avLst/>
          </a:prstGeom>
          <a:noFill/>
        </p:spPr>
        <p:txBody>
          <a:bodyPr wrap="square">
            <a:spAutoFit/>
          </a:bodyPr>
          <a:lstStyle/>
          <a:p>
            <a:r>
              <a:rPr lang="el-GR" sz="1800" dirty="0"/>
              <a:t>τεχνικές λέιζερ CO</a:t>
            </a:r>
            <a:r>
              <a:rPr lang="el-GR" sz="1800" baseline="-25000" dirty="0"/>
              <a:t>2</a:t>
            </a:r>
            <a:endParaRPr lang="en-US" baseline="-25000" dirty="0"/>
          </a:p>
        </p:txBody>
      </p:sp>
      <p:sp>
        <p:nvSpPr>
          <p:cNvPr id="25" name="Arrow: Right 24">
            <a:extLst>
              <a:ext uri="{FF2B5EF4-FFF2-40B4-BE49-F238E27FC236}">
                <a16:creationId xmlns:a16="http://schemas.microsoft.com/office/drawing/2014/main" id="{D93B562D-3A94-4AC8-902A-D50E0D504340}"/>
              </a:ext>
            </a:extLst>
          </p:cNvPr>
          <p:cNvSpPr/>
          <p:nvPr/>
        </p:nvSpPr>
        <p:spPr>
          <a:xfrm>
            <a:off x="3409025" y="4036640"/>
            <a:ext cx="1047565" cy="29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Diagram 27">
            <a:extLst>
              <a:ext uri="{FF2B5EF4-FFF2-40B4-BE49-F238E27FC236}">
                <a16:creationId xmlns:a16="http://schemas.microsoft.com/office/drawing/2014/main" id="{4A7CF04F-A903-4E2D-9BCA-6ED54C99D251}"/>
              </a:ext>
            </a:extLst>
          </p:cNvPr>
          <p:cNvGraphicFramePr/>
          <p:nvPr>
            <p:extLst>
              <p:ext uri="{D42A27DB-BD31-4B8C-83A1-F6EECF244321}">
                <p14:modId xmlns:p14="http://schemas.microsoft.com/office/powerpoint/2010/main" val="3951231703"/>
              </p:ext>
            </p:extLst>
          </p:nvPr>
        </p:nvGraphicFramePr>
        <p:xfrm>
          <a:off x="4232457" y="3096526"/>
          <a:ext cx="4634713" cy="2378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Arrow: Right 28">
            <a:extLst>
              <a:ext uri="{FF2B5EF4-FFF2-40B4-BE49-F238E27FC236}">
                <a16:creationId xmlns:a16="http://schemas.microsoft.com/office/drawing/2014/main" id="{CEF5283A-03D0-48D6-B2F0-0A54C2E69E7B}"/>
              </a:ext>
            </a:extLst>
          </p:cNvPr>
          <p:cNvSpPr/>
          <p:nvPr/>
        </p:nvSpPr>
        <p:spPr>
          <a:xfrm>
            <a:off x="8518748" y="4036640"/>
            <a:ext cx="1047565" cy="29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1B3BB1F-E6BD-47CD-8D94-9FB0A7AF04EB}"/>
              </a:ext>
            </a:extLst>
          </p:cNvPr>
          <p:cNvSpPr txBox="1"/>
          <p:nvPr/>
        </p:nvSpPr>
        <p:spPr>
          <a:xfrm>
            <a:off x="9566313" y="3958138"/>
            <a:ext cx="2560584" cy="646331"/>
          </a:xfrm>
          <a:prstGeom prst="rect">
            <a:avLst/>
          </a:prstGeom>
          <a:noFill/>
        </p:spPr>
        <p:txBody>
          <a:bodyPr wrap="square">
            <a:spAutoFit/>
          </a:bodyPr>
          <a:lstStyle/>
          <a:p>
            <a:r>
              <a:rPr lang="el-GR" sz="1800" dirty="0"/>
              <a:t>τοπική υποτροπή σε δύο περιπτώσεις</a:t>
            </a:r>
            <a:endParaRPr lang="en-US" dirty="0"/>
          </a:p>
        </p:txBody>
      </p:sp>
      <p:sp>
        <p:nvSpPr>
          <p:cNvPr id="32" name="TextBox 31">
            <a:extLst>
              <a:ext uri="{FF2B5EF4-FFF2-40B4-BE49-F238E27FC236}">
                <a16:creationId xmlns:a16="http://schemas.microsoft.com/office/drawing/2014/main" id="{0955B9A5-C053-4BE0-A126-446732689551}"/>
              </a:ext>
            </a:extLst>
          </p:cNvPr>
          <p:cNvSpPr txBox="1"/>
          <p:nvPr/>
        </p:nvSpPr>
        <p:spPr>
          <a:xfrm>
            <a:off x="437471" y="4714322"/>
            <a:ext cx="5481469" cy="1384995"/>
          </a:xfrm>
          <a:prstGeom prst="rect">
            <a:avLst/>
          </a:prstGeom>
          <a:noFill/>
        </p:spPr>
        <p:txBody>
          <a:bodyPr wrap="square">
            <a:spAutoFit/>
          </a:bodyPr>
          <a:lstStyle/>
          <a:p>
            <a:pPr algn="just"/>
            <a:r>
              <a:rPr lang="el-GR" sz="1200" dirty="0"/>
              <a:t>Η μελέτη έδειξε ότι σε </a:t>
            </a:r>
            <a:r>
              <a:rPr lang="el-GR" sz="1200" b="1" u="sng" dirty="0"/>
              <a:t>30 περιπτώσεις </a:t>
            </a:r>
            <a:r>
              <a:rPr lang="el-GR" sz="1200" dirty="0"/>
              <a:t>ο </a:t>
            </a:r>
            <a:r>
              <a:rPr lang="el-GR" sz="1200" i="1" dirty="0"/>
              <a:t>χρόνος</a:t>
            </a:r>
            <a:r>
              <a:rPr lang="el-GR" sz="1200" dirty="0"/>
              <a:t> που χρειάστηκε για την </a:t>
            </a:r>
            <a:r>
              <a:rPr lang="el-GR" sz="1200" b="1" u="sng" dirty="0"/>
              <a:t>πλήρη εκτομή των βλαβών </a:t>
            </a:r>
            <a:r>
              <a:rPr lang="el-GR" sz="1200" dirty="0"/>
              <a:t>ήταν λιγότερο από </a:t>
            </a:r>
            <a:r>
              <a:rPr lang="el-GR" sz="1200" b="1" dirty="0">
                <a:solidFill>
                  <a:srgbClr val="FF0000"/>
                </a:solidFill>
              </a:rPr>
              <a:t>10 λεπτά</a:t>
            </a:r>
            <a:r>
              <a:rPr lang="el-GR" sz="1200" dirty="0"/>
              <a:t>. Ο </a:t>
            </a:r>
            <a:r>
              <a:rPr lang="el-GR" sz="1200" i="1" dirty="0"/>
              <a:t>χρόνος επούλωσης </a:t>
            </a:r>
            <a:r>
              <a:rPr lang="el-GR" sz="1200" dirty="0"/>
              <a:t>ήταν </a:t>
            </a:r>
            <a:r>
              <a:rPr lang="el-GR" sz="1200" b="1" dirty="0">
                <a:solidFill>
                  <a:srgbClr val="00B050"/>
                </a:solidFill>
              </a:rPr>
              <a:t>μεγαλύτερος από 12 ημέρες σε 6 περιπτώσεις (42,8%) </a:t>
            </a:r>
            <a:r>
              <a:rPr lang="el-GR" sz="1200" dirty="0"/>
              <a:t>με </a:t>
            </a:r>
            <a:r>
              <a:rPr lang="el-GR" sz="1200" dirty="0">
                <a:solidFill>
                  <a:schemeClr val="accent2">
                    <a:lumMod val="75000"/>
                  </a:schemeClr>
                </a:solidFill>
              </a:rPr>
              <a:t>εκτομή όγκου </a:t>
            </a:r>
            <a:r>
              <a:rPr lang="el-GR" sz="1200" dirty="0"/>
              <a:t>και σε </a:t>
            </a:r>
            <a:r>
              <a:rPr lang="el-GR" sz="1200" b="1" dirty="0"/>
              <a:t>14 περιπτώσεις (87,5%) </a:t>
            </a:r>
            <a:r>
              <a:rPr lang="el-GR" sz="1200" dirty="0"/>
              <a:t>όπου πραγματοποιήθηκε </a:t>
            </a:r>
            <a:r>
              <a:rPr lang="el-GR" sz="1200" dirty="0">
                <a:solidFill>
                  <a:schemeClr val="accent3">
                    <a:lumMod val="75000"/>
                  </a:schemeClr>
                </a:solidFill>
              </a:rPr>
              <a:t>εκτομή με τεχνική κατάλυσης</a:t>
            </a:r>
            <a:r>
              <a:rPr lang="el-GR" sz="1200" dirty="0"/>
              <a:t>. Συμπερασματικά, τα </a:t>
            </a:r>
            <a:r>
              <a:rPr lang="el-GR" sz="1200" b="1" i="1" u="sng" dirty="0"/>
              <a:t>πλεονεκτήματα της χειρουργικής με λέιζερ CO2 </a:t>
            </a:r>
            <a:r>
              <a:rPr lang="el-GR" sz="1200" dirty="0"/>
              <a:t>ήταν η </a:t>
            </a:r>
            <a:r>
              <a:rPr lang="el-GR" sz="1200" i="1" dirty="0"/>
              <a:t>καλύτερη αιμόσταση</a:t>
            </a:r>
            <a:r>
              <a:rPr lang="el-GR" sz="1200" dirty="0"/>
              <a:t>, η </a:t>
            </a:r>
            <a:r>
              <a:rPr lang="el-GR" sz="1200" i="1" dirty="0"/>
              <a:t>ακρίβεια της εργασίας</a:t>
            </a:r>
            <a:r>
              <a:rPr lang="el-GR" sz="1200" dirty="0"/>
              <a:t>, η </a:t>
            </a:r>
            <a:r>
              <a:rPr lang="el-GR" sz="1200" i="1" dirty="0"/>
              <a:t>ανατομή χωρίς επαφή</a:t>
            </a:r>
            <a:r>
              <a:rPr lang="el-GR" sz="1200" dirty="0"/>
              <a:t>, </a:t>
            </a:r>
            <a:r>
              <a:rPr lang="el-GR" sz="1200" i="1" dirty="0"/>
              <a:t>λιγότερα όργανα στο σημείο της λειτουργίας </a:t>
            </a:r>
            <a:r>
              <a:rPr lang="el-GR" sz="1200" dirty="0"/>
              <a:t>και ο </a:t>
            </a:r>
            <a:r>
              <a:rPr lang="el-GR" sz="1200" i="1" dirty="0"/>
              <a:t>ελάχιστος τραυματισμός των γύρω ιστών.</a:t>
            </a:r>
            <a:endParaRPr lang="en-US" sz="1200" i="1" dirty="0"/>
          </a:p>
        </p:txBody>
      </p:sp>
    </p:spTree>
    <p:extLst>
      <p:ext uri="{BB962C8B-B14F-4D97-AF65-F5344CB8AC3E}">
        <p14:creationId xmlns:p14="http://schemas.microsoft.com/office/powerpoint/2010/main" val="3410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Ορατό φώς</a:t>
            </a:r>
          </a:p>
        </p:txBody>
      </p:sp>
      <p:pic>
        <p:nvPicPr>
          <p:cNvPr id="2" name="Picture 1">
            <a:extLst>
              <a:ext uri="{FF2B5EF4-FFF2-40B4-BE49-F238E27FC236}">
                <a16:creationId xmlns:a16="http://schemas.microsoft.com/office/drawing/2014/main" id="{1EB72194-8E13-41A2-8C0E-7D570CB61713}"/>
              </a:ext>
            </a:extLst>
          </p:cNvPr>
          <p:cNvPicPr>
            <a:picLocks noChangeAspect="1"/>
          </p:cNvPicPr>
          <p:nvPr/>
        </p:nvPicPr>
        <p:blipFill rotWithShape="1">
          <a:blip r:embed="rId4"/>
          <a:srcRect t="17455" b="11196"/>
          <a:stretch/>
        </p:blipFill>
        <p:spPr>
          <a:xfrm>
            <a:off x="0" y="2502264"/>
            <a:ext cx="4149711" cy="3165743"/>
          </a:xfrm>
          <a:prstGeom prst="rect">
            <a:avLst/>
          </a:prstGeom>
        </p:spPr>
      </p:pic>
      <p:sp>
        <p:nvSpPr>
          <p:cNvPr id="3" name="TextBox 2">
            <a:extLst>
              <a:ext uri="{FF2B5EF4-FFF2-40B4-BE49-F238E27FC236}">
                <a16:creationId xmlns:a16="http://schemas.microsoft.com/office/drawing/2014/main" id="{80E3EEC9-317F-4087-9A5F-ED948BD63699}"/>
              </a:ext>
            </a:extLst>
          </p:cNvPr>
          <p:cNvSpPr txBox="1"/>
          <p:nvPr/>
        </p:nvSpPr>
        <p:spPr>
          <a:xfrm>
            <a:off x="8291744" y="3266533"/>
            <a:ext cx="3682153" cy="1754326"/>
          </a:xfrm>
          <a:prstGeom prst="rect">
            <a:avLst/>
          </a:prstGeom>
          <a:noFill/>
        </p:spPr>
        <p:txBody>
          <a:bodyPr wrap="square" rtlCol="0">
            <a:spAutoFit/>
          </a:bodyPr>
          <a:lstStyle/>
          <a:p>
            <a:pPr marL="285750" indent="-285750" algn="just">
              <a:buFont typeface="Arial" panose="020B0604020202020204" pitchFamily="34" charset="0"/>
              <a:buChar char="•"/>
            </a:pPr>
            <a:r>
              <a:rPr lang="el-GR" sz="1200" dirty="0"/>
              <a:t>Αντιληπτό απο το ανθρώπινο μάτι</a:t>
            </a:r>
          </a:p>
          <a:p>
            <a:pPr marL="285750" indent="-285750" algn="just">
              <a:buFont typeface="Arial" panose="020B0604020202020204" pitchFamily="34" charset="0"/>
              <a:buChar char="•"/>
            </a:pPr>
            <a:r>
              <a:rPr lang="el-GR" sz="1200" b="1" dirty="0"/>
              <a:t>λ = 400 – 700 </a:t>
            </a:r>
            <a:r>
              <a:rPr lang="en-US" sz="1200" b="1" dirty="0"/>
              <a:t>nm</a:t>
            </a:r>
          </a:p>
          <a:p>
            <a:pPr marL="285750" indent="-285750" algn="just">
              <a:buFont typeface="Arial" panose="020B0604020202020204" pitchFamily="34" charset="0"/>
              <a:buChar char="•"/>
            </a:pPr>
            <a:r>
              <a:rPr lang="en-US" sz="1200" dirty="0"/>
              <a:t>E</a:t>
            </a:r>
            <a:r>
              <a:rPr lang="el-GR" sz="1200" dirty="0"/>
              <a:t>φωτονίων = 1</a:t>
            </a:r>
            <a:r>
              <a:rPr lang="en-US" sz="1200" dirty="0"/>
              <a:t>.6 </a:t>
            </a:r>
            <a:r>
              <a:rPr lang="el-GR" sz="1200" dirty="0"/>
              <a:t>–</a:t>
            </a:r>
            <a:r>
              <a:rPr lang="en-US" sz="1200" dirty="0"/>
              <a:t> </a:t>
            </a:r>
            <a:r>
              <a:rPr lang="el-GR" sz="1200" dirty="0"/>
              <a:t>2 </a:t>
            </a:r>
            <a:r>
              <a:rPr lang="en-US" sz="1200" dirty="0"/>
              <a:t>eV</a:t>
            </a:r>
          </a:p>
          <a:p>
            <a:pPr marL="285750" indent="-285750" algn="just">
              <a:buFont typeface="Arial" panose="020B0604020202020204" pitchFamily="34" charset="0"/>
              <a:buChar char="•"/>
            </a:pPr>
            <a:r>
              <a:rPr lang="el-GR" sz="1200" dirty="0"/>
              <a:t>Κυριότερη παραγωγή ορατού φωτός είναι ο </a:t>
            </a:r>
            <a:r>
              <a:rPr lang="el-GR" sz="1200" b="1" dirty="0"/>
              <a:t>ήλιος</a:t>
            </a:r>
          </a:p>
          <a:p>
            <a:pPr marL="285750" indent="-285750" algn="just">
              <a:buFont typeface="Arial" panose="020B0604020202020204" pitchFamily="34" charset="0"/>
              <a:buChar char="•"/>
            </a:pPr>
            <a:r>
              <a:rPr lang="el-GR" sz="1200" dirty="0"/>
              <a:t>Παράγεται απο την ανακατανομή των ηλεκτρονίων στα άτομα και στα μόρια</a:t>
            </a:r>
          </a:p>
          <a:p>
            <a:pPr marL="285750" indent="-285750" algn="just">
              <a:buFont typeface="Arial" panose="020B0604020202020204" pitchFamily="34" charset="0"/>
              <a:buChar char="•"/>
            </a:pPr>
            <a:r>
              <a:rPr lang="el-GR" sz="1200" b="1" dirty="0"/>
              <a:t>Κάθε υποπεριοχή του ορατού φάσματος προκαλεί στο ανθρώπινο μάτι την αίσθηση κάποιου συγκεκριμένου χρώματος</a:t>
            </a:r>
            <a:endParaRPr lang="en-US" sz="1200" b="1" dirty="0"/>
          </a:p>
        </p:txBody>
      </p:sp>
      <p:pic>
        <p:nvPicPr>
          <p:cNvPr id="5" name="Picture 4">
            <a:extLst>
              <a:ext uri="{FF2B5EF4-FFF2-40B4-BE49-F238E27FC236}">
                <a16:creationId xmlns:a16="http://schemas.microsoft.com/office/drawing/2014/main" id="{A61CB17B-8DD7-4CF9-83FE-2B38E474FA90}"/>
              </a:ext>
            </a:extLst>
          </p:cNvPr>
          <p:cNvPicPr>
            <a:picLocks noChangeAspect="1"/>
          </p:cNvPicPr>
          <p:nvPr/>
        </p:nvPicPr>
        <p:blipFill>
          <a:blip r:embed="rId5"/>
          <a:stretch>
            <a:fillRect/>
          </a:stretch>
        </p:blipFill>
        <p:spPr>
          <a:xfrm>
            <a:off x="4028103" y="3170041"/>
            <a:ext cx="3956281" cy="2001973"/>
          </a:xfrm>
          <a:prstGeom prst="rect">
            <a:avLst/>
          </a:prstGeom>
        </p:spPr>
      </p:pic>
    </p:spTree>
    <p:extLst>
      <p:ext uri="{BB962C8B-B14F-4D97-AF65-F5344CB8AC3E}">
        <p14:creationId xmlns:p14="http://schemas.microsoft.com/office/powerpoint/2010/main" val="19168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Υπέρυθρη ακτινοβολία</a:t>
            </a:r>
          </a:p>
        </p:txBody>
      </p:sp>
      <p:sp>
        <p:nvSpPr>
          <p:cNvPr id="13" name="TextBox 12">
            <a:extLst>
              <a:ext uri="{FF2B5EF4-FFF2-40B4-BE49-F238E27FC236}">
                <a16:creationId xmlns:a16="http://schemas.microsoft.com/office/drawing/2014/main" id="{F9E65B3C-FE51-40FE-8A89-B95402B50CB8}"/>
              </a:ext>
            </a:extLst>
          </p:cNvPr>
          <p:cNvSpPr txBox="1"/>
          <p:nvPr/>
        </p:nvSpPr>
        <p:spPr>
          <a:xfrm>
            <a:off x="21023" y="2498417"/>
            <a:ext cx="7127624" cy="3539430"/>
          </a:xfrm>
          <a:prstGeom prst="rect">
            <a:avLst/>
          </a:prstGeom>
          <a:noFill/>
        </p:spPr>
        <p:txBody>
          <a:bodyPr wrap="square">
            <a:spAutoFit/>
          </a:bodyPr>
          <a:lstStyle/>
          <a:p>
            <a:pPr algn="just"/>
            <a:r>
              <a:rPr lang="el-GR" sz="1600" dirty="0"/>
              <a:t>Οι υπέρυθρες ακτινοβολίες έχουν </a:t>
            </a:r>
            <a:r>
              <a:rPr lang="el-GR" sz="1600" b="1" dirty="0"/>
              <a:t>μήκη κύματος που κυμαίνονται μεταξύ 700nm και 106 nm </a:t>
            </a:r>
            <a:r>
              <a:rPr lang="el-GR" sz="1600" dirty="0"/>
              <a:t>και αποτελούν περίπου το </a:t>
            </a:r>
            <a:r>
              <a:rPr lang="el-GR" sz="1600" b="1" dirty="0"/>
              <a:t>60% της ηλιακής ακτινοβολίας</a:t>
            </a:r>
            <a:r>
              <a:rPr lang="el-GR" sz="1600" dirty="0"/>
              <a:t>. Το </a:t>
            </a:r>
            <a:r>
              <a:rPr lang="el-GR" sz="1600" i="1" dirty="0"/>
              <a:t>βάθος διείσδυσής τους στο δέρμα </a:t>
            </a:r>
            <a:r>
              <a:rPr lang="el-GR" sz="1600" dirty="0"/>
              <a:t>είναι πολύ μικρό φτάνοντας </a:t>
            </a:r>
            <a:r>
              <a:rPr lang="el-GR" sz="1600" b="1" dirty="0">
                <a:solidFill>
                  <a:srgbClr val="FF0000"/>
                </a:solidFill>
              </a:rPr>
              <a:t>μέχρι 1mm το μέγιστο</a:t>
            </a:r>
            <a:r>
              <a:rPr lang="el-GR" sz="1600" dirty="0"/>
              <a:t>. </a:t>
            </a:r>
          </a:p>
          <a:p>
            <a:pPr algn="just"/>
            <a:r>
              <a:rPr lang="el-GR" sz="1600" b="1" u="sng" dirty="0"/>
              <a:t>Υπάρχουν δύο τύποι συσκευών υπέρυθρων ακτινοβολιών που χρησιμοποιούνται για θεραπευτικούς σκοπούς </a:t>
            </a:r>
          </a:p>
          <a:p>
            <a:pPr marL="171450" indent="-171450" algn="just">
              <a:buFont typeface="Arial" panose="020B0604020202020204" pitchFamily="34" charset="0"/>
              <a:buChar char="•"/>
            </a:pPr>
            <a:r>
              <a:rPr lang="el-GR" sz="1600" dirty="0"/>
              <a:t>οι φωτεινές και </a:t>
            </a:r>
          </a:p>
          <a:p>
            <a:pPr marL="171450" indent="-171450" algn="just">
              <a:buFont typeface="Arial" panose="020B0604020202020204" pitchFamily="34" charset="0"/>
              <a:buChar char="•"/>
            </a:pPr>
            <a:r>
              <a:rPr lang="el-GR" sz="1600" dirty="0"/>
              <a:t>οι μη φωτεινές γεννήτριες υπερύθρων. </a:t>
            </a:r>
          </a:p>
          <a:p>
            <a:pPr algn="just"/>
            <a:r>
              <a:rPr lang="el-GR" sz="1600" dirty="0"/>
              <a:t>Και στις δύο μορφές γεννητριών πρέπει να μεριμνούμε ώστε η </a:t>
            </a:r>
            <a:r>
              <a:rPr lang="el-GR" sz="1600" b="1" dirty="0">
                <a:solidFill>
                  <a:schemeClr val="accent6">
                    <a:lumMod val="60000"/>
                    <a:lumOff val="40000"/>
                  </a:schemeClr>
                </a:solidFill>
              </a:rPr>
              <a:t>ακτινοβολία να πέφτει κάθετα στην περιοχή του σώματος</a:t>
            </a:r>
            <a:r>
              <a:rPr lang="el-GR" sz="1600" dirty="0"/>
              <a:t> που γίνεται η εφαρμογή. Οι ιστοί που βρίσκονται πλησίον της θεραπευόμενης περιοχής πρέπει να προστατεύονται από τη θερμότητα σκεπάζοντάς τους με </a:t>
            </a:r>
            <a:r>
              <a:rPr lang="el-GR" sz="1600" b="1" dirty="0"/>
              <a:t>στεγνές πετσέτες</a:t>
            </a:r>
            <a:r>
              <a:rPr lang="el-GR" sz="1600" dirty="0"/>
              <a:t>. Ο </a:t>
            </a:r>
            <a:r>
              <a:rPr lang="el-GR" sz="1600" i="1" dirty="0"/>
              <a:t>χρόνος θεραπείας </a:t>
            </a:r>
            <a:r>
              <a:rPr lang="el-GR" sz="1600" dirty="0"/>
              <a:t>συνήθως κυμαίνεται από </a:t>
            </a:r>
            <a:r>
              <a:rPr lang="el-GR" sz="1600" b="1" dirty="0"/>
              <a:t>10-30 λεπτά </a:t>
            </a:r>
            <a:r>
              <a:rPr lang="el-GR" sz="1600" dirty="0"/>
              <a:t>και </a:t>
            </a:r>
            <a:r>
              <a:rPr lang="el-GR" sz="1600" i="1" u="sng" dirty="0"/>
              <a:t>εξαρτάται</a:t>
            </a:r>
            <a:r>
              <a:rPr lang="el-GR" sz="1600" dirty="0"/>
              <a:t> από τη</a:t>
            </a:r>
          </a:p>
          <a:p>
            <a:pPr marL="171450" indent="-171450" algn="just">
              <a:buFont typeface="Arial" panose="020B0604020202020204" pitchFamily="34" charset="0"/>
              <a:buChar char="•"/>
            </a:pPr>
            <a:r>
              <a:rPr lang="el-GR" sz="1600" dirty="0"/>
              <a:t>χρονιότητα της πάθησης που θεραπεύεται και </a:t>
            </a:r>
          </a:p>
          <a:p>
            <a:pPr marL="171450" indent="-171450" algn="just">
              <a:buFont typeface="Arial" panose="020B0604020202020204" pitchFamily="34" charset="0"/>
              <a:buChar char="•"/>
            </a:pPr>
            <a:r>
              <a:rPr lang="el-GR" sz="1600" dirty="0"/>
              <a:t>την απόσταση της λάμπας από το δέρμα. </a:t>
            </a:r>
            <a:endParaRPr lang="en-US" sz="1600" dirty="0"/>
          </a:p>
        </p:txBody>
      </p:sp>
      <p:sp>
        <p:nvSpPr>
          <p:cNvPr id="2" name="Rectangle 1">
            <a:extLst>
              <a:ext uri="{FF2B5EF4-FFF2-40B4-BE49-F238E27FC236}">
                <a16:creationId xmlns:a16="http://schemas.microsoft.com/office/drawing/2014/main" id="{4B82141B-A9CD-4E89-9B15-A43D05588AD0}"/>
              </a:ext>
            </a:extLst>
          </p:cNvPr>
          <p:cNvSpPr/>
          <p:nvPr/>
        </p:nvSpPr>
        <p:spPr>
          <a:xfrm>
            <a:off x="8129922" y="1636431"/>
            <a:ext cx="3093395" cy="646331"/>
          </a:xfrm>
          <a:prstGeom prst="rect">
            <a:avLst/>
          </a:prstGeom>
          <a:noFill/>
        </p:spPr>
        <p:txBody>
          <a:bodyPr wrap="square" lIns="91440" tIns="45720" rIns="91440" bIns="45720">
            <a:spAutoFit/>
          </a:bodyPr>
          <a:lstStyle/>
          <a:p>
            <a:pPr algn="ctr"/>
            <a:r>
              <a:rPr lang="el-GR" u="sng" dirty="0">
                <a:ln w="0"/>
                <a:solidFill>
                  <a:srgbClr val="FF0000"/>
                </a:solidFill>
              </a:rPr>
              <a:t>Φωτεινές Γεννήτριες Υπερύθρων</a:t>
            </a:r>
            <a:endParaRPr lang="en-US" b="0" u="sng" cap="none" spc="0" dirty="0">
              <a:ln w="0"/>
              <a:solidFill>
                <a:srgbClr val="FF0000"/>
              </a:solidFill>
              <a:effectLst/>
            </a:endParaRPr>
          </a:p>
        </p:txBody>
      </p:sp>
      <p:sp>
        <p:nvSpPr>
          <p:cNvPr id="18" name="Rectangle 17">
            <a:extLst>
              <a:ext uri="{FF2B5EF4-FFF2-40B4-BE49-F238E27FC236}">
                <a16:creationId xmlns:a16="http://schemas.microsoft.com/office/drawing/2014/main" id="{F1C6DC03-CF60-4C1D-921A-B3EF03B83E8F}"/>
              </a:ext>
            </a:extLst>
          </p:cNvPr>
          <p:cNvSpPr/>
          <p:nvPr/>
        </p:nvSpPr>
        <p:spPr>
          <a:xfrm>
            <a:off x="8291304" y="3990940"/>
            <a:ext cx="3093395" cy="646331"/>
          </a:xfrm>
          <a:prstGeom prst="rect">
            <a:avLst/>
          </a:prstGeom>
          <a:noFill/>
        </p:spPr>
        <p:txBody>
          <a:bodyPr wrap="square" lIns="91440" tIns="45720" rIns="91440" bIns="45720">
            <a:spAutoFit/>
          </a:bodyPr>
          <a:lstStyle/>
          <a:p>
            <a:pPr algn="ctr"/>
            <a:r>
              <a:rPr lang="el-GR" u="sng" dirty="0">
                <a:ln w="0"/>
                <a:solidFill>
                  <a:srgbClr val="FF0000"/>
                </a:solidFill>
              </a:rPr>
              <a:t>Μη Φωτεινές Γεννήτριες Υπερύθρων</a:t>
            </a:r>
            <a:endParaRPr lang="en-US" b="0" u="sng" cap="none" spc="0" dirty="0">
              <a:ln w="0"/>
              <a:solidFill>
                <a:srgbClr val="FF0000"/>
              </a:solidFill>
              <a:effectLst/>
            </a:endParaRPr>
          </a:p>
        </p:txBody>
      </p:sp>
      <p:sp>
        <p:nvSpPr>
          <p:cNvPr id="3" name="TextBox 2">
            <a:extLst>
              <a:ext uri="{FF2B5EF4-FFF2-40B4-BE49-F238E27FC236}">
                <a16:creationId xmlns:a16="http://schemas.microsoft.com/office/drawing/2014/main" id="{BFC3530F-B7E2-4A1F-80AD-0217A7E280A9}"/>
              </a:ext>
            </a:extLst>
          </p:cNvPr>
          <p:cNvSpPr txBox="1"/>
          <p:nvPr/>
        </p:nvSpPr>
        <p:spPr>
          <a:xfrm>
            <a:off x="8527621" y="2517537"/>
            <a:ext cx="2585516" cy="1323439"/>
          </a:xfrm>
          <a:prstGeom prst="rect">
            <a:avLst/>
          </a:prstGeom>
          <a:noFill/>
        </p:spPr>
        <p:txBody>
          <a:bodyPr wrap="square" rtlCol="0">
            <a:spAutoFit/>
          </a:bodyPr>
          <a:lstStyle/>
          <a:p>
            <a:pPr marL="285750" indent="-285750">
              <a:buFont typeface="Arial" panose="020B0604020202020204" pitchFamily="34" charset="0"/>
              <a:buChar char="•"/>
            </a:pPr>
            <a:r>
              <a:rPr lang="el-GR" sz="1600" dirty="0"/>
              <a:t>Λαμπτήρες απο λεπτό μεταλλικό σύρμα (συνήθως βολφράμιο)</a:t>
            </a:r>
          </a:p>
          <a:p>
            <a:pPr marL="285750" indent="-285750">
              <a:buFont typeface="Arial" panose="020B0604020202020204" pitchFamily="34" charset="0"/>
              <a:buChar char="•"/>
            </a:pPr>
            <a:r>
              <a:rPr lang="el-GR" sz="1600" dirty="0"/>
              <a:t>Δεν χρειάζονται προθέρμανση</a:t>
            </a:r>
            <a:endParaRPr lang="en-US" sz="1600" dirty="0"/>
          </a:p>
        </p:txBody>
      </p:sp>
      <p:sp>
        <p:nvSpPr>
          <p:cNvPr id="19" name="TextBox 18">
            <a:extLst>
              <a:ext uri="{FF2B5EF4-FFF2-40B4-BE49-F238E27FC236}">
                <a16:creationId xmlns:a16="http://schemas.microsoft.com/office/drawing/2014/main" id="{EB7EC4FD-3121-42BE-B52B-F441C9F3DB47}"/>
              </a:ext>
            </a:extLst>
          </p:cNvPr>
          <p:cNvSpPr txBox="1"/>
          <p:nvPr/>
        </p:nvSpPr>
        <p:spPr>
          <a:xfrm>
            <a:off x="8163896" y="4663718"/>
            <a:ext cx="3484484" cy="1569660"/>
          </a:xfrm>
          <a:prstGeom prst="rect">
            <a:avLst/>
          </a:prstGeom>
          <a:noFill/>
        </p:spPr>
        <p:txBody>
          <a:bodyPr wrap="square" rtlCol="0">
            <a:spAutoFit/>
          </a:bodyPr>
          <a:lstStyle/>
          <a:p>
            <a:pPr marL="285750" indent="-285750">
              <a:buFont typeface="Arial" panose="020B0604020202020204" pitchFamily="34" charset="0"/>
              <a:buChar char="•"/>
            </a:pPr>
            <a:r>
              <a:rPr lang="el-GR" sz="1600" dirty="0"/>
              <a:t>Αποτελούνται απο σπειροειδές  καλώδιο απο ανθεκτικό μεταλλικό σύρμα το οποίο είναι τυλιγμένο γύρω απο ενα κωνοειδές μη αγώγιμο υλικό</a:t>
            </a:r>
          </a:p>
          <a:p>
            <a:pPr marL="285750" indent="-285750">
              <a:buFont typeface="Arial" panose="020B0604020202020204" pitchFamily="34" charset="0"/>
              <a:buChar char="•"/>
            </a:pPr>
            <a:r>
              <a:rPr lang="el-GR" sz="1600" dirty="0"/>
              <a:t>Δεν χρειάζονται προθέρμανση</a:t>
            </a:r>
            <a:endParaRPr lang="en-US" sz="1600" dirty="0"/>
          </a:p>
        </p:txBody>
      </p:sp>
    </p:spTree>
    <p:extLst>
      <p:ext uri="{BB962C8B-B14F-4D97-AF65-F5344CB8AC3E}">
        <p14:creationId xmlns:p14="http://schemas.microsoft.com/office/powerpoint/2010/main" val="395594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Υπέρυθρη ακτινοβολία</a:t>
            </a:r>
          </a:p>
        </p:txBody>
      </p:sp>
      <p:pic>
        <p:nvPicPr>
          <p:cNvPr id="16" name="Picture 15">
            <a:extLst>
              <a:ext uri="{FF2B5EF4-FFF2-40B4-BE49-F238E27FC236}">
                <a16:creationId xmlns:a16="http://schemas.microsoft.com/office/drawing/2014/main" id="{696D82C5-AB42-4BAC-8175-C15C2BA895AB}"/>
              </a:ext>
            </a:extLst>
          </p:cNvPr>
          <p:cNvPicPr>
            <a:picLocks noChangeAspect="1"/>
          </p:cNvPicPr>
          <p:nvPr/>
        </p:nvPicPr>
        <p:blipFill>
          <a:blip r:embed="rId4"/>
          <a:stretch>
            <a:fillRect/>
          </a:stretch>
        </p:blipFill>
        <p:spPr>
          <a:xfrm>
            <a:off x="5491763" y="2522449"/>
            <a:ext cx="6616825" cy="3316555"/>
          </a:xfrm>
          <a:prstGeom prst="rect">
            <a:avLst/>
          </a:prstGeom>
        </p:spPr>
      </p:pic>
      <p:pic>
        <p:nvPicPr>
          <p:cNvPr id="17" name="Picture 16">
            <a:extLst>
              <a:ext uri="{FF2B5EF4-FFF2-40B4-BE49-F238E27FC236}">
                <a16:creationId xmlns:a16="http://schemas.microsoft.com/office/drawing/2014/main" id="{F450396E-A0CC-4B7E-96DA-5B0F00A3F6F1}"/>
              </a:ext>
            </a:extLst>
          </p:cNvPr>
          <p:cNvPicPr>
            <a:picLocks noChangeAspect="1"/>
          </p:cNvPicPr>
          <p:nvPr/>
        </p:nvPicPr>
        <p:blipFill>
          <a:blip r:embed="rId5"/>
          <a:stretch>
            <a:fillRect/>
          </a:stretch>
        </p:blipFill>
        <p:spPr>
          <a:xfrm>
            <a:off x="104706" y="2863690"/>
            <a:ext cx="5387057" cy="2363967"/>
          </a:xfrm>
          <a:prstGeom prst="rect">
            <a:avLst/>
          </a:prstGeom>
        </p:spPr>
      </p:pic>
    </p:spTree>
    <p:extLst>
      <p:ext uri="{BB962C8B-B14F-4D97-AF65-F5344CB8AC3E}">
        <p14:creationId xmlns:p14="http://schemas.microsoft.com/office/powerpoint/2010/main" val="107814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Υπέρυθρη ακτινοβολία</a:t>
            </a:r>
          </a:p>
        </p:txBody>
      </p:sp>
      <p:sp>
        <p:nvSpPr>
          <p:cNvPr id="18" name="TextBox 17">
            <a:extLst>
              <a:ext uri="{FF2B5EF4-FFF2-40B4-BE49-F238E27FC236}">
                <a16:creationId xmlns:a16="http://schemas.microsoft.com/office/drawing/2014/main" id="{436CEC9F-A184-481C-B5D9-630ED79EFC4F}"/>
              </a:ext>
            </a:extLst>
          </p:cNvPr>
          <p:cNvSpPr txBox="1"/>
          <p:nvPr/>
        </p:nvSpPr>
        <p:spPr>
          <a:xfrm>
            <a:off x="218103" y="2249738"/>
            <a:ext cx="11908794" cy="1384995"/>
          </a:xfrm>
          <a:prstGeom prst="rect">
            <a:avLst/>
          </a:prstGeom>
          <a:noFill/>
        </p:spPr>
        <p:txBody>
          <a:bodyPr wrap="square">
            <a:spAutoFit/>
          </a:bodyPr>
          <a:lstStyle/>
          <a:p>
            <a:pPr algn="just" fontAlgn="base"/>
            <a:r>
              <a:rPr lang="el-GR" sz="1200" b="1" i="0" u="sng" dirty="0">
                <a:solidFill>
                  <a:srgbClr val="000000"/>
                </a:solidFill>
                <a:effectLst/>
              </a:rPr>
              <a:t>Θεραπεία με Υπέρυθρη Ακτινοβολία</a:t>
            </a:r>
            <a:r>
              <a:rPr lang="el-GR" sz="1200" b="1" i="0" dirty="0">
                <a:solidFill>
                  <a:srgbClr val="000000"/>
                </a:solidFill>
                <a:effectLst/>
              </a:rPr>
              <a:t> ;</a:t>
            </a:r>
            <a:endParaRPr lang="el-GR" sz="1200" b="0" i="0" dirty="0">
              <a:solidFill>
                <a:srgbClr val="181818"/>
              </a:solidFill>
              <a:effectLst/>
            </a:endParaRPr>
          </a:p>
          <a:p>
            <a:pPr algn="just" fontAlgn="base"/>
            <a:r>
              <a:rPr lang="el-GR" sz="1200" b="0" i="0" dirty="0">
                <a:solidFill>
                  <a:srgbClr val="000000"/>
                </a:solidFill>
                <a:effectLst/>
              </a:rPr>
              <a:t>Η θεραπεία με Υπέρυθρο φως (ακτινοβολία) είναι μια από τις πολλές καινοτόμες θεραπείες που χρησιμοποιούνται για την </a:t>
            </a:r>
            <a:r>
              <a:rPr lang="el-GR" sz="1200" b="1" i="0" dirty="0">
                <a:solidFill>
                  <a:srgbClr val="000000"/>
                </a:solidFill>
                <a:effectLst/>
              </a:rPr>
              <a:t>διαχείριση ασθενών με οξύ ή χρόνιο πόνο</a:t>
            </a:r>
            <a:r>
              <a:rPr lang="el-GR" sz="1200" b="0" i="0" dirty="0">
                <a:solidFill>
                  <a:srgbClr val="000000"/>
                </a:solidFill>
                <a:effectLst/>
              </a:rPr>
              <a:t>.</a:t>
            </a:r>
            <a:br>
              <a:rPr lang="el-GR" sz="1200" b="0" i="0" dirty="0">
                <a:solidFill>
                  <a:srgbClr val="868686"/>
                </a:solidFill>
                <a:effectLst/>
              </a:rPr>
            </a:br>
            <a:r>
              <a:rPr lang="el-GR" sz="1200" b="0" i="0" dirty="0">
                <a:solidFill>
                  <a:srgbClr val="000000"/>
                </a:solidFill>
                <a:effectLst/>
              </a:rPr>
              <a:t>Η συγκεκριμένη θεραπεία χρησιμοποιεί ορισμένα </a:t>
            </a:r>
            <a:r>
              <a:rPr lang="el-GR" sz="1200" b="1" i="0" dirty="0">
                <a:solidFill>
                  <a:srgbClr val="000000"/>
                </a:solidFill>
                <a:effectLst/>
              </a:rPr>
              <a:t>μήκη κύματος φωτός </a:t>
            </a:r>
            <a:r>
              <a:rPr lang="el-GR" sz="1200" b="0" i="0" dirty="0">
                <a:solidFill>
                  <a:srgbClr val="000000"/>
                </a:solidFill>
                <a:effectLst/>
              </a:rPr>
              <a:t>που εκπέμπονται σε </a:t>
            </a:r>
            <a:r>
              <a:rPr lang="el-GR" sz="1200" b="1" i="0" dirty="0">
                <a:solidFill>
                  <a:srgbClr val="000000"/>
                </a:solidFill>
                <a:effectLst/>
              </a:rPr>
              <a:t>διάφορα σημεία του σώματος </a:t>
            </a:r>
            <a:r>
              <a:rPr lang="el-GR" sz="1200" b="0" i="0" dirty="0">
                <a:solidFill>
                  <a:srgbClr val="000000"/>
                </a:solidFill>
                <a:effectLst/>
              </a:rPr>
              <a:t>που είναι </a:t>
            </a:r>
            <a:r>
              <a:rPr lang="el-GR" sz="1200" b="1" i="0" dirty="0">
                <a:solidFill>
                  <a:srgbClr val="000000"/>
                </a:solidFill>
                <a:effectLst/>
              </a:rPr>
              <a:t>υπό τραυματισμό</a:t>
            </a:r>
            <a:r>
              <a:rPr lang="el-GR" sz="1200" b="0" i="0" dirty="0">
                <a:solidFill>
                  <a:srgbClr val="000000"/>
                </a:solidFill>
                <a:effectLst/>
              </a:rPr>
              <a:t>.</a:t>
            </a:r>
            <a:br>
              <a:rPr lang="el-GR" sz="1200" b="0" i="0" dirty="0">
                <a:solidFill>
                  <a:srgbClr val="868686"/>
                </a:solidFill>
                <a:effectLst/>
              </a:rPr>
            </a:br>
            <a:r>
              <a:rPr lang="el-GR" sz="1200" b="0" i="0" dirty="0">
                <a:solidFill>
                  <a:srgbClr val="000000"/>
                </a:solidFill>
                <a:effectLst/>
              </a:rPr>
              <a:t>Σε αντίθεση με την υπεριώδη ακτινοβολία, που έχει βλαβερές συνέπειες για τους ιστούς και τα κύτταρα του σώματος μας, η υπέρυθρη ακτινοβολία βοηθάει στην </a:t>
            </a:r>
            <a:r>
              <a:rPr lang="el-GR" sz="1200" b="1" i="0" u="sng" dirty="0">
                <a:solidFill>
                  <a:srgbClr val="000000"/>
                </a:solidFill>
                <a:effectLst/>
              </a:rPr>
              <a:t>αναγέννηση και την αποκατάσταση των κυττάρων</a:t>
            </a:r>
            <a:r>
              <a:rPr lang="el-GR" sz="1200" b="0" i="0" dirty="0">
                <a:solidFill>
                  <a:srgbClr val="000000"/>
                </a:solidFill>
                <a:effectLst/>
              </a:rPr>
              <a:t>.</a:t>
            </a:r>
            <a:endParaRPr lang="el-GR" sz="1200" b="0" i="0" dirty="0">
              <a:solidFill>
                <a:srgbClr val="868686"/>
              </a:solidFill>
              <a:effectLst/>
            </a:endParaRPr>
          </a:p>
          <a:p>
            <a:pPr algn="just" fontAlgn="base"/>
            <a:r>
              <a:rPr lang="el-GR" sz="1200" b="0" i="0" dirty="0">
                <a:solidFill>
                  <a:srgbClr val="868686"/>
                </a:solidFill>
                <a:effectLst/>
              </a:rPr>
              <a:t> </a:t>
            </a:r>
          </a:p>
          <a:p>
            <a:pPr algn="just" fontAlgn="base"/>
            <a:r>
              <a:rPr lang="el-GR" sz="1200" b="1" i="0" u="sng" dirty="0">
                <a:solidFill>
                  <a:srgbClr val="000000"/>
                </a:solidFill>
                <a:effectLst/>
              </a:rPr>
              <a:t>Ποιος είναι ο μηχανισμός λειτουργίας της θεραπείας με Υπέρυθρης Ακτινοβολίας</a:t>
            </a:r>
            <a:r>
              <a:rPr lang="el-GR" sz="1200" b="1" i="0" dirty="0">
                <a:solidFill>
                  <a:srgbClr val="000000"/>
                </a:solidFill>
                <a:effectLst/>
              </a:rPr>
              <a:t> </a:t>
            </a:r>
            <a:r>
              <a:rPr lang="el-GR" sz="1200" b="1" i="0" u="sng" dirty="0">
                <a:solidFill>
                  <a:srgbClr val="000000"/>
                </a:solidFill>
                <a:effectLst/>
              </a:rPr>
              <a:t>;</a:t>
            </a:r>
            <a:endParaRPr lang="el-GR" sz="1200" b="0" i="0" dirty="0">
              <a:solidFill>
                <a:srgbClr val="181818"/>
              </a:solidFill>
              <a:effectLst/>
            </a:endParaRPr>
          </a:p>
        </p:txBody>
      </p:sp>
      <p:sp>
        <p:nvSpPr>
          <p:cNvPr id="15" name="TextBox 14">
            <a:extLst>
              <a:ext uri="{FF2B5EF4-FFF2-40B4-BE49-F238E27FC236}">
                <a16:creationId xmlns:a16="http://schemas.microsoft.com/office/drawing/2014/main" id="{C1BE64DD-FA85-4755-A37C-6231ED49AE01}"/>
              </a:ext>
            </a:extLst>
          </p:cNvPr>
          <p:cNvSpPr txBox="1"/>
          <p:nvPr/>
        </p:nvSpPr>
        <p:spPr>
          <a:xfrm>
            <a:off x="169169" y="3646584"/>
            <a:ext cx="1681718" cy="276999"/>
          </a:xfrm>
          <a:prstGeom prst="rect">
            <a:avLst/>
          </a:prstGeom>
          <a:noFill/>
        </p:spPr>
        <p:txBody>
          <a:bodyPr wrap="square">
            <a:spAutoFit/>
          </a:bodyPr>
          <a:lstStyle/>
          <a:p>
            <a:r>
              <a:rPr lang="el-GR" sz="1200" b="0" i="0" dirty="0">
                <a:solidFill>
                  <a:srgbClr val="000000"/>
                </a:solidFill>
                <a:effectLst/>
              </a:rPr>
              <a:t>Υπέρυθρο φως </a:t>
            </a:r>
            <a:endParaRPr lang="en-US" sz="1200" dirty="0"/>
          </a:p>
        </p:txBody>
      </p:sp>
      <p:sp>
        <p:nvSpPr>
          <p:cNvPr id="19" name="Arrow: Right 18">
            <a:extLst>
              <a:ext uri="{FF2B5EF4-FFF2-40B4-BE49-F238E27FC236}">
                <a16:creationId xmlns:a16="http://schemas.microsoft.com/office/drawing/2014/main" id="{4BA446AC-E1A0-4D9E-A489-178E4550D914}"/>
              </a:ext>
            </a:extLst>
          </p:cNvPr>
          <p:cNvSpPr/>
          <p:nvPr/>
        </p:nvSpPr>
        <p:spPr>
          <a:xfrm>
            <a:off x="1321251" y="3708966"/>
            <a:ext cx="902498" cy="159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A06170C-32DF-4084-BB3B-16D0687F828D}"/>
              </a:ext>
            </a:extLst>
          </p:cNvPr>
          <p:cNvSpPr txBox="1"/>
          <p:nvPr/>
        </p:nvSpPr>
        <p:spPr>
          <a:xfrm>
            <a:off x="2223749" y="3646584"/>
            <a:ext cx="5663954" cy="276999"/>
          </a:xfrm>
          <a:prstGeom prst="rect">
            <a:avLst/>
          </a:prstGeom>
          <a:noFill/>
        </p:spPr>
        <p:txBody>
          <a:bodyPr wrap="square">
            <a:spAutoFit/>
          </a:bodyPr>
          <a:lstStyle/>
          <a:p>
            <a:r>
              <a:rPr lang="el-GR" sz="1200" b="0" i="0" dirty="0">
                <a:solidFill>
                  <a:srgbClr val="000000"/>
                </a:solidFill>
                <a:effectLst/>
              </a:rPr>
              <a:t>διαπερνά τα εσωτερικά στρώματα του δέρματος σε βάθος περίπου 2 έως 7 εκατοστών</a:t>
            </a:r>
            <a:endParaRPr lang="en-US" sz="1200" dirty="0"/>
          </a:p>
        </p:txBody>
      </p:sp>
      <p:sp>
        <p:nvSpPr>
          <p:cNvPr id="21" name="TextBox 20">
            <a:extLst>
              <a:ext uri="{FF2B5EF4-FFF2-40B4-BE49-F238E27FC236}">
                <a16:creationId xmlns:a16="http://schemas.microsoft.com/office/drawing/2014/main" id="{CB8369D7-2209-4B33-8089-2C6311307145}"/>
              </a:ext>
            </a:extLst>
          </p:cNvPr>
          <p:cNvSpPr txBox="1"/>
          <p:nvPr/>
        </p:nvSpPr>
        <p:spPr>
          <a:xfrm>
            <a:off x="9933266" y="3954656"/>
            <a:ext cx="2144697" cy="461665"/>
          </a:xfrm>
          <a:prstGeom prst="rect">
            <a:avLst/>
          </a:prstGeom>
          <a:noFill/>
        </p:spPr>
        <p:txBody>
          <a:bodyPr wrap="square">
            <a:spAutoFit/>
          </a:bodyPr>
          <a:lstStyle/>
          <a:p>
            <a:r>
              <a:rPr lang="el-GR" sz="1200" dirty="0"/>
              <a:t>φτάνει στους μυς, τα νεύρα και ακόμη και τα οστά</a:t>
            </a:r>
            <a:endParaRPr lang="en-US" sz="1200" dirty="0"/>
          </a:p>
        </p:txBody>
      </p:sp>
      <p:sp>
        <p:nvSpPr>
          <p:cNvPr id="22" name="Arrow: Right 21">
            <a:extLst>
              <a:ext uri="{FF2B5EF4-FFF2-40B4-BE49-F238E27FC236}">
                <a16:creationId xmlns:a16="http://schemas.microsoft.com/office/drawing/2014/main" id="{B5ADC8E8-0B75-45CA-A4B9-30FE765BE40F}"/>
              </a:ext>
            </a:extLst>
          </p:cNvPr>
          <p:cNvSpPr/>
          <p:nvPr/>
        </p:nvSpPr>
        <p:spPr>
          <a:xfrm>
            <a:off x="7809316" y="3705237"/>
            <a:ext cx="902498" cy="159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688BF4E-B2C4-4383-BEEC-4C87D9280BA0}"/>
              </a:ext>
            </a:extLst>
          </p:cNvPr>
          <p:cNvSpPr txBox="1"/>
          <p:nvPr/>
        </p:nvSpPr>
        <p:spPr>
          <a:xfrm>
            <a:off x="1215439" y="4445293"/>
            <a:ext cx="3960767" cy="276999"/>
          </a:xfrm>
          <a:prstGeom prst="rect">
            <a:avLst/>
          </a:prstGeom>
          <a:noFill/>
        </p:spPr>
        <p:txBody>
          <a:bodyPr wrap="square">
            <a:spAutoFit/>
          </a:bodyPr>
          <a:lstStyle/>
          <a:p>
            <a:r>
              <a:rPr kumimoji="0" lang="el-GR" sz="1200" b="0" i="0" u="none" strike="noStrike" kern="1200" cap="none" spc="0" normalizeH="0" baseline="0" noProof="0" dirty="0">
                <a:ln>
                  <a:noFill/>
                </a:ln>
                <a:solidFill>
                  <a:srgbClr val="000000"/>
                </a:solidFill>
                <a:effectLst/>
                <a:uLnTx/>
                <a:uFillTx/>
                <a:latin typeface="Calibri" panose="020F0502020204030204"/>
                <a:ea typeface="+mn-ea"/>
                <a:cs typeface="+mn-cs"/>
              </a:rPr>
              <a:t>χρησιμοποιείται καλύτερα για την επούλωση φλεγμονωδών </a:t>
            </a:r>
            <a:endParaRPr lang="en-US" sz="1200" dirty="0"/>
          </a:p>
        </p:txBody>
      </p:sp>
      <p:sp>
        <p:nvSpPr>
          <p:cNvPr id="24" name="Arrow: Right 23">
            <a:extLst>
              <a:ext uri="{FF2B5EF4-FFF2-40B4-BE49-F238E27FC236}">
                <a16:creationId xmlns:a16="http://schemas.microsoft.com/office/drawing/2014/main" id="{2F78C244-CFDB-45C2-9A64-894C0BB80E27}"/>
              </a:ext>
            </a:extLst>
          </p:cNvPr>
          <p:cNvSpPr/>
          <p:nvPr/>
        </p:nvSpPr>
        <p:spPr>
          <a:xfrm>
            <a:off x="269494" y="4079578"/>
            <a:ext cx="902498" cy="159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7DAFB385-9BDB-40D9-95F8-60312A5D7659}"/>
              </a:ext>
            </a:extLst>
          </p:cNvPr>
          <p:cNvSpPr/>
          <p:nvPr/>
        </p:nvSpPr>
        <p:spPr>
          <a:xfrm>
            <a:off x="9030768" y="4061278"/>
            <a:ext cx="902498" cy="159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387B21-F49C-4AB6-A559-538FD6F77528}"/>
              </a:ext>
            </a:extLst>
          </p:cNvPr>
          <p:cNvSpPr txBox="1"/>
          <p:nvPr/>
        </p:nvSpPr>
        <p:spPr>
          <a:xfrm>
            <a:off x="8711814" y="3612837"/>
            <a:ext cx="3528788" cy="276999"/>
          </a:xfrm>
          <a:prstGeom prst="rect">
            <a:avLst/>
          </a:prstGeom>
          <a:noFill/>
        </p:spPr>
        <p:txBody>
          <a:bodyPr wrap="square">
            <a:spAutoFit/>
          </a:bodyPr>
          <a:lstStyle/>
          <a:p>
            <a:r>
              <a:rPr lang="el-GR" sz="1200" b="0" i="0" dirty="0">
                <a:solidFill>
                  <a:srgbClr val="000000"/>
                </a:solidFill>
                <a:effectLst/>
              </a:rPr>
              <a:t>απορροφάται από τους φωτοϋποδοχείς στα κύτταρα</a:t>
            </a:r>
            <a:endParaRPr lang="en-US" sz="1200" dirty="0"/>
          </a:p>
        </p:txBody>
      </p:sp>
      <p:sp>
        <p:nvSpPr>
          <p:cNvPr id="29" name="TextBox 28">
            <a:extLst>
              <a:ext uri="{FF2B5EF4-FFF2-40B4-BE49-F238E27FC236}">
                <a16:creationId xmlns:a16="http://schemas.microsoft.com/office/drawing/2014/main" id="{006F673E-A266-462C-B93D-D049DA193117}"/>
              </a:ext>
            </a:extLst>
          </p:cNvPr>
          <p:cNvSpPr txBox="1"/>
          <p:nvPr/>
        </p:nvSpPr>
        <p:spPr>
          <a:xfrm>
            <a:off x="1171992" y="4018476"/>
            <a:ext cx="8008428" cy="276999"/>
          </a:xfrm>
          <a:prstGeom prst="rect">
            <a:avLst/>
          </a:prstGeom>
          <a:noFill/>
        </p:spPr>
        <p:txBody>
          <a:bodyPr wrap="square">
            <a:spAutoFit/>
          </a:bodyPr>
          <a:lstStyle/>
          <a:p>
            <a:r>
              <a:rPr lang="el-GR" sz="1200" b="0" i="0" dirty="0">
                <a:solidFill>
                  <a:srgbClr val="000000"/>
                </a:solidFill>
                <a:effectLst/>
              </a:rPr>
              <a:t>ξεκινά μια σειρά μεταβολικών συμβάντων, προκαλώντας διάφορες φυσικές διεργασίες του σώματος σε κυτταρικό επίπεδο</a:t>
            </a:r>
            <a:endParaRPr lang="en-US" sz="1200" dirty="0"/>
          </a:p>
        </p:txBody>
      </p:sp>
      <p:sp>
        <p:nvSpPr>
          <p:cNvPr id="30" name="Arrow: Right 29">
            <a:extLst>
              <a:ext uri="{FF2B5EF4-FFF2-40B4-BE49-F238E27FC236}">
                <a16:creationId xmlns:a16="http://schemas.microsoft.com/office/drawing/2014/main" id="{7BC81B1E-2101-4EBF-8CDD-0DD804EF299C}"/>
              </a:ext>
            </a:extLst>
          </p:cNvPr>
          <p:cNvSpPr/>
          <p:nvPr/>
        </p:nvSpPr>
        <p:spPr>
          <a:xfrm>
            <a:off x="269494" y="4541243"/>
            <a:ext cx="902498" cy="159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E0E747E-01E8-4B92-9D60-B0FFA8BC6FE9}"/>
              </a:ext>
            </a:extLst>
          </p:cNvPr>
          <p:cNvSpPr txBox="1"/>
          <p:nvPr/>
        </p:nvSpPr>
        <p:spPr>
          <a:xfrm>
            <a:off x="720743" y="4819906"/>
            <a:ext cx="11406154" cy="1754326"/>
          </a:xfrm>
          <a:prstGeom prst="rect">
            <a:avLst/>
          </a:prstGeom>
          <a:noFill/>
        </p:spPr>
        <p:txBody>
          <a:bodyPr wrap="square">
            <a:spAutoFit/>
          </a:bodyPr>
          <a:lstStyle/>
          <a:p>
            <a:pPr algn="just" fontAlgn="base"/>
            <a:r>
              <a:rPr lang="el-GR" sz="1200" b="0" i="0" dirty="0">
                <a:solidFill>
                  <a:srgbClr val="000000"/>
                </a:solidFill>
                <a:effectLst/>
              </a:rPr>
              <a:t>Το </a:t>
            </a:r>
            <a:r>
              <a:rPr lang="el-GR" sz="1200" b="0" i="1" dirty="0">
                <a:solidFill>
                  <a:srgbClr val="000000"/>
                </a:solidFill>
                <a:effectLst/>
              </a:rPr>
              <a:t>κλειδί για την αποτελεσματικότητα της θεραπείας </a:t>
            </a:r>
            <a:r>
              <a:rPr lang="el-GR" sz="1200" b="0" i="0" dirty="0">
                <a:solidFill>
                  <a:srgbClr val="000000"/>
                </a:solidFill>
                <a:effectLst/>
              </a:rPr>
              <a:t>με υπέρυθρο φως μπορεί να είναι το </a:t>
            </a:r>
            <a:r>
              <a:rPr lang="el-GR" sz="1200" b="1" i="0" dirty="0">
                <a:solidFill>
                  <a:srgbClr val="000000"/>
                </a:solidFill>
                <a:effectLst/>
              </a:rPr>
              <a:t>νιτρικό οξείδιο</a:t>
            </a:r>
            <a:r>
              <a:rPr lang="el-GR" sz="1200" b="0" i="0" dirty="0">
                <a:solidFill>
                  <a:srgbClr val="000000"/>
                </a:solidFill>
                <a:effectLst/>
              </a:rPr>
              <a:t>, ένα αέριο που είναι ζωτικής σημασίας για την υγεία των αρτηριών του σώματος. Το </a:t>
            </a:r>
            <a:r>
              <a:rPr lang="el-GR" sz="1200" b="1" i="0" dirty="0">
                <a:solidFill>
                  <a:srgbClr val="000000"/>
                </a:solidFill>
                <a:effectLst/>
              </a:rPr>
              <a:t>μονοξείδιο του αζώτου </a:t>
            </a:r>
            <a:r>
              <a:rPr lang="el-GR" sz="1200" b="0" i="0" dirty="0">
                <a:solidFill>
                  <a:srgbClr val="000000"/>
                </a:solidFill>
                <a:effectLst/>
              </a:rPr>
              <a:t>είναι ένα ισχυρό μόριο σηματοδότησης κυττάρων που βοηθά στη </a:t>
            </a:r>
          </a:p>
          <a:p>
            <a:pPr marL="285750" indent="-285750" algn="just" fontAlgn="base">
              <a:buFont typeface="Arial" panose="020B0604020202020204" pitchFamily="34" charset="0"/>
              <a:buChar char="•"/>
            </a:pPr>
            <a:r>
              <a:rPr lang="el-GR" sz="1200" b="0" i="0" dirty="0">
                <a:solidFill>
                  <a:srgbClr val="000000"/>
                </a:solidFill>
                <a:effectLst/>
              </a:rPr>
              <a:t>χαλάρωση των αρτηριών, </a:t>
            </a:r>
          </a:p>
          <a:p>
            <a:pPr marL="285750" indent="-285750" algn="just" fontAlgn="base">
              <a:buFont typeface="Arial" panose="020B0604020202020204" pitchFamily="34" charset="0"/>
              <a:buChar char="•"/>
            </a:pPr>
            <a:r>
              <a:rPr lang="el-GR" sz="1200" b="0" i="0" dirty="0">
                <a:solidFill>
                  <a:srgbClr val="000000"/>
                </a:solidFill>
                <a:effectLst/>
              </a:rPr>
              <a:t>καταπολεμά τις ελεύθερες ρίζες για τη μείωση του οξειδωτικού στρες, </a:t>
            </a:r>
          </a:p>
          <a:p>
            <a:pPr marL="285750" indent="-285750" algn="just" fontAlgn="base">
              <a:buFont typeface="Arial" panose="020B0604020202020204" pitchFamily="34" charset="0"/>
              <a:buChar char="•"/>
            </a:pPr>
            <a:r>
              <a:rPr lang="el-GR" sz="1200" b="0" i="0" dirty="0">
                <a:solidFill>
                  <a:srgbClr val="000000"/>
                </a:solidFill>
                <a:effectLst/>
              </a:rPr>
              <a:t>αποτρέπει τη συσσώρευση αιμοπεταλίων στα αγγεία και </a:t>
            </a:r>
          </a:p>
          <a:p>
            <a:pPr marL="285750" indent="-285750" algn="just" fontAlgn="base">
              <a:buFont typeface="Arial" panose="020B0604020202020204" pitchFamily="34" charset="0"/>
              <a:buChar char="•"/>
            </a:pPr>
            <a:r>
              <a:rPr lang="el-GR" sz="1200" b="0" i="0" dirty="0">
                <a:solidFill>
                  <a:srgbClr val="000000"/>
                </a:solidFill>
                <a:effectLst/>
              </a:rPr>
              <a:t>ρυθμίζει την αρτηριακή πίεση. </a:t>
            </a:r>
          </a:p>
          <a:p>
            <a:pPr algn="just" fontAlgn="base"/>
            <a:r>
              <a:rPr lang="el-GR" sz="1200" b="0" i="0" dirty="0">
                <a:solidFill>
                  <a:srgbClr val="000000"/>
                </a:solidFill>
                <a:effectLst/>
              </a:rPr>
              <a:t>Ως εκ τούτου, αυτό το μόριο </a:t>
            </a:r>
            <a:r>
              <a:rPr lang="el-GR" sz="1200" b="1" i="0" dirty="0">
                <a:solidFill>
                  <a:srgbClr val="000000"/>
                </a:solidFill>
                <a:effectLst/>
              </a:rPr>
              <a:t>ενισχύει την κυκλοφορία του αίματος </a:t>
            </a:r>
            <a:r>
              <a:rPr lang="el-GR" sz="1200" b="0" i="0" dirty="0">
                <a:solidFill>
                  <a:srgbClr val="000000"/>
                </a:solidFill>
                <a:effectLst/>
              </a:rPr>
              <a:t>για να παραδώσει ζωτικής σημασίας </a:t>
            </a:r>
            <a:r>
              <a:rPr lang="el-GR" sz="1200" b="1" i="0" dirty="0">
                <a:solidFill>
                  <a:srgbClr val="000000"/>
                </a:solidFill>
                <a:effectLst/>
              </a:rPr>
              <a:t>θρεπτικά συστατικά και οξυγόνο σε κατεστραμμένους και τραυματισμένους ιστούς</a:t>
            </a:r>
            <a:r>
              <a:rPr lang="el-GR" sz="1200" b="0" i="0" dirty="0">
                <a:solidFill>
                  <a:srgbClr val="000000"/>
                </a:solidFill>
                <a:effectLst/>
              </a:rPr>
              <a:t> στο σώμα.</a:t>
            </a:r>
            <a:br>
              <a:rPr lang="el-GR" sz="1200" b="0" i="0" dirty="0">
                <a:solidFill>
                  <a:srgbClr val="868686"/>
                </a:solidFill>
                <a:effectLst/>
              </a:rPr>
            </a:br>
            <a:endParaRPr lang="el-GR" sz="1200" b="0" i="0" dirty="0">
              <a:solidFill>
                <a:srgbClr val="868686"/>
              </a:solidFill>
              <a:effectLst/>
            </a:endParaRPr>
          </a:p>
        </p:txBody>
      </p:sp>
    </p:spTree>
    <p:extLst>
      <p:ext uri="{BB962C8B-B14F-4D97-AF65-F5344CB8AC3E}">
        <p14:creationId xmlns:p14="http://schemas.microsoft.com/office/powerpoint/2010/main" val="246630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Υπέρυθρη ακτινοβολία</a:t>
            </a:r>
          </a:p>
        </p:txBody>
      </p:sp>
      <p:sp>
        <p:nvSpPr>
          <p:cNvPr id="18" name="TextBox 17">
            <a:extLst>
              <a:ext uri="{FF2B5EF4-FFF2-40B4-BE49-F238E27FC236}">
                <a16:creationId xmlns:a16="http://schemas.microsoft.com/office/drawing/2014/main" id="{436CEC9F-A184-481C-B5D9-630ED79EFC4F}"/>
              </a:ext>
            </a:extLst>
          </p:cNvPr>
          <p:cNvSpPr txBox="1"/>
          <p:nvPr/>
        </p:nvSpPr>
        <p:spPr>
          <a:xfrm>
            <a:off x="218103" y="2249738"/>
            <a:ext cx="11908794" cy="2123658"/>
          </a:xfrm>
          <a:prstGeom prst="rect">
            <a:avLst/>
          </a:prstGeom>
          <a:noFill/>
        </p:spPr>
        <p:txBody>
          <a:bodyPr wrap="square">
            <a:spAutoFit/>
          </a:bodyPr>
          <a:lstStyle/>
          <a:p>
            <a:pPr algn="just"/>
            <a:r>
              <a:rPr lang="el-GR" sz="1200" b="1" u="sng" dirty="0"/>
              <a:t>Υπάρχουν παρενέργειες κατά την εφαρμογή της θεραπείας με υπέρυθρο φως ;</a:t>
            </a:r>
          </a:p>
          <a:p>
            <a:pPr algn="just"/>
            <a:r>
              <a:rPr lang="el-GR" sz="1200" dirty="0"/>
              <a:t>Η υπέρυθρη θεραπεία είναι ασφαλής και </a:t>
            </a:r>
            <a:r>
              <a:rPr lang="el-GR" sz="1200" i="1" dirty="0"/>
              <a:t>αποτελεσματική</a:t>
            </a:r>
            <a:r>
              <a:rPr lang="el-GR" sz="1200" dirty="0"/>
              <a:t>, </a:t>
            </a:r>
            <a:r>
              <a:rPr lang="el-GR" sz="1200" i="1" dirty="0"/>
              <a:t>χωρίς δυσμενείς παρενέργειες</a:t>
            </a:r>
            <a:r>
              <a:rPr lang="el-GR" sz="1200" dirty="0"/>
              <a:t>. Στην πραγματικότητα, το υπέρυθρο φως είναι </a:t>
            </a:r>
            <a:r>
              <a:rPr lang="el-GR" sz="1200" b="1" dirty="0"/>
              <a:t>ασφαλές</a:t>
            </a:r>
            <a:r>
              <a:rPr lang="el-GR" sz="1200" dirty="0"/>
              <a:t> και χρησιμοποιείται ακόμη και για </a:t>
            </a:r>
            <a:r>
              <a:rPr lang="el-GR" sz="1200" b="1" dirty="0"/>
              <a:t>βρέφη στην εντατική φροντίδα των νεογνών</a:t>
            </a:r>
            <a:r>
              <a:rPr lang="el-GR" sz="1200" dirty="0"/>
              <a:t>. Παρόλα αυτά, </a:t>
            </a:r>
            <a:r>
              <a:rPr lang="el-GR" sz="1200" u="sng" dirty="0"/>
              <a:t>δεν θα πρέπει να εφαρμόζεται πάνω σε ανοιχτά (αιμορραγικά) τραύματα </a:t>
            </a:r>
            <a:r>
              <a:rPr lang="el-GR" sz="1200" dirty="0"/>
              <a:t>και να </a:t>
            </a:r>
            <a:r>
              <a:rPr lang="el-GR" sz="1200" u="sng" dirty="0"/>
              <a:t>αποφεύγεται η απευθείας επαφή στα μάτια</a:t>
            </a:r>
            <a:r>
              <a:rPr lang="el-GR" sz="1200" dirty="0"/>
              <a:t>.</a:t>
            </a:r>
            <a:endParaRPr lang="en-US" sz="1200" dirty="0"/>
          </a:p>
          <a:p>
            <a:pPr algn="just" fontAlgn="base"/>
            <a:r>
              <a:rPr lang="el-GR" sz="1200" b="0" i="0" dirty="0">
                <a:solidFill>
                  <a:srgbClr val="868686"/>
                </a:solidFill>
                <a:effectLst/>
              </a:rPr>
              <a:t> </a:t>
            </a:r>
          </a:p>
          <a:p>
            <a:pPr algn="just"/>
            <a:r>
              <a:rPr lang="el-GR" sz="1200" b="1" u="sng" dirty="0"/>
              <a:t>Άλλες καταστάσεις που μπορούν να αντιμετωπιστούν με υπέρυθρη θεραπεία είναι ο </a:t>
            </a:r>
          </a:p>
          <a:p>
            <a:pPr marL="171450" indent="-171450" algn="just">
              <a:buFont typeface="Arial" panose="020B0604020202020204" pitchFamily="34" charset="0"/>
              <a:buChar char="•"/>
            </a:pPr>
            <a:r>
              <a:rPr lang="el-GR" sz="1200" dirty="0"/>
              <a:t>πόνος στις αρθρώσεις, </a:t>
            </a:r>
          </a:p>
          <a:p>
            <a:pPr marL="171450" indent="-171450" algn="just">
              <a:buFont typeface="Arial" panose="020B0604020202020204" pitchFamily="34" charset="0"/>
              <a:buChar char="•"/>
            </a:pPr>
            <a:r>
              <a:rPr lang="el-GR" sz="1200" dirty="0"/>
              <a:t>η φλεγμονή των αρθρώσεων, </a:t>
            </a:r>
          </a:p>
          <a:p>
            <a:pPr marL="171450" indent="-171450" algn="just">
              <a:buFont typeface="Arial" panose="020B0604020202020204" pitchFamily="34" charset="0"/>
              <a:buChar char="•"/>
            </a:pPr>
            <a:r>
              <a:rPr lang="el-GR" sz="1200" dirty="0"/>
              <a:t>ο μυϊκός πόνος, </a:t>
            </a:r>
          </a:p>
          <a:p>
            <a:pPr marL="171450" indent="-171450" algn="just">
              <a:buFont typeface="Arial" panose="020B0604020202020204" pitchFamily="34" charset="0"/>
              <a:buChar char="•"/>
            </a:pPr>
            <a:r>
              <a:rPr lang="el-GR" sz="1200" dirty="0"/>
              <a:t>οι τραυματισμοί στη σπονδυλική στήλη, </a:t>
            </a:r>
          </a:p>
          <a:p>
            <a:pPr marL="171450" indent="-171450" algn="just">
              <a:buFont typeface="Arial" panose="020B0604020202020204" pitchFamily="34" charset="0"/>
              <a:buChar char="•"/>
            </a:pPr>
            <a:r>
              <a:rPr lang="el-GR" sz="1200" dirty="0"/>
              <a:t>ο πόνος των νεύρων και </a:t>
            </a:r>
          </a:p>
          <a:p>
            <a:pPr marL="171450" indent="-171450" algn="just">
              <a:buFont typeface="Arial" panose="020B0604020202020204" pitchFamily="34" charset="0"/>
              <a:buChar char="•"/>
            </a:pPr>
            <a:r>
              <a:rPr lang="el-GR" sz="1200" dirty="0"/>
              <a:t>οι αθλητικοί τραυματισμοί.</a:t>
            </a:r>
            <a:endParaRPr lang="en-US" sz="1200" dirty="0"/>
          </a:p>
        </p:txBody>
      </p:sp>
      <p:sp>
        <p:nvSpPr>
          <p:cNvPr id="48" name="TextBox 47">
            <a:extLst>
              <a:ext uri="{FF2B5EF4-FFF2-40B4-BE49-F238E27FC236}">
                <a16:creationId xmlns:a16="http://schemas.microsoft.com/office/drawing/2014/main" id="{BA4FF628-DA45-4CA8-BDF3-4BF0B02436B2}"/>
              </a:ext>
            </a:extLst>
          </p:cNvPr>
          <p:cNvSpPr txBox="1"/>
          <p:nvPr/>
        </p:nvSpPr>
        <p:spPr>
          <a:xfrm>
            <a:off x="7401233" y="3027069"/>
            <a:ext cx="4459334" cy="3600986"/>
          </a:xfrm>
          <a:prstGeom prst="rect">
            <a:avLst/>
          </a:prstGeom>
          <a:noFill/>
        </p:spPr>
        <p:txBody>
          <a:bodyPr wrap="square">
            <a:spAutoFit/>
          </a:bodyPr>
          <a:lstStyle/>
          <a:p>
            <a:pPr algn="just" fontAlgn="base"/>
            <a:r>
              <a:rPr lang="el-GR" sz="1200" b="1" i="0" u="sng" dirty="0">
                <a:solidFill>
                  <a:srgbClr val="000000"/>
                </a:solidFill>
                <a:effectLst/>
              </a:rPr>
              <a:t>Η υπέρυθρη ακτινοβολία εφαρμόζεται στη θεραπεία διαφόρων καταστάσεων υγείας, όπως</a:t>
            </a:r>
            <a:r>
              <a:rPr lang="el-GR" sz="1200" b="0" i="0" dirty="0">
                <a:solidFill>
                  <a:srgbClr val="000000"/>
                </a:solidFill>
                <a:effectLst/>
              </a:rPr>
              <a:t>:</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οσφυαλγία,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αρθρίτιδα,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θυλακίτιδα,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αμβλύ τραύμα,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μυϊκός σπασμός,</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σύνδρομο καρπιαίου σωλήνα,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αυχεναλγία-αυχενικό σύνδρομο,</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πόνος στην πλάτη,</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διαβητική νευροπάθεια,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ρευματοειδής αρθρίτιδα,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γενικευμένη οστεοαρθρίτιδα,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σπονδυλαρθρίτιδα,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οστεοαρθρίτιδα γόνατος-ισχίου,</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τενοντίτιδα,</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πληγές,</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ισχιαλγία και</a:t>
            </a:r>
            <a:endParaRPr lang="el-GR" sz="1200" b="0" i="0" dirty="0">
              <a:solidFill>
                <a:srgbClr val="868686"/>
              </a:solidFill>
              <a:effectLst/>
            </a:endParaRPr>
          </a:p>
          <a:p>
            <a:pPr algn="just" fontAlgn="base">
              <a:buFont typeface="Arial" panose="020B0604020202020204" pitchFamily="34" charset="0"/>
              <a:buChar char="•"/>
            </a:pPr>
            <a:r>
              <a:rPr lang="el-GR" sz="1200" b="0" i="0" dirty="0">
                <a:solidFill>
                  <a:srgbClr val="000000"/>
                </a:solidFill>
                <a:effectLst/>
              </a:rPr>
              <a:t>χειρουργικές τομές.</a:t>
            </a:r>
            <a:endParaRPr lang="el-GR" sz="1200" b="0" i="0" dirty="0">
              <a:solidFill>
                <a:srgbClr val="868686"/>
              </a:solidFill>
              <a:effectLst/>
            </a:endParaRPr>
          </a:p>
        </p:txBody>
      </p:sp>
      <p:pic>
        <p:nvPicPr>
          <p:cNvPr id="50" name="Picture 49">
            <a:extLst>
              <a:ext uri="{FF2B5EF4-FFF2-40B4-BE49-F238E27FC236}">
                <a16:creationId xmlns:a16="http://schemas.microsoft.com/office/drawing/2014/main" id="{33061346-19BD-430A-B31D-FD2EBD819E0E}"/>
              </a:ext>
            </a:extLst>
          </p:cNvPr>
          <p:cNvPicPr>
            <a:picLocks noChangeAspect="1"/>
          </p:cNvPicPr>
          <p:nvPr/>
        </p:nvPicPr>
        <p:blipFill>
          <a:blip r:embed="rId4"/>
          <a:stretch>
            <a:fillRect/>
          </a:stretch>
        </p:blipFill>
        <p:spPr>
          <a:xfrm>
            <a:off x="2175770" y="4373396"/>
            <a:ext cx="3920230" cy="2137810"/>
          </a:xfrm>
          <a:prstGeom prst="rect">
            <a:avLst/>
          </a:prstGeom>
        </p:spPr>
      </p:pic>
    </p:spTree>
    <p:extLst>
      <p:ext uri="{BB962C8B-B14F-4D97-AF65-F5344CB8AC3E}">
        <p14:creationId xmlns:p14="http://schemas.microsoft.com/office/powerpoint/2010/main" val="277651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169169" y="1478859"/>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p:txBody>
      </p:sp>
      <p:sp>
        <p:nvSpPr>
          <p:cNvPr id="13" name="TextBox 12">
            <a:extLst>
              <a:ext uri="{FF2B5EF4-FFF2-40B4-BE49-F238E27FC236}">
                <a16:creationId xmlns:a16="http://schemas.microsoft.com/office/drawing/2014/main" id="{A4616AEE-E54B-4CF4-A43E-F573651BA2CD}"/>
              </a:ext>
            </a:extLst>
          </p:cNvPr>
          <p:cNvSpPr txBox="1"/>
          <p:nvPr/>
        </p:nvSpPr>
        <p:spPr>
          <a:xfrm>
            <a:off x="169169" y="2155836"/>
            <a:ext cx="11437152" cy="4016484"/>
          </a:xfrm>
          <a:prstGeom prst="rect">
            <a:avLst/>
          </a:prstGeom>
          <a:noFill/>
        </p:spPr>
        <p:txBody>
          <a:bodyPr wrap="square">
            <a:spAutoFit/>
          </a:bodyPr>
          <a:lstStyle/>
          <a:p>
            <a:pPr algn="just"/>
            <a:r>
              <a:rPr lang="el-GR" sz="1500" b="1" i="1" u="sng" dirty="0"/>
              <a:t>Η ηλεκτρομαγνητική ακτινοβολία Laser μπορεί να ανήκει σε οποιοδήποτε τμήμα του ΗΜ φάσματος: ορατό, υπεριώδες, υπέρυθρο, ακτίνες Χ. </a:t>
            </a:r>
          </a:p>
          <a:p>
            <a:pPr algn="just"/>
            <a:r>
              <a:rPr lang="el-GR" sz="1500" dirty="0"/>
              <a:t>Ο μαλακός ιστός συνιστάται κατά </a:t>
            </a:r>
            <a:r>
              <a:rPr lang="el-GR" sz="1500" i="1" dirty="0"/>
              <a:t>70% από νερό με ποικίλλες συγκεντρώσεις βιολογικών μορίων </a:t>
            </a:r>
            <a:r>
              <a:rPr lang="el-GR" sz="1500" dirty="0"/>
              <a:t>τα οποία απορροφούν αναλόγως την ΗΜΑ στην περιοχή του υπέρυθρου, ορατού ή υπεριώδους. </a:t>
            </a:r>
            <a:r>
              <a:rPr lang="el-GR" sz="1500" b="1" dirty="0"/>
              <a:t>Το ίδιο το νερό</a:t>
            </a:r>
            <a:r>
              <a:rPr lang="el-GR" sz="1500" dirty="0"/>
              <a:t>, ενώ είναι </a:t>
            </a:r>
            <a:r>
              <a:rPr lang="el-GR" sz="1500" i="1" dirty="0">
                <a:solidFill>
                  <a:schemeClr val="accent1"/>
                </a:solidFill>
              </a:rPr>
              <a:t>διαφανές στο ορατό</a:t>
            </a:r>
            <a:r>
              <a:rPr lang="el-GR" sz="1500" dirty="0"/>
              <a:t>, </a:t>
            </a:r>
            <a:r>
              <a:rPr lang="el-GR" sz="1500" i="1" dirty="0">
                <a:solidFill>
                  <a:srgbClr val="FF0000"/>
                </a:solidFill>
              </a:rPr>
              <a:t>απορροφά έντονα και το υπεριώδες </a:t>
            </a:r>
            <a:r>
              <a:rPr lang="el-GR" sz="1500" dirty="0"/>
              <a:t>(κάτω των 300 nm) </a:t>
            </a:r>
            <a:r>
              <a:rPr lang="el-GR" sz="1500" dirty="0">
                <a:solidFill>
                  <a:srgbClr val="7030A0"/>
                </a:solidFill>
              </a:rPr>
              <a:t>και το υπέρυθρο </a:t>
            </a:r>
            <a:r>
              <a:rPr lang="el-GR" sz="1500" dirty="0"/>
              <a:t>(πάνω από τα 1300 nm). </a:t>
            </a:r>
          </a:p>
          <a:p>
            <a:pPr algn="just"/>
            <a:r>
              <a:rPr lang="el-GR" sz="1500" dirty="0"/>
              <a:t>Οι </a:t>
            </a:r>
            <a:r>
              <a:rPr lang="el-GR" sz="1500" b="1" dirty="0">
                <a:solidFill>
                  <a:schemeClr val="bg1">
                    <a:lumMod val="75000"/>
                  </a:schemeClr>
                </a:solidFill>
              </a:rPr>
              <a:t>πρωτεϊνες</a:t>
            </a:r>
            <a:r>
              <a:rPr lang="el-GR" sz="1500" dirty="0"/>
              <a:t> γενικά απορροφούν περισσότερο το </a:t>
            </a:r>
            <a:r>
              <a:rPr lang="el-GR" sz="1500" i="1" dirty="0">
                <a:solidFill>
                  <a:srgbClr val="FF0000"/>
                </a:solidFill>
              </a:rPr>
              <a:t>υπεριώδες</a:t>
            </a:r>
            <a:r>
              <a:rPr lang="el-GR" sz="1500" dirty="0"/>
              <a:t> από όσο το </a:t>
            </a:r>
            <a:r>
              <a:rPr lang="el-GR" sz="1500" i="1" dirty="0">
                <a:solidFill>
                  <a:schemeClr val="accent1"/>
                </a:solidFill>
              </a:rPr>
              <a:t>ορατό</a:t>
            </a:r>
            <a:r>
              <a:rPr lang="el-GR" sz="1500" dirty="0"/>
              <a:t>. Συνέπεια των ανωτέρω είναι ότι οι μαλακοί ιστοί να απορροφούν τις </a:t>
            </a:r>
            <a:r>
              <a:rPr lang="el-GR" sz="1500" i="1" dirty="0">
                <a:solidFill>
                  <a:srgbClr val="FF0000"/>
                </a:solidFill>
              </a:rPr>
              <a:t>υπεριώδεις ακτίνες </a:t>
            </a:r>
            <a:r>
              <a:rPr lang="el-GR" sz="1500" dirty="0"/>
              <a:t>και τα </a:t>
            </a:r>
            <a:r>
              <a:rPr lang="el-GR" sz="1500" i="1" dirty="0">
                <a:solidFill>
                  <a:schemeClr val="accent1"/>
                </a:solidFill>
              </a:rPr>
              <a:t>μικρά μήκη κύματος του ορατού (μπλε και πράσινο), </a:t>
            </a:r>
            <a:r>
              <a:rPr lang="el-GR" sz="1500" dirty="0"/>
              <a:t>ενώ </a:t>
            </a:r>
            <a:r>
              <a:rPr lang="el-GR" sz="1500" b="1" dirty="0"/>
              <a:t>αφήνουν πιο «ελεύθερο πέρασμα» στο </a:t>
            </a:r>
            <a:r>
              <a:rPr lang="el-GR" sz="1500" dirty="0">
                <a:solidFill>
                  <a:srgbClr val="7030A0"/>
                </a:solidFill>
              </a:rPr>
              <a:t>κόκκινο και το εγγύς υπέρυθρο</a:t>
            </a:r>
            <a:r>
              <a:rPr lang="el-GR" sz="1500" dirty="0"/>
              <a:t>.</a:t>
            </a:r>
          </a:p>
          <a:p>
            <a:pPr algn="just"/>
            <a:r>
              <a:rPr lang="el-GR" sz="1500" dirty="0"/>
              <a:t>Ισχυρή δέσμη </a:t>
            </a:r>
            <a:r>
              <a:rPr lang="el-GR" sz="1500" i="1" dirty="0">
                <a:solidFill>
                  <a:srgbClr val="FF0000"/>
                </a:solidFill>
              </a:rPr>
              <a:t>υπεριώδους Laser </a:t>
            </a:r>
            <a:r>
              <a:rPr lang="el-GR" sz="1500" dirty="0"/>
              <a:t>μπορεί να </a:t>
            </a:r>
            <a:r>
              <a:rPr lang="el-GR" sz="1500" b="1" u="sng" dirty="0"/>
              <a:t>διασπάσει επιλεκτικά χημικούς δεσμούς σε βιολογικό ιστό, χωρίς αύξηση της τοπικής θερμοκρασίας</a:t>
            </a:r>
            <a:r>
              <a:rPr lang="el-GR" sz="1500" dirty="0"/>
              <a:t>. </a:t>
            </a:r>
          </a:p>
          <a:p>
            <a:pPr algn="just"/>
            <a:r>
              <a:rPr lang="el-GR" sz="1500" dirty="0"/>
              <a:t>Το </a:t>
            </a:r>
            <a:r>
              <a:rPr lang="el-GR" sz="1500" i="1" dirty="0">
                <a:solidFill>
                  <a:srgbClr val="FF0000"/>
                </a:solidFill>
              </a:rPr>
              <a:t>υπεριώδες φως από excimer Laser </a:t>
            </a:r>
            <a:r>
              <a:rPr lang="el-GR" sz="1500" dirty="0"/>
              <a:t>χρησιμοποιείται για τη </a:t>
            </a:r>
            <a:r>
              <a:rPr lang="el-GR" sz="1500" i="1" dirty="0"/>
              <a:t>διόρθωση της εστίασης του οφθαλμού</a:t>
            </a:r>
            <a:r>
              <a:rPr lang="el-GR" sz="1500" dirty="0"/>
              <a:t>. </a:t>
            </a:r>
          </a:p>
          <a:p>
            <a:pPr algn="just"/>
            <a:r>
              <a:rPr lang="el-GR" sz="1500" dirty="0"/>
              <a:t>Το μεγαλύτερο μέρος αυτού του έργου στον οφθαλμό το διεκπεραιώνει ο κερατοειδής χιτώνας. Εξαιτίας της διαφοράς του δείκτη διάθλασης του αέρα (από όπου προέρχεται η ΗΜΑ) με τον αντίστοιχο του κερατοειδή χιτώνα, οι φωτεινές ακτίνες διαθλώνται εισερχόμενες στον οφθαλμό. Ο κερατοειδής πρέπει να έχει σωστή καμπυλότητα ώστε παράλληλη προσπίπτουσα δέσμη να εστιαστεί στον αμφιβληστροειδή χιτώνα στο πίσω μέρος του οφθαλμού (μικρή διόρθωση της πορείας επιτελείται από το φακό του οφθαλμού). Αν ο κερατοειδής δεν έχει την κατάλληλη καμπυλότητα η όραση είναι θολή. Οι πρώτες διορθώσεις της οξύτητας της όρασης γίνονταν με μικρές τομές στον κερατοειδή (ακτινική κερατοειδοεκτομή). Το </a:t>
            </a:r>
            <a:r>
              <a:rPr lang="el-GR" sz="1500" i="1" dirty="0">
                <a:solidFill>
                  <a:srgbClr val="FF0000"/>
                </a:solidFill>
              </a:rPr>
              <a:t>υπεριώδες φως </a:t>
            </a:r>
            <a:r>
              <a:rPr lang="el-GR" sz="1500" dirty="0"/>
              <a:t>της συσκευής επέμβασης απορροφάται εξ ολοκλήρου και δεν εισέρχεται στον οφθαλμό. Λειτουργεί ως ειδικό νυστέρι με κόψη από διαμάντι. Προηγείται τοπική αναισθησία.</a:t>
            </a:r>
          </a:p>
        </p:txBody>
      </p:sp>
    </p:spTree>
    <p:extLst>
      <p:ext uri="{BB962C8B-B14F-4D97-AF65-F5344CB8AC3E}">
        <p14:creationId xmlns:p14="http://schemas.microsoft.com/office/powerpoint/2010/main" val="408720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169169" y="1478859"/>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p:txBody>
      </p:sp>
      <p:sp>
        <p:nvSpPr>
          <p:cNvPr id="15" name="TextBox 14">
            <a:extLst>
              <a:ext uri="{FF2B5EF4-FFF2-40B4-BE49-F238E27FC236}">
                <a16:creationId xmlns:a16="http://schemas.microsoft.com/office/drawing/2014/main" id="{01B5846F-3389-4626-9EA7-4145F5BF61B3}"/>
              </a:ext>
            </a:extLst>
          </p:cNvPr>
          <p:cNvSpPr txBox="1"/>
          <p:nvPr/>
        </p:nvSpPr>
        <p:spPr>
          <a:xfrm>
            <a:off x="234270" y="2043687"/>
            <a:ext cx="11652929" cy="4185761"/>
          </a:xfrm>
          <a:prstGeom prst="rect">
            <a:avLst/>
          </a:prstGeom>
          <a:noFill/>
        </p:spPr>
        <p:txBody>
          <a:bodyPr wrap="square">
            <a:spAutoFit/>
          </a:bodyPr>
          <a:lstStyle/>
          <a:p>
            <a:pPr algn="just"/>
            <a:r>
              <a:rPr lang="el-GR" sz="1400" b="1" u="sng" dirty="0"/>
              <a:t>ΠΡΟΦΥΛΑΞΗ</a:t>
            </a:r>
          </a:p>
          <a:p>
            <a:pPr algn="just"/>
            <a:r>
              <a:rPr lang="el-GR" sz="1400" dirty="0"/>
              <a:t>Γενικά, οι προφυλάξεις με τη θεραπεία με λέιζερ περιλαμβάνουν:</a:t>
            </a:r>
          </a:p>
          <a:p>
            <a:pPr marL="171450" indent="-171450" algn="just">
              <a:buFont typeface="Arial" panose="020B0604020202020204" pitchFamily="34" charset="0"/>
              <a:buChar char="•"/>
            </a:pPr>
            <a:r>
              <a:rPr lang="el-GR" sz="1400" dirty="0"/>
              <a:t>την προστασία των ματιών με προστατευτικά γυαλιά </a:t>
            </a:r>
          </a:p>
          <a:p>
            <a:pPr marL="171450" indent="-171450" algn="just">
              <a:buFont typeface="Arial" panose="020B0604020202020204" pitchFamily="34" charset="0"/>
              <a:buChar char="•"/>
            </a:pPr>
            <a:r>
              <a:rPr lang="el-GR" sz="1400" dirty="0"/>
              <a:t>με φακούς βαθμολογημένους στο συγκεκριμένο μήκος κύματος των λέιζερ θεραπείας (είναι σημαντικοί τόσο για τον άνθρωπο όσο και για τα ζώα για την προστασία του ιστού του αμφιβληστροειδούς). Δεδομένου ότι το φως είναι συνεκτικό, μια μικρή ποσότητα εστιασμένη στον αμφιβληστροειδή μπορεί να προκαλέσει μόνιμη βλάβη. Ευτυχώς, το ορατό φως θα δημιουργήσει ένα αντανακλαστικό αναλαμπής για να βοηθήσει στην προστασία του χρήστη. Ωστόσο, οι υπέρυθρες λυχνίες δεν είναι ορατές, οπότε δεν θα εμφανιστεί ένα αντανακλαστικό αναλαμπής. </a:t>
            </a:r>
          </a:p>
          <a:p>
            <a:pPr marL="171450" indent="-171450" algn="just">
              <a:buFont typeface="Arial" panose="020B0604020202020204" pitchFamily="34" charset="0"/>
              <a:buChar char="•"/>
            </a:pPr>
            <a:r>
              <a:rPr lang="el-GR" sz="1400" dirty="0"/>
              <a:t>Κάθε απαραίτητη προσοχή εάν το </a:t>
            </a:r>
            <a:r>
              <a:rPr lang="el-GR" sz="1400" b="1" dirty="0"/>
              <a:t>κατοικίδιο ζώο έχει τατουάζ</a:t>
            </a:r>
            <a:r>
              <a:rPr lang="el-GR" sz="1400" dirty="0"/>
              <a:t>, </a:t>
            </a:r>
            <a:r>
              <a:rPr lang="el-GR" sz="1400" b="1" dirty="0"/>
              <a:t>μαύρη γούνα </a:t>
            </a:r>
            <a:r>
              <a:rPr lang="el-GR" sz="1400" dirty="0"/>
              <a:t>ή </a:t>
            </a:r>
            <a:r>
              <a:rPr lang="el-GR" sz="1400" b="1" dirty="0"/>
              <a:t>μαύρο δέρμα</a:t>
            </a:r>
            <a:r>
              <a:rPr lang="el-GR" sz="1400" dirty="0"/>
              <a:t> λόγω της δυνατότητας απορρόφησης φωτός και θέρμανσης ιστών.</a:t>
            </a:r>
          </a:p>
          <a:p>
            <a:pPr algn="just"/>
            <a:r>
              <a:rPr lang="el-GR" sz="1400" dirty="0"/>
              <a:t>Οι αντενδείξεις για άμεση θεραπεία με λέιζερ περιλαμβάνουν </a:t>
            </a:r>
            <a:r>
              <a:rPr lang="el-GR" sz="1400" i="1" dirty="0"/>
              <a:t>καρκίνωμα</a:t>
            </a:r>
            <a:r>
              <a:rPr lang="el-GR" sz="1400" dirty="0"/>
              <a:t>, </a:t>
            </a:r>
            <a:r>
              <a:rPr lang="el-GR" sz="1400" i="1" dirty="0"/>
              <a:t>θυρεοειδή αδένα</a:t>
            </a:r>
            <a:r>
              <a:rPr lang="el-GR" sz="1400" dirty="0"/>
              <a:t>, </a:t>
            </a:r>
            <a:r>
              <a:rPr lang="el-GR" sz="1400" i="1" dirty="0"/>
              <a:t>ενεργή αιμορραγία </a:t>
            </a:r>
            <a:r>
              <a:rPr lang="el-GR" sz="1400" dirty="0"/>
              <a:t>και </a:t>
            </a:r>
            <a:r>
              <a:rPr lang="el-GR" sz="1400" i="1" dirty="0"/>
              <a:t>αυτόνομα νευρικά κέντρα</a:t>
            </a:r>
            <a:r>
              <a:rPr lang="el-GR" sz="1400" dirty="0"/>
              <a:t>. </a:t>
            </a:r>
          </a:p>
          <a:p>
            <a:pPr algn="just"/>
            <a:r>
              <a:rPr lang="el-GR" sz="1400" dirty="0"/>
              <a:t>Η ενέργεια του λέιζερ </a:t>
            </a:r>
            <a:r>
              <a:rPr lang="el-GR" sz="1400" b="1" dirty="0"/>
              <a:t>δεν πρέπει να εφαρμόζεται </a:t>
            </a:r>
          </a:p>
          <a:p>
            <a:pPr algn="just"/>
            <a:r>
              <a:rPr lang="el-GR" sz="1400" b="1" dirty="0"/>
              <a:t>πάνω από μια έγκυο μήτρα</a:t>
            </a:r>
            <a:r>
              <a:rPr lang="el-GR" sz="1400" dirty="0"/>
              <a:t>, </a:t>
            </a:r>
          </a:p>
          <a:p>
            <a:pPr algn="just"/>
            <a:r>
              <a:rPr lang="el-GR" sz="1400" dirty="0"/>
              <a:t>πάνω από όγκους, </a:t>
            </a:r>
          </a:p>
          <a:p>
            <a:pPr algn="just"/>
            <a:r>
              <a:rPr lang="el-GR" sz="1400" dirty="0"/>
              <a:t>πάνω στις πλάκες ανάπτυξης ανώριμων ζώων, </a:t>
            </a:r>
          </a:p>
          <a:p>
            <a:pPr algn="just"/>
            <a:r>
              <a:rPr lang="el-GR" sz="1400" dirty="0"/>
              <a:t>κακοήθειες και </a:t>
            </a:r>
          </a:p>
          <a:p>
            <a:pPr algn="just"/>
            <a:r>
              <a:rPr lang="el-GR" sz="1400" dirty="0"/>
              <a:t>φωτοευαίσθητες περιοχές του δέρματος. </a:t>
            </a:r>
          </a:p>
          <a:p>
            <a:pPr algn="just"/>
            <a:r>
              <a:rPr lang="el-GR" sz="1400" dirty="0"/>
              <a:t>Η θεραπεία με λέιζερ θα πρέπει </a:t>
            </a:r>
            <a:r>
              <a:rPr lang="el-GR" sz="1400" b="1" dirty="0"/>
              <a:t>να αποφεύγεται </a:t>
            </a:r>
          </a:p>
          <a:p>
            <a:pPr algn="just"/>
            <a:r>
              <a:rPr lang="el-GR" sz="1400" dirty="0"/>
              <a:t>σε ασθενείς στους οποίους δεν είναι επιθυμητή η ανοσολογική διέγερση, συμπεριλαμβανομένων εκείνων με λέμφωμα ή σε ανοσοκατασταλτικά φάρμακα. </a:t>
            </a:r>
          </a:p>
          <a:p>
            <a:pPr algn="just"/>
            <a:r>
              <a:rPr lang="el-GR" sz="1400" dirty="0"/>
              <a:t>Απαιτείται προσοχή για τα μακριά οστά σε ζώα ηλικίας κάτω του 1 έτους</a:t>
            </a:r>
            <a:endParaRPr lang="en-US" sz="1400" dirty="0"/>
          </a:p>
        </p:txBody>
      </p:sp>
    </p:spTree>
    <p:extLst>
      <p:ext uri="{BB962C8B-B14F-4D97-AF65-F5344CB8AC3E}">
        <p14:creationId xmlns:p14="http://schemas.microsoft.com/office/powerpoint/2010/main" val="105833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Rectangle 7">
            <a:extLst>
              <a:ext uri="{FF2B5EF4-FFF2-40B4-BE49-F238E27FC236}">
                <a16:creationId xmlns:a16="http://schemas.microsoft.com/office/drawing/2014/main" id="{F992201F-8855-4C87-99AA-3A97654D2B18}"/>
              </a:ext>
            </a:extLst>
          </p:cNvPr>
          <p:cNvSpPr/>
          <p:nvPr/>
        </p:nvSpPr>
        <p:spPr>
          <a:xfrm>
            <a:off x="2897244" y="1958228"/>
            <a:ext cx="6372257" cy="267765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Περιεχόμενα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Ιοντίζουσα – Μη – Ιοντίζουσα Ακτινοβολία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Εφαρμογές Ακτινοβολιών</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02A52AD-B8F3-48A5-9726-41537127C8BD}"/>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37812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Μικροκύματα</a:t>
            </a:r>
          </a:p>
        </p:txBody>
      </p:sp>
      <p:sp>
        <p:nvSpPr>
          <p:cNvPr id="13" name="TextBox 12">
            <a:extLst>
              <a:ext uri="{FF2B5EF4-FFF2-40B4-BE49-F238E27FC236}">
                <a16:creationId xmlns:a16="http://schemas.microsoft.com/office/drawing/2014/main" id="{4147821B-301E-4345-84B2-1FD20C7D09C6}"/>
              </a:ext>
            </a:extLst>
          </p:cNvPr>
          <p:cNvSpPr txBox="1"/>
          <p:nvPr/>
        </p:nvSpPr>
        <p:spPr>
          <a:xfrm>
            <a:off x="210257" y="2348457"/>
            <a:ext cx="7627845" cy="784830"/>
          </a:xfrm>
          <a:prstGeom prst="rect">
            <a:avLst/>
          </a:prstGeom>
          <a:noFill/>
        </p:spPr>
        <p:txBody>
          <a:bodyPr wrap="square">
            <a:spAutoFit/>
          </a:bodyPr>
          <a:lstStyle/>
          <a:p>
            <a:pPr algn="just"/>
            <a:r>
              <a:rPr lang="el-GR" sz="1500" dirty="0"/>
              <a:t>Τα </a:t>
            </a:r>
            <a:r>
              <a:rPr lang="el-GR" sz="1500" b="1" dirty="0"/>
              <a:t>μικροκύματα</a:t>
            </a:r>
            <a:r>
              <a:rPr lang="el-GR" sz="1500" dirty="0"/>
              <a:t> </a:t>
            </a:r>
            <a:r>
              <a:rPr lang="el-GR" sz="1500" i="1" dirty="0"/>
              <a:t>μπορούν να προκαλέσουν ζημιά στο βιολογικό ιστό </a:t>
            </a:r>
            <a:r>
              <a:rPr lang="el-GR" sz="1500" dirty="0">
                <a:solidFill>
                  <a:srgbClr val="FF0000"/>
                </a:solidFill>
              </a:rPr>
              <a:t>μόνο μέσω αύξησης της θερμοκρασίας</a:t>
            </a:r>
            <a:r>
              <a:rPr lang="el-GR" sz="1500" dirty="0"/>
              <a:t>, ενώ οι </a:t>
            </a:r>
            <a:r>
              <a:rPr lang="el-GR" sz="1500" b="1" dirty="0"/>
              <a:t>ακτίνες Χ </a:t>
            </a:r>
            <a:r>
              <a:rPr lang="el-GR" sz="1500" dirty="0"/>
              <a:t>και οι </a:t>
            </a:r>
            <a:r>
              <a:rPr lang="el-GR" sz="1500" b="1" dirty="0"/>
              <a:t>υπεριώδεις ακτίνες </a:t>
            </a:r>
            <a:r>
              <a:rPr lang="el-GR" sz="1500" i="1" dirty="0"/>
              <a:t>έχουν αρκετή ενέργεια </a:t>
            </a:r>
            <a:r>
              <a:rPr lang="el-GR" sz="1500" dirty="0"/>
              <a:t>και </a:t>
            </a:r>
            <a:r>
              <a:rPr lang="el-GR" sz="1500" dirty="0">
                <a:solidFill>
                  <a:srgbClr val="FF0000"/>
                </a:solidFill>
              </a:rPr>
              <a:t>διασπούν χημικούς δεσμούς</a:t>
            </a:r>
            <a:r>
              <a:rPr lang="el-GR" sz="1500" dirty="0"/>
              <a:t>. </a:t>
            </a:r>
            <a:endParaRPr lang="en-US" sz="1500" dirty="0"/>
          </a:p>
        </p:txBody>
      </p:sp>
      <p:pic>
        <p:nvPicPr>
          <p:cNvPr id="14" name="Picture 13">
            <a:extLst>
              <a:ext uri="{FF2B5EF4-FFF2-40B4-BE49-F238E27FC236}">
                <a16:creationId xmlns:a16="http://schemas.microsoft.com/office/drawing/2014/main" id="{449ADF01-ADC2-4979-920A-88BAFD35D4E9}"/>
              </a:ext>
            </a:extLst>
          </p:cNvPr>
          <p:cNvPicPr>
            <a:picLocks noChangeAspect="1"/>
          </p:cNvPicPr>
          <p:nvPr/>
        </p:nvPicPr>
        <p:blipFill>
          <a:blip r:embed="rId4"/>
          <a:stretch>
            <a:fillRect/>
          </a:stretch>
        </p:blipFill>
        <p:spPr>
          <a:xfrm>
            <a:off x="1117153" y="3986411"/>
            <a:ext cx="7619166" cy="2539722"/>
          </a:xfrm>
          <a:prstGeom prst="rect">
            <a:avLst/>
          </a:prstGeom>
        </p:spPr>
      </p:pic>
      <p:pic>
        <p:nvPicPr>
          <p:cNvPr id="16" name="Picture 15">
            <a:extLst>
              <a:ext uri="{FF2B5EF4-FFF2-40B4-BE49-F238E27FC236}">
                <a16:creationId xmlns:a16="http://schemas.microsoft.com/office/drawing/2014/main" id="{44538F75-B1DF-4592-8FF0-B2FA4161746D}"/>
              </a:ext>
            </a:extLst>
          </p:cNvPr>
          <p:cNvPicPr>
            <a:picLocks noChangeAspect="1"/>
          </p:cNvPicPr>
          <p:nvPr/>
        </p:nvPicPr>
        <p:blipFill>
          <a:blip r:embed="rId5"/>
          <a:stretch>
            <a:fillRect/>
          </a:stretch>
        </p:blipFill>
        <p:spPr>
          <a:xfrm>
            <a:off x="8127106" y="1220892"/>
            <a:ext cx="3895725" cy="2466975"/>
          </a:xfrm>
          <a:prstGeom prst="rect">
            <a:avLst/>
          </a:prstGeom>
        </p:spPr>
      </p:pic>
      <p:pic>
        <p:nvPicPr>
          <p:cNvPr id="18" name="Picture 17">
            <a:extLst>
              <a:ext uri="{FF2B5EF4-FFF2-40B4-BE49-F238E27FC236}">
                <a16:creationId xmlns:a16="http://schemas.microsoft.com/office/drawing/2014/main" id="{4952CE94-D824-4D5E-B532-5D739EB54736}"/>
              </a:ext>
            </a:extLst>
          </p:cNvPr>
          <p:cNvPicPr>
            <a:picLocks noChangeAspect="1"/>
          </p:cNvPicPr>
          <p:nvPr/>
        </p:nvPicPr>
        <p:blipFill>
          <a:blip r:embed="rId6"/>
          <a:stretch>
            <a:fillRect/>
          </a:stretch>
        </p:blipFill>
        <p:spPr>
          <a:xfrm>
            <a:off x="9041709" y="3559579"/>
            <a:ext cx="1880982" cy="2660246"/>
          </a:xfrm>
          <a:prstGeom prst="rect">
            <a:avLst/>
          </a:prstGeom>
        </p:spPr>
      </p:pic>
      <p:sp>
        <p:nvSpPr>
          <p:cNvPr id="2" name="TextBox 1">
            <a:extLst>
              <a:ext uri="{FF2B5EF4-FFF2-40B4-BE49-F238E27FC236}">
                <a16:creationId xmlns:a16="http://schemas.microsoft.com/office/drawing/2014/main" id="{D6BB1050-A9A3-4567-86E9-C835F07EC63F}"/>
              </a:ext>
            </a:extLst>
          </p:cNvPr>
          <p:cNvSpPr txBox="1"/>
          <p:nvPr/>
        </p:nvSpPr>
        <p:spPr>
          <a:xfrm>
            <a:off x="218103" y="3230323"/>
            <a:ext cx="7619166" cy="553998"/>
          </a:xfrm>
          <a:prstGeom prst="rect">
            <a:avLst/>
          </a:prstGeom>
          <a:noFill/>
        </p:spPr>
        <p:txBody>
          <a:bodyPr wrap="square" rtlCol="0">
            <a:spAutoFit/>
          </a:bodyPr>
          <a:lstStyle/>
          <a:p>
            <a:r>
              <a:rPr lang="el-GR" sz="1500" b="1" dirty="0"/>
              <a:t>Μικροκύματα</a:t>
            </a:r>
            <a:r>
              <a:rPr lang="el-GR" sz="1500" dirty="0"/>
              <a:t> είναι η ακτινοβολία που το μήκος κύματος εκτείνεται απο 30 </a:t>
            </a:r>
            <a:r>
              <a:rPr lang="en-US" sz="1500" dirty="0"/>
              <a:t>cm </a:t>
            </a:r>
            <a:r>
              <a:rPr lang="el-GR" sz="1500" dirty="0"/>
              <a:t>έως 1 </a:t>
            </a:r>
            <a:r>
              <a:rPr lang="en-US" sz="1500" dirty="0"/>
              <a:t>mm</a:t>
            </a:r>
            <a:r>
              <a:rPr lang="el-GR" sz="1500" dirty="0"/>
              <a:t> περίπου.</a:t>
            </a:r>
            <a:endParaRPr lang="en-US" sz="1500" dirty="0"/>
          </a:p>
        </p:txBody>
      </p:sp>
    </p:spTree>
    <p:extLst>
      <p:ext uri="{BB962C8B-B14F-4D97-AF65-F5344CB8AC3E}">
        <p14:creationId xmlns:p14="http://schemas.microsoft.com/office/powerpoint/2010/main" val="75105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169169" y="1707694"/>
            <a:ext cx="60983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Ραδιοκύματα</a:t>
            </a:r>
          </a:p>
        </p:txBody>
      </p:sp>
      <p:sp>
        <p:nvSpPr>
          <p:cNvPr id="14" name="TextBox 13">
            <a:extLst>
              <a:ext uri="{FF2B5EF4-FFF2-40B4-BE49-F238E27FC236}">
                <a16:creationId xmlns:a16="http://schemas.microsoft.com/office/drawing/2014/main" id="{69AC5493-545B-4E6B-88C4-B82F61DDF2A9}"/>
              </a:ext>
            </a:extLst>
          </p:cNvPr>
          <p:cNvSpPr txBox="1"/>
          <p:nvPr/>
        </p:nvSpPr>
        <p:spPr>
          <a:xfrm>
            <a:off x="169169" y="2220660"/>
            <a:ext cx="11755795" cy="3093154"/>
          </a:xfrm>
          <a:prstGeom prst="rect">
            <a:avLst/>
          </a:prstGeom>
          <a:noFill/>
        </p:spPr>
        <p:txBody>
          <a:bodyPr wrap="square">
            <a:spAutoFit/>
          </a:bodyPr>
          <a:lstStyle/>
          <a:p>
            <a:pPr algn="just"/>
            <a:r>
              <a:rPr lang="el-GR" sz="1500" b="0" i="0" dirty="0">
                <a:solidFill>
                  <a:srgbClr val="333333"/>
                </a:solidFill>
                <a:effectLst/>
              </a:rPr>
              <a:t>Τα </a:t>
            </a:r>
            <a:r>
              <a:rPr lang="el-GR" sz="1500" b="0" i="1" dirty="0">
                <a:solidFill>
                  <a:srgbClr val="333333"/>
                </a:solidFill>
                <a:effectLst/>
              </a:rPr>
              <a:t>ραδιοκύματα</a:t>
            </a:r>
            <a:r>
              <a:rPr lang="el-GR" sz="1500" b="0" i="0" dirty="0">
                <a:solidFill>
                  <a:srgbClr val="333333"/>
                </a:solidFill>
                <a:effectLst/>
              </a:rPr>
              <a:t> είναι ηλεκτρομαγνητικά κύματα με </a:t>
            </a:r>
            <a:r>
              <a:rPr lang="el-GR" sz="1500" b="1" i="0" dirty="0">
                <a:solidFill>
                  <a:srgbClr val="333333"/>
                </a:solidFill>
                <a:effectLst/>
              </a:rPr>
              <a:t>συχνότητα από περίπου 3 kHz μέχρι 300 GHz</a:t>
            </a:r>
            <a:r>
              <a:rPr lang="el-GR" sz="1500" b="0" i="0" dirty="0">
                <a:solidFill>
                  <a:srgbClr val="333333"/>
                </a:solidFill>
                <a:effectLst/>
              </a:rPr>
              <a:t>. Τα </a:t>
            </a:r>
            <a:r>
              <a:rPr lang="el-GR" sz="1500" b="0" i="1" dirty="0">
                <a:solidFill>
                  <a:srgbClr val="333333"/>
                </a:solidFill>
                <a:effectLst/>
              </a:rPr>
              <a:t>μικροκύματα</a:t>
            </a:r>
            <a:r>
              <a:rPr lang="el-GR" sz="1500" b="0" i="0" dirty="0">
                <a:solidFill>
                  <a:srgbClr val="333333"/>
                </a:solidFill>
                <a:effectLst/>
              </a:rPr>
              <a:t> αποτελούν ένα υποσύνολο των ραδιοκυμάτων με συχνότητες που κυμαίνονται μεταξύ </a:t>
            </a:r>
            <a:r>
              <a:rPr lang="el-GR" sz="1500" b="1" i="0" dirty="0">
                <a:solidFill>
                  <a:srgbClr val="333333"/>
                </a:solidFill>
                <a:effectLst/>
              </a:rPr>
              <a:t>300 ΜΗz και 3 GHz</a:t>
            </a:r>
            <a:r>
              <a:rPr lang="el-GR" sz="1500" b="0" i="0" dirty="0">
                <a:solidFill>
                  <a:srgbClr val="333333"/>
                </a:solidFill>
                <a:effectLst/>
              </a:rPr>
              <a:t>.</a:t>
            </a:r>
          </a:p>
          <a:p>
            <a:pPr algn="just"/>
            <a:r>
              <a:rPr lang="el-GR" sz="1500" b="0" i="0" dirty="0">
                <a:solidFill>
                  <a:srgbClr val="333333"/>
                </a:solidFill>
                <a:effectLst/>
              </a:rPr>
              <a:t>Τα </a:t>
            </a:r>
            <a:r>
              <a:rPr lang="el-GR" sz="1500" b="0" i="1" dirty="0">
                <a:solidFill>
                  <a:srgbClr val="333333"/>
                </a:solidFill>
                <a:effectLst/>
              </a:rPr>
              <a:t>ραδιοκύματα</a:t>
            </a:r>
            <a:r>
              <a:rPr lang="el-GR" sz="1500" b="0" i="0" dirty="0">
                <a:solidFill>
                  <a:srgbClr val="333333"/>
                </a:solidFill>
                <a:effectLst/>
              </a:rPr>
              <a:t> δημιουργούνται από την </a:t>
            </a:r>
            <a:r>
              <a:rPr lang="el-GR" sz="1500" b="0" i="1" u="sng" dirty="0">
                <a:solidFill>
                  <a:srgbClr val="92D050"/>
                </a:solidFill>
                <a:effectLst/>
              </a:rPr>
              <a:t>κίνηση ηλεκτρικών φορτίων επί των κεραιών και αναφέρονται και ως ηλεκτρομαγνητική ακτινοβολία ραδιοσυχνοτήτων </a:t>
            </a:r>
            <a:r>
              <a:rPr lang="el-GR" sz="1500" b="0" i="0" dirty="0">
                <a:solidFill>
                  <a:srgbClr val="333333"/>
                </a:solidFill>
                <a:effectLst/>
              </a:rPr>
              <a:t>(ΡΣ), γιατί ακτινοβολούνται στο χώρο απομακρυνόμενα από την πηγή τους, δηλαδή την </a:t>
            </a:r>
            <a:r>
              <a:rPr lang="el-GR" sz="1500" b="1" i="0" u="none" strike="noStrike" dirty="0">
                <a:solidFill>
                  <a:srgbClr val="006699"/>
                </a:solidFill>
                <a:effectLst/>
                <a:hlinkClick r:id="rId4"/>
              </a:rPr>
              <a:t>κεραία</a:t>
            </a:r>
            <a:r>
              <a:rPr lang="el-GR" sz="1500" b="0" i="0" dirty="0">
                <a:solidFill>
                  <a:srgbClr val="333333"/>
                </a:solidFill>
                <a:effectLst/>
              </a:rPr>
              <a:t> εκπομπής .</a:t>
            </a:r>
          </a:p>
          <a:p>
            <a:pPr algn="just"/>
            <a:r>
              <a:rPr lang="el-GR" sz="1500" b="0" i="0" dirty="0">
                <a:solidFill>
                  <a:srgbClr val="333333"/>
                </a:solidFill>
                <a:effectLst/>
              </a:rPr>
              <a:t>Τα ραδιοκύματα ανήκουν στην κατηγορία των μη ιοντιζουσών ακτινοβολιών καθώς δεν είναι ικανά να διασπάσουν χημικούς δεσμούς ή να αποσπάσουν ηλεκτρόνια από άτομα, προκαλώντας ιοντισμό της ύλης όπως η ραδιενέργεια (ακτίνες X , ακτίνες γ). </a:t>
            </a:r>
            <a:endParaRPr lang="en-US" sz="1500" b="0" i="0" dirty="0">
              <a:solidFill>
                <a:srgbClr val="333333"/>
              </a:solidFill>
              <a:effectLst/>
            </a:endParaRPr>
          </a:p>
          <a:p>
            <a:pPr algn="just"/>
            <a:r>
              <a:rPr lang="el-GR" sz="1500" b="0" i="0" dirty="0">
                <a:solidFill>
                  <a:srgbClr val="333333"/>
                </a:solidFill>
                <a:effectLst/>
              </a:rPr>
              <a:t>Σε αντίθεση με τον ιοντισμό, που είναι επικίνδυνος γιατί μπορεί να οδηγήσει σε αλλοιώσεις του γενετικού υλικού και να προκαλέσει επιβλαβή αποτελέσματα στην υγεία (όπως ο καρκίνος), η </a:t>
            </a:r>
            <a:r>
              <a:rPr lang="el-GR" sz="1500" b="1" i="0" u="sng" dirty="0">
                <a:solidFill>
                  <a:srgbClr val="333333"/>
                </a:solidFill>
                <a:effectLst/>
              </a:rPr>
              <a:t>κυριότερη βιολογική επίδραση των ραδιοκυμάτων υπό ορισμένες συνθήκες </a:t>
            </a:r>
            <a:r>
              <a:rPr lang="el-GR" sz="1500" b="0" i="0" dirty="0">
                <a:solidFill>
                  <a:srgbClr val="333333"/>
                </a:solidFill>
                <a:effectLst/>
              </a:rPr>
              <a:t>είναι η </a:t>
            </a:r>
            <a:r>
              <a:rPr lang="el-GR" sz="1500" b="1" i="0" dirty="0">
                <a:solidFill>
                  <a:srgbClr val="FF0000"/>
                </a:solidFill>
                <a:effectLst/>
              </a:rPr>
              <a:t>αύξηση της θερμοκρασίας των ιστών που εκτίθενται σε αυτά</a:t>
            </a:r>
            <a:r>
              <a:rPr lang="el-GR" sz="1500" b="0" i="0" dirty="0">
                <a:solidFill>
                  <a:srgbClr val="333333"/>
                </a:solidFill>
                <a:effectLst/>
              </a:rPr>
              <a:t>. </a:t>
            </a:r>
            <a:endParaRPr lang="en-US" sz="1500" b="0" i="0" dirty="0">
              <a:solidFill>
                <a:srgbClr val="333333"/>
              </a:solidFill>
              <a:effectLst/>
            </a:endParaRPr>
          </a:p>
          <a:p>
            <a:pPr algn="just"/>
            <a:r>
              <a:rPr lang="el-GR" sz="1500" b="1" i="1" u="sng" dirty="0">
                <a:solidFill>
                  <a:srgbClr val="333333"/>
                </a:solidFill>
                <a:effectLst/>
              </a:rPr>
              <a:t>Οι μέχρι σήμερα έρευνες δεν έχουν τεκμηριώσει μια αιτιοκρατική σχέση μεταξύ του τύπου αυτού της ακτινοβολίας και των επιβλαβών επιπτώσεων στην υγεία.</a:t>
            </a:r>
          </a:p>
          <a:p>
            <a:pPr algn="just"/>
            <a:r>
              <a:rPr lang="el-GR" sz="1500" b="1" i="1" u="sng" dirty="0">
                <a:solidFill>
                  <a:srgbClr val="333333"/>
                </a:solidFill>
                <a:effectLst/>
              </a:rPr>
              <a:t>Είναι σημαντικό να γίνεται ο διαχωρισμός μεταξύ ιοντίζουσας και μη ιοντίζουσας ακτινοβολίας γιατί μόνο έτσι γίνονται αντιληπτοί οι πραγματικοί κινδύνοι που ενδεχομένως προκαλεί η ηλεκτρομαγνητική ακτινοβολία.</a:t>
            </a:r>
          </a:p>
        </p:txBody>
      </p:sp>
      <p:pic>
        <p:nvPicPr>
          <p:cNvPr id="15" name="Picture 14">
            <a:extLst>
              <a:ext uri="{FF2B5EF4-FFF2-40B4-BE49-F238E27FC236}">
                <a16:creationId xmlns:a16="http://schemas.microsoft.com/office/drawing/2014/main" id="{541DB652-6DDC-424F-9AC4-293A61237F2A}"/>
              </a:ext>
            </a:extLst>
          </p:cNvPr>
          <p:cNvPicPr>
            <a:picLocks noChangeAspect="1"/>
          </p:cNvPicPr>
          <p:nvPr/>
        </p:nvPicPr>
        <p:blipFill rotWithShape="1">
          <a:blip r:embed="rId5"/>
          <a:srcRect l="25163" t="25058" r="27531" b="22017"/>
          <a:stretch/>
        </p:blipFill>
        <p:spPr>
          <a:xfrm>
            <a:off x="8939073" y="5125171"/>
            <a:ext cx="2086253" cy="1109709"/>
          </a:xfrm>
          <a:prstGeom prst="rect">
            <a:avLst/>
          </a:prstGeom>
        </p:spPr>
      </p:pic>
    </p:spTree>
    <p:extLst>
      <p:ext uri="{BB962C8B-B14F-4D97-AF65-F5344CB8AC3E}">
        <p14:creationId xmlns:p14="http://schemas.microsoft.com/office/powerpoint/2010/main" val="355341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1" dirty="0">
                <a:cs typeface="Arial" charset="0"/>
              </a:rPr>
              <a:t>Ι</a:t>
            </a:r>
            <a:r>
              <a:rPr lang="en-US" altLang="en-US" sz="2000" b="1" dirty="0" err="1">
                <a:cs typeface="Arial" charset="0"/>
              </a:rPr>
              <a:t>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Ακτίνες Χ</a:t>
            </a:r>
          </a:p>
        </p:txBody>
      </p:sp>
      <p:sp>
        <p:nvSpPr>
          <p:cNvPr id="13" name="TextBox 12">
            <a:extLst>
              <a:ext uri="{FF2B5EF4-FFF2-40B4-BE49-F238E27FC236}">
                <a16:creationId xmlns:a16="http://schemas.microsoft.com/office/drawing/2014/main" id="{5440BC8E-4082-47F4-819E-D8EF25590296}"/>
              </a:ext>
            </a:extLst>
          </p:cNvPr>
          <p:cNvSpPr txBox="1"/>
          <p:nvPr/>
        </p:nvSpPr>
        <p:spPr>
          <a:xfrm>
            <a:off x="169169" y="2344276"/>
            <a:ext cx="10173316" cy="1600438"/>
          </a:xfrm>
          <a:prstGeom prst="rect">
            <a:avLst/>
          </a:prstGeom>
          <a:noFill/>
        </p:spPr>
        <p:txBody>
          <a:bodyPr wrap="square">
            <a:spAutoFit/>
          </a:bodyPr>
          <a:lstStyle/>
          <a:p>
            <a:pPr algn="just"/>
            <a:r>
              <a:rPr lang="el-GR" sz="1400" dirty="0"/>
              <a:t>Η </a:t>
            </a:r>
            <a:r>
              <a:rPr lang="el-GR" sz="1400" b="1" dirty="0"/>
              <a:t>συσκευή</a:t>
            </a:r>
            <a:r>
              <a:rPr lang="el-GR" sz="1400" dirty="0"/>
              <a:t> που χρησιμοποιήθηκε από το Roentgen </a:t>
            </a:r>
            <a:r>
              <a:rPr lang="el-GR" sz="1400" b="1" dirty="0"/>
              <a:t>αποτελείται από </a:t>
            </a:r>
            <a:endParaRPr lang="en-US" sz="1400" b="1" dirty="0"/>
          </a:p>
          <a:p>
            <a:pPr marL="171450" indent="-171450" algn="just">
              <a:buFont typeface="Arial" panose="020B0604020202020204" pitchFamily="34" charset="0"/>
              <a:buChar char="•"/>
            </a:pPr>
            <a:r>
              <a:rPr lang="el-GR" sz="1400" dirty="0"/>
              <a:t>ένα γυάλινο σωλήνα που είναι εφοδιασμένος με δύο ηλεκτρόδια, </a:t>
            </a:r>
            <a:endParaRPr lang="en-US" sz="1400" dirty="0"/>
          </a:p>
          <a:p>
            <a:pPr marL="171450" indent="-171450" algn="just">
              <a:buFont typeface="Arial" panose="020B0604020202020204" pitchFamily="34" charset="0"/>
              <a:buChar char="•"/>
            </a:pPr>
            <a:r>
              <a:rPr lang="el-GR" sz="1400" dirty="0"/>
              <a:t>την άνοδο και </a:t>
            </a:r>
            <a:endParaRPr lang="en-US" sz="1400" dirty="0"/>
          </a:p>
          <a:p>
            <a:pPr marL="171450" indent="-171450" algn="just">
              <a:buFont typeface="Arial" panose="020B0604020202020204" pitchFamily="34" charset="0"/>
              <a:buChar char="•"/>
            </a:pPr>
            <a:r>
              <a:rPr lang="el-GR" sz="1400" dirty="0"/>
              <a:t>την κάθοδο. </a:t>
            </a:r>
            <a:endParaRPr lang="en-US" sz="1400" dirty="0"/>
          </a:p>
          <a:p>
            <a:pPr algn="just"/>
            <a:r>
              <a:rPr lang="el-GR" sz="1400" dirty="0"/>
              <a:t>Η κάθοδος θερμαίνεται και εκπέμπει ηλεκτρόνια. Όσο μεγαλύτερη είναι η θερμοκρασία της καθόδου τόσο μεγαλύτερος είναι ο αριθμός των ηλεκτρονίων που εκπέμπονται στη μονάδα του χρόνου.</a:t>
            </a:r>
            <a:r>
              <a:rPr lang="en-US" sz="1400" dirty="0"/>
              <a:t> </a:t>
            </a:r>
            <a:endParaRPr lang="el-GR" sz="1400" dirty="0"/>
          </a:p>
          <a:p>
            <a:pPr algn="just"/>
            <a:r>
              <a:rPr lang="el-GR" sz="1400" dirty="0"/>
              <a:t>Πιο αναλυτικά, μ</a:t>
            </a:r>
            <a:r>
              <a:rPr lang="el-GR" sz="1400" b="0" i="0" dirty="0">
                <a:solidFill>
                  <a:srgbClr val="000000"/>
                </a:solidFill>
                <a:effectLst/>
                <a:latin typeface="Calibri" panose="020F0502020204030204" pitchFamily="34" charset="0"/>
              </a:rPr>
              <a:t>εταξύ της </a:t>
            </a:r>
            <a:r>
              <a:rPr lang="el-GR" sz="1400" b="0" i="1" u="sng" dirty="0">
                <a:solidFill>
                  <a:srgbClr val="000000"/>
                </a:solidFill>
                <a:effectLst/>
                <a:latin typeface="Calibri" panose="020F0502020204030204" pitchFamily="34" charset="0"/>
              </a:rPr>
              <a:t>ανόδου και της καθόδου εφαρμόζεται υψηλή τάση</a:t>
            </a:r>
            <a:r>
              <a:rPr lang="el-GR" sz="1400" b="0" i="0" dirty="0">
                <a:solidFill>
                  <a:srgbClr val="000000"/>
                </a:solidFill>
                <a:effectLst/>
                <a:latin typeface="Calibri" panose="020F0502020204030204" pitchFamily="34" charset="0"/>
              </a:rPr>
              <a:t>, </a:t>
            </a:r>
            <a:endParaRPr lang="en-US" sz="1400" dirty="0"/>
          </a:p>
        </p:txBody>
      </p:sp>
      <p:pic>
        <p:nvPicPr>
          <p:cNvPr id="4" name="Picture 3">
            <a:extLst>
              <a:ext uri="{FF2B5EF4-FFF2-40B4-BE49-F238E27FC236}">
                <a16:creationId xmlns:a16="http://schemas.microsoft.com/office/drawing/2014/main" id="{83938A0A-FC13-4837-B2D9-EA6159341B90}"/>
              </a:ext>
            </a:extLst>
          </p:cNvPr>
          <p:cNvPicPr>
            <a:picLocks noChangeAspect="1"/>
          </p:cNvPicPr>
          <p:nvPr/>
        </p:nvPicPr>
        <p:blipFill>
          <a:blip r:embed="rId4"/>
          <a:stretch>
            <a:fillRect/>
          </a:stretch>
        </p:blipFill>
        <p:spPr>
          <a:xfrm>
            <a:off x="8935402" y="4309543"/>
            <a:ext cx="3137490" cy="2123705"/>
          </a:xfrm>
          <a:prstGeom prst="rect">
            <a:avLst/>
          </a:prstGeom>
        </p:spPr>
      </p:pic>
      <p:sp>
        <p:nvSpPr>
          <p:cNvPr id="15" name="Arrow: Right 14">
            <a:extLst>
              <a:ext uri="{FF2B5EF4-FFF2-40B4-BE49-F238E27FC236}">
                <a16:creationId xmlns:a16="http://schemas.microsoft.com/office/drawing/2014/main" id="{08B90968-3BBE-40F3-97A6-F6452E212D61}"/>
              </a:ext>
            </a:extLst>
          </p:cNvPr>
          <p:cNvSpPr/>
          <p:nvPr/>
        </p:nvSpPr>
        <p:spPr>
          <a:xfrm>
            <a:off x="5048434" y="3486112"/>
            <a:ext cx="1047565" cy="184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9133DC3-5273-4664-8553-3DF9D9482376}"/>
              </a:ext>
            </a:extLst>
          </p:cNvPr>
          <p:cNvSpPr txBox="1"/>
          <p:nvPr/>
        </p:nvSpPr>
        <p:spPr>
          <a:xfrm>
            <a:off x="169169" y="4606526"/>
            <a:ext cx="9214528" cy="1384995"/>
          </a:xfrm>
          <a:prstGeom prst="rect">
            <a:avLst/>
          </a:prstGeom>
          <a:noFill/>
        </p:spPr>
        <p:txBody>
          <a:bodyPr wrap="square">
            <a:spAutoFit/>
          </a:bodyPr>
          <a:lstStyle/>
          <a:p>
            <a:pPr algn="just"/>
            <a:r>
              <a:rPr lang="el-GR" sz="1400" b="0" i="0" dirty="0">
                <a:solidFill>
                  <a:srgbClr val="000000"/>
                </a:solidFill>
                <a:effectLst/>
                <a:latin typeface="Calibri" panose="020F0502020204030204" pitchFamily="34" charset="0"/>
              </a:rPr>
              <a:t>Ο σωλήνας περιέχει αέριο σε πολύ χαμηλή πίεση (της τάξης των 10</a:t>
            </a:r>
            <a:r>
              <a:rPr lang="el-GR" sz="1400" b="0" i="0" baseline="30000" dirty="0">
                <a:solidFill>
                  <a:srgbClr val="000000"/>
                </a:solidFill>
                <a:effectLst/>
                <a:latin typeface="Calibri" panose="020F0502020204030204" pitchFamily="34" charset="0"/>
              </a:rPr>
              <a:t>-7</a:t>
            </a:r>
            <a:r>
              <a:rPr lang="el-GR" sz="1400" b="0" i="0" dirty="0">
                <a:solidFill>
                  <a:srgbClr val="000000"/>
                </a:solidFill>
                <a:effectLst/>
                <a:latin typeface="Calibri" panose="020F0502020204030204" pitchFamily="34" charset="0"/>
              </a:rPr>
              <a:t>atm), ώστε να περιορίζονται οι συγκρούσεις των ηλεκτρονίων με τα μόρια του αερίου. </a:t>
            </a:r>
          </a:p>
          <a:p>
            <a:pPr algn="just"/>
            <a:r>
              <a:rPr lang="el-GR" sz="1400" b="0" i="0" dirty="0">
                <a:solidFill>
                  <a:srgbClr val="000000"/>
                </a:solidFill>
                <a:effectLst/>
                <a:latin typeface="Calibri" panose="020F0502020204030204" pitchFamily="34" charset="0"/>
              </a:rPr>
              <a:t>Επειδή αναπτύσσεται πολύ υψηλή θερμοκρασία στην άνοδο, το υλικό της ανόδου είναι δύστηκτο μέταλλο για να μη λιώνει. Επομένως:</a:t>
            </a:r>
          </a:p>
          <a:p>
            <a:pPr algn="just"/>
            <a:r>
              <a:rPr lang="el-GR" sz="1400" b="1" i="0" dirty="0">
                <a:solidFill>
                  <a:srgbClr val="000000"/>
                </a:solidFill>
                <a:effectLst/>
                <a:latin typeface="Calibri" panose="020F0502020204030204" pitchFamily="34" charset="0"/>
              </a:rPr>
              <a:t>Οι ακτίνες Χ παράγονται, όταν ηλεκτρόνια μεγάλης ταχύτητας, που έχουν επιταχυνθεί από υψηλή τάση, προσπίπτουν σε μεταλλικό στόχο.</a:t>
            </a:r>
            <a:endParaRPr lang="en-US" sz="1400" dirty="0"/>
          </a:p>
        </p:txBody>
      </p:sp>
      <p:sp>
        <p:nvSpPr>
          <p:cNvPr id="18" name="TextBox 17">
            <a:extLst>
              <a:ext uri="{FF2B5EF4-FFF2-40B4-BE49-F238E27FC236}">
                <a16:creationId xmlns:a16="http://schemas.microsoft.com/office/drawing/2014/main" id="{D8C3079A-26CA-4F14-AC8A-8462A223953B}"/>
              </a:ext>
            </a:extLst>
          </p:cNvPr>
          <p:cNvSpPr txBox="1"/>
          <p:nvPr/>
        </p:nvSpPr>
        <p:spPr>
          <a:xfrm>
            <a:off x="6229933" y="3447872"/>
            <a:ext cx="2705469" cy="276999"/>
          </a:xfrm>
          <a:prstGeom prst="rect">
            <a:avLst/>
          </a:prstGeom>
          <a:noFill/>
        </p:spPr>
        <p:txBody>
          <a:bodyPr wrap="square">
            <a:spAutoFit/>
          </a:bodyPr>
          <a:lstStyle/>
          <a:p>
            <a:r>
              <a:rPr lang="el-GR" sz="1200" b="1" i="0" dirty="0">
                <a:solidFill>
                  <a:srgbClr val="000000"/>
                </a:solidFill>
                <a:effectLst/>
                <a:latin typeface="Calibri" panose="020F0502020204030204" pitchFamily="34" charset="0"/>
              </a:rPr>
              <a:t>επιταχύνει τα ηλεκτρόνια</a:t>
            </a:r>
            <a:endParaRPr lang="en-US" sz="1200" dirty="0"/>
          </a:p>
        </p:txBody>
      </p:sp>
      <p:sp>
        <p:nvSpPr>
          <p:cNvPr id="19" name="Arrow: Right 18">
            <a:extLst>
              <a:ext uri="{FF2B5EF4-FFF2-40B4-BE49-F238E27FC236}">
                <a16:creationId xmlns:a16="http://schemas.microsoft.com/office/drawing/2014/main" id="{48ED9661-D231-4A68-AB2D-DA7ADD7BE83C}"/>
              </a:ext>
            </a:extLst>
          </p:cNvPr>
          <p:cNvSpPr/>
          <p:nvPr/>
        </p:nvSpPr>
        <p:spPr>
          <a:xfrm>
            <a:off x="8006946" y="3498615"/>
            <a:ext cx="1047565" cy="191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C148444-DCAD-49B8-BE6D-6089483BAF67}"/>
              </a:ext>
            </a:extLst>
          </p:cNvPr>
          <p:cNvSpPr txBox="1"/>
          <p:nvPr/>
        </p:nvSpPr>
        <p:spPr>
          <a:xfrm>
            <a:off x="9054511" y="3429000"/>
            <a:ext cx="3137489" cy="461665"/>
          </a:xfrm>
          <a:prstGeom prst="rect">
            <a:avLst/>
          </a:prstGeom>
          <a:noFill/>
        </p:spPr>
        <p:txBody>
          <a:bodyPr wrap="square">
            <a:spAutoFit/>
          </a:bodyPr>
          <a:lstStyle/>
          <a:p>
            <a:r>
              <a:rPr lang="el-GR" sz="1200" b="0" i="0" dirty="0">
                <a:solidFill>
                  <a:srgbClr val="000000"/>
                </a:solidFill>
                <a:effectLst/>
                <a:latin typeface="Calibri" panose="020F0502020204030204" pitchFamily="34" charset="0"/>
              </a:rPr>
              <a:t>ηλεκτρόνια προσπίπτουν στην άνοδο με μεγάλη ταχύτητα</a:t>
            </a:r>
            <a:endParaRPr lang="en-US" sz="1200" dirty="0"/>
          </a:p>
        </p:txBody>
      </p:sp>
      <p:sp>
        <p:nvSpPr>
          <p:cNvPr id="21" name="Arrow: Right 20">
            <a:extLst>
              <a:ext uri="{FF2B5EF4-FFF2-40B4-BE49-F238E27FC236}">
                <a16:creationId xmlns:a16="http://schemas.microsoft.com/office/drawing/2014/main" id="{A5E9EC0D-1685-4E05-8949-8A2943194F3E}"/>
              </a:ext>
            </a:extLst>
          </p:cNvPr>
          <p:cNvSpPr/>
          <p:nvPr/>
        </p:nvSpPr>
        <p:spPr>
          <a:xfrm>
            <a:off x="6095999" y="3724871"/>
            <a:ext cx="1047565" cy="191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733DD9A-C5A8-4DC4-984E-7D3077CE0B9D}"/>
              </a:ext>
            </a:extLst>
          </p:cNvPr>
          <p:cNvSpPr txBox="1"/>
          <p:nvPr/>
        </p:nvSpPr>
        <p:spPr>
          <a:xfrm>
            <a:off x="218103" y="4221705"/>
            <a:ext cx="8441431" cy="307777"/>
          </a:xfrm>
          <a:prstGeom prst="rect">
            <a:avLst/>
          </a:prstGeom>
          <a:noFill/>
        </p:spPr>
        <p:txBody>
          <a:bodyPr wrap="square">
            <a:spAutoFit/>
          </a:bodyPr>
          <a:lstStyle/>
          <a:p>
            <a:r>
              <a:rPr lang="el-GR" sz="1400" b="0" i="0" dirty="0">
                <a:solidFill>
                  <a:srgbClr val="000000"/>
                </a:solidFill>
                <a:effectLst/>
                <a:latin typeface="Calibri" panose="020F0502020204030204" pitchFamily="34" charset="0"/>
              </a:rPr>
              <a:t>Η άνοδος εκπέμπει μια πολύ διεισδυτική ακτινοβολία, που ονομάζεται </a:t>
            </a:r>
            <a:r>
              <a:rPr lang="el-GR" sz="1400" b="1" i="0" dirty="0">
                <a:solidFill>
                  <a:srgbClr val="000000"/>
                </a:solidFill>
                <a:effectLst/>
                <a:latin typeface="Calibri" panose="020F0502020204030204" pitchFamily="34" charset="0"/>
              </a:rPr>
              <a:t>ακτίνες Χ</a:t>
            </a:r>
            <a:endParaRPr lang="en-US" sz="1400" b="1" dirty="0"/>
          </a:p>
        </p:txBody>
      </p:sp>
    </p:spTree>
    <p:extLst>
      <p:ext uri="{BB962C8B-B14F-4D97-AF65-F5344CB8AC3E}">
        <p14:creationId xmlns:p14="http://schemas.microsoft.com/office/powerpoint/2010/main" val="177831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1" dirty="0">
                <a:cs typeface="Arial" charset="0"/>
              </a:rPr>
              <a:t>Ι</a:t>
            </a:r>
            <a:r>
              <a:rPr lang="en-US" altLang="en-US" sz="2000" b="1" dirty="0" err="1">
                <a:cs typeface="Arial" charset="0"/>
              </a:rPr>
              <a:t>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Ακτίνες Χ</a:t>
            </a:r>
          </a:p>
        </p:txBody>
      </p:sp>
      <p:sp>
        <p:nvSpPr>
          <p:cNvPr id="22" name="TextBox 21">
            <a:extLst>
              <a:ext uri="{FF2B5EF4-FFF2-40B4-BE49-F238E27FC236}">
                <a16:creationId xmlns:a16="http://schemas.microsoft.com/office/drawing/2014/main" id="{99C4EEF0-9E4D-4C6D-9E8F-E88D9179C9DC}"/>
              </a:ext>
            </a:extLst>
          </p:cNvPr>
          <p:cNvSpPr txBox="1"/>
          <p:nvPr/>
        </p:nvSpPr>
        <p:spPr>
          <a:xfrm>
            <a:off x="218102" y="2237256"/>
            <a:ext cx="9101671" cy="3893374"/>
          </a:xfrm>
          <a:prstGeom prst="rect">
            <a:avLst/>
          </a:prstGeom>
          <a:noFill/>
        </p:spPr>
        <p:txBody>
          <a:bodyPr wrap="square">
            <a:spAutoFit/>
          </a:bodyPr>
          <a:lstStyle/>
          <a:p>
            <a:pPr algn="just"/>
            <a:r>
              <a:rPr lang="el-GR" sz="1300" b="1" i="1" u="sng" dirty="0"/>
              <a:t>Χρήσεις των ακτίνων Χ</a:t>
            </a:r>
          </a:p>
          <a:p>
            <a:pPr algn="just"/>
            <a:endParaRPr lang="el-GR" sz="1300" b="1" i="1" u="sng" dirty="0"/>
          </a:p>
          <a:p>
            <a:pPr algn="just"/>
            <a:r>
              <a:rPr lang="el-GR" sz="1300" b="1" i="1" u="sng" dirty="0"/>
              <a:t>Στην Ιατρική</a:t>
            </a:r>
          </a:p>
          <a:p>
            <a:pPr algn="just"/>
            <a:endParaRPr lang="el-GR" sz="1300" dirty="0"/>
          </a:p>
          <a:p>
            <a:pPr algn="just"/>
            <a:r>
              <a:rPr lang="el-GR" sz="1300" b="1" u="sng" dirty="0"/>
              <a:t>α. Ακτινογραφία - Ακτινοσκόπηση</a:t>
            </a:r>
            <a:r>
              <a:rPr lang="el-GR" sz="1300" dirty="0"/>
              <a:t>. Όπως έχουμε αναφέρει, η </a:t>
            </a:r>
            <a:r>
              <a:rPr lang="el-GR" sz="1300" b="1" dirty="0">
                <a:solidFill>
                  <a:srgbClr val="FF0000"/>
                </a:solidFill>
              </a:rPr>
              <a:t>απορρόφηση των ακτινών Χ εξαρτάται από τον ατομικό αριθμό των χημικών στοιχείων του υλικού που τις απορροφά</a:t>
            </a:r>
            <a:r>
              <a:rPr lang="el-GR" sz="1300" dirty="0"/>
              <a:t>. Τα </a:t>
            </a:r>
            <a:r>
              <a:rPr lang="el-GR" sz="1300" i="1" dirty="0"/>
              <a:t>βαριά χημικά στοιχεία </a:t>
            </a:r>
            <a:r>
              <a:rPr lang="el-GR" sz="1300" dirty="0"/>
              <a:t>έχουν </a:t>
            </a:r>
            <a:r>
              <a:rPr lang="el-GR" sz="1300" u="sng" dirty="0"/>
              <a:t>μεγάλο ατομικό αριθμό </a:t>
            </a:r>
            <a:r>
              <a:rPr lang="el-GR" sz="1300" dirty="0"/>
              <a:t>και </a:t>
            </a:r>
            <a:r>
              <a:rPr lang="el-GR" sz="1300" b="1" dirty="0"/>
              <a:t>απορροφούν περισσότερο την ακτινοβολία </a:t>
            </a:r>
            <a:r>
              <a:rPr lang="el-GR" sz="1300" dirty="0"/>
              <a:t>από ό,τι τα ελαφρά στοιχεία, τα οποία έχουν μικρό ατομικό αριθμό. Στην ιδιότητα αυτή στηρίζεται η χρήση των ακτινών Χ στη διάγνωση πολλών παθήσεων. Τα </a:t>
            </a:r>
            <a:r>
              <a:rPr lang="el-GR" sz="1300" b="1" dirty="0"/>
              <a:t>οστά</a:t>
            </a:r>
            <a:r>
              <a:rPr lang="el-GR" sz="1300" dirty="0"/>
              <a:t> περιέχουν στοιχεία </a:t>
            </a:r>
            <a:r>
              <a:rPr lang="el-GR" sz="1300" u="sng" dirty="0"/>
              <a:t>μεγάλου ατομικού αριθμού </a:t>
            </a:r>
            <a:r>
              <a:rPr lang="el-GR" sz="1300" dirty="0"/>
              <a:t>(ασβέστιο, φώσφορος) και </a:t>
            </a:r>
            <a:r>
              <a:rPr lang="el-GR" sz="1300" b="1" dirty="0"/>
              <a:t>απορροφούν περισσότερο τις ακτίνες από ό,τι οι ιστοί</a:t>
            </a:r>
            <a:r>
              <a:rPr lang="el-GR" sz="1300" dirty="0"/>
              <a:t>, οι οποίοι αποτελούνται από ελαφρότερα στοιχεία (άνθρακας, οξυγόνο, υδρογόνο, άζωτο και άλλα).</a:t>
            </a:r>
          </a:p>
          <a:p>
            <a:pPr algn="just"/>
            <a:r>
              <a:rPr lang="el-GR" sz="1300" b="1" u="sng" dirty="0"/>
              <a:t>Αν λοιπόν μεταξύ της πηγής των ακτινών Χ και μιας </a:t>
            </a:r>
            <a:r>
              <a:rPr lang="el-GR" sz="1300" b="1" u="sng" dirty="0">
                <a:solidFill>
                  <a:schemeClr val="accent6">
                    <a:lumMod val="60000"/>
                    <a:lumOff val="40000"/>
                  </a:schemeClr>
                </a:solidFill>
              </a:rPr>
              <a:t>φθορίζουσας οθόνης </a:t>
            </a:r>
            <a:r>
              <a:rPr lang="el-GR" sz="1300" b="1" u="sng" dirty="0"/>
              <a:t>τοποθετηθεί ο προς εξέταση ασθενής, τότε πάνω στην οθόνη θα φανούν οι σκιές των διάφορων οργάνων (</a:t>
            </a:r>
            <a:r>
              <a:rPr lang="el-GR" sz="1300" b="1" u="sng" dirty="0">
                <a:solidFill>
                  <a:schemeClr val="accent6">
                    <a:lumMod val="60000"/>
                    <a:lumOff val="40000"/>
                  </a:schemeClr>
                </a:solidFill>
              </a:rPr>
              <a:t>ακτινοσκόπηση</a:t>
            </a:r>
            <a:r>
              <a:rPr lang="el-GR" sz="1300" b="1" u="sng" dirty="0"/>
              <a:t>). Αν στη θέση της φθορίζουσας οθόνης τοποθετηθεί μια </a:t>
            </a:r>
            <a:r>
              <a:rPr lang="el-GR" sz="1300" b="1" u="sng" dirty="0">
                <a:solidFill>
                  <a:schemeClr val="tx2">
                    <a:lumMod val="60000"/>
                    <a:lumOff val="40000"/>
                  </a:schemeClr>
                </a:solidFill>
              </a:rPr>
              <a:t>φωτογραφική πλάκα</a:t>
            </a:r>
            <a:r>
              <a:rPr lang="el-GR" sz="1300" b="1" u="sng" dirty="0"/>
              <a:t>, τότε θα πάρουμε πάνω στην πλάκα την ανάλογη φωτογραφία (</a:t>
            </a:r>
            <a:r>
              <a:rPr lang="el-GR" sz="1300" b="1" u="sng" dirty="0">
                <a:solidFill>
                  <a:schemeClr val="tx2">
                    <a:lumMod val="60000"/>
                    <a:lumOff val="40000"/>
                  </a:schemeClr>
                </a:solidFill>
              </a:rPr>
              <a:t>ακτινογραφία</a:t>
            </a:r>
            <a:r>
              <a:rPr lang="el-GR" sz="1300" b="1" u="sng" dirty="0"/>
              <a:t>).</a:t>
            </a:r>
          </a:p>
          <a:p>
            <a:pPr algn="just"/>
            <a:endParaRPr lang="el-GR" sz="1300" dirty="0"/>
          </a:p>
          <a:p>
            <a:pPr algn="just"/>
            <a:r>
              <a:rPr lang="el-GR" sz="1300" b="1" i="1" u="sng" dirty="0"/>
              <a:t>β. Αξονική τομογραφία</a:t>
            </a:r>
            <a:r>
              <a:rPr lang="el-GR" sz="1300" dirty="0"/>
              <a:t>. </a:t>
            </a:r>
            <a:r>
              <a:rPr lang="el-GR" sz="1300" i="1" u="sng" dirty="0"/>
              <a:t>Οι ακτίνες της δέσμης διαπερνούν το ανθρώπινο σώμα και, όταν εξέρχονται από την άλλη πλευρά του σώματος, ανιχνεύονται, με διάταξη ανιχνευτών. </a:t>
            </a:r>
            <a:r>
              <a:rPr lang="el-GR" sz="1300" dirty="0"/>
              <a:t>Κάθε ανιχνευτής μετράει την απορρόφηση μιας λεπτής δέσμης, που διαπερνά το σώμα. Η συσκευή περιστρέφεται γύρω από το σώμα και ένας υπολογιστής επεξεργάζεται τις πληροφορίες.</a:t>
            </a:r>
          </a:p>
          <a:p>
            <a:pPr algn="just"/>
            <a:r>
              <a:rPr lang="el-GR" sz="1300" dirty="0"/>
              <a:t>Με αυτό τον τρόπο μπορούν να ανιχνευτούν </a:t>
            </a:r>
            <a:r>
              <a:rPr lang="el-GR" sz="1300" b="1" dirty="0"/>
              <a:t>όγκοι ή άλλες ανωμαλίες που είναι πολύ μικροί και δεν μπορούν να παρατηρηθούν με την ακτινογραφία.</a:t>
            </a:r>
            <a:endParaRPr lang="en-US" sz="1300" b="1" dirty="0"/>
          </a:p>
        </p:txBody>
      </p:sp>
      <p:pic>
        <p:nvPicPr>
          <p:cNvPr id="2" name="Picture 1">
            <a:extLst>
              <a:ext uri="{FF2B5EF4-FFF2-40B4-BE49-F238E27FC236}">
                <a16:creationId xmlns:a16="http://schemas.microsoft.com/office/drawing/2014/main" id="{E95D73CF-9E13-45E5-9635-AC68944EAD0B}"/>
              </a:ext>
            </a:extLst>
          </p:cNvPr>
          <p:cNvPicPr>
            <a:picLocks noChangeAspect="1"/>
          </p:cNvPicPr>
          <p:nvPr/>
        </p:nvPicPr>
        <p:blipFill>
          <a:blip r:embed="rId4"/>
          <a:stretch>
            <a:fillRect/>
          </a:stretch>
        </p:blipFill>
        <p:spPr>
          <a:xfrm>
            <a:off x="9044384" y="1799177"/>
            <a:ext cx="1788393" cy="959026"/>
          </a:xfrm>
          <a:prstGeom prst="rect">
            <a:avLst/>
          </a:prstGeom>
        </p:spPr>
      </p:pic>
      <p:pic>
        <p:nvPicPr>
          <p:cNvPr id="3" name="Picture 2">
            <a:extLst>
              <a:ext uri="{FF2B5EF4-FFF2-40B4-BE49-F238E27FC236}">
                <a16:creationId xmlns:a16="http://schemas.microsoft.com/office/drawing/2014/main" id="{0ED9DF34-B8AF-4B39-99B0-B4A7C765463E}"/>
              </a:ext>
            </a:extLst>
          </p:cNvPr>
          <p:cNvPicPr>
            <a:picLocks noChangeAspect="1"/>
          </p:cNvPicPr>
          <p:nvPr/>
        </p:nvPicPr>
        <p:blipFill rotWithShape="1">
          <a:blip r:embed="rId5"/>
          <a:srcRect l="38921" r="14128"/>
          <a:stretch/>
        </p:blipFill>
        <p:spPr>
          <a:xfrm>
            <a:off x="10740713" y="1615881"/>
            <a:ext cx="1451287" cy="971267"/>
          </a:xfrm>
          <a:prstGeom prst="rect">
            <a:avLst/>
          </a:prstGeom>
        </p:spPr>
      </p:pic>
      <p:pic>
        <p:nvPicPr>
          <p:cNvPr id="5" name="Picture 4">
            <a:extLst>
              <a:ext uri="{FF2B5EF4-FFF2-40B4-BE49-F238E27FC236}">
                <a16:creationId xmlns:a16="http://schemas.microsoft.com/office/drawing/2014/main" id="{01AE2C70-C7A4-4699-A0C7-F49A712A405E}"/>
              </a:ext>
            </a:extLst>
          </p:cNvPr>
          <p:cNvPicPr>
            <a:picLocks noChangeAspect="1"/>
          </p:cNvPicPr>
          <p:nvPr/>
        </p:nvPicPr>
        <p:blipFill rotWithShape="1">
          <a:blip r:embed="rId6"/>
          <a:srcRect l="11669" r="10015"/>
          <a:stretch/>
        </p:blipFill>
        <p:spPr>
          <a:xfrm>
            <a:off x="9287781" y="2757776"/>
            <a:ext cx="1544996" cy="1109371"/>
          </a:xfrm>
          <a:prstGeom prst="rect">
            <a:avLst/>
          </a:prstGeom>
        </p:spPr>
      </p:pic>
      <p:pic>
        <p:nvPicPr>
          <p:cNvPr id="14" name="Picture 13">
            <a:extLst>
              <a:ext uri="{FF2B5EF4-FFF2-40B4-BE49-F238E27FC236}">
                <a16:creationId xmlns:a16="http://schemas.microsoft.com/office/drawing/2014/main" id="{A726FD81-6602-42EE-9B4B-5AF5CC32A2A9}"/>
              </a:ext>
            </a:extLst>
          </p:cNvPr>
          <p:cNvPicPr>
            <a:picLocks noChangeAspect="1"/>
          </p:cNvPicPr>
          <p:nvPr/>
        </p:nvPicPr>
        <p:blipFill>
          <a:blip r:embed="rId7"/>
          <a:stretch>
            <a:fillRect/>
          </a:stretch>
        </p:blipFill>
        <p:spPr>
          <a:xfrm>
            <a:off x="10323701" y="2685391"/>
            <a:ext cx="1868299" cy="1216410"/>
          </a:xfrm>
          <a:prstGeom prst="rect">
            <a:avLst/>
          </a:prstGeom>
        </p:spPr>
      </p:pic>
      <p:pic>
        <p:nvPicPr>
          <p:cNvPr id="16" name="Picture 15">
            <a:extLst>
              <a:ext uri="{FF2B5EF4-FFF2-40B4-BE49-F238E27FC236}">
                <a16:creationId xmlns:a16="http://schemas.microsoft.com/office/drawing/2014/main" id="{CBCC6BEB-29E4-4173-B752-1B5E3402F0FA}"/>
              </a:ext>
            </a:extLst>
          </p:cNvPr>
          <p:cNvPicPr>
            <a:picLocks noChangeAspect="1"/>
          </p:cNvPicPr>
          <p:nvPr/>
        </p:nvPicPr>
        <p:blipFill>
          <a:blip r:embed="rId8"/>
          <a:stretch>
            <a:fillRect/>
          </a:stretch>
        </p:blipFill>
        <p:spPr>
          <a:xfrm>
            <a:off x="9938581" y="3853144"/>
            <a:ext cx="1788393" cy="1164385"/>
          </a:xfrm>
          <a:prstGeom prst="rect">
            <a:avLst/>
          </a:prstGeom>
        </p:spPr>
      </p:pic>
      <p:pic>
        <p:nvPicPr>
          <p:cNvPr id="24" name="Picture 23">
            <a:extLst>
              <a:ext uri="{FF2B5EF4-FFF2-40B4-BE49-F238E27FC236}">
                <a16:creationId xmlns:a16="http://schemas.microsoft.com/office/drawing/2014/main" id="{A90CF1E4-6C1C-4201-B4C6-B955913F2B44}"/>
              </a:ext>
            </a:extLst>
          </p:cNvPr>
          <p:cNvPicPr>
            <a:picLocks noChangeAspect="1"/>
          </p:cNvPicPr>
          <p:nvPr/>
        </p:nvPicPr>
        <p:blipFill>
          <a:blip r:embed="rId9"/>
          <a:stretch>
            <a:fillRect/>
          </a:stretch>
        </p:blipFill>
        <p:spPr>
          <a:xfrm>
            <a:off x="9762152" y="4913981"/>
            <a:ext cx="2356875" cy="1541034"/>
          </a:xfrm>
          <a:prstGeom prst="rect">
            <a:avLst/>
          </a:prstGeom>
        </p:spPr>
      </p:pic>
    </p:spTree>
    <p:extLst>
      <p:ext uri="{BB962C8B-B14F-4D97-AF65-F5344CB8AC3E}">
        <p14:creationId xmlns:p14="http://schemas.microsoft.com/office/powerpoint/2010/main" val="52284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1" dirty="0">
                <a:cs typeface="Arial" charset="0"/>
              </a:rPr>
              <a:t>Ι</a:t>
            </a:r>
            <a:r>
              <a:rPr lang="en-US" altLang="en-US" sz="2000" b="1" dirty="0" err="1">
                <a:cs typeface="Arial" charset="0"/>
              </a:rPr>
              <a:t>οντίζουσ</a:t>
            </a:r>
            <a:r>
              <a:rPr lang="en-US" altLang="en-US" sz="2000" b="1" dirty="0">
                <a:cs typeface="Arial" charset="0"/>
              </a:rPr>
              <a:t>α Ηλεκτρομαγνητική Ακτινοβολία</a:t>
            </a:r>
            <a:endParaRPr lang="el-GR" altLang="en-US" sz="2000" dirty="0">
              <a:cs typeface="Arial" charset="0"/>
            </a:endParaRPr>
          </a:p>
          <a:p>
            <a:pPr eaLnBrk="1" hangingPunct="1">
              <a:spcBef>
                <a:spcPct val="0"/>
              </a:spcBef>
              <a:buFontTx/>
              <a:buNone/>
            </a:pPr>
            <a:r>
              <a:rPr lang="el-GR" altLang="en-US" sz="2000" b="1" dirty="0">
                <a:cs typeface="Arial" charset="0"/>
              </a:rPr>
              <a:t>Ακτίνες γ</a:t>
            </a:r>
          </a:p>
        </p:txBody>
      </p:sp>
      <p:sp>
        <p:nvSpPr>
          <p:cNvPr id="13" name="TextBox 12">
            <a:extLst>
              <a:ext uri="{FF2B5EF4-FFF2-40B4-BE49-F238E27FC236}">
                <a16:creationId xmlns:a16="http://schemas.microsoft.com/office/drawing/2014/main" id="{3B028C84-9E0C-4A0D-BBC8-E47B690E7D0D}"/>
              </a:ext>
            </a:extLst>
          </p:cNvPr>
          <p:cNvSpPr txBox="1"/>
          <p:nvPr/>
        </p:nvSpPr>
        <p:spPr>
          <a:xfrm>
            <a:off x="218103" y="2237256"/>
            <a:ext cx="11973897" cy="3893374"/>
          </a:xfrm>
          <a:prstGeom prst="rect">
            <a:avLst/>
          </a:prstGeom>
          <a:noFill/>
        </p:spPr>
        <p:txBody>
          <a:bodyPr wrap="square">
            <a:spAutoFit/>
          </a:bodyPr>
          <a:lstStyle/>
          <a:p>
            <a:pPr algn="just"/>
            <a:r>
              <a:rPr lang="el-GR" sz="1300" b="0" i="0" dirty="0">
                <a:solidFill>
                  <a:srgbClr val="000000"/>
                </a:solidFill>
                <a:effectLst/>
              </a:rPr>
              <a:t>Αποτελούν τις ακτίνες με τη </a:t>
            </a:r>
            <a:r>
              <a:rPr lang="el-GR" sz="1300" b="1" i="0" dirty="0">
                <a:solidFill>
                  <a:srgbClr val="000000"/>
                </a:solidFill>
                <a:effectLst/>
              </a:rPr>
              <a:t>μεγαλύτερη συχνότητα</a:t>
            </a:r>
            <a:r>
              <a:rPr lang="el-GR" sz="1300" b="0" i="0" dirty="0">
                <a:solidFill>
                  <a:srgbClr val="000000"/>
                </a:solidFill>
                <a:effectLst/>
              </a:rPr>
              <a:t>. Το μήκος </a:t>
            </a:r>
            <a:r>
              <a:rPr lang="el-GR" sz="1300" b="1" i="0" dirty="0">
                <a:solidFill>
                  <a:srgbClr val="000000"/>
                </a:solidFill>
                <a:effectLst/>
              </a:rPr>
              <a:t>κύματός τους κυμαίνεται στα 10-</a:t>
            </a:r>
            <a:r>
              <a:rPr lang="el-GR" sz="1300" b="1" i="0" baseline="30000" dirty="0">
                <a:solidFill>
                  <a:srgbClr val="000000"/>
                </a:solidFill>
                <a:effectLst/>
              </a:rPr>
              <a:t>10</a:t>
            </a:r>
            <a:r>
              <a:rPr lang="el-GR" sz="1300" b="1" i="0" dirty="0">
                <a:solidFill>
                  <a:srgbClr val="000000"/>
                </a:solidFill>
                <a:effectLst/>
              </a:rPr>
              <a:t> έως 10</a:t>
            </a:r>
            <a:r>
              <a:rPr lang="el-GR" sz="1300" b="1" i="0" baseline="30000" dirty="0">
                <a:solidFill>
                  <a:srgbClr val="000000"/>
                </a:solidFill>
                <a:effectLst/>
              </a:rPr>
              <a:t>-14</a:t>
            </a:r>
            <a:r>
              <a:rPr lang="el-GR" sz="1300" b="0" i="0" dirty="0">
                <a:solidFill>
                  <a:srgbClr val="000000"/>
                </a:solidFill>
                <a:effectLst/>
              </a:rPr>
              <a:t> μέτρα, ώστε να είναι συγκρίσιμο με τη διάμετρο ενός πυρήνα ατόμου. Είναι </a:t>
            </a:r>
            <a:r>
              <a:rPr lang="el-GR" sz="1300" b="1" i="0" dirty="0">
                <a:solidFill>
                  <a:srgbClr val="000000"/>
                </a:solidFill>
                <a:effectLst/>
              </a:rPr>
              <a:t>εξαιρετικά επικίνδυνες ακτίνες</a:t>
            </a:r>
            <a:r>
              <a:rPr lang="el-GR" sz="1300" b="0" i="0" dirty="0">
                <a:solidFill>
                  <a:srgbClr val="000000"/>
                </a:solidFill>
                <a:effectLst/>
              </a:rPr>
              <a:t>, οι οποίες </a:t>
            </a:r>
            <a:r>
              <a:rPr lang="el-GR" sz="1300" b="0" i="1" u="sng" dirty="0">
                <a:solidFill>
                  <a:srgbClr val="000000"/>
                </a:solidFill>
                <a:effectLst/>
              </a:rPr>
              <a:t>διασπούν τις ουσίες των κυττάρων και μεταλλάσσουν το DNA προκαλώντας θάνατο σε όλους σχεδόν τους οργανισμούς που εκτίθενται σε αυτήν</a:t>
            </a:r>
            <a:r>
              <a:rPr lang="el-GR" sz="1300" b="0" i="0" dirty="0">
                <a:solidFill>
                  <a:srgbClr val="000000"/>
                </a:solidFill>
                <a:effectLst/>
              </a:rPr>
              <a:t>.</a:t>
            </a:r>
          </a:p>
          <a:p>
            <a:pPr algn="just"/>
            <a:r>
              <a:rPr lang="el-GR" sz="1300" b="0" i="0" dirty="0">
                <a:solidFill>
                  <a:srgbClr val="000000"/>
                </a:solidFill>
                <a:effectLst/>
              </a:rPr>
              <a:t>Προκύπτουν από </a:t>
            </a:r>
            <a:r>
              <a:rPr lang="el-GR" sz="1300" b="1" i="0" dirty="0">
                <a:solidFill>
                  <a:srgbClr val="000000"/>
                </a:solidFill>
                <a:effectLst/>
              </a:rPr>
              <a:t>πυρηνικές αντιδράσεις</a:t>
            </a:r>
            <a:r>
              <a:rPr lang="el-GR" sz="1300" b="0" i="0" dirty="0">
                <a:solidFill>
                  <a:srgbClr val="000000"/>
                </a:solidFill>
                <a:effectLst/>
              </a:rPr>
              <a:t>, όπως η διάσπαση ραδιενεργών πυρήνων, ή στοιχειωδών σωματιδίων. Είναι προϊόν ενός από τους τρεις τρόπους παραγωγής ραδιενέργειας, συγκεκριμένα της διάσπασης γ. Η ακτινοβολία αυτή δεν είναι σωματιδιακής φύσεως σε αντίθεση με τις άλλες δύο. Η ακτίνες γ δεν είναι ραδιοκύματα και γενικά δεν πρέπει να συγχέεται η ραδιενέργεια με τα ραδιοκύματα, το ραδιόφωνο και τα λοιπά. Ταξινομώντας τες σε κατηγορία ηλεκτρομαγνητικών κυμάτων παρατηρούμε οτι βρίσκονται πάνω από τις ακτίνες Χ.</a:t>
            </a:r>
          </a:p>
          <a:p>
            <a:pPr algn="just"/>
            <a:r>
              <a:rPr lang="el-GR" sz="1300" b="0" i="0" dirty="0">
                <a:solidFill>
                  <a:srgbClr val="000000"/>
                </a:solidFill>
                <a:effectLst/>
              </a:rPr>
              <a:t>Οι ακτίνες γ παράγονται από </a:t>
            </a:r>
            <a:r>
              <a:rPr lang="el-GR" sz="1300" b="1" i="0" dirty="0">
                <a:solidFill>
                  <a:srgbClr val="000000"/>
                </a:solidFill>
                <a:effectLst/>
              </a:rPr>
              <a:t>ραδιενεργούς πυρήνες και από αστέρια στο διάστημα</a:t>
            </a:r>
            <a:r>
              <a:rPr lang="el-GR" sz="1300" b="0" i="0" dirty="0">
                <a:solidFill>
                  <a:srgbClr val="000000"/>
                </a:solidFill>
                <a:effectLst/>
              </a:rPr>
              <a:t>. Οι ραδιενεργοί πυρήνες προκύπτουν από ορυκτά με περιεκτικότητα σε ραδιενεργή ουσία, από απόβλητα πυρηνικών αντιδραστήρων. Επίσης, από την αντίδραση της ηλιακής ακτινοβολίας με την ατμόσφαιρα, κατά την οποία παράγεται το ισότοπο Άνθρακας-14 το οποίο περνά στα φυτά κι από εκεί σε όλην την τροφική αλυσίδα. Γενικά, κάθε ουσία, περιέχει ένα ελάχιστο ραδιενεργό ποσοστό της που παράγει ακτίνες γ. Τα αστέρια εκπέμπουν ενέργεια με μορφή ηλεκτρομαγνητικής ακτινοβολίας σε όλα τα μήκη κύματος. Κυριότερες πηγές ακτίνων γ θεωρητικά είναι οι αστέρες νετρονίων και οι μαύρες τρύπες. Η ανακάλυψη ισχυρής πηγής ακτίνων γ από το κέντρο του γαλαξία μας ενισχύει την επιστημονική άποψη ότι στο κέντρο του βρίσκεται μια μεγάλη μαύρη τρύπα.</a:t>
            </a:r>
          </a:p>
          <a:p>
            <a:r>
              <a:rPr lang="el-GR" sz="1300" b="1" i="1" u="sng" dirty="0">
                <a:solidFill>
                  <a:schemeClr val="tx2">
                    <a:lumMod val="60000"/>
                    <a:lumOff val="40000"/>
                  </a:schemeClr>
                </a:solidFill>
                <a:effectLst/>
              </a:rPr>
              <a:t>Εφαρμογές Ακτίνων γ</a:t>
            </a:r>
            <a:br>
              <a:rPr lang="el-GR" sz="1300" b="0" i="0" dirty="0">
                <a:solidFill>
                  <a:srgbClr val="000000"/>
                </a:solidFill>
                <a:effectLst/>
              </a:rPr>
            </a:br>
            <a:r>
              <a:rPr lang="el-GR" sz="1300" b="0" i="0" dirty="0">
                <a:solidFill>
                  <a:srgbClr val="000000"/>
                </a:solidFill>
                <a:effectLst/>
              </a:rPr>
              <a:t>σπινθηρογραφίες</a:t>
            </a:r>
          </a:p>
          <a:p>
            <a:pPr algn="just"/>
            <a:r>
              <a:rPr lang="el-GR" sz="1300" b="1" i="0" u="sng" dirty="0">
                <a:solidFill>
                  <a:srgbClr val="000000"/>
                </a:solidFill>
                <a:effectLst/>
              </a:rPr>
              <a:t>Ιατρική</a:t>
            </a:r>
            <a:r>
              <a:rPr lang="el-GR" sz="1300" b="0" i="0" dirty="0">
                <a:solidFill>
                  <a:srgbClr val="000000"/>
                </a:solidFill>
                <a:effectLst/>
              </a:rPr>
              <a:t>: </a:t>
            </a:r>
            <a:r>
              <a:rPr lang="el-GR" sz="1300" b="0" i="1" u="sng" dirty="0">
                <a:solidFill>
                  <a:srgbClr val="000000"/>
                </a:solidFill>
                <a:effectLst/>
              </a:rPr>
              <a:t>Σπινθηρογράφημα</a:t>
            </a:r>
            <a:r>
              <a:rPr lang="el-GR" sz="1300" b="0" i="0" dirty="0">
                <a:solidFill>
                  <a:srgbClr val="000000"/>
                </a:solidFill>
                <a:effectLst/>
              </a:rPr>
              <a:t> Χρησιμοποιούνται όπως οι ακτινογραφίες για την απεικόνιση του εσωτερικού του σώματος</a:t>
            </a:r>
            <a:r>
              <a:rPr lang="el-GR" sz="1300" dirty="0">
                <a:solidFill>
                  <a:srgbClr val="000000"/>
                </a:solidFill>
              </a:rPr>
              <a:t>.</a:t>
            </a:r>
            <a:r>
              <a:rPr lang="el-GR" sz="1300" b="0" i="0" dirty="0">
                <a:solidFill>
                  <a:srgbClr val="000000"/>
                </a:solidFill>
                <a:effectLst/>
              </a:rPr>
              <a:t> Μία τεχνική που χρησιμοποιεί τις ακτίνες γ είναι το </a:t>
            </a:r>
            <a:r>
              <a:rPr lang="el-GR" sz="1300" b="1" i="0" dirty="0">
                <a:solidFill>
                  <a:srgbClr val="000000"/>
                </a:solidFill>
                <a:effectLst/>
              </a:rPr>
              <a:t>σπινθηρογράφημα</a:t>
            </a:r>
            <a:r>
              <a:rPr lang="el-GR" sz="1300" b="0" i="0" dirty="0">
                <a:solidFill>
                  <a:srgbClr val="000000"/>
                </a:solidFill>
                <a:effectLst/>
              </a:rPr>
              <a:t>, όπου </a:t>
            </a:r>
            <a:r>
              <a:rPr lang="el-GR" sz="1300" b="1" i="0" dirty="0">
                <a:solidFill>
                  <a:srgbClr val="000000"/>
                </a:solidFill>
                <a:effectLst/>
              </a:rPr>
              <a:t>η ακτινοβολία παράγεται από ένα ραδιενεργό υγρό που έχει χορηγηθεί στον εξεταζόμενο</a:t>
            </a:r>
            <a:r>
              <a:rPr lang="el-GR" sz="1300" b="0" i="0" dirty="0">
                <a:solidFill>
                  <a:srgbClr val="000000"/>
                </a:solidFill>
                <a:effectLst/>
              </a:rPr>
              <a:t>.</a:t>
            </a:r>
            <a:br>
              <a:rPr lang="el-GR" sz="1300" b="0" i="0" dirty="0">
                <a:solidFill>
                  <a:srgbClr val="000000"/>
                </a:solidFill>
                <a:effectLst/>
              </a:rPr>
            </a:br>
            <a:r>
              <a:rPr lang="el-GR" sz="1300" b="1" i="0" u="sng" dirty="0">
                <a:solidFill>
                  <a:srgbClr val="000000"/>
                </a:solidFill>
                <a:effectLst/>
              </a:rPr>
              <a:t>Αποστείρωση</a:t>
            </a:r>
            <a:r>
              <a:rPr lang="el-GR" sz="1300" b="0" i="0" dirty="0">
                <a:solidFill>
                  <a:srgbClr val="000000"/>
                </a:solidFill>
                <a:effectLst/>
              </a:rPr>
              <a:t>: Χρησιμοποιείται στην πλήρη αποστείρωση τροφίμων εξοντώνοντας όλους τους μικροργανισμούς και διατηρώντας τις θρεπτικές ουσίες.</a:t>
            </a:r>
            <a:br>
              <a:rPr lang="el-GR" sz="1300" b="0" i="0" dirty="0">
                <a:solidFill>
                  <a:srgbClr val="000000"/>
                </a:solidFill>
                <a:effectLst/>
              </a:rPr>
            </a:br>
            <a:r>
              <a:rPr lang="el-GR" sz="1300" b="1" i="0" u="sng" dirty="0">
                <a:solidFill>
                  <a:srgbClr val="000000"/>
                </a:solidFill>
                <a:effectLst/>
              </a:rPr>
              <a:t>Ραδιοχρονολόγηση</a:t>
            </a:r>
            <a:r>
              <a:rPr lang="el-GR" sz="1300" b="0" i="0" dirty="0">
                <a:solidFill>
                  <a:srgbClr val="000000"/>
                </a:solidFill>
                <a:effectLst/>
              </a:rPr>
              <a:t>: Ο άνθρακας που κυκλοφορεί στους ζωντανούς οργανισμούς είναι το ισότοπο άνθρακας 14 που είναι ραδιενεργό. Αυτό αποθηκεύεται στους ιστούς και όταν ο οργανισμός πεθάνει, απολιθωθεί και ανακαλυφθεί ο οργανισμός, εκπέμπει εξαιτίας του άνθρακα ακτίνες γ, οι οποίες εξαρτώνται από τη διάρκεια της απολίθωσης</a:t>
            </a:r>
          </a:p>
        </p:txBody>
      </p:sp>
    </p:spTree>
    <p:extLst>
      <p:ext uri="{BB962C8B-B14F-4D97-AF65-F5344CB8AC3E}">
        <p14:creationId xmlns:p14="http://schemas.microsoft.com/office/powerpoint/2010/main" val="94222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2" name="Picture 1">
            <a:extLst>
              <a:ext uri="{FF2B5EF4-FFF2-40B4-BE49-F238E27FC236}">
                <a16:creationId xmlns:a16="http://schemas.microsoft.com/office/drawing/2014/main" id="{C31940D3-D292-41A6-9843-BDECE8758BB5}"/>
              </a:ext>
            </a:extLst>
          </p:cNvPr>
          <p:cNvPicPr>
            <a:picLocks noChangeAspect="1"/>
          </p:cNvPicPr>
          <p:nvPr/>
        </p:nvPicPr>
        <p:blipFill>
          <a:blip r:embed="rId3"/>
          <a:stretch>
            <a:fillRect/>
          </a:stretch>
        </p:blipFill>
        <p:spPr>
          <a:xfrm>
            <a:off x="4788294" y="1700634"/>
            <a:ext cx="2615411" cy="3456732"/>
          </a:xfrm>
          <a:prstGeom prst="rect">
            <a:avLst/>
          </a:prstGeom>
        </p:spPr>
      </p:pic>
      <p:pic>
        <p:nvPicPr>
          <p:cNvPr id="8" name="Picture 7">
            <a:extLst>
              <a:ext uri="{FF2B5EF4-FFF2-40B4-BE49-F238E27FC236}">
                <a16:creationId xmlns:a16="http://schemas.microsoft.com/office/drawing/2014/main" id="{3A52E14D-A276-4DD2-81F6-ED619E93AE0E}"/>
              </a:ext>
            </a:extLst>
          </p:cNvPr>
          <p:cNvPicPr>
            <a:picLocks noChangeAspect="1"/>
          </p:cNvPicPr>
          <p:nvPr/>
        </p:nvPicPr>
        <p:blipFill>
          <a:blip r:embed="rId4"/>
          <a:stretch>
            <a:fillRect/>
          </a:stretch>
        </p:blipFill>
        <p:spPr>
          <a:xfrm>
            <a:off x="0" y="6046237"/>
            <a:ext cx="811763" cy="811763"/>
          </a:xfrm>
          <a:prstGeom prst="rect">
            <a:avLst/>
          </a:prstGeom>
        </p:spPr>
      </p:pic>
    </p:spTree>
    <p:extLst>
      <p:ext uri="{BB962C8B-B14F-4D97-AF65-F5344CB8AC3E}">
        <p14:creationId xmlns:p14="http://schemas.microsoft.com/office/powerpoint/2010/main" val="17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pic>
        <p:nvPicPr>
          <p:cNvPr id="2" name="Picture 1">
            <a:extLst>
              <a:ext uri="{FF2B5EF4-FFF2-40B4-BE49-F238E27FC236}">
                <a16:creationId xmlns:a16="http://schemas.microsoft.com/office/drawing/2014/main" id="{FFB7ADB2-0263-40B6-87B2-B3047EFA8929}"/>
              </a:ext>
            </a:extLst>
          </p:cNvPr>
          <p:cNvPicPr>
            <a:picLocks noChangeAspect="1"/>
          </p:cNvPicPr>
          <p:nvPr/>
        </p:nvPicPr>
        <p:blipFill>
          <a:blip r:embed="rId4"/>
          <a:stretch>
            <a:fillRect/>
          </a:stretch>
        </p:blipFill>
        <p:spPr>
          <a:xfrm>
            <a:off x="2980709" y="2111679"/>
            <a:ext cx="6992883" cy="2859816"/>
          </a:xfrm>
          <a:prstGeom prst="rect">
            <a:avLst/>
          </a:prstGeom>
        </p:spPr>
      </p:pic>
    </p:spTree>
    <p:extLst>
      <p:ext uri="{BB962C8B-B14F-4D97-AF65-F5344CB8AC3E}">
        <p14:creationId xmlns:p14="http://schemas.microsoft.com/office/powerpoint/2010/main" val="170252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p>
        </p:txBody>
      </p:sp>
      <p:sp>
        <p:nvSpPr>
          <p:cNvPr id="13" name="Rectangle 1027">
            <a:extLst>
              <a:ext uri="{FF2B5EF4-FFF2-40B4-BE49-F238E27FC236}">
                <a16:creationId xmlns:a16="http://schemas.microsoft.com/office/drawing/2014/main" id="{395CD80D-9041-40C6-B0F8-EE147E2C68CA}"/>
              </a:ext>
            </a:extLst>
          </p:cNvPr>
          <p:cNvSpPr>
            <a:spLocks noChangeArrowheads="1"/>
          </p:cNvSpPr>
          <p:nvPr/>
        </p:nvSpPr>
        <p:spPr bwMode="auto">
          <a:xfrm>
            <a:off x="169169" y="2590800"/>
            <a:ext cx="60759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chemeClr val="tx2"/>
              </a:buClr>
              <a:buSzPct val="95000"/>
              <a:buFont typeface="Wingdings" pitchFamily="2" charset="2"/>
              <a:buChar char="¬"/>
            </a:pPr>
            <a:r>
              <a:rPr lang="en-US" altLang="en-US" sz="2000" b="0" dirty="0" err="1">
                <a:cs typeface="Arial" charset="0"/>
              </a:rPr>
              <a:t>Αυτού</a:t>
            </a:r>
            <a:r>
              <a:rPr lang="en-US" altLang="en-US" sz="2000" b="0" dirty="0">
                <a:cs typeface="Arial" charset="0"/>
              </a:rPr>
              <a:t> </a:t>
            </a:r>
            <a:r>
              <a:rPr lang="en-US" altLang="en-US" sz="2000" b="0" dirty="0" err="1">
                <a:cs typeface="Arial" charset="0"/>
              </a:rPr>
              <a:t>του</a:t>
            </a:r>
            <a:r>
              <a:rPr lang="en-US" altLang="en-US" sz="2000" b="0" dirty="0">
                <a:cs typeface="Arial" charset="0"/>
              </a:rPr>
              <a:t> </a:t>
            </a:r>
            <a:r>
              <a:rPr lang="en-US" altLang="en-US" sz="2000" b="0" dirty="0" err="1">
                <a:cs typeface="Arial" charset="0"/>
              </a:rPr>
              <a:t>είδους</a:t>
            </a:r>
            <a:r>
              <a:rPr lang="en-US" altLang="en-US" sz="2000" b="0" dirty="0">
                <a:cs typeface="Arial" charset="0"/>
              </a:rPr>
              <a:t> η </a:t>
            </a:r>
            <a:r>
              <a:rPr lang="en-US" altLang="en-US" sz="2000" b="1" dirty="0">
                <a:cs typeface="Arial" charset="0"/>
              </a:rPr>
              <a:t>α</a:t>
            </a:r>
            <a:r>
              <a:rPr lang="en-US" altLang="en-US" sz="2000" b="1" dirty="0" err="1">
                <a:cs typeface="Arial" charset="0"/>
              </a:rPr>
              <a:t>κτινο</a:t>
            </a:r>
            <a:r>
              <a:rPr lang="en-US" altLang="en-US" sz="2000" b="1" dirty="0">
                <a:cs typeface="Arial" charset="0"/>
              </a:rPr>
              <a:t>βολία </a:t>
            </a:r>
            <a:r>
              <a:rPr lang="en-US" altLang="en-US" sz="2000" b="1" i="1" dirty="0">
                <a:cs typeface="Arial" charset="0"/>
              </a:rPr>
              <a:t>δεν </a:t>
            </a:r>
            <a:r>
              <a:rPr lang="en-US" altLang="en-US" sz="2000" b="1" dirty="0">
                <a:cs typeface="Arial" charset="0"/>
              </a:rPr>
              <a:t>έχει αρκετή ενέργεια για να απομακρύνει ηλεκτρόνιο από άτομο</a:t>
            </a:r>
            <a:r>
              <a:rPr lang="en-US" altLang="en-US" sz="2000" b="0" dirty="0">
                <a:cs typeface="Arial" charset="0"/>
              </a:rPr>
              <a:t>.</a:t>
            </a:r>
          </a:p>
          <a:p>
            <a:pPr lvl="1" eaLnBrk="1" hangingPunct="1">
              <a:buFontTx/>
              <a:buChar char="–"/>
            </a:pPr>
            <a:r>
              <a:rPr lang="en-US" altLang="en-US" sz="2000" b="0" dirty="0">
                <a:cs typeface="Arial" charset="0"/>
              </a:rPr>
              <a:t>Υπ</a:t>
            </a:r>
            <a:r>
              <a:rPr lang="en-US" altLang="en-US" sz="2000" b="0" dirty="0" err="1">
                <a:cs typeface="Arial" charset="0"/>
              </a:rPr>
              <a:t>εριώδης</a:t>
            </a:r>
            <a:r>
              <a:rPr lang="en-US" altLang="en-US" sz="2000" b="0" dirty="0">
                <a:cs typeface="Arial" charset="0"/>
              </a:rPr>
              <a:t> α</a:t>
            </a:r>
            <a:r>
              <a:rPr lang="en-US" altLang="en-US" sz="2000" b="0" dirty="0" err="1">
                <a:cs typeface="Arial" charset="0"/>
              </a:rPr>
              <a:t>κτινο</a:t>
            </a:r>
            <a:r>
              <a:rPr lang="en-US" altLang="en-US" sz="2000" b="0" dirty="0">
                <a:cs typeface="Arial" charset="0"/>
              </a:rPr>
              <a:t>βολία</a:t>
            </a:r>
          </a:p>
          <a:p>
            <a:pPr lvl="1" eaLnBrk="1" hangingPunct="1">
              <a:buFontTx/>
              <a:buChar char="–"/>
            </a:pPr>
            <a:r>
              <a:rPr lang="en-US" altLang="en-US" sz="2000" b="0" dirty="0" err="1">
                <a:cs typeface="Arial" charset="0"/>
              </a:rPr>
              <a:t>Ορ</a:t>
            </a:r>
            <a:r>
              <a:rPr lang="en-US" altLang="en-US" sz="2000" b="0" dirty="0">
                <a:cs typeface="Arial" charset="0"/>
              </a:rPr>
              <a:t>ατό φώς</a:t>
            </a:r>
          </a:p>
          <a:p>
            <a:pPr lvl="1" eaLnBrk="1" hangingPunct="1">
              <a:buFontTx/>
              <a:buChar char="–"/>
            </a:pPr>
            <a:r>
              <a:rPr lang="en-US" altLang="en-US" sz="2000" b="0" dirty="0">
                <a:cs typeface="Arial" charset="0"/>
              </a:rPr>
              <a:t>Υπ</a:t>
            </a:r>
            <a:r>
              <a:rPr lang="en-US" altLang="en-US" sz="2000" b="0" dirty="0" err="1">
                <a:cs typeface="Arial" charset="0"/>
              </a:rPr>
              <a:t>έρυθρη</a:t>
            </a:r>
            <a:r>
              <a:rPr lang="en-US" altLang="en-US" sz="2000" b="0" dirty="0">
                <a:cs typeface="Arial" charset="0"/>
              </a:rPr>
              <a:t> α</a:t>
            </a:r>
            <a:r>
              <a:rPr lang="en-US" altLang="en-US" sz="2000" b="0" dirty="0" err="1">
                <a:cs typeface="Arial" charset="0"/>
              </a:rPr>
              <a:t>κτινο</a:t>
            </a:r>
            <a:r>
              <a:rPr lang="en-US" altLang="en-US" sz="2000" b="0" dirty="0">
                <a:cs typeface="Arial" charset="0"/>
              </a:rPr>
              <a:t>βολία</a:t>
            </a:r>
          </a:p>
          <a:p>
            <a:pPr lvl="1" eaLnBrk="1" hangingPunct="1">
              <a:buFontTx/>
              <a:buChar char="–"/>
            </a:pPr>
            <a:r>
              <a:rPr lang="en-US" altLang="en-US" sz="2000" b="0" dirty="0" err="1">
                <a:cs typeface="Arial" charset="0"/>
              </a:rPr>
              <a:t>Μικροκύμ</a:t>
            </a:r>
            <a:r>
              <a:rPr lang="en-US" altLang="en-US" sz="2000" b="0" dirty="0">
                <a:cs typeface="Arial" charset="0"/>
              </a:rPr>
              <a:t>ατα</a:t>
            </a:r>
          </a:p>
          <a:p>
            <a:pPr lvl="1" eaLnBrk="1" hangingPunct="1">
              <a:buFontTx/>
              <a:buChar char="–"/>
            </a:pPr>
            <a:r>
              <a:rPr lang="en-US" altLang="en-US" sz="2000" b="0" dirty="0">
                <a:cs typeface="Arial" charset="0"/>
              </a:rPr>
              <a:t>Ρα</a:t>
            </a:r>
            <a:r>
              <a:rPr lang="en-US" altLang="en-US" sz="2000" b="0" dirty="0" err="1">
                <a:cs typeface="Arial" charset="0"/>
              </a:rPr>
              <a:t>διοκύμ</a:t>
            </a:r>
            <a:r>
              <a:rPr lang="en-US" altLang="en-US" sz="2000" b="0" dirty="0">
                <a:cs typeface="Arial" charset="0"/>
              </a:rPr>
              <a:t>ατα</a:t>
            </a:r>
          </a:p>
        </p:txBody>
      </p:sp>
      <p:sp>
        <p:nvSpPr>
          <p:cNvPr id="14" name="Rectangle 1035">
            <a:extLst>
              <a:ext uri="{FF2B5EF4-FFF2-40B4-BE49-F238E27FC236}">
                <a16:creationId xmlns:a16="http://schemas.microsoft.com/office/drawing/2014/main" id="{C09824B0-63C1-41A5-9A26-062140051764}"/>
              </a:ext>
            </a:extLst>
          </p:cNvPr>
          <p:cNvSpPr>
            <a:spLocks noChangeArrowheads="1"/>
          </p:cNvSpPr>
          <p:nvPr/>
        </p:nvSpPr>
        <p:spPr bwMode="auto">
          <a:xfrm>
            <a:off x="6986849" y="2590800"/>
            <a:ext cx="520515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chemeClr val="tx2"/>
              </a:buClr>
              <a:buSzPct val="95000"/>
              <a:buFont typeface="Wingdings" pitchFamily="2" charset="2"/>
              <a:buChar char="¬"/>
            </a:pPr>
            <a:r>
              <a:rPr lang="en-US" altLang="en-US" sz="2000" b="0" dirty="0" err="1">
                <a:cs typeface="Arial" charset="0"/>
              </a:rPr>
              <a:t>Αυτού</a:t>
            </a:r>
            <a:r>
              <a:rPr lang="en-US" altLang="en-US" sz="2000" b="0" dirty="0">
                <a:cs typeface="Arial" charset="0"/>
              </a:rPr>
              <a:t> </a:t>
            </a:r>
            <a:r>
              <a:rPr lang="en-US" altLang="en-US" sz="2000" b="0" dirty="0" err="1">
                <a:cs typeface="Arial" charset="0"/>
              </a:rPr>
              <a:t>του</a:t>
            </a:r>
            <a:r>
              <a:rPr lang="en-US" altLang="en-US" sz="2000" b="0" dirty="0">
                <a:cs typeface="Arial" charset="0"/>
              </a:rPr>
              <a:t> </a:t>
            </a:r>
            <a:r>
              <a:rPr lang="en-US" altLang="en-US" sz="2000" b="0" dirty="0" err="1">
                <a:cs typeface="Arial" charset="0"/>
              </a:rPr>
              <a:t>είδους</a:t>
            </a:r>
            <a:r>
              <a:rPr lang="en-US" altLang="en-US" sz="2000" b="0" dirty="0">
                <a:cs typeface="Arial" charset="0"/>
              </a:rPr>
              <a:t> η α</a:t>
            </a:r>
            <a:r>
              <a:rPr lang="en-US" altLang="en-US" sz="2000" b="0" dirty="0" err="1">
                <a:cs typeface="Arial" charset="0"/>
              </a:rPr>
              <a:t>κτινο</a:t>
            </a:r>
            <a:r>
              <a:rPr lang="en-US" altLang="en-US" sz="2000" b="0" dirty="0">
                <a:cs typeface="Arial" charset="0"/>
              </a:rPr>
              <a:t>βολία έχει </a:t>
            </a:r>
            <a:r>
              <a:rPr lang="en-US" altLang="en-US" sz="2000" b="1" dirty="0">
                <a:cs typeface="Arial" charset="0"/>
              </a:rPr>
              <a:t>αρκετή ενέργεια για να απομακρύνει ηλεκτρόνιο από άτομο.</a:t>
            </a:r>
          </a:p>
          <a:p>
            <a:pPr lvl="1" eaLnBrk="1" hangingPunct="1">
              <a:buFontTx/>
              <a:buChar char="–"/>
            </a:pPr>
            <a:r>
              <a:rPr lang="en-US" altLang="en-US" sz="2000" b="0" dirty="0" err="1">
                <a:cs typeface="Arial" charset="0"/>
              </a:rPr>
              <a:t>Ακτίνες</a:t>
            </a:r>
            <a:r>
              <a:rPr lang="en-US" altLang="en-US" sz="2000" b="0" dirty="0">
                <a:cs typeface="Arial" charset="0"/>
              </a:rPr>
              <a:t> γ</a:t>
            </a:r>
          </a:p>
          <a:p>
            <a:pPr lvl="1" eaLnBrk="1" hangingPunct="1">
              <a:buFontTx/>
              <a:buChar char="–"/>
            </a:pPr>
            <a:r>
              <a:rPr lang="en-US" altLang="en-US" sz="2000" b="0" dirty="0" err="1">
                <a:cs typeface="Arial" charset="0"/>
              </a:rPr>
              <a:t>Ακτίνες</a:t>
            </a:r>
            <a:r>
              <a:rPr lang="en-US" altLang="en-US" sz="2000" b="0" dirty="0">
                <a:cs typeface="Arial" charset="0"/>
              </a:rPr>
              <a:t> Χ</a:t>
            </a:r>
          </a:p>
        </p:txBody>
      </p:sp>
      <p:sp>
        <p:nvSpPr>
          <p:cNvPr id="15" name="Rectangle 1036">
            <a:extLst>
              <a:ext uri="{FF2B5EF4-FFF2-40B4-BE49-F238E27FC236}">
                <a16:creationId xmlns:a16="http://schemas.microsoft.com/office/drawing/2014/main" id="{65E88889-8094-4DE8-A5AC-79EACC92CB38}"/>
              </a:ext>
            </a:extLst>
          </p:cNvPr>
          <p:cNvSpPr>
            <a:spLocks noChangeArrowheads="1"/>
          </p:cNvSpPr>
          <p:nvPr/>
        </p:nvSpPr>
        <p:spPr bwMode="auto">
          <a:xfrm>
            <a:off x="6937915" y="1682557"/>
            <a:ext cx="503598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Ιοντίζουσ</a:t>
            </a:r>
            <a:r>
              <a:rPr lang="en-US" altLang="en-US" sz="2000" b="1" dirty="0">
                <a:cs typeface="Arial" charset="0"/>
              </a:rPr>
              <a:t>α Ηλεκτρομαγνητική Ακτινοβολία</a:t>
            </a:r>
          </a:p>
        </p:txBody>
      </p:sp>
      <p:pic>
        <p:nvPicPr>
          <p:cNvPr id="16" name="Picture 15">
            <a:extLst>
              <a:ext uri="{FF2B5EF4-FFF2-40B4-BE49-F238E27FC236}">
                <a16:creationId xmlns:a16="http://schemas.microsoft.com/office/drawing/2014/main" id="{BD90C13C-DD3C-4D4E-94F2-E0F6328DF23A}"/>
              </a:ext>
            </a:extLst>
          </p:cNvPr>
          <p:cNvPicPr>
            <a:picLocks noChangeAspect="1"/>
          </p:cNvPicPr>
          <p:nvPr/>
        </p:nvPicPr>
        <p:blipFill rotWithShape="1">
          <a:blip r:embed="rId4"/>
          <a:srcRect b="52682"/>
          <a:stretch/>
        </p:blipFill>
        <p:spPr>
          <a:xfrm>
            <a:off x="3365722" y="4686271"/>
            <a:ext cx="6771420" cy="1153972"/>
          </a:xfrm>
          <a:prstGeom prst="rect">
            <a:avLst/>
          </a:prstGeom>
        </p:spPr>
      </p:pic>
    </p:spTree>
    <p:extLst>
      <p:ext uri="{BB962C8B-B14F-4D97-AF65-F5344CB8AC3E}">
        <p14:creationId xmlns:p14="http://schemas.microsoft.com/office/powerpoint/2010/main" val="51982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024109" y="2131908"/>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Clr>
                <a:schemeClr val="tx2"/>
              </a:buClr>
              <a:buSzPct val="95000"/>
              <a:buFont typeface="Wingdings" pitchFamily="2" charset="2"/>
              <a:buNone/>
            </a:pPr>
            <a:r>
              <a:rPr lang="en-US" altLang="en-US" sz="2000" dirty="0" err="1">
                <a:cs typeface="Arial" charset="0"/>
              </a:rPr>
              <a:t>Οι</a:t>
            </a:r>
            <a:r>
              <a:rPr lang="en-US" altLang="en-US" sz="2000" dirty="0">
                <a:cs typeface="Arial" charset="0"/>
              </a:rPr>
              <a:t> </a:t>
            </a:r>
            <a:r>
              <a:rPr lang="en-US" altLang="en-US" sz="2000" dirty="0" err="1">
                <a:cs typeface="Arial" charset="0"/>
              </a:rPr>
              <a:t>κύριες</a:t>
            </a:r>
            <a:r>
              <a:rPr lang="en-US" altLang="en-US" sz="2000" dirty="0">
                <a:cs typeface="Arial" charset="0"/>
              </a:rPr>
              <a:t> </a:t>
            </a:r>
            <a:r>
              <a:rPr lang="en-US" altLang="en-US" sz="2000" dirty="0" err="1">
                <a:cs typeface="Arial" charset="0"/>
              </a:rPr>
              <a:t>εφ</a:t>
            </a:r>
            <a:r>
              <a:rPr lang="en-US" altLang="en-US" sz="2000" dirty="0">
                <a:cs typeface="Arial" charset="0"/>
              </a:rPr>
              <a:t>αρμογές των ιοντιζουσών ακτινοβολιών στην Ιατρική είναι:</a:t>
            </a:r>
          </a:p>
        </p:txBody>
      </p:sp>
      <p:sp>
        <p:nvSpPr>
          <p:cNvPr id="31747" name="Rectangle 3"/>
          <p:cNvSpPr>
            <a:spLocks noChangeArrowheads="1"/>
          </p:cNvSpPr>
          <p:nvPr/>
        </p:nvSpPr>
        <p:spPr bwMode="auto">
          <a:xfrm>
            <a:off x="4310109" y="3198708"/>
            <a:ext cx="3352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FF5050"/>
              </a:buClr>
              <a:buSzPct val="95000"/>
              <a:buFont typeface="Wingdings" pitchFamily="2" charset="2"/>
              <a:buChar char="¬"/>
            </a:pPr>
            <a:r>
              <a:rPr lang="en-US" altLang="en-US" sz="2000">
                <a:cs typeface="Arial" charset="0"/>
              </a:rPr>
              <a:t>Ακτινοδιάγνωση</a:t>
            </a:r>
          </a:p>
          <a:p>
            <a:pPr eaLnBrk="1" hangingPunct="1">
              <a:buClr>
                <a:srgbClr val="FF5050"/>
              </a:buClr>
              <a:buSzPct val="95000"/>
              <a:buFont typeface="Wingdings" pitchFamily="2" charset="2"/>
              <a:buChar char="¬"/>
            </a:pPr>
            <a:r>
              <a:rPr lang="en-US" altLang="en-US" sz="2000">
                <a:cs typeface="Arial" charset="0"/>
              </a:rPr>
              <a:t>Πυρηνική Ιατρική</a:t>
            </a:r>
          </a:p>
          <a:p>
            <a:pPr eaLnBrk="1" hangingPunct="1">
              <a:buClr>
                <a:srgbClr val="FF5050"/>
              </a:buClr>
              <a:buSzPct val="95000"/>
              <a:buFont typeface="Wingdings" pitchFamily="2" charset="2"/>
              <a:buChar char="¬"/>
            </a:pPr>
            <a:r>
              <a:rPr lang="en-US" altLang="en-US" sz="2000">
                <a:cs typeface="Arial" charset="0"/>
              </a:rPr>
              <a:t>Ακτινοθεραπεία</a:t>
            </a:r>
          </a:p>
        </p:txBody>
      </p:sp>
      <p:sp>
        <p:nvSpPr>
          <p:cNvPr id="31748" name="Rectangle 4"/>
          <p:cNvSpPr>
            <a:spLocks noChangeArrowheads="1"/>
          </p:cNvSpPr>
          <p:nvPr/>
        </p:nvSpPr>
        <p:spPr bwMode="auto">
          <a:xfrm>
            <a:off x="1947909" y="4798908"/>
            <a:ext cx="8686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Clr>
                <a:schemeClr val="tx2"/>
              </a:buClr>
              <a:buSzPct val="95000"/>
              <a:buFont typeface="Wingdings" pitchFamily="2" charset="2"/>
              <a:buNone/>
            </a:pPr>
            <a:r>
              <a:rPr lang="en-US" altLang="en-US" sz="2000">
                <a:cs typeface="Arial" charset="0"/>
              </a:rPr>
              <a:t>Το μεγαλύτερο μέρος της κλασικής και μοντέρνας ακτινολογίας</a:t>
            </a:r>
            <a:r>
              <a:rPr lang="el-GR" altLang="en-US" sz="2000">
                <a:cs typeface="Arial" charset="0"/>
              </a:rPr>
              <a:t> (</a:t>
            </a:r>
            <a:r>
              <a:rPr lang="en-US" altLang="en-US" sz="2000">
                <a:cs typeface="Arial" charset="0"/>
              </a:rPr>
              <a:t>με εξαίρεση την υπερηχογραφία και το μαγνητικό συντονισμό</a:t>
            </a:r>
            <a:r>
              <a:rPr lang="el-GR" altLang="en-US" sz="2000">
                <a:cs typeface="Arial" charset="0"/>
              </a:rPr>
              <a:t>), της ακτινοθεραπείας και της πυρηνικής ιατρικής</a:t>
            </a:r>
            <a:r>
              <a:rPr lang="en-US" altLang="en-US" sz="2000">
                <a:cs typeface="Arial" charset="0"/>
              </a:rPr>
              <a:t> κάνει χρήση ιοντίζουσας ακτινοβολίας, δηλαδή κάνει χρήση ακτινοβολίας που προκαλεί ιονισμό της ύλης και συγκεκριμένα τον ιονισμό των ατόμων του ανθρώπινου ιστού.</a:t>
            </a:r>
          </a:p>
        </p:txBody>
      </p:sp>
      <p:sp>
        <p:nvSpPr>
          <p:cNvPr id="31749" name="Text Box 5"/>
          <p:cNvSpPr txBox="1">
            <a:spLocks noChangeArrowheads="1"/>
          </p:cNvSpPr>
          <p:nvPr/>
        </p:nvSpPr>
        <p:spPr bwMode="auto">
          <a:xfrm>
            <a:off x="474835" y="1731858"/>
            <a:ext cx="1790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1" dirty="0">
                <a:cs typeface="Arial" charset="0"/>
              </a:rPr>
              <a:t>Χρησιμότητα</a:t>
            </a:r>
            <a:r>
              <a:rPr lang="el-GR" altLang="en-US" sz="2000" dirty="0">
                <a:cs typeface="Arial" charset="0"/>
              </a:rPr>
              <a:t>...</a:t>
            </a:r>
            <a:endParaRPr lang="en-US" altLang="en-US" sz="2000" dirty="0">
              <a:cs typeface="Arial" charset="0"/>
            </a:endParaRPr>
          </a:p>
        </p:txBody>
      </p:sp>
      <p:pic>
        <p:nvPicPr>
          <p:cNvPr id="6" name="Picture 5">
            <a:extLst>
              <a:ext uri="{FF2B5EF4-FFF2-40B4-BE49-F238E27FC236}">
                <a16:creationId xmlns:a16="http://schemas.microsoft.com/office/drawing/2014/main" id="{2DB9521B-604B-4647-BA13-CF22CEB5D320}"/>
              </a:ext>
            </a:extLst>
          </p:cNvPr>
          <p:cNvPicPr>
            <a:picLocks noChangeAspect="1"/>
          </p:cNvPicPr>
          <p:nvPr/>
        </p:nvPicPr>
        <p:blipFill>
          <a:blip r:embed="rId2"/>
          <a:stretch>
            <a:fillRect/>
          </a:stretch>
        </p:blipFill>
        <p:spPr>
          <a:xfrm>
            <a:off x="169169" y="186903"/>
            <a:ext cx="1201016" cy="1194920"/>
          </a:xfrm>
          <a:prstGeom prst="rect">
            <a:avLst/>
          </a:prstGeom>
        </p:spPr>
      </p:pic>
      <p:sp>
        <p:nvSpPr>
          <p:cNvPr id="7" name="TextBox 6">
            <a:extLst>
              <a:ext uri="{FF2B5EF4-FFF2-40B4-BE49-F238E27FC236}">
                <a16:creationId xmlns:a16="http://schemas.microsoft.com/office/drawing/2014/main" id="{40DDE9B9-025B-43BB-A825-1CB1F9EA54EA}"/>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8" name="Θέση υποσέλιδου 8">
            <a:extLst>
              <a:ext uri="{FF2B5EF4-FFF2-40B4-BE49-F238E27FC236}">
                <a16:creationId xmlns:a16="http://schemas.microsoft.com/office/drawing/2014/main" id="{0874E452-8CD5-4E60-A46B-10E461B39CE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9" name="Picture 8">
            <a:extLst>
              <a:ext uri="{FF2B5EF4-FFF2-40B4-BE49-F238E27FC236}">
                <a16:creationId xmlns:a16="http://schemas.microsoft.com/office/drawing/2014/main" id="{3F96DACD-E236-47B1-98D7-4D80DD1ECF67}"/>
              </a:ext>
            </a:extLst>
          </p:cNvPr>
          <p:cNvPicPr>
            <a:picLocks noChangeAspect="1"/>
          </p:cNvPicPr>
          <p:nvPr/>
        </p:nvPicPr>
        <p:blipFill>
          <a:blip r:embed="rId3"/>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A38D058F-ABED-4357-B6BD-2FCE350FA100}"/>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2" name="Slide Number Placeholder 1">
            <a:extLst>
              <a:ext uri="{FF2B5EF4-FFF2-40B4-BE49-F238E27FC236}">
                <a16:creationId xmlns:a16="http://schemas.microsoft.com/office/drawing/2014/main" id="{A32FCA84-EB3B-47AA-9F20-81E285CA7F0E}"/>
              </a:ext>
            </a:extLst>
          </p:cNvPr>
          <p:cNvSpPr>
            <a:spLocks noGrp="1"/>
          </p:cNvSpPr>
          <p:nvPr>
            <p:ph type="sldNum" sz="quarter" idx="12"/>
          </p:nvPr>
        </p:nvSpPr>
        <p:spPr/>
        <p:txBody>
          <a:bodyPr/>
          <a:lstStyle/>
          <a:p>
            <a:fld id="{5EAC19F8-D3F0-4EB4-8DA7-3EDC2ACE2305}"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802225"/>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b="1" dirty="0">
              <a:cs typeface="Arial" charset="0"/>
            </a:endParaRPr>
          </a:p>
          <a:p>
            <a:pPr eaLnBrk="1" hangingPunct="1">
              <a:spcBef>
                <a:spcPct val="0"/>
              </a:spcBef>
              <a:buFontTx/>
              <a:buNone/>
            </a:pPr>
            <a:r>
              <a:rPr lang="el-GR" altLang="en-US" sz="2000" b="1" dirty="0">
                <a:cs typeface="Arial" charset="0"/>
              </a:rPr>
              <a:t>Υπεριώδης Ακτινοβολία</a:t>
            </a:r>
            <a:endParaRPr lang="en-US" altLang="en-US" sz="2000" b="1" dirty="0">
              <a:cs typeface="Arial" charset="0"/>
            </a:endParaRPr>
          </a:p>
        </p:txBody>
      </p:sp>
      <p:pic>
        <p:nvPicPr>
          <p:cNvPr id="3" name="Picture 2">
            <a:extLst>
              <a:ext uri="{FF2B5EF4-FFF2-40B4-BE49-F238E27FC236}">
                <a16:creationId xmlns:a16="http://schemas.microsoft.com/office/drawing/2014/main" id="{66BCD77A-77A6-47EF-8389-48ADDBB68AC8}"/>
              </a:ext>
            </a:extLst>
          </p:cNvPr>
          <p:cNvPicPr>
            <a:picLocks noChangeAspect="1"/>
          </p:cNvPicPr>
          <p:nvPr/>
        </p:nvPicPr>
        <p:blipFill>
          <a:blip r:embed="rId4"/>
          <a:stretch>
            <a:fillRect/>
          </a:stretch>
        </p:blipFill>
        <p:spPr>
          <a:xfrm>
            <a:off x="7080796" y="3032422"/>
            <a:ext cx="4866327" cy="1752642"/>
          </a:xfrm>
          <a:prstGeom prst="rect">
            <a:avLst/>
          </a:prstGeom>
        </p:spPr>
      </p:pic>
      <p:sp>
        <p:nvSpPr>
          <p:cNvPr id="13" name="TextBox 12">
            <a:extLst>
              <a:ext uri="{FF2B5EF4-FFF2-40B4-BE49-F238E27FC236}">
                <a16:creationId xmlns:a16="http://schemas.microsoft.com/office/drawing/2014/main" id="{EC260900-66D0-4410-B714-CD76A6693C19}"/>
              </a:ext>
            </a:extLst>
          </p:cNvPr>
          <p:cNvSpPr txBox="1"/>
          <p:nvPr/>
        </p:nvSpPr>
        <p:spPr>
          <a:xfrm>
            <a:off x="218104" y="2298110"/>
            <a:ext cx="6972810" cy="3647152"/>
          </a:xfrm>
          <a:prstGeom prst="rect">
            <a:avLst/>
          </a:prstGeom>
          <a:noFill/>
        </p:spPr>
        <p:txBody>
          <a:bodyPr wrap="square">
            <a:spAutoFit/>
          </a:bodyPr>
          <a:lstStyle/>
          <a:p>
            <a:pPr marL="171450" indent="-171450" algn="just">
              <a:buFont typeface="Arial" panose="020B0604020202020204" pitchFamily="34" charset="0"/>
              <a:buChar char="•"/>
            </a:pPr>
            <a:r>
              <a:rPr lang="el-GR" sz="1100" dirty="0"/>
              <a:t>λ = 100 - 400 nm</a:t>
            </a:r>
            <a:r>
              <a:rPr lang="en-US" sz="1100" dirty="0"/>
              <a:t>. </a:t>
            </a:r>
            <a:endParaRPr lang="el-GR" sz="1100" dirty="0"/>
          </a:p>
          <a:p>
            <a:pPr marL="171450" indent="-171450" algn="just">
              <a:buFont typeface="Arial" panose="020B0604020202020204" pitchFamily="34" charset="0"/>
              <a:buChar char="•"/>
            </a:pPr>
            <a:r>
              <a:rPr lang="el-GR" sz="1100" dirty="0"/>
              <a:t>Όριο μεταξύ των ιοντιζουσών - μη ιοντιζουσών ακτινοβολιών, ανάμεσα στις ακτίνες Χ και</a:t>
            </a:r>
            <a:r>
              <a:rPr lang="en-US" sz="1100" dirty="0"/>
              <a:t> </a:t>
            </a:r>
            <a:r>
              <a:rPr lang="el-GR" sz="1100" dirty="0"/>
              <a:t>την ορατή περιοχή του ηλεκτρομαγνητικού φάσματος. Φέρει δηλαδή</a:t>
            </a:r>
            <a:r>
              <a:rPr lang="en-US" sz="1100" dirty="0"/>
              <a:t> </a:t>
            </a:r>
            <a:r>
              <a:rPr lang="el-GR" sz="1100" b="1" dirty="0"/>
              <a:t>ενέργεια μικρότερη από τις ακτίνες Χ</a:t>
            </a:r>
            <a:r>
              <a:rPr lang="el-GR" sz="1100" dirty="0"/>
              <a:t>,</a:t>
            </a:r>
            <a:r>
              <a:rPr lang="en-US" sz="1100" dirty="0"/>
              <a:t> </a:t>
            </a:r>
            <a:r>
              <a:rPr lang="el-GR" sz="1100" dirty="0"/>
              <a:t>αλλά </a:t>
            </a:r>
            <a:r>
              <a:rPr lang="el-GR" sz="1100" b="1" dirty="0"/>
              <a:t>μεγαλύτερη από την ορατή ακτινοβολία</a:t>
            </a:r>
            <a:r>
              <a:rPr lang="el-GR" sz="1100" dirty="0"/>
              <a:t>. </a:t>
            </a:r>
          </a:p>
          <a:p>
            <a:pPr marL="171450" indent="-171450" algn="just">
              <a:buFont typeface="Arial" panose="020B0604020202020204" pitchFamily="34" charset="0"/>
              <a:buChar char="•"/>
            </a:pPr>
            <a:r>
              <a:rPr lang="el-GR" sz="1100" dirty="0"/>
              <a:t>Υποδιαιρείται σε: </a:t>
            </a:r>
            <a:r>
              <a:rPr lang="el-GR" sz="1100" b="1" dirty="0"/>
              <a:t>UVC (100 - 280 nm</a:t>
            </a:r>
            <a:r>
              <a:rPr lang="el-GR" sz="1100" dirty="0"/>
              <a:t>), </a:t>
            </a:r>
            <a:r>
              <a:rPr lang="el-GR" sz="1100" b="1" dirty="0"/>
              <a:t>UVB</a:t>
            </a:r>
            <a:r>
              <a:rPr lang="en-US" sz="1100" b="1" dirty="0"/>
              <a:t> </a:t>
            </a:r>
            <a:r>
              <a:rPr lang="el-GR" sz="1100" b="1" dirty="0"/>
              <a:t>(280 - 320 nm) </a:t>
            </a:r>
            <a:r>
              <a:rPr lang="el-GR" sz="1100" dirty="0"/>
              <a:t>και </a:t>
            </a:r>
            <a:r>
              <a:rPr lang="el-GR" sz="1100" b="1" dirty="0"/>
              <a:t>UVA (320 - 400 nm).</a:t>
            </a:r>
            <a:r>
              <a:rPr lang="en-US" sz="1100" b="1" dirty="0"/>
              <a:t> </a:t>
            </a:r>
            <a:r>
              <a:rPr lang="el-GR" sz="1100" dirty="0"/>
              <a:t>Η ακτινοβολία σε κάθε μια από αυτές τις</a:t>
            </a:r>
            <a:r>
              <a:rPr lang="en-US" sz="1100" dirty="0"/>
              <a:t> </a:t>
            </a:r>
            <a:r>
              <a:rPr lang="el-GR" sz="1100" dirty="0"/>
              <a:t>τρεις υπο-περιοχές έχει </a:t>
            </a:r>
            <a:r>
              <a:rPr lang="el-GR" sz="1100" i="1" dirty="0"/>
              <a:t>διαφορετικά φυσικά χαρακτηριστικά </a:t>
            </a:r>
            <a:r>
              <a:rPr lang="el-GR" sz="1100" dirty="0"/>
              <a:t>και προκαλεί </a:t>
            </a:r>
            <a:r>
              <a:rPr lang="el-GR" sz="1100" i="1" dirty="0"/>
              <a:t>διαφορετικές βιολογικές</a:t>
            </a:r>
            <a:r>
              <a:rPr lang="en-US" sz="1100" i="1" dirty="0"/>
              <a:t> </a:t>
            </a:r>
            <a:r>
              <a:rPr lang="el-GR" sz="1100" i="1" dirty="0"/>
              <a:t> επιδράσεις</a:t>
            </a:r>
            <a:r>
              <a:rPr lang="en-US" sz="1100" dirty="0"/>
              <a:t>.</a:t>
            </a:r>
          </a:p>
          <a:p>
            <a:pPr marL="171450" indent="-171450" algn="just">
              <a:buFont typeface="Arial" panose="020B0604020202020204" pitchFamily="34" charset="0"/>
              <a:buChar char="•"/>
            </a:pPr>
            <a:r>
              <a:rPr lang="el-GR" sz="1100" dirty="0"/>
              <a:t>Κύρια πηγή της υπεριώδους ακτινοβολίας είναι ο </a:t>
            </a:r>
            <a:r>
              <a:rPr lang="el-GR" sz="1100" b="1" dirty="0"/>
              <a:t>ήλιος</a:t>
            </a:r>
            <a:r>
              <a:rPr lang="el-GR" sz="1100" dirty="0"/>
              <a:t>. Περίπου το 55% της οπτικής ηλιακής ακτινοβολίας (δηλαδή υπεριώδους, ορατής και υπέρυθρης ακτινοβολίας) που φθάνει</a:t>
            </a:r>
            <a:r>
              <a:rPr lang="en-US" sz="1100" dirty="0"/>
              <a:t> </a:t>
            </a:r>
            <a:r>
              <a:rPr lang="el-GR" sz="1100" dirty="0"/>
              <a:t>στην επιφάνεια της γης είναι υπέρυθρη και το 40% ορατή ακτινοβολία, ενώ μόλις το 5% είναι υπεριώδης ακτινοβολία</a:t>
            </a:r>
            <a:r>
              <a:rPr lang="en-US" sz="1100" dirty="0"/>
              <a:t>.</a:t>
            </a:r>
            <a:r>
              <a:rPr lang="el-GR" sz="1100" dirty="0"/>
              <a:t> Η ατμόσφαιρα της γης  δεσμεύει τη </a:t>
            </a:r>
            <a:r>
              <a:rPr lang="el-GR" sz="1100" b="1" dirty="0"/>
              <a:t>UVC</a:t>
            </a:r>
            <a:r>
              <a:rPr lang="el-GR" sz="1100" dirty="0"/>
              <a:t> ακτινοβολία και μέρος της </a:t>
            </a:r>
            <a:r>
              <a:rPr lang="el-GR" sz="1100" b="1" dirty="0"/>
              <a:t>UVB</a:t>
            </a:r>
            <a:r>
              <a:rPr lang="el-GR" sz="1100" dirty="0"/>
              <a:t> (μήκη κύματος μικρότερα από 290 - 295 nm) κυρίως λόγω της </a:t>
            </a:r>
            <a:r>
              <a:rPr lang="el-GR" sz="1100" b="1" dirty="0"/>
              <a:t>αλληλεπίδρασής τους με το ατμοσφαιρικό οξυγόνο και το όζον στη στρατόσφαιρα</a:t>
            </a:r>
            <a:r>
              <a:rPr lang="el-GR" sz="1100" dirty="0"/>
              <a:t>. Μόλις το </a:t>
            </a:r>
            <a:r>
              <a:rPr lang="el-GR" sz="1100" dirty="0">
                <a:solidFill>
                  <a:srgbClr val="FF0000"/>
                </a:solidFill>
              </a:rPr>
              <a:t>5%</a:t>
            </a:r>
            <a:r>
              <a:rPr lang="el-GR" sz="1100" dirty="0"/>
              <a:t> της </a:t>
            </a:r>
            <a:r>
              <a:rPr lang="el-GR" sz="1100" b="1" dirty="0"/>
              <a:t>ηλιακής υπεριώδους ακτινοβολίας </a:t>
            </a:r>
            <a:r>
              <a:rPr lang="el-GR" sz="1100" dirty="0"/>
              <a:t>που φτάνει στην επιφάνεια της γης είναι </a:t>
            </a:r>
            <a:r>
              <a:rPr lang="el-GR" sz="1100" dirty="0">
                <a:solidFill>
                  <a:srgbClr val="FF0000"/>
                </a:solidFill>
              </a:rPr>
              <a:t>UVB</a:t>
            </a:r>
            <a:r>
              <a:rPr lang="el-GR" sz="1100" dirty="0"/>
              <a:t> ακτινοβολία, ενώ το υπόλοιπο </a:t>
            </a:r>
            <a:r>
              <a:rPr lang="el-GR" sz="1100" dirty="0">
                <a:solidFill>
                  <a:schemeClr val="accent6">
                    <a:lumMod val="75000"/>
                  </a:schemeClr>
                </a:solidFill>
              </a:rPr>
              <a:t>95%</a:t>
            </a:r>
            <a:r>
              <a:rPr lang="el-GR" sz="1100" dirty="0"/>
              <a:t> είναι </a:t>
            </a:r>
            <a:r>
              <a:rPr lang="el-GR" sz="1100" dirty="0">
                <a:solidFill>
                  <a:schemeClr val="accent6">
                    <a:lumMod val="75000"/>
                  </a:schemeClr>
                </a:solidFill>
              </a:rPr>
              <a:t>UVA</a:t>
            </a:r>
            <a:r>
              <a:rPr lang="el-GR" sz="1100" dirty="0"/>
              <a:t> ακτινοβολία.</a:t>
            </a:r>
          </a:p>
          <a:p>
            <a:pPr marL="171450" indent="-171450" algn="just">
              <a:buFont typeface="Arial" panose="020B0604020202020204" pitchFamily="34" charset="0"/>
              <a:buChar char="•"/>
            </a:pPr>
            <a:r>
              <a:rPr lang="el-GR" sz="1100" b="1" dirty="0"/>
              <a:t>Τεχνητά</a:t>
            </a:r>
            <a:r>
              <a:rPr lang="el-GR" sz="1100" dirty="0"/>
              <a:t> η υπεριώδης ακτινοβολία παράγεται από διάφορους </a:t>
            </a:r>
            <a:r>
              <a:rPr lang="el-GR" sz="1100" b="1" dirty="0"/>
              <a:t>λαμπτήρες φθορισμού</a:t>
            </a:r>
            <a:r>
              <a:rPr lang="el-GR" sz="1100" dirty="0"/>
              <a:t>, όπως είναι οι λαμπτήρες που χρησιμοποιούνται για </a:t>
            </a:r>
            <a:r>
              <a:rPr lang="el-GR" sz="1100" i="1" u="sng" dirty="0"/>
              <a:t>αποστείρωση ή για τεχνητό μαύρισμα</a:t>
            </a:r>
            <a:r>
              <a:rPr lang="el-GR" sz="1100" dirty="0"/>
              <a:t>.</a:t>
            </a:r>
          </a:p>
          <a:p>
            <a:pPr marL="171450" indent="-171450" algn="just">
              <a:buFont typeface="Arial" panose="020B0604020202020204" pitchFamily="34" charset="0"/>
              <a:buChar char="•"/>
            </a:pPr>
            <a:r>
              <a:rPr lang="el-GR" sz="1100" dirty="0"/>
              <a:t>Μολονότι οι σύγχρονοι λαμπτήρες τεχνητού μαυρίσματος κατασκευάζονται ώστε να εκπέμπουν παρόμοια σχεδόν ποσοστά UVA και UVB ακτινοβολίας με τον ήλιο, η ένταση της UVA ακτινοβολίας των λαμπτήρων τεχνητού μαυρίσματος μπορεί να είναι έως και </a:t>
            </a:r>
            <a:r>
              <a:rPr lang="el-GR" sz="1100" b="1" i="1" u="sng" dirty="0"/>
              <a:t>15 φορές ισχυρότερη από την ηλιακή</a:t>
            </a:r>
            <a:r>
              <a:rPr lang="el-GR" sz="1100" dirty="0"/>
              <a:t>. Αυτό έχει ως συνέπεια ο χρήστης των μηχανημάτων τεχνητού μαυρίσματος (σολάριουμ) να δέχεται κατά τη συνεδρία τεχνητού μαυρίσματος </a:t>
            </a:r>
            <a:r>
              <a:rPr lang="el-GR" sz="1100" b="1" dirty="0"/>
              <a:t>περισσότερη υπεριώδη ακτινοβολία</a:t>
            </a:r>
            <a:r>
              <a:rPr lang="el-GR" sz="1100" dirty="0"/>
              <a:t> από ότι θα δεχόταν αν έκανε ηλιοθεραπεία.</a:t>
            </a:r>
            <a:endParaRPr lang="en-US" sz="1100" dirty="0"/>
          </a:p>
        </p:txBody>
      </p:sp>
    </p:spTree>
    <p:extLst>
      <p:ext uri="{BB962C8B-B14F-4D97-AF65-F5344CB8AC3E}">
        <p14:creationId xmlns:p14="http://schemas.microsoft.com/office/powerpoint/2010/main" val="399572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b="1" dirty="0">
              <a:cs typeface="Arial" charset="0"/>
            </a:endParaRPr>
          </a:p>
          <a:p>
            <a:pPr eaLnBrk="1" hangingPunct="1">
              <a:spcBef>
                <a:spcPct val="0"/>
              </a:spcBef>
              <a:buFontTx/>
              <a:buNone/>
            </a:pPr>
            <a:r>
              <a:rPr lang="el-GR" altLang="en-US" sz="2000" b="1" dirty="0">
                <a:cs typeface="Arial" charset="0"/>
              </a:rPr>
              <a:t>Υπεριώδης Ακτινοβολία</a:t>
            </a:r>
            <a:endParaRPr lang="en-US" altLang="en-US" sz="2000" b="1" dirty="0">
              <a:cs typeface="Arial" charset="0"/>
            </a:endParaRPr>
          </a:p>
        </p:txBody>
      </p:sp>
      <p:sp>
        <p:nvSpPr>
          <p:cNvPr id="13" name="TextBox 12">
            <a:extLst>
              <a:ext uri="{FF2B5EF4-FFF2-40B4-BE49-F238E27FC236}">
                <a16:creationId xmlns:a16="http://schemas.microsoft.com/office/drawing/2014/main" id="{EC260900-66D0-4410-B714-CD76A6693C19}"/>
              </a:ext>
            </a:extLst>
          </p:cNvPr>
          <p:cNvSpPr txBox="1"/>
          <p:nvPr/>
        </p:nvSpPr>
        <p:spPr>
          <a:xfrm>
            <a:off x="238675" y="2482722"/>
            <a:ext cx="6179268" cy="2308324"/>
          </a:xfrm>
          <a:prstGeom prst="rect">
            <a:avLst/>
          </a:prstGeom>
          <a:noFill/>
        </p:spPr>
        <p:txBody>
          <a:bodyPr wrap="square">
            <a:spAutoFit/>
          </a:bodyPr>
          <a:lstStyle/>
          <a:p>
            <a:pPr algn="just"/>
            <a:r>
              <a:rPr lang="el-GR" sz="1200" dirty="0"/>
              <a:t>Η Διεθνής Επιτροπή Έρευνας Καρκίνου (IARC) του Παγκόσμιου Οργανισμού Υγείας (WHO) έχει χαρακτηρίσει την υπεριώδη ακτινοβολία, τόσο την ηλιακή, αλλά και αυτή που εκπέμπεται από τους λαμπτήρες των μηχανημάτων τεχνητού μαυρίσματος, </a:t>
            </a:r>
            <a:r>
              <a:rPr lang="el-GR" sz="1200" b="1" dirty="0"/>
              <a:t>«καρκινογενή» </a:t>
            </a:r>
            <a:r>
              <a:rPr lang="el-GR" sz="1200" dirty="0"/>
              <a:t>για τον άνθρωπο. Την έχει κατατάξει στην </a:t>
            </a:r>
            <a:r>
              <a:rPr lang="el-GR" sz="1200" b="1" dirty="0"/>
              <a:t>κατηγορία 1</a:t>
            </a:r>
            <a:r>
              <a:rPr lang="el-GR" sz="1200" dirty="0"/>
              <a:t>, κατηγορία στην οποία εντάσσονται τα </a:t>
            </a:r>
            <a:r>
              <a:rPr lang="el-GR" sz="1200" b="1" dirty="0"/>
              <a:t>ισχυρότερα καρκινογόνα</a:t>
            </a:r>
            <a:r>
              <a:rPr lang="el-GR" sz="1200" dirty="0"/>
              <a:t>, όπως είναι ο </a:t>
            </a:r>
            <a:r>
              <a:rPr lang="el-GR" sz="1200" i="1" dirty="0"/>
              <a:t>καπνός του τσιγάρου</a:t>
            </a:r>
            <a:r>
              <a:rPr lang="el-GR" sz="1200" dirty="0"/>
              <a:t>, ο </a:t>
            </a:r>
            <a:r>
              <a:rPr lang="el-GR" sz="1200" i="1" dirty="0"/>
              <a:t>αμίαντος</a:t>
            </a:r>
            <a:r>
              <a:rPr lang="el-GR" sz="1200" dirty="0"/>
              <a:t>, η </a:t>
            </a:r>
            <a:r>
              <a:rPr lang="el-GR" sz="1200" i="1" dirty="0"/>
              <a:t>ακτινοβολία γάμμα</a:t>
            </a:r>
            <a:r>
              <a:rPr lang="el-GR" sz="1200" dirty="0"/>
              <a:t> και το </a:t>
            </a:r>
            <a:r>
              <a:rPr lang="el-GR" sz="1200" i="1" dirty="0"/>
              <a:t>ραδόνιο</a:t>
            </a:r>
            <a:r>
              <a:rPr lang="el-GR" sz="1200" dirty="0"/>
              <a:t>.</a:t>
            </a:r>
          </a:p>
          <a:p>
            <a:pPr algn="just"/>
            <a:r>
              <a:rPr lang="el-GR" sz="1200" dirty="0"/>
              <a:t>Οι βιολογικές επιδράσεις της υπεριώδους ακτινοβολίας στον ανθρώπινο οργανισμό </a:t>
            </a:r>
            <a:r>
              <a:rPr lang="el-GR" sz="1200" i="1" dirty="0"/>
              <a:t>εξαρτώνται</a:t>
            </a:r>
            <a:r>
              <a:rPr lang="el-GR" sz="1200" dirty="0"/>
              <a:t> από την </a:t>
            </a:r>
            <a:r>
              <a:rPr lang="el-GR" sz="1200" b="1" i="1" u="sng" dirty="0"/>
              <a:t>ένταση της ακτινοβολίας </a:t>
            </a:r>
            <a:r>
              <a:rPr lang="el-GR" sz="1200" dirty="0"/>
              <a:t>και από τη </a:t>
            </a:r>
            <a:r>
              <a:rPr lang="el-GR" sz="1200" b="1" i="1" u="sng" dirty="0"/>
              <a:t>σχετική φασματική απόκριση κάθε μήκους κύματος </a:t>
            </a:r>
            <a:r>
              <a:rPr lang="el-GR" sz="1200" dirty="0"/>
              <a:t>στο να προκαλέσει ένα βιολογικό φαινόμενο - </a:t>
            </a:r>
            <a:r>
              <a:rPr lang="el-GR" sz="1200" b="1" i="1" u="sng" dirty="0">
                <a:solidFill>
                  <a:schemeClr val="accent6">
                    <a:lumMod val="75000"/>
                  </a:schemeClr>
                </a:solidFill>
              </a:rPr>
              <a:t>δεν εξαρτώνται από την πηγή προέλευσής της</a:t>
            </a:r>
            <a:r>
              <a:rPr lang="el-GR" sz="1200" dirty="0"/>
              <a:t>.</a:t>
            </a:r>
          </a:p>
          <a:p>
            <a:pPr algn="just"/>
            <a:endParaRPr lang="el-GR" sz="1200" dirty="0"/>
          </a:p>
          <a:p>
            <a:pPr algn="just"/>
            <a:endParaRPr lang="en-US" sz="1200" dirty="0"/>
          </a:p>
        </p:txBody>
      </p:sp>
      <p:pic>
        <p:nvPicPr>
          <p:cNvPr id="4" name="Picture 3">
            <a:extLst>
              <a:ext uri="{FF2B5EF4-FFF2-40B4-BE49-F238E27FC236}">
                <a16:creationId xmlns:a16="http://schemas.microsoft.com/office/drawing/2014/main" id="{89241C56-4AC3-4F2B-9A79-1F154C5DB880}"/>
              </a:ext>
            </a:extLst>
          </p:cNvPr>
          <p:cNvPicPr>
            <a:picLocks noChangeAspect="1"/>
          </p:cNvPicPr>
          <p:nvPr/>
        </p:nvPicPr>
        <p:blipFill>
          <a:blip r:embed="rId4"/>
          <a:stretch>
            <a:fillRect/>
          </a:stretch>
        </p:blipFill>
        <p:spPr>
          <a:xfrm>
            <a:off x="6792908" y="1802243"/>
            <a:ext cx="4925497" cy="4531457"/>
          </a:xfrm>
          <a:prstGeom prst="rect">
            <a:avLst/>
          </a:prstGeom>
        </p:spPr>
      </p:pic>
      <p:pic>
        <p:nvPicPr>
          <p:cNvPr id="14" name="Picture 13">
            <a:extLst>
              <a:ext uri="{FF2B5EF4-FFF2-40B4-BE49-F238E27FC236}">
                <a16:creationId xmlns:a16="http://schemas.microsoft.com/office/drawing/2014/main" id="{1FBDBC84-6CC9-4FAE-B3D5-95E875559699}"/>
              </a:ext>
            </a:extLst>
          </p:cNvPr>
          <p:cNvPicPr>
            <a:picLocks noChangeAspect="1"/>
          </p:cNvPicPr>
          <p:nvPr/>
        </p:nvPicPr>
        <p:blipFill>
          <a:blip r:embed="rId5"/>
          <a:stretch>
            <a:fillRect/>
          </a:stretch>
        </p:blipFill>
        <p:spPr>
          <a:xfrm>
            <a:off x="769677" y="4458656"/>
            <a:ext cx="2186288" cy="1705305"/>
          </a:xfrm>
          <a:prstGeom prst="rect">
            <a:avLst/>
          </a:prstGeom>
        </p:spPr>
      </p:pic>
      <p:pic>
        <p:nvPicPr>
          <p:cNvPr id="16" name="Picture 15">
            <a:extLst>
              <a:ext uri="{FF2B5EF4-FFF2-40B4-BE49-F238E27FC236}">
                <a16:creationId xmlns:a16="http://schemas.microsoft.com/office/drawing/2014/main" id="{77039181-B805-4307-B838-88E2DA362471}"/>
              </a:ext>
            </a:extLst>
          </p:cNvPr>
          <p:cNvPicPr>
            <a:picLocks noChangeAspect="1"/>
          </p:cNvPicPr>
          <p:nvPr/>
        </p:nvPicPr>
        <p:blipFill>
          <a:blip r:embed="rId6"/>
          <a:stretch>
            <a:fillRect/>
          </a:stretch>
        </p:blipFill>
        <p:spPr>
          <a:xfrm>
            <a:off x="3814155" y="4494551"/>
            <a:ext cx="2465931" cy="1463795"/>
          </a:xfrm>
          <a:prstGeom prst="rect">
            <a:avLst/>
          </a:prstGeom>
        </p:spPr>
      </p:pic>
    </p:spTree>
    <p:extLst>
      <p:ext uri="{BB962C8B-B14F-4D97-AF65-F5344CB8AC3E}">
        <p14:creationId xmlns:p14="http://schemas.microsoft.com/office/powerpoint/2010/main" val="428792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dirty="0"/>
              <a:t>Βασιλική Σόφτα Υπ. Διδάκτωρ, Τμήμα Ιατρικής Φυσικής</a:t>
            </a:r>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b="1" dirty="0">
              <a:cs typeface="Arial" charset="0"/>
            </a:endParaRPr>
          </a:p>
          <a:p>
            <a:pPr eaLnBrk="1" hangingPunct="1">
              <a:spcBef>
                <a:spcPct val="0"/>
              </a:spcBef>
              <a:buFontTx/>
              <a:buNone/>
            </a:pPr>
            <a:r>
              <a:rPr lang="el-GR" altLang="en-US" sz="2000" b="1" dirty="0">
                <a:cs typeface="Arial" charset="0"/>
              </a:rPr>
              <a:t>Υπεριώδης Ακτινοβολία</a:t>
            </a:r>
            <a:endParaRPr lang="en-US" altLang="en-US" sz="2000" b="1" dirty="0">
              <a:cs typeface="Arial" charset="0"/>
            </a:endParaRPr>
          </a:p>
        </p:txBody>
      </p:sp>
      <p:sp>
        <p:nvSpPr>
          <p:cNvPr id="13" name="TextBox 12">
            <a:extLst>
              <a:ext uri="{FF2B5EF4-FFF2-40B4-BE49-F238E27FC236}">
                <a16:creationId xmlns:a16="http://schemas.microsoft.com/office/drawing/2014/main" id="{55AA65B8-084A-4423-AF79-0DDDD1BFBA6C}"/>
              </a:ext>
            </a:extLst>
          </p:cNvPr>
          <p:cNvSpPr txBox="1"/>
          <p:nvPr/>
        </p:nvSpPr>
        <p:spPr>
          <a:xfrm>
            <a:off x="169169" y="2488811"/>
            <a:ext cx="7270318" cy="3600986"/>
          </a:xfrm>
          <a:prstGeom prst="rect">
            <a:avLst/>
          </a:prstGeom>
          <a:noFill/>
        </p:spPr>
        <p:txBody>
          <a:bodyPr wrap="square">
            <a:spAutoFit/>
          </a:bodyPr>
          <a:lstStyle/>
          <a:p>
            <a:pPr marL="171450" indent="-171450" algn="just">
              <a:buFont typeface="Arial" panose="020B0604020202020204" pitchFamily="34" charset="0"/>
              <a:buChar char="•"/>
            </a:pPr>
            <a:r>
              <a:rPr lang="el-GR" sz="1200" dirty="0"/>
              <a:t>Μια από τις λίγες </a:t>
            </a:r>
            <a:r>
              <a:rPr lang="el-GR" sz="1200" b="1" dirty="0"/>
              <a:t>ωφέλιμες επιδράσεις </a:t>
            </a:r>
            <a:r>
              <a:rPr lang="el-GR" sz="1200" dirty="0"/>
              <a:t>της υπεριώδους ακτινοβολίας στην υγεία του ανθρώπου είναι η </a:t>
            </a:r>
            <a:r>
              <a:rPr lang="el-GR" sz="1200" b="1" i="1" u="sng" dirty="0"/>
              <a:t>σύνθεση της βιταμίνης D στο δέρμα</a:t>
            </a:r>
            <a:r>
              <a:rPr lang="el-GR" sz="1200" dirty="0"/>
              <a:t>. Η βιταμίνη D είναι απαραίτητη για το </a:t>
            </a:r>
            <a:r>
              <a:rPr lang="el-GR" sz="1200" b="1" dirty="0"/>
              <a:t>μεταβολισμό του ασβεστίου και για την υγεία των οστών</a:t>
            </a:r>
            <a:r>
              <a:rPr lang="el-GR" sz="1200" dirty="0"/>
              <a:t>. Ασθένειες, όπως η </a:t>
            </a:r>
            <a:r>
              <a:rPr lang="el-GR" sz="1200" i="1" dirty="0"/>
              <a:t>ραχίτιδα</a:t>
            </a:r>
            <a:r>
              <a:rPr lang="el-GR" sz="1200" dirty="0"/>
              <a:t> (στα παιδιά), ή η </a:t>
            </a:r>
            <a:r>
              <a:rPr lang="el-GR" sz="1200" i="1" dirty="0"/>
              <a:t>οστεοπόρωση</a:t>
            </a:r>
            <a:r>
              <a:rPr lang="el-GR" sz="1200" dirty="0"/>
              <a:t> έχουν σχετιστεί με </a:t>
            </a:r>
            <a:r>
              <a:rPr lang="el-GR" sz="1200" u="sng" dirty="0"/>
              <a:t>ανεπάρκεια της βιταμίνης D</a:t>
            </a:r>
            <a:r>
              <a:rPr lang="el-GR" sz="1200" dirty="0"/>
              <a:t>. Υπάρχουν επίσης ενδείξεις πως η έλλειψη της βιταμίνης D συμβάλει στην </a:t>
            </a:r>
            <a:r>
              <a:rPr lang="el-GR" sz="1200" b="1" i="1" u="sng" dirty="0">
                <a:solidFill>
                  <a:srgbClr val="FF0000"/>
                </a:solidFill>
              </a:rPr>
              <a:t>καταστολή του ανοσοποιητικού συστήματος </a:t>
            </a:r>
            <a:r>
              <a:rPr lang="el-GR" sz="1200" dirty="0"/>
              <a:t>και </a:t>
            </a:r>
            <a:r>
              <a:rPr lang="el-GR" sz="1200" b="1" i="1" u="sng" dirty="0">
                <a:solidFill>
                  <a:srgbClr val="FF0000"/>
                </a:solidFill>
              </a:rPr>
              <a:t>ενισχύει την καρκινογένεση</a:t>
            </a:r>
            <a:r>
              <a:rPr lang="el-GR" sz="1200" dirty="0"/>
              <a:t>. Η βιοσύνθεση της βιταμίνης D στο δέρμα ενεργοποιείται </a:t>
            </a:r>
            <a:r>
              <a:rPr lang="el-GR" sz="1200" b="1" dirty="0"/>
              <a:t>μόνο από τη UVB </a:t>
            </a:r>
            <a:r>
              <a:rPr lang="el-GR" sz="1200" dirty="0"/>
              <a:t>ακτινοβολία, </a:t>
            </a:r>
            <a:r>
              <a:rPr lang="el-GR" sz="1200" b="1" dirty="0"/>
              <a:t>με λ</a:t>
            </a:r>
            <a:r>
              <a:rPr lang="en-US" sz="1200" b="1" dirty="0"/>
              <a:t>max </a:t>
            </a:r>
            <a:r>
              <a:rPr lang="el-GR" sz="1200" b="1" dirty="0"/>
              <a:t>ενεργοποίησης τα 300 nm</a:t>
            </a:r>
            <a:r>
              <a:rPr lang="el-GR" sz="1200" dirty="0"/>
              <a:t>. </a:t>
            </a:r>
            <a:endParaRPr lang="en-US" sz="1200" dirty="0"/>
          </a:p>
          <a:p>
            <a:pPr marL="171450" indent="-171450" algn="just">
              <a:buFont typeface="Arial" panose="020B0604020202020204" pitchFamily="34" charset="0"/>
              <a:buChar char="•"/>
            </a:pPr>
            <a:r>
              <a:rPr lang="el-GR" sz="1200" dirty="0"/>
              <a:t>Εφαρμογές </a:t>
            </a:r>
            <a:r>
              <a:rPr lang="en-US" sz="1200" dirty="0"/>
              <a:t>laser </a:t>
            </a:r>
            <a:r>
              <a:rPr lang="el-GR" sz="1200" dirty="0"/>
              <a:t>στην κτηνιατρική επιστήμη</a:t>
            </a:r>
          </a:p>
          <a:p>
            <a:pPr marL="171450" indent="-171450" algn="just">
              <a:buFont typeface="Arial" panose="020B0604020202020204" pitchFamily="34" charset="0"/>
              <a:buChar char="•"/>
            </a:pPr>
            <a:r>
              <a:rPr lang="el-GR" sz="1200" dirty="0"/>
              <a:t>Η θεραπεία με λέιζερ είναι μια ιατρική θεραπεία που χρησιμοποιεί μια </a:t>
            </a:r>
            <a:r>
              <a:rPr lang="el-GR" sz="1200" b="1" dirty="0"/>
              <a:t>ισχυρή δέσμη φωτός </a:t>
            </a:r>
            <a:r>
              <a:rPr lang="el-GR" sz="1200" dirty="0"/>
              <a:t>για να </a:t>
            </a:r>
            <a:r>
              <a:rPr lang="el-GR" sz="1200" i="1" dirty="0"/>
              <a:t>κόψει</a:t>
            </a:r>
            <a:r>
              <a:rPr lang="el-GR" sz="1200" dirty="0"/>
              <a:t>, να </a:t>
            </a:r>
            <a:r>
              <a:rPr lang="el-GR" sz="1200" i="1" dirty="0"/>
              <a:t>κάψει</a:t>
            </a:r>
            <a:r>
              <a:rPr lang="el-GR" sz="1200" dirty="0"/>
              <a:t> ή να </a:t>
            </a:r>
            <a:r>
              <a:rPr lang="el-GR" sz="1200" i="1" dirty="0"/>
              <a:t>καταστρέψει τον ιστό</a:t>
            </a:r>
            <a:r>
              <a:rPr lang="el-GR" sz="1200" dirty="0"/>
              <a:t>.</a:t>
            </a:r>
          </a:p>
          <a:p>
            <a:pPr marL="171450" indent="-171450" algn="just">
              <a:buFont typeface="Arial" panose="020B0604020202020204" pitchFamily="34" charset="0"/>
              <a:buChar char="•"/>
            </a:pPr>
            <a:r>
              <a:rPr lang="el-GR" sz="1200" b="1" dirty="0"/>
              <a:t>Μη επεμβατική</a:t>
            </a:r>
          </a:p>
          <a:p>
            <a:pPr algn="just"/>
            <a:r>
              <a:rPr lang="el-GR" sz="1200" dirty="0"/>
              <a:t>Η θεραπεία με λέιζερ χρησιμοποιεί ενέργεια φωτός σε </a:t>
            </a:r>
            <a:r>
              <a:rPr lang="el-GR" sz="1200" b="1" dirty="0"/>
              <a:t>διαφορετικό μήκος κύματος </a:t>
            </a:r>
            <a:r>
              <a:rPr lang="el-GR" sz="1200" dirty="0"/>
              <a:t>και </a:t>
            </a:r>
            <a:r>
              <a:rPr lang="el-GR" sz="1200" b="1" dirty="0"/>
              <a:t>πυκνότητα ισχύος </a:t>
            </a:r>
            <a:r>
              <a:rPr lang="el-GR" sz="1200" dirty="0"/>
              <a:t>για τη θεραπεία </a:t>
            </a:r>
            <a:r>
              <a:rPr lang="el-GR" sz="1200" i="1" dirty="0"/>
              <a:t>διαφόρων κλινικών ασθενειών</a:t>
            </a:r>
            <a:r>
              <a:rPr lang="el-GR" sz="1200" dirty="0"/>
              <a:t>, όπως </a:t>
            </a:r>
          </a:p>
          <a:p>
            <a:pPr marL="171450" indent="-171450" algn="just">
              <a:buFont typeface="Arial" panose="020B0604020202020204" pitchFamily="34" charset="0"/>
              <a:buChar char="•"/>
            </a:pPr>
            <a:r>
              <a:rPr lang="el-GR" sz="1200" dirty="0"/>
              <a:t>μυοσκελετικοί πόνοι, </a:t>
            </a:r>
          </a:p>
          <a:p>
            <a:pPr marL="171450" indent="-171450" algn="just">
              <a:buFont typeface="Arial" panose="020B0604020202020204" pitchFamily="34" charset="0"/>
              <a:buChar char="•"/>
            </a:pPr>
            <a:r>
              <a:rPr lang="el-GR" sz="1200" dirty="0"/>
              <a:t>οστεοαρθρίτιδα, </a:t>
            </a:r>
          </a:p>
          <a:p>
            <a:pPr marL="171450" indent="-171450" algn="just">
              <a:buFont typeface="Arial" panose="020B0604020202020204" pitchFamily="34" charset="0"/>
              <a:buChar char="•"/>
            </a:pPr>
            <a:r>
              <a:rPr lang="el-GR" sz="1200" dirty="0"/>
              <a:t>πόνοι στις αρθρώσεις και φλεγμονές, </a:t>
            </a:r>
          </a:p>
          <a:p>
            <a:pPr marL="171450" indent="-171450" algn="just">
              <a:buFont typeface="Arial" panose="020B0604020202020204" pitchFamily="34" charset="0"/>
              <a:buChar char="•"/>
            </a:pPr>
            <a:r>
              <a:rPr lang="el-GR" sz="1200" dirty="0"/>
              <a:t>νευροπαθητικοί πόνοι, </a:t>
            </a:r>
          </a:p>
          <a:p>
            <a:pPr marL="171450" indent="-171450" algn="just">
              <a:buFont typeface="Arial" panose="020B0604020202020204" pitchFamily="34" charset="0"/>
              <a:buChar char="•"/>
            </a:pPr>
            <a:r>
              <a:rPr lang="el-GR" sz="1200" dirty="0"/>
              <a:t>ωτίτιδες, </a:t>
            </a:r>
          </a:p>
          <a:p>
            <a:pPr marL="171450" indent="-171450" algn="just">
              <a:buFont typeface="Arial" panose="020B0604020202020204" pitchFamily="34" charset="0"/>
              <a:buChar char="•"/>
            </a:pPr>
            <a:r>
              <a:rPr lang="el-GR" sz="1200" dirty="0"/>
              <a:t>δερματίτιδες, </a:t>
            </a:r>
          </a:p>
          <a:p>
            <a:pPr marL="171450" indent="-171450" algn="just">
              <a:buFont typeface="Arial" panose="020B0604020202020204" pitchFamily="34" charset="0"/>
              <a:buChar char="•"/>
            </a:pPr>
            <a:r>
              <a:rPr lang="el-GR" sz="1200" dirty="0"/>
              <a:t>χρόνιων ή μη επουλωμένων πληγών </a:t>
            </a:r>
          </a:p>
        </p:txBody>
      </p:sp>
      <p:graphicFrame>
        <p:nvGraphicFramePr>
          <p:cNvPr id="2" name="Diagram 1">
            <a:extLst>
              <a:ext uri="{FF2B5EF4-FFF2-40B4-BE49-F238E27FC236}">
                <a16:creationId xmlns:a16="http://schemas.microsoft.com/office/drawing/2014/main" id="{0EB67F05-947E-423E-ABA7-E1A3853F9ACA}"/>
              </a:ext>
            </a:extLst>
          </p:cNvPr>
          <p:cNvGraphicFramePr/>
          <p:nvPr>
            <p:extLst>
              <p:ext uri="{D42A27DB-BD31-4B8C-83A1-F6EECF244321}">
                <p14:modId xmlns:p14="http://schemas.microsoft.com/office/powerpoint/2010/main" val="1010887097"/>
              </p:ext>
            </p:extLst>
          </p:nvPr>
        </p:nvGraphicFramePr>
        <p:xfrm>
          <a:off x="7619998" y="2672580"/>
          <a:ext cx="4353897" cy="2767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277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endParaRPr lang="el-GR" altLang="en-US" sz="2000" b="1" dirty="0">
              <a:cs typeface="Arial" charset="0"/>
            </a:endParaRPr>
          </a:p>
          <a:p>
            <a:pPr eaLnBrk="1" hangingPunct="1">
              <a:spcBef>
                <a:spcPct val="0"/>
              </a:spcBef>
              <a:buFontTx/>
              <a:buNone/>
            </a:pPr>
            <a:r>
              <a:rPr lang="el-GR" altLang="en-US" sz="2000" b="1" dirty="0">
                <a:cs typeface="Arial" charset="0"/>
              </a:rPr>
              <a:t>Υπεριώδης Ακτινοβολία</a:t>
            </a:r>
            <a:endParaRPr lang="en-US" altLang="en-US" sz="2000" b="1" dirty="0">
              <a:cs typeface="Arial" charset="0"/>
            </a:endParaRPr>
          </a:p>
        </p:txBody>
      </p:sp>
      <p:sp>
        <p:nvSpPr>
          <p:cNvPr id="14" name="TextBox 13">
            <a:extLst>
              <a:ext uri="{FF2B5EF4-FFF2-40B4-BE49-F238E27FC236}">
                <a16:creationId xmlns:a16="http://schemas.microsoft.com/office/drawing/2014/main" id="{D8369431-7DE7-4A03-9012-8BA0534F10A0}"/>
              </a:ext>
            </a:extLst>
          </p:cNvPr>
          <p:cNvSpPr txBox="1"/>
          <p:nvPr/>
        </p:nvSpPr>
        <p:spPr>
          <a:xfrm>
            <a:off x="218102" y="2483578"/>
            <a:ext cx="11562565" cy="3785652"/>
          </a:xfrm>
          <a:prstGeom prst="rect">
            <a:avLst/>
          </a:prstGeom>
          <a:noFill/>
        </p:spPr>
        <p:txBody>
          <a:bodyPr wrap="square">
            <a:spAutoFit/>
          </a:bodyPr>
          <a:lstStyle/>
          <a:p>
            <a:pPr algn="just"/>
            <a:r>
              <a:rPr lang="el-GR" sz="1200" dirty="0"/>
              <a:t>Η θεραπεία με λέιζερ έχει </a:t>
            </a:r>
            <a:r>
              <a:rPr lang="el-GR" sz="1200" b="1" i="1" u="sng" dirty="0">
                <a:solidFill>
                  <a:srgbClr val="FF0000"/>
                </a:solidFill>
              </a:rPr>
              <a:t>τρεις ευρείες επιπτώσεις στον ζωικό ιστό</a:t>
            </a:r>
            <a:r>
              <a:rPr lang="el-GR" sz="1200" dirty="0"/>
              <a:t>: </a:t>
            </a:r>
          </a:p>
          <a:p>
            <a:pPr marL="228600" indent="-228600" algn="just">
              <a:buFont typeface="+mj-lt"/>
              <a:buAutoNum type="arabicPeriod"/>
            </a:pPr>
            <a:r>
              <a:rPr lang="el-GR" sz="1200" dirty="0"/>
              <a:t>μειώνει τη φλεγμονή,</a:t>
            </a:r>
          </a:p>
          <a:p>
            <a:pPr marL="228600" indent="-228600" algn="just">
              <a:buFont typeface="+mj-lt"/>
              <a:buAutoNum type="arabicPeriod"/>
            </a:pPr>
            <a:r>
              <a:rPr lang="el-GR" sz="1200" dirty="0"/>
              <a:t>μειώνει τον πόνο και </a:t>
            </a:r>
          </a:p>
          <a:p>
            <a:pPr marL="228600" indent="-228600" algn="just">
              <a:buFont typeface="+mj-lt"/>
              <a:buAutoNum type="arabicPeriod"/>
            </a:pPr>
            <a:r>
              <a:rPr lang="el-GR" sz="1200" dirty="0"/>
              <a:t>επιταχύνει την επούλωση. </a:t>
            </a:r>
          </a:p>
          <a:p>
            <a:pPr algn="just"/>
            <a:r>
              <a:rPr lang="el-GR" sz="1200" dirty="0"/>
              <a:t>Αυτές οι επιδράσεις του σχεδόν υπέρυθρου φωτός λέιζερ στον ιστό περιγράφονται καλύτερα μέσω της </a:t>
            </a:r>
            <a:r>
              <a:rPr lang="el-GR" sz="1200" b="1" dirty="0"/>
              <a:t>φωτοδιαμόρφωσης (θεραπεία χαμηλού επιπέδου με λέιζερ (Low-level laser therapy (LLLT))</a:t>
            </a:r>
            <a:r>
              <a:rPr lang="el-GR" sz="1200" dirty="0"/>
              <a:t>, καθώς ορισμένα τμήματα της διαδικασίας επούλωσης επιταχύνονται (οργάνωση και πολλαπλασιασμός), ενώ άλλα μέρη μειώνονται (φλεγμονή). </a:t>
            </a:r>
          </a:p>
          <a:p>
            <a:pPr algn="just"/>
            <a:r>
              <a:rPr lang="el-GR" sz="1200" dirty="0"/>
              <a:t>Για να μεγιστοποιήσετε τη διείσδυση λέιζερ, τα </a:t>
            </a:r>
            <a:r>
              <a:rPr lang="el-GR" sz="1200" i="1" dirty="0"/>
              <a:t>μαλλιά του κατοικίδιου ζώου πρέπει να κοπούν</a:t>
            </a:r>
            <a:r>
              <a:rPr lang="el-GR" sz="1200" dirty="0"/>
              <a:t>. Κατά τη θεραπεία τραυματικών, ανοιχτών πληγών, ο αισθητήρας λέιζερ δεν πρέπει να </a:t>
            </a:r>
            <a:r>
              <a:rPr lang="el-GR" sz="1200" b="1" dirty="0"/>
              <a:t>έρχεται σε επαφή με τον ιστό</a:t>
            </a:r>
            <a:r>
              <a:rPr lang="el-GR" sz="1200" dirty="0"/>
              <a:t> και η δόση που αναφέρεται συχνά είναι </a:t>
            </a:r>
            <a:r>
              <a:rPr lang="el-GR" sz="1200" b="1" dirty="0"/>
              <a:t>2 J/cm</a:t>
            </a:r>
            <a:r>
              <a:rPr lang="el-GR" sz="1200" b="1" baseline="30000" dirty="0"/>
              <a:t>2</a:t>
            </a:r>
            <a:r>
              <a:rPr lang="el-GR" sz="1200" b="1" dirty="0"/>
              <a:t> έως 8 J/cm</a:t>
            </a:r>
            <a:r>
              <a:rPr lang="el-GR" sz="1200" b="1" baseline="30000" dirty="0"/>
              <a:t>2</a:t>
            </a:r>
            <a:r>
              <a:rPr lang="el-GR" sz="1200" dirty="0"/>
              <a:t>.</a:t>
            </a:r>
          </a:p>
          <a:p>
            <a:pPr algn="just"/>
            <a:r>
              <a:rPr lang="el-GR" sz="1200" dirty="0"/>
              <a:t>Κατά την εφαρμογή των ακτίνων λέιζερ, συνιστάται να κρατάτε το λέιζερ </a:t>
            </a:r>
            <a:r>
              <a:rPr lang="el-GR" sz="1200" b="1" dirty="0"/>
              <a:t>κάθετα (90 μοίρες) στην επιφάνεια του δέρματος </a:t>
            </a:r>
            <a:r>
              <a:rPr lang="el-GR" sz="1200" dirty="0"/>
              <a:t>για να </a:t>
            </a:r>
            <a:r>
              <a:rPr lang="el-GR" sz="1200" dirty="0">
                <a:solidFill>
                  <a:srgbClr val="FF0000"/>
                </a:solidFill>
              </a:rPr>
              <a:t>ελαχιστοποιήσετε την αντανάκλαση του λέιζερ</a:t>
            </a:r>
            <a:r>
              <a:rPr lang="el-GR" sz="1200" dirty="0"/>
              <a:t>. Επιπλέον, για να </a:t>
            </a:r>
            <a:r>
              <a:rPr lang="el-GR" sz="1200" dirty="0">
                <a:solidFill>
                  <a:srgbClr val="FF0000"/>
                </a:solidFill>
              </a:rPr>
              <a:t>ελαχιστοποιηθεί η επίδραση σκέδασης των ακτίνων λέιζερ</a:t>
            </a:r>
            <a:r>
              <a:rPr lang="el-GR" sz="1200" dirty="0"/>
              <a:t>, τα λέιζερ πρέπει να εφαρμοστούν </a:t>
            </a:r>
            <a:r>
              <a:rPr lang="el-GR" sz="1200" b="1" dirty="0"/>
              <a:t>απευθείας στο δέρμα </a:t>
            </a:r>
            <a:r>
              <a:rPr lang="el-GR" sz="1200" dirty="0"/>
              <a:t>που βοηθά τις δέσμες να περάσουν βαθύτερα στον ιστό. Για το σκοπό αυτό, χρησιμοποιώντας λέιζερ με μήκη κύματος στην περιοχή από </a:t>
            </a:r>
            <a:r>
              <a:rPr lang="el-GR" sz="1200" b="1" dirty="0"/>
              <a:t>600 έως 1200 nm</a:t>
            </a:r>
            <a:r>
              <a:rPr lang="el-GR" sz="1200" dirty="0"/>
              <a:t>. Επιπλέον, η χρήση λέιζερ με μεγαλύτερες περιοχές σημείων επιτρέπει πιο ομοιογενή διέλευση φωτονίων και μεγαλύτερη περιοχή επεξεργασίας με λιγότερη διασπορά των ακτίνων.</a:t>
            </a:r>
          </a:p>
          <a:p>
            <a:pPr algn="just"/>
            <a:r>
              <a:rPr lang="el-GR" sz="1200" dirty="0"/>
              <a:t>Η ενέργεια του λέιζερ </a:t>
            </a:r>
            <a:r>
              <a:rPr lang="el-GR" sz="1200" i="1" u="sng" dirty="0"/>
              <a:t>αυξάνει την ταχύτητα επιδιόρθωσης των ιστών αυξάνοντας την τοπική μικροκυκλοφορία καθώς και διεγείροντας το ανοσοποιητικό σύστημα και μειώνοντας τη φλεγμονή. </a:t>
            </a:r>
            <a:r>
              <a:rPr lang="el-GR" sz="1200" dirty="0"/>
              <a:t>Αυτό επιτυγχάνεται με διαφορετικό μηχανισμό. Μεταξύ των πιθανών </a:t>
            </a:r>
            <a:r>
              <a:rPr lang="el-GR" sz="1200" b="1" dirty="0">
                <a:solidFill>
                  <a:srgbClr val="FF0000"/>
                </a:solidFill>
              </a:rPr>
              <a:t>μηχανισμών μείωσης του πόνου </a:t>
            </a:r>
            <a:r>
              <a:rPr lang="el-GR" sz="1200" dirty="0"/>
              <a:t>είναι η </a:t>
            </a:r>
            <a:r>
              <a:rPr lang="el-GR" sz="1200" b="1" dirty="0"/>
              <a:t>παραγωγή ΑΤΡ, η διέγερση της αγγειοδιαστολής με επαγωγή του ΝΟ, η μείωση της ιντερλευκίνης-1, η σταθεροποίηση των κυτταρικών μεμβρανών, η επιτάχυνση της δραστηριότητας των λευκοκυττάρων, η μείωση της προσταγλανδίνης, η σύνθεση, η απόκριση των λεμφοκυττάρων, η αγγειογένεση και η υπεροξειδική δισμουτάση</a:t>
            </a:r>
            <a:r>
              <a:rPr lang="el-GR" sz="1200" dirty="0"/>
              <a:t> ( Επίπεδα SOD). Όλες αυτές οι ενέργειες μπορεί να παράγουν βασικά στοιχεία που βοηθούν στη μείωση του οιδήματος και της φλεγμονής.</a:t>
            </a:r>
            <a:endParaRPr lang="en-US" sz="1200" dirty="0"/>
          </a:p>
          <a:p>
            <a:pPr algn="just"/>
            <a:endParaRPr lang="el-GR" sz="1200" dirty="0"/>
          </a:p>
          <a:p>
            <a:pPr algn="just"/>
            <a:endParaRPr lang="el-GR" sz="1200" dirty="0"/>
          </a:p>
          <a:p>
            <a:pPr algn="just"/>
            <a:endParaRPr lang="en-US" sz="1200" dirty="0"/>
          </a:p>
        </p:txBody>
      </p:sp>
    </p:spTree>
    <p:extLst>
      <p:ext uri="{BB962C8B-B14F-4D97-AF65-F5344CB8AC3E}">
        <p14:creationId xmlns:p14="http://schemas.microsoft.com/office/powerpoint/2010/main" val="2853227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TotalTime>
  <Words>4138</Words>
  <Application>Microsoft Office PowerPoint</Application>
  <PresentationFormat>Widescreen</PresentationFormat>
  <Paragraphs>382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Baso Softa</dc:creator>
  <cp:lastModifiedBy>Baso Softa</cp:lastModifiedBy>
  <cp:revision>116</cp:revision>
  <dcterms:created xsi:type="dcterms:W3CDTF">2021-10-14T19:06:24Z</dcterms:created>
  <dcterms:modified xsi:type="dcterms:W3CDTF">2021-11-03T12:39:43Z</dcterms:modified>
</cp:coreProperties>
</file>