
<file path=[Content_Types].xml><?xml version="1.0" encoding="utf-8"?>
<Types xmlns="http://schemas.openxmlformats.org/package/2006/content-types">
  <Default Extension="png" ContentType="image/png"/>
  <Default Extension="emf" ContentType="image/x-emf"/>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ink/ink1.xml" ContentType="application/inkml+xml"/>
  <Override PartName="/ppt/media/image28.jpg" ContentType="image/png"/>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86" r:id="rId1"/>
  </p:sldMasterIdLst>
  <p:sldIdLst>
    <p:sldId id="273" r:id="rId2"/>
    <p:sldId id="277" r:id="rId3"/>
    <p:sldId id="278" r:id="rId4"/>
    <p:sldId id="257" r:id="rId5"/>
    <p:sldId id="275" r:id="rId6"/>
    <p:sldId id="258" r:id="rId7"/>
    <p:sldId id="259" r:id="rId8"/>
    <p:sldId id="264" r:id="rId9"/>
    <p:sldId id="262" r:id="rId10"/>
    <p:sldId id="263" r:id="rId11"/>
    <p:sldId id="265" r:id="rId12"/>
    <p:sldId id="266" r:id="rId13"/>
    <p:sldId id="267" r:id="rId14"/>
    <p:sldId id="268" r:id="rId15"/>
    <p:sldId id="269" r:id="rId16"/>
    <p:sldId id="274" r:id="rId17"/>
    <p:sldId id="276" r:id="rId18"/>
    <p:sldId id="270" r:id="rId19"/>
    <p:sldId id="271" r:id="rId2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263" autoAdjust="0"/>
    <p:restoredTop sz="94660"/>
  </p:normalViewPr>
  <p:slideViewPr>
    <p:cSldViewPr snapToGrid="0">
      <p:cViewPr>
        <p:scale>
          <a:sx n="50" d="100"/>
          <a:sy n="50" d="100"/>
        </p:scale>
        <p:origin x="-1308" y="-476"/>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10T15:02:16.145"/>
    </inkml:context>
    <inkml:brush xml:id="br0">
      <inkml:brushProperty name="width" value="0.1" units="cm"/>
      <inkml:brushProperty name="height" value="0.1" units="cm"/>
      <inkml:brushProperty name="color" value="#FFFFFF"/>
    </inkml:brush>
  </inkml:definitions>
  <inkml:trace contextRef="#ctx0" brushRef="#br0">1 0 128,'0'6'0</inkml:trace>
</inkml:ink>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descr="Tag=AccentColor&#10;Flavor=Light&#10;Target=FillAndLine">
            <a:extLst>
              <a:ext uri="{FF2B5EF4-FFF2-40B4-BE49-F238E27FC236}">
                <a16:creationId xmlns:a16="http://schemas.microsoft.com/office/drawing/2014/main" xmlns="" id="{DA381740-063A-41A4-836D-85D14980EEF0}"/>
              </a:ext>
            </a:extLst>
          </p:cNvPr>
          <p:cNvSpPr/>
          <p:nvPr/>
        </p:nvSpPr>
        <p:spPr>
          <a:xfrm>
            <a:off x="838200" y="4736883"/>
            <a:ext cx="4243589" cy="27432"/>
          </a:xfrm>
          <a:custGeom>
            <a:avLst/>
            <a:gdLst>
              <a:gd name="connsiteX0" fmla="*/ 0 w 4243589"/>
              <a:gd name="connsiteY0" fmla="*/ 0 h 27432"/>
              <a:gd name="connsiteX1" fmla="*/ 563791 w 4243589"/>
              <a:gd name="connsiteY1" fmla="*/ 0 h 27432"/>
              <a:gd name="connsiteX2" fmla="*/ 1042710 w 4243589"/>
              <a:gd name="connsiteY2" fmla="*/ 0 h 27432"/>
              <a:gd name="connsiteX3" fmla="*/ 1564066 w 4243589"/>
              <a:gd name="connsiteY3" fmla="*/ 0 h 27432"/>
              <a:gd name="connsiteX4" fmla="*/ 2212729 w 4243589"/>
              <a:gd name="connsiteY4" fmla="*/ 0 h 27432"/>
              <a:gd name="connsiteX5" fmla="*/ 2776520 w 4243589"/>
              <a:gd name="connsiteY5" fmla="*/ 0 h 27432"/>
              <a:gd name="connsiteX6" fmla="*/ 3297875 w 4243589"/>
              <a:gd name="connsiteY6" fmla="*/ 0 h 27432"/>
              <a:gd name="connsiteX7" fmla="*/ 4243589 w 4243589"/>
              <a:gd name="connsiteY7" fmla="*/ 0 h 27432"/>
              <a:gd name="connsiteX8" fmla="*/ 4243589 w 4243589"/>
              <a:gd name="connsiteY8" fmla="*/ 27432 h 27432"/>
              <a:gd name="connsiteX9" fmla="*/ 3637362 w 4243589"/>
              <a:gd name="connsiteY9" fmla="*/ 27432 h 27432"/>
              <a:gd name="connsiteX10" fmla="*/ 3116007 w 4243589"/>
              <a:gd name="connsiteY10" fmla="*/ 27432 h 27432"/>
              <a:gd name="connsiteX11" fmla="*/ 2424908 w 4243589"/>
              <a:gd name="connsiteY11" fmla="*/ 27432 h 27432"/>
              <a:gd name="connsiteX12" fmla="*/ 1861117 w 4243589"/>
              <a:gd name="connsiteY12" fmla="*/ 27432 h 27432"/>
              <a:gd name="connsiteX13" fmla="*/ 1382198 w 4243589"/>
              <a:gd name="connsiteY13" fmla="*/ 27432 h 27432"/>
              <a:gd name="connsiteX14" fmla="*/ 733535 w 4243589"/>
              <a:gd name="connsiteY14" fmla="*/ 27432 h 27432"/>
              <a:gd name="connsiteX15" fmla="*/ 0 w 4243589"/>
              <a:gd name="connsiteY15" fmla="*/ 27432 h 27432"/>
              <a:gd name="connsiteX16" fmla="*/ 0 w 4243589"/>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xmln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 name="Title 1">
            <a:extLst>
              <a:ext uri="{FF2B5EF4-FFF2-40B4-BE49-F238E27FC236}">
                <a16:creationId xmlns:a16="http://schemas.microsoft.com/office/drawing/2014/main" xmlns="" id="{24EF9DF8-704A-44AE-8850-307DDACC9387}"/>
              </a:ext>
            </a:extLst>
          </p:cNvPr>
          <p:cNvSpPr>
            <a:spLocks noGrp="1"/>
          </p:cNvSpPr>
          <p:nvPr>
            <p:ph type="ctrTitle"/>
          </p:nvPr>
        </p:nvSpPr>
        <p:spPr>
          <a:xfrm>
            <a:off x="841248" y="448056"/>
            <a:ext cx="10515600" cy="4069080"/>
          </a:xfrm>
        </p:spPr>
        <p:txBody>
          <a:bodyPr anchor="b">
            <a:noAutofit/>
          </a:bodyPr>
          <a:lstStyle>
            <a:lvl1pPr algn="l">
              <a:defRPr sz="9600"/>
            </a:lvl1pPr>
          </a:lstStyle>
          <a:p>
            <a:r>
              <a:rPr lang="en-US"/>
              <a:t>Click to edit Master title style</a:t>
            </a:r>
            <a:endParaRPr lang="en-US" dirty="0"/>
          </a:p>
        </p:txBody>
      </p:sp>
      <p:sp>
        <p:nvSpPr>
          <p:cNvPr id="3" name="Subtitle 2">
            <a:extLst>
              <a:ext uri="{FF2B5EF4-FFF2-40B4-BE49-F238E27FC236}">
                <a16:creationId xmlns:a16="http://schemas.microsoft.com/office/drawing/2014/main" xmlns="" id="{3CC72E09-06F3-48B9-9B95-DE15EC98017B}"/>
              </a:ext>
            </a:extLst>
          </p:cNvPr>
          <p:cNvSpPr>
            <a:spLocks noGrp="1"/>
          </p:cNvSpPr>
          <p:nvPr>
            <p:ph type="subTitle" idx="1"/>
          </p:nvPr>
        </p:nvSpPr>
        <p:spPr>
          <a:xfrm>
            <a:off x="841248" y="4983480"/>
            <a:ext cx="10515600" cy="1124712"/>
          </a:xfrm>
        </p:spPr>
        <p:txBody>
          <a:bodyPr>
            <a:normAutofit/>
          </a:bodyPr>
          <a:lstStyle>
            <a:lvl1pPr marL="0" indent="0" algn="l">
              <a:buNone/>
              <a:defRPr sz="2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xmlns="" id="{E11CD474-E5E1-4D01-97F6-0C9FC09332C0}"/>
              </a:ext>
            </a:extLst>
          </p:cNvPr>
          <p:cNvSpPr>
            <a:spLocks noGrp="1"/>
          </p:cNvSpPr>
          <p:nvPr>
            <p:ph type="dt" sz="half" idx="10"/>
          </p:nvPr>
        </p:nvSpPr>
        <p:spPr/>
        <p:txBody>
          <a:bodyPr/>
          <a:lstStyle/>
          <a:p>
            <a:fld id="{72345051-2045-45DA-935E-2E3CA1A69ADC}" type="datetimeFigureOut">
              <a:rPr lang="en-US" smtClean="0"/>
              <a:t>4/22/2020</a:t>
            </a:fld>
            <a:endParaRPr lang="en-US"/>
          </a:p>
        </p:txBody>
      </p:sp>
      <p:sp>
        <p:nvSpPr>
          <p:cNvPr id="5" name="Footer Placeholder 4">
            <a:extLst>
              <a:ext uri="{FF2B5EF4-FFF2-40B4-BE49-F238E27FC236}">
                <a16:creationId xmlns:a16="http://schemas.microsoft.com/office/drawing/2014/main" xmlns="" id="{C636BBC7-EB9B-4B36-88E9-DBF65D270E0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B48786C7-DD8D-492F-9A9A-A7B3EBE27FE9}"/>
              </a:ext>
            </a:extLst>
          </p:cNvPr>
          <p:cNvSpPr>
            <a:spLocks noGrp="1"/>
          </p:cNvSpPr>
          <p:nvPr>
            <p:ph type="sldNum" sz="quarter" idx="12"/>
          </p:nvPr>
        </p:nvSpPr>
        <p:spPr/>
        <p:txBody>
          <a:bodyPr/>
          <a:lstStyle/>
          <a:p>
            <a:fld id="{A7CD31F4-64FA-4BA0-9498-67783267A8C8}" type="slidenum">
              <a:rPr lang="en-US" smtClean="0"/>
              <a:t>‹#›</a:t>
            </a:fld>
            <a:endParaRPr lang="en-US"/>
          </a:p>
        </p:txBody>
      </p:sp>
    </p:spTree>
    <p:extLst>
      <p:ext uri="{BB962C8B-B14F-4D97-AF65-F5344CB8AC3E}">
        <p14:creationId xmlns:p14="http://schemas.microsoft.com/office/powerpoint/2010/main" val="10957381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F07CF8D-FF51-4FD8-B968-A2C85073478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6661A953-02EA-491B-A215-AF8420D74D3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34084D1E-BC98-44E4-8D2C-89CCDC293331}"/>
              </a:ext>
            </a:extLst>
          </p:cNvPr>
          <p:cNvSpPr>
            <a:spLocks noGrp="1"/>
          </p:cNvSpPr>
          <p:nvPr>
            <p:ph type="dt" sz="half" idx="10"/>
          </p:nvPr>
        </p:nvSpPr>
        <p:spPr/>
        <p:txBody>
          <a:bodyPr/>
          <a:lstStyle/>
          <a:p>
            <a:fld id="{72345051-2045-45DA-935E-2E3CA1A69ADC}" type="datetimeFigureOut">
              <a:rPr lang="en-US" smtClean="0"/>
              <a:t>4/22/2020</a:t>
            </a:fld>
            <a:endParaRPr lang="en-US"/>
          </a:p>
        </p:txBody>
      </p:sp>
      <p:sp>
        <p:nvSpPr>
          <p:cNvPr id="5" name="Footer Placeholder 4">
            <a:extLst>
              <a:ext uri="{FF2B5EF4-FFF2-40B4-BE49-F238E27FC236}">
                <a16:creationId xmlns:a16="http://schemas.microsoft.com/office/drawing/2014/main" xmlns="" id="{513019EB-9C2B-4833-B72A-14769415972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F5F6E764-5688-45F5-94ED-A7357D2F5689}"/>
              </a:ext>
            </a:extLst>
          </p:cNvPr>
          <p:cNvSpPr>
            <a:spLocks noGrp="1"/>
          </p:cNvSpPr>
          <p:nvPr>
            <p:ph type="sldNum" sz="quarter" idx="12"/>
          </p:nvPr>
        </p:nvSpPr>
        <p:spPr/>
        <p:txBody>
          <a:bodyPr/>
          <a:lstStyle/>
          <a:p>
            <a:fld id="{A7CD31F4-64FA-4BA0-9498-67783267A8C8}" type="slidenum">
              <a:rPr lang="en-US" smtClean="0"/>
              <a:t>‹#›</a:t>
            </a:fld>
            <a:endParaRPr lang="en-US"/>
          </a:p>
        </p:txBody>
      </p:sp>
    </p:spTree>
    <p:extLst>
      <p:ext uri="{BB962C8B-B14F-4D97-AF65-F5344CB8AC3E}">
        <p14:creationId xmlns:p14="http://schemas.microsoft.com/office/powerpoint/2010/main" val="33438567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220E3CB6-3025-40BF-A04B-A7B0CB4C01F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3EDD5CB3-8B24-48C7-89D3-8DCAD36A453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150BC931-E2BF-4C1D-91AA-89F82F8268B2}"/>
              </a:ext>
            </a:extLst>
          </p:cNvPr>
          <p:cNvSpPr>
            <a:spLocks noGrp="1"/>
          </p:cNvSpPr>
          <p:nvPr>
            <p:ph type="dt" sz="half" idx="10"/>
          </p:nvPr>
        </p:nvSpPr>
        <p:spPr/>
        <p:txBody>
          <a:bodyPr/>
          <a:lstStyle/>
          <a:p>
            <a:fld id="{72345051-2045-45DA-935E-2E3CA1A69ADC}" type="datetimeFigureOut">
              <a:rPr lang="en-US" smtClean="0"/>
              <a:t>4/22/2020</a:t>
            </a:fld>
            <a:endParaRPr lang="en-US"/>
          </a:p>
        </p:txBody>
      </p:sp>
      <p:sp>
        <p:nvSpPr>
          <p:cNvPr id="5" name="Footer Placeholder 4">
            <a:extLst>
              <a:ext uri="{FF2B5EF4-FFF2-40B4-BE49-F238E27FC236}">
                <a16:creationId xmlns:a16="http://schemas.microsoft.com/office/drawing/2014/main" xmlns="" id="{7548A135-AEE9-4483-957E-3D143318DD0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E28DEFD4-A052-46B3-B2AE-F3091D8A2F7B}"/>
              </a:ext>
            </a:extLst>
          </p:cNvPr>
          <p:cNvSpPr>
            <a:spLocks noGrp="1"/>
          </p:cNvSpPr>
          <p:nvPr>
            <p:ph type="sldNum" sz="quarter" idx="12"/>
          </p:nvPr>
        </p:nvSpPr>
        <p:spPr/>
        <p:txBody>
          <a:bodyPr/>
          <a:lstStyle/>
          <a:p>
            <a:fld id="{A7CD31F4-64FA-4BA0-9498-67783267A8C8}" type="slidenum">
              <a:rPr lang="en-US" smtClean="0"/>
              <a:t>‹#›</a:t>
            </a:fld>
            <a:endParaRPr lang="en-US"/>
          </a:p>
        </p:txBody>
      </p:sp>
    </p:spTree>
    <p:extLst>
      <p:ext uri="{BB962C8B-B14F-4D97-AF65-F5344CB8AC3E}">
        <p14:creationId xmlns:p14="http://schemas.microsoft.com/office/powerpoint/2010/main" val="12124805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65D02BC-5A24-47F7-A4DF-B93FBC0C51B0}"/>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xmlns="" id="{48E9219E-EE74-4093-94D6-F663E059C504}"/>
              </a:ext>
            </a:extLst>
          </p:cNvPr>
          <p:cNvSpPr>
            <a:spLocks noGrp="1"/>
          </p:cNvSpPr>
          <p:nvPr>
            <p:ph idx="1"/>
          </p:nvPr>
        </p:nvSpPr>
        <p:spPr>
          <a:xfrm>
            <a:off x="838200" y="1929384"/>
            <a:ext cx="10515600" cy="4251960"/>
          </a:xfrm>
        </p:spPr>
        <p:txBody>
          <a:bodyPr>
            <a:normAutofit/>
          </a:bodyPr>
          <a:lstStyle>
            <a:lvl1pPr>
              <a:defRPr sz="2800"/>
            </a:lvl1pPr>
            <a:lvl2pPr>
              <a:defRPr sz="2400"/>
            </a:lvl2pPr>
            <a:lvl3pPr>
              <a:defRPr sz="20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xmlns="" id="{82A61642-BFBA-48AE-A29C-C2AA7386AE95}"/>
              </a:ext>
            </a:extLst>
          </p:cNvPr>
          <p:cNvSpPr>
            <a:spLocks noGrp="1"/>
          </p:cNvSpPr>
          <p:nvPr>
            <p:ph type="dt" sz="half" idx="10"/>
          </p:nvPr>
        </p:nvSpPr>
        <p:spPr/>
        <p:txBody>
          <a:bodyPr/>
          <a:lstStyle/>
          <a:p>
            <a:fld id="{72345051-2045-45DA-935E-2E3CA1A69ADC}" type="datetimeFigureOut">
              <a:rPr lang="en-US" smtClean="0"/>
              <a:t>4/22/2020</a:t>
            </a:fld>
            <a:endParaRPr lang="en-US"/>
          </a:p>
        </p:txBody>
      </p:sp>
      <p:sp>
        <p:nvSpPr>
          <p:cNvPr id="5" name="Footer Placeholder 4">
            <a:extLst>
              <a:ext uri="{FF2B5EF4-FFF2-40B4-BE49-F238E27FC236}">
                <a16:creationId xmlns:a16="http://schemas.microsoft.com/office/drawing/2014/main" xmlns="" id="{2AD2029B-6646-4DBF-A302-76A513FC64D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9E6D4DFD-766F-4E45-A00C-2B5E8CE9A908}"/>
              </a:ext>
            </a:extLst>
          </p:cNvPr>
          <p:cNvSpPr>
            <a:spLocks noGrp="1"/>
          </p:cNvSpPr>
          <p:nvPr>
            <p:ph type="sldNum" sz="quarter" idx="12"/>
          </p:nvPr>
        </p:nvSpPr>
        <p:spPr/>
        <p:txBody>
          <a:bodyPr/>
          <a:lstStyle/>
          <a:p>
            <a:fld id="{A7CD31F4-64FA-4BA0-9498-67783267A8C8}" type="slidenum">
              <a:rPr lang="en-US" smtClean="0"/>
              <a:t>‹#›</a:t>
            </a:fld>
            <a:endParaRPr lang="en-US"/>
          </a:p>
        </p:txBody>
      </p:sp>
      <p:sp>
        <p:nvSpPr>
          <p:cNvPr id="8" name="Rectangle 7" descr="Tag=AccentColor&#10;Flavor=Light&#10;Target=FillAndLine">
            <a:extLst>
              <a:ext uri="{FF2B5EF4-FFF2-40B4-BE49-F238E27FC236}">
                <a16:creationId xmlns:a16="http://schemas.microsoft.com/office/drawing/2014/main" xmlns="" id="{EBDD1931-9E86-4402-9A68-33A2D9EFB198}"/>
              </a:ext>
            </a:extLst>
          </p:cNvPr>
          <p:cNvSpPr/>
          <p:nvPr/>
        </p:nvSpPr>
        <p:spPr>
          <a:xfrm>
            <a:off x="838199" y="1709928"/>
            <a:ext cx="10515600" cy="27432"/>
          </a:xfrm>
          <a:custGeom>
            <a:avLst/>
            <a:gdLst>
              <a:gd name="connsiteX0" fmla="*/ 0 w 10515600"/>
              <a:gd name="connsiteY0" fmla="*/ 0 h 27432"/>
              <a:gd name="connsiteX1" fmla="*/ 446913 w 10515600"/>
              <a:gd name="connsiteY1" fmla="*/ 0 h 27432"/>
              <a:gd name="connsiteX2" fmla="*/ 1104138 w 10515600"/>
              <a:gd name="connsiteY2" fmla="*/ 0 h 27432"/>
              <a:gd name="connsiteX3" fmla="*/ 1866519 w 10515600"/>
              <a:gd name="connsiteY3" fmla="*/ 0 h 27432"/>
              <a:gd name="connsiteX4" fmla="*/ 2208276 w 10515600"/>
              <a:gd name="connsiteY4" fmla="*/ 0 h 27432"/>
              <a:gd name="connsiteX5" fmla="*/ 2550033 w 10515600"/>
              <a:gd name="connsiteY5" fmla="*/ 0 h 27432"/>
              <a:gd name="connsiteX6" fmla="*/ 3417570 w 10515600"/>
              <a:gd name="connsiteY6" fmla="*/ 0 h 27432"/>
              <a:gd name="connsiteX7" fmla="*/ 4074795 w 10515600"/>
              <a:gd name="connsiteY7" fmla="*/ 0 h 27432"/>
              <a:gd name="connsiteX8" fmla="*/ 4416552 w 10515600"/>
              <a:gd name="connsiteY8" fmla="*/ 0 h 27432"/>
              <a:gd name="connsiteX9" fmla="*/ 5073777 w 10515600"/>
              <a:gd name="connsiteY9" fmla="*/ 0 h 27432"/>
              <a:gd name="connsiteX10" fmla="*/ 5941314 w 10515600"/>
              <a:gd name="connsiteY10" fmla="*/ 0 h 27432"/>
              <a:gd name="connsiteX11" fmla="*/ 6493383 w 10515600"/>
              <a:gd name="connsiteY11" fmla="*/ 0 h 27432"/>
              <a:gd name="connsiteX12" fmla="*/ 7045452 w 10515600"/>
              <a:gd name="connsiteY12" fmla="*/ 0 h 27432"/>
              <a:gd name="connsiteX13" fmla="*/ 7702677 w 10515600"/>
              <a:gd name="connsiteY13" fmla="*/ 0 h 27432"/>
              <a:gd name="connsiteX14" fmla="*/ 8465058 w 10515600"/>
              <a:gd name="connsiteY14" fmla="*/ 0 h 27432"/>
              <a:gd name="connsiteX15" fmla="*/ 9227439 w 10515600"/>
              <a:gd name="connsiteY15" fmla="*/ 0 h 27432"/>
              <a:gd name="connsiteX16" fmla="*/ 10515600 w 10515600"/>
              <a:gd name="connsiteY16" fmla="*/ 0 h 27432"/>
              <a:gd name="connsiteX17" fmla="*/ 10515600 w 10515600"/>
              <a:gd name="connsiteY17" fmla="*/ 27432 h 27432"/>
              <a:gd name="connsiteX18" fmla="*/ 10068687 w 10515600"/>
              <a:gd name="connsiteY18" fmla="*/ 27432 h 27432"/>
              <a:gd name="connsiteX19" fmla="*/ 9201150 w 10515600"/>
              <a:gd name="connsiteY19" fmla="*/ 27432 h 27432"/>
              <a:gd name="connsiteX20" fmla="*/ 8543925 w 10515600"/>
              <a:gd name="connsiteY20" fmla="*/ 27432 h 27432"/>
              <a:gd name="connsiteX21" fmla="*/ 8202168 w 10515600"/>
              <a:gd name="connsiteY21" fmla="*/ 27432 h 27432"/>
              <a:gd name="connsiteX22" fmla="*/ 7544943 w 10515600"/>
              <a:gd name="connsiteY22" fmla="*/ 27432 h 27432"/>
              <a:gd name="connsiteX23" fmla="*/ 6992874 w 10515600"/>
              <a:gd name="connsiteY23" fmla="*/ 27432 h 27432"/>
              <a:gd name="connsiteX24" fmla="*/ 6440805 w 10515600"/>
              <a:gd name="connsiteY24" fmla="*/ 27432 h 27432"/>
              <a:gd name="connsiteX25" fmla="*/ 5888736 w 10515600"/>
              <a:gd name="connsiteY25" fmla="*/ 27432 h 27432"/>
              <a:gd name="connsiteX26" fmla="*/ 5336667 w 10515600"/>
              <a:gd name="connsiteY26" fmla="*/ 27432 h 27432"/>
              <a:gd name="connsiteX27" fmla="*/ 4574286 w 10515600"/>
              <a:gd name="connsiteY27" fmla="*/ 27432 h 27432"/>
              <a:gd name="connsiteX28" fmla="*/ 3917061 w 10515600"/>
              <a:gd name="connsiteY28" fmla="*/ 27432 h 27432"/>
              <a:gd name="connsiteX29" fmla="*/ 3575304 w 10515600"/>
              <a:gd name="connsiteY29" fmla="*/ 27432 h 27432"/>
              <a:gd name="connsiteX30" fmla="*/ 3023235 w 10515600"/>
              <a:gd name="connsiteY30" fmla="*/ 27432 h 27432"/>
              <a:gd name="connsiteX31" fmla="*/ 2260854 w 10515600"/>
              <a:gd name="connsiteY31" fmla="*/ 27432 h 27432"/>
              <a:gd name="connsiteX32" fmla="*/ 1813941 w 10515600"/>
              <a:gd name="connsiteY32" fmla="*/ 27432 h 27432"/>
              <a:gd name="connsiteX33" fmla="*/ 946404 w 10515600"/>
              <a:gd name="connsiteY33" fmla="*/ 27432 h 27432"/>
              <a:gd name="connsiteX34" fmla="*/ 0 w 10515600"/>
              <a:gd name="connsiteY34" fmla="*/ 27432 h 27432"/>
              <a:gd name="connsiteX35" fmla="*/ 0 w 10515600"/>
              <a:gd name="connsiteY35"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515600" h="27432" fill="none" extrusionOk="0">
                <a:moveTo>
                  <a:pt x="0" y="0"/>
                </a:moveTo>
                <a:cubicBezTo>
                  <a:pt x="119693" y="-14343"/>
                  <a:pt x="253007" y="-7583"/>
                  <a:pt x="446913" y="0"/>
                </a:cubicBezTo>
                <a:cubicBezTo>
                  <a:pt x="640819" y="7583"/>
                  <a:pt x="841419" y="-7067"/>
                  <a:pt x="1104138" y="0"/>
                </a:cubicBezTo>
                <a:cubicBezTo>
                  <a:pt x="1366858" y="7067"/>
                  <a:pt x="1495525" y="1255"/>
                  <a:pt x="1866519" y="0"/>
                </a:cubicBezTo>
                <a:cubicBezTo>
                  <a:pt x="2237513" y="-1255"/>
                  <a:pt x="2043820" y="12003"/>
                  <a:pt x="2208276" y="0"/>
                </a:cubicBezTo>
                <a:cubicBezTo>
                  <a:pt x="2372732" y="-12003"/>
                  <a:pt x="2419452" y="9887"/>
                  <a:pt x="2550033" y="0"/>
                </a:cubicBezTo>
                <a:cubicBezTo>
                  <a:pt x="2680614" y="-9887"/>
                  <a:pt x="3098156" y="3827"/>
                  <a:pt x="3417570" y="0"/>
                </a:cubicBezTo>
                <a:cubicBezTo>
                  <a:pt x="3736984" y="-3827"/>
                  <a:pt x="3916040" y="-6233"/>
                  <a:pt x="4074795" y="0"/>
                </a:cubicBezTo>
                <a:cubicBezTo>
                  <a:pt x="4233551" y="6233"/>
                  <a:pt x="4279253" y="5661"/>
                  <a:pt x="4416552" y="0"/>
                </a:cubicBezTo>
                <a:cubicBezTo>
                  <a:pt x="4553851" y="-5661"/>
                  <a:pt x="4915758" y="26022"/>
                  <a:pt x="5073777" y="0"/>
                </a:cubicBezTo>
                <a:cubicBezTo>
                  <a:pt x="5231797" y="-26022"/>
                  <a:pt x="5612089" y="32230"/>
                  <a:pt x="5941314" y="0"/>
                </a:cubicBezTo>
                <a:cubicBezTo>
                  <a:pt x="6270539" y="-32230"/>
                  <a:pt x="6313600" y="3064"/>
                  <a:pt x="6493383" y="0"/>
                </a:cubicBezTo>
                <a:cubicBezTo>
                  <a:pt x="6673166" y="-3064"/>
                  <a:pt x="6902474" y="-21096"/>
                  <a:pt x="7045452" y="0"/>
                </a:cubicBezTo>
                <a:cubicBezTo>
                  <a:pt x="7188430" y="21096"/>
                  <a:pt x="7478162" y="17386"/>
                  <a:pt x="7702677" y="0"/>
                </a:cubicBezTo>
                <a:cubicBezTo>
                  <a:pt x="7927192" y="-17386"/>
                  <a:pt x="8295683" y="-35143"/>
                  <a:pt x="8465058" y="0"/>
                </a:cubicBezTo>
                <a:cubicBezTo>
                  <a:pt x="8634433" y="35143"/>
                  <a:pt x="8927835" y="4103"/>
                  <a:pt x="9227439" y="0"/>
                </a:cubicBezTo>
                <a:cubicBezTo>
                  <a:pt x="9527043" y="-4103"/>
                  <a:pt x="10105355" y="-17535"/>
                  <a:pt x="10515600" y="0"/>
                </a:cubicBezTo>
                <a:cubicBezTo>
                  <a:pt x="10515789" y="12323"/>
                  <a:pt x="10515633" y="14639"/>
                  <a:pt x="10515600" y="27432"/>
                </a:cubicBezTo>
                <a:cubicBezTo>
                  <a:pt x="10343646" y="15282"/>
                  <a:pt x="10223667" y="31057"/>
                  <a:pt x="10068687" y="27432"/>
                </a:cubicBezTo>
                <a:cubicBezTo>
                  <a:pt x="9913707" y="23807"/>
                  <a:pt x="9512455" y="4101"/>
                  <a:pt x="9201150" y="27432"/>
                </a:cubicBezTo>
                <a:cubicBezTo>
                  <a:pt x="8889845" y="50763"/>
                  <a:pt x="8866277" y="3158"/>
                  <a:pt x="8543925" y="27432"/>
                </a:cubicBezTo>
                <a:cubicBezTo>
                  <a:pt x="8221573" y="51706"/>
                  <a:pt x="8288348" y="37286"/>
                  <a:pt x="8202168" y="27432"/>
                </a:cubicBezTo>
                <a:cubicBezTo>
                  <a:pt x="8115988" y="17578"/>
                  <a:pt x="7797033" y="6631"/>
                  <a:pt x="7544943" y="27432"/>
                </a:cubicBezTo>
                <a:cubicBezTo>
                  <a:pt x="7292854" y="48233"/>
                  <a:pt x="7108060" y="41767"/>
                  <a:pt x="6992874" y="27432"/>
                </a:cubicBezTo>
                <a:cubicBezTo>
                  <a:pt x="6877688" y="13097"/>
                  <a:pt x="6668930" y="7947"/>
                  <a:pt x="6440805" y="27432"/>
                </a:cubicBezTo>
                <a:cubicBezTo>
                  <a:pt x="6212680" y="46917"/>
                  <a:pt x="6027476" y="35225"/>
                  <a:pt x="5888736" y="27432"/>
                </a:cubicBezTo>
                <a:cubicBezTo>
                  <a:pt x="5749996" y="19639"/>
                  <a:pt x="5574559" y="43627"/>
                  <a:pt x="5336667" y="27432"/>
                </a:cubicBezTo>
                <a:cubicBezTo>
                  <a:pt x="5098775" y="11237"/>
                  <a:pt x="4837534" y="41882"/>
                  <a:pt x="4574286" y="27432"/>
                </a:cubicBezTo>
                <a:cubicBezTo>
                  <a:pt x="4311038" y="12982"/>
                  <a:pt x="4126419" y="26678"/>
                  <a:pt x="3917061" y="27432"/>
                </a:cubicBezTo>
                <a:cubicBezTo>
                  <a:pt x="3707704" y="28186"/>
                  <a:pt x="3657291" y="40087"/>
                  <a:pt x="3575304" y="27432"/>
                </a:cubicBezTo>
                <a:cubicBezTo>
                  <a:pt x="3493317" y="14777"/>
                  <a:pt x="3185226" y="45867"/>
                  <a:pt x="3023235" y="27432"/>
                </a:cubicBezTo>
                <a:cubicBezTo>
                  <a:pt x="2861244" y="8997"/>
                  <a:pt x="2597085" y="35801"/>
                  <a:pt x="2260854" y="27432"/>
                </a:cubicBezTo>
                <a:cubicBezTo>
                  <a:pt x="1924623" y="19063"/>
                  <a:pt x="1996678" y="15705"/>
                  <a:pt x="1813941" y="27432"/>
                </a:cubicBezTo>
                <a:cubicBezTo>
                  <a:pt x="1631204" y="39159"/>
                  <a:pt x="1187542" y="49167"/>
                  <a:pt x="946404" y="27432"/>
                </a:cubicBezTo>
                <a:cubicBezTo>
                  <a:pt x="705266" y="5697"/>
                  <a:pt x="404743" y="28229"/>
                  <a:pt x="0" y="27432"/>
                </a:cubicBezTo>
                <a:cubicBezTo>
                  <a:pt x="244" y="15297"/>
                  <a:pt x="645" y="7129"/>
                  <a:pt x="0" y="0"/>
                </a:cubicBezTo>
                <a:close/>
              </a:path>
              <a:path w="10515600" h="27432" stroke="0" extrusionOk="0">
                <a:moveTo>
                  <a:pt x="0" y="0"/>
                </a:moveTo>
                <a:cubicBezTo>
                  <a:pt x="230793" y="14353"/>
                  <a:pt x="332416" y="21392"/>
                  <a:pt x="552069" y="0"/>
                </a:cubicBezTo>
                <a:cubicBezTo>
                  <a:pt x="771722" y="-21392"/>
                  <a:pt x="761737" y="-14337"/>
                  <a:pt x="893826" y="0"/>
                </a:cubicBezTo>
                <a:cubicBezTo>
                  <a:pt x="1025915" y="14337"/>
                  <a:pt x="1441584" y="-15498"/>
                  <a:pt x="1761363" y="0"/>
                </a:cubicBezTo>
                <a:cubicBezTo>
                  <a:pt x="2081142" y="15498"/>
                  <a:pt x="2111503" y="7278"/>
                  <a:pt x="2313432" y="0"/>
                </a:cubicBezTo>
                <a:cubicBezTo>
                  <a:pt x="2515361" y="-7278"/>
                  <a:pt x="2743584" y="-17845"/>
                  <a:pt x="2865501" y="0"/>
                </a:cubicBezTo>
                <a:cubicBezTo>
                  <a:pt x="2987418" y="17845"/>
                  <a:pt x="3345183" y="8208"/>
                  <a:pt x="3733038" y="0"/>
                </a:cubicBezTo>
                <a:cubicBezTo>
                  <a:pt x="4120893" y="-8208"/>
                  <a:pt x="4009066" y="-3159"/>
                  <a:pt x="4179951" y="0"/>
                </a:cubicBezTo>
                <a:cubicBezTo>
                  <a:pt x="4350836" y="3159"/>
                  <a:pt x="4735020" y="17517"/>
                  <a:pt x="5047488" y="0"/>
                </a:cubicBezTo>
                <a:cubicBezTo>
                  <a:pt x="5359956" y="-17517"/>
                  <a:pt x="5662148" y="-17777"/>
                  <a:pt x="5915025" y="0"/>
                </a:cubicBezTo>
                <a:cubicBezTo>
                  <a:pt x="6167902" y="17777"/>
                  <a:pt x="6308797" y="30350"/>
                  <a:pt x="6572250" y="0"/>
                </a:cubicBezTo>
                <a:cubicBezTo>
                  <a:pt x="6835703" y="-30350"/>
                  <a:pt x="7107419" y="-9627"/>
                  <a:pt x="7439787" y="0"/>
                </a:cubicBezTo>
                <a:cubicBezTo>
                  <a:pt x="7772155" y="9627"/>
                  <a:pt x="7844034" y="-9098"/>
                  <a:pt x="7991856" y="0"/>
                </a:cubicBezTo>
                <a:cubicBezTo>
                  <a:pt x="8139678" y="9098"/>
                  <a:pt x="8289889" y="-20239"/>
                  <a:pt x="8543925" y="0"/>
                </a:cubicBezTo>
                <a:cubicBezTo>
                  <a:pt x="8797961" y="20239"/>
                  <a:pt x="8994198" y="29575"/>
                  <a:pt x="9306306" y="0"/>
                </a:cubicBezTo>
                <a:cubicBezTo>
                  <a:pt x="9618414" y="-29575"/>
                  <a:pt x="9739118" y="-23835"/>
                  <a:pt x="9858375" y="0"/>
                </a:cubicBezTo>
                <a:cubicBezTo>
                  <a:pt x="9977632" y="23835"/>
                  <a:pt x="10370488" y="-4069"/>
                  <a:pt x="10515600" y="0"/>
                </a:cubicBezTo>
                <a:cubicBezTo>
                  <a:pt x="10515650" y="5798"/>
                  <a:pt x="10515903" y="19375"/>
                  <a:pt x="10515600" y="27432"/>
                </a:cubicBezTo>
                <a:cubicBezTo>
                  <a:pt x="10304538" y="42307"/>
                  <a:pt x="10069280" y="3335"/>
                  <a:pt x="9753219" y="27432"/>
                </a:cubicBezTo>
                <a:cubicBezTo>
                  <a:pt x="9437158" y="51529"/>
                  <a:pt x="9488415" y="23852"/>
                  <a:pt x="9411462" y="27432"/>
                </a:cubicBezTo>
                <a:cubicBezTo>
                  <a:pt x="9334509" y="31012"/>
                  <a:pt x="9183755" y="44107"/>
                  <a:pt x="8964549" y="27432"/>
                </a:cubicBezTo>
                <a:cubicBezTo>
                  <a:pt x="8745343" y="10757"/>
                  <a:pt x="8279150" y="61693"/>
                  <a:pt x="8097012" y="27432"/>
                </a:cubicBezTo>
                <a:cubicBezTo>
                  <a:pt x="7914874" y="-6829"/>
                  <a:pt x="7608717" y="59556"/>
                  <a:pt x="7439787" y="27432"/>
                </a:cubicBezTo>
                <a:cubicBezTo>
                  <a:pt x="7270858" y="-4692"/>
                  <a:pt x="7154492" y="27026"/>
                  <a:pt x="6992874" y="27432"/>
                </a:cubicBezTo>
                <a:cubicBezTo>
                  <a:pt x="6831256" y="27838"/>
                  <a:pt x="6536817" y="51174"/>
                  <a:pt x="6335649" y="27432"/>
                </a:cubicBezTo>
                <a:cubicBezTo>
                  <a:pt x="6134481" y="3690"/>
                  <a:pt x="6097824" y="11070"/>
                  <a:pt x="5993892" y="27432"/>
                </a:cubicBezTo>
                <a:cubicBezTo>
                  <a:pt x="5889960" y="43794"/>
                  <a:pt x="5793821" y="34098"/>
                  <a:pt x="5652135" y="27432"/>
                </a:cubicBezTo>
                <a:cubicBezTo>
                  <a:pt x="5510449" y="20766"/>
                  <a:pt x="5168382" y="-3650"/>
                  <a:pt x="4994910" y="27432"/>
                </a:cubicBezTo>
                <a:cubicBezTo>
                  <a:pt x="4821439" y="58514"/>
                  <a:pt x="4653937" y="21362"/>
                  <a:pt x="4547997" y="27432"/>
                </a:cubicBezTo>
                <a:cubicBezTo>
                  <a:pt x="4442057" y="33502"/>
                  <a:pt x="4153363" y="33024"/>
                  <a:pt x="3785616" y="27432"/>
                </a:cubicBezTo>
                <a:cubicBezTo>
                  <a:pt x="3417869" y="21840"/>
                  <a:pt x="3544908" y="29840"/>
                  <a:pt x="3338703" y="27432"/>
                </a:cubicBezTo>
                <a:cubicBezTo>
                  <a:pt x="3132498" y="25024"/>
                  <a:pt x="2782152" y="45947"/>
                  <a:pt x="2576322" y="27432"/>
                </a:cubicBezTo>
                <a:cubicBezTo>
                  <a:pt x="2370492" y="8917"/>
                  <a:pt x="2347214" y="14129"/>
                  <a:pt x="2234565" y="27432"/>
                </a:cubicBezTo>
                <a:cubicBezTo>
                  <a:pt x="2121916" y="40735"/>
                  <a:pt x="1785921" y="49081"/>
                  <a:pt x="1472184" y="27432"/>
                </a:cubicBezTo>
                <a:cubicBezTo>
                  <a:pt x="1158447" y="5783"/>
                  <a:pt x="1203910" y="37937"/>
                  <a:pt x="1025271" y="27432"/>
                </a:cubicBezTo>
                <a:cubicBezTo>
                  <a:pt x="846632" y="16927"/>
                  <a:pt x="846577" y="17996"/>
                  <a:pt x="683514" y="27432"/>
                </a:cubicBezTo>
                <a:cubicBezTo>
                  <a:pt x="520451" y="36868"/>
                  <a:pt x="320799" y="46677"/>
                  <a:pt x="0" y="27432"/>
                </a:cubicBezTo>
                <a:cubicBezTo>
                  <a:pt x="-510" y="19859"/>
                  <a:pt x="-1106" y="11474"/>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xmln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2860682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3C218C0-6540-400C-BB51-353D5FD5CB00}"/>
              </a:ext>
            </a:extLst>
          </p:cNvPr>
          <p:cNvSpPr>
            <a:spLocks noGrp="1"/>
          </p:cNvSpPr>
          <p:nvPr>
            <p:ph type="title"/>
          </p:nvPr>
        </p:nvSpPr>
        <p:spPr>
          <a:xfrm>
            <a:off x="841248" y="448056"/>
            <a:ext cx="10515600" cy="4069080"/>
          </a:xfrm>
        </p:spPr>
        <p:txBody>
          <a:bodyPr anchor="b">
            <a:normAutofit/>
          </a:bodyPr>
          <a:lstStyle>
            <a:lvl1pPr>
              <a:defRPr sz="80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xmlns="" id="{AA81CD69-43B3-4FF7-AA41-30C36C957E65}"/>
              </a:ext>
            </a:extLst>
          </p:cNvPr>
          <p:cNvSpPr>
            <a:spLocks noGrp="1"/>
          </p:cNvSpPr>
          <p:nvPr>
            <p:ph type="body" idx="1"/>
          </p:nvPr>
        </p:nvSpPr>
        <p:spPr>
          <a:xfrm>
            <a:off x="841248" y="4983480"/>
            <a:ext cx="10515600" cy="1124712"/>
          </a:xfrm>
        </p:spPr>
        <p:txBody>
          <a:bodyPr>
            <a:normAutofit/>
          </a:bodyPr>
          <a:lstStyle>
            <a:lvl1pPr marL="0" indent="0">
              <a:buNone/>
              <a:defRPr sz="28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42BF300D-5CBE-47E9-A193-E23C8314D0EA}"/>
              </a:ext>
            </a:extLst>
          </p:cNvPr>
          <p:cNvSpPr>
            <a:spLocks noGrp="1"/>
          </p:cNvSpPr>
          <p:nvPr>
            <p:ph type="dt" sz="half" idx="10"/>
          </p:nvPr>
        </p:nvSpPr>
        <p:spPr/>
        <p:txBody>
          <a:bodyPr/>
          <a:lstStyle/>
          <a:p>
            <a:fld id="{72345051-2045-45DA-935E-2E3CA1A69ADC}" type="datetimeFigureOut">
              <a:rPr lang="en-US" smtClean="0"/>
              <a:t>4/22/2020</a:t>
            </a:fld>
            <a:endParaRPr lang="en-US"/>
          </a:p>
        </p:txBody>
      </p:sp>
      <p:sp>
        <p:nvSpPr>
          <p:cNvPr id="5" name="Footer Placeholder 4">
            <a:extLst>
              <a:ext uri="{FF2B5EF4-FFF2-40B4-BE49-F238E27FC236}">
                <a16:creationId xmlns:a16="http://schemas.microsoft.com/office/drawing/2014/main" xmlns="" id="{56E7DF3F-C51A-4DB1-9FCE-E3E0D8E9257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A5269CF4-FAAB-44EF-A2A5-8352B4AA384F}"/>
              </a:ext>
            </a:extLst>
          </p:cNvPr>
          <p:cNvSpPr>
            <a:spLocks noGrp="1"/>
          </p:cNvSpPr>
          <p:nvPr>
            <p:ph type="sldNum" sz="quarter" idx="12"/>
          </p:nvPr>
        </p:nvSpPr>
        <p:spPr/>
        <p:txBody>
          <a:bodyPr/>
          <a:lstStyle/>
          <a:p>
            <a:fld id="{A7CD31F4-64FA-4BA0-9498-67783267A8C8}" type="slidenum">
              <a:rPr lang="en-US" smtClean="0"/>
              <a:t>‹#›</a:t>
            </a:fld>
            <a:endParaRPr lang="en-US"/>
          </a:p>
        </p:txBody>
      </p:sp>
      <p:sp>
        <p:nvSpPr>
          <p:cNvPr id="7" name="Rectangle 6" descr="Tag=AccentColor&#10;Flavor=Light&#10;Target=FillAndLine">
            <a:extLst>
              <a:ext uri="{FF2B5EF4-FFF2-40B4-BE49-F238E27FC236}">
                <a16:creationId xmlns:a16="http://schemas.microsoft.com/office/drawing/2014/main" xmlns="" id="{417A8947-4521-4FE1-8E44-27363435CE1B}"/>
              </a:ext>
            </a:extLst>
          </p:cNvPr>
          <p:cNvSpPr/>
          <p:nvPr/>
        </p:nvSpPr>
        <p:spPr>
          <a:xfrm>
            <a:off x="838200" y="4736883"/>
            <a:ext cx="4243589" cy="27432"/>
          </a:xfrm>
          <a:custGeom>
            <a:avLst/>
            <a:gdLst>
              <a:gd name="connsiteX0" fmla="*/ 0 w 4243589"/>
              <a:gd name="connsiteY0" fmla="*/ 0 h 27432"/>
              <a:gd name="connsiteX1" fmla="*/ 563791 w 4243589"/>
              <a:gd name="connsiteY1" fmla="*/ 0 h 27432"/>
              <a:gd name="connsiteX2" fmla="*/ 1042710 w 4243589"/>
              <a:gd name="connsiteY2" fmla="*/ 0 h 27432"/>
              <a:gd name="connsiteX3" fmla="*/ 1564066 w 4243589"/>
              <a:gd name="connsiteY3" fmla="*/ 0 h 27432"/>
              <a:gd name="connsiteX4" fmla="*/ 2212729 w 4243589"/>
              <a:gd name="connsiteY4" fmla="*/ 0 h 27432"/>
              <a:gd name="connsiteX5" fmla="*/ 2776520 w 4243589"/>
              <a:gd name="connsiteY5" fmla="*/ 0 h 27432"/>
              <a:gd name="connsiteX6" fmla="*/ 3297875 w 4243589"/>
              <a:gd name="connsiteY6" fmla="*/ 0 h 27432"/>
              <a:gd name="connsiteX7" fmla="*/ 4243589 w 4243589"/>
              <a:gd name="connsiteY7" fmla="*/ 0 h 27432"/>
              <a:gd name="connsiteX8" fmla="*/ 4243589 w 4243589"/>
              <a:gd name="connsiteY8" fmla="*/ 27432 h 27432"/>
              <a:gd name="connsiteX9" fmla="*/ 3637362 w 4243589"/>
              <a:gd name="connsiteY9" fmla="*/ 27432 h 27432"/>
              <a:gd name="connsiteX10" fmla="*/ 3116007 w 4243589"/>
              <a:gd name="connsiteY10" fmla="*/ 27432 h 27432"/>
              <a:gd name="connsiteX11" fmla="*/ 2424908 w 4243589"/>
              <a:gd name="connsiteY11" fmla="*/ 27432 h 27432"/>
              <a:gd name="connsiteX12" fmla="*/ 1861117 w 4243589"/>
              <a:gd name="connsiteY12" fmla="*/ 27432 h 27432"/>
              <a:gd name="connsiteX13" fmla="*/ 1382198 w 4243589"/>
              <a:gd name="connsiteY13" fmla="*/ 27432 h 27432"/>
              <a:gd name="connsiteX14" fmla="*/ 733535 w 4243589"/>
              <a:gd name="connsiteY14" fmla="*/ 27432 h 27432"/>
              <a:gd name="connsiteX15" fmla="*/ 0 w 4243589"/>
              <a:gd name="connsiteY15" fmla="*/ 27432 h 27432"/>
              <a:gd name="connsiteX16" fmla="*/ 0 w 4243589"/>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xmln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28344612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5ADE264-531D-49C1-A8AF-2B4C1D218FAB}"/>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xmlns="" id="{E4B9A1B8-2F1B-46AA-858A-CFFF5AF7CEB0}"/>
              </a:ext>
            </a:extLst>
          </p:cNvPr>
          <p:cNvSpPr>
            <a:spLocks noGrp="1"/>
          </p:cNvSpPr>
          <p:nvPr>
            <p:ph sz="half" idx="1"/>
          </p:nvPr>
        </p:nvSpPr>
        <p:spPr>
          <a:xfrm>
            <a:off x="838200" y="1929384"/>
            <a:ext cx="5181600" cy="42519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xmlns="" id="{6E6B9631-18C0-43BD-8AF3-9137D6D4C234}"/>
              </a:ext>
            </a:extLst>
          </p:cNvPr>
          <p:cNvSpPr>
            <a:spLocks noGrp="1"/>
          </p:cNvSpPr>
          <p:nvPr>
            <p:ph sz="half" idx="2"/>
          </p:nvPr>
        </p:nvSpPr>
        <p:spPr>
          <a:xfrm>
            <a:off x="6172200" y="1929384"/>
            <a:ext cx="5181600" cy="42519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xmlns="" id="{E9032FCA-14C6-4497-9C27-3F58062442CE}"/>
              </a:ext>
            </a:extLst>
          </p:cNvPr>
          <p:cNvSpPr>
            <a:spLocks noGrp="1"/>
          </p:cNvSpPr>
          <p:nvPr>
            <p:ph type="dt" sz="half" idx="10"/>
          </p:nvPr>
        </p:nvSpPr>
        <p:spPr/>
        <p:txBody>
          <a:bodyPr/>
          <a:lstStyle/>
          <a:p>
            <a:fld id="{72345051-2045-45DA-935E-2E3CA1A69ADC}" type="datetimeFigureOut">
              <a:rPr lang="en-US" smtClean="0"/>
              <a:t>4/22/2020</a:t>
            </a:fld>
            <a:endParaRPr lang="en-US"/>
          </a:p>
        </p:txBody>
      </p:sp>
      <p:sp>
        <p:nvSpPr>
          <p:cNvPr id="6" name="Footer Placeholder 5">
            <a:extLst>
              <a:ext uri="{FF2B5EF4-FFF2-40B4-BE49-F238E27FC236}">
                <a16:creationId xmlns:a16="http://schemas.microsoft.com/office/drawing/2014/main" xmlns="" id="{961E5057-693B-4E10-958E-0ABE79FEC70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670CECB1-0A35-4C10-9D3D-FE4404283011}"/>
              </a:ext>
            </a:extLst>
          </p:cNvPr>
          <p:cNvSpPr>
            <a:spLocks noGrp="1"/>
          </p:cNvSpPr>
          <p:nvPr>
            <p:ph type="sldNum" sz="quarter" idx="12"/>
          </p:nvPr>
        </p:nvSpPr>
        <p:spPr/>
        <p:txBody>
          <a:bodyPr/>
          <a:lstStyle/>
          <a:p>
            <a:fld id="{A7CD31F4-64FA-4BA0-9498-67783267A8C8}" type="slidenum">
              <a:rPr lang="en-US" smtClean="0"/>
              <a:t>‹#›</a:t>
            </a:fld>
            <a:endParaRPr lang="en-US"/>
          </a:p>
        </p:txBody>
      </p:sp>
      <p:sp>
        <p:nvSpPr>
          <p:cNvPr id="9" name="Rectangle 8" descr="Tag=AccentColor&#10;Flavor=Light&#10;Target=FillAndLine">
            <a:extLst>
              <a:ext uri="{FF2B5EF4-FFF2-40B4-BE49-F238E27FC236}">
                <a16:creationId xmlns:a16="http://schemas.microsoft.com/office/drawing/2014/main" xmlns="" id="{2FAAC677-2D37-4F63-9C4B-711A2988EE02}"/>
              </a:ext>
            </a:extLst>
          </p:cNvPr>
          <p:cNvSpPr/>
          <p:nvPr/>
        </p:nvSpPr>
        <p:spPr>
          <a:xfrm>
            <a:off x="838199" y="1709928"/>
            <a:ext cx="10515600" cy="27432"/>
          </a:xfrm>
          <a:custGeom>
            <a:avLst/>
            <a:gdLst>
              <a:gd name="connsiteX0" fmla="*/ 0 w 10515600"/>
              <a:gd name="connsiteY0" fmla="*/ 0 h 27432"/>
              <a:gd name="connsiteX1" fmla="*/ 446913 w 10515600"/>
              <a:gd name="connsiteY1" fmla="*/ 0 h 27432"/>
              <a:gd name="connsiteX2" fmla="*/ 1104138 w 10515600"/>
              <a:gd name="connsiteY2" fmla="*/ 0 h 27432"/>
              <a:gd name="connsiteX3" fmla="*/ 1866519 w 10515600"/>
              <a:gd name="connsiteY3" fmla="*/ 0 h 27432"/>
              <a:gd name="connsiteX4" fmla="*/ 2208276 w 10515600"/>
              <a:gd name="connsiteY4" fmla="*/ 0 h 27432"/>
              <a:gd name="connsiteX5" fmla="*/ 2550033 w 10515600"/>
              <a:gd name="connsiteY5" fmla="*/ 0 h 27432"/>
              <a:gd name="connsiteX6" fmla="*/ 3417570 w 10515600"/>
              <a:gd name="connsiteY6" fmla="*/ 0 h 27432"/>
              <a:gd name="connsiteX7" fmla="*/ 4074795 w 10515600"/>
              <a:gd name="connsiteY7" fmla="*/ 0 h 27432"/>
              <a:gd name="connsiteX8" fmla="*/ 4416552 w 10515600"/>
              <a:gd name="connsiteY8" fmla="*/ 0 h 27432"/>
              <a:gd name="connsiteX9" fmla="*/ 5073777 w 10515600"/>
              <a:gd name="connsiteY9" fmla="*/ 0 h 27432"/>
              <a:gd name="connsiteX10" fmla="*/ 5941314 w 10515600"/>
              <a:gd name="connsiteY10" fmla="*/ 0 h 27432"/>
              <a:gd name="connsiteX11" fmla="*/ 6493383 w 10515600"/>
              <a:gd name="connsiteY11" fmla="*/ 0 h 27432"/>
              <a:gd name="connsiteX12" fmla="*/ 7045452 w 10515600"/>
              <a:gd name="connsiteY12" fmla="*/ 0 h 27432"/>
              <a:gd name="connsiteX13" fmla="*/ 7702677 w 10515600"/>
              <a:gd name="connsiteY13" fmla="*/ 0 h 27432"/>
              <a:gd name="connsiteX14" fmla="*/ 8465058 w 10515600"/>
              <a:gd name="connsiteY14" fmla="*/ 0 h 27432"/>
              <a:gd name="connsiteX15" fmla="*/ 9227439 w 10515600"/>
              <a:gd name="connsiteY15" fmla="*/ 0 h 27432"/>
              <a:gd name="connsiteX16" fmla="*/ 10515600 w 10515600"/>
              <a:gd name="connsiteY16" fmla="*/ 0 h 27432"/>
              <a:gd name="connsiteX17" fmla="*/ 10515600 w 10515600"/>
              <a:gd name="connsiteY17" fmla="*/ 27432 h 27432"/>
              <a:gd name="connsiteX18" fmla="*/ 10068687 w 10515600"/>
              <a:gd name="connsiteY18" fmla="*/ 27432 h 27432"/>
              <a:gd name="connsiteX19" fmla="*/ 9201150 w 10515600"/>
              <a:gd name="connsiteY19" fmla="*/ 27432 h 27432"/>
              <a:gd name="connsiteX20" fmla="*/ 8543925 w 10515600"/>
              <a:gd name="connsiteY20" fmla="*/ 27432 h 27432"/>
              <a:gd name="connsiteX21" fmla="*/ 8202168 w 10515600"/>
              <a:gd name="connsiteY21" fmla="*/ 27432 h 27432"/>
              <a:gd name="connsiteX22" fmla="*/ 7544943 w 10515600"/>
              <a:gd name="connsiteY22" fmla="*/ 27432 h 27432"/>
              <a:gd name="connsiteX23" fmla="*/ 6992874 w 10515600"/>
              <a:gd name="connsiteY23" fmla="*/ 27432 h 27432"/>
              <a:gd name="connsiteX24" fmla="*/ 6440805 w 10515600"/>
              <a:gd name="connsiteY24" fmla="*/ 27432 h 27432"/>
              <a:gd name="connsiteX25" fmla="*/ 5888736 w 10515600"/>
              <a:gd name="connsiteY25" fmla="*/ 27432 h 27432"/>
              <a:gd name="connsiteX26" fmla="*/ 5336667 w 10515600"/>
              <a:gd name="connsiteY26" fmla="*/ 27432 h 27432"/>
              <a:gd name="connsiteX27" fmla="*/ 4574286 w 10515600"/>
              <a:gd name="connsiteY27" fmla="*/ 27432 h 27432"/>
              <a:gd name="connsiteX28" fmla="*/ 3917061 w 10515600"/>
              <a:gd name="connsiteY28" fmla="*/ 27432 h 27432"/>
              <a:gd name="connsiteX29" fmla="*/ 3575304 w 10515600"/>
              <a:gd name="connsiteY29" fmla="*/ 27432 h 27432"/>
              <a:gd name="connsiteX30" fmla="*/ 3023235 w 10515600"/>
              <a:gd name="connsiteY30" fmla="*/ 27432 h 27432"/>
              <a:gd name="connsiteX31" fmla="*/ 2260854 w 10515600"/>
              <a:gd name="connsiteY31" fmla="*/ 27432 h 27432"/>
              <a:gd name="connsiteX32" fmla="*/ 1813941 w 10515600"/>
              <a:gd name="connsiteY32" fmla="*/ 27432 h 27432"/>
              <a:gd name="connsiteX33" fmla="*/ 946404 w 10515600"/>
              <a:gd name="connsiteY33" fmla="*/ 27432 h 27432"/>
              <a:gd name="connsiteX34" fmla="*/ 0 w 10515600"/>
              <a:gd name="connsiteY34" fmla="*/ 27432 h 27432"/>
              <a:gd name="connsiteX35" fmla="*/ 0 w 10515600"/>
              <a:gd name="connsiteY35"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515600" h="27432" fill="none" extrusionOk="0">
                <a:moveTo>
                  <a:pt x="0" y="0"/>
                </a:moveTo>
                <a:cubicBezTo>
                  <a:pt x="119693" y="-14343"/>
                  <a:pt x="253007" y="-7583"/>
                  <a:pt x="446913" y="0"/>
                </a:cubicBezTo>
                <a:cubicBezTo>
                  <a:pt x="640819" y="7583"/>
                  <a:pt x="841419" y="-7067"/>
                  <a:pt x="1104138" y="0"/>
                </a:cubicBezTo>
                <a:cubicBezTo>
                  <a:pt x="1366858" y="7067"/>
                  <a:pt x="1495525" y="1255"/>
                  <a:pt x="1866519" y="0"/>
                </a:cubicBezTo>
                <a:cubicBezTo>
                  <a:pt x="2237513" y="-1255"/>
                  <a:pt x="2043820" y="12003"/>
                  <a:pt x="2208276" y="0"/>
                </a:cubicBezTo>
                <a:cubicBezTo>
                  <a:pt x="2372732" y="-12003"/>
                  <a:pt x="2419452" y="9887"/>
                  <a:pt x="2550033" y="0"/>
                </a:cubicBezTo>
                <a:cubicBezTo>
                  <a:pt x="2680614" y="-9887"/>
                  <a:pt x="3098156" y="3827"/>
                  <a:pt x="3417570" y="0"/>
                </a:cubicBezTo>
                <a:cubicBezTo>
                  <a:pt x="3736984" y="-3827"/>
                  <a:pt x="3916040" y="-6233"/>
                  <a:pt x="4074795" y="0"/>
                </a:cubicBezTo>
                <a:cubicBezTo>
                  <a:pt x="4233551" y="6233"/>
                  <a:pt x="4279253" y="5661"/>
                  <a:pt x="4416552" y="0"/>
                </a:cubicBezTo>
                <a:cubicBezTo>
                  <a:pt x="4553851" y="-5661"/>
                  <a:pt x="4915758" y="26022"/>
                  <a:pt x="5073777" y="0"/>
                </a:cubicBezTo>
                <a:cubicBezTo>
                  <a:pt x="5231797" y="-26022"/>
                  <a:pt x="5612089" y="32230"/>
                  <a:pt x="5941314" y="0"/>
                </a:cubicBezTo>
                <a:cubicBezTo>
                  <a:pt x="6270539" y="-32230"/>
                  <a:pt x="6313600" y="3064"/>
                  <a:pt x="6493383" y="0"/>
                </a:cubicBezTo>
                <a:cubicBezTo>
                  <a:pt x="6673166" y="-3064"/>
                  <a:pt x="6902474" y="-21096"/>
                  <a:pt x="7045452" y="0"/>
                </a:cubicBezTo>
                <a:cubicBezTo>
                  <a:pt x="7188430" y="21096"/>
                  <a:pt x="7478162" y="17386"/>
                  <a:pt x="7702677" y="0"/>
                </a:cubicBezTo>
                <a:cubicBezTo>
                  <a:pt x="7927192" y="-17386"/>
                  <a:pt x="8295683" y="-35143"/>
                  <a:pt x="8465058" y="0"/>
                </a:cubicBezTo>
                <a:cubicBezTo>
                  <a:pt x="8634433" y="35143"/>
                  <a:pt x="8927835" y="4103"/>
                  <a:pt x="9227439" y="0"/>
                </a:cubicBezTo>
                <a:cubicBezTo>
                  <a:pt x="9527043" y="-4103"/>
                  <a:pt x="10105355" y="-17535"/>
                  <a:pt x="10515600" y="0"/>
                </a:cubicBezTo>
                <a:cubicBezTo>
                  <a:pt x="10515789" y="12323"/>
                  <a:pt x="10515633" y="14639"/>
                  <a:pt x="10515600" y="27432"/>
                </a:cubicBezTo>
                <a:cubicBezTo>
                  <a:pt x="10343646" y="15282"/>
                  <a:pt x="10223667" y="31057"/>
                  <a:pt x="10068687" y="27432"/>
                </a:cubicBezTo>
                <a:cubicBezTo>
                  <a:pt x="9913707" y="23807"/>
                  <a:pt x="9512455" y="4101"/>
                  <a:pt x="9201150" y="27432"/>
                </a:cubicBezTo>
                <a:cubicBezTo>
                  <a:pt x="8889845" y="50763"/>
                  <a:pt x="8866277" y="3158"/>
                  <a:pt x="8543925" y="27432"/>
                </a:cubicBezTo>
                <a:cubicBezTo>
                  <a:pt x="8221573" y="51706"/>
                  <a:pt x="8288348" y="37286"/>
                  <a:pt x="8202168" y="27432"/>
                </a:cubicBezTo>
                <a:cubicBezTo>
                  <a:pt x="8115988" y="17578"/>
                  <a:pt x="7797033" y="6631"/>
                  <a:pt x="7544943" y="27432"/>
                </a:cubicBezTo>
                <a:cubicBezTo>
                  <a:pt x="7292854" y="48233"/>
                  <a:pt x="7108060" y="41767"/>
                  <a:pt x="6992874" y="27432"/>
                </a:cubicBezTo>
                <a:cubicBezTo>
                  <a:pt x="6877688" y="13097"/>
                  <a:pt x="6668930" y="7947"/>
                  <a:pt x="6440805" y="27432"/>
                </a:cubicBezTo>
                <a:cubicBezTo>
                  <a:pt x="6212680" y="46917"/>
                  <a:pt x="6027476" y="35225"/>
                  <a:pt x="5888736" y="27432"/>
                </a:cubicBezTo>
                <a:cubicBezTo>
                  <a:pt x="5749996" y="19639"/>
                  <a:pt x="5574559" y="43627"/>
                  <a:pt x="5336667" y="27432"/>
                </a:cubicBezTo>
                <a:cubicBezTo>
                  <a:pt x="5098775" y="11237"/>
                  <a:pt x="4837534" y="41882"/>
                  <a:pt x="4574286" y="27432"/>
                </a:cubicBezTo>
                <a:cubicBezTo>
                  <a:pt x="4311038" y="12982"/>
                  <a:pt x="4126419" y="26678"/>
                  <a:pt x="3917061" y="27432"/>
                </a:cubicBezTo>
                <a:cubicBezTo>
                  <a:pt x="3707704" y="28186"/>
                  <a:pt x="3657291" y="40087"/>
                  <a:pt x="3575304" y="27432"/>
                </a:cubicBezTo>
                <a:cubicBezTo>
                  <a:pt x="3493317" y="14777"/>
                  <a:pt x="3185226" y="45867"/>
                  <a:pt x="3023235" y="27432"/>
                </a:cubicBezTo>
                <a:cubicBezTo>
                  <a:pt x="2861244" y="8997"/>
                  <a:pt x="2597085" y="35801"/>
                  <a:pt x="2260854" y="27432"/>
                </a:cubicBezTo>
                <a:cubicBezTo>
                  <a:pt x="1924623" y="19063"/>
                  <a:pt x="1996678" y="15705"/>
                  <a:pt x="1813941" y="27432"/>
                </a:cubicBezTo>
                <a:cubicBezTo>
                  <a:pt x="1631204" y="39159"/>
                  <a:pt x="1187542" y="49167"/>
                  <a:pt x="946404" y="27432"/>
                </a:cubicBezTo>
                <a:cubicBezTo>
                  <a:pt x="705266" y="5697"/>
                  <a:pt x="404743" y="28229"/>
                  <a:pt x="0" y="27432"/>
                </a:cubicBezTo>
                <a:cubicBezTo>
                  <a:pt x="244" y="15297"/>
                  <a:pt x="645" y="7129"/>
                  <a:pt x="0" y="0"/>
                </a:cubicBezTo>
                <a:close/>
              </a:path>
              <a:path w="10515600" h="27432" stroke="0" extrusionOk="0">
                <a:moveTo>
                  <a:pt x="0" y="0"/>
                </a:moveTo>
                <a:cubicBezTo>
                  <a:pt x="230793" y="14353"/>
                  <a:pt x="332416" y="21392"/>
                  <a:pt x="552069" y="0"/>
                </a:cubicBezTo>
                <a:cubicBezTo>
                  <a:pt x="771722" y="-21392"/>
                  <a:pt x="761737" y="-14337"/>
                  <a:pt x="893826" y="0"/>
                </a:cubicBezTo>
                <a:cubicBezTo>
                  <a:pt x="1025915" y="14337"/>
                  <a:pt x="1441584" y="-15498"/>
                  <a:pt x="1761363" y="0"/>
                </a:cubicBezTo>
                <a:cubicBezTo>
                  <a:pt x="2081142" y="15498"/>
                  <a:pt x="2111503" y="7278"/>
                  <a:pt x="2313432" y="0"/>
                </a:cubicBezTo>
                <a:cubicBezTo>
                  <a:pt x="2515361" y="-7278"/>
                  <a:pt x="2743584" y="-17845"/>
                  <a:pt x="2865501" y="0"/>
                </a:cubicBezTo>
                <a:cubicBezTo>
                  <a:pt x="2987418" y="17845"/>
                  <a:pt x="3345183" y="8208"/>
                  <a:pt x="3733038" y="0"/>
                </a:cubicBezTo>
                <a:cubicBezTo>
                  <a:pt x="4120893" y="-8208"/>
                  <a:pt x="4009066" y="-3159"/>
                  <a:pt x="4179951" y="0"/>
                </a:cubicBezTo>
                <a:cubicBezTo>
                  <a:pt x="4350836" y="3159"/>
                  <a:pt x="4735020" y="17517"/>
                  <a:pt x="5047488" y="0"/>
                </a:cubicBezTo>
                <a:cubicBezTo>
                  <a:pt x="5359956" y="-17517"/>
                  <a:pt x="5662148" y="-17777"/>
                  <a:pt x="5915025" y="0"/>
                </a:cubicBezTo>
                <a:cubicBezTo>
                  <a:pt x="6167902" y="17777"/>
                  <a:pt x="6308797" y="30350"/>
                  <a:pt x="6572250" y="0"/>
                </a:cubicBezTo>
                <a:cubicBezTo>
                  <a:pt x="6835703" y="-30350"/>
                  <a:pt x="7107419" y="-9627"/>
                  <a:pt x="7439787" y="0"/>
                </a:cubicBezTo>
                <a:cubicBezTo>
                  <a:pt x="7772155" y="9627"/>
                  <a:pt x="7844034" y="-9098"/>
                  <a:pt x="7991856" y="0"/>
                </a:cubicBezTo>
                <a:cubicBezTo>
                  <a:pt x="8139678" y="9098"/>
                  <a:pt x="8289889" y="-20239"/>
                  <a:pt x="8543925" y="0"/>
                </a:cubicBezTo>
                <a:cubicBezTo>
                  <a:pt x="8797961" y="20239"/>
                  <a:pt x="8994198" y="29575"/>
                  <a:pt x="9306306" y="0"/>
                </a:cubicBezTo>
                <a:cubicBezTo>
                  <a:pt x="9618414" y="-29575"/>
                  <a:pt x="9739118" y="-23835"/>
                  <a:pt x="9858375" y="0"/>
                </a:cubicBezTo>
                <a:cubicBezTo>
                  <a:pt x="9977632" y="23835"/>
                  <a:pt x="10370488" y="-4069"/>
                  <a:pt x="10515600" y="0"/>
                </a:cubicBezTo>
                <a:cubicBezTo>
                  <a:pt x="10515650" y="5798"/>
                  <a:pt x="10515903" y="19375"/>
                  <a:pt x="10515600" y="27432"/>
                </a:cubicBezTo>
                <a:cubicBezTo>
                  <a:pt x="10304538" y="42307"/>
                  <a:pt x="10069280" y="3335"/>
                  <a:pt x="9753219" y="27432"/>
                </a:cubicBezTo>
                <a:cubicBezTo>
                  <a:pt x="9437158" y="51529"/>
                  <a:pt x="9488415" y="23852"/>
                  <a:pt x="9411462" y="27432"/>
                </a:cubicBezTo>
                <a:cubicBezTo>
                  <a:pt x="9334509" y="31012"/>
                  <a:pt x="9183755" y="44107"/>
                  <a:pt x="8964549" y="27432"/>
                </a:cubicBezTo>
                <a:cubicBezTo>
                  <a:pt x="8745343" y="10757"/>
                  <a:pt x="8279150" y="61693"/>
                  <a:pt x="8097012" y="27432"/>
                </a:cubicBezTo>
                <a:cubicBezTo>
                  <a:pt x="7914874" y="-6829"/>
                  <a:pt x="7608717" y="59556"/>
                  <a:pt x="7439787" y="27432"/>
                </a:cubicBezTo>
                <a:cubicBezTo>
                  <a:pt x="7270858" y="-4692"/>
                  <a:pt x="7154492" y="27026"/>
                  <a:pt x="6992874" y="27432"/>
                </a:cubicBezTo>
                <a:cubicBezTo>
                  <a:pt x="6831256" y="27838"/>
                  <a:pt x="6536817" y="51174"/>
                  <a:pt x="6335649" y="27432"/>
                </a:cubicBezTo>
                <a:cubicBezTo>
                  <a:pt x="6134481" y="3690"/>
                  <a:pt x="6097824" y="11070"/>
                  <a:pt x="5993892" y="27432"/>
                </a:cubicBezTo>
                <a:cubicBezTo>
                  <a:pt x="5889960" y="43794"/>
                  <a:pt x="5793821" y="34098"/>
                  <a:pt x="5652135" y="27432"/>
                </a:cubicBezTo>
                <a:cubicBezTo>
                  <a:pt x="5510449" y="20766"/>
                  <a:pt x="5168382" y="-3650"/>
                  <a:pt x="4994910" y="27432"/>
                </a:cubicBezTo>
                <a:cubicBezTo>
                  <a:pt x="4821439" y="58514"/>
                  <a:pt x="4653937" y="21362"/>
                  <a:pt x="4547997" y="27432"/>
                </a:cubicBezTo>
                <a:cubicBezTo>
                  <a:pt x="4442057" y="33502"/>
                  <a:pt x="4153363" y="33024"/>
                  <a:pt x="3785616" y="27432"/>
                </a:cubicBezTo>
                <a:cubicBezTo>
                  <a:pt x="3417869" y="21840"/>
                  <a:pt x="3544908" y="29840"/>
                  <a:pt x="3338703" y="27432"/>
                </a:cubicBezTo>
                <a:cubicBezTo>
                  <a:pt x="3132498" y="25024"/>
                  <a:pt x="2782152" y="45947"/>
                  <a:pt x="2576322" y="27432"/>
                </a:cubicBezTo>
                <a:cubicBezTo>
                  <a:pt x="2370492" y="8917"/>
                  <a:pt x="2347214" y="14129"/>
                  <a:pt x="2234565" y="27432"/>
                </a:cubicBezTo>
                <a:cubicBezTo>
                  <a:pt x="2121916" y="40735"/>
                  <a:pt x="1785921" y="49081"/>
                  <a:pt x="1472184" y="27432"/>
                </a:cubicBezTo>
                <a:cubicBezTo>
                  <a:pt x="1158447" y="5783"/>
                  <a:pt x="1203910" y="37937"/>
                  <a:pt x="1025271" y="27432"/>
                </a:cubicBezTo>
                <a:cubicBezTo>
                  <a:pt x="846632" y="16927"/>
                  <a:pt x="846577" y="17996"/>
                  <a:pt x="683514" y="27432"/>
                </a:cubicBezTo>
                <a:cubicBezTo>
                  <a:pt x="520451" y="36868"/>
                  <a:pt x="320799" y="46677"/>
                  <a:pt x="0" y="27432"/>
                </a:cubicBezTo>
                <a:cubicBezTo>
                  <a:pt x="-510" y="19859"/>
                  <a:pt x="-1106" y="11474"/>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xmln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5658354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28AE282-8875-4F49-AB21-E1C2BCAEA1F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81712EA2-EF8C-4F18-BECF-AD121F72816A}"/>
              </a:ext>
            </a:extLst>
          </p:cNvPr>
          <p:cNvSpPr>
            <a:spLocks noGrp="1"/>
          </p:cNvSpPr>
          <p:nvPr>
            <p:ph type="body" idx="1"/>
          </p:nvPr>
        </p:nvSpPr>
        <p:spPr>
          <a:xfrm>
            <a:off x="839788" y="1938528"/>
            <a:ext cx="5157787" cy="823912"/>
          </a:xfrm>
        </p:spPr>
        <p:txBody>
          <a:bodyPr anchor="b">
            <a:normAutofit/>
          </a:bodyPr>
          <a:lstStyle>
            <a:lvl1pPr marL="0" indent="0">
              <a:buNone/>
              <a:defRPr sz="36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7D7B59D4-E93F-40C1-A1A2-F1867830C678}"/>
              </a:ext>
            </a:extLst>
          </p:cNvPr>
          <p:cNvSpPr>
            <a:spLocks noGrp="1"/>
          </p:cNvSpPr>
          <p:nvPr>
            <p:ph sz="half" idx="2"/>
          </p:nvPr>
        </p:nvSpPr>
        <p:spPr>
          <a:xfrm>
            <a:off x="839788" y="2926080"/>
            <a:ext cx="5157787" cy="326440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xmlns="" id="{6E810616-1C77-42AE-8449-D0B64E2B8475}"/>
              </a:ext>
            </a:extLst>
          </p:cNvPr>
          <p:cNvSpPr>
            <a:spLocks noGrp="1"/>
          </p:cNvSpPr>
          <p:nvPr>
            <p:ph type="body" sz="quarter" idx="3"/>
          </p:nvPr>
        </p:nvSpPr>
        <p:spPr>
          <a:xfrm>
            <a:off x="6172200" y="1938528"/>
            <a:ext cx="5183188" cy="823912"/>
          </a:xfrm>
        </p:spPr>
        <p:txBody>
          <a:bodyPr anchor="b">
            <a:normAutofit/>
          </a:bodyPr>
          <a:lstStyle>
            <a:lvl1pPr marL="0" indent="0">
              <a:buNone/>
              <a:defRPr sz="36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BA74E172-AFE8-48E4-BBB0-CA6D4EC1127C}"/>
              </a:ext>
            </a:extLst>
          </p:cNvPr>
          <p:cNvSpPr>
            <a:spLocks noGrp="1"/>
          </p:cNvSpPr>
          <p:nvPr>
            <p:ph sz="quarter" idx="4"/>
          </p:nvPr>
        </p:nvSpPr>
        <p:spPr>
          <a:xfrm>
            <a:off x="6172200" y="2926080"/>
            <a:ext cx="5183188" cy="326440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xmlns="" id="{4C9407CC-270D-4C98-B95C-7AE67D2E1913}"/>
              </a:ext>
            </a:extLst>
          </p:cNvPr>
          <p:cNvSpPr>
            <a:spLocks noGrp="1"/>
          </p:cNvSpPr>
          <p:nvPr>
            <p:ph type="dt" sz="half" idx="10"/>
          </p:nvPr>
        </p:nvSpPr>
        <p:spPr/>
        <p:txBody>
          <a:bodyPr/>
          <a:lstStyle/>
          <a:p>
            <a:fld id="{72345051-2045-45DA-935E-2E3CA1A69ADC}" type="datetimeFigureOut">
              <a:rPr lang="en-US" smtClean="0"/>
              <a:t>4/22/2020</a:t>
            </a:fld>
            <a:endParaRPr lang="en-US"/>
          </a:p>
        </p:txBody>
      </p:sp>
      <p:sp>
        <p:nvSpPr>
          <p:cNvPr id="8" name="Footer Placeholder 7">
            <a:extLst>
              <a:ext uri="{FF2B5EF4-FFF2-40B4-BE49-F238E27FC236}">
                <a16:creationId xmlns:a16="http://schemas.microsoft.com/office/drawing/2014/main" xmlns="" id="{454070D5-9B7B-47FC-9F75-F6AD9607452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428EAC17-33BE-4265-8C06-644C2D34FD3C}"/>
              </a:ext>
            </a:extLst>
          </p:cNvPr>
          <p:cNvSpPr>
            <a:spLocks noGrp="1"/>
          </p:cNvSpPr>
          <p:nvPr>
            <p:ph type="sldNum" sz="quarter" idx="12"/>
          </p:nvPr>
        </p:nvSpPr>
        <p:spPr/>
        <p:txBody>
          <a:bodyPr/>
          <a:lstStyle/>
          <a:p>
            <a:fld id="{A7CD31F4-64FA-4BA0-9498-67783267A8C8}" type="slidenum">
              <a:rPr lang="en-US" smtClean="0"/>
              <a:t>‹#›</a:t>
            </a:fld>
            <a:endParaRPr lang="en-US"/>
          </a:p>
        </p:txBody>
      </p:sp>
      <p:sp>
        <p:nvSpPr>
          <p:cNvPr id="11" name="Rectangle 10" descr="Tag=AccentColor&#10;Flavor=Light&#10;Target=FillAndLine">
            <a:extLst>
              <a:ext uri="{FF2B5EF4-FFF2-40B4-BE49-F238E27FC236}">
                <a16:creationId xmlns:a16="http://schemas.microsoft.com/office/drawing/2014/main" xmlns="" id="{F634C457-AEBF-47D7-9200-BAD05D138B12}"/>
              </a:ext>
            </a:extLst>
          </p:cNvPr>
          <p:cNvSpPr/>
          <p:nvPr/>
        </p:nvSpPr>
        <p:spPr>
          <a:xfrm>
            <a:off x="838199" y="1709928"/>
            <a:ext cx="10515600" cy="27432"/>
          </a:xfrm>
          <a:custGeom>
            <a:avLst/>
            <a:gdLst>
              <a:gd name="connsiteX0" fmla="*/ 0 w 10515600"/>
              <a:gd name="connsiteY0" fmla="*/ 0 h 27432"/>
              <a:gd name="connsiteX1" fmla="*/ 446913 w 10515600"/>
              <a:gd name="connsiteY1" fmla="*/ 0 h 27432"/>
              <a:gd name="connsiteX2" fmla="*/ 1104138 w 10515600"/>
              <a:gd name="connsiteY2" fmla="*/ 0 h 27432"/>
              <a:gd name="connsiteX3" fmla="*/ 1866519 w 10515600"/>
              <a:gd name="connsiteY3" fmla="*/ 0 h 27432"/>
              <a:gd name="connsiteX4" fmla="*/ 2208276 w 10515600"/>
              <a:gd name="connsiteY4" fmla="*/ 0 h 27432"/>
              <a:gd name="connsiteX5" fmla="*/ 2550033 w 10515600"/>
              <a:gd name="connsiteY5" fmla="*/ 0 h 27432"/>
              <a:gd name="connsiteX6" fmla="*/ 3417570 w 10515600"/>
              <a:gd name="connsiteY6" fmla="*/ 0 h 27432"/>
              <a:gd name="connsiteX7" fmla="*/ 4074795 w 10515600"/>
              <a:gd name="connsiteY7" fmla="*/ 0 h 27432"/>
              <a:gd name="connsiteX8" fmla="*/ 4416552 w 10515600"/>
              <a:gd name="connsiteY8" fmla="*/ 0 h 27432"/>
              <a:gd name="connsiteX9" fmla="*/ 5073777 w 10515600"/>
              <a:gd name="connsiteY9" fmla="*/ 0 h 27432"/>
              <a:gd name="connsiteX10" fmla="*/ 5941314 w 10515600"/>
              <a:gd name="connsiteY10" fmla="*/ 0 h 27432"/>
              <a:gd name="connsiteX11" fmla="*/ 6493383 w 10515600"/>
              <a:gd name="connsiteY11" fmla="*/ 0 h 27432"/>
              <a:gd name="connsiteX12" fmla="*/ 7045452 w 10515600"/>
              <a:gd name="connsiteY12" fmla="*/ 0 h 27432"/>
              <a:gd name="connsiteX13" fmla="*/ 7702677 w 10515600"/>
              <a:gd name="connsiteY13" fmla="*/ 0 h 27432"/>
              <a:gd name="connsiteX14" fmla="*/ 8465058 w 10515600"/>
              <a:gd name="connsiteY14" fmla="*/ 0 h 27432"/>
              <a:gd name="connsiteX15" fmla="*/ 9227439 w 10515600"/>
              <a:gd name="connsiteY15" fmla="*/ 0 h 27432"/>
              <a:gd name="connsiteX16" fmla="*/ 10515600 w 10515600"/>
              <a:gd name="connsiteY16" fmla="*/ 0 h 27432"/>
              <a:gd name="connsiteX17" fmla="*/ 10515600 w 10515600"/>
              <a:gd name="connsiteY17" fmla="*/ 27432 h 27432"/>
              <a:gd name="connsiteX18" fmla="*/ 10068687 w 10515600"/>
              <a:gd name="connsiteY18" fmla="*/ 27432 h 27432"/>
              <a:gd name="connsiteX19" fmla="*/ 9201150 w 10515600"/>
              <a:gd name="connsiteY19" fmla="*/ 27432 h 27432"/>
              <a:gd name="connsiteX20" fmla="*/ 8543925 w 10515600"/>
              <a:gd name="connsiteY20" fmla="*/ 27432 h 27432"/>
              <a:gd name="connsiteX21" fmla="*/ 8202168 w 10515600"/>
              <a:gd name="connsiteY21" fmla="*/ 27432 h 27432"/>
              <a:gd name="connsiteX22" fmla="*/ 7544943 w 10515600"/>
              <a:gd name="connsiteY22" fmla="*/ 27432 h 27432"/>
              <a:gd name="connsiteX23" fmla="*/ 6992874 w 10515600"/>
              <a:gd name="connsiteY23" fmla="*/ 27432 h 27432"/>
              <a:gd name="connsiteX24" fmla="*/ 6440805 w 10515600"/>
              <a:gd name="connsiteY24" fmla="*/ 27432 h 27432"/>
              <a:gd name="connsiteX25" fmla="*/ 5888736 w 10515600"/>
              <a:gd name="connsiteY25" fmla="*/ 27432 h 27432"/>
              <a:gd name="connsiteX26" fmla="*/ 5336667 w 10515600"/>
              <a:gd name="connsiteY26" fmla="*/ 27432 h 27432"/>
              <a:gd name="connsiteX27" fmla="*/ 4574286 w 10515600"/>
              <a:gd name="connsiteY27" fmla="*/ 27432 h 27432"/>
              <a:gd name="connsiteX28" fmla="*/ 3917061 w 10515600"/>
              <a:gd name="connsiteY28" fmla="*/ 27432 h 27432"/>
              <a:gd name="connsiteX29" fmla="*/ 3575304 w 10515600"/>
              <a:gd name="connsiteY29" fmla="*/ 27432 h 27432"/>
              <a:gd name="connsiteX30" fmla="*/ 3023235 w 10515600"/>
              <a:gd name="connsiteY30" fmla="*/ 27432 h 27432"/>
              <a:gd name="connsiteX31" fmla="*/ 2260854 w 10515600"/>
              <a:gd name="connsiteY31" fmla="*/ 27432 h 27432"/>
              <a:gd name="connsiteX32" fmla="*/ 1813941 w 10515600"/>
              <a:gd name="connsiteY32" fmla="*/ 27432 h 27432"/>
              <a:gd name="connsiteX33" fmla="*/ 946404 w 10515600"/>
              <a:gd name="connsiteY33" fmla="*/ 27432 h 27432"/>
              <a:gd name="connsiteX34" fmla="*/ 0 w 10515600"/>
              <a:gd name="connsiteY34" fmla="*/ 27432 h 27432"/>
              <a:gd name="connsiteX35" fmla="*/ 0 w 10515600"/>
              <a:gd name="connsiteY35"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515600" h="27432" fill="none" extrusionOk="0">
                <a:moveTo>
                  <a:pt x="0" y="0"/>
                </a:moveTo>
                <a:cubicBezTo>
                  <a:pt x="119693" y="-14343"/>
                  <a:pt x="253007" y="-7583"/>
                  <a:pt x="446913" y="0"/>
                </a:cubicBezTo>
                <a:cubicBezTo>
                  <a:pt x="640819" y="7583"/>
                  <a:pt x="841419" y="-7067"/>
                  <a:pt x="1104138" y="0"/>
                </a:cubicBezTo>
                <a:cubicBezTo>
                  <a:pt x="1366858" y="7067"/>
                  <a:pt x="1495525" y="1255"/>
                  <a:pt x="1866519" y="0"/>
                </a:cubicBezTo>
                <a:cubicBezTo>
                  <a:pt x="2237513" y="-1255"/>
                  <a:pt x="2043820" y="12003"/>
                  <a:pt x="2208276" y="0"/>
                </a:cubicBezTo>
                <a:cubicBezTo>
                  <a:pt x="2372732" y="-12003"/>
                  <a:pt x="2419452" y="9887"/>
                  <a:pt x="2550033" y="0"/>
                </a:cubicBezTo>
                <a:cubicBezTo>
                  <a:pt x="2680614" y="-9887"/>
                  <a:pt x="3098156" y="3827"/>
                  <a:pt x="3417570" y="0"/>
                </a:cubicBezTo>
                <a:cubicBezTo>
                  <a:pt x="3736984" y="-3827"/>
                  <a:pt x="3916040" y="-6233"/>
                  <a:pt x="4074795" y="0"/>
                </a:cubicBezTo>
                <a:cubicBezTo>
                  <a:pt x="4233551" y="6233"/>
                  <a:pt x="4279253" y="5661"/>
                  <a:pt x="4416552" y="0"/>
                </a:cubicBezTo>
                <a:cubicBezTo>
                  <a:pt x="4553851" y="-5661"/>
                  <a:pt x="4915758" y="26022"/>
                  <a:pt x="5073777" y="0"/>
                </a:cubicBezTo>
                <a:cubicBezTo>
                  <a:pt x="5231797" y="-26022"/>
                  <a:pt x="5612089" y="32230"/>
                  <a:pt x="5941314" y="0"/>
                </a:cubicBezTo>
                <a:cubicBezTo>
                  <a:pt x="6270539" y="-32230"/>
                  <a:pt x="6313600" y="3064"/>
                  <a:pt x="6493383" y="0"/>
                </a:cubicBezTo>
                <a:cubicBezTo>
                  <a:pt x="6673166" y="-3064"/>
                  <a:pt x="6902474" y="-21096"/>
                  <a:pt x="7045452" y="0"/>
                </a:cubicBezTo>
                <a:cubicBezTo>
                  <a:pt x="7188430" y="21096"/>
                  <a:pt x="7478162" y="17386"/>
                  <a:pt x="7702677" y="0"/>
                </a:cubicBezTo>
                <a:cubicBezTo>
                  <a:pt x="7927192" y="-17386"/>
                  <a:pt x="8295683" y="-35143"/>
                  <a:pt x="8465058" y="0"/>
                </a:cubicBezTo>
                <a:cubicBezTo>
                  <a:pt x="8634433" y="35143"/>
                  <a:pt x="8927835" y="4103"/>
                  <a:pt x="9227439" y="0"/>
                </a:cubicBezTo>
                <a:cubicBezTo>
                  <a:pt x="9527043" y="-4103"/>
                  <a:pt x="10105355" y="-17535"/>
                  <a:pt x="10515600" y="0"/>
                </a:cubicBezTo>
                <a:cubicBezTo>
                  <a:pt x="10515789" y="12323"/>
                  <a:pt x="10515633" y="14639"/>
                  <a:pt x="10515600" y="27432"/>
                </a:cubicBezTo>
                <a:cubicBezTo>
                  <a:pt x="10343646" y="15282"/>
                  <a:pt x="10223667" y="31057"/>
                  <a:pt x="10068687" y="27432"/>
                </a:cubicBezTo>
                <a:cubicBezTo>
                  <a:pt x="9913707" y="23807"/>
                  <a:pt x="9512455" y="4101"/>
                  <a:pt x="9201150" y="27432"/>
                </a:cubicBezTo>
                <a:cubicBezTo>
                  <a:pt x="8889845" y="50763"/>
                  <a:pt x="8866277" y="3158"/>
                  <a:pt x="8543925" y="27432"/>
                </a:cubicBezTo>
                <a:cubicBezTo>
                  <a:pt x="8221573" y="51706"/>
                  <a:pt x="8288348" y="37286"/>
                  <a:pt x="8202168" y="27432"/>
                </a:cubicBezTo>
                <a:cubicBezTo>
                  <a:pt x="8115988" y="17578"/>
                  <a:pt x="7797033" y="6631"/>
                  <a:pt x="7544943" y="27432"/>
                </a:cubicBezTo>
                <a:cubicBezTo>
                  <a:pt x="7292854" y="48233"/>
                  <a:pt x="7108060" y="41767"/>
                  <a:pt x="6992874" y="27432"/>
                </a:cubicBezTo>
                <a:cubicBezTo>
                  <a:pt x="6877688" y="13097"/>
                  <a:pt x="6668930" y="7947"/>
                  <a:pt x="6440805" y="27432"/>
                </a:cubicBezTo>
                <a:cubicBezTo>
                  <a:pt x="6212680" y="46917"/>
                  <a:pt x="6027476" y="35225"/>
                  <a:pt x="5888736" y="27432"/>
                </a:cubicBezTo>
                <a:cubicBezTo>
                  <a:pt x="5749996" y="19639"/>
                  <a:pt x="5574559" y="43627"/>
                  <a:pt x="5336667" y="27432"/>
                </a:cubicBezTo>
                <a:cubicBezTo>
                  <a:pt x="5098775" y="11237"/>
                  <a:pt x="4837534" y="41882"/>
                  <a:pt x="4574286" y="27432"/>
                </a:cubicBezTo>
                <a:cubicBezTo>
                  <a:pt x="4311038" y="12982"/>
                  <a:pt x="4126419" y="26678"/>
                  <a:pt x="3917061" y="27432"/>
                </a:cubicBezTo>
                <a:cubicBezTo>
                  <a:pt x="3707704" y="28186"/>
                  <a:pt x="3657291" y="40087"/>
                  <a:pt x="3575304" y="27432"/>
                </a:cubicBezTo>
                <a:cubicBezTo>
                  <a:pt x="3493317" y="14777"/>
                  <a:pt x="3185226" y="45867"/>
                  <a:pt x="3023235" y="27432"/>
                </a:cubicBezTo>
                <a:cubicBezTo>
                  <a:pt x="2861244" y="8997"/>
                  <a:pt x="2597085" y="35801"/>
                  <a:pt x="2260854" y="27432"/>
                </a:cubicBezTo>
                <a:cubicBezTo>
                  <a:pt x="1924623" y="19063"/>
                  <a:pt x="1996678" y="15705"/>
                  <a:pt x="1813941" y="27432"/>
                </a:cubicBezTo>
                <a:cubicBezTo>
                  <a:pt x="1631204" y="39159"/>
                  <a:pt x="1187542" y="49167"/>
                  <a:pt x="946404" y="27432"/>
                </a:cubicBezTo>
                <a:cubicBezTo>
                  <a:pt x="705266" y="5697"/>
                  <a:pt x="404743" y="28229"/>
                  <a:pt x="0" y="27432"/>
                </a:cubicBezTo>
                <a:cubicBezTo>
                  <a:pt x="244" y="15297"/>
                  <a:pt x="645" y="7129"/>
                  <a:pt x="0" y="0"/>
                </a:cubicBezTo>
                <a:close/>
              </a:path>
              <a:path w="10515600" h="27432" stroke="0" extrusionOk="0">
                <a:moveTo>
                  <a:pt x="0" y="0"/>
                </a:moveTo>
                <a:cubicBezTo>
                  <a:pt x="230793" y="14353"/>
                  <a:pt x="332416" y="21392"/>
                  <a:pt x="552069" y="0"/>
                </a:cubicBezTo>
                <a:cubicBezTo>
                  <a:pt x="771722" y="-21392"/>
                  <a:pt x="761737" y="-14337"/>
                  <a:pt x="893826" y="0"/>
                </a:cubicBezTo>
                <a:cubicBezTo>
                  <a:pt x="1025915" y="14337"/>
                  <a:pt x="1441584" y="-15498"/>
                  <a:pt x="1761363" y="0"/>
                </a:cubicBezTo>
                <a:cubicBezTo>
                  <a:pt x="2081142" y="15498"/>
                  <a:pt x="2111503" y="7278"/>
                  <a:pt x="2313432" y="0"/>
                </a:cubicBezTo>
                <a:cubicBezTo>
                  <a:pt x="2515361" y="-7278"/>
                  <a:pt x="2743584" y="-17845"/>
                  <a:pt x="2865501" y="0"/>
                </a:cubicBezTo>
                <a:cubicBezTo>
                  <a:pt x="2987418" y="17845"/>
                  <a:pt x="3345183" y="8208"/>
                  <a:pt x="3733038" y="0"/>
                </a:cubicBezTo>
                <a:cubicBezTo>
                  <a:pt x="4120893" y="-8208"/>
                  <a:pt x="4009066" y="-3159"/>
                  <a:pt x="4179951" y="0"/>
                </a:cubicBezTo>
                <a:cubicBezTo>
                  <a:pt x="4350836" y="3159"/>
                  <a:pt x="4735020" y="17517"/>
                  <a:pt x="5047488" y="0"/>
                </a:cubicBezTo>
                <a:cubicBezTo>
                  <a:pt x="5359956" y="-17517"/>
                  <a:pt x="5662148" y="-17777"/>
                  <a:pt x="5915025" y="0"/>
                </a:cubicBezTo>
                <a:cubicBezTo>
                  <a:pt x="6167902" y="17777"/>
                  <a:pt x="6308797" y="30350"/>
                  <a:pt x="6572250" y="0"/>
                </a:cubicBezTo>
                <a:cubicBezTo>
                  <a:pt x="6835703" y="-30350"/>
                  <a:pt x="7107419" y="-9627"/>
                  <a:pt x="7439787" y="0"/>
                </a:cubicBezTo>
                <a:cubicBezTo>
                  <a:pt x="7772155" y="9627"/>
                  <a:pt x="7844034" y="-9098"/>
                  <a:pt x="7991856" y="0"/>
                </a:cubicBezTo>
                <a:cubicBezTo>
                  <a:pt x="8139678" y="9098"/>
                  <a:pt x="8289889" y="-20239"/>
                  <a:pt x="8543925" y="0"/>
                </a:cubicBezTo>
                <a:cubicBezTo>
                  <a:pt x="8797961" y="20239"/>
                  <a:pt x="8994198" y="29575"/>
                  <a:pt x="9306306" y="0"/>
                </a:cubicBezTo>
                <a:cubicBezTo>
                  <a:pt x="9618414" y="-29575"/>
                  <a:pt x="9739118" y="-23835"/>
                  <a:pt x="9858375" y="0"/>
                </a:cubicBezTo>
                <a:cubicBezTo>
                  <a:pt x="9977632" y="23835"/>
                  <a:pt x="10370488" y="-4069"/>
                  <a:pt x="10515600" y="0"/>
                </a:cubicBezTo>
                <a:cubicBezTo>
                  <a:pt x="10515650" y="5798"/>
                  <a:pt x="10515903" y="19375"/>
                  <a:pt x="10515600" y="27432"/>
                </a:cubicBezTo>
                <a:cubicBezTo>
                  <a:pt x="10304538" y="42307"/>
                  <a:pt x="10069280" y="3335"/>
                  <a:pt x="9753219" y="27432"/>
                </a:cubicBezTo>
                <a:cubicBezTo>
                  <a:pt x="9437158" y="51529"/>
                  <a:pt x="9488415" y="23852"/>
                  <a:pt x="9411462" y="27432"/>
                </a:cubicBezTo>
                <a:cubicBezTo>
                  <a:pt x="9334509" y="31012"/>
                  <a:pt x="9183755" y="44107"/>
                  <a:pt x="8964549" y="27432"/>
                </a:cubicBezTo>
                <a:cubicBezTo>
                  <a:pt x="8745343" y="10757"/>
                  <a:pt x="8279150" y="61693"/>
                  <a:pt x="8097012" y="27432"/>
                </a:cubicBezTo>
                <a:cubicBezTo>
                  <a:pt x="7914874" y="-6829"/>
                  <a:pt x="7608717" y="59556"/>
                  <a:pt x="7439787" y="27432"/>
                </a:cubicBezTo>
                <a:cubicBezTo>
                  <a:pt x="7270858" y="-4692"/>
                  <a:pt x="7154492" y="27026"/>
                  <a:pt x="6992874" y="27432"/>
                </a:cubicBezTo>
                <a:cubicBezTo>
                  <a:pt x="6831256" y="27838"/>
                  <a:pt x="6536817" y="51174"/>
                  <a:pt x="6335649" y="27432"/>
                </a:cubicBezTo>
                <a:cubicBezTo>
                  <a:pt x="6134481" y="3690"/>
                  <a:pt x="6097824" y="11070"/>
                  <a:pt x="5993892" y="27432"/>
                </a:cubicBezTo>
                <a:cubicBezTo>
                  <a:pt x="5889960" y="43794"/>
                  <a:pt x="5793821" y="34098"/>
                  <a:pt x="5652135" y="27432"/>
                </a:cubicBezTo>
                <a:cubicBezTo>
                  <a:pt x="5510449" y="20766"/>
                  <a:pt x="5168382" y="-3650"/>
                  <a:pt x="4994910" y="27432"/>
                </a:cubicBezTo>
                <a:cubicBezTo>
                  <a:pt x="4821439" y="58514"/>
                  <a:pt x="4653937" y="21362"/>
                  <a:pt x="4547997" y="27432"/>
                </a:cubicBezTo>
                <a:cubicBezTo>
                  <a:pt x="4442057" y="33502"/>
                  <a:pt x="4153363" y="33024"/>
                  <a:pt x="3785616" y="27432"/>
                </a:cubicBezTo>
                <a:cubicBezTo>
                  <a:pt x="3417869" y="21840"/>
                  <a:pt x="3544908" y="29840"/>
                  <a:pt x="3338703" y="27432"/>
                </a:cubicBezTo>
                <a:cubicBezTo>
                  <a:pt x="3132498" y="25024"/>
                  <a:pt x="2782152" y="45947"/>
                  <a:pt x="2576322" y="27432"/>
                </a:cubicBezTo>
                <a:cubicBezTo>
                  <a:pt x="2370492" y="8917"/>
                  <a:pt x="2347214" y="14129"/>
                  <a:pt x="2234565" y="27432"/>
                </a:cubicBezTo>
                <a:cubicBezTo>
                  <a:pt x="2121916" y="40735"/>
                  <a:pt x="1785921" y="49081"/>
                  <a:pt x="1472184" y="27432"/>
                </a:cubicBezTo>
                <a:cubicBezTo>
                  <a:pt x="1158447" y="5783"/>
                  <a:pt x="1203910" y="37937"/>
                  <a:pt x="1025271" y="27432"/>
                </a:cubicBezTo>
                <a:cubicBezTo>
                  <a:pt x="846632" y="16927"/>
                  <a:pt x="846577" y="17996"/>
                  <a:pt x="683514" y="27432"/>
                </a:cubicBezTo>
                <a:cubicBezTo>
                  <a:pt x="520451" y="36868"/>
                  <a:pt x="320799" y="46677"/>
                  <a:pt x="0" y="27432"/>
                </a:cubicBezTo>
                <a:cubicBezTo>
                  <a:pt x="-510" y="19859"/>
                  <a:pt x="-1106" y="11474"/>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xmln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7152974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9EE9AC0-40CD-4451-BF00-5E2FC7B7451B}"/>
              </a:ext>
            </a:extLst>
          </p:cNvPr>
          <p:cNvSpPr>
            <a:spLocks noGrp="1"/>
          </p:cNvSpPr>
          <p:nvPr>
            <p:ph type="title"/>
          </p:nvPr>
        </p:nvSpPr>
        <p:spPr>
          <a:xfrm>
            <a:off x="2203704" y="1728216"/>
            <a:ext cx="7781544" cy="3392424"/>
          </a:xfrm>
        </p:spPr>
        <p:txBody>
          <a:bodyPr>
            <a:normAutofit/>
          </a:bodyPr>
          <a:lstStyle>
            <a:lvl1pPr algn="ctr">
              <a:defRPr sz="7800"/>
            </a:lvl1pPr>
          </a:lstStyle>
          <a:p>
            <a:r>
              <a:rPr lang="en-US"/>
              <a:t>Click to edit Master title style</a:t>
            </a:r>
            <a:endParaRPr lang="en-US" dirty="0"/>
          </a:p>
        </p:txBody>
      </p:sp>
      <p:sp>
        <p:nvSpPr>
          <p:cNvPr id="3" name="Date Placeholder 2">
            <a:extLst>
              <a:ext uri="{FF2B5EF4-FFF2-40B4-BE49-F238E27FC236}">
                <a16:creationId xmlns:a16="http://schemas.microsoft.com/office/drawing/2014/main" xmlns="" id="{C6FD9A32-9C83-452B-BC69-CC6E95D3C93C}"/>
              </a:ext>
            </a:extLst>
          </p:cNvPr>
          <p:cNvSpPr>
            <a:spLocks noGrp="1"/>
          </p:cNvSpPr>
          <p:nvPr>
            <p:ph type="dt" sz="half" idx="10"/>
          </p:nvPr>
        </p:nvSpPr>
        <p:spPr/>
        <p:txBody>
          <a:bodyPr/>
          <a:lstStyle/>
          <a:p>
            <a:fld id="{72345051-2045-45DA-935E-2E3CA1A69ADC}" type="datetimeFigureOut">
              <a:rPr lang="en-US" smtClean="0"/>
              <a:t>4/22/2020</a:t>
            </a:fld>
            <a:endParaRPr lang="en-US"/>
          </a:p>
        </p:txBody>
      </p:sp>
      <p:sp>
        <p:nvSpPr>
          <p:cNvPr id="4" name="Footer Placeholder 3">
            <a:extLst>
              <a:ext uri="{FF2B5EF4-FFF2-40B4-BE49-F238E27FC236}">
                <a16:creationId xmlns:a16="http://schemas.microsoft.com/office/drawing/2014/main" xmlns="" id="{6B87B83E-E23E-42DE-876D-F55908A97DC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061C03A8-D428-4010-B413-13B1E9922628}"/>
              </a:ext>
            </a:extLst>
          </p:cNvPr>
          <p:cNvSpPr>
            <a:spLocks noGrp="1"/>
          </p:cNvSpPr>
          <p:nvPr>
            <p:ph type="sldNum" sz="quarter" idx="12"/>
          </p:nvPr>
        </p:nvSpPr>
        <p:spPr/>
        <p:txBody>
          <a:bodyPr/>
          <a:lstStyle/>
          <a:p>
            <a:fld id="{A7CD31F4-64FA-4BA0-9498-67783267A8C8}" type="slidenum">
              <a:rPr lang="en-US" smtClean="0"/>
              <a:t>‹#›</a:t>
            </a:fld>
            <a:endParaRPr lang="en-US"/>
          </a:p>
        </p:txBody>
      </p:sp>
      <p:sp>
        <p:nvSpPr>
          <p:cNvPr id="6" name="Rectangle 6" descr="Tag=AccentColor&#10;Flavor=Light&#10;Target=FillAndLine">
            <a:extLst>
              <a:ext uri="{FF2B5EF4-FFF2-40B4-BE49-F238E27FC236}">
                <a16:creationId xmlns:a16="http://schemas.microsoft.com/office/drawing/2014/main" xmlns="" id="{17F03060-85EC-4182-8C18-C6EE0D373E4B}"/>
              </a:ext>
            </a:extLst>
          </p:cNvPr>
          <p:cNvSpPr/>
          <p:nvPr/>
        </p:nvSpPr>
        <p:spPr>
          <a:xfrm>
            <a:off x="3974206" y="5126892"/>
            <a:ext cx="4243589" cy="27432"/>
          </a:xfrm>
          <a:custGeom>
            <a:avLst/>
            <a:gdLst>
              <a:gd name="connsiteX0" fmla="*/ 0 w 4243589"/>
              <a:gd name="connsiteY0" fmla="*/ 0 h 27432"/>
              <a:gd name="connsiteX1" fmla="*/ 563791 w 4243589"/>
              <a:gd name="connsiteY1" fmla="*/ 0 h 27432"/>
              <a:gd name="connsiteX2" fmla="*/ 1042710 w 4243589"/>
              <a:gd name="connsiteY2" fmla="*/ 0 h 27432"/>
              <a:gd name="connsiteX3" fmla="*/ 1564066 w 4243589"/>
              <a:gd name="connsiteY3" fmla="*/ 0 h 27432"/>
              <a:gd name="connsiteX4" fmla="*/ 2212729 w 4243589"/>
              <a:gd name="connsiteY4" fmla="*/ 0 h 27432"/>
              <a:gd name="connsiteX5" fmla="*/ 2776520 w 4243589"/>
              <a:gd name="connsiteY5" fmla="*/ 0 h 27432"/>
              <a:gd name="connsiteX6" fmla="*/ 3297875 w 4243589"/>
              <a:gd name="connsiteY6" fmla="*/ 0 h 27432"/>
              <a:gd name="connsiteX7" fmla="*/ 4243589 w 4243589"/>
              <a:gd name="connsiteY7" fmla="*/ 0 h 27432"/>
              <a:gd name="connsiteX8" fmla="*/ 4243589 w 4243589"/>
              <a:gd name="connsiteY8" fmla="*/ 27432 h 27432"/>
              <a:gd name="connsiteX9" fmla="*/ 3637362 w 4243589"/>
              <a:gd name="connsiteY9" fmla="*/ 27432 h 27432"/>
              <a:gd name="connsiteX10" fmla="*/ 3116007 w 4243589"/>
              <a:gd name="connsiteY10" fmla="*/ 27432 h 27432"/>
              <a:gd name="connsiteX11" fmla="*/ 2424908 w 4243589"/>
              <a:gd name="connsiteY11" fmla="*/ 27432 h 27432"/>
              <a:gd name="connsiteX12" fmla="*/ 1861117 w 4243589"/>
              <a:gd name="connsiteY12" fmla="*/ 27432 h 27432"/>
              <a:gd name="connsiteX13" fmla="*/ 1382198 w 4243589"/>
              <a:gd name="connsiteY13" fmla="*/ 27432 h 27432"/>
              <a:gd name="connsiteX14" fmla="*/ 733535 w 4243589"/>
              <a:gd name="connsiteY14" fmla="*/ 27432 h 27432"/>
              <a:gd name="connsiteX15" fmla="*/ 0 w 4243589"/>
              <a:gd name="connsiteY15" fmla="*/ 27432 h 27432"/>
              <a:gd name="connsiteX16" fmla="*/ 0 w 4243589"/>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xmln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36498603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172816A0-77C4-4A3F-87BD-A7321E3C84D2}"/>
              </a:ext>
            </a:extLst>
          </p:cNvPr>
          <p:cNvSpPr>
            <a:spLocks noGrp="1"/>
          </p:cNvSpPr>
          <p:nvPr>
            <p:ph type="dt" sz="half" idx="10"/>
          </p:nvPr>
        </p:nvSpPr>
        <p:spPr/>
        <p:txBody>
          <a:bodyPr/>
          <a:lstStyle/>
          <a:p>
            <a:fld id="{72345051-2045-45DA-935E-2E3CA1A69ADC}" type="datetimeFigureOut">
              <a:rPr lang="en-US" smtClean="0"/>
              <a:t>4/22/2020</a:t>
            </a:fld>
            <a:endParaRPr lang="en-US"/>
          </a:p>
        </p:txBody>
      </p:sp>
      <p:sp>
        <p:nvSpPr>
          <p:cNvPr id="3" name="Footer Placeholder 2">
            <a:extLst>
              <a:ext uri="{FF2B5EF4-FFF2-40B4-BE49-F238E27FC236}">
                <a16:creationId xmlns:a16="http://schemas.microsoft.com/office/drawing/2014/main" xmlns="" id="{A5FC3464-F026-4C77-9441-55ECA5054D5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587D9257-BADE-4D0B-AF0B-D09FE95FA078}"/>
              </a:ext>
            </a:extLst>
          </p:cNvPr>
          <p:cNvSpPr>
            <a:spLocks noGrp="1"/>
          </p:cNvSpPr>
          <p:nvPr>
            <p:ph type="sldNum" sz="quarter" idx="12"/>
          </p:nvPr>
        </p:nvSpPr>
        <p:spPr/>
        <p:txBody>
          <a:bodyPr/>
          <a:lstStyle/>
          <a:p>
            <a:fld id="{A7CD31F4-64FA-4BA0-9498-67783267A8C8}" type="slidenum">
              <a:rPr lang="en-US" smtClean="0"/>
              <a:t>‹#›</a:t>
            </a:fld>
            <a:endParaRPr lang="en-US"/>
          </a:p>
        </p:txBody>
      </p:sp>
    </p:spTree>
    <p:extLst>
      <p:ext uri="{BB962C8B-B14F-4D97-AF65-F5344CB8AC3E}">
        <p14:creationId xmlns:p14="http://schemas.microsoft.com/office/powerpoint/2010/main" val="2052082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9A1C48E-F751-45A2-9010-208B81EDBE69}"/>
              </a:ext>
            </a:extLst>
          </p:cNvPr>
          <p:cNvSpPr>
            <a:spLocks noGrp="1"/>
          </p:cNvSpPr>
          <p:nvPr>
            <p:ph type="title"/>
          </p:nvPr>
        </p:nvSpPr>
        <p:spPr>
          <a:xfrm>
            <a:off x="839788" y="457200"/>
            <a:ext cx="3932237" cy="3429000"/>
          </a:xfrm>
        </p:spPr>
        <p:txBody>
          <a:bodyPr anchor="b">
            <a:normAutofit/>
          </a:bodyPr>
          <a:lstStyle>
            <a:lvl1pPr>
              <a:defRPr sz="60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xmlns="" id="{59D501F6-8430-4758-8636-74D68E990EC3}"/>
              </a:ext>
            </a:extLst>
          </p:cNvPr>
          <p:cNvSpPr>
            <a:spLocks noGrp="1"/>
          </p:cNvSpPr>
          <p:nvPr>
            <p:ph idx="1"/>
          </p:nvPr>
        </p:nvSpPr>
        <p:spPr>
          <a:xfrm>
            <a:off x="5303520" y="548640"/>
            <a:ext cx="6053328" cy="5431536"/>
          </a:xfrm>
        </p:spPr>
        <p:txBody>
          <a:bodyPr anchor="ct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xmlns="" id="{2E79DC39-A29C-494C-98B6-999746C5F38A}"/>
              </a:ext>
            </a:extLst>
          </p:cNvPr>
          <p:cNvSpPr>
            <a:spLocks noGrp="1"/>
          </p:cNvSpPr>
          <p:nvPr>
            <p:ph type="body" sz="half" idx="2"/>
          </p:nvPr>
        </p:nvSpPr>
        <p:spPr>
          <a:xfrm>
            <a:off x="839788" y="3977640"/>
            <a:ext cx="3932237" cy="2002536"/>
          </a:xfrm>
        </p:spPr>
        <p:txBody>
          <a:bodyPr>
            <a:normAutofit/>
          </a:bodyPr>
          <a:lstStyle>
            <a:lvl1pPr marL="0" indent="0">
              <a:buNone/>
              <a:defRPr sz="3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2584C988-A6DB-469A-B8AA-31866F36E83D}"/>
              </a:ext>
            </a:extLst>
          </p:cNvPr>
          <p:cNvSpPr>
            <a:spLocks noGrp="1"/>
          </p:cNvSpPr>
          <p:nvPr>
            <p:ph type="dt" sz="half" idx="10"/>
          </p:nvPr>
        </p:nvSpPr>
        <p:spPr/>
        <p:txBody>
          <a:bodyPr/>
          <a:lstStyle/>
          <a:p>
            <a:fld id="{72345051-2045-45DA-935E-2E3CA1A69ADC}" type="datetimeFigureOut">
              <a:rPr lang="en-US" smtClean="0"/>
              <a:t>4/22/2020</a:t>
            </a:fld>
            <a:endParaRPr lang="en-US"/>
          </a:p>
        </p:txBody>
      </p:sp>
      <p:sp>
        <p:nvSpPr>
          <p:cNvPr id="6" name="Footer Placeholder 5">
            <a:extLst>
              <a:ext uri="{FF2B5EF4-FFF2-40B4-BE49-F238E27FC236}">
                <a16:creationId xmlns:a16="http://schemas.microsoft.com/office/drawing/2014/main" xmlns="" id="{02BC39C3-81EB-4828-9AD3-2F1FAC521E6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4059376C-9810-49A5-BC9A-4E6A02175273}"/>
              </a:ext>
            </a:extLst>
          </p:cNvPr>
          <p:cNvSpPr>
            <a:spLocks noGrp="1"/>
          </p:cNvSpPr>
          <p:nvPr>
            <p:ph type="sldNum" sz="quarter" idx="12"/>
          </p:nvPr>
        </p:nvSpPr>
        <p:spPr/>
        <p:txBody>
          <a:bodyPr/>
          <a:lstStyle/>
          <a:p>
            <a:fld id="{A7CD31F4-64FA-4BA0-9498-67783267A8C8}" type="slidenum">
              <a:rPr lang="en-US" smtClean="0"/>
              <a:t>‹#›</a:t>
            </a:fld>
            <a:endParaRPr lang="en-US"/>
          </a:p>
        </p:txBody>
      </p:sp>
      <p:sp>
        <p:nvSpPr>
          <p:cNvPr id="8" name="Rectangle 6" descr="Tag=AccentColor&#10;Flavor=Light&#10;Target=FillAndLine">
            <a:extLst>
              <a:ext uri="{FF2B5EF4-FFF2-40B4-BE49-F238E27FC236}">
                <a16:creationId xmlns:a16="http://schemas.microsoft.com/office/drawing/2014/main" xmlns="" id="{B9F96F3A-E64D-4401-B02C-BCD5CAA97CFF}"/>
              </a:ext>
            </a:extLst>
          </p:cNvPr>
          <p:cNvSpPr/>
          <p:nvPr/>
        </p:nvSpPr>
        <p:spPr>
          <a:xfrm rot="5400000">
            <a:off x="2797492" y="3254143"/>
            <a:ext cx="4480560" cy="27432"/>
          </a:xfrm>
          <a:custGeom>
            <a:avLst/>
            <a:gdLst>
              <a:gd name="connsiteX0" fmla="*/ 0 w 4480560"/>
              <a:gd name="connsiteY0" fmla="*/ 0 h 27432"/>
              <a:gd name="connsiteX1" fmla="*/ 595274 w 4480560"/>
              <a:gd name="connsiteY1" fmla="*/ 0 h 27432"/>
              <a:gd name="connsiteX2" fmla="*/ 1100938 w 4480560"/>
              <a:gd name="connsiteY2" fmla="*/ 0 h 27432"/>
              <a:gd name="connsiteX3" fmla="*/ 1651406 w 4480560"/>
              <a:gd name="connsiteY3" fmla="*/ 0 h 27432"/>
              <a:gd name="connsiteX4" fmla="*/ 2336292 w 4480560"/>
              <a:gd name="connsiteY4" fmla="*/ 0 h 27432"/>
              <a:gd name="connsiteX5" fmla="*/ 2931566 w 4480560"/>
              <a:gd name="connsiteY5" fmla="*/ 0 h 27432"/>
              <a:gd name="connsiteX6" fmla="*/ 3482035 w 4480560"/>
              <a:gd name="connsiteY6" fmla="*/ 0 h 27432"/>
              <a:gd name="connsiteX7" fmla="*/ 4480560 w 4480560"/>
              <a:gd name="connsiteY7" fmla="*/ 0 h 27432"/>
              <a:gd name="connsiteX8" fmla="*/ 4480560 w 4480560"/>
              <a:gd name="connsiteY8" fmla="*/ 27432 h 27432"/>
              <a:gd name="connsiteX9" fmla="*/ 3840480 w 4480560"/>
              <a:gd name="connsiteY9" fmla="*/ 27432 h 27432"/>
              <a:gd name="connsiteX10" fmla="*/ 3290011 w 4480560"/>
              <a:gd name="connsiteY10" fmla="*/ 27432 h 27432"/>
              <a:gd name="connsiteX11" fmla="*/ 2560320 w 4480560"/>
              <a:gd name="connsiteY11" fmla="*/ 27432 h 27432"/>
              <a:gd name="connsiteX12" fmla="*/ 1965046 w 4480560"/>
              <a:gd name="connsiteY12" fmla="*/ 27432 h 27432"/>
              <a:gd name="connsiteX13" fmla="*/ 1459382 w 4480560"/>
              <a:gd name="connsiteY13" fmla="*/ 27432 h 27432"/>
              <a:gd name="connsiteX14" fmla="*/ 774497 w 4480560"/>
              <a:gd name="connsiteY14" fmla="*/ 27432 h 27432"/>
              <a:gd name="connsiteX15" fmla="*/ 0 w 4480560"/>
              <a:gd name="connsiteY15" fmla="*/ 27432 h 27432"/>
              <a:gd name="connsiteX16" fmla="*/ 0 w 4480560"/>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27432"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79587" y="8304"/>
                  <a:pt x="4480082" y="21512"/>
                  <a:pt x="4480560" y="27432"/>
                </a:cubicBezTo>
                <a:cubicBezTo>
                  <a:pt x="4314132" y="24068"/>
                  <a:pt x="4028383" y="45776"/>
                  <a:pt x="3840480" y="27432"/>
                </a:cubicBezTo>
                <a:cubicBezTo>
                  <a:pt x="3652577" y="9088"/>
                  <a:pt x="3547615" y="11992"/>
                  <a:pt x="3290011" y="27432"/>
                </a:cubicBezTo>
                <a:cubicBezTo>
                  <a:pt x="3032407" y="42872"/>
                  <a:pt x="2830268" y="17863"/>
                  <a:pt x="2560320" y="27432"/>
                </a:cubicBezTo>
                <a:cubicBezTo>
                  <a:pt x="2290372" y="37001"/>
                  <a:pt x="2147422" y="15872"/>
                  <a:pt x="1965046" y="27432"/>
                </a:cubicBezTo>
                <a:cubicBezTo>
                  <a:pt x="1782670" y="38992"/>
                  <a:pt x="1689791" y="49824"/>
                  <a:pt x="1459382" y="27432"/>
                </a:cubicBezTo>
                <a:cubicBezTo>
                  <a:pt x="1228973" y="5040"/>
                  <a:pt x="915486" y="45645"/>
                  <a:pt x="774497" y="27432"/>
                </a:cubicBezTo>
                <a:cubicBezTo>
                  <a:pt x="633508" y="9219"/>
                  <a:pt x="361442" y="-1963"/>
                  <a:pt x="0" y="27432"/>
                </a:cubicBezTo>
                <a:cubicBezTo>
                  <a:pt x="-1048" y="14992"/>
                  <a:pt x="-1120" y="7447"/>
                  <a:pt x="0" y="0"/>
                </a:cubicBezTo>
                <a:close/>
              </a:path>
              <a:path w="4480560" h="27432"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81045" y="9333"/>
                  <a:pt x="4481838" y="19699"/>
                  <a:pt x="4480560" y="27432"/>
                </a:cubicBezTo>
                <a:cubicBezTo>
                  <a:pt x="4279652" y="2294"/>
                  <a:pt x="4200762" y="50710"/>
                  <a:pt x="3930091" y="27432"/>
                </a:cubicBezTo>
                <a:cubicBezTo>
                  <a:pt x="3659420" y="4154"/>
                  <a:pt x="3456052" y="31438"/>
                  <a:pt x="3290011" y="27432"/>
                </a:cubicBezTo>
                <a:cubicBezTo>
                  <a:pt x="3123970" y="23426"/>
                  <a:pt x="2882392" y="41962"/>
                  <a:pt x="2649931" y="27432"/>
                </a:cubicBezTo>
                <a:cubicBezTo>
                  <a:pt x="2417470" y="12902"/>
                  <a:pt x="2238426" y="16481"/>
                  <a:pt x="2054657" y="27432"/>
                </a:cubicBezTo>
                <a:cubicBezTo>
                  <a:pt x="1870888" y="38383"/>
                  <a:pt x="1566368" y="54184"/>
                  <a:pt x="1324966" y="27432"/>
                </a:cubicBezTo>
                <a:cubicBezTo>
                  <a:pt x="1083564" y="680"/>
                  <a:pt x="787410" y="20090"/>
                  <a:pt x="595274" y="27432"/>
                </a:cubicBezTo>
                <a:cubicBezTo>
                  <a:pt x="403138" y="34774"/>
                  <a:pt x="169622" y="19643"/>
                  <a:pt x="0" y="27432"/>
                </a:cubicBezTo>
                <a:cubicBezTo>
                  <a:pt x="211" y="18145"/>
                  <a:pt x="120" y="6480"/>
                  <a:pt x="0" y="0"/>
                </a:cubicBezTo>
                <a:close/>
              </a:path>
            </a:pathLst>
          </a:custGeom>
          <a:solidFill>
            <a:schemeClr val="tx1"/>
          </a:solidFill>
          <a:ln w="44450" cap="rnd">
            <a:solidFill>
              <a:schemeClr val="tx1"/>
            </a:solidFill>
            <a:round/>
            <a:extLst>
              <a:ext uri="{C807C97D-BFC1-408E-A445-0C87EB9F89A2}">
                <ask:lineSketchStyleProps xmlns:ask="http://schemas.microsoft.com/office/drawing/2018/sketchyshapes" xmln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270578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E237704-80BD-41B0-8395-41618EC3AFBC}"/>
              </a:ext>
            </a:extLst>
          </p:cNvPr>
          <p:cNvSpPr>
            <a:spLocks noGrp="1"/>
          </p:cNvSpPr>
          <p:nvPr>
            <p:ph type="title"/>
          </p:nvPr>
        </p:nvSpPr>
        <p:spPr>
          <a:xfrm>
            <a:off x="839788" y="457200"/>
            <a:ext cx="3931920" cy="3429000"/>
          </a:xfrm>
        </p:spPr>
        <p:txBody>
          <a:bodyPr anchor="b">
            <a:normAutofit/>
          </a:bodyPr>
          <a:lstStyle>
            <a:lvl1pPr>
              <a:defRPr sz="6000"/>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xmlns="" id="{14DA4032-EC66-4974-BD30-898B60E4B562}"/>
              </a:ext>
            </a:extLst>
          </p:cNvPr>
          <p:cNvSpPr>
            <a:spLocks noGrp="1"/>
          </p:cNvSpPr>
          <p:nvPr>
            <p:ph type="pic" idx="1"/>
          </p:nvPr>
        </p:nvSpPr>
        <p:spPr>
          <a:xfrm>
            <a:off x="5303520" y="548640"/>
            <a:ext cx="6053328" cy="5431536"/>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xmlns="" id="{921802D0-5574-4631-BA49-92362F8E40DC}"/>
              </a:ext>
            </a:extLst>
          </p:cNvPr>
          <p:cNvSpPr>
            <a:spLocks noGrp="1"/>
          </p:cNvSpPr>
          <p:nvPr>
            <p:ph type="body" sz="half" idx="2"/>
          </p:nvPr>
        </p:nvSpPr>
        <p:spPr>
          <a:xfrm>
            <a:off x="839788" y="3977640"/>
            <a:ext cx="3931920" cy="2002536"/>
          </a:xfrm>
        </p:spPr>
        <p:txBody>
          <a:bodyPr>
            <a:normAutofit/>
          </a:bodyPr>
          <a:lstStyle>
            <a:lvl1pPr marL="0" indent="0">
              <a:buNone/>
              <a:defRPr sz="3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F62C2F5B-DDDD-4E64-94A9-99E46F4B06A0}"/>
              </a:ext>
            </a:extLst>
          </p:cNvPr>
          <p:cNvSpPr>
            <a:spLocks noGrp="1"/>
          </p:cNvSpPr>
          <p:nvPr>
            <p:ph type="dt" sz="half" idx="10"/>
          </p:nvPr>
        </p:nvSpPr>
        <p:spPr/>
        <p:txBody>
          <a:bodyPr/>
          <a:lstStyle/>
          <a:p>
            <a:fld id="{72345051-2045-45DA-935E-2E3CA1A69ADC}" type="datetimeFigureOut">
              <a:rPr lang="en-US" smtClean="0"/>
              <a:t>4/22/2020</a:t>
            </a:fld>
            <a:endParaRPr lang="en-US"/>
          </a:p>
        </p:txBody>
      </p:sp>
      <p:sp>
        <p:nvSpPr>
          <p:cNvPr id="6" name="Footer Placeholder 5">
            <a:extLst>
              <a:ext uri="{FF2B5EF4-FFF2-40B4-BE49-F238E27FC236}">
                <a16:creationId xmlns:a16="http://schemas.microsoft.com/office/drawing/2014/main" xmlns="" id="{D4FA8D36-8865-48E7-8249-ED729A5F709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830F98C3-0B62-4361-8408-A01F70807CDB}"/>
              </a:ext>
            </a:extLst>
          </p:cNvPr>
          <p:cNvSpPr>
            <a:spLocks noGrp="1"/>
          </p:cNvSpPr>
          <p:nvPr>
            <p:ph type="sldNum" sz="quarter" idx="12"/>
          </p:nvPr>
        </p:nvSpPr>
        <p:spPr/>
        <p:txBody>
          <a:bodyPr/>
          <a:lstStyle/>
          <a:p>
            <a:fld id="{A7CD31F4-64FA-4BA0-9498-67783267A8C8}" type="slidenum">
              <a:rPr lang="en-US" smtClean="0"/>
              <a:t>‹#›</a:t>
            </a:fld>
            <a:endParaRPr lang="en-US"/>
          </a:p>
        </p:txBody>
      </p:sp>
      <p:sp>
        <p:nvSpPr>
          <p:cNvPr id="8" name="Rectangle 6" descr="Tag=AccentColor&#10;Flavor=Light&#10;Target=FillAndLine">
            <a:extLst>
              <a:ext uri="{FF2B5EF4-FFF2-40B4-BE49-F238E27FC236}">
                <a16:creationId xmlns:a16="http://schemas.microsoft.com/office/drawing/2014/main" xmlns="" id="{FE511AB6-FEAF-4549-BA88-0764BD10B63D}"/>
              </a:ext>
            </a:extLst>
          </p:cNvPr>
          <p:cNvSpPr/>
          <p:nvPr/>
        </p:nvSpPr>
        <p:spPr>
          <a:xfrm rot="5400000">
            <a:off x="2798064" y="3254143"/>
            <a:ext cx="4480560" cy="27432"/>
          </a:xfrm>
          <a:custGeom>
            <a:avLst/>
            <a:gdLst>
              <a:gd name="connsiteX0" fmla="*/ 0 w 4480560"/>
              <a:gd name="connsiteY0" fmla="*/ 0 h 27432"/>
              <a:gd name="connsiteX1" fmla="*/ 595274 w 4480560"/>
              <a:gd name="connsiteY1" fmla="*/ 0 h 27432"/>
              <a:gd name="connsiteX2" fmla="*/ 1100938 w 4480560"/>
              <a:gd name="connsiteY2" fmla="*/ 0 h 27432"/>
              <a:gd name="connsiteX3" fmla="*/ 1651406 w 4480560"/>
              <a:gd name="connsiteY3" fmla="*/ 0 h 27432"/>
              <a:gd name="connsiteX4" fmla="*/ 2336292 w 4480560"/>
              <a:gd name="connsiteY4" fmla="*/ 0 h 27432"/>
              <a:gd name="connsiteX5" fmla="*/ 2931566 w 4480560"/>
              <a:gd name="connsiteY5" fmla="*/ 0 h 27432"/>
              <a:gd name="connsiteX6" fmla="*/ 3482035 w 4480560"/>
              <a:gd name="connsiteY6" fmla="*/ 0 h 27432"/>
              <a:gd name="connsiteX7" fmla="*/ 4480560 w 4480560"/>
              <a:gd name="connsiteY7" fmla="*/ 0 h 27432"/>
              <a:gd name="connsiteX8" fmla="*/ 4480560 w 4480560"/>
              <a:gd name="connsiteY8" fmla="*/ 27432 h 27432"/>
              <a:gd name="connsiteX9" fmla="*/ 3840480 w 4480560"/>
              <a:gd name="connsiteY9" fmla="*/ 27432 h 27432"/>
              <a:gd name="connsiteX10" fmla="*/ 3290011 w 4480560"/>
              <a:gd name="connsiteY10" fmla="*/ 27432 h 27432"/>
              <a:gd name="connsiteX11" fmla="*/ 2560320 w 4480560"/>
              <a:gd name="connsiteY11" fmla="*/ 27432 h 27432"/>
              <a:gd name="connsiteX12" fmla="*/ 1965046 w 4480560"/>
              <a:gd name="connsiteY12" fmla="*/ 27432 h 27432"/>
              <a:gd name="connsiteX13" fmla="*/ 1459382 w 4480560"/>
              <a:gd name="connsiteY13" fmla="*/ 27432 h 27432"/>
              <a:gd name="connsiteX14" fmla="*/ 774497 w 4480560"/>
              <a:gd name="connsiteY14" fmla="*/ 27432 h 27432"/>
              <a:gd name="connsiteX15" fmla="*/ 0 w 4480560"/>
              <a:gd name="connsiteY15" fmla="*/ 27432 h 27432"/>
              <a:gd name="connsiteX16" fmla="*/ 0 w 4480560"/>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27432"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79587" y="8304"/>
                  <a:pt x="4480082" y="21512"/>
                  <a:pt x="4480560" y="27432"/>
                </a:cubicBezTo>
                <a:cubicBezTo>
                  <a:pt x="4314132" y="24068"/>
                  <a:pt x="4028383" y="45776"/>
                  <a:pt x="3840480" y="27432"/>
                </a:cubicBezTo>
                <a:cubicBezTo>
                  <a:pt x="3652577" y="9088"/>
                  <a:pt x="3547615" y="11992"/>
                  <a:pt x="3290011" y="27432"/>
                </a:cubicBezTo>
                <a:cubicBezTo>
                  <a:pt x="3032407" y="42872"/>
                  <a:pt x="2830268" y="17863"/>
                  <a:pt x="2560320" y="27432"/>
                </a:cubicBezTo>
                <a:cubicBezTo>
                  <a:pt x="2290372" y="37001"/>
                  <a:pt x="2147422" y="15872"/>
                  <a:pt x="1965046" y="27432"/>
                </a:cubicBezTo>
                <a:cubicBezTo>
                  <a:pt x="1782670" y="38992"/>
                  <a:pt x="1689791" y="49824"/>
                  <a:pt x="1459382" y="27432"/>
                </a:cubicBezTo>
                <a:cubicBezTo>
                  <a:pt x="1228973" y="5040"/>
                  <a:pt x="915486" y="45645"/>
                  <a:pt x="774497" y="27432"/>
                </a:cubicBezTo>
                <a:cubicBezTo>
                  <a:pt x="633508" y="9219"/>
                  <a:pt x="361442" y="-1963"/>
                  <a:pt x="0" y="27432"/>
                </a:cubicBezTo>
                <a:cubicBezTo>
                  <a:pt x="-1048" y="14992"/>
                  <a:pt x="-1120" y="7447"/>
                  <a:pt x="0" y="0"/>
                </a:cubicBezTo>
                <a:close/>
              </a:path>
              <a:path w="4480560" h="27432"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81045" y="9333"/>
                  <a:pt x="4481838" y="19699"/>
                  <a:pt x="4480560" y="27432"/>
                </a:cubicBezTo>
                <a:cubicBezTo>
                  <a:pt x="4279652" y="2294"/>
                  <a:pt x="4200762" y="50710"/>
                  <a:pt x="3930091" y="27432"/>
                </a:cubicBezTo>
                <a:cubicBezTo>
                  <a:pt x="3659420" y="4154"/>
                  <a:pt x="3456052" y="31438"/>
                  <a:pt x="3290011" y="27432"/>
                </a:cubicBezTo>
                <a:cubicBezTo>
                  <a:pt x="3123970" y="23426"/>
                  <a:pt x="2882392" y="41962"/>
                  <a:pt x="2649931" y="27432"/>
                </a:cubicBezTo>
                <a:cubicBezTo>
                  <a:pt x="2417470" y="12902"/>
                  <a:pt x="2238426" y="16481"/>
                  <a:pt x="2054657" y="27432"/>
                </a:cubicBezTo>
                <a:cubicBezTo>
                  <a:pt x="1870888" y="38383"/>
                  <a:pt x="1566368" y="54184"/>
                  <a:pt x="1324966" y="27432"/>
                </a:cubicBezTo>
                <a:cubicBezTo>
                  <a:pt x="1083564" y="680"/>
                  <a:pt x="787410" y="20090"/>
                  <a:pt x="595274" y="27432"/>
                </a:cubicBezTo>
                <a:cubicBezTo>
                  <a:pt x="403138" y="34774"/>
                  <a:pt x="169622" y="19643"/>
                  <a:pt x="0" y="27432"/>
                </a:cubicBezTo>
                <a:cubicBezTo>
                  <a:pt x="211" y="18145"/>
                  <a:pt x="120" y="6480"/>
                  <a:pt x="0" y="0"/>
                </a:cubicBezTo>
                <a:close/>
              </a:path>
            </a:pathLst>
          </a:custGeom>
          <a:solidFill>
            <a:schemeClr val="tx1"/>
          </a:solidFill>
          <a:ln w="44450" cap="rnd">
            <a:solidFill>
              <a:schemeClr val="tx1"/>
            </a:solidFill>
            <a:round/>
            <a:extLst>
              <a:ext uri="{C807C97D-BFC1-408E-A445-0C87EB9F89A2}">
                <ask:lineSketchStyleProps xmlns:ask="http://schemas.microsoft.com/office/drawing/2018/sketchyshapes" xmln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146366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FF72D13B-FFCB-4650-AD3C-CB503735257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xmlns="" id="{D0CA9470-DF15-46A1-BF0E-8A5367A4B0F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xmlns="" id="{263047CB-E94D-482F-BACA-681E96C0EC2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72345051-2045-45DA-935E-2E3CA1A69ADC}" type="datetimeFigureOut">
              <a:rPr lang="en-US" smtClean="0"/>
              <a:t>4/22/2020</a:t>
            </a:fld>
            <a:endParaRPr lang="en-US"/>
          </a:p>
        </p:txBody>
      </p:sp>
      <p:sp>
        <p:nvSpPr>
          <p:cNvPr id="5" name="Footer Placeholder 4">
            <a:extLst>
              <a:ext uri="{FF2B5EF4-FFF2-40B4-BE49-F238E27FC236}">
                <a16:creationId xmlns:a16="http://schemas.microsoft.com/office/drawing/2014/main" xmlns="" id="{2CFDA4B5-E797-42FC-8B7A-2294DF24A3D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678ED201-6D0E-422C-B4EC-566A3DC2980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A7CD31F4-64FA-4BA0-9498-67783267A8C8}" type="slidenum">
              <a:rPr lang="en-US" smtClean="0"/>
              <a:t>‹#›</a:t>
            </a:fld>
            <a:endParaRPr lang="en-US"/>
          </a:p>
        </p:txBody>
      </p:sp>
    </p:spTree>
    <p:extLst>
      <p:ext uri="{BB962C8B-B14F-4D97-AF65-F5344CB8AC3E}">
        <p14:creationId xmlns:p14="http://schemas.microsoft.com/office/powerpoint/2010/main" val="2092672861"/>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79" r:id="rId6"/>
    <p:sldLayoutId id="2147483675" r:id="rId7"/>
    <p:sldLayoutId id="2147483676" r:id="rId8"/>
    <p:sldLayoutId id="2147483677" r:id="rId9"/>
    <p:sldLayoutId id="2147483678" r:id="rId10"/>
    <p:sldLayoutId id="2147483680" r:id="rId11"/>
  </p:sldLayoutIdLst>
  <p:txStyles>
    <p:titleStyle>
      <a:lvl1pPr algn="l" defTabSz="914400" rtl="0" eaLnBrk="1" latinLnBrk="0" hangingPunct="1">
        <a:lnSpc>
          <a:spcPct val="100000"/>
        </a:lnSpc>
        <a:spcBef>
          <a:spcPct val="0"/>
        </a:spcBef>
        <a:buNone/>
        <a:defRPr sz="4800" kern="1200">
          <a:solidFill>
            <a:schemeClr val="tx1"/>
          </a:solidFill>
          <a:latin typeface="+mj-lt"/>
          <a:ea typeface="+mj-ea"/>
          <a:cs typeface="+mj-cs"/>
        </a:defRPr>
      </a:lvl1pPr>
    </p:titleStyle>
    <p:bodyStyle>
      <a:lvl1pPr marL="228600" indent="-228600" algn="l" defTabSz="914400" rtl="0" eaLnBrk="1" latinLnBrk="0" hangingPunct="1">
        <a:lnSpc>
          <a:spcPct val="110000"/>
        </a:lnSpc>
        <a:spcBef>
          <a:spcPts val="1000"/>
        </a:spcBef>
        <a:buFont typeface="Arial" panose="020B0604020202020204" pitchFamily="34" charset="0"/>
        <a:buChar char="•"/>
        <a:defRPr sz="3200" kern="1200">
          <a:solidFill>
            <a:schemeClr val="tx1"/>
          </a:solidFill>
          <a:latin typeface="+mn-lt"/>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15.gi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6.gi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7.gi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8.gi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9.gi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0.gi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21.jpg"/><Relationship Id="rId1" Type="http://schemas.openxmlformats.org/officeDocument/2006/relationships/slideLayout" Target="../slideLayouts/slideLayout2.xml"/><Relationship Id="rId4" Type="http://schemas.openxmlformats.org/officeDocument/2006/relationships/image" Target="../media/image23.jpg"/></Relationships>
</file>

<file path=ppt/slides/_rels/slide17.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24.jpg"/><Relationship Id="rId1" Type="http://schemas.openxmlformats.org/officeDocument/2006/relationships/slideLayout" Target="../slideLayouts/slideLayout2.xml"/><Relationship Id="rId4" Type="http://schemas.openxmlformats.org/officeDocument/2006/relationships/image" Target="../media/image26.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customXml" Target="../ink/ink1.xml"/><Relationship Id="rId1" Type="http://schemas.openxmlformats.org/officeDocument/2006/relationships/slideLayout" Target="../slideLayouts/slideLayout2.xml"/><Relationship Id="rId5" Type="http://schemas.openxmlformats.org/officeDocument/2006/relationships/image" Target="../media/image28.jpg"/><Relationship Id="rId4" Type="http://schemas.openxmlformats.org/officeDocument/2006/relationships/image" Target="../media/image27.jpg"/></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image" Target="../media/image5.gif"/><Relationship Id="rId1" Type="http://schemas.openxmlformats.org/officeDocument/2006/relationships/slideLayout" Target="../slideLayouts/slideLayout2.xml"/><Relationship Id="rId4" Type="http://schemas.openxmlformats.org/officeDocument/2006/relationships/image" Target="../media/image7.gif"/></Relationships>
</file>

<file path=ppt/slides/_rels/slide5.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jpg"/><Relationship Id="rId1" Type="http://schemas.openxmlformats.org/officeDocument/2006/relationships/slideLayout" Target="../slideLayouts/slideLayout2.xml"/><Relationship Id="rId4" Type="http://schemas.openxmlformats.org/officeDocument/2006/relationships/image" Target="../media/image10.jpg"/></Relationships>
</file>

<file path=ppt/slides/_rels/slide6.xml.rels><?xml version="1.0" encoding="UTF-8" standalone="yes"?>
<Relationships xmlns="http://schemas.openxmlformats.org/package/2006/relationships"><Relationship Id="rId2" Type="http://schemas.openxmlformats.org/officeDocument/2006/relationships/image" Target="../media/image11.gi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2.gi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3.gi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4.gi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307070" y="1649047"/>
            <a:ext cx="7586468" cy="37928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Ορθογώνιο 4"/>
          <p:cNvSpPr/>
          <p:nvPr/>
        </p:nvSpPr>
        <p:spPr>
          <a:xfrm>
            <a:off x="7979508" y="1870576"/>
            <a:ext cx="3423137" cy="4524315"/>
          </a:xfrm>
          <a:prstGeom prst="rect">
            <a:avLst/>
          </a:prstGeom>
          <a:solidFill>
            <a:schemeClr val="bg1">
              <a:lumMod val="85000"/>
            </a:schemeClr>
          </a:solidFill>
        </p:spPr>
        <p:txBody>
          <a:bodyPr wrap="square">
            <a:spAutoFit/>
          </a:bodyPr>
          <a:lstStyle/>
          <a:p>
            <a:r>
              <a:rPr lang="en-US" dirty="0"/>
              <a:t>         </a:t>
            </a:r>
            <a:r>
              <a:rPr lang="el-GR" b="1" dirty="0">
                <a:solidFill>
                  <a:srgbClr val="C00000"/>
                </a:solidFill>
              </a:rPr>
              <a:t>ΟΜΑΔΑ ΦΟΙΤΗΤΩΝ</a:t>
            </a:r>
          </a:p>
          <a:p>
            <a:pPr algn="r"/>
            <a:endParaRPr lang="el-GR" b="1" dirty="0">
              <a:solidFill>
                <a:srgbClr val="C00000"/>
              </a:solidFill>
            </a:endParaRPr>
          </a:p>
          <a:p>
            <a:r>
              <a:rPr lang="el-GR" b="1" dirty="0">
                <a:solidFill>
                  <a:schemeClr val="tx2">
                    <a:lumMod val="50000"/>
                  </a:schemeClr>
                </a:solidFill>
              </a:rPr>
              <a:t>Κατσιλέρος Πέτρος</a:t>
            </a:r>
            <a:r>
              <a:rPr lang="en-US" b="1" dirty="0">
                <a:solidFill>
                  <a:schemeClr val="tx2">
                    <a:lumMod val="50000"/>
                  </a:schemeClr>
                </a:solidFill>
              </a:rPr>
              <a:t/>
            </a:r>
            <a:br>
              <a:rPr lang="en-US" b="1" dirty="0">
                <a:solidFill>
                  <a:schemeClr val="tx2">
                    <a:lumMod val="50000"/>
                  </a:schemeClr>
                </a:solidFill>
              </a:rPr>
            </a:br>
            <a:r>
              <a:rPr lang="el-GR" b="1" dirty="0">
                <a:solidFill>
                  <a:schemeClr val="tx2">
                    <a:lumMod val="50000"/>
                  </a:schemeClr>
                </a:solidFill>
              </a:rPr>
              <a:t/>
            </a:r>
            <a:br>
              <a:rPr lang="el-GR" b="1" dirty="0">
                <a:solidFill>
                  <a:schemeClr val="tx2">
                    <a:lumMod val="50000"/>
                  </a:schemeClr>
                </a:solidFill>
              </a:rPr>
            </a:br>
            <a:r>
              <a:rPr lang="el-GR" b="1" dirty="0">
                <a:solidFill>
                  <a:schemeClr val="tx2">
                    <a:lumMod val="50000"/>
                  </a:schemeClr>
                </a:solidFill>
              </a:rPr>
              <a:t>Νομικός Ηλίας </a:t>
            </a:r>
            <a:r>
              <a:rPr lang="en-US" b="1" dirty="0">
                <a:solidFill>
                  <a:schemeClr val="tx2">
                    <a:lumMod val="50000"/>
                  </a:schemeClr>
                </a:solidFill>
              </a:rPr>
              <a:t/>
            </a:r>
            <a:br>
              <a:rPr lang="en-US" b="1" dirty="0">
                <a:solidFill>
                  <a:schemeClr val="tx2">
                    <a:lumMod val="50000"/>
                  </a:schemeClr>
                </a:solidFill>
              </a:rPr>
            </a:br>
            <a:r>
              <a:rPr lang="en-US" b="1" dirty="0">
                <a:solidFill>
                  <a:schemeClr val="tx2">
                    <a:lumMod val="50000"/>
                  </a:schemeClr>
                </a:solidFill>
              </a:rPr>
              <a:t/>
            </a:r>
            <a:br>
              <a:rPr lang="en-US" b="1" dirty="0">
                <a:solidFill>
                  <a:schemeClr val="tx2">
                    <a:lumMod val="50000"/>
                  </a:schemeClr>
                </a:solidFill>
              </a:rPr>
            </a:br>
            <a:r>
              <a:rPr lang="el-GR" b="1" dirty="0">
                <a:solidFill>
                  <a:schemeClr val="tx2">
                    <a:lumMod val="50000"/>
                  </a:schemeClr>
                </a:solidFill>
              </a:rPr>
              <a:t>Ντάρλα Διονυσία</a:t>
            </a:r>
            <a:br>
              <a:rPr lang="el-GR" b="1" dirty="0">
                <a:solidFill>
                  <a:schemeClr val="tx2">
                    <a:lumMod val="50000"/>
                  </a:schemeClr>
                </a:solidFill>
              </a:rPr>
            </a:br>
            <a:r>
              <a:rPr lang="el-GR" b="1" dirty="0">
                <a:solidFill>
                  <a:schemeClr val="tx2">
                    <a:lumMod val="50000"/>
                  </a:schemeClr>
                </a:solidFill>
              </a:rPr>
              <a:t>                              </a:t>
            </a:r>
            <a:r>
              <a:rPr lang="en-US" b="1" dirty="0">
                <a:solidFill>
                  <a:schemeClr val="tx2">
                    <a:lumMod val="50000"/>
                  </a:schemeClr>
                </a:solidFill>
              </a:rPr>
              <a:t/>
            </a:r>
            <a:br>
              <a:rPr lang="en-US" b="1" dirty="0">
                <a:solidFill>
                  <a:schemeClr val="tx2">
                    <a:lumMod val="50000"/>
                  </a:schemeClr>
                </a:solidFill>
              </a:rPr>
            </a:br>
            <a:r>
              <a:rPr lang="el-GR" b="1" dirty="0">
                <a:solidFill>
                  <a:schemeClr val="tx2">
                    <a:lumMod val="50000"/>
                  </a:schemeClr>
                </a:solidFill>
              </a:rPr>
              <a:t>Πετρούτσου Άννα-Μαρία</a:t>
            </a:r>
            <a:r>
              <a:rPr lang="en-US" b="1" dirty="0">
                <a:solidFill>
                  <a:schemeClr val="tx2">
                    <a:lumMod val="50000"/>
                  </a:schemeClr>
                </a:solidFill>
              </a:rPr>
              <a:t/>
            </a:r>
            <a:br>
              <a:rPr lang="en-US" b="1" dirty="0">
                <a:solidFill>
                  <a:schemeClr val="tx2">
                    <a:lumMod val="50000"/>
                  </a:schemeClr>
                </a:solidFill>
              </a:rPr>
            </a:br>
            <a:r>
              <a:rPr lang="el-GR" b="1" dirty="0">
                <a:solidFill>
                  <a:schemeClr val="tx2">
                    <a:lumMod val="50000"/>
                  </a:schemeClr>
                </a:solidFill>
              </a:rPr>
              <a:t/>
            </a:r>
            <a:br>
              <a:rPr lang="el-GR" b="1" dirty="0">
                <a:solidFill>
                  <a:schemeClr val="tx2">
                    <a:lumMod val="50000"/>
                  </a:schemeClr>
                </a:solidFill>
              </a:rPr>
            </a:br>
            <a:r>
              <a:rPr lang="el-GR" b="1" dirty="0">
                <a:solidFill>
                  <a:schemeClr val="tx2">
                    <a:lumMod val="50000"/>
                  </a:schemeClr>
                </a:solidFill>
              </a:rPr>
              <a:t>Σαραντάρης </a:t>
            </a:r>
            <a:r>
              <a:rPr lang="el-GR" sz="1650" b="1" dirty="0">
                <a:solidFill>
                  <a:schemeClr val="tx2">
                    <a:lumMod val="50000"/>
                  </a:schemeClr>
                </a:solidFill>
              </a:rPr>
              <a:t>Λάμπρος-</a:t>
            </a:r>
            <a:r>
              <a:rPr lang="el-GR" sz="1650" b="1" dirty="0" err="1">
                <a:solidFill>
                  <a:schemeClr val="tx2">
                    <a:lumMod val="50000"/>
                  </a:schemeClr>
                </a:solidFill>
              </a:rPr>
              <a:t>Κων</a:t>
            </a:r>
            <a:r>
              <a:rPr lang="el-GR" sz="1650" b="1" dirty="0">
                <a:solidFill>
                  <a:schemeClr val="tx2">
                    <a:lumMod val="50000"/>
                  </a:schemeClr>
                </a:solidFill>
              </a:rPr>
              <a:t>/νος</a:t>
            </a:r>
            <a:r>
              <a:rPr lang="en-US" b="1" dirty="0">
                <a:solidFill>
                  <a:schemeClr val="tx2">
                    <a:lumMod val="50000"/>
                  </a:schemeClr>
                </a:solidFill>
              </a:rPr>
              <a:t/>
            </a:r>
            <a:br>
              <a:rPr lang="en-US" b="1" dirty="0">
                <a:solidFill>
                  <a:schemeClr val="tx2">
                    <a:lumMod val="50000"/>
                  </a:schemeClr>
                </a:solidFill>
              </a:rPr>
            </a:br>
            <a:r>
              <a:rPr lang="en-US" b="1" dirty="0">
                <a:solidFill>
                  <a:schemeClr val="tx2">
                    <a:lumMod val="50000"/>
                  </a:schemeClr>
                </a:solidFill>
              </a:rPr>
              <a:t/>
            </a:r>
            <a:br>
              <a:rPr lang="en-US" b="1" dirty="0">
                <a:solidFill>
                  <a:schemeClr val="tx2">
                    <a:lumMod val="50000"/>
                  </a:schemeClr>
                </a:solidFill>
              </a:rPr>
            </a:br>
            <a:r>
              <a:rPr lang="el-GR" b="1" dirty="0">
                <a:solidFill>
                  <a:schemeClr val="tx2">
                    <a:lumMod val="50000"/>
                  </a:schemeClr>
                </a:solidFill>
              </a:rPr>
              <a:t>Σολωμός Παναγιώτης</a:t>
            </a:r>
            <a:r>
              <a:rPr lang="en-US" b="1" dirty="0">
                <a:solidFill>
                  <a:schemeClr val="tx2">
                    <a:lumMod val="50000"/>
                  </a:schemeClr>
                </a:solidFill>
              </a:rPr>
              <a:t/>
            </a:r>
            <a:br>
              <a:rPr lang="en-US" b="1" dirty="0">
                <a:solidFill>
                  <a:schemeClr val="tx2">
                    <a:lumMod val="50000"/>
                  </a:schemeClr>
                </a:solidFill>
              </a:rPr>
            </a:br>
            <a:r>
              <a:rPr lang="en-US" b="1" dirty="0">
                <a:solidFill>
                  <a:schemeClr val="tx2">
                    <a:lumMod val="50000"/>
                  </a:schemeClr>
                </a:solidFill>
              </a:rPr>
              <a:t/>
            </a:r>
            <a:br>
              <a:rPr lang="en-US" b="1" dirty="0">
                <a:solidFill>
                  <a:schemeClr val="tx2">
                    <a:lumMod val="50000"/>
                  </a:schemeClr>
                </a:solidFill>
              </a:rPr>
            </a:br>
            <a:r>
              <a:rPr lang="el-GR" b="1" dirty="0">
                <a:solidFill>
                  <a:schemeClr val="tx2">
                    <a:lumMod val="50000"/>
                  </a:schemeClr>
                </a:solidFill>
              </a:rPr>
              <a:t/>
            </a:r>
            <a:br>
              <a:rPr lang="el-GR" b="1" dirty="0">
                <a:solidFill>
                  <a:schemeClr val="tx2">
                    <a:lumMod val="50000"/>
                  </a:schemeClr>
                </a:solidFill>
              </a:rPr>
            </a:br>
            <a:endParaRPr lang="en-US" b="1" dirty="0">
              <a:solidFill>
                <a:schemeClr val="tx2">
                  <a:lumMod val="50000"/>
                </a:schemeClr>
              </a:solidFill>
            </a:endParaRPr>
          </a:p>
        </p:txBody>
      </p:sp>
      <p:sp>
        <p:nvSpPr>
          <p:cNvPr id="6" name="TextBox 5"/>
          <p:cNvSpPr txBox="1"/>
          <p:nvPr/>
        </p:nvSpPr>
        <p:spPr>
          <a:xfrm>
            <a:off x="307070" y="5455553"/>
            <a:ext cx="7586468" cy="1200329"/>
          </a:xfrm>
          <a:prstGeom prst="rect">
            <a:avLst/>
          </a:prstGeom>
          <a:solidFill>
            <a:schemeClr val="bg1">
              <a:lumMod val="85000"/>
            </a:schemeClr>
          </a:solidFill>
        </p:spPr>
        <p:txBody>
          <a:bodyPr wrap="square" rtlCol="0">
            <a:spAutoFit/>
          </a:bodyPr>
          <a:lstStyle/>
          <a:p>
            <a:r>
              <a:rPr lang="el-GR" b="1" dirty="0">
                <a:solidFill>
                  <a:srgbClr val="C00000"/>
                </a:solidFill>
              </a:rPr>
              <a:t>Εργασία στην Παιδαγωγική Γυμναστική (Α΄ Έτους)</a:t>
            </a:r>
          </a:p>
          <a:p>
            <a:r>
              <a:rPr lang="el-GR" b="1" dirty="0">
                <a:solidFill>
                  <a:srgbClr val="C00000"/>
                </a:solidFill>
              </a:rPr>
              <a:t>Υπεύθυνες Διδάσκουσες</a:t>
            </a:r>
          </a:p>
          <a:p>
            <a:r>
              <a:rPr lang="el-GR" b="1" dirty="0">
                <a:solidFill>
                  <a:schemeClr val="tx2">
                    <a:lumMod val="50000"/>
                  </a:schemeClr>
                </a:solidFill>
              </a:rPr>
              <a:t>Ελιζάνα Πολλάτου- Αναπλ. Καθηγήτρια</a:t>
            </a:r>
          </a:p>
          <a:p>
            <a:r>
              <a:rPr lang="el-GR" b="1" dirty="0">
                <a:solidFill>
                  <a:schemeClr val="tx2">
                    <a:lumMod val="50000"/>
                  </a:schemeClr>
                </a:solidFill>
              </a:rPr>
              <a:t>Νάντια Καραδήμου Ε.Ε.Π</a:t>
            </a:r>
            <a:r>
              <a:rPr lang="el-GR" dirty="0"/>
              <a:t>.</a:t>
            </a:r>
            <a:endParaRPr lang="en-US" dirty="0"/>
          </a:p>
        </p:txBody>
      </p:sp>
      <p:pic>
        <p:nvPicPr>
          <p:cNvPr id="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7070" y="0"/>
            <a:ext cx="2691168" cy="18049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Ορθογώνιο 1"/>
          <p:cNvSpPr/>
          <p:nvPr/>
        </p:nvSpPr>
        <p:spPr>
          <a:xfrm>
            <a:off x="9022291" y="0"/>
            <a:ext cx="1716048" cy="492369"/>
          </a:xfrm>
          <a:prstGeom prst="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el-GR" sz="2000" b="1" dirty="0">
                <a:solidFill>
                  <a:schemeClr val="bg2"/>
                </a:solidFill>
              </a:rPr>
              <a:t>ΑΣΚΗΣΕΙΣ</a:t>
            </a:r>
            <a:endParaRPr lang="en-US" sz="2000" b="1" dirty="0">
              <a:solidFill>
                <a:schemeClr val="bg2"/>
              </a:solidFill>
            </a:endParaRPr>
          </a:p>
        </p:txBody>
      </p:sp>
      <p:sp>
        <p:nvSpPr>
          <p:cNvPr id="7" name="Ορθογώνιο 6"/>
          <p:cNvSpPr/>
          <p:nvPr/>
        </p:nvSpPr>
        <p:spPr>
          <a:xfrm>
            <a:off x="8674251" y="396599"/>
            <a:ext cx="2412128" cy="564498"/>
          </a:xfrm>
          <a:prstGeom prst="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el-GR" sz="2000" b="1" dirty="0">
                <a:solidFill>
                  <a:schemeClr val="bg2"/>
                </a:solidFill>
              </a:rPr>
              <a:t>ΕΝΔΥΝΑΜΩΣΗΣ</a:t>
            </a:r>
            <a:endParaRPr lang="en-US" sz="2000" b="1" dirty="0">
              <a:solidFill>
                <a:schemeClr val="bg2"/>
              </a:solidFill>
            </a:endParaRPr>
          </a:p>
        </p:txBody>
      </p:sp>
      <p:sp>
        <p:nvSpPr>
          <p:cNvPr id="8" name="Ορθογώνιο 7"/>
          <p:cNvSpPr/>
          <p:nvPr/>
        </p:nvSpPr>
        <p:spPr>
          <a:xfrm>
            <a:off x="8162167" y="982954"/>
            <a:ext cx="3240478" cy="605135"/>
          </a:xfrm>
          <a:prstGeom prst="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el-GR" sz="2400" b="1" dirty="0">
                <a:solidFill>
                  <a:schemeClr val="bg2"/>
                </a:solidFill>
              </a:rPr>
              <a:t>ΣΕ ΣΚΑΛΟΠΑΤΙΑ</a:t>
            </a:r>
            <a:endParaRPr lang="en-US" sz="2400" b="1" dirty="0">
              <a:solidFill>
                <a:schemeClr val="bg2"/>
              </a:solidFill>
            </a:endParaRPr>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70176" y="152810"/>
            <a:ext cx="1309332" cy="16165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4204508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xmlns="" id="{F9F42417-6011-4D35-B5FD-E71D0F0DC214}"/>
              </a:ext>
            </a:extLst>
          </p:cNvPr>
          <p:cNvSpPr>
            <a:spLocks noGrp="1"/>
          </p:cNvSpPr>
          <p:nvPr>
            <p:ph type="title"/>
          </p:nvPr>
        </p:nvSpPr>
        <p:spPr/>
        <p:txBody>
          <a:bodyPr>
            <a:normAutofit fontScale="90000"/>
          </a:bodyPr>
          <a:lstStyle/>
          <a:p>
            <a:r>
              <a:rPr lang="el-GR" sz="4000" dirty="0"/>
              <a:t>5</a:t>
            </a:r>
            <a:r>
              <a:rPr lang="el-GR" sz="4000" baseline="30000" dirty="0" smtClean="0"/>
              <a:t>η</a:t>
            </a:r>
            <a:r>
              <a:rPr lang="el-GR" sz="4000" dirty="0" smtClean="0"/>
              <a:t> </a:t>
            </a:r>
            <a:r>
              <a:rPr lang="el-GR" sz="4000" dirty="0"/>
              <a:t>άσκηση: &lt;&lt; </a:t>
            </a:r>
            <a:r>
              <a:rPr lang="el-GR" sz="4400" dirty="0"/>
              <a:t>Υ</a:t>
            </a:r>
            <a:r>
              <a:rPr lang="el-GR" sz="4400" dirty="0" smtClean="0"/>
              <a:t>περέκταση </a:t>
            </a:r>
            <a:r>
              <a:rPr lang="el-GR" sz="4400" dirty="0" smtClean="0"/>
              <a:t>ισχίου</a:t>
            </a:r>
            <a:r>
              <a:rPr lang="el-GR" sz="4400" dirty="0" smtClean="0"/>
              <a:t> </a:t>
            </a:r>
            <a:r>
              <a:rPr lang="el-GR" sz="4400" dirty="0" smtClean="0"/>
              <a:t>εναλλάξ</a:t>
            </a:r>
            <a:r>
              <a:rPr lang="el-GR" sz="4400" dirty="0"/>
              <a:t>&gt;&gt;</a:t>
            </a:r>
            <a:r>
              <a:rPr lang="el-GR" sz="1000" b="1" dirty="0">
                <a:solidFill>
                  <a:schemeClr val="accent4">
                    <a:lumMod val="60000"/>
                    <a:lumOff val="40000"/>
                  </a:schemeClr>
                </a:solidFill>
                <a:latin typeface="Arial" panose="020B0604020202020204" pitchFamily="34" charset="0"/>
                <a:cs typeface="Arial" panose="020B0604020202020204" pitchFamily="34" charset="0"/>
              </a:rPr>
              <a:t/>
            </a:r>
            <a:br>
              <a:rPr lang="el-GR" sz="1000" b="1" dirty="0">
                <a:solidFill>
                  <a:schemeClr val="accent4">
                    <a:lumMod val="60000"/>
                    <a:lumOff val="40000"/>
                  </a:schemeClr>
                </a:solidFill>
                <a:latin typeface="Arial" panose="020B0604020202020204" pitchFamily="34" charset="0"/>
                <a:cs typeface="Arial" panose="020B0604020202020204" pitchFamily="34" charset="0"/>
              </a:rPr>
            </a:br>
            <a:endParaRPr lang="el-GR" sz="1800" b="1" dirty="0">
              <a:solidFill>
                <a:schemeClr val="accent4">
                  <a:lumMod val="60000"/>
                  <a:lumOff val="40000"/>
                </a:schemeClr>
              </a:solidFill>
              <a:latin typeface="Arial" panose="020B0604020202020204" pitchFamily="34" charset="0"/>
              <a:cs typeface="Arial" panose="020B0604020202020204" pitchFamily="34" charset="0"/>
            </a:endParaRPr>
          </a:p>
        </p:txBody>
      </p:sp>
      <p:sp>
        <p:nvSpPr>
          <p:cNvPr id="3" name="Θέση περιεχομένου 2">
            <a:extLst>
              <a:ext uri="{FF2B5EF4-FFF2-40B4-BE49-F238E27FC236}">
                <a16:creationId xmlns:a16="http://schemas.microsoft.com/office/drawing/2014/main" xmlns="" id="{80AB5CF0-1DDD-43D6-B93A-5E7AC21F6DE2}"/>
              </a:ext>
            </a:extLst>
          </p:cNvPr>
          <p:cNvSpPr>
            <a:spLocks noGrp="1"/>
          </p:cNvSpPr>
          <p:nvPr>
            <p:ph idx="1"/>
          </p:nvPr>
        </p:nvSpPr>
        <p:spPr>
          <a:xfrm>
            <a:off x="838199" y="1929384"/>
            <a:ext cx="6600825" cy="4928616"/>
          </a:xfrm>
        </p:spPr>
        <p:txBody>
          <a:bodyPr>
            <a:normAutofit/>
          </a:bodyPr>
          <a:lstStyle/>
          <a:p>
            <a:pPr marL="0" indent="0">
              <a:buNone/>
            </a:pPr>
            <a:r>
              <a:rPr lang="el-GR" sz="1600" b="1" u="sng" dirty="0">
                <a:latin typeface="+mj-lt"/>
              </a:rPr>
              <a:t/>
            </a:r>
            <a:br>
              <a:rPr lang="el-GR" sz="1600" b="1" u="sng" dirty="0">
                <a:latin typeface="+mj-lt"/>
              </a:rPr>
            </a:br>
            <a:r>
              <a:rPr lang="el-GR" sz="1600" b="1" u="sng" dirty="0">
                <a:latin typeface="+mj-lt"/>
              </a:rPr>
              <a:t/>
            </a:r>
            <a:br>
              <a:rPr lang="el-GR" sz="1600" b="1" u="sng" dirty="0">
                <a:latin typeface="+mj-lt"/>
              </a:rPr>
            </a:br>
            <a:r>
              <a:rPr lang="el-GR" sz="1600" b="1" u="sng" dirty="0">
                <a:latin typeface="+mj-lt"/>
              </a:rPr>
              <a:t>Μύες που ενεργοποιούνται</a:t>
            </a:r>
            <a:r>
              <a:rPr lang="el-GR" sz="1600" b="1" dirty="0">
                <a:latin typeface="+mj-lt"/>
              </a:rPr>
              <a:t> : </a:t>
            </a:r>
            <a:r>
              <a:rPr lang="el-GR" sz="1600" dirty="0" smtClean="0">
                <a:latin typeface="+mj-lt"/>
              </a:rPr>
              <a:t>Γλουτιαίοι</a:t>
            </a:r>
            <a:r>
              <a:rPr lang="el-GR" sz="1600" dirty="0">
                <a:latin typeface="+mj-lt"/>
              </a:rPr>
              <a:t/>
            </a:r>
            <a:br>
              <a:rPr lang="el-GR" sz="1600" dirty="0">
                <a:latin typeface="+mj-lt"/>
              </a:rPr>
            </a:br>
            <a:r>
              <a:rPr lang="el-GR" sz="1600" dirty="0">
                <a:latin typeface="+mj-lt"/>
              </a:rPr>
              <a:t/>
            </a:r>
            <a:br>
              <a:rPr lang="el-GR" sz="1600" dirty="0">
                <a:latin typeface="+mj-lt"/>
              </a:rPr>
            </a:br>
            <a:r>
              <a:rPr lang="el-GR" sz="1600" b="1" u="sng" dirty="0">
                <a:latin typeface="+mj-lt"/>
              </a:rPr>
              <a:t>Θέση σώματος </a:t>
            </a:r>
            <a:r>
              <a:rPr lang="el-GR" sz="1600" dirty="0">
                <a:latin typeface="+mj-lt"/>
              </a:rPr>
              <a:t>: Όρθια θέση.</a:t>
            </a:r>
            <a:br>
              <a:rPr lang="el-GR" sz="1600" dirty="0">
                <a:latin typeface="+mj-lt"/>
              </a:rPr>
            </a:br>
            <a:r>
              <a:rPr lang="el-GR" sz="1600" dirty="0">
                <a:latin typeface="+mj-lt"/>
              </a:rPr>
              <a:t/>
            </a:r>
            <a:br>
              <a:rPr lang="el-GR" sz="1600" dirty="0">
                <a:latin typeface="+mj-lt"/>
              </a:rPr>
            </a:br>
            <a:r>
              <a:rPr lang="el-GR" sz="1600" b="1" u="sng" dirty="0">
                <a:latin typeface="+mj-lt"/>
              </a:rPr>
              <a:t>Περιγραφή</a:t>
            </a:r>
            <a:r>
              <a:rPr lang="el-GR" sz="1600" dirty="0">
                <a:latin typeface="+mj-lt"/>
              </a:rPr>
              <a:t>: Ξεκινάμε ανεβαίνοντας το σκαλί με το δεξί πόδι και τεντώνουμε το αριστερό πόδι προς τα πίσω .Έπειτα κατεβαίνουμε, πατάμε το αριστερό και τεντώνουμε πίσω το δεξί. Έτσι θα γυμνάσουμε γλουτούς αλλά και πόδια κι αν ο ρυθμός μας είναι γρήγορος θα ανεβάσουμε και σφυγμούς.</a:t>
            </a:r>
          </a:p>
          <a:p>
            <a:pPr marL="0" indent="0">
              <a:buNone/>
            </a:pPr>
            <a:endParaRPr lang="el-GR" sz="1600" dirty="0">
              <a:latin typeface="+mj-lt"/>
            </a:endParaRPr>
          </a:p>
          <a:p>
            <a:pPr marL="0" indent="0">
              <a:buNone/>
            </a:pPr>
            <a:r>
              <a:rPr lang="el-GR" sz="1600" b="1" u="sng" dirty="0">
                <a:latin typeface="+mj-lt"/>
              </a:rPr>
              <a:t>Διάρκεια</a:t>
            </a:r>
            <a:r>
              <a:rPr lang="el-GR" sz="1600" dirty="0">
                <a:latin typeface="+mj-lt"/>
              </a:rPr>
              <a:t> &amp; </a:t>
            </a:r>
            <a:r>
              <a:rPr lang="el-GR" sz="1600" b="1" u="sng" dirty="0">
                <a:latin typeface="+mj-lt"/>
              </a:rPr>
              <a:t>Επαναλήψεις</a:t>
            </a:r>
            <a:r>
              <a:rPr lang="el-GR" sz="1600" dirty="0">
                <a:latin typeface="+mj-lt"/>
              </a:rPr>
              <a:t>:    3 σετ το κάθε πόδι από 12</a:t>
            </a:r>
            <a:br>
              <a:rPr lang="el-GR" sz="1600" dirty="0">
                <a:latin typeface="+mj-lt"/>
              </a:rPr>
            </a:br>
            <a:r>
              <a:rPr lang="el-GR" sz="1600" dirty="0">
                <a:latin typeface="+mj-lt"/>
              </a:rPr>
              <a:t>                                                       επαναλήψεις.</a:t>
            </a:r>
          </a:p>
        </p:txBody>
      </p:sp>
      <p:pic>
        <p:nvPicPr>
          <p:cNvPr id="6" name="Εικόνα 5">
            <a:extLst>
              <a:ext uri="{FF2B5EF4-FFF2-40B4-BE49-F238E27FC236}">
                <a16:creationId xmlns:a16="http://schemas.microsoft.com/office/drawing/2014/main" xmlns="" id="{26588DEE-6FB0-46C8-B966-781C72F51EA2}"/>
              </a:ext>
            </a:extLst>
          </p:cNvPr>
          <p:cNvPicPr>
            <a:picLocks noChangeAspect="1"/>
          </p:cNvPicPr>
          <p:nvPr/>
        </p:nvPicPr>
        <p:blipFill>
          <a:blip r:embed="rId2"/>
          <a:stretch>
            <a:fillRect/>
          </a:stretch>
        </p:blipFill>
        <p:spPr>
          <a:xfrm>
            <a:off x="7537450" y="1812153"/>
            <a:ext cx="3816350" cy="4928616"/>
          </a:xfrm>
          <a:prstGeom prst="rect">
            <a:avLst/>
          </a:prstGeom>
        </p:spPr>
      </p:pic>
    </p:spTree>
    <p:extLst>
      <p:ext uri="{BB962C8B-B14F-4D97-AF65-F5344CB8AC3E}">
        <p14:creationId xmlns:p14="http://schemas.microsoft.com/office/powerpoint/2010/main" val="373376458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xmlns="" id="{2E3F001A-8E38-4564-B456-EE08EE4627CC}"/>
              </a:ext>
            </a:extLst>
          </p:cNvPr>
          <p:cNvSpPr>
            <a:spLocks noGrp="1"/>
          </p:cNvSpPr>
          <p:nvPr>
            <p:ph type="title"/>
          </p:nvPr>
        </p:nvSpPr>
        <p:spPr/>
        <p:txBody>
          <a:bodyPr>
            <a:normAutofit/>
          </a:bodyPr>
          <a:lstStyle/>
          <a:p>
            <a:r>
              <a:rPr lang="el-GR" dirty="0"/>
              <a:t>6</a:t>
            </a:r>
            <a:r>
              <a:rPr lang="el-GR" baseline="30000" dirty="0" smtClean="0"/>
              <a:t>η</a:t>
            </a:r>
            <a:r>
              <a:rPr lang="el-GR" dirty="0" smtClean="0"/>
              <a:t> </a:t>
            </a:r>
            <a:r>
              <a:rPr lang="el-GR" dirty="0"/>
              <a:t>άσκηση : &lt;&lt; Κάμψεις </a:t>
            </a:r>
            <a:r>
              <a:rPr lang="el-GR" dirty="0" smtClean="0"/>
              <a:t> στο σκαλί&gt;&gt;      </a:t>
            </a:r>
            <a:r>
              <a:rPr lang="en-US" dirty="0" smtClean="0"/>
              <a:t> </a:t>
            </a:r>
            <a:r>
              <a:rPr lang="en-US" sz="2700" b="1" dirty="0">
                <a:solidFill>
                  <a:schemeClr val="accent4">
                    <a:lumMod val="60000"/>
                    <a:lumOff val="40000"/>
                  </a:schemeClr>
                </a:solidFill>
                <a:latin typeface="Abadi" panose="020B0604020104020204" pitchFamily="34" charset="0"/>
              </a:rPr>
              <a:t>(push ups)</a:t>
            </a:r>
            <a:endParaRPr lang="el-GR" sz="2700" b="1" dirty="0">
              <a:solidFill>
                <a:schemeClr val="accent4">
                  <a:lumMod val="60000"/>
                  <a:lumOff val="40000"/>
                </a:schemeClr>
              </a:solidFill>
            </a:endParaRPr>
          </a:p>
        </p:txBody>
      </p:sp>
      <p:sp>
        <p:nvSpPr>
          <p:cNvPr id="3" name="Θέση περιεχομένου 2">
            <a:extLst>
              <a:ext uri="{FF2B5EF4-FFF2-40B4-BE49-F238E27FC236}">
                <a16:creationId xmlns:a16="http://schemas.microsoft.com/office/drawing/2014/main" xmlns="" id="{A2FB3CA9-2D1B-4E49-863F-A475F105C26D}"/>
              </a:ext>
            </a:extLst>
          </p:cNvPr>
          <p:cNvSpPr>
            <a:spLocks noGrp="1"/>
          </p:cNvSpPr>
          <p:nvPr>
            <p:ph idx="1"/>
          </p:nvPr>
        </p:nvSpPr>
        <p:spPr>
          <a:xfrm>
            <a:off x="838200" y="2125785"/>
            <a:ext cx="5548924" cy="4359275"/>
          </a:xfrm>
        </p:spPr>
        <p:txBody>
          <a:bodyPr>
            <a:normAutofit fontScale="92500" lnSpcReduction="20000"/>
          </a:bodyPr>
          <a:lstStyle/>
          <a:p>
            <a:pPr marL="0" indent="0">
              <a:buNone/>
            </a:pPr>
            <a:r>
              <a:rPr lang="el-GR" sz="1600" b="1" u="sng" dirty="0">
                <a:latin typeface="+mj-lt"/>
              </a:rPr>
              <a:t>Μύες που ενεργοποιούνται</a:t>
            </a:r>
            <a:r>
              <a:rPr lang="el-GR" sz="1600" dirty="0">
                <a:latin typeface="+mj-lt"/>
              </a:rPr>
              <a:t> : θωρακικοί, ωμική ζώνη, </a:t>
            </a:r>
            <a:r>
              <a:rPr lang="el-GR" sz="1600" dirty="0" smtClean="0">
                <a:latin typeface="+mj-lt"/>
              </a:rPr>
              <a:t>βραχιόνιοι</a:t>
            </a:r>
            <a:r>
              <a:rPr lang="el-GR" sz="1600" dirty="0" smtClean="0">
                <a:latin typeface="+mj-lt"/>
              </a:rPr>
              <a:t>, πλάτη </a:t>
            </a:r>
            <a:r>
              <a:rPr lang="el-GR" sz="1600" dirty="0">
                <a:latin typeface="+mj-lt"/>
              </a:rPr>
              <a:t>.</a:t>
            </a:r>
            <a:br>
              <a:rPr lang="el-GR" sz="1600" dirty="0">
                <a:latin typeface="+mj-lt"/>
              </a:rPr>
            </a:br>
            <a:r>
              <a:rPr lang="el-GR" sz="1600" dirty="0">
                <a:latin typeface="+mj-lt"/>
              </a:rPr>
              <a:t/>
            </a:r>
            <a:br>
              <a:rPr lang="el-GR" sz="1600" dirty="0">
                <a:latin typeface="+mj-lt"/>
              </a:rPr>
            </a:br>
            <a:r>
              <a:rPr lang="el-GR" sz="1600" b="1" u="sng" dirty="0">
                <a:latin typeface="+mj-lt"/>
              </a:rPr>
              <a:t>Θέση σώματος</a:t>
            </a:r>
            <a:r>
              <a:rPr lang="el-GR" sz="1600" b="1" dirty="0">
                <a:latin typeface="+mj-lt"/>
              </a:rPr>
              <a:t> </a:t>
            </a:r>
            <a:r>
              <a:rPr lang="el-GR" sz="1600" dirty="0">
                <a:latin typeface="+mj-lt"/>
              </a:rPr>
              <a:t>: </a:t>
            </a:r>
            <a:r>
              <a:rPr lang="el-GR" sz="1600" dirty="0" smtClean="0">
                <a:latin typeface="+mj-lt"/>
              </a:rPr>
              <a:t>Πρηνής </a:t>
            </a:r>
            <a:r>
              <a:rPr lang="el-GR" sz="1600" dirty="0">
                <a:latin typeface="+mj-lt"/>
              </a:rPr>
              <a:t>στήριξη.</a:t>
            </a:r>
            <a:br>
              <a:rPr lang="el-GR" sz="1600" dirty="0">
                <a:latin typeface="+mj-lt"/>
              </a:rPr>
            </a:br>
            <a:r>
              <a:rPr lang="el-GR" sz="1600" dirty="0">
                <a:latin typeface="+mj-lt"/>
              </a:rPr>
              <a:t/>
            </a:r>
            <a:br>
              <a:rPr lang="el-GR" sz="1600" dirty="0">
                <a:latin typeface="+mj-lt"/>
              </a:rPr>
            </a:br>
            <a:r>
              <a:rPr lang="el-GR" sz="1600" b="1" u="sng" dirty="0">
                <a:latin typeface="+mj-lt"/>
              </a:rPr>
              <a:t>Περιγραφή</a:t>
            </a:r>
            <a:r>
              <a:rPr lang="el-GR" sz="1600" dirty="0">
                <a:latin typeface="+mj-lt"/>
              </a:rPr>
              <a:t> : Στηρίζουμε το σώμα μας στο σκαλί με τα χέρια σε άνοιγμα μεγαλύτερο από αυτό των ώμων, ενώ παράλληλα τα ακροδάχτυλα των ποδιών μας ακουμπάνε σταθερά στο έδαφος. </a:t>
            </a:r>
            <a:r>
              <a:rPr lang="el-GR" sz="1600" dirty="0" smtClean="0">
                <a:latin typeface="+mj-lt"/>
              </a:rPr>
              <a:t>Οι βραχίονες</a:t>
            </a:r>
            <a:r>
              <a:rPr lang="el-GR" sz="1600" dirty="0" smtClean="0">
                <a:latin typeface="+mj-lt"/>
              </a:rPr>
              <a:t> </a:t>
            </a:r>
            <a:r>
              <a:rPr lang="el-GR" sz="1600" dirty="0">
                <a:latin typeface="+mj-lt"/>
              </a:rPr>
              <a:t>βρίσκονται σε έκταση και </a:t>
            </a:r>
            <a:r>
              <a:rPr lang="el-GR" sz="1600" dirty="0" smtClean="0">
                <a:latin typeface="+mj-lt"/>
              </a:rPr>
              <a:t>ο κορμός με τα ισχία </a:t>
            </a:r>
            <a:r>
              <a:rPr lang="el-GR" sz="1600" dirty="0" smtClean="0">
                <a:latin typeface="+mj-lt"/>
              </a:rPr>
              <a:t> σε </a:t>
            </a:r>
            <a:r>
              <a:rPr lang="el-GR" sz="1600" dirty="0">
                <a:latin typeface="+mj-lt"/>
              </a:rPr>
              <a:t>ευθεία. Ξεκινάμε να εκτελούμε  την άσκηση εισπνέοντας και </a:t>
            </a:r>
            <a:r>
              <a:rPr lang="el-GR" sz="1600" dirty="0" smtClean="0">
                <a:latin typeface="+mj-lt"/>
              </a:rPr>
              <a:t>εκπνέουμε χαμηλώνοντας </a:t>
            </a:r>
            <a:r>
              <a:rPr lang="el-GR" sz="1600" dirty="0">
                <a:latin typeface="+mj-lt"/>
              </a:rPr>
              <a:t>το </a:t>
            </a:r>
            <a:r>
              <a:rPr lang="el-GR" sz="1600" dirty="0" smtClean="0">
                <a:latin typeface="+mj-lt"/>
              </a:rPr>
              <a:t>σώμα, </a:t>
            </a:r>
            <a:r>
              <a:rPr lang="el-GR" sz="1600" dirty="0">
                <a:latin typeface="+mj-lt"/>
              </a:rPr>
              <a:t>μέχρι το στήθος να φτάσει πολύ κοντά στο πάτωμα. Εν συνεχεία επανερχόμαστε στην αρχική του θέση.</a:t>
            </a:r>
            <a:br>
              <a:rPr lang="el-GR" sz="1600" dirty="0">
                <a:latin typeface="+mj-lt"/>
              </a:rPr>
            </a:br>
            <a:r>
              <a:rPr lang="el-GR" sz="1600" dirty="0">
                <a:latin typeface="+mj-lt"/>
              </a:rPr>
              <a:t> </a:t>
            </a:r>
            <a:br>
              <a:rPr lang="el-GR" sz="1600" dirty="0">
                <a:latin typeface="+mj-lt"/>
              </a:rPr>
            </a:br>
            <a:r>
              <a:rPr lang="el-GR" sz="1600" b="1" u="sng" dirty="0">
                <a:latin typeface="+mj-lt"/>
              </a:rPr>
              <a:t>Παραλλαγή</a:t>
            </a:r>
            <a:r>
              <a:rPr lang="el-GR" sz="1600" b="1" dirty="0">
                <a:latin typeface="+mj-lt"/>
              </a:rPr>
              <a:t> </a:t>
            </a:r>
            <a:r>
              <a:rPr lang="el-GR" sz="1600" dirty="0">
                <a:latin typeface="+mj-lt"/>
              </a:rPr>
              <a:t>: Ένας ευκολότερος τρόπος εκτέλεσης της άσκησης είναι να έχουμε λυγισμένα τα γόνατα κι αυτά να ακουμπούν στο πάτωμα. Φροντίζουμε να έχουμε τοποθετήσει κάποιο χαλάκι ή στρώμα για να μη τραυματίσουμε τα γόνατα.</a:t>
            </a:r>
            <a:br>
              <a:rPr lang="el-GR" sz="1600" dirty="0">
                <a:latin typeface="+mj-lt"/>
              </a:rPr>
            </a:br>
            <a:r>
              <a:rPr lang="el-GR" sz="1600" dirty="0">
                <a:latin typeface="+mj-lt"/>
              </a:rPr>
              <a:t/>
            </a:r>
            <a:br>
              <a:rPr lang="el-GR" sz="1600" dirty="0">
                <a:latin typeface="+mj-lt"/>
              </a:rPr>
            </a:br>
            <a:r>
              <a:rPr lang="el-GR" sz="1600" b="1" u="sng" dirty="0">
                <a:latin typeface="+mj-lt"/>
              </a:rPr>
              <a:t>Διάρκεια</a:t>
            </a:r>
            <a:r>
              <a:rPr lang="el-GR" sz="1600" dirty="0">
                <a:latin typeface="+mj-lt"/>
              </a:rPr>
              <a:t> &amp; </a:t>
            </a:r>
            <a:r>
              <a:rPr lang="el-GR" sz="1600" b="1" u="sng" dirty="0">
                <a:latin typeface="+mj-lt"/>
              </a:rPr>
              <a:t>Επαναλήψεις</a:t>
            </a:r>
            <a:r>
              <a:rPr lang="el-GR" sz="1600" dirty="0">
                <a:latin typeface="+mj-lt"/>
              </a:rPr>
              <a:t> : 3 σετ από 10-12 επαναλήψεις.</a:t>
            </a:r>
          </a:p>
        </p:txBody>
      </p:sp>
      <p:pic>
        <p:nvPicPr>
          <p:cNvPr id="5" name="Εικόνα 4" descr="Εικόνα που περιέχει άτομο, άνδρας, εσωτερικό, κρεβάτι&#10;&#10;Περιγραφή που δημιουργήθηκε αυτόματα">
            <a:extLst>
              <a:ext uri="{FF2B5EF4-FFF2-40B4-BE49-F238E27FC236}">
                <a16:creationId xmlns:a16="http://schemas.microsoft.com/office/drawing/2014/main" xmlns="" id="{AA515C82-387F-4DA1-B85D-4E3BA67D5EF6}"/>
              </a:ext>
            </a:extLst>
          </p:cNvPr>
          <p:cNvPicPr>
            <a:picLocks noChangeAspect="1"/>
          </p:cNvPicPr>
          <p:nvPr/>
        </p:nvPicPr>
        <p:blipFill>
          <a:blip r:embed="rId2"/>
          <a:stretch>
            <a:fillRect/>
          </a:stretch>
        </p:blipFill>
        <p:spPr>
          <a:xfrm>
            <a:off x="6387124" y="2344616"/>
            <a:ext cx="4966676" cy="3563816"/>
          </a:xfrm>
          <a:prstGeom prst="rect">
            <a:avLst/>
          </a:prstGeom>
        </p:spPr>
      </p:pic>
    </p:spTree>
    <p:extLst>
      <p:ext uri="{BB962C8B-B14F-4D97-AF65-F5344CB8AC3E}">
        <p14:creationId xmlns:p14="http://schemas.microsoft.com/office/powerpoint/2010/main" val="349080386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xmlns="" id="{37FBD7C3-D9FF-40AA-80C3-2F972B30EBB4}"/>
              </a:ext>
            </a:extLst>
          </p:cNvPr>
          <p:cNvSpPr>
            <a:spLocks noGrp="1"/>
          </p:cNvSpPr>
          <p:nvPr>
            <p:ph type="title"/>
          </p:nvPr>
        </p:nvSpPr>
        <p:spPr/>
        <p:txBody>
          <a:bodyPr>
            <a:normAutofit fontScale="90000"/>
          </a:bodyPr>
          <a:lstStyle/>
          <a:p>
            <a:r>
              <a:rPr lang="el-GR" dirty="0" smtClean="0"/>
              <a:t> 7</a:t>
            </a:r>
            <a:r>
              <a:rPr lang="el-GR" baseline="30000" dirty="0" smtClean="0"/>
              <a:t>η</a:t>
            </a:r>
            <a:r>
              <a:rPr lang="el-GR" dirty="0" smtClean="0"/>
              <a:t> άσκηση </a:t>
            </a:r>
            <a:r>
              <a:rPr lang="el-GR" dirty="0"/>
              <a:t>: &lt;&lt; </a:t>
            </a:r>
            <a:r>
              <a:rPr lang="el-GR" sz="4000" dirty="0"/>
              <a:t>Βυθίσεις </a:t>
            </a:r>
            <a:r>
              <a:rPr lang="el-GR" sz="4000" dirty="0" smtClean="0"/>
              <a:t>σε ύπτια στήριξη&gt;&gt;     </a:t>
            </a:r>
            <a:r>
              <a:rPr lang="en-US" sz="4000" dirty="0" smtClean="0"/>
              <a:t>   </a:t>
            </a:r>
            <a:r>
              <a:rPr lang="el-GR" sz="4000" dirty="0" smtClean="0"/>
              <a:t> </a:t>
            </a:r>
            <a:endParaRPr lang="el-GR" sz="4000" b="1" dirty="0">
              <a:solidFill>
                <a:schemeClr val="accent4">
                  <a:lumMod val="60000"/>
                  <a:lumOff val="40000"/>
                </a:schemeClr>
              </a:solidFill>
              <a:latin typeface="Arial" panose="020B0604020202020204" pitchFamily="34" charset="0"/>
              <a:cs typeface="Arial" panose="020B0604020202020204" pitchFamily="34" charset="0"/>
            </a:endParaRPr>
          </a:p>
        </p:txBody>
      </p:sp>
      <p:sp>
        <p:nvSpPr>
          <p:cNvPr id="3" name="Θέση περιεχομένου 2">
            <a:extLst>
              <a:ext uri="{FF2B5EF4-FFF2-40B4-BE49-F238E27FC236}">
                <a16:creationId xmlns:a16="http://schemas.microsoft.com/office/drawing/2014/main" xmlns="" id="{AF2A4CC0-1B40-40BA-9CFB-B903A3BC01BF}"/>
              </a:ext>
            </a:extLst>
          </p:cNvPr>
          <p:cNvSpPr>
            <a:spLocks noGrp="1"/>
          </p:cNvSpPr>
          <p:nvPr>
            <p:ph idx="1"/>
          </p:nvPr>
        </p:nvSpPr>
        <p:spPr>
          <a:xfrm>
            <a:off x="838200" y="1929383"/>
            <a:ext cx="4991100" cy="4815049"/>
          </a:xfrm>
        </p:spPr>
        <p:txBody>
          <a:bodyPr/>
          <a:lstStyle/>
          <a:p>
            <a:pPr marL="0" indent="0">
              <a:buNone/>
            </a:pPr>
            <a:r>
              <a:rPr lang="el-GR" sz="1600" b="1" u="sng" dirty="0">
                <a:latin typeface="+mj-lt"/>
              </a:rPr>
              <a:t>Μύες που ενεργοποιούνται</a:t>
            </a:r>
            <a:r>
              <a:rPr lang="el-GR" sz="1600" dirty="0">
                <a:latin typeface="+mj-lt"/>
              </a:rPr>
              <a:t> : τρικέφαλος, δελτο-ειδής, μείζων και ελάσσων θωρακικός, δικέφαλος βραχιόνιος.</a:t>
            </a:r>
            <a:br>
              <a:rPr lang="el-GR" sz="1600" dirty="0">
                <a:latin typeface="+mj-lt"/>
              </a:rPr>
            </a:br>
            <a:r>
              <a:rPr lang="el-GR" sz="1600" dirty="0">
                <a:latin typeface="+mj-lt"/>
              </a:rPr>
              <a:t/>
            </a:r>
            <a:br>
              <a:rPr lang="el-GR" sz="1600" dirty="0">
                <a:latin typeface="+mj-lt"/>
              </a:rPr>
            </a:br>
            <a:r>
              <a:rPr lang="el-GR" sz="1600" b="1" u="sng" dirty="0">
                <a:latin typeface="+mj-lt"/>
              </a:rPr>
              <a:t>Θέση σώματος </a:t>
            </a:r>
            <a:r>
              <a:rPr lang="el-GR" sz="1600" dirty="0">
                <a:latin typeface="+mj-lt"/>
              </a:rPr>
              <a:t>: Ύπτια στήριξη. </a:t>
            </a:r>
            <a:br>
              <a:rPr lang="el-GR" sz="1600" dirty="0">
                <a:latin typeface="+mj-lt"/>
              </a:rPr>
            </a:br>
            <a:r>
              <a:rPr lang="el-GR" sz="1600" dirty="0">
                <a:latin typeface="+mj-lt"/>
              </a:rPr>
              <a:t/>
            </a:r>
            <a:br>
              <a:rPr lang="el-GR" sz="1600" dirty="0">
                <a:latin typeface="+mj-lt"/>
              </a:rPr>
            </a:br>
            <a:r>
              <a:rPr lang="el-GR" sz="1600" b="1" u="sng" dirty="0">
                <a:latin typeface="+mj-lt"/>
              </a:rPr>
              <a:t>Περιγραφή</a:t>
            </a:r>
            <a:r>
              <a:rPr lang="el-GR" sz="1600" dirty="0">
                <a:latin typeface="+mj-lt"/>
              </a:rPr>
              <a:t> :  στηρίζουμε τα χέρια μας στο σκαλοπάτι και </a:t>
            </a:r>
            <a:r>
              <a:rPr lang="el-GR" sz="1600" dirty="0" smtClean="0">
                <a:latin typeface="+mj-lt"/>
              </a:rPr>
              <a:t>εκτείνουμε τα ισχία</a:t>
            </a:r>
            <a:r>
              <a:rPr lang="el-GR" sz="1600" dirty="0" smtClean="0">
                <a:latin typeface="+mj-lt"/>
              </a:rPr>
              <a:t>. Οι βραχίονες είναι σε έκταση </a:t>
            </a:r>
            <a:r>
              <a:rPr lang="el-GR" sz="1600" dirty="0">
                <a:latin typeface="+mj-lt"/>
              </a:rPr>
              <a:t>και εν συνεχεία λυγίζουν </a:t>
            </a:r>
            <a:r>
              <a:rPr lang="el-GR" sz="1600" dirty="0" smtClean="0">
                <a:latin typeface="+mj-lt"/>
              </a:rPr>
              <a:t>μέχρι ο </a:t>
            </a:r>
            <a:r>
              <a:rPr lang="el-GR" sz="1600" dirty="0">
                <a:latin typeface="+mj-lt"/>
              </a:rPr>
              <a:t>αγκώνας να </a:t>
            </a:r>
            <a:r>
              <a:rPr lang="el-GR" sz="1600" dirty="0" smtClean="0">
                <a:latin typeface="+mj-lt"/>
              </a:rPr>
              <a:t>σχηματίσει  </a:t>
            </a:r>
            <a:r>
              <a:rPr lang="el-GR" sz="1600" dirty="0">
                <a:latin typeface="+mj-lt"/>
              </a:rPr>
              <a:t>γωνία </a:t>
            </a:r>
            <a:r>
              <a:rPr lang="el-GR" sz="1600" dirty="0" smtClean="0">
                <a:latin typeface="+mj-lt"/>
              </a:rPr>
              <a:t>90</a:t>
            </a:r>
            <a:r>
              <a:rPr lang="el-GR" sz="1600" baseline="30000" dirty="0" smtClean="0">
                <a:latin typeface="+mj-lt"/>
              </a:rPr>
              <a:t>ο</a:t>
            </a:r>
            <a:r>
              <a:rPr lang="el-GR" sz="1600" dirty="0" smtClean="0">
                <a:latin typeface="+mj-lt"/>
              </a:rPr>
              <a:t> . </a:t>
            </a:r>
            <a:r>
              <a:rPr lang="el-GR" sz="1600" dirty="0">
                <a:latin typeface="+mj-lt"/>
              </a:rPr>
              <a:t>Τέλος, επιστρέφουμε στην αρχική μας θέση. </a:t>
            </a:r>
          </a:p>
          <a:p>
            <a:pPr marL="0" indent="0">
              <a:buNone/>
            </a:pPr>
            <a:r>
              <a:rPr lang="el-GR" sz="1600" b="1" u="sng" dirty="0">
                <a:latin typeface="+mj-lt"/>
              </a:rPr>
              <a:t>Παραλλαγή</a:t>
            </a:r>
            <a:r>
              <a:rPr lang="el-GR" sz="1600" dirty="0">
                <a:latin typeface="+mj-lt"/>
              </a:rPr>
              <a:t> : Η άσκηση γίνεται ευκολότερη </a:t>
            </a:r>
            <a:r>
              <a:rPr lang="el-GR" sz="1600" dirty="0" smtClean="0">
                <a:latin typeface="+mj-lt"/>
              </a:rPr>
              <a:t>αν έχουμε </a:t>
            </a:r>
            <a:r>
              <a:rPr lang="el-GR" sz="1600" dirty="0">
                <a:latin typeface="+mj-lt"/>
              </a:rPr>
              <a:t>τα πόδια μας </a:t>
            </a:r>
            <a:r>
              <a:rPr lang="el-GR" sz="1600" dirty="0" smtClean="0">
                <a:latin typeface="+mj-lt"/>
              </a:rPr>
              <a:t>λυγισμένα αντί </a:t>
            </a:r>
            <a:r>
              <a:rPr lang="el-GR" sz="1600" dirty="0">
                <a:latin typeface="+mj-lt"/>
              </a:rPr>
              <a:t>για </a:t>
            </a:r>
            <a:r>
              <a:rPr lang="el-GR" sz="1600" dirty="0" smtClean="0">
                <a:latin typeface="+mj-lt"/>
              </a:rPr>
              <a:t>τεντωμένα.</a:t>
            </a:r>
            <a:r>
              <a:rPr lang="el-GR" sz="1600" dirty="0">
                <a:latin typeface="+mj-lt"/>
              </a:rPr>
              <a:t/>
            </a:r>
            <a:br>
              <a:rPr lang="el-GR" sz="1600" dirty="0">
                <a:latin typeface="+mj-lt"/>
              </a:rPr>
            </a:br>
            <a:r>
              <a:rPr lang="el-GR" sz="1600" dirty="0">
                <a:latin typeface="+mj-lt"/>
              </a:rPr>
              <a:t/>
            </a:r>
            <a:br>
              <a:rPr lang="el-GR" sz="1600" dirty="0">
                <a:latin typeface="+mj-lt"/>
              </a:rPr>
            </a:br>
            <a:r>
              <a:rPr lang="el-GR" sz="1600" b="1" u="sng" dirty="0">
                <a:latin typeface="+mj-lt"/>
              </a:rPr>
              <a:t>Διάρκεια &amp; Επαναλήψεις</a:t>
            </a:r>
            <a:r>
              <a:rPr lang="el-GR" sz="1600" b="1" dirty="0">
                <a:latin typeface="+mj-lt"/>
              </a:rPr>
              <a:t> </a:t>
            </a:r>
            <a:r>
              <a:rPr lang="el-GR" sz="1600" dirty="0">
                <a:latin typeface="+mj-lt"/>
              </a:rPr>
              <a:t>: 3 σετ από 12</a:t>
            </a:r>
            <a:br>
              <a:rPr lang="el-GR" sz="1600" dirty="0">
                <a:latin typeface="+mj-lt"/>
              </a:rPr>
            </a:br>
            <a:r>
              <a:rPr lang="el-GR" sz="1600" dirty="0">
                <a:latin typeface="+mj-lt"/>
              </a:rPr>
              <a:t>                                           επαναλήψεις.</a:t>
            </a:r>
          </a:p>
        </p:txBody>
      </p:sp>
      <p:pic>
        <p:nvPicPr>
          <p:cNvPr id="6" name="Εικόνα 5" descr="Εικόνα που περιέχει άτομο, άνδρας, μαύρο, νεαρός&#10;&#10;Περιγραφή που δημιουργήθηκε αυτόματα">
            <a:extLst>
              <a:ext uri="{FF2B5EF4-FFF2-40B4-BE49-F238E27FC236}">
                <a16:creationId xmlns:a16="http://schemas.microsoft.com/office/drawing/2014/main" xmlns="" id="{2A7738EC-9881-4961-A91F-21AF8B6FFA2B}"/>
              </a:ext>
            </a:extLst>
          </p:cNvPr>
          <p:cNvPicPr>
            <a:picLocks noChangeAspect="1"/>
          </p:cNvPicPr>
          <p:nvPr/>
        </p:nvPicPr>
        <p:blipFill>
          <a:blip r:embed="rId2"/>
          <a:stretch>
            <a:fillRect/>
          </a:stretch>
        </p:blipFill>
        <p:spPr>
          <a:xfrm>
            <a:off x="5829300" y="2252499"/>
            <a:ext cx="5524500" cy="4143375"/>
          </a:xfrm>
          <a:prstGeom prst="rect">
            <a:avLst/>
          </a:prstGeom>
        </p:spPr>
      </p:pic>
    </p:spTree>
    <p:extLst>
      <p:ext uri="{BB962C8B-B14F-4D97-AF65-F5344CB8AC3E}">
        <p14:creationId xmlns:p14="http://schemas.microsoft.com/office/powerpoint/2010/main" val="162444610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xmlns="" id="{9A50F067-986A-4D96-9610-B9C45777F68A}"/>
              </a:ext>
            </a:extLst>
          </p:cNvPr>
          <p:cNvSpPr>
            <a:spLocks noGrp="1"/>
          </p:cNvSpPr>
          <p:nvPr>
            <p:ph type="title"/>
          </p:nvPr>
        </p:nvSpPr>
        <p:spPr>
          <a:xfrm>
            <a:off x="648677" y="365125"/>
            <a:ext cx="10705123" cy="1325563"/>
          </a:xfrm>
        </p:spPr>
        <p:txBody>
          <a:bodyPr/>
          <a:lstStyle/>
          <a:p>
            <a:r>
              <a:rPr lang="el-GR" dirty="0" smtClean="0"/>
              <a:t>8</a:t>
            </a:r>
            <a:r>
              <a:rPr lang="el-GR" baseline="30000" dirty="0" smtClean="0"/>
              <a:t>η</a:t>
            </a:r>
            <a:r>
              <a:rPr lang="el-GR" dirty="0" smtClean="0"/>
              <a:t> ά</a:t>
            </a:r>
            <a:r>
              <a:rPr lang="el-GR" dirty="0" smtClean="0"/>
              <a:t>σκηση </a:t>
            </a:r>
            <a:r>
              <a:rPr lang="el-GR" dirty="0"/>
              <a:t>: &lt;&lt; Έκταση ισχίων&gt;&gt;</a:t>
            </a:r>
            <a:r>
              <a:rPr lang="en-US" dirty="0"/>
              <a:t> </a:t>
            </a:r>
            <a:r>
              <a:rPr lang="el-GR" sz="2400" b="1" dirty="0">
                <a:solidFill>
                  <a:schemeClr val="accent4">
                    <a:lumMod val="60000"/>
                    <a:lumOff val="40000"/>
                  </a:schemeClr>
                </a:solidFill>
                <a:latin typeface="Arial" panose="020B0604020202020204" pitchFamily="34" charset="0"/>
                <a:cs typeface="Arial" panose="020B0604020202020204" pitchFamily="34" charset="0"/>
              </a:rPr>
              <a:t>(</a:t>
            </a:r>
            <a:r>
              <a:rPr lang="en-US" sz="2400" b="1" dirty="0">
                <a:solidFill>
                  <a:schemeClr val="accent4">
                    <a:lumMod val="60000"/>
                    <a:lumOff val="40000"/>
                  </a:schemeClr>
                </a:solidFill>
                <a:latin typeface="Arial" panose="020B0604020202020204" pitchFamily="34" charset="0"/>
                <a:cs typeface="Arial" panose="020B0604020202020204" pitchFamily="34" charset="0"/>
              </a:rPr>
              <a:t>bridge)</a:t>
            </a:r>
            <a:r>
              <a:rPr lang="el-GR" sz="2400" b="1" dirty="0">
                <a:solidFill>
                  <a:schemeClr val="accent4">
                    <a:lumMod val="60000"/>
                    <a:lumOff val="40000"/>
                  </a:schemeClr>
                </a:solidFill>
                <a:latin typeface="Arial" panose="020B0604020202020204" pitchFamily="34" charset="0"/>
                <a:cs typeface="Arial" panose="020B0604020202020204" pitchFamily="34" charset="0"/>
              </a:rPr>
              <a:t> </a:t>
            </a:r>
          </a:p>
        </p:txBody>
      </p:sp>
      <p:sp>
        <p:nvSpPr>
          <p:cNvPr id="3" name="Θέση περιεχομένου 2">
            <a:extLst>
              <a:ext uri="{FF2B5EF4-FFF2-40B4-BE49-F238E27FC236}">
                <a16:creationId xmlns:a16="http://schemas.microsoft.com/office/drawing/2014/main" xmlns="" id="{70C6266E-6C22-499A-B771-D30C8ED6C2E9}"/>
              </a:ext>
            </a:extLst>
          </p:cNvPr>
          <p:cNvSpPr>
            <a:spLocks noGrp="1"/>
          </p:cNvSpPr>
          <p:nvPr>
            <p:ph idx="1"/>
          </p:nvPr>
        </p:nvSpPr>
        <p:spPr>
          <a:xfrm>
            <a:off x="686847" y="2086708"/>
            <a:ext cx="4269156" cy="4633342"/>
          </a:xfrm>
        </p:spPr>
        <p:txBody>
          <a:bodyPr>
            <a:normAutofit/>
          </a:bodyPr>
          <a:lstStyle/>
          <a:p>
            <a:pPr marL="0" indent="0">
              <a:buNone/>
            </a:pPr>
            <a:r>
              <a:rPr lang="el-GR" sz="1600" b="1" u="sng" dirty="0">
                <a:latin typeface="+mj-lt"/>
              </a:rPr>
              <a:t>Μύες που ενεργοποιούνται</a:t>
            </a:r>
            <a:r>
              <a:rPr lang="el-GR" sz="1600" b="1" dirty="0">
                <a:latin typeface="+mj-lt"/>
              </a:rPr>
              <a:t> </a:t>
            </a:r>
            <a:r>
              <a:rPr lang="el-GR" sz="1600" dirty="0">
                <a:latin typeface="+mj-lt"/>
              </a:rPr>
              <a:t>: γλουτοί, δικέφαλος μηριαίος.</a:t>
            </a:r>
            <a:br>
              <a:rPr lang="el-GR" sz="1600" dirty="0">
                <a:latin typeface="+mj-lt"/>
              </a:rPr>
            </a:br>
            <a:r>
              <a:rPr lang="el-GR" sz="1600" dirty="0">
                <a:latin typeface="+mj-lt"/>
              </a:rPr>
              <a:t/>
            </a:r>
            <a:br>
              <a:rPr lang="el-GR" sz="1600" dirty="0">
                <a:latin typeface="+mj-lt"/>
              </a:rPr>
            </a:br>
            <a:r>
              <a:rPr lang="el-GR" sz="1600" b="1" u="sng" dirty="0">
                <a:latin typeface="+mj-lt"/>
              </a:rPr>
              <a:t>Θέση σώματος</a:t>
            </a:r>
            <a:r>
              <a:rPr lang="el-GR" sz="1600" b="1" dirty="0">
                <a:latin typeface="+mj-lt"/>
              </a:rPr>
              <a:t> </a:t>
            </a:r>
            <a:r>
              <a:rPr lang="el-GR" sz="1600" dirty="0">
                <a:latin typeface="+mj-lt"/>
              </a:rPr>
              <a:t>:  Ύπτια κατάκλιση.</a:t>
            </a:r>
            <a:br>
              <a:rPr lang="el-GR" sz="1600" dirty="0">
                <a:latin typeface="+mj-lt"/>
              </a:rPr>
            </a:br>
            <a:r>
              <a:rPr lang="el-GR" sz="1600" dirty="0">
                <a:latin typeface="+mj-lt"/>
              </a:rPr>
              <a:t/>
            </a:r>
            <a:br>
              <a:rPr lang="el-GR" sz="1600" dirty="0">
                <a:latin typeface="+mj-lt"/>
              </a:rPr>
            </a:br>
            <a:r>
              <a:rPr lang="el-GR" sz="1600" b="1" u="sng" dirty="0">
                <a:latin typeface="+mj-lt"/>
              </a:rPr>
              <a:t>Περιγραφή</a:t>
            </a:r>
            <a:r>
              <a:rPr lang="el-GR" sz="1600" dirty="0">
                <a:latin typeface="+mj-lt"/>
              </a:rPr>
              <a:t> : Βρισκόμαστε σε ύπτια κατάκλιση με τα γόνατα σε κάμψη και τα πέλματα τοποθετημένα πάνω στο πρώτο σκαλοπάτι. </a:t>
            </a:r>
            <a:r>
              <a:rPr lang="el-GR" sz="1600" dirty="0" smtClean="0">
                <a:latin typeface="+mj-lt"/>
              </a:rPr>
              <a:t>Στην εκπνοή </a:t>
            </a:r>
            <a:r>
              <a:rPr lang="el-GR" sz="1600" dirty="0">
                <a:latin typeface="+mj-lt"/>
              </a:rPr>
              <a:t>κάνουμε ανύψωση της λεκάνης μέχρι οι μηροί και ο κορμός να έρθουν σε </a:t>
            </a:r>
            <a:r>
              <a:rPr lang="el-GR" sz="1600" dirty="0" smtClean="0">
                <a:latin typeface="+mj-lt"/>
              </a:rPr>
              <a:t>ευθειασμό και αφού εισπνεύσουμε  </a:t>
            </a:r>
            <a:r>
              <a:rPr lang="el-GR" sz="1600" dirty="0">
                <a:latin typeface="+mj-lt"/>
              </a:rPr>
              <a:t>επανερχόμαστε </a:t>
            </a:r>
            <a:r>
              <a:rPr lang="el-GR" sz="1600" dirty="0" smtClean="0">
                <a:latin typeface="+mj-lt"/>
              </a:rPr>
              <a:t>εκπνέοντας στην </a:t>
            </a:r>
            <a:r>
              <a:rPr lang="el-GR" sz="1600" dirty="0">
                <a:latin typeface="+mj-lt"/>
              </a:rPr>
              <a:t>αρχική </a:t>
            </a:r>
            <a:r>
              <a:rPr lang="el-GR" sz="1600" dirty="0" smtClean="0">
                <a:latin typeface="+mj-lt"/>
              </a:rPr>
              <a:t>θέση.</a:t>
            </a:r>
            <a:r>
              <a:rPr lang="el-GR" sz="1600" dirty="0">
                <a:latin typeface="+mj-lt"/>
              </a:rPr>
              <a:t/>
            </a:r>
            <a:br>
              <a:rPr lang="el-GR" sz="1600" dirty="0">
                <a:latin typeface="+mj-lt"/>
              </a:rPr>
            </a:br>
            <a:r>
              <a:rPr lang="el-GR" sz="1600" dirty="0">
                <a:latin typeface="+mj-lt"/>
              </a:rPr>
              <a:t/>
            </a:r>
            <a:br>
              <a:rPr lang="el-GR" sz="1600" dirty="0">
                <a:latin typeface="+mj-lt"/>
              </a:rPr>
            </a:br>
            <a:r>
              <a:rPr lang="el-GR" sz="1600" b="1" u="sng" dirty="0">
                <a:latin typeface="+mj-lt"/>
              </a:rPr>
              <a:t>Διάρκεια</a:t>
            </a:r>
            <a:r>
              <a:rPr lang="el-GR" sz="1600" b="1" dirty="0">
                <a:latin typeface="+mj-lt"/>
              </a:rPr>
              <a:t> &amp; </a:t>
            </a:r>
            <a:r>
              <a:rPr lang="el-GR" sz="1600" b="1" u="sng" dirty="0">
                <a:latin typeface="+mj-lt"/>
              </a:rPr>
              <a:t>Επαναλήψεις </a:t>
            </a:r>
            <a:r>
              <a:rPr lang="el-GR" sz="1600" dirty="0">
                <a:latin typeface="+mj-lt"/>
              </a:rPr>
              <a:t>: 3 σετ από 12-15</a:t>
            </a:r>
            <a:br>
              <a:rPr lang="el-GR" sz="1600" dirty="0">
                <a:latin typeface="+mj-lt"/>
              </a:rPr>
            </a:br>
            <a:r>
              <a:rPr lang="el-GR" sz="1600" dirty="0">
                <a:latin typeface="+mj-lt"/>
              </a:rPr>
              <a:t>                                             επαναλήψεις.</a:t>
            </a:r>
          </a:p>
        </p:txBody>
      </p:sp>
      <p:pic>
        <p:nvPicPr>
          <p:cNvPr id="5" name="Εικόνα 4">
            <a:extLst>
              <a:ext uri="{FF2B5EF4-FFF2-40B4-BE49-F238E27FC236}">
                <a16:creationId xmlns:a16="http://schemas.microsoft.com/office/drawing/2014/main" xmlns="" id="{BE65233C-823E-41A4-8EA3-46AA1D838D07}"/>
              </a:ext>
            </a:extLst>
          </p:cNvPr>
          <p:cNvPicPr>
            <a:picLocks noChangeAspect="1"/>
          </p:cNvPicPr>
          <p:nvPr/>
        </p:nvPicPr>
        <p:blipFill>
          <a:blip r:embed="rId2"/>
          <a:stretch>
            <a:fillRect/>
          </a:stretch>
        </p:blipFill>
        <p:spPr>
          <a:xfrm>
            <a:off x="5019919" y="2328985"/>
            <a:ext cx="6485234" cy="3649418"/>
          </a:xfrm>
          <a:prstGeom prst="rect">
            <a:avLst/>
          </a:prstGeom>
        </p:spPr>
      </p:pic>
    </p:spTree>
    <p:extLst>
      <p:ext uri="{BB962C8B-B14F-4D97-AF65-F5344CB8AC3E}">
        <p14:creationId xmlns:p14="http://schemas.microsoft.com/office/powerpoint/2010/main" val="43327923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xmlns="" id="{CE331EF2-34C1-40DD-AB71-B237A16DA5D1}"/>
              </a:ext>
            </a:extLst>
          </p:cNvPr>
          <p:cNvSpPr>
            <a:spLocks noGrp="1"/>
          </p:cNvSpPr>
          <p:nvPr>
            <p:ph type="title"/>
          </p:nvPr>
        </p:nvSpPr>
        <p:spPr>
          <a:xfrm>
            <a:off x="838200" y="603820"/>
            <a:ext cx="10515600" cy="1325563"/>
          </a:xfrm>
        </p:spPr>
        <p:txBody>
          <a:bodyPr/>
          <a:lstStyle/>
          <a:p>
            <a:r>
              <a:rPr lang="el-GR" dirty="0" smtClean="0"/>
              <a:t>9</a:t>
            </a:r>
            <a:r>
              <a:rPr lang="el-GR" baseline="30000" dirty="0" smtClean="0"/>
              <a:t>η</a:t>
            </a:r>
            <a:r>
              <a:rPr lang="el-GR" dirty="0" smtClean="0"/>
              <a:t> </a:t>
            </a:r>
            <a:r>
              <a:rPr lang="el-GR" dirty="0"/>
              <a:t>άσκηση: &lt;&lt; Κοιλιακοί &gt;</a:t>
            </a:r>
            <a:r>
              <a:rPr lang="en-US" dirty="0"/>
              <a:t>&gt;</a:t>
            </a:r>
            <a:endParaRPr lang="el-GR" sz="2400" b="1" dirty="0">
              <a:solidFill>
                <a:schemeClr val="accent4">
                  <a:lumMod val="60000"/>
                  <a:lumOff val="40000"/>
                </a:schemeClr>
              </a:solidFill>
              <a:latin typeface="Arial" panose="020B0604020202020204" pitchFamily="34" charset="0"/>
              <a:cs typeface="Arial" panose="020B0604020202020204" pitchFamily="34" charset="0"/>
            </a:endParaRPr>
          </a:p>
        </p:txBody>
      </p:sp>
      <p:sp>
        <p:nvSpPr>
          <p:cNvPr id="3" name="Θέση περιεχομένου 2">
            <a:extLst>
              <a:ext uri="{FF2B5EF4-FFF2-40B4-BE49-F238E27FC236}">
                <a16:creationId xmlns:a16="http://schemas.microsoft.com/office/drawing/2014/main" xmlns="" id="{E743F3DD-A52C-40D4-94A5-D7289ECEC285}"/>
              </a:ext>
            </a:extLst>
          </p:cNvPr>
          <p:cNvSpPr>
            <a:spLocks noGrp="1"/>
          </p:cNvSpPr>
          <p:nvPr>
            <p:ph idx="1"/>
          </p:nvPr>
        </p:nvSpPr>
        <p:spPr>
          <a:xfrm>
            <a:off x="591448" y="1929383"/>
            <a:ext cx="5057775" cy="4830925"/>
          </a:xfrm>
        </p:spPr>
        <p:txBody>
          <a:bodyPr>
            <a:normAutofit lnSpcReduction="10000"/>
          </a:bodyPr>
          <a:lstStyle/>
          <a:p>
            <a:pPr marL="0" indent="0">
              <a:buNone/>
            </a:pPr>
            <a:r>
              <a:rPr lang="el-GR" sz="1600" b="1" u="sng" dirty="0">
                <a:latin typeface="+mj-lt"/>
              </a:rPr>
              <a:t>Μύες που ενεργοποιούνται</a:t>
            </a:r>
            <a:r>
              <a:rPr lang="el-GR" sz="1600" b="1" dirty="0">
                <a:latin typeface="+mj-lt"/>
              </a:rPr>
              <a:t> : </a:t>
            </a:r>
            <a:r>
              <a:rPr lang="el-GR" sz="1600" dirty="0">
                <a:latin typeface="+mj-lt"/>
              </a:rPr>
              <a:t>ορθός κοιλιακός, </a:t>
            </a:r>
            <a:r>
              <a:rPr lang="el-GR" sz="1600" dirty="0" smtClean="0">
                <a:latin typeface="+mj-lt"/>
              </a:rPr>
              <a:t>καμπτήρες του ισχίου.</a:t>
            </a:r>
            <a:r>
              <a:rPr lang="el-GR" sz="1600" dirty="0" smtClean="0">
                <a:latin typeface="+mj-lt"/>
              </a:rPr>
              <a:t> </a:t>
            </a:r>
            <a:r>
              <a:rPr lang="el-GR" sz="1600" b="1" dirty="0">
                <a:latin typeface="+mj-lt"/>
              </a:rPr>
              <a:t/>
            </a:r>
            <a:br>
              <a:rPr lang="el-GR" sz="1600" b="1" dirty="0">
                <a:latin typeface="+mj-lt"/>
              </a:rPr>
            </a:br>
            <a:r>
              <a:rPr lang="el-GR" sz="1600" b="1" dirty="0">
                <a:latin typeface="+mj-lt"/>
              </a:rPr>
              <a:t/>
            </a:r>
            <a:br>
              <a:rPr lang="el-GR" sz="1600" b="1" dirty="0">
                <a:latin typeface="+mj-lt"/>
              </a:rPr>
            </a:br>
            <a:r>
              <a:rPr lang="el-GR" sz="1600" b="1" u="sng" dirty="0">
                <a:latin typeface="+mj-lt"/>
              </a:rPr>
              <a:t>Θέση σώματος </a:t>
            </a:r>
            <a:r>
              <a:rPr lang="el-GR" sz="1600" b="1" dirty="0">
                <a:latin typeface="+mj-lt"/>
              </a:rPr>
              <a:t>: </a:t>
            </a:r>
            <a:r>
              <a:rPr lang="el-GR" sz="1600" dirty="0" smtClean="0">
                <a:latin typeface="+mj-lt"/>
              </a:rPr>
              <a:t>Εδραία θέση πάνω στο σκαλί με τα ισχία σε έκταση</a:t>
            </a:r>
            <a:r>
              <a:rPr lang="el-GR" sz="1600" dirty="0" smtClean="0">
                <a:latin typeface="+mj-lt"/>
              </a:rPr>
              <a:t>.</a:t>
            </a:r>
            <a:r>
              <a:rPr lang="el-GR" sz="1600" dirty="0">
                <a:latin typeface="+mj-lt"/>
              </a:rPr>
              <a:t/>
            </a:r>
            <a:br>
              <a:rPr lang="el-GR" sz="1600" dirty="0">
                <a:latin typeface="+mj-lt"/>
              </a:rPr>
            </a:br>
            <a:r>
              <a:rPr lang="el-GR" sz="1600" dirty="0">
                <a:latin typeface="+mj-lt"/>
              </a:rPr>
              <a:t/>
            </a:r>
            <a:br>
              <a:rPr lang="el-GR" sz="1600" dirty="0">
                <a:latin typeface="+mj-lt"/>
              </a:rPr>
            </a:br>
            <a:r>
              <a:rPr lang="el-GR" sz="1600" b="1" u="sng" dirty="0">
                <a:latin typeface="+mj-lt"/>
              </a:rPr>
              <a:t>Περιγραφή</a:t>
            </a:r>
            <a:r>
              <a:rPr lang="el-GR" sz="1600" dirty="0">
                <a:latin typeface="+mj-lt"/>
              </a:rPr>
              <a:t> : Καθόμαστε στο πρώτο σκαλοπάτι και βάζουμε τα χέρια στο δεύτερο. Αρχικά, έχουμε μπροστά </a:t>
            </a:r>
            <a:r>
              <a:rPr lang="el-GR" sz="1600" dirty="0" smtClean="0">
                <a:latin typeface="+mj-lt"/>
              </a:rPr>
              <a:t>τεντωμένα </a:t>
            </a:r>
            <a:r>
              <a:rPr lang="el-GR" sz="1600" dirty="0">
                <a:latin typeface="+mj-lt"/>
              </a:rPr>
              <a:t>τα </a:t>
            </a:r>
            <a:r>
              <a:rPr lang="el-GR" sz="1600" dirty="0" smtClean="0">
                <a:latin typeface="+mj-lt"/>
              </a:rPr>
              <a:t>ισχία</a:t>
            </a:r>
            <a:r>
              <a:rPr lang="el-GR" sz="1600" dirty="0" smtClean="0">
                <a:latin typeface="+mj-lt"/>
              </a:rPr>
              <a:t> </a:t>
            </a:r>
            <a:r>
              <a:rPr lang="el-GR" sz="1600" dirty="0">
                <a:latin typeface="+mj-lt"/>
              </a:rPr>
              <a:t>και ολοκληρώνουμε την άσκηση φέρνοντάς τα στο στήθος </a:t>
            </a:r>
            <a:r>
              <a:rPr lang="el-GR" sz="1600" dirty="0">
                <a:latin typeface="Arial" panose="020B0604020202020204" pitchFamily="34" charset="0"/>
                <a:cs typeface="Arial" panose="020B0604020202020204" pitchFamily="34" charset="0"/>
              </a:rPr>
              <a:t>(</a:t>
            </a:r>
            <a:r>
              <a:rPr lang="el-GR" sz="1600" dirty="0">
                <a:latin typeface="+mj-lt"/>
              </a:rPr>
              <a:t>κάμψη </a:t>
            </a:r>
            <a:r>
              <a:rPr lang="el-GR" sz="1600" dirty="0" smtClean="0">
                <a:latin typeface="+mj-lt"/>
              </a:rPr>
              <a:t>ισχίων και γονάτων). Η εκπνοή γίνεται στην έκταση</a:t>
            </a:r>
            <a:r>
              <a:rPr lang="el-GR" sz="1600" dirty="0" smtClean="0">
                <a:latin typeface="Arial" panose="020B0604020202020204" pitchFamily="34" charset="0"/>
                <a:cs typeface="Arial" panose="020B0604020202020204" pitchFamily="34" charset="0"/>
              </a:rPr>
              <a:t>. </a:t>
            </a:r>
            <a:r>
              <a:rPr lang="el-GR" sz="1600" dirty="0">
                <a:latin typeface="Arial" panose="020B0604020202020204" pitchFamily="34" charset="0"/>
                <a:cs typeface="Arial" panose="020B0604020202020204" pitchFamily="34" charset="0"/>
              </a:rPr>
              <a:t/>
            </a:r>
            <a:br>
              <a:rPr lang="el-GR" sz="1600" dirty="0">
                <a:latin typeface="Arial" panose="020B0604020202020204" pitchFamily="34" charset="0"/>
                <a:cs typeface="Arial" panose="020B0604020202020204" pitchFamily="34" charset="0"/>
              </a:rPr>
            </a:br>
            <a:r>
              <a:rPr lang="el-GR" sz="1600" dirty="0">
                <a:latin typeface="Arial" panose="020B0604020202020204" pitchFamily="34" charset="0"/>
                <a:cs typeface="Arial" panose="020B0604020202020204" pitchFamily="34" charset="0"/>
              </a:rPr>
              <a:t/>
            </a:r>
            <a:br>
              <a:rPr lang="el-GR" sz="1600" dirty="0">
                <a:latin typeface="Arial" panose="020B0604020202020204" pitchFamily="34" charset="0"/>
                <a:cs typeface="Arial" panose="020B0604020202020204" pitchFamily="34" charset="0"/>
              </a:rPr>
            </a:br>
            <a:r>
              <a:rPr lang="el-GR" sz="1600" b="1" u="sng" dirty="0">
                <a:latin typeface="+mj-lt"/>
                <a:cs typeface="Arial" panose="020B0604020202020204" pitchFamily="34" charset="0"/>
              </a:rPr>
              <a:t>Παραλλαγή</a:t>
            </a:r>
            <a:r>
              <a:rPr lang="el-GR" sz="1600" dirty="0">
                <a:latin typeface="+mj-lt"/>
                <a:cs typeface="Arial" panose="020B0604020202020204" pitchFamily="34" charset="0"/>
              </a:rPr>
              <a:t> : </a:t>
            </a:r>
            <a:r>
              <a:rPr lang="el-GR" sz="1600" dirty="0" smtClean="0">
                <a:latin typeface="+mj-lt"/>
                <a:cs typeface="Arial" panose="020B0604020202020204" pitchFamily="34" charset="0"/>
              </a:rPr>
              <a:t>Ξεκινάμε με τα ισχία και τα γόνατα λυγισμένα</a:t>
            </a:r>
            <a:r>
              <a:rPr lang="el-GR" sz="1600" dirty="0" smtClean="0">
                <a:latin typeface="+mj-lt"/>
                <a:cs typeface="Arial" panose="020B0604020202020204" pitchFamily="34" charset="0"/>
              </a:rPr>
              <a:t>, </a:t>
            </a:r>
            <a:r>
              <a:rPr lang="el-GR" sz="1600" dirty="0">
                <a:latin typeface="+mj-lt"/>
                <a:cs typeface="Arial" panose="020B0604020202020204" pitchFamily="34" charset="0"/>
              </a:rPr>
              <a:t>με την εισπνοή τα </a:t>
            </a:r>
            <a:r>
              <a:rPr lang="el-GR" sz="1600" dirty="0" smtClean="0">
                <a:latin typeface="+mj-lt"/>
                <a:cs typeface="Arial" panose="020B0604020202020204" pitchFamily="34" charset="0"/>
              </a:rPr>
              <a:t>εκτείνουμε και με την εκπνοή επανερχόμαστε στην αρχική θέση</a:t>
            </a:r>
            <a:r>
              <a:rPr lang="el-GR" sz="1600" dirty="0" smtClean="0">
                <a:latin typeface="+mj-lt"/>
                <a:cs typeface="Arial" panose="020B0604020202020204" pitchFamily="34" charset="0"/>
              </a:rPr>
              <a:t>.</a:t>
            </a:r>
            <a:r>
              <a:rPr lang="el-GR" sz="1600" dirty="0">
                <a:latin typeface="+mj-lt"/>
                <a:cs typeface="Arial" panose="020B0604020202020204" pitchFamily="34" charset="0"/>
              </a:rPr>
              <a:t/>
            </a:r>
            <a:br>
              <a:rPr lang="el-GR" sz="1600" dirty="0">
                <a:latin typeface="+mj-lt"/>
                <a:cs typeface="Arial" panose="020B0604020202020204" pitchFamily="34" charset="0"/>
              </a:rPr>
            </a:br>
            <a:r>
              <a:rPr lang="el-GR" sz="1600" dirty="0">
                <a:latin typeface="+mj-lt"/>
                <a:cs typeface="Arial" panose="020B0604020202020204" pitchFamily="34" charset="0"/>
              </a:rPr>
              <a:t/>
            </a:r>
            <a:br>
              <a:rPr lang="el-GR" sz="1600" dirty="0">
                <a:latin typeface="+mj-lt"/>
                <a:cs typeface="Arial" panose="020B0604020202020204" pitchFamily="34" charset="0"/>
              </a:rPr>
            </a:br>
            <a:r>
              <a:rPr lang="el-GR" sz="1600" b="1" u="sng" dirty="0">
                <a:latin typeface="+mj-lt"/>
                <a:cs typeface="Arial" panose="020B0604020202020204" pitchFamily="34" charset="0"/>
              </a:rPr>
              <a:t>Διάρκεια</a:t>
            </a:r>
            <a:r>
              <a:rPr lang="el-GR" sz="1600" dirty="0">
                <a:latin typeface="+mj-lt"/>
                <a:cs typeface="Arial" panose="020B0604020202020204" pitchFamily="34" charset="0"/>
              </a:rPr>
              <a:t> &amp; </a:t>
            </a:r>
            <a:r>
              <a:rPr lang="el-GR" sz="1600" b="1" u="sng" dirty="0">
                <a:latin typeface="+mj-lt"/>
                <a:cs typeface="Arial" panose="020B0604020202020204" pitchFamily="34" charset="0"/>
              </a:rPr>
              <a:t>Επαναλήψεις</a:t>
            </a:r>
            <a:r>
              <a:rPr lang="el-GR" sz="1600" dirty="0">
                <a:latin typeface="+mj-lt"/>
                <a:cs typeface="Arial" panose="020B0604020202020204" pitchFamily="34" charset="0"/>
              </a:rPr>
              <a:t> : 3 σετ από 12-15</a:t>
            </a:r>
            <a:br>
              <a:rPr lang="el-GR" sz="1600" dirty="0">
                <a:latin typeface="+mj-lt"/>
                <a:cs typeface="Arial" panose="020B0604020202020204" pitchFamily="34" charset="0"/>
              </a:rPr>
            </a:br>
            <a:r>
              <a:rPr lang="el-GR" sz="1600" dirty="0">
                <a:latin typeface="+mj-lt"/>
                <a:cs typeface="Arial" panose="020B0604020202020204" pitchFamily="34" charset="0"/>
              </a:rPr>
              <a:t>                                             επαναλήψεις.</a:t>
            </a:r>
          </a:p>
        </p:txBody>
      </p:sp>
      <p:pic>
        <p:nvPicPr>
          <p:cNvPr id="5" name="Εικόνα 4">
            <a:extLst>
              <a:ext uri="{FF2B5EF4-FFF2-40B4-BE49-F238E27FC236}">
                <a16:creationId xmlns:a16="http://schemas.microsoft.com/office/drawing/2014/main" xmlns="" id="{C3F0C21A-9D03-4C60-8E20-CF4CCBB8DEB9}"/>
              </a:ext>
            </a:extLst>
          </p:cNvPr>
          <p:cNvPicPr>
            <a:picLocks noChangeAspect="1"/>
          </p:cNvPicPr>
          <p:nvPr/>
        </p:nvPicPr>
        <p:blipFill>
          <a:blip r:embed="rId2"/>
          <a:stretch>
            <a:fillRect/>
          </a:stretch>
        </p:blipFill>
        <p:spPr>
          <a:xfrm>
            <a:off x="5503253" y="2258647"/>
            <a:ext cx="6527770" cy="3821356"/>
          </a:xfrm>
          <a:prstGeom prst="rect">
            <a:avLst/>
          </a:prstGeom>
        </p:spPr>
      </p:pic>
    </p:spTree>
    <p:extLst>
      <p:ext uri="{BB962C8B-B14F-4D97-AF65-F5344CB8AC3E}">
        <p14:creationId xmlns:p14="http://schemas.microsoft.com/office/powerpoint/2010/main" val="424930451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xmlns="" id="{406F54E8-200B-4428-8486-4E7BB222D118}"/>
              </a:ext>
            </a:extLst>
          </p:cNvPr>
          <p:cNvSpPr>
            <a:spLocks noGrp="1"/>
          </p:cNvSpPr>
          <p:nvPr>
            <p:ph type="title"/>
          </p:nvPr>
        </p:nvSpPr>
        <p:spPr>
          <a:xfrm>
            <a:off x="838200" y="844061"/>
            <a:ext cx="10515600" cy="741446"/>
          </a:xfrm>
        </p:spPr>
        <p:txBody>
          <a:bodyPr>
            <a:normAutofit fontScale="90000"/>
          </a:bodyPr>
          <a:lstStyle/>
          <a:p>
            <a:r>
              <a:rPr lang="el-GR" dirty="0" smtClean="0"/>
              <a:t>1</a:t>
            </a:r>
            <a:r>
              <a:rPr lang="el-GR" dirty="0"/>
              <a:t>0</a:t>
            </a:r>
            <a:r>
              <a:rPr lang="el-GR" baseline="30000" dirty="0" smtClean="0"/>
              <a:t>η</a:t>
            </a:r>
            <a:r>
              <a:rPr lang="el-GR" dirty="0" smtClean="0"/>
              <a:t> </a:t>
            </a:r>
            <a:r>
              <a:rPr lang="el-GR" dirty="0"/>
              <a:t>άσκηση : &lt;&lt; </a:t>
            </a:r>
            <a:r>
              <a:rPr lang="el-GR" dirty="0" smtClean="0"/>
              <a:t>Κάμψη του κορμού</a:t>
            </a:r>
            <a:r>
              <a:rPr lang="el-GR" dirty="0" smtClean="0"/>
              <a:t> </a:t>
            </a:r>
            <a:r>
              <a:rPr lang="el-GR" dirty="0"/>
              <a:t>&gt;</a:t>
            </a:r>
            <a:r>
              <a:rPr lang="en-US" dirty="0"/>
              <a:t>&gt; </a:t>
            </a:r>
            <a:r>
              <a:rPr lang="en-US" sz="1800" b="1" dirty="0">
                <a:solidFill>
                  <a:schemeClr val="accent4">
                    <a:lumMod val="60000"/>
                    <a:lumOff val="40000"/>
                  </a:schemeClr>
                </a:solidFill>
                <a:latin typeface="Arial" panose="020B0604020202020204" pitchFamily="34" charset="0"/>
                <a:cs typeface="Arial" panose="020B0604020202020204" pitchFamily="34" charset="0"/>
              </a:rPr>
              <a:t>(crunches)</a:t>
            </a:r>
            <a:endParaRPr lang="el-GR" sz="1800" b="1" dirty="0">
              <a:solidFill>
                <a:schemeClr val="accent4">
                  <a:lumMod val="60000"/>
                  <a:lumOff val="40000"/>
                </a:schemeClr>
              </a:solidFill>
              <a:latin typeface="Arial" panose="020B0604020202020204" pitchFamily="34" charset="0"/>
              <a:cs typeface="Arial" panose="020B0604020202020204" pitchFamily="34" charset="0"/>
            </a:endParaRPr>
          </a:p>
        </p:txBody>
      </p:sp>
      <p:sp>
        <p:nvSpPr>
          <p:cNvPr id="3" name="Θέση περιεχομένου 2">
            <a:extLst>
              <a:ext uri="{FF2B5EF4-FFF2-40B4-BE49-F238E27FC236}">
                <a16:creationId xmlns:a16="http://schemas.microsoft.com/office/drawing/2014/main" xmlns="" id="{8BFF2C2E-3192-4C54-91CE-96D5CF356073}"/>
              </a:ext>
            </a:extLst>
          </p:cNvPr>
          <p:cNvSpPr>
            <a:spLocks noGrp="1"/>
          </p:cNvSpPr>
          <p:nvPr>
            <p:ph idx="1"/>
          </p:nvPr>
        </p:nvSpPr>
        <p:spPr>
          <a:xfrm>
            <a:off x="687754" y="1929382"/>
            <a:ext cx="4293821" cy="5151356"/>
          </a:xfrm>
        </p:spPr>
        <p:txBody>
          <a:bodyPr>
            <a:normAutofit/>
          </a:bodyPr>
          <a:lstStyle/>
          <a:p>
            <a:pPr marL="0" indent="0">
              <a:buNone/>
            </a:pPr>
            <a:r>
              <a:rPr lang="el-GR" sz="1600" b="1" u="sng" dirty="0">
                <a:latin typeface="+mj-lt"/>
              </a:rPr>
              <a:t>Μύες που ενεργοποιούνται</a:t>
            </a:r>
            <a:r>
              <a:rPr lang="el-GR" sz="1600" b="1" dirty="0">
                <a:latin typeface="+mj-lt"/>
              </a:rPr>
              <a:t> : </a:t>
            </a:r>
            <a:r>
              <a:rPr lang="el-GR" sz="1600" dirty="0">
                <a:latin typeface="+mj-lt"/>
              </a:rPr>
              <a:t>Ορθός </a:t>
            </a:r>
            <a:r>
              <a:rPr lang="el-GR" sz="1600" dirty="0" smtClean="0">
                <a:latin typeface="+mj-lt"/>
              </a:rPr>
              <a:t>κοιλιακός.</a:t>
            </a:r>
            <a:r>
              <a:rPr lang="el-GR" sz="1600" dirty="0">
                <a:latin typeface="+mj-lt"/>
              </a:rPr>
              <a:t/>
            </a:r>
            <a:br>
              <a:rPr lang="el-GR" sz="1600" dirty="0">
                <a:latin typeface="+mj-lt"/>
              </a:rPr>
            </a:br>
            <a:r>
              <a:rPr lang="el-GR" sz="1600" dirty="0">
                <a:latin typeface="+mj-lt"/>
              </a:rPr>
              <a:t/>
            </a:r>
            <a:br>
              <a:rPr lang="el-GR" sz="1600" dirty="0">
                <a:latin typeface="+mj-lt"/>
              </a:rPr>
            </a:br>
            <a:r>
              <a:rPr lang="el-GR" sz="1600" b="1" u="sng" dirty="0">
                <a:latin typeface="+mj-lt"/>
              </a:rPr>
              <a:t>Θέση σώματος</a:t>
            </a:r>
            <a:r>
              <a:rPr lang="el-GR" sz="1600" b="1" dirty="0">
                <a:latin typeface="+mj-lt"/>
              </a:rPr>
              <a:t> </a:t>
            </a:r>
            <a:r>
              <a:rPr lang="el-GR" sz="1600" dirty="0">
                <a:latin typeface="+mj-lt"/>
              </a:rPr>
              <a:t>: Ύπτια </a:t>
            </a:r>
            <a:r>
              <a:rPr lang="el-GR" sz="1600" dirty="0" smtClean="0">
                <a:latin typeface="+mj-lt"/>
              </a:rPr>
              <a:t>κατάκλιση λυγισμένα γόνατα και ισχία π</a:t>
            </a:r>
            <a:r>
              <a:rPr lang="el-GR" sz="1600" dirty="0" smtClean="0">
                <a:latin typeface="+mj-lt"/>
              </a:rPr>
              <a:t>άνω στο σκαλί</a:t>
            </a:r>
            <a:r>
              <a:rPr lang="el-GR" sz="1600" dirty="0" smtClean="0">
                <a:latin typeface="+mj-lt"/>
              </a:rPr>
              <a:t>.</a:t>
            </a:r>
            <a:r>
              <a:rPr lang="el-GR" sz="1600" dirty="0">
                <a:latin typeface="+mj-lt"/>
              </a:rPr>
              <a:t/>
            </a:r>
            <a:br>
              <a:rPr lang="el-GR" sz="1600" dirty="0">
                <a:latin typeface="+mj-lt"/>
              </a:rPr>
            </a:br>
            <a:r>
              <a:rPr lang="el-GR" sz="1600" dirty="0">
                <a:latin typeface="+mj-lt"/>
              </a:rPr>
              <a:t/>
            </a:r>
            <a:br>
              <a:rPr lang="el-GR" sz="1600" dirty="0">
                <a:latin typeface="+mj-lt"/>
              </a:rPr>
            </a:br>
            <a:r>
              <a:rPr lang="el-GR" sz="1600" b="1" u="sng" dirty="0">
                <a:latin typeface="+mj-lt"/>
              </a:rPr>
              <a:t>Περιγραφή</a:t>
            </a:r>
            <a:r>
              <a:rPr lang="el-GR" sz="1600" dirty="0">
                <a:latin typeface="+mj-lt"/>
              </a:rPr>
              <a:t> :Τοποθετούμε τα πόδια μας στο </a:t>
            </a:r>
            <a:r>
              <a:rPr lang="el-GR" sz="1600" dirty="0" smtClean="0">
                <a:latin typeface="+mj-lt"/>
              </a:rPr>
              <a:t> πρώτο σκαλοπάτι </a:t>
            </a:r>
            <a:r>
              <a:rPr lang="el-GR" sz="1600" dirty="0">
                <a:latin typeface="+mj-lt"/>
              </a:rPr>
              <a:t>και τα χέρια μας </a:t>
            </a:r>
            <a:r>
              <a:rPr lang="el-GR" sz="1600" dirty="0" smtClean="0">
                <a:latin typeface="+mj-lt"/>
              </a:rPr>
              <a:t>στην ανάκαμψη</a:t>
            </a:r>
            <a:r>
              <a:rPr lang="el-GR" sz="1600" dirty="0" smtClean="0">
                <a:latin typeface="+mj-lt"/>
              </a:rPr>
              <a:t>. Στην εκπνοή </a:t>
            </a:r>
            <a:r>
              <a:rPr lang="el-GR" sz="1600" dirty="0">
                <a:latin typeface="+mj-lt"/>
              </a:rPr>
              <a:t>κάνουμε κάμψη κορμού μέχρι να ξεκολλήσουν οι ωμοπλάτες από το </a:t>
            </a:r>
            <a:r>
              <a:rPr lang="el-GR" sz="1600" dirty="0" smtClean="0">
                <a:latin typeface="+mj-lt"/>
              </a:rPr>
              <a:t>έδαφος</a:t>
            </a:r>
            <a:r>
              <a:rPr lang="el-GR" sz="1600" dirty="0" smtClean="0">
                <a:latin typeface="+mj-lt"/>
              </a:rPr>
              <a:t>, </a:t>
            </a:r>
            <a:r>
              <a:rPr lang="el-GR" sz="1600" dirty="0">
                <a:latin typeface="+mj-lt"/>
              </a:rPr>
              <a:t>χωρίς να μετακινούνται τα πόδια και τα χέρια από τη θέση τους, και </a:t>
            </a:r>
            <a:r>
              <a:rPr lang="el-GR" sz="1600" dirty="0" smtClean="0">
                <a:latin typeface="+mj-lt"/>
              </a:rPr>
              <a:t>στην εισπνοή επιστρέφουμε πίσω.</a:t>
            </a:r>
            <a:r>
              <a:rPr lang="el-GR" sz="1600" dirty="0">
                <a:latin typeface="+mj-lt"/>
              </a:rPr>
              <a:t/>
            </a:r>
            <a:br>
              <a:rPr lang="el-GR" sz="1600" dirty="0">
                <a:latin typeface="+mj-lt"/>
              </a:rPr>
            </a:br>
            <a:r>
              <a:rPr lang="el-GR" sz="1600" dirty="0">
                <a:latin typeface="+mj-lt"/>
              </a:rPr>
              <a:t/>
            </a:r>
            <a:br>
              <a:rPr lang="el-GR" sz="1600" dirty="0">
                <a:latin typeface="+mj-lt"/>
              </a:rPr>
            </a:br>
            <a:r>
              <a:rPr lang="el-GR" sz="1600" b="1" u="sng" dirty="0">
                <a:latin typeface="+mj-lt"/>
              </a:rPr>
              <a:t>Διάρκεια</a:t>
            </a:r>
            <a:r>
              <a:rPr lang="el-GR" sz="1600" dirty="0">
                <a:latin typeface="+mj-lt"/>
              </a:rPr>
              <a:t> &amp; </a:t>
            </a:r>
            <a:r>
              <a:rPr lang="el-GR" sz="1600" b="1" u="sng" dirty="0">
                <a:latin typeface="+mj-lt"/>
              </a:rPr>
              <a:t>Επαναλήψεις</a:t>
            </a:r>
            <a:r>
              <a:rPr lang="el-GR" sz="1600" dirty="0">
                <a:latin typeface="+mj-lt"/>
              </a:rPr>
              <a:t> : 3 σετ από 12-15</a:t>
            </a:r>
            <a:br>
              <a:rPr lang="el-GR" sz="1600" dirty="0">
                <a:latin typeface="+mj-lt"/>
              </a:rPr>
            </a:br>
            <a:r>
              <a:rPr lang="el-GR" sz="1600" dirty="0">
                <a:latin typeface="+mj-lt"/>
              </a:rPr>
              <a:t>                                             επαναλήψεις.</a:t>
            </a:r>
          </a:p>
        </p:txBody>
      </p:sp>
      <p:pic>
        <p:nvPicPr>
          <p:cNvPr id="6" name="Εικόνα 5">
            <a:extLst>
              <a:ext uri="{FF2B5EF4-FFF2-40B4-BE49-F238E27FC236}">
                <a16:creationId xmlns:a16="http://schemas.microsoft.com/office/drawing/2014/main" xmlns="" id="{DD4C1B38-0EB4-4ECB-B235-1C0BFB3EDB01}"/>
              </a:ext>
            </a:extLst>
          </p:cNvPr>
          <p:cNvPicPr>
            <a:picLocks noChangeAspect="1"/>
          </p:cNvPicPr>
          <p:nvPr/>
        </p:nvPicPr>
        <p:blipFill>
          <a:blip r:embed="rId2"/>
          <a:stretch>
            <a:fillRect/>
          </a:stretch>
        </p:blipFill>
        <p:spPr>
          <a:xfrm>
            <a:off x="4924121" y="2395783"/>
            <a:ext cx="6429679" cy="3618156"/>
          </a:xfrm>
          <a:prstGeom prst="rect">
            <a:avLst/>
          </a:prstGeom>
        </p:spPr>
      </p:pic>
    </p:spTree>
    <p:extLst>
      <p:ext uri="{BB962C8B-B14F-4D97-AF65-F5344CB8AC3E}">
        <p14:creationId xmlns:p14="http://schemas.microsoft.com/office/powerpoint/2010/main" val="133954850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xmlns="" id="{57F31823-6C51-4A17-896B-011775E53EEE}"/>
              </a:ext>
            </a:extLst>
          </p:cNvPr>
          <p:cNvSpPr>
            <a:spLocks noGrp="1"/>
          </p:cNvSpPr>
          <p:nvPr>
            <p:ph type="title"/>
          </p:nvPr>
        </p:nvSpPr>
        <p:spPr>
          <a:xfrm>
            <a:off x="728784" y="598571"/>
            <a:ext cx="10515600" cy="1325563"/>
          </a:xfrm>
        </p:spPr>
        <p:txBody>
          <a:bodyPr>
            <a:normAutofit/>
          </a:bodyPr>
          <a:lstStyle/>
          <a:p>
            <a:r>
              <a:rPr lang="el-GR" sz="4000" dirty="0">
                <a:solidFill>
                  <a:schemeClr val="accent1">
                    <a:lumMod val="60000"/>
                    <a:lumOff val="40000"/>
                  </a:schemeClr>
                </a:solidFill>
              </a:rPr>
              <a:t>Διατάσεις για </a:t>
            </a:r>
            <a:r>
              <a:rPr lang="el-GR" sz="4000" dirty="0" smtClean="0">
                <a:solidFill>
                  <a:schemeClr val="accent1">
                    <a:lumMod val="60000"/>
                    <a:lumOff val="40000"/>
                  </a:schemeClr>
                </a:solidFill>
              </a:rPr>
              <a:t>αποθεραπεία -20’’ σε κάθε θέση:</a:t>
            </a:r>
            <a:endParaRPr lang="el-GR" sz="4000" dirty="0">
              <a:solidFill>
                <a:schemeClr val="accent1">
                  <a:lumMod val="60000"/>
                  <a:lumOff val="40000"/>
                </a:schemeClr>
              </a:solidFill>
            </a:endParaRPr>
          </a:p>
        </p:txBody>
      </p:sp>
      <p:sp>
        <p:nvSpPr>
          <p:cNvPr id="3" name="Θέση περιεχομένου 2">
            <a:extLst>
              <a:ext uri="{FF2B5EF4-FFF2-40B4-BE49-F238E27FC236}">
                <a16:creationId xmlns:a16="http://schemas.microsoft.com/office/drawing/2014/main" xmlns="" id="{A325D86C-B17E-467E-85FA-2E11607FF2E7}"/>
              </a:ext>
            </a:extLst>
          </p:cNvPr>
          <p:cNvSpPr>
            <a:spLocks noGrp="1"/>
          </p:cNvSpPr>
          <p:nvPr>
            <p:ph idx="1"/>
          </p:nvPr>
        </p:nvSpPr>
        <p:spPr>
          <a:xfrm>
            <a:off x="838200" y="1788707"/>
            <a:ext cx="10515600" cy="4251960"/>
          </a:xfrm>
        </p:spPr>
        <p:txBody>
          <a:bodyPr/>
          <a:lstStyle/>
          <a:p>
            <a:pPr marL="0" indent="0">
              <a:buNone/>
            </a:pPr>
            <a:r>
              <a:rPr lang="el-GR" dirty="0"/>
              <a:t/>
            </a:r>
            <a:br>
              <a:rPr lang="el-GR" dirty="0"/>
            </a:br>
            <a:r>
              <a:rPr lang="el-GR" dirty="0"/>
              <a:t>                                                                                                    </a:t>
            </a:r>
            <a:br>
              <a:rPr lang="el-GR" dirty="0"/>
            </a:br>
            <a:r>
              <a:rPr lang="el-GR" dirty="0"/>
              <a:t/>
            </a:r>
            <a:br>
              <a:rPr lang="el-GR" dirty="0"/>
            </a:br>
            <a:r>
              <a:rPr lang="el-GR" dirty="0"/>
              <a:t/>
            </a:r>
            <a:br>
              <a:rPr lang="el-GR" dirty="0"/>
            </a:br>
            <a:r>
              <a:rPr lang="el-GR" dirty="0"/>
              <a:t/>
            </a:r>
            <a:br>
              <a:rPr lang="el-GR" dirty="0"/>
            </a:br>
            <a:r>
              <a:rPr lang="el-GR" dirty="0"/>
              <a:t/>
            </a:r>
            <a:br>
              <a:rPr lang="el-GR" dirty="0"/>
            </a:br>
            <a:r>
              <a:rPr lang="el-GR" dirty="0"/>
              <a:t>                                                                                      </a:t>
            </a:r>
          </a:p>
        </p:txBody>
      </p:sp>
      <p:pic>
        <p:nvPicPr>
          <p:cNvPr id="7" name="Εικόνα 6" descr="Εικόνα που περιέχει εσωτερικό, άτομο, όρθιος, γυναίκα&#10;&#10;Περιγραφή που δημιουργήθηκε αυτόματα">
            <a:extLst>
              <a:ext uri="{FF2B5EF4-FFF2-40B4-BE49-F238E27FC236}">
                <a16:creationId xmlns:a16="http://schemas.microsoft.com/office/drawing/2014/main" xmlns="" id="{4F105ED0-5CFF-4956-9247-571B4D1D57F3}"/>
              </a:ext>
            </a:extLst>
          </p:cNvPr>
          <p:cNvPicPr>
            <a:picLocks noChangeAspect="1"/>
          </p:cNvPicPr>
          <p:nvPr/>
        </p:nvPicPr>
        <p:blipFill>
          <a:blip r:embed="rId2"/>
          <a:stretch>
            <a:fillRect/>
          </a:stretch>
        </p:blipFill>
        <p:spPr>
          <a:xfrm>
            <a:off x="8670253" y="2211221"/>
            <a:ext cx="2574131" cy="4251960"/>
          </a:xfrm>
          <a:prstGeom prst="rect">
            <a:avLst/>
          </a:prstGeom>
        </p:spPr>
      </p:pic>
      <p:pic>
        <p:nvPicPr>
          <p:cNvPr id="9" name="Εικόνα 8" descr="Εικόνα που περιέχει εσωτερικό, άτομο, νεαρός, άνδρας&#10;&#10;Περιγραφή που δημιουργήθηκε αυτόματα">
            <a:extLst>
              <a:ext uri="{FF2B5EF4-FFF2-40B4-BE49-F238E27FC236}">
                <a16:creationId xmlns:a16="http://schemas.microsoft.com/office/drawing/2014/main" xmlns="" id="{5027B384-39B0-4943-8903-452E2C7A9C26}"/>
              </a:ext>
            </a:extLst>
          </p:cNvPr>
          <p:cNvPicPr>
            <a:picLocks noChangeAspect="1"/>
          </p:cNvPicPr>
          <p:nvPr/>
        </p:nvPicPr>
        <p:blipFill>
          <a:blip r:embed="rId3"/>
          <a:stretch>
            <a:fillRect/>
          </a:stretch>
        </p:blipFill>
        <p:spPr>
          <a:xfrm>
            <a:off x="5112543" y="2211221"/>
            <a:ext cx="2574131" cy="4251960"/>
          </a:xfrm>
          <a:prstGeom prst="rect">
            <a:avLst/>
          </a:prstGeom>
        </p:spPr>
      </p:pic>
      <p:pic>
        <p:nvPicPr>
          <p:cNvPr id="13" name="Εικόνα 12" descr="Εικόνα που περιέχει άτομο, άνδρας, εσωτερικό, όρθιος&#10;&#10;Περιγραφή που δημιουργήθηκε αυτόματα">
            <a:extLst>
              <a:ext uri="{FF2B5EF4-FFF2-40B4-BE49-F238E27FC236}">
                <a16:creationId xmlns:a16="http://schemas.microsoft.com/office/drawing/2014/main" xmlns="" id="{F564A831-CDF4-4435-AC80-60543025D007}"/>
              </a:ext>
            </a:extLst>
          </p:cNvPr>
          <p:cNvPicPr>
            <a:picLocks noChangeAspect="1"/>
          </p:cNvPicPr>
          <p:nvPr/>
        </p:nvPicPr>
        <p:blipFill>
          <a:blip r:embed="rId4"/>
          <a:stretch>
            <a:fillRect/>
          </a:stretch>
        </p:blipFill>
        <p:spPr>
          <a:xfrm>
            <a:off x="1155194" y="2211221"/>
            <a:ext cx="2473831" cy="4251960"/>
          </a:xfrm>
          <a:prstGeom prst="rect">
            <a:avLst/>
          </a:prstGeom>
        </p:spPr>
      </p:pic>
    </p:spTree>
    <p:extLst>
      <p:ext uri="{BB962C8B-B14F-4D97-AF65-F5344CB8AC3E}">
        <p14:creationId xmlns:p14="http://schemas.microsoft.com/office/powerpoint/2010/main" val="247099606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xmlns="" id="{9EB6E16D-85C3-4175-90AE-3FC7A85C19A7}"/>
              </a:ext>
            </a:extLst>
          </p:cNvPr>
          <p:cNvSpPr>
            <a:spLocks noGrp="1"/>
          </p:cNvSpPr>
          <p:nvPr>
            <p:ph type="title"/>
          </p:nvPr>
        </p:nvSpPr>
        <p:spPr/>
        <p:txBody>
          <a:bodyPr>
            <a:normAutofit/>
          </a:bodyPr>
          <a:lstStyle/>
          <a:p>
            <a:r>
              <a:rPr lang="el-GR" sz="3600" dirty="0">
                <a:solidFill>
                  <a:schemeClr val="accent1">
                    <a:lumMod val="60000"/>
                    <a:lumOff val="40000"/>
                  </a:schemeClr>
                </a:solidFill>
              </a:rPr>
              <a:t>Διατάσεις για </a:t>
            </a:r>
            <a:r>
              <a:rPr lang="el-GR" sz="3600" dirty="0" smtClean="0">
                <a:solidFill>
                  <a:schemeClr val="accent1">
                    <a:lumMod val="60000"/>
                    <a:lumOff val="40000"/>
                  </a:schemeClr>
                </a:solidFill>
              </a:rPr>
              <a:t>αποθεραπεία -20’’ σε κάθε θέση:</a:t>
            </a:r>
            <a:endParaRPr lang="el-GR" sz="3600" dirty="0">
              <a:solidFill>
                <a:schemeClr val="accent1">
                  <a:lumMod val="60000"/>
                  <a:lumOff val="40000"/>
                </a:schemeClr>
              </a:solidFill>
            </a:endParaRPr>
          </a:p>
        </p:txBody>
      </p:sp>
      <p:sp>
        <p:nvSpPr>
          <p:cNvPr id="3" name="Θέση περιεχομένου 2">
            <a:extLst>
              <a:ext uri="{FF2B5EF4-FFF2-40B4-BE49-F238E27FC236}">
                <a16:creationId xmlns:a16="http://schemas.microsoft.com/office/drawing/2014/main" xmlns="" id="{C5C5F559-0FB6-4C65-B699-245725904862}"/>
              </a:ext>
            </a:extLst>
          </p:cNvPr>
          <p:cNvSpPr>
            <a:spLocks noGrp="1"/>
          </p:cNvSpPr>
          <p:nvPr>
            <p:ph idx="1"/>
          </p:nvPr>
        </p:nvSpPr>
        <p:spPr>
          <a:xfrm>
            <a:off x="0" y="1929384"/>
            <a:ext cx="12192000" cy="4251960"/>
          </a:xfrm>
        </p:spPr>
        <p:txBody>
          <a:bodyPr/>
          <a:lstStyle/>
          <a:p>
            <a:pPr marL="0" indent="0">
              <a:buNone/>
            </a:pPr>
            <a:r>
              <a:rPr lang="el-GR" dirty="0"/>
              <a:t>                                                                                                                                                     </a:t>
            </a:r>
            <a:br>
              <a:rPr lang="el-GR" dirty="0"/>
            </a:br>
            <a:r>
              <a:rPr lang="el-GR" dirty="0"/>
              <a:t/>
            </a:r>
            <a:br>
              <a:rPr lang="el-GR" dirty="0"/>
            </a:br>
            <a:r>
              <a:rPr lang="en-US" dirty="0"/>
              <a:t/>
            </a:r>
            <a:br>
              <a:rPr lang="en-US" dirty="0"/>
            </a:br>
            <a:r>
              <a:rPr lang="en-US" dirty="0"/>
              <a:t>                                           </a:t>
            </a:r>
            <a:r>
              <a:rPr lang="el-GR" dirty="0"/>
              <a:t> </a:t>
            </a:r>
          </a:p>
        </p:txBody>
      </p:sp>
      <p:pic>
        <p:nvPicPr>
          <p:cNvPr id="5" name="Εικόνα 4" descr="Εικόνα που περιέχει άτομο, άνδρας, νεαρός, πίνακας&#10;&#10;Περιγραφή που δημιουργήθηκε αυτόματα">
            <a:extLst>
              <a:ext uri="{FF2B5EF4-FFF2-40B4-BE49-F238E27FC236}">
                <a16:creationId xmlns:a16="http://schemas.microsoft.com/office/drawing/2014/main" xmlns="" id="{02BD8ED4-2F71-482E-A5D7-450C0C4AF5FF}"/>
              </a:ext>
            </a:extLst>
          </p:cNvPr>
          <p:cNvPicPr>
            <a:picLocks noChangeAspect="1"/>
          </p:cNvPicPr>
          <p:nvPr/>
        </p:nvPicPr>
        <p:blipFill>
          <a:blip r:embed="rId2"/>
          <a:stretch>
            <a:fillRect/>
          </a:stretch>
        </p:blipFill>
        <p:spPr>
          <a:xfrm>
            <a:off x="3409950" y="3118095"/>
            <a:ext cx="5233348" cy="2676144"/>
          </a:xfrm>
          <a:prstGeom prst="rect">
            <a:avLst/>
          </a:prstGeom>
        </p:spPr>
      </p:pic>
      <p:pic>
        <p:nvPicPr>
          <p:cNvPr id="7" name="Εικόνα 6" descr="Εικόνα που περιέχει εσωτερικό, ντουλάπι, άνδρας, γάτα&#10;&#10;Περιγραφή που δημιουργήθηκε αυτόματα">
            <a:extLst>
              <a:ext uri="{FF2B5EF4-FFF2-40B4-BE49-F238E27FC236}">
                <a16:creationId xmlns:a16="http://schemas.microsoft.com/office/drawing/2014/main" xmlns="" id="{9321A0CB-F8A9-42B0-BA5B-32CD446908D0}"/>
              </a:ext>
            </a:extLst>
          </p:cNvPr>
          <p:cNvPicPr>
            <a:picLocks noChangeAspect="1"/>
          </p:cNvPicPr>
          <p:nvPr/>
        </p:nvPicPr>
        <p:blipFill>
          <a:blip r:embed="rId3"/>
          <a:stretch>
            <a:fillRect/>
          </a:stretch>
        </p:blipFill>
        <p:spPr>
          <a:xfrm rot="5400000">
            <a:off x="7942032" y="2972903"/>
            <a:ext cx="4788661" cy="2701624"/>
          </a:xfrm>
          <a:prstGeom prst="rect">
            <a:avLst/>
          </a:prstGeom>
        </p:spPr>
      </p:pic>
      <p:pic>
        <p:nvPicPr>
          <p:cNvPr id="6" name="Εικόνα 5" descr="Εικόνα που περιέχει άτομο, ρούχα, όρθιος, άνδρας&#10;&#10;Περιγραφή που δημιουργήθηκε αυτόματα">
            <a:extLst>
              <a:ext uri="{FF2B5EF4-FFF2-40B4-BE49-F238E27FC236}">
                <a16:creationId xmlns:a16="http://schemas.microsoft.com/office/drawing/2014/main" xmlns="" id="{0A3F3899-7E41-412F-ABFD-63CED79A75B4}"/>
              </a:ext>
            </a:extLst>
          </p:cNvPr>
          <p:cNvPicPr>
            <a:picLocks noChangeAspect="1"/>
          </p:cNvPicPr>
          <p:nvPr/>
        </p:nvPicPr>
        <p:blipFill>
          <a:blip r:embed="rId4"/>
          <a:stretch>
            <a:fillRect/>
          </a:stretch>
        </p:blipFill>
        <p:spPr>
          <a:xfrm>
            <a:off x="295902" y="1929384"/>
            <a:ext cx="2771796" cy="4788662"/>
          </a:xfrm>
          <a:prstGeom prst="rect">
            <a:avLst/>
          </a:prstGeom>
        </p:spPr>
      </p:pic>
    </p:spTree>
    <p:extLst>
      <p:ext uri="{BB962C8B-B14F-4D97-AF65-F5344CB8AC3E}">
        <p14:creationId xmlns:p14="http://schemas.microsoft.com/office/powerpoint/2010/main" val="26159287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xmlns="" id="{BBBDA5B6-8715-45A0-A724-4AC3CFC71FFC}"/>
              </a:ext>
            </a:extLst>
          </p:cNvPr>
          <p:cNvSpPr>
            <a:spLocks noGrp="1"/>
          </p:cNvSpPr>
          <p:nvPr>
            <p:ph type="title"/>
          </p:nvPr>
        </p:nvSpPr>
        <p:spPr/>
        <p:txBody>
          <a:bodyPr/>
          <a:lstStyle/>
          <a:p>
            <a:r>
              <a:rPr lang="el-GR" dirty="0">
                <a:solidFill>
                  <a:schemeClr val="accent1">
                    <a:lumMod val="60000"/>
                    <a:lumOff val="40000"/>
                  </a:schemeClr>
                </a:solidFill>
              </a:rPr>
              <a:t>         Η ασφάλεια στη σκάλα…</a:t>
            </a:r>
          </a:p>
        </p:txBody>
      </p:sp>
      <p:sp>
        <p:nvSpPr>
          <p:cNvPr id="3" name="Θέση περιεχομένου 2">
            <a:extLst>
              <a:ext uri="{FF2B5EF4-FFF2-40B4-BE49-F238E27FC236}">
                <a16:creationId xmlns:a16="http://schemas.microsoft.com/office/drawing/2014/main" xmlns="" id="{0F7C7359-C803-4BB2-BA03-AE0C0983CBC6}"/>
              </a:ext>
            </a:extLst>
          </p:cNvPr>
          <p:cNvSpPr>
            <a:spLocks noGrp="1"/>
          </p:cNvSpPr>
          <p:nvPr>
            <p:ph idx="1"/>
          </p:nvPr>
        </p:nvSpPr>
        <p:spPr>
          <a:xfrm>
            <a:off x="739531" y="2407140"/>
            <a:ext cx="10712938" cy="6338276"/>
          </a:xfrm>
        </p:spPr>
        <p:txBody>
          <a:bodyPr/>
          <a:lstStyle/>
          <a:p>
            <a:pPr marL="0" indent="0" algn="ctr">
              <a:buNone/>
            </a:pPr>
            <a:r>
              <a:rPr lang="el-GR" dirty="0">
                <a:latin typeface="+mj-lt"/>
              </a:rPr>
              <a:t/>
            </a:r>
            <a:br>
              <a:rPr lang="el-GR" dirty="0">
                <a:latin typeface="+mj-lt"/>
              </a:rPr>
            </a:br>
            <a:r>
              <a:rPr lang="el-GR" sz="3400" dirty="0">
                <a:latin typeface="+mj-lt"/>
              </a:rPr>
              <a:t>Οι ασκήσεις που πραγματοποιούνται στη σκάλα απαιτούν καλή ισορροπία και συγκέντρωση, για να αποφευχθούν ανεπιθύμητοι τραυματισμοί</a:t>
            </a:r>
            <a:r>
              <a:rPr lang="el-GR" sz="3400" b="1" dirty="0">
                <a:latin typeface="+mj-lt"/>
              </a:rPr>
              <a:t>.</a:t>
            </a:r>
            <a:r>
              <a:rPr lang="el-GR" sz="3400" dirty="0">
                <a:latin typeface="+mj-lt"/>
              </a:rPr>
              <a:t> Εάν αισθάνεστε πως δεν έχετε καλή ισορροπία, τότε θα προτείναμε να κρατιέστε από τα κάγκελα της </a:t>
            </a:r>
            <a:r>
              <a:rPr lang="el-GR" sz="3400" dirty="0" smtClean="0">
                <a:latin typeface="+mj-lt"/>
              </a:rPr>
              <a:t>σκάλας ή από τον τοίχο.</a:t>
            </a:r>
            <a:endParaRPr lang="el-GR" sz="3400" dirty="0">
              <a:latin typeface="+mj-lt"/>
            </a:endParaRPr>
          </a:p>
        </p:txBody>
      </p:sp>
    </p:spTree>
    <p:extLst>
      <p:ext uri="{BB962C8B-B14F-4D97-AF65-F5344CB8AC3E}">
        <p14:creationId xmlns:p14="http://schemas.microsoft.com/office/powerpoint/2010/main" val="314002337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8" name="Rectangle 27">
            <a:extLst>
              <a:ext uri="{FF2B5EF4-FFF2-40B4-BE49-F238E27FC236}">
                <a16:creationId xmlns:a16="http://schemas.microsoft.com/office/drawing/2014/main" xmlns="" id="{743AA782-23D1-4521-8CAD-47662984AA0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Τίτλος 1">
            <a:extLst>
              <a:ext uri="{FF2B5EF4-FFF2-40B4-BE49-F238E27FC236}">
                <a16:creationId xmlns:a16="http://schemas.microsoft.com/office/drawing/2014/main" xmlns="" id="{F129FC53-C5E9-4FCA-B776-3026D150810D}"/>
              </a:ext>
            </a:extLst>
          </p:cNvPr>
          <p:cNvSpPr>
            <a:spLocks noGrp="1"/>
          </p:cNvSpPr>
          <p:nvPr>
            <p:ph type="title"/>
          </p:nvPr>
        </p:nvSpPr>
        <p:spPr>
          <a:xfrm>
            <a:off x="630936" y="640080"/>
            <a:ext cx="4818888" cy="1481328"/>
          </a:xfrm>
        </p:spPr>
        <p:txBody>
          <a:bodyPr vert="horz" lIns="91440" tIns="45720" rIns="91440" bIns="45720" rtlCol="0" anchor="b">
            <a:normAutofit/>
          </a:bodyPr>
          <a:lstStyle/>
          <a:p>
            <a:pPr>
              <a:lnSpc>
                <a:spcPct val="90000"/>
              </a:lnSpc>
            </a:pPr>
            <a:r>
              <a:rPr lang="en-US" sz="4300"/>
              <a:t>Καλή επιτυχία στη προσπάθειά σας!!!</a:t>
            </a:r>
          </a:p>
        </p:txBody>
      </p:sp>
      <p:sp>
        <p:nvSpPr>
          <p:cNvPr id="30" name="Rectangle 6">
            <a:extLst>
              <a:ext uri="{FF2B5EF4-FFF2-40B4-BE49-F238E27FC236}">
                <a16:creationId xmlns:a16="http://schemas.microsoft.com/office/drawing/2014/main" xmlns="" id="{3CE8AF5E-D374-4CF1-90CC-35CF73B81C3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630936" y="2386584"/>
            <a:ext cx="4114800" cy="18288"/>
          </a:xfrm>
          <a:custGeom>
            <a:avLst/>
            <a:gdLst>
              <a:gd name="connsiteX0" fmla="*/ 0 w 4114800"/>
              <a:gd name="connsiteY0" fmla="*/ 0 h 18288"/>
              <a:gd name="connsiteX1" fmla="*/ 768096 w 4114800"/>
              <a:gd name="connsiteY1" fmla="*/ 0 h 18288"/>
              <a:gd name="connsiteX2" fmla="*/ 1495044 w 4114800"/>
              <a:gd name="connsiteY2" fmla="*/ 0 h 18288"/>
              <a:gd name="connsiteX3" fmla="*/ 2221992 w 4114800"/>
              <a:gd name="connsiteY3" fmla="*/ 0 h 18288"/>
              <a:gd name="connsiteX4" fmla="*/ 2784348 w 4114800"/>
              <a:gd name="connsiteY4" fmla="*/ 0 h 18288"/>
              <a:gd name="connsiteX5" fmla="*/ 3387852 w 4114800"/>
              <a:gd name="connsiteY5" fmla="*/ 0 h 18288"/>
              <a:gd name="connsiteX6" fmla="*/ 4114800 w 4114800"/>
              <a:gd name="connsiteY6" fmla="*/ 0 h 18288"/>
              <a:gd name="connsiteX7" fmla="*/ 4114800 w 4114800"/>
              <a:gd name="connsiteY7" fmla="*/ 18288 h 18288"/>
              <a:gd name="connsiteX8" fmla="*/ 3429000 w 4114800"/>
              <a:gd name="connsiteY8" fmla="*/ 18288 h 18288"/>
              <a:gd name="connsiteX9" fmla="*/ 2866644 w 4114800"/>
              <a:gd name="connsiteY9" fmla="*/ 18288 h 18288"/>
              <a:gd name="connsiteX10" fmla="*/ 2304288 w 4114800"/>
              <a:gd name="connsiteY10" fmla="*/ 18288 h 18288"/>
              <a:gd name="connsiteX11" fmla="*/ 1577340 w 4114800"/>
              <a:gd name="connsiteY11" fmla="*/ 18288 h 18288"/>
              <a:gd name="connsiteX12" fmla="*/ 973836 w 4114800"/>
              <a:gd name="connsiteY12" fmla="*/ 18288 h 18288"/>
              <a:gd name="connsiteX13" fmla="*/ 0 w 4114800"/>
              <a:gd name="connsiteY13" fmla="*/ 18288 h 18288"/>
              <a:gd name="connsiteX14" fmla="*/ 0 w 4114800"/>
              <a:gd name="connsiteY14"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114800" h="18288" fill="none" extrusionOk="0">
                <a:moveTo>
                  <a:pt x="0" y="0"/>
                </a:moveTo>
                <a:cubicBezTo>
                  <a:pt x="338280" y="-26110"/>
                  <a:pt x="483942" y="6555"/>
                  <a:pt x="768096" y="0"/>
                </a:cubicBezTo>
                <a:cubicBezTo>
                  <a:pt x="1052250" y="-6555"/>
                  <a:pt x="1331484" y="24616"/>
                  <a:pt x="1495044" y="0"/>
                </a:cubicBezTo>
                <a:cubicBezTo>
                  <a:pt x="1658604" y="-24616"/>
                  <a:pt x="2056661" y="-33562"/>
                  <a:pt x="2221992" y="0"/>
                </a:cubicBezTo>
                <a:cubicBezTo>
                  <a:pt x="2387323" y="33562"/>
                  <a:pt x="2629463" y="-20094"/>
                  <a:pt x="2784348" y="0"/>
                </a:cubicBezTo>
                <a:cubicBezTo>
                  <a:pt x="2939233" y="20094"/>
                  <a:pt x="3151981" y="1524"/>
                  <a:pt x="3387852" y="0"/>
                </a:cubicBezTo>
                <a:cubicBezTo>
                  <a:pt x="3623723" y="-1524"/>
                  <a:pt x="3882724" y="26165"/>
                  <a:pt x="4114800" y="0"/>
                </a:cubicBezTo>
                <a:cubicBezTo>
                  <a:pt x="4114300" y="8855"/>
                  <a:pt x="4114909" y="14521"/>
                  <a:pt x="4114800" y="18288"/>
                </a:cubicBezTo>
                <a:cubicBezTo>
                  <a:pt x="3910038" y="37744"/>
                  <a:pt x="3683432" y="-3969"/>
                  <a:pt x="3429000" y="18288"/>
                </a:cubicBezTo>
                <a:cubicBezTo>
                  <a:pt x="3174568" y="40545"/>
                  <a:pt x="3085815" y="44166"/>
                  <a:pt x="2866644" y="18288"/>
                </a:cubicBezTo>
                <a:cubicBezTo>
                  <a:pt x="2647473" y="-7590"/>
                  <a:pt x="2580474" y="31338"/>
                  <a:pt x="2304288" y="18288"/>
                </a:cubicBezTo>
                <a:cubicBezTo>
                  <a:pt x="2028102" y="5238"/>
                  <a:pt x="1863008" y="-2001"/>
                  <a:pt x="1577340" y="18288"/>
                </a:cubicBezTo>
                <a:cubicBezTo>
                  <a:pt x="1291672" y="38577"/>
                  <a:pt x="1243931" y="9893"/>
                  <a:pt x="973836" y="18288"/>
                </a:cubicBezTo>
                <a:cubicBezTo>
                  <a:pt x="703741" y="26683"/>
                  <a:pt x="317656" y="-5910"/>
                  <a:pt x="0" y="18288"/>
                </a:cubicBezTo>
                <a:cubicBezTo>
                  <a:pt x="683" y="12014"/>
                  <a:pt x="724" y="5908"/>
                  <a:pt x="0" y="0"/>
                </a:cubicBezTo>
                <a:close/>
              </a:path>
              <a:path w="4114800" h="18288" stroke="0" extrusionOk="0">
                <a:moveTo>
                  <a:pt x="0" y="0"/>
                </a:moveTo>
                <a:cubicBezTo>
                  <a:pt x="276109" y="5266"/>
                  <a:pt x="325589" y="-19584"/>
                  <a:pt x="644652" y="0"/>
                </a:cubicBezTo>
                <a:cubicBezTo>
                  <a:pt x="963715" y="19584"/>
                  <a:pt x="1064991" y="6066"/>
                  <a:pt x="1207008" y="0"/>
                </a:cubicBezTo>
                <a:cubicBezTo>
                  <a:pt x="1349025" y="-6066"/>
                  <a:pt x="1791724" y="14506"/>
                  <a:pt x="1975104" y="0"/>
                </a:cubicBezTo>
                <a:cubicBezTo>
                  <a:pt x="2158484" y="-14506"/>
                  <a:pt x="2397469" y="20822"/>
                  <a:pt x="2619756" y="0"/>
                </a:cubicBezTo>
                <a:cubicBezTo>
                  <a:pt x="2842043" y="-20822"/>
                  <a:pt x="2992157" y="20388"/>
                  <a:pt x="3264408" y="0"/>
                </a:cubicBezTo>
                <a:cubicBezTo>
                  <a:pt x="3536659" y="-20388"/>
                  <a:pt x="3855620" y="38211"/>
                  <a:pt x="4114800" y="0"/>
                </a:cubicBezTo>
                <a:cubicBezTo>
                  <a:pt x="4113902" y="7180"/>
                  <a:pt x="4114969" y="13790"/>
                  <a:pt x="4114800" y="18288"/>
                </a:cubicBezTo>
                <a:cubicBezTo>
                  <a:pt x="3968901" y="8593"/>
                  <a:pt x="3623428" y="17559"/>
                  <a:pt x="3429000" y="18288"/>
                </a:cubicBezTo>
                <a:cubicBezTo>
                  <a:pt x="3234572" y="19017"/>
                  <a:pt x="3085079" y="41804"/>
                  <a:pt x="2866644" y="18288"/>
                </a:cubicBezTo>
                <a:cubicBezTo>
                  <a:pt x="2648209" y="-5228"/>
                  <a:pt x="2451737" y="24580"/>
                  <a:pt x="2180844" y="18288"/>
                </a:cubicBezTo>
                <a:cubicBezTo>
                  <a:pt x="1909951" y="11996"/>
                  <a:pt x="1681589" y="12244"/>
                  <a:pt x="1495044" y="18288"/>
                </a:cubicBezTo>
                <a:cubicBezTo>
                  <a:pt x="1308499" y="24332"/>
                  <a:pt x="1136614" y="21789"/>
                  <a:pt x="850392" y="18288"/>
                </a:cubicBezTo>
                <a:cubicBezTo>
                  <a:pt x="564170" y="14787"/>
                  <a:pt x="210636" y="54701"/>
                  <a:pt x="0" y="18288"/>
                </a:cubicBezTo>
                <a:cubicBezTo>
                  <a:pt x="571" y="10093"/>
                  <a:pt x="-125" y="8407"/>
                  <a:pt x="0" y="0"/>
                </a:cubicBezTo>
                <a:close/>
              </a:path>
            </a:pathLst>
          </a:custGeom>
          <a:solidFill>
            <a:schemeClr val="accent1"/>
          </a:solidFill>
          <a:ln w="38100" cap="rnd">
            <a:solidFill>
              <a:schemeClr val="accent1"/>
            </a:solidFill>
            <a:round/>
            <a:extLst>
              <a:ext uri="{C807C97D-BFC1-408E-A445-0C87EB9F89A2}">
                <ask:lineSketchStyleProps xmln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Θέση περιεχομένου 2">
            <a:extLst>
              <a:ext uri="{FF2B5EF4-FFF2-40B4-BE49-F238E27FC236}">
                <a16:creationId xmlns:a16="http://schemas.microsoft.com/office/drawing/2014/main" xmlns="" id="{823677EE-3AF5-47D1-8F3A-4745EDA6C54C}"/>
              </a:ext>
            </a:extLst>
          </p:cNvPr>
          <p:cNvSpPr>
            <a:spLocks noGrp="1"/>
          </p:cNvSpPr>
          <p:nvPr>
            <p:ph idx="1"/>
          </p:nvPr>
        </p:nvSpPr>
        <p:spPr>
          <a:xfrm>
            <a:off x="630936" y="2660904"/>
            <a:ext cx="4818888" cy="3547872"/>
          </a:xfrm>
        </p:spPr>
        <p:txBody>
          <a:bodyPr vert="horz" lIns="91440" tIns="45720" rIns="91440" bIns="45720" rtlCol="0" anchor="t">
            <a:normAutofit/>
          </a:bodyPr>
          <a:lstStyle/>
          <a:p>
            <a:pPr marL="0" indent="0">
              <a:buNone/>
            </a:pPr>
            <a:r>
              <a:rPr lang="en-US"/>
              <a:t>  </a:t>
            </a:r>
          </a:p>
        </p:txBody>
      </p:sp>
      <mc:AlternateContent xmlns:mc="http://schemas.openxmlformats.org/markup-compatibility/2006" xmlns:p14="http://schemas.microsoft.com/office/powerpoint/2010/main">
        <mc:Choice Requires="p14">
          <p:contentPart p14:bwMode="auto" r:id="rId2">
            <p14:nvContentPartPr>
              <p14:cNvPr id="32" name="Ink 31">
                <a:extLst>
                  <a:ext uri="{FF2B5EF4-FFF2-40B4-BE49-F238E27FC236}">
                    <a16:creationId xmlns:a16="http://schemas.microsoft.com/office/drawing/2014/main" xmlns="" id="{070477C5-0410-4E4F-97A1-F84C2465C187}"/>
                  </a:ext>
                  <a:ext uri="{C183D7F6-B498-43B3-948B-1728B52AA6E4}">
                    <adec:decorative xmlns:adec="http://schemas.microsoft.com/office/drawing/2017/decorative" xmlns="" val="1"/>
                  </a:ext>
                </a:extLst>
              </p14:cNvPr>
              <p14:cNvContentPartPr>
                <a14:cpLocks xmlns:a14="http://schemas.microsoft.com/office/drawing/2010/main" noGrp="1" noRot="1" noChangeAspect="1" noMove="1" noResize="1" noEditPoints="1" noAdjustHandles="1" noChangeArrowheads="1" noChangeShapeType="1"/>
              </p14:cNvContentPartPr>
              <p14:nvPr>
                <p:extLst>
                  <p:ext uri="{386F3935-93C4-4BCD-93E2-E3B085C9AB24}">
                    <p16:designElem xmlns:p16="http://schemas.microsoft.com/office/powerpoint/2015/main" xmlns="" val="1"/>
                  </p:ext>
                </p:extLst>
              </p14:nvPr>
            </p14:nvContentPartPr>
            <p14:xfrm>
              <a:off x="5755403" y="1971579"/>
              <a:ext cx="360" cy="2160"/>
            </p14:xfrm>
          </p:contentPart>
        </mc:Choice>
        <mc:Fallback xmlns="">
          <p:pic>
            <p:nvPicPr>
              <p:cNvPr id="32" name="Ink 31">
                <a:extLst>
                  <a:ext uri="{FF2B5EF4-FFF2-40B4-BE49-F238E27FC236}">
                    <a16:creationId xmlns:a16="http://schemas.microsoft.com/office/drawing/2014/main" id="{070477C5-0410-4E4F-97A1-F84C2465C18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p:cNvPicPr>
              <p:nvPr/>
            </p:nvPicPr>
            <p:blipFill>
              <a:blip r:embed="rId3"/>
              <a:stretch>
                <a:fillRect/>
              </a:stretch>
            </p:blipFill>
            <p:spPr>
              <a:xfrm>
                <a:off x="5737403" y="1956150"/>
                <a:ext cx="36000" cy="32709"/>
              </a:xfrm>
              <a:prstGeom prst="rect">
                <a:avLst/>
              </a:prstGeom>
            </p:spPr>
          </p:pic>
        </mc:Fallback>
      </mc:AlternateContent>
      <p:pic>
        <p:nvPicPr>
          <p:cNvPr id="6" name="Εικόνα 5">
            <a:extLst>
              <a:ext uri="{FF2B5EF4-FFF2-40B4-BE49-F238E27FC236}">
                <a16:creationId xmlns:a16="http://schemas.microsoft.com/office/drawing/2014/main" xmlns="" id="{92E62201-CE45-41D6-8452-7A973B30F539}"/>
              </a:ext>
            </a:extLst>
          </p:cNvPr>
          <p:cNvPicPr>
            <a:picLocks noChangeAspect="1"/>
          </p:cNvPicPr>
          <p:nvPr/>
        </p:nvPicPr>
        <p:blipFill rotWithShape="1">
          <a:blip r:embed="rId4"/>
          <a:srcRect l="6284" r="5906"/>
          <a:stretch/>
        </p:blipFill>
        <p:spPr>
          <a:xfrm>
            <a:off x="6436240" y="640080"/>
            <a:ext cx="4114440" cy="5577840"/>
          </a:xfrm>
          <a:prstGeom prst="rect">
            <a:avLst/>
          </a:prstGeom>
        </p:spPr>
      </p:pic>
      <p:pic>
        <p:nvPicPr>
          <p:cNvPr id="13" name="Εικόνα 12">
            <a:extLst>
              <a:ext uri="{FF2B5EF4-FFF2-40B4-BE49-F238E27FC236}">
                <a16:creationId xmlns:a16="http://schemas.microsoft.com/office/drawing/2014/main" xmlns="" id="{646649D3-8BCF-4192-98CC-4EFBE698A729}"/>
              </a:ext>
            </a:extLst>
          </p:cNvPr>
          <p:cNvPicPr>
            <a:picLocks noChangeAspect="1"/>
          </p:cNvPicPr>
          <p:nvPr/>
        </p:nvPicPr>
        <p:blipFill>
          <a:blip r:embed="rId5"/>
          <a:stretch>
            <a:fillRect/>
          </a:stretch>
        </p:blipFill>
        <p:spPr>
          <a:xfrm>
            <a:off x="-1258967" y="1318852"/>
            <a:ext cx="7894606" cy="6835482"/>
          </a:xfrm>
          <a:prstGeom prst="rect">
            <a:avLst/>
          </a:prstGeom>
        </p:spPr>
      </p:pic>
    </p:spTree>
    <p:extLst>
      <p:ext uri="{BB962C8B-B14F-4D97-AF65-F5344CB8AC3E}">
        <p14:creationId xmlns:p14="http://schemas.microsoft.com/office/powerpoint/2010/main" val="369963264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 xmlns:a16="http://schemas.microsoft.com/office/drawing/2014/main" id="{B4F401FC-BB8C-472D-A4B2-858118B8C044}"/>
              </a:ext>
            </a:extLst>
          </p:cNvPr>
          <p:cNvPicPr>
            <a:picLocks noChangeAspect="1"/>
          </p:cNvPicPr>
          <p:nvPr/>
        </p:nvPicPr>
        <p:blipFill>
          <a:blip r:embed="rId2"/>
          <a:stretch>
            <a:fillRect/>
          </a:stretch>
        </p:blipFill>
        <p:spPr>
          <a:xfrm>
            <a:off x="3047" y="0"/>
            <a:ext cx="12185905" cy="6858000"/>
          </a:xfrm>
          <a:prstGeom prst="rect">
            <a:avLst/>
          </a:prstGeom>
        </p:spPr>
      </p:pic>
      <p:sp>
        <p:nvSpPr>
          <p:cNvPr id="2" name="Title 1">
            <a:extLst>
              <a:ext uri="{FF2B5EF4-FFF2-40B4-BE49-F238E27FC236}">
                <a16:creationId xmlns="" xmlns:a16="http://schemas.microsoft.com/office/drawing/2014/main" id="{3C2E7E3B-1E2A-4603-88DB-5700A5B7BE6F}"/>
              </a:ext>
            </a:extLst>
          </p:cNvPr>
          <p:cNvSpPr>
            <a:spLocks noGrp="1"/>
          </p:cNvSpPr>
          <p:nvPr>
            <p:ph type="title"/>
          </p:nvPr>
        </p:nvSpPr>
        <p:spPr>
          <a:xfrm>
            <a:off x="2692703" y="269441"/>
            <a:ext cx="7958331" cy="1077229"/>
          </a:xfrm>
        </p:spPr>
        <p:txBody>
          <a:bodyPr>
            <a:normAutofit fontScale="90000"/>
          </a:bodyPr>
          <a:lstStyle/>
          <a:p>
            <a:r>
              <a:rPr lang="el-GR" sz="3600" dirty="0"/>
              <a:t>Σημεία κλειδιά για την εκτέλεση  ασκήσεων ενδυνάμωσης σε μαζικά ασκούμενους (ενήλικες και παιδιά) </a:t>
            </a:r>
            <a:endParaRPr lang="el-GR" dirty="0"/>
          </a:p>
        </p:txBody>
      </p:sp>
      <p:sp>
        <p:nvSpPr>
          <p:cNvPr id="3" name="Content Placeholder 2">
            <a:extLst>
              <a:ext uri="{FF2B5EF4-FFF2-40B4-BE49-F238E27FC236}">
                <a16:creationId xmlns="" xmlns:a16="http://schemas.microsoft.com/office/drawing/2014/main" id="{65A27627-C1D1-4198-8F26-171730371EE9}"/>
              </a:ext>
            </a:extLst>
          </p:cNvPr>
          <p:cNvSpPr>
            <a:spLocks noGrp="1"/>
          </p:cNvSpPr>
          <p:nvPr>
            <p:ph idx="1"/>
          </p:nvPr>
        </p:nvSpPr>
        <p:spPr>
          <a:xfrm>
            <a:off x="1709531" y="1669774"/>
            <a:ext cx="9090992" cy="5042452"/>
          </a:xfrm>
        </p:spPr>
        <p:txBody>
          <a:bodyPr/>
          <a:lstStyle/>
          <a:p>
            <a:r>
              <a:rPr lang="el-GR" dirty="0"/>
              <a:t>Στην έναρξη κάθε άσκησης γίνεται εισπνοή από τη μύτη και στο δύσκολο σημείο της άσκησης γίνεται η εκπνοή από το στόμα, σταδιακά και ελεγχόμενα, για όσο χρόνο διαρκεί η σύσπαση της μυϊκής ομάδας που γυμνάζεται.Για να διασφαλιστεί η μη επιβάρυνση του αυχένα, κατά την εκτέλεση των κινήσεων, οι ωμοπλάτες έλκονται ελαφρώς μεταξύ τους και ως εκ τούτου, οι ώμοι δεν ανασηκώνονται στην κίνηση.</a:t>
            </a:r>
          </a:p>
          <a:p>
            <a:pPr marL="0" indent="0">
              <a:buNone/>
            </a:pPr>
            <a:endParaRPr lang="el-GR" dirty="0"/>
          </a:p>
        </p:txBody>
      </p:sp>
    </p:spTree>
    <p:extLst>
      <p:ext uri="{BB962C8B-B14F-4D97-AF65-F5344CB8AC3E}">
        <p14:creationId xmlns:p14="http://schemas.microsoft.com/office/powerpoint/2010/main" val="282469098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 xmlns:a16="http://schemas.microsoft.com/office/drawing/2014/main" id="{4958A2EC-D6B5-4FE1-BF2D-655165F9A9A5}"/>
              </a:ext>
            </a:extLst>
          </p:cNvPr>
          <p:cNvPicPr>
            <a:picLocks noChangeAspect="1"/>
          </p:cNvPicPr>
          <p:nvPr/>
        </p:nvPicPr>
        <p:blipFill>
          <a:blip r:embed="rId2"/>
          <a:stretch>
            <a:fillRect/>
          </a:stretch>
        </p:blipFill>
        <p:spPr>
          <a:xfrm>
            <a:off x="3047" y="0"/>
            <a:ext cx="12185905" cy="6858000"/>
          </a:xfrm>
          <a:prstGeom prst="rect">
            <a:avLst/>
          </a:prstGeom>
        </p:spPr>
      </p:pic>
      <p:sp>
        <p:nvSpPr>
          <p:cNvPr id="2" name="Title 1">
            <a:extLst>
              <a:ext uri="{FF2B5EF4-FFF2-40B4-BE49-F238E27FC236}">
                <a16:creationId xmlns="" xmlns:a16="http://schemas.microsoft.com/office/drawing/2014/main" id="{3C2E7E3B-1E2A-4603-88DB-5700A5B7BE6F}"/>
              </a:ext>
            </a:extLst>
          </p:cNvPr>
          <p:cNvSpPr>
            <a:spLocks noGrp="1"/>
          </p:cNvSpPr>
          <p:nvPr>
            <p:ph type="title"/>
          </p:nvPr>
        </p:nvSpPr>
        <p:spPr>
          <a:xfrm>
            <a:off x="2611808" y="436995"/>
            <a:ext cx="7958331" cy="1077229"/>
          </a:xfrm>
        </p:spPr>
        <p:txBody>
          <a:bodyPr>
            <a:normAutofit fontScale="90000"/>
          </a:bodyPr>
          <a:lstStyle/>
          <a:p>
            <a:r>
              <a:rPr lang="el-GR" sz="3600" dirty="0"/>
              <a:t>Σημεία κλειδιά για την εκτέλεση  ασκήσεων ενδυνάμωσης σε μαζικά ασκούμενους (ενήλικες και παιδιά) </a:t>
            </a:r>
            <a:endParaRPr lang="el-GR" dirty="0"/>
          </a:p>
        </p:txBody>
      </p:sp>
      <p:sp>
        <p:nvSpPr>
          <p:cNvPr id="3" name="Content Placeholder 2">
            <a:extLst>
              <a:ext uri="{FF2B5EF4-FFF2-40B4-BE49-F238E27FC236}">
                <a16:creationId xmlns="" xmlns:a16="http://schemas.microsoft.com/office/drawing/2014/main" id="{65A27627-C1D1-4198-8F26-171730371EE9}"/>
              </a:ext>
            </a:extLst>
          </p:cNvPr>
          <p:cNvSpPr>
            <a:spLocks noGrp="1"/>
          </p:cNvSpPr>
          <p:nvPr>
            <p:ph idx="1"/>
          </p:nvPr>
        </p:nvSpPr>
        <p:spPr>
          <a:xfrm>
            <a:off x="1337269" y="2125330"/>
            <a:ext cx="9232870" cy="4441449"/>
          </a:xfrm>
        </p:spPr>
        <p:txBody>
          <a:bodyPr>
            <a:normAutofit fontScale="92500" lnSpcReduction="20000"/>
          </a:bodyPr>
          <a:lstStyle/>
          <a:p>
            <a:pPr algn="just"/>
            <a:r>
              <a:rPr lang="el-GR" dirty="0"/>
              <a:t>Οι ασκήσεις  δύναμης στην μαζική άθληση εκτελούνται κυκλικά για να μην υπάρχει έντονη επιβάρυνση στον ίδιο μυ συνεχώς. Δηλαδή δεν εκτελούνται όλα τα σετ μαζί αλλά εκτελείται 1 σετ σε κάθε άσκηση διαδοχικά και όταν τελειώσει ο ένας κύκλος, με όλες τις ασκήσεις, μεσολαβεί διάλειμμα 3-5’ και στη συνέχεια γίνεται μετάβαση στον δεύτερο και στον τρίτο κύκλο, εφόσον συστήνονται 3 σετ για κάθε άσκηση.Όταν στην εκτέλεση ενός  σετ ασκήσεων, οι ασκούμενοι  αντιληφθούν κόπωση, πριν περάσουν στο επόμενο σετ, κρατούν   διάλειμμα  τον ίδιο ή τον διπλάσιο χρόνο απ’ όσο διήρκησε το σετ, (π.χ. αν ένα σετ διαρκεί </a:t>
            </a:r>
            <a:r>
              <a:rPr lang="en-US" dirty="0" smtClean="0"/>
              <a:t>2</a:t>
            </a:r>
            <a:r>
              <a:rPr lang="el-GR" dirty="0" smtClean="0"/>
              <a:t> </a:t>
            </a:r>
            <a:r>
              <a:rPr lang="el-GR" dirty="0"/>
              <a:t>λεπτά, το διάλειμμα για το επόμενο  σετ θα είναι 2- 4 λεπτά). </a:t>
            </a:r>
            <a:endParaRPr lang="en-US" dirty="0"/>
          </a:p>
          <a:p>
            <a:endParaRPr lang="el-GR" dirty="0"/>
          </a:p>
        </p:txBody>
      </p:sp>
    </p:spTree>
    <p:extLst>
      <p:ext uri="{BB962C8B-B14F-4D97-AF65-F5344CB8AC3E}">
        <p14:creationId xmlns:p14="http://schemas.microsoft.com/office/powerpoint/2010/main" val="322793826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xmlns="" id="{051B188B-0A36-473C-8BFF-363A6A46A707}"/>
              </a:ext>
            </a:extLst>
          </p:cNvPr>
          <p:cNvSpPr>
            <a:spLocks noGrp="1"/>
          </p:cNvSpPr>
          <p:nvPr>
            <p:ph type="title"/>
          </p:nvPr>
        </p:nvSpPr>
        <p:spPr>
          <a:xfrm>
            <a:off x="838200" y="660224"/>
            <a:ext cx="10515600" cy="851593"/>
          </a:xfrm>
        </p:spPr>
        <p:txBody>
          <a:bodyPr>
            <a:normAutofit fontScale="90000"/>
          </a:bodyPr>
          <a:lstStyle/>
          <a:p>
            <a:pPr algn="ctr"/>
            <a:r>
              <a:rPr lang="el-GR" dirty="0"/>
              <a:t> </a:t>
            </a:r>
            <a:r>
              <a:rPr lang="el-GR" b="1" dirty="0">
                <a:solidFill>
                  <a:schemeClr val="accent1">
                    <a:lumMod val="60000"/>
                    <a:lumOff val="40000"/>
                  </a:schemeClr>
                </a:solidFill>
              </a:rPr>
              <a:t>Ζέσταμα</a:t>
            </a:r>
            <a:r>
              <a:rPr lang="en-US" b="1" dirty="0">
                <a:solidFill>
                  <a:schemeClr val="accent1">
                    <a:lumMod val="60000"/>
                    <a:lumOff val="40000"/>
                  </a:schemeClr>
                </a:solidFill>
              </a:rPr>
              <a:t/>
            </a:r>
            <a:br>
              <a:rPr lang="en-US" b="1" dirty="0">
                <a:solidFill>
                  <a:schemeClr val="accent1">
                    <a:lumMod val="60000"/>
                    <a:lumOff val="40000"/>
                  </a:schemeClr>
                </a:solidFill>
              </a:rPr>
            </a:br>
            <a:r>
              <a:rPr lang="en-US" b="1" dirty="0">
                <a:solidFill>
                  <a:schemeClr val="accent1">
                    <a:lumMod val="60000"/>
                    <a:lumOff val="40000"/>
                  </a:schemeClr>
                </a:solidFill>
              </a:rPr>
              <a:t> </a:t>
            </a:r>
            <a:r>
              <a:rPr lang="en-US" sz="2200" b="1" dirty="0">
                <a:latin typeface="Arial" panose="020B0604020202020204" pitchFamily="34" charset="0"/>
                <a:cs typeface="Arial" panose="020B0604020202020204" pitchFamily="34" charset="0"/>
              </a:rPr>
              <a:t>(</a:t>
            </a:r>
            <a:r>
              <a:rPr lang="el-GR" sz="2200" dirty="0">
                <a:latin typeface="Arial" panose="020B0604020202020204" pitchFamily="34" charset="0"/>
                <a:cs typeface="Arial" panose="020B0604020202020204" pitchFamily="34" charset="0"/>
              </a:rPr>
              <a:t>1:30’ </a:t>
            </a:r>
            <a:r>
              <a:rPr lang="el-GR" sz="2200" dirty="0"/>
              <a:t>επιτόπιο </a:t>
            </a:r>
            <a:r>
              <a:rPr lang="en-US" sz="2200" dirty="0">
                <a:latin typeface="Arial" panose="020B0604020202020204" pitchFamily="34" charset="0"/>
                <a:cs typeface="Arial" panose="020B0604020202020204" pitchFamily="34" charset="0"/>
              </a:rPr>
              <a:t>jogging, 1:30’ </a:t>
            </a:r>
            <a:r>
              <a:rPr lang="el-GR" sz="2200" dirty="0"/>
              <a:t>περιφορές χεριών</a:t>
            </a:r>
            <a:r>
              <a:rPr lang="en-US" sz="2200" dirty="0"/>
              <a:t>, </a:t>
            </a:r>
            <a:r>
              <a:rPr lang="el-GR" sz="2200" dirty="0">
                <a:latin typeface="Arial" panose="020B0604020202020204" pitchFamily="34" charset="0"/>
                <a:cs typeface="Arial" panose="020B0604020202020204" pitchFamily="34" charset="0"/>
              </a:rPr>
              <a:t>2:00’ </a:t>
            </a:r>
            <a:r>
              <a:rPr lang="el-GR" sz="2200" dirty="0"/>
              <a:t>διατάσεις</a:t>
            </a:r>
            <a:r>
              <a:rPr lang="en-US" sz="2200" dirty="0">
                <a:latin typeface="Arial" panose="020B0604020202020204" pitchFamily="34" charset="0"/>
                <a:cs typeface="Arial" panose="020B0604020202020204" pitchFamily="34" charset="0"/>
              </a:rPr>
              <a:t>)</a:t>
            </a:r>
            <a:endParaRPr lang="el-GR" sz="2200" b="1" dirty="0">
              <a:solidFill>
                <a:schemeClr val="accent1">
                  <a:lumMod val="60000"/>
                  <a:lumOff val="40000"/>
                </a:schemeClr>
              </a:solidFill>
              <a:latin typeface="Arial" panose="020B0604020202020204" pitchFamily="34" charset="0"/>
              <a:cs typeface="Arial" panose="020B0604020202020204" pitchFamily="34" charset="0"/>
            </a:endParaRPr>
          </a:p>
        </p:txBody>
      </p:sp>
      <p:sp>
        <p:nvSpPr>
          <p:cNvPr id="3" name="Θέση περιεχομένου 2">
            <a:extLst>
              <a:ext uri="{FF2B5EF4-FFF2-40B4-BE49-F238E27FC236}">
                <a16:creationId xmlns:a16="http://schemas.microsoft.com/office/drawing/2014/main" xmlns="" id="{FFCC5BED-4EC6-4E01-8394-4B6FE6DC4707}"/>
              </a:ext>
            </a:extLst>
          </p:cNvPr>
          <p:cNvSpPr>
            <a:spLocks noGrp="1"/>
          </p:cNvSpPr>
          <p:nvPr>
            <p:ph idx="1"/>
          </p:nvPr>
        </p:nvSpPr>
        <p:spPr>
          <a:xfrm>
            <a:off x="747346" y="1910471"/>
            <a:ext cx="10697308" cy="4251960"/>
          </a:xfrm>
        </p:spPr>
        <p:txBody>
          <a:bodyPr>
            <a:noAutofit/>
          </a:bodyPr>
          <a:lstStyle/>
          <a:p>
            <a:pPr marL="0" indent="0">
              <a:buNone/>
            </a:pPr>
            <a:r>
              <a:rPr lang="el-GR" sz="2400" dirty="0"/>
              <a:t/>
            </a:r>
            <a:br>
              <a:rPr lang="el-GR" sz="2400" dirty="0"/>
            </a:br>
            <a:r>
              <a:rPr lang="en-US" sz="2400" dirty="0"/>
              <a:t>                                                                                                                        </a:t>
            </a:r>
            <a:br>
              <a:rPr lang="en-US" sz="2400" dirty="0"/>
            </a:br>
            <a:r>
              <a:rPr lang="en-US" sz="2400" dirty="0"/>
              <a:t/>
            </a:r>
            <a:br>
              <a:rPr lang="en-US" sz="2400" dirty="0"/>
            </a:br>
            <a:r>
              <a:rPr lang="en-US" sz="2400" dirty="0"/>
              <a:t/>
            </a:r>
            <a:br>
              <a:rPr lang="en-US" sz="2400" dirty="0"/>
            </a:br>
            <a:r>
              <a:rPr lang="en-US" sz="2400" dirty="0"/>
              <a:t>                                                                                                                        </a:t>
            </a:r>
            <a:endParaRPr lang="el-GR" sz="2400" dirty="0"/>
          </a:p>
        </p:txBody>
      </p:sp>
      <p:pic>
        <p:nvPicPr>
          <p:cNvPr id="7" name="Εικόνα 6" descr="Εικόνα που περιέχει άτομο, εσωτερικό, άνδρας, όρθιος&#10;&#10;Περιγραφή που δημιουργήθηκε αυτόματα">
            <a:extLst>
              <a:ext uri="{FF2B5EF4-FFF2-40B4-BE49-F238E27FC236}">
                <a16:creationId xmlns:a16="http://schemas.microsoft.com/office/drawing/2014/main" xmlns="" id="{8C738F17-DC3C-4A2F-877F-60D1C780D3E8}"/>
              </a:ext>
            </a:extLst>
          </p:cNvPr>
          <p:cNvPicPr>
            <a:picLocks noChangeAspect="1"/>
          </p:cNvPicPr>
          <p:nvPr/>
        </p:nvPicPr>
        <p:blipFill>
          <a:blip r:embed="rId2"/>
          <a:stretch>
            <a:fillRect/>
          </a:stretch>
        </p:blipFill>
        <p:spPr>
          <a:xfrm>
            <a:off x="994508" y="1945816"/>
            <a:ext cx="2921000" cy="4786922"/>
          </a:xfrm>
          <a:prstGeom prst="rect">
            <a:avLst/>
          </a:prstGeom>
        </p:spPr>
      </p:pic>
      <p:pic>
        <p:nvPicPr>
          <p:cNvPr id="8" name="Εικόνα 7">
            <a:extLst>
              <a:ext uri="{FF2B5EF4-FFF2-40B4-BE49-F238E27FC236}">
                <a16:creationId xmlns:a16="http://schemas.microsoft.com/office/drawing/2014/main" xmlns="" id="{2414F9D1-0244-4D1E-9E66-F8A1A28134D2}"/>
              </a:ext>
            </a:extLst>
          </p:cNvPr>
          <p:cNvPicPr>
            <a:picLocks noChangeAspect="1"/>
          </p:cNvPicPr>
          <p:nvPr/>
        </p:nvPicPr>
        <p:blipFill>
          <a:blip r:embed="rId3"/>
          <a:stretch>
            <a:fillRect/>
          </a:stretch>
        </p:blipFill>
        <p:spPr>
          <a:xfrm>
            <a:off x="4845167" y="1853769"/>
            <a:ext cx="3009294" cy="4971015"/>
          </a:xfrm>
          <a:prstGeom prst="rect">
            <a:avLst/>
          </a:prstGeom>
        </p:spPr>
      </p:pic>
      <p:pic>
        <p:nvPicPr>
          <p:cNvPr id="10" name="Εικόνα 9">
            <a:extLst>
              <a:ext uri="{FF2B5EF4-FFF2-40B4-BE49-F238E27FC236}">
                <a16:creationId xmlns:a16="http://schemas.microsoft.com/office/drawing/2014/main" xmlns="" id="{5BDFC315-8090-4F7C-8EC2-B7888ABEB506}"/>
              </a:ext>
            </a:extLst>
          </p:cNvPr>
          <p:cNvPicPr>
            <a:picLocks noChangeAspect="1"/>
          </p:cNvPicPr>
          <p:nvPr/>
        </p:nvPicPr>
        <p:blipFill>
          <a:blip r:embed="rId4"/>
          <a:stretch>
            <a:fillRect/>
          </a:stretch>
        </p:blipFill>
        <p:spPr>
          <a:xfrm>
            <a:off x="8344506" y="1910471"/>
            <a:ext cx="3009294" cy="4822267"/>
          </a:xfrm>
          <a:prstGeom prst="rect">
            <a:avLst/>
          </a:prstGeom>
        </p:spPr>
      </p:pic>
    </p:spTree>
    <p:extLst>
      <p:ext uri="{BB962C8B-B14F-4D97-AF65-F5344CB8AC3E}">
        <p14:creationId xmlns:p14="http://schemas.microsoft.com/office/powerpoint/2010/main" val="297268094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xmlns="" id="{DFF4A629-8841-4B64-8289-E3B43E760553}"/>
              </a:ext>
            </a:extLst>
          </p:cNvPr>
          <p:cNvSpPr>
            <a:spLocks noGrp="1"/>
          </p:cNvSpPr>
          <p:nvPr>
            <p:ph type="title"/>
          </p:nvPr>
        </p:nvSpPr>
        <p:spPr>
          <a:xfrm>
            <a:off x="838200" y="341679"/>
            <a:ext cx="10515600" cy="1325563"/>
          </a:xfrm>
        </p:spPr>
        <p:txBody>
          <a:bodyPr/>
          <a:lstStyle/>
          <a:p>
            <a:r>
              <a:rPr lang="el-GR" dirty="0">
                <a:solidFill>
                  <a:schemeClr val="accent1">
                    <a:lumMod val="60000"/>
                    <a:lumOff val="40000"/>
                  </a:schemeClr>
                </a:solidFill>
              </a:rPr>
              <a:t>                  </a:t>
            </a:r>
            <a:r>
              <a:rPr lang="el-GR" b="1" dirty="0">
                <a:solidFill>
                  <a:schemeClr val="accent1">
                    <a:lumMod val="60000"/>
                    <a:lumOff val="40000"/>
                  </a:schemeClr>
                </a:solidFill>
              </a:rPr>
              <a:t>Διατάσεις:</a:t>
            </a:r>
          </a:p>
        </p:txBody>
      </p:sp>
      <p:sp>
        <p:nvSpPr>
          <p:cNvPr id="3" name="Θέση περιεχομένου 2">
            <a:extLst>
              <a:ext uri="{FF2B5EF4-FFF2-40B4-BE49-F238E27FC236}">
                <a16:creationId xmlns:a16="http://schemas.microsoft.com/office/drawing/2014/main" xmlns="" id="{4E34C7CB-A8B5-49BB-9C81-49592702F8A2}"/>
              </a:ext>
            </a:extLst>
          </p:cNvPr>
          <p:cNvSpPr>
            <a:spLocks noGrp="1"/>
          </p:cNvSpPr>
          <p:nvPr>
            <p:ph idx="1"/>
          </p:nvPr>
        </p:nvSpPr>
        <p:spPr/>
        <p:txBody>
          <a:bodyPr/>
          <a:lstStyle/>
          <a:p>
            <a:pPr marL="0" indent="0">
              <a:buNone/>
            </a:pPr>
            <a:r>
              <a:rPr lang="el-GR" dirty="0"/>
              <a:t>                                              </a:t>
            </a:r>
            <a:r>
              <a:rPr lang="en-US" dirty="0"/>
              <a:t>   </a:t>
            </a:r>
            <a:r>
              <a:rPr lang="el-GR" dirty="0"/>
              <a:t>                                                     </a:t>
            </a:r>
          </a:p>
        </p:txBody>
      </p:sp>
      <p:pic>
        <p:nvPicPr>
          <p:cNvPr id="5" name="Εικόνα 4" descr="Εικόνα που περιέχει εσωτερικό, άτομο, ρούχα, άνδρας&#10;&#10;Περιγραφή που δημιουργήθηκε αυτόματα">
            <a:extLst>
              <a:ext uri="{FF2B5EF4-FFF2-40B4-BE49-F238E27FC236}">
                <a16:creationId xmlns:a16="http://schemas.microsoft.com/office/drawing/2014/main" xmlns="" id="{939DB8EF-B6FA-453D-B90F-0990DDE28EB2}"/>
              </a:ext>
            </a:extLst>
          </p:cNvPr>
          <p:cNvPicPr>
            <a:picLocks noChangeAspect="1"/>
          </p:cNvPicPr>
          <p:nvPr/>
        </p:nvPicPr>
        <p:blipFill>
          <a:blip r:embed="rId2"/>
          <a:stretch>
            <a:fillRect/>
          </a:stretch>
        </p:blipFill>
        <p:spPr>
          <a:xfrm>
            <a:off x="1213509" y="1853184"/>
            <a:ext cx="2773518" cy="4928616"/>
          </a:xfrm>
          <a:prstGeom prst="rect">
            <a:avLst/>
          </a:prstGeom>
        </p:spPr>
      </p:pic>
      <p:pic>
        <p:nvPicPr>
          <p:cNvPr id="7" name="Εικόνα 6" descr="Εικόνα που περιέχει άνδρας, άτομο, εσωτερικό, όρθιος&#10;&#10;Περιγραφή που δημιουργήθηκε αυτόματα">
            <a:extLst>
              <a:ext uri="{FF2B5EF4-FFF2-40B4-BE49-F238E27FC236}">
                <a16:creationId xmlns:a16="http://schemas.microsoft.com/office/drawing/2014/main" xmlns="" id="{85CCAB55-A0D4-4F4C-816B-5857012990E1}"/>
              </a:ext>
            </a:extLst>
          </p:cNvPr>
          <p:cNvPicPr>
            <a:picLocks noChangeAspect="1"/>
          </p:cNvPicPr>
          <p:nvPr/>
        </p:nvPicPr>
        <p:blipFill>
          <a:blip r:embed="rId3"/>
          <a:stretch>
            <a:fillRect/>
          </a:stretch>
        </p:blipFill>
        <p:spPr>
          <a:xfrm>
            <a:off x="8580281" y="1853184"/>
            <a:ext cx="2773519" cy="4928619"/>
          </a:xfrm>
          <a:prstGeom prst="rect">
            <a:avLst/>
          </a:prstGeom>
        </p:spPr>
      </p:pic>
      <p:pic>
        <p:nvPicPr>
          <p:cNvPr id="11" name="Εικόνα 10" descr="Εικόνα που περιέχει άτομο, άνδρας, νεαρός, γυναίκα&#10;&#10;Περιγραφή που δημιουργήθηκε αυτόματα">
            <a:extLst>
              <a:ext uri="{FF2B5EF4-FFF2-40B4-BE49-F238E27FC236}">
                <a16:creationId xmlns:a16="http://schemas.microsoft.com/office/drawing/2014/main" xmlns="" id="{EEE1D9E8-458E-498A-A503-78B951AD48E2}"/>
              </a:ext>
            </a:extLst>
          </p:cNvPr>
          <p:cNvPicPr>
            <a:picLocks noChangeAspect="1"/>
          </p:cNvPicPr>
          <p:nvPr/>
        </p:nvPicPr>
        <p:blipFill>
          <a:blip r:embed="rId4"/>
          <a:stretch>
            <a:fillRect/>
          </a:stretch>
        </p:blipFill>
        <p:spPr>
          <a:xfrm>
            <a:off x="4657724" y="1853184"/>
            <a:ext cx="3547251" cy="4928616"/>
          </a:xfrm>
          <a:prstGeom prst="rect">
            <a:avLst/>
          </a:prstGeom>
        </p:spPr>
      </p:pic>
    </p:spTree>
    <p:extLst>
      <p:ext uri="{BB962C8B-B14F-4D97-AF65-F5344CB8AC3E}">
        <p14:creationId xmlns:p14="http://schemas.microsoft.com/office/powerpoint/2010/main" val="348125413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xmlns="" id="{C843DE76-7ED2-48FB-B488-ADD0FE3B2939}"/>
              </a:ext>
            </a:extLst>
          </p:cNvPr>
          <p:cNvSpPr>
            <a:spLocks noGrp="1"/>
          </p:cNvSpPr>
          <p:nvPr>
            <p:ph type="title"/>
          </p:nvPr>
        </p:nvSpPr>
        <p:spPr>
          <a:xfrm>
            <a:off x="883138" y="1703754"/>
            <a:ext cx="10408139" cy="5762214"/>
          </a:xfrm>
        </p:spPr>
        <p:txBody>
          <a:bodyPr>
            <a:normAutofit fontScale="90000"/>
          </a:bodyPr>
          <a:lstStyle/>
          <a:p>
            <a:r>
              <a:rPr lang="el-GR" sz="4000" dirty="0"/>
              <a:t>1</a:t>
            </a:r>
            <a:r>
              <a:rPr lang="el-GR" sz="4000" baseline="30000" dirty="0"/>
              <a:t>η</a:t>
            </a:r>
            <a:r>
              <a:rPr lang="el-GR" sz="4000" dirty="0"/>
              <a:t> άσκηση: &lt;&lt; Εναλλάξ βηματάκια &gt;&gt;</a:t>
            </a:r>
            <a:r>
              <a:rPr lang="en-US" sz="4000" dirty="0"/>
              <a:t> </a:t>
            </a:r>
            <a:r>
              <a:rPr lang="el-GR" sz="4000" dirty="0"/>
              <a:t>     </a:t>
            </a:r>
            <a:r>
              <a:rPr lang="en-US" sz="2200" b="1" dirty="0">
                <a:solidFill>
                  <a:schemeClr val="accent4">
                    <a:lumMod val="60000"/>
                    <a:lumOff val="40000"/>
                  </a:schemeClr>
                </a:solidFill>
                <a:latin typeface="Arial" panose="020B0604020202020204" pitchFamily="34" charset="0"/>
                <a:cs typeface="Arial" panose="020B0604020202020204" pitchFamily="34" charset="0"/>
              </a:rPr>
              <a:t>(Step up)</a:t>
            </a:r>
            <a:r>
              <a:rPr lang="en-US" sz="2200" b="1" dirty="0">
                <a:latin typeface="Arial" panose="020B0604020202020204" pitchFamily="34" charset="0"/>
                <a:cs typeface="Arial" panose="020B0604020202020204" pitchFamily="34" charset="0"/>
              </a:rPr>
              <a:t/>
            </a:r>
            <a:br>
              <a:rPr lang="en-US" sz="2200" b="1" dirty="0">
                <a:latin typeface="Arial" panose="020B0604020202020204" pitchFamily="34" charset="0"/>
                <a:cs typeface="Arial" panose="020B0604020202020204" pitchFamily="34" charset="0"/>
              </a:rPr>
            </a:br>
            <a:r>
              <a:rPr lang="en-US" sz="4000" dirty="0"/>
              <a:t/>
            </a:r>
            <a:br>
              <a:rPr lang="en-US" sz="4000" dirty="0"/>
            </a:br>
            <a:r>
              <a:rPr lang="el-GR" sz="1800" dirty="0"/>
              <a:t/>
            </a:r>
            <a:br>
              <a:rPr lang="el-GR" sz="1800" dirty="0"/>
            </a:br>
            <a:r>
              <a:rPr lang="el-GR" sz="1800" dirty="0"/>
              <a:t>                                          </a:t>
            </a:r>
            <a:r>
              <a:rPr lang="el-GR" sz="4000" dirty="0"/>
              <a:t/>
            </a:r>
            <a:br>
              <a:rPr lang="el-GR" sz="4000" dirty="0"/>
            </a:br>
            <a:r>
              <a:rPr lang="el-GR" sz="1800" b="1" u="sng" dirty="0"/>
              <a:t>Μύες που ενεργοποιούνται</a:t>
            </a:r>
            <a:r>
              <a:rPr lang="el-GR" sz="1800" b="1" dirty="0"/>
              <a:t> </a:t>
            </a:r>
            <a:r>
              <a:rPr lang="el-GR" sz="1800" dirty="0"/>
              <a:t>:Τετρακέφαλος, </a:t>
            </a:r>
            <a:br>
              <a:rPr lang="el-GR" sz="1800" dirty="0"/>
            </a:br>
            <a:r>
              <a:rPr lang="el-GR" sz="1800" dirty="0"/>
              <a:t>                                             γαστροκνήμιος (γάμπα).</a:t>
            </a:r>
            <a:br>
              <a:rPr lang="el-GR" sz="1800" dirty="0"/>
            </a:br>
            <a:r>
              <a:rPr lang="el-GR" sz="1800" dirty="0"/>
              <a:t/>
            </a:r>
            <a:br>
              <a:rPr lang="el-GR" sz="1800" dirty="0"/>
            </a:br>
            <a:r>
              <a:rPr lang="el-GR" sz="1800" b="1" u="sng" dirty="0"/>
              <a:t>Θέση σώματος</a:t>
            </a:r>
            <a:r>
              <a:rPr lang="el-GR" sz="1800" dirty="0"/>
              <a:t>: Όρθια θέση.</a:t>
            </a:r>
            <a:br>
              <a:rPr lang="el-GR" sz="1800" dirty="0"/>
            </a:br>
            <a:r>
              <a:rPr lang="el-GR" sz="1800" dirty="0"/>
              <a:t/>
            </a:r>
            <a:br>
              <a:rPr lang="el-GR" sz="1800" dirty="0"/>
            </a:br>
            <a:r>
              <a:rPr lang="el-GR" sz="1800" dirty="0"/>
              <a:t/>
            </a:r>
            <a:br>
              <a:rPr lang="el-GR" sz="1800" dirty="0"/>
            </a:br>
            <a:r>
              <a:rPr lang="el-GR" sz="1800" b="1" u="sng" dirty="0"/>
              <a:t>Περιγραφή</a:t>
            </a:r>
            <a:r>
              <a:rPr lang="el-GR" sz="1800" dirty="0"/>
              <a:t> : Ανεβοκατεβαίνουμε στο πρώτο σκαλί με </a:t>
            </a:r>
            <a:br>
              <a:rPr lang="el-GR" sz="1800" dirty="0"/>
            </a:br>
            <a:r>
              <a:rPr lang="el-GR" sz="1800" dirty="0"/>
              <a:t>σταθερό ρυθμό, εναλλάσσοντας το πόδι που πατάει στο </a:t>
            </a:r>
            <a:br>
              <a:rPr lang="el-GR" sz="1800" dirty="0"/>
            </a:br>
            <a:r>
              <a:rPr lang="el-GR" sz="1800" dirty="0"/>
              <a:t>σκαλοπάτι κάθε φορά. Δηλαδή, ανεβαίνουμε με το δεξί </a:t>
            </a:r>
            <a:br>
              <a:rPr lang="el-GR" sz="1800" dirty="0"/>
            </a:br>
            <a:r>
              <a:rPr lang="el-GR" sz="1800" dirty="0"/>
              <a:t>πόδι, ακολουθεί το αριστερό και μετά κατεβαίνουμε πάλι</a:t>
            </a:r>
            <a:br>
              <a:rPr lang="el-GR" sz="1800" dirty="0"/>
            </a:br>
            <a:r>
              <a:rPr lang="el-GR" sz="1800" dirty="0"/>
              <a:t>με </a:t>
            </a:r>
            <a:r>
              <a:rPr lang="el-GR" sz="1800" dirty="0" smtClean="0"/>
              <a:t>δεξί. Το πέλμα πατάει ολόκληρο στο σκαλοπάτι.</a:t>
            </a:r>
            <a:r>
              <a:rPr lang="el-GR" sz="1800" dirty="0"/>
              <a:t/>
            </a:r>
            <a:br>
              <a:rPr lang="el-GR" sz="1800" dirty="0"/>
            </a:br>
            <a:r>
              <a:rPr lang="el-GR" sz="1800" b="1" u="sng" dirty="0"/>
              <a:t>Παραλλαγή</a:t>
            </a:r>
            <a:r>
              <a:rPr lang="el-GR" sz="1800" dirty="0"/>
              <a:t>: Τοποθετούμε το ένα πόδι στο σκαλί και με </a:t>
            </a:r>
            <a:br>
              <a:rPr lang="el-GR" sz="1800" dirty="0"/>
            </a:br>
            <a:r>
              <a:rPr lang="el-GR" sz="1800" dirty="0"/>
              <a:t>εναλλάξ κινήσεις πραγματοποιούμε επιτόπια αλματάκια</a:t>
            </a:r>
            <a:br>
              <a:rPr lang="el-GR" sz="1800" dirty="0"/>
            </a:br>
            <a:r>
              <a:rPr lang="el-GR" sz="1800" dirty="0"/>
              <a:t>με εκρηκτική κίνηση χεριών και ποδιών .</a:t>
            </a:r>
            <a:br>
              <a:rPr lang="el-GR" sz="1800" dirty="0"/>
            </a:br>
            <a:r>
              <a:rPr lang="el-GR" sz="1800" dirty="0"/>
              <a:t/>
            </a:r>
            <a:br>
              <a:rPr lang="el-GR" sz="1800" dirty="0"/>
            </a:br>
            <a:r>
              <a:rPr lang="el-GR" sz="1800" b="1" u="sng" dirty="0"/>
              <a:t>Διάρκεια &amp; Επαναλήψεις</a:t>
            </a:r>
            <a:r>
              <a:rPr lang="el-GR" sz="1800" b="1" dirty="0"/>
              <a:t> </a:t>
            </a:r>
            <a:r>
              <a:rPr lang="el-GR" sz="1800" dirty="0"/>
              <a:t>: 3 σετ από </a:t>
            </a:r>
            <a:r>
              <a:rPr lang="el-GR" sz="1800" dirty="0" smtClean="0"/>
              <a:t>60</a:t>
            </a:r>
            <a:r>
              <a:rPr lang="el-GR" sz="1800" dirty="0"/>
              <a:t>΄΄</a:t>
            </a:r>
            <a:br>
              <a:rPr lang="el-GR" sz="1800" dirty="0"/>
            </a:br>
            <a:r>
              <a:rPr lang="el-GR" sz="1600" dirty="0"/>
              <a:t/>
            </a:r>
            <a:br>
              <a:rPr lang="el-GR" sz="1600" dirty="0"/>
            </a:br>
            <a:r>
              <a:rPr lang="el-GR" sz="1200" dirty="0"/>
              <a:t/>
            </a:r>
            <a:br>
              <a:rPr lang="el-GR" sz="1200" dirty="0"/>
            </a:br>
            <a:r>
              <a:rPr lang="el-GR" sz="1200" dirty="0"/>
              <a:t/>
            </a:r>
            <a:br>
              <a:rPr lang="el-GR" sz="1200" dirty="0"/>
            </a:br>
            <a:r>
              <a:rPr lang="en-US" sz="4000" dirty="0"/>
              <a:t/>
            </a:r>
            <a:br>
              <a:rPr lang="en-US" sz="4000" dirty="0"/>
            </a:br>
            <a:endParaRPr lang="el-GR" sz="4000" dirty="0"/>
          </a:p>
        </p:txBody>
      </p:sp>
      <p:pic>
        <p:nvPicPr>
          <p:cNvPr id="5" name="Θέση περιεχομένου 4">
            <a:extLst>
              <a:ext uri="{FF2B5EF4-FFF2-40B4-BE49-F238E27FC236}">
                <a16:creationId xmlns:a16="http://schemas.microsoft.com/office/drawing/2014/main" xmlns="" id="{E18442DB-79C7-4331-ABD2-81A170FBA162}"/>
              </a:ext>
            </a:extLst>
          </p:cNvPr>
          <p:cNvPicPr>
            <a:picLocks noGrp="1" noChangeAspect="1"/>
          </p:cNvPicPr>
          <p:nvPr>
            <p:ph idx="1"/>
          </p:nvPr>
        </p:nvPicPr>
        <p:blipFill>
          <a:blip r:embed="rId2"/>
          <a:stretch>
            <a:fillRect/>
          </a:stretch>
        </p:blipFill>
        <p:spPr>
          <a:xfrm>
            <a:off x="8268677" y="1852246"/>
            <a:ext cx="3102707" cy="4860925"/>
          </a:xfrm>
        </p:spPr>
      </p:pic>
    </p:spTree>
    <p:extLst>
      <p:ext uri="{BB962C8B-B14F-4D97-AF65-F5344CB8AC3E}">
        <p14:creationId xmlns:p14="http://schemas.microsoft.com/office/powerpoint/2010/main" val="98430514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xmlns="" id="{3EDF98B4-F187-4898-B240-AB836D2C774F}"/>
              </a:ext>
            </a:extLst>
          </p:cNvPr>
          <p:cNvSpPr>
            <a:spLocks noGrp="1"/>
          </p:cNvSpPr>
          <p:nvPr>
            <p:ph type="title"/>
          </p:nvPr>
        </p:nvSpPr>
        <p:spPr/>
        <p:txBody>
          <a:bodyPr>
            <a:normAutofit fontScale="90000"/>
          </a:bodyPr>
          <a:lstStyle/>
          <a:p>
            <a:r>
              <a:rPr lang="el-GR" dirty="0"/>
              <a:t>2</a:t>
            </a:r>
            <a:r>
              <a:rPr lang="el-GR" baseline="30000" dirty="0"/>
              <a:t>η</a:t>
            </a:r>
            <a:r>
              <a:rPr lang="el-GR" dirty="0"/>
              <a:t> άσκηση: &lt;&lt; Εναλλάξ κάμψη γόνατος&gt;&gt;</a:t>
            </a:r>
            <a:br>
              <a:rPr lang="el-GR" dirty="0"/>
            </a:br>
            <a:r>
              <a:rPr lang="el-GR" dirty="0"/>
              <a:t>                       </a:t>
            </a:r>
            <a:r>
              <a:rPr lang="en-US" dirty="0"/>
              <a:t>    </a:t>
            </a:r>
            <a:r>
              <a:rPr lang="en-US" sz="3600" dirty="0">
                <a:solidFill>
                  <a:schemeClr val="accent4">
                    <a:lumMod val="60000"/>
                    <a:lumOff val="40000"/>
                  </a:schemeClr>
                </a:solidFill>
                <a:latin typeface="Abadi" panose="020B0604020104020204" pitchFamily="34" charset="0"/>
              </a:rPr>
              <a:t>(Step knee up)</a:t>
            </a:r>
            <a:endParaRPr lang="el-GR" sz="3600" dirty="0">
              <a:solidFill>
                <a:schemeClr val="accent4">
                  <a:lumMod val="60000"/>
                  <a:lumOff val="40000"/>
                </a:schemeClr>
              </a:solidFill>
            </a:endParaRPr>
          </a:p>
        </p:txBody>
      </p:sp>
      <p:sp>
        <p:nvSpPr>
          <p:cNvPr id="3" name="Θέση περιεχομένου 2">
            <a:extLst>
              <a:ext uri="{FF2B5EF4-FFF2-40B4-BE49-F238E27FC236}">
                <a16:creationId xmlns:a16="http://schemas.microsoft.com/office/drawing/2014/main" xmlns="" id="{DB330B00-79F0-4CEE-A188-DC2F787DA592}"/>
              </a:ext>
            </a:extLst>
          </p:cNvPr>
          <p:cNvSpPr>
            <a:spLocks noGrp="1"/>
          </p:cNvSpPr>
          <p:nvPr>
            <p:ph idx="1"/>
          </p:nvPr>
        </p:nvSpPr>
        <p:spPr>
          <a:xfrm>
            <a:off x="838199" y="1988820"/>
            <a:ext cx="7274170" cy="4794934"/>
          </a:xfrm>
        </p:spPr>
        <p:txBody>
          <a:bodyPr>
            <a:normAutofit/>
          </a:bodyPr>
          <a:lstStyle/>
          <a:p>
            <a:pPr marL="0" indent="0">
              <a:buNone/>
            </a:pPr>
            <a:r>
              <a:rPr lang="el-GR" sz="1600" b="1" u="sng" dirty="0"/>
              <a:t>Μύες που ενεργοποιούνται</a:t>
            </a:r>
            <a:r>
              <a:rPr lang="el-GR" sz="1600" b="1" dirty="0"/>
              <a:t>  </a:t>
            </a:r>
            <a:r>
              <a:rPr lang="el-GR" sz="1600" b="1" dirty="0">
                <a:latin typeface="+mj-lt"/>
              </a:rPr>
              <a:t>: </a:t>
            </a:r>
            <a:r>
              <a:rPr lang="el-GR" sz="1600" dirty="0">
                <a:latin typeface="+mj-lt"/>
              </a:rPr>
              <a:t>γλουτοί, τετρακέφαλος, καμπτήρες του ισχίου</a:t>
            </a:r>
            <a:r>
              <a:rPr lang="el-GR" sz="1600" dirty="0" smtClean="0">
                <a:latin typeface="Arial" panose="020B0604020202020204" pitchFamily="34" charset="0"/>
                <a:cs typeface="Arial" panose="020B0604020202020204" pitchFamily="34" charset="0"/>
              </a:rPr>
              <a:t>, </a:t>
            </a:r>
            <a:r>
              <a:rPr lang="el-GR" sz="1600" dirty="0" smtClean="0">
                <a:latin typeface="+mj-lt"/>
              </a:rPr>
              <a:t>κάτω </a:t>
            </a:r>
            <a:r>
              <a:rPr lang="el-GR" sz="1600" dirty="0">
                <a:latin typeface="+mj-lt"/>
              </a:rPr>
              <a:t>κοιλιακή μοίρα.</a:t>
            </a:r>
          </a:p>
          <a:p>
            <a:pPr marL="0" indent="0">
              <a:buNone/>
            </a:pPr>
            <a:r>
              <a:rPr lang="el-GR" sz="1600" b="1" u="sng" dirty="0">
                <a:latin typeface="+mj-lt"/>
              </a:rPr>
              <a:t>Θέση σώματος</a:t>
            </a:r>
            <a:r>
              <a:rPr lang="el-GR" sz="1600" b="1" dirty="0">
                <a:latin typeface="+mj-lt"/>
              </a:rPr>
              <a:t> </a:t>
            </a:r>
            <a:r>
              <a:rPr lang="el-GR" sz="1600" dirty="0">
                <a:latin typeface="+mj-lt"/>
              </a:rPr>
              <a:t>: Όρθια θέση.</a:t>
            </a:r>
            <a:br>
              <a:rPr lang="el-GR" sz="1600" dirty="0">
                <a:latin typeface="+mj-lt"/>
              </a:rPr>
            </a:br>
            <a:r>
              <a:rPr lang="el-GR" sz="1600" dirty="0">
                <a:latin typeface="+mj-lt"/>
              </a:rPr>
              <a:t/>
            </a:r>
            <a:br>
              <a:rPr lang="el-GR" sz="1600" dirty="0">
                <a:latin typeface="+mj-lt"/>
              </a:rPr>
            </a:br>
            <a:r>
              <a:rPr lang="el-GR" sz="1600" b="1" u="sng" dirty="0">
                <a:latin typeface="+mj-lt"/>
              </a:rPr>
              <a:t>Περιγραφή</a:t>
            </a:r>
            <a:r>
              <a:rPr lang="el-GR" sz="1600" dirty="0">
                <a:latin typeface="+mj-lt"/>
              </a:rPr>
              <a:t> : Με το ένα πόδι πατάμε στο σκαλοπάτι και μόλις βεβαιωθούμε ότι έχουμε καλή ισορροπία, κάνουμε κάμψη γόνατος του άλλου ποδιού όσο πιο ψηλά μπορούμε. Έπειτα, κατεβάζουμε το γόνατο και επιστρέφουμε στην αρχική θέση αλλάζοντας πόδι. Κρατάμε σταθερό τον ρυθμό κατά τη διάρκεια των αλλαγών.</a:t>
            </a:r>
          </a:p>
          <a:p>
            <a:pPr marL="0" indent="0">
              <a:buNone/>
            </a:pPr>
            <a:r>
              <a:rPr lang="el-GR" sz="1600" b="1" u="sng" dirty="0">
                <a:latin typeface="+mj-lt"/>
              </a:rPr>
              <a:t>Παραλλαγή</a:t>
            </a:r>
            <a:r>
              <a:rPr lang="el-GR" sz="1600" dirty="0">
                <a:latin typeface="+mj-lt"/>
              </a:rPr>
              <a:t> : Όσοι δεν νιώθουν άνετα με τη κάμψη του γόνατος τόσο ψηλά μπορούν να φτάσουν </a:t>
            </a:r>
            <a:r>
              <a:rPr lang="el-GR" sz="1600" dirty="0">
                <a:latin typeface="+mj-lt"/>
                <a:cs typeface="Aldhabi" panose="01000000000000000000" pitchFamily="2" charset="-78"/>
              </a:rPr>
              <a:t>στις</a:t>
            </a:r>
            <a:r>
              <a:rPr lang="en-US" sz="1600" dirty="0">
                <a:latin typeface="Aldhabi" panose="01000000000000000000" pitchFamily="2" charset="-78"/>
                <a:cs typeface="Aldhabi" panose="01000000000000000000" pitchFamily="2" charset="-78"/>
              </a:rPr>
              <a:t>  </a:t>
            </a:r>
            <a:r>
              <a:rPr lang="en-US" sz="1600" dirty="0">
                <a:latin typeface="Arial" panose="020B0604020202020204" pitchFamily="34" charset="0"/>
                <a:cs typeface="Arial" panose="020B0604020202020204" pitchFamily="34" charset="0"/>
              </a:rPr>
              <a:t>90 ° </a:t>
            </a:r>
            <a:r>
              <a:rPr lang="el-GR" sz="1600" dirty="0">
                <a:latin typeface="+mj-lt"/>
                <a:cs typeface="Arial" panose="020B0604020202020204" pitchFamily="34" charset="0"/>
              </a:rPr>
              <a:t>ή και λιγότερες.</a:t>
            </a:r>
          </a:p>
          <a:p>
            <a:pPr marL="0" indent="0">
              <a:buNone/>
            </a:pPr>
            <a:r>
              <a:rPr lang="el-GR" sz="1600" b="1" u="sng" dirty="0">
                <a:latin typeface="+mj-lt"/>
                <a:cs typeface="Arial" panose="020B0604020202020204" pitchFamily="34" charset="0"/>
              </a:rPr>
              <a:t>Διάρκεια</a:t>
            </a:r>
            <a:r>
              <a:rPr lang="el-GR" sz="1600" u="sng" dirty="0">
                <a:latin typeface="+mj-lt"/>
                <a:cs typeface="Arial" panose="020B0604020202020204" pitchFamily="34" charset="0"/>
              </a:rPr>
              <a:t> &amp; </a:t>
            </a:r>
            <a:r>
              <a:rPr lang="el-GR" sz="1600" b="1" u="sng" dirty="0">
                <a:latin typeface="+mj-lt"/>
                <a:cs typeface="Arial" panose="020B0604020202020204" pitchFamily="34" charset="0"/>
              </a:rPr>
              <a:t>Επαναλήψεις</a:t>
            </a:r>
            <a:r>
              <a:rPr lang="el-GR" sz="1600" u="sng" dirty="0">
                <a:latin typeface="+mj-lt"/>
                <a:cs typeface="Arial" panose="020B0604020202020204" pitchFamily="34" charset="0"/>
              </a:rPr>
              <a:t> </a:t>
            </a:r>
            <a:r>
              <a:rPr lang="el-GR" sz="1600" dirty="0">
                <a:latin typeface="+mj-lt"/>
                <a:cs typeface="Arial" panose="020B0604020202020204" pitchFamily="34" charset="0"/>
              </a:rPr>
              <a:t>: 3 σετ από </a:t>
            </a:r>
            <a:r>
              <a:rPr lang="en-US" sz="1600" dirty="0">
                <a:latin typeface="+mj-lt"/>
                <a:cs typeface="Arial" panose="020B0604020202020204" pitchFamily="34" charset="0"/>
              </a:rPr>
              <a:t>20</a:t>
            </a:r>
            <a:r>
              <a:rPr lang="el-GR" sz="1600" dirty="0">
                <a:latin typeface="+mj-lt"/>
                <a:cs typeface="Arial" panose="020B0604020202020204" pitchFamily="34" charset="0"/>
              </a:rPr>
              <a:t>   </a:t>
            </a:r>
            <a:br>
              <a:rPr lang="el-GR" sz="1600" dirty="0">
                <a:latin typeface="+mj-lt"/>
                <a:cs typeface="Arial" panose="020B0604020202020204" pitchFamily="34" charset="0"/>
              </a:rPr>
            </a:br>
            <a:r>
              <a:rPr lang="el-GR" sz="1600" dirty="0">
                <a:latin typeface="+mj-lt"/>
                <a:cs typeface="Arial" panose="020B0604020202020204" pitchFamily="34" charset="0"/>
              </a:rPr>
              <a:t>                                          </a:t>
            </a:r>
            <a:r>
              <a:rPr lang="el-GR" sz="1600" dirty="0" smtClean="0">
                <a:latin typeface="+mj-lt"/>
                <a:cs typeface="Arial" panose="020B0604020202020204" pitchFamily="34" charset="0"/>
              </a:rPr>
              <a:t>επαναλήψεις σε κάθε πόδι.</a:t>
            </a:r>
            <a:endParaRPr lang="el-GR" sz="1600" dirty="0">
              <a:latin typeface="+mj-lt"/>
              <a:cs typeface="Arial" panose="020B0604020202020204" pitchFamily="34" charset="0"/>
            </a:endParaRPr>
          </a:p>
        </p:txBody>
      </p:sp>
      <p:pic>
        <p:nvPicPr>
          <p:cNvPr id="6" name="Εικόνα 5" descr="Εικόνα που περιέχει άτομο, εσωτερικό, πίνακας, γυναίκα&#10;&#10;Περιγραφή που δημιουργήθηκε αυτόματα">
            <a:extLst>
              <a:ext uri="{FF2B5EF4-FFF2-40B4-BE49-F238E27FC236}">
                <a16:creationId xmlns:a16="http://schemas.microsoft.com/office/drawing/2014/main" xmlns="" id="{F61EF549-C336-4A53-959E-513BA506D3ED}"/>
              </a:ext>
            </a:extLst>
          </p:cNvPr>
          <p:cNvPicPr>
            <a:picLocks noChangeAspect="1"/>
          </p:cNvPicPr>
          <p:nvPr/>
        </p:nvPicPr>
        <p:blipFill>
          <a:blip r:embed="rId2"/>
          <a:stretch>
            <a:fillRect/>
          </a:stretch>
        </p:blipFill>
        <p:spPr>
          <a:xfrm>
            <a:off x="8436617" y="1802631"/>
            <a:ext cx="2917183" cy="4981123"/>
          </a:xfrm>
          <a:prstGeom prst="rect">
            <a:avLst/>
          </a:prstGeom>
        </p:spPr>
      </p:pic>
    </p:spTree>
    <p:extLst>
      <p:ext uri="{BB962C8B-B14F-4D97-AF65-F5344CB8AC3E}">
        <p14:creationId xmlns:p14="http://schemas.microsoft.com/office/powerpoint/2010/main" val="194737155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xmlns="" id="{1A946A46-4D64-435D-9C2D-FE7638B0D60B}"/>
              </a:ext>
            </a:extLst>
          </p:cNvPr>
          <p:cNvSpPr>
            <a:spLocks noGrp="1"/>
          </p:cNvSpPr>
          <p:nvPr>
            <p:ph type="title"/>
          </p:nvPr>
        </p:nvSpPr>
        <p:spPr/>
        <p:txBody>
          <a:bodyPr>
            <a:normAutofit fontScale="90000"/>
          </a:bodyPr>
          <a:lstStyle/>
          <a:p>
            <a:r>
              <a:rPr lang="el-GR" dirty="0" smtClean="0"/>
              <a:t>  3</a:t>
            </a:r>
            <a:r>
              <a:rPr lang="el-GR" baseline="30000" dirty="0" smtClean="0"/>
              <a:t>η</a:t>
            </a:r>
            <a:r>
              <a:rPr lang="el-GR" dirty="0" smtClean="0"/>
              <a:t> άσκηση </a:t>
            </a:r>
            <a:r>
              <a:rPr lang="el-GR" dirty="0"/>
              <a:t>: </a:t>
            </a:r>
            <a:r>
              <a:rPr lang="el-GR" dirty="0" smtClean="0"/>
              <a:t>«Πρηνής στήριξη στο σκαλί με κάμψη γονάτων εναλλάξ»</a:t>
            </a:r>
            <a:endParaRPr lang="el-GR" dirty="0"/>
          </a:p>
        </p:txBody>
      </p:sp>
      <p:sp>
        <p:nvSpPr>
          <p:cNvPr id="7" name="Θέση περιεχομένου 6">
            <a:extLst>
              <a:ext uri="{FF2B5EF4-FFF2-40B4-BE49-F238E27FC236}">
                <a16:creationId xmlns:a16="http://schemas.microsoft.com/office/drawing/2014/main" xmlns="" id="{C6D29AD4-B61F-4CBA-8D57-2AA6A3AE0E03}"/>
              </a:ext>
            </a:extLst>
          </p:cNvPr>
          <p:cNvSpPr>
            <a:spLocks noGrp="1"/>
          </p:cNvSpPr>
          <p:nvPr>
            <p:ph idx="1"/>
          </p:nvPr>
        </p:nvSpPr>
        <p:spPr>
          <a:xfrm>
            <a:off x="398584" y="2250832"/>
            <a:ext cx="4761775" cy="4562475"/>
          </a:xfrm>
        </p:spPr>
        <p:txBody>
          <a:bodyPr>
            <a:normAutofit/>
          </a:bodyPr>
          <a:lstStyle/>
          <a:p>
            <a:pPr marL="0" indent="0">
              <a:buNone/>
            </a:pPr>
            <a:r>
              <a:rPr lang="el-GR" sz="1600" b="1" u="sng" dirty="0"/>
              <a:t>Μύες που ενεργοποιούνται</a:t>
            </a:r>
            <a:r>
              <a:rPr lang="el-GR" sz="1600" dirty="0"/>
              <a:t> </a:t>
            </a:r>
            <a:r>
              <a:rPr lang="el-GR" sz="1600" b="1" dirty="0">
                <a:latin typeface="+mj-lt"/>
              </a:rPr>
              <a:t>: </a:t>
            </a:r>
            <a:r>
              <a:rPr lang="el-GR" sz="1600" dirty="0">
                <a:latin typeface="+mj-lt"/>
              </a:rPr>
              <a:t>μύες ωμικής ζώνης, </a:t>
            </a:r>
            <a:r>
              <a:rPr lang="el-GR" sz="1600" dirty="0" smtClean="0">
                <a:latin typeface="+mj-lt"/>
              </a:rPr>
              <a:t>βραχιόνιοι</a:t>
            </a:r>
            <a:r>
              <a:rPr lang="el-GR" sz="1600" dirty="0" smtClean="0">
                <a:latin typeface="+mj-lt"/>
              </a:rPr>
              <a:t>, κάτω κοιλιακοί μύες.</a:t>
            </a:r>
            <a:r>
              <a:rPr lang="el-GR" sz="1600" dirty="0">
                <a:latin typeface="+mj-lt"/>
              </a:rPr>
              <a:t/>
            </a:r>
            <a:br>
              <a:rPr lang="el-GR" sz="1600" dirty="0">
                <a:latin typeface="+mj-lt"/>
              </a:rPr>
            </a:br>
            <a:endParaRPr lang="el-GR" sz="1600" dirty="0">
              <a:latin typeface="+mj-lt"/>
            </a:endParaRPr>
          </a:p>
          <a:p>
            <a:pPr marL="0" indent="0">
              <a:buNone/>
            </a:pPr>
            <a:r>
              <a:rPr lang="el-GR" sz="1600" b="1" u="sng" dirty="0">
                <a:latin typeface="+mj-lt"/>
              </a:rPr>
              <a:t>Θέση σώματος</a:t>
            </a:r>
            <a:r>
              <a:rPr lang="el-GR" sz="1600" b="1" dirty="0">
                <a:latin typeface="+mj-lt"/>
              </a:rPr>
              <a:t> </a:t>
            </a:r>
            <a:r>
              <a:rPr lang="el-GR" sz="1600" dirty="0">
                <a:latin typeface="+mj-lt"/>
              </a:rPr>
              <a:t>: </a:t>
            </a:r>
            <a:r>
              <a:rPr lang="el-GR" sz="1600" dirty="0" smtClean="0">
                <a:latin typeface="+mj-lt"/>
              </a:rPr>
              <a:t>Πρηνής </a:t>
            </a:r>
            <a:r>
              <a:rPr lang="el-GR" sz="1600" dirty="0">
                <a:latin typeface="+mj-lt"/>
              </a:rPr>
              <a:t>στήριξη.</a:t>
            </a:r>
            <a:br>
              <a:rPr lang="el-GR" sz="1600" dirty="0">
                <a:latin typeface="+mj-lt"/>
              </a:rPr>
            </a:br>
            <a:r>
              <a:rPr lang="el-GR" sz="1600" dirty="0">
                <a:latin typeface="+mj-lt"/>
              </a:rPr>
              <a:t/>
            </a:r>
            <a:br>
              <a:rPr lang="el-GR" sz="1600" dirty="0">
                <a:latin typeface="+mj-lt"/>
              </a:rPr>
            </a:br>
            <a:r>
              <a:rPr lang="el-GR" sz="1600" b="1" u="sng" dirty="0">
                <a:latin typeface="+mj-lt"/>
              </a:rPr>
              <a:t>Περιγραφή</a:t>
            </a:r>
            <a:r>
              <a:rPr lang="el-GR" sz="1600" b="1" dirty="0">
                <a:latin typeface="+mj-lt"/>
              </a:rPr>
              <a:t> </a:t>
            </a:r>
            <a:r>
              <a:rPr lang="el-GR" sz="1600" dirty="0">
                <a:latin typeface="+mj-lt"/>
              </a:rPr>
              <a:t>: Ερχόμαστε σε πρηνή στήριξη με τα χέρια τεντωμένα στο πρώτο σκαλοπάτι . </a:t>
            </a:r>
            <a:r>
              <a:rPr lang="el-GR" sz="1600" dirty="0" smtClean="0">
                <a:latin typeface="+mj-lt"/>
              </a:rPr>
              <a:t> Κάμπτουμε </a:t>
            </a:r>
            <a:r>
              <a:rPr lang="el-GR" sz="1600" dirty="0">
                <a:latin typeface="+mj-lt"/>
              </a:rPr>
              <a:t>μια το αριστερό και μια το δεξί μας </a:t>
            </a:r>
            <a:r>
              <a:rPr lang="el-GR" sz="1600" dirty="0" smtClean="0">
                <a:latin typeface="+mj-lt"/>
              </a:rPr>
              <a:t>γόνατο, εναλλάξ, προς </a:t>
            </a:r>
            <a:r>
              <a:rPr lang="el-GR" sz="1600" dirty="0">
                <a:latin typeface="+mj-lt"/>
              </a:rPr>
              <a:t>τους αγκώνες. Η κίνηση στη συνέχεια γίνεται πιο εκρηκτική.</a:t>
            </a:r>
          </a:p>
          <a:p>
            <a:pPr marL="0" indent="0">
              <a:buNone/>
            </a:pPr>
            <a:endParaRPr lang="el-GR" sz="1600" dirty="0">
              <a:latin typeface="+mj-lt"/>
            </a:endParaRPr>
          </a:p>
          <a:p>
            <a:pPr marL="0" indent="0">
              <a:buNone/>
            </a:pPr>
            <a:r>
              <a:rPr lang="el-GR" sz="1600" b="1" u="sng" dirty="0">
                <a:latin typeface="+mj-lt"/>
              </a:rPr>
              <a:t>Διάρκεια</a:t>
            </a:r>
            <a:r>
              <a:rPr lang="el-GR" sz="1600" dirty="0">
                <a:latin typeface="+mj-lt"/>
              </a:rPr>
              <a:t> &amp; </a:t>
            </a:r>
            <a:r>
              <a:rPr lang="el-GR" sz="1600" b="1" u="sng" dirty="0">
                <a:latin typeface="+mj-lt"/>
              </a:rPr>
              <a:t>Επαναλήψεις</a:t>
            </a:r>
            <a:r>
              <a:rPr lang="el-GR" sz="1600" dirty="0">
                <a:latin typeface="+mj-lt"/>
              </a:rPr>
              <a:t>: 3 σετ από 15-20΄΄</a:t>
            </a:r>
          </a:p>
        </p:txBody>
      </p:sp>
      <p:pic>
        <p:nvPicPr>
          <p:cNvPr id="4" name="Εικόνα 3">
            <a:extLst>
              <a:ext uri="{FF2B5EF4-FFF2-40B4-BE49-F238E27FC236}">
                <a16:creationId xmlns:a16="http://schemas.microsoft.com/office/drawing/2014/main" xmlns="" id="{7F02C034-5D4B-4EA0-8E44-0E62C72849C2}"/>
              </a:ext>
            </a:extLst>
          </p:cNvPr>
          <p:cNvPicPr>
            <a:picLocks noChangeAspect="1"/>
          </p:cNvPicPr>
          <p:nvPr/>
        </p:nvPicPr>
        <p:blipFill>
          <a:blip r:embed="rId2"/>
          <a:stretch>
            <a:fillRect/>
          </a:stretch>
        </p:blipFill>
        <p:spPr>
          <a:xfrm>
            <a:off x="5160359" y="2555632"/>
            <a:ext cx="6315095" cy="3565158"/>
          </a:xfrm>
          <a:prstGeom prst="rect">
            <a:avLst/>
          </a:prstGeom>
        </p:spPr>
      </p:pic>
    </p:spTree>
    <p:extLst>
      <p:ext uri="{BB962C8B-B14F-4D97-AF65-F5344CB8AC3E}">
        <p14:creationId xmlns:p14="http://schemas.microsoft.com/office/powerpoint/2010/main" val="374656040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xmlns="" id="{2C9756F4-E706-49ED-BF39-548331F4A1FE}"/>
              </a:ext>
            </a:extLst>
          </p:cNvPr>
          <p:cNvSpPr>
            <a:spLocks noGrp="1"/>
          </p:cNvSpPr>
          <p:nvPr>
            <p:ph type="title"/>
          </p:nvPr>
        </p:nvSpPr>
        <p:spPr/>
        <p:txBody>
          <a:bodyPr>
            <a:normAutofit fontScale="90000"/>
          </a:bodyPr>
          <a:lstStyle/>
          <a:p>
            <a:r>
              <a:rPr lang="el-GR" dirty="0"/>
              <a:t>4</a:t>
            </a:r>
            <a:r>
              <a:rPr lang="el-GR" baseline="30000" dirty="0" smtClean="0"/>
              <a:t>η</a:t>
            </a:r>
            <a:r>
              <a:rPr lang="el-GR" dirty="0" smtClean="0"/>
              <a:t> </a:t>
            </a:r>
            <a:r>
              <a:rPr lang="el-GR" dirty="0"/>
              <a:t>άσκηση : &lt;&lt; Ημικάθισμα με ένα πόδι   </a:t>
            </a:r>
            <a:br>
              <a:rPr lang="el-GR" dirty="0"/>
            </a:br>
            <a:r>
              <a:rPr lang="el-GR" dirty="0"/>
              <a:t> </a:t>
            </a:r>
            <a:r>
              <a:rPr lang="el-GR" sz="1800" b="1" dirty="0">
                <a:solidFill>
                  <a:schemeClr val="accent4">
                    <a:lumMod val="60000"/>
                    <a:lumOff val="40000"/>
                  </a:schemeClr>
                </a:solidFill>
                <a:latin typeface="Arial" panose="020B0604020202020204" pitchFamily="34" charset="0"/>
                <a:cs typeface="Arial" panose="020B0604020202020204" pitchFamily="34" charset="0"/>
              </a:rPr>
              <a:t> </a:t>
            </a:r>
            <a:r>
              <a:rPr lang="el-GR" sz="1800" b="1" dirty="0" smtClean="0">
                <a:solidFill>
                  <a:schemeClr val="accent4">
                    <a:lumMod val="60000"/>
                    <a:lumOff val="40000"/>
                  </a:schemeClr>
                </a:solidFill>
                <a:latin typeface="Arial" panose="020B0604020202020204" pitchFamily="34" charset="0"/>
                <a:cs typeface="Arial" panose="020B0604020202020204" pitchFamily="34" charset="0"/>
              </a:rPr>
              <a:t>                                           </a:t>
            </a:r>
            <a:r>
              <a:rPr lang="el-GR" sz="1800" b="1" dirty="0" smtClean="0">
                <a:solidFill>
                  <a:schemeClr val="accent4">
                    <a:lumMod val="60000"/>
                    <a:lumOff val="40000"/>
                  </a:schemeClr>
                </a:solidFill>
                <a:latin typeface="Arial" panose="020B0604020202020204" pitchFamily="34" charset="0"/>
                <a:cs typeface="Arial" panose="020B0604020202020204" pitchFamily="34" charset="0"/>
              </a:rPr>
              <a:t>             </a:t>
            </a:r>
            <a:r>
              <a:rPr lang="el-GR" dirty="0"/>
              <a:t>και στήριξη σε σκαλοπάτι &gt;&gt;</a:t>
            </a:r>
          </a:p>
        </p:txBody>
      </p:sp>
      <p:sp>
        <p:nvSpPr>
          <p:cNvPr id="3" name="Θέση περιεχομένου 2">
            <a:extLst>
              <a:ext uri="{FF2B5EF4-FFF2-40B4-BE49-F238E27FC236}">
                <a16:creationId xmlns:a16="http://schemas.microsoft.com/office/drawing/2014/main" xmlns="" id="{E5D8F63C-13CC-4D01-A4E7-3D0359B578FD}"/>
              </a:ext>
            </a:extLst>
          </p:cNvPr>
          <p:cNvSpPr>
            <a:spLocks noGrp="1"/>
          </p:cNvSpPr>
          <p:nvPr>
            <p:ph idx="1"/>
          </p:nvPr>
        </p:nvSpPr>
        <p:spPr>
          <a:xfrm>
            <a:off x="838199" y="1929384"/>
            <a:ext cx="7500816" cy="4870002"/>
          </a:xfrm>
          <a:noFill/>
          <a:effectLst>
            <a:glow rad="127000">
              <a:schemeClr val="accent4">
                <a:lumMod val="60000"/>
                <a:lumOff val="40000"/>
              </a:schemeClr>
            </a:glow>
          </a:effectLst>
        </p:spPr>
        <p:txBody>
          <a:bodyPr>
            <a:normAutofit lnSpcReduction="10000"/>
          </a:bodyPr>
          <a:lstStyle/>
          <a:p>
            <a:pPr marL="0" indent="0">
              <a:buNone/>
            </a:pPr>
            <a:r>
              <a:rPr lang="el-GR" sz="1600" b="1" u="sng" dirty="0">
                <a:latin typeface="+mj-lt"/>
              </a:rPr>
              <a:t>Μύες που ενεργοποιούνται</a:t>
            </a:r>
            <a:r>
              <a:rPr lang="el-GR" sz="1600" b="1" dirty="0">
                <a:latin typeface="+mj-lt"/>
              </a:rPr>
              <a:t> </a:t>
            </a:r>
            <a:r>
              <a:rPr lang="el-GR" sz="1600" dirty="0">
                <a:latin typeface="+mj-lt"/>
              </a:rPr>
              <a:t>: μείζων γλουτιαίος, τετρακέφαλος μηριαίος, έξω πλατύς μηριαίος, δικέφαλος </a:t>
            </a:r>
            <a:r>
              <a:rPr lang="el-GR" sz="1600" dirty="0" smtClean="0">
                <a:latin typeface="+mj-lt"/>
              </a:rPr>
              <a:t>μηριαίος.</a:t>
            </a:r>
            <a:r>
              <a:rPr lang="en-US" sz="1600" dirty="0">
                <a:latin typeface="+mj-lt"/>
              </a:rPr>
              <a:t/>
            </a:r>
            <a:br>
              <a:rPr lang="en-US" sz="1600" dirty="0">
                <a:latin typeface="+mj-lt"/>
              </a:rPr>
            </a:br>
            <a:r>
              <a:rPr lang="en-US" sz="1600" dirty="0">
                <a:latin typeface="+mj-lt"/>
              </a:rPr>
              <a:t/>
            </a:r>
            <a:br>
              <a:rPr lang="en-US" sz="1600" dirty="0">
                <a:latin typeface="+mj-lt"/>
              </a:rPr>
            </a:br>
            <a:r>
              <a:rPr lang="el-GR" sz="1600" b="1" u="sng" dirty="0">
                <a:latin typeface="+mj-lt"/>
              </a:rPr>
              <a:t>Θέση σώματος </a:t>
            </a:r>
            <a:r>
              <a:rPr lang="el-GR" sz="1600" dirty="0">
                <a:latin typeface="+mj-lt"/>
              </a:rPr>
              <a:t>: Όρθια θέση.</a:t>
            </a:r>
            <a:br>
              <a:rPr lang="el-GR" sz="1600" dirty="0">
                <a:latin typeface="+mj-lt"/>
              </a:rPr>
            </a:br>
            <a:r>
              <a:rPr lang="el-GR" sz="1600" dirty="0">
                <a:latin typeface="+mj-lt"/>
              </a:rPr>
              <a:t/>
            </a:r>
            <a:br>
              <a:rPr lang="el-GR" sz="1600" dirty="0">
                <a:latin typeface="+mj-lt"/>
              </a:rPr>
            </a:br>
            <a:r>
              <a:rPr lang="el-GR" sz="1600" b="1" u="sng" dirty="0">
                <a:latin typeface="+mj-lt"/>
              </a:rPr>
              <a:t>Περιγραφή</a:t>
            </a:r>
            <a:r>
              <a:rPr lang="el-GR" sz="1600" dirty="0">
                <a:latin typeface="+mj-lt"/>
              </a:rPr>
              <a:t> : Με τη πλάτη προς τη σκάλα παίρνουμε θέση προβολών τοποθετώντας το ένα πόδι στο έδαφος και το άλλο να εφάπτεται με τη ράχη του πέλματος στο σκαλί</a:t>
            </a:r>
            <a:r>
              <a:rPr lang="el-GR" sz="1600" dirty="0" smtClean="0">
                <a:latin typeface="+mj-lt"/>
              </a:rPr>
              <a:t>. </a:t>
            </a:r>
            <a:r>
              <a:rPr lang="el-GR" sz="1600" dirty="0">
                <a:latin typeface="+mj-lt"/>
              </a:rPr>
              <a:t>Χαμηλώνουμε το σώμα μας προσέχοντας να μη πέφτει προς τα μπροστά ο κορμός μας</a:t>
            </a:r>
            <a:r>
              <a:rPr lang="en-US" sz="1600" dirty="0">
                <a:latin typeface="+mj-lt"/>
              </a:rPr>
              <a:t>, </a:t>
            </a:r>
            <a:r>
              <a:rPr lang="el-GR" sz="1600" dirty="0">
                <a:latin typeface="+mj-lt"/>
              </a:rPr>
              <a:t>το γόνατο να μη ξεπερνά </a:t>
            </a:r>
            <a:r>
              <a:rPr lang="el-GR" sz="1600" dirty="0" smtClean="0">
                <a:latin typeface="+mj-lt"/>
              </a:rPr>
              <a:t>τα δάχτυλα </a:t>
            </a:r>
            <a:r>
              <a:rPr lang="el-GR" sz="1600" dirty="0">
                <a:latin typeface="+mj-lt"/>
              </a:rPr>
              <a:t>του ποδιού και να μη χάνουμε την ισορροπία μας. Επανερχόμαστε και επαναλαμβάνουμε. Η ανόρθωση γίνεται με πίεση της φτέρνας στο πάτωμα για την ενεργοποίηση του δικέφαλου μηριαίου.</a:t>
            </a:r>
          </a:p>
          <a:p>
            <a:pPr marL="0" indent="0">
              <a:buNone/>
            </a:pPr>
            <a:r>
              <a:rPr lang="el-GR" sz="1600" dirty="0">
                <a:latin typeface="+mj-lt"/>
                <a:sym typeface="Wingdings" panose="05000000000000000000" pitchFamily="2" charset="2"/>
              </a:rPr>
              <a:t>-&gt;</a:t>
            </a:r>
            <a:r>
              <a:rPr lang="el-GR" sz="1900" dirty="0">
                <a:latin typeface="+mj-lt"/>
              </a:rPr>
              <a:t>Καθώς η άσκηση απαιτεί ισορροπία, κάποιος ο οποίος δεν είναι εξοικειωμένος μπορεί να κρατιέται από </a:t>
            </a:r>
            <a:r>
              <a:rPr lang="el-GR" sz="1900" dirty="0" smtClean="0">
                <a:latin typeface="+mj-lt"/>
              </a:rPr>
              <a:t>τον τοίχο</a:t>
            </a:r>
            <a:r>
              <a:rPr lang="el-GR" sz="1900" dirty="0" smtClean="0">
                <a:latin typeface="+mj-lt"/>
              </a:rPr>
              <a:t> </a:t>
            </a:r>
            <a:r>
              <a:rPr lang="el-GR" sz="1900" dirty="0">
                <a:latin typeface="+mj-lt"/>
              </a:rPr>
              <a:t>για στήριξη.</a:t>
            </a:r>
          </a:p>
          <a:p>
            <a:pPr marL="0" indent="0">
              <a:buNone/>
            </a:pPr>
            <a:r>
              <a:rPr lang="el-GR" sz="1600" b="1" u="sng" dirty="0">
                <a:latin typeface="+mj-lt"/>
              </a:rPr>
              <a:t/>
            </a:r>
            <a:br>
              <a:rPr lang="el-GR" sz="1600" b="1" u="sng" dirty="0">
                <a:latin typeface="+mj-lt"/>
              </a:rPr>
            </a:br>
            <a:r>
              <a:rPr lang="el-GR" sz="1600" b="1" u="sng" dirty="0">
                <a:latin typeface="+mj-lt"/>
              </a:rPr>
              <a:t>Διάρκεια</a:t>
            </a:r>
            <a:r>
              <a:rPr lang="el-GR" sz="1600" dirty="0">
                <a:latin typeface="+mj-lt"/>
              </a:rPr>
              <a:t> &amp; </a:t>
            </a:r>
            <a:r>
              <a:rPr lang="el-GR" sz="1600" b="1" u="sng" dirty="0">
                <a:latin typeface="+mj-lt"/>
              </a:rPr>
              <a:t>Επαναλήψεις </a:t>
            </a:r>
            <a:r>
              <a:rPr lang="el-GR" sz="1600" dirty="0">
                <a:latin typeface="+mj-lt"/>
              </a:rPr>
              <a:t>: 3 σετ το κάθε πόδι</a:t>
            </a:r>
            <a:r>
              <a:rPr lang="en-US" sz="1600" dirty="0">
                <a:latin typeface="+mj-lt"/>
              </a:rPr>
              <a:t> </a:t>
            </a:r>
            <a:r>
              <a:rPr lang="el-GR" sz="1600" dirty="0">
                <a:latin typeface="+mj-lt"/>
              </a:rPr>
              <a:t>από 12 επαναλήψεις.</a:t>
            </a:r>
            <a:br>
              <a:rPr lang="el-GR" sz="1600" dirty="0">
                <a:latin typeface="+mj-lt"/>
              </a:rPr>
            </a:br>
            <a:r>
              <a:rPr lang="el-GR" sz="1600" dirty="0">
                <a:latin typeface="+mj-lt"/>
              </a:rPr>
              <a:t>                                            </a:t>
            </a:r>
            <a:r>
              <a:rPr lang="en-US" sz="1600" dirty="0">
                <a:latin typeface="+mj-lt"/>
              </a:rPr>
              <a:t>               </a:t>
            </a:r>
            <a:endParaRPr lang="el-GR" sz="1600" dirty="0">
              <a:latin typeface="+mj-lt"/>
            </a:endParaRPr>
          </a:p>
        </p:txBody>
      </p:sp>
      <p:pic>
        <p:nvPicPr>
          <p:cNvPr id="5" name="Εικόνα 4" descr="Εικόνα που περιέχει άτομο, εσωτερικό, γυναίκα, όρθιος&#10;&#10;Περιγραφή που δημιουργήθηκε αυτόματα">
            <a:extLst>
              <a:ext uri="{FF2B5EF4-FFF2-40B4-BE49-F238E27FC236}">
                <a16:creationId xmlns:a16="http://schemas.microsoft.com/office/drawing/2014/main" xmlns="" id="{36486472-89E4-47F0-8083-39676A5DCA2D}"/>
              </a:ext>
            </a:extLst>
          </p:cNvPr>
          <p:cNvPicPr>
            <a:picLocks noChangeAspect="1"/>
          </p:cNvPicPr>
          <p:nvPr/>
        </p:nvPicPr>
        <p:blipFill>
          <a:blip r:embed="rId2"/>
          <a:stretch>
            <a:fillRect/>
          </a:stretch>
        </p:blipFill>
        <p:spPr>
          <a:xfrm>
            <a:off x="8407586" y="1815553"/>
            <a:ext cx="2946214" cy="4983833"/>
          </a:xfrm>
          <a:prstGeom prst="rect">
            <a:avLst/>
          </a:prstGeom>
        </p:spPr>
      </p:pic>
    </p:spTree>
    <p:extLst>
      <p:ext uri="{BB962C8B-B14F-4D97-AF65-F5344CB8AC3E}">
        <p14:creationId xmlns:p14="http://schemas.microsoft.com/office/powerpoint/2010/main" val="2769338553"/>
      </p:ext>
    </p:extLst>
  </p:cSld>
  <p:clrMapOvr>
    <a:masterClrMapping/>
  </p:clrMapOvr>
  <p:timing>
    <p:tnLst>
      <p:par>
        <p:cTn id="1" dur="indefinite" restart="never" nodeType="tmRoot"/>
      </p:par>
    </p:tnLst>
  </p:timing>
</p:sld>
</file>

<file path=ppt/theme/theme1.xml><?xml version="1.0" encoding="utf-8"?>
<a:theme xmlns:a="http://schemas.openxmlformats.org/drawingml/2006/main" name="SketchyVTI">
  <a:themeElements>
    <a:clrScheme name="SketchyVTI">
      <a:dk1>
        <a:sysClr val="windowText" lastClr="000000"/>
      </a:dk1>
      <a:lt1>
        <a:sysClr val="window" lastClr="FFFFFF"/>
      </a:lt1>
      <a:dk2>
        <a:srgbClr val="39302A"/>
      </a:dk2>
      <a:lt2>
        <a:srgbClr val="E5DEDB"/>
      </a:lt2>
      <a:accent1>
        <a:srgbClr val="E4650E"/>
      </a:accent1>
      <a:accent2>
        <a:srgbClr val="00A5AB"/>
      </a:accent2>
      <a:accent3>
        <a:srgbClr val="09963B"/>
      </a:accent3>
      <a:accent4>
        <a:srgbClr val="E64823"/>
      </a:accent4>
      <a:accent5>
        <a:srgbClr val="9C6A6A"/>
      </a:accent5>
      <a:accent6>
        <a:srgbClr val="824F8C"/>
      </a:accent6>
      <a:hlink>
        <a:srgbClr val="2998E3"/>
      </a:hlink>
      <a:folHlink>
        <a:srgbClr val="7F723D"/>
      </a:folHlink>
    </a:clrScheme>
    <a:fontScheme name="Sketchy_SerifHand">
      <a:majorFont>
        <a:latin typeface="Modern Love"/>
        <a:ea typeface=""/>
        <a:cs typeface=""/>
      </a:majorFont>
      <a:minorFont>
        <a:latin typeface="The Hand"/>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SketchyVTI" id="{A6D2C935-A6E4-4DD9-BCC5-5AE2504DB8EA}" vid="{F0754072-50B6-4C01-B911-67246C9F58D2}"/>
    </a:ext>
  </a:extLst>
</a:theme>
</file>

<file path=docProps/app.xml><?xml version="1.0" encoding="utf-8"?>
<Properties xmlns="http://schemas.openxmlformats.org/officeDocument/2006/extended-properties" xmlns:vt="http://schemas.openxmlformats.org/officeDocument/2006/docPropsVTypes">
  <TotalTime>373</TotalTime>
  <Words>500</Words>
  <Application>Microsoft Office PowerPoint</Application>
  <PresentationFormat>Προσαρμογή</PresentationFormat>
  <Paragraphs>56</Paragraphs>
  <Slides>19</Slides>
  <Notes>0</Notes>
  <HiddenSlides>0</HiddenSlides>
  <MMClips>0</MMClips>
  <ScaleCrop>false</ScaleCrop>
  <HeadingPairs>
    <vt:vector size="4" baseType="variant">
      <vt:variant>
        <vt:lpstr>Θέμα</vt:lpstr>
      </vt:variant>
      <vt:variant>
        <vt:i4>1</vt:i4>
      </vt:variant>
      <vt:variant>
        <vt:lpstr>Τίτλοι διαφανειών</vt:lpstr>
      </vt:variant>
      <vt:variant>
        <vt:i4>19</vt:i4>
      </vt:variant>
    </vt:vector>
  </HeadingPairs>
  <TitlesOfParts>
    <vt:vector size="20" baseType="lpstr">
      <vt:lpstr>SketchyVTI</vt:lpstr>
      <vt:lpstr>Παρουσίαση του PowerPoint</vt:lpstr>
      <vt:lpstr>Σημεία κλειδιά για την εκτέλεση  ασκήσεων ενδυνάμωσης σε μαζικά ασκούμενους (ενήλικες και παιδιά) </vt:lpstr>
      <vt:lpstr>Σημεία κλειδιά για την εκτέλεση  ασκήσεων ενδυνάμωσης σε μαζικά ασκούμενους (ενήλικες και παιδιά) </vt:lpstr>
      <vt:lpstr> Ζέσταμα  (1:30’ επιτόπιο jogging, 1:30’ περιφορές χεριών, 2:00’ διατάσεις)</vt:lpstr>
      <vt:lpstr>                  Διατάσεις:</vt:lpstr>
      <vt:lpstr>1η άσκηση: &lt;&lt; Εναλλάξ βηματάκια &gt;&gt;      (Step up)                                              Μύες που ενεργοποιούνται :Τετρακέφαλος,                                               γαστροκνήμιος (γάμπα).  Θέση σώματος: Όρθια θέση.   Περιγραφή : Ανεβοκατεβαίνουμε στο πρώτο σκαλί με  σταθερό ρυθμό, εναλλάσσοντας το πόδι που πατάει στο  σκαλοπάτι κάθε φορά. Δηλαδή, ανεβαίνουμε με το δεξί  πόδι, ακολουθεί το αριστερό και μετά κατεβαίνουμε πάλι με δεξί. Το πέλμα πατάει ολόκληρο στο σκαλοπάτι. Παραλλαγή: Τοποθετούμε το ένα πόδι στο σκαλί και με  εναλλάξ κινήσεις πραγματοποιούμε επιτόπια αλματάκια με εκρηκτική κίνηση χεριών και ποδιών .  Διάρκεια &amp; Επαναλήψεις : 3 σετ από 60΄΄     </vt:lpstr>
      <vt:lpstr>2η άσκηση: &lt;&lt; Εναλλάξ κάμψη γόνατος&gt;&gt;                            (Step knee up)</vt:lpstr>
      <vt:lpstr>  3η άσκηση : «Πρηνής στήριξη στο σκαλί με κάμψη γονάτων εναλλάξ»</vt:lpstr>
      <vt:lpstr>4η άσκηση : &lt;&lt; Ημικάθισμα με ένα πόδι                                                              και στήριξη σε σκαλοπάτι &gt;&gt;</vt:lpstr>
      <vt:lpstr>5η άσκηση: &lt;&lt; Υπερέκταση ισχίου εναλλάξ&gt;&gt; </vt:lpstr>
      <vt:lpstr>6η άσκηση : &lt;&lt; Κάμψεις  στο σκαλί&gt;&gt;       (push ups)</vt:lpstr>
      <vt:lpstr> 7η άσκηση : &lt;&lt; Βυθίσεις σε ύπτια στήριξη&gt;&gt;         </vt:lpstr>
      <vt:lpstr>8η άσκηση : &lt;&lt; Έκταση ισχίων&gt;&gt; (bridge) </vt:lpstr>
      <vt:lpstr>9η άσκηση: &lt;&lt; Κοιλιακοί &gt;&gt;</vt:lpstr>
      <vt:lpstr>10η άσκηση : &lt;&lt; Κάμψη του κορμού &gt;&gt; (crunches)</vt:lpstr>
      <vt:lpstr>Διατάσεις για αποθεραπεία -20’’ σε κάθε θέση:</vt:lpstr>
      <vt:lpstr>Διατάσεις για αποθεραπεία -20’’ σε κάθε θέση:</vt:lpstr>
      <vt:lpstr>         Η ασφάλεια στη σκάλα…</vt:lpstr>
      <vt:lpstr>Καλή επιτυχία στη προσπάθειά σας!!!</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Παρουσίαση του PowerPoint</dc:title>
  <dc:creator>PETROUTSOU ANNA-MARIA</dc:creator>
  <cp:lastModifiedBy>Konstantina karadimou</cp:lastModifiedBy>
  <cp:revision>73</cp:revision>
  <dcterms:created xsi:type="dcterms:W3CDTF">2020-04-10T15:02:12Z</dcterms:created>
  <dcterms:modified xsi:type="dcterms:W3CDTF">2020-04-22T08:09:23Z</dcterms:modified>
</cp:coreProperties>
</file>