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4" r:id="rId10"/>
    <p:sldId id="257" r:id="rId11"/>
    <p:sldId id="258" r:id="rId12"/>
    <p:sldId id="267" r:id="rId13"/>
    <p:sldId id="268" r:id="rId14"/>
    <p:sldId id="269" r:id="rId15"/>
    <p:sldId id="270" r:id="rId16"/>
    <p:sldId id="281" r:id="rId17"/>
    <p:sldId id="277" r:id="rId18"/>
    <p:sldId id="271" r:id="rId19"/>
    <p:sldId id="284" r:id="rId20"/>
    <p:sldId id="282" r:id="rId21"/>
    <p:sldId id="283" r:id="rId22"/>
    <p:sldId id="279" r:id="rId23"/>
    <p:sldId id="280" r:id="rId24"/>
    <p:sldId id="278" r:id="rId25"/>
    <p:sldId id="285" r:id="rId2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1CF82-A8EF-4B7A-AA6D-3EB0B2FCE8ED}" type="datetimeFigureOut">
              <a:rPr lang="el-GR" smtClean="0"/>
              <a:t>28/5/2024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AE590-D2AB-4415-969A-912232B41B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4589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MLK= Morphine, Lidocaine, Ketamine </a:t>
            </a:r>
            <a:r>
              <a:rPr lang="el-GR" dirty="0"/>
              <a:t>μπορεί να γίνει και </a:t>
            </a:r>
            <a:r>
              <a:rPr lang="en-US" dirty="0"/>
              <a:t>FLK </a:t>
            </a:r>
            <a:r>
              <a:rPr lang="el-GR" dirty="0"/>
              <a:t>με </a:t>
            </a:r>
            <a:r>
              <a:rPr lang="en-US" dirty="0"/>
              <a:t>fentanyl </a:t>
            </a:r>
            <a:r>
              <a:rPr lang="el-GR" dirty="0"/>
              <a:t>αντί για μορφίνη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AE590-D2AB-4415-969A-912232B41BA1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3870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9E31B-4FB3-0680-DEC1-CE4BBF85F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E5087D-50C6-F290-D0C1-C6BB04EB66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51F4F-1670-E260-9F72-C23ACF4AB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AB63-3B44-4D51-B861-4A9D794D0ADD}" type="datetimeFigureOut">
              <a:rPr lang="el-GR" smtClean="0"/>
              <a:t>28/5/2024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D433A-6DDC-A25D-6FC3-9FC62469F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E2839-45EB-5719-464B-C1228FA2F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F42B-F00E-4B49-A18B-95717212FE2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8764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C7115-F5C4-36F2-0D9F-E9D3A0E1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C85166-20B0-D25F-C440-85FA5FCB20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A1914-1955-57C5-CE8D-99D7EF81D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AB63-3B44-4D51-B861-4A9D794D0ADD}" type="datetimeFigureOut">
              <a:rPr lang="el-GR" smtClean="0"/>
              <a:t>28/5/2024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1243C-1EB2-1316-85EE-602C770CA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D7760-BA3A-E65F-4916-1376A66FA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F42B-F00E-4B49-A18B-95717212FE2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8464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360EF2-1E7C-6BED-DC99-29252F9581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F633AB-2AA2-5911-B59C-C6F98BDE4A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45BE2-94D0-2C20-CBEE-88D2C4C1E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AB63-3B44-4D51-B861-4A9D794D0ADD}" type="datetimeFigureOut">
              <a:rPr lang="el-GR" smtClean="0"/>
              <a:t>28/5/2024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0569B-9B7A-CA51-5947-F496E7882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DA41A-9661-09C9-76F0-EA49FE32C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F42B-F00E-4B49-A18B-95717212FE2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319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20B7E-344D-BC03-9F0C-D8B97C44D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E12C7-F91C-3767-C3B2-21BB296CC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A377E-EFBF-F865-6A97-195493795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AB63-3B44-4D51-B861-4A9D794D0ADD}" type="datetimeFigureOut">
              <a:rPr lang="el-GR" smtClean="0"/>
              <a:t>28/5/2024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CFA90-D014-4E0E-EBC5-09D54586F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22F19-A4DC-81DB-9C25-88E73C7A2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F42B-F00E-4B49-A18B-95717212FE2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26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DB06A-79BA-54E5-98FA-66823A9AE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CFEFE1-54A4-A3B7-4A72-ECB1E364B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E74D4-0DBD-9BB1-83FC-E18DB6E55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AB63-3B44-4D51-B861-4A9D794D0ADD}" type="datetimeFigureOut">
              <a:rPr lang="el-GR" smtClean="0"/>
              <a:t>28/5/2024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0895C-BA18-D395-29D7-9A21865B9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0F254-704C-4E67-0A79-9C8F69CD6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F42B-F00E-4B49-A18B-95717212FE2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4707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D6B0A-73F7-009F-AFDA-AFDEA769E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D0074-B61D-2AE6-2D4F-DC14A4B4AB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BC432E-DE9A-1965-B400-4FF15C4F0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82492C-4600-F596-FA2F-57852AD4C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AB63-3B44-4D51-B861-4A9D794D0ADD}" type="datetimeFigureOut">
              <a:rPr lang="el-GR" smtClean="0"/>
              <a:t>28/5/2024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0D46D3-B7BA-CAF4-676A-4582E3707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996618-CD71-879F-B390-B8B038C03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F42B-F00E-4B49-A18B-95717212FE2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0607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4A954-52CE-35EE-D684-6BF82BDE6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A407F-8A96-8ECD-87B6-AA506866C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0175DE-9280-2658-6589-ACB0A661D0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707BBE-F6D1-95E4-9AD4-0ED280B571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7334B1-F50A-3701-2C54-9D6AC07E9A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5FCF20-BCAC-7F1F-C55C-673B4BE78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AB63-3B44-4D51-B861-4A9D794D0ADD}" type="datetimeFigureOut">
              <a:rPr lang="el-GR" smtClean="0"/>
              <a:t>28/5/2024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E4DF57-4752-DD97-B6EE-04EE7680E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4C7EB7-E750-A730-D829-4656D6C20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F42B-F00E-4B49-A18B-95717212FE2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1860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B71B7-B9AC-BF77-C34F-DCDA6F3B6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6B7906-F26E-9B73-AF3F-3AF14D05F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AB63-3B44-4D51-B861-4A9D794D0ADD}" type="datetimeFigureOut">
              <a:rPr lang="el-GR" smtClean="0"/>
              <a:t>28/5/2024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3AA0B6-61C7-CAB4-8704-17E06FB13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D82DAD-B9D7-5DE6-BAE0-28E808F5C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F42B-F00E-4B49-A18B-95717212FE2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5713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5C1E09-24AF-740A-A95F-937064270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AB63-3B44-4D51-B861-4A9D794D0ADD}" type="datetimeFigureOut">
              <a:rPr lang="el-GR" smtClean="0"/>
              <a:t>28/5/2024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5629E5-9650-A6E7-01D1-2F86F4E2B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35F9D3-C0D0-6174-6425-E0B371CBB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F42B-F00E-4B49-A18B-95717212FE2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9403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0C888-494C-3488-4852-AB6479F10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E3DC3-883F-3666-121A-778DBD34E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2EF2A5-F36D-2F9A-E4ED-5A3B3BA85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16D1E4-47AF-C351-FDB6-CAFC32DA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AB63-3B44-4D51-B861-4A9D794D0ADD}" type="datetimeFigureOut">
              <a:rPr lang="el-GR" smtClean="0"/>
              <a:t>28/5/2024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D3A38A-5CFE-CAFC-A3CB-106EF42F4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7610D9-3C8F-843D-8476-0A31B1423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F42B-F00E-4B49-A18B-95717212FE2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5872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8B397-C12B-94D4-069B-59EFBDF0B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D55957-6DAE-9414-94B9-2ACFA92375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46B131-2763-2B04-225B-B752270EB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3A339B-85E9-16E1-D655-FB2457371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AB63-3B44-4D51-B861-4A9D794D0ADD}" type="datetimeFigureOut">
              <a:rPr lang="el-GR" smtClean="0"/>
              <a:t>28/5/2024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52505C-934F-EA70-9D1B-82F1812FB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4D4ACF-467D-1CA9-B419-83F35B42C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F42B-F00E-4B49-A18B-95717212FE2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6155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8E7F13-2127-9D7F-3446-111C51FF1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27BA2-FFC3-BEDD-000F-70709331A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6A0CC-29F8-F1F1-1159-E4CDBA52BD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FFAB63-3B44-4D51-B861-4A9D794D0ADD}" type="datetimeFigureOut">
              <a:rPr lang="el-GR" smtClean="0"/>
              <a:t>28/5/2024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13B58-E1C5-38D7-2B49-86AF42CCA6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12221-CB50-DCD8-7FE5-B12E93C0A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35F42B-F00E-4B49-A18B-95717212FE2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110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82D50-29C1-2728-7B6C-A613A92A49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Στάγδην χορήγηση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17E2BD-B717-D054-A250-0D63E5A3B5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Constant Rate Infusion (CRI)</a:t>
            </a:r>
          </a:p>
          <a:p>
            <a:r>
              <a:rPr lang="el-GR" dirty="0"/>
              <a:t>Χαράλαμπος Κωστάκης, </a:t>
            </a:r>
            <a:r>
              <a:rPr lang="en-US" dirty="0"/>
              <a:t>DVM, PhD </a:t>
            </a:r>
            <a:r>
              <a:rPr lang="el-GR" dirty="0"/>
              <a:t>ΑΠΘ</a:t>
            </a:r>
          </a:p>
        </p:txBody>
      </p:sp>
    </p:spTree>
    <p:extLst>
      <p:ext uri="{BB962C8B-B14F-4D97-AF65-F5344CB8AC3E}">
        <p14:creationId xmlns:p14="http://schemas.microsoft.com/office/powerpoint/2010/main" val="1941110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64C3C-D966-6C16-4EB7-73CA5A8F0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Γιατί να χορηγήσω μία ουσία στάγδην?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DA63F85-3A58-6AE4-8284-CDCD0FC3A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Για να διατηρώ σταθερή τη συγκέντρωση της ουσίας στο πλάσμα του αίματος, άρα και σταθερή δράση της ουσίας</a:t>
            </a:r>
          </a:p>
          <a:p>
            <a:r>
              <a:rPr lang="el-GR" dirty="0"/>
              <a:t>Για πρακτικούς λόγους, για να αποφύγω συχνά επαναλαμβανόμενα </a:t>
            </a:r>
            <a:r>
              <a:rPr lang="en-US" dirty="0"/>
              <a:t>bolus</a:t>
            </a:r>
          </a:p>
          <a:p>
            <a:r>
              <a:rPr lang="el-GR" dirty="0"/>
              <a:t>Για ουσίες με πολύ μικρή διάρκεια ημίσειας ζωής όπου τα </a:t>
            </a:r>
            <a:r>
              <a:rPr lang="en-US" dirty="0"/>
              <a:t>bolus </a:t>
            </a:r>
            <a:r>
              <a:rPr lang="el-GR" dirty="0"/>
              <a:t>θα πρέπει να είναι πάρα πολύ συχνά (π.χ. </a:t>
            </a:r>
            <a:r>
              <a:rPr lang="el-GR" dirty="0" err="1"/>
              <a:t>ρεμιφαιντανύλη</a:t>
            </a:r>
            <a:r>
              <a:rPr lang="el-G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98460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aph showing the time and the time and the time&#10;&#10;Description automatically generated with medium confidence">
            <a:extLst>
              <a:ext uri="{FF2B5EF4-FFF2-40B4-BE49-F238E27FC236}">
                <a16:creationId xmlns:a16="http://schemas.microsoft.com/office/drawing/2014/main" id="{417DC869-692D-C7EA-559E-11310E9911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146" y="0"/>
            <a:ext cx="9515707" cy="6858000"/>
          </a:xfrm>
        </p:spPr>
      </p:pic>
    </p:spTree>
    <p:extLst>
      <p:ext uri="{BB962C8B-B14F-4D97-AF65-F5344CB8AC3E}">
        <p14:creationId xmlns:p14="http://schemas.microsoft.com/office/powerpoint/2010/main" val="1182190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2A657-73E1-A206-20AC-519A8D291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Πώς χορηγώ </a:t>
            </a:r>
            <a:r>
              <a:rPr lang="en-US" dirty="0"/>
              <a:t>CRI?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9FF62-D2A6-6C75-8D90-199AC9AA7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Είτε με ειδική αντλία είτε με απλή συσκευή χορήγησης</a:t>
            </a:r>
          </a:p>
          <a:p>
            <a:r>
              <a:rPr lang="el-GR" dirty="0"/>
              <a:t>Στις περισσότερες περιπτώσεις η ουσία αραιώνεται σε φιάλη ορού (100, 250, 500 ή 1000 </a:t>
            </a:r>
            <a:r>
              <a:rPr lang="en-US" dirty="0"/>
              <a:t>ml)</a:t>
            </a:r>
            <a:r>
              <a:rPr lang="el-GR" dirty="0"/>
              <a:t> ή σύριγγα</a:t>
            </a:r>
            <a:r>
              <a:rPr lang="en-US" dirty="0"/>
              <a:t> (</a:t>
            </a:r>
            <a:r>
              <a:rPr lang="el-GR" dirty="0"/>
              <a:t>συνήθως 60</a:t>
            </a:r>
            <a:r>
              <a:rPr lang="en-US" dirty="0"/>
              <a:t>ml, </a:t>
            </a:r>
            <a:r>
              <a:rPr lang="el-GR" dirty="0"/>
              <a:t>λιγότερο συχνά 20</a:t>
            </a:r>
            <a:r>
              <a:rPr lang="en-US" dirty="0"/>
              <a:t>ml)</a:t>
            </a:r>
            <a:r>
              <a:rPr lang="el-GR" dirty="0"/>
              <a:t>, και για πρακτικούς λόγους (να είναι μετρήσιμος ο ρυθμός χορήγησης, όχι 0,02 </a:t>
            </a:r>
            <a:r>
              <a:rPr lang="en-US" dirty="0"/>
              <a:t>ml/min) </a:t>
            </a:r>
            <a:r>
              <a:rPr lang="el-GR" dirty="0"/>
              <a:t>αλλά και για λόγους ασφάλειας (με </a:t>
            </a:r>
            <a:r>
              <a:rPr lang="el-GR" dirty="0" err="1"/>
              <a:t>αναραίωτη</a:t>
            </a:r>
            <a:r>
              <a:rPr lang="el-GR" dirty="0"/>
              <a:t> την ουσία είναι πιο εύκολο να προκληθεί υπερδοσία από σφάλμα)</a:t>
            </a:r>
            <a:endParaRPr lang="en-US" dirty="0"/>
          </a:p>
          <a:p>
            <a:r>
              <a:rPr lang="el-GR" dirty="0"/>
              <a:t>Ο όγκος του </a:t>
            </a:r>
            <a:r>
              <a:rPr lang="el-GR" dirty="0" err="1"/>
              <a:t>περιέκτη</a:t>
            </a:r>
            <a:r>
              <a:rPr lang="el-GR" dirty="0"/>
              <a:t> (σύριγγα ή φιάλη) επιλέγεται συχνότερα ανάλογα με την αναμενόμενη διάρκεια της χορήγησης</a:t>
            </a:r>
          </a:p>
        </p:txBody>
      </p:sp>
    </p:spTree>
    <p:extLst>
      <p:ext uri="{BB962C8B-B14F-4D97-AF65-F5344CB8AC3E}">
        <p14:creationId xmlns:p14="http://schemas.microsoft.com/office/powerpoint/2010/main" val="2208844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72E1A-8B60-EEC9-D2E4-C5F708838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Αντλίες </a:t>
            </a:r>
            <a:r>
              <a:rPr lang="en-US" dirty="0"/>
              <a:t>CRI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4016E-93EC-69EE-6D6E-B80F3F1C5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Δύο βασικές κατηγορίες, η αντλία σύριγγας και η αντλία ορού</a:t>
            </a:r>
          </a:p>
          <a:p>
            <a:r>
              <a:rPr lang="el-GR" dirty="0"/>
              <a:t>Η αντλία σύριγγας συγκρατεί μία σύριγγα και, ανάλογα με τη ρύθμιση, πιέζει το έμβολο της σύριγγας με την απαιτούμενη ταχύτητα</a:t>
            </a:r>
          </a:p>
          <a:p>
            <a:r>
              <a:rPr lang="el-GR" dirty="0"/>
              <a:t>Η αντλία ορού περικλείει το σωλήνα της συσκευής χορήγησης και, πάλι μέσω πίεσης, ρυθμίζει τη ροή μέσω αυτού</a:t>
            </a:r>
          </a:p>
          <a:p>
            <a:r>
              <a:rPr lang="el-GR" dirty="0"/>
              <a:t>Και οι δύο τύποι μπορούν να χρησιμοποιηθούν και για χορήγηση υγρών και για </a:t>
            </a:r>
            <a:r>
              <a:rPr lang="en-US" dirty="0"/>
              <a:t>CRI </a:t>
            </a:r>
            <a:r>
              <a:rPr lang="el-GR" dirty="0"/>
              <a:t>ουσιών</a:t>
            </a:r>
          </a:p>
          <a:p>
            <a:r>
              <a:rPr lang="el-GR" dirty="0"/>
              <a:t>Εξασφαλισμένη ροή (συναγερμός </a:t>
            </a:r>
            <a:r>
              <a:rPr lang="en-US" dirty="0"/>
              <a:t>occlusion)</a:t>
            </a:r>
          </a:p>
          <a:p>
            <a:r>
              <a:rPr lang="el-GR" dirty="0"/>
              <a:t>Οι αντλίες ορού συνήθως μπορούν και να ρυθμίσουν τη θερμοκρασία των χορηγούμενων υγρών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330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medical equipment with a screen&#10;&#10;Description automatically generated">
            <a:extLst>
              <a:ext uri="{FF2B5EF4-FFF2-40B4-BE49-F238E27FC236}">
                <a16:creationId xmlns:a16="http://schemas.microsoft.com/office/drawing/2014/main" id="{636129B8-D055-1873-ECF9-18B39EC93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010" y="2359378"/>
            <a:ext cx="7960058" cy="4856879"/>
          </a:xfrm>
          <a:prstGeom prst="rect">
            <a:avLst/>
          </a:prstGeom>
        </p:spPr>
      </p:pic>
      <p:pic>
        <p:nvPicPr>
          <p:cNvPr id="5" name="Content Placeholder 4" descr="A close-up of a medical device&#10;&#10;Description automatically generated">
            <a:extLst>
              <a:ext uri="{FF2B5EF4-FFF2-40B4-BE49-F238E27FC236}">
                <a16:creationId xmlns:a16="http://schemas.microsoft.com/office/drawing/2014/main" id="{3DE22B39-2581-5D85-5220-1C82FFE3C2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499"/>
          </a:xfrm>
        </p:spPr>
      </p:pic>
      <p:pic>
        <p:nvPicPr>
          <p:cNvPr id="7" name="Picture 6" descr="Medical equipment in a hospital&#10;&#10;Description automatically generated">
            <a:extLst>
              <a:ext uri="{FF2B5EF4-FFF2-40B4-BE49-F238E27FC236}">
                <a16:creationId xmlns:a16="http://schemas.microsoft.com/office/drawing/2014/main" id="{546C89A3-CA24-BDE7-0DE8-FDA74A893C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491" y="0"/>
            <a:ext cx="3877519" cy="299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44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5A82D-CEC3-85C8-497C-C87757722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Υπολογισμός </a:t>
            </a:r>
            <a:r>
              <a:rPr lang="en-US" dirty="0"/>
              <a:t>CRI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00224-DADF-51CA-30AE-4D18FA90F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l-GR" dirty="0"/>
              <a:t>Μεγάλη σειρά από πράξεις με «κοινή» λογική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Τύπος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Πίνακες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App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85910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945A6-D6BE-C96E-2BDE-BFE4974F4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Μεγάλη σειρά από πράξεις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1B050-C591-185C-F2F2-3945873D5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Έστω θέλω να χορηγήσω στάγδην </a:t>
            </a:r>
            <a:r>
              <a:rPr lang="el-GR" dirty="0" err="1"/>
              <a:t>μιδαζολάμη</a:t>
            </a:r>
            <a:r>
              <a:rPr lang="el-GR" dirty="0"/>
              <a:t>, με 0.2 </a:t>
            </a:r>
            <a:r>
              <a:rPr lang="en-US" dirty="0"/>
              <a:t>mg/kg/h </a:t>
            </a:r>
            <a:r>
              <a:rPr lang="el-GR" dirty="0"/>
              <a:t>σε ένα σκύλο 10</a:t>
            </a:r>
            <a:r>
              <a:rPr lang="en-US" dirty="0"/>
              <a:t>kg</a:t>
            </a:r>
          </a:p>
          <a:p>
            <a:r>
              <a:rPr lang="el-GR" dirty="0"/>
              <a:t>0.2</a:t>
            </a:r>
            <a:r>
              <a:rPr lang="en-US" dirty="0"/>
              <a:t>x10=2 mg/h</a:t>
            </a:r>
          </a:p>
          <a:p>
            <a:r>
              <a:rPr lang="en-US" dirty="0"/>
              <a:t>0.5%→5mg/ml→2/5 = 0.4 ml</a:t>
            </a:r>
            <a:r>
              <a:rPr lang="el-GR" dirty="0"/>
              <a:t>/</a:t>
            </a:r>
            <a:r>
              <a:rPr lang="en-US" dirty="0"/>
              <a:t>h</a:t>
            </a:r>
          </a:p>
          <a:p>
            <a:r>
              <a:rPr lang="el-GR" dirty="0"/>
              <a:t>Αν έχω αντλία σύριγγας μπορώ να βάλω </a:t>
            </a:r>
            <a:r>
              <a:rPr lang="el-GR" dirty="0" err="1"/>
              <a:t>αναραίωτη</a:t>
            </a:r>
            <a:r>
              <a:rPr lang="el-GR" dirty="0"/>
              <a:t> </a:t>
            </a:r>
            <a:r>
              <a:rPr lang="el-GR" dirty="0" err="1"/>
              <a:t>μιδαζολάμη</a:t>
            </a:r>
            <a:r>
              <a:rPr lang="el-GR" dirty="0"/>
              <a:t> με ρυθμό 0.4 </a:t>
            </a:r>
            <a:r>
              <a:rPr lang="en-US" dirty="0"/>
              <a:t>ml/h </a:t>
            </a:r>
            <a:r>
              <a:rPr lang="el-GR" dirty="0"/>
              <a:t>ή να την αραιώσω (πχ 1:10 και να βάλω ρυθμό 4</a:t>
            </a:r>
            <a:r>
              <a:rPr lang="en-US" dirty="0"/>
              <a:t> ml/h)</a:t>
            </a:r>
          </a:p>
          <a:p>
            <a:r>
              <a:rPr lang="el-GR" dirty="0"/>
              <a:t>Ο σκύλος παίρνει υγρά σε δόση συντήρησης 2 </a:t>
            </a:r>
            <a:r>
              <a:rPr lang="en-US" dirty="0"/>
              <a:t>ml/kg/h = 20 ml/h </a:t>
            </a:r>
            <a:r>
              <a:rPr lang="el-GR" dirty="0"/>
              <a:t>άρα κάθε 20 </a:t>
            </a:r>
            <a:r>
              <a:rPr lang="en-US" dirty="0"/>
              <a:t>ml </a:t>
            </a:r>
            <a:r>
              <a:rPr lang="el-GR" dirty="0"/>
              <a:t>υγρών πρέπει να περιέχουν 0.4 </a:t>
            </a:r>
            <a:r>
              <a:rPr lang="en-US" dirty="0"/>
              <a:t>ml</a:t>
            </a:r>
            <a:r>
              <a:rPr lang="el-GR" dirty="0"/>
              <a:t> </a:t>
            </a:r>
            <a:r>
              <a:rPr lang="el-GR" dirty="0" err="1"/>
              <a:t>μιδαζολάμης</a:t>
            </a:r>
            <a:endParaRPr lang="el-GR" dirty="0"/>
          </a:p>
          <a:p>
            <a:r>
              <a:rPr lang="el-GR" dirty="0"/>
              <a:t>Σε 100</a:t>
            </a:r>
            <a:r>
              <a:rPr lang="en-US" dirty="0"/>
              <a:t>ml</a:t>
            </a:r>
            <a:r>
              <a:rPr lang="el-GR" dirty="0"/>
              <a:t> ορό προσθέτω 5</a:t>
            </a:r>
            <a:r>
              <a:rPr lang="en-US" dirty="0"/>
              <a:t>x0.4= 2 ml </a:t>
            </a:r>
            <a:r>
              <a:rPr lang="el-GR" dirty="0" err="1"/>
              <a:t>μιδαζολάμης</a:t>
            </a:r>
            <a:r>
              <a:rPr lang="el-GR" dirty="0"/>
              <a:t> και χορηγώ με 20 </a:t>
            </a:r>
            <a:r>
              <a:rPr lang="en-US" dirty="0"/>
              <a:t>ml/h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04759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30752A3-75B1-CD76-B721-D0F170CD511E}"/>
              </a:ext>
            </a:extLst>
          </p:cNvPr>
          <p:cNvCxnSpPr>
            <a:cxnSpLocks/>
          </p:cNvCxnSpPr>
          <p:nvPr/>
        </p:nvCxnSpPr>
        <p:spPr>
          <a:xfrm>
            <a:off x="838200" y="3747985"/>
            <a:ext cx="849604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785E719-35DE-C0D9-6C91-5A54F28F429F}"/>
              </a:ext>
            </a:extLst>
          </p:cNvPr>
          <p:cNvSpPr txBox="1"/>
          <p:nvPr/>
        </p:nvSpPr>
        <p:spPr>
          <a:xfrm>
            <a:off x="838200" y="3163210"/>
            <a:ext cx="84960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/>
              <a:t>Δόση (μ</a:t>
            </a:r>
            <a:r>
              <a:rPr lang="en-US" sz="3200" dirty="0"/>
              <a:t>gr/kg/min) x </a:t>
            </a:r>
            <a:r>
              <a:rPr lang="el-GR" sz="3200" dirty="0"/>
              <a:t>όγκος </a:t>
            </a:r>
            <a:r>
              <a:rPr lang="el-GR" sz="3200" dirty="0" err="1"/>
              <a:t>περιέκτη</a:t>
            </a:r>
            <a:r>
              <a:rPr lang="el-GR" sz="3200" dirty="0"/>
              <a:t> (</a:t>
            </a:r>
            <a:r>
              <a:rPr lang="en-US" sz="3200" dirty="0"/>
              <a:t>ml) x </a:t>
            </a:r>
            <a:r>
              <a:rPr lang="el-GR" sz="3200" dirty="0"/>
              <a:t>ΣΒ (</a:t>
            </a:r>
            <a:r>
              <a:rPr lang="en-US" sz="3200" dirty="0"/>
              <a:t>kg)</a:t>
            </a:r>
            <a:endParaRPr lang="el-GR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8E118C-F3C2-3A36-EF02-97E0C9EFA305}"/>
              </a:ext>
            </a:extLst>
          </p:cNvPr>
          <p:cNvSpPr txBox="1"/>
          <p:nvPr/>
        </p:nvSpPr>
        <p:spPr>
          <a:xfrm>
            <a:off x="2006016" y="3889000"/>
            <a:ext cx="6160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/>
              <a:t>Ρυθμός χορήγησης (</a:t>
            </a:r>
            <a:r>
              <a:rPr lang="en-US" sz="3200" dirty="0"/>
              <a:t>ml/h) x 16.67</a:t>
            </a:r>
            <a:endParaRPr lang="el-GR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2B7844-A751-9E3D-0A8A-346DAFCDF334}"/>
              </a:ext>
            </a:extLst>
          </p:cNvPr>
          <p:cNvSpPr txBox="1"/>
          <p:nvPr/>
        </p:nvSpPr>
        <p:spPr>
          <a:xfrm>
            <a:off x="9743035" y="3455597"/>
            <a:ext cx="2406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= </a:t>
            </a:r>
            <a:r>
              <a:rPr lang="el-GR" sz="3200" dirty="0"/>
              <a:t>Ουσία (</a:t>
            </a:r>
            <a:r>
              <a:rPr lang="en-US" sz="3200" dirty="0"/>
              <a:t>mg)</a:t>
            </a:r>
            <a:endParaRPr lang="el-GR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ED75B5-75AA-A40A-73AB-F93F60DB09E0}"/>
              </a:ext>
            </a:extLst>
          </p:cNvPr>
          <p:cNvSpPr txBox="1"/>
          <p:nvPr/>
        </p:nvSpPr>
        <p:spPr>
          <a:xfrm>
            <a:off x="520995" y="5869172"/>
            <a:ext cx="2460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Hint : </a:t>
            </a:r>
            <a:r>
              <a:rPr lang="el-GR" dirty="0"/>
              <a:t>250</a:t>
            </a:r>
            <a:r>
              <a:rPr lang="en-US" dirty="0"/>
              <a:t> </a:t>
            </a:r>
            <a:r>
              <a:rPr lang="el-GR" dirty="0"/>
              <a:t>/</a:t>
            </a:r>
            <a:r>
              <a:rPr lang="en-US" dirty="0"/>
              <a:t> </a:t>
            </a:r>
            <a:r>
              <a:rPr lang="el-GR" dirty="0"/>
              <a:t>16.67</a:t>
            </a:r>
            <a:r>
              <a:rPr lang="en-US" dirty="0"/>
              <a:t> </a:t>
            </a:r>
            <a:r>
              <a:rPr lang="el-GR" dirty="0"/>
              <a:t>=</a:t>
            </a:r>
            <a:r>
              <a:rPr lang="en-US" dirty="0"/>
              <a:t> </a:t>
            </a:r>
            <a:r>
              <a:rPr lang="el-GR" dirty="0"/>
              <a:t>15 </a:t>
            </a:r>
            <a:r>
              <a:rPr lang="en-US" dirty="0"/>
              <a:t>;)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15527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C12E2-C3A5-9D42-17B9-9404BF187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Υπολογισμός με τον τύπο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FCC57-455B-1510-4E1E-BCC7A8FDC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Τυπικά χρησιμοποιείται για να υπολογίσουμε τα </a:t>
            </a:r>
            <a:r>
              <a:rPr lang="en-US" dirty="0"/>
              <a:t>mg </a:t>
            </a:r>
            <a:r>
              <a:rPr lang="el-GR" dirty="0"/>
              <a:t>της ουσίας που πρέπει να προσθέσουμε στον επιλεγμένο </a:t>
            </a:r>
            <a:r>
              <a:rPr lang="el-GR" dirty="0" err="1"/>
              <a:t>περιέκτη</a:t>
            </a:r>
            <a:r>
              <a:rPr lang="el-GR" dirty="0"/>
              <a:t> ώστε, με τον επιλεγμένο ρυθμό χορήγησης, ο ασθενής να παίρνει την επιλεγμένη δόση ουσίας</a:t>
            </a:r>
          </a:p>
          <a:p>
            <a:r>
              <a:rPr lang="el-GR" dirty="0"/>
              <a:t>Ρυθμίζοντας τον όγκο του </a:t>
            </a:r>
            <a:r>
              <a:rPr lang="el-GR" dirty="0" err="1"/>
              <a:t>περιέκτη</a:t>
            </a:r>
            <a:r>
              <a:rPr lang="el-GR" dirty="0"/>
              <a:t> και το ρυθμό χορήγησης (±υγρά συντήρησης) μπορούμε να αυξήσουμε ή να μειώσουμε τα απαιτούμενα </a:t>
            </a:r>
            <a:r>
              <a:rPr lang="en-US" dirty="0"/>
              <a:t>mg </a:t>
            </a:r>
            <a:r>
              <a:rPr lang="el-GR" dirty="0"/>
              <a:t>ουσίας</a:t>
            </a:r>
          </a:p>
          <a:p>
            <a:r>
              <a:rPr lang="el-GR" dirty="0"/>
              <a:t>Ο χαμηλότερος ρυθμός που μπορούμε να υπολογίσουμε αξιόπιστα «με το μάτι» είναι </a:t>
            </a:r>
            <a:r>
              <a:rPr lang="en-US" dirty="0"/>
              <a:t>1 </a:t>
            </a:r>
            <a:r>
              <a:rPr lang="el-GR" dirty="0"/>
              <a:t>σταγόνα/4 </a:t>
            </a:r>
            <a:r>
              <a:rPr lang="en-US" dirty="0"/>
              <a:t>sec</a:t>
            </a:r>
            <a:r>
              <a:rPr lang="el-GR" dirty="0"/>
              <a:t> (15 </a:t>
            </a:r>
            <a:r>
              <a:rPr lang="en-US" dirty="0"/>
              <a:t>ml/h </a:t>
            </a:r>
            <a:r>
              <a:rPr lang="el-GR" dirty="0"/>
              <a:t>σε </a:t>
            </a:r>
            <a:r>
              <a:rPr lang="en-US" dirty="0"/>
              <a:t>micro)</a:t>
            </a:r>
          </a:p>
        </p:txBody>
      </p:sp>
    </p:spTree>
    <p:extLst>
      <p:ext uri="{BB962C8B-B14F-4D97-AF65-F5344CB8AC3E}">
        <p14:creationId xmlns:p14="http://schemas.microsoft.com/office/powerpoint/2010/main" val="666605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7A387-1C88-B1C9-5C29-FB8BB5B0A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Υπολογισμός με τον τύπο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7167C-3E0B-94C9-0D5C-0504EAA7C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 τύπος μπορεί να λυθεί ως προς οποιαδήποτε παράμετρο</a:t>
            </a:r>
          </a:p>
          <a:p>
            <a:r>
              <a:rPr lang="el-GR" dirty="0"/>
              <a:t>Εάν έχουμε έτοιμο διάλυμα, όπου γνωρίζουμε τη συγκέντρωση σε δραστική ουσία, και θέλουμε να το χρησιμοποιήσουμε σε άλλο ζώο διαφορετικού ΣΒ, λύνουμε ως προς το ρυθμό χορήγησης</a:t>
            </a:r>
          </a:p>
          <a:p>
            <a:r>
              <a:rPr lang="el-GR" dirty="0"/>
              <a:t>Ομοίως μπορούμε να χρησιμοποιήσουμε τον τύπο για να χορηγήσουμε </a:t>
            </a:r>
            <a:r>
              <a:rPr lang="el-GR" dirty="0" err="1"/>
              <a:t>αναραίωτη</a:t>
            </a:r>
            <a:r>
              <a:rPr lang="el-GR" dirty="0"/>
              <a:t> ουσία (πχ. </a:t>
            </a:r>
            <a:r>
              <a:rPr lang="el-GR" dirty="0" err="1"/>
              <a:t>προποφόλη</a:t>
            </a:r>
            <a:r>
              <a:rPr lang="el-GR" dirty="0"/>
              <a:t>), οπότε είναι δεδομένη η συγκέντρωση της ουσίας (</a:t>
            </a:r>
            <a:r>
              <a:rPr lang="en-US" dirty="0"/>
              <a:t>mg/ml) </a:t>
            </a:r>
            <a:r>
              <a:rPr lang="el-GR" dirty="0"/>
              <a:t>και λύνουμε, πάλι, ως προς το ρυθμό χορήγησης</a:t>
            </a:r>
          </a:p>
        </p:txBody>
      </p:sp>
    </p:spTree>
    <p:extLst>
      <p:ext uri="{BB962C8B-B14F-4D97-AF65-F5344CB8AC3E}">
        <p14:creationId xmlns:p14="http://schemas.microsoft.com/office/powerpoint/2010/main" val="971448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887F1-054F-4607-C80E-F41ED4E1B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Στάγδην χορήγηση υγρών </a:t>
            </a:r>
            <a:r>
              <a:rPr lang="en-US" dirty="0"/>
              <a:t>iv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E5A56-CAE4-CEEF-530A-BD9D52190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Τα ενδοφλέβια υγρά χορηγούνται στάγδην </a:t>
            </a:r>
            <a:r>
              <a:rPr lang="en-US" dirty="0"/>
              <a:t>(</a:t>
            </a:r>
            <a:r>
              <a:rPr lang="el-GR" dirty="0"/>
              <a:t>σε συνθήκη νοσηλείας)</a:t>
            </a:r>
            <a:endParaRPr lang="en-US" dirty="0"/>
          </a:p>
          <a:p>
            <a:r>
              <a:rPr lang="en-US" dirty="0"/>
              <a:t>Bolus </a:t>
            </a:r>
            <a:r>
              <a:rPr lang="el-GR" dirty="0"/>
              <a:t>χορηγήσεις γίνονται είτε επιπλέον της στάγδην χορήγησης (</a:t>
            </a:r>
            <a:r>
              <a:rPr lang="el-GR" dirty="0" err="1"/>
              <a:t>π.χ</a:t>
            </a:r>
            <a:r>
              <a:rPr lang="el-GR" dirty="0"/>
              <a:t> </a:t>
            </a:r>
            <a:r>
              <a:rPr lang="en-US" dirty="0"/>
              <a:t>fluid challenge) </a:t>
            </a:r>
            <a:r>
              <a:rPr lang="el-GR" dirty="0"/>
              <a:t>είτε όταν δεν έχουμε πρόσβαση σε αγγείο (για να ενισχύσουμε τον ενδοαγγειακό όγκο ώστε να αποκτήσουμε πρόσβαση σε αγγείο</a:t>
            </a:r>
            <a:r>
              <a:rPr lang="en-US" dirty="0"/>
              <a:t> </a:t>
            </a:r>
            <a:r>
              <a:rPr lang="el-GR" dirty="0"/>
              <a:t>σε επόμενο χρόνο, π.χ. </a:t>
            </a:r>
            <a:r>
              <a:rPr lang="en-US" dirty="0" err="1"/>
              <a:t>sc</a:t>
            </a:r>
            <a:r>
              <a:rPr lang="en-US" dirty="0"/>
              <a:t> </a:t>
            </a:r>
            <a:r>
              <a:rPr lang="el-GR" dirty="0"/>
              <a:t>ή </a:t>
            </a:r>
            <a:r>
              <a:rPr lang="en-US" dirty="0"/>
              <a:t>io)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4647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D8A0D-5C1A-FF45-514A-B11290EC7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Υπολογισμός με τον τύπο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985F0-DE50-BF0E-FE3E-41073B76B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 τύπος «δουλεύει» μόνο με τις συγκεκριμένες μονάδες για κάθε παράμετρο</a:t>
            </a:r>
          </a:p>
          <a:p>
            <a:r>
              <a:rPr lang="el-GR" dirty="0"/>
              <a:t>Εάν μία παράμετρος είναι σε διαφορετικές μονάδες θα πρέπει να τις μετατρέψουμε πριν την βάλουμε στον τύπο</a:t>
            </a:r>
          </a:p>
          <a:p>
            <a:r>
              <a:rPr lang="el-GR" dirty="0"/>
              <a:t>Το σύνηθες είναι να είναι σε διαφορετική μονάδα ο ρυθμός χορήγησης της ουσίας (</a:t>
            </a:r>
            <a:r>
              <a:rPr lang="en-US" dirty="0"/>
              <a:t>mg/kg/h </a:t>
            </a:r>
            <a:r>
              <a:rPr lang="el-GR" dirty="0"/>
              <a:t>ή </a:t>
            </a:r>
            <a:r>
              <a:rPr lang="en-US" dirty="0"/>
              <a:t>mg/kg/min)</a:t>
            </a:r>
          </a:p>
          <a:p>
            <a:r>
              <a:rPr lang="el-GR" dirty="0"/>
              <a:t>Για να μετατρέψουμε τα </a:t>
            </a:r>
            <a:r>
              <a:rPr lang="en-US" dirty="0"/>
              <a:t>mg </a:t>
            </a:r>
            <a:r>
              <a:rPr lang="el-GR" dirty="0"/>
              <a:t>σε μ</a:t>
            </a:r>
            <a:r>
              <a:rPr lang="en-US" dirty="0"/>
              <a:t>gr </a:t>
            </a:r>
            <a:r>
              <a:rPr lang="el-GR" dirty="0"/>
              <a:t>πολλαπλασιάζουμε </a:t>
            </a:r>
            <a:r>
              <a:rPr lang="en-US" dirty="0"/>
              <a:t>x1000 </a:t>
            </a:r>
          </a:p>
          <a:p>
            <a:r>
              <a:rPr lang="el-GR" dirty="0"/>
              <a:t>Για να μετατρέψουμε το /</a:t>
            </a:r>
            <a:r>
              <a:rPr lang="en-US" dirty="0"/>
              <a:t>h </a:t>
            </a:r>
            <a:r>
              <a:rPr lang="el-GR" dirty="0"/>
              <a:t>σε </a:t>
            </a:r>
            <a:r>
              <a:rPr lang="en-US" dirty="0"/>
              <a:t>/min </a:t>
            </a:r>
            <a:r>
              <a:rPr lang="el-GR" dirty="0"/>
              <a:t>διαιρούμε /60</a:t>
            </a:r>
          </a:p>
        </p:txBody>
      </p:sp>
    </p:spTree>
    <p:extLst>
      <p:ext uri="{BB962C8B-B14F-4D97-AF65-F5344CB8AC3E}">
        <p14:creationId xmlns:p14="http://schemas.microsoft.com/office/powerpoint/2010/main" val="3309911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82128-725D-59DC-B12A-242963B03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Υπολογισμός με τον τύπο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18C89-FFC5-6CA2-C54F-2DFCC28F6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προηγούμενη δόση της </a:t>
            </a:r>
            <a:r>
              <a:rPr lang="el-GR" dirty="0" err="1"/>
              <a:t>μιδαζολάμης</a:t>
            </a:r>
            <a:r>
              <a:rPr lang="el-GR" dirty="0"/>
              <a:t> 0.2 </a:t>
            </a:r>
            <a:r>
              <a:rPr lang="en-US" dirty="0"/>
              <a:t>mg/kg/h </a:t>
            </a:r>
            <a:r>
              <a:rPr lang="el-GR" dirty="0"/>
              <a:t>για να μπει στον τύπο πρέπει να γίνει 0.2</a:t>
            </a:r>
            <a:r>
              <a:rPr lang="en-US" dirty="0"/>
              <a:t>x1000/60=3.3 </a:t>
            </a:r>
            <a:r>
              <a:rPr lang="el-GR" dirty="0"/>
              <a:t>μ</a:t>
            </a:r>
            <a:r>
              <a:rPr lang="en-US" dirty="0"/>
              <a:t>gr/kg/min</a:t>
            </a:r>
            <a:endParaRPr lang="el-GR" dirty="0"/>
          </a:p>
          <a:p>
            <a:r>
              <a:rPr lang="el-GR" dirty="0"/>
              <a:t>Το προηγούμενο παράδειγμα λύνεται με τον τύπο ως εξής:</a:t>
            </a:r>
          </a:p>
          <a:p>
            <a:r>
              <a:rPr lang="el-GR" dirty="0"/>
              <a:t>(</a:t>
            </a:r>
            <a:r>
              <a:rPr lang="en-US" dirty="0"/>
              <a:t>3.3x100x10)/(20x16.67)=10</a:t>
            </a:r>
          </a:p>
          <a:p>
            <a:r>
              <a:rPr lang="el-GR" dirty="0" err="1"/>
              <a:t>Δλδ</a:t>
            </a:r>
            <a:r>
              <a:rPr lang="el-GR" dirty="0"/>
              <a:t> σε ένα 100άρι ορό βάζουμε 10</a:t>
            </a:r>
            <a:r>
              <a:rPr lang="en-US" dirty="0"/>
              <a:t>mg </a:t>
            </a:r>
            <a:r>
              <a:rPr lang="el-GR" dirty="0" err="1"/>
              <a:t>μιδαζολάμης</a:t>
            </a:r>
            <a:r>
              <a:rPr lang="el-GR" dirty="0"/>
              <a:t> (2 </a:t>
            </a:r>
            <a:r>
              <a:rPr lang="en-US" dirty="0"/>
              <a:t>ml) </a:t>
            </a:r>
            <a:r>
              <a:rPr lang="el-GR" dirty="0"/>
              <a:t>και χορηγούμε με ρυθμό 20</a:t>
            </a:r>
            <a:r>
              <a:rPr lang="en-US" dirty="0"/>
              <a:t>ml/h </a:t>
            </a:r>
            <a:r>
              <a:rPr lang="el-GR" dirty="0"/>
              <a:t>ώστε να παίρνει ο 10</a:t>
            </a:r>
            <a:r>
              <a:rPr lang="en-US" dirty="0"/>
              <a:t>kg </a:t>
            </a:r>
            <a:r>
              <a:rPr lang="el-GR" dirty="0"/>
              <a:t>σκύλος </a:t>
            </a:r>
            <a:r>
              <a:rPr lang="el-GR" dirty="0" err="1"/>
              <a:t>μιδαζολάμη</a:t>
            </a:r>
            <a:r>
              <a:rPr lang="el-GR" dirty="0"/>
              <a:t> με δόση 3.3 μ</a:t>
            </a:r>
            <a:r>
              <a:rPr lang="en-US" dirty="0"/>
              <a:t>gr/kg/h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9195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F265E-E394-3183-2DFF-918448679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Πίνακες</a:t>
            </a:r>
          </a:p>
        </p:txBody>
      </p:sp>
      <p:pic>
        <p:nvPicPr>
          <p:cNvPr id="5" name="Content Placeholder 4" descr="A table with numbers and symbols&#10;&#10;Description automatically generated">
            <a:extLst>
              <a:ext uri="{FF2B5EF4-FFF2-40B4-BE49-F238E27FC236}">
                <a16:creationId xmlns:a16="http://schemas.microsoft.com/office/drawing/2014/main" id="{B3B2A61E-9210-14AC-17A7-B2A7A61A20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534" y="1540218"/>
            <a:ext cx="8848931" cy="5068926"/>
          </a:xfrm>
        </p:spPr>
      </p:pic>
    </p:spTree>
    <p:extLst>
      <p:ext uri="{BB962C8B-B14F-4D97-AF65-F5344CB8AC3E}">
        <p14:creationId xmlns:p14="http://schemas.microsoft.com/office/powerpoint/2010/main" val="1945267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399C3-9413-6C26-7D5A-1450785C7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Apps</a:t>
            </a:r>
            <a:endParaRPr lang="el-GR" dirty="0"/>
          </a:p>
        </p:txBody>
      </p:sp>
      <p:pic>
        <p:nvPicPr>
          <p:cNvPr id="5" name="Content Placeholder 4" descr="An old person wearing glasses and a sweater&#10;&#10;Description automatically generated">
            <a:extLst>
              <a:ext uri="{FF2B5EF4-FFF2-40B4-BE49-F238E27FC236}">
                <a16:creationId xmlns:a16="http://schemas.microsoft.com/office/drawing/2014/main" id="{59D18442-A183-5124-5B58-3AB7E8D74A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542" y="1690688"/>
            <a:ext cx="6402915" cy="4802187"/>
          </a:xfrm>
        </p:spPr>
      </p:pic>
    </p:spTree>
    <p:extLst>
      <p:ext uri="{BB962C8B-B14F-4D97-AF65-F5344CB8AC3E}">
        <p14:creationId xmlns:p14="http://schemas.microsoft.com/office/powerpoint/2010/main" val="5052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BF2E8-EFBE-321B-9A22-3747EB37E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Ετοιμάζοντας το διάλυμα ουσίας για </a:t>
            </a:r>
            <a:r>
              <a:rPr lang="en-US" dirty="0"/>
              <a:t>CRI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10987-13A3-7B77-5B34-A9152BD67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Τα διαλύματα για </a:t>
            </a:r>
            <a:r>
              <a:rPr lang="en-US" dirty="0"/>
              <a:t>CRI </a:t>
            </a:r>
            <a:r>
              <a:rPr lang="el-GR" dirty="0"/>
              <a:t>συνήθως γίνονται σε </a:t>
            </a:r>
            <a:r>
              <a:rPr lang="en-US" dirty="0"/>
              <a:t>NS 0.9%</a:t>
            </a:r>
          </a:p>
          <a:p>
            <a:r>
              <a:rPr lang="el-GR" dirty="0"/>
              <a:t>Δεν επιλέγουμε </a:t>
            </a:r>
            <a:r>
              <a:rPr lang="en-US" dirty="0"/>
              <a:t>LR’s </a:t>
            </a:r>
            <a:r>
              <a:rPr lang="el-GR" dirty="0"/>
              <a:t>γιατί έχει πολλούς ηλεκτρολύτες που μπορεί να αντιδράσουν με τη δραστική ουσία</a:t>
            </a:r>
          </a:p>
          <a:p>
            <a:r>
              <a:rPr lang="el-GR" dirty="0"/>
              <a:t>Δεν επιλέγουμε ούτε </a:t>
            </a:r>
            <a:r>
              <a:rPr lang="en-US" dirty="0"/>
              <a:t>WFI </a:t>
            </a:r>
            <a:r>
              <a:rPr lang="el-GR" dirty="0"/>
              <a:t>γιατί είναι </a:t>
            </a:r>
            <a:r>
              <a:rPr lang="el-GR" dirty="0" err="1"/>
              <a:t>υπότονο</a:t>
            </a:r>
            <a:endParaRPr lang="el-GR" dirty="0"/>
          </a:p>
          <a:p>
            <a:r>
              <a:rPr lang="el-GR" dirty="0"/>
              <a:t>Συγκεκριμένες ουσίες χορηγούνται σε διαλύματα δεξτρόζης</a:t>
            </a:r>
            <a:r>
              <a:rPr lang="en-US" dirty="0"/>
              <a:t> (</a:t>
            </a:r>
            <a:r>
              <a:rPr lang="el-GR" dirty="0"/>
              <a:t>συνήθως η </a:t>
            </a:r>
            <a:r>
              <a:rPr lang="el-GR" dirty="0" err="1"/>
              <a:t>δοβουταμίνη</a:t>
            </a:r>
            <a:r>
              <a:rPr lang="el-GR" dirty="0"/>
              <a:t> ή η </a:t>
            </a:r>
            <a:r>
              <a:rPr lang="el-GR" dirty="0" err="1"/>
              <a:t>δοπαμίνη</a:t>
            </a:r>
            <a:r>
              <a:rPr lang="el-GR" dirty="0"/>
              <a:t> για μακροχρόνια χρήση καθώς τα διαλύματά τους σε </a:t>
            </a:r>
            <a:r>
              <a:rPr lang="en-US" dirty="0"/>
              <a:t>NS </a:t>
            </a:r>
            <a:r>
              <a:rPr lang="el-GR" dirty="0"/>
              <a:t>δεν είναι σταθερά πέραν </a:t>
            </a:r>
            <a:r>
              <a:rPr lang="en-US" dirty="0"/>
              <a:t>24h)</a:t>
            </a:r>
          </a:p>
          <a:p>
            <a:r>
              <a:rPr lang="el-GR" dirty="0"/>
              <a:t>Εάν η ουσία είναι φωτοευαίσθητη (καφέ μπουκαλάκι) πρέπει να καλύψουμε τη φιάλη (αλουμινόχαρτο)</a:t>
            </a:r>
          </a:p>
          <a:p>
            <a:r>
              <a:rPr lang="el-GR" dirty="0"/>
              <a:t>«ξεπλένουμε» τη συσκευή χορήγησης με το διάλυμα (50</a:t>
            </a:r>
            <a:r>
              <a:rPr lang="en-US" dirty="0"/>
              <a:t>ml </a:t>
            </a:r>
            <a:r>
              <a:rPr lang="el-GR" dirty="0"/>
              <a:t>για ινσουλίνη)</a:t>
            </a:r>
          </a:p>
          <a:p>
            <a:r>
              <a:rPr lang="el-GR" dirty="0"/>
              <a:t>Τυπικά αφαιρούμε ίσο όγκο ορού με τον όγκο της ουσίας (για να διατηρείται σταθερός ο τελικός όγκος) (κανόνας του 10%)</a:t>
            </a:r>
          </a:p>
          <a:p>
            <a:r>
              <a:rPr lang="el-GR" b="1" dirty="0"/>
              <a:t>ΣΗΜΑΝΣΗ </a:t>
            </a:r>
            <a:r>
              <a:rPr lang="el-GR" dirty="0"/>
              <a:t>(ουσία, συνολικά </a:t>
            </a:r>
            <a:r>
              <a:rPr lang="en-US" dirty="0"/>
              <a:t>mg, </a:t>
            </a:r>
            <a:r>
              <a:rPr lang="el-GR" dirty="0"/>
              <a:t>ρυθμός)</a:t>
            </a:r>
            <a:endParaRPr lang="el-GR" b="1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94595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D35A-B6B1-DD98-39EC-4A7B6E15B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2435"/>
            <a:ext cx="10515600" cy="5644528"/>
          </a:xfrm>
        </p:spPr>
        <p:txBody>
          <a:bodyPr numCol="2"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Butorphanol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0.1-0.4 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mg</a:t>
            </a:r>
            <a:r>
              <a:rPr lang="el-G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kg</a:t>
            </a:r>
            <a:r>
              <a:rPr lang="el-G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</a:t>
            </a:r>
            <a:endParaRPr lang="el-G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Dobutamine 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Σκύλος έναρξη 5 μ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kg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min 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και </a:t>
            </a:r>
            <a:r>
              <a:rPr lang="el-G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τιτλοποίηση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(1-10) γάτα 1 μ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kg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min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με 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max 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τα 4 μ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kg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min</a:t>
            </a:r>
            <a:endParaRPr lang="el-G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Dopamine 2-10 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μ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gr/kg/min (1-20)</a:t>
            </a:r>
            <a:endParaRPr lang="el-G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Epinephrine 0.1-0.5 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μ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gr/kg/min</a:t>
            </a:r>
            <a:endParaRPr lang="el-G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Fentanyl loading (1-5 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μ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gr/kg) 0.1-0.5 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μ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gr/kg/min</a:t>
            </a:r>
            <a:endParaRPr lang="el-G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Alfentanyl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1-2 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μ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gr/kg/min</a:t>
            </a:r>
            <a:endParaRPr lang="el-G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Remifentanyl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0.1-0.5 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μ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gr/kg/min</a:t>
            </a:r>
            <a:endParaRPr lang="el-G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Furosemide 0.2-0.5 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mg/kg/h</a:t>
            </a:r>
            <a:endParaRPr lang="el-G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Ketamine +/- loading (0.25-0.5 mg/kg iv)  0.2-0.6(2) 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mg/kg/h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(2-10 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μ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gr/kg/min)</a:t>
            </a:r>
            <a:endParaRPr lang="el-G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Lidocaine 0.5 – 1 mg/kg iv 10-50 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μ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gr/kg/min</a:t>
            </a:r>
            <a:endParaRPr lang="el-G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Morphine loading 0.3-0.5 mg/kg IM 0.1-0.2(0.5) 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mg/kg/h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2-5 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μ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gr/kg/min</a:t>
            </a:r>
            <a:endParaRPr lang="el-G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Norepinephrine 0.1-0.5(1) 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μ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gr/kg/min</a:t>
            </a:r>
            <a:endParaRPr lang="el-G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Propofol 0.1-0.4 </a:t>
            </a:r>
            <a:r>
              <a:rPr lang="en-US" sz="1800" b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mg/kg/min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l-G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Methadone 2-6 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μ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gr/kg/min</a:t>
            </a:r>
            <a:endParaRPr lang="el-G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Midazolam/diazepam 0.1-0.2(0.5) 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mg/kg/h</a:t>
            </a:r>
            <a:endParaRPr lang="el-G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Medetomidine 1-5 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μ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gr/kg 0.001-0.004 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mg/kg/h</a:t>
            </a:r>
            <a:endParaRPr lang="el-G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Dexmedetomidine  1-2 </a:t>
            </a:r>
            <a:r>
              <a:rPr lang="el-G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μ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gr/kg 0.0005 – 0.002 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mg/kg/h</a:t>
            </a:r>
            <a:endParaRPr lang="el-G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MLK M 0.12 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mg/kg/h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(dog, 0.03 cat) L 1.5 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mg/kg/h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K 0.12 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mg/k/h</a:t>
            </a:r>
            <a:endParaRPr lang="el-G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94805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71541-C4B9-C1B7-F8F3-7B580444B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Συσκευές χορήγησης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8F179-8EB5-4A5B-CD59-67D87B058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συσκευή χορήγησης συνδέει τη φιάλη του ορού με τον ενδοφλέβιο καθετήρα και περιέχει κάποιου είδος ρυθμιστή ροής</a:t>
            </a:r>
          </a:p>
          <a:p>
            <a:r>
              <a:rPr lang="el-GR" dirty="0"/>
              <a:t>Ανάλογα με το ρυθμό που θέλουμε να χορηγήσουμε υγρά                  ( ρυθμός χορήγησης, σωματικό μέγεθος ασθενούς) επιλέγουμε είτε συσκευή ενηλίκων (</a:t>
            </a:r>
            <a:r>
              <a:rPr lang="en-US" dirty="0"/>
              <a:t>macro, 20 </a:t>
            </a:r>
            <a:r>
              <a:rPr lang="el-GR" dirty="0"/>
              <a:t>σταγόνες/</a:t>
            </a:r>
            <a:r>
              <a:rPr lang="en-US" dirty="0"/>
              <a:t>ml) </a:t>
            </a:r>
            <a:r>
              <a:rPr lang="el-GR" dirty="0"/>
              <a:t>είτε παιδιατρική (</a:t>
            </a:r>
            <a:r>
              <a:rPr lang="en-US" dirty="0"/>
              <a:t>micro, 60 </a:t>
            </a:r>
            <a:r>
              <a:rPr lang="el-GR" dirty="0"/>
              <a:t>σταγόνες/</a:t>
            </a:r>
            <a:r>
              <a:rPr lang="en-US" dirty="0"/>
              <a:t>ml)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03126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close-up of a medical equipment&#10;&#10;Description automatically generated">
            <a:extLst>
              <a:ext uri="{FF2B5EF4-FFF2-40B4-BE49-F238E27FC236}">
                <a16:creationId xmlns:a16="http://schemas.microsoft.com/office/drawing/2014/main" id="{942AE3D1-1FE9-8AC6-1642-FBA560293C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705" y="914400"/>
            <a:ext cx="9584589" cy="4641448"/>
          </a:xfrm>
        </p:spPr>
      </p:pic>
    </p:spTree>
    <p:extLst>
      <p:ext uri="{BB962C8B-B14F-4D97-AF65-F5344CB8AC3E}">
        <p14:creationId xmlns:p14="http://schemas.microsoft.com/office/powerpoint/2010/main" val="2876558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8324E-A6E0-6C99-DCEC-CA17F32E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 descr="A medical equipment with a tube&#10;&#10;Description automatically generated with medium confidence">
            <a:extLst>
              <a:ext uri="{FF2B5EF4-FFF2-40B4-BE49-F238E27FC236}">
                <a16:creationId xmlns:a16="http://schemas.microsoft.com/office/drawing/2014/main" id="{7A496CA1-F8CB-6451-07E2-50CAA9A6FC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715" y="1078219"/>
            <a:ext cx="7164285" cy="4701562"/>
          </a:xfrm>
        </p:spPr>
      </p:pic>
      <p:pic>
        <p:nvPicPr>
          <p:cNvPr id="7" name="Picture 6" descr="A medical equipment with a tube&#10;&#10;Description automatically generated">
            <a:extLst>
              <a:ext uri="{FF2B5EF4-FFF2-40B4-BE49-F238E27FC236}">
                <a16:creationId xmlns:a16="http://schemas.microsoft.com/office/drawing/2014/main" id="{56F0F145-48C0-2A84-C7D0-B3C990463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80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054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F33FB-6319-1448-EC16-EFE8A94A0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Ρύθμιση συσκευής χορήγησης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251DA-3B8F-67BF-1249-7381C7177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Αρχικά επιλέγουμε (ή μας δίνεται) τον επιθυμητό ρυθμό χορήγησης υγρών σε </a:t>
            </a:r>
            <a:r>
              <a:rPr lang="en-US" b="1" dirty="0"/>
              <a:t>ml/kg/h</a:t>
            </a:r>
          </a:p>
          <a:p>
            <a:r>
              <a:rPr lang="el-GR" dirty="0"/>
              <a:t>Συχνή δόση χορήγησης υγρών για υποστήριξη του ενδοαγγειακού όγκου υπό γενική αναισθησία είναι τα 5 </a:t>
            </a:r>
            <a:r>
              <a:rPr lang="en-US" dirty="0"/>
              <a:t>ml/kg/h</a:t>
            </a:r>
            <a:r>
              <a:rPr lang="el-GR" dirty="0"/>
              <a:t> ενώ</a:t>
            </a:r>
            <a:r>
              <a:rPr lang="en-US" dirty="0"/>
              <a:t> </a:t>
            </a:r>
            <a:r>
              <a:rPr lang="el-GR" dirty="0"/>
              <a:t>συχνή δόση «συντήρησης» είναι τα 2 </a:t>
            </a:r>
            <a:r>
              <a:rPr lang="en-US" dirty="0"/>
              <a:t>ml/kg/h * </a:t>
            </a:r>
            <a:endParaRPr lang="el-GR" dirty="0"/>
          </a:p>
          <a:p>
            <a:r>
              <a:rPr lang="el-GR" dirty="0"/>
              <a:t>Για να υπολογίσουμε πόσες σταγόνες πρέπει να πέφτουν ανά λεπτό: </a:t>
            </a:r>
          </a:p>
          <a:p>
            <a:pPr marL="0" indent="0">
              <a:buNone/>
            </a:pPr>
            <a:r>
              <a:rPr lang="el-GR" dirty="0"/>
              <a:t>[ΣΒ</a:t>
            </a:r>
            <a:r>
              <a:rPr lang="en-US" dirty="0"/>
              <a:t> x </a:t>
            </a:r>
            <a:r>
              <a:rPr lang="el-GR" dirty="0"/>
              <a:t>ρυθμό</a:t>
            </a:r>
            <a:r>
              <a:rPr lang="en-US" dirty="0"/>
              <a:t> </a:t>
            </a:r>
            <a:r>
              <a:rPr lang="el-GR" dirty="0"/>
              <a:t>χορήγησης</a:t>
            </a:r>
            <a:r>
              <a:rPr lang="en-US" dirty="0"/>
              <a:t> x </a:t>
            </a:r>
            <a:r>
              <a:rPr lang="el-GR" dirty="0"/>
              <a:t>σταγόνες συσκευής (20 ή 60)]/60</a:t>
            </a:r>
          </a:p>
          <a:p>
            <a:r>
              <a:rPr lang="el-GR" dirty="0"/>
              <a:t>Για να υπολογίσουμε σταγόνες/δευτερόλεπτο διαιρούμε πάλι/60</a:t>
            </a:r>
          </a:p>
        </p:txBody>
      </p:sp>
    </p:spTree>
    <p:extLst>
      <p:ext uri="{BB962C8B-B14F-4D97-AF65-F5344CB8AC3E}">
        <p14:creationId xmlns:p14="http://schemas.microsoft.com/office/powerpoint/2010/main" val="1971655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E0DF5-E3CD-D739-D5E4-DDA868D18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2013 AAHA/AAFP fluid  therapy guidelines 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3AFA1-2665-C703-0D66-AA52AF649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Συντήρηση: 2-3 </a:t>
            </a:r>
            <a:r>
              <a:rPr lang="en-US" dirty="0"/>
              <a:t>ml/kg/h </a:t>
            </a:r>
            <a:r>
              <a:rPr lang="el-GR" dirty="0"/>
              <a:t>στη γάτα, 2-6 </a:t>
            </a:r>
            <a:r>
              <a:rPr lang="en-US" dirty="0"/>
              <a:t>ml/kg/h </a:t>
            </a:r>
            <a:r>
              <a:rPr lang="el-GR" dirty="0"/>
              <a:t>στο σκύλο (με τις χαμηλότερες δόσεις στα μεγαλόσωμα, τις μεγαλύτερες στα μικρόσωμα)</a:t>
            </a:r>
          </a:p>
          <a:p>
            <a:r>
              <a:rPr lang="el-GR" dirty="0"/>
              <a:t>Αναισθησία: τα 10 </a:t>
            </a:r>
            <a:r>
              <a:rPr lang="en-US" dirty="0"/>
              <a:t>ml/kg /h </a:t>
            </a:r>
            <a:r>
              <a:rPr lang="el-GR" dirty="0"/>
              <a:t>θεωρούνται υπερβολικά, πλέον συστήνεται δόση εφόδου 5 </a:t>
            </a:r>
            <a:r>
              <a:rPr lang="en-US" dirty="0"/>
              <a:t>ml/kg/h </a:t>
            </a:r>
            <a:r>
              <a:rPr lang="el-GR" dirty="0"/>
              <a:t>στο σκύλο και </a:t>
            </a:r>
            <a:r>
              <a:rPr lang="en-US" dirty="0"/>
              <a:t>3 ml/kg/h </a:t>
            </a:r>
            <a:r>
              <a:rPr lang="el-GR" dirty="0"/>
              <a:t>στη γάτα, με μείωση της δόσης κατά 1 </a:t>
            </a:r>
            <a:r>
              <a:rPr lang="en-US" dirty="0"/>
              <a:t>ml/kg/h </a:t>
            </a:r>
            <a:r>
              <a:rPr lang="el-GR" dirty="0"/>
              <a:t>κάθε ώρα που περνάει μέχρι να φτάσει στην κατάλληλη δόση συντήρησης</a:t>
            </a:r>
          </a:p>
          <a:p>
            <a:endParaRPr lang="el-GR" dirty="0"/>
          </a:p>
          <a:p>
            <a:endParaRPr lang="el-GR" sz="1800" dirty="0"/>
          </a:p>
          <a:p>
            <a:r>
              <a:rPr lang="en-US" sz="1800" dirty="0"/>
              <a:t>https://www.aaha.org/globalassets/02-guidelines/fluid-therapy/fluidtherapy_guidlines_toolkit.pdf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2965722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F33FB-6319-1448-EC16-EFE8A94A0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Ρύθμιση συσκευής χορήγησης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251DA-3B8F-67BF-1249-7381C7177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solidFill>
                  <a:schemeClr val="bg1">
                    <a:lumMod val="50000"/>
                  </a:schemeClr>
                </a:solidFill>
              </a:rPr>
              <a:t>Αρχικά επιλέγουμε (ή μας δίνεται) ο επιθυμητός ρυθμός χορήγησης υγρών σε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ml/kg/h</a:t>
            </a:r>
          </a:p>
          <a:p>
            <a:r>
              <a:rPr lang="el-GR" dirty="0">
                <a:solidFill>
                  <a:schemeClr val="bg1">
                    <a:lumMod val="50000"/>
                  </a:schemeClr>
                </a:solidFill>
              </a:rPr>
              <a:t>Συχνή δόση χορήγησης υγρών για υποστήριξη του ενδοαγγειακού όγκου υπό γενική αναισθησία είναι τα 5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ml/kg/h</a:t>
            </a:r>
            <a:r>
              <a:rPr lang="el-GR" dirty="0">
                <a:solidFill>
                  <a:schemeClr val="bg1">
                    <a:lumMod val="50000"/>
                  </a:schemeClr>
                </a:solidFill>
              </a:rPr>
              <a:t> ενώ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dirty="0">
                <a:solidFill>
                  <a:schemeClr val="bg1">
                    <a:lumMod val="50000"/>
                  </a:schemeClr>
                </a:solidFill>
              </a:rPr>
              <a:t>συχνή δόση «συντήρησης» είναι τα 2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ml/kg/h * </a:t>
            </a:r>
            <a:endParaRPr lang="el-GR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l-GR" dirty="0"/>
              <a:t>Για να υπολογίσουμε πόσες </a:t>
            </a:r>
            <a:r>
              <a:rPr lang="el-GR" u="sng" dirty="0"/>
              <a:t>σταγόνες</a:t>
            </a:r>
            <a:r>
              <a:rPr lang="el-GR" dirty="0"/>
              <a:t> πρέπει να πέφτουν ανά </a:t>
            </a:r>
            <a:r>
              <a:rPr lang="el-GR" u="sng" dirty="0"/>
              <a:t>λεπτό</a:t>
            </a:r>
            <a:r>
              <a:rPr lang="el-GR" dirty="0"/>
              <a:t>: </a:t>
            </a:r>
          </a:p>
          <a:p>
            <a:pPr marL="0" indent="0">
              <a:buNone/>
            </a:pPr>
            <a:r>
              <a:rPr lang="el-GR" b="1" dirty="0"/>
              <a:t>[ΣΒ</a:t>
            </a:r>
            <a:r>
              <a:rPr lang="en-US" b="1" dirty="0"/>
              <a:t> x </a:t>
            </a:r>
            <a:r>
              <a:rPr lang="el-GR" b="1" dirty="0"/>
              <a:t>ρυθμό</a:t>
            </a:r>
            <a:r>
              <a:rPr lang="en-US" b="1" dirty="0"/>
              <a:t> </a:t>
            </a:r>
            <a:r>
              <a:rPr lang="el-GR" b="1" dirty="0"/>
              <a:t>χορήγησης</a:t>
            </a:r>
            <a:r>
              <a:rPr lang="en-US" b="1" dirty="0"/>
              <a:t> x </a:t>
            </a:r>
            <a:r>
              <a:rPr lang="el-GR" b="1" dirty="0"/>
              <a:t>σταγόνες συσκευής (20 ή 60)]/60</a:t>
            </a:r>
          </a:p>
          <a:p>
            <a:r>
              <a:rPr lang="el-GR" dirty="0"/>
              <a:t>Για να υπολογίσουμε </a:t>
            </a:r>
            <a:r>
              <a:rPr lang="el-GR" u="sng" dirty="0"/>
              <a:t>σταγόνες/δευτερόλεπτο </a:t>
            </a:r>
            <a:r>
              <a:rPr lang="el-GR" dirty="0"/>
              <a:t>διαιρούμε πάλι/60</a:t>
            </a:r>
          </a:p>
        </p:txBody>
      </p:sp>
    </p:spTree>
    <p:extLst>
      <p:ext uri="{BB962C8B-B14F-4D97-AF65-F5344CB8AC3E}">
        <p14:creationId xmlns:p14="http://schemas.microsoft.com/office/powerpoint/2010/main" val="1444166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DFA96-69E2-4D61-0996-E01800B7E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Ρύθμιση συσκευής χορήγησης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F0582-ACDC-4F8E-7FBD-89187885C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Παράδειγμα: γάτα 5</a:t>
            </a:r>
            <a:r>
              <a:rPr lang="en-US" dirty="0"/>
              <a:t>kg, </a:t>
            </a:r>
            <a:r>
              <a:rPr lang="el-GR" dirty="0"/>
              <a:t>με 3 </a:t>
            </a:r>
            <a:r>
              <a:rPr lang="en-US" dirty="0"/>
              <a:t>ml</a:t>
            </a:r>
            <a:r>
              <a:rPr lang="el-GR" dirty="0"/>
              <a:t>/</a:t>
            </a:r>
            <a:r>
              <a:rPr lang="en-US" dirty="0"/>
              <a:t>kg/h</a:t>
            </a:r>
            <a:r>
              <a:rPr lang="el-GR" dirty="0"/>
              <a:t> με </a:t>
            </a:r>
            <a:r>
              <a:rPr lang="en-US" dirty="0"/>
              <a:t>micro </a:t>
            </a:r>
            <a:r>
              <a:rPr lang="el-GR" dirty="0"/>
              <a:t>συσκευή</a:t>
            </a:r>
          </a:p>
          <a:p>
            <a:r>
              <a:rPr lang="el-GR" dirty="0"/>
              <a:t>(5 </a:t>
            </a:r>
            <a:r>
              <a:rPr lang="en-US" dirty="0"/>
              <a:t>x 3 x 60</a:t>
            </a:r>
            <a:r>
              <a:rPr lang="el-GR" dirty="0"/>
              <a:t>)</a:t>
            </a:r>
            <a:r>
              <a:rPr lang="en-US" dirty="0"/>
              <a:t>/60 = 15 </a:t>
            </a:r>
            <a:r>
              <a:rPr lang="el-GR" dirty="0"/>
              <a:t>σταγόνες το λεπτό = 1 σταγόνα / 4</a:t>
            </a:r>
            <a:r>
              <a:rPr lang="en-US" dirty="0"/>
              <a:t> sec</a:t>
            </a:r>
            <a:endParaRPr lang="el-GR" dirty="0"/>
          </a:p>
          <a:p>
            <a:endParaRPr lang="el-GR" dirty="0"/>
          </a:p>
          <a:p>
            <a:r>
              <a:rPr lang="el-GR" dirty="0"/>
              <a:t>Εάν χρειαστεί στρογγυλοποιούμε στο κοντινότερο «μετρήσιμο» νούμερο (τύπου 1 σταγόνα στα τόσα </a:t>
            </a:r>
            <a:r>
              <a:rPr lang="en-US" dirty="0"/>
              <a:t>sec </a:t>
            </a:r>
            <a:r>
              <a:rPr lang="el-GR" dirty="0"/>
              <a:t>ή τόσες σταγόνες/</a:t>
            </a:r>
            <a:r>
              <a:rPr lang="en-US" dirty="0"/>
              <a:t>sec)</a:t>
            </a:r>
          </a:p>
          <a:p>
            <a:endParaRPr lang="en-US" dirty="0"/>
          </a:p>
          <a:p>
            <a:r>
              <a:rPr lang="el-GR" dirty="0"/>
              <a:t>Σκύλος 16 </a:t>
            </a:r>
            <a:r>
              <a:rPr lang="en-US" dirty="0"/>
              <a:t>kg </a:t>
            </a:r>
            <a:r>
              <a:rPr lang="el-GR" dirty="0"/>
              <a:t>με 5 </a:t>
            </a:r>
            <a:r>
              <a:rPr lang="en-US" dirty="0"/>
              <a:t>ml/kg/h </a:t>
            </a:r>
            <a:r>
              <a:rPr lang="el-GR" dirty="0"/>
              <a:t>με </a:t>
            </a:r>
            <a:r>
              <a:rPr lang="en-US" dirty="0"/>
              <a:t>macro </a:t>
            </a:r>
            <a:r>
              <a:rPr lang="el-GR" dirty="0"/>
              <a:t>συσκευή</a:t>
            </a:r>
          </a:p>
          <a:p>
            <a:r>
              <a:rPr lang="el-GR" dirty="0"/>
              <a:t>(16 </a:t>
            </a:r>
            <a:r>
              <a:rPr lang="en-US" dirty="0"/>
              <a:t>x 5 x 20</a:t>
            </a:r>
            <a:r>
              <a:rPr lang="el-GR" dirty="0"/>
              <a:t>)</a:t>
            </a:r>
            <a:r>
              <a:rPr lang="en-US" dirty="0"/>
              <a:t>/60 = </a:t>
            </a:r>
            <a:r>
              <a:rPr lang="el-GR" dirty="0"/>
              <a:t> 26.666 σταγόνες/</a:t>
            </a:r>
            <a:r>
              <a:rPr lang="en-US" dirty="0"/>
              <a:t>min </a:t>
            </a:r>
            <a:r>
              <a:rPr lang="el-GR" dirty="0"/>
              <a:t>στρογγυλοποιούμε στις 30 σταγόνες/</a:t>
            </a:r>
            <a:r>
              <a:rPr lang="en-US" dirty="0"/>
              <a:t>min = 1 </a:t>
            </a:r>
            <a:r>
              <a:rPr lang="el-GR" dirty="0"/>
              <a:t>σταγόνα/ 2</a:t>
            </a:r>
            <a:r>
              <a:rPr lang="en-US" dirty="0"/>
              <a:t> sec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18997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1691</Words>
  <Application>Microsoft Office PowerPoint</Application>
  <PresentationFormat>Widescreen</PresentationFormat>
  <Paragraphs>116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Aptos</vt:lpstr>
      <vt:lpstr>Aptos Display</vt:lpstr>
      <vt:lpstr>Arial</vt:lpstr>
      <vt:lpstr>Office Theme</vt:lpstr>
      <vt:lpstr>Στάγδην χορήγηση </vt:lpstr>
      <vt:lpstr>Στάγδην χορήγηση υγρών iv</vt:lpstr>
      <vt:lpstr>Συσκευές χορήγησης</vt:lpstr>
      <vt:lpstr>PowerPoint Presentation</vt:lpstr>
      <vt:lpstr>PowerPoint Presentation</vt:lpstr>
      <vt:lpstr>Ρύθμιση συσκευής χορήγησης</vt:lpstr>
      <vt:lpstr>2013 AAHA/AAFP fluid  therapy guidelines </vt:lpstr>
      <vt:lpstr>Ρύθμιση συσκευής χορήγησης</vt:lpstr>
      <vt:lpstr>Ρύθμιση συσκευής χορήγησης</vt:lpstr>
      <vt:lpstr>Γιατί να χορηγήσω μία ουσία στάγδην?</vt:lpstr>
      <vt:lpstr>PowerPoint Presentation</vt:lpstr>
      <vt:lpstr>Πώς χορηγώ CRI?</vt:lpstr>
      <vt:lpstr>Αντλίες CRI</vt:lpstr>
      <vt:lpstr>PowerPoint Presentation</vt:lpstr>
      <vt:lpstr>Υπολογισμός CRI</vt:lpstr>
      <vt:lpstr>Μεγάλη σειρά από πράξεις</vt:lpstr>
      <vt:lpstr>PowerPoint Presentation</vt:lpstr>
      <vt:lpstr>Υπολογισμός με τον τύπο</vt:lpstr>
      <vt:lpstr>Υπολογισμός με τον τύπο</vt:lpstr>
      <vt:lpstr>Υπολογισμός με τον τύπο</vt:lpstr>
      <vt:lpstr>Υπολογισμός με τον τύπο</vt:lpstr>
      <vt:lpstr>Πίνακες</vt:lpstr>
      <vt:lpstr>Apps</vt:lpstr>
      <vt:lpstr>Ετοιμάζοντας το διάλυμα ουσίας για CRI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Στάγδην χορήγηση </dc:title>
  <dc:creator>Babis Kostakis</dc:creator>
  <cp:lastModifiedBy>Babis Kostakis</cp:lastModifiedBy>
  <cp:revision>11</cp:revision>
  <dcterms:created xsi:type="dcterms:W3CDTF">2024-05-06T09:41:51Z</dcterms:created>
  <dcterms:modified xsi:type="dcterms:W3CDTF">2024-05-28T13:24:41Z</dcterms:modified>
</cp:coreProperties>
</file>