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290" r:id="rId5"/>
    <p:sldId id="291" r:id="rId6"/>
    <p:sldId id="292" r:id="rId7"/>
    <p:sldId id="293" r:id="rId8"/>
    <p:sldId id="313" r:id="rId9"/>
    <p:sldId id="294" r:id="rId10"/>
    <p:sldId id="295" r:id="rId11"/>
    <p:sldId id="296" r:id="rId12"/>
    <p:sldId id="338" r:id="rId13"/>
    <p:sldId id="314" r:id="rId14"/>
    <p:sldId id="315" r:id="rId15"/>
    <p:sldId id="297" r:id="rId16"/>
    <p:sldId id="298" r:id="rId17"/>
    <p:sldId id="340" r:id="rId18"/>
    <p:sldId id="341" r:id="rId19"/>
    <p:sldId id="342" r:id="rId20"/>
    <p:sldId id="299" r:id="rId21"/>
    <p:sldId id="300" r:id="rId22"/>
    <p:sldId id="301" r:id="rId23"/>
    <p:sldId id="302" r:id="rId24"/>
    <p:sldId id="345" r:id="rId25"/>
    <p:sldId id="303" r:id="rId26"/>
    <p:sldId id="304" r:id="rId27"/>
    <p:sldId id="305" r:id="rId28"/>
    <p:sldId id="306" r:id="rId29"/>
    <p:sldId id="307" r:id="rId30"/>
    <p:sldId id="309" r:id="rId31"/>
    <p:sldId id="310" r:id="rId32"/>
    <p:sldId id="311" r:id="rId33"/>
    <p:sldId id="344" r:id="rId34"/>
    <p:sldId id="312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5" r:id="rId53"/>
    <p:sldId id="333" r:id="rId54"/>
    <p:sldId id="334" r:id="rId55"/>
    <p:sldId id="336" r:id="rId56"/>
    <p:sldId id="337" r:id="rId57"/>
    <p:sldId id="274" r:id="rId58"/>
    <p:sldId id="275" r:id="rId59"/>
    <p:sldId id="276" r:id="rId60"/>
    <p:sldId id="277" r:id="rId61"/>
    <p:sldId id="278" r:id="rId62"/>
    <p:sldId id="279" r:id="rId63"/>
    <p:sldId id="280" r:id="rId64"/>
    <p:sldId id="281" r:id="rId65"/>
    <p:sldId id="282" r:id="rId66"/>
    <p:sldId id="284" r:id="rId67"/>
    <p:sldId id="285" r:id="rId68"/>
    <p:sldId id="287" r:id="rId69"/>
    <p:sldId id="346" r:id="rId70"/>
    <p:sldId id="268" r:id="rId7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11/5/2022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505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11/5/2022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951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11/5/2022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529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11/5/2022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8883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11/5/2022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53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11/5/2022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319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11/5/2022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990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11/5/2022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693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11/5/2022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618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11/5/2022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7711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88B-EE62-4D81-B931-9FC2E9C8C880}" type="datetimeFigureOut">
              <a:rPr lang="el-GR" smtClean="0"/>
              <a:t>11/5/2022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360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4988B-EE62-4D81-B931-9FC2E9C8C880}" type="datetimeFigureOut">
              <a:rPr lang="el-GR" smtClean="0"/>
              <a:t>11/5/2022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D12BC-8BF0-400F-9DAF-C39D589C4DC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208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xcQYmPDqXs&amp;list=PLVI_iGT5ZuRkjNYBEbjTOYYxkSFDAMn1C&amp;index=5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3cAR6KbRZqM&amp;t=37s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08363" y="110692"/>
            <a:ext cx="9144000" cy="92008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dirty="0"/>
              <a:t>Εύγραμμη </a:t>
            </a:r>
            <a:r>
              <a:rPr lang="el-GR" dirty="0" err="1"/>
              <a:t>Συνμεταβολή</a:t>
            </a:r>
            <a:r>
              <a:rPr lang="el-GR" dirty="0"/>
              <a:t> ή Εύγραμμη </a:t>
            </a:r>
            <a:r>
              <a:rPr lang="el-GR" dirty="0" err="1"/>
              <a:t>Παλλινδρόμιση</a:t>
            </a:r>
            <a:r>
              <a:rPr lang="el-GR" dirty="0"/>
              <a:t>  </a:t>
            </a:r>
          </a:p>
          <a:p>
            <a:r>
              <a:rPr lang="en-US" dirty="0"/>
              <a:t>Regression analysis </a:t>
            </a:r>
            <a:endParaRPr lang="el-GR" dirty="0"/>
          </a:p>
        </p:txBody>
      </p:sp>
      <p:sp>
        <p:nvSpPr>
          <p:cNvPr id="2" name="TextBox 1"/>
          <p:cNvSpPr txBox="1"/>
          <p:nvPr/>
        </p:nvSpPr>
        <p:spPr>
          <a:xfrm>
            <a:off x="290945" y="1379913"/>
            <a:ext cx="117625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000" dirty="0"/>
              <a:t>Χρησιμοποιείται σε περιπτώσεις που υπάρχουν </a:t>
            </a:r>
            <a:r>
              <a:rPr lang="el-GR" sz="2000" b="1" dirty="0"/>
              <a:t>2 μεταβλητές </a:t>
            </a:r>
            <a:r>
              <a:rPr lang="en-US" sz="2000" b="1" dirty="0"/>
              <a:t>(bivariate analysis) </a:t>
            </a:r>
            <a:r>
              <a:rPr lang="el-GR" sz="2000" dirty="0"/>
              <a:t>και θέλουμε να μελετήσουμε την σχέση αναμεσά τους</a:t>
            </a:r>
            <a:r>
              <a:rPr lang="en-US" sz="2000" dirty="0"/>
              <a:t>, </a:t>
            </a:r>
            <a:r>
              <a:rPr lang="el-GR" sz="2000" dirty="0"/>
              <a:t>στην περίπτωση πολλών μεταβλητών</a:t>
            </a:r>
            <a:r>
              <a:rPr lang="en-US" sz="2000" dirty="0"/>
              <a:t> (</a:t>
            </a:r>
            <a:r>
              <a:rPr lang="el-GR" sz="2000" dirty="0" err="1"/>
              <a:t>πολυμεταβλητή</a:t>
            </a:r>
            <a:r>
              <a:rPr lang="el-GR" sz="2000" dirty="0"/>
              <a:t> ανάλυσης</a:t>
            </a:r>
            <a:r>
              <a:rPr lang="en-US" sz="2000" dirty="0"/>
              <a:t> multivariate analysis). </a:t>
            </a:r>
            <a:r>
              <a:rPr lang="el-GR" sz="2000" dirty="0"/>
              <a:t> </a:t>
            </a:r>
          </a:p>
          <a:p>
            <a:pPr algn="ctr"/>
            <a:r>
              <a:rPr lang="el-GR" sz="2000" dirty="0">
                <a:highlight>
                  <a:srgbClr val="FFFF00"/>
                </a:highlight>
              </a:rPr>
              <a:t>Η μία μεταβλητή είναι το αίτιο (ανεξάρτητη) και η άλλη το αποτέλεσμα (εξαρτημένη).  </a:t>
            </a:r>
          </a:p>
          <a:p>
            <a:r>
              <a:rPr lang="el-GR" sz="2000" i="1" u="sng" dirty="0"/>
              <a:t>Παράδειγμα: </a:t>
            </a:r>
          </a:p>
          <a:p>
            <a:r>
              <a:rPr lang="el-GR" sz="2000" dirty="0"/>
              <a:t>Ποια είναι η σχέση αναμεσά στην ποσότητα του λιπάσματος </a:t>
            </a:r>
            <a:r>
              <a:rPr lang="el-GR" sz="2000" dirty="0">
                <a:highlight>
                  <a:srgbClr val="FFFF00"/>
                </a:highlight>
              </a:rPr>
              <a:t>(αίτιο – ανεξάρτητη μεταβλητή) </a:t>
            </a:r>
            <a:r>
              <a:rPr lang="el-GR" sz="2000" dirty="0"/>
              <a:t>και της απόδοσης </a:t>
            </a:r>
            <a:r>
              <a:rPr lang="el-GR" sz="2000" dirty="0">
                <a:highlight>
                  <a:srgbClr val="FFFF00"/>
                </a:highlight>
              </a:rPr>
              <a:t>(αποτέλεσμα – εξαρτημένη μεταβλητή)</a:t>
            </a:r>
            <a:r>
              <a:rPr lang="el-GR" sz="2000" dirty="0"/>
              <a:t>; </a:t>
            </a:r>
          </a:p>
          <a:p>
            <a:r>
              <a:rPr lang="el-GR" sz="2000" dirty="0"/>
              <a:t>Ποια είναι η σχέση ανάμεσα στην ποσότητα ενός εντομοκτόνου </a:t>
            </a:r>
            <a:r>
              <a:rPr lang="el-GR" sz="2000" dirty="0">
                <a:highlight>
                  <a:srgbClr val="FFFF00"/>
                </a:highlight>
              </a:rPr>
              <a:t>(αίτιο – ανεξάρτητη μεταβλητή) </a:t>
            </a:r>
            <a:r>
              <a:rPr lang="el-GR" sz="2000" dirty="0"/>
              <a:t>και του αριθμού των εντόμων που θανατώνονται </a:t>
            </a:r>
            <a:r>
              <a:rPr lang="el-GR" sz="2000" dirty="0">
                <a:highlight>
                  <a:srgbClr val="FFFF00"/>
                </a:highlight>
              </a:rPr>
              <a:t>(αποτέλεσμα – εξαρτημένη μεταβλητή); </a:t>
            </a:r>
          </a:p>
          <a:p>
            <a:endParaRPr lang="el-GR" sz="2000" dirty="0"/>
          </a:p>
          <a:p>
            <a:r>
              <a:rPr lang="el-GR" sz="2000" dirty="0"/>
              <a:t>Στις παραπάνω περιπτώσεις υπάρχουν 2 γνωρίσματα που μεταβάλλονται ταυτόχρονα γιατί έχουν κάποια σχέση.  </a:t>
            </a:r>
          </a:p>
          <a:p>
            <a:r>
              <a:rPr lang="el-GR" sz="2000" dirty="0"/>
              <a:t>Μπορεί να παρασταθεί με την εξίσωση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y=f(x)</a:t>
            </a:r>
          </a:p>
          <a:p>
            <a:endParaRPr lang="en-US" sz="2000" dirty="0"/>
          </a:p>
          <a:p>
            <a:pPr algn="ctr"/>
            <a:r>
              <a:rPr lang="el-GR" sz="2000" dirty="0"/>
              <a:t>Η διαφορά </a:t>
            </a:r>
            <a:r>
              <a:rPr lang="el-GR" sz="2000" dirty="0" err="1"/>
              <a:t>συμεταβολής</a:t>
            </a:r>
            <a:r>
              <a:rPr lang="el-GR" sz="2000" dirty="0"/>
              <a:t> με τη συσχέτιση είναι ότι στην συσχέτιση η μια μεταβλητή δεν μεταβάλλεται λόγο της μεταβολής της άλλης (οι δυο μεταβλητές είναι ανεξάρτητες). </a:t>
            </a:r>
          </a:p>
        </p:txBody>
      </p:sp>
    </p:spTree>
    <p:extLst>
      <p:ext uri="{BB962C8B-B14F-4D97-AF65-F5344CB8AC3E}">
        <p14:creationId xmlns:p14="http://schemas.microsoft.com/office/powerpoint/2010/main" val="1527398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99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38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4" y="989215"/>
            <a:ext cx="10572751" cy="5228705"/>
          </a:xfrm>
          <a:prstGeom prst="rect">
            <a:avLst/>
          </a:prstGeom>
        </p:spPr>
      </p:pic>
      <p:sp>
        <p:nvSpPr>
          <p:cNvPr id="3" name="Υπότιτλος 2"/>
          <p:cNvSpPr txBox="1">
            <a:spLocks/>
          </p:cNvSpPr>
          <p:nvPr/>
        </p:nvSpPr>
        <p:spPr>
          <a:xfrm>
            <a:off x="1108363" y="110692"/>
            <a:ext cx="9144000" cy="5875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dirty="0"/>
              <a:t>Σχέσεις μεταξύ 2 μεταβλητών  </a:t>
            </a:r>
          </a:p>
        </p:txBody>
      </p:sp>
    </p:spTree>
    <p:extLst>
      <p:ext uri="{BB962C8B-B14F-4D97-AF65-F5344CB8AC3E}">
        <p14:creationId xmlns:p14="http://schemas.microsoft.com/office/powerpoint/2010/main" val="3968070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632733"/>
            <a:ext cx="8172450" cy="559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34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82" y="490451"/>
            <a:ext cx="10257905" cy="586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2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52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48" y="562062"/>
            <a:ext cx="8967831" cy="4899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A7798E-E16E-4F89-8DF2-77C1636F4341}"/>
              </a:ext>
            </a:extLst>
          </p:cNvPr>
          <p:cNvSpPr txBox="1"/>
          <p:nvPr/>
        </p:nvSpPr>
        <p:spPr>
          <a:xfrm>
            <a:off x="2340528" y="5662569"/>
            <a:ext cx="74326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Κατανομή </a:t>
            </a:r>
            <a:r>
              <a:rPr lang="en-US" dirty="0"/>
              <a:t>F = </a:t>
            </a:r>
            <a:r>
              <a:rPr lang="el-GR" dirty="0" err="1"/>
              <a:t>Παραλλακτηκότητα</a:t>
            </a:r>
            <a:r>
              <a:rPr lang="el-GR" dirty="0"/>
              <a:t> που ειρηνεύει η γραμμή </a:t>
            </a:r>
            <a:r>
              <a:rPr lang="el-GR" dirty="0" err="1"/>
              <a:t>συνμεταβολής</a:t>
            </a:r>
            <a:r>
              <a:rPr lang="el-GR" dirty="0"/>
              <a:t> </a:t>
            </a:r>
            <a:r>
              <a:rPr lang="en-US" dirty="0"/>
              <a:t> / </a:t>
            </a:r>
            <a:r>
              <a:rPr lang="el-GR" dirty="0" err="1"/>
              <a:t>παραλακτηκότητα</a:t>
            </a:r>
            <a:r>
              <a:rPr lang="el-GR" dirty="0"/>
              <a:t> που δεν μπορεί να ερμηνεύσει </a:t>
            </a:r>
          </a:p>
          <a:p>
            <a:r>
              <a:rPr lang="el-GR" dirty="0"/>
              <a:t>Ονομάζεται κριτήριο </a:t>
            </a:r>
            <a:r>
              <a:rPr lang="en-US" dirty="0"/>
              <a:t>F </a:t>
            </a:r>
          </a:p>
          <a:p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83904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2479AE-5B08-42A7-B8E1-4F78E88852FF}"/>
              </a:ext>
            </a:extLst>
          </p:cNvPr>
          <p:cNvSpPr txBox="1"/>
          <p:nvPr/>
        </p:nvSpPr>
        <p:spPr>
          <a:xfrm>
            <a:off x="1167086" y="342368"/>
            <a:ext cx="927822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Για να αποδείξουμε εάν το </a:t>
            </a:r>
            <a:r>
              <a:rPr lang="en-US" dirty="0"/>
              <a:t>b </a:t>
            </a:r>
            <a:r>
              <a:rPr lang="el-GR" dirty="0"/>
              <a:t>(</a:t>
            </a:r>
            <a:r>
              <a:rPr lang="el-GR" dirty="0" err="1"/>
              <a:t>κλιση</a:t>
            </a:r>
            <a:r>
              <a:rPr lang="el-GR" dirty="0"/>
              <a:t> γραμμής </a:t>
            </a:r>
            <a:r>
              <a:rPr lang="el-GR" dirty="0" err="1"/>
              <a:t>συνμεταβολής</a:t>
            </a:r>
            <a:r>
              <a:rPr lang="el-GR" dirty="0"/>
              <a:t> είναι σημαντική θα χρησιμοποιήσουμε την κατανομή </a:t>
            </a:r>
            <a:r>
              <a:rPr lang="el-GR" b="1" dirty="0" err="1"/>
              <a:t>Κατανομή</a:t>
            </a:r>
            <a:r>
              <a:rPr lang="el-GR" b="1" dirty="0"/>
              <a:t> </a:t>
            </a:r>
            <a:r>
              <a:rPr lang="en-US" b="1" dirty="0"/>
              <a:t>F </a:t>
            </a:r>
            <a:endParaRPr lang="el-GR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47944-6908-4978-A82A-FCB0ACA3D4B2}"/>
              </a:ext>
            </a:extLst>
          </p:cNvPr>
          <p:cNvSpPr txBox="1"/>
          <p:nvPr/>
        </p:nvSpPr>
        <p:spPr>
          <a:xfrm>
            <a:off x="1167086" y="1763091"/>
            <a:ext cx="101422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2000" b="1" dirty="0"/>
          </a:p>
          <a:p>
            <a:r>
              <a:rPr lang="el-GR" sz="2000" b="1" dirty="0"/>
              <a:t>Κατανομή </a:t>
            </a:r>
            <a:r>
              <a:rPr lang="en-US" sz="2000" b="1" dirty="0"/>
              <a:t>F= </a:t>
            </a:r>
            <a:r>
              <a:rPr lang="el-GR" sz="2000" dirty="0" err="1"/>
              <a:t>Παραλλακτηκότητα</a:t>
            </a:r>
            <a:r>
              <a:rPr lang="el-GR" sz="2000" dirty="0"/>
              <a:t> που ειρηνεύει η γραμμή </a:t>
            </a:r>
            <a:r>
              <a:rPr lang="el-GR" sz="2000" dirty="0" err="1"/>
              <a:t>συνμεταβολής</a:t>
            </a:r>
            <a:r>
              <a:rPr lang="el-GR" sz="2000" dirty="0"/>
              <a:t> </a:t>
            </a:r>
            <a:r>
              <a:rPr lang="el-GR" sz="2000" b="1" dirty="0"/>
              <a:t>/</a:t>
            </a:r>
            <a:r>
              <a:rPr lang="el-GR" sz="2000" dirty="0"/>
              <a:t> </a:t>
            </a:r>
            <a:r>
              <a:rPr lang="el-GR" sz="2000" dirty="0" err="1"/>
              <a:t>παραλλακτηκότητα</a:t>
            </a:r>
            <a:r>
              <a:rPr lang="el-GR" sz="2000" dirty="0"/>
              <a:t> που δεν μπορεί να ερμηνεύσει </a:t>
            </a:r>
            <a:endParaRPr lang="el-GR" sz="2000" b="1" dirty="0"/>
          </a:p>
          <a:p>
            <a:endParaRPr lang="el-GR" sz="2000" b="1" dirty="0"/>
          </a:p>
          <a:p>
            <a:r>
              <a:rPr lang="el-GR" sz="2000" b="1" dirty="0"/>
              <a:t>Ονομάζεται κριτήριο </a:t>
            </a:r>
            <a:r>
              <a:rPr lang="en-US" sz="2000" b="1" dirty="0"/>
              <a:t>F </a:t>
            </a:r>
            <a:r>
              <a:rPr lang="el-GR" sz="2000" b="1" dirty="0"/>
              <a:t>ή </a:t>
            </a:r>
            <a:r>
              <a:rPr lang="en-US" sz="2000" b="1" dirty="0"/>
              <a:t>F-</a:t>
            </a:r>
            <a:r>
              <a:rPr lang="el-GR" sz="2000" b="1" dirty="0"/>
              <a:t>Κριτήριο </a:t>
            </a:r>
            <a:r>
              <a:rPr lang="en-US" sz="2000" b="1" dirty="0"/>
              <a:t>(e-book </a:t>
            </a:r>
            <a:r>
              <a:rPr lang="el-GR" sz="2000" b="1" dirty="0" err="1"/>
              <a:t>σελ</a:t>
            </a:r>
            <a:r>
              <a:rPr lang="el-GR" sz="2000" b="1" dirty="0"/>
              <a:t> 84 και 85 εμφανίζονται οι κρίσιμες τιμές του </a:t>
            </a:r>
            <a:r>
              <a:rPr lang="en-US" sz="2000" b="1" dirty="0"/>
              <a:t>F </a:t>
            </a:r>
            <a:r>
              <a:rPr lang="el-GR" sz="2000" b="1" dirty="0"/>
              <a:t>για τον αριθμητή και τον παρανομαστεί του κριτηρίου για τους αντιστοίχους </a:t>
            </a:r>
            <a:r>
              <a:rPr lang="en-US" sz="2000" b="1" dirty="0"/>
              <a:t>B</a:t>
            </a:r>
            <a:r>
              <a:rPr lang="el-GR" sz="2000" b="1" dirty="0"/>
              <a:t>Ε) </a:t>
            </a:r>
            <a:endParaRPr lang="en-US" sz="2000" b="1" dirty="0"/>
          </a:p>
          <a:p>
            <a:endParaRPr lang="el-GR" sz="2000"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5176338-7CD3-42D5-86BD-81910A8C1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918" y="2788696"/>
            <a:ext cx="1428750" cy="83581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9003B90-EC9C-43E3-BEF7-903AF5616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448" y="2541700"/>
            <a:ext cx="1571625" cy="10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25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79785D5-D4F9-41C0-B192-7787F47C9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41" y="419450"/>
            <a:ext cx="10855354" cy="61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09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61B5A7A-21B3-4337-B62B-74B15F87F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71" y="717259"/>
            <a:ext cx="11039911" cy="587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8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99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55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29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76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DC8184-A597-44AA-90B2-4E7E4DB5123B}"/>
              </a:ext>
            </a:extLst>
          </p:cNvPr>
          <p:cNvSpPr txBox="1"/>
          <p:nvPr/>
        </p:nvSpPr>
        <p:spPr>
          <a:xfrm>
            <a:off x="1828800" y="5410899"/>
            <a:ext cx="75500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Τα </a:t>
            </a:r>
            <a:r>
              <a:rPr lang="en-US" dirty="0"/>
              <a:t>outliers </a:t>
            </a:r>
            <a:r>
              <a:rPr lang="el-GR" dirty="0"/>
              <a:t>δεν πρέπει να είναι πάνω από 3,29 στο </a:t>
            </a:r>
            <a:r>
              <a:rPr lang="en-US" dirty="0"/>
              <a:t>residual plot (</a:t>
            </a:r>
            <a:r>
              <a:rPr lang="en-US" dirty="0" err="1"/>
              <a:t>spss</a:t>
            </a:r>
            <a:r>
              <a:rPr lang="en-US" dirty="0"/>
              <a:t>) </a:t>
            </a:r>
          </a:p>
          <a:p>
            <a:r>
              <a:rPr lang="en-US" dirty="0"/>
              <a:t>H Normality </a:t>
            </a:r>
            <a:r>
              <a:rPr lang="el-GR" dirty="0"/>
              <a:t>διερευνάται με το </a:t>
            </a:r>
            <a:r>
              <a:rPr lang="en-US" dirty="0"/>
              <a:t>P-P plot </a:t>
            </a:r>
            <a:r>
              <a:rPr lang="el-GR" dirty="0"/>
              <a:t>ή το </a:t>
            </a:r>
            <a:r>
              <a:rPr lang="en-US" dirty="0" err="1"/>
              <a:t>Komovora</a:t>
            </a:r>
            <a:r>
              <a:rPr lang="en-US" dirty="0"/>
              <a:t> – </a:t>
            </a:r>
            <a:r>
              <a:rPr lang="en-US" dirty="0" err="1"/>
              <a:t>Smirnof</a:t>
            </a:r>
            <a:r>
              <a:rPr lang="en-US" dirty="0"/>
              <a:t> test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95787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7CC5838-4C67-43D8-8EE8-7006D584E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76" y="362607"/>
            <a:ext cx="11035862" cy="6495393"/>
          </a:xfrm>
          <a:prstGeom prst="rect">
            <a:avLst/>
          </a:prstGeom>
        </p:spPr>
      </p:pic>
      <p:sp>
        <p:nvSpPr>
          <p:cNvPr id="3" name="Ελεύθερη σχεδίαση: Σχήμα 2">
            <a:extLst>
              <a:ext uri="{FF2B5EF4-FFF2-40B4-BE49-F238E27FC236}">
                <a16:creationId xmlns:a16="http://schemas.microsoft.com/office/drawing/2014/main" id="{A33F47EC-FA16-4A7E-BB7C-B1CABD9108B5}"/>
              </a:ext>
            </a:extLst>
          </p:cNvPr>
          <p:cNvSpPr/>
          <p:nvPr/>
        </p:nvSpPr>
        <p:spPr>
          <a:xfrm>
            <a:off x="7966841" y="3762703"/>
            <a:ext cx="1998168" cy="1460938"/>
          </a:xfrm>
          <a:custGeom>
            <a:avLst/>
            <a:gdLst>
              <a:gd name="connsiteX0" fmla="*/ 1166649 w 1998168"/>
              <a:gd name="connsiteY0" fmla="*/ 42042 h 1460938"/>
              <a:gd name="connsiteX1" fmla="*/ 1093076 w 1998168"/>
              <a:gd name="connsiteY1" fmla="*/ 63063 h 1460938"/>
              <a:gd name="connsiteX2" fmla="*/ 966952 w 1998168"/>
              <a:gd name="connsiteY2" fmla="*/ 84083 h 1460938"/>
              <a:gd name="connsiteX3" fmla="*/ 882869 w 1998168"/>
              <a:gd name="connsiteY3" fmla="*/ 115614 h 1460938"/>
              <a:gd name="connsiteX4" fmla="*/ 777766 w 1998168"/>
              <a:gd name="connsiteY4" fmla="*/ 147145 h 1460938"/>
              <a:gd name="connsiteX5" fmla="*/ 683173 w 1998168"/>
              <a:gd name="connsiteY5" fmla="*/ 178676 h 1460938"/>
              <a:gd name="connsiteX6" fmla="*/ 578069 w 1998168"/>
              <a:gd name="connsiteY6" fmla="*/ 189187 h 1460938"/>
              <a:gd name="connsiteX7" fmla="*/ 388883 w 1998168"/>
              <a:gd name="connsiteY7" fmla="*/ 262759 h 1460938"/>
              <a:gd name="connsiteX8" fmla="*/ 304800 w 1998168"/>
              <a:gd name="connsiteY8" fmla="*/ 294290 h 1460938"/>
              <a:gd name="connsiteX9" fmla="*/ 199697 w 1998168"/>
              <a:gd name="connsiteY9" fmla="*/ 336331 h 1460938"/>
              <a:gd name="connsiteX10" fmla="*/ 168166 w 1998168"/>
              <a:gd name="connsiteY10" fmla="*/ 357352 h 1460938"/>
              <a:gd name="connsiteX11" fmla="*/ 136635 w 1998168"/>
              <a:gd name="connsiteY11" fmla="*/ 399394 h 1460938"/>
              <a:gd name="connsiteX12" fmla="*/ 105104 w 1998168"/>
              <a:gd name="connsiteY12" fmla="*/ 430925 h 1460938"/>
              <a:gd name="connsiteX13" fmla="*/ 84083 w 1998168"/>
              <a:gd name="connsiteY13" fmla="*/ 483476 h 1460938"/>
              <a:gd name="connsiteX14" fmla="*/ 73573 w 1998168"/>
              <a:gd name="connsiteY14" fmla="*/ 525518 h 1460938"/>
              <a:gd name="connsiteX15" fmla="*/ 42042 w 1998168"/>
              <a:gd name="connsiteY15" fmla="*/ 557049 h 1460938"/>
              <a:gd name="connsiteX16" fmla="*/ 31531 w 1998168"/>
              <a:gd name="connsiteY16" fmla="*/ 609600 h 1460938"/>
              <a:gd name="connsiteX17" fmla="*/ 10511 w 1998168"/>
              <a:gd name="connsiteY17" fmla="*/ 651642 h 1460938"/>
              <a:gd name="connsiteX18" fmla="*/ 0 w 1998168"/>
              <a:gd name="connsiteY18" fmla="*/ 693683 h 1460938"/>
              <a:gd name="connsiteX19" fmla="*/ 42042 w 1998168"/>
              <a:gd name="connsiteY19" fmla="*/ 1030014 h 1460938"/>
              <a:gd name="connsiteX20" fmla="*/ 84083 w 1998168"/>
              <a:gd name="connsiteY20" fmla="*/ 1093076 h 1460938"/>
              <a:gd name="connsiteX21" fmla="*/ 105104 w 1998168"/>
              <a:gd name="connsiteY21" fmla="*/ 1124607 h 1460938"/>
              <a:gd name="connsiteX22" fmla="*/ 147145 w 1998168"/>
              <a:gd name="connsiteY22" fmla="*/ 1135118 h 1460938"/>
              <a:gd name="connsiteX23" fmla="*/ 220718 w 1998168"/>
              <a:gd name="connsiteY23" fmla="*/ 1198180 h 1460938"/>
              <a:gd name="connsiteX24" fmla="*/ 252249 w 1998168"/>
              <a:gd name="connsiteY24" fmla="*/ 1208690 h 1460938"/>
              <a:gd name="connsiteX25" fmla="*/ 367862 w 1998168"/>
              <a:gd name="connsiteY25" fmla="*/ 1271752 h 1460938"/>
              <a:gd name="connsiteX26" fmla="*/ 609600 w 1998168"/>
              <a:gd name="connsiteY26" fmla="*/ 1376856 h 1460938"/>
              <a:gd name="connsiteX27" fmla="*/ 693683 w 1998168"/>
              <a:gd name="connsiteY27" fmla="*/ 1387366 h 1460938"/>
              <a:gd name="connsiteX28" fmla="*/ 882869 w 1998168"/>
              <a:gd name="connsiteY28" fmla="*/ 1429407 h 1460938"/>
              <a:gd name="connsiteX29" fmla="*/ 935421 w 1998168"/>
              <a:gd name="connsiteY29" fmla="*/ 1439918 h 1460938"/>
              <a:gd name="connsiteX30" fmla="*/ 1082566 w 1998168"/>
              <a:gd name="connsiteY30" fmla="*/ 1450428 h 1460938"/>
              <a:gd name="connsiteX31" fmla="*/ 1187669 w 1998168"/>
              <a:gd name="connsiteY31" fmla="*/ 1460938 h 1460938"/>
              <a:gd name="connsiteX32" fmla="*/ 1629104 w 1998168"/>
              <a:gd name="connsiteY32" fmla="*/ 1450428 h 1460938"/>
              <a:gd name="connsiteX33" fmla="*/ 1671145 w 1998168"/>
              <a:gd name="connsiteY33" fmla="*/ 1439918 h 1460938"/>
              <a:gd name="connsiteX34" fmla="*/ 1765738 w 1998168"/>
              <a:gd name="connsiteY34" fmla="*/ 1418897 h 1460938"/>
              <a:gd name="connsiteX35" fmla="*/ 1797269 w 1998168"/>
              <a:gd name="connsiteY35" fmla="*/ 1397876 h 1460938"/>
              <a:gd name="connsiteX36" fmla="*/ 1881352 w 1998168"/>
              <a:gd name="connsiteY36" fmla="*/ 1355835 h 1460938"/>
              <a:gd name="connsiteX37" fmla="*/ 1954925 w 1998168"/>
              <a:gd name="connsiteY37" fmla="*/ 1261242 h 1460938"/>
              <a:gd name="connsiteX38" fmla="*/ 1986456 w 1998168"/>
              <a:gd name="connsiteY38" fmla="*/ 1177159 h 1460938"/>
              <a:gd name="connsiteX39" fmla="*/ 1996966 w 1998168"/>
              <a:gd name="connsiteY39" fmla="*/ 1124607 h 1460938"/>
              <a:gd name="connsiteX40" fmla="*/ 1975945 w 1998168"/>
              <a:gd name="connsiteY40" fmla="*/ 746235 h 1460938"/>
              <a:gd name="connsiteX41" fmla="*/ 1965435 w 1998168"/>
              <a:gd name="connsiteY41" fmla="*/ 714704 h 1460938"/>
              <a:gd name="connsiteX42" fmla="*/ 1944414 w 1998168"/>
              <a:gd name="connsiteY42" fmla="*/ 683173 h 1460938"/>
              <a:gd name="connsiteX43" fmla="*/ 1923393 w 1998168"/>
              <a:gd name="connsiteY43" fmla="*/ 620111 h 1460938"/>
              <a:gd name="connsiteX44" fmla="*/ 1912883 w 1998168"/>
              <a:gd name="connsiteY44" fmla="*/ 588580 h 1460938"/>
              <a:gd name="connsiteX45" fmla="*/ 1891862 w 1998168"/>
              <a:gd name="connsiteY45" fmla="*/ 504497 h 1460938"/>
              <a:gd name="connsiteX46" fmla="*/ 1828800 w 1998168"/>
              <a:gd name="connsiteY46" fmla="*/ 399394 h 1460938"/>
              <a:gd name="connsiteX47" fmla="*/ 1786759 w 1998168"/>
              <a:gd name="connsiteY47" fmla="*/ 325821 h 1460938"/>
              <a:gd name="connsiteX48" fmla="*/ 1776249 w 1998168"/>
              <a:gd name="connsiteY48" fmla="*/ 294290 h 1460938"/>
              <a:gd name="connsiteX49" fmla="*/ 1755228 w 1998168"/>
              <a:gd name="connsiteY49" fmla="*/ 262759 h 1460938"/>
              <a:gd name="connsiteX50" fmla="*/ 1744718 w 1998168"/>
              <a:gd name="connsiteY50" fmla="*/ 220718 h 1460938"/>
              <a:gd name="connsiteX51" fmla="*/ 1713187 w 1998168"/>
              <a:gd name="connsiteY51" fmla="*/ 178676 h 1460938"/>
              <a:gd name="connsiteX52" fmla="*/ 1671145 w 1998168"/>
              <a:gd name="connsiteY52" fmla="*/ 115614 h 1460938"/>
              <a:gd name="connsiteX53" fmla="*/ 1639614 w 1998168"/>
              <a:gd name="connsiteY53" fmla="*/ 84083 h 1460938"/>
              <a:gd name="connsiteX54" fmla="*/ 1618593 w 1998168"/>
              <a:gd name="connsiteY54" fmla="*/ 52552 h 1460938"/>
              <a:gd name="connsiteX55" fmla="*/ 1545021 w 1998168"/>
              <a:gd name="connsiteY55" fmla="*/ 0 h 1460938"/>
              <a:gd name="connsiteX56" fmla="*/ 1355835 w 1998168"/>
              <a:gd name="connsiteY56" fmla="*/ 10511 h 1460938"/>
              <a:gd name="connsiteX57" fmla="*/ 1324304 w 1998168"/>
              <a:gd name="connsiteY57" fmla="*/ 21021 h 1460938"/>
              <a:gd name="connsiteX58" fmla="*/ 1177159 w 1998168"/>
              <a:gd name="connsiteY58" fmla="*/ 42042 h 1460938"/>
              <a:gd name="connsiteX59" fmla="*/ 1166649 w 1998168"/>
              <a:gd name="connsiteY59" fmla="*/ 42042 h 146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998168" h="1460938">
                <a:moveTo>
                  <a:pt x="1166649" y="42042"/>
                </a:moveTo>
                <a:cubicBezTo>
                  <a:pt x="1142125" y="49049"/>
                  <a:pt x="1118035" y="57809"/>
                  <a:pt x="1093076" y="63063"/>
                </a:cubicBezTo>
                <a:cubicBezTo>
                  <a:pt x="1051369" y="71843"/>
                  <a:pt x="1008301" y="73746"/>
                  <a:pt x="966952" y="84083"/>
                </a:cubicBezTo>
                <a:cubicBezTo>
                  <a:pt x="937912" y="91343"/>
                  <a:pt x="911266" y="106148"/>
                  <a:pt x="882869" y="115614"/>
                </a:cubicBezTo>
                <a:cubicBezTo>
                  <a:pt x="848169" y="127181"/>
                  <a:pt x="812645" y="136131"/>
                  <a:pt x="777766" y="147145"/>
                </a:cubicBezTo>
                <a:cubicBezTo>
                  <a:pt x="746072" y="157154"/>
                  <a:pt x="715697" y="171829"/>
                  <a:pt x="683173" y="178676"/>
                </a:cubicBezTo>
                <a:cubicBezTo>
                  <a:pt x="648719" y="185930"/>
                  <a:pt x="613104" y="185683"/>
                  <a:pt x="578069" y="189187"/>
                </a:cubicBezTo>
                <a:lnTo>
                  <a:pt x="388883" y="262759"/>
                </a:lnTo>
                <a:cubicBezTo>
                  <a:pt x="360945" y="273504"/>
                  <a:pt x="333197" y="284824"/>
                  <a:pt x="304800" y="294290"/>
                </a:cubicBezTo>
                <a:cubicBezTo>
                  <a:pt x="253124" y="311516"/>
                  <a:pt x="242996" y="311589"/>
                  <a:pt x="199697" y="336331"/>
                </a:cubicBezTo>
                <a:cubicBezTo>
                  <a:pt x="188729" y="342598"/>
                  <a:pt x="177098" y="348420"/>
                  <a:pt x="168166" y="357352"/>
                </a:cubicBezTo>
                <a:cubicBezTo>
                  <a:pt x="155779" y="369739"/>
                  <a:pt x="148035" y="386094"/>
                  <a:pt x="136635" y="399394"/>
                </a:cubicBezTo>
                <a:cubicBezTo>
                  <a:pt x="126962" y="410680"/>
                  <a:pt x="115614" y="420415"/>
                  <a:pt x="105104" y="430925"/>
                </a:cubicBezTo>
                <a:cubicBezTo>
                  <a:pt x="98097" y="448442"/>
                  <a:pt x="90049" y="465578"/>
                  <a:pt x="84083" y="483476"/>
                </a:cubicBezTo>
                <a:cubicBezTo>
                  <a:pt x="79515" y="497180"/>
                  <a:pt x="80740" y="512976"/>
                  <a:pt x="73573" y="525518"/>
                </a:cubicBezTo>
                <a:cubicBezTo>
                  <a:pt x="66199" y="538423"/>
                  <a:pt x="52552" y="546539"/>
                  <a:pt x="42042" y="557049"/>
                </a:cubicBezTo>
                <a:cubicBezTo>
                  <a:pt x="38538" y="574566"/>
                  <a:pt x="37180" y="592653"/>
                  <a:pt x="31531" y="609600"/>
                </a:cubicBezTo>
                <a:cubicBezTo>
                  <a:pt x="26576" y="624464"/>
                  <a:pt x="16012" y="636972"/>
                  <a:pt x="10511" y="651642"/>
                </a:cubicBezTo>
                <a:cubicBezTo>
                  <a:pt x="5439" y="665167"/>
                  <a:pt x="3504" y="679669"/>
                  <a:pt x="0" y="693683"/>
                </a:cubicBezTo>
                <a:cubicBezTo>
                  <a:pt x="11111" y="849232"/>
                  <a:pt x="-21205" y="924602"/>
                  <a:pt x="42042" y="1030014"/>
                </a:cubicBezTo>
                <a:cubicBezTo>
                  <a:pt x="55040" y="1051677"/>
                  <a:pt x="70069" y="1072055"/>
                  <a:pt x="84083" y="1093076"/>
                </a:cubicBezTo>
                <a:cubicBezTo>
                  <a:pt x="91090" y="1103586"/>
                  <a:pt x="92849" y="1121543"/>
                  <a:pt x="105104" y="1124607"/>
                </a:cubicBezTo>
                <a:lnTo>
                  <a:pt x="147145" y="1135118"/>
                </a:lnTo>
                <a:cubicBezTo>
                  <a:pt x="173003" y="1160975"/>
                  <a:pt x="188706" y="1182174"/>
                  <a:pt x="220718" y="1198180"/>
                </a:cubicBezTo>
                <a:cubicBezTo>
                  <a:pt x="230627" y="1203135"/>
                  <a:pt x="241739" y="1205187"/>
                  <a:pt x="252249" y="1208690"/>
                </a:cubicBezTo>
                <a:cubicBezTo>
                  <a:pt x="364934" y="1283812"/>
                  <a:pt x="266520" y="1224459"/>
                  <a:pt x="367862" y="1271752"/>
                </a:cubicBezTo>
                <a:cubicBezTo>
                  <a:pt x="425484" y="1298643"/>
                  <a:pt x="549932" y="1369398"/>
                  <a:pt x="609600" y="1376856"/>
                </a:cubicBezTo>
                <a:lnTo>
                  <a:pt x="693683" y="1387366"/>
                </a:lnTo>
                <a:cubicBezTo>
                  <a:pt x="801956" y="1441502"/>
                  <a:pt x="719902" y="1410234"/>
                  <a:pt x="882869" y="1429407"/>
                </a:cubicBezTo>
                <a:cubicBezTo>
                  <a:pt x="900611" y="1431494"/>
                  <a:pt x="917655" y="1438048"/>
                  <a:pt x="935421" y="1439918"/>
                </a:cubicBezTo>
                <a:cubicBezTo>
                  <a:pt x="984324" y="1445066"/>
                  <a:pt x="1033563" y="1446345"/>
                  <a:pt x="1082566" y="1450428"/>
                </a:cubicBezTo>
                <a:cubicBezTo>
                  <a:pt x="1117653" y="1453352"/>
                  <a:pt x="1152635" y="1457435"/>
                  <a:pt x="1187669" y="1460938"/>
                </a:cubicBezTo>
                <a:lnTo>
                  <a:pt x="1629104" y="1450428"/>
                </a:lnTo>
                <a:cubicBezTo>
                  <a:pt x="1643535" y="1449801"/>
                  <a:pt x="1657044" y="1443052"/>
                  <a:pt x="1671145" y="1439918"/>
                </a:cubicBezTo>
                <a:cubicBezTo>
                  <a:pt x="1791234" y="1413231"/>
                  <a:pt x="1663210" y="1444529"/>
                  <a:pt x="1765738" y="1418897"/>
                </a:cubicBezTo>
                <a:cubicBezTo>
                  <a:pt x="1776248" y="1411890"/>
                  <a:pt x="1785971" y="1403525"/>
                  <a:pt x="1797269" y="1397876"/>
                </a:cubicBezTo>
                <a:cubicBezTo>
                  <a:pt x="1821320" y="1385850"/>
                  <a:pt x="1861058" y="1378158"/>
                  <a:pt x="1881352" y="1355835"/>
                </a:cubicBezTo>
                <a:cubicBezTo>
                  <a:pt x="1908222" y="1326278"/>
                  <a:pt x="1954925" y="1261242"/>
                  <a:pt x="1954925" y="1261242"/>
                </a:cubicBezTo>
                <a:cubicBezTo>
                  <a:pt x="1961348" y="1245183"/>
                  <a:pt x="1980966" y="1199118"/>
                  <a:pt x="1986456" y="1177159"/>
                </a:cubicBezTo>
                <a:cubicBezTo>
                  <a:pt x="1990789" y="1159828"/>
                  <a:pt x="1993463" y="1142124"/>
                  <a:pt x="1996966" y="1124607"/>
                </a:cubicBezTo>
                <a:cubicBezTo>
                  <a:pt x="1991140" y="938185"/>
                  <a:pt x="2013000" y="875926"/>
                  <a:pt x="1975945" y="746235"/>
                </a:cubicBezTo>
                <a:cubicBezTo>
                  <a:pt x="1972901" y="735582"/>
                  <a:pt x="1970390" y="724613"/>
                  <a:pt x="1965435" y="714704"/>
                </a:cubicBezTo>
                <a:cubicBezTo>
                  <a:pt x="1959786" y="703406"/>
                  <a:pt x="1951421" y="693683"/>
                  <a:pt x="1944414" y="683173"/>
                </a:cubicBezTo>
                <a:lnTo>
                  <a:pt x="1923393" y="620111"/>
                </a:lnTo>
                <a:cubicBezTo>
                  <a:pt x="1919890" y="609601"/>
                  <a:pt x="1915056" y="599444"/>
                  <a:pt x="1912883" y="588580"/>
                </a:cubicBezTo>
                <a:cubicBezTo>
                  <a:pt x="1909674" y="572534"/>
                  <a:pt x="1902147" y="523598"/>
                  <a:pt x="1891862" y="504497"/>
                </a:cubicBezTo>
                <a:cubicBezTo>
                  <a:pt x="1872492" y="468524"/>
                  <a:pt x="1841720" y="438154"/>
                  <a:pt x="1828800" y="399394"/>
                </a:cubicBezTo>
                <a:cubicBezTo>
                  <a:pt x="1812751" y="351244"/>
                  <a:pt x="1824937" y="376726"/>
                  <a:pt x="1786759" y="325821"/>
                </a:cubicBezTo>
                <a:cubicBezTo>
                  <a:pt x="1783256" y="315311"/>
                  <a:pt x="1781204" y="304199"/>
                  <a:pt x="1776249" y="294290"/>
                </a:cubicBezTo>
                <a:cubicBezTo>
                  <a:pt x="1770600" y="282992"/>
                  <a:pt x="1760204" y="274370"/>
                  <a:pt x="1755228" y="262759"/>
                </a:cubicBezTo>
                <a:cubicBezTo>
                  <a:pt x="1749538" y="249482"/>
                  <a:pt x="1751178" y="233638"/>
                  <a:pt x="1744718" y="220718"/>
                </a:cubicBezTo>
                <a:cubicBezTo>
                  <a:pt x="1736884" y="205050"/>
                  <a:pt x="1723233" y="193027"/>
                  <a:pt x="1713187" y="178676"/>
                </a:cubicBezTo>
                <a:cubicBezTo>
                  <a:pt x="1698699" y="157979"/>
                  <a:pt x="1689009" y="133478"/>
                  <a:pt x="1671145" y="115614"/>
                </a:cubicBezTo>
                <a:cubicBezTo>
                  <a:pt x="1660635" y="105104"/>
                  <a:pt x="1649130" y="95502"/>
                  <a:pt x="1639614" y="84083"/>
                </a:cubicBezTo>
                <a:cubicBezTo>
                  <a:pt x="1631527" y="74379"/>
                  <a:pt x="1627525" y="61484"/>
                  <a:pt x="1618593" y="52552"/>
                </a:cubicBezTo>
                <a:cubicBezTo>
                  <a:pt x="1605557" y="39516"/>
                  <a:pt x="1562924" y="11936"/>
                  <a:pt x="1545021" y="0"/>
                </a:cubicBezTo>
                <a:cubicBezTo>
                  <a:pt x="1481959" y="3504"/>
                  <a:pt x="1418710" y="4523"/>
                  <a:pt x="1355835" y="10511"/>
                </a:cubicBezTo>
                <a:cubicBezTo>
                  <a:pt x="1344806" y="11561"/>
                  <a:pt x="1335119" y="18618"/>
                  <a:pt x="1324304" y="21021"/>
                </a:cubicBezTo>
                <a:cubicBezTo>
                  <a:pt x="1285343" y="29679"/>
                  <a:pt x="1213515" y="37497"/>
                  <a:pt x="1177159" y="42042"/>
                </a:cubicBezTo>
                <a:lnTo>
                  <a:pt x="1166649" y="42042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Outlier 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1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04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53D623-ED35-4751-9BF7-670072039544}"/>
              </a:ext>
            </a:extLst>
          </p:cNvPr>
          <p:cNvSpPr txBox="1"/>
          <p:nvPr/>
        </p:nvSpPr>
        <p:spPr>
          <a:xfrm>
            <a:off x="1744910" y="755009"/>
            <a:ext cx="9764785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Έλεγχος υποθέσεων στην </a:t>
            </a:r>
            <a:r>
              <a:rPr lang="en-US" dirty="0"/>
              <a:t>Regression </a:t>
            </a:r>
          </a:p>
          <a:p>
            <a:endParaRPr lang="en-US" dirty="0"/>
          </a:p>
          <a:p>
            <a:r>
              <a:rPr lang="en-US" dirty="0"/>
              <a:t>Ho: H </a:t>
            </a:r>
            <a:r>
              <a:rPr lang="el-GR" dirty="0"/>
              <a:t>κλίση </a:t>
            </a:r>
            <a:r>
              <a:rPr lang="en-US" dirty="0"/>
              <a:t>b = 0 </a:t>
            </a:r>
          </a:p>
          <a:p>
            <a:r>
              <a:rPr lang="el-GR" dirty="0"/>
              <a:t>Η</a:t>
            </a:r>
            <a:r>
              <a:rPr lang="en-US" dirty="0"/>
              <a:t>a : </a:t>
            </a:r>
            <a:r>
              <a:rPr lang="el-GR" dirty="0"/>
              <a:t>Η κλίση </a:t>
            </a:r>
            <a:r>
              <a:rPr lang="en-US" dirty="0"/>
              <a:t>b# 0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73507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57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18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15302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28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31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02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61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94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F75F13-B297-4D91-9B1F-D6794ED299C6}"/>
              </a:ext>
            </a:extLst>
          </p:cNvPr>
          <p:cNvSpPr txBox="1"/>
          <p:nvPr/>
        </p:nvSpPr>
        <p:spPr>
          <a:xfrm>
            <a:off x="1644242" y="511728"/>
            <a:ext cx="80198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highlight>
                  <a:srgbClr val="FFFF00"/>
                </a:highlight>
              </a:rPr>
              <a:t>Παράδειγμα </a:t>
            </a:r>
            <a:r>
              <a:rPr lang="en-US" sz="2800" dirty="0">
                <a:highlight>
                  <a:srgbClr val="FFFF00"/>
                </a:highlight>
              </a:rPr>
              <a:t>SPSS</a:t>
            </a:r>
          </a:p>
          <a:p>
            <a:pPr algn="ctr"/>
            <a:r>
              <a:rPr lang="en-US" sz="2800" dirty="0">
                <a:highlight>
                  <a:srgbClr val="FFFF00"/>
                </a:highlight>
              </a:rPr>
              <a:t>How to do Simple Linear Regression in SPSS</a:t>
            </a:r>
          </a:p>
          <a:p>
            <a:pPr algn="ctr"/>
            <a:endParaRPr lang="en-US" sz="2800" dirty="0">
              <a:highlight>
                <a:srgbClr val="FFFF00"/>
              </a:highlight>
            </a:endParaRPr>
          </a:p>
          <a:p>
            <a:pPr algn="ctr"/>
            <a:endParaRPr lang="en-US" sz="2800" dirty="0">
              <a:highlight>
                <a:srgbClr val="FFFF00"/>
              </a:highlight>
            </a:endParaRPr>
          </a:p>
          <a:p>
            <a:r>
              <a:rPr lang="en-US" dirty="0">
                <a:hlinkClick r:id="rId2"/>
              </a:rPr>
              <a:t>https://www.youtube.com/watch?v=6xcQYmPDqXs&amp;list=PLVI_iGT5ZuRkjNYBEbjTOYYxkSFDAMn1C&amp;index=5</a:t>
            </a:r>
            <a:endParaRPr lang="en-US" dirty="0"/>
          </a:p>
          <a:p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67771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63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1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09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6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135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7773" y="5486400"/>
            <a:ext cx="399912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Std. Residuals &lt;3.29 </a:t>
            </a:r>
            <a:r>
              <a:rPr lang="el-GR" dirty="0"/>
              <a:t>πάντα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89812" y="848299"/>
            <a:ext cx="708384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000" dirty="0"/>
              <a:t>Τεστ </a:t>
            </a:r>
            <a:r>
              <a:rPr lang="en-US" sz="4000" dirty="0"/>
              <a:t>outliers </a:t>
            </a: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3605937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7615" y="1410159"/>
            <a:ext cx="783299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Έλεγχος για ανεξαρτησία μετρήσεων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3384" y="2115240"/>
            <a:ext cx="366861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Το τεστ </a:t>
            </a:r>
            <a:r>
              <a:rPr lang="en-US" dirty="0"/>
              <a:t>Durbin Watson</a:t>
            </a:r>
            <a:r>
              <a:rPr lang="el-GR" dirty="0"/>
              <a:t> </a:t>
            </a:r>
            <a:r>
              <a:rPr lang="en-US" dirty="0"/>
              <a:t>1</a:t>
            </a:r>
            <a:r>
              <a:rPr lang="el-GR" dirty="0"/>
              <a:t> έως 3</a:t>
            </a:r>
          </a:p>
        </p:txBody>
      </p:sp>
    </p:spTree>
    <p:extLst>
      <p:ext uri="{BB962C8B-B14F-4D97-AF65-F5344CB8AC3E}">
        <p14:creationId xmlns:p14="http://schemas.microsoft.com/office/powerpoint/2010/main" val="1930894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84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5754" y="1145754"/>
            <a:ext cx="1026772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Normality test: </a:t>
            </a:r>
            <a:r>
              <a:rPr lang="el-GR" sz="2000" dirty="0"/>
              <a:t>τα σημεία των τιμών δεν πρέπει αν αποκλίνουν από την 45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° (κλίση) </a:t>
            </a:r>
            <a:r>
              <a:rPr lang="el-GR" sz="2000" dirty="0"/>
              <a:t>γραμμή </a:t>
            </a:r>
          </a:p>
        </p:txBody>
      </p:sp>
    </p:spTree>
    <p:extLst>
      <p:ext uri="{BB962C8B-B14F-4D97-AF65-F5344CB8AC3E}">
        <p14:creationId xmlns:p14="http://schemas.microsoft.com/office/powerpoint/2010/main" val="3262572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2872" y="418642"/>
            <a:ext cx="10576193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Normality test: </a:t>
            </a:r>
            <a:r>
              <a:rPr lang="el-GR" sz="2400" dirty="0"/>
              <a:t>έλεγχος κανονικότητας η γραμμή συχνοτήτων των κλάσεων έχει σχήμα καμπάνας δείχνοντας ότι τα δεδομένα κατανέμονται κανονικά </a:t>
            </a:r>
          </a:p>
        </p:txBody>
      </p:sp>
    </p:spTree>
    <p:extLst>
      <p:ext uri="{BB962C8B-B14F-4D97-AF65-F5344CB8AC3E}">
        <p14:creationId xmlns:p14="http://schemas.microsoft.com/office/powerpoint/2010/main" val="31668829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4723" y="958467"/>
            <a:ext cx="710588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Τα υπολείμματα του σφάλματος έχουν ελλειπτική μορφή και δεν ακολουθούν κάποιο μοτίβο που να δείχνει  ότι υπάρχουν </a:t>
            </a:r>
            <a:r>
              <a:rPr lang="en-US" dirty="0"/>
              <a:t>outliers 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77191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5581" y="738130"/>
            <a:ext cx="9011798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R: </a:t>
            </a:r>
            <a:r>
              <a:rPr lang="el-GR" dirty="0"/>
              <a:t>Συσχέτιση μεταξύ των μεταβλητών </a:t>
            </a:r>
          </a:p>
          <a:p>
            <a:r>
              <a:rPr lang="en-US" dirty="0"/>
              <a:t>R Square: </a:t>
            </a:r>
            <a:r>
              <a:rPr lang="el-GR" dirty="0"/>
              <a:t>Συντελεστής προσδιορισμού 0,423 σημαίνει ότι το μοντέλο παλινδρόμησης εξηγεί το 42,3% της συνολικής </a:t>
            </a:r>
            <a:r>
              <a:rPr lang="el-GR" dirty="0" err="1"/>
              <a:t>παραλλακτηκοτητας</a:t>
            </a:r>
            <a:r>
              <a:rPr lang="el-GR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42604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590" y="242371"/>
            <a:ext cx="11677880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800" dirty="0"/>
              <a:t>Πίνακας Ανάλυσης </a:t>
            </a:r>
            <a:r>
              <a:rPr lang="el-GR" sz="2800" dirty="0" err="1"/>
              <a:t>Παραλλακτηκοτητας</a:t>
            </a:r>
            <a:r>
              <a:rPr lang="el-GR" sz="2800" dirty="0"/>
              <a:t> </a:t>
            </a:r>
            <a:r>
              <a:rPr lang="en-US" sz="2800" dirty="0"/>
              <a:t>Analysis of Variance</a:t>
            </a:r>
            <a:r>
              <a:rPr lang="el-GR" sz="2800" dirty="0"/>
              <a:t> (</a:t>
            </a:r>
            <a:r>
              <a:rPr lang="en-US" sz="2800" dirty="0"/>
              <a:t>ANOVA) </a:t>
            </a:r>
          </a:p>
          <a:p>
            <a:pPr marL="342900" indent="-342900">
              <a:buAutoNum type="arabicPeriod"/>
            </a:pPr>
            <a:r>
              <a:rPr lang="el-GR" sz="2800" dirty="0"/>
              <a:t>Δείχνει ότι το μοντέλο της </a:t>
            </a:r>
            <a:r>
              <a:rPr lang="en-US" sz="2800" dirty="0"/>
              <a:t> </a:t>
            </a:r>
            <a:r>
              <a:rPr lang="el-GR" sz="2800" dirty="0"/>
              <a:t>παλινδρόμησης είναι στατιστικώς σημαντικό </a:t>
            </a:r>
            <a:r>
              <a:rPr lang="en-US" sz="2800" dirty="0"/>
              <a:t>sig. 0,000</a:t>
            </a:r>
          </a:p>
          <a:p>
            <a:pPr marL="342900" indent="-342900">
              <a:buAutoNum type="arabicPeriod"/>
            </a:pPr>
            <a:r>
              <a:rPr lang="el-GR" sz="2800" dirty="0"/>
              <a:t>Ερμηνεύει 72296/171059=42% του συνολικού αριθμού του αθροίσματος των τετραγώνων </a:t>
            </a:r>
          </a:p>
        </p:txBody>
      </p:sp>
    </p:spTree>
    <p:extLst>
      <p:ext uri="{BB962C8B-B14F-4D97-AF65-F5344CB8AC3E}">
        <p14:creationId xmlns:p14="http://schemas.microsoft.com/office/powerpoint/2010/main" val="3878577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945" y="572879"/>
            <a:ext cx="11369407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a= 235,459 (intercept) </a:t>
            </a:r>
          </a:p>
          <a:p>
            <a:r>
              <a:rPr lang="en-US" sz="4000" dirty="0"/>
              <a:t>b=-2,112 </a:t>
            </a:r>
            <a:r>
              <a:rPr lang="el-GR" sz="4000" dirty="0"/>
              <a:t>είναι η κλίση (</a:t>
            </a:r>
            <a:r>
              <a:rPr lang="en-US" sz="4000" dirty="0"/>
              <a:t>slope)</a:t>
            </a:r>
          </a:p>
          <a:p>
            <a:r>
              <a:rPr lang="el-GR" sz="4000" dirty="0"/>
              <a:t>Η τελική εξίσωση είναι : </a:t>
            </a:r>
            <a:r>
              <a:rPr lang="en-US" sz="4000" dirty="0"/>
              <a:t>y=235,459+-2,112*x  </a:t>
            </a:r>
            <a:endParaRPr lang="el-GR" sz="4000" dirty="0"/>
          </a:p>
        </p:txBody>
      </p:sp>
      <p:sp>
        <p:nvSpPr>
          <p:cNvPr id="4" name="Ελεύθερη σχεδίαση 3"/>
          <p:cNvSpPr/>
          <p:nvPr/>
        </p:nvSpPr>
        <p:spPr>
          <a:xfrm>
            <a:off x="2760950" y="3305060"/>
            <a:ext cx="1793771" cy="2038121"/>
          </a:xfrm>
          <a:custGeom>
            <a:avLst/>
            <a:gdLst>
              <a:gd name="connsiteX0" fmla="*/ 356823 w 1793771"/>
              <a:gd name="connsiteY0" fmla="*/ 11017 h 2038121"/>
              <a:gd name="connsiteX1" fmla="*/ 312756 w 1793771"/>
              <a:gd name="connsiteY1" fmla="*/ 99152 h 2038121"/>
              <a:gd name="connsiteX2" fmla="*/ 301739 w 1793771"/>
              <a:gd name="connsiteY2" fmla="*/ 132203 h 2038121"/>
              <a:gd name="connsiteX3" fmla="*/ 279705 w 1793771"/>
              <a:gd name="connsiteY3" fmla="*/ 187287 h 2038121"/>
              <a:gd name="connsiteX4" fmla="*/ 213604 w 1793771"/>
              <a:gd name="connsiteY4" fmla="*/ 319489 h 2038121"/>
              <a:gd name="connsiteX5" fmla="*/ 180554 w 1793771"/>
              <a:gd name="connsiteY5" fmla="*/ 462709 h 2038121"/>
              <a:gd name="connsiteX6" fmla="*/ 92419 w 1793771"/>
              <a:gd name="connsiteY6" fmla="*/ 694063 h 2038121"/>
              <a:gd name="connsiteX7" fmla="*/ 48351 w 1793771"/>
              <a:gd name="connsiteY7" fmla="*/ 914400 h 2038121"/>
              <a:gd name="connsiteX8" fmla="*/ 15301 w 1793771"/>
              <a:gd name="connsiteY8" fmla="*/ 1024569 h 2038121"/>
              <a:gd name="connsiteX9" fmla="*/ 15301 w 1793771"/>
              <a:gd name="connsiteY9" fmla="*/ 1421176 h 2038121"/>
              <a:gd name="connsiteX10" fmla="*/ 37334 w 1793771"/>
              <a:gd name="connsiteY10" fmla="*/ 1487277 h 2038121"/>
              <a:gd name="connsiteX11" fmla="*/ 48351 w 1793771"/>
              <a:gd name="connsiteY11" fmla="*/ 1531345 h 2038121"/>
              <a:gd name="connsiteX12" fmla="*/ 81402 w 1793771"/>
              <a:gd name="connsiteY12" fmla="*/ 1575412 h 2038121"/>
              <a:gd name="connsiteX13" fmla="*/ 125469 w 1793771"/>
              <a:gd name="connsiteY13" fmla="*/ 1641513 h 2038121"/>
              <a:gd name="connsiteX14" fmla="*/ 158520 w 1793771"/>
              <a:gd name="connsiteY14" fmla="*/ 1674564 h 2038121"/>
              <a:gd name="connsiteX15" fmla="*/ 191570 w 1793771"/>
              <a:gd name="connsiteY15" fmla="*/ 1729648 h 2038121"/>
              <a:gd name="connsiteX16" fmla="*/ 224621 w 1793771"/>
              <a:gd name="connsiteY16" fmla="*/ 1751682 h 2038121"/>
              <a:gd name="connsiteX17" fmla="*/ 301739 w 1793771"/>
              <a:gd name="connsiteY17" fmla="*/ 1828800 h 2038121"/>
              <a:gd name="connsiteX18" fmla="*/ 455975 w 1793771"/>
              <a:gd name="connsiteY18" fmla="*/ 1938969 h 2038121"/>
              <a:gd name="connsiteX19" fmla="*/ 610211 w 1793771"/>
              <a:gd name="connsiteY19" fmla="*/ 1983036 h 2038121"/>
              <a:gd name="connsiteX20" fmla="*/ 665296 w 1793771"/>
              <a:gd name="connsiteY20" fmla="*/ 1994053 h 2038121"/>
              <a:gd name="connsiteX21" fmla="*/ 698346 w 1793771"/>
              <a:gd name="connsiteY21" fmla="*/ 2005070 h 2038121"/>
              <a:gd name="connsiteX22" fmla="*/ 753431 w 1793771"/>
              <a:gd name="connsiteY22" fmla="*/ 2027104 h 2038121"/>
              <a:gd name="connsiteX23" fmla="*/ 863599 w 1793771"/>
              <a:gd name="connsiteY23" fmla="*/ 2038121 h 2038121"/>
              <a:gd name="connsiteX24" fmla="*/ 1128004 w 1793771"/>
              <a:gd name="connsiteY24" fmla="*/ 2027104 h 2038121"/>
              <a:gd name="connsiteX25" fmla="*/ 1260207 w 1793771"/>
              <a:gd name="connsiteY25" fmla="*/ 2005070 h 2038121"/>
              <a:gd name="connsiteX26" fmla="*/ 1337325 w 1793771"/>
              <a:gd name="connsiteY26" fmla="*/ 1994053 h 2038121"/>
              <a:gd name="connsiteX27" fmla="*/ 1502578 w 1793771"/>
              <a:gd name="connsiteY27" fmla="*/ 1972020 h 2038121"/>
              <a:gd name="connsiteX28" fmla="*/ 1568679 w 1793771"/>
              <a:gd name="connsiteY28" fmla="*/ 1949986 h 2038121"/>
              <a:gd name="connsiteX29" fmla="*/ 1656814 w 1793771"/>
              <a:gd name="connsiteY29" fmla="*/ 1916935 h 2038121"/>
              <a:gd name="connsiteX30" fmla="*/ 1689864 w 1793771"/>
              <a:gd name="connsiteY30" fmla="*/ 1883885 h 2038121"/>
              <a:gd name="connsiteX31" fmla="*/ 1755966 w 1793771"/>
              <a:gd name="connsiteY31" fmla="*/ 1707615 h 2038121"/>
              <a:gd name="connsiteX32" fmla="*/ 1777999 w 1793771"/>
              <a:gd name="connsiteY32" fmla="*/ 1652530 h 2038121"/>
              <a:gd name="connsiteX33" fmla="*/ 1777999 w 1793771"/>
              <a:gd name="connsiteY33" fmla="*/ 1123721 h 2038121"/>
              <a:gd name="connsiteX34" fmla="*/ 1766983 w 1793771"/>
              <a:gd name="connsiteY34" fmla="*/ 1090670 h 2038121"/>
              <a:gd name="connsiteX35" fmla="*/ 1722915 w 1793771"/>
              <a:gd name="connsiteY35" fmla="*/ 903383 h 2038121"/>
              <a:gd name="connsiteX36" fmla="*/ 1645797 w 1793771"/>
              <a:gd name="connsiteY36" fmla="*/ 749147 h 2038121"/>
              <a:gd name="connsiteX37" fmla="*/ 1612746 w 1793771"/>
              <a:gd name="connsiteY37" fmla="*/ 705080 h 2038121"/>
              <a:gd name="connsiteX38" fmla="*/ 1579696 w 1793771"/>
              <a:gd name="connsiteY38" fmla="*/ 627962 h 2038121"/>
              <a:gd name="connsiteX39" fmla="*/ 1524611 w 1793771"/>
              <a:gd name="connsiteY39" fmla="*/ 528810 h 2038121"/>
              <a:gd name="connsiteX40" fmla="*/ 1458510 w 1793771"/>
              <a:gd name="connsiteY40" fmla="*/ 462709 h 2038121"/>
              <a:gd name="connsiteX41" fmla="*/ 1359358 w 1793771"/>
              <a:gd name="connsiteY41" fmla="*/ 363557 h 2038121"/>
              <a:gd name="connsiteX42" fmla="*/ 1304274 w 1793771"/>
              <a:gd name="connsiteY42" fmla="*/ 308473 h 2038121"/>
              <a:gd name="connsiteX43" fmla="*/ 1249190 w 1793771"/>
              <a:gd name="connsiteY43" fmla="*/ 275422 h 2038121"/>
              <a:gd name="connsiteX44" fmla="*/ 1194105 w 1793771"/>
              <a:gd name="connsiteY44" fmla="*/ 231354 h 2038121"/>
              <a:gd name="connsiteX45" fmla="*/ 1139021 w 1793771"/>
              <a:gd name="connsiteY45" fmla="*/ 198304 h 2038121"/>
              <a:gd name="connsiteX46" fmla="*/ 1105970 w 1793771"/>
              <a:gd name="connsiteY46" fmla="*/ 165253 h 2038121"/>
              <a:gd name="connsiteX47" fmla="*/ 1028852 w 1793771"/>
              <a:gd name="connsiteY47" fmla="*/ 143220 h 2038121"/>
              <a:gd name="connsiteX48" fmla="*/ 940717 w 1793771"/>
              <a:gd name="connsiteY48" fmla="*/ 77118 h 2038121"/>
              <a:gd name="connsiteX49" fmla="*/ 852583 w 1793771"/>
              <a:gd name="connsiteY49" fmla="*/ 55085 h 2038121"/>
              <a:gd name="connsiteX50" fmla="*/ 808515 w 1793771"/>
              <a:gd name="connsiteY50" fmla="*/ 44068 h 2038121"/>
              <a:gd name="connsiteX51" fmla="*/ 764448 w 1793771"/>
              <a:gd name="connsiteY51" fmla="*/ 33051 h 2038121"/>
              <a:gd name="connsiteX52" fmla="*/ 709363 w 1793771"/>
              <a:gd name="connsiteY52" fmla="*/ 22034 h 2038121"/>
              <a:gd name="connsiteX53" fmla="*/ 676313 w 1793771"/>
              <a:gd name="connsiteY53" fmla="*/ 11017 h 2038121"/>
              <a:gd name="connsiteX54" fmla="*/ 599195 w 1793771"/>
              <a:gd name="connsiteY54" fmla="*/ 0 h 2038121"/>
              <a:gd name="connsiteX55" fmla="*/ 522077 w 1793771"/>
              <a:gd name="connsiteY55" fmla="*/ 11017 h 2038121"/>
              <a:gd name="connsiteX56" fmla="*/ 478009 w 1793771"/>
              <a:gd name="connsiteY56" fmla="*/ 22034 h 2038121"/>
              <a:gd name="connsiteX57" fmla="*/ 455975 w 1793771"/>
              <a:gd name="connsiteY57" fmla="*/ 55085 h 2038121"/>
              <a:gd name="connsiteX58" fmla="*/ 389874 w 1793771"/>
              <a:gd name="connsiteY58" fmla="*/ 110169 h 2038121"/>
              <a:gd name="connsiteX59" fmla="*/ 378857 w 1793771"/>
              <a:gd name="connsiteY59" fmla="*/ 110169 h 203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793771" h="2038121">
                <a:moveTo>
                  <a:pt x="356823" y="11017"/>
                </a:moveTo>
                <a:cubicBezTo>
                  <a:pt x="280587" y="201612"/>
                  <a:pt x="378759" y="-32853"/>
                  <a:pt x="312756" y="99152"/>
                </a:cubicBezTo>
                <a:cubicBezTo>
                  <a:pt x="307563" y="109539"/>
                  <a:pt x="305817" y="121329"/>
                  <a:pt x="301739" y="132203"/>
                </a:cubicBezTo>
                <a:cubicBezTo>
                  <a:pt x="294795" y="150720"/>
                  <a:pt x="288549" y="169599"/>
                  <a:pt x="279705" y="187287"/>
                </a:cubicBezTo>
                <a:cubicBezTo>
                  <a:pt x="233338" y="280022"/>
                  <a:pt x="274720" y="127411"/>
                  <a:pt x="213604" y="319489"/>
                </a:cubicBezTo>
                <a:cubicBezTo>
                  <a:pt x="198749" y="366177"/>
                  <a:pt x="196047" y="416229"/>
                  <a:pt x="180554" y="462709"/>
                </a:cubicBezTo>
                <a:cubicBezTo>
                  <a:pt x="69570" y="795662"/>
                  <a:pt x="172810" y="388573"/>
                  <a:pt x="92419" y="694063"/>
                </a:cubicBezTo>
                <a:cubicBezTo>
                  <a:pt x="40341" y="891963"/>
                  <a:pt x="102075" y="688759"/>
                  <a:pt x="48351" y="914400"/>
                </a:cubicBezTo>
                <a:cubicBezTo>
                  <a:pt x="39471" y="951697"/>
                  <a:pt x="26318" y="987846"/>
                  <a:pt x="15301" y="1024569"/>
                </a:cubicBezTo>
                <a:cubicBezTo>
                  <a:pt x="-3389" y="1192780"/>
                  <a:pt x="-6745" y="1178670"/>
                  <a:pt x="15301" y="1421176"/>
                </a:cubicBezTo>
                <a:cubicBezTo>
                  <a:pt x="17404" y="1444306"/>
                  <a:pt x="31701" y="1464745"/>
                  <a:pt x="37334" y="1487277"/>
                </a:cubicBezTo>
                <a:cubicBezTo>
                  <a:pt x="41006" y="1501966"/>
                  <a:pt x="41579" y="1517802"/>
                  <a:pt x="48351" y="1531345"/>
                </a:cubicBezTo>
                <a:cubicBezTo>
                  <a:pt x="56563" y="1547768"/>
                  <a:pt x="70872" y="1560370"/>
                  <a:pt x="81402" y="1575412"/>
                </a:cubicBezTo>
                <a:cubicBezTo>
                  <a:pt x="96588" y="1597106"/>
                  <a:pt x="106744" y="1622788"/>
                  <a:pt x="125469" y="1641513"/>
                </a:cubicBezTo>
                <a:cubicBezTo>
                  <a:pt x="136486" y="1652530"/>
                  <a:pt x="149172" y="1662100"/>
                  <a:pt x="158520" y="1674564"/>
                </a:cubicBezTo>
                <a:cubicBezTo>
                  <a:pt x="171368" y="1691694"/>
                  <a:pt x="177635" y="1713390"/>
                  <a:pt x="191570" y="1729648"/>
                </a:cubicBezTo>
                <a:cubicBezTo>
                  <a:pt x="200187" y="1739701"/>
                  <a:pt x="214779" y="1742824"/>
                  <a:pt x="224621" y="1751682"/>
                </a:cubicBezTo>
                <a:cubicBezTo>
                  <a:pt x="251643" y="1776001"/>
                  <a:pt x="273043" y="1806481"/>
                  <a:pt x="301739" y="1828800"/>
                </a:cubicBezTo>
                <a:cubicBezTo>
                  <a:pt x="337726" y="1856790"/>
                  <a:pt x="405935" y="1916223"/>
                  <a:pt x="455975" y="1938969"/>
                </a:cubicBezTo>
                <a:cubicBezTo>
                  <a:pt x="488977" y="1953970"/>
                  <a:pt x="580157" y="1977025"/>
                  <a:pt x="610211" y="1983036"/>
                </a:cubicBezTo>
                <a:cubicBezTo>
                  <a:pt x="628573" y="1986708"/>
                  <a:pt x="647130" y="1989511"/>
                  <a:pt x="665296" y="1994053"/>
                </a:cubicBezTo>
                <a:cubicBezTo>
                  <a:pt x="676562" y="1996870"/>
                  <a:pt x="687473" y="2000992"/>
                  <a:pt x="698346" y="2005070"/>
                </a:cubicBezTo>
                <a:cubicBezTo>
                  <a:pt x="716863" y="2012014"/>
                  <a:pt x="734039" y="2023226"/>
                  <a:pt x="753431" y="2027104"/>
                </a:cubicBezTo>
                <a:cubicBezTo>
                  <a:pt x="789620" y="2034342"/>
                  <a:pt x="826876" y="2034449"/>
                  <a:pt x="863599" y="2038121"/>
                </a:cubicBezTo>
                <a:cubicBezTo>
                  <a:pt x="951734" y="2034449"/>
                  <a:pt x="1039976" y="2032783"/>
                  <a:pt x="1128004" y="2027104"/>
                </a:cubicBezTo>
                <a:cubicBezTo>
                  <a:pt x="1186746" y="2023314"/>
                  <a:pt x="1206278" y="2014058"/>
                  <a:pt x="1260207" y="2005070"/>
                </a:cubicBezTo>
                <a:cubicBezTo>
                  <a:pt x="1285821" y="2000801"/>
                  <a:pt x="1311660" y="1998002"/>
                  <a:pt x="1337325" y="1994053"/>
                </a:cubicBezTo>
                <a:cubicBezTo>
                  <a:pt x="1465891" y="1974273"/>
                  <a:pt x="1337064" y="1990409"/>
                  <a:pt x="1502578" y="1972020"/>
                </a:cubicBezTo>
                <a:cubicBezTo>
                  <a:pt x="1524612" y="1964675"/>
                  <a:pt x="1547115" y="1958612"/>
                  <a:pt x="1568679" y="1949986"/>
                </a:cubicBezTo>
                <a:cubicBezTo>
                  <a:pt x="1634545" y="1923639"/>
                  <a:pt x="1605002" y="1934206"/>
                  <a:pt x="1656814" y="1916935"/>
                </a:cubicBezTo>
                <a:cubicBezTo>
                  <a:pt x="1667831" y="1905918"/>
                  <a:pt x="1682014" y="1897343"/>
                  <a:pt x="1689864" y="1883885"/>
                </a:cubicBezTo>
                <a:cubicBezTo>
                  <a:pt x="1738722" y="1800129"/>
                  <a:pt x="1728481" y="1790071"/>
                  <a:pt x="1755966" y="1707615"/>
                </a:cubicBezTo>
                <a:cubicBezTo>
                  <a:pt x="1762220" y="1688854"/>
                  <a:pt x="1770655" y="1670892"/>
                  <a:pt x="1777999" y="1652530"/>
                </a:cubicBezTo>
                <a:cubicBezTo>
                  <a:pt x="1801088" y="1421642"/>
                  <a:pt x="1796865" y="1510479"/>
                  <a:pt x="1777999" y="1123721"/>
                </a:cubicBezTo>
                <a:cubicBezTo>
                  <a:pt x="1777433" y="1112122"/>
                  <a:pt x="1769594" y="1101985"/>
                  <a:pt x="1766983" y="1090670"/>
                </a:cubicBezTo>
                <a:cubicBezTo>
                  <a:pt x="1751434" y="1023291"/>
                  <a:pt x="1746865" y="967249"/>
                  <a:pt x="1722915" y="903383"/>
                </a:cubicBezTo>
                <a:cubicBezTo>
                  <a:pt x="1701461" y="846172"/>
                  <a:pt x="1678919" y="798830"/>
                  <a:pt x="1645797" y="749147"/>
                </a:cubicBezTo>
                <a:cubicBezTo>
                  <a:pt x="1635612" y="733869"/>
                  <a:pt x="1623763" y="719769"/>
                  <a:pt x="1612746" y="705080"/>
                </a:cubicBezTo>
                <a:cubicBezTo>
                  <a:pt x="1586915" y="627579"/>
                  <a:pt x="1620532" y="723244"/>
                  <a:pt x="1579696" y="627962"/>
                </a:cubicBezTo>
                <a:cubicBezTo>
                  <a:pt x="1558915" y="579473"/>
                  <a:pt x="1578291" y="582490"/>
                  <a:pt x="1524611" y="528810"/>
                </a:cubicBezTo>
                <a:cubicBezTo>
                  <a:pt x="1502577" y="506776"/>
                  <a:pt x="1477206" y="487638"/>
                  <a:pt x="1458510" y="462709"/>
                </a:cubicBezTo>
                <a:cubicBezTo>
                  <a:pt x="1399082" y="383470"/>
                  <a:pt x="1453888" y="449493"/>
                  <a:pt x="1359358" y="363557"/>
                </a:cubicBezTo>
                <a:cubicBezTo>
                  <a:pt x="1340144" y="346090"/>
                  <a:pt x="1324551" y="324694"/>
                  <a:pt x="1304274" y="308473"/>
                </a:cubicBezTo>
                <a:cubicBezTo>
                  <a:pt x="1287553" y="295096"/>
                  <a:pt x="1266732" y="287702"/>
                  <a:pt x="1249190" y="275422"/>
                </a:cubicBezTo>
                <a:cubicBezTo>
                  <a:pt x="1229926" y="261937"/>
                  <a:pt x="1213369" y="244839"/>
                  <a:pt x="1194105" y="231354"/>
                </a:cubicBezTo>
                <a:cubicBezTo>
                  <a:pt x="1176563" y="219075"/>
                  <a:pt x="1156151" y="211152"/>
                  <a:pt x="1139021" y="198304"/>
                </a:cubicBezTo>
                <a:cubicBezTo>
                  <a:pt x="1126557" y="188956"/>
                  <a:pt x="1118934" y="173896"/>
                  <a:pt x="1105970" y="165253"/>
                </a:cubicBezTo>
                <a:cubicBezTo>
                  <a:pt x="1096484" y="158929"/>
                  <a:pt x="1034732" y="144690"/>
                  <a:pt x="1028852" y="143220"/>
                </a:cubicBezTo>
                <a:cubicBezTo>
                  <a:pt x="998090" y="112457"/>
                  <a:pt x="985207" y="94230"/>
                  <a:pt x="940717" y="77118"/>
                </a:cubicBezTo>
                <a:cubicBezTo>
                  <a:pt x="912453" y="66247"/>
                  <a:pt x="881961" y="62429"/>
                  <a:pt x="852583" y="55085"/>
                </a:cubicBezTo>
                <a:lnTo>
                  <a:pt x="808515" y="44068"/>
                </a:lnTo>
                <a:cubicBezTo>
                  <a:pt x="793826" y="40396"/>
                  <a:pt x="779295" y="36020"/>
                  <a:pt x="764448" y="33051"/>
                </a:cubicBezTo>
                <a:cubicBezTo>
                  <a:pt x="746086" y="29379"/>
                  <a:pt x="727529" y="26576"/>
                  <a:pt x="709363" y="22034"/>
                </a:cubicBezTo>
                <a:cubicBezTo>
                  <a:pt x="698097" y="19217"/>
                  <a:pt x="687700" y="13294"/>
                  <a:pt x="676313" y="11017"/>
                </a:cubicBezTo>
                <a:cubicBezTo>
                  <a:pt x="650850" y="5924"/>
                  <a:pt x="624901" y="3672"/>
                  <a:pt x="599195" y="0"/>
                </a:cubicBezTo>
                <a:cubicBezTo>
                  <a:pt x="573489" y="3672"/>
                  <a:pt x="547625" y="6372"/>
                  <a:pt x="522077" y="11017"/>
                </a:cubicBezTo>
                <a:cubicBezTo>
                  <a:pt x="507180" y="13726"/>
                  <a:pt x="490607" y="13635"/>
                  <a:pt x="478009" y="22034"/>
                </a:cubicBezTo>
                <a:cubicBezTo>
                  <a:pt x="466992" y="29379"/>
                  <a:pt x="464452" y="44913"/>
                  <a:pt x="455975" y="55085"/>
                </a:cubicBezTo>
                <a:cubicBezTo>
                  <a:pt x="438572" y="75969"/>
                  <a:pt x="414634" y="97789"/>
                  <a:pt x="389874" y="110169"/>
                </a:cubicBezTo>
                <a:cubicBezTo>
                  <a:pt x="386589" y="111811"/>
                  <a:pt x="382529" y="110169"/>
                  <a:pt x="378857" y="1101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 rot="19887287">
            <a:off x="6617461" y="4383803"/>
            <a:ext cx="407624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 T</a:t>
            </a:r>
            <a:r>
              <a:rPr lang="el-GR" dirty="0"/>
              <a:t>-</a:t>
            </a:r>
            <a:r>
              <a:rPr lang="en-US" dirty="0"/>
              <a:t>test </a:t>
            </a:r>
            <a:r>
              <a:rPr lang="el-GR" dirty="0"/>
              <a:t>είναι σημαντικό δείχνοντάς ότι το </a:t>
            </a:r>
            <a:r>
              <a:rPr lang="en-US" dirty="0"/>
              <a:t>a </a:t>
            </a:r>
            <a:r>
              <a:rPr lang="el-GR" dirty="0"/>
              <a:t>και </a:t>
            </a:r>
            <a:r>
              <a:rPr lang="en-US" dirty="0"/>
              <a:t>b </a:t>
            </a:r>
            <a:r>
              <a:rPr lang="el-GR" dirty="0"/>
              <a:t>είναι στατιστικώς σημαντικά </a:t>
            </a:r>
          </a:p>
        </p:txBody>
      </p:sp>
      <p:sp>
        <p:nvSpPr>
          <p:cNvPr id="6" name="Ελεύθερη σχεδίαση 5"/>
          <p:cNvSpPr/>
          <p:nvPr/>
        </p:nvSpPr>
        <p:spPr>
          <a:xfrm>
            <a:off x="6494208" y="3536414"/>
            <a:ext cx="2484539" cy="1685581"/>
          </a:xfrm>
          <a:custGeom>
            <a:avLst/>
            <a:gdLst>
              <a:gd name="connsiteX0" fmla="*/ 655739 w 2484539"/>
              <a:gd name="connsiteY0" fmla="*/ 99152 h 1685581"/>
              <a:gd name="connsiteX1" fmla="*/ 402351 w 2484539"/>
              <a:gd name="connsiteY1" fmla="*/ 143220 h 1685581"/>
              <a:gd name="connsiteX2" fmla="*/ 325233 w 2484539"/>
              <a:gd name="connsiteY2" fmla="*/ 176270 h 1685581"/>
              <a:gd name="connsiteX3" fmla="*/ 281165 w 2484539"/>
              <a:gd name="connsiteY3" fmla="*/ 198304 h 1685581"/>
              <a:gd name="connsiteX4" fmla="*/ 237098 w 2484539"/>
              <a:gd name="connsiteY4" fmla="*/ 209321 h 1685581"/>
              <a:gd name="connsiteX5" fmla="*/ 193031 w 2484539"/>
              <a:gd name="connsiteY5" fmla="*/ 242372 h 1685581"/>
              <a:gd name="connsiteX6" fmla="*/ 126929 w 2484539"/>
              <a:gd name="connsiteY6" fmla="*/ 286439 h 1685581"/>
              <a:gd name="connsiteX7" fmla="*/ 49811 w 2484539"/>
              <a:gd name="connsiteY7" fmla="*/ 374574 h 1685581"/>
              <a:gd name="connsiteX8" fmla="*/ 38794 w 2484539"/>
              <a:gd name="connsiteY8" fmla="*/ 418641 h 1685581"/>
              <a:gd name="connsiteX9" fmla="*/ 27778 w 2484539"/>
              <a:gd name="connsiteY9" fmla="*/ 473726 h 1685581"/>
              <a:gd name="connsiteX10" fmla="*/ 16761 w 2484539"/>
              <a:gd name="connsiteY10" fmla="*/ 506776 h 1685581"/>
              <a:gd name="connsiteX11" fmla="*/ 16761 w 2484539"/>
              <a:gd name="connsiteY11" fmla="*/ 1013552 h 1685581"/>
              <a:gd name="connsiteX12" fmla="*/ 38794 w 2484539"/>
              <a:gd name="connsiteY12" fmla="*/ 1057620 h 1685581"/>
              <a:gd name="connsiteX13" fmla="*/ 49811 w 2484539"/>
              <a:gd name="connsiteY13" fmla="*/ 1101687 h 1685581"/>
              <a:gd name="connsiteX14" fmla="*/ 148963 w 2484539"/>
              <a:gd name="connsiteY14" fmla="*/ 1233890 h 1685581"/>
              <a:gd name="connsiteX15" fmla="*/ 237098 w 2484539"/>
              <a:gd name="connsiteY15" fmla="*/ 1333041 h 1685581"/>
              <a:gd name="connsiteX16" fmla="*/ 270149 w 2484539"/>
              <a:gd name="connsiteY16" fmla="*/ 1355075 h 1685581"/>
              <a:gd name="connsiteX17" fmla="*/ 303199 w 2484539"/>
              <a:gd name="connsiteY17" fmla="*/ 1388126 h 1685581"/>
              <a:gd name="connsiteX18" fmla="*/ 633705 w 2484539"/>
              <a:gd name="connsiteY18" fmla="*/ 1553379 h 1685581"/>
              <a:gd name="connsiteX19" fmla="*/ 754891 w 2484539"/>
              <a:gd name="connsiteY19" fmla="*/ 1586429 h 1685581"/>
              <a:gd name="connsiteX20" fmla="*/ 820992 w 2484539"/>
              <a:gd name="connsiteY20" fmla="*/ 1608463 h 1685581"/>
              <a:gd name="connsiteX21" fmla="*/ 865059 w 2484539"/>
              <a:gd name="connsiteY21" fmla="*/ 1619480 h 1685581"/>
              <a:gd name="connsiteX22" fmla="*/ 898110 w 2484539"/>
              <a:gd name="connsiteY22" fmla="*/ 1630497 h 1685581"/>
              <a:gd name="connsiteX23" fmla="*/ 953194 w 2484539"/>
              <a:gd name="connsiteY23" fmla="*/ 1641514 h 1685581"/>
              <a:gd name="connsiteX24" fmla="*/ 1041329 w 2484539"/>
              <a:gd name="connsiteY24" fmla="*/ 1663547 h 1685581"/>
              <a:gd name="connsiteX25" fmla="*/ 1074380 w 2484539"/>
              <a:gd name="connsiteY25" fmla="*/ 1674564 h 1685581"/>
              <a:gd name="connsiteX26" fmla="*/ 1162515 w 2484539"/>
              <a:gd name="connsiteY26" fmla="*/ 1685581 h 1685581"/>
              <a:gd name="connsiteX27" fmla="*/ 1680308 w 2484539"/>
              <a:gd name="connsiteY27" fmla="*/ 1652531 h 1685581"/>
              <a:gd name="connsiteX28" fmla="*/ 1790476 w 2484539"/>
              <a:gd name="connsiteY28" fmla="*/ 1619480 h 1685581"/>
              <a:gd name="connsiteX29" fmla="*/ 1944712 w 2484539"/>
              <a:gd name="connsiteY29" fmla="*/ 1553379 h 1685581"/>
              <a:gd name="connsiteX30" fmla="*/ 1999797 w 2484539"/>
              <a:gd name="connsiteY30" fmla="*/ 1531345 h 1685581"/>
              <a:gd name="connsiteX31" fmla="*/ 2098949 w 2484539"/>
              <a:gd name="connsiteY31" fmla="*/ 1498294 h 1685581"/>
              <a:gd name="connsiteX32" fmla="*/ 2253185 w 2484539"/>
              <a:gd name="connsiteY32" fmla="*/ 1399143 h 1685581"/>
              <a:gd name="connsiteX33" fmla="*/ 2319286 w 2484539"/>
              <a:gd name="connsiteY33" fmla="*/ 1288974 h 1685581"/>
              <a:gd name="connsiteX34" fmla="*/ 2385387 w 2484539"/>
              <a:gd name="connsiteY34" fmla="*/ 1156772 h 1685581"/>
              <a:gd name="connsiteX35" fmla="*/ 2462505 w 2484539"/>
              <a:gd name="connsiteY35" fmla="*/ 958468 h 1685581"/>
              <a:gd name="connsiteX36" fmla="*/ 2484539 w 2484539"/>
              <a:gd name="connsiteY36" fmla="*/ 870333 h 1685581"/>
              <a:gd name="connsiteX37" fmla="*/ 2440472 w 2484539"/>
              <a:gd name="connsiteY37" fmla="*/ 484743 h 1685581"/>
              <a:gd name="connsiteX38" fmla="*/ 2418438 w 2484539"/>
              <a:gd name="connsiteY38" fmla="*/ 451692 h 1685581"/>
              <a:gd name="connsiteX39" fmla="*/ 2363353 w 2484539"/>
              <a:gd name="connsiteY39" fmla="*/ 385591 h 1685581"/>
              <a:gd name="connsiteX40" fmla="*/ 2341320 w 2484539"/>
              <a:gd name="connsiteY40" fmla="*/ 341523 h 1685581"/>
              <a:gd name="connsiteX41" fmla="*/ 2297252 w 2484539"/>
              <a:gd name="connsiteY41" fmla="*/ 319490 h 1685581"/>
              <a:gd name="connsiteX42" fmla="*/ 2242168 w 2484539"/>
              <a:gd name="connsiteY42" fmla="*/ 275422 h 1685581"/>
              <a:gd name="connsiteX43" fmla="*/ 2209117 w 2484539"/>
              <a:gd name="connsiteY43" fmla="*/ 242372 h 1685581"/>
              <a:gd name="connsiteX44" fmla="*/ 2154033 w 2484539"/>
              <a:gd name="connsiteY44" fmla="*/ 220338 h 1685581"/>
              <a:gd name="connsiteX45" fmla="*/ 2098949 w 2484539"/>
              <a:gd name="connsiteY45" fmla="*/ 187287 h 1685581"/>
              <a:gd name="connsiteX46" fmla="*/ 1977763 w 2484539"/>
              <a:gd name="connsiteY46" fmla="*/ 154237 h 1685581"/>
              <a:gd name="connsiteX47" fmla="*/ 1933696 w 2484539"/>
              <a:gd name="connsiteY47" fmla="*/ 132203 h 1685581"/>
              <a:gd name="connsiteX48" fmla="*/ 1834544 w 2484539"/>
              <a:gd name="connsiteY48" fmla="*/ 110169 h 1685581"/>
              <a:gd name="connsiteX49" fmla="*/ 1790476 w 2484539"/>
              <a:gd name="connsiteY49" fmla="*/ 88135 h 1685581"/>
              <a:gd name="connsiteX50" fmla="*/ 1702341 w 2484539"/>
              <a:gd name="connsiteY50" fmla="*/ 66102 h 1685581"/>
              <a:gd name="connsiteX51" fmla="*/ 1592173 w 2484539"/>
              <a:gd name="connsiteY51" fmla="*/ 33051 h 1685581"/>
              <a:gd name="connsiteX52" fmla="*/ 1515055 w 2484539"/>
              <a:gd name="connsiteY52" fmla="*/ 22034 h 1685581"/>
              <a:gd name="connsiteX53" fmla="*/ 1459970 w 2484539"/>
              <a:gd name="connsiteY53" fmla="*/ 11017 h 1685581"/>
              <a:gd name="connsiteX54" fmla="*/ 1393869 w 2484539"/>
              <a:gd name="connsiteY54" fmla="*/ 0 h 1685581"/>
              <a:gd name="connsiteX55" fmla="*/ 953194 w 2484539"/>
              <a:gd name="connsiteY55" fmla="*/ 11017 h 1685581"/>
              <a:gd name="connsiteX56" fmla="*/ 876076 w 2484539"/>
              <a:gd name="connsiteY56" fmla="*/ 33051 h 1685581"/>
              <a:gd name="connsiteX57" fmla="*/ 710823 w 2484539"/>
              <a:gd name="connsiteY57" fmla="*/ 66102 h 1685581"/>
              <a:gd name="connsiteX58" fmla="*/ 655739 w 2484539"/>
              <a:gd name="connsiteY58" fmla="*/ 99152 h 168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84539" h="1685581">
                <a:moveTo>
                  <a:pt x="655739" y="99152"/>
                </a:moveTo>
                <a:cubicBezTo>
                  <a:pt x="544292" y="113083"/>
                  <a:pt x="495160" y="110074"/>
                  <a:pt x="402351" y="143220"/>
                </a:cubicBezTo>
                <a:cubicBezTo>
                  <a:pt x="376013" y="152626"/>
                  <a:pt x="350693" y="164697"/>
                  <a:pt x="325233" y="176270"/>
                </a:cubicBezTo>
                <a:cubicBezTo>
                  <a:pt x="310282" y="183066"/>
                  <a:pt x="296542" y="192537"/>
                  <a:pt x="281165" y="198304"/>
                </a:cubicBezTo>
                <a:cubicBezTo>
                  <a:pt x="266988" y="203620"/>
                  <a:pt x="251787" y="205649"/>
                  <a:pt x="237098" y="209321"/>
                </a:cubicBezTo>
                <a:cubicBezTo>
                  <a:pt x="222409" y="220338"/>
                  <a:pt x="208073" y="231842"/>
                  <a:pt x="193031" y="242372"/>
                </a:cubicBezTo>
                <a:cubicBezTo>
                  <a:pt x="171337" y="257558"/>
                  <a:pt x="145654" y="267714"/>
                  <a:pt x="126929" y="286439"/>
                </a:cubicBezTo>
                <a:cubicBezTo>
                  <a:pt x="69878" y="343490"/>
                  <a:pt x="95326" y="313887"/>
                  <a:pt x="49811" y="374574"/>
                </a:cubicBezTo>
                <a:cubicBezTo>
                  <a:pt x="46139" y="389263"/>
                  <a:pt x="42078" y="403860"/>
                  <a:pt x="38794" y="418641"/>
                </a:cubicBezTo>
                <a:cubicBezTo>
                  <a:pt x="34732" y="436920"/>
                  <a:pt x="32319" y="455560"/>
                  <a:pt x="27778" y="473726"/>
                </a:cubicBezTo>
                <a:cubicBezTo>
                  <a:pt x="24962" y="484992"/>
                  <a:pt x="20433" y="495759"/>
                  <a:pt x="16761" y="506776"/>
                </a:cubicBezTo>
                <a:cubicBezTo>
                  <a:pt x="-4152" y="715900"/>
                  <a:pt x="-6978" y="697025"/>
                  <a:pt x="16761" y="1013552"/>
                </a:cubicBezTo>
                <a:cubicBezTo>
                  <a:pt x="17989" y="1029929"/>
                  <a:pt x="33028" y="1042243"/>
                  <a:pt x="38794" y="1057620"/>
                </a:cubicBezTo>
                <a:cubicBezTo>
                  <a:pt x="44110" y="1071797"/>
                  <a:pt x="43040" y="1088144"/>
                  <a:pt x="49811" y="1101687"/>
                </a:cubicBezTo>
                <a:cubicBezTo>
                  <a:pt x="74235" y="1150535"/>
                  <a:pt x="115434" y="1191979"/>
                  <a:pt x="148963" y="1233890"/>
                </a:cubicBezTo>
                <a:cubicBezTo>
                  <a:pt x="192353" y="1288128"/>
                  <a:pt x="176443" y="1279968"/>
                  <a:pt x="237098" y="1333041"/>
                </a:cubicBezTo>
                <a:cubicBezTo>
                  <a:pt x="247063" y="1341760"/>
                  <a:pt x="259977" y="1346598"/>
                  <a:pt x="270149" y="1355075"/>
                </a:cubicBezTo>
                <a:cubicBezTo>
                  <a:pt x="282118" y="1365049"/>
                  <a:pt x="290026" y="1379806"/>
                  <a:pt x="303199" y="1388126"/>
                </a:cubicBezTo>
                <a:cubicBezTo>
                  <a:pt x="405190" y="1452542"/>
                  <a:pt x="519585" y="1512296"/>
                  <a:pt x="633705" y="1553379"/>
                </a:cubicBezTo>
                <a:cubicBezTo>
                  <a:pt x="673101" y="1567561"/>
                  <a:pt x="714722" y="1574615"/>
                  <a:pt x="754891" y="1586429"/>
                </a:cubicBezTo>
                <a:cubicBezTo>
                  <a:pt x="777173" y="1592982"/>
                  <a:pt x="798746" y="1601789"/>
                  <a:pt x="820992" y="1608463"/>
                </a:cubicBezTo>
                <a:cubicBezTo>
                  <a:pt x="835495" y="1612814"/>
                  <a:pt x="850500" y="1615320"/>
                  <a:pt x="865059" y="1619480"/>
                </a:cubicBezTo>
                <a:cubicBezTo>
                  <a:pt x="876225" y="1622670"/>
                  <a:pt x="886844" y="1627680"/>
                  <a:pt x="898110" y="1630497"/>
                </a:cubicBezTo>
                <a:cubicBezTo>
                  <a:pt x="916276" y="1635039"/>
                  <a:pt x="934949" y="1637304"/>
                  <a:pt x="953194" y="1641514"/>
                </a:cubicBezTo>
                <a:cubicBezTo>
                  <a:pt x="982701" y="1648323"/>
                  <a:pt x="1012114" y="1655579"/>
                  <a:pt x="1041329" y="1663547"/>
                </a:cubicBezTo>
                <a:cubicBezTo>
                  <a:pt x="1052533" y="1666603"/>
                  <a:pt x="1062954" y="1672487"/>
                  <a:pt x="1074380" y="1674564"/>
                </a:cubicBezTo>
                <a:cubicBezTo>
                  <a:pt x="1103509" y="1679860"/>
                  <a:pt x="1133137" y="1681909"/>
                  <a:pt x="1162515" y="1685581"/>
                </a:cubicBezTo>
                <a:cubicBezTo>
                  <a:pt x="1335113" y="1674564"/>
                  <a:pt x="1508309" y="1670636"/>
                  <a:pt x="1680308" y="1652531"/>
                </a:cubicBezTo>
                <a:cubicBezTo>
                  <a:pt x="1718437" y="1648517"/>
                  <a:pt x="1754104" y="1631604"/>
                  <a:pt x="1790476" y="1619480"/>
                </a:cubicBezTo>
                <a:cubicBezTo>
                  <a:pt x="1908425" y="1580163"/>
                  <a:pt x="1845249" y="1598589"/>
                  <a:pt x="1944712" y="1553379"/>
                </a:cubicBezTo>
                <a:cubicBezTo>
                  <a:pt x="1962716" y="1545196"/>
                  <a:pt x="1981036" y="1537599"/>
                  <a:pt x="1999797" y="1531345"/>
                </a:cubicBezTo>
                <a:cubicBezTo>
                  <a:pt x="2038543" y="1518430"/>
                  <a:pt x="2061815" y="1522166"/>
                  <a:pt x="2098949" y="1498294"/>
                </a:cubicBezTo>
                <a:cubicBezTo>
                  <a:pt x="2277463" y="1383535"/>
                  <a:pt x="2129113" y="1448770"/>
                  <a:pt x="2253185" y="1399143"/>
                </a:cubicBezTo>
                <a:cubicBezTo>
                  <a:pt x="2310644" y="1255496"/>
                  <a:pt x="2231128" y="1438843"/>
                  <a:pt x="2319286" y="1288974"/>
                </a:cubicBezTo>
                <a:cubicBezTo>
                  <a:pt x="2344266" y="1246508"/>
                  <a:pt x="2367530" y="1202691"/>
                  <a:pt x="2385387" y="1156772"/>
                </a:cubicBezTo>
                <a:cubicBezTo>
                  <a:pt x="2411093" y="1090671"/>
                  <a:pt x="2445303" y="1027274"/>
                  <a:pt x="2462505" y="958468"/>
                </a:cubicBezTo>
                <a:lnTo>
                  <a:pt x="2484539" y="870333"/>
                </a:lnTo>
                <a:cubicBezTo>
                  <a:pt x="2470675" y="655439"/>
                  <a:pt x="2512193" y="610256"/>
                  <a:pt x="2440472" y="484743"/>
                </a:cubicBezTo>
                <a:cubicBezTo>
                  <a:pt x="2433903" y="473247"/>
                  <a:pt x="2425007" y="463188"/>
                  <a:pt x="2418438" y="451692"/>
                </a:cubicBezTo>
                <a:cubicBezTo>
                  <a:pt x="2384032" y="391482"/>
                  <a:pt x="2415270" y="420202"/>
                  <a:pt x="2363353" y="385591"/>
                </a:cubicBezTo>
                <a:cubicBezTo>
                  <a:pt x="2356009" y="370902"/>
                  <a:pt x="2352933" y="353136"/>
                  <a:pt x="2341320" y="341523"/>
                </a:cubicBezTo>
                <a:cubicBezTo>
                  <a:pt x="2329707" y="329910"/>
                  <a:pt x="2310917" y="328600"/>
                  <a:pt x="2297252" y="319490"/>
                </a:cubicBezTo>
                <a:cubicBezTo>
                  <a:pt x="2277687" y="306447"/>
                  <a:pt x="2259864" y="290906"/>
                  <a:pt x="2242168" y="275422"/>
                </a:cubicBezTo>
                <a:cubicBezTo>
                  <a:pt x="2230443" y="265162"/>
                  <a:pt x="2222329" y="250629"/>
                  <a:pt x="2209117" y="242372"/>
                </a:cubicBezTo>
                <a:cubicBezTo>
                  <a:pt x="2192347" y="231891"/>
                  <a:pt x="2171721" y="229182"/>
                  <a:pt x="2154033" y="220338"/>
                </a:cubicBezTo>
                <a:cubicBezTo>
                  <a:pt x="2134881" y="210762"/>
                  <a:pt x="2118101" y="196863"/>
                  <a:pt x="2098949" y="187287"/>
                </a:cubicBezTo>
                <a:cubicBezTo>
                  <a:pt x="2045871" y="160748"/>
                  <a:pt x="2037677" y="164222"/>
                  <a:pt x="1977763" y="154237"/>
                </a:cubicBezTo>
                <a:cubicBezTo>
                  <a:pt x="1963074" y="146892"/>
                  <a:pt x="1949276" y="137396"/>
                  <a:pt x="1933696" y="132203"/>
                </a:cubicBezTo>
                <a:cubicBezTo>
                  <a:pt x="1870868" y="111260"/>
                  <a:pt x="1891033" y="131353"/>
                  <a:pt x="1834544" y="110169"/>
                </a:cubicBezTo>
                <a:cubicBezTo>
                  <a:pt x="1819167" y="104402"/>
                  <a:pt x="1806056" y="93328"/>
                  <a:pt x="1790476" y="88135"/>
                </a:cubicBezTo>
                <a:cubicBezTo>
                  <a:pt x="1761748" y="78559"/>
                  <a:pt x="1731519" y="74207"/>
                  <a:pt x="1702341" y="66102"/>
                </a:cubicBezTo>
                <a:cubicBezTo>
                  <a:pt x="1665400" y="55841"/>
                  <a:pt x="1629493" y="41832"/>
                  <a:pt x="1592173" y="33051"/>
                </a:cubicBezTo>
                <a:cubicBezTo>
                  <a:pt x="1566896" y="27103"/>
                  <a:pt x="1540669" y="26303"/>
                  <a:pt x="1515055" y="22034"/>
                </a:cubicBezTo>
                <a:cubicBezTo>
                  <a:pt x="1496584" y="18956"/>
                  <a:pt x="1478393" y="14367"/>
                  <a:pt x="1459970" y="11017"/>
                </a:cubicBezTo>
                <a:cubicBezTo>
                  <a:pt x="1437993" y="7021"/>
                  <a:pt x="1415903" y="3672"/>
                  <a:pt x="1393869" y="0"/>
                </a:cubicBezTo>
                <a:cubicBezTo>
                  <a:pt x="1246977" y="3672"/>
                  <a:pt x="1099833" y="1657"/>
                  <a:pt x="953194" y="11017"/>
                </a:cubicBezTo>
                <a:cubicBezTo>
                  <a:pt x="926514" y="12720"/>
                  <a:pt x="901869" y="26017"/>
                  <a:pt x="876076" y="33051"/>
                </a:cubicBezTo>
                <a:cubicBezTo>
                  <a:pt x="821677" y="47887"/>
                  <a:pt x="766374" y="56844"/>
                  <a:pt x="710823" y="66102"/>
                </a:cubicBezTo>
                <a:lnTo>
                  <a:pt x="655739" y="99152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92621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357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709272"/>
          </a:xfrm>
          <a:prstGeom prst="rect">
            <a:avLst/>
          </a:prstGeom>
        </p:spPr>
      </p:pic>
      <p:sp>
        <p:nvSpPr>
          <p:cNvPr id="3" name="Ελεύθερη σχεδίαση 2"/>
          <p:cNvSpPr/>
          <p:nvPr/>
        </p:nvSpPr>
        <p:spPr>
          <a:xfrm>
            <a:off x="5728562" y="4814371"/>
            <a:ext cx="947660" cy="804231"/>
          </a:xfrm>
          <a:custGeom>
            <a:avLst/>
            <a:gdLst>
              <a:gd name="connsiteX0" fmla="*/ 484951 w 947660"/>
              <a:gd name="connsiteY0" fmla="*/ 44068 h 804231"/>
              <a:gd name="connsiteX1" fmla="*/ 429867 w 947660"/>
              <a:gd name="connsiteY1" fmla="*/ 88135 h 804231"/>
              <a:gd name="connsiteX2" fmla="*/ 396816 w 947660"/>
              <a:gd name="connsiteY2" fmla="*/ 121186 h 804231"/>
              <a:gd name="connsiteX3" fmla="*/ 264614 w 947660"/>
              <a:gd name="connsiteY3" fmla="*/ 220337 h 804231"/>
              <a:gd name="connsiteX4" fmla="*/ 220546 w 947660"/>
              <a:gd name="connsiteY4" fmla="*/ 253388 h 804231"/>
              <a:gd name="connsiteX5" fmla="*/ 132411 w 947660"/>
              <a:gd name="connsiteY5" fmla="*/ 341523 h 804231"/>
              <a:gd name="connsiteX6" fmla="*/ 88344 w 947660"/>
              <a:gd name="connsiteY6" fmla="*/ 407624 h 804231"/>
              <a:gd name="connsiteX7" fmla="*/ 44277 w 947660"/>
              <a:gd name="connsiteY7" fmla="*/ 473725 h 804231"/>
              <a:gd name="connsiteX8" fmla="*/ 33260 w 947660"/>
              <a:gd name="connsiteY8" fmla="*/ 517793 h 804231"/>
              <a:gd name="connsiteX9" fmla="*/ 11226 w 947660"/>
              <a:gd name="connsiteY9" fmla="*/ 572877 h 804231"/>
              <a:gd name="connsiteX10" fmla="*/ 209 w 947660"/>
              <a:gd name="connsiteY10" fmla="*/ 627962 h 804231"/>
              <a:gd name="connsiteX11" fmla="*/ 22243 w 947660"/>
              <a:gd name="connsiteY11" fmla="*/ 694063 h 804231"/>
              <a:gd name="connsiteX12" fmla="*/ 99361 w 947660"/>
              <a:gd name="connsiteY12" fmla="*/ 738130 h 804231"/>
              <a:gd name="connsiteX13" fmla="*/ 319698 w 947660"/>
              <a:gd name="connsiteY13" fmla="*/ 782198 h 804231"/>
              <a:gd name="connsiteX14" fmla="*/ 495968 w 947660"/>
              <a:gd name="connsiteY14" fmla="*/ 804231 h 804231"/>
              <a:gd name="connsiteX15" fmla="*/ 892575 w 947660"/>
              <a:gd name="connsiteY15" fmla="*/ 793215 h 804231"/>
              <a:gd name="connsiteX16" fmla="*/ 925626 w 947660"/>
              <a:gd name="connsiteY16" fmla="*/ 782198 h 804231"/>
              <a:gd name="connsiteX17" fmla="*/ 947660 w 947660"/>
              <a:gd name="connsiteY17" fmla="*/ 749147 h 804231"/>
              <a:gd name="connsiteX18" fmla="*/ 936643 w 947660"/>
              <a:gd name="connsiteY18" fmla="*/ 583894 h 804231"/>
              <a:gd name="connsiteX19" fmla="*/ 892575 w 947660"/>
              <a:gd name="connsiteY19" fmla="*/ 484742 h 804231"/>
              <a:gd name="connsiteX20" fmla="*/ 859525 w 947660"/>
              <a:gd name="connsiteY20" fmla="*/ 418641 h 804231"/>
              <a:gd name="connsiteX21" fmla="*/ 837491 w 947660"/>
              <a:gd name="connsiteY21" fmla="*/ 385590 h 804231"/>
              <a:gd name="connsiteX22" fmla="*/ 815457 w 947660"/>
              <a:gd name="connsiteY22" fmla="*/ 319489 h 804231"/>
              <a:gd name="connsiteX23" fmla="*/ 793424 w 947660"/>
              <a:gd name="connsiteY23" fmla="*/ 231354 h 804231"/>
              <a:gd name="connsiteX24" fmla="*/ 760373 w 947660"/>
              <a:gd name="connsiteY24" fmla="*/ 165253 h 804231"/>
              <a:gd name="connsiteX25" fmla="*/ 727322 w 947660"/>
              <a:gd name="connsiteY25" fmla="*/ 154236 h 804231"/>
              <a:gd name="connsiteX26" fmla="*/ 628171 w 947660"/>
              <a:gd name="connsiteY26" fmla="*/ 110169 h 804231"/>
              <a:gd name="connsiteX27" fmla="*/ 562069 w 947660"/>
              <a:gd name="connsiteY27" fmla="*/ 88135 h 804231"/>
              <a:gd name="connsiteX28" fmla="*/ 495968 w 947660"/>
              <a:gd name="connsiteY28" fmla="*/ 22034 h 804231"/>
              <a:gd name="connsiteX29" fmla="*/ 518002 w 947660"/>
              <a:gd name="connsiteY29" fmla="*/ 0 h 80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47660" h="804231">
                <a:moveTo>
                  <a:pt x="484951" y="44068"/>
                </a:moveTo>
                <a:cubicBezTo>
                  <a:pt x="466590" y="58757"/>
                  <a:pt x="447563" y="72651"/>
                  <a:pt x="429867" y="88135"/>
                </a:cubicBezTo>
                <a:cubicBezTo>
                  <a:pt x="418142" y="98395"/>
                  <a:pt x="408875" y="111320"/>
                  <a:pt x="396816" y="121186"/>
                </a:cubicBezTo>
                <a:cubicBezTo>
                  <a:pt x="396810" y="121191"/>
                  <a:pt x="286651" y="203809"/>
                  <a:pt x="264614" y="220337"/>
                </a:cubicBezTo>
                <a:cubicBezTo>
                  <a:pt x="249925" y="231354"/>
                  <a:pt x="233530" y="240404"/>
                  <a:pt x="220546" y="253388"/>
                </a:cubicBezTo>
                <a:cubicBezTo>
                  <a:pt x="191168" y="282766"/>
                  <a:pt x="155457" y="306954"/>
                  <a:pt x="132411" y="341523"/>
                </a:cubicBezTo>
                <a:lnTo>
                  <a:pt x="88344" y="407624"/>
                </a:lnTo>
                <a:cubicBezTo>
                  <a:pt x="53946" y="510817"/>
                  <a:pt x="110296" y="358190"/>
                  <a:pt x="44277" y="473725"/>
                </a:cubicBezTo>
                <a:cubicBezTo>
                  <a:pt x="36765" y="486871"/>
                  <a:pt x="38048" y="503429"/>
                  <a:pt x="33260" y="517793"/>
                </a:cubicBezTo>
                <a:cubicBezTo>
                  <a:pt x="27006" y="536554"/>
                  <a:pt x="18571" y="554516"/>
                  <a:pt x="11226" y="572877"/>
                </a:cubicBezTo>
                <a:cubicBezTo>
                  <a:pt x="7554" y="591239"/>
                  <a:pt x="-1486" y="609314"/>
                  <a:pt x="209" y="627962"/>
                </a:cubicBezTo>
                <a:cubicBezTo>
                  <a:pt x="2312" y="651092"/>
                  <a:pt x="9933" y="674368"/>
                  <a:pt x="22243" y="694063"/>
                </a:cubicBezTo>
                <a:cubicBezTo>
                  <a:pt x="28721" y="704428"/>
                  <a:pt x="93360" y="735948"/>
                  <a:pt x="99361" y="738130"/>
                </a:cubicBezTo>
                <a:cubicBezTo>
                  <a:pt x="173643" y="765142"/>
                  <a:pt x="239087" y="771079"/>
                  <a:pt x="319698" y="782198"/>
                </a:cubicBezTo>
                <a:cubicBezTo>
                  <a:pt x="378357" y="790289"/>
                  <a:pt x="437211" y="796887"/>
                  <a:pt x="495968" y="804231"/>
                </a:cubicBezTo>
                <a:cubicBezTo>
                  <a:pt x="628170" y="800559"/>
                  <a:pt x="760495" y="799988"/>
                  <a:pt x="892575" y="793215"/>
                </a:cubicBezTo>
                <a:cubicBezTo>
                  <a:pt x="904173" y="792620"/>
                  <a:pt x="916558" y="789453"/>
                  <a:pt x="925626" y="782198"/>
                </a:cubicBezTo>
                <a:cubicBezTo>
                  <a:pt x="935965" y="773927"/>
                  <a:pt x="940315" y="760164"/>
                  <a:pt x="947660" y="749147"/>
                </a:cubicBezTo>
                <a:cubicBezTo>
                  <a:pt x="943988" y="694063"/>
                  <a:pt x="944450" y="638546"/>
                  <a:pt x="936643" y="583894"/>
                </a:cubicBezTo>
                <a:cubicBezTo>
                  <a:pt x="927058" y="516802"/>
                  <a:pt x="918008" y="530521"/>
                  <a:pt x="892575" y="484742"/>
                </a:cubicBezTo>
                <a:cubicBezTo>
                  <a:pt x="880612" y="463208"/>
                  <a:pt x="871488" y="440175"/>
                  <a:pt x="859525" y="418641"/>
                </a:cubicBezTo>
                <a:cubicBezTo>
                  <a:pt x="853095" y="407066"/>
                  <a:pt x="842869" y="397690"/>
                  <a:pt x="837491" y="385590"/>
                </a:cubicBezTo>
                <a:cubicBezTo>
                  <a:pt x="828058" y="364366"/>
                  <a:pt x="822802" y="341523"/>
                  <a:pt x="815457" y="319489"/>
                </a:cubicBezTo>
                <a:cubicBezTo>
                  <a:pt x="790273" y="243938"/>
                  <a:pt x="820013" y="337713"/>
                  <a:pt x="793424" y="231354"/>
                </a:cubicBezTo>
                <a:cubicBezTo>
                  <a:pt x="788435" y="211397"/>
                  <a:pt x="777201" y="178716"/>
                  <a:pt x="760373" y="165253"/>
                </a:cubicBezTo>
                <a:cubicBezTo>
                  <a:pt x="751305" y="157998"/>
                  <a:pt x="738339" y="157908"/>
                  <a:pt x="727322" y="154236"/>
                </a:cubicBezTo>
                <a:cubicBezTo>
                  <a:pt x="687699" y="94800"/>
                  <a:pt x="724645" y="132433"/>
                  <a:pt x="628171" y="110169"/>
                </a:cubicBezTo>
                <a:cubicBezTo>
                  <a:pt x="605540" y="104946"/>
                  <a:pt x="562069" y="88135"/>
                  <a:pt x="562069" y="88135"/>
                </a:cubicBezTo>
                <a:cubicBezTo>
                  <a:pt x="552090" y="80651"/>
                  <a:pt x="495968" y="46196"/>
                  <a:pt x="495968" y="22034"/>
                </a:cubicBezTo>
                <a:lnTo>
                  <a:pt x="518002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4285562" y="2481925"/>
            <a:ext cx="6940626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800" dirty="0"/>
              <a:t>Είναι ο συντελεστής συσχέτισης </a:t>
            </a:r>
            <a:r>
              <a:rPr lang="en-US" sz="2800" dirty="0"/>
              <a:t>r</a:t>
            </a:r>
          </a:p>
          <a:p>
            <a:r>
              <a:rPr lang="el-GR" sz="2800" dirty="0"/>
              <a:t>Είναι η τυποποιημένη </a:t>
            </a:r>
            <a:r>
              <a:rPr lang="el-GR" sz="2800" dirty="0" err="1"/>
              <a:t>συνμεταβολή</a:t>
            </a:r>
            <a:r>
              <a:rPr lang="el-GR" sz="2800" dirty="0"/>
              <a:t> των δύο μεταβλητών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75383" y="3260993"/>
            <a:ext cx="253179" cy="605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942106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65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7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19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023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70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09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828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780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557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171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581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837" y="597066"/>
            <a:ext cx="7172325" cy="56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616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64" y="643433"/>
            <a:ext cx="9243751" cy="59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05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135" y="478460"/>
            <a:ext cx="7229475" cy="332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33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455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224" y="536432"/>
            <a:ext cx="9742517" cy="578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23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614899"/>
            <a:ext cx="7886700" cy="562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091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362" y="622033"/>
            <a:ext cx="7915275" cy="561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315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650566"/>
            <a:ext cx="8258175" cy="555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84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53999"/>
            <a:ext cx="7772400" cy="535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204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637" y="714766"/>
            <a:ext cx="8086725" cy="542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530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87" y="1403133"/>
            <a:ext cx="8201025" cy="405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910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37" y="1"/>
            <a:ext cx="8466426" cy="65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412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5" y="657699"/>
            <a:ext cx="7943850" cy="55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760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82B1A74-6FA6-4DA8-9CB4-784058EE687A}"/>
              </a:ext>
            </a:extLst>
          </p:cNvPr>
          <p:cNvSpPr/>
          <p:nvPr/>
        </p:nvSpPr>
        <p:spPr>
          <a:xfrm>
            <a:off x="2818557" y="568246"/>
            <a:ext cx="57159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Απλή Γραμμική Παλινδρόμηση στο SPSS</a:t>
            </a:r>
            <a:endParaRPr lang="el-GR" dirty="0">
              <a:hlinkClick r:id="rId2"/>
            </a:endParaRPr>
          </a:p>
          <a:p>
            <a:endParaRPr lang="el-GR" dirty="0">
              <a:hlinkClick r:id="rId2"/>
            </a:endParaRPr>
          </a:p>
          <a:p>
            <a:r>
              <a:rPr lang="el-GR" dirty="0">
                <a:hlinkClick r:id="rId2"/>
              </a:rPr>
              <a:t>https://www.youtube.com/watch?v=3cAR6KbRZqM&amp;t=37s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26928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124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65" y="207818"/>
            <a:ext cx="11618682" cy="637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09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590204"/>
            <a:ext cx="9326879" cy="595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42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716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538</Words>
  <Application>Microsoft Office PowerPoint</Application>
  <PresentationFormat>Ευρεία οθόνη</PresentationFormat>
  <Paragraphs>54</Paragraphs>
  <Slides>70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70</vt:i4>
      </vt:variant>
    </vt:vector>
  </HeadingPairs>
  <TitlesOfParts>
    <vt:vector size="75" baseType="lpstr">
      <vt:lpstr>Arial</vt:lpstr>
      <vt:lpstr>Calibri</vt:lpstr>
      <vt:lpstr>Calibri Light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Δημήτρης</dc:creator>
  <cp:lastModifiedBy>user</cp:lastModifiedBy>
  <cp:revision>49</cp:revision>
  <dcterms:created xsi:type="dcterms:W3CDTF">2020-03-05T20:18:52Z</dcterms:created>
  <dcterms:modified xsi:type="dcterms:W3CDTF">2022-05-11T11:32:47Z</dcterms:modified>
</cp:coreProperties>
</file>