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</p:sldMasterIdLst>
  <p:notesMasterIdLst>
    <p:notesMasterId r:id="rId53"/>
  </p:notesMasterIdLst>
  <p:sldIdLst>
    <p:sldId id="299" r:id="rId2"/>
    <p:sldId id="414" r:id="rId3"/>
    <p:sldId id="317" r:id="rId4"/>
    <p:sldId id="323" r:id="rId5"/>
    <p:sldId id="431" r:id="rId6"/>
    <p:sldId id="467" r:id="rId7"/>
    <p:sldId id="518" r:id="rId8"/>
    <p:sldId id="521" r:id="rId9"/>
    <p:sldId id="541" r:id="rId10"/>
    <p:sldId id="420" r:id="rId11"/>
    <p:sldId id="522" r:id="rId12"/>
    <p:sldId id="665" r:id="rId13"/>
    <p:sldId id="669" r:id="rId14"/>
    <p:sldId id="666" r:id="rId15"/>
    <p:sldId id="658" r:id="rId16"/>
    <p:sldId id="422" r:id="rId17"/>
    <p:sldId id="516" r:id="rId18"/>
    <p:sldId id="533" r:id="rId19"/>
    <p:sldId id="425" r:id="rId20"/>
    <p:sldId id="523" r:id="rId21"/>
    <p:sldId id="524" r:id="rId22"/>
    <p:sldId id="525" r:id="rId23"/>
    <p:sldId id="424" r:id="rId24"/>
    <p:sldId id="426" r:id="rId25"/>
    <p:sldId id="427" r:id="rId26"/>
    <p:sldId id="526" r:id="rId27"/>
    <p:sldId id="430" r:id="rId28"/>
    <p:sldId id="428" r:id="rId29"/>
    <p:sldId id="539" r:id="rId30"/>
    <p:sldId id="668" r:id="rId31"/>
    <p:sldId id="540" r:id="rId32"/>
    <p:sldId id="468" r:id="rId33"/>
    <p:sldId id="505" r:id="rId34"/>
    <p:sldId id="528" r:id="rId35"/>
    <p:sldId id="536" r:id="rId36"/>
    <p:sldId id="542" r:id="rId37"/>
    <p:sldId id="543" r:id="rId38"/>
    <p:sldId id="544" r:id="rId39"/>
    <p:sldId id="538" r:id="rId40"/>
    <p:sldId id="534" r:id="rId41"/>
    <p:sldId id="535" r:id="rId42"/>
    <p:sldId id="531" r:id="rId43"/>
    <p:sldId id="501" r:id="rId44"/>
    <p:sldId id="663" r:id="rId45"/>
    <p:sldId id="667" r:id="rId46"/>
    <p:sldId id="527" r:id="rId47"/>
    <p:sldId id="316" r:id="rId48"/>
    <p:sldId id="346" r:id="rId49"/>
    <p:sldId id="327" r:id="rId50"/>
    <p:sldId id="315" r:id="rId51"/>
    <p:sldId id="298" r:id="rId52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95"/>
    <p:restoredTop sz="95865"/>
  </p:normalViewPr>
  <p:slideViewPr>
    <p:cSldViewPr showGuides="1">
      <p:cViewPr varScale="1">
        <p:scale>
          <a:sx n="109" d="100"/>
          <a:sy n="109" d="100"/>
        </p:scale>
        <p:origin x="248" y="176"/>
      </p:cViewPr>
      <p:guideLst>
        <p:guide orient="horz" pos="1026"/>
        <p:guide pos="2880"/>
      </p:guideLst>
    </p:cSldViewPr>
  </p:slideViewPr>
  <p:outlineViewPr>
    <p:cViewPr>
      <p:scale>
        <a:sx n="33" d="100"/>
        <a:sy n="33" d="100"/>
      </p:scale>
      <p:origin x="0" y="-296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100"/>
        <a:sy n="71" d="100"/>
      </p:scale>
      <p:origin x="0" y="8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>
            <a:extLst>
              <a:ext uri="{FF2B5EF4-FFF2-40B4-BE49-F238E27FC236}">
                <a16:creationId xmlns:a16="http://schemas.microsoft.com/office/drawing/2014/main" id="{0393DDA1-389F-9A49-ABF3-42187015BE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>
            <a:extLst>
              <a:ext uri="{FF2B5EF4-FFF2-40B4-BE49-F238E27FC236}">
                <a16:creationId xmlns:a16="http://schemas.microsoft.com/office/drawing/2014/main" id="{823E41E7-36D4-9C4C-B03E-0117B393EAD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C61897F-13C7-DE4D-8975-86B490FCFF5A}" type="datetimeFigureOut">
              <a:rPr lang="el-GR" altLang="en-US"/>
              <a:pPr/>
              <a:t>9/11/22</a:t>
            </a:fld>
            <a:endParaRPr lang="el-GR" altLang="en-US" dirty="0"/>
          </a:p>
        </p:txBody>
      </p:sp>
      <p:sp>
        <p:nvSpPr>
          <p:cNvPr id="4" name="3 - Θέση εικόνας διαφάνειας">
            <a:extLst>
              <a:ext uri="{FF2B5EF4-FFF2-40B4-BE49-F238E27FC236}">
                <a16:creationId xmlns:a16="http://schemas.microsoft.com/office/drawing/2014/main" id="{B83CFFDC-2E8F-A546-A0F2-44EFD874EA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/>
          </a:p>
        </p:txBody>
      </p:sp>
      <p:sp>
        <p:nvSpPr>
          <p:cNvPr id="5" name="4 - Θέση σημειώσεων">
            <a:extLst>
              <a:ext uri="{FF2B5EF4-FFF2-40B4-BE49-F238E27FC236}">
                <a16:creationId xmlns:a16="http://schemas.microsoft.com/office/drawing/2014/main" id="{1E7BABCA-4EC8-F14F-B971-35D19A4F5F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l-GR" altLang="en-US"/>
              <a:t>Kλικ για επεξεργασία των στυλ του υποδείγματος</a:t>
            </a:r>
          </a:p>
          <a:p>
            <a:pPr lvl="1"/>
            <a:r>
              <a:rPr lang="el-GR" altLang="en-US"/>
              <a:t>Δεύτερου επιπέδου</a:t>
            </a:r>
          </a:p>
          <a:p>
            <a:pPr lvl="2"/>
            <a:r>
              <a:rPr lang="el-GR" altLang="en-US"/>
              <a:t>Τρίτου επιπέδου</a:t>
            </a:r>
          </a:p>
          <a:p>
            <a:pPr lvl="3"/>
            <a:r>
              <a:rPr lang="el-GR" altLang="en-US"/>
              <a:t>Τέταρτου επιπέδου</a:t>
            </a:r>
          </a:p>
          <a:p>
            <a:pPr lvl="4"/>
            <a:r>
              <a:rPr lang="el-GR" altLang="en-US"/>
              <a:t>Πέμπτου επιπέδου</a:t>
            </a:r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id="{6DDB4C6E-DC5E-E949-8BF2-E978E315DE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id="{EF2B3A29-B37E-B445-8206-FBCFC73F52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C85C03B-CD49-974A-9018-A56BD9FE9E75}" type="slidenum">
              <a:rPr lang="el-GR" altLang="en-US"/>
              <a:pPr/>
              <a:t>‹#›</a:t>
            </a:fld>
            <a:endParaRPr lang="el-G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1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195927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10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058574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11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4098052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15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330732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16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324585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17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670776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18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546265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19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67804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20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518824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21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020518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22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084926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2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943780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23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339131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24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660232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25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266482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26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31584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27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8350341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28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054261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29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333294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30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204560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31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1232797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32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852539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3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42862113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33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0650436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34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9446727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35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7948642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36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3579861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37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42324971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38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7593854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39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0576915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40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8582984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41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6769923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42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64367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4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4041079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43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8271993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46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8043464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47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9472595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48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0051210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49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7160610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50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3735517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51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456542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5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695741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6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709765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7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763079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8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094610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C03B-CD49-974A-9018-A56BD9FE9E75}" type="slidenum">
              <a:rPr lang="el-GR" altLang="en-US" smtClean="0"/>
              <a:pPr/>
              <a:t>9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808836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- Ορθογώνιο">
            <a:extLst>
              <a:ext uri="{FF2B5EF4-FFF2-40B4-BE49-F238E27FC236}">
                <a16:creationId xmlns:a16="http://schemas.microsoft.com/office/drawing/2014/main" id="{933E8F0A-E39C-AB4F-833D-A6525911DD16}"/>
              </a:ext>
            </a:extLst>
          </p:cNvPr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9 - Ορθογώνιο">
            <a:extLst>
              <a:ext uri="{FF2B5EF4-FFF2-40B4-BE49-F238E27FC236}">
                <a16:creationId xmlns:a16="http://schemas.microsoft.com/office/drawing/2014/main" id="{5CA10689-3310-EC4C-8A5E-21D5CC96B978}"/>
              </a:ext>
            </a:extLst>
          </p:cNvPr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6" name="10 - Ορθογώνιο">
            <a:extLst>
              <a:ext uri="{FF2B5EF4-FFF2-40B4-BE49-F238E27FC236}">
                <a16:creationId xmlns:a16="http://schemas.microsoft.com/office/drawing/2014/main" id="{EA6BEC89-B0AE-0D45-B0DB-A434D85A191A}"/>
              </a:ext>
            </a:extLst>
          </p:cNvPr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latin typeface="Calibri"/>
                <a:cs typeface="Calibri"/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  <a:latin typeface="Calibri"/>
                <a:cs typeface="Calibri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7" name="27 - Θέση ημερομηνίας">
            <a:extLst>
              <a:ext uri="{FF2B5EF4-FFF2-40B4-BE49-F238E27FC236}">
                <a16:creationId xmlns:a16="http://schemas.microsoft.com/office/drawing/2014/main" id="{39940C7D-6DFA-B147-AB1B-EA753A5102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79FE1FB-8B1B-854B-8BA2-9E6EA4369F65}" type="datetime1">
              <a:rPr lang="el-GR" altLang="en-US"/>
              <a:pPr/>
              <a:t>9/11/22</a:t>
            </a:fld>
            <a:endParaRPr lang="el-GR" altLang="en-US" dirty="0"/>
          </a:p>
        </p:txBody>
      </p:sp>
      <p:sp>
        <p:nvSpPr>
          <p:cNvPr id="10" name="16 - Θέση υποσέλιδου">
            <a:extLst>
              <a:ext uri="{FF2B5EF4-FFF2-40B4-BE49-F238E27FC236}">
                <a16:creationId xmlns:a16="http://schemas.microsoft.com/office/drawing/2014/main" id="{FF4B67EE-760F-0E4A-8CD9-B81123259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11" name="28 - Θέση αριθμού διαφάνειας">
            <a:extLst>
              <a:ext uri="{FF2B5EF4-FFF2-40B4-BE49-F238E27FC236}">
                <a16:creationId xmlns:a16="http://schemas.microsoft.com/office/drawing/2014/main" id="{8A3D67D1-F47C-0144-943E-EBE0F2B67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10B861-231E-2A49-B125-F934BAFC7857}" type="slidenum">
              <a:rPr lang="el-GR" altLang="en-US"/>
              <a:pPr/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812017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13 - Θέση ημερομηνίας">
            <a:extLst>
              <a:ext uri="{FF2B5EF4-FFF2-40B4-BE49-F238E27FC236}">
                <a16:creationId xmlns:a16="http://schemas.microsoft.com/office/drawing/2014/main" id="{847F96FC-9EAE-214C-A5F4-9B64303C7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92B721-9492-9F46-9F18-6D22C00285AB}" type="datetime1">
              <a:rPr lang="el-GR" altLang="en-US"/>
              <a:pPr/>
              <a:t>9/11/22</a:t>
            </a:fld>
            <a:endParaRPr lang="el-GR" altLang="en-US" dirty="0"/>
          </a:p>
        </p:txBody>
      </p:sp>
      <p:sp>
        <p:nvSpPr>
          <p:cNvPr id="5" name="2 - Θέση υποσέλιδου">
            <a:extLst>
              <a:ext uri="{FF2B5EF4-FFF2-40B4-BE49-F238E27FC236}">
                <a16:creationId xmlns:a16="http://schemas.microsoft.com/office/drawing/2014/main" id="{02ECF59B-2FC4-C145-BA7F-BB556C7C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22 - Θέση αριθμού διαφάνειας">
            <a:extLst>
              <a:ext uri="{FF2B5EF4-FFF2-40B4-BE49-F238E27FC236}">
                <a16:creationId xmlns:a16="http://schemas.microsoft.com/office/drawing/2014/main" id="{F145DA68-75F6-0D47-BB0F-8A7963471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62B2A-29BA-FB42-941D-F09C76D14911}" type="slidenum">
              <a:rPr lang="el-GR" altLang="en-US"/>
              <a:pPr/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4023990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- Ορθογώνιο">
            <a:extLst>
              <a:ext uri="{FF2B5EF4-FFF2-40B4-BE49-F238E27FC236}">
                <a16:creationId xmlns:a16="http://schemas.microsoft.com/office/drawing/2014/main" id="{117AD7F3-5CE5-684A-B279-FA176FF7B112}"/>
              </a:ext>
            </a:extLst>
          </p:cNvPr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7 - Ορθογώνιο">
            <a:extLst>
              <a:ext uri="{FF2B5EF4-FFF2-40B4-BE49-F238E27FC236}">
                <a16:creationId xmlns:a16="http://schemas.microsoft.com/office/drawing/2014/main" id="{0A7590D3-3C0B-AF40-A058-014F54815654}"/>
              </a:ext>
            </a:extLst>
          </p:cNvPr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8 - Ορθογώνιο">
            <a:extLst>
              <a:ext uri="{FF2B5EF4-FFF2-40B4-BE49-F238E27FC236}">
                <a16:creationId xmlns:a16="http://schemas.microsoft.com/office/drawing/2014/main" id="{4D8A1C3C-0BB0-DC48-90F9-B71F37186C6A}"/>
              </a:ext>
            </a:extLst>
          </p:cNvPr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3 - Θέση ημερομηνίας">
            <a:extLst>
              <a:ext uri="{FF2B5EF4-FFF2-40B4-BE49-F238E27FC236}">
                <a16:creationId xmlns:a16="http://schemas.microsoft.com/office/drawing/2014/main" id="{8D4339B5-2E16-3E40-9090-301228D85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EDD4EA2B-8B16-AD46-A646-2872165975EB}" type="datetime1">
              <a:rPr lang="el-GR" altLang="en-US"/>
              <a:pPr/>
              <a:t>9/11/22</a:t>
            </a:fld>
            <a:endParaRPr lang="el-GR" altLang="en-US" dirty="0"/>
          </a:p>
        </p:txBody>
      </p:sp>
      <p:sp>
        <p:nvSpPr>
          <p:cNvPr id="8" name="4 - Θέση υποσέλιδου">
            <a:extLst>
              <a:ext uri="{FF2B5EF4-FFF2-40B4-BE49-F238E27FC236}">
                <a16:creationId xmlns:a16="http://schemas.microsoft.com/office/drawing/2014/main" id="{48A9B077-55E0-CE44-BAC1-18D7D6390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" name="5 - Θέση αριθμού διαφάνειας">
            <a:extLst>
              <a:ext uri="{FF2B5EF4-FFF2-40B4-BE49-F238E27FC236}">
                <a16:creationId xmlns:a16="http://schemas.microsoft.com/office/drawing/2014/main" id="{D08487C6-137A-1342-B0FF-C0A3D4D3D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2B146F97-D0BE-7B45-A571-04B2E4AEDB33}" type="slidenum">
              <a:rPr lang="el-GR" altLang="en-US"/>
              <a:pPr/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665195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l-GR" dirty="0" err="1"/>
              <a:t>Kλικ</a:t>
            </a:r>
            <a:r>
              <a:rPr lang="el-GR" dirty="0"/>
              <a:t> για επεξεργασία του τίτλου</a:t>
            </a:r>
            <a:endParaRPr lang="en-US" dirty="0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l-GR" dirty="0" err="1"/>
              <a:t>Kλικ</a:t>
            </a:r>
            <a:r>
              <a:rPr lang="el-GR" dirty="0"/>
              <a:t> για επεξεργασία των στυλ του υποδείγματος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  <a:endParaRPr lang="en-US" dirty="0"/>
          </a:p>
        </p:txBody>
      </p:sp>
      <p:sp>
        <p:nvSpPr>
          <p:cNvPr id="4" name="13 - Θέση ημερομηνίας">
            <a:extLst>
              <a:ext uri="{FF2B5EF4-FFF2-40B4-BE49-F238E27FC236}">
                <a16:creationId xmlns:a16="http://schemas.microsoft.com/office/drawing/2014/main" id="{9026377A-D10C-F545-974C-8F49BEA81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FF4D64-8C6B-8F46-ADE2-E94F2AFF9EDF}" type="datetime1">
              <a:rPr lang="el-GR" altLang="en-US"/>
              <a:pPr/>
              <a:t>9/11/22</a:t>
            </a:fld>
            <a:endParaRPr lang="el-GR" altLang="en-US" dirty="0"/>
          </a:p>
        </p:txBody>
      </p:sp>
      <p:sp>
        <p:nvSpPr>
          <p:cNvPr id="5" name="2 - Θέση υποσέλιδου">
            <a:extLst>
              <a:ext uri="{FF2B5EF4-FFF2-40B4-BE49-F238E27FC236}">
                <a16:creationId xmlns:a16="http://schemas.microsoft.com/office/drawing/2014/main" id="{271311E9-4A84-D745-B27E-E4F062134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22 - Θέση αριθμού διαφάνειας">
            <a:extLst>
              <a:ext uri="{FF2B5EF4-FFF2-40B4-BE49-F238E27FC236}">
                <a16:creationId xmlns:a16="http://schemas.microsoft.com/office/drawing/2014/main" id="{23DBFAC8-53F6-6147-AE0D-46300B578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8CB73-DECB-3A40-9ED1-531EEDAEE7B6}" type="slidenum">
              <a:rPr lang="el-GR" altLang="en-US"/>
              <a:pPr/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77690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- Ορθογώνιο">
            <a:extLst>
              <a:ext uri="{FF2B5EF4-FFF2-40B4-BE49-F238E27FC236}">
                <a16:creationId xmlns:a16="http://schemas.microsoft.com/office/drawing/2014/main" id="{F8381B5C-D8EE-454B-A360-F66952B6797F}"/>
              </a:ext>
            </a:extLst>
          </p:cNvPr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7 - Ορθογώνιο">
            <a:extLst>
              <a:ext uri="{FF2B5EF4-FFF2-40B4-BE49-F238E27FC236}">
                <a16:creationId xmlns:a16="http://schemas.microsoft.com/office/drawing/2014/main" id="{4EE696B0-5D99-B744-9913-1CE446AA4578}"/>
              </a:ext>
            </a:extLst>
          </p:cNvPr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8 - Ορθογώνιο">
            <a:extLst>
              <a:ext uri="{FF2B5EF4-FFF2-40B4-BE49-F238E27FC236}">
                <a16:creationId xmlns:a16="http://schemas.microsoft.com/office/drawing/2014/main" id="{B75156B9-56AD-A04A-82CA-41216CD7F368}"/>
              </a:ext>
            </a:extLst>
          </p:cNvPr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7" name="11 - Θέση ημερομηνίας">
            <a:extLst>
              <a:ext uri="{FF2B5EF4-FFF2-40B4-BE49-F238E27FC236}">
                <a16:creationId xmlns:a16="http://schemas.microsoft.com/office/drawing/2014/main" id="{530183A7-D188-4448-BE9C-42CC64D0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632B5D-75E2-154E-973F-8DED23250723}" type="datetime1">
              <a:rPr lang="el-GR" altLang="en-US"/>
              <a:pPr/>
              <a:t>9/11/22</a:t>
            </a:fld>
            <a:endParaRPr lang="el-GR" altLang="en-US" dirty="0"/>
          </a:p>
        </p:txBody>
      </p:sp>
      <p:sp>
        <p:nvSpPr>
          <p:cNvPr id="8" name="12 - Θέση αριθμού διαφάνειας">
            <a:extLst>
              <a:ext uri="{FF2B5EF4-FFF2-40B4-BE49-F238E27FC236}">
                <a16:creationId xmlns:a16="http://schemas.microsoft.com/office/drawing/2014/main" id="{886427CB-9052-4C42-9D34-8DCD475B59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fld id="{805E7CA2-945D-934B-B41A-EF87B8A59A04}" type="slidenum">
              <a:rPr lang="el-GR" altLang="en-US"/>
              <a:pPr/>
              <a:t>‹#›</a:t>
            </a:fld>
            <a:endParaRPr lang="el-GR" altLang="en-US" dirty="0"/>
          </a:p>
        </p:txBody>
      </p:sp>
      <p:sp>
        <p:nvSpPr>
          <p:cNvPr id="9" name="13 - Θέση υποσέλιδου">
            <a:extLst>
              <a:ext uri="{FF2B5EF4-FFF2-40B4-BE49-F238E27FC236}">
                <a16:creationId xmlns:a16="http://schemas.microsoft.com/office/drawing/2014/main" id="{BC3342C3-BA90-5441-BA8D-BA7FF9275E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60725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7 - Θέση ημερομηνίας">
            <a:extLst>
              <a:ext uri="{FF2B5EF4-FFF2-40B4-BE49-F238E27FC236}">
                <a16:creationId xmlns:a16="http://schemas.microsoft.com/office/drawing/2014/main" id="{432A67EE-D2B9-2248-8F44-B1A2DD4CC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6663EE-14E1-5148-9A1D-A584576F8B64}" type="datetime1">
              <a:rPr lang="el-GR" altLang="en-US"/>
              <a:pPr/>
              <a:t>9/11/22</a:t>
            </a:fld>
            <a:endParaRPr lang="el-GR" altLang="en-US" dirty="0"/>
          </a:p>
        </p:txBody>
      </p:sp>
      <p:sp>
        <p:nvSpPr>
          <p:cNvPr id="6" name="9 - Θέση αριθμού διαφάνειας">
            <a:extLst>
              <a:ext uri="{FF2B5EF4-FFF2-40B4-BE49-F238E27FC236}">
                <a16:creationId xmlns:a16="http://schemas.microsoft.com/office/drawing/2014/main" id="{B829E20A-BD70-E640-9F0B-C5B73CB085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380EC56-A3F9-2F49-8BCF-929CBDEF58CD}" type="slidenum">
              <a:rPr lang="el-GR" altLang="en-US"/>
              <a:pPr/>
              <a:t>‹#›</a:t>
            </a:fld>
            <a:endParaRPr lang="el-GR" altLang="en-US" dirty="0"/>
          </a:p>
        </p:txBody>
      </p:sp>
      <p:sp>
        <p:nvSpPr>
          <p:cNvPr id="7" name="11 - Θέση υποσέλιδου">
            <a:extLst>
              <a:ext uri="{FF2B5EF4-FFF2-40B4-BE49-F238E27FC236}">
                <a16:creationId xmlns:a16="http://schemas.microsoft.com/office/drawing/2014/main" id="{63F62B3B-D304-1242-A1DB-E0E209E148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8090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16" name="15 - Θέση κειμένου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5" name="1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7" name="9 - Θέση ημερομηνίας">
            <a:extLst>
              <a:ext uri="{FF2B5EF4-FFF2-40B4-BE49-F238E27FC236}">
                <a16:creationId xmlns:a16="http://schemas.microsoft.com/office/drawing/2014/main" id="{E707334E-3D35-C44F-98E6-84BDAB053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E4C7F0-1207-1642-8848-787772D5D2D6}" type="datetime1">
              <a:rPr lang="el-GR" altLang="en-US"/>
              <a:pPr/>
              <a:t>9/11/22</a:t>
            </a:fld>
            <a:endParaRPr lang="el-GR" altLang="en-US" dirty="0"/>
          </a:p>
        </p:txBody>
      </p:sp>
      <p:sp>
        <p:nvSpPr>
          <p:cNvPr id="8" name="11 - Θέση αριθμού διαφάνειας">
            <a:extLst>
              <a:ext uri="{FF2B5EF4-FFF2-40B4-BE49-F238E27FC236}">
                <a16:creationId xmlns:a16="http://schemas.microsoft.com/office/drawing/2014/main" id="{2A6770DD-D0B6-6842-B601-40E6F68EE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BD7630-37CD-AE4C-9E7C-1755E69AE0F3}" type="slidenum">
              <a:rPr lang="el-GR" altLang="en-US"/>
              <a:pPr/>
              <a:t>‹#›</a:t>
            </a:fld>
            <a:endParaRPr lang="el-GR" altLang="en-US" dirty="0"/>
          </a:p>
        </p:txBody>
      </p:sp>
      <p:sp>
        <p:nvSpPr>
          <p:cNvPr id="9" name="13 - Θέση υποσέλιδου">
            <a:extLst>
              <a:ext uri="{FF2B5EF4-FFF2-40B4-BE49-F238E27FC236}">
                <a16:creationId xmlns:a16="http://schemas.microsoft.com/office/drawing/2014/main" id="{D5DFB58B-D1D1-0146-B5D2-3DB96943B1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1315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13 - Θέση ημερομηνίας">
            <a:extLst>
              <a:ext uri="{FF2B5EF4-FFF2-40B4-BE49-F238E27FC236}">
                <a16:creationId xmlns:a16="http://schemas.microsoft.com/office/drawing/2014/main" id="{47715011-4749-B24D-8D8D-2F1783DD5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479B2B-9971-5945-8370-0972764D2021}" type="datetime1">
              <a:rPr lang="el-GR" altLang="en-US"/>
              <a:pPr/>
              <a:t>9/11/22</a:t>
            </a:fld>
            <a:endParaRPr lang="el-GR" altLang="en-US" dirty="0"/>
          </a:p>
        </p:txBody>
      </p:sp>
      <p:sp>
        <p:nvSpPr>
          <p:cNvPr id="4" name="2 - Θέση υποσέλιδου">
            <a:extLst>
              <a:ext uri="{FF2B5EF4-FFF2-40B4-BE49-F238E27FC236}">
                <a16:creationId xmlns:a16="http://schemas.microsoft.com/office/drawing/2014/main" id="{0A39B806-898A-8C42-AD3E-396AF9878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22 - Θέση αριθμού διαφάνειας">
            <a:extLst>
              <a:ext uri="{FF2B5EF4-FFF2-40B4-BE49-F238E27FC236}">
                <a16:creationId xmlns:a16="http://schemas.microsoft.com/office/drawing/2014/main" id="{1AA386D2-E85C-F54A-A30A-625D0A38A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9B37A-B5EB-7648-9AEC-43FFD8544E27}" type="slidenum">
              <a:rPr lang="el-GR" altLang="en-US"/>
              <a:pPr/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214652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>
            <a:extLst>
              <a:ext uri="{FF2B5EF4-FFF2-40B4-BE49-F238E27FC236}">
                <a16:creationId xmlns:a16="http://schemas.microsoft.com/office/drawing/2014/main" id="{1CB29DA5-8CF5-E946-BF21-1D84AAD17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12BC5A-511E-4A46-9AC7-DE3AD66664A1}" type="datetime1">
              <a:rPr lang="el-GR" altLang="en-US"/>
              <a:pPr/>
              <a:t>9/11/22</a:t>
            </a:fld>
            <a:endParaRPr lang="el-GR" altLang="en-US" dirty="0"/>
          </a:p>
        </p:txBody>
      </p:sp>
      <p:sp>
        <p:nvSpPr>
          <p:cNvPr id="3" name="2 - Θέση υποσέλιδου">
            <a:extLst>
              <a:ext uri="{FF2B5EF4-FFF2-40B4-BE49-F238E27FC236}">
                <a16:creationId xmlns:a16="http://schemas.microsoft.com/office/drawing/2014/main" id="{DCF3ECA8-29AB-8E44-AC73-579D021BC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8FFCAFFD-3738-B643-B766-A26C0F30F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E9D95E-4E44-A948-94A4-5D6929805DB1}" type="slidenum">
              <a:rPr lang="el-GR" altLang="en-US"/>
              <a:pPr/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1776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13 - Θέση ημερομηνίας">
            <a:extLst>
              <a:ext uri="{FF2B5EF4-FFF2-40B4-BE49-F238E27FC236}">
                <a16:creationId xmlns:a16="http://schemas.microsoft.com/office/drawing/2014/main" id="{0C5F3E34-94B8-B146-A4B1-1296FE16D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A8B987-2AAD-C841-8EBB-6AF560E5CF8C}" type="datetime1">
              <a:rPr lang="el-GR" altLang="en-US"/>
              <a:pPr/>
              <a:t>9/11/22</a:t>
            </a:fld>
            <a:endParaRPr lang="el-GR" altLang="en-US" dirty="0"/>
          </a:p>
        </p:txBody>
      </p:sp>
      <p:sp>
        <p:nvSpPr>
          <p:cNvPr id="6" name="2 - Θέση υποσέλιδου">
            <a:extLst>
              <a:ext uri="{FF2B5EF4-FFF2-40B4-BE49-F238E27FC236}">
                <a16:creationId xmlns:a16="http://schemas.microsoft.com/office/drawing/2014/main" id="{407C42F7-19DA-ED4B-846A-2C1246762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22 - Θέση αριθμού διαφάνειας">
            <a:extLst>
              <a:ext uri="{FF2B5EF4-FFF2-40B4-BE49-F238E27FC236}">
                <a16:creationId xmlns:a16="http://schemas.microsoft.com/office/drawing/2014/main" id="{39E6F568-F701-4B4E-9562-084C0237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5B235-AA66-3D4E-AB61-1F39524A152B}" type="slidenum">
              <a:rPr lang="el-GR" altLang="en-US"/>
              <a:pPr/>
              <a:t>‹#›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34357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7 - Ορθογώνιο">
            <a:extLst>
              <a:ext uri="{FF2B5EF4-FFF2-40B4-BE49-F238E27FC236}">
                <a16:creationId xmlns:a16="http://schemas.microsoft.com/office/drawing/2014/main" id="{9CD4E833-1B75-2243-BC05-CD00795C3DEF}"/>
              </a:ext>
            </a:extLst>
          </p:cNvPr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8 - Ορθογώνιο">
            <a:extLst>
              <a:ext uri="{FF2B5EF4-FFF2-40B4-BE49-F238E27FC236}">
                <a16:creationId xmlns:a16="http://schemas.microsoft.com/office/drawing/2014/main" id="{D67B05C8-D372-3847-89E7-7528D6B41C9A}"/>
              </a:ext>
            </a:extLst>
          </p:cNvPr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9 - Ορθογώνιο">
            <a:extLst>
              <a:ext uri="{FF2B5EF4-FFF2-40B4-BE49-F238E27FC236}">
                <a16:creationId xmlns:a16="http://schemas.microsoft.com/office/drawing/2014/main" id="{E37BD476-6508-6B42-AA53-160426A37766}"/>
              </a:ext>
            </a:extLst>
          </p:cNvPr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10 - Ορθογώνιο">
            <a:extLst>
              <a:ext uri="{FF2B5EF4-FFF2-40B4-BE49-F238E27FC236}">
                <a16:creationId xmlns:a16="http://schemas.microsoft.com/office/drawing/2014/main" id="{C8D2D26A-C1DA-EE41-917D-2E5698A6F705}"/>
              </a:ext>
            </a:extLst>
          </p:cNvPr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l-GR" noProof="0" dirty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9" name="11 - Θέση ημερομηνίας">
            <a:extLst>
              <a:ext uri="{FF2B5EF4-FFF2-40B4-BE49-F238E27FC236}">
                <a16:creationId xmlns:a16="http://schemas.microsoft.com/office/drawing/2014/main" id="{8F601E47-8C9D-9C49-AF74-7740C53EB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11125F9F-C4AB-B24A-A52F-A7433BF1D77C}" type="datetime1">
              <a:rPr lang="el-GR" altLang="en-US"/>
              <a:pPr/>
              <a:t>9/11/22</a:t>
            </a:fld>
            <a:endParaRPr lang="el-GR" altLang="en-US" dirty="0"/>
          </a:p>
        </p:txBody>
      </p:sp>
      <p:sp>
        <p:nvSpPr>
          <p:cNvPr id="10" name="12 - Θέση αριθμού διαφάνειας">
            <a:extLst>
              <a:ext uri="{FF2B5EF4-FFF2-40B4-BE49-F238E27FC236}">
                <a16:creationId xmlns:a16="http://schemas.microsoft.com/office/drawing/2014/main" id="{4B08B517-D548-5F43-A30D-8B4321C19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C2DFB550-D4EC-584B-AED4-3D13171C8243}" type="slidenum">
              <a:rPr lang="el-GR" altLang="en-US"/>
              <a:pPr/>
              <a:t>‹#›</a:t>
            </a:fld>
            <a:endParaRPr lang="el-GR" altLang="en-US" dirty="0"/>
          </a:p>
        </p:txBody>
      </p:sp>
      <p:sp>
        <p:nvSpPr>
          <p:cNvPr id="11" name="13 - Θέση υποσέλιδου">
            <a:extLst>
              <a:ext uri="{FF2B5EF4-FFF2-40B4-BE49-F238E27FC236}">
                <a16:creationId xmlns:a16="http://schemas.microsoft.com/office/drawing/2014/main" id="{CE262D10-035A-B64A-BB03-7096969DB0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05280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21 - Θέση τίτλου">
            <a:extLst>
              <a:ext uri="{FF2B5EF4-FFF2-40B4-BE49-F238E27FC236}">
                <a16:creationId xmlns:a16="http://schemas.microsoft.com/office/drawing/2014/main" id="{60205121-3BCE-F841-8326-8078CEF83A8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Kλικ για επεξεργασία του τίτλου</a:t>
            </a:r>
            <a:endParaRPr lang="en-US" altLang="en-US"/>
          </a:p>
        </p:txBody>
      </p:sp>
      <p:sp>
        <p:nvSpPr>
          <p:cNvPr id="1027" name="12 - Θέση κειμένου">
            <a:extLst>
              <a:ext uri="{FF2B5EF4-FFF2-40B4-BE49-F238E27FC236}">
                <a16:creationId xmlns:a16="http://schemas.microsoft.com/office/drawing/2014/main" id="{93AF4E6B-A91A-3549-91F6-67A085DBB2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Kλικ για επεξεργασία των στυλ του υποδείγματος</a:t>
            </a:r>
          </a:p>
          <a:p>
            <a:pPr lvl="1"/>
            <a:r>
              <a:rPr lang="el-GR" altLang="en-US"/>
              <a:t>Δεύτερου επιπέδου</a:t>
            </a:r>
          </a:p>
          <a:p>
            <a:pPr lvl="2"/>
            <a:r>
              <a:rPr lang="el-GR" altLang="en-US"/>
              <a:t>Τρίτου επιπέδου</a:t>
            </a:r>
          </a:p>
          <a:p>
            <a:pPr lvl="3"/>
            <a:r>
              <a:rPr lang="el-GR" altLang="en-US"/>
              <a:t>Τέταρτου επιπέδου</a:t>
            </a:r>
          </a:p>
          <a:p>
            <a:pPr lvl="4"/>
            <a:r>
              <a:rPr lang="el-GR" altLang="en-US"/>
              <a:t>Πέμπτου επιπέδου</a:t>
            </a:r>
            <a:endParaRPr lang="en-US" altLang="en-US"/>
          </a:p>
        </p:txBody>
      </p:sp>
      <p:sp>
        <p:nvSpPr>
          <p:cNvPr id="14" name="13 - Θέση ημερομηνίας">
            <a:extLst>
              <a:ext uri="{FF2B5EF4-FFF2-40B4-BE49-F238E27FC236}">
                <a16:creationId xmlns:a16="http://schemas.microsoft.com/office/drawing/2014/main" id="{2DD26142-4578-9940-83BF-D9B4D39091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5EB665E8-07A8-2E44-8F74-573DB4BACD23}" type="datetime1">
              <a:rPr lang="el-GR" altLang="en-US"/>
              <a:pPr/>
              <a:t>9/11/22</a:t>
            </a:fld>
            <a:endParaRPr lang="el-GR" altLang="en-US" dirty="0"/>
          </a:p>
        </p:txBody>
      </p:sp>
      <p:sp>
        <p:nvSpPr>
          <p:cNvPr id="3" name="2 - Θέση υποσέλιδου">
            <a:extLst>
              <a:ext uri="{FF2B5EF4-FFF2-40B4-BE49-F238E27FC236}">
                <a16:creationId xmlns:a16="http://schemas.microsoft.com/office/drawing/2014/main" id="{23898DA9-F047-424A-B77D-30F215E8E5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Ορθογώνιο">
            <a:extLst>
              <a:ext uri="{FF2B5EF4-FFF2-40B4-BE49-F238E27FC236}">
                <a16:creationId xmlns:a16="http://schemas.microsoft.com/office/drawing/2014/main" id="{E0015529-FD19-174F-B342-8BCDA7C3CF5F}"/>
              </a:ext>
            </a:extLst>
          </p:cNvPr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7 - Ορθογώνιο">
            <a:extLst>
              <a:ext uri="{FF2B5EF4-FFF2-40B4-BE49-F238E27FC236}">
                <a16:creationId xmlns:a16="http://schemas.microsoft.com/office/drawing/2014/main" id="{DA308D01-460F-4941-A4FA-BBDFB957E243}"/>
              </a:ext>
            </a:extLst>
          </p:cNvPr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8 - Ορθογώνιο">
            <a:extLst>
              <a:ext uri="{FF2B5EF4-FFF2-40B4-BE49-F238E27FC236}">
                <a16:creationId xmlns:a16="http://schemas.microsoft.com/office/drawing/2014/main" id="{53009431-9CBE-534B-9A21-AD76D12DB67D}"/>
              </a:ext>
            </a:extLst>
          </p:cNvPr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3" name="22 - Θέση αριθμού διαφάνειας">
            <a:extLst>
              <a:ext uri="{FF2B5EF4-FFF2-40B4-BE49-F238E27FC236}">
                <a16:creationId xmlns:a16="http://schemas.microsoft.com/office/drawing/2014/main" id="{534BFE2F-9A35-AD49-83E4-1B5C06394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65F9F6B7-5C34-434A-9334-2CC10E064A89}" type="slidenum">
              <a:rPr lang="el-GR" altLang="en-US"/>
              <a:pPr/>
              <a:t>‹#›</a:t>
            </a:fld>
            <a:endParaRPr lang="el-G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7" r:id="rId1"/>
    <p:sldLayoutId id="2147484633" r:id="rId2"/>
    <p:sldLayoutId id="2147484638" r:id="rId3"/>
    <p:sldLayoutId id="2147484639" r:id="rId4"/>
    <p:sldLayoutId id="2147484640" r:id="rId5"/>
    <p:sldLayoutId id="2147484634" r:id="rId6"/>
    <p:sldLayoutId id="2147484641" r:id="rId7"/>
    <p:sldLayoutId id="2147484635" r:id="rId8"/>
    <p:sldLayoutId id="2147484642" r:id="rId9"/>
    <p:sldLayoutId id="2147484636" r:id="rId10"/>
    <p:sldLayoutId id="214748464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Calibri"/>
          <a:ea typeface="ＭＳ Ｐゴシック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400" kern="12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2" charset="2"/>
        <a:buChar char=""/>
        <a:defRPr sz="2000" kern="1200">
          <a:solidFill>
            <a:schemeClr val="tx1"/>
          </a:solidFill>
          <a:latin typeface="Calibri"/>
          <a:ea typeface="ＭＳ Ｐゴシック" charset="0"/>
          <a:cs typeface="Calibri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Calibri"/>
          <a:ea typeface="ＭＳ Ｐゴシック" charset="0"/>
          <a:cs typeface="Calibri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Calibri"/>
          <a:ea typeface="ＭＳ Ｐゴシック" charset="0"/>
          <a:cs typeface="Calibri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Calibri"/>
          <a:ea typeface="ＭＳ Ｐゴシック" charset="0"/>
          <a:cs typeface="Calibri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niversaldesign.ie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youtube.com/watch?v=bDvKnY0g6e4&amp;t=208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dlguidelines.cast.org/?utm_source=castsite&amp;lutm_medium=web&amp;utm_campaign=none&amp;utm_content=aboutudl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https://iris.peabody.vanderbilt.edu/module/udl/cresource/q2/p06/#conten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hyperlink" Target="https://www.youtube.com/watch?v=FRVLirkVhXY" TargetMode="Externa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hyperlink" Target="https://www.youtube.com/watch?v=AiJR5rHsO58" TargetMode="External"/><Relationship Id="rId10" Type="http://schemas.openxmlformats.org/officeDocument/2006/relationships/image" Target="../media/image45.jpeg"/><Relationship Id="rId4" Type="http://schemas.openxmlformats.org/officeDocument/2006/relationships/image" Target="../media/image47.png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3" Type="http://schemas.openxmlformats.org/officeDocument/2006/relationships/image" Target="../media/image52.jpeg"/><Relationship Id="rId7" Type="http://schemas.openxmlformats.org/officeDocument/2006/relationships/hyperlink" Target="https://thinksmartbox.com/product/dwell-clicker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45.jpeg"/><Relationship Id="rId3" Type="http://schemas.openxmlformats.org/officeDocument/2006/relationships/hyperlink" Target="https://www.youtube.com/watch?v=EWC6iis--kY&amp;feature=emb_title" TargetMode="External"/><Relationship Id="rId7" Type="http://schemas.openxmlformats.org/officeDocument/2006/relationships/hyperlink" Target="https://physicsworld.com/a/brain-computer-interface-gives-people-with-paralysis-full-control-of-a-tablet-computer/" TargetMode="External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hyperlink" Target="https://support.microsoft.com/en-us/help/14213/windows-how-to-use-speech-recognition" TargetMode="External"/><Relationship Id="rId5" Type="http://schemas.openxmlformats.org/officeDocument/2006/relationships/hyperlink" Target="https://www.ablenetinc.com/trackerpro-2/" TargetMode="External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hyperlink" Target="https://www.next-mind.com/wp-content/uploads/2019/11/NextMind-WebCompositing-1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d10syL5RLY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hyperlink" Target="https://www.youtube.com/watch?v=VC3PMpzKIBM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kprosopsis.com/ProductsAHT.htm" TargetMode="External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deasis.gr/" TargetMode="External"/><Relationship Id="rId5" Type="http://schemas.openxmlformats.org/officeDocument/2006/relationships/image" Target="../media/image67.png"/><Relationship Id="rId4" Type="http://schemas.openxmlformats.org/officeDocument/2006/relationships/hyperlink" Target="https://www.schoolhealth.com/" TargetMode="External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hyperlink" Target="https://www.youtube.com/watch?v=SIm2MuJUCT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ed.gov/web-guidance/accessibility-requirements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WAI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5.pn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prosvasimo.iep.edu.gr/el/polimesiko-uliko/ekpaideutiko-logismiko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hyperlink" Target="http://www.mkprosopsis.com/Software/Leksipegnio.htm" TargetMode="External"/><Relationship Id="rId3" Type="http://schemas.openxmlformats.org/officeDocument/2006/relationships/hyperlink" Target="http://prosvasimo.iep.edu.gr/el/epitelw" TargetMode="External"/><Relationship Id="rId7" Type="http://schemas.openxmlformats.org/officeDocument/2006/relationships/hyperlink" Target="https://www.intelearn.gr/index.php/ekpaideftiko-logismiko/ekpaideftiko-logismiko-se-cd-rom/121-to-sinti-rom-tou-dysaleksi" TargetMode="External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hyperlink" Target="https://www.intelearn.gr/index.php/ekpaideftiko-logismiko/ekpaideftiko-logismiko-se-cd-rom/114-ideokataskeves" TargetMode="External"/><Relationship Id="rId5" Type="http://schemas.openxmlformats.org/officeDocument/2006/relationships/hyperlink" Target="https://www.intelearn.gr/index.php/ekpaideftiko-logismiko/ekpaideftiko-logismiko-se-cd-rom/115-i-xora-ton-lenoy" TargetMode="External"/><Relationship Id="rId15" Type="http://schemas.openxmlformats.org/officeDocument/2006/relationships/image" Target="../media/image97.png"/><Relationship Id="rId10" Type="http://schemas.openxmlformats.org/officeDocument/2006/relationships/image" Target="../media/image94.png"/><Relationship Id="rId4" Type="http://schemas.openxmlformats.org/officeDocument/2006/relationships/image" Target="../media/image91.jpeg"/><Relationship Id="rId9" Type="http://schemas.openxmlformats.org/officeDocument/2006/relationships/hyperlink" Target="https://www.intelearn.gr/index.php/ekpaideftiko-logismiko/ekpaideftiko-logismiko-se-cd-rom/113-ergastiri-glossas" TargetMode="External"/><Relationship Id="rId14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hyperlink" Target="https://www.youtube.com/watch?v=O60oM3Aqhd0&amp;t=53s" TargetMode="External"/><Relationship Id="rId3" Type="http://schemas.openxmlformats.org/officeDocument/2006/relationships/hyperlink" Target="https://www.youtube.com/watch?v=thkbwycFoFo" TargetMode="External"/><Relationship Id="rId7" Type="http://schemas.openxmlformats.org/officeDocument/2006/relationships/hyperlink" Target="http://www.thenumberrace.com/nr/home.php" TargetMode="External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hyperlink" Target="https://www.cricksoft.com/uk/clicker" TargetMode="External"/><Relationship Id="rId5" Type="http://schemas.openxmlformats.org/officeDocument/2006/relationships/hyperlink" Target="https://www.mindomo.com/" TargetMode="External"/><Relationship Id="rId1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image" Target="../media/image98.png"/><Relationship Id="rId9" Type="http://schemas.openxmlformats.org/officeDocument/2006/relationships/hyperlink" Target="https://gcompris.net/index-el.html" TargetMode="External"/><Relationship Id="rId1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hyperlink" Target="https://www.kidmedia.gr/" TargetMode="External"/><Relationship Id="rId3" Type="http://schemas.openxmlformats.org/officeDocument/2006/relationships/hyperlink" Target="http://prosvasimo.iep.edu.gr/el/gia-mathites-me-metria-kai-elafria-nohtikh-kathysterhsh/to-delfini" TargetMode="External"/><Relationship Id="rId7" Type="http://schemas.openxmlformats.org/officeDocument/2006/relationships/hyperlink" Target="https://www.robotlab.com/special-education" TargetMode="External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hyperlink" Target="https://youtu.be/0kJFcZTpBIg" TargetMode="External"/><Relationship Id="rId5" Type="http://schemas.openxmlformats.org/officeDocument/2006/relationships/hyperlink" Target="https://www.bath.ac.uk/guides/download-and-get-started-with-the-stories-online-for-autism-sofa-app/" TargetMode="External"/><Relationship Id="rId15" Type="http://schemas.openxmlformats.org/officeDocument/2006/relationships/image" Target="../media/image97.png"/><Relationship Id="rId10" Type="http://schemas.openxmlformats.org/officeDocument/2006/relationships/image" Target="../media/image107.png"/><Relationship Id="rId4" Type="http://schemas.openxmlformats.org/officeDocument/2006/relationships/image" Target="../media/image104.jpeg"/><Relationship Id="rId9" Type="http://schemas.openxmlformats.org/officeDocument/2006/relationships/hyperlink" Target="https://www.youtube.com/watch?v=XJ2jlyZ-s9g" TargetMode="External"/><Relationship Id="rId1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aesop.iep.edu.gr/" TargetMode="External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earli.org/sites/default/files/2021-01/EARLI%20guidelines_Final_Greek_2.pdf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D6E4-6CBB-D141-9F58-51C349023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95176"/>
            <a:ext cx="9144000" cy="1788987"/>
          </a:xfrm>
        </p:spPr>
        <p:txBody>
          <a:bodyPr>
            <a:noAutofit/>
          </a:bodyPr>
          <a:lstStyle/>
          <a:p>
            <a:pPr algn="ctr" eaLnBrk="1" hangingPunct="1"/>
            <a:r>
              <a:rPr lang="el-GR" altLang="en-US" sz="4000" cap="none" dirty="0">
                <a:solidFill>
                  <a:srgbClr val="CCFFCC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Εφαρμογές ΤΠΕ</a:t>
            </a:r>
            <a:br>
              <a:rPr lang="el-GR" altLang="en-US" sz="4000" cap="none" dirty="0">
                <a:solidFill>
                  <a:srgbClr val="CCFFCC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el-GR" altLang="en-US" sz="4000" cap="none" dirty="0">
                <a:solidFill>
                  <a:srgbClr val="CCFFCC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για την Πρόσβαση </a:t>
            </a:r>
            <a:r>
              <a:rPr lang="en-US" altLang="en-US" sz="4000" cap="none" dirty="0">
                <a:solidFill>
                  <a:srgbClr val="CCFFCC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&amp; </a:t>
            </a:r>
            <a:r>
              <a:rPr lang="el-GR" altLang="en-US" sz="4000" cap="none" dirty="0">
                <a:solidFill>
                  <a:srgbClr val="CCFFCC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την Εκπαίδευση Ατόμων με Αναπηρίες ή/και ΕΕΑ</a:t>
            </a:r>
            <a:endParaRPr lang="en-US" altLang="en-US" sz="4000" cap="none" dirty="0">
              <a:solidFill>
                <a:srgbClr val="CCFFCC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338" name="Subtitle 2">
            <a:extLst>
              <a:ext uri="{FF2B5EF4-FFF2-40B4-BE49-F238E27FC236}">
                <a16:creationId xmlns:a16="http://schemas.microsoft.com/office/drawing/2014/main" id="{22C077EB-B4E8-054B-8CC8-C5E5B726F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670238"/>
            <a:ext cx="6400800" cy="859210"/>
          </a:xfrm>
        </p:spPr>
        <p:txBody>
          <a:bodyPr>
            <a:spAutoFit/>
          </a:bodyPr>
          <a:lstStyle/>
          <a:p>
            <a:pPr algn="ctr" eaLnBrk="1" hangingPunct="1"/>
            <a:r>
              <a:rPr lang="el-GR" altLang="en-US" sz="24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Χαράλαμπος Καραγιαννίδης</a:t>
            </a:r>
            <a:endParaRPr lang="en-US" altLang="en-US" sz="2400" dirty="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algn="ctr" eaLnBrk="1" hangingPunct="1"/>
            <a:r>
              <a:rPr lang="el-GR" altLang="en-US" sz="18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ΠΤΕΑ-ΠΘ</a:t>
            </a:r>
            <a:endParaRPr lang="en-US" altLang="en-US" sz="1800" dirty="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236B4C-47A6-7A4A-863E-D38D8E07A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6021388"/>
            <a:ext cx="6804025" cy="720725"/>
          </a:xfrm>
          <a:prstGeom prst="rect">
            <a:avLst/>
          </a:prstGeom>
          <a:noFill/>
          <a:ln>
            <a:noFill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US" sz="1800" dirty="0">
                <a:solidFill>
                  <a:srgbClr val="FF6600"/>
                </a:solidFill>
                <a:latin typeface="Calibri" panose="020F0502020204030204" pitchFamily="34" charset="0"/>
              </a:rPr>
              <a:t>ΠΜΣ ΠΤΔΕ-ΠΘ</a:t>
            </a:r>
          </a:p>
          <a:p>
            <a:pPr algn="ctr" eaLnBrk="1" hangingPunct="1"/>
            <a:r>
              <a:rPr lang="el-GR" altLang="en-US" sz="1800" dirty="0">
                <a:solidFill>
                  <a:srgbClr val="FF6600"/>
                </a:solidFill>
                <a:latin typeface="Calibri" panose="020F0502020204030204" pitchFamily="34" charset="0"/>
              </a:rPr>
              <a:t>9/11/20</a:t>
            </a:r>
            <a:r>
              <a:rPr lang="en-US" altLang="en-US" sz="1800" dirty="0">
                <a:solidFill>
                  <a:srgbClr val="FF6600"/>
                </a:solidFill>
                <a:latin typeface="Calibri" panose="020F0502020204030204" pitchFamily="34" charset="0"/>
              </a:rPr>
              <a:t>2</a:t>
            </a:r>
            <a:r>
              <a:rPr lang="el-GR" altLang="en-US" sz="1800" dirty="0">
                <a:solidFill>
                  <a:srgbClr val="FF6600"/>
                </a:solidFill>
                <a:latin typeface="Calibri" panose="020F0502020204030204" pitchFamily="34" charset="0"/>
              </a:rPr>
              <a:t>2</a:t>
            </a:r>
          </a:p>
        </p:txBody>
      </p:sp>
      <p:pic>
        <p:nvPicPr>
          <p:cNvPr id="14340" name="Picture 2" descr="Panepistimio Thessalias logo 01.jpg">
            <a:extLst>
              <a:ext uri="{FF2B5EF4-FFF2-40B4-BE49-F238E27FC236}">
                <a16:creationId xmlns:a16="http://schemas.microsoft.com/office/drawing/2014/main" id="{0EE2B704-0758-8F4B-81F5-30C7E3F13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643" y="6048375"/>
            <a:ext cx="73501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9B2160-0714-1C93-B398-C596952084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000" y="2876103"/>
            <a:ext cx="1440000" cy="144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9A99839B-5946-994A-B36E-44D30BAAC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Προσβασιμότητα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&amp; </a:t>
            </a:r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92A7C-D705-C142-995F-BDEE66415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AE35BC27-3052-6744-8B88-E4F0E04FAA1B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10</a:t>
            </a:fld>
            <a:endParaRPr lang="en-US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24597" name="Straight Connector 27">
            <a:extLst>
              <a:ext uri="{FF2B5EF4-FFF2-40B4-BE49-F238E27FC236}">
                <a16:creationId xmlns:a16="http://schemas.microsoft.com/office/drawing/2014/main" id="{EB534A04-7E7A-2347-8970-AABE8753711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32067" y="3069326"/>
            <a:ext cx="1296035" cy="50402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8" name="Straight Connector 28">
            <a:extLst>
              <a:ext uri="{FF2B5EF4-FFF2-40B4-BE49-F238E27FC236}">
                <a16:creationId xmlns:a16="http://schemas.microsoft.com/office/drawing/2014/main" id="{AB69FD5F-6D10-0242-A424-9707AB7DAC6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788112" y="3069326"/>
            <a:ext cx="1296035" cy="50402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99" name="Straight Connector 19">
            <a:extLst>
              <a:ext uri="{FF2B5EF4-FFF2-40B4-BE49-F238E27FC236}">
                <a16:creationId xmlns:a16="http://schemas.microsoft.com/office/drawing/2014/main" id="{E9C125F6-F2F1-864B-B96D-DA257CF0F30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116013" y="3717363"/>
            <a:ext cx="64801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00" name="Straight Arrow Connector 15">
            <a:extLst>
              <a:ext uri="{FF2B5EF4-FFF2-40B4-BE49-F238E27FC236}">
                <a16:creationId xmlns:a16="http://schemas.microsoft.com/office/drawing/2014/main" id="{F77674B7-676B-9F43-96B5-9E5EF257304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72000" y="2970213"/>
            <a:ext cx="0" cy="4587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580" name="Picture 4" descr="Dummy_user">
            <a:extLst>
              <a:ext uri="{FF2B5EF4-FFF2-40B4-BE49-F238E27FC236}">
                <a16:creationId xmlns:a16="http://schemas.microsoft.com/office/drawing/2014/main" id="{F2B7DB7D-0D7E-9B41-8E10-3340E9905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47974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5">
            <a:extLst>
              <a:ext uri="{FF2B5EF4-FFF2-40B4-BE49-F238E27FC236}">
                <a16:creationId xmlns:a16="http://schemas.microsoft.com/office/drawing/2014/main" id="{1B721CA0-DF41-FD4E-998B-1FC4C59E6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94297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6">
            <a:extLst>
              <a:ext uri="{FF2B5EF4-FFF2-40B4-BE49-F238E27FC236}">
                <a16:creationId xmlns:a16="http://schemas.microsoft.com/office/drawing/2014/main" id="{6C15AC00-254F-3F4F-9D5A-717A52941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1989138"/>
            <a:ext cx="113347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7">
            <a:extLst>
              <a:ext uri="{FF2B5EF4-FFF2-40B4-BE49-F238E27FC236}">
                <a16:creationId xmlns:a16="http://schemas.microsoft.com/office/drawing/2014/main" id="{F0A77DF3-B2CF-414A-BDD2-F37672BDF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7488" y="1773238"/>
            <a:ext cx="108902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8">
            <a:extLst>
              <a:ext uri="{FF2B5EF4-FFF2-40B4-BE49-F238E27FC236}">
                <a16:creationId xmlns:a16="http://schemas.microsoft.com/office/drawing/2014/main" id="{26E95BD8-4721-3141-BA73-B89C38222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1917700"/>
            <a:ext cx="9779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9">
            <a:extLst>
              <a:ext uri="{FF2B5EF4-FFF2-40B4-BE49-F238E27FC236}">
                <a16:creationId xmlns:a16="http://schemas.microsoft.com/office/drawing/2014/main" id="{52710F3E-37B9-5E46-A70B-CFCD1A073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3141663"/>
            <a:ext cx="10541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20">
            <a:extLst>
              <a:ext uri="{FF2B5EF4-FFF2-40B4-BE49-F238E27FC236}">
                <a16:creationId xmlns:a16="http://schemas.microsoft.com/office/drawing/2014/main" id="{B3249DD0-D9F0-E044-9C04-C7146E8D64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363" y="3213100"/>
            <a:ext cx="10572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03B160-3E73-2E45-99C9-A9E210C6CF7B}"/>
              </a:ext>
            </a:extLst>
          </p:cNvPr>
          <p:cNvGrpSpPr/>
          <p:nvPr/>
        </p:nvGrpSpPr>
        <p:grpSpPr>
          <a:xfrm>
            <a:off x="1574218" y="4078288"/>
            <a:ext cx="2492957" cy="1866900"/>
            <a:chOff x="1574218" y="4078288"/>
            <a:chExt cx="2492957" cy="1866900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73DF92D5-405E-FA45-AA92-14DFAC2090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9613" y="4725988"/>
              <a:ext cx="1219200" cy="1219200"/>
              <a:chOff x="3515" y="2614"/>
              <a:chExt cx="768" cy="768"/>
            </a:xfrm>
          </p:grpSpPr>
          <p:pic>
            <p:nvPicPr>
              <p:cNvPr id="24594" name="Picture 5" descr="Dummy_user">
                <a:extLst>
                  <a:ext uri="{FF2B5EF4-FFF2-40B4-BE49-F238E27FC236}">
                    <a16:creationId xmlns:a16="http://schemas.microsoft.com/office/drawing/2014/main" id="{8529A23F-6272-A64F-92A8-8376A3709C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5" y="2614"/>
                <a:ext cx="768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95" name="Oval 6">
                <a:extLst>
                  <a:ext uri="{FF2B5EF4-FFF2-40B4-BE49-F238E27FC236}">
                    <a16:creationId xmlns:a16="http://schemas.microsoft.com/office/drawing/2014/main" id="{D3C9520E-364D-EC44-B8DF-05C06454BD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1" y="2750"/>
                <a:ext cx="227" cy="9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w Cen MT" panose="020B0602020104020603" pitchFamily="34" charset="77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w Cen MT" panose="020B0602020104020603" pitchFamily="34" charset="77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w Cen MT" panose="020B0602020104020603" pitchFamily="34" charset="77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w Cen MT" panose="020B0602020104020603" pitchFamily="34" charset="77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w Cen MT" panose="020B0602020104020603" pitchFamily="34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w Cen MT" panose="020B0602020104020603" pitchFamily="34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w Cen MT" panose="020B0602020104020603" pitchFamily="34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w Cen MT" panose="020B0602020104020603" pitchFamily="34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w Cen MT" panose="020B0602020104020603" pitchFamily="34" charset="77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596" name="Oval 7">
                <a:extLst>
                  <a:ext uri="{FF2B5EF4-FFF2-40B4-BE49-F238E27FC236}">
                    <a16:creationId xmlns:a16="http://schemas.microsoft.com/office/drawing/2014/main" id="{5EA70E93-DFFB-6642-A022-EE8DE1BD9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" y="2750"/>
                <a:ext cx="227" cy="9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w Cen MT" panose="020B0602020104020603" pitchFamily="34" charset="77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w Cen MT" panose="020B0602020104020603" pitchFamily="34" charset="77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w Cen MT" panose="020B0602020104020603" pitchFamily="34" charset="77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w Cen MT" panose="020B0602020104020603" pitchFamily="34" charset="77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w Cen MT" panose="020B0602020104020603" pitchFamily="34" charset="77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w Cen MT" panose="020B0602020104020603" pitchFamily="34" charset="77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w Cen MT" panose="020B0602020104020603" pitchFamily="34" charset="77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w Cen MT" panose="020B0602020104020603" pitchFamily="34" charset="77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w Cen MT" panose="020B0602020104020603" pitchFamily="34" charset="77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 dirty="0"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6877265-841B-7F49-AFEA-C402606D7FC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132138" y="4078288"/>
              <a:ext cx="935037" cy="6477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88C09F2-F3B1-114B-83F8-7724BE7E0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4218" y="4130318"/>
              <a:ext cx="196432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l-GR" altLang="en-US" sz="2000" dirty="0">
                  <a:latin typeface="Calibri" panose="020F0502020204030204" pitchFamily="34" charset="0"/>
                </a:rPr>
                <a:t>προσβασιμότητα</a:t>
              </a:r>
              <a:endParaRPr lang="en-US" altLang="en-US" sz="2000" dirty="0">
                <a:latin typeface="Calibri" panose="020F0502020204030204" pitchFamily="34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FA9312F-F3BC-A44E-86A9-A65A962F4D18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411413" y="5086350"/>
              <a:ext cx="288925" cy="142875"/>
              <a:chOff x="611560" y="5445224"/>
              <a:chExt cx="914400" cy="914400"/>
            </a:xfrm>
          </p:grpSpPr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823ED5AA-EC11-634B-A2AA-9483841A8BD3}"/>
                  </a:ext>
                </a:extLst>
              </p:cNvPr>
              <p:cNvSpPr/>
              <p:nvPr/>
            </p:nvSpPr>
            <p:spPr bwMode="auto">
              <a:xfrm>
                <a:off x="611560" y="5445224"/>
                <a:ext cx="914400" cy="914400"/>
              </a:xfrm>
              <a:prstGeom prst="arc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  <a:ea typeface="ＭＳ Ｐゴシック" charset="0"/>
                  <a:cs typeface="Calibri"/>
                </a:endParaRPr>
              </a:p>
            </p:txBody>
          </p: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E3430C49-5961-C743-B885-FBA2AFD71E40}"/>
                  </a:ext>
                </a:extLst>
              </p:cNvPr>
              <p:cNvSpPr/>
              <p:nvPr/>
            </p:nvSpPr>
            <p:spPr bwMode="auto">
              <a:xfrm flipH="1">
                <a:off x="611560" y="5445224"/>
                <a:ext cx="914400" cy="914400"/>
              </a:xfrm>
              <a:prstGeom prst="arc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  <a:ea typeface="ＭＳ Ｐゴシック" charset="0"/>
                  <a:cs typeface="Calibri"/>
                </a:endParaRPr>
              </a:p>
            </p:txBody>
          </p:sp>
        </p:grpSp>
      </p:grpSp>
      <p:pic>
        <p:nvPicPr>
          <p:cNvPr id="24591" name="Picture 4">
            <a:extLst>
              <a:ext uri="{FF2B5EF4-FFF2-40B4-BE49-F238E27FC236}">
                <a16:creationId xmlns:a16="http://schemas.microsoft.com/office/drawing/2014/main" id="{6892E43D-9B3B-3C4D-AE9B-1F58898557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9771" y="363900"/>
            <a:ext cx="18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Arrow Connector 15">
            <a:extLst>
              <a:ext uri="{FF2B5EF4-FFF2-40B4-BE49-F238E27FC236}">
                <a16:creationId xmlns:a16="http://schemas.microsoft.com/office/drawing/2014/main" id="{EB6B9CAB-1510-8144-A9F5-9F195D778E9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72000" y="4270375"/>
            <a:ext cx="0" cy="342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41770-4B26-584F-B48F-141658A2A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Ιδανικά – Καθολικός Σχεδιασμός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9BFEE-9310-8C43-B408-BFBA3C55E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11</a:t>
            </a:fld>
            <a:endParaRPr lang="el-GR" altLang="en-US" dirty="0"/>
          </a:p>
        </p:txBody>
      </p:sp>
      <p:pic>
        <p:nvPicPr>
          <p:cNvPr id="6" name="Picture 5" descr="Text, timeline, calendar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0B6D02F-56F6-1D49-8FFB-9D5459FAAF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16" y="1773336"/>
            <a:ext cx="6286567" cy="4680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183E330-96ED-A942-89B5-8BEFEE215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00125" y="363900"/>
            <a:ext cx="76592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077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297A1-34E5-9541-8C55-640D96803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Καθολικός Σχεδιασμός για τη Μάθηση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DBCEF-4D5E-1D4E-BBD9-CD1735776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R" dirty="0"/>
              <a:t>Universal Design for Learning (UDL)</a:t>
            </a:r>
          </a:p>
          <a:p>
            <a:pPr lvl="1"/>
            <a:r>
              <a:rPr lang="en-GB" dirty="0"/>
              <a:t>A framework to improve and optimize teaching and learning for </a:t>
            </a:r>
            <a:r>
              <a:rPr lang="en-GB" b="1" dirty="0"/>
              <a:t>all</a:t>
            </a:r>
            <a:r>
              <a:rPr lang="en-GB" dirty="0"/>
              <a:t> people based on scientific insights into how humans learn</a:t>
            </a:r>
            <a:endParaRPr lang="el-GR" dirty="0"/>
          </a:p>
          <a:p>
            <a:pPr lvl="2"/>
            <a:r>
              <a:rPr lang="en-GB" dirty="0" err="1"/>
              <a:t>Έ</a:t>
            </a:r>
            <a:r>
              <a:rPr lang="el-GR" dirty="0"/>
              <a:t>να πλαίσιο για τη βελτίωση και βελτιστοποίηση της διδασκαλίας και της μάθησης για </a:t>
            </a:r>
            <a:r>
              <a:rPr lang="el-GR" b="1" dirty="0"/>
              <a:t>όλους</a:t>
            </a:r>
            <a:r>
              <a:rPr lang="el-GR" dirty="0"/>
              <a:t> τους ανθρώπους, που βασίζεται σε επιστημονικά δεδομένα για το πως μαθαίνουν οι άνθρωποι</a:t>
            </a:r>
            <a:endParaRPr lang="en-GR" dirty="0"/>
          </a:p>
        </p:txBody>
      </p:sp>
      <p:pic>
        <p:nvPicPr>
          <p:cNvPr id="4" name="Content Placeholder 4">
            <a:hlinkClick r:id="rId2"/>
            <a:extLst>
              <a:ext uri="{FF2B5EF4-FFF2-40B4-BE49-F238E27FC236}">
                <a16:creationId xmlns:a16="http://schemas.microsoft.com/office/drawing/2014/main" id="{4521DB7C-8767-A293-5077-EB356E17E0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2112" y="4106791"/>
            <a:ext cx="2819775" cy="213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4318D7-B709-4DEC-F5FE-D6704473CA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7224" y="363900"/>
            <a:ext cx="81882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57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8E126-D68A-AA0F-E894-EEED65D7A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Σύνοψη </a:t>
            </a:r>
            <a:r>
              <a:rPr lang="en-GR" dirty="0"/>
              <a:t>UDL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68E0A-BA25-9ACC-6CF3-4D95EE9DB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13</a:t>
            </a:fld>
            <a:endParaRPr lang="el-G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C1A520-3EFA-574E-4B72-8CAF5C7863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174" y="1917192"/>
            <a:ext cx="739565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99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1CFA4-28B0-9F22-65E1-014C8E23B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Αρχές </a:t>
            </a:r>
            <a:r>
              <a:rPr lang="en-US" dirty="0"/>
              <a:t>UDL</a:t>
            </a:r>
            <a:endParaRPr lang="en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35EDD-2519-92DD-50DE-E25351FD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14</a:t>
            </a:fld>
            <a:endParaRPr lang="el-G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B5EDB1-A918-9050-8860-7D221AB00A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7224" y="363900"/>
            <a:ext cx="818824" cy="720000"/>
          </a:xfrm>
          <a:prstGeom prst="rect">
            <a:avLst/>
          </a:prstGeom>
        </p:spPr>
      </p:pic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0D54B65F-C7E8-7C90-A369-6883B046A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0435" y="1625124"/>
            <a:ext cx="464313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58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17BB7-297F-6E4E-91C4-C1108EF08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Παραδείγματα </a:t>
            </a:r>
            <a:r>
              <a:rPr lang="en-US" dirty="0"/>
              <a:t>UDL</a:t>
            </a:r>
            <a:endParaRPr lang="en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F3B992-3994-063D-D4CE-67AD21BBE1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7224" y="363900"/>
            <a:ext cx="818824" cy="720000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EFD4DCCA-A03E-DEF3-8480-4C441196D1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026" y="1787072"/>
            <a:ext cx="7956681" cy="3009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9409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3A00F885-14F7-7848-8230-779FA4699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Ρεαλιστικά – Υποστηρικτική Τεχνολογία</a:t>
            </a:r>
            <a:endParaRPr lang="en-US" altLang="en-US" baseline="3000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AC004734-FAE3-FB48-9B07-3E17E82076D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Assistive technology</a:t>
            </a:r>
          </a:p>
          <a:p>
            <a:pPr lvl="1"/>
            <a:r>
              <a:rPr lang="en-US" altLang="en-US" dirty="0">
                <a:solidFill>
                  <a:srgbClr val="FF66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Any</a:t>
            </a:r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piece of equipment, product or system that is used to increase, maintain or improve the </a:t>
            </a:r>
            <a:r>
              <a:rPr lang="en-US" altLang="en-US" dirty="0">
                <a:solidFill>
                  <a:srgbClr val="FF66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functional capacities 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of people with disabilities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Products</a:t>
            </a:r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equipment, and systems that enhance learning, working, and daily living for persons with disabilities</a:t>
            </a: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Κύριες κατηγορίες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Communication</a:t>
            </a:r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aids, computer access aids, daily living aids, education and learning aids, environmental aids, mobility &amp; transportation aids, recreation &amp; leisure aids, ergonomic equipment, hearing &amp; listening aids, prosthetics &amp; orthotics, seating &amp; positioning aids, vision &amp; reading aids,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DAB24-2399-E540-9452-D4074C66A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18B1F11B-71DF-BD48-B2DD-F1EA4F35B6E8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16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C219287-08DC-7646-B0BB-D7A3D5916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46175" y="3628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F551D566-7B3A-A547-AA2B-824DC4CB3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YT </a:t>
            </a:r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Εύρος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42A36B70-6CCA-E94A-A9E3-B836C792EC9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AT can be</a:t>
            </a:r>
            <a:endParaRPr lang="el-GR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Low-tech: communication boards made of cardboard or fuzzy felt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High-tech: special-purpose computers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Hardware: prosthetics, mounting systems, and positioning devices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Computer hardware: special switches, keyboards, and pointing devices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Computer software: screen readers and communication programs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Inclusive or specialized learning materials and curriculum aids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And much more – electronic devices, wheelchairs, walkers, braces, educational software, power lifts, pencil holders, eye-gaze and head trackers, and much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38E4F-8E48-0B47-B485-2FFC0281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8470E84D-4175-9940-9D5A-76AF7CED2585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17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7652" name="Picture 4" descr="img-lmi.jpg">
            <a:extLst>
              <a:ext uri="{FF2B5EF4-FFF2-40B4-BE49-F238E27FC236}">
                <a16:creationId xmlns:a16="http://schemas.microsoft.com/office/drawing/2014/main" id="{F1A88CCF-F12D-694F-9804-15F0B84911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6175" y="363900"/>
            <a:ext cx="96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6E73F-DE58-9B47-A7D2-5BC5F81A7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ΥΤ &amp; ΤΠΕ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21C5B-7C84-0F49-8881-08062154261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Η αλληλεπίδρασή μας με τον Η/Υ γίνεται μέσα από </a:t>
            </a:r>
            <a:r>
              <a:rPr lang="el-GR" dirty="0">
                <a:solidFill>
                  <a:srgbClr val="FF66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συσκευές εισόδου</a:t>
            </a:r>
            <a:r>
              <a:rPr lang="en-US" dirty="0">
                <a:solidFill>
                  <a:srgbClr val="FF66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/</a:t>
            </a:r>
            <a:r>
              <a:rPr lang="el-GR" dirty="0">
                <a:solidFill>
                  <a:srgbClr val="FF66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εξόδου</a:t>
            </a:r>
            <a:r>
              <a:rPr lang="en-US" dirty="0"/>
              <a:t> (input/output devices)</a:t>
            </a:r>
            <a:endParaRPr lang="el-GR" dirty="0"/>
          </a:p>
          <a:p>
            <a:pPr lvl="1"/>
            <a:r>
              <a:rPr lang="el-GR" dirty="0"/>
              <a:t>Τα άτομα με αναπηρίες μπορεί να αντιμετωπίσουν προβλήματα ακριβώς επειδή κάποιες από τις συσκευές βασίζονται σε αισθήσεις ή δεξιότητες που τους δημιουργούν πρόβλημα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44CA9-DC2B-984F-A2A7-8CA89F9E8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18</a:t>
            </a:fld>
            <a:endParaRPr lang="el-GR" altLang="en-US" dirty="0"/>
          </a:p>
        </p:txBody>
      </p:sp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BB26BC7-1BD9-5A44-9C66-2C077A1B95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3556" y="3848100"/>
            <a:ext cx="2616888" cy="180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3537566-DC9F-7240-9EBE-233540B4A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6626" y="363900"/>
            <a:ext cx="919422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158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8AF479B4-D9EE-F140-BA39-5CF7895C5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Κίνηση Χεριών</a:t>
            </a:r>
            <a:endParaRPr lang="en-US" altLang="en-US" baseline="3000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B2838E60-936D-6845-BE35-83AFA7D8EAA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Εναλλακτικές συσκευές εισόδου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Alternative input devices</a:t>
            </a:r>
            <a:endParaRPr lang="el-GR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Φίλτρα πληκτρολόγησης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Keyboard filters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52094-9B9C-684D-9797-1E1C0C3C7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A54EFC1E-03DF-484C-86C1-6B72457387EE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19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5C6525B-71A1-F044-A46D-AB54378B92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2175" y="1667608"/>
            <a:ext cx="2844000" cy="1440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F08F3BC-7419-5A46-80BA-CE42B5742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6408" y="363900"/>
            <a:ext cx="66976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6FBF562-0667-0F4B-B4C0-65A4C530B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429" y="3488608"/>
            <a:ext cx="231793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CFF9DF37-E2B7-A140-993D-45FE9EF7D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Σύνοψη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405690BE-D7CE-B547-B7C8-A6AEF4A8FBE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Γνωριμία</a:t>
            </a: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πρόσβαση ΑμΑΕΕΑ</a:t>
            </a: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εκπαίδευση ΑμΑΕΕΑ</a:t>
            </a: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Επίλογος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5</a:t>
            </a:r>
            <a:r>
              <a:rPr lang="el-GR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1</a:t>
            </a:r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διαφάνειες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E2C65-0427-3E4C-82BB-1F6B035CB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B382D776-67A0-4A41-9F95-9512BF22B153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2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B87107-7413-304A-BFCB-D8591B8AD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8575" y="1576366"/>
            <a:ext cx="36576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45C6FB-D048-0049-A280-B2678BA30896}"/>
              </a:ext>
            </a:extLst>
          </p:cNvPr>
          <p:cNvSpPr/>
          <p:nvPr/>
        </p:nvSpPr>
        <p:spPr>
          <a:xfrm>
            <a:off x="599956" y="1600200"/>
            <a:ext cx="3995737" cy="532656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5366" name="Picture 6" descr="Screen Shot 2016-11-10 at 18.18.23.png">
            <a:extLst>
              <a:ext uri="{FF2B5EF4-FFF2-40B4-BE49-F238E27FC236}">
                <a16:creationId xmlns:a16="http://schemas.microsoft.com/office/drawing/2014/main" id="{229DE7F6-9D6C-FF40-AEF0-AAEC284E41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4613" y="363900"/>
            <a:ext cx="115125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6880E-E14D-C44F-83A9-77DB852DD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Εναλλακτικά Πληκτρολόγια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27646-FED7-8543-BAF1-9DEA88507FB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Alternative keyboards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09346-AC29-E540-BCF0-D9E8A64FA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20</a:t>
            </a:fld>
            <a:endParaRPr lang="el-GR" altLang="en-US" dirty="0"/>
          </a:p>
        </p:txBody>
      </p:sp>
      <p:pic>
        <p:nvPicPr>
          <p:cNvPr id="5" name="Picture 4" descr="Picture 4">
            <a:hlinkClick r:id="rId3"/>
            <a:extLst>
              <a:ext uri="{FF2B5EF4-FFF2-40B4-BE49-F238E27FC236}">
                <a16:creationId xmlns:a16="http://schemas.microsoft.com/office/drawing/2014/main" id="{43855D3C-D877-0E4B-A9B2-44D9EAA94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4369" y="4537560"/>
            <a:ext cx="1988803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Picture 6" descr="Picture 6">
            <a:hlinkClick r:id="rId5"/>
            <a:extLst>
              <a:ext uri="{FF2B5EF4-FFF2-40B4-BE49-F238E27FC236}">
                <a16:creationId xmlns:a16="http://schemas.microsoft.com/office/drawing/2014/main" id="{B26B93CF-0147-D24E-8843-B91AE5A22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0829" y="4537560"/>
            <a:ext cx="199187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8" name="Picture 1" descr="page40image3162395568">
            <a:extLst>
              <a:ext uri="{FF2B5EF4-FFF2-40B4-BE49-F238E27FC236}">
                <a16:creationId xmlns:a16="http://schemas.microsoft.com/office/drawing/2014/main" id="{6D9F571B-BE74-FF4E-8BC9-11D573D84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082" y="2492896"/>
            <a:ext cx="180433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age40image3162395872">
            <a:extLst>
              <a:ext uri="{FF2B5EF4-FFF2-40B4-BE49-F238E27FC236}">
                <a16:creationId xmlns:a16="http://schemas.microsoft.com/office/drawing/2014/main" id="{A291B241-993F-EA49-9730-5351E01F9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6769" y="2492896"/>
            <a:ext cx="129963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age41image3162351008">
            <a:extLst>
              <a:ext uri="{FF2B5EF4-FFF2-40B4-BE49-F238E27FC236}">
                <a16:creationId xmlns:a16="http://schemas.microsoft.com/office/drawing/2014/main" id="{47E63C8E-6979-0F48-91CD-CDDA9C839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3740" y="2492896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F1BE527-C0A9-6A47-B7BA-AFDBAC712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6408" y="363900"/>
            <a:ext cx="66976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790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AE24-BD1F-0148-AF6B-2425D7B3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Εναλλακτικές Συσκευές Δεικτοδότησης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DDDE3-2CBC-814E-B414-1C50787C728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Alternative pointing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3E6DF-B77A-5645-988C-7687E5A67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21</a:t>
            </a:fld>
            <a:endParaRPr lang="el-GR" altLang="en-US" dirty="0"/>
          </a:p>
        </p:txBody>
      </p:sp>
      <p:pic>
        <p:nvPicPr>
          <p:cNvPr id="5" name="Picture 4" descr="Optima Trackball Dyslexic.com">
            <a:extLst>
              <a:ext uri="{FF2B5EF4-FFF2-40B4-BE49-F238E27FC236}">
                <a16:creationId xmlns:a16="http://schemas.microsoft.com/office/drawing/2014/main" id="{94AD9B8C-1C84-A142-B1AB-A3E9BB126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4650" y="2377148"/>
            <a:ext cx="194167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IGtrack Trackball | Bridges Canada">
            <a:extLst>
              <a:ext uri="{FF2B5EF4-FFF2-40B4-BE49-F238E27FC236}">
                <a16:creationId xmlns:a16="http://schemas.microsoft.com/office/drawing/2014/main" id="{8646B3D3-B26B-354D-8C1D-0B44BD07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237714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Talking Joystick Mouse | Joystick, Assistive technology, Atari joystick">
            <a:extLst>
              <a:ext uri="{FF2B5EF4-FFF2-40B4-BE49-F238E27FC236}">
                <a16:creationId xmlns:a16="http://schemas.microsoft.com/office/drawing/2014/main" id="{D3570903-999F-5A41-ABAE-01C798D21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2799" y="2377148"/>
            <a:ext cx="1542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in on AT - THE BEST">
            <a:extLst>
              <a:ext uri="{FF2B5EF4-FFF2-40B4-BE49-F238E27FC236}">
                <a16:creationId xmlns:a16="http://schemas.microsoft.com/office/drawing/2014/main" id="{A1168249-04C8-1F47-B442-20B14427F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4799" y="4293096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icture 4">
            <a:hlinkClick r:id="rId7"/>
            <a:extLst>
              <a:ext uri="{FF2B5EF4-FFF2-40B4-BE49-F238E27FC236}">
                <a16:creationId xmlns:a16="http://schemas.microsoft.com/office/drawing/2014/main" id="{F1E05D36-27C1-4245-9253-8A2E3C3F5C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6950" y="4293096"/>
            <a:ext cx="1882372" cy="144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8C6ED38-3BFA-1647-9B21-FBF26E9D1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6408" y="363900"/>
            <a:ext cx="66976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131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AE8D5-800A-1A4B-B750-5F4C9C838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Χειρισμός χωρίς Άκρα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4935F-C709-5E49-B007-0E275C168FF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Alternative input modalities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63F44-7CDE-D94F-9DFF-9388EA03A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22</a:t>
            </a:fld>
            <a:endParaRPr lang="el-GR" altLang="en-US" dirty="0"/>
          </a:p>
        </p:txBody>
      </p:sp>
      <p:pic>
        <p:nvPicPr>
          <p:cNvPr id="5" name="Content Placeholder 4" descr="A person looking at the camera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AD4DB4C9-2489-B344-8C97-B6DB74FC0D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259" y="2456257"/>
            <a:ext cx="224875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raphical user interface, text, applicati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57E9B10A-F98F-2D4C-90C3-BF1834D46E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523" y="2444076"/>
            <a:ext cx="2409182" cy="1440000"/>
          </a:xfrm>
          <a:prstGeom prst="rect">
            <a:avLst/>
          </a:prstGeom>
        </p:spPr>
      </p:pic>
      <p:pic>
        <p:nvPicPr>
          <p:cNvPr id="8" name="Picture 2" descr="page65image3182817936">
            <a:hlinkClick r:id="rId7"/>
            <a:extLst>
              <a:ext uri="{FF2B5EF4-FFF2-40B4-BE49-F238E27FC236}">
                <a16:creationId xmlns:a16="http://schemas.microsoft.com/office/drawing/2014/main" id="{F0107A14-3197-D940-B9A5-F3C172E61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252" y="4367930"/>
            <a:ext cx="191142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4" descr="A picture containing monitor, helmet, computer, sitting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A27F6006-BB9C-DC42-AF02-FED5C6E94C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19671" y="4367930"/>
            <a:ext cx="2562078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icture 5">
            <a:hlinkClick r:id="rId11"/>
            <a:extLst>
              <a:ext uri="{FF2B5EF4-FFF2-40B4-BE49-F238E27FC236}">
                <a16:creationId xmlns:a16="http://schemas.microsoft.com/office/drawing/2014/main" id="{93B921A6-DC90-9848-8E0F-DC0FBBFFEB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73818" y="2461555"/>
            <a:ext cx="2596363" cy="144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1B242A3-962C-5843-96F5-CBFD4B7A6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6408" y="363900"/>
            <a:ext cx="66976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185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72F0F25B-DB00-AB43-A445-A7563D620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Όραση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C1847B28-D9DC-4340-8237-61C876E446D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Μεγεθυντές οθόνης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Screen magnifiers</a:t>
            </a:r>
            <a:endParaRPr lang="el-GR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Αναγνώστες οθόνης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Screen readers</a:t>
            </a:r>
            <a:endParaRPr lang="el-GR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Σύνθεση ομιλίας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Speech synthesis</a:t>
            </a:r>
            <a:endParaRPr lang="el-GR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Αναγνώριση ομιλίας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Speech recognition</a:t>
            </a:r>
            <a:endParaRPr lang="el-GR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Συσκευές 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Braille</a:t>
            </a:r>
            <a:endParaRPr lang="el-GR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Braille displays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D757E-07AB-8C43-897C-9F3EBED5B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37D8F37E-BCFD-B149-9AEB-4D77658579DF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23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9700" name="Picture 9" descr="Screen Shot 2014-11-19 at 20.47.17.png">
            <a:hlinkClick r:id="rId3"/>
            <a:extLst>
              <a:ext uri="{FF2B5EF4-FFF2-40B4-BE49-F238E27FC236}">
                <a16:creationId xmlns:a16="http://schemas.microsoft.com/office/drawing/2014/main" id="{11EAD856-4F26-0943-9553-6CC0BBD994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1717675"/>
            <a:ext cx="36576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2BE0F77-0FE6-3B4E-B96E-2FF6EA785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85" b="5704"/>
          <a:stretch/>
        </p:blipFill>
        <p:spPr bwMode="auto">
          <a:xfrm>
            <a:off x="7922213" y="363900"/>
            <a:ext cx="843962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504E08D0-2D43-D846-84BF-19227B170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Ομιλία</a:t>
            </a:r>
            <a:endParaRPr lang="en-US" altLang="en-US" baseline="3000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5CA7AA1E-B117-2C4D-A415-58ABEE9CB1C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4535289" cy="44958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Εναλλακτική και επαυξημένη επικοινωνία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AAC – alternative and augmentative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005E2-39AA-6443-9339-AE78B1470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06F0C8B3-EB9D-B14C-B446-9DA563916BC2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24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31749" name="Picture 5">
            <a:extLst>
              <a:ext uri="{FF2B5EF4-FFF2-40B4-BE49-F238E27FC236}">
                <a16:creationId xmlns:a16="http://schemas.microsoft.com/office/drawing/2014/main" id="{425B69F2-544A-7D46-A8B1-7D2308198A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1175" y="362565"/>
            <a:ext cx="865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Graphical user interface, websit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B9933D27-5DDA-C047-8333-1CB916851F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1667462"/>
            <a:ext cx="3311968" cy="237424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AA93F820-2944-2740-A219-4918EFB7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Καταστήματα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0F86F-BD85-5746-B80F-C6747D1AA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D4A20BC4-B1B8-9F4A-849B-E06C410FCCF1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25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C00EDAB7-027F-134D-98D6-72E26631C5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1175" y="363900"/>
            <a:ext cx="625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raphical user interface, applicati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CEA7F48B-A65C-7443-9029-E159FBBFA8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233" y="3717032"/>
            <a:ext cx="3337534" cy="2520000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CB1427FD-9F51-B541-A241-64C1246AFB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2375" y="1644201"/>
            <a:ext cx="3002033" cy="252000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A929763F-CE8F-CD4F-9BDF-79FDF4B080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628775"/>
            <a:ext cx="3443168" cy="2520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36F03-7A43-FE49-A113-0B3186BC7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Λειτουργικά Συστήματα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EF2A0-36FA-5B4C-9A06-9AEBB301AE5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Πολλές επιλογές</a:t>
            </a:r>
          </a:p>
          <a:p>
            <a:pPr lvl="1"/>
            <a:r>
              <a:rPr lang="el-GR" dirty="0"/>
              <a:t>Ψάξτε τις συσκευές σας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45AC5-4395-E842-B573-A347FA41B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26</a:t>
            </a:fld>
            <a:endParaRPr lang="el-GR" altLang="en-US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37C638-672E-054E-8484-53BBA497B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3209" y="1895663"/>
            <a:ext cx="2351088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5BBB066-F91A-8947-83BA-59459C5E3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852936"/>
            <a:ext cx="3774193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3996FF81-29B0-894F-891F-5718FF648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5109" y="363900"/>
            <a:ext cx="96093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816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A71EAC44-17E1-524D-BA04-9BDFA8E97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Η συνολική εικόνα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517C4-B221-224A-8CD8-437B61F67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A3168854-6410-5F4A-BE5C-61C89E1EA502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27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33795" name="Picture 5">
            <a:extLst>
              <a:ext uri="{FF2B5EF4-FFF2-40B4-BE49-F238E27FC236}">
                <a16:creationId xmlns:a16="http://schemas.microsoft.com/office/drawing/2014/main" id="{A7ED19E8-4A3C-6A47-8C59-BBA045022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8675" y="363900"/>
            <a:ext cx="95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" descr="Screenshot 2018-12-11 at 00.29.32.png">
            <a:hlinkClick r:id="rId4"/>
            <a:extLst>
              <a:ext uri="{FF2B5EF4-FFF2-40B4-BE49-F238E27FC236}">
                <a16:creationId xmlns:a16="http://schemas.microsoft.com/office/drawing/2014/main" id="{B478F0A0-4553-4C4C-8B30-2E77EFD752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000" y="1773296"/>
            <a:ext cx="766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22E95F1D-DE5D-8A46-965D-16C1ABD76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Λύθηκε το πρόβλημα???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9CA1E-1AE0-8642-BB24-C862E5954AA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Όχι </a:t>
            </a:r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  <a:sym typeface="Wingdings" pitchFamily="2" charset="2"/>
              </a:rPr>
              <a:t></a:t>
            </a:r>
            <a:endParaRPr lang="el-GR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Σκεφτείτε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πώς μπορεί να δει ή να ακούσει κάποιος τα παρακάτω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71AAF-3B1F-404E-B565-0C6E97538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63CB81B9-D038-F841-9969-56B43FD7B093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28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34820" name="Picture 5">
            <a:extLst>
              <a:ext uri="{FF2B5EF4-FFF2-40B4-BE49-F238E27FC236}">
                <a16:creationId xmlns:a16="http://schemas.microsoft.com/office/drawing/2014/main" id="{690FDEB2-19B5-5647-BE70-CA01CBF547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0213" y="18891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04A3C69-CD56-D048-AAF7-951ACFE22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871" y="2780928"/>
            <a:ext cx="456070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0179BEB-B3DD-904F-824D-F55BC84B8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599" y="2780928"/>
            <a:ext cx="344738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E948FCDA-2D1A-4744-9F10-8560421FB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Πρόσβαση σε Ψηφιακό Περιεχόμενο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0EFBEE8A-00DB-3A45-9DD0-C870B6D9E90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USDE Accessibility Enhancement Initiative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Accessibility Requirements for Electronic Documents</a:t>
            </a:r>
          </a:p>
          <a:p>
            <a:pPr lvl="2" eaLnBrk="1" hangingPunct="1"/>
            <a:r>
              <a:rPr lang="el-GR" altLang="en-US" sz="1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Τα αρχεία </a:t>
            </a:r>
            <a:r>
              <a:rPr lang="en-US" altLang="en-US" sz="1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word, excel, powerpoint, 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98E25-9017-FF48-953E-250458DB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3744B3A6-8721-A94E-801E-F36819A1ABBF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29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Content Placeholder 4" descr="A screenshot of a social media pos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D9AE320-0404-F14B-886E-88CB25943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184" y="3068960"/>
            <a:ext cx="5185632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B3DC21-6B3B-D04A-8E8D-BC80EDE2D4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6443" y="402000"/>
            <a:ext cx="122973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71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2FA12B99-85EC-1E4B-9133-0CE0F6E2D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Εγώ...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DED22B85-7081-6F4C-9A75-F6B2FA28EB0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Χαράλαμπος Καραγιαννίδης</a:t>
            </a:r>
          </a:p>
          <a:p>
            <a:pPr lvl="1"/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Καθηγητής ΠΤΕΑ-ΠΘ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(&gt;2005)</a:t>
            </a:r>
            <a:endParaRPr lang="el-GR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Εφαρμογές ΤΠΕ στην Εκπαίδευση και την Ειδική Αγωγή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Γραφείο </a:t>
            </a:r>
            <a:r>
              <a:rPr lang="el-GR" altLang="en-US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Νο</a:t>
            </a:r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13, 2</a:t>
            </a:r>
            <a:r>
              <a:rPr lang="el-GR" altLang="en-US" baseline="30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ος</a:t>
            </a:r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όροφος, Κτίριο Ρ. Ιμβριώτη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366713" lvl="1" indent="0">
              <a:buNone/>
              <a:tabLst>
                <a:tab pos="661988" algn="l"/>
              </a:tabLst>
            </a:pP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	karagian@uth.gr</a:t>
            </a:r>
          </a:p>
          <a:p>
            <a:pPr marL="366713" lvl="1" indent="0">
              <a:buNone/>
              <a:tabLst>
                <a:tab pos="657225" algn="l"/>
              </a:tabLst>
            </a:pP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	ckaragian</a:t>
            </a:r>
            <a:endParaRPr lang="el-GR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Παρελθόν</a:t>
            </a:r>
          </a:p>
          <a:p>
            <a:pPr lvl="1"/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Πανεπιστήμιο Αιγαίου, Εθνικό Κέντρο Έρευνας &amp; Τεχνολογικής Ανάπτυξης, Ίδρυμα Τεχνολογίας &amp; Έρευνας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University of Kent, University of London, </a:t>
            </a:r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Μαθηματικό ΑΠΘ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D52CA-B212-8F44-AF6A-5396D6A6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94E35180-2B18-CE4A-BD94-B35CED0700AE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3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B89CDD-E9B6-7741-A444-DD048EB090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175" y="363900"/>
            <a:ext cx="720000" cy="7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9EA1DC-14B1-6346-B1F3-76AD00D080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000" y="3680984"/>
            <a:ext cx="180000" cy="1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DB697D-F505-3F4F-8891-548CAB42C5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000" y="3284984"/>
            <a:ext cx="177731" cy="180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E948FCDA-2D1A-4744-9F10-8560421FB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Πρόσβαση σε Ψηφιακό Περιεχόμενο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baseline="30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(2/2)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0EFBEE8A-00DB-3A45-9DD0-C870B6D9E90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W3C Web Accessibility Initiative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Web Content Accessibility Guidelines</a:t>
            </a:r>
          </a:p>
          <a:p>
            <a:pPr lvl="2" eaLnBrk="1" hangingPunct="1"/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Οι ιστοσελίδες μας</a:t>
            </a:r>
          </a:p>
          <a:p>
            <a:pPr eaLnBrk="1" hangingPunct="1"/>
            <a:endParaRPr lang="el-GR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98E25-9017-FF48-953E-250458DB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3744B3A6-8721-A94E-801E-F36819A1ABBF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30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 descr="Graphical user interface, text, email, websit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2D1016A0-E939-EA44-8F91-A37E39DAB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000" y="3068960"/>
            <a:ext cx="5184000" cy="32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B3DC21-6B3B-D04A-8E8D-BC80EDE2D4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6443" y="402000"/>
            <a:ext cx="122973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23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3F340-7800-D34A-A75A-3700BA891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Βασικά σημεία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4A0E4-A88A-6646-BFC9-30742F101C7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Εικόνες, </a:t>
            </a:r>
            <a:r>
              <a:rPr lang="en-US" dirty="0"/>
              <a:t>non-text content</a:t>
            </a:r>
            <a:endParaRPr lang="el-GR" dirty="0"/>
          </a:p>
          <a:p>
            <a:pPr lvl="1"/>
            <a:r>
              <a:rPr lang="el-GR" dirty="0"/>
              <a:t>Εναλλακτική περιγραφή</a:t>
            </a:r>
          </a:p>
          <a:p>
            <a:r>
              <a:rPr lang="el-GR" dirty="0"/>
              <a:t>Διάρθρωση</a:t>
            </a:r>
          </a:p>
          <a:p>
            <a:pPr lvl="1"/>
            <a:r>
              <a:rPr lang="el-GR" dirty="0"/>
              <a:t>Επικεφαλίδες</a:t>
            </a:r>
            <a:r>
              <a:rPr lang="en-US" dirty="0"/>
              <a:t> (</a:t>
            </a:r>
            <a:r>
              <a:rPr lang="el-GR" dirty="0"/>
              <a:t>τίτλοι στις διαφάνειες)</a:t>
            </a:r>
          </a:p>
          <a:p>
            <a:r>
              <a:rPr lang="el-GR" dirty="0"/>
              <a:t>Πίνακες, λίστες</a:t>
            </a:r>
          </a:p>
          <a:p>
            <a:pPr lvl="1"/>
            <a:r>
              <a:rPr lang="el-GR" dirty="0"/>
              <a:t>Με τα εργαλεία του </a:t>
            </a:r>
            <a:r>
              <a:rPr lang="en-US" dirty="0"/>
              <a:t>Office</a:t>
            </a:r>
            <a:endParaRPr lang="el-GR" dirty="0"/>
          </a:p>
          <a:p>
            <a:r>
              <a:rPr lang="el-GR" dirty="0"/>
              <a:t>Μορφοποίηση</a:t>
            </a:r>
          </a:p>
          <a:p>
            <a:pPr lvl="1"/>
            <a:r>
              <a:rPr lang="el-GR" dirty="0"/>
              <a:t>Όχι κενές γραμμές &amp; διαστήματα</a:t>
            </a:r>
            <a:r>
              <a:rPr lang="en-US" dirty="0"/>
              <a:t>, </a:t>
            </a:r>
            <a:r>
              <a:rPr lang="el-GR" dirty="0"/>
              <a:t>προσοχή στο </a:t>
            </a:r>
            <a:r>
              <a:rPr lang="en-US" dirty="0"/>
              <a:t>contrast</a:t>
            </a:r>
          </a:p>
          <a:p>
            <a:r>
              <a:rPr lang="el-GR" dirty="0"/>
              <a:t>Γενικά στοιχεία</a:t>
            </a:r>
          </a:p>
          <a:p>
            <a:pPr lvl="1"/>
            <a:r>
              <a:rPr lang="el-GR" dirty="0"/>
              <a:t>Όνομα </a:t>
            </a:r>
            <a:r>
              <a:rPr lang="en-US" dirty="0"/>
              <a:t>&amp; </a:t>
            </a:r>
            <a:r>
              <a:rPr lang="el-GR" dirty="0"/>
              <a:t>τύπος αρχείου, διατύπωση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06DA3-DB39-0641-8543-8C70E8D56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31</a:t>
            </a:fld>
            <a:endParaRPr lang="el-G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96F29-5901-2044-ADA5-E12AF28029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6461" y="363900"/>
            <a:ext cx="654545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981530-5090-7D42-B711-5A99593B8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248" y="1676622"/>
            <a:ext cx="28448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78EE1096-026A-AC47-AF39-FF21EA0D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Σύνοψη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5B62487A-EAB9-3D42-88B6-96C4A8326F2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Γνωριμία</a:t>
            </a: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πρόσβαση ΑμΑΕΕΑ</a:t>
            </a: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εκπαίδευση ΑμΑΕΕΑ</a:t>
            </a: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Επίλογος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CFF79-9AB5-2C4E-B7E8-FF631B0A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FEC94DF1-80DE-7B4E-9A47-47C86D7D2B2D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32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36869" name="Picture 6">
            <a:extLst>
              <a:ext uri="{FF2B5EF4-FFF2-40B4-BE49-F238E27FC236}">
                <a16:creationId xmlns:a16="http://schemas.microsoft.com/office/drawing/2014/main" id="{5FBCDED6-01AC-904C-85A8-5A26F6F39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1631950"/>
            <a:ext cx="36576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Screen Shot 2016-11-10 at 18.18.23.png">
            <a:extLst>
              <a:ext uri="{FF2B5EF4-FFF2-40B4-BE49-F238E27FC236}">
                <a16:creationId xmlns:a16="http://schemas.microsoft.com/office/drawing/2014/main" id="{815712B7-FB63-C34E-9E80-3C7D161DC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925" y="363900"/>
            <a:ext cx="115125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379264-C319-6949-AF41-8EAD5C4F7545}"/>
              </a:ext>
            </a:extLst>
          </p:cNvPr>
          <p:cNvSpPr/>
          <p:nvPr/>
        </p:nvSpPr>
        <p:spPr>
          <a:xfrm>
            <a:off x="602511" y="2492896"/>
            <a:ext cx="3995737" cy="532656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DFFDA859-8A85-6B40-83AB-544E073F8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Εκπαίδευση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A5991-5F33-4541-B64F-42D5A3453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2EEF4E97-D5E2-AE4A-8062-B551BD114695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33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EC189EB7-F7C9-E34B-9262-274C1C009A5C}"/>
              </a:ext>
            </a:extLst>
          </p:cNvPr>
          <p:cNvSpPr/>
          <p:nvPr/>
        </p:nvSpPr>
        <p:spPr bwMode="auto">
          <a:xfrm rot="16200000" flipH="1">
            <a:off x="2797969" y="1485107"/>
            <a:ext cx="3168650" cy="4608512"/>
          </a:xfrm>
          <a:prstGeom prst="arc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A0B3C241-66B7-4742-8FB1-F0F4045696C0}"/>
              </a:ext>
            </a:extLst>
          </p:cNvPr>
          <p:cNvSpPr/>
          <p:nvPr/>
        </p:nvSpPr>
        <p:spPr bwMode="auto">
          <a:xfrm rot="5400000">
            <a:off x="3302794" y="1486694"/>
            <a:ext cx="3168650" cy="4608512"/>
          </a:xfrm>
          <a:prstGeom prst="arc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7" name="Picture 4" descr="Dummy_user">
            <a:extLst>
              <a:ext uri="{FF2B5EF4-FFF2-40B4-BE49-F238E27FC236}">
                <a16:creationId xmlns:a16="http://schemas.microsoft.com/office/drawing/2014/main" id="{246C1C0C-7E71-054C-818F-6C58F9525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0825" y="486886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8C87FF-54B5-824B-921E-181D2666E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075" y="2205038"/>
            <a:ext cx="23717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DABCEB-6870-724A-BA10-B77449E686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975" y="4294188"/>
            <a:ext cx="20240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4C97F3-68A5-ED45-B8F4-4CD3D971CD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3313" y="4243388"/>
            <a:ext cx="9985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A128C52-4FA1-5047-BF95-1BFA161BF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1773238"/>
            <a:ext cx="2720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US" sz="2000" dirty="0">
                <a:solidFill>
                  <a:schemeClr val="accent2"/>
                </a:solidFill>
                <a:latin typeface="Calibri" panose="020F0502020204030204" pitchFamily="34" charset="0"/>
              </a:rPr>
              <a:t>Εκπαιδευτικό Λογισμικό</a:t>
            </a:r>
            <a:endParaRPr lang="en-US" altLang="en-US" sz="2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E9C3AE-65CB-C54C-82D1-677D5A71A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925" y="1773238"/>
            <a:ext cx="2473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US" sz="2000" dirty="0">
                <a:solidFill>
                  <a:schemeClr val="accent2"/>
                </a:solidFill>
                <a:latin typeface="Calibri" panose="020F0502020204030204" pitchFamily="34" charset="0"/>
              </a:rPr>
              <a:t>Ηλεκτρονική Μάθηση</a:t>
            </a:r>
            <a:endParaRPr lang="en-US" altLang="en-US" sz="2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53265" name="Picture 5" descr="Dummy_user">
            <a:extLst>
              <a:ext uri="{FF2B5EF4-FFF2-40B4-BE49-F238E27FC236}">
                <a16:creationId xmlns:a16="http://schemas.microsoft.com/office/drawing/2014/main" id="{FF9E7C27-D720-FD4B-BD20-D3917BAE6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650" y="487045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65D4F82-2AED-DE4C-B031-74C58BC7C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328" y="5732675"/>
            <a:ext cx="32448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US" sz="1400" dirty="0">
                <a:latin typeface="Calibri" panose="020F0502020204030204" pitchFamily="34" charset="0"/>
              </a:rPr>
              <a:t>Δημιουργία </a:t>
            </a:r>
          </a:p>
          <a:p>
            <a:pPr algn="ctr" eaLnBrk="1" hangingPunct="1"/>
            <a:r>
              <a:rPr lang="el-GR" altLang="en-US" sz="1400" dirty="0">
                <a:latin typeface="Calibri" panose="020F0502020204030204" pitchFamily="34" charset="0"/>
              </a:rPr>
              <a:t>ψηφιακού μαθησιακού</a:t>
            </a:r>
            <a:endParaRPr lang="en-US" altLang="en-US" sz="1400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el-GR" altLang="en-US" sz="1400" dirty="0">
                <a:latin typeface="Calibri" panose="020F0502020204030204" pitchFamily="34" charset="0"/>
              </a:rPr>
              <a:t>περιεχομένου &amp; δραστηριοτήτων</a:t>
            </a:r>
            <a:endParaRPr lang="en-US" altLang="en-US" sz="1400" dirty="0">
              <a:latin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099076-5089-E64F-AD4C-B1934C7CC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9411" y="5517232"/>
            <a:ext cx="32448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US" sz="1400" dirty="0">
                <a:latin typeface="Calibri" panose="020F0502020204030204" pitchFamily="34" charset="0"/>
              </a:rPr>
              <a:t>Αξιοποίηση του διαδικτύου</a:t>
            </a:r>
          </a:p>
          <a:p>
            <a:pPr algn="ctr" eaLnBrk="1" hangingPunct="1"/>
            <a:r>
              <a:rPr lang="el-GR" altLang="en-US" sz="1400" dirty="0">
                <a:latin typeface="Calibri" panose="020F0502020204030204" pitchFamily="34" charset="0"/>
              </a:rPr>
              <a:t>για την παράδοση &amp; διαχείριση</a:t>
            </a:r>
          </a:p>
          <a:p>
            <a:pPr algn="ctr" eaLnBrk="1" hangingPunct="1"/>
            <a:r>
              <a:rPr lang="el-GR" altLang="en-US" sz="1400" dirty="0">
                <a:latin typeface="Calibri" panose="020F0502020204030204" pitchFamily="34" charset="0"/>
              </a:rPr>
              <a:t>ψηφιακού μαθησιακού</a:t>
            </a:r>
            <a:endParaRPr lang="en-US" altLang="en-US" sz="1400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el-GR" altLang="en-US" sz="1400" dirty="0">
                <a:latin typeface="Calibri" panose="020F0502020204030204" pitchFamily="34" charset="0"/>
              </a:rPr>
              <a:t>περιεχομένου &amp; δραστηριοτήτων</a:t>
            </a:r>
            <a:endParaRPr lang="en-US" altLang="en-US" sz="1400" dirty="0">
              <a:latin typeface="Calibri" panose="020F050202020403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AE4D824-2F40-8444-A44B-520613C7A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9862" y="363900"/>
            <a:ext cx="120028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4113654-08B7-8E44-9408-477E5D6B38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337" y="2168526"/>
            <a:ext cx="2984499" cy="18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59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DFFDA859-8A85-6B40-83AB-544E073F8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Εκπαίδευση &amp; ΑΜΕΑ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A5991-5F33-4541-B64F-42D5A3453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2EEF4E97-D5E2-AE4A-8062-B551BD114695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34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EC189EB7-F7C9-E34B-9262-274C1C009A5C}"/>
              </a:ext>
            </a:extLst>
          </p:cNvPr>
          <p:cNvSpPr/>
          <p:nvPr/>
        </p:nvSpPr>
        <p:spPr bwMode="auto">
          <a:xfrm rot="16200000" flipH="1">
            <a:off x="2797969" y="1485107"/>
            <a:ext cx="3168650" cy="4608512"/>
          </a:xfrm>
          <a:prstGeom prst="arc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A0B3C241-66B7-4742-8FB1-F0F4045696C0}"/>
              </a:ext>
            </a:extLst>
          </p:cNvPr>
          <p:cNvSpPr/>
          <p:nvPr/>
        </p:nvSpPr>
        <p:spPr bwMode="auto">
          <a:xfrm rot="5400000">
            <a:off x="3302794" y="1486694"/>
            <a:ext cx="3168650" cy="4608512"/>
          </a:xfrm>
          <a:prstGeom prst="arc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7" name="Picture 4" descr="Dummy_user">
            <a:extLst>
              <a:ext uri="{FF2B5EF4-FFF2-40B4-BE49-F238E27FC236}">
                <a16:creationId xmlns:a16="http://schemas.microsoft.com/office/drawing/2014/main" id="{246C1C0C-7E71-054C-818F-6C58F9525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0825" y="486886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046D29-5E36-A04A-B0AF-05227BB7A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3" y="5229225"/>
            <a:ext cx="1701800" cy="708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Υποστηρικτική </a:t>
            </a:r>
          </a:p>
          <a:p>
            <a:pPr algn="ctr" eaLnBrk="1" hangingPunct="1"/>
            <a:r>
              <a:rPr lang="el-GR" alt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Τεχνολογία</a:t>
            </a:r>
            <a:endParaRPr lang="en-US" altLang="en-US" sz="2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3E6B2-429B-EC4E-B055-09D3FD5B0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6188" y="5241925"/>
            <a:ext cx="1993900" cy="708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Προσβασιμότητα</a:t>
            </a:r>
          </a:p>
          <a:p>
            <a:pPr algn="ctr" eaLnBrk="1" hangingPunct="1"/>
            <a:r>
              <a:rPr lang="el-GR" alt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Ιστού</a:t>
            </a:r>
            <a:endParaRPr lang="en-US" altLang="en-US" sz="2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8C87FF-54B5-824B-921E-181D2666E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075" y="2205038"/>
            <a:ext cx="23717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DABCEB-6870-724A-BA10-B77449E686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975" y="4294188"/>
            <a:ext cx="20240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4C97F3-68A5-ED45-B8F4-4CD3D971CD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3313" y="4243388"/>
            <a:ext cx="9985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A128C52-4FA1-5047-BF95-1BFA161BF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1773238"/>
            <a:ext cx="2720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US" sz="2000" dirty="0">
                <a:solidFill>
                  <a:schemeClr val="accent2"/>
                </a:solidFill>
                <a:latin typeface="Calibri" panose="020F0502020204030204" pitchFamily="34" charset="0"/>
              </a:rPr>
              <a:t>Εκπαιδευτικό Λογισμικό</a:t>
            </a:r>
            <a:endParaRPr lang="en-US" altLang="en-US" sz="2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E9C3AE-65CB-C54C-82D1-677D5A71A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925" y="1773238"/>
            <a:ext cx="2473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US" sz="2000" dirty="0">
                <a:solidFill>
                  <a:schemeClr val="accent2"/>
                </a:solidFill>
                <a:latin typeface="Calibri" panose="020F0502020204030204" pitchFamily="34" charset="0"/>
              </a:rPr>
              <a:t>Ηλεκτρονική Μάθηση</a:t>
            </a:r>
            <a:endParaRPr lang="en-US" altLang="en-US" sz="2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1941F2-85FA-1540-B434-3C9968F3A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763" y="2863850"/>
            <a:ext cx="1544637" cy="400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ΕΛ για ΑΜΕΑ</a:t>
            </a:r>
            <a:endParaRPr lang="en-US" altLang="en-US" sz="2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53263" name="Picture 2">
            <a:extLst>
              <a:ext uri="{FF2B5EF4-FFF2-40B4-BE49-F238E27FC236}">
                <a16:creationId xmlns:a16="http://schemas.microsoft.com/office/drawing/2014/main" id="{55278942-2662-4F4A-87E1-98A97F2D3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150" y="363900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12">
            <a:extLst>
              <a:ext uri="{FF2B5EF4-FFF2-40B4-BE49-F238E27FC236}">
                <a16:creationId xmlns:a16="http://schemas.microsoft.com/office/drawing/2014/main" id="{444A3F21-82F1-FD46-9A38-63244D5F8243}"/>
              </a:ext>
            </a:extLst>
          </p:cNvPr>
          <p:cNvGrpSpPr>
            <a:grpSpLocks/>
          </p:cNvGrpSpPr>
          <p:nvPr/>
        </p:nvGrpSpPr>
        <p:grpSpPr bwMode="auto">
          <a:xfrm>
            <a:off x="4057650" y="4870450"/>
            <a:ext cx="1219200" cy="1219200"/>
            <a:chOff x="3539" y="2614"/>
            <a:chExt cx="768" cy="768"/>
          </a:xfrm>
        </p:grpSpPr>
        <p:pic>
          <p:nvPicPr>
            <p:cNvPr id="53265" name="Picture 5" descr="Dummy_user">
              <a:extLst>
                <a:ext uri="{FF2B5EF4-FFF2-40B4-BE49-F238E27FC236}">
                  <a16:creationId xmlns:a16="http://schemas.microsoft.com/office/drawing/2014/main" id="{FF9E7C27-D720-FD4B-BD20-D3917BAE6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" y="2614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66" name="Oval 6">
              <a:extLst>
                <a:ext uri="{FF2B5EF4-FFF2-40B4-BE49-F238E27FC236}">
                  <a16:creationId xmlns:a16="http://schemas.microsoft.com/office/drawing/2014/main" id="{2D2191D2-33D5-204B-9263-7B79C2130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1" y="2750"/>
              <a:ext cx="227" cy="9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 dirty="0">
                <a:latin typeface="Calibri" panose="020F0502020204030204" pitchFamily="34" charset="0"/>
              </a:endParaRPr>
            </a:p>
          </p:txBody>
        </p:sp>
        <p:sp>
          <p:nvSpPr>
            <p:cNvPr id="53267" name="Oval 7">
              <a:extLst>
                <a:ext uri="{FF2B5EF4-FFF2-40B4-BE49-F238E27FC236}">
                  <a16:creationId xmlns:a16="http://schemas.microsoft.com/office/drawing/2014/main" id="{E9747300-2DBF-A145-AB9C-2F8C02DCD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8" y="2750"/>
              <a:ext cx="227" cy="9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 dirty="0">
                <a:latin typeface="Calibri" panose="020F0502020204030204" pitchFamily="34" charset="0"/>
              </a:endParaRPr>
            </a:p>
          </p:txBody>
        </p:sp>
      </p:grpSp>
      <p:pic>
        <p:nvPicPr>
          <p:cNvPr id="21" name="Picture 2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C3C801D-ACBF-9A40-8F89-F7140C5D4B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337" y="2168526"/>
            <a:ext cx="2984499" cy="18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97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6CC9-30F7-1F4F-AE1E-435D6CDA6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Ειδικά Λογισμικά/Εφαρμογές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D63C7-39C5-E340-B8B5-7C6C7DFFED2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Μια καλή πηγή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A9ACB-C39C-1148-8152-04F7E2C5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35</a:t>
            </a:fld>
            <a:endParaRPr lang="el-GR" altLang="en-US" dirty="0"/>
          </a:p>
        </p:txBody>
      </p:sp>
      <p:pic>
        <p:nvPicPr>
          <p:cNvPr id="6" name="Picture 5" descr="Graphical user interface, websit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0D732AD-ACF8-9B4C-8697-607EC6CDDB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000" y="2420888"/>
            <a:ext cx="5184000" cy="32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81726D-C56E-8C48-9069-02B0A4D1A3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6443" y="402000"/>
            <a:ext cx="122973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37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0BCD9-88E3-FB48-9480-94A2EA6BC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Ειδικά Λογισμικά/Εφαρμογές</a:t>
            </a:r>
            <a:r>
              <a:rPr lang="en-US" dirty="0"/>
              <a:t> </a:t>
            </a:r>
            <a:r>
              <a:rPr lang="en-US" baseline="30000" dirty="0"/>
              <a:t>(2/4)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CB7F7-5738-E041-9C8B-8004443C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36</a:t>
            </a:fld>
            <a:endParaRPr lang="el-GR" altLang="en-US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FE564AA5-73CD-634A-B530-47E0DFBB80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840" y="1641411"/>
            <a:ext cx="1045440" cy="144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8DC9DE-A65D-2941-9502-F4B680CF590C}"/>
              </a:ext>
            </a:extLst>
          </p:cNvPr>
          <p:cNvSpPr/>
          <p:nvPr/>
        </p:nvSpPr>
        <p:spPr bwMode="auto">
          <a:xfrm>
            <a:off x="611560" y="3117422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ΕΠΙΤΕΛΩ -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ΔΕΠ-Υ</a:t>
            </a:r>
          </a:p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Προσοχή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&amp; Συγκέντρωση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>
            <a:hlinkClick r:id="rId5"/>
            <a:extLst>
              <a:ext uri="{FF2B5EF4-FFF2-40B4-BE49-F238E27FC236}">
                <a16:creationId xmlns:a16="http://schemas.microsoft.com/office/drawing/2014/main" id="{A18303CC-E035-0D4D-A145-7275EFB09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2000" y="1640123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7D1C6F-9183-DA4C-B2E7-A14BAC7E22B8}"/>
              </a:ext>
            </a:extLst>
          </p:cNvPr>
          <p:cNvSpPr/>
          <p:nvPr/>
        </p:nvSpPr>
        <p:spPr bwMode="auto">
          <a:xfrm>
            <a:off x="3420000" y="3232433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Χώρα του Λενού -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ΕΜΔ</a:t>
            </a:r>
          </a:p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Γλώσσα &amp; Μαθηματικά</a:t>
            </a:r>
          </a:p>
          <a:p>
            <a:pPr algn="ctr"/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>
            <a:hlinkClick r:id="rId7"/>
            <a:extLst>
              <a:ext uri="{FF2B5EF4-FFF2-40B4-BE49-F238E27FC236}">
                <a16:creationId xmlns:a16="http://schemas.microsoft.com/office/drawing/2014/main" id="{EF035FB9-2CDE-AA45-A075-66718B66C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9083" y="1640123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B2100E-536D-3949-AA26-1DE28A060302}"/>
              </a:ext>
            </a:extLst>
          </p:cNvPr>
          <p:cNvSpPr/>
          <p:nvPr/>
        </p:nvSpPr>
        <p:spPr bwMode="auto">
          <a:xfrm>
            <a:off x="6377083" y="3117422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Το Σηντι-Ρωμ του Δυσαλέξη – ΕΜΔ</a:t>
            </a:r>
          </a:p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Γλωσσική Ανάπτυξη</a:t>
            </a:r>
          </a:p>
        </p:txBody>
      </p:sp>
      <p:pic>
        <p:nvPicPr>
          <p:cNvPr id="11" name="Picture 10" descr="Picture 3">
            <a:hlinkClick r:id="rId9"/>
            <a:extLst>
              <a:ext uri="{FF2B5EF4-FFF2-40B4-BE49-F238E27FC236}">
                <a16:creationId xmlns:a16="http://schemas.microsoft.com/office/drawing/2014/main" id="{91187EBD-7EE0-8747-9F74-C942EB1BF8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130" y="4172213"/>
            <a:ext cx="1542859" cy="14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41B8EA-D4AC-8146-AAE0-12ABB7DA46CF}"/>
              </a:ext>
            </a:extLst>
          </p:cNvPr>
          <p:cNvSpPr/>
          <p:nvPr/>
        </p:nvSpPr>
        <p:spPr bwMode="auto">
          <a:xfrm>
            <a:off x="611560" y="5613713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Το Εργαστήρι της Γλώσσας – ΕΜΔ</a:t>
            </a:r>
          </a:p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Γραμματική &amp; Συντακτικό</a:t>
            </a:r>
          </a:p>
        </p:txBody>
      </p:sp>
      <p:pic>
        <p:nvPicPr>
          <p:cNvPr id="13" name="Picture 3" descr="Picture 3">
            <a:hlinkClick r:id="rId11"/>
            <a:extLst>
              <a:ext uri="{FF2B5EF4-FFF2-40B4-BE49-F238E27FC236}">
                <a16:creationId xmlns:a16="http://schemas.microsoft.com/office/drawing/2014/main" id="{BA963CC1-B0B1-3D4A-B234-BB78C92DB7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06230" y="4172213"/>
            <a:ext cx="1909565" cy="14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AA804B-BDFD-9343-B465-622059E338F3}"/>
              </a:ext>
            </a:extLst>
          </p:cNvPr>
          <p:cNvSpPr/>
          <p:nvPr/>
        </p:nvSpPr>
        <p:spPr bwMode="auto">
          <a:xfrm>
            <a:off x="3420000" y="5612214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Ιδεοκατασκευές – ΕΜΔ</a:t>
            </a:r>
          </a:p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Συγγραφή Εκθέσεων</a:t>
            </a:r>
          </a:p>
        </p:txBody>
      </p:sp>
      <p:pic>
        <p:nvPicPr>
          <p:cNvPr id="15" name="Picture 2" descr="Picture 2">
            <a:hlinkClick r:id="rId13"/>
            <a:extLst>
              <a:ext uri="{FF2B5EF4-FFF2-40B4-BE49-F238E27FC236}">
                <a16:creationId xmlns:a16="http://schemas.microsoft.com/office/drawing/2014/main" id="{1B3989B1-1839-7C4B-B054-8247FB0B63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940" y="4172213"/>
            <a:ext cx="1894285" cy="14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5EB7161-3D8B-B448-84FB-C5A986A52078}"/>
              </a:ext>
            </a:extLst>
          </p:cNvPr>
          <p:cNvSpPr/>
          <p:nvPr/>
        </p:nvSpPr>
        <p:spPr bwMode="auto">
          <a:xfrm>
            <a:off x="6377083" y="5612213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Λεξιπαίγνιο</a:t>
            </a:r>
          </a:p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Λόγος &amp; Ομιλία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7D0B61DB-4185-BB41-881E-9C79745338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6175" y="363900"/>
            <a:ext cx="73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646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BF3D1-0A9B-A64C-8CAD-1D7B6537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Ειδικά Λογισμικά/Εφαρμογές</a:t>
            </a:r>
            <a:r>
              <a:rPr lang="en-US" dirty="0"/>
              <a:t> </a:t>
            </a:r>
            <a:r>
              <a:rPr lang="en-US" baseline="30000" dirty="0"/>
              <a:t>(3/4)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7FE0D-3F40-E34E-8EDB-B2061C31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37</a:t>
            </a:fld>
            <a:endParaRPr lang="el-GR" altLang="en-US" dirty="0"/>
          </a:p>
        </p:txBody>
      </p:sp>
      <p:pic>
        <p:nvPicPr>
          <p:cNvPr id="5" name="Content Placeholder 3" descr="Content Placeholder 3">
            <a:hlinkClick r:id="rId3"/>
            <a:extLst>
              <a:ext uri="{FF2B5EF4-FFF2-40B4-BE49-F238E27FC236}">
                <a16:creationId xmlns:a16="http://schemas.microsoft.com/office/drawing/2014/main" id="{97625EFD-0DAD-CC48-9D06-2868AB2F5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84" y="1629735"/>
            <a:ext cx="1920000" cy="14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BF33E7-9809-3A47-93A8-0EE06A649BB5}"/>
              </a:ext>
            </a:extLst>
          </p:cNvPr>
          <p:cNvSpPr/>
          <p:nvPr/>
        </p:nvSpPr>
        <p:spPr bwMode="auto">
          <a:xfrm>
            <a:off x="514884" y="3140969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Rocket 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Ιστορίες – ΕΜΔ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Αναγνωστική Ευχέρεια</a:t>
            </a:r>
          </a:p>
        </p:txBody>
      </p:sp>
      <p:pic>
        <p:nvPicPr>
          <p:cNvPr id="7" name="Picture 6" descr="Mindomo - Google Workspace Marketplace">
            <a:hlinkClick r:id="rId5"/>
            <a:extLst>
              <a:ext uri="{FF2B5EF4-FFF2-40B4-BE49-F238E27FC236}">
                <a16:creationId xmlns:a16="http://schemas.microsoft.com/office/drawing/2014/main" id="{0A8E8B22-86E1-D146-8454-3DDD3FF6D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5116" y="1651241"/>
            <a:ext cx="230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F2F0F9-E823-B445-97C7-CCD55183160C}"/>
              </a:ext>
            </a:extLst>
          </p:cNvPr>
          <p:cNvSpPr/>
          <p:nvPr/>
        </p:nvSpPr>
        <p:spPr bwMode="auto">
          <a:xfrm>
            <a:off x="3491986" y="3167238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Mindomo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ΕΜΔ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Εννοιολογικοί χάρτες</a:t>
            </a:r>
          </a:p>
        </p:txBody>
      </p:sp>
      <p:pic>
        <p:nvPicPr>
          <p:cNvPr id="9" name="Picture 8" descr="Graphical user interface, websit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1DC183C4-3913-F448-B947-9DB724462B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767" y="1651241"/>
            <a:ext cx="2304000" cy="144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C20A90-45CE-1D4C-9F70-53B56AEB7B93}"/>
              </a:ext>
            </a:extLst>
          </p:cNvPr>
          <p:cNvSpPr/>
          <p:nvPr/>
        </p:nvSpPr>
        <p:spPr bwMode="auto">
          <a:xfrm>
            <a:off x="6557928" y="3140968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Number Race</a:t>
            </a: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Δυσαριθμησία</a:t>
            </a:r>
          </a:p>
        </p:txBody>
      </p:sp>
      <p:pic>
        <p:nvPicPr>
          <p:cNvPr id="11" name="Picture 10" descr="Graphical user interface, website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41D3FE58-1305-E648-960A-45AA20B521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84" y="4414744"/>
            <a:ext cx="2304000" cy="144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1993A5C-2E27-394B-BB3D-1E438B1BAE3B}"/>
              </a:ext>
            </a:extLst>
          </p:cNvPr>
          <p:cNvSpPr/>
          <p:nvPr/>
        </p:nvSpPr>
        <p:spPr bwMode="auto">
          <a:xfrm>
            <a:off x="514884" y="5804967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Gcompris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&gt;100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δραστηριότητες</a:t>
            </a: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06 Tailor to each child's needs">
            <a:hlinkClick r:id="rId11"/>
            <a:extLst>
              <a:ext uri="{FF2B5EF4-FFF2-40B4-BE49-F238E27FC236}">
                <a16:creationId xmlns:a16="http://schemas.microsoft.com/office/drawing/2014/main" id="{806A05A8-BE1D-594A-8A1C-2BD63FE6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3381" y="4414744"/>
            <a:ext cx="1957237" cy="1440000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701180-E160-A845-B7BB-837B46589A5A}"/>
              </a:ext>
            </a:extLst>
          </p:cNvPr>
          <p:cNvSpPr/>
          <p:nvPr/>
        </p:nvSpPr>
        <p:spPr bwMode="auto">
          <a:xfrm>
            <a:off x="3419999" y="5804966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Clicker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Writing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help</a:t>
            </a: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picture containing text, screenshot, electronics, display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C0687FBA-643E-CD44-BB3F-2D4692CDF8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0035" y="4414744"/>
            <a:ext cx="2559785" cy="1440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0428A7-F28E-D143-A681-B90FB354C236}"/>
              </a:ext>
            </a:extLst>
          </p:cNvPr>
          <p:cNvSpPr/>
          <p:nvPr/>
        </p:nvSpPr>
        <p:spPr bwMode="auto">
          <a:xfrm>
            <a:off x="6460567" y="5804965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Sounding out machine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Ανάγνωση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15F1DEDE-AF1A-A54A-981C-2DBF9680E5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6175" y="363900"/>
            <a:ext cx="73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086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A878-E712-D344-AF8D-C84E9B14D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Ειδικά Λογισμικά/Εφαρμογές</a:t>
            </a:r>
            <a:r>
              <a:rPr lang="en-US" dirty="0"/>
              <a:t> </a:t>
            </a:r>
            <a:r>
              <a:rPr lang="en-US" baseline="30000" dirty="0"/>
              <a:t>(4/4)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175B9-1643-4C4F-8523-0EAA4BFE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38</a:t>
            </a:fld>
            <a:endParaRPr lang="el-GR" altLang="en-US" dirty="0"/>
          </a:p>
        </p:txBody>
      </p:sp>
      <p:pic>
        <p:nvPicPr>
          <p:cNvPr id="5" name="Picture 6">
            <a:hlinkClick r:id="rId3"/>
            <a:extLst>
              <a:ext uri="{FF2B5EF4-FFF2-40B4-BE49-F238E27FC236}">
                <a16:creationId xmlns:a16="http://schemas.microsoft.com/office/drawing/2014/main" id="{41D472A6-8697-704F-8503-76EAC0BA0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953" y="1629925"/>
            <a:ext cx="1043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91A354-E351-D94F-9027-ED31E6457111}"/>
              </a:ext>
            </a:extLst>
          </p:cNvPr>
          <p:cNvSpPr/>
          <p:nvPr/>
        </p:nvSpPr>
        <p:spPr bwMode="auto">
          <a:xfrm>
            <a:off x="868453" y="3122302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 Δελφίνι – ΔΑΦ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Graphical user interface, applicati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1D0A02D3-8153-0345-8D56-04FE230666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88" y="4164539"/>
            <a:ext cx="2304000" cy="144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896A70-4215-C948-AE07-D7FA66743A22}"/>
              </a:ext>
            </a:extLst>
          </p:cNvPr>
          <p:cNvSpPr/>
          <p:nvPr/>
        </p:nvSpPr>
        <p:spPr bwMode="auto">
          <a:xfrm>
            <a:off x="3409686" y="5605043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SOFA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ΔΑΦ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Social stories</a:t>
            </a: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Content Placeholder 4" descr="Graphical user interface, text, websit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D76FE634-E012-9343-A27E-3B3083074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53" y="4164540"/>
            <a:ext cx="2304000" cy="1440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6266C02-C9DC-9747-B3F5-6293C4957F9C}"/>
              </a:ext>
            </a:extLst>
          </p:cNvPr>
          <p:cNvSpPr/>
          <p:nvPr/>
        </p:nvSpPr>
        <p:spPr bwMode="auto">
          <a:xfrm>
            <a:off x="868453" y="5662306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Κοινωνικά ρομπότ – ΔΑΦ</a:t>
            </a:r>
          </a:p>
        </p:txBody>
      </p:sp>
      <p:pic>
        <p:nvPicPr>
          <p:cNvPr id="16" name="Picture 15" descr="A picture containing table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E838C39B-01CC-2240-AF62-4680448ABD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89" y="1629925"/>
            <a:ext cx="1800982" cy="1440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712BD0F-D404-6C48-B3B1-1311B779DFA8}"/>
              </a:ext>
            </a:extLst>
          </p:cNvPr>
          <p:cNvSpPr/>
          <p:nvPr/>
        </p:nvSpPr>
        <p:spPr bwMode="auto">
          <a:xfrm>
            <a:off x="6384480" y="3035430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Ακτίνες – ΝΑ</a:t>
            </a:r>
          </a:p>
        </p:txBody>
      </p:sp>
      <p:pic>
        <p:nvPicPr>
          <p:cNvPr id="18" name="Content Placeholder 5" descr="A picture containing indoor, small, table, sitting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FEDFD779-322A-324E-8BC0-4E387B11D8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81888" y="1600990"/>
            <a:ext cx="2214166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60276B2-1670-194B-84AA-FD2A3DFBB8B3}"/>
              </a:ext>
            </a:extLst>
          </p:cNvPr>
          <p:cNvSpPr/>
          <p:nvPr/>
        </p:nvSpPr>
        <p:spPr bwMode="auto">
          <a:xfrm>
            <a:off x="3409686" y="3011535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Μαγικό φίλτρο – ΝΑ</a:t>
            </a:r>
          </a:p>
        </p:txBody>
      </p:sp>
      <p:pic>
        <p:nvPicPr>
          <p:cNvPr id="20" name="Picture 19" descr="Graphical user interface, website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BC8A9F28-33EE-5E41-AF3F-43DDFDF2C55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480" y="4161934"/>
            <a:ext cx="2304000" cy="1440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A0C3109-02A1-574E-A029-30B1FFD431E6}"/>
              </a:ext>
            </a:extLst>
          </p:cNvPr>
          <p:cNvSpPr/>
          <p:nvPr/>
        </p:nvSpPr>
        <p:spPr bwMode="auto">
          <a:xfrm>
            <a:off x="6312278" y="5601934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KidMedia</a:t>
            </a: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1">
            <a:extLst>
              <a:ext uri="{FF2B5EF4-FFF2-40B4-BE49-F238E27FC236}">
                <a16:creationId xmlns:a16="http://schemas.microsoft.com/office/drawing/2014/main" id="{5F0896F4-6F51-F748-AACE-996F0DB29A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6175" y="363900"/>
            <a:ext cx="73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773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9A64C-1570-A245-9D3A-3B0DC83E3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Ανάπτυξη</a:t>
            </a:r>
            <a:r>
              <a:rPr lang="en-US" dirty="0"/>
              <a:t>,</a:t>
            </a:r>
            <a:r>
              <a:rPr lang="el-GR" dirty="0"/>
              <a:t> Αξιολόγηση </a:t>
            </a:r>
            <a:r>
              <a:rPr lang="en-US" dirty="0"/>
              <a:t>&amp; </a:t>
            </a:r>
            <a:r>
              <a:rPr lang="el-GR" dirty="0"/>
              <a:t>Αξιοποίηση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08005-866C-3149-A1ED-332CB49C4C5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Φάσεις</a:t>
            </a:r>
          </a:p>
          <a:p>
            <a:pPr lvl="1"/>
            <a:r>
              <a:rPr lang="el-GR" dirty="0"/>
              <a:t>Ανάλυση</a:t>
            </a:r>
            <a:endParaRPr lang="en-US" dirty="0"/>
          </a:p>
          <a:p>
            <a:pPr lvl="1"/>
            <a:r>
              <a:rPr lang="el-GR" dirty="0"/>
              <a:t>Σχεδιασμός </a:t>
            </a:r>
          </a:p>
          <a:p>
            <a:pPr lvl="1"/>
            <a:r>
              <a:rPr lang="el-GR" dirty="0"/>
              <a:t>Υλοποίηση</a:t>
            </a:r>
          </a:p>
          <a:p>
            <a:pPr lvl="1"/>
            <a:r>
              <a:rPr lang="el-GR" dirty="0"/>
              <a:t>Αξιοποίηση</a:t>
            </a:r>
          </a:p>
          <a:p>
            <a:pPr lvl="1"/>
            <a:r>
              <a:rPr lang="el-GR" dirty="0"/>
              <a:t>Αξιολόγηση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1A345-C571-5C45-B33D-991C4DFE1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39</a:t>
            </a:fld>
            <a:endParaRPr lang="el-GR" altLang="en-US" dirty="0"/>
          </a:p>
        </p:txBody>
      </p:sp>
      <p:pic>
        <p:nvPicPr>
          <p:cNvPr id="8" name="Picture 7" descr="A screenshot of a computer screen&#10;&#10;Description automatically generated with medium confidence">
            <a:hlinkClick r:id="rId3"/>
            <a:extLst>
              <a:ext uri="{FF2B5EF4-FFF2-40B4-BE49-F238E27FC236}">
                <a16:creationId xmlns:a16="http://schemas.microsoft.com/office/drawing/2014/main" id="{5A6C4E6E-298C-664A-A6FD-E055AE528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000" y="4221088"/>
            <a:ext cx="3456000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C885E-2420-F442-8EE2-D7590E987F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0466" y="363900"/>
            <a:ext cx="653175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BFBE27-2B03-6444-A037-86A0B884F8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505" y="1652150"/>
            <a:ext cx="2215404" cy="216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322BA5-5ACB-914A-897D-AB5F6A7050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207" y="4221088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84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E1EDDE3-BFDA-184F-8BE5-9B672C051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Εσείς???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BD718-F89F-7A4D-AB18-24AA070A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976A3ABA-9170-874C-B77D-9654644924B1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4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7412" name="Picture 1">
            <a:extLst>
              <a:ext uri="{FF2B5EF4-FFF2-40B4-BE49-F238E27FC236}">
                <a16:creationId xmlns:a16="http://schemas.microsoft.com/office/drawing/2014/main" id="{D8B839A6-3A92-6242-BCE9-788BC5804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571" y="1989138"/>
            <a:ext cx="359138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65D303DE-42A8-5A47-AD3A-3FCC06A3F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8675" y="363900"/>
            <a:ext cx="136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F011CD-CFCE-2741-B8F7-474D4DDD5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989138"/>
            <a:ext cx="3623003" cy="2520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2932F-55A1-454B-90C5-C673EF509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Πλεονεκτήματα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84CCA-8E8F-034A-8724-E3245F41699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Πολυμεσικά</a:t>
            </a:r>
            <a:r>
              <a:rPr lang="en-US" dirty="0"/>
              <a:t>/</a:t>
            </a:r>
            <a:r>
              <a:rPr lang="el-GR" dirty="0"/>
              <a:t>πολυαισθητηριακά προγράμματα </a:t>
            </a:r>
          </a:p>
          <a:p>
            <a:pPr lvl="1"/>
            <a:r>
              <a:rPr lang="el-GR" dirty="0">
                <a:solidFill>
                  <a:srgbClr val="000000"/>
                </a:solidFill>
              </a:rPr>
              <a:t>Πολλαπλές αναπαραστάσεις, ανάπτυξη διαφόρων δεξιοτήτων (γλώσσα, μαθηματικά, αυτοεξυπηρέτηση, κλπ)</a:t>
            </a:r>
          </a:p>
          <a:p>
            <a:r>
              <a:rPr lang="el-GR" dirty="0"/>
              <a:t>Προσαρμογή στις ατομικές δεξιότητες και δυσκολίες κάθε μαθητή</a:t>
            </a:r>
          </a:p>
          <a:p>
            <a:pPr lvl="1"/>
            <a:r>
              <a:rPr lang="el-GR" dirty="0">
                <a:solidFill>
                  <a:srgbClr val="000000"/>
                </a:solidFill>
              </a:rPr>
              <a:t>Εξατομίκευση υλικού, λογισμικού, διεπαφής χρήσης (ευχρηστία)</a:t>
            </a:r>
          </a:p>
          <a:p>
            <a:r>
              <a:rPr lang="el-GR" dirty="0"/>
              <a:t>Πολλαπλή χρήση των προγραμμάτων</a:t>
            </a:r>
          </a:p>
          <a:p>
            <a:pPr lvl="1"/>
            <a:r>
              <a:rPr lang="el-GR" dirty="0">
                <a:solidFill>
                  <a:srgbClr val="000000"/>
                </a:solidFill>
              </a:rPr>
              <a:t>Επανάληψη και ενδυνάμωση της μάθησης</a:t>
            </a:r>
          </a:p>
          <a:p>
            <a:r>
              <a:rPr lang="el-GR" dirty="0"/>
              <a:t>Άμεση ανατροφοδότηση</a:t>
            </a:r>
          </a:p>
          <a:p>
            <a:pPr lvl="1"/>
            <a:r>
              <a:rPr lang="el-GR" dirty="0">
                <a:solidFill>
                  <a:srgbClr val="000000"/>
                </a:solidFill>
              </a:rPr>
              <a:t>Και μείωση των λαθών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EFC93-044E-144F-B0EB-526F32060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40</a:t>
            </a:fld>
            <a:endParaRPr lang="el-G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56BD73-4104-7649-B92B-9D1E0F6712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0752" y="363900"/>
            <a:ext cx="72529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29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34B9-F9D3-1040-B04F-88BC59DEE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Πλεονεκτήματα </a:t>
            </a:r>
            <a:r>
              <a:rPr lang="el-GR" baseline="30000" dirty="0"/>
              <a:t>(2/2)</a:t>
            </a:r>
            <a:endParaRPr lang="en-US" baseline="30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76828-4A24-E44D-BE19-09B471605ED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Ο υπολογιστής είναι σταθερός στη "συμπεριφορά του"</a:t>
            </a:r>
          </a:p>
          <a:p>
            <a:pPr lvl="1"/>
            <a:r>
              <a:rPr lang="el-GR" dirty="0">
                <a:solidFill>
                  <a:srgbClr val="000000"/>
                </a:solidFill>
              </a:rPr>
              <a:t>Ένα παιδί μπορεί να νιώθει ότι "απειλείται" λιγότερο όταν διορθώνεται από τον υπολογιστή, απ' ότι από το δάσκαλο ή το γονέα</a:t>
            </a:r>
          </a:p>
          <a:p>
            <a:r>
              <a:rPr lang="el-GR" dirty="0"/>
              <a:t>Ο υπολογιστής δεν αντιδρά αρνητικά </a:t>
            </a:r>
          </a:p>
          <a:p>
            <a:pPr lvl="1"/>
            <a:r>
              <a:rPr lang="el-GR" dirty="0">
                <a:solidFill>
                  <a:srgbClr val="000000"/>
                </a:solidFill>
              </a:rPr>
              <a:t>Μπορεί να επαναλάβει πληροφορίες ή δραστηριότητες </a:t>
            </a:r>
          </a:p>
          <a:p>
            <a:pPr lvl="1"/>
            <a:r>
              <a:rPr lang="el-GR" dirty="0">
                <a:solidFill>
                  <a:srgbClr val="000000"/>
                </a:solidFill>
              </a:rPr>
              <a:t>Μπορεί να δημιουργήσει ένα φιλικό περιβάλλον, στο οποίο το παιδί μπορεί να εκφραστεί αυθόρμητα χωρίς το φόβο του λάθους και του στιγματισμού</a:t>
            </a:r>
          </a:p>
          <a:p>
            <a:r>
              <a:rPr lang="el-GR" dirty="0"/>
              <a:t>Νέο κίνητρο μάθησης </a:t>
            </a:r>
          </a:p>
          <a:p>
            <a:pPr lvl="1"/>
            <a:r>
              <a:rPr lang="el-GR" dirty="0">
                <a:solidFill>
                  <a:srgbClr val="000000"/>
                </a:solidFill>
              </a:rPr>
              <a:t>Όταν απογοητεύονται ή αισθάνονται ότι απειλούνται από την άμεση διδασκαλία</a:t>
            </a:r>
          </a:p>
          <a:p>
            <a:pPr lvl="1"/>
            <a:r>
              <a:rPr lang="el-GR" dirty="0">
                <a:solidFill>
                  <a:srgbClr val="000000"/>
                </a:solidFill>
              </a:rPr>
              <a:t>Άλλωστε είναι ψηφιακοί ιθαγενείς…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E2AC0-F1C2-C04D-9343-0AFD6BF6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41</a:t>
            </a:fld>
            <a:endParaRPr lang="el-G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52B564-951A-0041-BB2F-87DC13B2F2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0752" y="363900"/>
            <a:ext cx="72529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6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Μειονεκτήματα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Τα λεκτικά μηνύματα χωρίς ανθρώπινη αμεσότητα</a:t>
            </a:r>
          </a:p>
          <a:p>
            <a:pPr lvl="1"/>
            <a:r>
              <a:rPr lang="el-GR" dirty="0">
                <a:solidFill>
                  <a:srgbClr val="000000"/>
                </a:solidFill>
              </a:rPr>
              <a:t>Δεν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l-GR" dirty="0">
                <a:solidFill>
                  <a:srgbClr val="000000"/>
                </a:solidFill>
              </a:rPr>
              <a:t>έχουν την αμεσότητα που χαρακτηρίζουν τα χαρακτηριστικά των ανθρώπινων σχέσεων στη φυσική τους διάσταση</a:t>
            </a:r>
          </a:p>
          <a:p>
            <a:r>
              <a:rPr lang="el-GR" dirty="0"/>
              <a:t>Δημιουργείται αίσθηση εξάρτησης του μαθητή από τον υπολογιστή </a:t>
            </a:r>
          </a:p>
          <a:p>
            <a:pPr lvl="1"/>
            <a:r>
              <a:rPr lang="el-GR" dirty="0">
                <a:solidFill>
                  <a:srgbClr val="000000"/>
                </a:solidFill>
              </a:rPr>
              <a:t>Με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l-GR" dirty="0">
                <a:solidFill>
                  <a:srgbClr val="000000"/>
                </a:solidFill>
              </a:rPr>
              <a:t>συνέπεια να μειώνεται η εμπιστοσύνη στις δικές του δυνάμεις</a:t>
            </a:r>
          </a:p>
          <a:p>
            <a:r>
              <a:rPr lang="el-GR" dirty="0"/>
              <a:t>Απομονώνονται και αποξενώνονται οι μαθητές</a:t>
            </a:r>
          </a:p>
          <a:p>
            <a:pPr lvl="1"/>
            <a:r>
              <a:rPr lang="el-GR" dirty="0">
                <a:solidFill>
                  <a:srgbClr val="000000"/>
                </a:solidFill>
              </a:rPr>
              <a:t>Στιγματισμός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C1978-9C63-1644-9242-1CFCB5166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42</a:t>
            </a:fld>
            <a:endParaRPr lang="el-G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CB160-F47C-ED45-A6E4-0268D47DC4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477" y="363900"/>
            <a:ext cx="73257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30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47BA4C45-32DD-A643-81F0-9BDDC06A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Σύνοψη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6322" name="Content Placeholder 2">
            <a:extLst>
              <a:ext uri="{FF2B5EF4-FFF2-40B4-BE49-F238E27FC236}">
                <a16:creationId xmlns:a16="http://schemas.microsoft.com/office/drawing/2014/main" id="{F8102728-0E3B-C74C-85EC-B6DA6053168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Γνωριμία</a:t>
            </a: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πρόσβαση ΑμΑΕΕΑ</a:t>
            </a: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εκπαίδευση ΑμΑΕΕΑ</a:t>
            </a: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Επίλογος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AB72E-C1CB-6A4C-BFE0-AA72D2A9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4FC087E2-75A1-B543-A04A-00AFD3A79743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43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56325" name="Picture 3">
            <a:extLst>
              <a:ext uri="{FF2B5EF4-FFF2-40B4-BE49-F238E27FC236}">
                <a16:creationId xmlns:a16="http://schemas.microsoft.com/office/drawing/2014/main" id="{DC08427E-293E-334F-866F-308AADA9A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8088" y="1601788"/>
            <a:ext cx="3657600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7" descr="Screen Shot 2016-11-10 at 18.18.23.png">
            <a:extLst>
              <a:ext uri="{FF2B5EF4-FFF2-40B4-BE49-F238E27FC236}">
                <a16:creationId xmlns:a16="http://schemas.microsoft.com/office/drawing/2014/main" id="{427B82DE-C4CD-CD44-87B4-9A9A5A9FF1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438" y="363900"/>
            <a:ext cx="115125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3FA641-D248-9148-BB5A-A245B7CA56A3}"/>
              </a:ext>
            </a:extLst>
          </p:cNvPr>
          <p:cNvSpPr/>
          <p:nvPr/>
        </p:nvSpPr>
        <p:spPr>
          <a:xfrm>
            <a:off x="576263" y="2946772"/>
            <a:ext cx="3995737" cy="532656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932D5-1193-31D5-83EB-CFD23B061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Συνολική Εικόνα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90573-D2D4-8A05-A274-70255EBFE57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sz="2000" dirty="0"/>
              <a:t>Παράδειγμα: Ηλεκτρονικό μάθημα στο </a:t>
            </a:r>
            <a:r>
              <a:rPr lang="en-US" sz="2000" dirty="0"/>
              <a:t>Open </a:t>
            </a:r>
            <a:r>
              <a:rPr lang="en-US" sz="2000" i="1" dirty="0"/>
              <a:t>e</a:t>
            </a:r>
            <a:r>
              <a:rPr lang="en-US" sz="2000" dirty="0"/>
              <a:t>Class</a:t>
            </a:r>
            <a:endParaRPr lang="el-GR" sz="2000" dirty="0"/>
          </a:p>
          <a:p>
            <a:pPr lvl="1"/>
            <a:r>
              <a:rPr lang="el-GR" sz="1800" dirty="0"/>
              <a:t>Βασικός σχεδιασμός</a:t>
            </a:r>
          </a:p>
          <a:p>
            <a:pPr lvl="2"/>
            <a:r>
              <a:rPr lang="el-GR" sz="1600" dirty="0"/>
              <a:t>Αναλύουμε τα χαρακτηριστικά του μαθήματος (μαθητές, αντικείμενο, πλαίσιο)</a:t>
            </a:r>
          </a:p>
          <a:p>
            <a:pPr lvl="2"/>
            <a:r>
              <a:rPr lang="el-GR" sz="1600" dirty="0"/>
              <a:t>Ορίζουμε τους μαθησιακούς στόχους</a:t>
            </a:r>
          </a:p>
          <a:p>
            <a:pPr lvl="2"/>
            <a:r>
              <a:rPr lang="el-GR" sz="1600" dirty="0"/>
              <a:t>Επιλέγουμε τους ψηφιακούς πόρους/δραστηριότητες (</a:t>
            </a:r>
            <a:r>
              <a:rPr lang="en-US" sz="1600" dirty="0"/>
              <a:t>resources/activities) </a:t>
            </a:r>
            <a:r>
              <a:rPr lang="el-GR" sz="1600" dirty="0"/>
              <a:t>για τη διδασκαλία και την αξιολόγηση</a:t>
            </a:r>
          </a:p>
          <a:p>
            <a:pPr lvl="1"/>
            <a:r>
              <a:rPr lang="el-GR" sz="1800" dirty="0"/>
              <a:t>Ειδικευμένος σχεδιασμός</a:t>
            </a:r>
          </a:p>
          <a:p>
            <a:pPr lvl="2"/>
            <a:r>
              <a:rPr lang="el-GR" sz="1600" dirty="0"/>
              <a:t>Κατά τη διάρκεια του σχεδιασμού και της υλοποίησης υιοθετούμε τις αρχές ΚΣΜ (και τις οδηγίες </a:t>
            </a:r>
            <a:r>
              <a:rPr lang="en-US" sz="1600" dirty="0"/>
              <a:t>EARLI</a:t>
            </a:r>
            <a:r>
              <a:rPr lang="el-GR" sz="1600" dirty="0"/>
              <a:t>)</a:t>
            </a:r>
            <a:endParaRPr lang="en-US" sz="1600" dirty="0"/>
          </a:p>
          <a:p>
            <a:pPr lvl="2"/>
            <a:r>
              <a:rPr lang="el-GR" sz="1600" dirty="0"/>
              <a:t>Διασφαλίζουμε ότι είναι διαθέσιμα τα υλικά/λογισμικά</a:t>
            </a:r>
            <a:r>
              <a:rPr lang="en-US" sz="1600" dirty="0"/>
              <a:t> </a:t>
            </a:r>
            <a:r>
              <a:rPr lang="el-GR" sz="1600" dirty="0"/>
              <a:t>που απαιτούνται για την πρόσβαση σε Η/Υ</a:t>
            </a:r>
          </a:p>
          <a:p>
            <a:pPr lvl="2"/>
            <a:r>
              <a:rPr lang="el-GR" sz="1600" dirty="0"/>
              <a:t>Διασφαλίζουμε ότι είναι διαθέσιμα τα εκπαιδευτικά λογισμικά/εφαρμογές που απαιτούνται για την εκπαίδευση</a:t>
            </a:r>
          </a:p>
          <a:p>
            <a:pPr lvl="2"/>
            <a:r>
              <a:rPr lang="el-GR" sz="1600" dirty="0"/>
              <a:t>Διασφαλίζουμε ότι το ψηφιακό περιεχόμενο (</a:t>
            </a:r>
            <a:r>
              <a:rPr lang="en-US" sz="1600" dirty="0"/>
              <a:t>digital content) </a:t>
            </a:r>
            <a:r>
              <a:rPr lang="el-GR" sz="1600" dirty="0"/>
              <a:t>είναι προσβάσιμο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CF9A2-F2F8-2C4C-71AD-AEAD46F34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44</a:t>
            </a:fld>
            <a:endParaRPr lang="el-G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640A59-9001-392E-AD71-817148CBC4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2048" y="363900"/>
            <a:ext cx="774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238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4E543-BB10-4765-DE6E-B4B3EB115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Ηλεκτρονική Μάθηση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51B5-DEEC-0D86-9A27-6BEEF8DDBE4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Οδηγίες για τη Συμπερίληψη Μαθητών με Ειδικές Εκπαιδευτικές Ανάγκες στη Διαδικτυακή Τάξη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9DBDB-2063-DF1A-CDBD-66C189D2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45</a:t>
            </a:fld>
            <a:endParaRPr lang="el-G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9BB520-554B-B96C-BFD4-293B53817D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6111" y="363900"/>
            <a:ext cx="1229937" cy="720000"/>
          </a:xfrm>
          <a:prstGeom prst="rect">
            <a:avLst/>
          </a:prstGeom>
        </p:spPr>
      </p:pic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746D90F7-3455-EB18-FF4D-C0DA31BB30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4631" y="2517000"/>
            <a:ext cx="531473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887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1A29D-CB8C-664C-B1C8-0DCD47C14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ΤΠΕ @ ΠΤΕΑ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ABE55-749F-714C-B3C8-4F8FA7DA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46</a:t>
            </a:fld>
            <a:endParaRPr lang="el-GR" altLang="en-US" dirty="0"/>
          </a:p>
        </p:txBody>
      </p:sp>
      <p:pic>
        <p:nvPicPr>
          <p:cNvPr id="5" name="Picture 2" descr="Panepistimio Thessalias logo 01.jpg">
            <a:extLst>
              <a:ext uri="{FF2B5EF4-FFF2-40B4-BE49-F238E27FC236}">
                <a16:creationId xmlns:a16="http://schemas.microsoft.com/office/drawing/2014/main" id="{D2377354-1849-274B-AD00-77898207F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2924" y="363900"/>
            <a:ext cx="723124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A8BDA90-3429-4D45-9D58-67A05F357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746250"/>
            <a:ext cx="2880000" cy="20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E40F82D-525A-E04B-943D-D02309340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376" y="1746250"/>
            <a:ext cx="2880000" cy="209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6283FE-1D64-D548-8EDA-25CE45015F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464" y="4629425"/>
            <a:ext cx="2880000" cy="1361045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0020709-2918-EE41-A8F5-77CE983AC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2924" y="4982143"/>
            <a:ext cx="2880000" cy="65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87CA2E-FBE7-8242-BEBD-713E86CA3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305" y="3968544"/>
            <a:ext cx="27583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sz="2000" dirty="0">
                <a:latin typeface="Calibri" panose="020F0502020204030204" pitchFamily="34" charset="0"/>
              </a:rPr>
              <a:t>Εκπαιδευτική Ρομποτική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5C9ADC-779F-BD41-8095-B836DD264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7439" y="6051186"/>
            <a:ext cx="8803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Calibri" panose="020F0502020204030204" pitchFamily="34" charset="0"/>
              </a:rPr>
              <a:t>MOOC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5075A2-7F15-324F-A25D-53AC23D2A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1708" y="3968544"/>
            <a:ext cx="32624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sz="2000" dirty="0">
                <a:latin typeface="Calibri" panose="020F0502020204030204" pitchFamily="34" charset="0"/>
              </a:rPr>
              <a:t>Επαυξημένη Πραγματικότητα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96563B-C876-7E4C-AF1E-6A28C06FC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36" y="6051528"/>
            <a:ext cx="1881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US" sz="2000" dirty="0">
                <a:latin typeface="Calibri" panose="020F0502020204030204" pitchFamily="34" charset="0"/>
              </a:rPr>
              <a:t>Παιχνιδοποίηση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968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C5B4DA1F-61FF-384E-A372-162C5494C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Προβληματισμοί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A8F90-F579-D145-A087-B7C7E94E9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72A59DBC-9578-3E4E-B90E-B81715BDCA30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47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61444" name="Picture 1">
            <a:extLst>
              <a:ext uri="{FF2B5EF4-FFF2-40B4-BE49-F238E27FC236}">
                <a16:creationId xmlns:a16="http://schemas.microsoft.com/office/drawing/2014/main" id="{7E7E3A3D-6D45-9845-AC48-B2A57D7BF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9925" y="363900"/>
            <a:ext cx="150625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D78393-2D2B-7345-A51E-CAF5932E4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475" y="1809000"/>
            <a:ext cx="4114285" cy="2880000"/>
          </a:xfrm>
          <a:prstGeom prst="rect">
            <a:avLst/>
          </a:prstGeom>
        </p:spPr>
      </p:pic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8E413F2F-7283-9F4A-B46A-A0BD235A4D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75" y="1809000"/>
            <a:ext cx="2798852" cy="2880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6528C2AC-051E-B842-87B0-C2FF04DF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Προσβασιμότητα &amp; ΤΠΕ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E4126-8053-224A-A667-1B74A140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D5D30D6F-1230-C142-9047-A346197C98B3}" type="slidenum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48</a:t>
            </a:fld>
            <a:endParaRPr lang="en-US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57359" name="Picture 26" descr="images.jpg">
            <a:extLst>
              <a:ext uri="{FF2B5EF4-FFF2-40B4-BE49-F238E27FC236}">
                <a16:creationId xmlns:a16="http://schemas.microsoft.com/office/drawing/2014/main" id="{2289B3B2-AFD0-084D-A545-ACBFBB574F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7425" y="363900"/>
            <a:ext cx="71875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5">
            <a:extLst>
              <a:ext uri="{FF2B5EF4-FFF2-40B4-BE49-F238E27FC236}">
                <a16:creationId xmlns:a16="http://schemas.microsoft.com/office/drawing/2014/main" id="{93D7F8D8-17EC-6C4A-9AA3-FB1D55E4764A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2870200"/>
            <a:ext cx="6480175" cy="1927225"/>
            <a:chOff x="1115616" y="3157855"/>
            <a:chExt cx="6480720" cy="1927329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D6963F4-D8F6-3646-99AE-47CFAF5EDE7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31840" y="3356992"/>
              <a:ext cx="1296144" cy="5040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ACF5044-3D8C-314E-9C88-0EAD7AAA672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788024" y="3356992"/>
              <a:ext cx="1296144" cy="5040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19">
              <a:extLst>
                <a:ext uri="{FF2B5EF4-FFF2-40B4-BE49-F238E27FC236}">
                  <a16:creationId xmlns:a16="http://schemas.microsoft.com/office/drawing/2014/main" id="{226C29E6-764A-B54C-B896-A51E412F094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115616" y="4005064"/>
              <a:ext cx="64807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Arrow Connector 15">
              <a:extLst>
                <a:ext uri="{FF2B5EF4-FFF2-40B4-BE49-F238E27FC236}">
                  <a16:creationId xmlns:a16="http://schemas.microsoft.com/office/drawing/2014/main" id="{2A5AE4A0-CD20-694E-BE7B-C4DAB263E6C1}"/>
                </a:ext>
              </a:extLst>
            </p:cNvPr>
            <p:cNvCxnSpPr>
              <a:cxnSpLocks noChangeShapeType="1"/>
              <a:stCxn id="32" idx="0"/>
              <a:endCxn id="39" idx="2"/>
            </p:cNvCxnSpPr>
            <p:nvPr/>
          </p:nvCxnSpPr>
          <p:spPr bwMode="auto">
            <a:xfrm flipV="1">
              <a:off x="4571894" y="3157855"/>
              <a:ext cx="1" cy="192732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2" name="Picture 4" descr="Dummy_user">
            <a:extLst>
              <a:ext uri="{FF2B5EF4-FFF2-40B4-BE49-F238E27FC236}">
                <a16:creationId xmlns:a16="http://schemas.microsoft.com/office/drawing/2014/main" id="{5DDA4CA8-19DC-9546-8459-01BBA52A0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47974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12">
            <a:extLst>
              <a:ext uri="{FF2B5EF4-FFF2-40B4-BE49-F238E27FC236}">
                <a16:creationId xmlns:a16="http://schemas.microsoft.com/office/drawing/2014/main" id="{EADE120E-683B-1542-9AAB-1C7CB31FC62C}"/>
              </a:ext>
            </a:extLst>
          </p:cNvPr>
          <p:cNvGrpSpPr>
            <a:grpSpLocks/>
          </p:cNvGrpSpPr>
          <p:nvPr/>
        </p:nvGrpSpPr>
        <p:grpSpPr bwMode="auto">
          <a:xfrm>
            <a:off x="1979613" y="4725988"/>
            <a:ext cx="1219200" cy="1219200"/>
            <a:chOff x="3515" y="2614"/>
            <a:chExt cx="768" cy="768"/>
          </a:xfrm>
        </p:grpSpPr>
        <p:pic>
          <p:nvPicPr>
            <p:cNvPr id="34" name="Picture 5" descr="Dummy_user">
              <a:extLst>
                <a:ext uri="{FF2B5EF4-FFF2-40B4-BE49-F238E27FC236}">
                  <a16:creationId xmlns:a16="http://schemas.microsoft.com/office/drawing/2014/main" id="{3C37E8FA-040E-B148-982A-7A6D3ACF2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2614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Oval 6">
              <a:extLst>
                <a:ext uri="{FF2B5EF4-FFF2-40B4-BE49-F238E27FC236}">
                  <a16:creationId xmlns:a16="http://schemas.microsoft.com/office/drawing/2014/main" id="{1CE5FDC4-036A-3146-86FF-B40F4E59F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1" y="2750"/>
              <a:ext cx="227" cy="9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 dirty="0">
                <a:latin typeface="Calibri" panose="020F0502020204030204" pitchFamily="34" charset="0"/>
              </a:endParaRPr>
            </a:p>
          </p:txBody>
        </p:sp>
        <p:sp>
          <p:nvSpPr>
            <p:cNvPr id="36" name="Oval 7">
              <a:extLst>
                <a:ext uri="{FF2B5EF4-FFF2-40B4-BE49-F238E27FC236}">
                  <a16:creationId xmlns:a16="http://schemas.microsoft.com/office/drawing/2014/main" id="{AD7BFE45-FBC2-DA4D-B065-AF46304C6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2750"/>
              <a:ext cx="227" cy="9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 dirty="0">
                <a:latin typeface="Calibri" panose="020F0502020204030204" pitchFamily="34" charset="0"/>
              </a:endParaRPr>
            </a:p>
          </p:txBody>
        </p:sp>
      </p:grpSp>
      <p:pic>
        <p:nvPicPr>
          <p:cNvPr id="37" name="Picture 15">
            <a:extLst>
              <a:ext uri="{FF2B5EF4-FFF2-40B4-BE49-F238E27FC236}">
                <a16:creationId xmlns:a16="http://schemas.microsoft.com/office/drawing/2014/main" id="{E028D0F1-AD0A-7A4E-8F13-0ADD225E2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94297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>
            <a:extLst>
              <a:ext uri="{FF2B5EF4-FFF2-40B4-BE49-F238E27FC236}">
                <a16:creationId xmlns:a16="http://schemas.microsoft.com/office/drawing/2014/main" id="{F56940C1-62AC-E146-8212-99EDB61F7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1989138"/>
            <a:ext cx="113347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7">
            <a:extLst>
              <a:ext uri="{FF2B5EF4-FFF2-40B4-BE49-F238E27FC236}">
                <a16:creationId xmlns:a16="http://schemas.microsoft.com/office/drawing/2014/main" id="{63613096-1714-5F4E-B29C-0F9C4C61ED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7488" y="1773238"/>
            <a:ext cx="108902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8">
            <a:extLst>
              <a:ext uri="{FF2B5EF4-FFF2-40B4-BE49-F238E27FC236}">
                <a16:creationId xmlns:a16="http://schemas.microsoft.com/office/drawing/2014/main" id="{D454F6A8-6E3C-BC42-9A94-92A15C4EE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1917700"/>
            <a:ext cx="9779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9">
            <a:extLst>
              <a:ext uri="{FF2B5EF4-FFF2-40B4-BE49-F238E27FC236}">
                <a16:creationId xmlns:a16="http://schemas.microsoft.com/office/drawing/2014/main" id="{4103DEE8-5C11-4643-8CB3-EA3230D26C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3141663"/>
            <a:ext cx="10541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0C4C4052-38F8-4048-82D5-B80880C647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363" y="3213100"/>
            <a:ext cx="10572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B30B258-B752-3949-98E7-CE45AC4EBBA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32138" y="4078288"/>
            <a:ext cx="935037" cy="647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82D7F55-A4DC-CA4E-9285-605D5904B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218" y="4130318"/>
            <a:ext cx="19643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 sz="2000" dirty="0">
                <a:latin typeface="Calibri" panose="020F0502020204030204" pitchFamily="34" charset="0"/>
              </a:rPr>
              <a:t>προσβασιμότητα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4AA1243-A2D7-6B40-AAD1-C90814A77D0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11413" y="5086350"/>
            <a:ext cx="288925" cy="142875"/>
            <a:chOff x="611560" y="5445224"/>
            <a:chExt cx="914400" cy="914400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442C0445-F9AC-4343-8C0C-AE727BB71682}"/>
                </a:ext>
              </a:extLst>
            </p:cNvPr>
            <p:cNvSpPr/>
            <p:nvPr/>
          </p:nvSpPr>
          <p:spPr bwMode="auto">
            <a:xfrm>
              <a:off x="611560" y="5445224"/>
              <a:ext cx="914400" cy="914400"/>
            </a:xfrm>
            <a:prstGeom prst="arc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F94E95F5-191D-AD4C-B271-1FA6BBD24ECB}"/>
                </a:ext>
              </a:extLst>
            </p:cNvPr>
            <p:cNvSpPr/>
            <p:nvPr/>
          </p:nvSpPr>
          <p:spPr bwMode="auto">
            <a:xfrm flipH="1">
              <a:off x="611560" y="5445224"/>
              <a:ext cx="914400" cy="914400"/>
            </a:xfrm>
            <a:prstGeom prst="arc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/>
                <a:ea typeface="ＭＳ Ｐゴシック" charset="0"/>
                <a:cs typeface="Calibri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9E3AFD09-FF51-9D4B-830B-C41C0406D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2264" y="5093295"/>
            <a:ext cx="2919461" cy="923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Ιστορική ευκαιρία </a:t>
            </a:r>
          </a:p>
          <a:p>
            <a:pPr algn="ctr" eaLnBrk="1" hangingPunct="1"/>
            <a:r>
              <a:rPr lang="el-GR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για ίσες δυνατότητες</a:t>
            </a:r>
          </a:p>
          <a:p>
            <a:pPr algn="ctr" eaLnBrk="1" hangingPunct="1"/>
            <a:r>
              <a:rPr lang="el-GR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και ανεξάρτητη διαβίωση</a:t>
            </a:r>
            <a:endParaRPr lang="en-US" altLang="en-US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1" descr="ubicomp_venn.jpg">
            <a:extLst>
              <a:ext uri="{FF2B5EF4-FFF2-40B4-BE49-F238E27FC236}">
                <a16:creationId xmlns:a16="http://schemas.microsoft.com/office/drawing/2014/main" id="{A0563271-B8A2-2D43-BC6E-AC2F43113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9290" y="1746250"/>
            <a:ext cx="4174912" cy="376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itle 1">
            <a:extLst>
              <a:ext uri="{FF2B5EF4-FFF2-40B4-BE49-F238E27FC236}">
                <a16:creationId xmlns:a16="http://schemas.microsoft.com/office/drawing/2014/main" id="{6D73270A-FCB1-8543-B4BF-F3B155C40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Μέλλον???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19" name="Content Placeholder 2">
            <a:extLst>
              <a:ext uri="{FF2B5EF4-FFF2-40B4-BE49-F238E27FC236}">
                <a16:creationId xmlns:a16="http://schemas.microsoft.com/office/drawing/2014/main" id="{03CC5956-9CDF-6C44-9FE0-B9EF3EE0106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4967337" cy="4349080"/>
          </a:xfrm>
        </p:spPr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Ubiquitous Computing</a:t>
            </a:r>
            <a:endParaRPr lang="el-GR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Ubiquitous learning</a:t>
            </a:r>
            <a:endParaRPr lang="el-GR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Πανταχού παρών...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Ambient intelligence</a:t>
            </a:r>
            <a:endParaRPr lang="el-GR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Internet of things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Everyware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2C190-CBB3-EF41-9691-D518BDAA7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F8799880-E3E3-3A48-A969-1EA49838EEC7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49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60421" name="Picture 5">
            <a:extLst>
              <a:ext uri="{FF2B5EF4-FFF2-40B4-BE49-F238E27FC236}">
                <a16:creationId xmlns:a16="http://schemas.microsoft.com/office/drawing/2014/main" id="{857FEE54-7912-AA4E-9015-4D78081677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675" y="363900"/>
            <a:ext cx="63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648DDC60-1212-4345-9242-8D84F4C91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Εμείς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05D5FBCB-EA0C-1D4D-B380-67A10CD092C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4535488" cy="44958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Στόχος</a:t>
            </a:r>
          </a:p>
          <a:p>
            <a:pPr lvl="1"/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Επισκόπηση εφαρμογών ΤΠΕ για την πρόσβαση και την εκπαίδευση</a:t>
            </a:r>
          </a:p>
          <a:p>
            <a:pPr lvl="1"/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Αξιοποίηση στη διδακτική πράξη</a:t>
            </a:r>
          </a:p>
          <a:p>
            <a:pPr lvl="1"/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Ιδέες για εργασίες &amp; έρευνα</a:t>
            </a:r>
          </a:p>
          <a:p>
            <a:pPr lvl="1"/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Γνωριμία για περαιτέρω συνεργασία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42E6E-0FA7-1D4D-A650-9E584FFAB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2E866FFB-3205-1C49-B1FD-34018CDFF5E4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5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71A6DB06-DAEB-1B4D-A926-9F6FB93CC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8675" y="363900"/>
            <a:ext cx="13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5790B40E-27FC-9B47-BD3D-4C6231AB81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7013" y="1636713"/>
            <a:ext cx="3657600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2EC40ECA-91A1-3842-A346-E47F83F8B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Αισιοδοξία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F2924C47-AF44-DF49-ACD9-60B0327BDAD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The term </a:t>
            </a:r>
            <a:r>
              <a:rPr lang="en-US" altLang="en-US" dirty="0">
                <a:solidFill>
                  <a:srgbClr val="FF66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disability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is </a:t>
            </a:r>
            <a:r>
              <a:rPr lang="en-US" altLang="en-US" dirty="0">
                <a:solidFill>
                  <a:srgbClr val="FF66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re-defined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As a mismatch between the needs of the learner and the education offered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It is therefore </a:t>
            </a:r>
            <a:r>
              <a:rPr lang="en-US" altLang="en-US" dirty="0">
                <a:solidFill>
                  <a:srgbClr val="FF66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not a personal trait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But an artifact of the relationship </a:t>
            </a:r>
            <a:r>
              <a:rPr lang="en-US" altLang="en-US" dirty="0">
                <a:solidFill>
                  <a:srgbClr val="FF66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between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the learner and the learning environment or education delivery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Accessibility, given this re-definition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Is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the ability of the </a:t>
            </a:r>
            <a:r>
              <a:rPr lang="en-US" altLang="en-US" dirty="0">
                <a:solidFill>
                  <a:srgbClr val="FF66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learning environment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to adjust to the needs of all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7C20A-49B3-5A43-AB92-FB5069796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60C3B374-A40E-D846-906C-31C96A5EBD0C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50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62468" name="Picture 1">
            <a:extLst>
              <a:ext uri="{FF2B5EF4-FFF2-40B4-BE49-F238E27FC236}">
                <a16:creationId xmlns:a16="http://schemas.microsoft.com/office/drawing/2014/main" id="{35276CC1-536F-0940-A564-08F71669E2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1175" y="402000"/>
            <a:ext cx="875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1">
            <a:extLst>
              <a:ext uri="{FF2B5EF4-FFF2-40B4-BE49-F238E27FC236}">
                <a16:creationId xmlns:a16="http://schemas.microsoft.com/office/drawing/2014/main" id="{F3775F05-44BB-BC4D-AEEA-A3FA3F7EF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000" y="5037000"/>
            <a:ext cx="186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BEBBAD5B-E1E9-9849-8A40-79C75C0B4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Σας ευχαριστώ!!!</a:t>
            </a:r>
            <a:endParaRPr lang="en-US" altLang="en-US" dirty="0">
              <a:latin typeface="Tw Cen MT" panose="020B0602020104020603" pitchFamily="34" charset="77"/>
              <a:ea typeface="ＭＳ Ｐゴシック" panose="020B0600070205080204" pitchFamily="34" charset="-12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41693F-AFF3-B142-91E3-C9B4F87B8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FB67CB41-C308-8447-B58C-24FD26844B2B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51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63492" name="Picture 3">
            <a:extLst>
              <a:ext uri="{FF2B5EF4-FFF2-40B4-BE49-F238E27FC236}">
                <a16:creationId xmlns:a16="http://schemas.microsoft.com/office/drawing/2014/main" id="{1CAC9148-F006-A343-AB15-1BCA20EBA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1773238"/>
            <a:ext cx="35607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Picture 4" descr="graphics-thank-you-943401.gif">
            <a:extLst>
              <a:ext uri="{FF2B5EF4-FFF2-40B4-BE49-F238E27FC236}">
                <a16:creationId xmlns:a16="http://schemas.microsoft.com/office/drawing/2014/main" id="{157CD950-2031-5641-8929-F01AF1895B6F}"/>
              </a:ext>
            </a:extLst>
          </p:cNvPr>
          <p:cNvSpPr>
            <a:spLocks noChangeAspect="1"/>
          </p:cNvSpPr>
          <p:nvPr/>
        </p:nvSpPr>
        <p:spPr bwMode="auto">
          <a:xfrm>
            <a:off x="7866063" y="211138"/>
            <a:ext cx="1098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 dirty="0"/>
          </a:p>
        </p:txBody>
      </p:sp>
      <p:pic>
        <p:nvPicPr>
          <p:cNvPr id="63494" name="Picture 4" descr="graphics-thank-you-943401.gif">
            <a:extLst>
              <a:ext uri="{FF2B5EF4-FFF2-40B4-BE49-F238E27FC236}">
                <a16:creationId xmlns:a16="http://schemas.microsoft.com/office/drawing/2014/main" id="{91297C0B-25BA-1447-A68D-D86F28626D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1175" y="363900"/>
            <a:ext cx="865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1">
            <a:extLst>
              <a:ext uri="{FF2B5EF4-FFF2-40B4-BE49-F238E27FC236}">
                <a16:creationId xmlns:a16="http://schemas.microsoft.com/office/drawing/2014/main" id="{54935C7A-2DA9-FD44-9610-25E4133CE2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385F2F5E-9240-A248-90AB-288CC98D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Σύνοψη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8E0723EC-1B2B-BA4D-9E07-E2CC747EE2F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Γνωριμία</a:t>
            </a: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πρόσβαση ΑμΑΕΕΑ</a:t>
            </a: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εκπαίδευση ΑμΑΕΕΑ</a:t>
            </a: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Επίλογος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D1CBA-4AB4-E945-BF39-272CC9DFE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82BB54CB-C7E1-2741-81DF-5521F2E0B072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6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9461" name="Picture 7">
            <a:extLst>
              <a:ext uri="{FF2B5EF4-FFF2-40B4-BE49-F238E27FC236}">
                <a16:creationId xmlns:a16="http://schemas.microsoft.com/office/drawing/2014/main" id="{8665F135-A3B3-D648-9BA1-C56787E51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1601788"/>
            <a:ext cx="36576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Screen Shot 2016-11-10 at 18.18.23.png">
            <a:extLst>
              <a:ext uri="{FF2B5EF4-FFF2-40B4-BE49-F238E27FC236}">
                <a16:creationId xmlns:a16="http://schemas.microsoft.com/office/drawing/2014/main" id="{456D8A1A-95DC-6A4C-9AEE-48093817D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4613" y="363900"/>
            <a:ext cx="115125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B27ED4-93C1-3345-85D4-BB2340D9BE46}"/>
              </a:ext>
            </a:extLst>
          </p:cNvPr>
          <p:cNvSpPr/>
          <p:nvPr/>
        </p:nvSpPr>
        <p:spPr>
          <a:xfrm>
            <a:off x="599956" y="2060848"/>
            <a:ext cx="3995737" cy="532656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CA1D7E78-006A-F848-A584-BDAD4FC9C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A2334AAC-DB9F-9644-8E82-F365E3E7B44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US" sz="2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Τεχνολογίες Πληροφορίας &amp; Επικοινωνιών</a:t>
            </a:r>
          </a:p>
          <a:p>
            <a:pPr lvl="1"/>
            <a:r>
              <a:rPr lang="en-US" altLang="en-US" sz="1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Information </a:t>
            </a:r>
            <a:r>
              <a:rPr lang="el-GR" altLang="en-US" sz="1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&amp;</a:t>
            </a:r>
            <a:r>
              <a:rPr lang="en-US" altLang="en-US" sz="1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Communication Technologies – ICT</a:t>
            </a:r>
          </a:p>
          <a:p>
            <a:pPr lvl="1"/>
            <a:r>
              <a:rPr lang="en-GB" altLang="en-US" sz="1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An extensional term for information technology (IT) that stresses the role of </a:t>
            </a:r>
            <a:r>
              <a:rPr lang="en-GB" altLang="en-US" sz="1800" dirty="0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unified</a:t>
            </a:r>
            <a:r>
              <a:rPr lang="en-GB" altLang="en-US" sz="1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communications and the </a:t>
            </a:r>
            <a:r>
              <a:rPr lang="en-GB" altLang="en-US" sz="1800" dirty="0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integration</a:t>
            </a:r>
            <a:r>
              <a:rPr lang="en-GB" altLang="en-US" sz="1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of tele-communications (telephone lines and wireless signals) and computers, as well as necessary enterprise software, middleware, storage and </a:t>
            </a:r>
            <a:r>
              <a:rPr lang="en-GB" altLang="en-US" sz="1800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audiovisual</a:t>
            </a:r>
            <a:r>
              <a:rPr lang="en-GB" altLang="en-US" sz="1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, that enable users to access, store, transmit, understand and manipulate information</a:t>
            </a:r>
            <a:endParaRPr lang="el-GR" altLang="en-US" sz="180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US" sz="2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Κοινωνία της Πληροφορίας (</a:t>
            </a:r>
            <a:r>
              <a:rPr lang="en-US" altLang="en-US" sz="2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Information society</a:t>
            </a:r>
            <a:r>
              <a:rPr lang="el-GR" altLang="en-US" sz="2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)</a:t>
            </a:r>
            <a:endParaRPr lang="en-US" altLang="en-US" sz="200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 society where the creation, distribution, use, integration and manipulation of information is a significant </a:t>
            </a:r>
            <a:r>
              <a:rPr lang="en-US" altLang="en-US" sz="1800" dirty="0">
                <a:solidFill>
                  <a:srgbClr val="FF66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economic, political, and cultural activity</a:t>
            </a:r>
          </a:p>
          <a:p>
            <a:pPr lvl="1"/>
            <a:r>
              <a:rPr lang="en-US" altLang="en-US" sz="1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Its main drivers are ICT, which have resulted in an information explosion and are profoundly changing </a:t>
            </a:r>
            <a:r>
              <a:rPr lang="en-US" altLang="en-US" sz="1800" dirty="0">
                <a:solidFill>
                  <a:srgbClr val="FF66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all aspects of social organization</a:t>
            </a:r>
            <a:r>
              <a:rPr lang="en-US" altLang="en-US" sz="1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, including the economy, education, health, warfare, government and democracy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5B094-3BB0-1B4C-AA8A-06FC0381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9FC12652-B0F6-9944-B292-E021EA5DB6C1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7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1508" name="Picture 7" descr="ff24615f1147b9f6e4fda3b3e2303a51_XL.jpg">
            <a:extLst>
              <a:ext uri="{FF2B5EF4-FFF2-40B4-BE49-F238E27FC236}">
                <a16:creationId xmlns:a16="http://schemas.microsoft.com/office/drawing/2014/main" id="{04D44F3C-4DEF-8749-8D67-AAA27BD488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3925" y="363900"/>
            <a:ext cx="116125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7CBF7477-DF4E-6D4E-9CE6-930E4D7E83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Προσβασιμότητα</a:t>
            </a:r>
            <a:endParaRPr lang="en-US" altLang="en-US" baseline="300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19C5A235-4B72-E740-989B-CEFEA6504F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Accessibility</a:t>
            </a:r>
          </a:p>
          <a:p>
            <a:pPr lvl="1"/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Η δυνατότητα πρόσβασης σε, και ωφέλειας από ένα σύστημα ή οντότητα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(</a:t>
            </a:r>
            <a:r>
              <a:rPr lang="en-US" altLang="en-US" dirty="0">
                <a:solidFill>
                  <a:srgbClr val="FF66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ability to access 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and </a:t>
            </a:r>
            <a:r>
              <a:rPr lang="en-US" altLang="en-US" dirty="0">
                <a:solidFill>
                  <a:srgbClr val="FF66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benefit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from some system or entity)</a:t>
            </a:r>
          </a:p>
          <a:p>
            <a:pPr lvl="1"/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Ένας γενικός όρος </a:t>
            </a:r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που περιγράφει το βαθμό κατά τον οποίο ένα προϊόν, συσκευή, υπηρεσία, περιβάλλον, κλπ, είναι διαθέσιμο σε όσο το δυνατό περισσότερους χρήστες</a:t>
            </a: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Εστιάζει στην παροχή πρόσβασης σε ανθρώπους με αναπηρίες</a:t>
            </a:r>
          </a:p>
          <a:p>
            <a:pPr lvl="1"/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Αλλά μπορεί να ωφελήσει </a:t>
            </a:r>
            <a:r>
              <a:rPr lang="el-GR" altLang="en-US" dirty="0">
                <a:solidFill>
                  <a:srgbClr val="FF66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όλους</a:t>
            </a:r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τους χρήστες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Διαφέρει από την ευχρηστία (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usability)</a:t>
            </a:r>
          </a:p>
          <a:p>
            <a:pPr lvl="1"/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Πόσο </a:t>
            </a:r>
            <a:r>
              <a:rPr lang="el-GR" altLang="en-US" dirty="0">
                <a:solidFill>
                  <a:srgbClr val="FF66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εύκολα</a:t>
            </a:r>
            <a:r>
              <a:rPr lang="el-GR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μπορεί να χρησιμοποιηθεί ένα προϊόν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CE116097-E66F-0E42-BF72-19BB1CA7F2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8339" y="4717800"/>
            <a:ext cx="707709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images.jpg">
            <a:extLst>
              <a:ext uri="{FF2B5EF4-FFF2-40B4-BE49-F238E27FC236}">
                <a16:creationId xmlns:a16="http://schemas.microsoft.com/office/drawing/2014/main" id="{5A10FC79-7AF6-7048-975B-1B953CCC7A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1977" y="378300"/>
            <a:ext cx="71875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2D8981-82F1-0B41-AB1A-4DFD1ECE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9FC12652-B0F6-9944-B292-E021EA5DB6C1}" type="slidenum">
              <a:rPr lang="el-GR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8</a:t>
            </a:fld>
            <a:endParaRPr lang="el-GR" alt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100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CF179-4DCD-B748-81EC-34089458D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Προσβασιμότητα &amp; Περιβάλλον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47BB3-19DC-FB44-8316-4B45A0F9871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Και όχι μόνο για ΑΜΕΑ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24E9C-5972-6D44-A35E-61705747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D68CB73-DECB-3A40-9ED1-531EEDAEE7B6}" type="slidenum">
              <a:rPr lang="el-GR" altLang="en-US" smtClean="0"/>
              <a:pPr/>
              <a:t>9</a:t>
            </a:fld>
            <a:endParaRPr lang="el-GR" alt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4450298-F98B-A945-BA40-2B059E8DC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786" y="2514600"/>
            <a:ext cx="20526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B733916-BC32-B142-9799-DD814F2918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514600"/>
            <a:ext cx="20558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296465-BB56-BF4A-9C83-96EF88C0AD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099" y="363900"/>
            <a:ext cx="1275949" cy="720000"/>
          </a:xfrm>
          <a:prstGeom prst="rect">
            <a:avLst/>
          </a:prstGeom>
        </p:spPr>
      </p:pic>
      <p:pic>
        <p:nvPicPr>
          <p:cNvPr id="9" name="Picture 8" descr="A fire hydrant spraying water on a street&#10;&#10;Description automatically generated with low confidence">
            <a:extLst>
              <a:ext uri="{FF2B5EF4-FFF2-40B4-BE49-F238E27FC236}">
                <a16:creationId xmlns:a16="http://schemas.microsoft.com/office/drawing/2014/main" id="{11EE25F1-B4CC-6F40-8762-DF3473CB1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119" y="3141712"/>
            <a:ext cx="2445762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541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ιάμεσος">
  <a:themeElements>
    <a:clrScheme name="Διάμεσος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Διάμεσος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Διάμεσος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Διάμεσος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5353</TotalTime>
  <Words>1541</Words>
  <Application>Microsoft Macintosh PowerPoint</Application>
  <PresentationFormat>On-screen Show (4:3)</PresentationFormat>
  <Paragraphs>359</Paragraphs>
  <Slides>51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Calibri</vt:lpstr>
      <vt:lpstr>Tw Cen MT</vt:lpstr>
      <vt:lpstr>Wingdings</vt:lpstr>
      <vt:lpstr>Wingdings 2</vt:lpstr>
      <vt:lpstr>Διάμεσος</vt:lpstr>
      <vt:lpstr>Εφαρμογές ΤΠΕ για την Πρόσβαση &amp; την Εκπαίδευση Ατόμων με Αναπηρίες ή/και ΕΕΑ</vt:lpstr>
      <vt:lpstr>Σύνοψη</vt:lpstr>
      <vt:lpstr>Εγώ...</vt:lpstr>
      <vt:lpstr>Εσείς???</vt:lpstr>
      <vt:lpstr>Εμείς</vt:lpstr>
      <vt:lpstr>Σύνοψη</vt:lpstr>
      <vt:lpstr>ΤΠΕ</vt:lpstr>
      <vt:lpstr>Προσβασιμότητα</vt:lpstr>
      <vt:lpstr>Προσβασιμότητα &amp; Περιβάλλον</vt:lpstr>
      <vt:lpstr>Προσβασιμότητα &amp; ΤΠΕ</vt:lpstr>
      <vt:lpstr>Ιδανικά – Καθολικός Σχεδιασμός</vt:lpstr>
      <vt:lpstr>Καθολικός Σχεδιασμός για τη Μάθηση</vt:lpstr>
      <vt:lpstr>Σύνοψη UDL</vt:lpstr>
      <vt:lpstr>Αρχές UDL</vt:lpstr>
      <vt:lpstr>Παραδείγματα UDL</vt:lpstr>
      <vt:lpstr>Ρεαλιστικά – Υποστηρικτική Τεχνολογία</vt:lpstr>
      <vt:lpstr>YT Εύρος</vt:lpstr>
      <vt:lpstr>ΥΤ &amp; ΤΠΕ</vt:lpstr>
      <vt:lpstr>Κίνηση Χεριών</vt:lpstr>
      <vt:lpstr>Εναλλακτικά Πληκτρολόγια</vt:lpstr>
      <vt:lpstr>Εναλλακτικές Συσκευές Δεικτοδότησης</vt:lpstr>
      <vt:lpstr>Χειρισμός χωρίς Άκρα</vt:lpstr>
      <vt:lpstr>Όραση</vt:lpstr>
      <vt:lpstr>Ομιλία</vt:lpstr>
      <vt:lpstr>Καταστήματα</vt:lpstr>
      <vt:lpstr>Λειτουργικά Συστήματα</vt:lpstr>
      <vt:lpstr>Η συνολική εικόνα</vt:lpstr>
      <vt:lpstr>Λύθηκε το πρόβλημα???</vt:lpstr>
      <vt:lpstr>Πρόσβαση σε Ψηφιακό Περιεχόμενο</vt:lpstr>
      <vt:lpstr>Πρόσβαση σε Ψηφιακό Περιεχόμενο (2/2)</vt:lpstr>
      <vt:lpstr>Βασικά σημεία</vt:lpstr>
      <vt:lpstr>Σύνοψη</vt:lpstr>
      <vt:lpstr>ΤΠΕ &amp; Εκπαίδευση</vt:lpstr>
      <vt:lpstr>ΤΠΕ &amp; Εκπαίδευση &amp; ΑΜΕΑ</vt:lpstr>
      <vt:lpstr>Ειδικά Λογισμικά/Εφαρμογές</vt:lpstr>
      <vt:lpstr>Ειδικά Λογισμικά/Εφαρμογές (2/4)</vt:lpstr>
      <vt:lpstr>Ειδικά Λογισμικά/Εφαρμογές (3/4)</vt:lpstr>
      <vt:lpstr>Ειδικά Λογισμικά/Εφαρμογές (4/4)</vt:lpstr>
      <vt:lpstr>Ανάπτυξη, Αξιολόγηση &amp; Αξιοποίηση</vt:lpstr>
      <vt:lpstr>Πλεονεκτήματα</vt:lpstr>
      <vt:lpstr>Πλεονεκτήματα (2/2)</vt:lpstr>
      <vt:lpstr>Μειονεκτήματα</vt:lpstr>
      <vt:lpstr>Σύνοψη</vt:lpstr>
      <vt:lpstr>Συνολική Εικόνα</vt:lpstr>
      <vt:lpstr>Ηλεκτρονική Μάθηση</vt:lpstr>
      <vt:lpstr>ΤΠΕ @ ΠΤΕΑ</vt:lpstr>
      <vt:lpstr>Προβληματισμοί</vt:lpstr>
      <vt:lpstr>Προσβασιμότητα &amp; ΤΠΕ</vt:lpstr>
      <vt:lpstr>Μέλλον???</vt:lpstr>
      <vt:lpstr>Αισιοδοξία</vt:lpstr>
      <vt:lpstr>Σας ευχαριστώ!!!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Παιδαγωγικό Τμήμα Ειδικής Αγωγής</dc:title>
  <dc:creator>Mimi</dc:creator>
  <cp:lastModifiedBy>Charalampos Karagiannidis</cp:lastModifiedBy>
  <cp:revision>700</cp:revision>
  <dcterms:created xsi:type="dcterms:W3CDTF">2013-05-15T15:37:43Z</dcterms:created>
  <dcterms:modified xsi:type="dcterms:W3CDTF">2022-11-09T15:49:46Z</dcterms:modified>
</cp:coreProperties>
</file>