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318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9" r:id="rId31"/>
    <p:sldId id="312" r:id="rId32"/>
    <p:sldId id="315" r:id="rId33"/>
    <p:sldId id="313" r:id="rId34"/>
    <p:sldId id="314" r:id="rId35"/>
    <p:sldId id="316" r:id="rId36"/>
    <p:sldId id="317" r:id="rId37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40" autoAdjust="0"/>
  </p:normalViewPr>
  <p:slideViewPr>
    <p:cSldViewPr snapToGrid="0" showGuides="1">
      <p:cViewPr varScale="1">
        <p:scale>
          <a:sx n="63" d="100"/>
          <a:sy n="63" d="100"/>
        </p:scale>
        <p:origin x="978" y="66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DA3C146-E2BA-41EA-8AE9-0C67692768F2}" type="datetimeFigureOut">
              <a:rPr lang="ru-RU" smtClean="0"/>
              <a:t>30.05.2019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A00C303-0EDA-42E1-9745-6C6A39A7B5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7D3EB6-8099-4744-9273-C8C1DD61A2EA}" type="datetimeFigureOut">
              <a:rPr lang="ru-RU" smtClean="0"/>
              <a:t>30.05.2019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FC40A10-6036-4879-816D-55C01FC94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72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Κρύσταλλοι </a:t>
            </a:r>
            <a:r>
              <a:rPr lang="el-GR" dirty="0" err="1"/>
              <a:t>διιδρικοί</a:t>
            </a:r>
            <a:r>
              <a:rPr lang="el-GR" dirty="0"/>
              <a:t> οξαλικού ασβεστίου 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74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Κρύσταλλοι </a:t>
            </a:r>
            <a:r>
              <a:rPr lang="el-GR" dirty="0" err="1"/>
              <a:t>μονο-υδρικοί</a:t>
            </a:r>
            <a:r>
              <a:rPr lang="el-GR" dirty="0"/>
              <a:t> οξαλικού ασβεστίου 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322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Κρύσταλλοι </a:t>
            </a:r>
            <a:r>
              <a:rPr lang="el-GR"/>
              <a:t>ουρικού αμμωνίου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852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Κρύσταλλοι </a:t>
            </a:r>
            <a:r>
              <a:rPr lang="el-GR" dirty="0" err="1"/>
              <a:t>ξανθίνης</a:t>
            </a:r>
            <a:r>
              <a:rPr lang="el-GR" dirty="0"/>
              <a:t>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013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Κρύσταλλοι </a:t>
            </a:r>
            <a:r>
              <a:rPr lang="el-GR" dirty="0" err="1"/>
              <a:t>κυστίνης</a:t>
            </a:r>
            <a:r>
              <a:rPr lang="el-GR" dirty="0"/>
              <a:t> 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918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Φυσιολογικά είναι πιθανό να βρεθούν 1 με 2 κύλινδροι/</a:t>
            </a:r>
            <a:r>
              <a:rPr lang="en-US" dirty="0"/>
              <a:t>HPF </a:t>
            </a:r>
            <a:r>
              <a:rPr lang="el-GR" dirty="0"/>
              <a:t>και σε φυσιολογικό ίζημα ούρων</a:t>
            </a:r>
            <a:r>
              <a:rPr lang="en-US" dirty="0"/>
              <a:t> </a:t>
            </a:r>
            <a:r>
              <a:rPr lang="el-GR" dirty="0"/>
              <a:t>ειδικά όταν το ούρο είναι συμπυκνωμένο (υψηλό ειδικό βάρος).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21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674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22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31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κύλινδροι ερυθρών αιμοσφαιρίων είναι αρκετά πιο σπάνιοι από τους αντίστοιχους των λευκών αιμοσφαιρίων.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24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804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Κύλινδρος λευκών αιμοσφαιρίων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236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W: </a:t>
            </a:r>
            <a:r>
              <a:rPr lang="el-GR" dirty="0"/>
              <a:t>συσσωματώματα λευκών, </a:t>
            </a:r>
            <a:r>
              <a:rPr lang="en-US" dirty="0"/>
              <a:t>R: </a:t>
            </a:r>
            <a:r>
              <a:rPr lang="el-GR" dirty="0"/>
              <a:t>ερυθρό αιμοσφαίριο, </a:t>
            </a:r>
            <a:r>
              <a:rPr lang="en-US" dirty="0"/>
              <a:t>C: </a:t>
            </a:r>
            <a:r>
              <a:rPr lang="el-GR" dirty="0"/>
              <a:t>κύλινδροι λευκών αιμοσφαιρίων</a:t>
            </a:r>
            <a:r>
              <a:rPr lang="en-US" dirty="0"/>
              <a:t>, S: </a:t>
            </a:r>
            <a:r>
              <a:rPr lang="el-GR" dirty="0"/>
              <a:t>δύο κύτταρα πλακώδους επιθηλίου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77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640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27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70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28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854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Στη τελική μοίρα της ουρήθρας έχουμε κύτταρα πλακώδους επιθηλίου με αποτέλεσμα σε ιζήματα ούρων από ελεύθερη ούρηση να έχουμε υψηλούς αριθμούς κυττάρων του πλακώδους επιθηλίου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29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77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Ίζημα ούρων που λήφθηκε με ελεύθερη ούρηση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256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Εικόνα ιζήματος ούρων που φαίνονται οι διαφορές στο μέγεθος των επιμέρους κυττάρων (</a:t>
            </a:r>
            <a:r>
              <a:rPr lang="en-US" dirty="0"/>
              <a:t>S: </a:t>
            </a:r>
            <a:r>
              <a:rPr lang="el-GR" dirty="0"/>
              <a:t>πλακώδη επιθηλιακά, Τ: μεταβατικού επιθηλίου, </a:t>
            </a:r>
            <a:r>
              <a:rPr lang="en-US" dirty="0"/>
              <a:t>W: </a:t>
            </a:r>
            <a:r>
              <a:rPr lang="el-GR" dirty="0"/>
              <a:t>λευκό αιμοσφαίριο)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730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Φυσιολογικά επιθηλιακά κύτταρα πλακώδους και μεταβατικού επιθηλίου.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186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Νωπό ίζημα πλούσιο σε επιθηλιακά κύτταρα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219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ίδιο ίζημα ούρων βαμμένο. Βλέπουμε ότι πρόκειται για </a:t>
            </a:r>
            <a:r>
              <a:rPr lang="el-GR" dirty="0" err="1"/>
              <a:t>νεοπλασματικά</a:t>
            </a:r>
            <a:r>
              <a:rPr lang="el-GR" dirty="0"/>
              <a:t> κύτταρα και μάλιστα για νεόπλασμα μεταβατικού επιθηλίου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783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Νεόπλασμα μεταβατικού επιθηλίου της ουροδόχου κύστης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8851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Νεόπλασμα μεταβατικού επιθηλίου της ουροδόχου κύστης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77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15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solidFill>
                  <a:srgbClr val="FFFF00"/>
                </a:solidFill>
                <a:latin typeface="Calibri" panose="020F0502020204030204" pitchFamily="34" charset="0"/>
              </a:rPr>
              <a:t>Σε περιπτώσεις υπερβολικά αιμορραγικού δείγματος ούρου το ίζημα μπορεί να περιέχει αυξημένο αριθμό λευκών αιμοσφαιρίων τα οποία μπορεί να προέρχονται και από αίμα. Αν και η παρουσία πυοσφαιρίων στο ίζημα των ούρων συνήθως υποδηλώνει ουρολοίμωξη, ωστόσο υπάρχουν περιπτώσεις όπου η απουσία λευκών δεν αποκλείει την ουρολοίμωξη ειδικά όταν το ειδικό βάρος των ούρων είναι πολύ χαμηλό. Επιπλέον, η ανεύρεση λευκών αιμοσφαιρίων σε μη φυσιολογικούς αριθμούς αποτελεί ένδειξη για καλλιέργεια και αντιβιόγραμμα του δείγματος των ούρων που θα πρέπει να έχει ληφθεί με </a:t>
            </a:r>
            <a:r>
              <a:rPr lang="el-GR" sz="1200" dirty="0" err="1">
                <a:solidFill>
                  <a:srgbClr val="FFFF00"/>
                </a:solidFill>
                <a:latin typeface="Calibri" panose="020F0502020204030204" pitchFamily="34" charset="0"/>
              </a:rPr>
              <a:t>κυστοκέντηση</a:t>
            </a:r>
            <a:r>
              <a:rPr lang="el-GR" sz="1200" dirty="0">
                <a:solidFill>
                  <a:srgbClr val="FFFF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61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15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Κόκκοι και βάκιλοι στο ούρο σε μεγαλύτερη μεγέθυνση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40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56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53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Κρύσταλλοι </a:t>
            </a:r>
            <a:r>
              <a:rPr lang="el-GR" dirty="0" err="1"/>
              <a:t>στρουβίτη</a:t>
            </a:r>
            <a:r>
              <a:rPr lang="el-GR" dirty="0"/>
              <a:t>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75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$12,345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$6,789</a:t>
            </a:r>
            <a:endParaRPr lang="ru-RU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$25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$50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$100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TIMELINE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August Bergqvist</a:t>
            </a:r>
            <a:endParaRPr lang="ru-RU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+7 888 999-000-11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Bergqvist@vanarsdelltd.com</a:t>
            </a:r>
            <a:endParaRPr lang="ru-RU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Website:</a:t>
            </a:r>
            <a:endParaRPr lang="ru-RU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www.vanarsdelltd.com</a:t>
            </a:r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APPENDIX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736152" y="1509426"/>
            <a:ext cx="2719696" cy="100800"/>
            <a:chOff x="4732222" y="1509426"/>
            <a:chExt cx="2719696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TESTIMONIALS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CASE STUDY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89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1949"/>
            <a:ext cx="9144000" cy="2371302"/>
          </a:xfrm>
        </p:spPr>
        <p:txBody>
          <a:bodyPr>
            <a:normAutofit/>
          </a:bodyPr>
          <a:lstStyle/>
          <a:p>
            <a:r>
              <a:rPr lang="el-G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Ιεράρχηση παθολογικών και μη ευρημάτων από την ανάλυση των ούρων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0239" y="5132717"/>
            <a:ext cx="9144000" cy="1570186"/>
          </a:xfrm>
        </p:spPr>
        <p:txBody>
          <a:bodyPr>
            <a:normAutofit fontScale="32500" lnSpcReduction="20000"/>
          </a:bodyPr>
          <a:lstStyle/>
          <a:p>
            <a:pPr algn="r">
              <a:spcAft>
                <a:spcPts val="600"/>
              </a:spcAft>
            </a:pPr>
            <a:r>
              <a:rPr lang="el-GR" sz="7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Μανώλης Κ. Χατζής, </a:t>
            </a:r>
            <a:r>
              <a:rPr lang="en-US" sz="7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DVM, PhD</a:t>
            </a:r>
            <a:endParaRPr lang="el-GR" sz="7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Κτηνίατρος, Πανεπιστημιακός Υπότροφος</a:t>
            </a: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Παθολογική Κλινική, Τμήμα Κτηνιατρικής</a:t>
            </a: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Πανεπιστήμιο Θεσσαλίας</a:t>
            </a:r>
            <a:endParaRPr lang="en-US" sz="7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A2D41-6D0C-454C-BE04-F11342282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80" y="307267"/>
            <a:ext cx="1527381" cy="15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0C96522-C570-4955-A002-D4C62795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128" y="708660"/>
            <a:ext cx="7499743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5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EF9C0F2-63FE-47AC-8978-D95D23016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8" r="2357" b="2687"/>
          <a:stretch/>
        </p:blipFill>
        <p:spPr>
          <a:xfrm>
            <a:off x="1671754" y="137160"/>
            <a:ext cx="8848492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86641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Κρύσταλλοι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Η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κρυσταλλουρία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δεν υποδηλώνει πάντα την παρουσία ουρόλιθων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Η παρουσία κρυστάλλων στο ίζημα των ούρων δεν υποδηλώνει πάντα την παρουσία συγκεκριμένου ουρόλιθου 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Μικτοί ουρόλιθοι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Κρύσταλλοι προερχόμενοι από το φλοιό του ουρόλιθου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Η απουσία κρυστάλλων δεν υποδηλώνει απαραίτητα την απουσία λίθων 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3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908AB3A-0BB8-4622-8A29-C6E3DCA9C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43" y="873626"/>
            <a:ext cx="8517913" cy="5110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E591FA-95F1-4C87-9B3F-C0A056708D23}"/>
              </a:ext>
            </a:extLst>
          </p:cNvPr>
          <p:cNvSpPr txBox="1"/>
          <p:nvPr/>
        </p:nvSpPr>
        <p:spPr>
          <a:xfrm>
            <a:off x="5106755" y="2465487"/>
            <a:ext cx="170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Πυρήνας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23A11B03-9AB8-4803-9E06-53C988BD921D}"/>
              </a:ext>
            </a:extLst>
          </p:cNvPr>
          <p:cNvCxnSpPr>
            <a:cxnSpLocks/>
          </p:cNvCxnSpPr>
          <p:nvPr/>
        </p:nvCxnSpPr>
        <p:spPr>
          <a:xfrm flipH="1">
            <a:off x="8575794" y="902649"/>
            <a:ext cx="659646" cy="76778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18F3E03C-8113-4901-B435-22F58FFED09B}"/>
              </a:ext>
            </a:extLst>
          </p:cNvPr>
          <p:cNvCxnSpPr>
            <a:cxnSpLocks/>
          </p:cNvCxnSpPr>
          <p:nvPr/>
        </p:nvCxnSpPr>
        <p:spPr>
          <a:xfrm>
            <a:off x="2434484" y="902649"/>
            <a:ext cx="1490270" cy="15205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B2C55B12-0C7B-4786-91BB-A5F4E49AE579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461377" y="4969416"/>
            <a:ext cx="1703678" cy="10439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69BF9B9-CB6C-4639-BCB1-26596E5305E2}"/>
              </a:ext>
            </a:extLst>
          </p:cNvPr>
          <p:cNvSpPr txBox="1"/>
          <p:nvPr/>
        </p:nvSpPr>
        <p:spPr>
          <a:xfrm>
            <a:off x="1107873" y="440984"/>
            <a:ext cx="300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Σώμα ουρόλιθου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332EA-3C5B-4159-A385-96023D8DD5CA}"/>
              </a:ext>
            </a:extLst>
          </p:cNvPr>
          <p:cNvSpPr txBox="1"/>
          <p:nvPr/>
        </p:nvSpPr>
        <p:spPr>
          <a:xfrm>
            <a:off x="8701829" y="411961"/>
            <a:ext cx="3052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Φλοιός ουρόλιθου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8EB089-824A-4453-9675-2284D25F6920}"/>
              </a:ext>
            </a:extLst>
          </p:cNvPr>
          <p:cNvSpPr txBox="1"/>
          <p:nvPr/>
        </p:nvSpPr>
        <p:spPr>
          <a:xfrm>
            <a:off x="7094670" y="6013396"/>
            <a:ext cx="214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Κρύσταλλοι</a:t>
            </a:r>
          </a:p>
        </p:txBody>
      </p:sp>
    </p:spTree>
    <p:extLst>
      <p:ext uri="{BB962C8B-B14F-4D97-AF65-F5344CB8AC3E}">
        <p14:creationId xmlns:p14="http://schemas.microsoft.com/office/powerpoint/2010/main" val="76371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86641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Ψευδής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κρυσταλλουρία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Κυρίως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στρουβίτη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και οξαλικού ασβεστίου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Καθυστερημένη εξέταση ιζήματος ούρων (&gt; 1ώρα)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Τοποθέτηση ούρου σε ψύξη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Αλληλεπίδραση μεταξύ θερμοκρασίας ούρου και εξωτερικού περιβάλλοντος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0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EE08983-AE36-4BA0-AB08-E8528809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713"/>
            <a:ext cx="114300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9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FD66882-9F57-490C-9E96-52563723D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91" y="393939"/>
            <a:ext cx="9180018" cy="60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3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F1833C5-C8B0-41B3-AE5B-67F2AEA23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10" y="234826"/>
            <a:ext cx="9100779" cy="63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4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7D9AB91-C47F-43BC-9286-A1DFEAF9E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9" y="150757"/>
            <a:ext cx="6568255" cy="449817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B47F5F3-FF53-4065-B0F8-56D825B74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026" y="1737361"/>
            <a:ext cx="6568255" cy="49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9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xanthine crystals in dogs">
            <a:extLst>
              <a:ext uri="{FF2B5EF4-FFF2-40B4-BE49-F238E27FC236}">
                <a16:creationId xmlns:a16="http://schemas.microsoft.com/office/drawing/2014/main" id="{9BD02914-98D0-4797-A484-C1A95250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06" y="106549"/>
            <a:ext cx="8351188" cy="66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7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86641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Προετοιμασία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Φυγοκέντρηση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στις 1500 στροφές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x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5 λεπτά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Απόρριψη του υπερκείμενου ούρου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Τοποθέτηση μιας σταγόνας από το ίζημα σε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αντικειμενοφόρο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πλάκα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Τοποθέτηση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καλυπτρίδας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και μικροσκοπική εξέταση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Εξέταση σε φακό </a:t>
            </a:r>
            <a:r>
              <a:rPr lang="en-US" sz="2300" dirty="0">
                <a:solidFill>
                  <a:srgbClr val="FFFF00"/>
                </a:solidFill>
                <a:latin typeface="Calibri" panose="020F0502020204030204" pitchFamily="34" charset="0"/>
              </a:rPr>
              <a:t>x40 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και </a:t>
            </a:r>
            <a:r>
              <a:rPr lang="en-US" sz="2300" dirty="0">
                <a:solidFill>
                  <a:srgbClr val="FFFF00"/>
                </a:solidFill>
                <a:latin typeface="Calibri" panose="020F0502020204030204" pitchFamily="34" charset="0"/>
              </a:rPr>
              <a:t>x100 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Εξέταση τουλάχιστον 5 με 10 οπτικών πεδίων </a:t>
            </a:r>
            <a:r>
              <a:rPr lang="en-US" sz="2300" dirty="0">
                <a:solidFill>
                  <a:srgbClr val="FFFF00"/>
                </a:solidFill>
                <a:latin typeface="Calibri" panose="020F0502020204030204" pitchFamily="34" charset="0"/>
              </a:rPr>
              <a:t>(HPF, OIF) 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σε κάθε μεγέθυνση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573854F-98EE-45FC-B35C-0D66F6149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606" y="717316"/>
            <a:ext cx="8444787" cy="54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5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86641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Κύλινδροι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Εκμαγεία του εσωτερικού των νεφρικών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σωληναρίων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Σχηματίζονται συνήθως από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βλεννοπρωτεΐνες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που εκκρίνονται από το επιθήλιο των νεφρικών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σωληναρίων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Η άκρη των κυλίνδρων είναι συνήθως στρογγυλή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Διαφέρουν σε διάμετρο ανάλογα με το τμήμα του νεφρικού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σωληναρίου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στο οποίο δημιουργήθηκαν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21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8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86641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Κύλινδροι υαλίνης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Ημι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-διαφανής και άχρωμοι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Η άκρη τους είναι συνήθως στρογγυλή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Αρκετά δύσκολοι στην ανίχνευσή τους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Συνήθως ανευρίσκονται σε υψηλούς αριθμούς σε περιπτώσεις έντονης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πρωτεϊνουρίας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5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8E4DCB2-6C35-4318-B2A8-DC8B296D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18" y="197458"/>
            <a:ext cx="9399763" cy="646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25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86641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Κυτταρικοί κύλινδροι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Κύλινδροι ερυθρών αιμοσφαιρίων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Σπειραματονεφρίτιδα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Τραυματικής αιτιολογίας (μετά από τη βιοψία νεφρού)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Πολύ έντονη σωματική άσκηση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Κύλινδροι λευκών αιμοσφαιρίων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Πυελονεφρίτιδα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Διάμεση νεφρίτιδα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28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86667D0-5831-4058-B4F0-2EFAB0F2E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626" y="166120"/>
            <a:ext cx="8658747" cy="65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30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C53DEB5-31F1-458A-925C-98C92EFAF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161" y="210839"/>
            <a:ext cx="7877677" cy="64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33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125453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Κύλινδροι αιμοσφαιρίνης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Αυτοάνοση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αιμολυτική αναιμία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69D9674-1827-418A-B762-604B10206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013" y="1590163"/>
            <a:ext cx="6054314" cy="50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20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125453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Κύλινδροι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χολερυθρίνης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Έντονη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χολερυθρινουρία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1C20755-769F-42CD-978A-3FAB62633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498" y="1774474"/>
            <a:ext cx="7067813" cy="42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06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86641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Επιθηλιακά κύτταρα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Κύτταρα μεταβατικού επιθηλίου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Ουροδόχος κύστη, ουρήθρα, ουρητήρες και νεφρική πύελος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Κύτταρα πλακώδους επιθηλίου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(τελική μοίρα της ουρήθρας μόνο)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Μπορεί να υπάρχουν φυσιολογικά σε μικρούς αριθμούς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(&lt; 5 / </a:t>
            </a:r>
            <a:r>
              <a:rPr 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HPF)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Ο αριθμός τους επηρεάζεται από τον τρόπο λήψης των ούρων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Ανιχνεύονται σε μεγαλύτερους αριθμούς ύστερα από λήψη ούρων με ελεύθερη ούρηση ή/και καθετηριασμό της ουρήθρας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29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866419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Χρησιμότητα του ιζήματος των ούρων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Έλεγχος για παρουσία στοιχείων φλεγμονής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Λευκά αιμοσφαίρια, μικροοργανισμοί (κόκκοι, βάκιλοι) ή/και επιθηλιακά κύτταρα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Έλεγχος για παρουσία αιματουρίας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Ερυθρά αιμοσφαίρια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Έλεγχος για παθήσεις του ανώτερου ή κατώτερου ουροποιητικού 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Κρύσταλλοι, κύλινδροι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Νεοπλασματικά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κύτταρα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8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BAD10D9-D23D-40A2-8D16-D0FDEE7D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112" y="220551"/>
            <a:ext cx="8333775" cy="641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8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176708-16D5-460F-930D-5FC79C54A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54" y="1985510"/>
            <a:ext cx="9235492" cy="28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39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2341595-2E08-4D3A-A158-964308C6D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198" y="401231"/>
            <a:ext cx="7787604" cy="60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02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86F16BA-415A-46A0-863C-5B87561D4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22" y="720090"/>
            <a:ext cx="10805955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7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BAAF2A6-6C4A-4D32-9173-FA49B616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005" y="191786"/>
            <a:ext cx="9327990" cy="64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73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D0DB594-DA63-4B7E-8955-BCB4EC3B6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07" y="336419"/>
            <a:ext cx="8797386" cy="61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98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DCB519C-D78E-4727-942C-FD5DBFAD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559" y="285750"/>
            <a:ext cx="8114882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86641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Ερυθρά αιμοσφαίρια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Ανευρίσκονται φυσιολογικά σε μικρούς αριθμούς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(&lt; 5 ερυθρά/</a:t>
            </a:r>
            <a:r>
              <a:rPr 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HPF)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endParaRPr lang="en-US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Ψευδής μικροσκοπική αιματουρία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Αυξημένος αριθμός ερυθρών αιμοσφαιρίων λόγω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κυστοκέντησης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6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986CBF1-80A9-4F07-AA9F-8E1211901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" t="1445" r="3325" b="1689"/>
          <a:stretch/>
        </p:blipFill>
        <p:spPr>
          <a:xfrm>
            <a:off x="1892942" y="266700"/>
            <a:ext cx="840611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6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86641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Λευκά αιμοσφαίρια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2 φορές περίπου μεγαλύτερα από τα ερυθρά αιμοσφαίρια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Υποδηλώνουν την παρουσία ουρολοίμωξης όταν ο αριθμός  ξεπερνά τα 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5 πυοσφαίρια / </a:t>
            </a:r>
            <a:r>
              <a:rPr 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HPF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Φλεγμονή σε οποιοδήποτε σημείο της ουροφόρου οδού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Κυστίτιδα,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πυελονεφρίτιδα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en-US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Ψευδής πυουρία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Σε περιπτώσεις υπερβολικά αιμορραγικού δείγματος ούρου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F93CE64-4C82-4A32-A2CF-03B554FA7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7" t="2053" r="2119" b="3118"/>
          <a:stretch/>
        </p:blipFill>
        <p:spPr>
          <a:xfrm>
            <a:off x="1722506" y="194310"/>
            <a:ext cx="8746988" cy="64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4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0" y="690324"/>
            <a:ext cx="8523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ΜΙΚΡΟΣΚΟΠΙΚΗ ΕΞΕΤΑΣΗ ΙΖΗΜΑΤΟΣ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866419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Κόκκοι και βάκιλοι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Φυσιολογικά το ούρο είναι στείρο 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Η απουσία </a:t>
            </a: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βακτηριουρίας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δεν αποκλείει την ουρολοίμωξη 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Δεν διαπιστώνεται πάντα εύκολα η παρουσία μικροοργανισμών στο ίζημα  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Μικρός αριθμός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Αυξάνεται η ευαισθησία ανίχνευσής τους στο βαμμένο ίζημα ούρων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Συγχέονται πολύ εύκολα με κοκκία χρωστικής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1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7D2153-0FF3-4698-8158-D37CFD99D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" t="1938" r="2011" b="1235"/>
          <a:stretch/>
        </p:blipFill>
        <p:spPr>
          <a:xfrm>
            <a:off x="1812380" y="182880"/>
            <a:ext cx="856724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50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neric-Futuristic_PitchDeck_MO - v5.potx" id="{FE2E2762-1D65-4476-8021-C030968F4989}" vid="{C15C105D-FED3-43CD-B6CC-0305C7A12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0</TotalTime>
  <Words>937</Words>
  <Application>Microsoft Office PowerPoint</Application>
  <PresentationFormat>Ευρεία οθόνη</PresentationFormat>
  <Paragraphs>186</Paragraphs>
  <Slides>36</Slides>
  <Notes>29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Courier New</vt:lpstr>
      <vt:lpstr>Gill Sans MT</vt:lpstr>
      <vt:lpstr>Segoe UI Light</vt:lpstr>
      <vt:lpstr>Office Theme</vt:lpstr>
      <vt:lpstr>Ιεράρχηση παθολογικών και μη ευρημάτων από την ανάλυση των ούρων</vt:lpstr>
      <vt:lpstr>ΜΙΚΡΟΣΚΟΠΙΚΗ ΕΞΕΤΑΣΗ ΙΖΗΜΑΤΟΣ</vt:lpstr>
      <vt:lpstr>ΜΙΚΡΟΣΚΟΠΙΚΗ ΕΞΕΤΑΣΗ ΙΖΗΜΑΤΟΣ</vt:lpstr>
      <vt:lpstr>ΜΙΚΡΟΣΚΟΠΙΚΗ ΕΞΕΤΑΣΗ ΙΖΗΜΑΤΟΣ</vt:lpstr>
      <vt:lpstr>Παρουσίαση του PowerPoint</vt:lpstr>
      <vt:lpstr>ΜΙΚΡΟΣΚΟΠΙΚΗ ΕΞΕΤΑΣΗ ΙΖΗΜΑΤΟΣ</vt:lpstr>
      <vt:lpstr>Παρουσίαση του PowerPoint</vt:lpstr>
      <vt:lpstr>ΜΙΚΡΟΣΚΟΠΙΚΗ ΕΞΕΤΑΣΗ ΙΖΗΜΑΤΟΣ</vt:lpstr>
      <vt:lpstr>Παρουσίαση του PowerPoint</vt:lpstr>
      <vt:lpstr>Παρουσίαση του PowerPoint</vt:lpstr>
      <vt:lpstr>Παρουσίαση του PowerPoint</vt:lpstr>
      <vt:lpstr>ΜΙΚΡΟΣΚΟΠΙΚΗ ΕΞΕΤΑΣΗ ΙΖΗΜΑΤΟΣ</vt:lpstr>
      <vt:lpstr>Παρουσίαση του PowerPoint</vt:lpstr>
      <vt:lpstr>ΜΙΚΡΟΣΚΟΠΙΚΗ ΕΞΕΤΑΣΗ ΙΖΗΜΑΤΟΣ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ΜΙΚΡΟΣΚΟΠΙΚΗ ΕΞΕΤΑΣΗ ΙΖΗΜΑΤΟΣ</vt:lpstr>
      <vt:lpstr>ΜΙΚΡΟΣΚΟΠΙΚΗ ΕΞΕΤΑΣΗ ΙΖΗΜΑΤΟΣ</vt:lpstr>
      <vt:lpstr>Παρουσίαση του PowerPoint</vt:lpstr>
      <vt:lpstr>ΜΙΚΡΟΣΚΟΠΙΚΗ ΕΞΕΤΑΣΗ ΙΖΗΜΑΤΟΣ</vt:lpstr>
      <vt:lpstr>Παρουσίαση του PowerPoint</vt:lpstr>
      <vt:lpstr>Παρουσίαση του PowerPoint</vt:lpstr>
      <vt:lpstr>ΜΙΚΡΟΣΚΟΠΙΚΗ ΕΞΕΤΑΣΗ ΙΖΗΜΑΤΟΣ</vt:lpstr>
      <vt:lpstr>ΜΙΚΡΟΣΚΟΠΙΚΗ ΕΞΕΤΑΣΗ ΙΖΗΜΑΤΟΣ</vt:lpstr>
      <vt:lpstr>ΜΙΚΡΟΣΚΟΠΙΚΗ ΕΞΕΤΑΣΗ ΙΖΗΜΑΤΟΣ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2019-03-26T18:04:59Z</dcterms:created>
  <dcterms:modified xsi:type="dcterms:W3CDTF">2019-05-30T12:29:03Z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2018-08-01T18:26:16.5139576Z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